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9" r:id="rId2"/>
  </p:sldMasterIdLst>
  <p:notesMasterIdLst>
    <p:notesMasterId r:id="rId82"/>
  </p:notesMasterIdLst>
  <p:sldIdLst>
    <p:sldId id="256" r:id="rId3"/>
    <p:sldId id="257" r:id="rId4"/>
    <p:sldId id="258" r:id="rId5"/>
    <p:sldId id="259" r:id="rId6"/>
    <p:sldId id="352" r:id="rId7"/>
    <p:sldId id="353" r:id="rId8"/>
    <p:sldId id="262" r:id="rId9"/>
    <p:sldId id="265" r:id="rId10"/>
    <p:sldId id="269" r:id="rId11"/>
    <p:sldId id="272" r:id="rId12"/>
    <p:sldId id="274" r:id="rId13"/>
    <p:sldId id="275" r:id="rId14"/>
    <p:sldId id="277" r:id="rId15"/>
    <p:sldId id="278" r:id="rId16"/>
    <p:sldId id="279" r:id="rId17"/>
    <p:sldId id="282" r:id="rId18"/>
    <p:sldId id="283" r:id="rId19"/>
    <p:sldId id="284" r:id="rId20"/>
    <p:sldId id="285" r:id="rId21"/>
    <p:sldId id="286" r:id="rId22"/>
    <p:sldId id="287" r:id="rId23"/>
    <p:sldId id="281" r:id="rId24"/>
    <p:sldId id="288" r:id="rId25"/>
    <p:sldId id="280" r:id="rId26"/>
    <p:sldId id="293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305" r:id="rId37"/>
    <p:sldId id="306" r:id="rId38"/>
    <p:sldId id="307" r:id="rId39"/>
    <p:sldId id="308" r:id="rId40"/>
    <p:sldId id="309" r:id="rId41"/>
    <p:sldId id="310" r:id="rId42"/>
    <p:sldId id="312" r:id="rId43"/>
    <p:sldId id="313" r:id="rId44"/>
    <p:sldId id="314" r:id="rId45"/>
    <p:sldId id="315" r:id="rId46"/>
    <p:sldId id="316" r:id="rId47"/>
    <p:sldId id="317" r:id="rId48"/>
    <p:sldId id="318" r:id="rId49"/>
    <p:sldId id="319" r:id="rId50"/>
    <p:sldId id="320" r:id="rId51"/>
    <p:sldId id="321" r:id="rId52"/>
    <p:sldId id="322" r:id="rId53"/>
    <p:sldId id="323" r:id="rId54"/>
    <p:sldId id="324" r:id="rId55"/>
    <p:sldId id="325" r:id="rId56"/>
    <p:sldId id="326" r:id="rId57"/>
    <p:sldId id="327" r:id="rId58"/>
    <p:sldId id="328" r:id="rId59"/>
    <p:sldId id="329" r:id="rId60"/>
    <p:sldId id="330" r:id="rId61"/>
    <p:sldId id="331" r:id="rId62"/>
    <p:sldId id="332" r:id="rId63"/>
    <p:sldId id="333" r:id="rId64"/>
    <p:sldId id="334" r:id="rId65"/>
    <p:sldId id="335" r:id="rId66"/>
    <p:sldId id="336" r:id="rId67"/>
    <p:sldId id="337" r:id="rId68"/>
    <p:sldId id="338" r:id="rId69"/>
    <p:sldId id="339" r:id="rId70"/>
    <p:sldId id="340" r:id="rId71"/>
    <p:sldId id="341" r:id="rId72"/>
    <p:sldId id="342" r:id="rId73"/>
    <p:sldId id="343" r:id="rId74"/>
    <p:sldId id="344" r:id="rId75"/>
    <p:sldId id="345" r:id="rId76"/>
    <p:sldId id="347" r:id="rId77"/>
    <p:sldId id="348" r:id="rId78"/>
    <p:sldId id="349" r:id="rId79"/>
    <p:sldId id="350" r:id="rId80"/>
    <p:sldId id="351" r:id="rId8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00">
          <p15:clr>
            <a:srgbClr val="A4A3A4"/>
          </p15:clr>
        </p15:guide>
        <p15:guide id="2" pos="51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D6C01"/>
    <a:srgbClr val="00CDD7"/>
    <a:srgbClr val="A2D7F8"/>
    <a:srgbClr val="0C0F21"/>
    <a:srgbClr val="015C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13" autoAdjust="0"/>
    <p:restoredTop sz="86343" autoAdjust="0"/>
  </p:normalViewPr>
  <p:slideViewPr>
    <p:cSldViewPr>
      <p:cViewPr varScale="1">
        <p:scale>
          <a:sx n="130" d="100"/>
          <a:sy n="130" d="100"/>
        </p:scale>
        <p:origin x="1032" y="184"/>
      </p:cViewPr>
      <p:guideLst>
        <p:guide orient="horz" pos="2700"/>
        <p:guide pos="5184"/>
      </p:guideLst>
    </p:cSldViewPr>
  </p:slideViewPr>
  <p:outlineViewPr>
    <p:cViewPr>
      <p:scale>
        <a:sx n="33" d="100"/>
        <a:sy n="33" d="100"/>
      </p:scale>
      <p:origin x="0" y="-17368"/>
    </p:cViewPr>
  </p:outlin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viewProps" Target="viewProp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61" Type="http://schemas.openxmlformats.org/officeDocument/2006/relationships/slide" Target="slides/slide59.xml"/><Relationship Id="rId8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BE7B2F-76B0-4CCC-83FA-00CA85CD8DA2}" type="datetimeFigureOut">
              <a:rPr lang="en-US" smtClean="0"/>
              <a:t>3/12/19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DA6495-08A5-4780-AF01-64577BB69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90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fld id="{9D20C9FA-EDB0-D340-97B4-9D2A1C295789}" type="slidenum">
              <a:rPr lang="en-US" sz="1000">
                <a:solidFill>
                  <a:schemeClr val="tx1"/>
                </a:solidFill>
                <a:latin typeface="Helvetica Neue"/>
              </a:rPr>
              <a:pPr/>
              <a:t>1</a:t>
            </a:fld>
            <a:endParaRPr lang="en-US" sz="1000" dirty="0">
              <a:solidFill>
                <a:schemeClr val="tx1"/>
              </a:solidFill>
              <a:latin typeface="Helvetica Neue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84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9157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6708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8166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3440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9BCC6B-5E9B-304F-981F-FAC9971AEC6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113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946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2952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518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5419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805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7238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4508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7651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646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5138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180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906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15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0160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783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A6495-08A5-4780-AF01-64577BB694E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78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0362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8377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4866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2423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3562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22461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6375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33365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26982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7556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01871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01467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6937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29357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39813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33544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27542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62720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23975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8518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81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426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14647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22160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2139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33055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78426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4330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44254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474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43247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510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226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087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786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04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46888" y="971550"/>
            <a:ext cx="6629400" cy="1600200"/>
          </a:xfrm>
        </p:spPr>
        <p:txBody>
          <a:bodyPr anchor="t">
            <a:normAutofit/>
          </a:bodyPr>
          <a:lstStyle>
            <a:lvl1pPr algn="l">
              <a:defRPr sz="4400" b="1" baseline="0">
                <a:solidFill>
                  <a:schemeClr val="tx1"/>
                </a:solidFill>
                <a:latin typeface="Helvetica Neue" charset="0"/>
                <a:cs typeface="Helvetica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246888" y="2771486"/>
            <a:ext cx="5437632" cy="1565401"/>
          </a:xfrm>
        </p:spPr>
        <p:txBody>
          <a:bodyPr>
            <a:noAutofit/>
          </a:bodyPr>
          <a:lstStyle>
            <a:lvl1pPr marL="0" indent="0" algn="r">
              <a:buNone/>
              <a:defRPr sz="2800" baseline="0">
                <a:solidFill>
                  <a:sysClr val="windowText" lastClr="000000"/>
                </a:solidFill>
                <a:latin typeface="Helvetica Neue" charset="0"/>
              </a:defRPr>
            </a:lvl1pPr>
          </a:lstStyle>
          <a:p>
            <a:pPr lvl="0"/>
            <a:r>
              <a:rPr lang="en-US" dirty="0"/>
              <a:t>Lecture Name</a:t>
            </a:r>
          </a:p>
        </p:txBody>
      </p:sp>
      <p:pic>
        <p:nvPicPr>
          <p:cNvPr id="5" name="Shape 15" descr="skitched-3-4.jpg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6553200" y="3537921"/>
            <a:ext cx="2364318" cy="13037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6600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83B0-C189-9248-9374-C3851D12A000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E92-7D83-6C40-B90C-DDFD8E8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672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83B0-C189-9248-9374-C3851D12A000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E92-7D83-6C40-B90C-DDFD8E8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281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83B0-C189-9248-9374-C3851D12A000}" type="datetimeFigureOut">
              <a:rPr lang="en-US" smtClean="0"/>
              <a:t>3/12/19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E92-7D83-6C40-B90C-DDFD8E8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21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83B0-C189-9248-9374-C3851D12A000}" type="datetimeFigureOut">
              <a:rPr lang="en-US" smtClean="0"/>
              <a:t>3/12/19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E92-7D83-6C40-B90C-DDFD8E8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72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83B0-C189-9248-9374-C3851D12A000}" type="datetimeFigureOut">
              <a:rPr lang="en-US" smtClean="0"/>
              <a:t>3/12/19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E92-7D83-6C40-B90C-DDFD8E8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36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83B0-C189-9248-9374-C3851D12A000}" type="datetimeFigureOut">
              <a:rPr lang="en-US" smtClean="0"/>
              <a:t>3/12/19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E92-7D83-6C40-B90C-DDFD8E8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038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83B0-C189-9248-9374-C3851D12A000}" type="datetimeFigureOut">
              <a:rPr lang="en-US" smtClean="0"/>
              <a:t>3/12/19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E92-7D83-6C40-B90C-DDFD8E8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96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83B0-C189-9248-9374-C3851D12A000}" type="datetimeFigureOut">
              <a:rPr lang="en-US" smtClean="0"/>
              <a:t>3/12/19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E92-7D83-6C40-B90C-DDFD8E8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160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83B0-C189-9248-9374-C3851D12A000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E92-7D83-6C40-B90C-DDFD8E8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89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83B0-C189-9248-9374-C3851D12A000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E92-7D83-6C40-B90C-DDFD8E8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797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lined 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46888" y="285750"/>
            <a:ext cx="6534912" cy="1340358"/>
          </a:xfrm>
        </p:spPr>
        <p:txBody>
          <a:bodyPr anchor="t">
            <a:noAutofit/>
          </a:bodyPr>
          <a:lstStyle>
            <a:lvl1pPr algn="l">
              <a:defRPr sz="4400" b="1" baseline="0">
                <a:solidFill>
                  <a:schemeClr val="tx1"/>
                </a:solidFill>
                <a:latin typeface="Helvetica Neue" charset="0"/>
                <a:cs typeface="Helvetica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1"/>
          <p:cNvSpPr>
            <a:spLocks noGrp="1"/>
          </p:cNvSpPr>
          <p:nvPr>
            <p:ph sz="quarter" idx="10"/>
          </p:nvPr>
        </p:nvSpPr>
        <p:spPr>
          <a:xfrm>
            <a:off x="246888" y="1962150"/>
            <a:ext cx="8741664" cy="2743200"/>
          </a:xfrm>
        </p:spPr>
        <p:txBody>
          <a:bodyPr>
            <a:noAutofit/>
          </a:bodyPr>
          <a:lstStyle>
            <a:lvl1pPr marL="0" indent="0" algn="l">
              <a:buNone/>
              <a:defRPr sz="3200" baseline="0">
                <a:solidFill>
                  <a:schemeClr val="tx1"/>
                </a:solidFill>
                <a:latin typeface="Helvetica Neue" charset="0"/>
                <a:cs typeface="Helvetica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Shape 15" descr="skitched-3-4.jpg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186942" y="285750"/>
            <a:ext cx="1830918" cy="1009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1740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Image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88" y="310896"/>
            <a:ext cx="7144512" cy="768096"/>
          </a:xfrm>
        </p:spPr>
        <p:txBody>
          <a:bodyPr anchor="t">
            <a:noAutofit/>
          </a:bodyPr>
          <a:lstStyle>
            <a:lvl1pPr algn="l">
              <a:defRPr sz="3200" baseline="0">
                <a:latin typeface="Helvetica Neue" charset="0"/>
                <a:cs typeface="Helvetica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246888" y="1078992"/>
            <a:ext cx="4343400" cy="3017520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>
          <a:xfrm>
            <a:off x="4663440" y="1078992"/>
            <a:ext cx="4224528" cy="3044952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87293" y="320736"/>
            <a:ext cx="1377815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105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 Title and Conten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6888" y="310896"/>
            <a:ext cx="7068312" cy="667512"/>
          </a:xfrm>
        </p:spPr>
        <p:txBody>
          <a:bodyPr anchor="t">
            <a:normAutofit/>
          </a:bodyPr>
          <a:lstStyle>
            <a:lvl1pPr algn="l">
              <a:defRPr sz="32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Click3 to edit Master title style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sz="quarter" idx="13"/>
          </p:nvPr>
        </p:nvSpPr>
        <p:spPr>
          <a:xfrm>
            <a:off x="246888" y="1060704"/>
            <a:ext cx="8668512" cy="3090672"/>
          </a:xfrm>
        </p:spPr>
        <p:txBody>
          <a:bodyPr>
            <a:normAutofit/>
          </a:bodyPr>
          <a:lstStyle>
            <a:lvl1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</a:defRPr>
            </a:lvl1pPr>
            <a:lvl2pPr marL="742950" indent="-285750">
              <a:buClr>
                <a:schemeClr val="accent2"/>
              </a:buClr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3pPr>
            <a:lvl4pPr marL="1600200" indent="-228600"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Deck Title text box"/>
          <p:cNvSpPr txBox="1">
            <a:spLocks noChangeArrowheads="1"/>
          </p:cNvSpPr>
          <p:nvPr userDrawn="1"/>
        </p:nvSpPr>
        <p:spPr bwMode="auto">
          <a:xfrm>
            <a:off x="4667250" y="4379976"/>
            <a:ext cx="42243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400" dirty="0">
                <a:solidFill>
                  <a:schemeClr val="bg1"/>
                </a:solidFill>
                <a:latin typeface="Century Gothic" charset="0"/>
                <a:cs typeface="Century Gothic" charset="0"/>
              </a:rPr>
              <a:t>Slide Deck Title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13773" y="310896"/>
            <a:ext cx="1377815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850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lined Title and Conten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6888" y="310896"/>
            <a:ext cx="7525512" cy="1143000"/>
          </a:xfrm>
        </p:spPr>
        <p:txBody>
          <a:bodyPr anchor="t">
            <a:normAutofit/>
          </a:bodyPr>
          <a:lstStyle>
            <a:lvl1pPr algn="l">
              <a:defRPr sz="32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sz="quarter" idx="13"/>
          </p:nvPr>
        </p:nvSpPr>
        <p:spPr>
          <a:xfrm>
            <a:off x="228600" y="1536192"/>
            <a:ext cx="8668512" cy="2615184"/>
          </a:xfrm>
        </p:spPr>
        <p:txBody>
          <a:bodyPr>
            <a:normAutofit/>
          </a:bodyPr>
          <a:lstStyle>
            <a:lvl1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  <a:defRPr sz="2800"/>
            </a:lvl1pPr>
            <a:lvl2pPr marL="742950" indent="-285750">
              <a:buClr>
                <a:schemeClr val="accent2"/>
              </a:buClr>
              <a:buFont typeface="Arial" panose="020B0604020202020204" pitchFamily="34" charset="0"/>
              <a:buChar char="•"/>
              <a:defRPr sz="2600"/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•"/>
              <a:defRPr sz="2400"/>
            </a:lvl3pPr>
            <a:lvl4pPr marL="1600200" indent="-228600"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13773" y="545526"/>
            <a:ext cx="1377815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729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lined Content and Image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88" y="310896"/>
            <a:ext cx="7449312" cy="1161288"/>
          </a:xfrm>
          <a:solidFill>
            <a:schemeClr val="bg1"/>
          </a:solidFill>
        </p:spPr>
        <p:txBody>
          <a:bodyPr anchor="t">
            <a:normAutofit/>
          </a:bodyPr>
          <a:lstStyle>
            <a:lvl1pPr algn="l">
              <a:defRPr sz="3200" baseline="0">
                <a:latin typeface="Helvetica Neue" charset="0"/>
                <a:cs typeface="Helvetica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246888" y="1554480"/>
            <a:ext cx="4343400" cy="2633472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>
          <a:xfrm>
            <a:off x="4663440" y="1554480"/>
            <a:ext cx="4224528" cy="2633472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10153" y="444147"/>
            <a:ext cx="1377815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137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skitched-3-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4" y="2933700"/>
            <a:ext cx="3132137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6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36675"/>
            <a:ext cx="7620000" cy="857250"/>
          </a:xfrm>
        </p:spPr>
        <p:txBody>
          <a:bodyPr/>
          <a:lstStyle>
            <a:lvl1pPr algn="l">
              <a:defRPr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048000"/>
            <a:ext cx="4572000" cy="1047750"/>
          </a:xfrm>
        </p:spPr>
        <p:txBody>
          <a:bodyPr anchor="b" anchorCtr="0"/>
          <a:lstStyle>
            <a:lvl1pPr marL="0" indent="0" algn="r">
              <a:buFontTx/>
              <a:buNone/>
              <a:defRPr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4686300"/>
            <a:ext cx="1905000" cy="3429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5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4686300"/>
            <a:ext cx="2895600" cy="3429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05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6300"/>
            <a:ext cx="1905000" cy="342900"/>
          </a:xfrm>
        </p:spPr>
        <p:txBody>
          <a:bodyPr/>
          <a:lstStyle>
            <a:lvl1pPr>
              <a:defRPr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>
              <a:defRPr/>
            </a:pPr>
            <a:fld id="{59B8027A-901F-8D4B-BEEB-5E526ED1FF3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5" descr="skitched-3-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4" y="2933700"/>
            <a:ext cx="3132137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7954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884267-D271-3C43-A608-FB4A870ECEE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05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83B0-C189-9248-9374-C3851D12A000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E92-7D83-6C40-B90C-DDFD8E8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27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FFD81-3213-4789-B5DF-194594E817CD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FCA20-D3C1-4D02-835D-77BA55FE14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574971" y="3692071"/>
            <a:ext cx="2569029" cy="14514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82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60" r:id="rId2"/>
    <p:sldLayoutId id="2147483668" r:id="rId3"/>
    <p:sldLayoutId id="2147483673" r:id="rId4"/>
    <p:sldLayoutId id="2147483666" r:id="rId5"/>
    <p:sldLayoutId id="2147483667" r:id="rId6"/>
    <p:sldLayoutId id="2147483691" r:id="rId7"/>
    <p:sldLayoutId id="2147483692" r:id="rId8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 baseline="0">
          <a:solidFill>
            <a:schemeClr val="tx1"/>
          </a:solidFill>
          <a:latin typeface="Helvetica Neue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Helvetica Neue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Helvetica Neue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Helvetica Neue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783B0-C189-9248-9374-C3851D12A000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DBE92-7D83-6C40-B90C-DDFD8E8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569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8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8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8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8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8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8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8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age_replacement_algorithm" TargetMode="External"/><Relationship Id="rId1" Type="http://schemas.openxmlformats.org/officeDocument/2006/relationships/slideLayout" Target="../slideLayouts/slideLayout8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Management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/>
              <a:t>R &amp; G - Chapter 9.4</a:t>
            </a:r>
            <a:endParaRPr 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Pages Into Memory, Pt 3</a:t>
            </a:r>
          </a:p>
        </p:txBody>
      </p:sp>
      <p:sp>
        <p:nvSpPr>
          <p:cNvPr id="27" name="Rectangle 26" descr="Disk holds all of the pages in the file. This disk has 6 pages number 1...6" title="Disk Space Manager"/>
          <p:cNvSpPr/>
          <p:nvPr/>
        </p:nvSpPr>
        <p:spPr bwMode="auto">
          <a:xfrm>
            <a:off x="342900" y="4000033"/>
            <a:ext cx="6000750" cy="857250"/>
          </a:xfrm>
          <a:prstGeom prst="rect">
            <a:avLst/>
          </a:prstGeom>
          <a:solidFill>
            <a:srgbClr val="015CB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sz="1350" kern="0" dirty="0">
              <a:solidFill>
                <a:prstClr val="white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9" name="Rectangle 28" descr="The Buffer Manager lives in ram and has a set amount of frames (page) which it can hold. " title="Buffer Manager"/>
          <p:cNvSpPr/>
          <p:nvPr/>
        </p:nvSpPr>
        <p:spPr bwMode="auto">
          <a:xfrm>
            <a:off x="1485900" y="1657350"/>
            <a:ext cx="3886200" cy="1996434"/>
          </a:xfrm>
          <a:prstGeom prst="rect">
            <a:avLst/>
          </a:prstGeom>
          <a:gradFill rotWithShape="1">
            <a:gsLst>
              <a:gs pos="0">
                <a:srgbClr val="ABD2EB">
                  <a:shade val="51000"/>
                  <a:satMod val="130000"/>
                </a:srgbClr>
              </a:gs>
              <a:gs pos="80000">
                <a:srgbClr val="ABD2EB">
                  <a:shade val="93000"/>
                  <a:satMod val="130000"/>
                </a:srgbClr>
              </a:gs>
              <a:gs pos="100000">
                <a:srgbClr val="ABD2E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BD2E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sz="1350" kern="0" dirty="0">
              <a:solidFill>
                <a:prstClr val="white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0" name="TextBox 29" descr="The Buffer Manager lives in ram and has a set amount of frames (page) which it can hold. The buffer manager now holds pages 1, 4, 3 from disk" title="Buffer Manager"/>
          <p:cNvSpPr txBox="1"/>
          <p:nvPr/>
        </p:nvSpPr>
        <p:spPr>
          <a:xfrm>
            <a:off x="3105473" y="1274427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RAM</a:t>
            </a:r>
            <a:endParaRPr lang="en-US" dirty="0">
              <a:solidFill>
                <a:schemeClr val="tx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105474" y="365378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Disk</a:t>
            </a:r>
          </a:p>
        </p:txBody>
      </p:sp>
      <p:sp>
        <p:nvSpPr>
          <p:cNvPr id="33" name="Rounded Rectangle 32" descr="The Buffer Manager lives in ram and has a set amount of frames (page) which it can hold. " title="Buffer Manager"/>
          <p:cNvSpPr/>
          <p:nvPr/>
        </p:nvSpPr>
        <p:spPr>
          <a:xfrm>
            <a:off x="2924287" y="2665743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35" name="Rounded Rectangle 34" descr="The Buffer Manager lives in ram and has a set amount of frames (page) which it can hold. " title="Buffer Manager"/>
          <p:cNvSpPr/>
          <p:nvPr/>
        </p:nvSpPr>
        <p:spPr>
          <a:xfrm>
            <a:off x="3998005" y="1904328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38" name="Rounded Rectangle 37" descr="The Buffer Manager lives in ram and has a set amount of frames (page) which it can hold. " title="Buffer Manager"/>
          <p:cNvSpPr/>
          <p:nvPr/>
        </p:nvSpPr>
        <p:spPr>
          <a:xfrm>
            <a:off x="1820317" y="2665743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48" name="Rounded Rectangle 47" descr="The Buffer Manager lives in ram and has a set amount of frames (page) which it can hold. " title="Buffer Manager"/>
          <p:cNvSpPr/>
          <p:nvPr/>
        </p:nvSpPr>
        <p:spPr>
          <a:xfrm>
            <a:off x="4013503" y="2677844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49" name="Rounded Rectangle 48" descr="The Buffer Manager lives in ram and has a set amount of frames (page) which it can hold. " title="Buffer Manager"/>
          <p:cNvSpPr/>
          <p:nvPr/>
        </p:nvSpPr>
        <p:spPr>
          <a:xfrm>
            <a:off x="2919223" y="1907775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50" name="Rounded Rectangle 49" descr="The Buffer Manager lives in ram and has a set amount of frames (page) which it can hold. " title="Buffer Manager"/>
          <p:cNvSpPr/>
          <p:nvPr/>
        </p:nvSpPr>
        <p:spPr>
          <a:xfrm>
            <a:off x="1815253" y="1907775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51" name="TextBox 50" descr="The Buffer Manager lives in ram and has a set amount of frames (page) which it can hold. " title="Buffer Manager"/>
          <p:cNvSpPr txBox="1"/>
          <p:nvPr/>
        </p:nvSpPr>
        <p:spPr>
          <a:xfrm>
            <a:off x="1432080" y="1422269"/>
            <a:ext cx="1117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</a:p>
        </p:txBody>
      </p:sp>
      <p:sp>
        <p:nvSpPr>
          <p:cNvPr id="52" name="Folded Corner 51" descr="Disk holds all of the pages in the file. This disk has 6 pages number 1...6" title="Disk Space Manager"/>
          <p:cNvSpPr/>
          <p:nvPr/>
        </p:nvSpPr>
        <p:spPr bwMode="auto">
          <a:xfrm>
            <a:off x="2473679" y="4156293"/>
            <a:ext cx="792509" cy="54473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3</a:t>
            </a:r>
          </a:p>
        </p:txBody>
      </p:sp>
      <p:sp>
        <p:nvSpPr>
          <p:cNvPr id="53" name="Folded Corner 52" descr="Disk holds all of the pages in the file. This disk has 6 pages number 1...6" title="Disk Space Manager"/>
          <p:cNvSpPr/>
          <p:nvPr/>
        </p:nvSpPr>
        <p:spPr bwMode="auto">
          <a:xfrm>
            <a:off x="559334" y="4156293"/>
            <a:ext cx="792509" cy="54473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54" name="Folded Corner 53" descr="Disk holds all of the pages in the file. This disk has 6 pages number 1...6" title="Disk Space Manager"/>
          <p:cNvSpPr/>
          <p:nvPr/>
        </p:nvSpPr>
        <p:spPr bwMode="auto">
          <a:xfrm>
            <a:off x="3429000" y="4151137"/>
            <a:ext cx="779246" cy="54473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4</a:t>
            </a:r>
          </a:p>
        </p:txBody>
      </p:sp>
      <p:grpSp>
        <p:nvGrpSpPr>
          <p:cNvPr id="55" name="Group 54" descr="Disk holds all of the pages in the file. This disk has 6 pages number 1...6" title="Disk Space Manager"/>
          <p:cNvGrpSpPr/>
          <p:nvPr/>
        </p:nvGrpSpPr>
        <p:grpSpPr>
          <a:xfrm>
            <a:off x="559334" y="4156293"/>
            <a:ext cx="5563772" cy="544730"/>
            <a:chOff x="898179" y="5694747"/>
            <a:chExt cx="7418362" cy="726306"/>
          </a:xfrm>
        </p:grpSpPr>
        <p:sp>
          <p:nvSpPr>
            <p:cNvPr id="56" name="Folded Corner 55"/>
            <p:cNvSpPr/>
            <p:nvPr/>
          </p:nvSpPr>
          <p:spPr bwMode="auto">
            <a:xfrm>
              <a:off x="898179" y="569474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500" kern="0" dirty="0">
                  <a:solidFill>
                    <a:schemeClr val="tx2"/>
                  </a:solidFill>
                  <a:latin typeface="Helvetica Neue"/>
                  <a:ea typeface=""/>
                </a:rPr>
                <a:t>Page 1</a:t>
              </a:r>
            </a:p>
          </p:txBody>
        </p:sp>
        <p:sp>
          <p:nvSpPr>
            <p:cNvPr id="57" name="Folded Corner 56"/>
            <p:cNvSpPr/>
            <p:nvPr/>
          </p:nvSpPr>
          <p:spPr bwMode="auto">
            <a:xfrm>
              <a:off x="2181126" y="569474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500" kern="0" dirty="0">
                  <a:solidFill>
                    <a:schemeClr val="tx2"/>
                  </a:solidFill>
                  <a:latin typeface="Helvetica Neue"/>
                  <a:ea typeface=""/>
                </a:rPr>
                <a:t>Page 2</a:t>
              </a:r>
            </a:p>
          </p:txBody>
        </p:sp>
        <p:sp>
          <p:nvSpPr>
            <p:cNvPr id="58" name="Folded Corner 57"/>
            <p:cNvSpPr/>
            <p:nvPr/>
          </p:nvSpPr>
          <p:spPr bwMode="auto">
            <a:xfrm>
              <a:off x="3446390" y="569474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500" kern="0" dirty="0">
                  <a:solidFill>
                    <a:schemeClr val="tx2"/>
                  </a:solidFill>
                  <a:latin typeface="Helvetica Neue"/>
                  <a:ea typeface=""/>
                </a:rPr>
                <a:t>Page 3</a:t>
              </a:r>
            </a:p>
          </p:txBody>
        </p:sp>
        <p:sp>
          <p:nvSpPr>
            <p:cNvPr id="59" name="Folded Corner 58"/>
            <p:cNvSpPr/>
            <p:nvPr/>
          </p:nvSpPr>
          <p:spPr bwMode="auto">
            <a:xfrm>
              <a:off x="4729337" y="569474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500" kern="0" dirty="0">
                  <a:solidFill>
                    <a:schemeClr val="tx2"/>
                  </a:solidFill>
                  <a:latin typeface="Helvetica Neue"/>
                  <a:ea typeface=""/>
                </a:rPr>
                <a:t>Page 4</a:t>
              </a:r>
            </a:p>
          </p:txBody>
        </p:sp>
        <p:sp>
          <p:nvSpPr>
            <p:cNvPr id="60" name="Folded Corner 59"/>
            <p:cNvSpPr/>
            <p:nvPr/>
          </p:nvSpPr>
          <p:spPr bwMode="auto">
            <a:xfrm>
              <a:off x="5994601" y="569474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500" kern="0" dirty="0">
                  <a:solidFill>
                    <a:schemeClr val="tx2"/>
                  </a:solidFill>
                  <a:latin typeface="Helvetica Neue"/>
                  <a:ea typeface=""/>
                </a:rPr>
                <a:t>Page 5</a:t>
              </a:r>
            </a:p>
          </p:txBody>
        </p:sp>
        <p:sp>
          <p:nvSpPr>
            <p:cNvPr id="61" name="Folded Corner 60"/>
            <p:cNvSpPr/>
            <p:nvPr/>
          </p:nvSpPr>
          <p:spPr bwMode="auto">
            <a:xfrm>
              <a:off x="7277546" y="569474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500" kern="0" dirty="0">
                  <a:solidFill>
                    <a:schemeClr val="tx2"/>
                  </a:solidFill>
                  <a:latin typeface="Helvetica Neue"/>
                  <a:ea typeface=""/>
                </a:rPr>
                <a:t>Page 6</a:t>
              </a:r>
            </a:p>
          </p:txBody>
        </p:sp>
      </p:grpSp>
      <p:sp>
        <p:nvSpPr>
          <p:cNvPr id="62" name="Folded Corner 61"/>
          <p:cNvSpPr/>
          <p:nvPr/>
        </p:nvSpPr>
        <p:spPr bwMode="auto">
          <a:xfrm>
            <a:off x="1916467" y="1974863"/>
            <a:ext cx="792509" cy="54473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63" name="Folded Corner 62"/>
          <p:cNvSpPr/>
          <p:nvPr/>
        </p:nvSpPr>
        <p:spPr bwMode="auto">
          <a:xfrm>
            <a:off x="3027069" y="1962735"/>
            <a:ext cx="779246" cy="54473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2</a:t>
            </a:r>
          </a:p>
        </p:txBody>
      </p:sp>
      <p:sp>
        <p:nvSpPr>
          <p:cNvPr id="28" name="TextBox 27" descr="Disk holds all of the pages in the file. This disk has 6 pages number 1...6" title="Disk Space Manager">
            <a:extLst>
              <a:ext uri="{FF2B5EF4-FFF2-40B4-BE49-F238E27FC236}">
                <a16:creationId xmlns:a16="http://schemas.microsoft.com/office/drawing/2014/main" id="{1C9894F0-1BCF-B548-9CE6-7708D1A59EDF}"/>
              </a:ext>
            </a:extLst>
          </p:cNvPr>
          <p:cNvSpPr txBox="1"/>
          <p:nvPr/>
        </p:nvSpPr>
        <p:spPr>
          <a:xfrm>
            <a:off x="325658" y="3805796"/>
            <a:ext cx="1435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2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Disk Space Manager</a:t>
            </a:r>
          </a:p>
        </p:txBody>
      </p:sp>
      <p:sp>
        <p:nvSpPr>
          <p:cNvPr id="44" name="Rounded Rectangle 43" descr="The Buffer Manager lives in ram and has a set amount of frames (page) which it can hold. " title="Buffer Manager">
            <a:extLst>
              <a:ext uri="{FF2B5EF4-FFF2-40B4-BE49-F238E27FC236}">
                <a16:creationId xmlns:a16="http://schemas.microsoft.com/office/drawing/2014/main" id="{6BA6BA1D-56C7-3645-A4CC-609747FE17DA}"/>
              </a:ext>
            </a:extLst>
          </p:cNvPr>
          <p:cNvSpPr/>
          <p:nvPr/>
        </p:nvSpPr>
        <p:spPr>
          <a:xfrm>
            <a:off x="4013503" y="2677844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grpSp>
        <p:nvGrpSpPr>
          <p:cNvPr id="45" name="Group 44" descr="A double headed arrow representing an API request from RAM" title="API Request To Ram">
            <a:extLst>
              <a:ext uri="{FF2B5EF4-FFF2-40B4-BE49-F238E27FC236}">
                <a16:creationId xmlns:a16="http://schemas.microsoft.com/office/drawing/2014/main" id="{BBC24CA1-3700-8D4E-A4F0-3FD30F843110}"/>
              </a:ext>
            </a:extLst>
          </p:cNvPr>
          <p:cNvGrpSpPr/>
          <p:nvPr/>
        </p:nvGrpSpPr>
        <p:grpSpPr>
          <a:xfrm>
            <a:off x="4917205" y="1164152"/>
            <a:ext cx="1819186" cy="644065"/>
            <a:chOff x="5415269" y="1282987"/>
            <a:chExt cx="1819186" cy="644065"/>
          </a:xfrm>
        </p:grpSpPr>
        <p:sp>
          <p:nvSpPr>
            <p:cNvPr id="46" name="Down Arrow 45">
              <a:extLst>
                <a:ext uri="{FF2B5EF4-FFF2-40B4-BE49-F238E27FC236}">
                  <a16:creationId xmlns:a16="http://schemas.microsoft.com/office/drawing/2014/main" id="{F3580225-F250-4D42-814C-88DCAD20C256}"/>
                </a:ext>
              </a:extLst>
            </p:cNvPr>
            <p:cNvSpPr/>
            <p:nvPr/>
          </p:nvSpPr>
          <p:spPr>
            <a:xfrm>
              <a:off x="5415269" y="1468459"/>
              <a:ext cx="457200" cy="458593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Down Arrow 46">
              <a:extLst>
                <a:ext uri="{FF2B5EF4-FFF2-40B4-BE49-F238E27FC236}">
                  <a16:creationId xmlns:a16="http://schemas.microsoft.com/office/drawing/2014/main" id="{B50D2C16-151E-5049-8569-F89DD7D89F15}"/>
                </a:ext>
              </a:extLst>
            </p:cNvPr>
            <p:cNvSpPr/>
            <p:nvPr/>
          </p:nvSpPr>
          <p:spPr>
            <a:xfrm flipV="1">
              <a:off x="5415269" y="1282987"/>
              <a:ext cx="457200" cy="393198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9995B33-51FB-A544-9297-CD5F928F2380}"/>
                </a:ext>
              </a:extLst>
            </p:cNvPr>
            <p:cNvSpPr txBox="1"/>
            <p:nvPr/>
          </p:nvSpPr>
          <p:spPr>
            <a:xfrm>
              <a:off x="5927879" y="1306853"/>
              <a:ext cx="13065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API Request</a:t>
              </a:r>
            </a:p>
          </p:txBody>
        </p:sp>
      </p:grpSp>
      <p:sp>
        <p:nvSpPr>
          <p:cNvPr id="65" name="Rectangle 64" descr="Request: Read page 2" title="Message:">
            <a:extLst>
              <a:ext uri="{FF2B5EF4-FFF2-40B4-BE49-F238E27FC236}">
                <a16:creationId xmlns:a16="http://schemas.microsoft.com/office/drawing/2014/main" id="{A0B9D281-71B9-7447-89B6-8638D114B226}"/>
              </a:ext>
            </a:extLst>
          </p:cNvPr>
          <p:cNvSpPr/>
          <p:nvPr/>
        </p:nvSpPr>
        <p:spPr>
          <a:xfrm>
            <a:off x="6544674" y="2014590"/>
            <a:ext cx="2398059" cy="7540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C00000"/>
                </a:solidFill>
              </a:rPr>
              <a:t>Message:</a:t>
            </a:r>
          </a:p>
          <a:p>
            <a:r>
              <a:rPr lang="en-US" dirty="0">
                <a:solidFill>
                  <a:srgbClr val="C00000"/>
                </a:solidFill>
              </a:rPr>
              <a:t>Request: Read page 2</a:t>
            </a:r>
          </a:p>
        </p:txBody>
      </p:sp>
      <p:sp>
        <p:nvSpPr>
          <p:cNvPr id="70" name="Rounded Rectangle 69" descr="The Buffer Manager lives in ram and has a set amount of frames (page) which it can hold. " title="Buffer Manager">
            <a:extLst>
              <a:ext uri="{FF2B5EF4-FFF2-40B4-BE49-F238E27FC236}">
                <a16:creationId xmlns:a16="http://schemas.microsoft.com/office/drawing/2014/main" id="{95F3A3CE-C1DC-4B43-906A-FEECF221217E}"/>
              </a:ext>
            </a:extLst>
          </p:cNvPr>
          <p:cNvSpPr/>
          <p:nvPr/>
        </p:nvSpPr>
        <p:spPr>
          <a:xfrm>
            <a:off x="4013503" y="2677844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88327" y="1443774"/>
            <a:ext cx="1117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2">
                    <a:lumMod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</a:p>
        </p:txBody>
      </p:sp>
    </p:spTree>
    <p:extLst>
      <p:ext uri="{BB962C8B-B14F-4D97-AF65-F5344CB8AC3E}">
        <p14:creationId xmlns:p14="http://schemas.microsoft.com/office/powerpoint/2010/main" val="18940244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Pages Into Memory, Pt 4</a:t>
            </a:r>
          </a:p>
        </p:txBody>
      </p:sp>
      <p:sp>
        <p:nvSpPr>
          <p:cNvPr id="61" name="Rectangle 60" descr="The Buffer Manager lives in ram and has a set amount of frames (page) which it can hold. " title="Buffer Manager"/>
          <p:cNvSpPr/>
          <p:nvPr/>
        </p:nvSpPr>
        <p:spPr bwMode="auto">
          <a:xfrm>
            <a:off x="1485900" y="1657350"/>
            <a:ext cx="3886200" cy="1996434"/>
          </a:xfrm>
          <a:prstGeom prst="rect">
            <a:avLst/>
          </a:prstGeom>
          <a:gradFill rotWithShape="1">
            <a:gsLst>
              <a:gs pos="0">
                <a:srgbClr val="ABD2EB">
                  <a:shade val="51000"/>
                  <a:satMod val="130000"/>
                </a:srgbClr>
              </a:gs>
              <a:gs pos="80000">
                <a:srgbClr val="ABD2EB">
                  <a:shade val="93000"/>
                  <a:satMod val="130000"/>
                </a:srgbClr>
              </a:gs>
              <a:gs pos="100000">
                <a:srgbClr val="ABD2E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BD2E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sz="1350" kern="0" dirty="0">
              <a:solidFill>
                <a:prstClr val="white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62" name="TextBox 61" descr="The Buffer Manager lives in ram and has a set amount of frames (page) which it can hold. The buffer manager now holds pages 1, 4, 3 from disk" title="Buffer Manager"/>
          <p:cNvSpPr txBox="1"/>
          <p:nvPr/>
        </p:nvSpPr>
        <p:spPr>
          <a:xfrm>
            <a:off x="3105473" y="1274427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RAM</a:t>
            </a:r>
            <a:endParaRPr lang="en-US" dirty="0">
              <a:solidFill>
                <a:schemeClr val="tx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105474" y="365378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Disk</a:t>
            </a:r>
            <a:endParaRPr lang="en-US" dirty="0">
              <a:solidFill>
                <a:schemeClr val="tx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64" name="Rounded Rectangle 63" descr="The Buffer Manager lives in ram and has a set amount of frames (page) which it can hold. " title="Buffer Manager"/>
          <p:cNvSpPr/>
          <p:nvPr/>
        </p:nvSpPr>
        <p:spPr>
          <a:xfrm>
            <a:off x="2924287" y="2665743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65" name="Rounded Rectangle 64" descr="The Buffer Manager lives in ram and has a set amount of frames (page) which it can hold. " title="Buffer Manager"/>
          <p:cNvSpPr/>
          <p:nvPr/>
        </p:nvSpPr>
        <p:spPr>
          <a:xfrm>
            <a:off x="3998005" y="1904328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66" name="Rounded Rectangle 65" descr="The Buffer Manager lives in ram and has a set amount of frames (page) which it can hold. " title="Buffer Manager"/>
          <p:cNvSpPr/>
          <p:nvPr/>
        </p:nvSpPr>
        <p:spPr>
          <a:xfrm>
            <a:off x="1820317" y="2665743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67" name="Rounded Rectangle 66" descr="The Buffer Manager lives in ram and has a set amount of frames (page) which it can hold. " title="Buffer Manager"/>
          <p:cNvSpPr/>
          <p:nvPr/>
        </p:nvSpPr>
        <p:spPr>
          <a:xfrm>
            <a:off x="4013503" y="2677844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68" name="Rounded Rectangle 67" descr="The Buffer Manager lives in ram and has a set amount of frames (page) which it can hold. " title="Buffer Manager"/>
          <p:cNvSpPr/>
          <p:nvPr/>
        </p:nvSpPr>
        <p:spPr>
          <a:xfrm>
            <a:off x="2919223" y="1907775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69" name="Rounded Rectangle 68" descr="The Buffer Manager lives in ram and has a set amount of frames (page) which it can hold. " title="Buffer Manager"/>
          <p:cNvSpPr/>
          <p:nvPr/>
        </p:nvSpPr>
        <p:spPr>
          <a:xfrm>
            <a:off x="1815253" y="1907775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70" name="TextBox 69" descr="The Buffer Manager lives in ram and has a set amount of frames (page) which it can hold. " title="Buffer Manager"/>
          <p:cNvSpPr txBox="1"/>
          <p:nvPr/>
        </p:nvSpPr>
        <p:spPr>
          <a:xfrm>
            <a:off x="1432080" y="1422269"/>
            <a:ext cx="1117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</a:p>
        </p:txBody>
      </p:sp>
      <p:sp>
        <p:nvSpPr>
          <p:cNvPr id="81" name="Folded Corner 80"/>
          <p:cNvSpPr/>
          <p:nvPr/>
        </p:nvSpPr>
        <p:spPr bwMode="auto">
          <a:xfrm>
            <a:off x="1916467" y="1974863"/>
            <a:ext cx="792509" cy="54473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82" name="Folded Corner 81"/>
          <p:cNvSpPr/>
          <p:nvPr/>
        </p:nvSpPr>
        <p:spPr bwMode="auto">
          <a:xfrm>
            <a:off x="3027069" y="1962735"/>
            <a:ext cx="779246" cy="54473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2</a:t>
            </a:r>
          </a:p>
        </p:txBody>
      </p:sp>
      <p:sp>
        <p:nvSpPr>
          <p:cNvPr id="84" name="Rectangle 83" descr="Disk holds all of the pages in the file. This disk has 6 pages number 1...6" title="Disk Space Manager"/>
          <p:cNvSpPr/>
          <p:nvPr/>
        </p:nvSpPr>
        <p:spPr bwMode="auto">
          <a:xfrm>
            <a:off x="342900" y="4000033"/>
            <a:ext cx="6000750" cy="857250"/>
          </a:xfrm>
          <a:prstGeom prst="rect">
            <a:avLst/>
          </a:prstGeom>
          <a:solidFill>
            <a:srgbClr val="015CB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sz="1350" kern="0" dirty="0">
              <a:solidFill>
                <a:prstClr val="white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85" name="Folded Corner 84" descr="Disk holds all of the pages in the file. This disk has 6 pages number 1...6" title="Disk Space Manager"/>
          <p:cNvSpPr/>
          <p:nvPr/>
        </p:nvSpPr>
        <p:spPr bwMode="auto">
          <a:xfrm>
            <a:off x="2473679" y="4156293"/>
            <a:ext cx="792509" cy="54473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3</a:t>
            </a:r>
          </a:p>
        </p:txBody>
      </p:sp>
      <p:sp>
        <p:nvSpPr>
          <p:cNvPr id="95" name="Folded Corner 94"/>
          <p:cNvSpPr/>
          <p:nvPr/>
        </p:nvSpPr>
        <p:spPr bwMode="auto">
          <a:xfrm>
            <a:off x="2468880" y="4160520"/>
            <a:ext cx="792509" cy="54473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3</a:t>
            </a:r>
          </a:p>
        </p:txBody>
      </p:sp>
      <p:sp>
        <p:nvSpPr>
          <p:cNvPr id="28" name="TextBox 27" descr="Disk holds all of the pages in the file. This disk has 6 pages number 1...6" title="Disk Space Manager">
            <a:extLst>
              <a:ext uri="{FF2B5EF4-FFF2-40B4-BE49-F238E27FC236}">
                <a16:creationId xmlns:a16="http://schemas.microsoft.com/office/drawing/2014/main" id="{DC8E22CA-DBC7-0943-900D-28D6D95401F7}"/>
              </a:ext>
            </a:extLst>
          </p:cNvPr>
          <p:cNvSpPr txBox="1"/>
          <p:nvPr/>
        </p:nvSpPr>
        <p:spPr>
          <a:xfrm>
            <a:off x="325658" y="3805796"/>
            <a:ext cx="1435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2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Disk Space Manager</a:t>
            </a:r>
          </a:p>
        </p:txBody>
      </p:sp>
      <p:sp>
        <p:nvSpPr>
          <p:cNvPr id="29" name="Rounded Rectangle 28" descr="The Buffer Manager lives in ram and has a set amount of frames (page) which it can hold. " title="Buffer Manager">
            <a:extLst>
              <a:ext uri="{FF2B5EF4-FFF2-40B4-BE49-F238E27FC236}">
                <a16:creationId xmlns:a16="http://schemas.microsoft.com/office/drawing/2014/main" id="{501236DA-3DF9-0944-8F88-FC885A101B6C}"/>
              </a:ext>
            </a:extLst>
          </p:cNvPr>
          <p:cNvSpPr/>
          <p:nvPr/>
        </p:nvSpPr>
        <p:spPr>
          <a:xfrm>
            <a:off x="4013503" y="2677844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grpSp>
        <p:nvGrpSpPr>
          <p:cNvPr id="30" name="Group 29" descr="A double headed arrow representing an API request from RAM" title="API Request To Ram">
            <a:extLst>
              <a:ext uri="{FF2B5EF4-FFF2-40B4-BE49-F238E27FC236}">
                <a16:creationId xmlns:a16="http://schemas.microsoft.com/office/drawing/2014/main" id="{77275318-556D-3347-8003-B713E72D2100}"/>
              </a:ext>
            </a:extLst>
          </p:cNvPr>
          <p:cNvGrpSpPr/>
          <p:nvPr/>
        </p:nvGrpSpPr>
        <p:grpSpPr>
          <a:xfrm>
            <a:off x="4917205" y="1164152"/>
            <a:ext cx="1819186" cy="644065"/>
            <a:chOff x="5415269" y="1282987"/>
            <a:chExt cx="1819186" cy="644065"/>
          </a:xfrm>
        </p:grpSpPr>
        <p:sp>
          <p:nvSpPr>
            <p:cNvPr id="31" name="Down Arrow 30">
              <a:extLst>
                <a:ext uri="{FF2B5EF4-FFF2-40B4-BE49-F238E27FC236}">
                  <a16:creationId xmlns:a16="http://schemas.microsoft.com/office/drawing/2014/main" id="{43919C1F-787B-0345-B4E3-8710B73B3EF7}"/>
                </a:ext>
              </a:extLst>
            </p:cNvPr>
            <p:cNvSpPr/>
            <p:nvPr/>
          </p:nvSpPr>
          <p:spPr>
            <a:xfrm>
              <a:off x="5415269" y="1468459"/>
              <a:ext cx="457200" cy="458593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Down Arrow 31">
              <a:extLst>
                <a:ext uri="{FF2B5EF4-FFF2-40B4-BE49-F238E27FC236}">
                  <a16:creationId xmlns:a16="http://schemas.microsoft.com/office/drawing/2014/main" id="{DB155853-26ED-C148-B5E7-BBA649E59DFB}"/>
                </a:ext>
              </a:extLst>
            </p:cNvPr>
            <p:cNvSpPr/>
            <p:nvPr/>
          </p:nvSpPr>
          <p:spPr>
            <a:xfrm flipV="1">
              <a:off x="5415269" y="1282987"/>
              <a:ext cx="457200" cy="393198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76DF629-AD85-6843-9EED-09D915A89D47}"/>
                </a:ext>
              </a:extLst>
            </p:cNvPr>
            <p:cNvSpPr txBox="1"/>
            <p:nvPr/>
          </p:nvSpPr>
          <p:spPr>
            <a:xfrm>
              <a:off x="5927879" y="1306853"/>
              <a:ext cx="13065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API Request</a:t>
              </a:r>
            </a:p>
          </p:txBody>
        </p:sp>
      </p:grpSp>
      <p:sp>
        <p:nvSpPr>
          <p:cNvPr id="34" name="Rectangle 33" descr="Request: Read page 3" title="Message:">
            <a:extLst>
              <a:ext uri="{FF2B5EF4-FFF2-40B4-BE49-F238E27FC236}">
                <a16:creationId xmlns:a16="http://schemas.microsoft.com/office/drawing/2014/main" id="{C797871D-15FC-3B46-B76E-957E838790E0}"/>
              </a:ext>
            </a:extLst>
          </p:cNvPr>
          <p:cNvSpPr/>
          <p:nvPr/>
        </p:nvSpPr>
        <p:spPr>
          <a:xfrm>
            <a:off x="6544674" y="2014590"/>
            <a:ext cx="2398059" cy="7540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C00000"/>
                </a:solidFill>
              </a:rPr>
              <a:t>Message:</a:t>
            </a:r>
          </a:p>
          <a:p>
            <a:r>
              <a:rPr lang="en-US" dirty="0">
                <a:solidFill>
                  <a:srgbClr val="C00000"/>
                </a:solidFill>
              </a:rPr>
              <a:t>Request: Read page 3</a:t>
            </a:r>
          </a:p>
        </p:txBody>
      </p:sp>
      <p:grpSp>
        <p:nvGrpSpPr>
          <p:cNvPr id="54" name="Group 53" descr="Disk holds all of the pages in the file. This disk has 6 pages number 1...6" title="Disk Space Manager">
            <a:extLst>
              <a:ext uri="{FF2B5EF4-FFF2-40B4-BE49-F238E27FC236}">
                <a16:creationId xmlns:a16="http://schemas.microsoft.com/office/drawing/2014/main" id="{DE489704-75DA-7E4F-A3FB-CB433B57173D}"/>
              </a:ext>
            </a:extLst>
          </p:cNvPr>
          <p:cNvGrpSpPr/>
          <p:nvPr/>
        </p:nvGrpSpPr>
        <p:grpSpPr>
          <a:xfrm>
            <a:off x="559334" y="4156293"/>
            <a:ext cx="5563772" cy="544730"/>
            <a:chOff x="898179" y="5694747"/>
            <a:chExt cx="7418362" cy="726306"/>
          </a:xfrm>
        </p:grpSpPr>
        <p:sp>
          <p:nvSpPr>
            <p:cNvPr id="55" name="Folded Corner 54">
              <a:extLst>
                <a:ext uri="{FF2B5EF4-FFF2-40B4-BE49-F238E27FC236}">
                  <a16:creationId xmlns:a16="http://schemas.microsoft.com/office/drawing/2014/main" id="{BB39163D-9B6E-4545-9A1B-B218A643566D}"/>
                </a:ext>
              </a:extLst>
            </p:cNvPr>
            <p:cNvSpPr/>
            <p:nvPr/>
          </p:nvSpPr>
          <p:spPr bwMode="auto">
            <a:xfrm>
              <a:off x="898179" y="569474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500" kern="0" dirty="0">
                  <a:solidFill>
                    <a:schemeClr val="tx2"/>
                  </a:solidFill>
                  <a:latin typeface="Helvetica Neue"/>
                  <a:ea typeface=""/>
                </a:rPr>
                <a:t>Page 1</a:t>
              </a:r>
            </a:p>
          </p:txBody>
        </p:sp>
        <p:sp>
          <p:nvSpPr>
            <p:cNvPr id="56" name="Folded Corner 55">
              <a:extLst>
                <a:ext uri="{FF2B5EF4-FFF2-40B4-BE49-F238E27FC236}">
                  <a16:creationId xmlns:a16="http://schemas.microsoft.com/office/drawing/2014/main" id="{D0488594-D3B3-FC45-8BB0-2A6C2171F8B7}"/>
                </a:ext>
              </a:extLst>
            </p:cNvPr>
            <p:cNvSpPr/>
            <p:nvPr/>
          </p:nvSpPr>
          <p:spPr bwMode="auto">
            <a:xfrm>
              <a:off x="2181126" y="569474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500" kern="0" dirty="0">
                  <a:solidFill>
                    <a:schemeClr val="tx2"/>
                  </a:solidFill>
                  <a:latin typeface="Helvetica Neue"/>
                  <a:ea typeface=""/>
                </a:rPr>
                <a:t>Page 2</a:t>
              </a:r>
            </a:p>
          </p:txBody>
        </p:sp>
        <p:sp>
          <p:nvSpPr>
            <p:cNvPr id="57" name="Folded Corner 56">
              <a:extLst>
                <a:ext uri="{FF2B5EF4-FFF2-40B4-BE49-F238E27FC236}">
                  <a16:creationId xmlns:a16="http://schemas.microsoft.com/office/drawing/2014/main" id="{76276E2D-EBE8-C243-AF4A-026384540362}"/>
                </a:ext>
              </a:extLst>
            </p:cNvPr>
            <p:cNvSpPr/>
            <p:nvPr/>
          </p:nvSpPr>
          <p:spPr bwMode="auto">
            <a:xfrm>
              <a:off x="3446390" y="569474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500" kern="0" dirty="0">
                  <a:solidFill>
                    <a:schemeClr val="tx2"/>
                  </a:solidFill>
                  <a:latin typeface="Helvetica Neue"/>
                  <a:ea typeface=""/>
                </a:rPr>
                <a:t>Page 3</a:t>
              </a:r>
            </a:p>
          </p:txBody>
        </p:sp>
        <p:sp>
          <p:nvSpPr>
            <p:cNvPr id="58" name="Folded Corner 57">
              <a:extLst>
                <a:ext uri="{FF2B5EF4-FFF2-40B4-BE49-F238E27FC236}">
                  <a16:creationId xmlns:a16="http://schemas.microsoft.com/office/drawing/2014/main" id="{3516B785-7C54-2243-AF15-BAEB9E6AEA6A}"/>
                </a:ext>
              </a:extLst>
            </p:cNvPr>
            <p:cNvSpPr/>
            <p:nvPr/>
          </p:nvSpPr>
          <p:spPr bwMode="auto">
            <a:xfrm>
              <a:off x="4729337" y="569474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500" kern="0" dirty="0">
                  <a:solidFill>
                    <a:schemeClr val="tx2"/>
                  </a:solidFill>
                  <a:latin typeface="Helvetica Neue"/>
                  <a:ea typeface=""/>
                </a:rPr>
                <a:t>Page 4</a:t>
              </a:r>
            </a:p>
          </p:txBody>
        </p:sp>
        <p:sp>
          <p:nvSpPr>
            <p:cNvPr id="59" name="Folded Corner 58">
              <a:extLst>
                <a:ext uri="{FF2B5EF4-FFF2-40B4-BE49-F238E27FC236}">
                  <a16:creationId xmlns:a16="http://schemas.microsoft.com/office/drawing/2014/main" id="{28F37C8B-116C-9D4F-AAAB-88D728C02612}"/>
                </a:ext>
              </a:extLst>
            </p:cNvPr>
            <p:cNvSpPr/>
            <p:nvPr/>
          </p:nvSpPr>
          <p:spPr bwMode="auto">
            <a:xfrm>
              <a:off x="5994601" y="569474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500" kern="0" dirty="0">
                  <a:solidFill>
                    <a:schemeClr val="tx2"/>
                  </a:solidFill>
                  <a:latin typeface="Helvetica Neue"/>
                  <a:ea typeface=""/>
                </a:rPr>
                <a:t>Page 5</a:t>
              </a:r>
            </a:p>
          </p:txBody>
        </p:sp>
        <p:sp>
          <p:nvSpPr>
            <p:cNvPr id="60" name="Folded Corner 59">
              <a:extLst>
                <a:ext uri="{FF2B5EF4-FFF2-40B4-BE49-F238E27FC236}">
                  <a16:creationId xmlns:a16="http://schemas.microsoft.com/office/drawing/2014/main" id="{3BC5AF89-889B-034D-A281-77BFD808EE76}"/>
                </a:ext>
              </a:extLst>
            </p:cNvPr>
            <p:cNvSpPr/>
            <p:nvPr/>
          </p:nvSpPr>
          <p:spPr bwMode="auto">
            <a:xfrm>
              <a:off x="7277546" y="569474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500" kern="0" dirty="0">
                  <a:solidFill>
                    <a:schemeClr val="tx2"/>
                  </a:solidFill>
                  <a:latin typeface="Helvetica Neue"/>
                  <a:ea typeface=""/>
                </a:rPr>
                <a:t>Page 6</a:t>
              </a:r>
            </a:p>
          </p:txBody>
        </p:sp>
      </p:grpSp>
      <p:grpSp>
        <p:nvGrpSpPr>
          <p:cNvPr id="35" name="Group 34" descr="A double headed arrow representing an API request from Disk" title="API Request To Disk">
            <a:extLst>
              <a:ext uri="{FF2B5EF4-FFF2-40B4-BE49-F238E27FC236}">
                <a16:creationId xmlns:a16="http://schemas.microsoft.com/office/drawing/2014/main" id="{F3997992-572F-894E-B19F-BC77A8B4E2F7}"/>
              </a:ext>
            </a:extLst>
          </p:cNvPr>
          <p:cNvGrpSpPr/>
          <p:nvPr/>
        </p:nvGrpSpPr>
        <p:grpSpPr>
          <a:xfrm>
            <a:off x="4917205" y="3363644"/>
            <a:ext cx="1819186" cy="644065"/>
            <a:chOff x="5415269" y="1282987"/>
            <a:chExt cx="1819186" cy="644065"/>
          </a:xfrm>
        </p:grpSpPr>
        <p:sp>
          <p:nvSpPr>
            <p:cNvPr id="36" name="Down Arrow 35">
              <a:extLst>
                <a:ext uri="{FF2B5EF4-FFF2-40B4-BE49-F238E27FC236}">
                  <a16:creationId xmlns:a16="http://schemas.microsoft.com/office/drawing/2014/main" id="{DD0ACDFD-AD18-D140-878E-D05002697879}"/>
                </a:ext>
              </a:extLst>
            </p:cNvPr>
            <p:cNvSpPr/>
            <p:nvPr/>
          </p:nvSpPr>
          <p:spPr>
            <a:xfrm>
              <a:off x="5415269" y="1468459"/>
              <a:ext cx="457200" cy="458593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Down Arrow 36">
              <a:extLst>
                <a:ext uri="{FF2B5EF4-FFF2-40B4-BE49-F238E27FC236}">
                  <a16:creationId xmlns:a16="http://schemas.microsoft.com/office/drawing/2014/main" id="{FAE44EC8-067F-D84F-82B6-BD3D4D162FBF}"/>
                </a:ext>
              </a:extLst>
            </p:cNvPr>
            <p:cNvSpPr/>
            <p:nvPr/>
          </p:nvSpPr>
          <p:spPr>
            <a:xfrm flipV="1">
              <a:off x="5415269" y="1282987"/>
              <a:ext cx="457200" cy="393198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C909981-59B3-B446-ADB5-6BA6015C8DBD}"/>
                </a:ext>
              </a:extLst>
            </p:cNvPr>
            <p:cNvSpPr txBox="1"/>
            <p:nvPr/>
          </p:nvSpPr>
          <p:spPr>
            <a:xfrm>
              <a:off x="5927879" y="1306853"/>
              <a:ext cx="13065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API Request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988327" y="1443774"/>
            <a:ext cx="1117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2">
                    <a:lumMod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</a:p>
        </p:txBody>
      </p:sp>
    </p:spTree>
    <p:extLst>
      <p:ext uri="{BB962C8B-B14F-4D97-AF65-F5344CB8AC3E}">
        <p14:creationId xmlns:p14="http://schemas.microsoft.com/office/powerpoint/2010/main" val="16661619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Mapping Pages Into Memory</a:t>
            </a:r>
            <a:endParaRPr lang="en-US" dirty="0"/>
          </a:p>
        </p:txBody>
      </p:sp>
      <p:sp>
        <p:nvSpPr>
          <p:cNvPr id="64" name="Rectangle 63" descr="Disk holds all of the pages in the file. This disk has 6 pages number 1...6" title="Disk Space Manager"/>
          <p:cNvSpPr/>
          <p:nvPr/>
        </p:nvSpPr>
        <p:spPr bwMode="auto">
          <a:xfrm>
            <a:off x="342900" y="4000033"/>
            <a:ext cx="6000750" cy="857250"/>
          </a:xfrm>
          <a:prstGeom prst="rect">
            <a:avLst/>
          </a:prstGeom>
          <a:solidFill>
            <a:srgbClr val="015CB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sz="1350" kern="0" dirty="0">
              <a:solidFill>
                <a:prstClr val="white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7" name="Rectangle 26" descr="The Buffer Manager lives in ram and has a set amount of frames (page) which it can hold. " title="Buffer Manager">
            <a:extLst>
              <a:ext uri="{FF2B5EF4-FFF2-40B4-BE49-F238E27FC236}">
                <a16:creationId xmlns:a16="http://schemas.microsoft.com/office/drawing/2014/main" id="{AF2BD65C-ECA1-BE44-A1CC-55E0F75F489C}"/>
              </a:ext>
            </a:extLst>
          </p:cNvPr>
          <p:cNvSpPr/>
          <p:nvPr/>
        </p:nvSpPr>
        <p:spPr bwMode="auto">
          <a:xfrm>
            <a:off x="1485900" y="1657350"/>
            <a:ext cx="3886200" cy="1996434"/>
          </a:xfrm>
          <a:prstGeom prst="rect">
            <a:avLst/>
          </a:prstGeom>
          <a:gradFill rotWithShape="1">
            <a:gsLst>
              <a:gs pos="0">
                <a:srgbClr val="ABD2EB">
                  <a:shade val="51000"/>
                  <a:satMod val="130000"/>
                </a:srgbClr>
              </a:gs>
              <a:gs pos="80000">
                <a:srgbClr val="ABD2EB">
                  <a:shade val="93000"/>
                  <a:satMod val="130000"/>
                </a:srgbClr>
              </a:gs>
              <a:gs pos="100000">
                <a:srgbClr val="ABD2E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BD2E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sz="1350" kern="0" dirty="0">
              <a:solidFill>
                <a:prstClr val="white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9" name="Rounded Rectangle 28" descr="The Buffer Manager lives in ram and has a set amount of frames (page) which it can hold. " title="Buffer Manager">
            <a:extLst>
              <a:ext uri="{FF2B5EF4-FFF2-40B4-BE49-F238E27FC236}">
                <a16:creationId xmlns:a16="http://schemas.microsoft.com/office/drawing/2014/main" id="{2A97B6BB-38CD-DC4F-B71F-A2BC9BC12422}"/>
              </a:ext>
            </a:extLst>
          </p:cNvPr>
          <p:cNvSpPr/>
          <p:nvPr/>
        </p:nvSpPr>
        <p:spPr>
          <a:xfrm>
            <a:off x="2924287" y="2665743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31" name="Rounded Rectangle 30" descr="The Buffer Manager lives in ram and has a set amount of frames (page) which it can hold. " title="Buffer Manager">
            <a:extLst>
              <a:ext uri="{FF2B5EF4-FFF2-40B4-BE49-F238E27FC236}">
                <a16:creationId xmlns:a16="http://schemas.microsoft.com/office/drawing/2014/main" id="{C3D61552-9172-D347-A2EF-B4D487F3AC5C}"/>
              </a:ext>
            </a:extLst>
          </p:cNvPr>
          <p:cNvSpPr/>
          <p:nvPr/>
        </p:nvSpPr>
        <p:spPr>
          <a:xfrm>
            <a:off x="3998005" y="1904328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32" name="Rounded Rectangle 31" descr="The Buffer Manager lives in ram and has a set amount of frames (page) which it can hold. " title="Buffer Manager">
            <a:extLst>
              <a:ext uri="{FF2B5EF4-FFF2-40B4-BE49-F238E27FC236}">
                <a16:creationId xmlns:a16="http://schemas.microsoft.com/office/drawing/2014/main" id="{78F0F0CF-7DBC-5A45-9A8D-34C1D71EFBCC}"/>
              </a:ext>
            </a:extLst>
          </p:cNvPr>
          <p:cNvSpPr/>
          <p:nvPr/>
        </p:nvSpPr>
        <p:spPr>
          <a:xfrm>
            <a:off x="1820317" y="2665743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34" name="Rounded Rectangle 33" descr="The Buffer Manager lives in ram and has a set amount of frames (page) which it can hold. " title="Buffer Manager">
            <a:extLst>
              <a:ext uri="{FF2B5EF4-FFF2-40B4-BE49-F238E27FC236}">
                <a16:creationId xmlns:a16="http://schemas.microsoft.com/office/drawing/2014/main" id="{52149F5D-37B4-D143-8EF0-9AC6E8312BFA}"/>
              </a:ext>
            </a:extLst>
          </p:cNvPr>
          <p:cNvSpPr/>
          <p:nvPr/>
        </p:nvSpPr>
        <p:spPr>
          <a:xfrm>
            <a:off x="4013503" y="2677844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36" name="Rounded Rectangle 35" descr="The Buffer Manager lives in ram and has a set amount of frames (page) which it can hold. " title="Buffer Manager">
            <a:extLst>
              <a:ext uri="{FF2B5EF4-FFF2-40B4-BE49-F238E27FC236}">
                <a16:creationId xmlns:a16="http://schemas.microsoft.com/office/drawing/2014/main" id="{A3759585-43B5-2C40-8BA5-26F81EEE1D9E}"/>
              </a:ext>
            </a:extLst>
          </p:cNvPr>
          <p:cNvSpPr/>
          <p:nvPr/>
        </p:nvSpPr>
        <p:spPr>
          <a:xfrm>
            <a:off x="2919223" y="1907775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37" name="Rounded Rectangle 36" descr="The Buffer Manager lives in ram and has a set amount of frames (page) which it can hold. " title="Buffer Manager">
            <a:extLst>
              <a:ext uri="{FF2B5EF4-FFF2-40B4-BE49-F238E27FC236}">
                <a16:creationId xmlns:a16="http://schemas.microsoft.com/office/drawing/2014/main" id="{42DCF8AE-B2D7-D14E-855B-283E6F6ACEE4}"/>
              </a:ext>
            </a:extLst>
          </p:cNvPr>
          <p:cNvSpPr/>
          <p:nvPr/>
        </p:nvSpPr>
        <p:spPr>
          <a:xfrm>
            <a:off x="1815253" y="1907775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38" name="TextBox 37" descr="The Buffer Manager lives in ram and has a set amount of frames (page) which it can hold. " title="Buffer Manager">
            <a:extLst>
              <a:ext uri="{FF2B5EF4-FFF2-40B4-BE49-F238E27FC236}">
                <a16:creationId xmlns:a16="http://schemas.microsoft.com/office/drawing/2014/main" id="{1C2D29B2-AFB8-9340-8B90-3C68B6979584}"/>
              </a:ext>
            </a:extLst>
          </p:cNvPr>
          <p:cNvSpPr txBox="1"/>
          <p:nvPr/>
        </p:nvSpPr>
        <p:spPr>
          <a:xfrm>
            <a:off x="1432080" y="1422269"/>
            <a:ext cx="1117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</a:p>
        </p:txBody>
      </p:sp>
      <p:sp>
        <p:nvSpPr>
          <p:cNvPr id="40" name="Folded Corner 39">
            <a:extLst>
              <a:ext uri="{FF2B5EF4-FFF2-40B4-BE49-F238E27FC236}">
                <a16:creationId xmlns:a16="http://schemas.microsoft.com/office/drawing/2014/main" id="{31FFFF93-9D25-DC4A-878D-3B27F9F51DEE}"/>
              </a:ext>
            </a:extLst>
          </p:cNvPr>
          <p:cNvSpPr/>
          <p:nvPr/>
        </p:nvSpPr>
        <p:spPr bwMode="auto">
          <a:xfrm>
            <a:off x="1916467" y="1974863"/>
            <a:ext cx="792509" cy="54473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41" name="Folded Corner 40">
            <a:extLst>
              <a:ext uri="{FF2B5EF4-FFF2-40B4-BE49-F238E27FC236}">
                <a16:creationId xmlns:a16="http://schemas.microsoft.com/office/drawing/2014/main" id="{B38B0176-F1C5-E643-880E-3F2605EC607D}"/>
              </a:ext>
            </a:extLst>
          </p:cNvPr>
          <p:cNvSpPr/>
          <p:nvPr/>
        </p:nvSpPr>
        <p:spPr bwMode="auto">
          <a:xfrm>
            <a:off x="3027069" y="1962735"/>
            <a:ext cx="779246" cy="54473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2</a:t>
            </a:r>
          </a:p>
        </p:txBody>
      </p:sp>
      <p:sp>
        <p:nvSpPr>
          <p:cNvPr id="42" name="Folded Corner 41">
            <a:extLst>
              <a:ext uri="{FF2B5EF4-FFF2-40B4-BE49-F238E27FC236}">
                <a16:creationId xmlns:a16="http://schemas.microsoft.com/office/drawing/2014/main" id="{8FE314A4-BFA0-C54C-A27D-EC5D91BFBBB2}"/>
              </a:ext>
            </a:extLst>
          </p:cNvPr>
          <p:cNvSpPr/>
          <p:nvPr/>
        </p:nvSpPr>
        <p:spPr bwMode="auto">
          <a:xfrm>
            <a:off x="4099219" y="1986901"/>
            <a:ext cx="792509" cy="54473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16F2CC8-1E8C-7B4B-BEFA-95A9A3ABAAAB}"/>
              </a:ext>
            </a:extLst>
          </p:cNvPr>
          <p:cNvSpPr txBox="1"/>
          <p:nvPr/>
        </p:nvSpPr>
        <p:spPr>
          <a:xfrm>
            <a:off x="3105474" y="365378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Disk</a:t>
            </a:r>
            <a:endParaRPr lang="en-US" dirty="0">
              <a:solidFill>
                <a:schemeClr val="tx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4" name="TextBox 43" descr="Disk holds all of the pages in the file. This disk has 6 pages number 1...6" title="Disk Space Manager">
            <a:extLst>
              <a:ext uri="{FF2B5EF4-FFF2-40B4-BE49-F238E27FC236}">
                <a16:creationId xmlns:a16="http://schemas.microsoft.com/office/drawing/2014/main" id="{87AEC2A2-BC89-674C-BBEF-9BC5CC8F6EDA}"/>
              </a:ext>
            </a:extLst>
          </p:cNvPr>
          <p:cNvSpPr txBox="1"/>
          <p:nvPr/>
        </p:nvSpPr>
        <p:spPr>
          <a:xfrm>
            <a:off x="325658" y="3805796"/>
            <a:ext cx="1435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2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Disk Space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75F09-82F5-8C4D-9268-2BAB76A76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5" name="Rounded Rectangle 44" descr="The Buffer Manager lives in ram and has a set amount of frames (page) which it can hold. " title="Buffer Manager">
            <a:extLst>
              <a:ext uri="{FF2B5EF4-FFF2-40B4-BE49-F238E27FC236}">
                <a16:creationId xmlns:a16="http://schemas.microsoft.com/office/drawing/2014/main" id="{662B639B-F218-D548-ACEE-B8DD14B5571C}"/>
              </a:ext>
            </a:extLst>
          </p:cNvPr>
          <p:cNvSpPr/>
          <p:nvPr/>
        </p:nvSpPr>
        <p:spPr>
          <a:xfrm>
            <a:off x="4013503" y="2677844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grpSp>
        <p:nvGrpSpPr>
          <p:cNvPr id="46" name="Group 45" descr="A double headed arrow representing an API request from RAM" title="API Request To Ram">
            <a:extLst>
              <a:ext uri="{FF2B5EF4-FFF2-40B4-BE49-F238E27FC236}">
                <a16:creationId xmlns:a16="http://schemas.microsoft.com/office/drawing/2014/main" id="{801C92CD-640C-EB45-B46E-311E87A5BAF9}"/>
              </a:ext>
            </a:extLst>
          </p:cNvPr>
          <p:cNvGrpSpPr/>
          <p:nvPr/>
        </p:nvGrpSpPr>
        <p:grpSpPr>
          <a:xfrm>
            <a:off x="4917205" y="1164152"/>
            <a:ext cx="1819186" cy="644065"/>
            <a:chOff x="5415269" y="1282987"/>
            <a:chExt cx="1819186" cy="644065"/>
          </a:xfrm>
        </p:grpSpPr>
        <p:sp>
          <p:nvSpPr>
            <p:cNvPr id="47" name="Down Arrow 46">
              <a:extLst>
                <a:ext uri="{FF2B5EF4-FFF2-40B4-BE49-F238E27FC236}">
                  <a16:creationId xmlns:a16="http://schemas.microsoft.com/office/drawing/2014/main" id="{27CEE9FD-0CC4-AF46-BF87-7446FE822D16}"/>
                </a:ext>
              </a:extLst>
            </p:cNvPr>
            <p:cNvSpPr/>
            <p:nvPr/>
          </p:nvSpPr>
          <p:spPr>
            <a:xfrm>
              <a:off x="5415269" y="1468459"/>
              <a:ext cx="457200" cy="458593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Down Arrow 47">
              <a:extLst>
                <a:ext uri="{FF2B5EF4-FFF2-40B4-BE49-F238E27FC236}">
                  <a16:creationId xmlns:a16="http://schemas.microsoft.com/office/drawing/2014/main" id="{15ED6F01-1267-714B-AC02-037DF1A46540}"/>
                </a:ext>
              </a:extLst>
            </p:cNvPr>
            <p:cNvSpPr/>
            <p:nvPr/>
          </p:nvSpPr>
          <p:spPr>
            <a:xfrm flipV="1">
              <a:off x="5415269" y="1282987"/>
              <a:ext cx="457200" cy="393198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E071055-F88A-CD4F-97F8-8881255711BB}"/>
                </a:ext>
              </a:extLst>
            </p:cNvPr>
            <p:cNvSpPr txBox="1"/>
            <p:nvPr/>
          </p:nvSpPr>
          <p:spPr>
            <a:xfrm>
              <a:off x="5927879" y="1306853"/>
              <a:ext cx="13065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API Request</a:t>
              </a:r>
            </a:p>
          </p:txBody>
        </p:sp>
      </p:grpSp>
      <p:sp>
        <p:nvSpPr>
          <p:cNvPr id="55" name="Rectangle 54" descr="Request: Read page 3" title="Message:">
            <a:extLst>
              <a:ext uri="{FF2B5EF4-FFF2-40B4-BE49-F238E27FC236}">
                <a16:creationId xmlns:a16="http://schemas.microsoft.com/office/drawing/2014/main" id="{B36289E3-8B8F-CB49-92F9-BE072868FCB4}"/>
              </a:ext>
            </a:extLst>
          </p:cNvPr>
          <p:cNvSpPr/>
          <p:nvPr/>
        </p:nvSpPr>
        <p:spPr>
          <a:xfrm>
            <a:off x="6544674" y="2014590"/>
            <a:ext cx="2398059" cy="7540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C00000"/>
                </a:solidFill>
              </a:rPr>
              <a:t>Message:</a:t>
            </a:r>
          </a:p>
          <a:p>
            <a:r>
              <a:rPr lang="en-US" dirty="0">
                <a:solidFill>
                  <a:srgbClr val="C00000"/>
                </a:solidFill>
              </a:rPr>
              <a:t>Request: Read page 3</a:t>
            </a:r>
          </a:p>
        </p:txBody>
      </p:sp>
      <p:grpSp>
        <p:nvGrpSpPr>
          <p:cNvPr id="80" name="Group 79" descr="Disk holds all of the pages in the file. This disk has 6 pages number 1...6" title="Disk Space Manager">
            <a:extLst>
              <a:ext uri="{FF2B5EF4-FFF2-40B4-BE49-F238E27FC236}">
                <a16:creationId xmlns:a16="http://schemas.microsoft.com/office/drawing/2014/main" id="{DE2D31D3-2B20-7247-8CDC-E13D827BC8F5}"/>
              </a:ext>
            </a:extLst>
          </p:cNvPr>
          <p:cNvGrpSpPr/>
          <p:nvPr/>
        </p:nvGrpSpPr>
        <p:grpSpPr>
          <a:xfrm>
            <a:off x="559334" y="4156293"/>
            <a:ext cx="5563772" cy="544730"/>
            <a:chOff x="898179" y="5694747"/>
            <a:chExt cx="7418362" cy="726306"/>
          </a:xfrm>
        </p:grpSpPr>
        <p:sp>
          <p:nvSpPr>
            <p:cNvPr id="81" name="Folded Corner 80">
              <a:extLst>
                <a:ext uri="{FF2B5EF4-FFF2-40B4-BE49-F238E27FC236}">
                  <a16:creationId xmlns:a16="http://schemas.microsoft.com/office/drawing/2014/main" id="{4B21C529-8319-E443-B3E7-D4BDA24A48DC}"/>
                </a:ext>
              </a:extLst>
            </p:cNvPr>
            <p:cNvSpPr/>
            <p:nvPr/>
          </p:nvSpPr>
          <p:spPr bwMode="auto">
            <a:xfrm>
              <a:off x="898179" y="569474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500" kern="0" dirty="0">
                  <a:solidFill>
                    <a:schemeClr val="tx2"/>
                  </a:solidFill>
                  <a:latin typeface="Helvetica Neue"/>
                  <a:ea typeface=""/>
                </a:rPr>
                <a:t>Page 1</a:t>
              </a:r>
            </a:p>
          </p:txBody>
        </p:sp>
        <p:sp>
          <p:nvSpPr>
            <p:cNvPr id="82" name="Folded Corner 81">
              <a:extLst>
                <a:ext uri="{FF2B5EF4-FFF2-40B4-BE49-F238E27FC236}">
                  <a16:creationId xmlns:a16="http://schemas.microsoft.com/office/drawing/2014/main" id="{416AC86F-0B34-5A4E-AEF0-B301D0162EBB}"/>
                </a:ext>
              </a:extLst>
            </p:cNvPr>
            <p:cNvSpPr/>
            <p:nvPr/>
          </p:nvSpPr>
          <p:spPr bwMode="auto">
            <a:xfrm>
              <a:off x="2181126" y="569474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500" kern="0" dirty="0">
                  <a:solidFill>
                    <a:schemeClr val="tx2"/>
                  </a:solidFill>
                  <a:latin typeface="Helvetica Neue"/>
                  <a:ea typeface=""/>
                </a:rPr>
                <a:t>Page 2</a:t>
              </a:r>
            </a:p>
          </p:txBody>
        </p:sp>
        <p:sp>
          <p:nvSpPr>
            <p:cNvPr id="83" name="Folded Corner 82">
              <a:extLst>
                <a:ext uri="{FF2B5EF4-FFF2-40B4-BE49-F238E27FC236}">
                  <a16:creationId xmlns:a16="http://schemas.microsoft.com/office/drawing/2014/main" id="{E4DA502D-4C46-5B49-A88C-5CF4510F952B}"/>
                </a:ext>
              </a:extLst>
            </p:cNvPr>
            <p:cNvSpPr/>
            <p:nvPr/>
          </p:nvSpPr>
          <p:spPr bwMode="auto">
            <a:xfrm>
              <a:off x="3446390" y="569474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500" kern="0" dirty="0">
                  <a:solidFill>
                    <a:schemeClr val="tx2"/>
                  </a:solidFill>
                  <a:latin typeface="Helvetica Neue"/>
                  <a:ea typeface=""/>
                </a:rPr>
                <a:t>Page 3</a:t>
              </a:r>
            </a:p>
          </p:txBody>
        </p:sp>
        <p:sp>
          <p:nvSpPr>
            <p:cNvPr id="84" name="Folded Corner 83">
              <a:extLst>
                <a:ext uri="{FF2B5EF4-FFF2-40B4-BE49-F238E27FC236}">
                  <a16:creationId xmlns:a16="http://schemas.microsoft.com/office/drawing/2014/main" id="{75C45522-C936-3344-B6CC-65660C64DBE1}"/>
                </a:ext>
              </a:extLst>
            </p:cNvPr>
            <p:cNvSpPr/>
            <p:nvPr/>
          </p:nvSpPr>
          <p:spPr bwMode="auto">
            <a:xfrm>
              <a:off x="4729337" y="569474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500" kern="0" dirty="0">
                  <a:solidFill>
                    <a:schemeClr val="tx2"/>
                  </a:solidFill>
                  <a:latin typeface="Helvetica Neue"/>
                  <a:ea typeface=""/>
                </a:rPr>
                <a:t>Page 4</a:t>
              </a:r>
            </a:p>
          </p:txBody>
        </p:sp>
        <p:sp>
          <p:nvSpPr>
            <p:cNvPr id="85" name="Folded Corner 84">
              <a:extLst>
                <a:ext uri="{FF2B5EF4-FFF2-40B4-BE49-F238E27FC236}">
                  <a16:creationId xmlns:a16="http://schemas.microsoft.com/office/drawing/2014/main" id="{5C58E446-F3FE-E746-B19B-A83865D9725A}"/>
                </a:ext>
              </a:extLst>
            </p:cNvPr>
            <p:cNvSpPr/>
            <p:nvPr/>
          </p:nvSpPr>
          <p:spPr bwMode="auto">
            <a:xfrm>
              <a:off x="5994601" y="569474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500" kern="0" dirty="0">
                  <a:solidFill>
                    <a:schemeClr val="tx2"/>
                  </a:solidFill>
                  <a:latin typeface="Helvetica Neue"/>
                  <a:ea typeface=""/>
                </a:rPr>
                <a:t>Page 5</a:t>
              </a:r>
            </a:p>
          </p:txBody>
        </p:sp>
        <p:sp>
          <p:nvSpPr>
            <p:cNvPr id="86" name="Folded Corner 85">
              <a:extLst>
                <a:ext uri="{FF2B5EF4-FFF2-40B4-BE49-F238E27FC236}">
                  <a16:creationId xmlns:a16="http://schemas.microsoft.com/office/drawing/2014/main" id="{5DC5541D-B766-BD43-8BCC-C44208A32953}"/>
                </a:ext>
              </a:extLst>
            </p:cNvPr>
            <p:cNvSpPr/>
            <p:nvPr/>
          </p:nvSpPr>
          <p:spPr bwMode="auto">
            <a:xfrm>
              <a:off x="7277546" y="569474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500" kern="0" dirty="0">
                  <a:solidFill>
                    <a:schemeClr val="tx2"/>
                  </a:solidFill>
                  <a:latin typeface="Helvetica Neue"/>
                  <a:ea typeface=""/>
                </a:rPr>
                <a:t>Page 6</a:t>
              </a:r>
            </a:p>
          </p:txBody>
        </p:sp>
      </p:grpSp>
      <p:grpSp>
        <p:nvGrpSpPr>
          <p:cNvPr id="35" name="Group 34" descr="A double headed arrow representing an API request from Disk" title="API Request To Disk">
            <a:extLst>
              <a:ext uri="{FF2B5EF4-FFF2-40B4-BE49-F238E27FC236}">
                <a16:creationId xmlns:a16="http://schemas.microsoft.com/office/drawing/2014/main" id="{6481F896-9692-8743-912A-41095E3BA044}"/>
              </a:ext>
            </a:extLst>
          </p:cNvPr>
          <p:cNvGrpSpPr/>
          <p:nvPr/>
        </p:nvGrpSpPr>
        <p:grpSpPr>
          <a:xfrm>
            <a:off x="4917205" y="3363644"/>
            <a:ext cx="1819186" cy="644065"/>
            <a:chOff x="5415269" y="1282987"/>
            <a:chExt cx="1819186" cy="644065"/>
          </a:xfrm>
        </p:grpSpPr>
        <p:sp>
          <p:nvSpPr>
            <p:cNvPr id="39" name="Down Arrow 38">
              <a:extLst>
                <a:ext uri="{FF2B5EF4-FFF2-40B4-BE49-F238E27FC236}">
                  <a16:creationId xmlns:a16="http://schemas.microsoft.com/office/drawing/2014/main" id="{2A133319-10A1-5842-A7AC-8E48C2B0E211}"/>
                </a:ext>
              </a:extLst>
            </p:cNvPr>
            <p:cNvSpPr/>
            <p:nvPr/>
          </p:nvSpPr>
          <p:spPr>
            <a:xfrm>
              <a:off x="5415269" y="1468459"/>
              <a:ext cx="457200" cy="458593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Down Arrow 48">
              <a:extLst>
                <a:ext uri="{FF2B5EF4-FFF2-40B4-BE49-F238E27FC236}">
                  <a16:creationId xmlns:a16="http://schemas.microsoft.com/office/drawing/2014/main" id="{0FCC5F59-EE73-254D-A559-E6F1C4C069FD}"/>
                </a:ext>
              </a:extLst>
            </p:cNvPr>
            <p:cNvSpPr/>
            <p:nvPr/>
          </p:nvSpPr>
          <p:spPr>
            <a:xfrm flipV="1">
              <a:off x="5415269" y="1282987"/>
              <a:ext cx="457200" cy="393198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04B7133-32D8-9E4C-9AFA-32A7C1FAE40B}"/>
                </a:ext>
              </a:extLst>
            </p:cNvPr>
            <p:cNvSpPr txBox="1"/>
            <p:nvPr/>
          </p:nvSpPr>
          <p:spPr>
            <a:xfrm>
              <a:off x="5927879" y="1306853"/>
              <a:ext cx="13065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API Request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988327" y="1443774"/>
            <a:ext cx="1117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2">
                    <a:lumMod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</a:p>
        </p:txBody>
      </p:sp>
    </p:spTree>
    <p:extLst>
      <p:ext uri="{BB962C8B-B14F-4D97-AF65-F5344CB8AC3E}">
        <p14:creationId xmlns:p14="http://schemas.microsoft.com/office/powerpoint/2010/main" val="966977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We Need to 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Handling dirty pages</a:t>
            </a:r>
          </a:p>
          <a:p>
            <a:pPr marL="457200" indent="-457200">
              <a:spcBef>
                <a:spcPts val="3000"/>
              </a:spcBef>
              <a:buFont typeface="+mj-lt"/>
              <a:buAutoNum type="arabicPeriod"/>
            </a:pPr>
            <a:r>
              <a:rPr lang="en-US" dirty="0"/>
              <a:t>Page Replacement</a:t>
            </a:r>
          </a:p>
        </p:txBody>
      </p:sp>
    </p:spTree>
    <p:extLst>
      <p:ext uri="{BB962C8B-B14F-4D97-AF65-F5344CB8AC3E}">
        <p14:creationId xmlns:p14="http://schemas.microsoft.com/office/powerpoint/2010/main" val="526291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Q1: Dirty Pages?</a:t>
            </a:r>
            <a:endParaRPr lang="en-US" dirty="0"/>
          </a:p>
        </p:txBody>
      </p:sp>
      <p:sp>
        <p:nvSpPr>
          <p:cNvPr id="34" name="Rectangle 33" descr="The Buffer Manager lives in ram and has a set amount of frames (page) which it can hold. Buffer manager holds pages 1, 2 and 3 " title="Buffer Manager"/>
          <p:cNvSpPr/>
          <p:nvPr/>
        </p:nvSpPr>
        <p:spPr bwMode="auto">
          <a:xfrm>
            <a:off x="1380064" y="1472086"/>
            <a:ext cx="3886200" cy="1996434"/>
          </a:xfrm>
          <a:prstGeom prst="rect">
            <a:avLst/>
          </a:prstGeom>
          <a:gradFill rotWithShape="1">
            <a:gsLst>
              <a:gs pos="0">
                <a:srgbClr val="ABD2EB">
                  <a:shade val="51000"/>
                  <a:satMod val="130000"/>
                </a:srgbClr>
              </a:gs>
              <a:gs pos="80000">
                <a:srgbClr val="ABD2EB">
                  <a:shade val="93000"/>
                  <a:satMod val="130000"/>
                </a:srgbClr>
              </a:gs>
              <a:gs pos="100000">
                <a:srgbClr val="ABD2E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BD2E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sz="1350" kern="0" dirty="0">
              <a:solidFill>
                <a:prstClr val="white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2" name="Rounded Rectangle 11" descr="The Buffer Manager lives in ram and has a set amount of frames (page) which it can hold. Buffer manager holds pages 1, 2 and 3 " title="Buffer Manager"/>
          <p:cNvSpPr/>
          <p:nvPr/>
        </p:nvSpPr>
        <p:spPr>
          <a:xfrm>
            <a:off x="2818450" y="2480479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15" name="Rounded Rectangle 14" descr="The Buffer Manager lives in ram and has a set amount of frames (page) which it can hold. Buffer manager holds pages 1, 2 and 3 " title="Buffer Manager"/>
          <p:cNvSpPr/>
          <p:nvPr/>
        </p:nvSpPr>
        <p:spPr>
          <a:xfrm>
            <a:off x="3892168" y="1719064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16" name="Rounded Rectangle 15" descr="The Buffer Manager lives in ram and has a set amount of frames (page) which it can hold. Buffer manager holds pages 1, 2 and 3 " title="Buffer Manager"/>
          <p:cNvSpPr/>
          <p:nvPr/>
        </p:nvSpPr>
        <p:spPr>
          <a:xfrm>
            <a:off x="1714480" y="2480479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18" name="Rounded Rectangle 17" descr="The Buffer Manager lives in ram and has a set amount of frames (page) which it can hold. Buffer manager holds pages 1, 2 and 3 " title="Buffer Manager"/>
          <p:cNvSpPr/>
          <p:nvPr/>
        </p:nvSpPr>
        <p:spPr>
          <a:xfrm>
            <a:off x="3907666" y="2492580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36" name="Rounded Rectangle 35" descr="The Buffer Manager lives in ram and has a set amount of frames (page) which it can hold. Buffer manager holds pages 1, 2 and 3 " title="Buffer Manager"/>
          <p:cNvSpPr/>
          <p:nvPr/>
        </p:nvSpPr>
        <p:spPr>
          <a:xfrm>
            <a:off x="2813386" y="1722511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37" name="Rounded Rectangle 36" descr="The Buffer Manager lives in ram and has a set amount of frames (page) which it can hold. Buffer manager holds pages 1, 2 and 3 " title="Buffer Manager"/>
          <p:cNvSpPr/>
          <p:nvPr/>
        </p:nvSpPr>
        <p:spPr>
          <a:xfrm>
            <a:off x="1709416" y="1722511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31" name="Folded Corner 30" descr="The Buffer Manager lives in ram and has a set amount of frames (page) which it can hold. Buffer manager holds pages 1, 2 and 3 " title="Buffer Manager"/>
          <p:cNvSpPr/>
          <p:nvPr/>
        </p:nvSpPr>
        <p:spPr bwMode="auto">
          <a:xfrm>
            <a:off x="1815695" y="1793990"/>
            <a:ext cx="792509" cy="54473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32" name="Folded Corner 31" descr="The Buffer Manager lives in ram and has a set amount of frames (page) which it can hold. Buffer manager holds pages 1, 2 and 3 " title="Buffer Manager"/>
          <p:cNvSpPr/>
          <p:nvPr/>
        </p:nvSpPr>
        <p:spPr bwMode="auto">
          <a:xfrm>
            <a:off x="4008881" y="1784843"/>
            <a:ext cx="792509" cy="54473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3</a:t>
            </a:r>
          </a:p>
        </p:txBody>
      </p:sp>
      <p:sp>
        <p:nvSpPr>
          <p:cNvPr id="42" name="TextBox 41" descr="The Buffer Manager lives in ram and has a set amount of frames (page) which it can hold. Buffer manager holds pages 1, 2 and 3 " title="Buffer Manager"/>
          <p:cNvSpPr txBox="1"/>
          <p:nvPr/>
        </p:nvSpPr>
        <p:spPr>
          <a:xfrm>
            <a:off x="1319485" y="1233902"/>
            <a:ext cx="1117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</a:p>
        </p:txBody>
      </p:sp>
      <p:sp>
        <p:nvSpPr>
          <p:cNvPr id="38" name="Folded Corner 37" descr="The Buffer Manager lives in ram and has a set amount of frames (page) which it can hold. Buffer manager holds pages 1, 2 and 3 " title="Buffer Manager"/>
          <p:cNvSpPr/>
          <p:nvPr/>
        </p:nvSpPr>
        <p:spPr bwMode="auto">
          <a:xfrm>
            <a:off x="2933541" y="1788500"/>
            <a:ext cx="779246" cy="54473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2</a:t>
            </a:r>
          </a:p>
        </p:txBody>
      </p:sp>
      <p:pic>
        <p:nvPicPr>
          <p:cNvPr id="2" name="Picture 1" descr="The Buffer Manager lives in ram and has a set amount of frames (page) which it can hold. Buffer manager holds pages 1, 2 and 3 " title="Buffer Manag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280" y="1135848"/>
            <a:ext cx="727507" cy="970009"/>
          </a:xfrm>
          <a:prstGeom prst="rect">
            <a:avLst/>
          </a:prstGeom>
        </p:spPr>
      </p:pic>
      <p:sp>
        <p:nvSpPr>
          <p:cNvPr id="5" name="Freeform 4" descr="The Buffer Manager lives in ram and has a set amount of frames (page) which it can hold. Buffer manager holds pages 1, 2 and 3 " title="Buffer Manager"/>
          <p:cNvSpPr/>
          <p:nvPr/>
        </p:nvSpPr>
        <p:spPr bwMode="auto">
          <a:xfrm>
            <a:off x="3034323" y="1988642"/>
            <a:ext cx="685800" cy="100168"/>
          </a:xfrm>
          <a:custGeom>
            <a:avLst/>
            <a:gdLst>
              <a:gd name="connsiteX0" fmla="*/ 0 w 914400"/>
              <a:gd name="connsiteY0" fmla="*/ 92597 h 133557"/>
              <a:gd name="connsiteX1" fmla="*/ 150471 w 914400"/>
              <a:gd name="connsiteY1" fmla="*/ 115747 h 133557"/>
              <a:gd name="connsiteX2" fmla="*/ 173620 w 914400"/>
              <a:gd name="connsiteY2" fmla="*/ 92597 h 133557"/>
              <a:gd name="connsiteX3" fmla="*/ 277792 w 914400"/>
              <a:gd name="connsiteY3" fmla="*/ 81023 h 133557"/>
              <a:gd name="connsiteX4" fmla="*/ 370390 w 914400"/>
              <a:gd name="connsiteY4" fmla="*/ 34724 h 133557"/>
              <a:gd name="connsiteX5" fmla="*/ 393539 w 914400"/>
              <a:gd name="connsiteY5" fmla="*/ 0 h 133557"/>
              <a:gd name="connsiteX6" fmla="*/ 416689 w 914400"/>
              <a:gd name="connsiteY6" fmla="*/ 46298 h 133557"/>
              <a:gd name="connsiteX7" fmla="*/ 428263 w 914400"/>
              <a:gd name="connsiteY7" fmla="*/ 81023 h 133557"/>
              <a:gd name="connsiteX8" fmla="*/ 462987 w 914400"/>
              <a:gd name="connsiteY8" fmla="*/ 92597 h 133557"/>
              <a:gd name="connsiteX9" fmla="*/ 520861 w 914400"/>
              <a:gd name="connsiteY9" fmla="*/ 57873 h 133557"/>
              <a:gd name="connsiteX10" fmla="*/ 590309 w 914400"/>
              <a:gd name="connsiteY10" fmla="*/ 104172 h 133557"/>
              <a:gd name="connsiteX11" fmla="*/ 706056 w 914400"/>
              <a:gd name="connsiteY11" fmla="*/ 92597 h 133557"/>
              <a:gd name="connsiteX12" fmla="*/ 775504 w 914400"/>
              <a:gd name="connsiteY12" fmla="*/ 69448 h 133557"/>
              <a:gd name="connsiteX13" fmla="*/ 914400 w 914400"/>
              <a:gd name="connsiteY13" fmla="*/ 81023 h 133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14400" h="133557">
                <a:moveTo>
                  <a:pt x="0" y="92597"/>
                </a:moveTo>
                <a:cubicBezTo>
                  <a:pt x="63486" y="140211"/>
                  <a:pt x="46618" y="144071"/>
                  <a:pt x="150471" y="115747"/>
                </a:cubicBezTo>
                <a:cubicBezTo>
                  <a:pt x="160999" y="112876"/>
                  <a:pt x="163092" y="95468"/>
                  <a:pt x="173620" y="92597"/>
                </a:cubicBezTo>
                <a:cubicBezTo>
                  <a:pt x="207327" y="83404"/>
                  <a:pt x="243068" y="84881"/>
                  <a:pt x="277792" y="81023"/>
                </a:cubicBezTo>
                <a:cubicBezTo>
                  <a:pt x="305422" y="69971"/>
                  <a:pt x="347275" y="57839"/>
                  <a:pt x="370390" y="34724"/>
                </a:cubicBezTo>
                <a:cubicBezTo>
                  <a:pt x="380227" y="24887"/>
                  <a:pt x="385823" y="11575"/>
                  <a:pt x="393539" y="0"/>
                </a:cubicBezTo>
                <a:cubicBezTo>
                  <a:pt x="401256" y="15433"/>
                  <a:pt x="409892" y="30439"/>
                  <a:pt x="416689" y="46298"/>
                </a:cubicBezTo>
                <a:cubicBezTo>
                  <a:pt x="421495" y="57513"/>
                  <a:pt x="419636" y="72395"/>
                  <a:pt x="428263" y="81023"/>
                </a:cubicBezTo>
                <a:cubicBezTo>
                  <a:pt x="436890" y="89650"/>
                  <a:pt x="451412" y="88739"/>
                  <a:pt x="462987" y="92597"/>
                </a:cubicBezTo>
                <a:cubicBezTo>
                  <a:pt x="474604" y="80980"/>
                  <a:pt x="498324" y="50361"/>
                  <a:pt x="520861" y="57873"/>
                </a:cubicBezTo>
                <a:cubicBezTo>
                  <a:pt x="547255" y="66671"/>
                  <a:pt x="590309" y="104172"/>
                  <a:pt x="590309" y="104172"/>
                </a:cubicBezTo>
                <a:cubicBezTo>
                  <a:pt x="628891" y="100314"/>
                  <a:pt x="667945" y="99743"/>
                  <a:pt x="706056" y="92597"/>
                </a:cubicBezTo>
                <a:cubicBezTo>
                  <a:pt x="730040" y="88100"/>
                  <a:pt x="775504" y="69448"/>
                  <a:pt x="775504" y="69448"/>
                </a:cubicBezTo>
                <a:cubicBezTo>
                  <a:pt x="906667" y="81372"/>
                  <a:pt x="860210" y="81023"/>
                  <a:pt x="914400" y="81023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9" name="Rectangle 28" descr="Disk holds all of the pages in the file. This disk has 6 pages number 1...6" title="Disk Space Manager"/>
          <p:cNvSpPr/>
          <p:nvPr/>
        </p:nvSpPr>
        <p:spPr bwMode="auto">
          <a:xfrm>
            <a:off x="342900" y="4000033"/>
            <a:ext cx="6000750" cy="85725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sz="1350" kern="0" dirty="0">
              <a:solidFill>
                <a:prstClr val="white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0" name="Folded Corner 29" descr="Disk holds all of the pages in the file. This disk has 6 pages number 1...6" title="Disk Space Manager"/>
          <p:cNvSpPr/>
          <p:nvPr/>
        </p:nvSpPr>
        <p:spPr bwMode="auto">
          <a:xfrm>
            <a:off x="2473679" y="4156293"/>
            <a:ext cx="792509" cy="54473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3</a:t>
            </a:r>
          </a:p>
        </p:txBody>
      </p:sp>
      <p:sp>
        <p:nvSpPr>
          <p:cNvPr id="33" name="Folded Corner 32" descr="Disk holds all of the pages in the file. This disk has 6 pages number 1...6" title="Disk Space Manager"/>
          <p:cNvSpPr/>
          <p:nvPr/>
        </p:nvSpPr>
        <p:spPr bwMode="auto">
          <a:xfrm>
            <a:off x="559334" y="4156293"/>
            <a:ext cx="792509" cy="54473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35" name="Folded Corner 34" descr="Disk holds all of the pages in the file. This disk has 6 pages number 1...6" title="Disk Space Manager"/>
          <p:cNvSpPr/>
          <p:nvPr/>
        </p:nvSpPr>
        <p:spPr bwMode="auto">
          <a:xfrm>
            <a:off x="3429000" y="4151137"/>
            <a:ext cx="779246" cy="54473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4</a:t>
            </a:r>
          </a:p>
        </p:txBody>
      </p:sp>
      <p:grpSp>
        <p:nvGrpSpPr>
          <p:cNvPr id="39" name="Group 38" descr="Disk holds all of the pages in the file. This disk has 6 pages number 1...6" title="Disk Space Manager"/>
          <p:cNvGrpSpPr/>
          <p:nvPr/>
        </p:nvGrpSpPr>
        <p:grpSpPr>
          <a:xfrm>
            <a:off x="559334" y="4156293"/>
            <a:ext cx="5563772" cy="544730"/>
            <a:chOff x="898179" y="5694747"/>
            <a:chExt cx="7418362" cy="726306"/>
          </a:xfrm>
        </p:grpSpPr>
        <p:sp>
          <p:nvSpPr>
            <p:cNvPr id="49" name="Folded Corner 48"/>
            <p:cNvSpPr/>
            <p:nvPr/>
          </p:nvSpPr>
          <p:spPr bwMode="auto">
            <a:xfrm>
              <a:off x="898179" y="569474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500" kern="0" dirty="0">
                  <a:solidFill>
                    <a:schemeClr val="tx2"/>
                  </a:solidFill>
                  <a:latin typeface="Helvetica Neue"/>
                  <a:ea typeface=""/>
                </a:rPr>
                <a:t>Page 1</a:t>
              </a:r>
            </a:p>
          </p:txBody>
        </p:sp>
        <p:sp>
          <p:nvSpPr>
            <p:cNvPr id="50" name="Folded Corner 49"/>
            <p:cNvSpPr/>
            <p:nvPr/>
          </p:nvSpPr>
          <p:spPr bwMode="auto">
            <a:xfrm>
              <a:off x="2181126" y="569474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500" kern="0" dirty="0">
                  <a:solidFill>
                    <a:schemeClr val="tx2"/>
                  </a:solidFill>
                  <a:latin typeface="Helvetica Neue"/>
                  <a:ea typeface=""/>
                </a:rPr>
                <a:t>Page 2</a:t>
              </a:r>
            </a:p>
          </p:txBody>
        </p:sp>
        <p:sp>
          <p:nvSpPr>
            <p:cNvPr id="51" name="Folded Corner 50"/>
            <p:cNvSpPr/>
            <p:nvPr/>
          </p:nvSpPr>
          <p:spPr bwMode="auto">
            <a:xfrm>
              <a:off x="3446390" y="569474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500" kern="0" dirty="0">
                  <a:solidFill>
                    <a:schemeClr val="tx2"/>
                  </a:solidFill>
                  <a:latin typeface="Helvetica Neue"/>
                  <a:ea typeface=""/>
                </a:rPr>
                <a:t>Page 3</a:t>
              </a:r>
            </a:p>
          </p:txBody>
        </p:sp>
        <p:sp>
          <p:nvSpPr>
            <p:cNvPr id="52" name="Folded Corner 51"/>
            <p:cNvSpPr/>
            <p:nvPr/>
          </p:nvSpPr>
          <p:spPr bwMode="auto">
            <a:xfrm>
              <a:off x="4729337" y="569474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500" kern="0" dirty="0">
                  <a:solidFill>
                    <a:schemeClr val="tx2"/>
                  </a:solidFill>
                  <a:latin typeface="Helvetica Neue"/>
                  <a:ea typeface=""/>
                </a:rPr>
                <a:t>Page 4</a:t>
              </a:r>
            </a:p>
          </p:txBody>
        </p:sp>
        <p:sp>
          <p:nvSpPr>
            <p:cNvPr id="53" name="Folded Corner 52"/>
            <p:cNvSpPr/>
            <p:nvPr/>
          </p:nvSpPr>
          <p:spPr bwMode="auto">
            <a:xfrm>
              <a:off x="5994601" y="569474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500" kern="0" dirty="0">
                  <a:solidFill>
                    <a:schemeClr val="tx2"/>
                  </a:solidFill>
                  <a:latin typeface="Helvetica Neue"/>
                  <a:ea typeface=""/>
                </a:rPr>
                <a:t>Page 5</a:t>
              </a:r>
            </a:p>
          </p:txBody>
        </p:sp>
        <p:sp>
          <p:nvSpPr>
            <p:cNvPr id="54" name="Folded Corner 53"/>
            <p:cNvSpPr/>
            <p:nvPr/>
          </p:nvSpPr>
          <p:spPr bwMode="auto">
            <a:xfrm>
              <a:off x="7277546" y="569474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500" kern="0" dirty="0">
                  <a:solidFill>
                    <a:schemeClr val="tx2"/>
                  </a:solidFill>
                  <a:latin typeface="Helvetica Neue"/>
                  <a:ea typeface=""/>
                </a:rPr>
                <a:t>Page 6</a:t>
              </a:r>
            </a:p>
          </p:txBody>
        </p:sp>
      </p:grpSp>
      <p:sp>
        <p:nvSpPr>
          <p:cNvPr id="55" name="Folded Corner 54"/>
          <p:cNvSpPr/>
          <p:nvPr/>
        </p:nvSpPr>
        <p:spPr bwMode="auto">
          <a:xfrm>
            <a:off x="2480053" y="4176485"/>
            <a:ext cx="792509" cy="54473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3</a:t>
            </a:r>
          </a:p>
        </p:txBody>
      </p:sp>
    </p:spTree>
    <p:extLst>
      <p:ext uri="{BB962C8B-B14F-4D97-AF65-F5344CB8AC3E}">
        <p14:creationId xmlns:p14="http://schemas.microsoft.com/office/powerpoint/2010/main" val="2380918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45679E-6 L 4.16667E-6 0.00031 C 0.00277 0.00309 0.00555 0.0071 0.00868 0.00988 C 0.00972 0.01081 0.01701 0.01328 0.01753 0.01328 C 0.02013 0.01235 0.0243 0.01328 0.02517 0.00988 C 0.02691 0.00309 0.02534 0.00587 0.0302 0.00155 C 0.03194 0.00216 0.03385 0.00216 0.03524 0.00309 C 0.03732 0.00494 0.03802 0.00895 0.04045 0.00988 L 0.04791 0.01328 C 0.04965 0.01266 0.05138 0.01235 0.05295 0.01173 C 0.05434 0.01111 0.05555 0.00988 0.05677 0.00988 C 0.05816 0.00988 0.05937 0.01111 0.06059 0.01173 C 0.06145 0.01328 0.06198 0.01544 0.06319 0.01667 C 0.06562 0.02007 0.0677 0.02037 0.07066 0.02192 C 0.07204 0.02068 0.07309 0.01883 0.07448 0.01821 C 0.07604 0.01729 0.07795 0.01729 0.07951 0.01667 C 0.08211 0.01544 0.08454 0.0142 0.08715 0.01328 C 0.09132 0.01142 0.09097 0.01358 0.09097 0.00988 L 0.09861 0.00494 " pathEditMode="relative" rAng="0" ptsTypes="AAAAAAAAAAAAAAAAA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31" y="108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Dirty Pages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Handling dirty pages</a:t>
            </a:r>
          </a:p>
          <a:p>
            <a:pPr lvl="1"/>
            <a:r>
              <a:rPr lang="en-US" dirty="0"/>
              <a:t>How will the buffer manager find out?</a:t>
            </a:r>
          </a:p>
          <a:p>
            <a:pPr lvl="2"/>
            <a:r>
              <a:rPr lang="en-US" dirty="0"/>
              <a:t>Dirty bit on page</a:t>
            </a:r>
          </a:p>
          <a:p>
            <a:pPr lvl="1"/>
            <a:r>
              <a:rPr lang="en-US" dirty="0"/>
              <a:t>What to do with a dirty page?</a:t>
            </a:r>
          </a:p>
          <a:p>
            <a:pPr lvl="2"/>
            <a:r>
              <a:rPr lang="en-US" dirty="0"/>
              <a:t>Write back via disk manager</a:t>
            </a:r>
          </a:p>
        </p:txBody>
      </p:sp>
    </p:spTree>
    <p:extLst>
      <p:ext uri="{BB962C8B-B14F-4D97-AF65-F5344CB8AC3E}">
        <p14:creationId xmlns:p14="http://schemas.microsoft.com/office/powerpoint/2010/main" val="2074566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Advanced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Concurrent operations on a page</a:t>
            </a:r>
          </a:p>
          <a:p>
            <a:pPr lvl="1"/>
            <a:r>
              <a:rPr lang="en-US" dirty="0"/>
              <a:t>Solved by Concurrency Control module</a:t>
            </a:r>
          </a:p>
          <a:p>
            <a:r>
              <a:rPr lang="en-US" dirty="0"/>
              <a:t>System Crash before write-back</a:t>
            </a:r>
          </a:p>
          <a:p>
            <a:pPr lvl="1"/>
            <a:r>
              <a:rPr lang="en-US" dirty="0"/>
              <a:t>Solved by Recovery module</a:t>
            </a:r>
          </a:p>
        </p:txBody>
      </p:sp>
      <p:grpSp>
        <p:nvGrpSpPr>
          <p:cNvPr id="27" name="Group 26" descr="Large system under SQL client that contains databases " title="DBMS"/>
          <p:cNvGrpSpPr/>
          <p:nvPr/>
        </p:nvGrpSpPr>
        <p:grpSpPr>
          <a:xfrm>
            <a:off x="6324600" y="1063229"/>
            <a:ext cx="2180834" cy="2247582"/>
            <a:chOff x="3304624" y="1625956"/>
            <a:chExt cx="2686050" cy="3394153"/>
          </a:xfrm>
        </p:grpSpPr>
        <p:sp>
          <p:nvSpPr>
            <p:cNvPr id="28" name="Rectangle 27" descr="Large system under SQL client that contains databases " title="DBMS"/>
            <p:cNvSpPr/>
            <p:nvPr/>
          </p:nvSpPr>
          <p:spPr bwMode="auto">
            <a:xfrm>
              <a:off x="3304624" y="1625956"/>
              <a:ext cx="2686050" cy="3394153"/>
            </a:xfrm>
            <a:prstGeom prst="rect">
              <a:avLst/>
            </a:prstGeom>
            <a:gradFill rotWithShape="1">
              <a:gsLst>
                <a:gs pos="0">
                  <a:srgbClr val="15405B">
                    <a:tint val="50000"/>
                    <a:satMod val="300000"/>
                  </a:srgbClr>
                </a:gs>
                <a:gs pos="35000">
                  <a:srgbClr val="15405B">
                    <a:tint val="37000"/>
                    <a:satMod val="300000"/>
                  </a:srgbClr>
                </a:gs>
                <a:gs pos="100000">
                  <a:srgbClr val="15405B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15405B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2100" kern="0" dirty="0">
                  <a:solidFill>
                    <a:srgbClr val="14405C"/>
                  </a:solidFill>
                  <a:latin typeface="Helvetica Neue" charset="0"/>
                  <a:ea typeface="Helvetica Neue" charset="0"/>
                  <a:cs typeface="Helvetica Neue" charset="0"/>
                </a:rPr>
                <a:t>Database Management</a:t>
              </a:r>
            </a:p>
            <a:p>
              <a:pPr algn="ctr" defTabSz="685800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2100" kern="0" dirty="0">
                  <a:solidFill>
                    <a:srgbClr val="14405C"/>
                  </a:solidFill>
                  <a:latin typeface="Helvetica Neue" charset="0"/>
                  <a:ea typeface="Helvetica Neue" charset="0"/>
                  <a:cs typeface="Helvetica Neue" charset="0"/>
                </a:rPr>
                <a:t>System</a:t>
              </a:r>
            </a:p>
          </p:txBody>
        </p:sp>
        <p:sp>
          <p:nvSpPr>
            <p:cNvPr id="29" name="Can 28" descr="A database lies inside the DBMS" title="Database"/>
            <p:cNvSpPr/>
            <p:nvPr/>
          </p:nvSpPr>
          <p:spPr bwMode="auto">
            <a:xfrm>
              <a:off x="3666545" y="4242328"/>
              <a:ext cx="1742140" cy="777781"/>
            </a:xfrm>
            <a:prstGeom prst="can">
              <a:avLst>
                <a:gd name="adj" fmla="val 41129"/>
              </a:avLst>
            </a:prstGeom>
            <a:gradFill rotWithShape="1">
              <a:gsLst>
                <a:gs pos="0">
                  <a:srgbClr val="ABD2EB">
                    <a:shade val="51000"/>
                    <a:satMod val="130000"/>
                  </a:srgbClr>
                </a:gs>
                <a:gs pos="80000">
                  <a:srgbClr val="ABD2EB">
                    <a:shade val="93000"/>
                    <a:satMod val="130000"/>
                  </a:srgbClr>
                </a:gs>
                <a:gs pos="100000">
                  <a:srgbClr val="ABD2EB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ABD2EB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350" kern="0" dirty="0">
                  <a:solidFill>
                    <a:prstClr val="white"/>
                  </a:solidFill>
                  <a:latin typeface="Helvetica Neue" charset="0"/>
                  <a:ea typeface="Helvetica Neue" charset="0"/>
                  <a:cs typeface="Helvetica Neue" charset="0"/>
                </a:rPr>
                <a:t>Database</a:t>
              </a:r>
            </a:p>
          </p:txBody>
        </p:sp>
      </p:grpSp>
      <p:sp>
        <p:nvSpPr>
          <p:cNvPr id="30" name="Rectangle 29" descr="Query Parsing and Optimization is the top layer of a DBMS" title="Query Parsing"/>
          <p:cNvSpPr/>
          <p:nvPr/>
        </p:nvSpPr>
        <p:spPr bwMode="auto">
          <a:xfrm>
            <a:off x="6452284" y="1115751"/>
            <a:ext cx="1973500" cy="317717"/>
          </a:xfrm>
          <a:prstGeom prst="rect">
            <a:avLst/>
          </a:prstGeom>
          <a:gradFill rotWithShape="1">
            <a:gsLst>
              <a:gs pos="0">
                <a:srgbClr val="15405B">
                  <a:shade val="51000"/>
                  <a:satMod val="130000"/>
                </a:srgbClr>
              </a:gs>
              <a:gs pos="80000">
                <a:srgbClr val="15405B">
                  <a:shade val="93000"/>
                  <a:satMod val="130000"/>
                </a:srgbClr>
              </a:gs>
              <a:gs pos="100000">
                <a:srgbClr val="15405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15405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prstClr val="white"/>
                </a:solidFill>
                <a:latin typeface="Helvetica Neue" charset="0"/>
                <a:ea typeface="Helvetica Neue" charset="0"/>
                <a:cs typeface="Helvetica Neue" charset="0"/>
              </a:rPr>
              <a:t>Query Parsing</a:t>
            </a:r>
            <a:br>
              <a:rPr lang="en-US" sz="1000" kern="0" dirty="0">
                <a:solidFill>
                  <a:prstClr val="white"/>
                </a:solidFill>
                <a:latin typeface="Helvetica Neue" charset="0"/>
                <a:ea typeface="Helvetica Neue" charset="0"/>
                <a:cs typeface="Helvetica Neue" charset="0"/>
              </a:rPr>
            </a:br>
            <a:r>
              <a:rPr lang="en-US" sz="1000" kern="0" dirty="0">
                <a:solidFill>
                  <a:prstClr val="white"/>
                </a:solidFill>
                <a:latin typeface="Helvetica Neue" charset="0"/>
                <a:ea typeface="Helvetica Neue" charset="0"/>
                <a:cs typeface="Helvetica Neue" charset="0"/>
              </a:rPr>
              <a:t>&amp; Optimization</a:t>
            </a:r>
          </a:p>
        </p:txBody>
      </p:sp>
      <p:sp>
        <p:nvSpPr>
          <p:cNvPr id="31" name="Rectangle 30" descr="Relational Operators are the next level of the DBMs below parsing and optimization" title="Relational Operators"/>
          <p:cNvSpPr/>
          <p:nvPr/>
        </p:nvSpPr>
        <p:spPr bwMode="auto">
          <a:xfrm>
            <a:off x="6452284" y="1426201"/>
            <a:ext cx="1973500" cy="316189"/>
          </a:xfrm>
          <a:prstGeom prst="rect">
            <a:avLst/>
          </a:prstGeom>
          <a:gradFill rotWithShape="1">
            <a:gsLst>
              <a:gs pos="0">
                <a:srgbClr val="2A80B7">
                  <a:shade val="51000"/>
                  <a:satMod val="130000"/>
                </a:srgbClr>
              </a:gs>
              <a:gs pos="80000">
                <a:srgbClr val="2A80B7">
                  <a:shade val="93000"/>
                  <a:satMod val="130000"/>
                </a:srgbClr>
              </a:gs>
              <a:gs pos="100000">
                <a:srgbClr val="2A80B7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2A80B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prstClr val="white"/>
                </a:solidFill>
                <a:latin typeface="Helvetica Neue" charset="0"/>
                <a:ea typeface="Helvetica Neue" charset="0"/>
                <a:cs typeface="Helvetica Neue" charset="0"/>
              </a:rPr>
              <a:t>Relational Operators</a:t>
            </a:r>
          </a:p>
        </p:txBody>
      </p:sp>
      <p:sp>
        <p:nvSpPr>
          <p:cNvPr id="32" name="Rectangle 31" descr="Files and index management are the next level in the DBMS below Relational Operators" title="Files and Index Management"/>
          <p:cNvSpPr/>
          <p:nvPr/>
        </p:nvSpPr>
        <p:spPr bwMode="auto">
          <a:xfrm>
            <a:off x="6452284" y="1764848"/>
            <a:ext cx="1973500" cy="310093"/>
          </a:xfrm>
          <a:prstGeom prst="rect">
            <a:avLst/>
          </a:prstGeom>
          <a:gradFill rotWithShape="1">
            <a:gsLst>
              <a:gs pos="0">
                <a:srgbClr val="74B5DE">
                  <a:shade val="51000"/>
                  <a:satMod val="130000"/>
                </a:srgbClr>
              </a:gs>
              <a:gs pos="80000">
                <a:srgbClr val="74B5DE">
                  <a:shade val="93000"/>
                  <a:satMod val="130000"/>
                </a:srgbClr>
              </a:gs>
              <a:gs pos="100000">
                <a:srgbClr val="74B5DE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74B5DE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prstClr val="white"/>
                </a:solidFill>
                <a:latin typeface="Helvetica Neue" charset="0"/>
                <a:ea typeface="Helvetica Neue" charset="0"/>
                <a:cs typeface="Helvetica Neue" charset="0"/>
              </a:rPr>
              <a:t>Files and Index Management</a:t>
            </a:r>
          </a:p>
        </p:txBody>
      </p:sp>
      <p:sp>
        <p:nvSpPr>
          <p:cNvPr id="33" name="Rectangle 32" descr="Buffer Management is the next layer below Files and index mangement in a DBMS" title="Buffer Management"/>
          <p:cNvSpPr/>
          <p:nvPr/>
        </p:nvSpPr>
        <p:spPr bwMode="auto">
          <a:xfrm>
            <a:off x="6452284" y="2099235"/>
            <a:ext cx="1973500" cy="304165"/>
          </a:xfrm>
          <a:prstGeom prst="rect">
            <a:avLst/>
          </a:prstGeom>
          <a:gradFill rotWithShape="1">
            <a:gsLst>
              <a:gs pos="0">
                <a:srgbClr val="ABD2EB">
                  <a:shade val="51000"/>
                  <a:satMod val="130000"/>
                </a:srgbClr>
              </a:gs>
              <a:gs pos="80000">
                <a:srgbClr val="ABD2EB">
                  <a:shade val="93000"/>
                  <a:satMod val="130000"/>
                </a:srgbClr>
              </a:gs>
              <a:gs pos="100000">
                <a:srgbClr val="ABD2E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BD2E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prstClr val="white"/>
                </a:solidFill>
                <a:latin typeface="Helvetica Neue" charset="0"/>
                <a:ea typeface="Helvetica Neue" charset="0"/>
                <a:cs typeface="Helvetica Neue" charset="0"/>
              </a:rPr>
              <a:t>Buffer Management</a:t>
            </a:r>
          </a:p>
        </p:txBody>
      </p:sp>
      <p:sp>
        <p:nvSpPr>
          <p:cNvPr id="34" name="Rectangle 33" descr="Disk space management is the lowest level of a DBMS" title="Disk Space Management"/>
          <p:cNvSpPr/>
          <p:nvPr/>
        </p:nvSpPr>
        <p:spPr bwMode="auto">
          <a:xfrm>
            <a:off x="6456160" y="2419985"/>
            <a:ext cx="1973500" cy="304165"/>
          </a:xfrm>
          <a:prstGeom prst="rect">
            <a:avLst/>
          </a:prstGeom>
          <a:gradFill rotWithShape="1">
            <a:gsLst>
              <a:gs pos="0">
                <a:srgbClr val="0070C0">
                  <a:shade val="51000"/>
                  <a:satMod val="130000"/>
                </a:srgbClr>
              </a:gs>
              <a:gs pos="80000">
                <a:srgbClr val="0070C0">
                  <a:shade val="93000"/>
                  <a:satMod val="130000"/>
                </a:srgbClr>
              </a:gs>
              <a:gs pos="100000">
                <a:srgbClr val="0070C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0070C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prstClr val="white"/>
                </a:solidFill>
                <a:latin typeface="Helvetica Neue" charset="0"/>
                <a:ea typeface="Helvetica Neue" charset="0"/>
                <a:cs typeface="Helvetica Neue" charset="0"/>
              </a:rPr>
              <a:t>Disk Space Management</a:t>
            </a:r>
          </a:p>
        </p:txBody>
      </p:sp>
      <p:sp>
        <p:nvSpPr>
          <p:cNvPr id="35" name="Rectangle 34" descr="The SQL Client lies on top of the database Management System" title="SQL Client"/>
          <p:cNvSpPr/>
          <p:nvPr/>
        </p:nvSpPr>
        <p:spPr bwMode="auto">
          <a:xfrm>
            <a:off x="6438714" y="654358"/>
            <a:ext cx="1973500" cy="340410"/>
          </a:xfrm>
          <a:prstGeom prst="rect">
            <a:avLst/>
          </a:prstGeom>
          <a:gradFill rotWithShape="1">
            <a:gsLst>
              <a:gs pos="0">
                <a:srgbClr val="2980B9">
                  <a:shade val="51000"/>
                  <a:satMod val="130000"/>
                </a:srgbClr>
              </a:gs>
              <a:gs pos="80000">
                <a:srgbClr val="2980B9">
                  <a:shade val="93000"/>
                  <a:satMod val="130000"/>
                </a:srgbClr>
              </a:gs>
              <a:gs pos="100000">
                <a:srgbClr val="2980B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2980B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350" kern="0" dirty="0">
                <a:solidFill>
                  <a:prstClr val="white"/>
                </a:solidFill>
                <a:latin typeface="Helvetica Neue" charset="0"/>
                <a:ea typeface="Helvetica Neue" charset="0"/>
                <a:cs typeface="Helvetica Neue" charset="0"/>
              </a:rPr>
              <a:t>SQL Client</a:t>
            </a:r>
            <a:endParaRPr lang="en-US" sz="1350" kern="0" dirty="0">
              <a:solidFill>
                <a:srgbClr val="000000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6" name="Rectangle 35" descr="Concurrency Control lies outside the larger DBMS vertical stack structure" title="Concurrency Control"/>
          <p:cNvSpPr/>
          <p:nvPr/>
        </p:nvSpPr>
        <p:spPr bwMode="auto">
          <a:xfrm>
            <a:off x="4648200" y="2098152"/>
            <a:ext cx="1365162" cy="27287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80000">
                <a:schemeClr val="tx2">
                  <a:lumMod val="50000"/>
                  <a:lumOff val="50000"/>
                </a:schemeClr>
              </a:gs>
              <a:gs pos="100000">
                <a:schemeClr val="bg2"/>
              </a:gs>
            </a:gsLst>
            <a:lin ang="16200000" scaled="0"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prstClr val="white"/>
                </a:solidFill>
                <a:latin typeface="Helvetica Neue" charset="0"/>
                <a:ea typeface="Helvetica Neue" charset="0"/>
                <a:cs typeface="Helvetica Neue" charset="0"/>
              </a:rPr>
              <a:t>Concurrency Control</a:t>
            </a:r>
          </a:p>
        </p:txBody>
      </p:sp>
      <p:sp>
        <p:nvSpPr>
          <p:cNvPr id="37" name="Rectangle 36" descr="Recovery lies outside the larger DBMS vertical stack structure" title="Recovery"/>
          <p:cNvSpPr/>
          <p:nvPr/>
        </p:nvSpPr>
        <p:spPr bwMode="auto">
          <a:xfrm>
            <a:off x="4651418" y="2371509"/>
            <a:ext cx="1363625" cy="276441"/>
          </a:xfrm>
          <a:prstGeom prst="rect">
            <a:avLst/>
          </a:prstGeom>
          <a:gradFill rotWithShape="1">
            <a:gsLst>
              <a:gs pos="0">
                <a:schemeClr val="bg1">
                  <a:lumMod val="50000"/>
                </a:schemeClr>
              </a:gs>
              <a:gs pos="80000">
                <a:schemeClr val="bg2">
                  <a:lumMod val="60000"/>
                  <a:lumOff val="40000"/>
                </a:schemeClr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16200000" scaled="0"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latin typeface="Helvetica Neue" charset="0"/>
                <a:ea typeface="Helvetica Neue" charset="0"/>
                <a:cs typeface="Helvetica Neue" charset="0"/>
              </a:rPr>
              <a:t>Recovery</a:t>
            </a:r>
          </a:p>
        </p:txBody>
      </p:sp>
      <p:sp>
        <p:nvSpPr>
          <p:cNvPr id="38" name="Right Brace 21" descr="Both Concurrency Control and Recovery are separate from the dbms but apply to Files and Index Management, Buffer Management, and Disk and Space Management." title="Brackets"/>
          <p:cNvSpPr>
            <a:spLocks/>
          </p:cNvSpPr>
          <p:nvPr/>
        </p:nvSpPr>
        <p:spPr bwMode="auto">
          <a:xfrm flipH="1">
            <a:off x="6074489" y="1962150"/>
            <a:ext cx="216055" cy="762000"/>
          </a:xfrm>
          <a:prstGeom prst="rightBrace">
            <a:avLst>
              <a:gd name="adj1" fmla="val 8324"/>
              <a:gd name="adj2" fmla="val 50000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-128"/>
              </a:defRPr>
            </a:lvl1pPr>
            <a:lvl2pPr marL="742950" indent="-28575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-128"/>
              </a:defRPr>
            </a:lvl2pPr>
            <a:lvl3pPr marL="11430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-128"/>
              </a:defRPr>
            </a:lvl3pPr>
            <a:lvl4pPr marL="16002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-128"/>
              </a:defRPr>
            </a:lvl4pPr>
            <a:lvl5pPr marL="20574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  <a:latin typeface="Arial" charset="0"/>
                <a:ea typeface="Osaka" charset="-128"/>
              </a:defRPr>
            </a:lvl9pPr>
          </a:lstStyle>
          <a:p>
            <a:pPr eaLnBrk="1" hangingPunct="1"/>
            <a:endParaRPr lang="x-none" altLang="x-none" sz="900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861418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BufMgr State</a:t>
            </a:r>
            <a:endParaRPr lang="en-US" dirty="0"/>
          </a:p>
        </p:txBody>
      </p:sp>
      <p:sp>
        <p:nvSpPr>
          <p:cNvPr id="19" name="Rectangle 18" descr="The Buffer Manager lives in ram and has a set amount of frames (page) which it can hold. Buffer manager holds pages 1, 2, 3, 6, 4, 5" title="Buffer Manager"/>
          <p:cNvSpPr/>
          <p:nvPr/>
        </p:nvSpPr>
        <p:spPr bwMode="auto">
          <a:xfrm>
            <a:off x="1380064" y="1472086"/>
            <a:ext cx="3886200" cy="1996434"/>
          </a:xfrm>
          <a:prstGeom prst="rect">
            <a:avLst/>
          </a:prstGeom>
          <a:gradFill rotWithShape="1">
            <a:gsLst>
              <a:gs pos="0">
                <a:srgbClr val="ABD2EB">
                  <a:shade val="51000"/>
                  <a:satMod val="130000"/>
                </a:srgbClr>
              </a:gs>
              <a:gs pos="80000">
                <a:srgbClr val="ABD2EB">
                  <a:shade val="93000"/>
                  <a:satMod val="130000"/>
                </a:srgbClr>
              </a:gs>
              <a:gs pos="100000">
                <a:srgbClr val="ABD2E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BD2E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sz="1350" kern="0" dirty="0">
              <a:solidFill>
                <a:prstClr val="white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1" name="Rounded Rectangle 20" descr="The Buffer Manager lives in ram and has a set amount of frames (page) which it can hold. Buffer manager holds pages 1, 2, 3, 6, 4, 5" title="Buffer Manager"/>
          <p:cNvSpPr/>
          <p:nvPr/>
        </p:nvSpPr>
        <p:spPr>
          <a:xfrm>
            <a:off x="2818450" y="2568638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22" name="Rounded Rectangle 21" descr="The Buffer Manager lives in ram and has a set amount of frames (page) which it can hold. Buffer manager holds pages 1, 2, 3, 6, 4, 5" title="Buffer Manager"/>
          <p:cNvSpPr/>
          <p:nvPr/>
        </p:nvSpPr>
        <p:spPr>
          <a:xfrm>
            <a:off x="3892168" y="1719064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23" name="Rounded Rectangle 22" descr="The Buffer Manager lives in ram and has a set amount of frames (page) which it can hold. Buffer manager holds pages 1, 2, 3, 6, 4, 5" title="Buffer Manager"/>
          <p:cNvSpPr/>
          <p:nvPr/>
        </p:nvSpPr>
        <p:spPr>
          <a:xfrm>
            <a:off x="1714480" y="2568638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24" name="Rounded Rectangle 23" descr="The Buffer Manager lives in ram and has a set amount of frames (page) which it can hold. Buffer manager holds pages 1, 2, 3, 6, 4, 5" title="Buffer Manager"/>
          <p:cNvSpPr/>
          <p:nvPr/>
        </p:nvSpPr>
        <p:spPr>
          <a:xfrm>
            <a:off x="3907666" y="2580739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25" name="Rounded Rectangle 24" descr="The Buffer Manager lives in ram and has a set amount of frames (page) which it can hold. Buffer manager holds pages 1, 2, 3, 6, 4, 5" title="Buffer Manager"/>
          <p:cNvSpPr/>
          <p:nvPr/>
        </p:nvSpPr>
        <p:spPr>
          <a:xfrm>
            <a:off x="2813386" y="1722511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28" name="Rounded Rectangle 27" descr="The Buffer Manager lives in ram and has a set amount of frames (page) which it can hold. Buffer manager holds pages 1, 2, 3, 6, 4, 5" title="Buffer Manager"/>
          <p:cNvSpPr/>
          <p:nvPr/>
        </p:nvSpPr>
        <p:spPr>
          <a:xfrm>
            <a:off x="1709416" y="1722511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30" name="Folded Corner 29" descr="The Buffer Manager lives in ram and has a set amount of frames (page) which it can hold. Buffer manager holds pages 1, 2, 3, 6, 4, 5" title="Buffer Manager"/>
          <p:cNvSpPr/>
          <p:nvPr/>
        </p:nvSpPr>
        <p:spPr bwMode="auto">
          <a:xfrm>
            <a:off x="1815695" y="1793990"/>
            <a:ext cx="792509" cy="54473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33" name="Folded Corner 32" descr="The Buffer Manager lives in ram and has a set amount of frames (page) which it can hold. Buffer manager holds pages 1, 2, 3, 6, 4, 5" title="Buffer Manager"/>
          <p:cNvSpPr/>
          <p:nvPr/>
        </p:nvSpPr>
        <p:spPr bwMode="auto">
          <a:xfrm>
            <a:off x="4008881" y="1784843"/>
            <a:ext cx="792509" cy="54473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319485" y="1233902"/>
            <a:ext cx="1117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</a:p>
        </p:txBody>
      </p:sp>
      <p:sp>
        <p:nvSpPr>
          <p:cNvPr id="39" name="Folded Corner 38" descr="The Buffer Manager lives in ram and has a set amount of frames (page) which it can hold. Buffer manager holds pages 1, 2, 3, 6, 4, 5" title="Buffer Manager"/>
          <p:cNvSpPr/>
          <p:nvPr/>
        </p:nvSpPr>
        <p:spPr bwMode="auto">
          <a:xfrm>
            <a:off x="2933541" y="1788500"/>
            <a:ext cx="779246" cy="54473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2</a:t>
            </a:r>
          </a:p>
        </p:txBody>
      </p:sp>
      <p:sp>
        <p:nvSpPr>
          <p:cNvPr id="40" name="Folded Corner 39" descr="The Buffer Manager lives in ram and has a set amount of frames (page) which it can hold. Buffer manager holds pages 1, 2, 3, 6, 4, 5" title="Buffer Manager"/>
          <p:cNvSpPr/>
          <p:nvPr/>
        </p:nvSpPr>
        <p:spPr bwMode="auto">
          <a:xfrm>
            <a:off x="1823072" y="2644896"/>
            <a:ext cx="792509" cy="54473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6</a:t>
            </a:r>
          </a:p>
        </p:txBody>
      </p:sp>
      <p:sp>
        <p:nvSpPr>
          <p:cNvPr id="41" name="Folded Corner 40" descr="The Buffer Manager lives in ram and has a set amount of frames (page) which it can hold. Buffer manager holds pages 1, 2, 3, 6, 4, 5" title="Buffer Manager"/>
          <p:cNvSpPr/>
          <p:nvPr/>
        </p:nvSpPr>
        <p:spPr bwMode="auto">
          <a:xfrm>
            <a:off x="2933541" y="2644896"/>
            <a:ext cx="792509" cy="54473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4</a:t>
            </a:r>
          </a:p>
        </p:txBody>
      </p:sp>
      <p:sp>
        <p:nvSpPr>
          <p:cNvPr id="43" name="Folded Corner 42" descr="The Buffer Manager lives in ram and has a set amount of frames (page) which it can hold. Buffer manager holds pages 1, 2, 3, 6, 4, 5" title="Buffer Manager"/>
          <p:cNvSpPr/>
          <p:nvPr/>
        </p:nvSpPr>
        <p:spPr bwMode="auto">
          <a:xfrm>
            <a:off x="4008881" y="2655916"/>
            <a:ext cx="792509" cy="54473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5</a:t>
            </a:r>
          </a:p>
        </p:txBody>
      </p:sp>
    </p:spTree>
    <p:extLst>
      <p:ext uri="{BB962C8B-B14F-4D97-AF65-F5344CB8AC3E}">
        <p14:creationId xmlns:p14="http://schemas.microsoft.com/office/powerpoint/2010/main" val="1027477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BufMgr State: Explicit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>
                <a:solidFill>
                  <a:schemeClr val="bg2">
                    <a:lumMod val="25000"/>
                  </a:schemeClr>
                </a:solidFill>
                <a:ea typeface="Helvetica Neue" charset="0"/>
                <a:cs typeface="Helvetica Neue" charset="0"/>
              </a:rPr>
              <a:t>Buffer pool: Large range of memory, </a:t>
            </a:r>
            <a:r>
              <a:rPr lang="en-US" sz="1300" dirty="0" err="1">
                <a:solidFill>
                  <a:schemeClr val="bg2">
                    <a:lumMod val="25000"/>
                  </a:schemeClr>
                </a:solidFill>
                <a:ea typeface="Helvetica Neue" charset="0"/>
                <a:cs typeface="Helvetica Neue" charset="0"/>
              </a:rPr>
              <a:t>malloc’ed</a:t>
            </a:r>
            <a:r>
              <a:rPr lang="en-US" sz="1300" dirty="0">
                <a:solidFill>
                  <a:schemeClr val="bg2">
                    <a:lumMod val="25000"/>
                  </a:schemeClr>
                </a:solidFill>
                <a:ea typeface="Helvetica Neue" charset="0"/>
                <a:cs typeface="Helvetica Neue" charset="0"/>
              </a:rPr>
              <a:t> at DBMS server boot time (MBs-GBs)</a:t>
            </a:r>
          </a:p>
        </p:txBody>
      </p:sp>
      <p:sp>
        <p:nvSpPr>
          <p:cNvPr id="12" name="Rounded Rectangle 11" descr="6 Buffer frames" title="Buffer Frames"/>
          <p:cNvSpPr/>
          <p:nvPr/>
        </p:nvSpPr>
        <p:spPr>
          <a:xfrm>
            <a:off x="4436952" y="1255515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15" name="Rounded Rectangle 14" descr="6 Buffer frames" title="Buffer Frames"/>
          <p:cNvSpPr/>
          <p:nvPr/>
        </p:nvSpPr>
        <p:spPr>
          <a:xfrm>
            <a:off x="2447076" y="1255515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16" name="Rounded Rectangle 15" descr="6 Buffer frames" title="Buffer Frames"/>
          <p:cNvSpPr/>
          <p:nvPr/>
        </p:nvSpPr>
        <p:spPr>
          <a:xfrm>
            <a:off x="3442014" y="1255515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18" name="Rounded Rectangle 17" descr="6 Buffer frames" title="Buffer Frames"/>
          <p:cNvSpPr/>
          <p:nvPr/>
        </p:nvSpPr>
        <p:spPr>
          <a:xfrm>
            <a:off x="5431890" y="1255515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36" name="Rounded Rectangle 35" descr="6 Buffer frames" title="Buffer Frames"/>
          <p:cNvSpPr/>
          <p:nvPr/>
        </p:nvSpPr>
        <p:spPr>
          <a:xfrm>
            <a:off x="1452138" y="1255515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37" name="Rounded Rectangle 36" descr="6 Buffer frames" title="Buffer Frames"/>
          <p:cNvSpPr/>
          <p:nvPr/>
        </p:nvSpPr>
        <p:spPr>
          <a:xfrm>
            <a:off x="457200" y="1255515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graphicFrame>
        <p:nvGraphicFramePr>
          <p:cNvPr id="2" name="Table 1" descr="Table for frameId, pageId, Dirty?, and pin Count of a memory buffer" title="Tabl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132483"/>
              </p:ext>
            </p:extLst>
          </p:nvPr>
        </p:nvGraphicFramePr>
        <p:xfrm>
          <a:off x="1270314" y="2800350"/>
          <a:ext cx="3664107" cy="1973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dirty="0" err="1"/>
                        <a:t>FrameId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PageId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Dirty?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Pin Count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2418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BufMgr</a:t>
            </a:r>
            <a:r>
              <a:rPr lang="en-US" dirty="0"/>
              <a:t> State: Explicit Pt 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300" dirty="0">
                <a:solidFill>
                  <a:schemeClr val="bg2">
                    <a:lumMod val="25000"/>
                  </a:schemeClr>
                </a:solidFill>
                <a:ea typeface="Helvetica Neue" charset="0"/>
                <a:cs typeface="Helvetica Neue" charset="0"/>
              </a:rPr>
              <a:t>Buffer pool: Large range of memory, </a:t>
            </a:r>
            <a:r>
              <a:rPr lang="en-US" sz="1300" dirty="0" err="1">
                <a:solidFill>
                  <a:schemeClr val="bg2">
                    <a:lumMod val="25000"/>
                  </a:schemeClr>
                </a:solidFill>
                <a:ea typeface="Helvetica Neue" charset="0"/>
                <a:cs typeface="Helvetica Neue" charset="0"/>
              </a:rPr>
              <a:t>malloc’ed</a:t>
            </a:r>
            <a:r>
              <a:rPr lang="en-US" sz="1300" dirty="0">
                <a:solidFill>
                  <a:schemeClr val="bg2">
                    <a:lumMod val="25000"/>
                  </a:schemeClr>
                </a:solidFill>
                <a:ea typeface="Helvetica Neue" charset="0"/>
                <a:cs typeface="Helvetica Neue" charset="0"/>
              </a:rPr>
              <a:t> at DBMS server boot time (MBs-GBs)</a:t>
            </a:r>
          </a:p>
          <a:p>
            <a:pPr marL="676656" indent="0">
              <a:spcBef>
                <a:spcPts val="10000"/>
              </a:spcBef>
              <a:buNone/>
            </a:pPr>
            <a:r>
              <a:rPr lang="en-US" sz="1300" dirty="0">
                <a:solidFill>
                  <a:schemeClr val="bg2">
                    <a:lumMod val="25000"/>
                  </a:schemeClr>
                </a:solidFill>
                <a:ea typeface="Helvetica Neue" charset="0"/>
                <a:cs typeface="Helvetica Neue" charset="0"/>
              </a:rPr>
              <a:t>Buffer Manager metadata: Smallish array in memory, </a:t>
            </a:r>
            <a:r>
              <a:rPr lang="en-US" sz="1300" dirty="0" err="1">
                <a:solidFill>
                  <a:schemeClr val="bg2">
                    <a:lumMod val="25000"/>
                  </a:schemeClr>
                </a:solidFill>
                <a:ea typeface="Helvetica Neue" charset="0"/>
                <a:cs typeface="Helvetica Neue" charset="0"/>
              </a:rPr>
              <a:t>malloc’ed</a:t>
            </a:r>
            <a:r>
              <a:rPr lang="en-US" sz="1300" dirty="0">
                <a:solidFill>
                  <a:schemeClr val="bg2">
                    <a:lumMod val="25000"/>
                  </a:schemeClr>
                </a:solidFill>
                <a:ea typeface="Helvetica Neue" charset="0"/>
                <a:cs typeface="Helvetica Neue" charset="0"/>
              </a:rPr>
              <a:t> at DBMS server boot time</a:t>
            </a:r>
          </a:p>
          <a:p>
            <a:pPr marL="676656" indent="0">
              <a:spcBef>
                <a:spcPts val="18000"/>
              </a:spcBef>
              <a:buNone/>
            </a:pPr>
            <a:r>
              <a:rPr lang="en-US" sz="1300" dirty="0">
                <a:ea typeface="Helvetica Neue" charset="0"/>
                <a:cs typeface="Helvetica Neue" charset="0"/>
              </a:rPr>
              <a:t>Keep an in-memory index (hash table) on </a:t>
            </a:r>
            <a:r>
              <a:rPr lang="en-US" sz="1300" dirty="0" err="1">
                <a:ea typeface="Helvetica Neue" charset="0"/>
                <a:cs typeface="Helvetica Neue" charset="0"/>
              </a:rPr>
              <a:t>PageId</a:t>
            </a:r>
            <a:endParaRPr lang="en-US" sz="1300" dirty="0">
              <a:ea typeface="Helvetica Neue" charset="0"/>
              <a:cs typeface="Helvetica Neue" charset="0"/>
            </a:endParaRPr>
          </a:p>
        </p:txBody>
      </p:sp>
      <p:sp>
        <p:nvSpPr>
          <p:cNvPr id="19" name="Rounded Rectangle 18" descr="6 Buffer frames" title="Buffer Frames"/>
          <p:cNvSpPr/>
          <p:nvPr/>
        </p:nvSpPr>
        <p:spPr>
          <a:xfrm>
            <a:off x="4436952" y="1255515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21" name="Rounded Rectangle 20" descr="6 Buffer frames" title="Buffer Frames"/>
          <p:cNvSpPr/>
          <p:nvPr/>
        </p:nvSpPr>
        <p:spPr>
          <a:xfrm>
            <a:off x="2447076" y="1255515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22" name="Rounded Rectangle 21" descr="6 Buffer frames" title="Buffer Frames"/>
          <p:cNvSpPr/>
          <p:nvPr/>
        </p:nvSpPr>
        <p:spPr>
          <a:xfrm>
            <a:off x="3442014" y="1255515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23" name="Rounded Rectangle 22" descr="6 Buffer frames" title="Buffer Frames"/>
          <p:cNvSpPr/>
          <p:nvPr/>
        </p:nvSpPr>
        <p:spPr>
          <a:xfrm>
            <a:off x="5431890" y="1255515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24" name="Rounded Rectangle 23" descr="6 Buffer frames" title="Buffer Frames"/>
          <p:cNvSpPr/>
          <p:nvPr/>
        </p:nvSpPr>
        <p:spPr>
          <a:xfrm>
            <a:off x="1452138" y="1255515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25" name="Rounded Rectangle 24" descr="6 Buffer frames" title="Buffer Frames"/>
          <p:cNvSpPr/>
          <p:nvPr/>
        </p:nvSpPr>
        <p:spPr>
          <a:xfrm>
            <a:off x="457200" y="1255515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graphicFrame>
        <p:nvGraphicFramePr>
          <p:cNvPr id="28" name="Table 27" descr="Table for frameId, pageId, Dirty?, and pin Count of a memory buffer" title="Tabl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267380"/>
              </p:ext>
            </p:extLst>
          </p:nvPr>
        </p:nvGraphicFramePr>
        <p:xfrm>
          <a:off x="1270314" y="2800350"/>
          <a:ext cx="3664107" cy="1973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dirty="0" err="1"/>
                        <a:t>FrameId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PageId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Dirty?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Pin Count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9148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Architecture of a DBMS: What we’ve learned</a:t>
            </a:r>
          </a:p>
        </p:txBody>
      </p:sp>
      <p:grpSp>
        <p:nvGrpSpPr>
          <p:cNvPr id="55" name="Group 54" descr="Large system under SQL client that contains databases " title="DBMS"/>
          <p:cNvGrpSpPr/>
          <p:nvPr/>
        </p:nvGrpSpPr>
        <p:grpSpPr>
          <a:xfrm>
            <a:off x="2743200" y="1496753"/>
            <a:ext cx="2686050" cy="3394153"/>
            <a:chOff x="3304624" y="1625956"/>
            <a:chExt cx="2686050" cy="3394153"/>
          </a:xfrm>
        </p:grpSpPr>
        <p:sp>
          <p:nvSpPr>
            <p:cNvPr id="56" name="Rectangle 55" descr="Large system under SQL client that contains databases " title="DBMS"/>
            <p:cNvSpPr/>
            <p:nvPr/>
          </p:nvSpPr>
          <p:spPr bwMode="auto">
            <a:xfrm>
              <a:off x="3304624" y="1625956"/>
              <a:ext cx="2686050" cy="3394153"/>
            </a:xfrm>
            <a:prstGeom prst="rect">
              <a:avLst/>
            </a:prstGeom>
            <a:gradFill rotWithShape="1">
              <a:gsLst>
                <a:gs pos="0">
                  <a:srgbClr val="15405B">
                    <a:tint val="50000"/>
                    <a:satMod val="300000"/>
                  </a:srgbClr>
                </a:gs>
                <a:gs pos="35000">
                  <a:srgbClr val="15405B">
                    <a:tint val="37000"/>
                    <a:satMod val="300000"/>
                  </a:srgbClr>
                </a:gs>
                <a:gs pos="100000">
                  <a:srgbClr val="15405B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15405B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2100" kern="0" dirty="0">
                  <a:solidFill>
                    <a:srgbClr val="14405C"/>
                  </a:solidFill>
                  <a:latin typeface="Helvetica Neue" charset="0"/>
                  <a:ea typeface="Helvetica Neue" charset="0"/>
                  <a:cs typeface="Helvetica Neue" charset="0"/>
                </a:rPr>
                <a:t>Database Management</a:t>
              </a:r>
            </a:p>
            <a:p>
              <a:pPr algn="ctr" defTabSz="685800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2100" kern="0" dirty="0">
                  <a:solidFill>
                    <a:srgbClr val="14405C"/>
                  </a:solidFill>
                  <a:latin typeface="Helvetica Neue" charset="0"/>
                  <a:ea typeface="Helvetica Neue" charset="0"/>
                  <a:cs typeface="Helvetica Neue" charset="0"/>
                </a:rPr>
                <a:t>System</a:t>
              </a:r>
            </a:p>
          </p:txBody>
        </p:sp>
        <p:sp>
          <p:nvSpPr>
            <p:cNvPr id="57" name="Can 56" descr="A database lies inside the DBMS" title="Database"/>
            <p:cNvSpPr/>
            <p:nvPr/>
          </p:nvSpPr>
          <p:spPr bwMode="auto">
            <a:xfrm>
              <a:off x="3666545" y="4242328"/>
              <a:ext cx="1742140" cy="777781"/>
            </a:xfrm>
            <a:prstGeom prst="can">
              <a:avLst>
                <a:gd name="adj" fmla="val 41129"/>
              </a:avLst>
            </a:prstGeom>
            <a:gradFill rotWithShape="1">
              <a:gsLst>
                <a:gs pos="0">
                  <a:srgbClr val="ABD2EB">
                    <a:shade val="51000"/>
                    <a:satMod val="130000"/>
                  </a:srgbClr>
                </a:gs>
                <a:gs pos="80000">
                  <a:srgbClr val="ABD2EB">
                    <a:shade val="93000"/>
                    <a:satMod val="130000"/>
                  </a:srgbClr>
                </a:gs>
                <a:gs pos="100000">
                  <a:srgbClr val="ABD2EB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ABD2EB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350" kern="0" dirty="0">
                  <a:latin typeface="Helvetica Neue" charset="0"/>
                  <a:ea typeface="Helvetica Neue" charset="0"/>
                  <a:cs typeface="Helvetica Neue" charset="0"/>
                </a:rPr>
                <a:t>Database</a:t>
              </a:r>
            </a:p>
          </p:txBody>
        </p:sp>
      </p:grpSp>
      <p:sp>
        <p:nvSpPr>
          <p:cNvPr id="58" name="Rectangle 57" descr="Query Parsing and Optimization is the top layer of a DBMS" title="Query Parsing"/>
          <p:cNvSpPr/>
          <p:nvPr/>
        </p:nvSpPr>
        <p:spPr bwMode="auto">
          <a:xfrm>
            <a:off x="2874759" y="1738464"/>
            <a:ext cx="2430685" cy="479795"/>
          </a:xfrm>
          <a:prstGeom prst="rect">
            <a:avLst/>
          </a:prstGeom>
          <a:gradFill rotWithShape="1">
            <a:gsLst>
              <a:gs pos="0">
                <a:srgbClr val="15405B">
                  <a:shade val="51000"/>
                  <a:satMod val="130000"/>
                </a:srgbClr>
              </a:gs>
              <a:gs pos="80000">
                <a:srgbClr val="15405B">
                  <a:shade val="93000"/>
                  <a:satMod val="130000"/>
                </a:srgbClr>
              </a:gs>
              <a:gs pos="100000">
                <a:srgbClr val="15405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15405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350" kern="0" dirty="0">
                <a:solidFill>
                  <a:prstClr val="white"/>
                </a:solidFill>
                <a:latin typeface="Helvetica Neue" charset="0"/>
                <a:ea typeface="Helvetica Neue" charset="0"/>
                <a:cs typeface="Helvetica Neue" charset="0"/>
              </a:rPr>
              <a:t>Query Parsing</a:t>
            </a:r>
            <a:br>
              <a:rPr lang="en-US" sz="1350" kern="0" dirty="0">
                <a:solidFill>
                  <a:prstClr val="white"/>
                </a:solidFill>
                <a:latin typeface="Helvetica Neue" charset="0"/>
                <a:ea typeface="Helvetica Neue" charset="0"/>
                <a:cs typeface="Helvetica Neue" charset="0"/>
              </a:rPr>
            </a:br>
            <a:r>
              <a:rPr lang="en-US" sz="1350" kern="0" dirty="0">
                <a:solidFill>
                  <a:prstClr val="white"/>
                </a:solidFill>
                <a:latin typeface="Helvetica Neue" charset="0"/>
                <a:ea typeface="Helvetica Neue" charset="0"/>
                <a:cs typeface="Helvetica Neue" charset="0"/>
              </a:rPr>
              <a:t>&amp; Optimization</a:t>
            </a:r>
          </a:p>
        </p:txBody>
      </p:sp>
      <p:sp>
        <p:nvSpPr>
          <p:cNvPr id="59" name="Rectangle 58" descr="Relational Operators are the next level of the DBMs below parsing and optimization" title="Relational Operators"/>
          <p:cNvSpPr/>
          <p:nvPr/>
        </p:nvSpPr>
        <p:spPr bwMode="auto">
          <a:xfrm>
            <a:off x="2874759" y="2230793"/>
            <a:ext cx="2430685" cy="477488"/>
          </a:xfrm>
          <a:prstGeom prst="rect">
            <a:avLst/>
          </a:prstGeom>
          <a:gradFill rotWithShape="1">
            <a:gsLst>
              <a:gs pos="0">
                <a:srgbClr val="2A80B7">
                  <a:shade val="51000"/>
                  <a:satMod val="130000"/>
                </a:srgbClr>
              </a:gs>
              <a:gs pos="80000">
                <a:srgbClr val="2A80B7">
                  <a:shade val="93000"/>
                  <a:satMod val="130000"/>
                </a:srgbClr>
              </a:gs>
              <a:gs pos="100000">
                <a:srgbClr val="2A80B7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2A80B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350" kern="0" dirty="0">
                <a:solidFill>
                  <a:prstClr val="white"/>
                </a:solidFill>
                <a:latin typeface="Helvetica Neue" charset="0"/>
                <a:ea typeface="Helvetica Neue" charset="0"/>
                <a:cs typeface="Helvetica Neue" charset="0"/>
              </a:rPr>
              <a:t>Relational Operators</a:t>
            </a:r>
          </a:p>
        </p:txBody>
      </p:sp>
      <p:sp>
        <p:nvSpPr>
          <p:cNvPr id="60" name="Rectangle 59" descr="Files and index management are the next level in the DBMS below Relational Operators" title="Files and Index Management"/>
          <p:cNvSpPr/>
          <p:nvPr/>
        </p:nvSpPr>
        <p:spPr bwMode="auto">
          <a:xfrm>
            <a:off x="2870883" y="2725547"/>
            <a:ext cx="2430685" cy="468283"/>
          </a:xfrm>
          <a:prstGeom prst="rect">
            <a:avLst/>
          </a:prstGeom>
          <a:gradFill rotWithShape="1">
            <a:gsLst>
              <a:gs pos="0">
                <a:srgbClr val="74B5DE">
                  <a:shade val="51000"/>
                  <a:satMod val="130000"/>
                </a:srgbClr>
              </a:gs>
              <a:gs pos="80000">
                <a:srgbClr val="74B5DE">
                  <a:shade val="93000"/>
                  <a:satMod val="130000"/>
                </a:srgbClr>
              </a:gs>
              <a:gs pos="100000">
                <a:srgbClr val="74B5DE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74B5DE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350" kern="0" dirty="0">
                <a:latin typeface="Helvetica Neue" charset="0"/>
                <a:ea typeface="Helvetica Neue" charset="0"/>
                <a:cs typeface="Helvetica Neue" charset="0"/>
              </a:rPr>
              <a:t>Files and Index Management</a:t>
            </a:r>
          </a:p>
        </p:txBody>
      </p:sp>
      <p:sp>
        <p:nvSpPr>
          <p:cNvPr id="61" name="Rectangle 60" descr="Buffer Management is the next layer below Files and index mangement in a DBMS" title="Buffer Management"/>
          <p:cNvSpPr/>
          <p:nvPr/>
        </p:nvSpPr>
        <p:spPr bwMode="auto">
          <a:xfrm>
            <a:off x="2870883" y="3197246"/>
            <a:ext cx="2430685" cy="459331"/>
          </a:xfrm>
          <a:prstGeom prst="rect">
            <a:avLst/>
          </a:prstGeom>
          <a:gradFill rotWithShape="1">
            <a:gsLst>
              <a:gs pos="0">
                <a:srgbClr val="ABD2EB">
                  <a:shade val="51000"/>
                  <a:satMod val="130000"/>
                </a:srgbClr>
              </a:gs>
              <a:gs pos="80000">
                <a:srgbClr val="ABD2EB">
                  <a:shade val="93000"/>
                  <a:satMod val="130000"/>
                </a:srgbClr>
              </a:gs>
              <a:gs pos="100000">
                <a:srgbClr val="ABD2E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BD2E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350" kern="0" dirty="0">
                <a:latin typeface="Helvetica Neue" charset="0"/>
                <a:ea typeface="Helvetica Neue" charset="0"/>
                <a:cs typeface="Helvetica Neue" charset="0"/>
              </a:rPr>
              <a:t>Buffer Management</a:t>
            </a:r>
          </a:p>
        </p:txBody>
      </p:sp>
      <p:sp>
        <p:nvSpPr>
          <p:cNvPr id="62" name="Rectangle 61" descr="Disk space management is the lowest level of a DBMS" title="Disk Space Management"/>
          <p:cNvSpPr/>
          <p:nvPr/>
        </p:nvSpPr>
        <p:spPr bwMode="auto">
          <a:xfrm>
            <a:off x="2874759" y="3656577"/>
            <a:ext cx="2430685" cy="459331"/>
          </a:xfrm>
          <a:prstGeom prst="rect">
            <a:avLst/>
          </a:prstGeom>
          <a:solidFill>
            <a:srgbClr val="A2D7F8"/>
          </a:solidFill>
          <a:ln w="9525" cap="flat" cmpd="sng" algn="ctr">
            <a:solidFill>
              <a:srgbClr val="0070C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350" kern="0" dirty="0">
                <a:latin typeface="Helvetica Neue" charset="0"/>
                <a:ea typeface="Helvetica Neue" charset="0"/>
                <a:cs typeface="Helvetica Neue" charset="0"/>
              </a:rPr>
              <a:t>Disk Space Management</a:t>
            </a:r>
          </a:p>
        </p:txBody>
      </p:sp>
      <p:sp>
        <p:nvSpPr>
          <p:cNvPr id="63" name="Rectangle 62" descr="The SQL Client lies on top of the database Management System" title="SQL Client"/>
          <p:cNvSpPr/>
          <p:nvPr/>
        </p:nvSpPr>
        <p:spPr bwMode="auto">
          <a:xfrm>
            <a:off x="2870883" y="1120277"/>
            <a:ext cx="2430685" cy="514065"/>
          </a:xfrm>
          <a:prstGeom prst="rect">
            <a:avLst/>
          </a:prstGeom>
          <a:gradFill rotWithShape="1">
            <a:gsLst>
              <a:gs pos="0">
                <a:srgbClr val="2980B9">
                  <a:shade val="51000"/>
                  <a:satMod val="130000"/>
                </a:srgbClr>
              </a:gs>
              <a:gs pos="80000">
                <a:srgbClr val="2980B9">
                  <a:shade val="93000"/>
                  <a:satMod val="130000"/>
                </a:srgbClr>
              </a:gs>
              <a:gs pos="100000">
                <a:srgbClr val="2980B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2980B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350" kern="0" dirty="0">
                <a:solidFill>
                  <a:prstClr val="white"/>
                </a:solidFill>
                <a:latin typeface="Helvetica Neue" charset="0"/>
                <a:ea typeface="Helvetica Neue" charset="0"/>
                <a:cs typeface="Helvetica Neue" charset="0"/>
              </a:rPr>
              <a:t>SQL Client</a:t>
            </a:r>
            <a:endParaRPr lang="en-US" sz="1350" kern="0" dirty="0">
              <a:solidFill>
                <a:srgbClr val="000000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grpSp>
        <p:nvGrpSpPr>
          <p:cNvPr id="6" name="Group 5" descr="You have completed learning about the SQL Client, Files and Index Management, and Disk Space Management. We will now start learning about buffer management" title="Check in"/>
          <p:cNvGrpSpPr/>
          <p:nvPr/>
        </p:nvGrpSpPr>
        <p:grpSpPr>
          <a:xfrm>
            <a:off x="847212" y="1192643"/>
            <a:ext cx="1775956" cy="2878265"/>
            <a:chOff x="847212" y="1192643"/>
            <a:chExt cx="1775956" cy="287826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59BBEAF-942E-4FCD-8ABB-A37F4C0FA843}"/>
                </a:ext>
              </a:extLst>
            </p:cNvPr>
            <p:cNvSpPr txBox="1"/>
            <p:nvPr/>
          </p:nvSpPr>
          <p:spPr>
            <a:xfrm>
              <a:off x="1657351" y="2400300"/>
              <a:ext cx="184731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350" dirty="0">
                <a:latin typeface="Helvetica Neue"/>
              </a:endParaRPr>
            </a:p>
          </p:txBody>
        </p:sp>
        <p:sp>
          <p:nvSpPr>
            <p:cNvPr id="52" name="Left Arrow 51" descr="We will start to learn about Disk Space Management now" title="You are here"/>
            <p:cNvSpPr/>
            <p:nvPr/>
          </p:nvSpPr>
          <p:spPr>
            <a:xfrm flipH="1">
              <a:off x="2323316" y="3713637"/>
              <a:ext cx="299852" cy="29761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53" name="Left Arrow 52" descr="You have completed learning about the SQL Client" title="Completed"/>
            <p:cNvSpPr/>
            <p:nvPr/>
          </p:nvSpPr>
          <p:spPr>
            <a:xfrm flipH="1">
              <a:off x="2303718" y="3278104"/>
              <a:ext cx="299852" cy="297614"/>
            </a:xfrm>
            <a:prstGeom prst="leftArrow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54" name="Left Arrow 53" descr="Soon we will visit Files and Index Management" title="We'll Visit"/>
            <p:cNvSpPr/>
            <p:nvPr/>
          </p:nvSpPr>
          <p:spPr>
            <a:xfrm flipH="1">
              <a:off x="2303718" y="2851082"/>
              <a:ext cx="299852" cy="29761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64" name="Left Arrow 63" descr="We will start to learn about Disk Space Management now" title="You are here"/>
            <p:cNvSpPr/>
            <p:nvPr/>
          </p:nvSpPr>
          <p:spPr>
            <a:xfrm flipH="1">
              <a:off x="2323316" y="1246567"/>
              <a:ext cx="299852" cy="29761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52780" y="1192643"/>
              <a:ext cx="12151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Completed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56647" y="2775022"/>
              <a:ext cx="12151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Completed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850674" y="3701576"/>
              <a:ext cx="12151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Completed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47212" y="3259065"/>
              <a:ext cx="14375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You are here!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293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BufMgr State: Illustrated</a:t>
            </a:r>
            <a:endParaRPr lang="en-US" dirty="0"/>
          </a:p>
        </p:txBody>
      </p:sp>
      <p:sp>
        <p:nvSpPr>
          <p:cNvPr id="34" name="Rounded Rectangle 33" descr="6 Buffer frames" title="Buffer Frames">
            <a:extLst>
              <a:ext uri="{FF2B5EF4-FFF2-40B4-BE49-F238E27FC236}">
                <a16:creationId xmlns:a16="http://schemas.microsoft.com/office/drawing/2014/main" id="{DC5EE677-A304-EC45-96E7-151BDC8CD487}"/>
              </a:ext>
            </a:extLst>
          </p:cNvPr>
          <p:cNvSpPr/>
          <p:nvPr/>
        </p:nvSpPr>
        <p:spPr>
          <a:xfrm>
            <a:off x="4436952" y="1255515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38" name="Rounded Rectangle 37" descr="6 Buffer frames" title="Buffer Frames">
            <a:extLst>
              <a:ext uri="{FF2B5EF4-FFF2-40B4-BE49-F238E27FC236}">
                <a16:creationId xmlns:a16="http://schemas.microsoft.com/office/drawing/2014/main" id="{3E26AADC-3244-7145-BDD2-C31FCA0A88A8}"/>
              </a:ext>
            </a:extLst>
          </p:cNvPr>
          <p:cNvSpPr/>
          <p:nvPr/>
        </p:nvSpPr>
        <p:spPr>
          <a:xfrm>
            <a:off x="2447076" y="1255515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39" name="Rounded Rectangle 38" descr="6 Buffer frames" title="Buffer Frames">
            <a:extLst>
              <a:ext uri="{FF2B5EF4-FFF2-40B4-BE49-F238E27FC236}">
                <a16:creationId xmlns:a16="http://schemas.microsoft.com/office/drawing/2014/main" id="{E15F5541-C4F0-184C-AB53-345B6D0ECED6}"/>
              </a:ext>
            </a:extLst>
          </p:cNvPr>
          <p:cNvSpPr/>
          <p:nvPr/>
        </p:nvSpPr>
        <p:spPr>
          <a:xfrm>
            <a:off x="3442014" y="1255515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40" name="Rounded Rectangle 39" descr="6 Buffer frames" title="Buffer Frames">
            <a:extLst>
              <a:ext uri="{FF2B5EF4-FFF2-40B4-BE49-F238E27FC236}">
                <a16:creationId xmlns:a16="http://schemas.microsoft.com/office/drawing/2014/main" id="{5FF7DC61-10E3-8B4D-AA27-1AAD023E8F29}"/>
              </a:ext>
            </a:extLst>
          </p:cNvPr>
          <p:cNvSpPr/>
          <p:nvPr/>
        </p:nvSpPr>
        <p:spPr>
          <a:xfrm>
            <a:off x="5431890" y="1255515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41" name="Rounded Rectangle 40" descr="6 Buffer frames" title="Buffer Frames">
            <a:extLst>
              <a:ext uri="{FF2B5EF4-FFF2-40B4-BE49-F238E27FC236}">
                <a16:creationId xmlns:a16="http://schemas.microsoft.com/office/drawing/2014/main" id="{EE3771F9-367A-2F4B-950F-A1F3B6C786EB}"/>
              </a:ext>
            </a:extLst>
          </p:cNvPr>
          <p:cNvSpPr/>
          <p:nvPr/>
        </p:nvSpPr>
        <p:spPr>
          <a:xfrm>
            <a:off x="1452138" y="1255515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42" name="Rounded Rectangle 41" descr="6 Buffer frames" title="Buffer Frames">
            <a:extLst>
              <a:ext uri="{FF2B5EF4-FFF2-40B4-BE49-F238E27FC236}">
                <a16:creationId xmlns:a16="http://schemas.microsoft.com/office/drawing/2014/main" id="{DD45E6EB-3616-8647-9997-F702EFAEC24F}"/>
              </a:ext>
            </a:extLst>
          </p:cNvPr>
          <p:cNvSpPr/>
          <p:nvPr/>
        </p:nvSpPr>
        <p:spPr>
          <a:xfrm>
            <a:off x="457200" y="1255515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43" name="Folded Corner 42" descr="6 Buffer pages. Page 2 has 1 pin and is dirty. Page 6 has 2 pins." title="6 Buffer Pages">
            <a:extLst>
              <a:ext uri="{FF2B5EF4-FFF2-40B4-BE49-F238E27FC236}">
                <a16:creationId xmlns:a16="http://schemas.microsoft.com/office/drawing/2014/main" id="{ECE5F368-FF98-064F-B552-56F2ACAFC534}"/>
              </a:ext>
            </a:extLst>
          </p:cNvPr>
          <p:cNvSpPr/>
          <p:nvPr/>
        </p:nvSpPr>
        <p:spPr bwMode="auto">
          <a:xfrm>
            <a:off x="533449" y="1333976"/>
            <a:ext cx="792509" cy="54473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44" name="Folded Corner 43" descr="6 Buffer pages. Page 2 has 1 pin and is dirty. Page 6 has 2 pins." title="6 Buffer Pages">
            <a:extLst>
              <a:ext uri="{FF2B5EF4-FFF2-40B4-BE49-F238E27FC236}">
                <a16:creationId xmlns:a16="http://schemas.microsoft.com/office/drawing/2014/main" id="{BDC30BF8-894F-E145-A9F0-661DF2E10267}"/>
              </a:ext>
            </a:extLst>
          </p:cNvPr>
          <p:cNvSpPr/>
          <p:nvPr/>
        </p:nvSpPr>
        <p:spPr bwMode="auto">
          <a:xfrm>
            <a:off x="2541290" y="1324829"/>
            <a:ext cx="792509" cy="54473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3</a:t>
            </a:r>
          </a:p>
        </p:txBody>
      </p:sp>
      <p:sp>
        <p:nvSpPr>
          <p:cNvPr id="45" name="Folded Corner 44" descr="6 Buffer pages. Page 2 has 1 pin and is dirty. Page 6 has 2 pins." title="6 Buffer Pages">
            <a:extLst>
              <a:ext uri="{FF2B5EF4-FFF2-40B4-BE49-F238E27FC236}">
                <a16:creationId xmlns:a16="http://schemas.microsoft.com/office/drawing/2014/main" id="{7C5D86BD-7461-6445-BFAF-595C5EC5FD1F}"/>
              </a:ext>
            </a:extLst>
          </p:cNvPr>
          <p:cNvSpPr/>
          <p:nvPr/>
        </p:nvSpPr>
        <p:spPr bwMode="auto">
          <a:xfrm>
            <a:off x="1505000" y="1328486"/>
            <a:ext cx="779246" cy="54473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2</a:t>
            </a:r>
          </a:p>
        </p:txBody>
      </p:sp>
      <p:sp>
        <p:nvSpPr>
          <p:cNvPr id="46" name="Freeform 45" descr="6 Buffer pages. Page 2 has 1 pin and is dirty. Page 6 has 2 pins." title="6 Buffer Pages">
            <a:extLst>
              <a:ext uri="{FF2B5EF4-FFF2-40B4-BE49-F238E27FC236}">
                <a16:creationId xmlns:a16="http://schemas.microsoft.com/office/drawing/2014/main" id="{B7D8EE6C-0FB7-D14F-A874-E44CA94453B6}"/>
              </a:ext>
            </a:extLst>
          </p:cNvPr>
          <p:cNvSpPr/>
          <p:nvPr/>
        </p:nvSpPr>
        <p:spPr bwMode="auto">
          <a:xfrm>
            <a:off x="1605782" y="1528628"/>
            <a:ext cx="685800" cy="100168"/>
          </a:xfrm>
          <a:custGeom>
            <a:avLst/>
            <a:gdLst>
              <a:gd name="connsiteX0" fmla="*/ 0 w 914400"/>
              <a:gd name="connsiteY0" fmla="*/ 92597 h 133557"/>
              <a:gd name="connsiteX1" fmla="*/ 150471 w 914400"/>
              <a:gd name="connsiteY1" fmla="*/ 115747 h 133557"/>
              <a:gd name="connsiteX2" fmla="*/ 173620 w 914400"/>
              <a:gd name="connsiteY2" fmla="*/ 92597 h 133557"/>
              <a:gd name="connsiteX3" fmla="*/ 277792 w 914400"/>
              <a:gd name="connsiteY3" fmla="*/ 81023 h 133557"/>
              <a:gd name="connsiteX4" fmla="*/ 370390 w 914400"/>
              <a:gd name="connsiteY4" fmla="*/ 34724 h 133557"/>
              <a:gd name="connsiteX5" fmla="*/ 393539 w 914400"/>
              <a:gd name="connsiteY5" fmla="*/ 0 h 133557"/>
              <a:gd name="connsiteX6" fmla="*/ 416689 w 914400"/>
              <a:gd name="connsiteY6" fmla="*/ 46298 h 133557"/>
              <a:gd name="connsiteX7" fmla="*/ 428263 w 914400"/>
              <a:gd name="connsiteY7" fmla="*/ 81023 h 133557"/>
              <a:gd name="connsiteX8" fmla="*/ 462987 w 914400"/>
              <a:gd name="connsiteY8" fmla="*/ 92597 h 133557"/>
              <a:gd name="connsiteX9" fmla="*/ 520861 w 914400"/>
              <a:gd name="connsiteY9" fmla="*/ 57873 h 133557"/>
              <a:gd name="connsiteX10" fmla="*/ 590309 w 914400"/>
              <a:gd name="connsiteY10" fmla="*/ 104172 h 133557"/>
              <a:gd name="connsiteX11" fmla="*/ 706056 w 914400"/>
              <a:gd name="connsiteY11" fmla="*/ 92597 h 133557"/>
              <a:gd name="connsiteX12" fmla="*/ 775504 w 914400"/>
              <a:gd name="connsiteY12" fmla="*/ 69448 h 133557"/>
              <a:gd name="connsiteX13" fmla="*/ 914400 w 914400"/>
              <a:gd name="connsiteY13" fmla="*/ 81023 h 133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14400" h="133557">
                <a:moveTo>
                  <a:pt x="0" y="92597"/>
                </a:moveTo>
                <a:cubicBezTo>
                  <a:pt x="63486" y="140211"/>
                  <a:pt x="46618" y="144071"/>
                  <a:pt x="150471" y="115747"/>
                </a:cubicBezTo>
                <a:cubicBezTo>
                  <a:pt x="160999" y="112876"/>
                  <a:pt x="163092" y="95468"/>
                  <a:pt x="173620" y="92597"/>
                </a:cubicBezTo>
                <a:cubicBezTo>
                  <a:pt x="207327" y="83404"/>
                  <a:pt x="243068" y="84881"/>
                  <a:pt x="277792" y="81023"/>
                </a:cubicBezTo>
                <a:cubicBezTo>
                  <a:pt x="305422" y="69971"/>
                  <a:pt x="347275" y="57839"/>
                  <a:pt x="370390" y="34724"/>
                </a:cubicBezTo>
                <a:cubicBezTo>
                  <a:pt x="380227" y="24887"/>
                  <a:pt x="385823" y="11575"/>
                  <a:pt x="393539" y="0"/>
                </a:cubicBezTo>
                <a:cubicBezTo>
                  <a:pt x="401256" y="15433"/>
                  <a:pt x="409892" y="30439"/>
                  <a:pt x="416689" y="46298"/>
                </a:cubicBezTo>
                <a:cubicBezTo>
                  <a:pt x="421495" y="57513"/>
                  <a:pt x="419636" y="72395"/>
                  <a:pt x="428263" y="81023"/>
                </a:cubicBezTo>
                <a:cubicBezTo>
                  <a:pt x="436890" y="89650"/>
                  <a:pt x="451412" y="88739"/>
                  <a:pt x="462987" y="92597"/>
                </a:cubicBezTo>
                <a:cubicBezTo>
                  <a:pt x="474604" y="80980"/>
                  <a:pt x="498324" y="50361"/>
                  <a:pt x="520861" y="57873"/>
                </a:cubicBezTo>
                <a:cubicBezTo>
                  <a:pt x="547255" y="66671"/>
                  <a:pt x="590309" y="104172"/>
                  <a:pt x="590309" y="104172"/>
                </a:cubicBezTo>
                <a:cubicBezTo>
                  <a:pt x="628891" y="100314"/>
                  <a:pt x="667945" y="99743"/>
                  <a:pt x="706056" y="92597"/>
                </a:cubicBezTo>
                <a:cubicBezTo>
                  <a:pt x="730040" y="88100"/>
                  <a:pt x="775504" y="69448"/>
                  <a:pt x="775504" y="69448"/>
                </a:cubicBezTo>
                <a:cubicBezTo>
                  <a:pt x="906667" y="81372"/>
                  <a:pt x="860210" y="81023"/>
                  <a:pt x="914400" y="81023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7" name="Folded Corner 46" descr="6 Buffer pages. Page 2 has 1 pin and is dirty. Page 6 has 2 pins." title="6 Buffer Pages">
            <a:extLst>
              <a:ext uri="{FF2B5EF4-FFF2-40B4-BE49-F238E27FC236}">
                <a16:creationId xmlns:a16="http://schemas.microsoft.com/office/drawing/2014/main" id="{A2713738-B68E-504D-B91D-B219716B5A1B}"/>
              </a:ext>
            </a:extLst>
          </p:cNvPr>
          <p:cNvSpPr/>
          <p:nvPr/>
        </p:nvSpPr>
        <p:spPr bwMode="auto">
          <a:xfrm>
            <a:off x="4517000" y="1324829"/>
            <a:ext cx="792509" cy="54473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4</a:t>
            </a:r>
          </a:p>
        </p:txBody>
      </p:sp>
      <p:sp>
        <p:nvSpPr>
          <p:cNvPr id="48" name="Folded Corner 47" descr="6 Buffer pages. Page 2 has 1 pin and is dirty. Page 6 has 2 pins." title="6 Buffer Pages">
            <a:extLst>
              <a:ext uri="{FF2B5EF4-FFF2-40B4-BE49-F238E27FC236}">
                <a16:creationId xmlns:a16="http://schemas.microsoft.com/office/drawing/2014/main" id="{506EECBF-D960-234E-8C07-5DF8D5E57FDF}"/>
              </a:ext>
            </a:extLst>
          </p:cNvPr>
          <p:cNvSpPr/>
          <p:nvPr/>
        </p:nvSpPr>
        <p:spPr bwMode="auto">
          <a:xfrm>
            <a:off x="3522062" y="1327001"/>
            <a:ext cx="792509" cy="54473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6</a:t>
            </a:r>
          </a:p>
        </p:txBody>
      </p:sp>
      <p:sp>
        <p:nvSpPr>
          <p:cNvPr id="49" name="Folded Corner 48" descr="6 Buffer pages. Page 2 has 1 pin and is dirty. Page 6 has 2 pins." title="6 Buffer Pages">
            <a:extLst>
              <a:ext uri="{FF2B5EF4-FFF2-40B4-BE49-F238E27FC236}">
                <a16:creationId xmlns:a16="http://schemas.microsoft.com/office/drawing/2014/main" id="{51D0095F-6A3D-2C42-99A0-D32A3CEBD9CE}"/>
              </a:ext>
            </a:extLst>
          </p:cNvPr>
          <p:cNvSpPr/>
          <p:nvPr/>
        </p:nvSpPr>
        <p:spPr bwMode="auto">
          <a:xfrm>
            <a:off x="5498917" y="1328446"/>
            <a:ext cx="792509" cy="54473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5</a:t>
            </a:r>
          </a:p>
        </p:txBody>
      </p:sp>
      <p:pic>
        <p:nvPicPr>
          <p:cNvPr id="50" name="Picture 49" descr="6 Buffer pages. Page 2 has 1 pin and is dirty. Page 6 has 2 pins." title="6 Buffer Pages">
            <a:extLst>
              <a:ext uri="{FF2B5EF4-FFF2-40B4-BE49-F238E27FC236}">
                <a16:creationId xmlns:a16="http://schemas.microsoft.com/office/drawing/2014/main" id="{E227A7AA-7FF2-C54E-BFB0-7C0367CBC4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314" y="1019623"/>
            <a:ext cx="457200" cy="457200"/>
          </a:xfrm>
          <a:prstGeom prst="rect">
            <a:avLst/>
          </a:prstGeom>
        </p:spPr>
      </p:pic>
      <p:pic>
        <p:nvPicPr>
          <p:cNvPr id="51" name="Picture 50" descr="6 Buffer pages. Page 2 has 1 pin and is dirty. Page 6 has 2 pins." title="6 Buffer Pages">
            <a:extLst>
              <a:ext uri="{FF2B5EF4-FFF2-40B4-BE49-F238E27FC236}">
                <a16:creationId xmlns:a16="http://schemas.microsoft.com/office/drawing/2014/main" id="{2EE8B404-59A7-9C44-AE66-BD90689099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524" y="972201"/>
            <a:ext cx="457200" cy="457200"/>
          </a:xfrm>
          <a:prstGeom prst="rect">
            <a:avLst/>
          </a:prstGeom>
        </p:spPr>
      </p:pic>
      <p:pic>
        <p:nvPicPr>
          <p:cNvPr id="52" name="Picture 51" descr="6 Buffer pages. Page 2 has 1 pin and is dirty. Page 6 has 2 pins." title="6 Buffer Pages">
            <a:extLst>
              <a:ext uri="{FF2B5EF4-FFF2-40B4-BE49-F238E27FC236}">
                <a16:creationId xmlns:a16="http://schemas.microsoft.com/office/drawing/2014/main" id="{F34439AB-0A23-D44D-B078-C85C8F70A5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157" y="950662"/>
            <a:ext cx="457200" cy="457200"/>
          </a:xfrm>
          <a:prstGeom prst="rect">
            <a:avLst/>
          </a:prstGeom>
        </p:spPr>
      </p:pic>
      <p:graphicFrame>
        <p:nvGraphicFramePr>
          <p:cNvPr id="53" name="Table 52" descr="Table for frameId, pageId, Dirty?, and pin Count of a memory buffer" title="Table">
            <a:extLst>
              <a:ext uri="{FF2B5EF4-FFF2-40B4-BE49-F238E27FC236}">
                <a16:creationId xmlns:a16="http://schemas.microsoft.com/office/drawing/2014/main" id="{916CF3B0-0CA4-EA47-9DE1-615BFA8117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822856"/>
              </p:ext>
            </p:extLst>
          </p:nvPr>
        </p:nvGraphicFramePr>
        <p:xfrm>
          <a:off x="1270314" y="2800350"/>
          <a:ext cx="3664107" cy="1973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dirty="0" err="1"/>
                        <a:t>FrameId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PageId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Dirty?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Pin Count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53952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BufMgr</a:t>
            </a:r>
            <a:r>
              <a:rPr lang="en-US" dirty="0"/>
              <a:t> State: Illustrated 2</a:t>
            </a:r>
          </a:p>
        </p:txBody>
      </p:sp>
      <p:sp>
        <p:nvSpPr>
          <p:cNvPr id="34" name="Rectangle 33" descr="The Buffer Manager lives in ram and has a set amount of frames (page) which it can hold. Buffer manager holds pages 1, 2, 3, 6, 4, 5" title="Buffer Pool"/>
          <p:cNvSpPr/>
          <p:nvPr/>
        </p:nvSpPr>
        <p:spPr bwMode="auto">
          <a:xfrm>
            <a:off x="1355979" y="1489716"/>
            <a:ext cx="3886200" cy="1996434"/>
          </a:xfrm>
          <a:prstGeom prst="rect">
            <a:avLst/>
          </a:prstGeom>
          <a:gradFill rotWithShape="1">
            <a:gsLst>
              <a:gs pos="0">
                <a:srgbClr val="ABD2EB">
                  <a:shade val="51000"/>
                  <a:satMod val="130000"/>
                </a:srgbClr>
              </a:gs>
              <a:gs pos="80000">
                <a:srgbClr val="ABD2EB">
                  <a:shade val="93000"/>
                  <a:satMod val="130000"/>
                </a:srgbClr>
              </a:gs>
              <a:gs pos="100000">
                <a:srgbClr val="ABD2E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BD2E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sz="1350" kern="0" dirty="0">
              <a:solidFill>
                <a:prstClr val="white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794365" y="2498109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868083" y="1736694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690395" y="2498109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3883581" y="2510210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2789301" y="1740141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1685331" y="1740141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31" name="Folded Corner 30"/>
          <p:cNvSpPr/>
          <p:nvPr/>
        </p:nvSpPr>
        <p:spPr bwMode="auto">
          <a:xfrm>
            <a:off x="1791610" y="1811620"/>
            <a:ext cx="792509" cy="54473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32" name="Folded Corner 31"/>
          <p:cNvSpPr/>
          <p:nvPr/>
        </p:nvSpPr>
        <p:spPr bwMode="auto">
          <a:xfrm>
            <a:off x="3984796" y="1802473"/>
            <a:ext cx="792509" cy="54473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3</a:t>
            </a:r>
          </a:p>
        </p:txBody>
      </p:sp>
      <p:sp>
        <p:nvSpPr>
          <p:cNvPr id="38" name="Folded Corner 37"/>
          <p:cNvSpPr/>
          <p:nvPr/>
        </p:nvSpPr>
        <p:spPr bwMode="auto">
          <a:xfrm>
            <a:off x="2909456" y="1806130"/>
            <a:ext cx="779246" cy="54473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2</a:t>
            </a:r>
          </a:p>
        </p:txBody>
      </p:sp>
      <p:sp>
        <p:nvSpPr>
          <p:cNvPr id="26" name="Folded Corner 25"/>
          <p:cNvSpPr/>
          <p:nvPr/>
        </p:nvSpPr>
        <p:spPr bwMode="auto">
          <a:xfrm>
            <a:off x="1805619" y="2580745"/>
            <a:ext cx="779246" cy="54473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6</a:t>
            </a:r>
          </a:p>
        </p:txBody>
      </p:sp>
      <p:sp>
        <p:nvSpPr>
          <p:cNvPr id="27" name="Folded Corner 26"/>
          <p:cNvSpPr/>
          <p:nvPr/>
        </p:nvSpPr>
        <p:spPr bwMode="auto">
          <a:xfrm>
            <a:off x="3984796" y="2580745"/>
            <a:ext cx="792509" cy="54473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5</a:t>
            </a:r>
          </a:p>
        </p:txBody>
      </p:sp>
      <p:sp>
        <p:nvSpPr>
          <p:cNvPr id="29" name="Folded Corner 28"/>
          <p:cNvSpPr/>
          <p:nvPr/>
        </p:nvSpPr>
        <p:spPr bwMode="auto">
          <a:xfrm>
            <a:off x="2902211" y="2568644"/>
            <a:ext cx="779246" cy="54473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4</a:t>
            </a:r>
          </a:p>
        </p:txBody>
      </p:sp>
      <p:sp>
        <p:nvSpPr>
          <p:cNvPr id="17" name="Freeform 16" descr="Page 2 is dirty" title="Page 2 Dirty"/>
          <p:cNvSpPr/>
          <p:nvPr/>
        </p:nvSpPr>
        <p:spPr bwMode="auto">
          <a:xfrm>
            <a:off x="3013962" y="1991371"/>
            <a:ext cx="685800" cy="100168"/>
          </a:xfrm>
          <a:custGeom>
            <a:avLst/>
            <a:gdLst>
              <a:gd name="connsiteX0" fmla="*/ 0 w 914400"/>
              <a:gd name="connsiteY0" fmla="*/ 92597 h 133557"/>
              <a:gd name="connsiteX1" fmla="*/ 150471 w 914400"/>
              <a:gd name="connsiteY1" fmla="*/ 115747 h 133557"/>
              <a:gd name="connsiteX2" fmla="*/ 173620 w 914400"/>
              <a:gd name="connsiteY2" fmla="*/ 92597 h 133557"/>
              <a:gd name="connsiteX3" fmla="*/ 277792 w 914400"/>
              <a:gd name="connsiteY3" fmla="*/ 81023 h 133557"/>
              <a:gd name="connsiteX4" fmla="*/ 370390 w 914400"/>
              <a:gd name="connsiteY4" fmla="*/ 34724 h 133557"/>
              <a:gd name="connsiteX5" fmla="*/ 393539 w 914400"/>
              <a:gd name="connsiteY5" fmla="*/ 0 h 133557"/>
              <a:gd name="connsiteX6" fmla="*/ 416689 w 914400"/>
              <a:gd name="connsiteY6" fmla="*/ 46298 h 133557"/>
              <a:gd name="connsiteX7" fmla="*/ 428263 w 914400"/>
              <a:gd name="connsiteY7" fmla="*/ 81023 h 133557"/>
              <a:gd name="connsiteX8" fmla="*/ 462987 w 914400"/>
              <a:gd name="connsiteY8" fmla="*/ 92597 h 133557"/>
              <a:gd name="connsiteX9" fmla="*/ 520861 w 914400"/>
              <a:gd name="connsiteY9" fmla="*/ 57873 h 133557"/>
              <a:gd name="connsiteX10" fmla="*/ 590309 w 914400"/>
              <a:gd name="connsiteY10" fmla="*/ 104172 h 133557"/>
              <a:gd name="connsiteX11" fmla="*/ 706056 w 914400"/>
              <a:gd name="connsiteY11" fmla="*/ 92597 h 133557"/>
              <a:gd name="connsiteX12" fmla="*/ 775504 w 914400"/>
              <a:gd name="connsiteY12" fmla="*/ 69448 h 133557"/>
              <a:gd name="connsiteX13" fmla="*/ 914400 w 914400"/>
              <a:gd name="connsiteY13" fmla="*/ 81023 h 133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14400" h="133557">
                <a:moveTo>
                  <a:pt x="0" y="92597"/>
                </a:moveTo>
                <a:cubicBezTo>
                  <a:pt x="63486" y="140211"/>
                  <a:pt x="46618" y="144071"/>
                  <a:pt x="150471" y="115747"/>
                </a:cubicBezTo>
                <a:cubicBezTo>
                  <a:pt x="160999" y="112876"/>
                  <a:pt x="163092" y="95468"/>
                  <a:pt x="173620" y="92597"/>
                </a:cubicBezTo>
                <a:cubicBezTo>
                  <a:pt x="207327" y="83404"/>
                  <a:pt x="243068" y="84881"/>
                  <a:pt x="277792" y="81023"/>
                </a:cubicBezTo>
                <a:cubicBezTo>
                  <a:pt x="305422" y="69971"/>
                  <a:pt x="347275" y="57839"/>
                  <a:pt x="370390" y="34724"/>
                </a:cubicBezTo>
                <a:cubicBezTo>
                  <a:pt x="380227" y="24887"/>
                  <a:pt x="385823" y="11575"/>
                  <a:pt x="393539" y="0"/>
                </a:cubicBezTo>
                <a:cubicBezTo>
                  <a:pt x="401256" y="15433"/>
                  <a:pt x="409892" y="30439"/>
                  <a:pt x="416689" y="46298"/>
                </a:cubicBezTo>
                <a:cubicBezTo>
                  <a:pt x="421495" y="57513"/>
                  <a:pt x="419636" y="72395"/>
                  <a:pt x="428263" y="81023"/>
                </a:cubicBezTo>
                <a:cubicBezTo>
                  <a:pt x="436890" y="89650"/>
                  <a:pt x="451412" y="88739"/>
                  <a:pt x="462987" y="92597"/>
                </a:cubicBezTo>
                <a:cubicBezTo>
                  <a:pt x="474604" y="80980"/>
                  <a:pt x="498324" y="50361"/>
                  <a:pt x="520861" y="57873"/>
                </a:cubicBezTo>
                <a:cubicBezTo>
                  <a:pt x="547255" y="66671"/>
                  <a:pt x="590309" y="104172"/>
                  <a:pt x="590309" y="104172"/>
                </a:cubicBezTo>
                <a:cubicBezTo>
                  <a:pt x="628891" y="100314"/>
                  <a:pt x="667945" y="99743"/>
                  <a:pt x="706056" y="92597"/>
                </a:cubicBezTo>
                <a:cubicBezTo>
                  <a:pt x="730040" y="88100"/>
                  <a:pt x="775504" y="69448"/>
                  <a:pt x="775504" y="69448"/>
                </a:cubicBezTo>
                <a:cubicBezTo>
                  <a:pt x="906667" y="81372"/>
                  <a:pt x="860210" y="81023"/>
                  <a:pt x="914400" y="81023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19" name="Picture 18" descr="Pin on page 2" title="Push Pi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494" y="1482365"/>
            <a:ext cx="457200" cy="457200"/>
          </a:xfrm>
          <a:prstGeom prst="rect">
            <a:avLst/>
          </a:prstGeom>
        </p:spPr>
      </p:pic>
      <p:pic>
        <p:nvPicPr>
          <p:cNvPr id="21" name="Picture 20" descr="Pin on page 6" title="Pi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208" y="2268102"/>
            <a:ext cx="457200" cy="457200"/>
          </a:xfrm>
          <a:prstGeom prst="rect">
            <a:avLst/>
          </a:prstGeom>
        </p:spPr>
      </p:pic>
      <p:pic>
        <p:nvPicPr>
          <p:cNvPr id="22" name="Picture 21" descr="Pin on page 6" title="Pi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840" y="2246563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380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Replacement Terminology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will the buffer </a:t>
            </a:r>
            <a:r>
              <a:rPr lang="en-US" dirty="0" err="1"/>
              <a:t>mgr</a:t>
            </a:r>
            <a:r>
              <a:rPr lang="en-US" dirty="0"/>
              <a:t> know if a page is “in use”?</a:t>
            </a:r>
          </a:p>
          <a:p>
            <a:pPr lvl="1"/>
            <a:r>
              <a:rPr lang="en-US" b="1" dirty="0"/>
              <a:t>Page pin count</a:t>
            </a:r>
          </a:p>
          <a:p>
            <a:r>
              <a:rPr lang="en-US" dirty="0"/>
              <a:t>If buffer manager is full, what page should be replaced?</a:t>
            </a:r>
          </a:p>
          <a:p>
            <a:pPr lvl="1"/>
            <a:r>
              <a:rPr lang="en-US" b="1" dirty="0"/>
              <a:t>Page replacement policy</a:t>
            </a:r>
          </a:p>
        </p:txBody>
      </p:sp>
    </p:spTree>
    <p:extLst>
      <p:ext uri="{BB962C8B-B14F-4D97-AF65-F5344CB8AC3E}">
        <p14:creationId xmlns:p14="http://schemas.microsoft.com/office/powerpoint/2010/main" val="625325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When a Page is Requested </a:t>
            </a:r>
            <a:r>
              <a:rPr lang="is-IS"/>
              <a:t>…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1600" dirty="0"/>
              <a:t>If requested page is not in pool: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600" dirty="0"/>
              <a:t>Choose an </a:t>
            </a:r>
            <a:r>
              <a:rPr lang="en-US" sz="1600" b="1" dirty="0"/>
              <a:t>un-pinned</a:t>
            </a:r>
            <a:r>
              <a:rPr lang="en-US" sz="1600" dirty="0"/>
              <a:t> (</a:t>
            </a:r>
            <a:r>
              <a:rPr lang="en-US" sz="1600" dirty="0" err="1"/>
              <a:t>pin_count</a:t>
            </a:r>
            <a:r>
              <a:rPr lang="en-US" sz="1600" dirty="0"/>
              <a:t> = 0) frame for replacement.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600" dirty="0"/>
              <a:t>If frame “dirty”, write current page to disk, mark “clean”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600" dirty="0"/>
              <a:t>Read requested page into frame</a:t>
            </a:r>
          </a:p>
          <a:p>
            <a:pPr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Pin the page and return its address</a:t>
            </a:r>
          </a:p>
          <a:p>
            <a:pPr marL="0" indent="0">
              <a:spcBef>
                <a:spcPts val="5000"/>
              </a:spcBef>
              <a:buNone/>
            </a:pPr>
            <a:r>
              <a:rPr lang="en-US" sz="1600" dirty="0"/>
              <a:t>If requests can be predicted (e.g., sequential scans) pages can be pre-fetched </a:t>
            </a:r>
          </a:p>
          <a:p>
            <a:pPr lvl="1"/>
            <a:r>
              <a:rPr lang="en-US" sz="1600" dirty="0"/>
              <a:t>several pages at a time!</a:t>
            </a:r>
          </a:p>
        </p:txBody>
      </p:sp>
    </p:spTree>
    <p:extLst>
      <p:ext uri="{BB962C8B-B14F-4D97-AF65-F5344CB8AC3E}">
        <p14:creationId xmlns:p14="http://schemas.microsoft.com/office/powerpoint/2010/main" val="45846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dirty="0"/>
              <a:t>Q2: Page Replacement</a:t>
            </a:r>
          </a:p>
        </p:txBody>
      </p:sp>
      <p:sp>
        <p:nvSpPr>
          <p:cNvPr id="39" name="Rectangle 38" descr="The Buffer Manager lives in ram and has a set amount of frames (page) which it can hold. Buffer manager holds pages 1, 2 and 3 " title="Buffer Manager"/>
          <p:cNvSpPr/>
          <p:nvPr/>
        </p:nvSpPr>
        <p:spPr bwMode="auto">
          <a:xfrm>
            <a:off x="1380064" y="1472086"/>
            <a:ext cx="3886200" cy="1996434"/>
          </a:xfrm>
          <a:prstGeom prst="rect">
            <a:avLst/>
          </a:prstGeom>
          <a:gradFill rotWithShape="1">
            <a:gsLst>
              <a:gs pos="0">
                <a:srgbClr val="ABD2EB">
                  <a:shade val="51000"/>
                  <a:satMod val="130000"/>
                </a:srgbClr>
              </a:gs>
              <a:gs pos="80000">
                <a:srgbClr val="ABD2EB">
                  <a:shade val="93000"/>
                  <a:satMod val="130000"/>
                </a:srgbClr>
              </a:gs>
              <a:gs pos="100000">
                <a:srgbClr val="ABD2E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BD2E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sz="1350" kern="0" dirty="0">
              <a:solidFill>
                <a:prstClr val="white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0" name="Rounded Rectangle 39" descr="The Buffer Manager lives in ram and has a set amount of frames (page) which it can hold. Buffer manager holds pages 1, 2 and 3 " title="Buffer Manager"/>
          <p:cNvSpPr/>
          <p:nvPr/>
        </p:nvSpPr>
        <p:spPr>
          <a:xfrm>
            <a:off x="2818450" y="2480479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49" name="Rounded Rectangle 48" descr="The Buffer Manager lives in ram and has a set amount of frames (page) which it can hold. Buffer manager holds pages 1, 2 and 3 " title="Buffer Manager"/>
          <p:cNvSpPr/>
          <p:nvPr/>
        </p:nvSpPr>
        <p:spPr>
          <a:xfrm>
            <a:off x="3892168" y="1719064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50" name="Rounded Rectangle 49" descr="The Buffer Manager lives in ram and has a set amount of frames (page) which it can hold. Buffer manager holds pages 1, 2 and 3 " title="Buffer Manager"/>
          <p:cNvSpPr/>
          <p:nvPr/>
        </p:nvSpPr>
        <p:spPr>
          <a:xfrm>
            <a:off x="1714480" y="2480479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51" name="Rounded Rectangle 50" descr="The Buffer Manager lives in ram and has a set amount of frames (page) which it can hold. Buffer manager holds pages 1, 2 and 3 " title="Buffer Manager"/>
          <p:cNvSpPr/>
          <p:nvPr/>
        </p:nvSpPr>
        <p:spPr>
          <a:xfrm>
            <a:off x="3907666" y="2492580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52" name="Rounded Rectangle 51" descr="The Buffer Manager lives in ram and has a set amount of frames (page) which it can hold. Buffer manager holds pages 1, 2 and 3 " title="Buffer Manager"/>
          <p:cNvSpPr/>
          <p:nvPr/>
        </p:nvSpPr>
        <p:spPr>
          <a:xfrm>
            <a:off x="2813386" y="1722511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53" name="Rounded Rectangle 52" descr="The Buffer Manager lives in ram and has a set amount of frames (page) which it can hold. Buffer manager holds pages 1, 2 and 3 " title="Buffer Manager"/>
          <p:cNvSpPr/>
          <p:nvPr/>
        </p:nvSpPr>
        <p:spPr>
          <a:xfrm>
            <a:off x="1709416" y="1722511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54" name="Folded Corner 53" descr="The Buffer Manager lives in ram and has a set amount of frames (page) which it can hold. Buffer manager holds pages 1, 2 and 3 " title="Buffer Manager"/>
          <p:cNvSpPr/>
          <p:nvPr/>
        </p:nvSpPr>
        <p:spPr bwMode="auto">
          <a:xfrm>
            <a:off x="1815695" y="1793990"/>
            <a:ext cx="792509" cy="54473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55" name="Folded Corner 54" descr="The Buffer Manager lives in ram and has a set amount of frames (page) which it can hold. Buffer manager holds pages 1, 2 and 3 " title="Buffer Manager"/>
          <p:cNvSpPr/>
          <p:nvPr/>
        </p:nvSpPr>
        <p:spPr bwMode="auto">
          <a:xfrm>
            <a:off x="4008881" y="1784843"/>
            <a:ext cx="792509" cy="54473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3</a:t>
            </a:r>
          </a:p>
        </p:txBody>
      </p:sp>
      <p:sp>
        <p:nvSpPr>
          <p:cNvPr id="56" name="TextBox 55" descr="The Buffer Manager lives in ram and has a set amount of frames (page) which it can hold. Buffer manager holds pages 1, 2 and 3 " title="Buffer Manager"/>
          <p:cNvSpPr txBox="1"/>
          <p:nvPr/>
        </p:nvSpPr>
        <p:spPr>
          <a:xfrm>
            <a:off x="1319485" y="1233902"/>
            <a:ext cx="1117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</a:p>
        </p:txBody>
      </p:sp>
      <p:sp>
        <p:nvSpPr>
          <p:cNvPr id="27" name="Rectangle 26" descr="Disk has 7 Pages. " title="Disk Space Manager"/>
          <p:cNvSpPr/>
          <p:nvPr/>
        </p:nvSpPr>
        <p:spPr bwMode="auto">
          <a:xfrm>
            <a:off x="237224" y="4154668"/>
            <a:ext cx="5696090" cy="85725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sz="1350" kern="0" dirty="0">
              <a:solidFill>
                <a:prstClr val="white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8" name="Folded Corner 27" descr="Disk has 7 Pages. " title="Disk Space Manager"/>
          <p:cNvSpPr/>
          <p:nvPr/>
        </p:nvSpPr>
        <p:spPr bwMode="auto">
          <a:xfrm>
            <a:off x="457200" y="4377801"/>
            <a:ext cx="630898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30" name="Folded Corner 29" descr="Disk has 7 Pages. " title="Disk Space Manager"/>
          <p:cNvSpPr/>
          <p:nvPr/>
        </p:nvSpPr>
        <p:spPr bwMode="auto">
          <a:xfrm>
            <a:off x="1978629" y="4377801"/>
            <a:ext cx="630898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3</a:t>
            </a:r>
          </a:p>
        </p:txBody>
      </p:sp>
      <p:sp>
        <p:nvSpPr>
          <p:cNvPr id="31" name="Folded Corner 30" descr="Disk has 7 Pages. " title="Disk Space Manager"/>
          <p:cNvSpPr/>
          <p:nvPr/>
        </p:nvSpPr>
        <p:spPr bwMode="auto">
          <a:xfrm>
            <a:off x="2744623" y="4377801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4</a:t>
            </a:r>
          </a:p>
        </p:txBody>
      </p:sp>
      <p:sp>
        <p:nvSpPr>
          <p:cNvPr id="32" name="Folded Corner 31" descr="Disk has 7 Pages. " title="Disk Space Manager"/>
          <p:cNvSpPr/>
          <p:nvPr/>
        </p:nvSpPr>
        <p:spPr bwMode="auto">
          <a:xfrm>
            <a:off x="3500059" y="4377801"/>
            <a:ext cx="630898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5</a:t>
            </a:r>
          </a:p>
        </p:txBody>
      </p:sp>
      <p:sp>
        <p:nvSpPr>
          <p:cNvPr id="33" name="Folded Corner 32" descr="Disk has 7 Pages. " title="Disk Space Manager"/>
          <p:cNvSpPr/>
          <p:nvPr/>
        </p:nvSpPr>
        <p:spPr bwMode="auto">
          <a:xfrm>
            <a:off x="4266051" y="4377801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6</a:t>
            </a:r>
          </a:p>
        </p:txBody>
      </p:sp>
      <p:sp>
        <p:nvSpPr>
          <p:cNvPr id="34" name="Folded Corner 33" descr="Disk has 7 Pages. " title="Disk Space Manager"/>
          <p:cNvSpPr/>
          <p:nvPr/>
        </p:nvSpPr>
        <p:spPr bwMode="auto">
          <a:xfrm>
            <a:off x="5021486" y="4377801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7</a:t>
            </a:r>
          </a:p>
        </p:txBody>
      </p:sp>
      <p:sp>
        <p:nvSpPr>
          <p:cNvPr id="23" name="Folded Corner 22" descr="The Buffer Manager lives in ram and has a set amount of frames (page) which it can hold. Buffer manager holds pages 1, 2 and 3 " title="Buffer Manager">
            <a:extLst>
              <a:ext uri="{FF2B5EF4-FFF2-40B4-BE49-F238E27FC236}">
                <a16:creationId xmlns:a16="http://schemas.microsoft.com/office/drawing/2014/main" id="{90B08EA2-B9E3-C14F-9CA9-109AB106540B}"/>
              </a:ext>
            </a:extLst>
          </p:cNvPr>
          <p:cNvSpPr/>
          <p:nvPr/>
        </p:nvSpPr>
        <p:spPr bwMode="auto">
          <a:xfrm>
            <a:off x="1823072" y="2541859"/>
            <a:ext cx="792509" cy="54473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4</a:t>
            </a:r>
          </a:p>
        </p:txBody>
      </p:sp>
      <p:sp>
        <p:nvSpPr>
          <p:cNvPr id="24" name="Folded Corner 23" descr="The Buffer Manager lives in ram and has a set amount of frames (page) which it can hold. Buffer manager holds pages 1, 2 and 3 " title="Buffer Manager">
            <a:extLst>
              <a:ext uri="{FF2B5EF4-FFF2-40B4-BE49-F238E27FC236}">
                <a16:creationId xmlns:a16="http://schemas.microsoft.com/office/drawing/2014/main" id="{B192F339-3F55-C741-B987-F9AA6A55D298}"/>
              </a:ext>
            </a:extLst>
          </p:cNvPr>
          <p:cNvSpPr/>
          <p:nvPr/>
        </p:nvSpPr>
        <p:spPr bwMode="auto">
          <a:xfrm>
            <a:off x="2933329" y="2563115"/>
            <a:ext cx="792509" cy="54473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5</a:t>
            </a:r>
          </a:p>
        </p:txBody>
      </p:sp>
      <p:sp>
        <p:nvSpPr>
          <p:cNvPr id="25" name="Folded Corner 24" descr="The Buffer Manager lives in ram and has a set amount of frames (page) which it can hold. Buffer manager holds pages 1, 2 and 3 " title="Buffer Manager">
            <a:extLst>
              <a:ext uri="{FF2B5EF4-FFF2-40B4-BE49-F238E27FC236}">
                <a16:creationId xmlns:a16="http://schemas.microsoft.com/office/drawing/2014/main" id="{8B988765-7410-F849-A322-F9AB84F7ECB3}"/>
              </a:ext>
            </a:extLst>
          </p:cNvPr>
          <p:cNvSpPr/>
          <p:nvPr/>
        </p:nvSpPr>
        <p:spPr bwMode="auto">
          <a:xfrm>
            <a:off x="4013402" y="2563115"/>
            <a:ext cx="792509" cy="54473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6</a:t>
            </a:r>
          </a:p>
        </p:txBody>
      </p:sp>
      <p:grpSp>
        <p:nvGrpSpPr>
          <p:cNvPr id="2" name="Group 1" descr="Page 7 has a pin and replaced page 2 in the buffer" title="Page 7">
            <a:extLst>
              <a:ext uri="{FF2B5EF4-FFF2-40B4-BE49-F238E27FC236}">
                <a16:creationId xmlns:a16="http://schemas.microsoft.com/office/drawing/2014/main" id="{3AC1AD27-A572-DA40-AE04-8A5BB1CE124D}"/>
              </a:ext>
            </a:extLst>
          </p:cNvPr>
          <p:cNvGrpSpPr/>
          <p:nvPr/>
        </p:nvGrpSpPr>
        <p:grpSpPr>
          <a:xfrm>
            <a:off x="2878864" y="1788500"/>
            <a:ext cx="914400" cy="544730"/>
            <a:chOff x="2878864" y="1788500"/>
            <a:chExt cx="914400" cy="544730"/>
          </a:xfrm>
        </p:grpSpPr>
        <p:sp>
          <p:nvSpPr>
            <p:cNvPr id="57" name="Folded Corner 56" descr="The Buffer Manager lives in ram and has a set amount of frames (page) which it can hold. Buffer manager holds pages 1, 2 and 3 " title="Buffer Manager"/>
            <p:cNvSpPr/>
            <p:nvPr/>
          </p:nvSpPr>
          <p:spPr bwMode="auto">
            <a:xfrm>
              <a:off x="2933541" y="1788500"/>
              <a:ext cx="779246" cy="544730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500" kern="0" dirty="0">
                  <a:solidFill>
                    <a:schemeClr val="tx2"/>
                  </a:solidFill>
                  <a:latin typeface="Helvetica Neue"/>
                  <a:ea typeface=""/>
                </a:rPr>
                <a:t>Page 2</a:t>
              </a: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85C9DED9-DB36-8A41-B6E7-9A4BAAE2A92B}"/>
                </a:ext>
              </a:extLst>
            </p:cNvPr>
            <p:cNvSpPr/>
            <p:nvPr/>
          </p:nvSpPr>
          <p:spPr bwMode="auto">
            <a:xfrm>
              <a:off x="2878864" y="1929416"/>
              <a:ext cx="914400" cy="133557"/>
            </a:xfrm>
            <a:custGeom>
              <a:avLst/>
              <a:gdLst>
                <a:gd name="connsiteX0" fmla="*/ 0 w 914400"/>
                <a:gd name="connsiteY0" fmla="*/ 92597 h 133557"/>
                <a:gd name="connsiteX1" fmla="*/ 150471 w 914400"/>
                <a:gd name="connsiteY1" fmla="*/ 115747 h 133557"/>
                <a:gd name="connsiteX2" fmla="*/ 173620 w 914400"/>
                <a:gd name="connsiteY2" fmla="*/ 92597 h 133557"/>
                <a:gd name="connsiteX3" fmla="*/ 277792 w 914400"/>
                <a:gd name="connsiteY3" fmla="*/ 81023 h 133557"/>
                <a:gd name="connsiteX4" fmla="*/ 370390 w 914400"/>
                <a:gd name="connsiteY4" fmla="*/ 34724 h 133557"/>
                <a:gd name="connsiteX5" fmla="*/ 393539 w 914400"/>
                <a:gd name="connsiteY5" fmla="*/ 0 h 133557"/>
                <a:gd name="connsiteX6" fmla="*/ 416689 w 914400"/>
                <a:gd name="connsiteY6" fmla="*/ 46298 h 133557"/>
                <a:gd name="connsiteX7" fmla="*/ 428263 w 914400"/>
                <a:gd name="connsiteY7" fmla="*/ 81023 h 133557"/>
                <a:gd name="connsiteX8" fmla="*/ 462987 w 914400"/>
                <a:gd name="connsiteY8" fmla="*/ 92597 h 133557"/>
                <a:gd name="connsiteX9" fmla="*/ 520861 w 914400"/>
                <a:gd name="connsiteY9" fmla="*/ 57873 h 133557"/>
                <a:gd name="connsiteX10" fmla="*/ 590309 w 914400"/>
                <a:gd name="connsiteY10" fmla="*/ 104172 h 133557"/>
                <a:gd name="connsiteX11" fmla="*/ 706056 w 914400"/>
                <a:gd name="connsiteY11" fmla="*/ 92597 h 133557"/>
                <a:gd name="connsiteX12" fmla="*/ 775504 w 914400"/>
                <a:gd name="connsiteY12" fmla="*/ 69448 h 133557"/>
                <a:gd name="connsiteX13" fmla="*/ 914400 w 914400"/>
                <a:gd name="connsiteY13" fmla="*/ 81023 h 13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14400" h="133557">
                  <a:moveTo>
                    <a:pt x="0" y="92597"/>
                  </a:moveTo>
                  <a:cubicBezTo>
                    <a:pt x="63486" y="140211"/>
                    <a:pt x="46618" y="144071"/>
                    <a:pt x="150471" y="115747"/>
                  </a:cubicBezTo>
                  <a:cubicBezTo>
                    <a:pt x="160999" y="112876"/>
                    <a:pt x="163092" y="95468"/>
                    <a:pt x="173620" y="92597"/>
                  </a:cubicBezTo>
                  <a:cubicBezTo>
                    <a:pt x="207327" y="83404"/>
                    <a:pt x="243068" y="84881"/>
                    <a:pt x="277792" y="81023"/>
                  </a:cubicBezTo>
                  <a:cubicBezTo>
                    <a:pt x="305422" y="69971"/>
                    <a:pt x="347275" y="57839"/>
                    <a:pt x="370390" y="34724"/>
                  </a:cubicBezTo>
                  <a:cubicBezTo>
                    <a:pt x="380227" y="24887"/>
                    <a:pt x="385823" y="11575"/>
                    <a:pt x="393539" y="0"/>
                  </a:cubicBezTo>
                  <a:cubicBezTo>
                    <a:pt x="401256" y="15433"/>
                    <a:pt x="409892" y="30439"/>
                    <a:pt x="416689" y="46298"/>
                  </a:cubicBezTo>
                  <a:cubicBezTo>
                    <a:pt x="421495" y="57513"/>
                    <a:pt x="419636" y="72395"/>
                    <a:pt x="428263" y="81023"/>
                  </a:cubicBezTo>
                  <a:cubicBezTo>
                    <a:pt x="436890" y="89650"/>
                    <a:pt x="451412" y="88739"/>
                    <a:pt x="462987" y="92597"/>
                  </a:cubicBezTo>
                  <a:cubicBezTo>
                    <a:pt x="474604" y="80980"/>
                    <a:pt x="498324" y="50361"/>
                    <a:pt x="520861" y="57873"/>
                  </a:cubicBezTo>
                  <a:cubicBezTo>
                    <a:pt x="547255" y="66671"/>
                    <a:pt x="590309" y="104172"/>
                    <a:pt x="590309" y="104172"/>
                  </a:cubicBezTo>
                  <a:cubicBezTo>
                    <a:pt x="628891" y="100314"/>
                    <a:pt x="667945" y="99743"/>
                    <a:pt x="706056" y="92597"/>
                  </a:cubicBezTo>
                  <a:cubicBezTo>
                    <a:pt x="730040" y="88100"/>
                    <a:pt x="775504" y="69448"/>
                    <a:pt x="775504" y="69448"/>
                  </a:cubicBezTo>
                  <a:cubicBezTo>
                    <a:pt x="906667" y="81372"/>
                    <a:pt x="860210" y="81023"/>
                    <a:pt x="914400" y="81023"/>
                  </a:cubicBezTo>
                </a:path>
              </a:pathLst>
            </a:cu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35" name="Picture 34" descr="Pin on page 6" title="Pin">
            <a:extLst>
              <a:ext uri="{FF2B5EF4-FFF2-40B4-BE49-F238E27FC236}">
                <a16:creationId xmlns:a16="http://schemas.microsoft.com/office/drawing/2014/main" id="{8010B46D-376D-1542-A9C1-6696BED844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831" y="2400100"/>
            <a:ext cx="379769" cy="379769"/>
          </a:xfrm>
          <a:prstGeom prst="rect">
            <a:avLst/>
          </a:prstGeom>
        </p:spPr>
      </p:pic>
      <p:pic>
        <p:nvPicPr>
          <p:cNvPr id="37" name="Picture 36" descr="Pin on page 6" title="Pin">
            <a:extLst>
              <a:ext uri="{FF2B5EF4-FFF2-40B4-BE49-F238E27FC236}">
                <a16:creationId xmlns:a16="http://schemas.microsoft.com/office/drawing/2014/main" id="{DD815D08-488C-9C4C-9A59-C7B9C66A3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096" y="2351489"/>
            <a:ext cx="379769" cy="379769"/>
          </a:xfrm>
          <a:prstGeom prst="rect">
            <a:avLst/>
          </a:prstGeom>
        </p:spPr>
      </p:pic>
      <p:sp>
        <p:nvSpPr>
          <p:cNvPr id="38" name="Folded Corner 37" descr="Disk has 7 Pages. " title="Disk Space Manager">
            <a:extLst>
              <a:ext uri="{FF2B5EF4-FFF2-40B4-BE49-F238E27FC236}">
                <a16:creationId xmlns:a16="http://schemas.microsoft.com/office/drawing/2014/main" id="{DF4E64E0-BFA9-B340-8CE1-3A7D43AE3D65}"/>
              </a:ext>
            </a:extLst>
          </p:cNvPr>
          <p:cNvSpPr/>
          <p:nvPr/>
        </p:nvSpPr>
        <p:spPr bwMode="auto">
          <a:xfrm>
            <a:off x="1223194" y="4377801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2</a:t>
            </a:r>
          </a:p>
        </p:txBody>
      </p:sp>
      <p:sp>
        <p:nvSpPr>
          <p:cNvPr id="41" name="Folded Corner 40" descr="The Buffer Manager lives in ram and has a set amount of frames (page) which it can hold. Buffer manager holds pages 1, 2 and 3 " title="Buffer Manager">
            <a:extLst>
              <a:ext uri="{FF2B5EF4-FFF2-40B4-BE49-F238E27FC236}">
                <a16:creationId xmlns:a16="http://schemas.microsoft.com/office/drawing/2014/main" id="{E7FA45F6-4557-134B-9DCE-956C1986F131}"/>
              </a:ext>
            </a:extLst>
          </p:cNvPr>
          <p:cNvSpPr/>
          <p:nvPr/>
        </p:nvSpPr>
        <p:spPr bwMode="auto">
          <a:xfrm>
            <a:off x="2920278" y="1793046"/>
            <a:ext cx="792509" cy="54473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7</a:t>
            </a:r>
          </a:p>
        </p:txBody>
      </p:sp>
      <p:pic>
        <p:nvPicPr>
          <p:cNvPr id="42" name="Picture 41" descr="Page on page 7" title="Pin">
            <a:extLst>
              <a:ext uri="{FF2B5EF4-FFF2-40B4-BE49-F238E27FC236}">
                <a16:creationId xmlns:a16="http://schemas.microsoft.com/office/drawing/2014/main" id="{3C4A2B8E-3932-604B-964E-C124BCD7BE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943" y="1569262"/>
            <a:ext cx="379769" cy="379769"/>
          </a:xfrm>
          <a:prstGeom prst="rect">
            <a:avLst/>
          </a:prstGeom>
        </p:spPr>
      </p:pic>
      <p:sp>
        <p:nvSpPr>
          <p:cNvPr id="58" name="Right Arrow 57">
            <a:extLst>
              <a:ext uri="{FF2B5EF4-FFF2-40B4-BE49-F238E27FC236}">
                <a16:creationId xmlns:a16="http://schemas.microsoft.com/office/drawing/2014/main" id="{F9E1C858-51C6-D047-9D57-6C81A5451C6E}"/>
              </a:ext>
            </a:extLst>
          </p:cNvPr>
          <p:cNvSpPr/>
          <p:nvPr/>
        </p:nvSpPr>
        <p:spPr bwMode="auto">
          <a:xfrm rot="19887951" flipH="1">
            <a:off x="3092117" y="1075973"/>
            <a:ext cx="1295400" cy="485674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b="1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*pointer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9" name="Folded Corner 58" descr="Disk has 7 Pages. " title="Disk Space Manager">
            <a:extLst>
              <a:ext uri="{FF2B5EF4-FFF2-40B4-BE49-F238E27FC236}">
                <a16:creationId xmlns:a16="http://schemas.microsoft.com/office/drawing/2014/main" id="{2E814BA3-0FCE-424A-AB8B-C170C53EBE51}"/>
              </a:ext>
            </a:extLst>
          </p:cNvPr>
          <p:cNvSpPr/>
          <p:nvPr/>
        </p:nvSpPr>
        <p:spPr bwMode="auto">
          <a:xfrm>
            <a:off x="5021485" y="4377801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7</a:t>
            </a:r>
          </a:p>
        </p:txBody>
      </p:sp>
      <p:grpSp>
        <p:nvGrpSpPr>
          <p:cNvPr id="36" name="Group 35" descr="A double headed arrow representing an API request from RAM" title="API Request To Ram">
            <a:extLst>
              <a:ext uri="{FF2B5EF4-FFF2-40B4-BE49-F238E27FC236}">
                <a16:creationId xmlns:a16="http://schemas.microsoft.com/office/drawing/2014/main" id="{B3DE9390-BA21-3A4E-93F6-AD8F4D607106}"/>
              </a:ext>
            </a:extLst>
          </p:cNvPr>
          <p:cNvGrpSpPr/>
          <p:nvPr/>
        </p:nvGrpSpPr>
        <p:grpSpPr>
          <a:xfrm>
            <a:off x="4917205" y="1164152"/>
            <a:ext cx="1819186" cy="644065"/>
            <a:chOff x="5415269" y="1282987"/>
            <a:chExt cx="1819186" cy="644065"/>
          </a:xfrm>
        </p:grpSpPr>
        <p:sp>
          <p:nvSpPr>
            <p:cNvPr id="43" name="Down Arrow 42">
              <a:extLst>
                <a:ext uri="{FF2B5EF4-FFF2-40B4-BE49-F238E27FC236}">
                  <a16:creationId xmlns:a16="http://schemas.microsoft.com/office/drawing/2014/main" id="{8F377CC6-64D6-754A-A6BB-1766BEC965D1}"/>
                </a:ext>
              </a:extLst>
            </p:cNvPr>
            <p:cNvSpPr/>
            <p:nvPr/>
          </p:nvSpPr>
          <p:spPr>
            <a:xfrm>
              <a:off x="5415269" y="1468459"/>
              <a:ext cx="457200" cy="458593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Down Arrow 43">
              <a:extLst>
                <a:ext uri="{FF2B5EF4-FFF2-40B4-BE49-F238E27FC236}">
                  <a16:creationId xmlns:a16="http://schemas.microsoft.com/office/drawing/2014/main" id="{20FC8D21-9DAD-1D4C-B0EB-310BB52C91C8}"/>
                </a:ext>
              </a:extLst>
            </p:cNvPr>
            <p:cNvSpPr/>
            <p:nvPr/>
          </p:nvSpPr>
          <p:spPr>
            <a:xfrm flipV="1">
              <a:off x="5415269" y="1282987"/>
              <a:ext cx="457200" cy="393198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00994B8-5D47-D04F-B4C9-2BE0D5C2C460}"/>
                </a:ext>
              </a:extLst>
            </p:cNvPr>
            <p:cNvSpPr txBox="1"/>
            <p:nvPr/>
          </p:nvSpPr>
          <p:spPr>
            <a:xfrm>
              <a:off x="5927879" y="1306853"/>
              <a:ext cx="13065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API Request</a:t>
              </a:r>
            </a:p>
          </p:txBody>
        </p:sp>
      </p:grpSp>
      <p:sp>
        <p:nvSpPr>
          <p:cNvPr id="46" name="Rectangle 45" descr="Request: Read page 7" title="Message:">
            <a:extLst>
              <a:ext uri="{FF2B5EF4-FFF2-40B4-BE49-F238E27FC236}">
                <a16:creationId xmlns:a16="http://schemas.microsoft.com/office/drawing/2014/main" id="{5467CF66-3C9F-4D42-8795-C74A45C9995B}"/>
              </a:ext>
            </a:extLst>
          </p:cNvPr>
          <p:cNvSpPr/>
          <p:nvPr/>
        </p:nvSpPr>
        <p:spPr>
          <a:xfrm>
            <a:off x="6544674" y="2014590"/>
            <a:ext cx="2398059" cy="7540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C00000"/>
                </a:solidFill>
              </a:rPr>
              <a:t>Message:</a:t>
            </a:r>
          </a:p>
          <a:p>
            <a:r>
              <a:rPr lang="en-US" dirty="0">
                <a:solidFill>
                  <a:srgbClr val="C00000"/>
                </a:solidFill>
              </a:rPr>
              <a:t>Request: Read page 7</a:t>
            </a:r>
          </a:p>
        </p:txBody>
      </p:sp>
      <p:grpSp>
        <p:nvGrpSpPr>
          <p:cNvPr id="47" name="Group 46" descr="A double headed arrow representing an API request from Disk" title="API Request To Disk">
            <a:extLst>
              <a:ext uri="{FF2B5EF4-FFF2-40B4-BE49-F238E27FC236}">
                <a16:creationId xmlns:a16="http://schemas.microsoft.com/office/drawing/2014/main" id="{55E3230E-F07F-8C48-B9DC-705A1B5E446E}"/>
              </a:ext>
            </a:extLst>
          </p:cNvPr>
          <p:cNvGrpSpPr/>
          <p:nvPr/>
        </p:nvGrpSpPr>
        <p:grpSpPr>
          <a:xfrm>
            <a:off x="4917205" y="3363644"/>
            <a:ext cx="1819186" cy="644065"/>
            <a:chOff x="5415269" y="1282987"/>
            <a:chExt cx="1819186" cy="644065"/>
          </a:xfrm>
        </p:grpSpPr>
        <p:sp>
          <p:nvSpPr>
            <p:cNvPr id="48" name="Down Arrow 47">
              <a:extLst>
                <a:ext uri="{FF2B5EF4-FFF2-40B4-BE49-F238E27FC236}">
                  <a16:creationId xmlns:a16="http://schemas.microsoft.com/office/drawing/2014/main" id="{6FCEEB59-DBBD-A74E-B3BA-3BCF36057084}"/>
                </a:ext>
              </a:extLst>
            </p:cNvPr>
            <p:cNvSpPr/>
            <p:nvPr/>
          </p:nvSpPr>
          <p:spPr>
            <a:xfrm>
              <a:off x="5415269" y="1468459"/>
              <a:ext cx="457200" cy="458593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Down Arrow 59">
              <a:extLst>
                <a:ext uri="{FF2B5EF4-FFF2-40B4-BE49-F238E27FC236}">
                  <a16:creationId xmlns:a16="http://schemas.microsoft.com/office/drawing/2014/main" id="{F999A6BF-0696-9542-8782-8090BEFD7A20}"/>
                </a:ext>
              </a:extLst>
            </p:cNvPr>
            <p:cNvSpPr/>
            <p:nvPr/>
          </p:nvSpPr>
          <p:spPr>
            <a:xfrm flipV="1">
              <a:off x="5415269" y="1282987"/>
              <a:ext cx="457200" cy="393198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EC0CAEA-D3D0-4041-92A3-B63270F06666}"/>
                </a:ext>
              </a:extLst>
            </p:cNvPr>
            <p:cNvSpPr txBox="1"/>
            <p:nvPr/>
          </p:nvSpPr>
          <p:spPr>
            <a:xfrm>
              <a:off x="5927879" y="1306853"/>
              <a:ext cx="13065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API Request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274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945 -0.01111 L -0.19705 0.48333 " pathEditMode="relative" ptsTypes="AA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701 -0.03272 L -0.21493 -0.48272 " pathEditMode="relative" ptsTypes="AA">
                                      <p:cBhvr>
                                        <p:cTn id="2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47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41" grpId="0" animBg="1"/>
      <p:bldP spid="58" grpId="0" animBg="1"/>
      <p:bldP spid="58" grpId="1" animBg="1"/>
      <p:bldP spid="4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After Requestor Finishes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Requestor of page must:</a:t>
            </a:r>
          </a:p>
          <a:p>
            <a:pPr lvl="1"/>
            <a:r>
              <a:rPr lang="en-US" dirty="0"/>
              <a:t>set dirty bit if page was modified</a:t>
            </a:r>
          </a:p>
          <a:p>
            <a:pPr lvl="1"/>
            <a:r>
              <a:rPr lang="en-US" dirty="0"/>
              <a:t>unpin the page (preferably soon!) </a:t>
            </a:r>
          </a:p>
          <a:p>
            <a:pPr lvl="2"/>
            <a:r>
              <a:rPr lang="en-US" dirty="0"/>
              <a:t>Why does requestor unpin?</a:t>
            </a:r>
          </a:p>
          <a:p>
            <a:pPr lvl="2"/>
            <a:r>
              <a:rPr lang="en-US" dirty="0"/>
              <a:t>What happens if they don’t do it soon?</a:t>
            </a:r>
          </a:p>
          <a:p>
            <a:pPr marL="457200" indent="-457200">
              <a:spcBef>
                <a:spcPts val="2000"/>
              </a:spcBef>
              <a:buFont typeface="+mj-lt"/>
              <a:buAutoNum type="arabicPeriod"/>
            </a:pPr>
            <a:r>
              <a:rPr lang="en-US" dirty="0"/>
              <a:t>Page in pool may be requested many times</a:t>
            </a:r>
          </a:p>
          <a:p>
            <a:pPr lvl="1"/>
            <a:r>
              <a:rPr lang="en-US" dirty="0"/>
              <a:t>a pin count is used.</a:t>
            </a:r>
          </a:p>
          <a:p>
            <a:pPr lvl="1"/>
            <a:r>
              <a:rPr lang="en-US" dirty="0"/>
              <a:t>To pin a page: </a:t>
            </a:r>
            <a:r>
              <a:rPr lang="en-US" dirty="0" err="1"/>
              <a:t>pin_count</a:t>
            </a:r>
            <a:r>
              <a:rPr lang="en-US" dirty="0"/>
              <a:t>++</a:t>
            </a:r>
          </a:p>
          <a:p>
            <a:pPr lvl="1"/>
            <a:r>
              <a:rPr lang="en-US" dirty="0"/>
              <a:t>A page is a candidate for replacement </a:t>
            </a:r>
            <a:r>
              <a:rPr lang="en-US" dirty="0" err="1"/>
              <a:t>iff</a:t>
            </a:r>
            <a:endParaRPr lang="en-US" dirty="0"/>
          </a:p>
          <a:p>
            <a:pPr lvl="2"/>
            <a:r>
              <a:rPr lang="en-US" dirty="0" err="1"/>
              <a:t>pin_count</a:t>
            </a:r>
            <a:r>
              <a:rPr lang="en-US" dirty="0"/>
              <a:t> == 0 (“unpinned”)</a:t>
            </a:r>
          </a:p>
          <a:p>
            <a:pPr marL="457200" indent="-457200">
              <a:spcBef>
                <a:spcPts val="2000"/>
              </a:spcBef>
              <a:buFont typeface="+mj-lt"/>
              <a:buAutoNum type="arabicPeriod"/>
            </a:pPr>
            <a:r>
              <a:rPr lang="en-US" dirty="0"/>
              <a:t>CC &amp; recovery may do additional I/</a:t>
            </a:r>
            <a:r>
              <a:rPr lang="en-US" dirty="0" err="1"/>
              <a:t>Os</a:t>
            </a:r>
            <a:r>
              <a:rPr lang="en-US" dirty="0"/>
              <a:t> upon replacement</a:t>
            </a:r>
          </a:p>
          <a:p>
            <a:pPr lvl="1"/>
            <a:r>
              <a:rPr lang="en-US" dirty="0"/>
              <a:t>Write Ahead Log protocol; more later!</a:t>
            </a:r>
          </a:p>
        </p:txBody>
      </p:sp>
    </p:spTree>
    <p:extLst>
      <p:ext uri="{BB962C8B-B14F-4D97-AF65-F5344CB8AC3E}">
        <p14:creationId xmlns:p14="http://schemas.microsoft.com/office/powerpoint/2010/main" val="1916509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Answers to Our Previous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00151"/>
            <a:ext cx="6248400" cy="339447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Handling dirty pages</a:t>
            </a:r>
          </a:p>
          <a:p>
            <a:pPr lvl="1"/>
            <a:r>
              <a:rPr lang="en-US" dirty="0"/>
              <a:t>How will the buffer manager find out?</a:t>
            </a:r>
          </a:p>
          <a:p>
            <a:pPr lvl="2"/>
            <a:r>
              <a:rPr lang="en-US" dirty="0"/>
              <a:t>Dirty bit on page</a:t>
            </a:r>
          </a:p>
          <a:p>
            <a:pPr lvl="1"/>
            <a:r>
              <a:rPr lang="en-US" dirty="0"/>
              <a:t>What to do with a dirty page?</a:t>
            </a:r>
          </a:p>
          <a:p>
            <a:pPr lvl="2"/>
            <a:r>
              <a:rPr lang="en-US" dirty="0"/>
              <a:t>Write back via disk manager</a:t>
            </a:r>
          </a:p>
          <a:p>
            <a:pPr marL="457200" indent="-457200">
              <a:spcBef>
                <a:spcPts val="2000"/>
              </a:spcBef>
              <a:buFont typeface="+mj-lt"/>
              <a:buAutoNum type="arabicPeriod"/>
            </a:pPr>
            <a:r>
              <a:rPr lang="en-US" b="1" dirty="0"/>
              <a:t>Page Replacement</a:t>
            </a:r>
          </a:p>
          <a:p>
            <a:pPr lvl="1"/>
            <a:r>
              <a:rPr lang="en-US" dirty="0"/>
              <a:t>How will the buffer </a:t>
            </a:r>
            <a:r>
              <a:rPr lang="en-US" dirty="0" err="1"/>
              <a:t>mgr</a:t>
            </a:r>
            <a:r>
              <a:rPr lang="en-US" dirty="0"/>
              <a:t> know if a page is “in use”?</a:t>
            </a:r>
          </a:p>
          <a:p>
            <a:pPr lvl="2"/>
            <a:r>
              <a:rPr lang="en-US" dirty="0"/>
              <a:t>Page pin count</a:t>
            </a:r>
          </a:p>
          <a:p>
            <a:pPr lvl="1"/>
            <a:r>
              <a:rPr lang="en-US" sz="1500" b="1" dirty="0"/>
              <a:t>If buffer manager is full, which page should be replaced?</a:t>
            </a:r>
          </a:p>
          <a:p>
            <a:pPr lvl="2"/>
            <a:r>
              <a:rPr lang="en-US" b="1" dirty="0"/>
              <a:t>Page replacement policy</a:t>
            </a:r>
          </a:p>
        </p:txBody>
      </p:sp>
    </p:spTree>
    <p:extLst>
      <p:ext uri="{BB962C8B-B14F-4D97-AF65-F5344CB8AC3E}">
        <p14:creationId xmlns:p14="http://schemas.microsoft.com/office/powerpoint/2010/main" val="944788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Replacement Policy Intro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Page is chosen for replacement by a </a:t>
            </a:r>
            <a:r>
              <a:rPr lang="en-US" b="1" dirty="0"/>
              <a:t>replacement policy:</a:t>
            </a:r>
          </a:p>
          <a:p>
            <a:pPr lvl="1"/>
            <a:r>
              <a:rPr lang="en-US" dirty="0"/>
              <a:t>Least-recently-used (LRU), Clock</a:t>
            </a:r>
          </a:p>
          <a:p>
            <a:pPr lvl="1"/>
            <a:r>
              <a:rPr lang="en-US" dirty="0"/>
              <a:t>Most-recently-used (MRU)</a:t>
            </a:r>
          </a:p>
          <a:p>
            <a:pPr>
              <a:spcBef>
                <a:spcPts val="3000"/>
              </a:spcBef>
            </a:pPr>
            <a:r>
              <a:rPr lang="en-US" dirty="0"/>
              <a:t>Policy can have big impact on #I/</a:t>
            </a:r>
            <a:r>
              <a:rPr lang="en-US" dirty="0" err="1"/>
              <a:t>Os</a:t>
            </a:r>
            <a:endParaRPr lang="en-US" dirty="0"/>
          </a:p>
          <a:p>
            <a:pPr lvl="1"/>
            <a:r>
              <a:rPr lang="en-US" dirty="0"/>
              <a:t>Depends on the </a:t>
            </a:r>
            <a:r>
              <a:rPr lang="en-US" b="1" dirty="0"/>
              <a:t>access pattern. </a:t>
            </a:r>
          </a:p>
        </p:txBody>
      </p:sp>
    </p:spTree>
    <p:extLst>
      <p:ext uri="{BB962C8B-B14F-4D97-AF65-F5344CB8AC3E}">
        <p14:creationId xmlns:p14="http://schemas.microsoft.com/office/powerpoint/2010/main" val="918985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LRU Replacement Policy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Least Recently Used (LRU)</a:t>
            </a:r>
          </a:p>
          <a:p>
            <a:pPr lvl="1"/>
            <a:r>
              <a:rPr lang="en-US" dirty="0"/>
              <a:t>Pinned Frame: not available to replace</a:t>
            </a:r>
          </a:p>
          <a:p>
            <a:pPr lvl="1"/>
            <a:r>
              <a:rPr lang="en-US" dirty="0"/>
              <a:t>Track time each frame last unpinned (end of use)</a:t>
            </a:r>
          </a:p>
          <a:p>
            <a:pPr lvl="1"/>
            <a:r>
              <a:rPr lang="en-US" dirty="0"/>
              <a:t>Replace the frame which was least recently used </a:t>
            </a:r>
          </a:p>
        </p:txBody>
      </p:sp>
      <p:graphicFrame>
        <p:nvGraphicFramePr>
          <p:cNvPr id="11" name="Table 10" descr="Table for frameId, pageId, Dirty?, pin Count, and last used of am LRU memory buffer, " title="Tabl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473935"/>
              </p:ext>
            </p:extLst>
          </p:nvPr>
        </p:nvGraphicFramePr>
        <p:xfrm>
          <a:off x="1066800" y="2876550"/>
          <a:ext cx="4514850" cy="1973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58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0490">
                <a:tc>
                  <a:txBody>
                    <a:bodyPr/>
                    <a:lstStyle/>
                    <a:p>
                      <a:r>
                        <a:rPr lang="en-US" sz="1400" dirty="0" err="1"/>
                        <a:t>FrameId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PageId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Dirty?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Pin Count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Last Used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43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21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22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11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24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15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29261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LRU Replacement Policy, Pt 2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15239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Very common policy: intuitive and simple</a:t>
            </a:r>
          </a:p>
          <a:p>
            <a:pPr lvl="1"/>
            <a:r>
              <a:rPr lang="en-US" dirty="0"/>
              <a:t>Good for repeated accesses to popular pages (temporal locality)</a:t>
            </a:r>
          </a:p>
          <a:p>
            <a:pPr lvl="1"/>
            <a:r>
              <a:rPr lang="en-US" dirty="0"/>
              <a:t>Can be costly. Why?</a:t>
            </a:r>
          </a:p>
          <a:p>
            <a:pPr lvl="2"/>
            <a:r>
              <a:rPr lang="en-US" dirty="0"/>
              <a:t>Need to “find min” on the last used attribute (priority heap data structure)</a:t>
            </a:r>
          </a:p>
          <a:p>
            <a:r>
              <a:rPr lang="en-US" dirty="0"/>
              <a:t>Approximate LRU: CLOCK policy</a:t>
            </a:r>
          </a:p>
        </p:txBody>
      </p:sp>
      <p:graphicFrame>
        <p:nvGraphicFramePr>
          <p:cNvPr id="19" name="Table 18" descr="Table for frameId, pageId, Dirty?, pin Count, and last used of am LRU memory buffer, " title="Tabl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842405"/>
              </p:ext>
            </p:extLst>
          </p:nvPr>
        </p:nvGraphicFramePr>
        <p:xfrm>
          <a:off x="1066800" y="2876550"/>
          <a:ext cx="4514850" cy="1973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58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0490">
                <a:tc>
                  <a:txBody>
                    <a:bodyPr/>
                    <a:lstStyle/>
                    <a:p>
                      <a:r>
                        <a:rPr lang="en-US" sz="1400" dirty="0" err="1"/>
                        <a:t>FrameId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PageId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Dirty?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Pin Count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Last Used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43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21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22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11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24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15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Rectangle 1" descr="The row (4, 6, N, 2, 11) is highlighted" title="Highlighted Row"/>
          <p:cNvSpPr/>
          <p:nvPr/>
        </p:nvSpPr>
        <p:spPr>
          <a:xfrm>
            <a:off x="1066800" y="4019550"/>
            <a:ext cx="4514850" cy="304800"/>
          </a:xfrm>
          <a:prstGeom prst="rect">
            <a:avLst/>
          </a:prstGeom>
          <a:solidFill>
            <a:srgbClr val="00CDD7">
              <a:alpha val="5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2093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11111E-6 L 0.00313 0.10895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54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Lower Architecture of a DBMS</a:t>
            </a:r>
          </a:p>
        </p:txBody>
      </p:sp>
      <p:grpSp>
        <p:nvGrpSpPr>
          <p:cNvPr id="10" name="Group 9" descr="Large system under SQL client that contains databases " title="DBMS"/>
          <p:cNvGrpSpPr/>
          <p:nvPr/>
        </p:nvGrpSpPr>
        <p:grpSpPr>
          <a:xfrm>
            <a:off x="2743200" y="1496753"/>
            <a:ext cx="2686050" cy="3394153"/>
            <a:chOff x="3304624" y="1625956"/>
            <a:chExt cx="2686050" cy="3394153"/>
          </a:xfrm>
        </p:grpSpPr>
        <p:sp>
          <p:nvSpPr>
            <p:cNvPr id="11" name="Rectangle 10" descr="Large system under SQL client that contains databases " title="DBMS"/>
            <p:cNvSpPr/>
            <p:nvPr/>
          </p:nvSpPr>
          <p:spPr bwMode="auto">
            <a:xfrm>
              <a:off x="3304624" y="1625956"/>
              <a:ext cx="2686050" cy="3394153"/>
            </a:xfrm>
            <a:prstGeom prst="rect">
              <a:avLst/>
            </a:prstGeom>
            <a:gradFill rotWithShape="1">
              <a:gsLst>
                <a:gs pos="0">
                  <a:srgbClr val="15405B">
                    <a:tint val="50000"/>
                    <a:satMod val="300000"/>
                  </a:srgbClr>
                </a:gs>
                <a:gs pos="35000">
                  <a:srgbClr val="15405B">
                    <a:tint val="37000"/>
                    <a:satMod val="300000"/>
                  </a:srgbClr>
                </a:gs>
                <a:gs pos="100000">
                  <a:srgbClr val="15405B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15405B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2100" kern="0" dirty="0">
                  <a:solidFill>
                    <a:srgbClr val="14405C"/>
                  </a:solidFill>
                  <a:latin typeface="Helvetica Neue" charset="0"/>
                  <a:ea typeface="Helvetica Neue" charset="0"/>
                  <a:cs typeface="Helvetica Neue" charset="0"/>
                </a:rPr>
                <a:t>Database Management</a:t>
              </a:r>
            </a:p>
            <a:p>
              <a:pPr algn="ctr" defTabSz="685800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2100" kern="0" dirty="0">
                  <a:solidFill>
                    <a:srgbClr val="14405C"/>
                  </a:solidFill>
                  <a:latin typeface="Helvetica Neue" charset="0"/>
                  <a:ea typeface="Helvetica Neue" charset="0"/>
                  <a:cs typeface="Helvetica Neue" charset="0"/>
                </a:rPr>
                <a:t>System</a:t>
              </a:r>
            </a:p>
          </p:txBody>
        </p:sp>
        <p:sp>
          <p:nvSpPr>
            <p:cNvPr id="12" name="Can 11" descr="A database lies inside the DBMS" title="Database"/>
            <p:cNvSpPr/>
            <p:nvPr/>
          </p:nvSpPr>
          <p:spPr bwMode="auto">
            <a:xfrm>
              <a:off x="3666545" y="4242328"/>
              <a:ext cx="1742140" cy="777781"/>
            </a:xfrm>
            <a:prstGeom prst="can">
              <a:avLst>
                <a:gd name="adj" fmla="val 41129"/>
              </a:avLst>
            </a:prstGeom>
            <a:gradFill rotWithShape="1">
              <a:gsLst>
                <a:gs pos="0">
                  <a:srgbClr val="ABD2EB">
                    <a:shade val="51000"/>
                    <a:satMod val="130000"/>
                  </a:srgbClr>
                </a:gs>
                <a:gs pos="80000">
                  <a:srgbClr val="ABD2EB">
                    <a:shade val="93000"/>
                    <a:satMod val="130000"/>
                  </a:srgbClr>
                </a:gs>
                <a:gs pos="100000">
                  <a:srgbClr val="ABD2EB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ABD2EB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350" kern="0" dirty="0">
                  <a:latin typeface="Helvetica Neue" charset="0"/>
                  <a:ea typeface="Helvetica Neue" charset="0"/>
                  <a:cs typeface="Helvetica Neue" charset="0"/>
                </a:rPr>
                <a:t>Database</a:t>
              </a:r>
            </a:p>
          </p:txBody>
        </p:sp>
      </p:grpSp>
      <p:sp>
        <p:nvSpPr>
          <p:cNvPr id="19" name="Rectangle 18" descr="Files and index management are the next level in the DBMS below Relational Operators" title="Files and Index Management">
            <a:extLst>
              <a:ext uri="{FF2B5EF4-FFF2-40B4-BE49-F238E27FC236}">
                <a16:creationId xmlns:a16="http://schemas.microsoft.com/office/drawing/2014/main" id="{D2609FC0-5676-2E41-8DD4-1AC7EE7C81E8}"/>
              </a:ext>
            </a:extLst>
          </p:cNvPr>
          <p:cNvSpPr/>
          <p:nvPr/>
        </p:nvSpPr>
        <p:spPr bwMode="auto">
          <a:xfrm>
            <a:off x="2870883" y="2725547"/>
            <a:ext cx="2430685" cy="468283"/>
          </a:xfrm>
          <a:prstGeom prst="rect">
            <a:avLst/>
          </a:prstGeom>
          <a:gradFill rotWithShape="1">
            <a:gsLst>
              <a:gs pos="0">
                <a:srgbClr val="74B5DE">
                  <a:shade val="51000"/>
                  <a:satMod val="130000"/>
                </a:srgbClr>
              </a:gs>
              <a:gs pos="80000">
                <a:srgbClr val="74B5DE">
                  <a:shade val="93000"/>
                  <a:satMod val="130000"/>
                </a:srgbClr>
              </a:gs>
              <a:gs pos="100000">
                <a:srgbClr val="74B5DE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74B5DE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350" kern="0" dirty="0">
                <a:latin typeface="Helvetica Neue" charset="0"/>
                <a:ea typeface="Helvetica Neue" charset="0"/>
                <a:cs typeface="Helvetica Neue" charset="0"/>
              </a:rPr>
              <a:t>Files and Index Management</a:t>
            </a:r>
          </a:p>
        </p:txBody>
      </p:sp>
      <p:sp>
        <p:nvSpPr>
          <p:cNvPr id="21" name="Rectangle 20" descr="Buffer Management is the next layer below Files and index mangement in a DBMS" title="Buffer Management">
            <a:extLst>
              <a:ext uri="{FF2B5EF4-FFF2-40B4-BE49-F238E27FC236}">
                <a16:creationId xmlns:a16="http://schemas.microsoft.com/office/drawing/2014/main" id="{C384A4B6-24C6-CC4F-BD41-DF53436C9409}"/>
              </a:ext>
            </a:extLst>
          </p:cNvPr>
          <p:cNvSpPr/>
          <p:nvPr/>
        </p:nvSpPr>
        <p:spPr bwMode="auto">
          <a:xfrm>
            <a:off x="2870883" y="3197246"/>
            <a:ext cx="2430685" cy="459331"/>
          </a:xfrm>
          <a:prstGeom prst="rect">
            <a:avLst/>
          </a:prstGeom>
          <a:gradFill rotWithShape="1">
            <a:gsLst>
              <a:gs pos="0">
                <a:srgbClr val="ABD2EB">
                  <a:shade val="51000"/>
                  <a:satMod val="130000"/>
                </a:srgbClr>
              </a:gs>
              <a:gs pos="80000">
                <a:srgbClr val="ABD2EB">
                  <a:shade val="93000"/>
                  <a:satMod val="130000"/>
                </a:srgbClr>
              </a:gs>
              <a:gs pos="100000">
                <a:srgbClr val="ABD2E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BD2E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350" kern="0" dirty="0">
                <a:latin typeface="Helvetica Neue" charset="0"/>
                <a:ea typeface="Helvetica Neue" charset="0"/>
                <a:cs typeface="Helvetica Neue" charset="0"/>
              </a:rPr>
              <a:t>Buffer Management</a:t>
            </a:r>
          </a:p>
        </p:txBody>
      </p:sp>
      <p:sp>
        <p:nvSpPr>
          <p:cNvPr id="22" name="Rectangle 21" descr="Disk space management is the lowest level of a DBMS" title="Disk Space Management">
            <a:extLst>
              <a:ext uri="{FF2B5EF4-FFF2-40B4-BE49-F238E27FC236}">
                <a16:creationId xmlns:a16="http://schemas.microsoft.com/office/drawing/2014/main" id="{165C6B8E-9910-1B4A-A281-1E76158F507E}"/>
              </a:ext>
            </a:extLst>
          </p:cNvPr>
          <p:cNvSpPr/>
          <p:nvPr/>
        </p:nvSpPr>
        <p:spPr bwMode="auto">
          <a:xfrm>
            <a:off x="2874759" y="3656577"/>
            <a:ext cx="2430685" cy="459331"/>
          </a:xfrm>
          <a:prstGeom prst="rect">
            <a:avLst/>
          </a:prstGeom>
          <a:solidFill>
            <a:srgbClr val="A2D7F8"/>
          </a:solidFill>
          <a:ln w="9525" cap="flat" cmpd="sng" algn="ctr">
            <a:solidFill>
              <a:srgbClr val="0070C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350" kern="0" dirty="0">
                <a:latin typeface="Helvetica Neue" charset="0"/>
                <a:ea typeface="Helvetica Neue" charset="0"/>
                <a:cs typeface="Helvetica Neue" charset="0"/>
              </a:rPr>
              <a:t>Disk Space Management</a:t>
            </a:r>
          </a:p>
        </p:txBody>
      </p:sp>
    </p:spTree>
    <p:extLst>
      <p:ext uri="{BB962C8B-B14F-4D97-AF65-F5344CB8AC3E}">
        <p14:creationId xmlns:p14="http://schemas.microsoft.com/office/powerpoint/2010/main" val="5208603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BufMgr</a:t>
            </a:r>
            <a:r>
              <a:rPr lang="en-US" dirty="0"/>
              <a:t> State: Illustrated </a:t>
            </a:r>
          </a:p>
        </p:txBody>
      </p:sp>
      <p:sp>
        <p:nvSpPr>
          <p:cNvPr id="23" name="Rectangle 22" descr="The Buffer Manager lives in ram and has a set amount of frames (page) which it can hold. Buffer manager holds pages 1, 2, 3, 4, 5, 6. Page 2 is dirty. Page 6 has 2 pins" title="Buffer Manager"/>
          <p:cNvSpPr/>
          <p:nvPr/>
        </p:nvSpPr>
        <p:spPr bwMode="auto">
          <a:xfrm>
            <a:off x="1380064" y="1472086"/>
            <a:ext cx="3886200" cy="1996434"/>
          </a:xfrm>
          <a:prstGeom prst="rect">
            <a:avLst/>
          </a:prstGeom>
          <a:gradFill rotWithShape="1">
            <a:gsLst>
              <a:gs pos="0">
                <a:srgbClr val="ABD2EB">
                  <a:shade val="51000"/>
                  <a:satMod val="130000"/>
                </a:srgbClr>
              </a:gs>
              <a:gs pos="80000">
                <a:srgbClr val="ABD2EB">
                  <a:shade val="93000"/>
                  <a:satMod val="130000"/>
                </a:srgbClr>
              </a:gs>
              <a:gs pos="100000">
                <a:srgbClr val="ABD2E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BD2E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sz="1350" kern="0" dirty="0">
              <a:solidFill>
                <a:prstClr val="white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4" name="Rounded Rectangle 23" descr="The Buffer Manager lives in ram and has a set amount of frames (page) which it can hold. Buffer manager holds pages 1, 2 and 3 " title="Buffer Manager"/>
          <p:cNvSpPr/>
          <p:nvPr/>
        </p:nvSpPr>
        <p:spPr>
          <a:xfrm>
            <a:off x="2818450" y="2480479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25" name="Rounded Rectangle 24" descr="The Buffer Manager lives in ram and has a set amount of frames (page) which it can hold. Buffer manager holds pages 1, 2 and 3 " title="Buffer Manager"/>
          <p:cNvSpPr/>
          <p:nvPr/>
        </p:nvSpPr>
        <p:spPr>
          <a:xfrm>
            <a:off x="3892168" y="1719064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28" name="Rounded Rectangle 27" descr="The Buffer Manager lives in ram and has a set amount of frames (page) which it can hold. Buffer manager holds pages 1, 2 and 3 " title="Buffer Manager"/>
          <p:cNvSpPr/>
          <p:nvPr/>
        </p:nvSpPr>
        <p:spPr>
          <a:xfrm>
            <a:off x="1714480" y="2480479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30" name="Rounded Rectangle 29" descr="The Buffer Manager lives in ram and has a set amount of frames (page) which it can hold. Buffer manager holds pages 1, 2 and 3 " title="Buffer Manager"/>
          <p:cNvSpPr/>
          <p:nvPr/>
        </p:nvSpPr>
        <p:spPr>
          <a:xfrm>
            <a:off x="3907666" y="2492580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33" name="Rounded Rectangle 32" descr="The Buffer Manager lives in ram and has a set amount of frames (page) which it can hold. Buffer manager holds pages 1, 2 and 3 " title="Buffer Manager"/>
          <p:cNvSpPr/>
          <p:nvPr/>
        </p:nvSpPr>
        <p:spPr>
          <a:xfrm>
            <a:off x="2813386" y="1722511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35" name="Rounded Rectangle 34" descr="The Buffer Manager lives in ram and has a set amount of frames (page) which it can hold. Buffer manager holds pages 1, 2 and 3 " title="Buffer Manager"/>
          <p:cNvSpPr/>
          <p:nvPr/>
        </p:nvSpPr>
        <p:spPr>
          <a:xfrm>
            <a:off x="1709416" y="1722511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39" name="Folded Corner 38" descr="The Buffer Manager lives in ram and has a set amount of frames (page) which it can hold. Buffer manager holds pages 1, 2, 3, 4, 5, 6. Page 2 is dirty. Page 6 has 2 pins" title="Buffer Manager"/>
          <p:cNvSpPr/>
          <p:nvPr/>
        </p:nvSpPr>
        <p:spPr bwMode="auto">
          <a:xfrm>
            <a:off x="1815695" y="1793990"/>
            <a:ext cx="792509" cy="54473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40" name="Folded Corner 39" descr="The Buffer Manager lives in ram and has a set amount of frames (page) which it can hold. Buffer manager holds pages 1, 3, 4, 5, 6, 7. Page 6 has 2 pins" title="Buffer Manager"/>
          <p:cNvSpPr/>
          <p:nvPr/>
        </p:nvSpPr>
        <p:spPr bwMode="auto">
          <a:xfrm>
            <a:off x="4008881" y="1784843"/>
            <a:ext cx="792509" cy="54473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3</a:t>
            </a:r>
          </a:p>
        </p:txBody>
      </p:sp>
      <p:sp>
        <p:nvSpPr>
          <p:cNvPr id="41" name="Folded Corner 40" descr="The Buffer Manager lives in ram and has a set amount of frames (page) which it can hold. Buffer manager holds pages 1, 2, 3, 4, 5, 6. Page 2 is dirty. Page 6 has 2 pins" title="Buffer Manager"/>
          <p:cNvSpPr/>
          <p:nvPr/>
        </p:nvSpPr>
        <p:spPr bwMode="auto">
          <a:xfrm>
            <a:off x="2933541" y="1788500"/>
            <a:ext cx="779246" cy="54473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2</a:t>
            </a:r>
          </a:p>
        </p:txBody>
      </p:sp>
      <p:sp>
        <p:nvSpPr>
          <p:cNvPr id="43" name="Freeform 42" descr="Page 2 is dirty" title="Dirty"/>
          <p:cNvSpPr/>
          <p:nvPr/>
        </p:nvSpPr>
        <p:spPr bwMode="auto">
          <a:xfrm>
            <a:off x="2971800" y="1962150"/>
            <a:ext cx="685800" cy="100168"/>
          </a:xfrm>
          <a:custGeom>
            <a:avLst/>
            <a:gdLst>
              <a:gd name="connsiteX0" fmla="*/ 0 w 914400"/>
              <a:gd name="connsiteY0" fmla="*/ 92597 h 133557"/>
              <a:gd name="connsiteX1" fmla="*/ 150471 w 914400"/>
              <a:gd name="connsiteY1" fmla="*/ 115747 h 133557"/>
              <a:gd name="connsiteX2" fmla="*/ 173620 w 914400"/>
              <a:gd name="connsiteY2" fmla="*/ 92597 h 133557"/>
              <a:gd name="connsiteX3" fmla="*/ 277792 w 914400"/>
              <a:gd name="connsiteY3" fmla="*/ 81023 h 133557"/>
              <a:gd name="connsiteX4" fmla="*/ 370390 w 914400"/>
              <a:gd name="connsiteY4" fmla="*/ 34724 h 133557"/>
              <a:gd name="connsiteX5" fmla="*/ 393539 w 914400"/>
              <a:gd name="connsiteY5" fmla="*/ 0 h 133557"/>
              <a:gd name="connsiteX6" fmla="*/ 416689 w 914400"/>
              <a:gd name="connsiteY6" fmla="*/ 46298 h 133557"/>
              <a:gd name="connsiteX7" fmla="*/ 428263 w 914400"/>
              <a:gd name="connsiteY7" fmla="*/ 81023 h 133557"/>
              <a:gd name="connsiteX8" fmla="*/ 462987 w 914400"/>
              <a:gd name="connsiteY8" fmla="*/ 92597 h 133557"/>
              <a:gd name="connsiteX9" fmla="*/ 520861 w 914400"/>
              <a:gd name="connsiteY9" fmla="*/ 57873 h 133557"/>
              <a:gd name="connsiteX10" fmla="*/ 590309 w 914400"/>
              <a:gd name="connsiteY10" fmla="*/ 104172 h 133557"/>
              <a:gd name="connsiteX11" fmla="*/ 706056 w 914400"/>
              <a:gd name="connsiteY11" fmla="*/ 92597 h 133557"/>
              <a:gd name="connsiteX12" fmla="*/ 775504 w 914400"/>
              <a:gd name="connsiteY12" fmla="*/ 69448 h 133557"/>
              <a:gd name="connsiteX13" fmla="*/ 914400 w 914400"/>
              <a:gd name="connsiteY13" fmla="*/ 81023 h 133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14400" h="133557">
                <a:moveTo>
                  <a:pt x="0" y="92597"/>
                </a:moveTo>
                <a:cubicBezTo>
                  <a:pt x="63486" y="140211"/>
                  <a:pt x="46618" y="144071"/>
                  <a:pt x="150471" y="115747"/>
                </a:cubicBezTo>
                <a:cubicBezTo>
                  <a:pt x="160999" y="112876"/>
                  <a:pt x="163092" y="95468"/>
                  <a:pt x="173620" y="92597"/>
                </a:cubicBezTo>
                <a:cubicBezTo>
                  <a:pt x="207327" y="83404"/>
                  <a:pt x="243068" y="84881"/>
                  <a:pt x="277792" y="81023"/>
                </a:cubicBezTo>
                <a:cubicBezTo>
                  <a:pt x="305422" y="69971"/>
                  <a:pt x="347275" y="57839"/>
                  <a:pt x="370390" y="34724"/>
                </a:cubicBezTo>
                <a:cubicBezTo>
                  <a:pt x="380227" y="24887"/>
                  <a:pt x="385823" y="11575"/>
                  <a:pt x="393539" y="0"/>
                </a:cubicBezTo>
                <a:cubicBezTo>
                  <a:pt x="401256" y="15433"/>
                  <a:pt x="409892" y="30439"/>
                  <a:pt x="416689" y="46298"/>
                </a:cubicBezTo>
                <a:cubicBezTo>
                  <a:pt x="421495" y="57513"/>
                  <a:pt x="419636" y="72395"/>
                  <a:pt x="428263" y="81023"/>
                </a:cubicBezTo>
                <a:cubicBezTo>
                  <a:pt x="436890" y="89650"/>
                  <a:pt x="451412" y="88739"/>
                  <a:pt x="462987" y="92597"/>
                </a:cubicBezTo>
                <a:cubicBezTo>
                  <a:pt x="474604" y="80980"/>
                  <a:pt x="498324" y="50361"/>
                  <a:pt x="520861" y="57873"/>
                </a:cubicBezTo>
                <a:cubicBezTo>
                  <a:pt x="547255" y="66671"/>
                  <a:pt x="590309" y="104172"/>
                  <a:pt x="590309" y="104172"/>
                </a:cubicBezTo>
                <a:cubicBezTo>
                  <a:pt x="628891" y="100314"/>
                  <a:pt x="667945" y="99743"/>
                  <a:pt x="706056" y="92597"/>
                </a:cubicBezTo>
                <a:cubicBezTo>
                  <a:pt x="730040" y="88100"/>
                  <a:pt x="775504" y="69448"/>
                  <a:pt x="775504" y="69448"/>
                </a:cubicBezTo>
                <a:cubicBezTo>
                  <a:pt x="906667" y="81372"/>
                  <a:pt x="860210" y="81023"/>
                  <a:pt x="914400" y="81023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4" name="Folded Corner 43"/>
          <p:cNvSpPr/>
          <p:nvPr/>
        </p:nvSpPr>
        <p:spPr bwMode="auto">
          <a:xfrm>
            <a:off x="1815695" y="2567757"/>
            <a:ext cx="779246" cy="54473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6</a:t>
            </a:r>
          </a:p>
        </p:txBody>
      </p:sp>
      <p:sp>
        <p:nvSpPr>
          <p:cNvPr id="45" name="Folded Corner 44"/>
          <p:cNvSpPr/>
          <p:nvPr/>
        </p:nvSpPr>
        <p:spPr bwMode="auto">
          <a:xfrm>
            <a:off x="3994872" y="2567757"/>
            <a:ext cx="792509" cy="54473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5</a:t>
            </a:r>
          </a:p>
        </p:txBody>
      </p:sp>
      <p:sp>
        <p:nvSpPr>
          <p:cNvPr id="46" name="Folded Corner 45"/>
          <p:cNvSpPr/>
          <p:nvPr/>
        </p:nvSpPr>
        <p:spPr bwMode="auto">
          <a:xfrm>
            <a:off x="2912287" y="2555656"/>
            <a:ext cx="779246" cy="54473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4</a:t>
            </a:r>
          </a:p>
        </p:txBody>
      </p:sp>
      <p:pic>
        <p:nvPicPr>
          <p:cNvPr id="47" name="Picture 46" descr="Pin on page 6" title="Pi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404" y="2236143"/>
            <a:ext cx="457200" cy="457200"/>
          </a:xfrm>
          <a:prstGeom prst="rect">
            <a:avLst/>
          </a:prstGeom>
        </p:spPr>
      </p:pic>
      <p:pic>
        <p:nvPicPr>
          <p:cNvPr id="48" name="Picture 47" descr="Pin on page 6" title="Pi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036" y="2214604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4852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 descr="A clock with 6 pages" title="Clock"/>
          <p:cNvSpPr/>
          <p:nvPr/>
        </p:nvSpPr>
        <p:spPr bwMode="auto">
          <a:xfrm>
            <a:off x="2121034" y="1123950"/>
            <a:ext cx="3822566" cy="3822566"/>
          </a:xfrm>
          <a:prstGeom prst="ellipse">
            <a:avLst/>
          </a:prstGeom>
          <a:gradFill>
            <a:gsLst>
              <a:gs pos="0">
                <a:srgbClr val="ABD2EB">
                  <a:shade val="51000"/>
                  <a:satMod val="130000"/>
                </a:srgbClr>
              </a:gs>
              <a:gs pos="80000">
                <a:srgbClr val="ABD2EB">
                  <a:shade val="93000"/>
                  <a:satMod val="130000"/>
                </a:srgbClr>
              </a:gs>
              <a:gs pos="100000">
                <a:srgbClr val="ABD2EB">
                  <a:shade val="94000"/>
                  <a:satMod val="135000"/>
                </a:srgbClr>
              </a:gs>
            </a:gsLst>
            <a:lin ang="1620000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Clock Policy State: Illustrated</a:t>
            </a:r>
            <a:endParaRPr lang="en-US" dirty="0"/>
          </a:p>
        </p:txBody>
      </p:sp>
      <p:sp>
        <p:nvSpPr>
          <p:cNvPr id="12" name="Rounded Rectangle 11" descr="Page 4 of the buffer manager" title="Page 4"/>
          <p:cNvSpPr/>
          <p:nvPr/>
        </p:nvSpPr>
        <p:spPr>
          <a:xfrm>
            <a:off x="3592920" y="4192585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15" name="Rounded Rectangle 14" descr="Page 3 of the buffer manager" title="Page 3"/>
          <p:cNvSpPr/>
          <p:nvPr/>
        </p:nvSpPr>
        <p:spPr>
          <a:xfrm>
            <a:off x="4701413" y="3255299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16" name="Rounded Rectangle 15" descr="Page 6 has 2 pins" title="Page 6"/>
          <p:cNvSpPr/>
          <p:nvPr/>
        </p:nvSpPr>
        <p:spPr>
          <a:xfrm>
            <a:off x="2350711" y="2062413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18" name="Rounded Rectangle 17" descr="Page 5 of the buffer manager" title="Page 5"/>
          <p:cNvSpPr/>
          <p:nvPr/>
        </p:nvSpPr>
        <p:spPr>
          <a:xfrm>
            <a:off x="2363194" y="3255299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36" name="Rounded Rectangle 35" descr="Page 2 is dirty and has one pin" title="Page 2"/>
          <p:cNvSpPr/>
          <p:nvPr/>
        </p:nvSpPr>
        <p:spPr>
          <a:xfrm>
            <a:off x="4697972" y="2035597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37" name="Rounded Rectangle 36" descr="Page 1 of the buffer manager" title="Page 1"/>
          <p:cNvSpPr/>
          <p:nvPr/>
        </p:nvSpPr>
        <p:spPr>
          <a:xfrm>
            <a:off x="3567458" y="1245878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31" name="Folded Corner 30" descr="Page 1 of the buffer manager" title="Page 1"/>
          <p:cNvSpPr/>
          <p:nvPr/>
        </p:nvSpPr>
        <p:spPr bwMode="auto">
          <a:xfrm>
            <a:off x="3673737" y="1317356"/>
            <a:ext cx="792509" cy="54473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32" name="Folded Corner 31" descr="Page 3 of the buffer manager" title="Page 3"/>
          <p:cNvSpPr/>
          <p:nvPr/>
        </p:nvSpPr>
        <p:spPr bwMode="auto">
          <a:xfrm>
            <a:off x="4818126" y="3321077"/>
            <a:ext cx="792509" cy="54473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3</a:t>
            </a:r>
          </a:p>
        </p:txBody>
      </p:sp>
      <p:sp>
        <p:nvSpPr>
          <p:cNvPr id="38" name="Folded Corner 37" descr="Page 2 is dirty and has one pin" title="Page 2"/>
          <p:cNvSpPr/>
          <p:nvPr/>
        </p:nvSpPr>
        <p:spPr bwMode="auto">
          <a:xfrm>
            <a:off x="4818126" y="2101586"/>
            <a:ext cx="779246" cy="54473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2</a:t>
            </a:r>
          </a:p>
        </p:txBody>
      </p:sp>
      <p:sp>
        <p:nvSpPr>
          <p:cNvPr id="26" name="Folded Corner 25" descr="Page 6 has 2 pins" title="Page 6"/>
          <p:cNvSpPr/>
          <p:nvPr/>
        </p:nvSpPr>
        <p:spPr bwMode="auto">
          <a:xfrm>
            <a:off x="2465935" y="2145049"/>
            <a:ext cx="779246" cy="54473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6</a:t>
            </a:r>
          </a:p>
        </p:txBody>
      </p:sp>
      <p:sp>
        <p:nvSpPr>
          <p:cNvPr id="27" name="Folded Corner 26" descr="Page 5 of the buffer manager" title="Page 5"/>
          <p:cNvSpPr/>
          <p:nvPr/>
        </p:nvSpPr>
        <p:spPr bwMode="auto">
          <a:xfrm>
            <a:off x="2464409" y="3325834"/>
            <a:ext cx="792509" cy="54473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5</a:t>
            </a:r>
          </a:p>
        </p:txBody>
      </p:sp>
      <p:sp>
        <p:nvSpPr>
          <p:cNvPr id="29" name="Folded Corner 28" descr="Page 4 of the buffer manager" title="Page 4"/>
          <p:cNvSpPr/>
          <p:nvPr/>
        </p:nvSpPr>
        <p:spPr bwMode="auto">
          <a:xfrm>
            <a:off x="3700766" y="4263120"/>
            <a:ext cx="779246" cy="54473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4 </a:t>
            </a:r>
          </a:p>
        </p:txBody>
      </p:sp>
      <p:sp>
        <p:nvSpPr>
          <p:cNvPr id="17" name="Freeform 16" descr="Page 2 is dirty and has one pin" title="Page 2"/>
          <p:cNvSpPr/>
          <p:nvPr/>
        </p:nvSpPr>
        <p:spPr bwMode="auto">
          <a:xfrm>
            <a:off x="4922633" y="2286826"/>
            <a:ext cx="685800" cy="100168"/>
          </a:xfrm>
          <a:custGeom>
            <a:avLst/>
            <a:gdLst>
              <a:gd name="connsiteX0" fmla="*/ 0 w 914400"/>
              <a:gd name="connsiteY0" fmla="*/ 92597 h 133557"/>
              <a:gd name="connsiteX1" fmla="*/ 150471 w 914400"/>
              <a:gd name="connsiteY1" fmla="*/ 115747 h 133557"/>
              <a:gd name="connsiteX2" fmla="*/ 173620 w 914400"/>
              <a:gd name="connsiteY2" fmla="*/ 92597 h 133557"/>
              <a:gd name="connsiteX3" fmla="*/ 277792 w 914400"/>
              <a:gd name="connsiteY3" fmla="*/ 81023 h 133557"/>
              <a:gd name="connsiteX4" fmla="*/ 370390 w 914400"/>
              <a:gd name="connsiteY4" fmla="*/ 34724 h 133557"/>
              <a:gd name="connsiteX5" fmla="*/ 393539 w 914400"/>
              <a:gd name="connsiteY5" fmla="*/ 0 h 133557"/>
              <a:gd name="connsiteX6" fmla="*/ 416689 w 914400"/>
              <a:gd name="connsiteY6" fmla="*/ 46298 h 133557"/>
              <a:gd name="connsiteX7" fmla="*/ 428263 w 914400"/>
              <a:gd name="connsiteY7" fmla="*/ 81023 h 133557"/>
              <a:gd name="connsiteX8" fmla="*/ 462987 w 914400"/>
              <a:gd name="connsiteY8" fmla="*/ 92597 h 133557"/>
              <a:gd name="connsiteX9" fmla="*/ 520861 w 914400"/>
              <a:gd name="connsiteY9" fmla="*/ 57873 h 133557"/>
              <a:gd name="connsiteX10" fmla="*/ 590309 w 914400"/>
              <a:gd name="connsiteY10" fmla="*/ 104172 h 133557"/>
              <a:gd name="connsiteX11" fmla="*/ 706056 w 914400"/>
              <a:gd name="connsiteY11" fmla="*/ 92597 h 133557"/>
              <a:gd name="connsiteX12" fmla="*/ 775504 w 914400"/>
              <a:gd name="connsiteY12" fmla="*/ 69448 h 133557"/>
              <a:gd name="connsiteX13" fmla="*/ 914400 w 914400"/>
              <a:gd name="connsiteY13" fmla="*/ 81023 h 133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14400" h="133557">
                <a:moveTo>
                  <a:pt x="0" y="92597"/>
                </a:moveTo>
                <a:cubicBezTo>
                  <a:pt x="63486" y="140211"/>
                  <a:pt x="46618" y="144071"/>
                  <a:pt x="150471" y="115747"/>
                </a:cubicBezTo>
                <a:cubicBezTo>
                  <a:pt x="160999" y="112876"/>
                  <a:pt x="163092" y="95468"/>
                  <a:pt x="173620" y="92597"/>
                </a:cubicBezTo>
                <a:cubicBezTo>
                  <a:pt x="207327" y="83404"/>
                  <a:pt x="243068" y="84881"/>
                  <a:pt x="277792" y="81023"/>
                </a:cubicBezTo>
                <a:cubicBezTo>
                  <a:pt x="305422" y="69971"/>
                  <a:pt x="347275" y="57839"/>
                  <a:pt x="370390" y="34724"/>
                </a:cubicBezTo>
                <a:cubicBezTo>
                  <a:pt x="380227" y="24887"/>
                  <a:pt x="385823" y="11575"/>
                  <a:pt x="393539" y="0"/>
                </a:cubicBezTo>
                <a:cubicBezTo>
                  <a:pt x="401256" y="15433"/>
                  <a:pt x="409892" y="30439"/>
                  <a:pt x="416689" y="46298"/>
                </a:cubicBezTo>
                <a:cubicBezTo>
                  <a:pt x="421495" y="57513"/>
                  <a:pt x="419636" y="72395"/>
                  <a:pt x="428263" y="81023"/>
                </a:cubicBezTo>
                <a:cubicBezTo>
                  <a:pt x="436890" y="89650"/>
                  <a:pt x="451412" y="88739"/>
                  <a:pt x="462987" y="92597"/>
                </a:cubicBezTo>
                <a:cubicBezTo>
                  <a:pt x="474604" y="80980"/>
                  <a:pt x="498324" y="50361"/>
                  <a:pt x="520861" y="57873"/>
                </a:cubicBezTo>
                <a:cubicBezTo>
                  <a:pt x="547255" y="66671"/>
                  <a:pt x="590309" y="104172"/>
                  <a:pt x="590309" y="104172"/>
                </a:cubicBezTo>
                <a:cubicBezTo>
                  <a:pt x="628891" y="100314"/>
                  <a:pt x="667945" y="99743"/>
                  <a:pt x="706056" y="92597"/>
                </a:cubicBezTo>
                <a:cubicBezTo>
                  <a:pt x="730040" y="88100"/>
                  <a:pt x="775504" y="69448"/>
                  <a:pt x="775504" y="69448"/>
                </a:cubicBezTo>
                <a:cubicBezTo>
                  <a:pt x="906667" y="81372"/>
                  <a:pt x="860210" y="81023"/>
                  <a:pt x="914400" y="81023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1" name="Picture 20" descr="Page 6 has 2 pins" title="P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831" y="1819910"/>
            <a:ext cx="457200" cy="457200"/>
          </a:xfrm>
          <a:prstGeom prst="rect">
            <a:avLst/>
          </a:prstGeom>
        </p:spPr>
      </p:pic>
      <p:pic>
        <p:nvPicPr>
          <p:cNvPr id="22" name="Picture 21" descr="Page 6 has 2 pins" title="P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156" y="1810867"/>
            <a:ext cx="457200" cy="457200"/>
          </a:xfrm>
          <a:prstGeom prst="rect">
            <a:avLst/>
          </a:prstGeom>
        </p:spPr>
      </p:pic>
      <p:sp>
        <p:nvSpPr>
          <p:cNvPr id="8" name="Rectangle 7" descr="empty" title="Page 1 Checkbox"/>
          <p:cNvSpPr/>
          <p:nvPr/>
        </p:nvSpPr>
        <p:spPr bwMode="auto">
          <a:xfrm>
            <a:off x="4480012" y="1810867"/>
            <a:ext cx="173267" cy="17864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" name="Rectangle 29" descr="empty" title="Page 3 Checkbox"/>
          <p:cNvSpPr/>
          <p:nvPr/>
        </p:nvSpPr>
        <p:spPr bwMode="auto">
          <a:xfrm>
            <a:off x="5589870" y="2635427"/>
            <a:ext cx="173267" cy="17864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3" name="Rectangle 32" descr="empty" title="Page 3 Checkbox"/>
          <p:cNvSpPr/>
          <p:nvPr/>
        </p:nvSpPr>
        <p:spPr bwMode="auto">
          <a:xfrm>
            <a:off x="5598950" y="3828229"/>
            <a:ext cx="173267" cy="17864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5" name="Rectangle 34" descr="empty" title="Page 4 Checkbox"/>
          <p:cNvSpPr/>
          <p:nvPr/>
        </p:nvSpPr>
        <p:spPr bwMode="auto">
          <a:xfrm>
            <a:off x="4466246" y="4767867"/>
            <a:ext cx="173267" cy="17864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9" name="Rectangle 38" descr="empty" title="Page 5 Checkbox"/>
          <p:cNvSpPr/>
          <p:nvPr/>
        </p:nvSpPr>
        <p:spPr bwMode="auto">
          <a:xfrm>
            <a:off x="3258119" y="3797718"/>
            <a:ext cx="173267" cy="17864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0" name="Rectangle 39" descr="empty" title="Page 6 Checkbox"/>
          <p:cNvSpPr/>
          <p:nvPr/>
        </p:nvSpPr>
        <p:spPr bwMode="auto">
          <a:xfrm>
            <a:off x="3220152" y="2635427"/>
            <a:ext cx="173267" cy="17864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57" name="Group 56" descr="clock handnext page to consider&#13;&#10;" title="Clock Hand"/>
          <p:cNvGrpSpPr/>
          <p:nvPr/>
        </p:nvGrpSpPr>
        <p:grpSpPr>
          <a:xfrm>
            <a:off x="758063" y="2035597"/>
            <a:ext cx="3171464" cy="918848"/>
            <a:chOff x="1524000" y="2923996"/>
            <a:chExt cx="4228618" cy="1225130"/>
          </a:xfrm>
        </p:grpSpPr>
        <p:sp>
          <p:nvSpPr>
            <p:cNvPr id="9" name="TextBox 8" descr="next page to consider. Pointer at page 1" title="Clock hand"/>
            <p:cNvSpPr txBox="1"/>
            <p:nvPr/>
          </p:nvSpPr>
          <p:spPr>
            <a:xfrm>
              <a:off x="1524000" y="2923996"/>
              <a:ext cx="1755181" cy="1046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 Neue" charset="0"/>
                  <a:ea typeface="Helvetica Neue" charset="0"/>
                  <a:cs typeface="Helvetica Neue" charset="0"/>
                </a:rPr>
                <a:t>clock hand</a:t>
              </a:r>
              <a:br>
                <a:rPr lang="en-US" dirty="0">
                  <a:latin typeface="Helvetica Neue" charset="0"/>
                  <a:ea typeface="Helvetica Neue" charset="0"/>
                  <a:cs typeface="Helvetica Neue" charset="0"/>
                </a:rPr>
              </a:br>
              <a:r>
                <a:rPr lang="en-US" sz="1350" i="1" dirty="0">
                  <a:latin typeface="Helvetica Neue" charset="0"/>
                  <a:ea typeface="Helvetica Neue" charset="0"/>
                  <a:cs typeface="Helvetica Neue" charset="0"/>
                </a:rPr>
                <a:t>next page </a:t>
              </a:r>
              <a:br>
                <a:rPr lang="en-US" sz="1350" i="1" dirty="0">
                  <a:latin typeface="Helvetica Neue" charset="0"/>
                  <a:ea typeface="Helvetica Neue" charset="0"/>
                  <a:cs typeface="Helvetica Neue" charset="0"/>
                </a:rPr>
              </a:br>
              <a:r>
                <a:rPr lang="en-US" sz="1350" i="1" dirty="0">
                  <a:latin typeface="Helvetica Neue" charset="0"/>
                  <a:ea typeface="Helvetica Neue" charset="0"/>
                  <a:cs typeface="Helvetica Neue" charset="0"/>
                </a:rPr>
                <a:t>to consider</a:t>
              </a:r>
              <a:endParaRPr lang="en-US" sz="1350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1" name="Freeform 10" descr="next page to consider. Pointer at page 1" title="Clock hand"/>
            <p:cNvSpPr/>
            <p:nvPr/>
          </p:nvSpPr>
          <p:spPr bwMode="auto">
            <a:xfrm>
              <a:off x="3102015" y="3148313"/>
              <a:ext cx="2650603" cy="1000813"/>
            </a:xfrm>
            <a:custGeom>
              <a:avLst/>
              <a:gdLst>
                <a:gd name="connsiteX0" fmla="*/ 0 w 2650603"/>
                <a:gd name="connsiteY0" fmla="*/ 0 h 1019006"/>
                <a:gd name="connsiteX1" fmla="*/ 451413 w 2650603"/>
                <a:gd name="connsiteY1" fmla="*/ 995423 h 1019006"/>
                <a:gd name="connsiteX2" fmla="*/ 2650603 w 2650603"/>
                <a:gd name="connsiteY2" fmla="*/ 729205 h 1019006"/>
                <a:gd name="connsiteX0" fmla="*/ 0 w 2650603"/>
                <a:gd name="connsiteY0" fmla="*/ 0 h 1019006"/>
                <a:gd name="connsiteX1" fmla="*/ 57874 w 2650603"/>
                <a:gd name="connsiteY1" fmla="*/ 590309 h 1019006"/>
                <a:gd name="connsiteX2" fmla="*/ 451413 w 2650603"/>
                <a:gd name="connsiteY2" fmla="*/ 995423 h 1019006"/>
                <a:gd name="connsiteX3" fmla="*/ 2650603 w 2650603"/>
                <a:gd name="connsiteY3" fmla="*/ 729205 h 1019006"/>
                <a:gd name="connsiteX0" fmla="*/ 0 w 2650603"/>
                <a:gd name="connsiteY0" fmla="*/ 0 h 1000813"/>
                <a:gd name="connsiteX1" fmla="*/ 393540 w 2650603"/>
                <a:gd name="connsiteY1" fmla="*/ 428264 h 1000813"/>
                <a:gd name="connsiteX2" fmla="*/ 451413 w 2650603"/>
                <a:gd name="connsiteY2" fmla="*/ 995423 h 1000813"/>
                <a:gd name="connsiteX3" fmla="*/ 2650603 w 2650603"/>
                <a:gd name="connsiteY3" fmla="*/ 729205 h 1000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50603" h="1000813">
                  <a:moveTo>
                    <a:pt x="0" y="0"/>
                  </a:moveTo>
                  <a:cubicBezTo>
                    <a:pt x="9646" y="98385"/>
                    <a:pt x="318305" y="262360"/>
                    <a:pt x="393540" y="428264"/>
                  </a:cubicBezTo>
                  <a:cubicBezTo>
                    <a:pt x="468775" y="594168"/>
                    <a:pt x="75236" y="945266"/>
                    <a:pt x="451413" y="995423"/>
                  </a:cubicBezTo>
                  <a:cubicBezTo>
                    <a:pt x="827590" y="1045580"/>
                    <a:pt x="2650603" y="729205"/>
                    <a:pt x="2650603" y="729205"/>
                  </a:cubicBezTo>
                </a:path>
              </a:pathLst>
            </a:cu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65" name="Group 64" descr="pointing at page 1" title="Clock hand"/>
          <p:cNvGrpSpPr/>
          <p:nvPr/>
        </p:nvGrpSpPr>
        <p:grpSpPr>
          <a:xfrm>
            <a:off x="3800754" y="1802417"/>
            <a:ext cx="446177" cy="2438469"/>
            <a:chOff x="5592221" y="2471571"/>
            <a:chExt cx="594902" cy="3251292"/>
          </a:xfrm>
        </p:grpSpPr>
        <p:pic>
          <p:nvPicPr>
            <p:cNvPr id="66" name="Picture 65" descr="next page to consider. Pointer at page 1" title="Clock hand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233"/>
            <a:stretch/>
          </p:blipFill>
          <p:spPr>
            <a:xfrm>
              <a:off x="5592221" y="2471571"/>
              <a:ext cx="594902" cy="2078436"/>
            </a:xfrm>
            <a:prstGeom prst="rect">
              <a:avLst/>
            </a:prstGeom>
          </p:spPr>
        </p:pic>
        <p:sp>
          <p:nvSpPr>
            <p:cNvPr id="67" name="Rectangle 66"/>
            <p:cNvSpPr/>
            <p:nvPr/>
          </p:nvSpPr>
          <p:spPr bwMode="auto">
            <a:xfrm>
              <a:off x="5815563" y="4251456"/>
              <a:ext cx="152400" cy="1471407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46" name="Group 45" descr="recently referenced pages, points to all of the checkboxes" title="Reference bits">
            <a:extLst>
              <a:ext uri="{FF2B5EF4-FFF2-40B4-BE49-F238E27FC236}">
                <a16:creationId xmlns:a16="http://schemas.microsoft.com/office/drawing/2014/main" id="{13CA5E8E-113C-E643-A018-CA3E9505B07E}"/>
              </a:ext>
            </a:extLst>
          </p:cNvPr>
          <p:cNvGrpSpPr/>
          <p:nvPr/>
        </p:nvGrpSpPr>
        <p:grpSpPr>
          <a:xfrm>
            <a:off x="69951" y="1989516"/>
            <a:ext cx="5519919" cy="2867676"/>
            <a:chOff x="606517" y="2862554"/>
            <a:chExt cx="7359890" cy="3823567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F093C82-FB95-F048-99E0-AF4650945A0E}"/>
                </a:ext>
              </a:extLst>
            </p:cNvPr>
            <p:cNvSpPr txBox="1"/>
            <p:nvPr/>
          </p:nvSpPr>
          <p:spPr>
            <a:xfrm>
              <a:off x="606517" y="4971606"/>
              <a:ext cx="2217104" cy="10464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 Neue" charset="0"/>
                  <a:ea typeface="Helvetica Neue" charset="0"/>
                  <a:cs typeface="Helvetica Neue" charset="0"/>
                </a:rPr>
                <a:t>reference bits</a:t>
              </a:r>
              <a:br>
                <a:rPr lang="en-US" dirty="0">
                  <a:latin typeface="Helvetica Neue" charset="0"/>
                  <a:ea typeface="Helvetica Neue" charset="0"/>
                  <a:cs typeface="Helvetica Neue" charset="0"/>
                </a:rPr>
              </a:br>
              <a:r>
                <a:rPr lang="en-US" sz="1350" i="1" dirty="0">
                  <a:latin typeface="Helvetica Neue" charset="0"/>
                  <a:ea typeface="Helvetica Neue" charset="0"/>
                  <a:cs typeface="Helvetica Neue" charset="0"/>
                </a:rPr>
                <a:t>recently referenced</a:t>
              </a:r>
              <a:br>
                <a:rPr lang="en-US" sz="1350" i="1" dirty="0">
                  <a:latin typeface="Helvetica Neue" charset="0"/>
                  <a:ea typeface="Helvetica Neue" charset="0"/>
                  <a:cs typeface="Helvetica Neue" charset="0"/>
                </a:rPr>
              </a:br>
              <a:r>
                <a:rPr lang="en-US" sz="1350" i="1" dirty="0">
                  <a:latin typeface="Helvetica Neue" charset="0"/>
                  <a:ea typeface="Helvetica Neue" charset="0"/>
                  <a:cs typeface="Helvetica Neue" charset="0"/>
                </a:rPr>
                <a:t>pages</a:t>
              </a:r>
              <a:endParaRPr lang="en-US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E9C9CDCB-F875-C840-9935-1A088625C44A}"/>
                </a:ext>
              </a:extLst>
            </p:cNvPr>
            <p:cNvCxnSpPr>
              <a:cxnSpLocks/>
              <a:stCxn id="47" idx="3"/>
              <a:endCxn id="40" idx="2"/>
            </p:cNvCxnSpPr>
            <p:nvPr/>
          </p:nvCxnSpPr>
          <p:spPr bwMode="auto">
            <a:xfrm flipV="1">
              <a:off x="2823620" y="3961967"/>
              <a:ext cx="2098675" cy="1532858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02312C71-5C2F-8D4C-8E17-33D2EF0C1D26}"/>
                </a:ext>
              </a:extLst>
            </p:cNvPr>
            <p:cNvCxnSpPr>
              <a:cxnSpLocks/>
              <a:stCxn id="47" idx="3"/>
            </p:cNvCxnSpPr>
            <p:nvPr/>
          </p:nvCxnSpPr>
          <p:spPr bwMode="auto">
            <a:xfrm flipV="1">
              <a:off x="2823620" y="5392589"/>
              <a:ext cx="2033786" cy="102236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084C6EF-5C9E-9A43-8C1B-8346C321049F}"/>
                </a:ext>
              </a:extLst>
            </p:cNvPr>
            <p:cNvCxnSpPr>
              <a:cxnSpLocks/>
              <a:stCxn id="47" idx="3"/>
            </p:cNvCxnSpPr>
            <p:nvPr/>
          </p:nvCxnSpPr>
          <p:spPr bwMode="auto">
            <a:xfrm>
              <a:off x="2823620" y="5494825"/>
              <a:ext cx="3644622" cy="1191296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53" name="Straight Arrow Connector 52" descr="recently referenced pages. Small check boxes next to each page indicated whether or not the bit is set" title="Reference bits">
              <a:extLst>
                <a:ext uri="{FF2B5EF4-FFF2-40B4-BE49-F238E27FC236}">
                  <a16:creationId xmlns:a16="http://schemas.microsoft.com/office/drawing/2014/main" id="{A72C7BBF-AD82-EB46-9BB9-648651163E1A}"/>
                </a:ext>
              </a:extLst>
            </p:cNvPr>
            <p:cNvCxnSpPr>
              <a:cxnSpLocks/>
              <a:stCxn id="47" idx="3"/>
            </p:cNvCxnSpPr>
            <p:nvPr/>
          </p:nvCxnSpPr>
          <p:spPr bwMode="auto">
            <a:xfrm flipV="1">
              <a:off x="2823620" y="2862554"/>
              <a:ext cx="3772822" cy="2632271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55" name="Straight Arrow Connector 54" descr="recently referenced pages. Small check boxes next to each page indicated whether or not the bit is set" title="Reference bits">
              <a:extLst>
                <a:ext uri="{FF2B5EF4-FFF2-40B4-BE49-F238E27FC236}">
                  <a16:creationId xmlns:a16="http://schemas.microsoft.com/office/drawing/2014/main" id="{97736E50-97B2-8443-AAAF-8CEFB618797B}"/>
                </a:ext>
              </a:extLst>
            </p:cNvPr>
            <p:cNvCxnSpPr>
              <a:cxnSpLocks/>
              <a:stCxn id="47" idx="3"/>
            </p:cNvCxnSpPr>
            <p:nvPr/>
          </p:nvCxnSpPr>
          <p:spPr bwMode="auto">
            <a:xfrm flipV="1">
              <a:off x="2823620" y="3970435"/>
              <a:ext cx="5142787" cy="1524390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5D37448D-EF8A-A944-A1A8-9F5E5EC7E393}"/>
                </a:ext>
              </a:extLst>
            </p:cNvPr>
            <p:cNvCxnSpPr>
              <a:cxnSpLocks/>
              <a:stCxn id="47" idx="3"/>
            </p:cNvCxnSpPr>
            <p:nvPr/>
          </p:nvCxnSpPr>
          <p:spPr bwMode="auto">
            <a:xfrm>
              <a:off x="2823620" y="5494825"/>
              <a:ext cx="5142787" cy="1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274796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Clock Policy State: Explicit</a:t>
            </a:r>
            <a:endParaRPr lang="en-US" dirty="0"/>
          </a:p>
        </p:txBody>
      </p:sp>
      <p:graphicFrame>
        <p:nvGraphicFramePr>
          <p:cNvPr id="25" name="Table 24" descr="Table of frameId, PageId, Dirty?, pin count, reference bit for a clock policy buffer pool" title="Tabl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71219"/>
              </p:ext>
            </p:extLst>
          </p:nvPr>
        </p:nvGraphicFramePr>
        <p:xfrm>
          <a:off x="1143000" y="1733550"/>
          <a:ext cx="4400549" cy="2343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5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26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83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3526">
                <a:tc>
                  <a:txBody>
                    <a:bodyPr/>
                    <a:lstStyle/>
                    <a:p>
                      <a:r>
                        <a:rPr lang="en-US" sz="1400" dirty="0" err="1"/>
                        <a:t>FrameId</a:t>
                      </a:r>
                      <a:endParaRPr lang="en-US" sz="1400" dirty="0"/>
                    </a:p>
                  </a:txBody>
                  <a:tcPr marL="68471" marR="68471" marT="34235" marB="34235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PageId</a:t>
                      </a:r>
                      <a:endParaRPr lang="en-US" sz="1400" dirty="0"/>
                    </a:p>
                  </a:txBody>
                  <a:tcPr marL="68471" marR="68471" marT="34235" marB="34235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Dirty?</a:t>
                      </a:r>
                    </a:p>
                  </a:txBody>
                  <a:tcPr marL="68471" marR="68471" marT="34235" marB="34235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Pin Count</a:t>
                      </a:r>
                    </a:p>
                  </a:txBody>
                  <a:tcPr marL="68471" marR="68471" marT="34235" marB="34235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Ref</a:t>
                      </a:r>
                      <a:r>
                        <a:rPr lang="en-US" sz="1400" baseline="0" dirty="0"/>
                        <a:t> Bit</a:t>
                      </a:r>
                      <a:endParaRPr lang="en-US" sz="1400" dirty="0"/>
                    </a:p>
                  </a:txBody>
                  <a:tcPr marL="68471" marR="68471" marT="34235" marB="34235">
                    <a:solidFill>
                      <a:srgbClr val="8D6C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3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 marL="68471" marR="68471" marT="34235" marB="342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marL="68471" marR="68471" marT="34235" marB="342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N</a:t>
                      </a:r>
                    </a:p>
                  </a:txBody>
                  <a:tcPr marL="68471" marR="68471" marT="34235" marB="342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marL="68471" marR="68471" marT="34235" marB="342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marL="68471" marR="68471" marT="34235" marB="3423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93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 marL="68471" marR="68471" marT="34235" marB="342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 marL="68471" marR="68471" marT="34235" marB="342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N</a:t>
                      </a:r>
                    </a:p>
                  </a:txBody>
                  <a:tcPr marL="68471" marR="68471" marT="34235" marB="342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marL="68471" marR="68471" marT="34235" marB="342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marL="68471" marR="68471" marT="34235" marB="3423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3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 marL="68471" marR="68471" marT="34235" marB="342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 marL="68471" marR="68471" marT="34235" marB="342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N</a:t>
                      </a:r>
                    </a:p>
                  </a:txBody>
                  <a:tcPr marL="68471" marR="68471" marT="34235" marB="342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 marL="68471" marR="68471" marT="34235" marB="342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marL="68471" marR="68471" marT="34235" marB="3423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3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 marL="68471" marR="68471" marT="34235" marB="342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 marL="68471" marR="68471" marT="34235" marB="342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N</a:t>
                      </a:r>
                    </a:p>
                  </a:txBody>
                  <a:tcPr marL="68471" marR="68471" marT="34235" marB="342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 marL="68471" marR="68471" marT="34235" marB="342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 marL="68471" marR="68471" marT="34235" marB="3423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3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5</a:t>
                      </a:r>
                    </a:p>
                  </a:txBody>
                  <a:tcPr marL="68471" marR="68471" marT="34235" marB="342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 marL="68471" marR="68471" marT="34235" marB="342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N</a:t>
                      </a:r>
                    </a:p>
                  </a:txBody>
                  <a:tcPr marL="68471" marR="68471" marT="34235" marB="342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 marL="68471" marR="68471" marT="34235" marB="342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 marL="68471" marR="68471" marT="34235" marB="3423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3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6</a:t>
                      </a:r>
                    </a:p>
                  </a:txBody>
                  <a:tcPr marL="68471" marR="68471" marT="34235" marB="342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 marL="68471" marR="68471" marT="34235" marB="342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N</a:t>
                      </a:r>
                    </a:p>
                  </a:txBody>
                  <a:tcPr marL="68471" marR="68471" marT="34235" marB="342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 marL="68471" marR="68471" marT="34235" marB="342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marL="68471" marR="68471" marT="34235" marB="3423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8" name="Table 27" descr="Signifies where the clock is pointing at" title="Clock hand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297669"/>
              </p:ext>
            </p:extLst>
          </p:nvPr>
        </p:nvGraphicFramePr>
        <p:xfrm>
          <a:off x="4417091" y="4155421"/>
          <a:ext cx="1126459" cy="56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Clock</a:t>
                      </a:r>
                      <a:r>
                        <a:rPr lang="en-US" sz="1400" baseline="0" dirty="0"/>
                        <a:t> Hand</a:t>
                      </a:r>
                      <a:endParaRPr lang="en-US" sz="1400" dirty="0"/>
                    </a:p>
                  </a:txBody>
                  <a:tcPr marL="68580" marR="68580" marT="34290" marB="34290">
                    <a:solidFill>
                      <a:srgbClr val="8D6C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55951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 descr="Contains pages 1, 2, 3, 4, 5, 6. Page 1 and 2 each have one pin. The refernce bit is set for pages 1, 2, 3, and 6. The clock hand points at page 2" title="LRU Clock State"/>
          <p:cNvSpPr/>
          <p:nvPr/>
        </p:nvSpPr>
        <p:spPr bwMode="auto">
          <a:xfrm>
            <a:off x="2503805" y="1168453"/>
            <a:ext cx="3822566" cy="3822566"/>
          </a:xfrm>
          <a:prstGeom prst="ellipse">
            <a:avLst/>
          </a:prstGeom>
          <a:gradFill>
            <a:gsLst>
              <a:gs pos="0">
                <a:srgbClr val="ABD2EB">
                  <a:shade val="51000"/>
                  <a:satMod val="130000"/>
                </a:srgbClr>
              </a:gs>
              <a:gs pos="80000">
                <a:srgbClr val="ABD2EB">
                  <a:shade val="93000"/>
                  <a:satMod val="130000"/>
                </a:srgbClr>
              </a:gs>
              <a:gs pos="100000">
                <a:srgbClr val="ABD2EB">
                  <a:shade val="94000"/>
                  <a:satMod val="135000"/>
                </a:srgbClr>
              </a:gs>
            </a:gsLst>
            <a:lin ang="1620000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Clock Policy State: Illustrated Part 1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52400" y="1200151"/>
            <a:ext cx="8229600" cy="3394472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Request: Read page 7</a:t>
            </a:r>
          </a:p>
          <a:p>
            <a:pPr marL="0" indent="0">
              <a:spcBef>
                <a:spcPts val="4000"/>
              </a:spcBef>
              <a:buNone/>
            </a:pPr>
            <a:r>
              <a:rPr lang="en-US" sz="1200" dirty="0"/>
              <a:t>Current frame has pin-count &gt; 0:</a:t>
            </a:r>
          </a:p>
          <a:p>
            <a:pPr marL="457200" lvl="1" indent="0">
              <a:buNone/>
            </a:pPr>
            <a:r>
              <a:rPr lang="en-US" sz="1200" b="1" dirty="0">
                <a:sym typeface="Wingdings"/>
              </a:rPr>
              <a:t>Skip</a:t>
            </a:r>
            <a:endParaRPr lang="en-US" sz="1200" b="1" dirty="0"/>
          </a:p>
        </p:txBody>
      </p:sp>
      <p:sp>
        <p:nvSpPr>
          <p:cNvPr id="12" name="Rounded Rectangle 11" descr="Contains pages 1, 2, 3, 4, 5, 6. Page 1 and 2 each have one pin. The refernce bit is set for pages 1, 2, 3, and 6. The clock hand points at page 2" title="LRU Clock State"/>
          <p:cNvSpPr/>
          <p:nvPr/>
        </p:nvSpPr>
        <p:spPr>
          <a:xfrm>
            <a:off x="3975691" y="4237088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15" name="Rounded Rectangle 14" descr="Contains pages 1, 2, 3, 4, 5, 6. Page 1 and 2 each have one pin. The refernce bit is set for pages 1, 2, 3, and 6. The clock hand points at page 2" title="LRU Clock State"/>
          <p:cNvSpPr/>
          <p:nvPr/>
        </p:nvSpPr>
        <p:spPr>
          <a:xfrm>
            <a:off x="5084184" y="3299802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16" name="Rounded Rectangle 15" descr="Contains pages 1, 2, 3, 4, 5, 6. Page 1 and 2 each have one pin. The refernce bit is set for pages 1, 2, 3, and 6. The clock hand points at page 2" title="LRU Clock State"/>
          <p:cNvSpPr/>
          <p:nvPr/>
        </p:nvSpPr>
        <p:spPr>
          <a:xfrm>
            <a:off x="2733482" y="2106916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18" name="Rounded Rectangle 17" descr="Contains pages 1, 2, 3, 4, 5, 6. Page 1 and 2 each have one pin. The refernce bit is set for pages 1, 2, 3, and 6. The clock hand points at page 2" title="LRU Clock State"/>
          <p:cNvSpPr/>
          <p:nvPr/>
        </p:nvSpPr>
        <p:spPr>
          <a:xfrm>
            <a:off x="2745965" y="3299802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36" name="Rounded Rectangle 35" descr="Contains pages 1, 2, 3, 4, 5, 6. Page 1 and 2 each have one pin. The refernce bit is set for pages 1, 2, 3, and 6. The clock hand points at page 2" title="LRU Clock State"/>
          <p:cNvSpPr/>
          <p:nvPr/>
        </p:nvSpPr>
        <p:spPr>
          <a:xfrm>
            <a:off x="5080743" y="2080100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37" name="Rounded Rectangle 36" descr="Contains pages 1, 2, 3, 4, 5, 6. Page 1 and 2 each have one pin. The refernce bit is set for pages 1, 2, 3, and 6. The clock hand points at page 2" title="LRU Clock State"/>
          <p:cNvSpPr/>
          <p:nvPr/>
        </p:nvSpPr>
        <p:spPr>
          <a:xfrm>
            <a:off x="3950229" y="1290381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31" name="Folded Corner 30" descr="Contains pages 1, 2, 3, 4, 5, 6. Page 1 and 2 each have one pin. The refernce bit is set for pages 1, 2, 3, and 6. The clock hand points at page 2" title="LRU Clock State"/>
          <p:cNvSpPr/>
          <p:nvPr/>
        </p:nvSpPr>
        <p:spPr bwMode="auto">
          <a:xfrm>
            <a:off x="4056508" y="1361859"/>
            <a:ext cx="792509" cy="54473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32" name="Folded Corner 31" descr="Contains pages 1, 2, 3, 4, 5, 6. Page 1 and 2 each have one pin. The refernce bit is set for pages 1, 2, 3, and 6. The clock hand points at page 2" title="LRU Clock State"/>
          <p:cNvSpPr/>
          <p:nvPr/>
        </p:nvSpPr>
        <p:spPr bwMode="auto">
          <a:xfrm>
            <a:off x="5200897" y="3365580"/>
            <a:ext cx="792509" cy="54473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3</a:t>
            </a:r>
          </a:p>
        </p:txBody>
      </p:sp>
      <p:sp>
        <p:nvSpPr>
          <p:cNvPr id="38" name="Folded Corner 37" descr="Contains pages 1, 2, 3, 4, 5, 6. Page 1 and 2 each have one pin. The refernce bit is set for pages 1, 2, 3, and 6. The clock hand points at page 2" title="LRU Clock State"/>
          <p:cNvSpPr/>
          <p:nvPr/>
        </p:nvSpPr>
        <p:spPr bwMode="auto">
          <a:xfrm>
            <a:off x="5200897" y="2146089"/>
            <a:ext cx="779246" cy="54473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2</a:t>
            </a:r>
          </a:p>
        </p:txBody>
      </p:sp>
      <p:sp>
        <p:nvSpPr>
          <p:cNvPr id="26" name="Folded Corner 25" descr="Contains pages 1, 2, 3, 4, 5, 6. Page 1 and 2 each have one pin. The refernce bit is set for pages 1, 2, 3, and 6. The clock hand points at page 2" title="LRU Clock State"/>
          <p:cNvSpPr/>
          <p:nvPr/>
        </p:nvSpPr>
        <p:spPr bwMode="auto">
          <a:xfrm>
            <a:off x="2848706" y="2189552"/>
            <a:ext cx="779246" cy="54473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6</a:t>
            </a:r>
          </a:p>
        </p:txBody>
      </p:sp>
      <p:sp>
        <p:nvSpPr>
          <p:cNvPr id="27" name="Folded Corner 26" descr="Contains pages 1, 2, 3, 4, 5, 6. Page 1 and 2 each have one pin. The refernce bit is set for pages 1, 2, 3, and 6. The clock hand points at page 2" title="LRU Clock State"/>
          <p:cNvSpPr/>
          <p:nvPr/>
        </p:nvSpPr>
        <p:spPr bwMode="auto">
          <a:xfrm>
            <a:off x="2847180" y="3370337"/>
            <a:ext cx="792509" cy="54473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5</a:t>
            </a:r>
          </a:p>
        </p:txBody>
      </p:sp>
      <p:sp>
        <p:nvSpPr>
          <p:cNvPr id="29" name="Folded Corner 28" descr="Contains pages 1, 2, 3, 4, 5, 6. Page 1 and 2 each have one pin. The refernce bit is set for pages 1, 2, 3, and 6. The clock hand points at page 2" title="LRU Clock State"/>
          <p:cNvSpPr/>
          <p:nvPr/>
        </p:nvSpPr>
        <p:spPr bwMode="auto">
          <a:xfrm>
            <a:off x="4083537" y="4307623"/>
            <a:ext cx="779246" cy="54473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4</a:t>
            </a:r>
          </a:p>
        </p:txBody>
      </p:sp>
      <p:sp>
        <p:nvSpPr>
          <p:cNvPr id="3" name="Oval 2" descr="Contains pages 1, 2, 3, 4, 5, 6. Page 1 and 2 each have one pin. The refernce bit is set for pages 1, 2, 3, and 6. The clock hand points at page 2" title="LRU Clock State"/>
          <p:cNvSpPr/>
          <p:nvPr/>
        </p:nvSpPr>
        <p:spPr bwMode="auto">
          <a:xfrm>
            <a:off x="4357938" y="3022586"/>
            <a:ext cx="114300" cy="114300"/>
          </a:xfrm>
          <a:prstGeom prst="ellipse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7" name="Group 6" descr="Contains pages 1, 2, 3, 4, 5, 6. Page 1 and 2 each have one pin. The refernce bit is set for pages 1, 2, 3, and 6. The clock hand points at page 2" title="LRU Clock State"/>
          <p:cNvGrpSpPr/>
          <p:nvPr/>
        </p:nvGrpSpPr>
        <p:grpSpPr>
          <a:xfrm rot="3748234">
            <a:off x="4183525" y="1846920"/>
            <a:ext cx="446177" cy="2438469"/>
            <a:chOff x="5592221" y="2471571"/>
            <a:chExt cx="594902" cy="3251292"/>
          </a:xfrm>
        </p:grpSpPr>
        <p:pic>
          <p:nvPicPr>
            <p:cNvPr id="4" name="Picture 3" descr="Pointing at page 2" title="Clock hand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233"/>
            <a:stretch/>
          </p:blipFill>
          <p:spPr>
            <a:xfrm>
              <a:off x="5592221" y="2471571"/>
              <a:ext cx="594902" cy="2078436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 bwMode="auto">
            <a:xfrm>
              <a:off x="5815563" y="4251456"/>
              <a:ext cx="152400" cy="1471407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8" name="Rectangle 7" descr="Contains pages 1, 2, 3, 4, 5, 6. Page 1 and 2 each have one pin. The refernce bit is set for pages 1, 2, 3, and 6. The clock hand points at page 2" title="LRU Clock State"/>
          <p:cNvSpPr/>
          <p:nvPr/>
        </p:nvSpPr>
        <p:spPr bwMode="auto">
          <a:xfrm>
            <a:off x="4862783" y="1855370"/>
            <a:ext cx="173267" cy="17864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" name="Rectangle 29" descr="Contains pages 1, 2, 3, 4, 5, 6. Page 1 and 2 each have one pin. The refernce bit is set for pages 1, 2, 3, and 6. The clock hand points at page 2" title="LRU Clock State"/>
          <p:cNvSpPr/>
          <p:nvPr/>
        </p:nvSpPr>
        <p:spPr bwMode="auto">
          <a:xfrm>
            <a:off x="5972641" y="2679930"/>
            <a:ext cx="173267" cy="17864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3" name="Rectangle 32" descr="Contains pages 1, 2, 3, 4, 5, 6. Page 1 and 2 each have one pin. The refernce bit is set for pages 1, 2, 3, and 6. The clock hand points at page 2" title="LRU Clock State"/>
          <p:cNvSpPr/>
          <p:nvPr/>
        </p:nvSpPr>
        <p:spPr bwMode="auto">
          <a:xfrm>
            <a:off x="5981721" y="3872732"/>
            <a:ext cx="173267" cy="17864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5" name="Rectangle 34" descr="Contains pages 1, 2, 3, 4, 5, 6. Page 1 and 2 each have one pin. The refernce bit is set for pages 1, 2, 3, and 6. The clock hand points at page 2" title="LRU Clock State"/>
          <p:cNvSpPr/>
          <p:nvPr/>
        </p:nvSpPr>
        <p:spPr bwMode="auto">
          <a:xfrm>
            <a:off x="4849017" y="4812370"/>
            <a:ext cx="173267" cy="17864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9" name="Rectangle 38" descr="Contains pages 1, 2, 3, 4, 5, 6. Page 1 and 2 each have one pin. The refernce bit is set for pages 1, 2, 3, and 6. The clock hand points at page 2" title="LRU Clock State"/>
          <p:cNvSpPr/>
          <p:nvPr/>
        </p:nvSpPr>
        <p:spPr bwMode="auto">
          <a:xfrm>
            <a:off x="3640890" y="3842221"/>
            <a:ext cx="173267" cy="17864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0" name="Rectangle 39" descr="Contains pages 1, 2, 3, 4, 5, 6. Page 1 and 2 each have one pin. The refernce bit is set for pages 1, 2, 3, and 6. The clock hand points at page 2" title="LRU Clock State"/>
          <p:cNvSpPr/>
          <p:nvPr/>
        </p:nvSpPr>
        <p:spPr bwMode="auto">
          <a:xfrm>
            <a:off x="3602923" y="2679930"/>
            <a:ext cx="173267" cy="17864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46" name="Picture 45" descr="Contains pages 1, 2, 3, 4, 5, 6. Page 1 and 2 each have one pin. The refernce bit is set for pages 1, 2, 3, and 6. The clock hand points at page 2" title="LRU Clock Stat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936" y="1822324"/>
            <a:ext cx="457200" cy="457200"/>
          </a:xfrm>
          <a:prstGeom prst="rect">
            <a:avLst/>
          </a:prstGeom>
        </p:spPr>
      </p:pic>
      <p:pic>
        <p:nvPicPr>
          <p:cNvPr id="47" name="Picture 46" descr="Contains pages 1, 2, 3, 4, 5, 6. Page 1 and 2 each have one pin. The refernce bit is set for pages 1, 2, 3, and 6. The clock hand points at page 2" title="LRU Clock Stat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543" y="1026063"/>
            <a:ext cx="457200" cy="457200"/>
          </a:xfrm>
          <a:prstGeom prst="rect">
            <a:avLst/>
          </a:prstGeom>
        </p:spPr>
      </p:pic>
      <p:sp>
        <p:nvSpPr>
          <p:cNvPr id="25" name="Rectangle 24" descr="Contains pages 1, 2, 3, 4, 5, 6. Page 1 and 2 each have one pin. The refernce bit is set for pages 1, 2, 3, and 6. The clock hand points at page 2" title="LRU Clock State"/>
          <p:cNvSpPr/>
          <p:nvPr/>
        </p:nvSpPr>
        <p:spPr>
          <a:xfrm>
            <a:off x="4789695" y="1744046"/>
            <a:ext cx="380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 Unicode MS" charset="0"/>
              </a:rPr>
              <a:t>✔</a:t>
            </a:r>
          </a:p>
        </p:txBody>
      </p:sp>
      <p:sp>
        <p:nvSpPr>
          <p:cNvPr id="50" name="Rectangle 49" descr="Contains pages 1, 2, 3, 4, 5, 6. Page 1 and 2 each have one pin. The refernce bit is set for pages 1, 2, 3, and 6. The clock hand points at page 2" title="LRU Clock State"/>
          <p:cNvSpPr/>
          <p:nvPr/>
        </p:nvSpPr>
        <p:spPr>
          <a:xfrm>
            <a:off x="5897855" y="2566227"/>
            <a:ext cx="380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 Unicode MS" charset="0"/>
              </a:rPr>
              <a:t>✔</a:t>
            </a:r>
          </a:p>
        </p:txBody>
      </p:sp>
      <p:sp>
        <p:nvSpPr>
          <p:cNvPr id="52" name="Rectangle 51" descr="Contains pages 1, 2, 3, 4, 5, 6. Page 1 and 2 each have one pin. The refernce bit is set for pages 1, 2, 3, and 6. The clock hand points at page 2" title="LRU Clock State"/>
          <p:cNvSpPr/>
          <p:nvPr/>
        </p:nvSpPr>
        <p:spPr>
          <a:xfrm>
            <a:off x="5897855" y="3781744"/>
            <a:ext cx="380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 Unicode MS" charset="0"/>
              </a:rPr>
              <a:t>✔</a:t>
            </a:r>
          </a:p>
        </p:txBody>
      </p:sp>
      <p:sp>
        <p:nvSpPr>
          <p:cNvPr id="53" name="Rectangle 52" descr="Contains pages 1, 2, 3, 4, 5, 6. Page 1 and 2 each have one pin. The refernce bit is set for pages 1, 2, 3, and 6. The clock hand points at page 2" title="LRU Clock State"/>
          <p:cNvSpPr/>
          <p:nvPr/>
        </p:nvSpPr>
        <p:spPr>
          <a:xfrm>
            <a:off x="3519045" y="2566227"/>
            <a:ext cx="380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 Unicode MS" charset="0"/>
              </a:rPr>
              <a:t>✔</a:t>
            </a:r>
          </a:p>
        </p:txBody>
      </p:sp>
      <p:sp>
        <p:nvSpPr>
          <p:cNvPr id="56" name="Rectangle 55" descr="Page 7 is not in the buffer pool" title="Page 7"/>
          <p:cNvSpPr/>
          <p:nvPr/>
        </p:nvSpPr>
        <p:spPr bwMode="auto">
          <a:xfrm>
            <a:off x="1143001" y="4248150"/>
            <a:ext cx="1129604" cy="743638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9" name="Folded Corner 58" descr="Page 7 is not in the buffer pool" title="Page 7"/>
          <p:cNvSpPr/>
          <p:nvPr/>
        </p:nvSpPr>
        <p:spPr bwMode="auto">
          <a:xfrm>
            <a:off x="1394188" y="4336540"/>
            <a:ext cx="779246" cy="54473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7</a:t>
            </a:r>
          </a:p>
        </p:txBody>
      </p:sp>
      <p:sp>
        <p:nvSpPr>
          <p:cNvPr id="60" name="Folded Corner 59" descr="Page 7 is not in the buffer pool" title="Page 7"/>
          <p:cNvSpPr/>
          <p:nvPr/>
        </p:nvSpPr>
        <p:spPr bwMode="auto">
          <a:xfrm>
            <a:off x="1394188" y="4336540"/>
            <a:ext cx="779246" cy="54473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7</a:t>
            </a:r>
          </a:p>
        </p:txBody>
      </p:sp>
      <p:sp>
        <p:nvSpPr>
          <p:cNvPr id="42" name="Folded Corner 41" descr="Page 7 is not in the buffer pool" title="Page 7">
            <a:extLst>
              <a:ext uri="{FF2B5EF4-FFF2-40B4-BE49-F238E27FC236}">
                <a16:creationId xmlns:a16="http://schemas.microsoft.com/office/drawing/2014/main" id="{90A2D4C6-69C6-E442-ACEE-94E5D8C2E932}"/>
              </a:ext>
            </a:extLst>
          </p:cNvPr>
          <p:cNvSpPr/>
          <p:nvPr/>
        </p:nvSpPr>
        <p:spPr bwMode="auto">
          <a:xfrm>
            <a:off x="1394188" y="4346229"/>
            <a:ext cx="779246" cy="54473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7</a:t>
            </a:r>
          </a:p>
        </p:txBody>
      </p:sp>
    </p:spTree>
    <p:extLst>
      <p:ext uri="{BB962C8B-B14F-4D97-AF65-F5344CB8AC3E}">
        <p14:creationId xmlns:p14="http://schemas.microsoft.com/office/powerpoint/2010/main" val="17152499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Clock Policy State: Illustrated, Part 2 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52400" y="1200151"/>
            <a:ext cx="8229600" cy="3394472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Request: Read page 7</a:t>
            </a:r>
          </a:p>
          <a:p>
            <a:pPr marL="0" indent="0">
              <a:spcBef>
                <a:spcPts val="4000"/>
              </a:spcBef>
              <a:buNone/>
            </a:pPr>
            <a:r>
              <a:rPr lang="en-US" sz="1200" dirty="0"/>
              <a:t>Current frame not pinned,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Ref bit set:</a:t>
            </a:r>
          </a:p>
          <a:p>
            <a:pPr marL="457200" lvl="1" indent="0">
              <a:buNone/>
            </a:pPr>
            <a:r>
              <a:rPr lang="en-US" sz="1200" b="1" dirty="0"/>
              <a:t>Clear ref bit</a:t>
            </a:r>
          </a:p>
          <a:p>
            <a:pPr marL="457200" lvl="1" indent="0">
              <a:buNone/>
            </a:pPr>
            <a:r>
              <a:rPr lang="en-US" sz="1200" b="1" dirty="0"/>
              <a:t>Skip</a:t>
            </a:r>
          </a:p>
        </p:txBody>
      </p:sp>
      <p:sp>
        <p:nvSpPr>
          <p:cNvPr id="109" name="Oval 108" descr="Contains pages 1, 2, 3, 4, 5, 6. Page 1 and 2 each have one pin. The refernce bit is set for pages 1, 2, 3, and 6. The clock hand points at page 3" title="LRU Clock State"/>
          <p:cNvSpPr/>
          <p:nvPr/>
        </p:nvSpPr>
        <p:spPr bwMode="auto">
          <a:xfrm>
            <a:off x="2503805" y="1168453"/>
            <a:ext cx="3822566" cy="3822566"/>
          </a:xfrm>
          <a:prstGeom prst="ellipse">
            <a:avLst/>
          </a:prstGeom>
          <a:gradFill>
            <a:gsLst>
              <a:gs pos="0">
                <a:srgbClr val="ABD2EB">
                  <a:shade val="51000"/>
                  <a:satMod val="130000"/>
                </a:srgbClr>
              </a:gs>
              <a:gs pos="80000">
                <a:srgbClr val="ABD2EB">
                  <a:shade val="93000"/>
                  <a:satMod val="130000"/>
                </a:srgbClr>
              </a:gs>
              <a:gs pos="100000">
                <a:srgbClr val="ABD2EB">
                  <a:shade val="94000"/>
                  <a:satMod val="135000"/>
                </a:srgbClr>
              </a:gs>
            </a:gsLst>
            <a:lin ang="1620000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0" name="Rounded Rectangle 109" descr="Contains pages 1, 2, 3, 4, 5, 6. Page 1 and 2 each have one pin. The refernce bit is set for pages 1, 2, 3, and 6. The clock hand points at page 3" title="LRU Clock State"/>
          <p:cNvSpPr/>
          <p:nvPr/>
        </p:nvSpPr>
        <p:spPr>
          <a:xfrm>
            <a:off x="3975691" y="4237088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111" name="Rounded Rectangle 110" descr="Contains pages 1, 2, 3, 4, 5, 6. Page 1 and 2 each have one pin. The refernce bit is set for pages 1, 2, 3, and 6. The clock hand points at page 3" title="LRU Clock State"/>
          <p:cNvSpPr/>
          <p:nvPr/>
        </p:nvSpPr>
        <p:spPr>
          <a:xfrm>
            <a:off x="5084184" y="3299802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112" name="Rounded Rectangle 111" descr="Contains pages 1, 2, 3, 4, 5, 6. Page 1 and 2 each have one pin. The refernce bit is set for pages 1, 2, 3, and 6. The clock hand points at page 3" title="LRU Clock State"/>
          <p:cNvSpPr/>
          <p:nvPr/>
        </p:nvSpPr>
        <p:spPr>
          <a:xfrm>
            <a:off x="2733482" y="2106916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113" name="Rounded Rectangle 112" descr="Contains pages 1, 2, 3, 4, 5, 6. Page 1 and 2 each have one pin. The refernce bit is set for pages 1, 2, 3, and 6. The clock hand points at page 3" title="LRU Clock State"/>
          <p:cNvSpPr/>
          <p:nvPr/>
        </p:nvSpPr>
        <p:spPr>
          <a:xfrm>
            <a:off x="2745965" y="3299802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114" name="Rounded Rectangle 113" descr="Contains pages 1, 2, 3, 4, 5, 6. Page 1 and 2 each have one pin. The refernce bit is set for pages 1, 2, 3, and 6. The clock hand points at page 3" title="LRU Clock State"/>
          <p:cNvSpPr/>
          <p:nvPr/>
        </p:nvSpPr>
        <p:spPr>
          <a:xfrm>
            <a:off x="5080743" y="2080100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115" name="Rounded Rectangle 114" descr="Contains pages 1, 2, 3, 4, 5, 6. Page 1 and 2 each have one pin. The refernce bit is set for pages 1, 2, 3, and 6. The clock hand points at page 3" title="LRU Clock State"/>
          <p:cNvSpPr/>
          <p:nvPr/>
        </p:nvSpPr>
        <p:spPr>
          <a:xfrm>
            <a:off x="3950229" y="1290381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116" name="Folded Corner 115" descr="Contains pages 1, 2, 3, 4, 5, 6. Page 1 and 2 each have one pin. The refernce bit is set for pages 1, 2, 3, and 6. The clock hand points at page 3" title="LRU Clock State"/>
          <p:cNvSpPr/>
          <p:nvPr/>
        </p:nvSpPr>
        <p:spPr bwMode="auto">
          <a:xfrm>
            <a:off x="4056508" y="1361859"/>
            <a:ext cx="792509" cy="54473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117" name="Folded Corner 116" descr="Contains pages 1, 2, 3, 4, 5, 6. Page 1 and 2 each have one pin. The refernce bit is set for pages 1, 2, 3, and 6. The clock hand points at page 3" title="LRU Clock State"/>
          <p:cNvSpPr/>
          <p:nvPr/>
        </p:nvSpPr>
        <p:spPr bwMode="auto">
          <a:xfrm>
            <a:off x="5200897" y="3365580"/>
            <a:ext cx="792509" cy="54473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3</a:t>
            </a:r>
          </a:p>
        </p:txBody>
      </p:sp>
      <p:sp>
        <p:nvSpPr>
          <p:cNvPr id="118" name="Folded Corner 117" descr="Contains pages 1, 2, 3, 4, 5, 6. Page 1 and 2 each have one pin. The refernce bit is set for pages 1, 2, 3, and 6. The clock hand points at page 3" title="LRU Clock State"/>
          <p:cNvSpPr/>
          <p:nvPr/>
        </p:nvSpPr>
        <p:spPr bwMode="auto">
          <a:xfrm>
            <a:off x="5200897" y="2146089"/>
            <a:ext cx="779246" cy="54473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2</a:t>
            </a:r>
          </a:p>
        </p:txBody>
      </p:sp>
      <p:sp>
        <p:nvSpPr>
          <p:cNvPr id="119" name="Folded Corner 118" descr="Contains pages 1, 2, 3, 4, 5, 6. Page 1 and 2 each have one pin. The refernce bit is set for pages 1, 2, 3, and 6. The clock hand points at page 3" title="LRU Clock State"/>
          <p:cNvSpPr/>
          <p:nvPr/>
        </p:nvSpPr>
        <p:spPr bwMode="auto">
          <a:xfrm>
            <a:off x="2848706" y="2189552"/>
            <a:ext cx="779246" cy="54473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6</a:t>
            </a:r>
          </a:p>
        </p:txBody>
      </p:sp>
      <p:sp>
        <p:nvSpPr>
          <p:cNvPr id="120" name="Folded Corner 119" descr="Contains pages 1, 2, 3, 4, 5, 6. Page 1 and 2 each have one pin. The refernce bit is set for pages 1, 2, 3, and 6. The clock hand points at page 3" title="LRU Clock State"/>
          <p:cNvSpPr/>
          <p:nvPr/>
        </p:nvSpPr>
        <p:spPr bwMode="auto">
          <a:xfrm>
            <a:off x="2847180" y="3370337"/>
            <a:ext cx="792509" cy="54473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5</a:t>
            </a:r>
          </a:p>
        </p:txBody>
      </p:sp>
      <p:sp>
        <p:nvSpPr>
          <p:cNvPr id="121" name="Folded Corner 120" descr="Contains pages 1, 2, 3, 4, 5, 6. Page 1 and 2 each have one pin. The refernce bit is set for pages 1, 2, 3, and 6. The clock hand points at page 3" title="LRU Clock State"/>
          <p:cNvSpPr/>
          <p:nvPr/>
        </p:nvSpPr>
        <p:spPr bwMode="auto">
          <a:xfrm>
            <a:off x="4083537" y="4307623"/>
            <a:ext cx="779246" cy="54473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4</a:t>
            </a:r>
          </a:p>
        </p:txBody>
      </p:sp>
      <p:sp>
        <p:nvSpPr>
          <p:cNvPr id="122" name="Oval 121" descr="Contains pages 1, 2, 3, 4, 5, 6. Page 1 and 2 each have one pin. The refernce bit is set for pages 1, 2, 3, and 6. The clock hand points at page 3" title="LRU Clock State"/>
          <p:cNvSpPr/>
          <p:nvPr/>
        </p:nvSpPr>
        <p:spPr bwMode="auto">
          <a:xfrm>
            <a:off x="4357938" y="3022586"/>
            <a:ext cx="114300" cy="114300"/>
          </a:xfrm>
          <a:prstGeom prst="ellipse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6" name="Rectangle 125" descr="Contains pages 1, 2, 3, 4, 5, 6. Page 1 and 2 each have one pin. The refernce bit is set for pages 1, 2, 3, and 6. The clock hand points at page 3" title="LRU Clock State"/>
          <p:cNvSpPr/>
          <p:nvPr/>
        </p:nvSpPr>
        <p:spPr bwMode="auto">
          <a:xfrm>
            <a:off x="4862783" y="1855370"/>
            <a:ext cx="173267" cy="17864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7" name="Rectangle 126" descr="Contains pages 1, 2, 3, 4, 5, 6. Page 1 and 2 each have one pin. The refernce bit is set for pages 1, 2, 3, and 6. The clock hand points at page 3" title="LRU Clock State"/>
          <p:cNvSpPr/>
          <p:nvPr/>
        </p:nvSpPr>
        <p:spPr bwMode="auto">
          <a:xfrm>
            <a:off x="5972641" y="2679930"/>
            <a:ext cx="173267" cy="17864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8" name="Rectangle 127" descr="Contains pages 1, 2, 3, 4, 5, 6. Page 1 and 2 each have one pin. The refernce bit is set for pages 1, 2, 3, and 6. The clock hand points at page 3" title="LRU Clock State"/>
          <p:cNvSpPr/>
          <p:nvPr/>
        </p:nvSpPr>
        <p:spPr bwMode="auto">
          <a:xfrm>
            <a:off x="5981721" y="3872732"/>
            <a:ext cx="173267" cy="17864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9" name="Rectangle 128" descr="Contains pages 1, 2, 3, 4, 5, 6. Page 1 and 2 each have one pin. The refernce bit is set for pages 1, 2, 3, and 6. The clock hand points at page 3" title="LRU Clock State"/>
          <p:cNvSpPr/>
          <p:nvPr/>
        </p:nvSpPr>
        <p:spPr bwMode="auto">
          <a:xfrm>
            <a:off x="4849017" y="4812370"/>
            <a:ext cx="173267" cy="17864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0" name="Rectangle 129" descr="Contains pages 1, 2, 3, 4, 5, 6. Page 1 and 2 each have one pin. The refernce bit is set for pages 1, 2, 3, and 6. The clock hand points at page 3" title="LRU Clock State"/>
          <p:cNvSpPr/>
          <p:nvPr/>
        </p:nvSpPr>
        <p:spPr bwMode="auto">
          <a:xfrm>
            <a:off x="3640890" y="3842221"/>
            <a:ext cx="173267" cy="17864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1" name="Rectangle 130" descr="Contains pages 1, 2, 3, 4, 5, 6. Page 1 and 2 each have one pin. The refernce bit is set for pages 1, 2, 3, and 6. The clock hand points at page 3" title="LRU Clock State"/>
          <p:cNvSpPr/>
          <p:nvPr/>
        </p:nvSpPr>
        <p:spPr bwMode="auto">
          <a:xfrm>
            <a:off x="3602923" y="2679930"/>
            <a:ext cx="173267" cy="17864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132" name="Picture 131" descr="Contains pages 1, 2, 3, 4, 5, 6. Page 1 and 2 each have one pin. The refernce bit is set for pages 1, 2, 3, and 6. The clock hand points at page 3" title="LRU Clock Stat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936" y="1822324"/>
            <a:ext cx="457200" cy="457200"/>
          </a:xfrm>
          <a:prstGeom prst="rect">
            <a:avLst/>
          </a:prstGeom>
        </p:spPr>
      </p:pic>
      <p:pic>
        <p:nvPicPr>
          <p:cNvPr id="133" name="Picture 132" descr="Contains pages 1, 2, 3, 4, 5, 6. Page 1 and 2 each have one pin. The refernce bit is set for pages 1, 2, 3, and 6. The clock hand points at page 3" title="LRU Clock Stat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543" y="1026063"/>
            <a:ext cx="457200" cy="457200"/>
          </a:xfrm>
          <a:prstGeom prst="rect">
            <a:avLst/>
          </a:prstGeom>
        </p:spPr>
      </p:pic>
      <p:sp>
        <p:nvSpPr>
          <p:cNvPr id="134" name="Rectangle 133" descr="Contains pages 1, 2, 3, 4, 5, 6. Page 1 and 2 each have one pin. The refernce bit is set for pages 1, 2, 3, and 6. The clock hand points at page 3" title="LRU Clock State"/>
          <p:cNvSpPr/>
          <p:nvPr/>
        </p:nvSpPr>
        <p:spPr>
          <a:xfrm>
            <a:off x="4789695" y="1744046"/>
            <a:ext cx="380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 Unicode MS" charset="0"/>
              </a:rPr>
              <a:t>✔</a:t>
            </a:r>
          </a:p>
        </p:txBody>
      </p:sp>
      <p:sp>
        <p:nvSpPr>
          <p:cNvPr id="135" name="Rectangle 134" descr="Contains pages 1, 2, 3, 4, 5, 6. Page 1 and 2 each have one pin. The refernce bit is set for pages 1, 2, 3, and 6. The clock hand points at page 3" title="LRU Clock State"/>
          <p:cNvSpPr/>
          <p:nvPr/>
        </p:nvSpPr>
        <p:spPr>
          <a:xfrm>
            <a:off x="5897855" y="2566227"/>
            <a:ext cx="380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 Unicode MS" charset="0"/>
              </a:rPr>
              <a:t>✔</a:t>
            </a:r>
          </a:p>
        </p:txBody>
      </p:sp>
      <p:sp>
        <p:nvSpPr>
          <p:cNvPr id="136" name="Rectangle 135" descr="Contains pages 1, 2, 3, 4, 5, 6. Page 1 and 2 each have one pin. The refernce bit is set for pages 1, 2, 3, and 6. The clock hand points at page 3" title="LRU Clock State"/>
          <p:cNvSpPr/>
          <p:nvPr/>
        </p:nvSpPr>
        <p:spPr>
          <a:xfrm>
            <a:off x="5897855" y="3781744"/>
            <a:ext cx="380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 Unicode MS" charset="0"/>
              </a:rPr>
              <a:t>✔</a:t>
            </a:r>
          </a:p>
        </p:txBody>
      </p:sp>
      <p:sp>
        <p:nvSpPr>
          <p:cNvPr id="137" name="Rectangle 136" descr="Contains pages 1, 2, 3, 4, 5, 6. Page 1 and 2 each have one pin. The refernce bit is set for pages 1, 2, 3, and 6. The clock hand points at page 3" title="LRU Clock State"/>
          <p:cNvSpPr/>
          <p:nvPr/>
        </p:nvSpPr>
        <p:spPr>
          <a:xfrm>
            <a:off x="3519045" y="2566227"/>
            <a:ext cx="380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 Unicode MS" charset="0"/>
              </a:rPr>
              <a:t>✔</a:t>
            </a:r>
          </a:p>
        </p:txBody>
      </p:sp>
      <p:grpSp>
        <p:nvGrpSpPr>
          <p:cNvPr id="138" name="Group 137" descr="Contains pages 1, 2, 3, 4, 5, 6. Page 1 and 2 each have one pin. The refernce bit is set for pages 1, 2, 3, and 6. The clock hand points at page 3"/>
          <p:cNvGrpSpPr/>
          <p:nvPr/>
        </p:nvGrpSpPr>
        <p:grpSpPr>
          <a:xfrm rot="7104173">
            <a:off x="4266921" y="1910908"/>
            <a:ext cx="446177" cy="2438469"/>
            <a:chOff x="5592221" y="2471571"/>
            <a:chExt cx="594902" cy="3251292"/>
          </a:xfrm>
        </p:grpSpPr>
        <p:pic>
          <p:nvPicPr>
            <p:cNvPr id="139" name="Picture 138" descr="Pointing at page 3" title="Clock hand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233"/>
            <a:stretch/>
          </p:blipFill>
          <p:spPr>
            <a:xfrm>
              <a:off x="5592221" y="2471571"/>
              <a:ext cx="594902" cy="2078436"/>
            </a:xfrm>
            <a:prstGeom prst="rect">
              <a:avLst/>
            </a:prstGeom>
          </p:spPr>
        </p:pic>
        <p:sp>
          <p:nvSpPr>
            <p:cNvPr id="140" name="Rectangle 139"/>
            <p:cNvSpPr/>
            <p:nvPr/>
          </p:nvSpPr>
          <p:spPr bwMode="auto">
            <a:xfrm>
              <a:off x="5815563" y="4251456"/>
              <a:ext cx="152400" cy="1471407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141" name="Rectangle 140" descr="Page 7 is not in the buffer pool" title="Page 7"/>
          <p:cNvSpPr/>
          <p:nvPr/>
        </p:nvSpPr>
        <p:spPr bwMode="auto">
          <a:xfrm>
            <a:off x="1143001" y="4248150"/>
            <a:ext cx="1129604" cy="743638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2" name="Folded Corner 141" descr="Page 7 is not in the buffer pool" title="Page 7"/>
          <p:cNvSpPr/>
          <p:nvPr/>
        </p:nvSpPr>
        <p:spPr bwMode="auto">
          <a:xfrm>
            <a:off x="1394188" y="4336540"/>
            <a:ext cx="779246" cy="54473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7</a:t>
            </a:r>
          </a:p>
        </p:txBody>
      </p:sp>
      <p:sp>
        <p:nvSpPr>
          <p:cNvPr id="143" name="Folded Corner 142" descr="Page 7 is not in the buffer pool" title="Page 7"/>
          <p:cNvSpPr/>
          <p:nvPr/>
        </p:nvSpPr>
        <p:spPr bwMode="auto">
          <a:xfrm>
            <a:off x="1394188" y="4336540"/>
            <a:ext cx="779246" cy="54473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7</a:t>
            </a:r>
          </a:p>
        </p:txBody>
      </p:sp>
    </p:spTree>
    <p:extLst>
      <p:ext uri="{BB962C8B-B14F-4D97-AF65-F5344CB8AC3E}">
        <p14:creationId xmlns:p14="http://schemas.microsoft.com/office/powerpoint/2010/main" val="318809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 Policy State: Illustrated, Pt 3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52400" y="1200151"/>
            <a:ext cx="8229600" cy="3394472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Request: Read page 7</a:t>
            </a:r>
          </a:p>
          <a:p>
            <a:pPr marL="0" indent="0">
              <a:spcBef>
                <a:spcPts val="4000"/>
              </a:spcBef>
              <a:buNone/>
            </a:pPr>
            <a:r>
              <a:rPr lang="en-US" sz="1200" dirty="0"/>
              <a:t>Current frame not pinned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Ref bit unset:</a:t>
            </a:r>
          </a:p>
          <a:p>
            <a:pPr marL="457200" lvl="1" indent="0">
              <a:buNone/>
            </a:pPr>
            <a:r>
              <a:rPr lang="en-US" sz="1200" b="1" dirty="0"/>
              <a:t>Replace</a:t>
            </a:r>
          </a:p>
        </p:txBody>
      </p:sp>
      <p:sp>
        <p:nvSpPr>
          <p:cNvPr id="43" name="Oval 42" descr="Contains pages 1, 2, 3, 4, 5, 6. Page 1 and 2 each have one pin. The refernce bit is set for pages 1, 2, and 6. The clock hand points at page 4" title="LRU Clock State"/>
          <p:cNvSpPr/>
          <p:nvPr/>
        </p:nvSpPr>
        <p:spPr bwMode="auto">
          <a:xfrm>
            <a:off x="2503805" y="1168453"/>
            <a:ext cx="3822566" cy="3822566"/>
          </a:xfrm>
          <a:prstGeom prst="ellipse">
            <a:avLst/>
          </a:prstGeom>
          <a:gradFill>
            <a:gsLst>
              <a:gs pos="0">
                <a:srgbClr val="ABD2EB">
                  <a:shade val="51000"/>
                  <a:satMod val="130000"/>
                </a:srgbClr>
              </a:gs>
              <a:gs pos="80000">
                <a:srgbClr val="ABD2EB">
                  <a:shade val="93000"/>
                  <a:satMod val="130000"/>
                </a:srgbClr>
              </a:gs>
              <a:gs pos="100000">
                <a:srgbClr val="ABD2EB">
                  <a:shade val="94000"/>
                  <a:satMod val="135000"/>
                </a:srgbClr>
              </a:gs>
            </a:gsLst>
            <a:lin ang="1620000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4" name="Rounded Rectangle 43" descr="Contains pages 1, 2, 3, 4, 5, 6. Page 1 and 2 each have one pin. The refernce bit is set for pages 1, 2, and 6. The clock hand points at page 4" title="LRU Clock State"/>
          <p:cNvSpPr/>
          <p:nvPr/>
        </p:nvSpPr>
        <p:spPr>
          <a:xfrm>
            <a:off x="3975691" y="4237088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52" name="Rounded Rectangle 51" descr="Contains pages 1, 2, 3, 4, 5, 6. Page 1 and 2 each have one pin. The refernce bit is set for pages 1, 2, and 6. The clock hand points at page 4" title="LRU Clock State"/>
          <p:cNvSpPr/>
          <p:nvPr/>
        </p:nvSpPr>
        <p:spPr>
          <a:xfrm>
            <a:off x="5084184" y="3299802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54" name="Rounded Rectangle 53" descr="Contains pages 1, 2, 3, 4, 5, 6. Page 1 and 2 each have one pin. The refernce bit is set for pages 1, 2, and 6. The clock hand points at page 4" title="LRU Clock State"/>
          <p:cNvSpPr/>
          <p:nvPr/>
        </p:nvSpPr>
        <p:spPr>
          <a:xfrm>
            <a:off x="2733482" y="2106916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56" name="Rounded Rectangle 55" descr="Contains pages 1, 2, 3, 4, 5, 6. Page 1 and 2 each have one pin. The refernce bit is set for pages 1, 2, and 6. The clock hand points at page 4" title="LRU Clock State"/>
          <p:cNvSpPr/>
          <p:nvPr/>
        </p:nvSpPr>
        <p:spPr>
          <a:xfrm>
            <a:off x="2745965" y="3299802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57" name="Rounded Rectangle 56" descr="Contains pages 1, 2, 3, 4, 5, 6. Page 1 and 2 each have one pin. The refernce bit is set for pages 1, 2, and 6. The clock hand points at page 4" title="LRU Clock State"/>
          <p:cNvSpPr/>
          <p:nvPr/>
        </p:nvSpPr>
        <p:spPr>
          <a:xfrm>
            <a:off x="5080743" y="2080100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58" name="Rounded Rectangle 57" descr="Contains pages 1, 2, 3, 4, 5, 6. Page 1 and 2 each have one pin. The refernce bit is set for pages 1, 2, and 6. The clock hand points at page 4" title="LRU Clock State"/>
          <p:cNvSpPr/>
          <p:nvPr/>
        </p:nvSpPr>
        <p:spPr>
          <a:xfrm>
            <a:off x="3950229" y="1290381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59" name="Folded Corner 58" descr="Contains pages 1, 2, 3, 4, 5, 6. Page 1 and 2 each have one pin. The refernce bit is set for pages 1, 2, and 6. The clock hand points at page 4" title="LRU Clock State"/>
          <p:cNvSpPr/>
          <p:nvPr/>
        </p:nvSpPr>
        <p:spPr bwMode="auto">
          <a:xfrm>
            <a:off x="4056508" y="1361859"/>
            <a:ext cx="792509" cy="54473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60" name="Folded Corner 59" descr="Contains pages 1, 2, 3, 4, 5, 6. Page 1 and 2 each have one pin. The refernce bit is set for pages 1, 2, and 6. The clock hand points at page 4" title="LRU Clock State"/>
          <p:cNvSpPr/>
          <p:nvPr/>
        </p:nvSpPr>
        <p:spPr bwMode="auto">
          <a:xfrm>
            <a:off x="5200897" y="3365580"/>
            <a:ext cx="792509" cy="54473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3</a:t>
            </a:r>
          </a:p>
        </p:txBody>
      </p:sp>
      <p:sp>
        <p:nvSpPr>
          <p:cNvPr id="61" name="Folded Corner 60" descr="Contains pages 1, 2, 3, 4, 5, 6. Page 1 and 2 each have one pin. The refernce bit is set for pages 1, 2, and 6. The clock hand points at page 4" title="LRU Clock State"/>
          <p:cNvSpPr/>
          <p:nvPr/>
        </p:nvSpPr>
        <p:spPr bwMode="auto">
          <a:xfrm>
            <a:off x="5200897" y="2146089"/>
            <a:ext cx="779246" cy="54473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2</a:t>
            </a:r>
          </a:p>
        </p:txBody>
      </p:sp>
      <p:sp>
        <p:nvSpPr>
          <p:cNvPr id="62" name="Folded Corner 61" descr="Contains pages 1, 2, 3, 4, 5, 6. Page 1 and 2 each have one pin. The refernce bit is set for pages 1, 2, and 6. The clock hand points at page 4" title="LRU Clock State"/>
          <p:cNvSpPr/>
          <p:nvPr/>
        </p:nvSpPr>
        <p:spPr bwMode="auto">
          <a:xfrm>
            <a:off x="2848706" y="2189552"/>
            <a:ext cx="779246" cy="54473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6</a:t>
            </a:r>
          </a:p>
        </p:txBody>
      </p:sp>
      <p:sp>
        <p:nvSpPr>
          <p:cNvPr id="63" name="Folded Corner 62" descr="Contains pages 1, 2, 3, 4, 5, 6. Page 1 and 2 each have one pin. The refernce bit is set for pages 1, 2, and 6. The clock hand points at page 4" title="LRU Clock State"/>
          <p:cNvSpPr/>
          <p:nvPr/>
        </p:nvSpPr>
        <p:spPr bwMode="auto">
          <a:xfrm>
            <a:off x="2847180" y="3370337"/>
            <a:ext cx="792509" cy="54473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5</a:t>
            </a:r>
          </a:p>
        </p:txBody>
      </p:sp>
      <p:sp>
        <p:nvSpPr>
          <p:cNvPr id="64" name="Folded Corner 63" descr="Contains pages 1, 2, 3, 4, 5, 6. Page 1 and 2 each have one pin. The refernce bit is set for pages 1, 2, and 6. The clock hand points at page 4" title="LRU Clock State"/>
          <p:cNvSpPr/>
          <p:nvPr/>
        </p:nvSpPr>
        <p:spPr bwMode="auto">
          <a:xfrm>
            <a:off x="4083537" y="4307623"/>
            <a:ext cx="779246" cy="54473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4</a:t>
            </a:r>
          </a:p>
        </p:txBody>
      </p:sp>
      <p:sp>
        <p:nvSpPr>
          <p:cNvPr id="65" name="Oval 64" descr="Contains pages 1, 2, 3, 4, 5, 6. Page 1 and 2 each have one pin. The refernce bit is set for pages 1, 2, and 6. The clock hand points at page 4" title="LRU Clock State"/>
          <p:cNvSpPr/>
          <p:nvPr/>
        </p:nvSpPr>
        <p:spPr bwMode="auto">
          <a:xfrm>
            <a:off x="4357938" y="3022586"/>
            <a:ext cx="114300" cy="114300"/>
          </a:xfrm>
          <a:prstGeom prst="ellipse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6" name="Rectangle 65" descr="Contains pages 1, 2, 3, 4, 5, 6. Page 1 and 2 each have one pin. The refernce bit is set for pages 1, 2, and 6. The clock hand points at page 4" title="LRU Clock State"/>
          <p:cNvSpPr/>
          <p:nvPr/>
        </p:nvSpPr>
        <p:spPr bwMode="auto">
          <a:xfrm>
            <a:off x="4862783" y="1855370"/>
            <a:ext cx="173267" cy="17864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7" name="Rectangle 66" descr="Contains pages 1, 2, 3, 4, 5, 6. Page 1 and 2 each have one pin. The refernce bit is set for pages 1, 2, and 6. The clock hand points at page 4" title="LRU Clock State"/>
          <p:cNvSpPr/>
          <p:nvPr/>
        </p:nvSpPr>
        <p:spPr bwMode="auto">
          <a:xfrm>
            <a:off x="5972641" y="2679930"/>
            <a:ext cx="173267" cy="17864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8" name="Rectangle 67" descr="Contains pages 1, 2, 3, 4, 5, 6. Page 1 and 2 each have one pin. The refernce bit is set for pages 1, 2, and 6. The clock hand points at page 4" title="LRU Clock State"/>
          <p:cNvSpPr/>
          <p:nvPr/>
        </p:nvSpPr>
        <p:spPr bwMode="auto">
          <a:xfrm>
            <a:off x="5981721" y="3872732"/>
            <a:ext cx="173267" cy="17864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9" name="Rectangle 68" descr="Contains pages 1, 2, 3, 4, 5, 6. Page 1 and 2 each have one pin. The refernce bit is set for pages 1, 2, and 6. The clock hand points at page 4" title="LRU Clock State"/>
          <p:cNvSpPr/>
          <p:nvPr/>
        </p:nvSpPr>
        <p:spPr bwMode="auto">
          <a:xfrm>
            <a:off x="4849017" y="4812370"/>
            <a:ext cx="173267" cy="17864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0" name="Rectangle 69" descr="Contains pages 1, 2, 3, 4, 5, 6. Page 1 and 2 each have one pin. The refernce bit is set for pages 1, 2, and 6. The clock hand points at page 4" title="LRU Clock State"/>
          <p:cNvSpPr/>
          <p:nvPr/>
        </p:nvSpPr>
        <p:spPr bwMode="auto">
          <a:xfrm>
            <a:off x="3640890" y="3842221"/>
            <a:ext cx="173267" cy="17864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1" name="Rectangle 70" descr="Contains pages 1, 2, 3, 4, 5, 6. Page 1 and 2 each have one pin. The refernce bit is set for pages 1, 2, and 6. The clock hand points at page 4" title="LRU Clock State"/>
          <p:cNvSpPr/>
          <p:nvPr/>
        </p:nvSpPr>
        <p:spPr bwMode="auto">
          <a:xfrm>
            <a:off x="3602923" y="2679930"/>
            <a:ext cx="173267" cy="17864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72" name="Picture 71" descr="Contains pages 1, 2, 3, 4, 5, 6. Page 1 and 2 each have one pin. The refernce bit is set for pages 1, 2, and 6. The clock hand points at page 4" title="LRU Clock Stat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936" y="1822324"/>
            <a:ext cx="457200" cy="457200"/>
          </a:xfrm>
          <a:prstGeom prst="rect">
            <a:avLst/>
          </a:prstGeom>
        </p:spPr>
      </p:pic>
      <p:pic>
        <p:nvPicPr>
          <p:cNvPr id="73" name="Picture 72" descr="Contains pages 1, 2, 3, 4, 5, 6. Page 1 and 2 each have one pin. The refernce bit is set for pages 1, 2, and 6. The clock hand points at page 4" title="LRU Clock Stat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543" y="1026063"/>
            <a:ext cx="457200" cy="457200"/>
          </a:xfrm>
          <a:prstGeom prst="rect">
            <a:avLst/>
          </a:prstGeom>
        </p:spPr>
      </p:pic>
      <p:sp>
        <p:nvSpPr>
          <p:cNvPr id="74" name="Rectangle 73" descr="Contains pages 1, 2, 3, 4, 5, 6. Page 1 and 2 each have one pin. The refernce bit is set for pages 1, 2, and 6. The clock hand points at page 4" title="LRU Clock State"/>
          <p:cNvSpPr/>
          <p:nvPr/>
        </p:nvSpPr>
        <p:spPr>
          <a:xfrm>
            <a:off x="4789695" y="1744046"/>
            <a:ext cx="380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 Unicode MS" charset="0"/>
              </a:rPr>
              <a:t>✔</a:t>
            </a:r>
          </a:p>
        </p:txBody>
      </p:sp>
      <p:sp>
        <p:nvSpPr>
          <p:cNvPr id="75" name="Rectangle 74" descr="Contains pages 1, 2, 3, 4, 5, 6. Page 1 and 2 each have one pin. The refernce bit is set for pages 1, 2, and 6. The clock hand points at page 4" title="LRU Clock State"/>
          <p:cNvSpPr/>
          <p:nvPr/>
        </p:nvSpPr>
        <p:spPr>
          <a:xfrm>
            <a:off x="5897855" y="2566227"/>
            <a:ext cx="380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 Unicode MS" charset="0"/>
              </a:rPr>
              <a:t>✔</a:t>
            </a:r>
          </a:p>
        </p:txBody>
      </p:sp>
      <p:sp>
        <p:nvSpPr>
          <p:cNvPr id="77" name="Rectangle 76" descr="Contains pages 1, 2, 3, 4, 5, 6. Page 1 and 2 each have one pin. The refernce bit is set for pages 1, 2, and 6. The clock hand points at page 4" title="LRU Clock State"/>
          <p:cNvSpPr/>
          <p:nvPr/>
        </p:nvSpPr>
        <p:spPr>
          <a:xfrm>
            <a:off x="3519045" y="2566227"/>
            <a:ext cx="380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 Unicode MS" charset="0"/>
              </a:rPr>
              <a:t>✔</a:t>
            </a:r>
          </a:p>
        </p:txBody>
      </p:sp>
      <p:sp>
        <p:nvSpPr>
          <p:cNvPr id="81" name="Rectangle 80" descr="Page 7 is not in the buffer pool" title="Page 7"/>
          <p:cNvSpPr/>
          <p:nvPr/>
        </p:nvSpPr>
        <p:spPr bwMode="auto">
          <a:xfrm>
            <a:off x="1143001" y="4248150"/>
            <a:ext cx="1129604" cy="743638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2" name="Folded Corner 81" descr="Page 7 is not in the buffer pool" title="Page 7"/>
          <p:cNvSpPr/>
          <p:nvPr/>
        </p:nvSpPr>
        <p:spPr bwMode="auto">
          <a:xfrm>
            <a:off x="1394188" y="4336540"/>
            <a:ext cx="779246" cy="54473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7</a:t>
            </a:r>
          </a:p>
        </p:txBody>
      </p:sp>
      <p:sp>
        <p:nvSpPr>
          <p:cNvPr id="83" name="Folded Corner 82" descr="Page 7 is not in the buffer pool" title="Page 7"/>
          <p:cNvSpPr/>
          <p:nvPr/>
        </p:nvSpPr>
        <p:spPr bwMode="auto">
          <a:xfrm>
            <a:off x="1394188" y="4336540"/>
            <a:ext cx="779246" cy="54473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7</a:t>
            </a:r>
          </a:p>
        </p:txBody>
      </p:sp>
      <p:grpSp>
        <p:nvGrpSpPr>
          <p:cNvPr id="84" name="Group 83" descr="Contains pages 1, 2, 3, 4, 5, 6. Page 1 and 2 each have one pin. The refernce bit is set for pages 1, 2, and 6. The clock hand points at page 4"/>
          <p:cNvGrpSpPr/>
          <p:nvPr/>
        </p:nvGrpSpPr>
        <p:grpSpPr>
          <a:xfrm rot="10800000">
            <a:off x="4191001" y="2113378"/>
            <a:ext cx="446177" cy="2287172"/>
            <a:chOff x="5652533" y="2673300"/>
            <a:chExt cx="594902" cy="3049563"/>
          </a:xfrm>
        </p:grpSpPr>
        <p:pic>
          <p:nvPicPr>
            <p:cNvPr id="85" name="Picture 84" descr="Pointing ag page 4" title="Clock hand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233"/>
            <a:stretch/>
          </p:blipFill>
          <p:spPr>
            <a:xfrm>
              <a:off x="5652533" y="2673300"/>
              <a:ext cx="594902" cy="2078436"/>
            </a:xfrm>
            <a:prstGeom prst="rect">
              <a:avLst/>
            </a:prstGeom>
          </p:spPr>
        </p:pic>
        <p:sp>
          <p:nvSpPr>
            <p:cNvPr id="86" name="Rectangle 85"/>
            <p:cNvSpPr/>
            <p:nvPr/>
          </p:nvSpPr>
          <p:spPr bwMode="auto">
            <a:xfrm>
              <a:off x="5815563" y="4251456"/>
              <a:ext cx="152400" cy="1471407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39" name="Folded Corner 38" descr="Page 7 is not in the buffer pool" title="Page 7">
            <a:extLst>
              <a:ext uri="{FF2B5EF4-FFF2-40B4-BE49-F238E27FC236}">
                <a16:creationId xmlns:a16="http://schemas.microsoft.com/office/drawing/2014/main" id="{94D0F206-299D-8C45-B602-90A55247A18E}"/>
              </a:ext>
            </a:extLst>
          </p:cNvPr>
          <p:cNvSpPr/>
          <p:nvPr/>
        </p:nvSpPr>
        <p:spPr bwMode="auto">
          <a:xfrm>
            <a:off x="1407546" y="4336540"/>
            <a:ext cx="779246" cy="54473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7</a:t>
            </a:r>
          </a:p>
        </p:txBody>
      </p:sp>
    </p:spTree>
    <p:extLst>
      <p:ext uri="{BB962C8B-B14F-4D97-AF65-F5344CB8AC3E}">
        <p14:creationId xmlns:p14="http://schemas.microsoft.com/office/powerpoint/2010/main" val="901184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 Policy State: Illustrated, Pt 4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52400" y="1200151"/>
            <a:ext cx="8229600" cy="3394472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Request: Read page 7</a:t>
            </a:r>
          </a:p>
          <a:p>
            <a:pPr marL="0" indent="0">
              <a:spcBef>
                <a:spcPts val="4000"/>
              </a:spcBef>
              <a:buNone/>
            </a:pPr>
            <a:r>
              <a:rPr lang="en-US" sz="1200" dirty="0"/>
              <a:t>Current frame not pinned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Ref bit unset:</a:t>
            </a:r>
          </a:p>
          <a:p>
            <a:pPr marL="457200" lvl="1" indent="0">
              <a:buNone/>
            </a:pPr>
            <a:r>
              <a:rPr lang="en-US" sz="1200" b="1" dirty="0"/>
              <a:t>Replace</a:t>
            </a:r>
          </a:p>
          <a:p>
            <a:pPr marL="457200" lvl="1" indent="0">
              <a:buNone/>
            </a:pPr>
            <a:r>
              <a:rPr lang="en-US" sz="1200" b="1" dirty="0"/>
              <a:t>Set pinned</a:t>
            </a:r>
          </a:p>
          <a:p>
            <a:pPr marL="457200" lvl="1" indent="0">
              <a:buNone/>
            </a:pPr>
            <a:r>
              <a:rPr lang="en-US" sz="1200" b="1" dirty="0"/>
              <a:t>Set ref bit</a:t>
            </a:r>
          </a:p>
          <a:p>
            <a:pPr marL="457200" lvl="1" indent="0">
              <a:buNone/>
            </a:pPr>
            <a:r>
              <a:rPr lang="en-US" sz="1200" b="1" dirty="0"/>
              <a:t>Advance clock</a:t>
            </a:r>
          </a:p>
        </p:txBody>
      </p:sp>
      <p:sp>
        <p:nvSpPr>
          <p:cNvPr id="51" name="Folded Corner 50"/>
          <p:cNvSpPr/>
          <p:nvPr/>
        </p:nvSpPr>
        <p:spPr bwMode="auto">
          <a:xfrm>
            <a:off x="4370833" y="5304377"/>
            <a:ext cx="779246" cy="54473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4</a:t>
            </a:r>
          </a:p>
        </p:txBody>
      </p:sp>
      <p:sp>
        <p:nvSpPr>
          <p:cNvPr id="44" name="Oval 43" descr="Contains pages 1, 2, 3, 4, 5, 6. Page 1 and 2 each have one pin. The refernce bit is set for pages 1, 2, and 6. The clock hand points at page 4" title="LRU Clock State"/>
          <p:cNvSpPr/>
          <p:nvPr/>
        </p:nvSpPr>
        <p:spPr bwMode="auto">
          <a:xfrm>
            <a:off x="2503805" y="1168453"/>
            <a:ext cx="3822566" cy="3822566"/>
          </a:xfrm>
          <a:prstGeom prst="ellipse">
            <a:avLst/>
          </a:prstGeom>
          <a:gradFill>
            <a:gsLst>
              <a:gs pos="0">
                <a:srgbClr val="ABD2EB">
                  <a:shade val="51000"/>
                  <a:satMod val="130000"/>
                </a:srgbClr>
              </a:gs>
              <a:gs pos="80000">
                <a:srgbClr val="ABD2EB">
                  <a:shade val="93000"/>
                  <a:satMod val="130000"/>
                </a:srgbClr>
              </a:gs>
              <a:gs pos="100000">
                <a:srgbClr val="ABD2EB">
                  <a:shade val="94000"/>
                  <a:satMod val="135000"/>
                </a:srgbClr>
              </a:gs>
            </a:gsLst>
            <a:lin ang="1620000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2" name="Rounded Rectangle 51" descr="Contains pages 1, 2, 3, 4, 5, 6. Page 1 and 2 each have one pin. The refernce bit is set for pages 1, 2, and 6. The clock hand points at page 4" title="LRU Clock State"/>
          <p:cNvSpPr/>
          <p:nvPr/>
        </p:nvSpPr>
        <p:spPr>
          <a:xfrm>
            <a:off x="3975691" y="4237088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54" name="Rounded Rectangle 53" descr="Contains pages 1, 2, 3, 4, 5, 6. Page 1 and 2 each have one pin. The refernce bit is set for pages 1, 2, and 6. The clock hand points at page 4" title="LRU Clock State"/>
          <p:cNvSpPr/>
          <p:nvPr/>
        </p:nvSpPr>
        <p:spPr>
          <a:xfrm>
            <a:off x="5084184" y="3299802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56" name="Rounded Rectangle 55" descr="Contains pages 1, 2, 3, 4, 5, 6. Page 1 and 2 each have one pin. The refernce bit is set for pages 1, 2, and 6. The clock hand points at page 4" title="LRU Clock State"/>
          <p:cNvSpPr/>
          <p:nvPr/>
        </p:nvSpPr>
        <p:spPr>
          <a:xfrm>
            <a:off x="2733482" y="2106916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57" name="Rounded Rectangle 56" descr="Contains pages 1, 2, 3, 4, 5, 6. Page 1 and 2 each have one pin. The refernce bit is set for pages 1, 2, and 6. The clock hand points at page 4" title="LRU Clock State"/>
          <p:cNvSpPr/>
          <p:nvPr/>
        </p:nvSpPr>
        <p:spPr>
          <a:xfrm>
            <a:off x="2745965" y="3299802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58" name="Rounded Rectangle 57" descr="Contains pages 1, 2, 3, 4, 5, 6. Page 1 and 2 each have one pin. The refernce bit is set for pages 1, 2, and 6. The clock hand points at page 4" title="LRU Clock State"/>
          <p:cNvSpPr/>
          <p:nvPr/>
        </p:nvSpPr>
        <p:spPr>
          <a:xfrm>
            <a:off x="5080743" y="2080100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59" name="Rounded Rectangle 58" descr="Contains pages 1, 2, 3, 4, 5, 6. Page 1 and 2 each have one pin. The refernce bit is set for pages 1, 2, and 6. The clock hand points at page 4" title="LRU Clock State"/>
          <p:cNvSpPr/>
          <p:nvPr/>
        </p:nvSpPr>
        <p:spPr>
          <a:xfrm>
            <a:off x="3950229" y="1290381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60" name="Folded Corner 59" descr="Contains pages 1, 2, 3, 4, 5, 6. Page 1 and 2 each have one pin. The refernce bit is set for pages 1, 2, and 6. The clock hand points at page 4" title="LRU Clock State"/>
          <p:cNvSpPr/>
          <p:nvPr/>
        </p:nvSpPr>
        <p:spPr bwMode="auto">
          <a:xfrm>
            <a:off x="4056508" y="1361859"/>
            <a:ext cx="792509" cy="54473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61" name="Folded Corner 60" descr="Contains pages 1, 2, 3, 4, 5, 6. Page 1 and 2 each have one pin. The refernce bit is set for pages 1, 2, and 6. The clock hand points at page 4" title="LRU Clock State"/>
          <p:cNvSpPr/>
          <p:nvPr/>
        </p:nvSpPr>
        <p:spPr bwMode="auto">
          <a:xfrm>
            <a:off x="5200897" y="3365580"/>
            <a:ext cx="792509" cy="54473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3</a:t>
            </a:r>
          </a:p>
        </p:txBody>
      </p:sp>
      <p:sp>
        <p:nvSpPr>
          <p:cNvPr id="62" name="Folded Corner 61" descr="Contains pages 1, 2, 3, 4, 5, 6. Page 1 and 2 each have one pin. The refernce bit is set for pages 1, 2, and 6. The clock hand points at page 4" title="LRU Clock State"/>
          <p:cNvSpPr/>
          <p:nvPr/>
        </p:nvSpPr>
        <p:spPr bwMode="auto">
          <a:xfrm>
            <a:off x="5200897" y="2146089"/>
            <a:ext cx="779246" cy="54473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2</a:t>
            </a:r>
          </a:p>
        </p:txBody>
      </p:sp>
      <p:sp>
        <p:nvSpPr>
          <p:cNvPr id="63" name="Folded Corner 62" descr="Contains pages 1, 2, 3, 4, 5, 6. Page 1 and 2 each have one pin. The refernce bit is set for pages 1, 2, and 6. The clock hand points at page 4" title="LRU Clock State"/>
          <p:cNvSpPr/>
          <p:nvPr/>
        </p:nvSpPr>
        <p:spPr bwMode="auto">
          <a:xfrm>
            <a:off x="2848706" y="2189552"/>
            <a:ext cx="779246" cy="54473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6</a:t>
            </a:r>
          </a:p>
        </p:txBody>
      </p:sp>
      <p:sp>
        <p:nvSpPr>
          <p:cNvPr id="64" name="Folded Corner 63" descr="Contains pages 1, 2, 3, 4, 5, 6. Page 1 and 2 each have one pin. The refernce bit is set for pages 1, 2, and 6. The clock hand points at page 4" title="LRU Clock State"/>
          <p:cNvSpPr/>
          <p:nvPr/>
        </p:nvSpPr>
        <p:spPr bwMode="auto">
          <a:xfrm>
            <a:off x="2847180" y="3370337"/>
            <a:ext cx="792509" cy="54473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5</a:t>
            </a:r>
          </a:p>
        </p:txBody>
      </p:sp>
      <p:sp>
        <p:nvSpPr>
          <p:cNvPr id="66" name="Oval 65" descr="Contains pages 1, 2, 3, 4, 5, 6. Page 1 and 2 each have one pin. The refernce bit is set for pages 1, 2, and 6. The clock hand points at page 4" title="LRU Clock State"/>
          <p:cNvSpPr/>
          <p:nvPr/>
        </p:nvSpPr>
        <p:spPr bwMode="auto">
          <a:xfrm>
            <a:off x="4357938" y="3022586"/>
            <a:ext cx="114300" cy="114300"/>
          </a:xfrm>
          <a:prstGeom prst="ellipse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7" name="Rectangle 66" descr="Contains pages 1, 2, 3, 4, 5, 6. Page 1 and 2 each have one pin. The refernce bit is set for pages 1, 2, and 6. The clock hand points at page 4" title="LRU Clock State"/>
          <p:cNvSpPr/>
          <p:nvPr/>
        </p:nvSpPr>
        <p:spPr bwMode="auto">
          <a:xfrm>
            <a:off x="4862783" y="1855370"/>
            <a:ext cx="173267" cy="17864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8" name="Rectangle 67" descr="Contains pages 1, 2, 3, 4, 5, 6. Page 1 and 2 each have one pin. The refernce bit is set for pages 1, 2, and 6. The clock hand points at page 4" title="LRU Clock State"/>
          <p:cNvSpPr/>
          <p:nvPr/>
        </p:nvSpPr>
        <p:spPr bwMode="auto">
          <a:xfrm>
            <a:off x="5972641" y="2679930"/>
            <a:ext cx="173267" cy="17864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9" name="Rectangle 68" descr="Contains pages 1, 2, 3, 4, 5, 6. Page 1 and 2 each have one pin. The refernce bit is set for pages 1, 2, and 6. The clock hand points at page 4" title="LRU Clock State"/>
          <p:cNvSpPr/>
          <p:nvPr/>
        </p:nvSpPr>
        <p:spPr bwMode="auto">
          <a:xfrm>
            <a:off x="5981721" y="3872732"/>
            <a:ext cx="173267" cy="17864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0" name="Rectangle 69" descr="Contains pages 1, 2, 3, 4, 5, 6. Page 1 and 2 each have one pin. The refernce bit is set for pages 1, 2, and 6. The clock hand points at page 4" title="LRU Clock State"/>
          <p:cNvSpPr/>
          <p:nvPr/>
        </p:nvSpPr>
        <p:spPr bwMode="auto">
          <a:xfrm>
            <a:off x="4849017" y="4812370"/>
            <a:ext cx="173267" cy="17864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1" name="Rectangle 70" descr="Contains pages 1, 2, 3, 4, 5, 6. Page 1 and 2 each have one pin. The refernce bit is set for pages 1, 2, and 6. The clock hand points at page 4" title="LRU Clock State"/>
          <p:cNvSpPr/>
          <p:nvPr/>
        </p:nvSpPr>
        <p:spPr bwMode="auto">
          <a:xfrm>
            <a:off x="3640890" y="3842221"/>
            <a:ext cx="173267" cy="17864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2" name="Rectangle 71" descr="Contains pages 1, 2, 3, 4, 5, 6. Page 1 and 2 each have one pin. The refernce bit is set for pages 1, 2, and 6. The clock hand points at page 4" title="LRU Clock State"/>
          <p:cNvSpPr/>
          <p:nvPr/>
        </p:nvSpPr>
        <p:spPr bwMode="auto">
          <a:xfrm>
            <a:off x="3602923" y="2679930"/>
            <a:ext cx="173267" cy="17864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73" name="Picture 72" descr="Contains pages 1, 2, 3, 4, 5, 6. Page 1 and 2 each have one pin. The refernce bit is set for pages 1, 2, and 6. The clock hand points at page 4" title="LRU Clock Stat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936" y="1822324"/>
            <a:ext cx="457200" cy="457200"/>
          </a:xfrm>
          <a:prstGeom prst="rect">
            <a:avLst/>
          </a:prstGeom>
        </p:spPr>
      </p:pic>
      <p:pic>
        <p:nvPicPr>
          <p:cNvPr id="74" name="Picture 73" descr="Contains pages 1, 2, 3, 4, 5, 6. Page 1 and 2 each have one pin. The refernce bit is set for pages 1, 2, and 6. The clock hand points at page 4" title="LRU Clock Stat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543" y="1026063"/>
            <a:ext cx="457200" cy="457200"/>
          </a:xfrm>
          <a:prstGeom prst="rect">
            <a:avLst/>
          </a:prstGeom>
        </p:spPr>
      </p:pic>
      <p:sp>
        <p:nvSpPr>
          <p:cNvPr id="75" name="Rectangle 74" descr="Contains pages 1, 2, 3, 4, 5, 6. Page 1 and 2 each have one pin. The refernce bit is set for pages 1, 2, and 6. The clock hand points at page 4" title="LRU Clock State"/>
          <p:cNvSpPr/>
          <p:nvPr/>
        </p:nvSpPr>
        <p:spPr>
          <a:xfrm>
            <a:off x="4789695" y="1744046"/>
            <a:ext cx="380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 Unicode MS" charset="0"/>
              </a:rPr>
              <a:t>✔</a:t>
            </a:r>
          </a:p>
        </p:txBody>
      </p:sp>
      <p:sp>
        <p:nvSpPr>
          <p:cNvPr id="76" name="Rectangle 75" descr="Contains pages 1, 2, 3, 4, 5, 6. Page 1 and 2 each have one pin. The refernce bit is set for pages 1, 2, and 6. The clock hand points at page 4" title="LRU Clock State"/>
          <p:cNvSpPr/>
          <p:nvPr/>
        </p:nvSpPr>
        <p:spPr>
          <a:xfrm>
            <a:off x="5897855" y="2566227"/>
            <a:ext cx="380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 Unicode MS" charset="0"/>
              </a:rPr>
              <a:t>✔</a:t>
            </a:r>
          </a:p>
        </p:txBody>
      </p:sp>
      <p:sp>
        <p:nvSpPr>
          <p:cNvPr id="78" name="Rectangle 77" descr="Contains pages 1, 2, 3, 4, 5, 6. Page 1 and 2 each have one pin. The refernce bit is set for pages 1, 2, and 6. The clock hand points at page 4" title="LRU Clock State"/>
          <p:cNvSpPr/>
          <p:nvPr/>
        </p:nvSpPr>
        <p:spPr>
          <a:xfrm>
            <a:off x="3519045" y="2566227"/>
            <a:ext cx="380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 Unicode MS" charset="0"/>
              </a:rPr>
              <a:t>✔</a:t>
            </a:r>
          </a:p>
        </p:txBody>
      </p:sp>
      <p:sp>
        <p:nvSpPr>
          <p:cNvPr id="86" name="Rectangle 85"/>
          <p:cNvSpPr/>
          <p:nvPr/>
        </p:nvSpPr>
        <p:spPr>
          <a:xfrm>
            <a:off x="4800600" y="4717018"/>
            <a:ext cx="380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 Unicode MS" charset="0"/>
              </a:rPr>
              <a:t>✔</a:t>
            </a:r>
          </a:p>
        </p:txBody>
      </p:sp>
      <p:sp>
        <p:nvSpPr>
          <p:cNvPr id="87" name="Rectangle 86" descr="Page 7 is not in the buffer pool" title="Page 7"/>
          <p:cNvSpPr/>
          <p:nvPr/>
        </p:nvSpPr>
        <p:spPr bwMode="auto">
          <a:xfrm>
            <a:off x="1143001" y="4248150"/>
            <a:ext cx="1129604" cy="743638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8" name="Folded Corner 87" descr="Page 7 is not in the buffer pool" title="Page 7"/>
          <p:cNvSpPr/>
          <p:nvPr/>
        </p:nvSpPr>
        <p:spPr bwMode="auto">
          <a:xfrm>
            <a:off x="1394188" y="4336540"/>
            <a:ext cx="779246" cy="54473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7</a:t>
            </a:r>
          </a:p>
        </p:txBody>
      </p:sp>
      <p:sp>
        <p:nvSpPr>
          <p:cNvPr id="89" name="Folded Corner 88" descr="Page 7 is not in the buffer pool" title="Page 7"/>
          <p:cNvSpPr/>
          <p:nvPr/>
        </p:nvSpPr>
        <p:spPr bwMode="auto">
          <a:xfrm>
            <a:off x="1394188" y="4336540"/>
            <a:ext cx="779246" cy="54473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7</a:t>
            </a:r>
          </a:p>
        </p:txBody>
      </p:sp>
      <p:sp>
        <p:nvSpPr>
          <p:cNvPr id="43" name="Folded Corner 42" descr="Page 7 is not in the buffer pool" title="Page 7">
            <a:extLst>
              <a:ext uri="{FF2B5EF4-FFF2-40B4-BE49-F238E27FC236}">
                <a16:creationId xmlns:a16="http://schemas.microsoft.com/office/drawing/2014/main" id="{7D9CA482-E4E2-0E49-B94D-EDC70D6260AD}"/>
              </a:ext>
            </a:extLst>
          </p:cNvPr>
          <p:cNvSpPr/>
          <p:nvPr/>
        </p:nvSpPr>
        <p:spPr bwMode="auto">
          <a:xfrm>
            <a:off x="4083537" y="4317248"/>
            <a:ext cx="779246" cy="54473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7</a:t>
            </a:r>
          </a:p>
        </p:txBody>
      </p:sp>
      <p:pic>
        <p:nvPicPr>
          <p:cNvPr id="45" name="Picture 44" descr="Pin in page 7" title="Pin">
            <a:extLst>
              <a:ext uri="{FF2B5EF4-FFF2-40B4-BE49-F238E27FC236}">
                <a16:creationId xmlns:a16="http://schemas.microsoft.com/office/drawing/2014/main" id="{B5FCD371-D39C-0B4F-8CB1-EDB67CBD26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480" y="3959631"/>
            <a:ext cx="457200" cy="457200"/>
          </a:xfrm>
          <a:prstGeom prst="rect">
            <a:avLst/>
          </a:prstGeom>
        </p:spPr>
      </p:pic>
      <p:grpSp>
        <p:nvGrpSpPr>
          <p:cNvPr id="46" name="Group 45" descr="Contains pages 1, 2, 3, 4, 5, 6. Page 1 and 2 each have one pin. The refernce bit is set for pages 1, 2, and 6. The clock hand points at page 4">
            <a:extLst>
              <a:ext uri="{FF2B5EF4-FFF2-40B4-BE49-F238E27FC236}">
                <a16:creationId xmlns:a16="http://schemas.microsoft.com/office/drawing/2014/main" id="{164BE5BD-0AF9-1240-9AD4-275A70AD1570}"/>
              </a:ext>
            </a:extLst>
          </p:cNvPr>
          <p:cNvGrpSpPr/>
          <p:nvPr/>
        </p:nvGrpSpPr>
        <p:grpSpPr>
          <a:xfrm rot="10800000">
            <a:off x="4191001" y="2113378"/>
            <a:ext cx="446177" cy="2287172"/>
            <a:chOff x="5652533" y="2673300"/>
            <a:chExt cx="594902" cy="3049563"/>
          </a:xfrm>
        </p:grpSpPr>
        <p:pic>
          <p:nvPicPr>
            <p:cNvPr id="47" name="Picture 46" descr="Clock hand pointing at page 7" title="Clock hand">
              <a:extLst>
                <a:ext uri="{FF2B5EF4-FFF2-40B4-BE49-F238E27FC236}">
                  <a16:creationId xmlns:a16="http://schemas.microsoft.com/office/drawing/2014/main" id="{752A7890-C9AF-A641-BE1F-920340A32E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233"/>
            <a:stretch/>
          </p:blipFill>
          <p:spPr>
            <a:xfrm>
              <a:off x="5652533" y="2673300"/>
              <a:ext cx="594902" cy="2078436"/>
            </a:xfrm>
            <a:prstGeom prst="rect">
              <a:avLst/>
            </a:prstGeom>
          </p:spPr>
        </p:pic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5F0F118-82AF-0D4F-8BD0-CE33142DB338}"/>
                </a:ext>
              </a:extLst>
            </p:cNvPr>
            <p:cNvSpPr/>
            <p:nvPr/>
          </p:nvSpPr>
          <p:spPr bwMode="auto">
            <a:xfrm>
              <a:off x="5815563" y="4251456"/>
              <a:ext cx="152400" cy="1471407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30052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 Policy State: Illustrated, Pt 5</a:t>
            </a:r>
          </a:p>
        </p:txBody>
      </p:sp>
      <p:sp>
        <p:nvSpPr>
          <p:cNvPr id="47" name="Content Placeholder 8">
            <a:extLst>
              <a:ext uri="{FF2B5EF4-FFF2-40B4-BE49-F238E27FC236}">
                <a16:creationId xmlns:a16="http://schemas.microsoft.com/office/drawing/2014/main" id="{A6567905-0F19-3A49-93E8-52E3EE72F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00151"/>
            <a:ext cx="8229600" cy="3394472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Request: Read page 7</a:t>
            </a:r>
          </a:p>
          <a:p>
            <a:pPr marL="0" indent="0">
              <a:spcBef>
                <a:spcPts val="4000"/>
              </a:spcBef>
              <a:buNone/>
            </a:pPr>
            <a:r>
              <a:rPr lang="en-US" sz="1200" dirty="0"/>
              <a:t>Current frame not pinned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Ref bit unset:</a:t>
            </a:r>
          </a:p>
          <a:p>
            <a:pPr marL="457200" lvl="1" indent="0">
              <a:buNone/>
            </a:pPr>
            <a:r>
              <a:rPr lang="en-US" sz="1200" b="1" dirty="0"/>
              <a:t>Replace</a:t>
            </a:r>
          </a:p>
          <a:p>
            <a:pPr marL="457200" lvl="1" indent="0">
              <a:buNone/>
            </a:pPr>
            <a:r>
              <a:rPr lang="en-US" sz="1200" b="1" dirty="0"/>
              <a:t>Set pinned</a:t>
            </a:r>
          </a:p>
          <a:p>
            <a:pPr marL="457200" lvl="1" indent="0">
              <a:buNone/>
            </a:pPr>
            <a:r>
              <a:rPr lang="en-US" sz="1200" b="1" dirty="0"/>
              <a:t>Set ref bit</a:t>
            </a:r>
          </a:p>
          <a:p>
            <a:pPr marL="457200" lvl="1" indent="0">
              <a:buNone/>
            </a:pPr>
            <a:r>
              <a:rPr lang="en-US" sz="1200" b="1" dirty="0"/>
              <a:t>Advance clock</a:t>
            </a:r>
          </a:p>
          <a:p>
            <a:pPr marL="457200" lvl="1" indent="0">
              <a:buNone/>
            </a:pPr>
            <a:r>
              <a:rPr lang="en-US" sz="1200" b="1" dirty="0"/>
              <a:t>Return pointer</a:t>
            </a:r>
          </a:p>
        </p:txBody>
      </p:sp>
      <p:sp>
        <p:nvSpPr>
          <p:cNvPr id="52" name="Oval 51" descr="Contains pages 1, 2, 3, 4, 5, 6. Page 1 and 2 each have one pin. The refernce bit is set for pages 1, 2, and 6. The clock hand points at page 4" title="LRU Clock State"/>
          <p:cNvSpPr/>
          <p:nvPr/>
        </p:nvSpPr>
        <p:spPr bwMode="auto">
          <a:xfrm>
            <a:off x="2503805" y="1168453"/>
            <a:ext cx="3822566" cy="3822566"/>
          </a:xfrm>
          <a:prstGeom prst="ellipse">
            <a:avLst/>
          </a:prstGeom>
          <a:gradFill>
            <a:gsLst>
              <a:gs pos="0">
                <a:srgbClr val="ABD2EB">
                  <a:shade val="51000"/>
                  <a:satMod val="130000"/>
                </a:srgbClr>
              </a:gs>
              <a:gs pos="80000">
                <a:srgbClr val="ABD2EB">
                  <a:shade val="93000"/>
                  <a:satMod val="130000"/>
                </a:srgbClr>
              </a:gs>
              <a:gs pos="100000">
                <a:srgbClr val="ABD2EB">
                  <a:shade val="94000"/>
                  <a:satMod val="135000"/>
                </a:srgbClr>
              </a:gs>
            </a:gsLst>
            <a:lin ang="1620000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4" name="Rounded Rectangle 53" descr="Contains pages 1, 2, 3, 4, 5, 6. Page 1 and 2 each have one pin. The refernce bit is set for pages 1, 2, and 6. The clock hand points at page 4" title="LRU Clock State"/>
          <p:cNvSpPr/>
          <p:nvPr/>
        </p:nvSpPr>
        <p:spPr>
          <a:xfrm>
            <a:off x="3975691" y="4237088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56" name="Rounded Rectangle 55" descr="Contains pages 1, 2, 3, 4, 5, 6. Page 1 and 2 each have one pin. The refernce bit is set for pages 1, 2, and 6. The clock hand points at page 4" title="LRU Clock State"/>
          <p:cNvSpPr/>
          <p:nvPr/>
        </p:nvSpPr>
        <p:spPr>
          <a:xfrm>
            <a:off x="5084184" y="3299802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57" name="Rounded Rectangle 56" descr="Contains pages 1, 2, 3, 4, 5, 6. Page 1 and 2 each have one pin. The refernce bit is set for pages 1, 2, and 6. The clock hand points at page 4" title="LRU Clock State"/>
          <p:cNvSpPr/>
          <p:nvPr/>
        </p:nvSpPr>
        <p:spPr>
          <a:xfrm>
            <a:off x="2733482" y="2106916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58" name="Rounded Rectangle 57" descr="Contains pages 1, 2, 3, 4, 5, 6. Page 1 and 2 each have one pin. The refernce bit is set for pages 1, 2, and 6. The clock hand points at page 4" title="LRU Clock State"/>
          <p:cNvSpPr/>
          <p:nvPr/>
        </p:nvSpPr>
        <p:spPr>
          <a:xfrm>
            <a:off x="2745965" y="3299802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59" name="Rounded Rectangle 58" descr="Contains pages 1, 2, 3, 4, 5, 6. Page 1 and 2 each have one pin. The refernce bit is set for pages 1, 2, and 6. The clock hand points at page 4" title="LRU Clock State"/>
          <p:cNvSpPr/>
          <p:nvPr/>
        </p:nvSpPr>
        <p:spPr>
          <a:xfrm>
            <a:off x="5080743" y="2080100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60" name="Rounded Rectangle 59" descr="Contains pages 1, 2, 3, 4, 5, 6. Page 1 and 2 each have one pin. The refernce bit is set for pages 1, 2, and 6. The clock hand points at page 4" title="LRU Clock State"/>
          <p:cNvSpPr/>
          <p:nvPr/>
        </p:nvSpPr>
        <p:spPr>
          <a:xfrm>
            <a:off x="3950229" y="1290381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61" name="Folded Corner 60" descr="Contains pages 1, 2, 3, 4, 5, 6. Page 1 and 2 each have one pin. The refernce bit is set for pages 1, 2, and 6. The clock hand points at page 4" title="LRU Clock State"/>
          <p:cNvSpPr/>
          <p:nvPr/>
        </p:nvSpPr>
        <p:spPr bwMode="auto">
          <a:xfrm>
            <a:off x="4056508" y="1361859"/>
            <a:ext cx="792509" cy="54473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62" name="Folded Corner 61" descr="Contains pages 1, 2, 3, 4, 5, 6. Page 1 and 2 each have one pin. The refernce bit is set for pages 1, 2, and 6. The clock hand points at page 4" title="LRU Clock State"/>
          <p:cNvSpPr/>
          <p:nvPr/>
        </p:nvSpPr>
        <p:spPr bwMode="auto">
          <a:xfrm>
            <a:off x="5200897" y="3365580"/>
            <a:ext cx="792509" cy="54473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3</a:t>
            </a:r>
          </a:p>
        </p:txBody>
      </p:sp>
      <p:sp>
        <p:nvSpPr>
          <p:cNvPr id="63" name="Folded Corner 62" descr="Contains pages 1, 2, 3, 4, 5, 6. Page 1 and 2 each have one pin. The refernce bit is set for pages 1, 2, and 6. The clock hand points at page 4" title="LRU Clock State"/>
          <p:cNvSpPr/>
          <p:nvPr/>
        </p:nvSpPr>
        <p:spPr bwMode="auto">
          <a:xfrm>
            <a:off x="5200897" y="2146089"/>
            <a:ext cx="779246" cy="54473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2</a:t>
            </a:r>
          </a:p>
        </p:txBody>
      </p:sp>
      <p:sp>
        <p:nvSpPr>
          <p:cNvPr id="64" name="Folded Corner 63" descr="Contains pages 1, 2, 3, 4, 5, 6. Page 1 and 2 each have one pin. The refernce bit is set for pages 1, 2, and 6. The clock hand points at page 4" title="LRU Clock State"/>
          <p:cNvSpPr/>
          <p:nvPr/>
        </p:nvSpPr>
        <p:spPr bwMode="auto">
          <a:xfrm>
            <a:off x="2848706" y="2189552"/>
            <a:ext cx="779246" cy="54473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6</a:t>
            </a:r>
          </a:p>
        </p:txBody>
      </p:sp>
      <p:sp>
        <p:nvSpPr>
          <p:cNvPr id="65" name="Folded Corner 64" descr="Contains pages 1, 2, 3, 4, 5, 6. Page 1 and 2 each have one pin. The refernce bit is set for pages 1, 2, and 6. The clock hand points at page 4" title="LRU Clock State"/>
          <p:cNvSpPr/>
          <p:nvPr/>
        </p:nvSpPr>
        <p:spPr bwMode="auto">
          <a:xfrm>
            <a:off x="2847180" y="3370337"/>
            <a:ext cx="792509" cy="54473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5</a:t>
            </a:r>
          </a:p>
        </p:txBody>
      </p:sp>
      <p:sp>
        <p:nvSpPr>
          <p:cNvPr id="66" name="Oval 65" descr="Contains pages 1, 2, 3, 4, 5, 6. Page 1 and 2 each have one pin. The refernce bit is set for pages 1, 2, and 6. The clock hand points at page 4" title="LRU Clock State"/>
          <p:cNvSpPr/>
          <p:nvPr/>
        </p:nvSpPr>
        <p:spPr bwMode="auto">
          <a:xfrm>
            <a:off x="4357938" y="3022586"/>
            <a:ext cx="114300" cy="114300"/>
          </a:xfrm>
          <a:prstGeom prst="ellipse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7" name="Rectangle 66" descr="Contains pages 1, 2, 3, 4, 5, 6. Page 1 and 2 each have one pin. The refernce bit is set for pages 1, 2, and 6. The clock hand points at page 4" title="LRU Clock State"/>
          <p:cNvSpPr/>
          <p:nvPr/>
        </p:nvSpPr>
        <p:spPr bwMode="auto">
          <a:xfrm>
            <a:off x="4862783" y="1855370"/>
            <a:ext cx="173267" cy="17864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8" name="Rectangle 67" descr="Contains pages 1, 2, 3, 4, 5, 6. Page 1 and 2 each have one pin. The refernce bit is set for pages 1, 2, and 6. The clock hand points at page 4" title="LRU Clock State"/>
          <p:cNvSpPr/>
          <p:nvPr/>
        </p:nvSpPr>
        <p:spPr bwMode="auto">
          <a:xfrm>
            <a:off x="5972641" y="2679930"/>
            <a:ext cx="173267" cy="17864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9" name="Rectangle 68" descr="Contains pages 1, 2, 3, 4, 5, 6. Page 1 and 2 each have one pin. The refernce bit is set for pages 1, 2, and 6. The clock hand points at page 4" title="LRU Clock State"/>
          <p:cNvSpPr/>
          <p:nvPr/>
        </p:nvSpPr>
        <p:spPr bwMode="auto">
          <a:xfrm>
            <a:off x="5981721" y="3872732"/>
            <a:ext cx="173267" cy="17864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0" name="Rectangle 69" descr="Contains pages 1, 2, 3, 4, 5, 6. Page 1 and 2 each have one pin. The refernce bit is set for pages 1, 2, and 6. The clock hand points at page 4" title="LRU Clock State"/>
          <p:cNvSpPr/>
          <p:nvPr/>
        </p:nvSpPr>
        <p:spPr bwMode="auto">
          <a:xfrm>
            <a:off x="4849017" y="4812370"/>
            <a:ext cx="173267" cy="17864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1" name="Rectangle 70" descr="Contains pages 1, 2, 3, 4, 5, 6. Page 1 and 2 each have one pin. The refernce bit is set for pages 1, 2, and 6. The clock hand points at page 4" title="LRU Clock State"/>
          <p:cNvSpPr/>
          <p:nvPr/>
        </p:nvSpPr>
        <p:spPr bwMode="auto">
          <a:xfrm>
            <a:off x="3640890" y="3842221"/>
            <a:ext cx="173267" cy="17864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2" name="Rectangle 71" descr="Contains pages 1, 2, 3, 4, 5, 6. Page 1 and 2 each have one pin. The refernce bit is set for pages 1, 2, and 6. The clock hand points at page 4" title="LRU Clock State"/>
          <p:cNvSpPr/>
          <p:nvPr/>
        </p:nvSpPr>
        <p:spPr bwMode="auto">
          <a:xfrm>
            <a:off x="3602923" y="2679930"/>
            <a:ext cx="173267" cy="17864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73" name="Picture 72" descr="Contains pages 1, 2, 3, 4, 5, 6. Page 1 and 2 each have one pin. The refernce bit is set for pages 1, 2, and 6. The clock hand points at page 4" title="LRU Clock Stat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936" y="1822324"/>
            <a:ext cx="457200" cy="457200"/>
          </a:xfrm>
          <a:prstGeom prst="rect">
            <a:avLst/>
          </a:prstGeom>
        </p:spPr>
      </p:pic>
      <p:pic>
        <p:nvPicPr>
          <p:cNvPr id="74" name="Picture 73" descr="Contains pages 1, 2, 3, 4, 5, 6. Page 1 and 2 each have one pin. The refernce bit is set for pages 1, 2, and 6. The clock hand points at page 4" title="LRU Clock Stat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543" y="1026063"/>
            <a:ext cx="457200" cy="457200"/>
          </a:xfrm>
          <a:prstGeom prst="rect">
            <a:avLst/>
          </a:prstGeom>
        </p:spPr>
      </p:pic>
      <p:sp>
        <p:nvSpPr>
          <p:cNvPr id="75" name="Rectangle 74" descr="Contains pages 1, 2, 3, 4, 5, 6. Page 1 and 2 each have one pin. The refernce bit is set for pages 1, 2, and 6. The clock hand points at page 4" title="LRU Clock State"/>
          <p:cNvSpPr/>
          <p:nvPr/>
        </p:nvSpPr>
        <p:spPr>
          <a:xfrm>
            <a:off x="4789695" y="1744046"/>
            <a:ext cx="380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 Unicode MS" charset="0"/>
              </a:rPr>
              <a:t>✔</a:t>
            </a:r>
          </a:p>
        </p:txBody>
      </p:sp>
      <p:sp>
        <p:nvSpPr>
          <p:cNvPr id="76" name="Rectangle 75" descr="Contains pages 1, 2, 3, 4, 5, 6. Page 1 and 2 each have one pin. The refernce bit is set for pages 1, 2, and 6. The clock hand points at page 4" title="LRU Clock State"/>
          <p:cNvSpPr/>
          <p:nvPr/>
        </p:nvSpPr>
        <p:spPr>
          <a:xfrm>
            <a:off x="5897855" y="2566227"/>
            <a:ext cx="380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 Unicode MS" charset="0"/>
              </a:rPr>
              <a:t>✔</a:t>
            </a:r>
          </a:p>
        </p:txBody>
      </p:sp>
      <p:sp>
        <p:nvSpPr>
          <p:cNvPr id="78" name="Rectangle 77" descr="Contains pages 1, 2, 3, 4, 5, 6. Page 1 and 2 each have one pin. The refernce bit is set for pages 1, 2, and 6. The clock hand points at page 4" title="LRU Clock State"/>
          <p:cNvSpPr/>
          <p:nvPr/>
        </p:nvSpPr>
        <p:spPr>
          <a:xfrm>
            <a:off x="3519045" y="2566227"/>
            <a:ext cx="380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 Unicode MS" charset="0"/>
              </a:rPr>
              <a:t>✔</a:t>
            </a:r>
          </a:p>
        </p:txBody>
      </p:sp>
      <p:sp>
        <p:nvSpPr>
          <p:cNvPr id="82" name="Rectangle 81"/>
          <p:cNvSpPr/>
          <p:nvPr/>
        </p:nvSpPr>
        <p:spPr>
          <a:xfrm>
            <a:off x="4800600" y="4717018"/>
            <a:ext cx="380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 Unicode MS" charset="0"/>
              </a:rPr>
              <a:t>✔</a:t>
            </a:r>
          </a:p>
        </p:txBody>
      </p:sp>
      <p:sp>
        <p:nvSpPr>
          <p:cNvPr id="83" name="Folded Corner 82" descr="Page 7 is not in the buffer pool" title="Page 7"/>
          <p:cNvSpPr/>
          <p:nvPr/>
        </p:nvSpPr>
        <p:spPr bwMode="auto">
          <a:xfrm>
            <a:off x="4089157" y="4319704"/>
            <a:ext cx="779246" cy="54473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7</a:t>
            </a:r>
          </a:p>
        </p:txBody>
      </p:sp>
      <p:pic>
        <p:nvPicPr>
          <p:cNvPr id="84" name="Picture 83" descr="Pin in page 7" title="Pi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480" y="3959631"/>
            <a:ext cx="457200" cy="457200"/>
          </a:xfrm>
          <a:prstGeom prst="rect">
            <a:avLst/>
          </a:prstGeom>
        </p:spPr>
      </p:pic>
      <p:grpSp>
        <p:nvGrpSpPr>
          <p:cNvPr id="85" name="Group 84" descr="Clock hand pointing to page 5" title="Clock hand"/>
          <p:cNvGrpSpPr/>
          <p:nvPr/>
        </p:nvGrpSpPr>
        <p:grpSpPr>
          <a:xfrm rot="14320234">
            <a:off x="4130036" y="1963163"/>
            <a:ext cx="446177" cy="2438469"/>
            <a:chOff x="5592221" y="2471571"/>
            <a:chExt cx="594902" cy="3251292"/>
          </a:xfrm>
        </p:grpSpPr>
        <p:pic>
          <p:nvPicPr>
            <p:cNvPr id="86" name="Picture 85" descr="Clock hand pointing to page 5" title="Clock hand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233"/>
            <a:stretch/>
          </p:blipFill>
          <p:spPr>
            <a:xfrm>
              <a:off x="5592221" y="2471571"/>
              <a:ext cx="594902" cy="2078436"/>
            </a:xfrm>
            <a:prstGeom prst="rect">
              <a:avLst/>
            </a:prstGeom>
          </p:spPr>
        </p:pic>
        <p:sp>
          <p:nvSpPr>
            <p:cNvPr id="87" name="Rectangle 86"/>
            <p:cNvSpPr/>
            <p:nvPr/>
          </p:nvSpPr>
          <p:spPr bwMode="auto">
            <a:xfrm>
              <a:off x="5815563" y="4251456"/>
              <a:ext cx="152400" cy="1471407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88" name="Right Arrow 87"/>
          <p:cNvSpPr/>
          <p:nvPr/>
        </p:nvSpPr>
        <p:spPr bwMode="auto">
          <a:xfrm rot="1712049">
            <a:off x="3303112" y="3990464"/>
            <a:ext cx="971550" cy="364256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r>
              <a:rPr lang="en-US" sz="1050" b="1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*pointer</a:t>
            </a:r>
            <a:endParaRPr lang="en-US" sz="1050" b="1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89" name="Rectangle 88" descr="Page 7 is not in the buffer pool" title="Page 7"/>
          <p:cNvSpPr/>
          <p:nvPr/>
        </p:nvSpPr>
        <p:spPr bwMode="auto">
          <a:xfrm>
            <a:off x="1143001" y="4248150"/>
            <a:ext cx="1129604" cy="743638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0" name="Folded Corner 89" descr="Page 7 is not in the buffer pool" title="Page 7"/>
          <p:cNvSpPr/>
          <p:nvPr/>
        </p:nvSpPr>
        <p:spPr bwMode="auto">
          <a:xfrm>
            <a:off x="1394188" y="4336540"/>
            <a:ext cx="779246" cy="54473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7</a:t>
            </a:r>
          </a:p>
        </p:txBody>
      </p:sp>
      <p:sp>
        <p:nvSpPr>
          <p:cNvPr id="91" name="Folded Corner 90" descr="Page 7 is not in the buffer pool" title="Page 7"/>
          <p:cNvSpPr/>
          <p:nvPr/>
        </p:nvSpPr>
        <p:spPr bwMode="auto">
          <a:xfrm>
            <a:off x="1394188" y="4336540"/>
            <a:ext cx="779246" cy="54473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7</a:t>
            </a:r>
          </a:p>
        </p:txBody>
      </p:sp>
    </p:spTree>
    <p:extLst>
      <p:ext uri="{BB962C8B-B14F-4D97-AF65-F5344CB8AC3E}">
        <p14:creationId xmlns:p14="http://schemas.microsoft.com/office/powerpoint/2010/main" val="988080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title="Code for clock polic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044179"/>
            <a:ext cx="5251985" cy="3467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 Policy Pseudocode</a:t>
            </a:r>
          </a:p>
        </p:txBody>
      </p:sp>
      <p:sp>
        <p:nvSpPr>
          <p:cNvPr id="12" name="Rectangle 11" descr="Part of the code for the clock policy highlighted&#10;if pin count == 0 and ref bit == 0:&#10;    if dirty == 1:&#10;        write page&#10;    read page&#10;    dirty = 0&#10;    pin count = 1&#10;    ref bit = 1&#10;" title="Highlight"/>
          <p:cNvSpPr/>
          <p:nvPr/>
        </p:nvSpPr>
        <p:spPr bwMode="auto">
          <a:xfrm>
            <a:off x="762000" y="1596629"/>
            <a:ext cx="5251985" cy="1428750"/>
          </a:xfrm>
          <a:prstGeom prst="rect">
            <a:avLst/>
          </a:prstGeom>
          <a:solidFill>
            <a:schemeClr val="bg1">
              <a:alpha val="32157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8358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 Policy Pseudocode, Pt 2</a:t>
            </a:r>
          </a:p>
        </p:txBody>
      </p:sp>
      <p:pic>
        <p:nvPicPr>
          <p:cNvPr id="8" name="Picture 7" title="Code for clock polic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044179"/>
            <a:ext cx="5251985" cy="3467100"/>
          </a:xfrm>
          <a:prstGeom prst="rect">
            <a:avLst/>
          </a:prstGeom>
        </p:spPr>
      </p:pic>
      <p:sp>
        <p:nvSpPr>
          <p:cNvPr id="9" name="Rectangle 8" descr="Part of the code if pin count == 0 or refbit == 1 set ref bit = 0" title="Highlight"/>
          <p:cNvSpPr/>
          <p:nvPr/>
        </p:nvSpPr>
        <p:spPr bwMode="auto">
          <a:xfrm>
            <a:off x="762000" y="3028950"/>
            <a:ext cx="5200650" cy="571500"/>
          </a:xfrm>
          <a:prstGeom prst="rect">
            <a:avLst/>
          </a:prstGeom>
          <a:solidFill>
            <a:schemeClr val="bg1">
              <a:alpha val="32157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657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 descr="Concerns the Disk" title="Disk Space Management"/>
          <p:cNvSpPr txBox="1"/>
          <p:nvPr/>
        </p:nvSpPr>
        <p:spPr>
          <a:xfrm>
            <a:off x="3112246" y="363855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Disk</a:t>
            </a:r>
          </a:p>
        </p:txBody>
      </p:sp>
      <p:sp>
        <p:nvSpPr>
          <p:cNvPr id="16" name="Rectangle 15" descr="Files and index management are the next level in the DBMS below Relational Operators" title="Files and Index Management">
            <a:extLst>
              <a:ext uri="{FF2B5EF4-FFF2-40B4-BE49-F238E27FC236}">
                <a16:creationId xmlns:a16="http://schemas.microsoft.com/office/drawing/2014/main" id="{4B6D88C9-8BF6-7A49-8ABE-79F59D47BAE0}"/>
              </a:ext>
            </a:extLst>
          </p:cNvPr>
          <p:cNvSpPr/>
          <p:nvPr/>
        </p:nvSpPr>
        <p:spPr bwMode="auto">
          <a:xfrm>
            <a:off x="2213656" y="895350"/>
            <a:ext cx="2430685" cy="468283"/>
          </a:xfrm>
          <a:prstGeom prst="rect">
            <a:avLst/>
          </a:prstGeom>
          <a:gradFill rotWithShape="1">
            <a:gsLst>
              <a:gs pos="0">
                <a:srgbClr val="74B5DE">
                  <a:shade val="51000"/>
                  <a:satMod val="130000"/>
                </a:srgbClr>
              </a:gs>
              <a:gs pos="80000">
                <a:srgbClr val="74B5DE">
                  <a:shade val="93000"/>
                  <a:satMod val="130000"/>
                </a:srgbClr>
              </a:gs>
              <a:gs pos="100000">
                <a:srgbClr val="74B5DE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74B5DE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350" kern="0" dirty="0">
                <a:latin typeface="Helvetica Neue" charset="0"/>
                <a:ea typeface="Helvetica Neue" charset="0"/>
                <a:cs typeface="Helvetica Neue" charset="0"/>
              </a:rPr>
              <a:t>Files and Index Management</a:t>
            </a:r>
          </a:p>
        </p:txBody>
      </p:sp>
      <p:sp>
        <p:nvSpPr>
          <p:cNvPr id="17" name="Rectangle 16" descr="The Buffer Manager lives in ram and has a set amount of frames (page) which it can hold. " title="Buffer Manager">
            <a:extLst>
              <a:ext uri="{FF2B5EF4-FFF2-40B4-BE49-F238E27FC236}">
                <a16:creationId xmlns:a16="http://schemas.microsoft.com/office/drawing/2014/main" id="{4861B7AD-7F61-5E49-8CE7-DF9AF0712645}"/>
              </a:ext>
            </a:extLst>
          </p:cNvPr>
          <p:cNvSpPr/>
          <p:nvPr/>
        </p:nvSpPr>
        <p:spPr bwMode="auto">
          <a:xfrm>
            <a:off x="1485900" y="1657350"/>
            <a:ext cx="3886200" cy="1996434"/>
          </a:xfrm>
          <a:prstGeom prst="rect">
            <a:avLst/>
          </a:prstGeom>
          <a:gradFill rotWithShape="1">
            <a:gsLst>
              <a:gs pos="0">
                <a:srgbClr val="ABD2EB">
                  <a:shade val="51000"/>
                  <a:satMod val="130000"/>
                </a:srgbClr>
              </a:gs>
              <a:gs pos="80000">
                <a:srgbClr val="ABD2EB">
                  <a:shade val="93000"/>
                  <a:satMod val="130000"/>
                </a:srgbClr>
              </a:gs>
              <a:gs pos="100000">
                <a:srgbClr val="ABD2E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BD2E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350" kern="0" dirty="0">
                <a:latin typeface="Helvetica Neue" charset="0"/>
                <a:ea typeface="Helvetica Neue" charset="0"/>
                <a:cs typeface="Helvetica Neue" charset="0"/>
              </a:rPr>
              <a:t>Buffer Management</a:t>
            </a:r>
          </a:p>
        </p:txBody>
      </p:sp>
      <p:sp>
        <p:nvSpPr>
          <p:cNvPr id="19" name="Rectangle 18" descr="Disk holds all of the pages in the file. This disk has 6 pages number 1...6" title="Disk Space Manager">
            <a:extLst>
              <a:ext uri="{FF2B5EF4-FFF2-40B4-BE49-F238E27FC236}">
                <a16:creationId xmlns:a16="http://schemas.microsoft.com/office/drawing/2014/main" id="{1B860745-6F11-9C48-AC13-083F08D5CE7D}"/>
              </a:ext>
            </a:extLst>
          </p:cNvPr>
          <p:cNvSpPr/>
          <p:nvPr/>
        </p:nvSpPr>
        <p:spPr bwMode="auto">
          <a:xfrm>
            <a:off x="342900" y="4000033"/>
            <a:ext cx="6000750" cy="857250"/>
          </a:xfrm>
          <a:prstGeom prst="rect">
            <a:avLst/>
          </a:prstGeom>
          <a:solidFill>
            <a:srgbClr val="A2D7F8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350" kern="0" dirty="0">
                <a:latin typeface="Helvetica Neue" charset="0"/>
                <a:ea typeface="Helvetica Neue" charset="0"/>
                <a:cs typeface="Helvetica Neue" charset="0"/>
              </a:rPr>
              <a:t>Disk Space Management</a:t>
            </a:r>
          </a:p>
        </p:txBody>
      </p:sp>
      <p:sp>
        <p:nvSpPr>
          <p:cNvPr id="22" name="TextBox 21" descr="The Buffer Manager lives in ram and has a set amount of frames (page) which it can hold. The buffer manager now holds pages 1, 4, 3 from disk" title="Buffer Manager">
            <a:extLst>
              <a:ext uri="{FF2B5EF4-FFF2-40B4-BE49-F238E27FC236}">
                <a16:creationId xmlns:a16="http://schemas.microsoft.com/office/drawing/2014/main" id="{9E5779E8-0162-E640-9BFD-4132F70E9D9F}"/>
              </a:ext>
            </a:extLst>
          </p:cNvPr>
          <p:cNvSpPr txBox="1"/>
          <p:nvPr/>
        </p:nvSpPr>
        <p:spPr>
          <a:xfrm>
            <a:off x="3052935" y="1352550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RAM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4046E25-90A4-F746-8837-9BA00A222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Buffer Management Levels of Abstraction</a:t>
            </a:r>
          </a:p>
        </p:txBody>
      </p:sp>
    </p:spTree>
    <p:extLst>
      <p:ext uri="{BB962C8B-B14F-4D97-AF65-F5344CB8AC3E}">
        <p14:creationId xmlns:p14="http://schemas.microsoft.com/office/powerpoint/2010/main" val="898788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 Policy Pseudocode, Pt 3</a:t>
            </a:r>
          </a:p>
        </p:txBody>
      </p:sp>
      <p:pic>
        <p:nvPicPr>
          <p:cNvPr id="7" name="Picture 6" title="Code for clock polic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044179"/>
            <a:ext cx="5251985" cy="3467100"/>
          </a:xfrm>
          <a:prstGeom prst="rect">
            <a:avLst/>
          </a:prstGeom>
        </p:spPr>
      </p:pic>
      <p:sp>
        <p:nvSpPr>
          <p:cNvPr id="8" name="Rectangle 7" descr="pin_count &gt; 1 so skip" title="Else"/>
          <p:cNvSpPr/>
          <p:nvPr/>
        </p:nvSpPr>
        <p:spPr bwMode="auto">
          <a:xfrm>
            <a:off x="762000" y="3562350"/>
            <a:ext cx="5200650" cy="228600"/>
          </a:xfrm>
          <a:prstGeom prst="rect">
            <a:avLst/>
          </a:prstGeom>
          <a:solidFill>
            <a:schemeClr val="bg1">
              <a:alpha val="32157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9859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 LRU/Clock Always Best?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Very common policy: intuitive and simple</a:t>
            </a:r>
          </a:p>
          <a:p>
            <a:pPr>
              <a:spcBef>
                <a:spcPts val="2000"/>
              </a:spcBef>
            </a:pPr>
            <a:r>
              <a:rPr lang="en-US" dirty="0"/>
              <a:t>Works well for repeated accesses to popular pages</a:t>
            </a:r>
          </a:p>
          <a:p>
            <a:pPr lvl="1"/>
            <a:r>
              <a:rPr lang="en-US" dirty="0"/>
              <a:t>Temporal locality</a:t>
            </a:r>
          </a:p>
          <a:p>
            <a:pPr>
              <a:spcBef>
                <a:spcPts val="2000"/>
              </a:spcBef>
            </a:pPr>
            <a:r>
              <a:rPr lang="en-US" dirty="0"/>
              <a:t>LRU can be costly </a:t>
            </a:r>
            <a:r>
              <a:rPr lang="en-US" dirty="0">
                <a:sym typeface="Wingdings"/>
              </a:rPr>
              <a:t> Clock policy is cheap</a:t>
            </a:r>
          </a:p>
          <a:p>
            <a:pPr lvl="1"/>
            <a:r>
              <a:rPr lang="en-US" dirty="0">
                <a:sym typeface="Wingdings"/>
              </a:rPr>
              <a:t>Quite similar</a:t>
            </a:r>
          </a:p>
          <a:p>
            <a:pPr lvl="1">
              <a:spcAft>
                <a:spcPts val="2000"/>
              </a:spcAft>
            </a:pPr>
            <a:r>
              <a:rPr lang="en-US" dirty="0">
                <a:sym typeface="Wingdings"/>
              </a:rPr>
              <a:t>If you like, try to find cases where they differ.</a:t>
            </a:r>
          </a:p>
          <a:p>
            <a:r>
              <a:rPr lang="en-US" dirty="0">
                <a:sym typeface="Wingdings"/>
              </a:rPr>
              <a:t>When might they perform poorly</a:t>
            </a:r>
            <a:endParaRPr lang="en-US" dirty="0"/>
          </a:p>
          <a:p>
            <a:pPr lvl="1"/>
            <a:r>
              <a:rPr lang="en-US" dirty="0"/>
              <a:t>What about repeated scans of big files?</a:t>
            </a:r>
          </a:p>
        </p:txBody>
      </p:sp>
    </p:spTree>
    <p:extLst>
      <p:ext uri="{BB962C8B-B14F-4D97-AF65-F5344CB8AC3E}">
        <p14:creationId xmlns:p14="http://schemas.microsoft.com/office/powerpoint/2010/main" val="2139216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 descr="Disk has 7 Pages. None have been read yet" title="Disk Space Manager"/>
          <p:cNvSpPr/>
          <p:nvPr/>
        </p:nvSpPr>
        <p:spPr bwMode="auto">
          <a:xfrm>
            <a:off x="237224" y="4154668"/>
            <a:ext cx="5696090" cy="85725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sz="1350" kern="0" dirty="0">
              <a:solidFill>
                <a:prstClr val="white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1" name="Folded Corner 40" descr="Disk has 7 Pages. None have been read yet" title="Disk Space Manager"/>
          <p:cNvSpPr/>
          <p:nvPr/>
        </p:nvSpPr>
        <p:spPr bwMode="auto">
          <a:xfrm>
            <a:off x="457200" y="4377801"/>
            <a:ext cx="630898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44" name="Folded Corner 43" descr="Disk has 7 Pages. None have been read yet" title="Disk Space Manager"/>
          <p:cNvSpPr/>
          <p:nvPr/>
        </p:nvSpPr>
        <p:spPr bwMode="auto">
          <a:xfrm>
            <a:off x="1223194" y="4377801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2</a:t>
            </a:r>
          </a:p>
        </p:txBody>
      </p:sp>
      <p:sp>
        <p:nvSpPr>
          <p:cNvPr id="45" name="Folded Corner 44" descr="Disk has 7 Pages. None have been read yet" title="Disk Space Manager"/>
          <p:cNvSpPr/>
          <p:nvPr/>
        </p:nvSpPr>
        <p:spPr bwMode="auto">
          <a:xfrm>
            <a:off x="1978629" y="4377801"/>
            <a:ext cx="630898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3</a:t>
            </a:r>
          </a:p>
        </p:txBody>
      </p:sp>
      <p:sp>
        <p:nvSpPr>
          <p:cNvPr id="46" name="Folded Corner 45" descr="Disk has 7 Pages. None have been read yet" title="Disk Space Manager"/>
          <p:cNvSpPr/>
          <p:nvPr/>
        </p:nvSpPr>
        <p:spPr bwMode="auto">
          <a:xfrm>
            <a:off x="2744623" y="4377801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4</a:t>
            </a:r>
          </a:p>
        </p:txBody>
      </p:sp>
      <p:sp>
        <p:nvSpPr>
          <p:cNvPr id="47" name="Folded Corner 46" descr="Disk has 7 Pages. None have been read yet" title="Disk Space Manager"/>
          <p:cNvSpPr/>
          <p:nvPr/>
        </p:nvSpPr>
        <p:spPr bwMode="auto">
          <a:xfrm>
            <a:off x="3500059" y="4377801"/>
            <a:ext cx="630898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5</a:t>
            </a:r>
          </a:p>
        </p:txBody>
      </p:sp>
      <p:sp>
        <p:nvSpPr>
          <p:cNvPr id="48" name="Folded Corner 47" descr="Disk has 7 Pages. None have been read yet" title="Disk Space Manager"/>
          <p:cNvSpPr/>
          <p:nvPr/>
        </p:nvSpPr>
        <p:spPr bwMode="auto">
          <a:xfrm>
            <a:off x="4266051" y="4377801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6</a:t>
            </a:r>
          </a:p>
        </p:txBody>
      </p:sp>
      <p:sp>
        <p:nvSpPr>
          <p:cNvPr id="30" name="Folded Corner 29" descr="Disk has 7 Pages. None have been read yet" title="Disk Space Manager"/>
          <p:cNvSpPr/>
          <p:nvPr/>
        </p:nvSpPr>
        <p:spPr bwMode="auto">
          <a:xfrm>
            <a:off x="5021486" y="4377801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7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Repeated Scan (LRU)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Cache Hits: 0</a:t>
            </a:r>
          </a:p>
          <a:p>
            <a:r>
              <a:rPr lang="en-US" dirty="0"/>
              <a:t>Attempts: 0 </a:t>
            </a:r>
          </a:p>
        </p:txBody>
      </p:sp>
      <p:sp>
        <p:nvSpPr>
          <p:cNvPr id="34" name="Rectangle 33" descr="An empty buffer pool with space for 6 frames" title="Buffer Pool"/>
          <p:cNvSpPr/>
          <p:nvPr/>
        </p:nvSpPr>
        <p:spPr bwMode="auto">
          <a:xfrm>
            <a:off x="2744623" y="1203396"/>
            <a:ext cx="3886200" cy="1996434"/>
          </a:xfrm>
          <a:prstGeom prst="rect">
            <a:avLst/>
          </a:prstGeom>
          <a:gradFill rotWithShape="1">
            <a:gsLst>
              <a:gs pos="0">
                <a:srgbClr val="ABD2EB">
                  <a:shade val="51000"/>
                  <a:satMod val="130000"/>
                </a:srgbClr>
              </a:gs>
              <a:gs pos="80000">
                <a:srgbClr val="ABD2EB">
                  <a:shade val="93000"/>
                  <a:satMod val="130000"/>
                </a:srgbClr>
              </a:gs>
              <a:gs pos="100000">
                <a:srgbClr val="ABD2E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BD2E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sz="1350" kern="0" dirty="0">
              <a:solidFill>
                <a:prstClr val="white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2" name="Rounded Rectangle 11" descr="An empty buffer pool with space for 6 frames" title="Buffer Pool"/>
          <p:cNvSpPr/>
          <p:nvPr/>
        </p:nvSpPr>
        <p:spPr>
          <a:xfrm>
            <a:off x="4183009" y="2211788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15" name="Rounded Rectangle 14" descr="An empty buffer pool with space for 6 frames" title="Buffer Pool"/>
          <p:cNvSpPr/>
          <p:nvPr/>
        </p:nvSpPr>
        <p:spPr>
          <a:xfrm>
            <a:off x="5256727" y="1450374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16" name="Rounded Rectangle 15" descr="An empty buffer pool with space for 6 frames" title="Buffer Pool"/>
          <p:cNvSpPr/>
          <p:nvPr/>
        </p:nvSpPr>
        <p:spPr>
          <a:xfrm>
            <a:off x="3079039" y="2211788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18" name="Rounded Rectangle 17" descr="An empty buffer pool with space for 6 frames" title="Buffer Pool"/>
          <p:cNvSpPr/>
          <p:nvPr/>
        </p:nvSpPr>
        <p:spPr>
          <a:xfrm>
            <a:off x="5272225" y="2223890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36" name="Rounded Rectangle 35" descr="An empty buffer pool with space for 6 frames" title="Buffer Pool"/>
          <p:cNvSpPr/>
          <p:nvPr/>
        </p:nvSpPr>
        <p:spPr>
          <a:xfrm>
            <a:off x="4177945" y="1453821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37" name="Rounded Rectangle 36" descr="An empty buffer pool with space for 6 frames" title="Buffer Pool"/>
          <p:cNvSpPr/>
          <p:nvPr/>
        </p:nvSpPr>
        <p:spPr>
          <a:xfrm>
            <a:off x="3073975" y="1453821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43" name="TextBox 42" descr="Disk has 7 Pages. None have been read yet" title="Disk Space Manager"/>
          <p:cNvSpPr txBox="1"/>
          <p:nvPr/>
        </p:nvSpPr>
        <p:spPr>
          <a:xfrm>
            <a:off x="-7917" y="3790950"/>
            <a:ext cx="1435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2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Disk Space Manager</a:t>
            </a:r>
          </a:p>
        </p:txBody>
      </p:sp>
      <p:cxnSp>
        <p:nvCxnSpPr>
          <p:cNvPr id="7" name="Straight Connector 6" descr="Disk has 7 Pages. None have been read yet" title="Disk Space Manager"/>
          <p:cNvCxnSpPr/>
          <p:nvPr/>
        </p:nvCxnSpPr>
        <p:spPr bwMode="auto">
          <a:xfrm flipH="1">
            <a:off x="114653" y="4154668"/>
            <a:ext cx="10413" cy="895002"/>
          </a:xfrm>
          <a:prstGeom prst="line">
            <a:avLst/>
          </a:prstGeom>
          <a:solidFill>
            <a:srgbClr val="3366FF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Folded Corner 37" descr="Disk has 7 Pages. None have been read yet" title="Disk Space Manager"/>
          <p:cNvSpPr/>
          <p:nvPr/>
        </p:nvSpPr>
        <p:spPr bwMode="auto">
          <a:xfrm>
            <a:off x="457200" y="4400550"/>
            <a:ext cx="630898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39" name="Folded Corner 38" descr="Disk has 7 Pages. None have been read yet" title="Disk Space Manager"/>
          <p:cNvSpPr/>
          <p:nvPr/>
        </p:nvSpPr>
        <p:spPr bwMode="auto">
          <a:xfrm>
            <a:off x="1223194" y="4400550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2</a:t>
            </a:r>
          </a:p>
        </p:txBody>
      </p:sp>
      <p:sp>
        <p:nvSpPr>
          <p:cNvPr id="40" name="Folded Corner 39" descr="Disk has 7 Pages. None have been read yet" title="Disk Space Manager"/>
          <p:cNvSpPr/>
          <p:nvPr/>
        </p:nvSpPr>
        <p:spPr bwMode="auto">
          <a:xfrm>
            <a:off x="1978629" y="4400550"/>
            <a:ext cx="630898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3</a:t>
            </a:r>
          </a:p>
        </p:txBody>
      </p:sp>
      <p:sp>
        <p:nvSpPr>
          <p:cNvPr id="49" name="Folded Corner 48" descr="Disk has 7 Pages. None have been read yet" title="Disk Space Manager"/>
          <p:cNvSpPr/>
          <p:nvPr/>
        </p:nvSpPr>
        <p:spPr bwMode="auto">
          <a:xfrm>
            <a:off x="2744623" y="4400550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4</a:t>
            </a:r>
          </a:p>
        </p:txBody>
      </p:sp>
      <p:sp>
        <p:nvSpPr>
          <p:cNvPr id="50" name="Folded Corner 49" descr="Disk has 7 Pages. None have been read yet" title="Disk Space Manager"/>
          <p:cNvSpPr/>
          <p:nvPr/>
        </p:nvSpPr>
        <p:spPr bwMode="auto">
          <a:xfrm>
            <a:off x="3500059" y="4400550"/>
            <a:ext cx="630898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5</a:t>
            </a:r>
          </a:p>
        </p:txBody>
      </p:sp>
      <p:sp>
        <p:nvSpPr>
          <p:cNvPr id="51" name="Folded Corner 50" descr="Disk has 7 Pages. None have been read yet" title="Disk Space Manager"/>
          <p:cNvSpPr/>
          <p:nvPr/>
        </p:nvSpPr>
        <p:spPr bwMode="auto">
          <a:xfrm>
            <a:off x="4266051" y="4400550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6</a:t>
            </a:r>
          </a:p>
        </p:txBody>
      </p:sp>
      <p:sp>
        <p:nvSpPr>
          <p:cNvPr id="59" name="Folded Corner 58" descr="Disk has 7 Pages. None have been read yet" title="Disk Space Manager"/>
          <p:cNvSpPr/>
          <p:nvPr/>
        </p:nvSpPr>
        <p:spPr bwMode="auto">
          <a:xfrm>
            <a:off x="5021486" y="4400550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7</a:t>
            </a:r>
          </a:p>
        </p:txBody>
      </p:sp>
    </p:spTree>
    <p:extLst>
      <p:ext uri="{BB962C8B-B14F-4D97-AF65-F5344CB8AC3E}">
        <p14:creationId xmlns:p14="http://schemas.microsoft.com/office/powerpoint/2010/main" val="3123832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Scan (LRU): Read Page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Cache Hits: 0</a:t>
            </a:r>
          </a:p>
          <a:p>
            <a:r>
              <a:rPr lang="en-US" dirty="0"/>
              <a:t>Attempts: 1</a:t>
            </a:r>
          </a:p>
        </p:txBody>
      </p:sp>
      <p:sp>
        <p:nvSpPr>
          <p:cNvPr id="42" name="TextBox 41" descr="A Buffer pool with space for 6 pages. Page 1 is in the first slot"/>
          <p:cNvSpPr txBox="1"/>
          <p:nvPr/>
        </p:nvSpPr>
        <p:spPr>
          <a:xfrm>
            <a:off x="3928991" y="1197676"/>
            <a:ext cx="1117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</a:p>
        </p:txBody>
      </p:sp>
      <p:sp>
        <p:nvSpPr>
          <p:cNvPr id="32" name="Rectangle 31" descr="Disk has 7 Pages. Page 1 has been read " title="Disk Space Manager"/>
          <p:cNvSpPr/>
          <p:nvPr/>
        </p:nvSpPr>
        <p:spPr bwMode="auto">
          <a:xfrm>
            <a:off x="237224" y="4154668"/>
            <a:ext cx="5696090" cy="85725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sz="1350" kern="0" dirty="0">
              <a:solidFill>
                <a:prstClr val="white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3" name="Folded Corner 32" descr="Disk has 7 Pages. Page 1 has been read " title="Disk Space Manager"/>
          <p:cNvSpPr/>
          <p:nvPr/>
        </p:nvSpPr>
        <p:spPr bwMode="auto">
          <a:xfrm>
            <a:off x="457200" y="4377801"/>
            <a:ext cx="630898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35" name="Folded Corner 34" descr="Disk has 7 Pages. Page 1 has been read " title="Disk Space Manager"/>
          <p:cNvSpPr/>
          <p:nvPr/>
        </p:nvSpPr>
        <p:spPr bwMode="auto">
          <a:xfrm>
            <a:off x="1223194" y="4377801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2</a:t>
            </a:r>
          </a:p>
        </p:txBody>
      </p:sp>
      <p:sp>
        <p:nvSpPr>
          <p:cNvPr id="38" name="Folded Corner 37" descr="Disk has 7 Pages. Page 1 has been read " title="Disk Space Manager"/>
          <p:cNvSpPr/>
          <p:nvPr/>
        </p:nvSpPr>
        <p:spPr bwMode="auto">
          <a:xfrm>
            <a:off x="1978629" y="4377801"/>
            <a:ext cx="630898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3</a:t>
            </a:r>
          </a:p>
        </p:txBody>
      </p:sp>
      <p:sp>
        <p:nvSpPr>
          <p:cNvPr id="39" name="Folded Corner 38" descr="Disk has 7 Pages. Page 1 has been read " title="Disk Space Manager"/>
          <p:cNvSpPr/>
          <p:nvPr/>
        </p:nvSpPr>
        <p:spPr bwMode="auto">
          <a:xfrm>
            <a:off x="2744623" y="4377801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4</a:t>
            </a:r>
          </a:p>
        </p:txBody>
      </p:sp>
      <p:sp>
        <p:nvSpPr>
          <p:cNvPr id="40" name="Folded Corner 39" descr="Disk has 7 Pages. Page 1 has been read " title="Disk Space Manager"/>
          <p:cNvSpPr/>
          <p:nvPr/>
        </p:nvSpPr>
        <p:spPr bwMode="auto">
          <a:xfrm>
            <a:off x="3500059" y="4377801"/>
            <a:ext cx="630898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5</a:t>
            </a:r>
          </a:p>
        </p:txBody>
      </p:sp>
      <p:sp>
        <p:nvSpPr>
          <p:cNvPr id="49" name="Folded Corner 48" descr="Disk has 7 Pages. Page 1 has been read " title="Disk Space Manager"/>
          <p:cNvSpPr/>
          <p:nvPr/>
        </p:nvSpPr>
        <p:spPr bwMode="auto">
          <a:xfrm>
            <a:off x="4266051" y="4377801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6</a:t>
            </a:r>
          </a:p>
        </p:txBody>
      </p:sp>
      <p:sp>
        <p:nvSpPr>
          <p:cNvPr id="50" name="Folded Corner 49" descr="Disk has 7 Pages. Page 1 has been read " title="Disk Space Manager"/>
          <p:cNvSpPr/>
          <p:nvPr/>
        </p:nvSpPr>
        <p:spPr bwMode="auto">
          <a:xfrm>
            <a:off x="5021486" y="4377801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7</a:t>
            </a:r>
          </a:p>
        </p:txBody>
      </p:sp>
      <p:sp>
        <p:nvSpPr>
          <p:cNvPr id="51" name="Rectangle 50" descr="A Buffer pool with space for 6 pages. Page 1 is in the first slot" title="Buffer Pool"/>
          <p:cNvSpPr/>
          <p:nvPr/>
        </p:nvSpPr>
        <p:spPr bwMode="auto">
          <a:xfrm>
            <a:off x="2744623" y="1203396"/>
            <a:ext cx="3886200" cy="1996434"/>
          </a:xfrm>
          <a:prstGeom prst="rect">
            <a:avLst/>
          </a:prstGeom>
          <a:gradFill rotWithShape="1">
            <a:gsLst>
              <a:gs pos="0">
                <a:srgbClr val="ABD2EB">
                  <a:shade val="51000"/>
                  <a:satMod val="130000"/>
                </a:srgbClr>
              </a:gs>
              <a:gs pos="80000">
                <a:srgbClr val="ABD2EB">
                  <a:shade val="93000"/>
                  <a:satMod val="130000"/>
                </a:srgbClr>
              </a:gs>
              <a:gs pos="100000">
                <a:srgbClr val="ABD2E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BD2E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sz="1350" kern="0" dirty="0">
              <a:solidFill>
                <a:prstClr val="white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9" name="Rounded Rectangle 58" descr="A Buffer pool with space for 6 pages. Page 1 is in the first slot" title="Buffer Pool"/>
          <p:cNvSpPr/>
          <p:nvPr/>
        </p:nvSpPr>
        <p:spPr>
          <a:xfrm>
            <a:off x="4183009" y="2211788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60" name="Rounded Rectangle 59" descr="A Buffer pool with space for 6 pages. Page 1 is in the first slot" title="Buffer Pool"/>
          <p:cNvSpPr/>
          <p:nvPr/>
        </p:nvSpPr>
        <p:spPr>
          <a:xfrm>
            <a:off x="5256727" y="1450374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61" name="Rounded Rectangle 60" descr="A Buffer pool with space for 6 pages. Page 1 is in the first slot" title="Buffer Pool"/>
          <p:cNvSpPr/>
          <p:nvPr/>
        </p:nvSpPr>
        <p:spPr>
          <a:xfrm>
            <a:off x="3079039" y="2211788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62" name="Rounded Rectangle 61" descr="A Buffer pool with space for 6 pages. Page 1 is in the first slot" title="Buffer Pool"/>
          <p:cNvSpPr/>
          <p:nvPr/>
        </p:nvSpPr>
        <p:spPr>
          <a:xfrm>
            <a:off x="5272225" y="2223890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63" name="Rounded Rectangle 62" descr="A Buffer pool with space for 6 pages. Page 1 is in the first slot" title="Buffer Pool"/>
          <p:cNvSpPr/>
          <p:nvPr/>
        </p:nvSpPr>
        <p:spPr>
          <a:xfrm>
            <a:off x="4177945" y="1453821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64" name="Rounded Rectangle 63" descr="A Buffer pool with space for 6 pages. Page 1 is in the first slot" title="Buffer Pool"/>
          <p:cNvSpPr/>
          <p:nvPr/>
        </p:nvSpPr>
        <p:spPr>
          <a:xfrm>
            <a:off x="3073975" y="1453821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65" name="TextBox 64" descr="Disk has 7 Pages. None have been read yet" title="Disk Space Manager"/>
          <p:cNvSpPr txBox="1"/>
          <p:nvPr/>
        </p:nvSpPr>
        <p:spPr>
          <a:xfrm>
            <a:off x="-7917" y="3790950"/>
            <a:ext cx="1435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2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Disk Space Manager</a:t>
            </a:r>
          </a:p>
        </p:txBody>
      </p:sp>
      <p:cxnSp>
        <p:nvCxnSpPr>
          <p:cNvPr id="66" name="Straight Connector 65" descr="Disk has 7 Pages. Page 1 has been read " title="Disk Space Manager"/>
          <p:cNvCxnSpPr/>
          <p:nvPr/>
        </p:nvCxnSpPr>
        <p:spPr bwMode="auto">
          <a:xfrm flipH="1">
            <a:off x="1170715" y="4094256"/>
            <a:ext cx="10413" cy="895002"/>
          </a:xfrm>
          <a:prstGeom prst="line">
            <a:avLst/>
          </a:prstGeom>
          <a:solidFill>
            <a:srgbClr val="3366FF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Folded Corner 66" descr="A Buffer pool with space for 6 pages. Page 1 is in the first slot" title="Disk Space Manager"/>
          <p:cNvSpPr/>
          <p:nvPr/>
        </p:nvSpPr>
        <p:spPr bwMode="auto">
          <a:xfrm>
            <a:off x="3164985" y="1548213"/>
            <a:ext cx="812918" cy="491111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68" name="Folded Corner 67" descr="Disk has 7 Pages. Page 1 has been read " title="Disk Space Manager"/>
          <p:cNvSpPr/>
          <p:nvPr/>
        </p:nvSpPr>
        <p:spPr bwMode="auto">
          <a:xfrm>
            <a:off x="1223194" y="4400550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2</a:t>
            </a:r>
          </a:p>
        </p:txBody>
      </p:sp>
      <p:sp>
        <p:nvSpPr>
          <p:cNvPr id="69" name="Folded Corner 68" descr="Disk has 7 Pages. Page 1 has been read " title="Disk Space Manager"/>
          <p:cNvSpPr/>
          <p:nvPr/>
        </p:nvSpPr>
        <p:spPr bwMode="auto">
          <a:xfrm>
            <a:off x="1978629" y="4400550"/>
            <a:ext cx="630898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3</a:t>
            </a:r>
          </a:p>
        </p:txBody>
      </p:sp>
      <p:sp>
        <p:nvSpPr>
          <p:cNvPr id="70" name="Folded Corner 69" descr="Disk has 7 Pages. Page 1 has been read " title="Disk Space Manager"/>
          <p:cNvSpPr/>
          <p:nvPr/>
        </p:nvSpPr>
        <p:spPr bwMode="auto">
          <a:xfrm>
            <a:off x="2744623" y="4400550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4</a:t>
            </a:r>
          </a:p>
        </p:txBody>
      </p:sp>
      <p:sp>
        <p:nvSpPr>
          <p:cNvPr id="71" name="Folded Corner 70" descr="Disk has 7 Pages. Page 1 has been read " title="Disk Space Manager"/>
          <p:cNvSpPr/>
          <p:nvPr/>
        </p:nvSpPr>
        <p:spPr bwMode="auto">
          <a:xfrm>
            <a:off x="3500059" y="4400550"/>
            <a:ext cx="630898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5</a:t>
            </a:r>
          </a:p>
        </p:txBody>
      </p:sp>
      <p:sp>
        <p:nvSpPr>
          <p:cNvPr id="72" name="Folded Corner 71" descr="Disk has 7 Pages. Page 1 has been read " title="Disk Space Manager"/>
          <p:cNvSpPr/>
          <p:nvPr/>
        </p:nvSpPr>
        <p:spPr bwMode="auto">
          <a:xfrm>
            <a:off x="4266051" y="4400550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6</a:t>
            </a:r>
          </a:p>
        </p:txBody>
      </p:sp>
      <p:sp>
        <p:nvSpPr>
          <p:cNvPr id="73" name="Folded Corner 72" descr="Disk has 7 Pages. Page 1 has been read " title="Disk Space Manager"/>
          <p:cNvSpPr/>
          <p:nvPr/>
        </p:nvSpPr>
        <p:spPr bwMode="auto">
          <a:xfrm>
            <a:off x="5021486" y="4400550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7</a:t>
            </a:r>
          </a:p>
        </p:txBody>
      </p:sp>
    </p:spTree>
    <p:extLst>
      <p:ext uri="{BB962C8B-B14F-4D97-AF65-F5344CB8AC3E}">
        <p14:creationId xmlns:p14="http://schemas.microsoft.com/office/powerpoint/2010/main" val="1562088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Scan (LRU): Read Page 2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Cache Hits: 0</a:t>
            </a:r>
          </a:p>
          <a:p>
            <a:r>
              <a:rPr lang="en-US" dirty="0"/>
              <a:t>Attempts: 2</a:t>
            </a:r>
          </a:p>
        </p:txBody>
      </p:sp>
      <p:sp>
        <p:nvSpPr>
          <p:cNvPr id="32" name="TextBox 31" descr="A Buffer pool with space for 6 pages. Page 1 is in the first slot and page is in the second"/>
          <p:cNvSpPr txBox="1"/>
          <p:nvPr/>
        </p:nvSpPr>
        <p:spPr>
          <a:xfrm>
            <a:off x="3928991" y="1197676"/>
            <a:ext cx="1117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</a:p>
        </p:txBody>
      </p:sp>
      <p:sp>
        <p:nvSpPr>
          <p:cNvPr id="33" name="Rectangle 32" descr="Disk has 7 Pages. Page 2 has just  been read. Page 3 is next" title="Disk Space Manager"/>
          <p:cNvSpPr/>
          <p:nvPr/>
        </p:nvSpPr>
        <p:spPr bwMode="auto">
          <a:xfrm>
            <a:off x="237224" y="4154668"/>
            <a:ext cx="5696090" cy="85725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sz="1350" kern="0" dirty="0">
              <a:solidFill>
                <a:prstClr val="white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5" name="Folded Corner 34" descr="Disk has 7 Pages. Page 2 has just  been read. Page 3 is next" title="Disk Space Manager"/>
          <p:cNvSpPr/>
          <p:nvPr/>
        </p:nvSpPr>
        <p:spPr bwMode="auto">
          <a:xfrm>
            <a:off x="457200" y="4377801"/>
            <a:ext cx="630898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38" name="Folded Corner 37" descr="Disk has 7 Pages. Page 2 has just  been read. Page 3 is next" title="Disk Space Manager"/>
          <p:cNvSpPr/>
          <p:nvPr/>
        </p:nvSpPr>
        <p:spPr bwMode="auto">
          <a:xfrm>
            <a:off x="1223194" y="4377801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2</a:t>
            </a:r>
          </a:p>
        </p:txBody>
      </p:sp>
      <p:sp>
        <p:nvSpPr>
          <p:cNvPr id="39" name="Folded Corner 38" descr="Disk has 7 Pages. Page 2 has just  been read. Page 3 is next" title="Disk Space Manager"/>
          <p:cNvSpPr/>
          <p:nvPr/>
        </p:nvSpPr>
        <p:spPr bwMode="auto">
          <a:xfrm>
            <a:off x="1978629" y="4377801"/>
            <a:ext cx="630898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3</a:t>
            </a:r>
          </a:p>
        </p:txBody>
      </p:sp>
      <p:sp>
        <p:nvSpPr>
          <p:cNvPr id="40" name="Folded Corner 39" descr="Disk has 7 Pages. Page 2 has just  been read. Page 3 is next" title="Disk Space Manager"/>
          <p:cNvSpPr/>
          <p:nvPr/>
        </p:nvSpPr>
        <p:spPr bwMode="auto">
          <a:xfrm>
            <a:off x="2744623" y="4377801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4</a:t>
            </a:r>
          </a:p>
        </p:txBody>
      </p:sp>
      <p:sp>
        <p:nvSpPr>
          <p:cNvPr id="49" name="Folded Corner 48" descr="Disk has 7 Pages. Page 2 has just  been read. Page 3 is next" title="Disk Space Manager"/>
          <p:cNvSpPr/>
          <p:nvPr/>
        </p:nvSpPr>
        <p:spPr bwMode="auto">
          <a:xfrm>
            <a:off x="3500059" y="4377801"/>
            <a:ext cx="630898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5</a:t>
            </a:r>
          </a:p>
        </p:txBody>
      </p:sp>
      <p:sp>
        <p:nvSpPr>
          <p:cNvPr id="50" name="Folded Corner 49" descr="Disk has 7 Pages. Page 2 has just  been read. Page 3 is next" title="Disk Space Manager"/>
          <p:cNvSpPr/>
          <p:nvPr/>
        </p:nvSpPr>
        <p:spPr bwMode="auto">
          <a:xfrm>
            <a:off x="4266051" y="4377801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6</a:t>
            </a:r>
          </a:p>
        </p:txBody>
      </p:sp>
      <p:sp>
        <p:nvSpPr>
          <p:cNvPr id="51" name="Folded Corner 50" descr="Disk has 7 Pages. Page 2 has just  been read. Page 3 is next" title="Disk Space Manager"/>
          <p:cNvSpPr/>
          <p:nvPr/>
        </p:nvSpPr>
        <p:spPr bwMode="auto">
          <a:xfrm>
            <a:off x="5021486" y="4377801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7</a:t>
            </a:r>
          </a:p>
        </p:txBody>
      </p:sp>
      <p:sp>
        <p:nvSpPr>
          <p:cNvPr id="59" name="Rectangle 58" descr="A Buffer pool with space for 6 pages. Page 1 is in the first slot and page is in the second" title="Buffer Pool"/>
          <p:cNvSpPr/>
          <p:nvPr/>
        </p:nvSpPr>
        <p:spPr bwMode="auto">
          <a:xfrm>
            <a:off x="2744623" y="1203396"/>
            <a:ext cx="3886200" cy="1996434"/>
          </a:xfrm>
          <a:prstGeom prst="rect">
            <a:avLst/>
          </a:prstGeom>
          <a:gradFill rotWithShape="1">
            <a:gsLst>
              <a:gs pos="0">
                <a:srgbClr val="ABD2EB">
                  <a:shade val="51000"/>
                  <a:satMod val="130000"/>
                </a:srgbClr>
              </a:gs>
              <a:gs pos="80000">
                <a:srgbClr val="ABD2EB">
                  <a:shade val="93000"/>
                  <a:satMod val="130000"/>
                </a:srgbClr>
              </a:gs>
              <a:gs pos="100000">
                <a:srgbClr val="ABD2E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BD2E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sz="1350" kern="0" dirty="0">
              <a:solidFill>
                <a:prstClr val="white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60" name="Rounded Rectangle 59" descr="A Buffer pool with space for 6 pages. Page 1 is in the first slot and page is in the second" title="Buffer Pool"/>
          <p:cNvSpPr/>
          <p:nvPr/>
        </p:nvSpPr>
        <p:spPr>
          <a:xfrm>
            <a:off x="4183009" y="2211788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61" name="Rounded Rectangle 60" descr="A Buffer pool with space for 6 pages. Page 1 is in the first slot and page is in the second" title="Buffer Pool"/>
          <p:cNvSpPr/>
          <p:nvPr/>
        </p:nvSpPr>
        <p:spPr>
          <a:xfrm>
            <a:off x="5256727" y="1450374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62" name="Rounded Rectangle 61" descr="A Buffer pool with space for 6 pages. Page 1 is in the first slot and page is in the second" title="Buffer Pool"/>
          <p:cNvSpPr/>
          <p:nvPr/>
        </p:nvSpPr>
        <p:spPr>
          <a:xfrm>
            <a:off x="3079039" y="2211788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63" name="Rounded Rectangle 62" descr="A Buffer pool with space for 6 pages. Page 1 is in the first slot and page is in the second" title="Buffer Pool"/>
          <p:cNvSpPr/>
          <p:nvPr/>
        </p:nvSpPr>
        <p:spPr>
          <a:xfrm>
            <a:off x="5272225" y="2223890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64" name="Rounded Rectangle 63" descr="A Buffer pool with space for 6 pages. Page 1 is in the first slot and page is in the second" title="Buffer Pool"/>
          <p:cNvSpPr/>
          <p:nvPr/>
        </p:nvSpPr>
        <p:spPr>
          <a:xfrm>
            <a:off x="4177945" y="1453821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65" name="Rounded Rectangle 64" descr="A Buffer pool with space for 6 pages. Page 1 is in the first slot and page is in the second" title="Buffer Pool"/>
          <p:cNvSpPr/>
          <p:nvPr/>
        </p:nvSpPr>
        <p:spPr>
          <a:xfrm>
            <a:off x="3073975" y="1453821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66" name="TextBox 65" descr="Disk has 7 Pages. None have been read yet" title="Disk Space Manager"/>
          <p:cNvSpPr txBox="1"/>
          <p:nvPr/>
        </p:nvSpPr>
        <p:spPr>
          <a:xfrm>
            <a:off x="-7917" y="3790950"/>
            <a:ext cx="1435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2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Disk Space Manager</a:t>
            </a:r>
          </a:p>
        </p:txBody>
      </p:sp>
      <p:cxnSp>
        <p:nvCxnSpPr>
          <p:cNvPr id="67" name="Straight Connector 66" descr="Disk has 7 Pages. Page 2 has just  been read. Page 3 is next" title="Disk Space Manager"/>
          <p:cNvCxnSpPr/>
          <p:nvPr/>
        </p:nvCxnSpPr>
        <p:spPr bwMode="auto">
          <a:xfrm flipH="1">
            <a:off x="1905874" y="4088341"/>
            <a:ext cx="10413" cy="895002"/>
          </a:xfrm>
          <a:prstGeom prst="line">
            <a:avLst/>
          </a:prstGeom>
          <a:solidFill>
            <a:srgbClr val="3366FF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Folded Corner 67" descr="A Buffer pool with space for 6 pages. Page 1 is in the first slot and page is in the second" title="Disk Space Manager"/>
          <p:cNvSpPr/>
          <p:nvPr/>
        </p:nvSpPr>
        <p:spPr bwMode="auto">
          <a:xfrm>
            <a:off x="3164985" y="1548213"/>
            <a:ext cx="812918" cy="491111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69" name="Folded Corner 68" descr="A Buffer pool with space for 6 pages. Page 1 is in the first slot and page is in the second" title="Disk Space Manager"/>
          <p:cNvSpPr/>
          <p:nvPr/>
        </p:nvSpPr>
        <p:spPr bwMode="auto">
          <a:xfrm>
            <a:off x="4235018" y="1562627"/>
            <a:ext cx="855605" cy="483355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2</a:t>
            </a:r>
          </a:p>
        </p:txBody>
      </p:sp>
      <p:sp>
        <p:nvSpPr>
          <p:cNvPr id="70" name="Folded Corner 69" descr="Disk has 7 Pages. Page 2 has just  been read. Page 3 is next" title="Disk Space Manager"/>
          <p:cNvSpPr/>
          <p:nvPr/>
        </p:nvSpPr>
        <p:spPr bwMode="auto">
          <a:xfrm>
            <a:off x="1978629" y="4400550"/>
            <a:ext cx="630898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3</a:t>
            </a:r>
          </a:p>
        </p:txBody>
      </p:sp>
      <p:sp>
        <p:nvSpPr>
          <p:cNvPr id="71" name="Folded Corner 70" descr="Disk has 7 Pages. Page 2 has just  been read. Page 3 is next" title="Disk Space Manager"/>
          <p:cNvSpPr/>
          <p:nvPr/>
        </p:nvSpPr>
        <p:spPr bwMode="auto">
          <a:xfrm>
            <a:off x="2744623" y="4400550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4</a:t>
            </a:r>
          </a:p>
        </p:txBody>
      </p:sp>
      <p:sp>
        <p:nvSpPr>
          <p:cNvPr id="72" name="Folded Corner 71" descr="Disk has 7 Pages. Page 2 has just  been read. Page 3 is next" title="Disk Space Manager"/>
          <p:cNvSpPr/>
          <p:nvPr/>
        </p:nvSpPr>
        <p:spPr bwMode="auto">
          <a:xfrm>
            <a:off x="3500059" y="4400550"/>
            <a:ext cx="630898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5</a:t>
            </a:r>
          </a:p>
        </p:txBody>
      </p:sp>
      <p:sp>
        <p:nvSpPr>
          <p:cNvPr id="73" name="Folded Corner 72" descr="Disk has 7 Pages. Page 2 has just  been read. Page 3 is next" title="Disk Space Manager"/>
          <p:cNvSpPr/>
          <p:nvPr/>
        </p:nvSpPr>
        <p:spPr bwMode="auto">
          <a:xfrm>
            <a:off x="4266051" y="4400550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6</a:t>
            </a:r>
          </a:p>
        </p:txBody>
      </p:sp>
      <p:sp>
        <p:nvSpPr>
          <p:cNvPr id="74" name="Folded Corner 73" descr="Disk has 7 Pages. Page 2 has just  been read. Page 3 is next" title="Disk Space Manager"/>
          <p:cNvSpPr/>
          <p:nvPr/>
        </p:nvSpPr>
        <p:spPr bwMode="auto">
          <a:xfrm>
            <a:off x="5021486" y="4400550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7</a:t>
            </a:r>
          </a:p>
        </p:txBody>
      </p:sp>
    </p:spTree>
    <p:extLst>
      <p:ext uri="{BB962C8B-B14F-4D97-AF65-F5344CB8AC3E}">
        <p14:creationId xmlns:p14="http://schemas.microsoft.com/office/powerpoint/2010/main" val="1969362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Scan (LRU): Read Page 3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Cache Hits: 0</a:t>
            </a:r>
          </a:p>
          <a:p>
            <a:r>
              <a:rPr lang="en-US" dirty="0"/>
              <a:t>Attempts 3:</a:t>
            </a:r>
          </a:p>
        </p:txBody>
      </p:sp>
      <p:sp>
        <p:nvSpPr>
          <p:cNvPr id="42" name="TextBox 41" descr="A Buffer pool with space for 6 pages. Page 1 is in the first slot, page 2 is in the second, and page 3 is in the third"/>
          <p:cNvSpPr txBox="1"/>
          <p:nvPr/>
        </p:nvSpPr>
        <p:spPr>
          <a:xfrm>
            <a:off x="3928991" y="1197676"/>
            <a:ext cx="1117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</a:p>
        </p:txBody>
      </p:sp>
      <p:sp>
        <p:nvSpPr>
          <p:cNvPr id="33" name="TextBox 32" descr="A Buffer pool with space for 6 pages. Page 1 is in the first slot, page 2 is in the second, and page 3 is in the third"/>
          <p:cNvSpPr txBox="1"/>
          <p:nvPr/>
        </p:nvSpPr>
        <p:spPr>
          <a:xfrm>
            <a:off x="3928991" y="1197676"/>
            <a:ext cx="1117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</a:p>
        </p:txBody>
      </p:sp>
      <p:sp>
        <p:nvSpPr>
          <p:cNvPr id="35" name="Rectangle 34" descr="Disk has 7 Pages. Page 3 has just  been read. Page 4 is next" title="Disk Space Manager"/>
          <p:cNvSpPr/>
          <p:nvPr/>
        </p:nvSpPr>
        <p:spPr bwMode="auto">
          <a:xfrm>
            <a:off x="237224" y="4154668"/>
            <a:ext cx="5696090" cy="85725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sz="1350" kern="0" dirty="0">
              <a:solidFill>
                <a:prstClr val="white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8" name="Folded Corner 37" descr="Disk has 7 Pages. Page 3 has just  been read. Page 4 is next" title="Disk Space Manager"/>
          <p:cNvSpPr/>
          <p:nvPr/>
        </p:nvSpPr>
        <p:spPr bwMode="auto">
          <a:xfrm>
            <a:off x="457200" y="4377801"/>
            <a:ext cx="630898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39" name="Folded Corner 38" descr="Disk has 7 Pages. Page 3 has just  been read. Page 4 is next" title="Disk Space Manager"/>
          <p:cNvSpPr/>
          <p:nvPr/>
        </p:nvSpPr>
        <p:spPr bwMode="auto">
          <a:xfrm>
            <a:off x="1223194" y="4377801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2</a:t>
            </a:r>
          </a:p>
        </p:txBody>
      </p:sp>
      <p:sp>
        <p:nvSpPr>
          <p:cNvPr id="40" name="Folded Corner 39" descr="Disk has 7 Pages. Page 3 has just  been read. Page 4 is next" title="Disk Space Manager"/>
          <p:cNvSpPr/>
          <p:nvPr/>
        </p:nvSpPr>
        <p:spPr bwMode="auto">
          <a:xfrm>
            <a:off x="1978629" y="4377801"/>
            <a:ext cx="630898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3</a:t>
            </a:r>
          </a:p>
        </p:txBody>
      </p:sp>
      <p:sp>
        <p:nvSpPr>
          <p:cNvPr id="49" name="Folded Corner 48" descr="Disk has 7 Pages. Page 3 has just  been read. Page 4 is next" title="Disk Space Manager"/>
          <p:cNvSpPr/>
          <p:nvPr/>
        </p:nvSpPr>
        <p:spPr bwMode="auto">
          <a:xfrm>
            <a:off x="2744623" y="4377801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4</a:t>
            </a:r>
          </a:p>
        </p:txBody>
      </p:sp>
      <p:sp>
        <p:nvSpPr>
          <p:cNvPr id="50" name="Folded Corner 49" descr="Disk has 7 Pages. Page 3 has just  been read. Page 4 is next" title="Disk Space Manager"/>
          <p:cNvSpPr/>
          <p:nvPr/>
        </p:nvSpPr>
        <p:spPr bwMode="auto">
          <a:xfrm>
            <a:off x="3500059" y="4377801"/>
            <a:ext cx="630898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5</a:t>
            </a:r>
          </a:p>
        </p:txBody>
      </p:sp>
      <p:sp>
        <p:nvSpPr>
          <p:cNvPr id="51" name="Folded Corner 50" descr="Disk has 7 Pages. Page 3 has just  been read. Page 4 is next" title="Disk Space Manager"/>
          <p:cNvSpPr/>
          <p:nvPr/>
        </p:nvSpPr>
        <p:spPr bwMode="auto">
          <a:xfrm>
            <a:off x="4266051" y="4377801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6</a:t>
            </a:r>
          </a:p>
        </p:txBody>
      </p:sp>
      <p:sp>
        <p:nvSpPr>
          <p:cNvPr id="59" name="Folded Corner 58" descr="Disk has 7 Pages. Page 3 has just  been read. Page 4 is next" title="Disk Space Manager"/>
          <p:cNvSpPr/>
          <p:nvPr/>
        </p:nvSpPr>
        <p:spPr bwMode="auto">
          <a:xfrm>
            <a:off x="5021486" y="4377801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7</a:t>
            </a:r>
          </a:p>
        </p:txBody>
      </p:sp>
      <p:sp>
        <p:nvSpPr>
          <p:cNvPr id="60" name="Rectangle 59" descr="A Buffer pool with space for 6 pages. Page 1 is in the first slot, page 2 is in the second, and page 3 is in the third" title="Buffer Pool"/>
          <p:cNvSpPr/>
          <p:nvPr/>
        </p:nvSpPr>
        <p:spPr bwMode="auto">
          <a:xfrm>
            <a:off x="2744623" y="1203396"/>
            <a:ext cx="3886200" cy="1996434"/>
          </a:xfrm>
          <a:prstGeom prst="rect">
            <a:avLst/>
          </a:prstGeom>
          <a:gradFill rotWithShape="1">
            <a:gsLst>
              <a:gs pos="0">
                <a:srgbClr val="ABD2EB">
                  <a:shade val="51000"/>
                  <a:satMod val="130000"/>
                </a:srgbClr>
              </a:gs>
              <a:gs pos="80000">
                <a:srgbClr val="ABD2EB">
                  <a:shade val="93000"/>
                  <a:satMod val="130000"/>
                </a:srgbClr>
              </a:gs>
              <a:gs pos="100000">
                <a:srgbClr val="ABD2E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BD2E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sz="1350" kern="0" dirty="0">
              <a:solidFill>
                <a:prstClr val="white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61" name="Rounded Rectangle 60" descr="A Buffer pool with space for 6 pages. Page 1 is in the first slot, page 2 is in the second, and page 3 is in the third" title="Buffer Pool"/>
          <p:cNvSpPr/>
          <p:nvPr/>
        </p:nvSpPr>
        <p:spPr>
          <a:xfrm>
            <a:off x="4183009" y="2211788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62" name="Rounded Rectangle 61" descr="A Buffer pool with space for 6 pages. Page 1 is in the first slot, page 2 is in the second, and page 3 is in the third" title="Buffer Pool"/>
          <p:cNvSpPr/>
          <p:nvPr/>
        </p:nvSpPr>
        <p:spPr>
          <a:xfrm>
            <a:off x="5256727" y="1450374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63" name="Rounded Rectangle 62" descr="A Buffer pool with space for 6 pages. Page 1 is in the first slot, page 2 is in the second, and page 3 is in the third" title="Buffer Pool"/>
          <p:cNvSpPr/>
          <p:nvPr/>
        </p:nvSpPr>
        <p:spPr>
          <a:xfrm>
            <a:off x="3079039" y="2211788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64" name="Rounded Rectangle 63" descr="A Buffer pool with space for 6 pages. Page 1 is in the first slot, page 2 is in the second, and page 3 is in the third" title="Buffer Pool"/>
          <p:cNvSpPr/>
          <p:nvPr/>
        </p:nvSpPr>
        <p:spPr>
          <a:xfrm>
            <a:off x="5272225" y="2223890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65" name="Rounded Rectangle 64" descr="A Buffer pool with space for 6 pages. Page 1 is in the first slot, page 2 is in the second, and page 3 is in the third" title="Buffer Pool"/>
          <p:cNvSpPr/>
          <p:nvPr/>
        </p:nvSpPr>
        <p:spPr>
          <a:xfrm>
            <a:off x="4177945" y="1453821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66" name="Rounded Rectangle 65" descr="A Buffer pool with space for 6 pages. Page 1 is in the first slot, page 2 is in the second, and page 3 is in the third" title="Buffer Pool"/>
          <p:cNvSpPr/>
          <p:nvPr/>
        </p:nvSpPr>
        <p:spPr>
          <a:xfrm>
            <a:off x="3073975" y="1453821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67" name="TextBox 66" descr="Disk has 7 Pages. None have been read yet" title="Disk Space Manager"/>
          <p:cNvSpPr txBox="1"/>
          <p:nvPr/>
        </p:nvSpPr>
        <p:spPr>
          <a:xfrm>
            <a:off x="-7917" y="3790950"/>
            <a:ext cx="1435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2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Disk Space Manager</a:t>
            </a:r>
          </a:p>
        </p:txBody>
      </p:sp>
      <p:cxnSp>
        <p:nvCxnSpPr>
          <p:cNvPr id="68" name="Straight Connector 67" descr="Disk has 7 Pages. Page 3 has just  been read. Page 4 is next" title="Disk Space Manager"/>
          <p:cNvCxnSpPr/>
          <p:nvPr/>
        </p:nvCxnSpPr>
        <p:spPr bwMode="auto">
          <a:xfrm flipH="1">
            <a:off x="2691791" y="4099766"/>
            <a:ext cx="10413" cy="895002"/>
          </a:xfrm>
          <a:prstGeom prst="line">
            <a:avLst/>
          </a:prstGeom>
          <a:solidFill>
            <a:srgbClr val="3366FF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Folded Corner 68" descr="A Buffer pool with space for 6 pages. Page 1 is in the first slot, page 2 is in the second, and page 3 is in the third" title="Disk Space Manager"/>
          <p:cNvSpPr/>
          <p:nvPr/>
        </p:nvSpPr>
        <p:spPr bwMode="auto">
          <a:xfrm>
            <a:off x="3164985" y="1548213"/>
            <a:ext cx="812918" cy="491111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70" name="Folded Corner 69" descr="A Buffer pool with space for 6 pages. Page 1 is in the first slot, page 2 is in the second, and page 3 is in the third" title="Disk Space Manager"/>
          <p:cNvSpPr/>
          <p:nvPr/>
        </p:nvSpPr>
        <p:spPr bwMode="auto">
          <a:xfrm>
            <a:off x="4235018" y="1562627"/>
            <a:ext cx="855605" cy="483355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2</a:t>
            </a:r>
          </a:p>
        </p:txBody>
      </p:sp>
      <p:sp>
        <p:nvSpPr>
          <p:cNvPr id="71" name="Folded Corner 70" descr="A Buffer pool with space for 6 pages. Page 1 is in the first slot, page 2 is in the second, and page 3 is in the third" title="Disk Space Manager"/>
          <p:cNvSpPr/>
          <p:nvPr/>
        </p:nvSpPr>
        <p:spPr bwMode="auto">
          <a:xfrm>
            <a:off x="5383006" y="1558750"/>
            <a:ext cx="789194" cy="459317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3</a:t>
            </a:r>
          </a:p>
        </p:txBody>
      </p:sp>
      <p:sp>
        <p:nvSpPr>
          <p:cNvPr id="72" name="Folded Corner 71" descr="Disk has 7 Pages. Page 3 has just  been read. Page 4 is next" title="Disk Space Manager"/>
          <p:cNvSpPr/>
          <p:nvPr/>
        </p:nvSpPr>
        <p:spPr bwMode="auto">
          <a:xfrm>
            <a:off x="2744623" y="4400550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4</a:t>
            </a:r>
          </a:p>
        </p:txBody>
      </p:sp>
      <p:sp>
        <p:nvSpPr>
          <p:cNvPr id="73" name="Folded Corner 72" descr="Disk has 7 Pages. Page 3 has just  been read. Page 4 is next" title="Disk Space Manager"/>
          <p:cNvSpPr/>
          <p:nvPr/>
        </p:nvSpPr>
        <p:spPr bwMode="auto">
          <a:xfrm>
            <a:off x="3500059" y="4400550"/>
            <a:ext cx="630898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5</a:t>
            </a:r>
          </a:p>
        </p:txBody>
      </p:sp>
      <p:sp>
        <p:nvSpPr>
          <p:cNvPr id="74" name="Folded Corner 73" descr="Disk has 7 Pages. Page 3 has just  been read. Page 4 is next" title="Disk Space Manager"/>
          <p:cNvSpPr/>
          <p:nvPr/>
        </p:nvSpPr>
        <p:spPr bwMode="auto">
          <a:xfrm>
            <a:off x="4266051" y="4400550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6</a:t>
            </a:r>
          </a:p>
        </p:txBody>
      </p:sp>
      <p:sp>
        <p:nvSpPr>
          <p:cNvPr id="75" name="Folded Corner 74" descr="Disk has 7 Pages. Page 3 has just  been read. Page 4 is next" title="Disk Space Manager"/>
          <p:cNvSpPr/>
          <p:nvPr/>
        </p:nvSpPr>
        <p:spPr bwMode="auto">
          <a:xfrm>
            <a:off x="5021486" y="4400550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7</a:t>
            </a:r>
          </a:p>
        </p:txBody>
      </p:sp>
    </p:spTree>
    <p:extLst>
      <p:ext uri="{BB962C8B-B14F-4D97-AF65-F5344CB8AC3E}">
        <p14:creationId xmlns:p14="http://schemas.microsoft.com/office/powerpoint/2010/main" val="10369712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Scan (LRU): Read Page 4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Cache Hits 0:</a:t>
            </a:r>
          </a:p>
          <a:p>
            <a:r>
              <a:rPr lang="en-US" dirty="0"/>
              <a:t>Attempts: 4</a:t>
            </a:r>
          </a:p>
        </p:txBody>
      </p:sp>
      <p:sp>
        <p:nvSpPr>
          <p:cNvPr id="42" name="TextBox 41" descr="A Buffer pool with space for 6 pages. Page 1 is in the first slot, page 2 is in the second, page 3 is in the third, page 4 is in the 4th"/>
          <p:cNvSpPr txBox="1"/>
          <p:nvPr/>
        </p:nvSpPr>
        <p:spPr>
          <a:xfrm>
            <a:off x="3928991" y="1197676"/>
            <a:ext cx="1117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</a:p>
        </p:txBody>
      </p:sp>
      <p:sp>
        <p:nvSpPr>
          <p:cNvPr id="33" name="Rectangle 32" descr="Disk has 7 Pages. Page 4 has just  been read. Page 5 is next" title="Disk Space Manager"/>
          <p:cNvSpPr/>
          <p:nvPr/>
        </p:nvSpPr>
        <p:spPr bwMode="auto">
          <a:xfrm>
            <a:off x="237224" y="4154668"/>
            <a:ext cx="5696090" cy="85725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sz="1350" kern="0" dirty="0">
              <a:solidFill>
                <a:prstClr val="white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5" name="Folded Corner 34" descr="Disk has 7 Pages. Page 4 has just  been read. Page 5 is next" title="Disk Space Manager"/>
          <p:cNvSpPr/>
          <p:nvPr/>
        </p:nvSpPr>
        <p:spPr bwMode="auto">
          <a:xfrm>
            <a:off x="457200" y="4377801"/>
            <a:ext cx="630898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38" name="Folded Corner 37" descr="Disk has 7 Pages. Page 4 has just  been read. Page 5 is next" title="Disk Space Manager"/>
          <p:cNvSpPr/>
          <p:nvPr/>
        </p:nvSpPr>
        <p:spPr bwMode="auto">
          <a:xfrm>
            <a:off x="1223194" y="4377801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2</a:t>
            </a:r>
          </a:p>
        </p:txBody>
      </p:sp>
      <p:sp>
        <p:nvSpPr>
          <p:cNvPr id="39" name="Folded Corner 38" descr="Disk has 7 Pages. Page 4 has just  been read. Page 5 is next" title="Disk Space Manager"/>
          <p:cNvSpPr/>
          <p:nvPr/>
        </p:nvSpPr>
        <p:spPr bwMode="auto">
          <a:xfrm>
            <a:off x="1978629" y="4377801"/>
            <a:ext cx="630898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3</a:t>
            </a:r>
          </a:p>
        </p:txBody>
      </p:sp>
      <p:sp>
        <p:nvSpPr>
          <p:cNvPr id="40" name="Folded Corner 39" descr="Disk has 7 Pages. Page 4 has just  been read. Page 5 is next" title="Disk Space Manager"/>
          <p:cNvSpPr/>
          <p:nvPr/>
        </p:nvSpPr>
        <p:spPr bwMode="auto">
          <a:xfrm>
            <a:off x="2744623" y="4377801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4</a:t>
            </a:r>
          </a:p>
        </p:txBody>
      </p:sp>
      <p:sp>
        <p:nvSpPr>
          <p:cNvPr id="49" name="Folded Corner 48" descr="Disk has 7 Pages. Page 4 has just  been read. Page 5 is next" title="Disk Space Manager"/>
          <p:cNvSpPr/>
          <p:nvPr/>
        </p:nvSpPr>
        <p:spPr bwMode="auto">
          <a:xfrm>
            <a:off x="3500058" y="4392612"/>
            <a:ext cx="630898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5</a:t>
            </a:r>
          </a:p>
        </p:txBody>
      </p:sp>
      <p:sp>
        <p:nvSpPr>
          <p:cNvPr id="50" name="Folded Corner 49" descr="Disk has 7 Pages. Page 4 has just  been read. Page 5 is next" title="Disk Space Manager"/>
          <p:cNvSpPr/>
          <p:nvPr/>
        </p:nvSpPr>
        <p:spPr bwMode="auto">
          <a:xfrm>
            <a:off x="4266051" y="4377801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6</a:t>
            </a:r>
          </a:p>
        </p:txBody>
      </p:sp>
      <p:sp>
        <p:nvSpPr>
          <p:cNvPr id="51" name="Folded Corner 50" descr="Disk has 7 Pages. Page 4 has just  been read. Page 5 is next" title="Disk Space Manager"/>
          <p:cNvSpPr/>
          <p:nvPr/>
        </p:nvSpPr>
        <p:spPr bwMode="auto">
          <a:xfrm>
            <a:off x="5021486" y="4377801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7</a:t>
            </a:r>
          </a:p>
        </p:txBody>
      </p:sp>
      <p:sp>
        <p:nvSpPr>
          <p:cNvPr id="55" name="Rectangle 54" descr="A Buffer pool with space for 6 pages. Page 1 is in the first slot, page 2 is in the second, page 3 is in the third, page 4 is in the 4th" title="Buffer Pool"/>
          <p:cNvSpPr/>
          <p:nvPr/>
        </p:nvSpPr>
        <p:spPr bwMode="auto">
          <a:xfrm>
            <a:off x="2744623" y="1203396"/>
            <a:ext cx="3886200" cy="1996434"/>
          </a:xfrm>
          <a:prstGeom prst="rect">
            <a:avLst/>
          </a:prstGeom>
          <a:gradFill rotWithShape="1">
            <a:gsLst>
              <a:gs pos="0">
                <a:srgbClr val="ABD2EB">
                  <a:shade val="51000"/>
                  <a:satMod val="130000"/>
                </a:srgbClr>
              </a:gs>
              <a:gs pos="80000">
                <a:srgbClr val="ABD2EB">
                  <a:shade val="93000"/>
                  <a:satMod val="130000"/>
                </a:srgbClr>
              </a:gs>
              <a:gs pos="100000">
                <a:srgbClr val="ABD2E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BD2E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sz="1350" kern="0" dirty="0">
              <a:solidFill>
                <a:prstClr val="white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9" name="Rounded Rectangle 58" descr="A Buffer pool with space for 6 pages. Page 1 is in the first slot, page 2 is in the second, page 3 is in the third, page 4 is in the 4th" title="Buffer Pool"/>
          <p:cNvSpPr/>
          <p:nvPr/>
        </p:nvSpPr>
        <p:spPr>
          <a:xfrm>
            <a:off x="4183009" y="2211788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60" name="Rounded Rectangle 59" descr="A Buffer pool with space for 6 pages. Page 1 is in the first slot, page 2 is in the second, page 3 is in the third, page 4 is in the 4th" title="Buffer Pool"/>
          <p:cNvSpPr/>
          <p:nvPr/>
        </p:nvSpPr>
        <p:spPr>
          <a:xfrm>
            <a:off x="5256727" y="1450374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61" name="Rounded Rectangle 60" descr="A Buffer pool with space for 6 pages. Page 1 is in the first slot, page 2 is in the second, page 3 is in the third, page 4 is in the 4th" title="Buffer Pool"/>
          <p:cNvSpPr/>
          <p:nvPr/>
        </p:nvSpPr>
        <p:spPr>
          <a:xfrm>
            <a:off x="3079039" y="2211788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62" name="Rounded Rectangle 61" descr="A Buffer pool with space for 6 pages. Page 1 is in the first slot, page 2 is in the second, page 3 is in the third, page 4 is in the 4th" title="Buffer Pool"/>
          <p:cNvSpPr/>
          <p:nvPr/>
        </p:nvSpPr>
        <p:spPr>
          <a:xfrm>
            <a:off x="5272225" y="2223890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63" name="Rounded Rectangle 62" descr="A Buffer pool with space for 6 pages. Page 1 is in the first slot, page 2 is in the second, page 3 is in the third, page 4 is in the 4th" title="Buffer Pool"/>
          <p:cNvSpPr/>
          <p:nvPr/>
        </p:nvSpPr>
        <p:spPr>
          <a:xfrm>
            <a:off x="4177945" y="1453821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64" name="Rounded Rectangle 63" descr="A Buffer pool with space for 6 pages. Page 1 is in the first slot, page 2 is in the second, page 3 is in the third, page 4 is in the 4th" title="Buffer Pool"/>
          <p:cNvSpPr/>
          <p:nvPr/>
        </p:nvSpPr>
        <p:spPr>
          <a:xfrm>
            <a:off x="3073975" y="1453821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65" name="TextBox 64" descr="Disk has 7 Pages. Page 4 has just  been read. Page 5 is next" title="Disk Space Manager"/>
          <p:cNvSpPr txBox="1"/>
          <p:nvPr/>
        </p:nvSpPr>
        <p:spPr>
          <a:xfrm>
            <a:off x="-7917" y="3790950"/>
            <a:ext cx="1435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2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Disk Space Manager</a:t>
            </a:r>
          </a:p>
        </p:txBody>
      </p:sp>
      <p:cxnSp>
        <p:nvCxnSpPr>
          <p:cNvPr id="66" name="Straight Connector 65" descr="Disk has 7 Pages. Page 4 has just  been read. Page 5 is next" title="Disk Space Manager"/>
          <p:cNvCxnSpPr/>
          <p:nvPr/>
        </p:nvCxnSpPr>
        <p:spPr bwMode="auto">
          <a:xfrm flipH="1">
            <a:off x="3448380" y="4078203"/>
            <a:ext cx="10413" cy="895002"/>
          </a:xfrm>
          <a:prstGeom prst="line">
            <a:avLst/>
          </a:prstGeom>
          <a:solidFill>
            <a:srgbClr val="3366FF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Folded Corner 66" descr="A Buffer pool with space for 6 pages. Page 1 is in the first slot, page 2 is in the second, page 3 is in the third, page 4 is in the 4th" title="Disk Space Manager"/>
          <p:cNvSpPr/>
          <p:nvPr/>
        </p:nvSpPr>
        <p:spPr bwMode="auto">
          <a:xfrm>
            <a:off x="3164985" y="1548213"/>
            <a:ext cx="812918" cy="491111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68" name="Folded Corner 67" descr="A Buffer pool with space for 6 pages. Page 1 is in the first slot, page 2 is in the second, page 3 is in the third, page 4 is in the 4th" title="Disk Space Manager"/>
          <p:cNvSpPr/>
          <p:nvPr/>
        </p:nvSpPr>
        <p:spPr bwMode="auto">
          <a:xfrm>
            <a:off x="4235018" y="1562627"/>
            <a:ext cx="855605" cy="483355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2</a:t>
            </a:r>
          </a:p>
        </p:txBody>
      </p:sp>
      <p:sp>
        <p:nvSpPr>
          <p:cNvPr id="69" name="Folded Corner 68" descr="A Buffer pool with space for 6 pages. Page 1 is in the first slot, page 2 is in the second, page 3 is in the third, page 4 is in the 4th" title="Disk Space Manager"/>
          <p:cNvSpPr/>
          <p:nvPr/>
        </p:nvSpPr>
        <p:spPr bwMode="auto">
          <a:xfrm>
            <a:off x="5383006" y="1558750"/>
            <a:ext cx="789194" cy="459317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3</a:t>
            </a:r>
          </a:p>
        </p:txBody>
      </p:sp>
      <p:sp>
        <p:nvSpPr>
          <p:cNvPr id="70" name="Folded Corner 69" descr="A Buffer pool with space for 6 pages. Page 1 is in the first slot, page 2 is in the second, page 3 is in the third, page 4 is in the 4th" title="Disk Space Manager"/>
          <p:cNvSpPr/>
          <p:nvPr/>
        </p:nvSpPr>
        <p:spPr bwMode="auto">
          <a:xfrm>
            <a:off x="3164985" y="2313698"/>
            <a:ext cx="812918" cy="485822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4</a:t>
            </a:r>
          </a:p>
        </p:txBody>
      </p:sp>
      <p:sp>
        <p:nvSpPr>
          <p:cNvPr id="72" name="Folded Corner 71" descr="Disk has 7 Pages. Page 4 has just  been read. Page 5 is next" title="Disk Space Manager"/>
          <p:cNvSpPr/>
          <p:nvPr/>
        </p:nvSpPr>
        <p:spPr bwMode="auto">
          <a:xfrm>
            <a:off x="4266051" y="4400550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6</a:t>
            </a:r>
          </a:p>
        </p:txBody>
      </p:sp>
      <p:sp>
        <p:nvSpPr>
          <p:cNvPr id="73" name="Folded Corner 72" descr="Disk has 7 Pages. Page 4 has just  been read. Page 5 is next" title="Disk Space Manager"/>
          <p:cNvSpPr/>
          <p:nvPr/>
        </p:nvSpPr>
        <p:spPr bwMode="auto">
          <a:xfrm>
            <a:off x="5021486" y="4400550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7</a:t>
            </a:r>
          </a:p>
        </p:txBody>
      </p:sp>
      <p:sp>
        <p:nvSpPr>
          <p:cNvPr id="30" name="Folded Corner 29" descr="Disk has 7 Pages. Page 4 has just  been read. Page 5 is next" title="Disk Space Manager">
            <a:extLst>
              <a:ext uri="{FF2B5EF4-FFF2-40B4-BE49-F238E27FC236}">
                <a16:creationId xmlns:a16="http://schemas.microsoft.com/office/drawing/2014/main" id="{426E1DEB-10C7-DB49-B5C9-AAC93D8CB862}"/>
              </a:ext>
            </a:extLst>
          </p:cNvPr>
          <p:cNvSpPr/>
          <p:nvPr/>
        </p:nvSpPr>
        <p:spPr bwMode="auto">
          <a:xfrm>
            <a:off x="3500058" y="4387120"/>
            <a:ext cx="630898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5</a:t>
            </a:r>
          </a:p>
        </p:txBody>
      </p:sp>
    </p:spTree>
    <p:extLst>
      <p:ext uri="{BB962C8B-B14F-4D97-AF65-F5344CB8AC3E}">
        <p14:creationId xmlns:p14="http://schemas.microsoft.com/office/powerpoint/2010/main" val="7010586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Scan (LRU): Read Page 5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Cache Hits: 0</a:t>
            </a:r>
          </a:p>
          <a:p>
            <a:r>
              <a:rPr lang="en-US" dirty="0"/>
              <a:t>Attempts: 5</a:t>
            </a:r>
          </a:p>
        </p:txBody>
      </p:sp>
      <p:sp>
        <p:nvSpPr>
          <p:cNvPr id="42" name="TextBox 41" descr="A Buffer pool with space for 6 pages. Page 1 is in the first slot, page 2 is in the second, page 3 is in the third, page 4 is in the 4th, Page 5 in the fifth"/>
          <p:cNvSpPr txBox="1"/>
          <p:nvPr/>
        </p:nvSpPr>
        <p:spPr>
          <a:xfrm>
            <a:off x="3928991" y="1197676"/>
            <a:ext cx="1117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</a:p>
        </p:txBody>
      </p:sp>
      <p:sp>
        <p:nvSpPr>
          <p:cNvPr id="35" name="TextBox 34" descr="A Buffer pool with space for 6 pages. Page 1 is in the first slot, page 2 is in the second, page 3 is in the third, page 4 is in the 4th, Page 5 in the fifth"/>
          <p:cNvSpPr txBox="1"/>
          <p:nvPr/>
        </p:nvSpPr>
        <p:spPr>
          <a:xfrm>
            <a:off x="3928991" y="1197676"/>
            <a:ext cx="1117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</a:p>
        </p:txBody>
      </p:sp>
      <p:sp>
        <p:nvSpPr>
          <p:cNvPr id="38" name="Rectangle 37" descr="Disk has 7 Pages. Page 5 has just  been read. Page 6 is next" title="Disk Space Manager"/>
          <p:cNvSpPr/>
          <p:nvPr/>
        </p:nvSpPr>
        <p:spPr bwMode="auto">
          <a:xfrm>
            <a:off x="237224" y="4154668"/>
            <a:ext cx="5696090" cy="85725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sz="1350" kern="0" dirty="0">
              <a:solidFill>
                <a:prstClr val="white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9" name="Folded Corner 38" descr="Disk has 7 Pages. Page 5 has just  been read. Page 6 is next" title="Disk Space Manager"/>
          <p:cNvSpPr/>
          <p:nvPr/>
        </p:nvSpPr>
        <p:spPr bwMode="auto">
          <a:xfrm>
            <a:off x="457200" y="4377801"/>
            <a:ext cx="630898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40" name="Folded Corner 39" descr="Disk has 7 Pages. Page 5 has just  been read. Page 6 is next" title="Disk Space Manager"/>
          <p:cNvSpPr/>
          <p:nvPr/>
        </p:nvSpPr>
        <p:spPr bwMode="auto">
          <a:xfrm>
            <a:off x="1223194" y="4377801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2</a:t>
            </a:r>
          </a:p>
        </p:txBody>
      </p:sp>
      <p:sp>
        <p:nvSpPr>
          <p:cNvPr id="49" name="Folded Corner 48" descr="Disk has 7 Pages. Page 5 has just  been read. Page 6 is next" title="Disk Space Manager"/>
          <p:cNvSpPr/>
          <p:nvPr/>
        </p:nvSpPr>
        <p:spPr bwMode="auto">
          <a:xfrm>
            <a:off x="1978629" y="4377801"/>
            <a:ext cx="630898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3</a:t>
            </a:r>
          </a:p>
        </p:txBody>
      </p:sp>
      <p:sp>
        <p:nvSpPr>
          <p:cNvPr id="50" name="Folded Corner 49" descr="Disk has 7 Pages. Page 5 has just  been read. Page 6 is next" title="Disk Space Manager"/>
          <p:cNvSpPr/>
          <p:nvPr/>
        </p:nvSpPr>
        <p:spPr bwMode="auto">
          <a:xfrm>
            <a:off x="2744623" y="4377801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4</a:t>
            </a:r>
          </a:p>
        </p:txBody>
      </p:sp>
      <p:sp>
        <p:nvSpPr>
          <p:cNvPr id="59" name="Folded Corner 58" descr="Disk has 7 Pages. Page 5 has just  been read. Page 6 is next" title="Disk Space Manager"/>
          <p:cNvSpPr/>
          <p:nvPr/>
        </p:nvSpPr>
        <p:spPr bwMode="auto">
          <a:xfrm>
            <a:off x="4266051" y="4377801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6</a:t>
            </a:r>
          </a:p>
        </p:txBody>
      </p:sp>
      <p:sp>
        <p:nvSpPr>
          <p:cNvPr id="60" name="Folded Corner 59" descr="Disk has 7 Pages. Page 5 has just  been read. Page 6 is next" title="Disk Space Manager"/>
          <p:cNvSpPr/>
          <p:nvPr/>
        </p:nvSpPr>
        <p:spPr bwMode="auto">
          <a:xfrm>
            <a:off x="5021486" y="4377801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7</a:t>
            </a:r>
          </a:p>
        </p:txBody>
      </p:sp>
      <p:sp>
        <p:nvSpPr>
          <p:cNvPr id="61" name="Rectangle 60" descr="A Buffer pool with space for 6 pages. Page 1 is in the first slot, page 2 is in the second, page 3 is in the third, page 4 is in the 4th, Page 5 in the fifth" title="Buffer Pool"/>
          <p:cNvSpPr/>
          <p:nvPr/>
        </p:nvSpPr>
        <p:spPr bwMode="auto">
          <a:xfrm>
            <a:off x="2744623" y="1203396"/>
            <a:ext cx="3886200" cy="1996434"/>
          </a:xfrm>
          <a:prstGeom prst="rect">
            <a:avLst/>
          </a:prstGeom>
          <a:gradFill rotWithShape="1">
            <a:gsLst>
              <a:gs pos="0">
                <a:srgbClr val="ABD2EB">
                  <a:shade val="51000"/>
                  <a:satMod val="130000"/>
                </a:srgbClr>
              </a:gs>
              <a:gs pos="80000">
                <a:srgbClr val="ABD2EB">
                  <a:shade val="93000"/>
                  <a:satMod val="130000"/>
                </a:srgbClr>
              </a:gs>
              <a:gs pos="100000">
                <a:srgbClr val="ABD2E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BD2E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sz="1350" kern="0" dirty="0">
              <a:solidFill>
                <a:prstClr val="white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62" name="Rounded Rectangle 61" descr="A Buffer pool with space for 6 pages. Page 1 is in the first slot, page 2 is in the second, page 3 is in the third, page 4 is in the 4th, Page 5 in the fifth" title="Buffer Pool"/>
          <p:cNvSpPr/>
          <p:nvPr/>
        </p:nvSpPr>
        <p:spPr>
          <a:xfrm>
            <a:off x="4183009" y="2211788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63" name="Rounded Rectangle 62" descr="A Buffer pool with space for 6 pages. Page 1 is in the first slot, page 2 is in the second, page 3 is in the third, page 4 is in the 4th, Page 5 in the fifth" title="Buffer Pool"/>
          <p:cNvSpPr/>
          <p:nvPr/>
        </p:nvSpPr>
        <p:spPr>
          <a:xfrm>
            <a:off x="5256727" y="1450374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64" name="Rounded Rectangle 63" descr="A Buffer pool with space for 6 pages. Page 1 is in the first slot, page 2 is in the second, page 3 is in the third, page 4 is in the 4th, Page 5 in the fifth" title="Buffer Pool"/>
          <p:cNvSpPr/>
          <p:nvPr/>
        </p:nvSpPr>
        <p:spPr>
          <a:xfrm>
            <a:off x="3079039" y="2211788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65" name="Rounded Rectangle 64" descr="A Buffer pool with space for 6 pages. Page 1 is in the first slot, page 2 is in the second, page 3 is in the third, page 4 is in the 4th, Page 5 in the fifth" title="Buffer Pool"/>
          <p:cNvSpPr/>
          <p:nvPr/>
        </p:nvSpPr>
        <p:spPr>
          <a:xfrm>
            <a:off x="5272225" y="2223890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66" name="Rounded Rectangle 65" descr="A Buffer pool with space for 6 pages. Page 1 is in the first slot, page 2 is in the second, page 3 is in the third, page 4 is in the 4th, Page 5 in the fifth" title="Buffer Pool"/>
          <p:cNvSpPr/>
          <p:nvPr/>
        </p:nvSpPr>
        <p:spPr>
          <a:xfrm>
            <a:off x="4177945" y="1453821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67" name="Rounded Rectangle 66" descr="A Buffer pool with space for 6 pages. Page 1 is in the first slot, page 2 is in the second, page 3 is in the third, page 4 is in the 4th, Page 5 in the fifth" title="Buffer Pool"/>
          <p:cNvSpPr/>
          <p:nvPr/>
        </p:nvSpPr>
        <p:spPr>
          <a:xfrm>
            <a:off x="3073975" y="1453821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68" name="TextBox 67" descr="Disk has 7 Pages. Page 5 has just  been read. Page 6 is next" title="Disk Space Manager"/>
          <p:cNvSpPr txBox="1"/>
          <p:nvPr/>
        </p:nvSpPr>
        <p:spPr>
          <a:xfrm>
            <a:off x="-7917" y="3790950"/>
            <a:ext cx="1435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2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Disk Space Manager</a:t>
            </a:r>
          </a:p>
        </p:txBody>
      </p:sp>
      <p:sp>
        <p:nvSpPr>
          <p:cNvPr id="70" name="Folded Corner 69" descr="A Buffer pool with space for 6 pages. Page 1 is in the first slot, page 2 is in the second, page 3 is in the third, page 4 is in the 4th, Page 5 in the fifth" title="Disk Space Manager"/>
          <p:cNvSpPr/>
          <p:nvPr/>
        </p:nvSpPr>
        <p:spPr bwMode="auto">
          <a:xfrm>
            <a:off x="3164985" y="1548213"/>
            <a:ext cx="812918" cy="491111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71" name="Folded Corner 70" descr="A Buffer pool with space for 6 pages. Page 1 is in the first slot, page 2 is in the second, page 3 is in the third, page 4 is in the 4th, Page 5 in the fifth" title="Disk Space Manager"/>
          <p:cNvSpPr/>
          <p:nvPr/>
        </p:nvSpPr>
        <p:spPr bwMode="auto">
          <a:xfrm>
            <a:off x="4235018" y="1562627"/>
            <a:ext cx="855605" cy="483355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2</a:t>
            </a:r>
          </a:p>
        </p:txBody>
      </p:sp>
      <p:sp>
        <p:nvSpPr>
          <p:cNvPr id="72" name="Folded Corner 71" descr="A Buffer pool with space for 6 pages. Page 1 is in the first slot, page 2 is in the second, page 3 is in the third, page 4 is in the 4th, Page 5 in the fifth" title="Disk Space Manager"/>
          <p:cNvSpPr/>
          <p:nvPr/>
        </p:nvSpPr>
        <p:spPr bwMode="auto">
          <a:xfrm>
            <a:off x="5383006" y="1558750"/>
            <a:ext cx="789194" cy="459317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3</a:t>
            </a:r>
          </a:p>
        </p:txBody>
      </p:sp>
      <p:sp>
        <p:nvSpPr>
          <p:cNvPr id="73" name="Folded Corner 72" descr="A Buffer pool with space for 6 pages. Page 1 is in the first slot, page 2 is in the second, page 3 is in the third, page 4 is in the 4th, Page 5 in the fifth" title="Disk Space Manager"/>
          <p:cNvSpPr/>
          <p:nvPr/>
        </p:nvSpPr>
        <p:spPr bwMode="auto">
          <a:xfrm>
            <a:off x="3164985" y="2313698"/>
            <a:ext cx="812918" cy="485822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4</a:t>
            </a:r>
          </a:p>
        </p:txBody>
      </p:sp>
      <p:sp>
        <p:nvSpPr>
          <p:cNvPr id="75" name="Folded Corner 74" descr="Disk has 7 Pages. Page 5 has just  been read. Page 6 is next" title="Disk Space Manager"/>
          <p:cNvSpPr/>
          <p:nvPr/>
        </p:nvSpPr>
        <p:spPr bwMode="auto">
          <a:xfrm>
            <a:off x="4266051" y="4400550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6</a:t>
            </a:r>
          </a:p>
        </p:txBody>
      </p:sp>
      <p:sp>
        <p:nvSpPr>
          <p:cNvPr id="76" name="Folded Corner 75" descr="Disk has 7 Pages. Page 5 has just  been read. Page 6 is next" title="Disk Space Manager"/>
          <p:cNvSpPr/>
          <p:nvPr/>
        </p:nvSpPr>
        <p:spPr bwMode="auto">
          <a:xfrm>
            <a:off x="5021486" y="4400550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7</a:t>
            </a:r>
          </a:p>
        </p:txBody>
      </p:sp>
      <p:cxnSp>
        <p:nvCxnSpPr>
          <p:cNvPr id="31" name="Straight Connector 30" descr="Disk has 7 Pages. Page 5 has just  been read. Page 6 is next" title="Disk Space Manager">
            <a:extLst>
              <a:ext uri="{FF2B5EF4-FFF2-40B4-BE49-F238E27FC236}">
                <a16:creationId xmlns:a16="http://schemas.microsoft.com/office/drawing/2014/main" id="{6C506E2B-F54C-1748-91BB-1AE725A7FC4F}"/>
              </a:ext>
            </a:extLst>
          </p:cNvPr>
          <p:cNvCxnSpPr/>
          <p:nvPr/>
        </p:nvCxnSpPr>
        <p:spPr bwMode="auto">
          <a:xfrm flipH="1">
            <a:off x="4191458" y="4070086"/>
            <a:ext cx="10413" cy="895002"/>
          </a:xfrm>
          <a:prstGeom prst="line">
            <a:avLst/>
          </a:prstGeom>
          <a:solidFill>
            <a:srgbClr val="3366FF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Folded Corner 36" descr="Disk has 7 Pages. Page 4 has just  been read. Page 5 is next" title="Disk Space Manager">
            <a:extLst>
              <a:ext uri="{FF2B5EF4-FFF2-40B4-BE49-F238E27FC236}">
                <a16:creationId xmlns:a16="http://schemas.microsoft.com/office/drawing/2014/main" id="{0AD01BB7-5E14-3A40-B5CC-0D4585F76F79}"/>
              </a:ext>
            </a:extLst>
          </p:cNvPr>
          <p:cNvSpPr/>
          <p:nvPr/>
        </p:nvSpPr>
        <p:spPr bwMode="auto">
          <a:xfrm>
            <a:off x="3500058" y="4392612"/>
            <a:ext cx="630898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5</a:t>
            </a:r>
          </a:p>
        </p:txBody>
      </p:sp>
      <p:sp>
        <p:nvSpPr>
          <p:cNvPr id="41" name="Folded Corner 40" descr="Disk has 7 Pages. Page 4 has just  been read. Page 5 is next" title="Disk Space Manager">
            <a:extLst>
              <a:ext uri="{FF2B5EF4-FFF2-40B4-BE49-F238E27FC236}">
                <a16:creationId xmlns:a16="http://schemas.microsoft.com/office/drawing/2014/main" id="{35C6B087-C78F-284D-BAD2-115CD8F31C1B}"/>
              </a:ext>
            </a:extLst>
          </p:cNvPr>
          <p:cNvSpPr/>
          <p:nvPr/>
        </p:nvSpPr>
        <p:spPr bwMode="auto">
          <a:xfrm>
            <a:off x="4257613" y="2328371"/>
            <a:ext cx="859949" cy="471149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5</a:t>
            </a:r>
          </a:p>
        </p:txBody>
      </p:sp>
    </p:spTree>
    <p:extLst>
      <p:ext uri="{BB962C8B-B14F-4D97-AF65-F5344CB8AC3E}">
        <p14:creationId xmlns:p14="http://schemas.microsoft.com/office/powerpoint/2010/main" val="11199465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Scan (LRU): Read Page 6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Cache Hits: 0</a:t>
            </a:r>
          </a:p>
          <a:p>
            <a:r>
              <a:rPr lang="en-US" dirty="0"/>
              <a:t>Attempts 6</a:t>
            </a:r>
          </a:p>
        </p:txBody>
      </p:sp>
      <p:sp>
        <p:nvSpPr>
          <p:cNvPr id="76" name="TextBox 75" descr="A Buffer pool with space for 6 pages. Page 1 is in the first slot, page 2 is in the second, page 3 is in the third, page 4 is in the 4th, Page 5 in the fifth"/>
          <p:cNvSpPr txBox="1"/>
          <p:nvPr/>
        </p:nvSpPr>
        <p:spPr>
          <a:xfrm>
            <a:off x="3928991" y="1197676"/>
            <a:ext cx="1117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</a:p>
        </p:txBody>
      </p:sp>
      <p:sp>
        <p:nvSpPr>
          <p:cNvPr id="77" name="TextBox 76" descr="A Buffer pool with space for 6 pages. Page 1 is in the first slot, page 2 is in the second, page 3 is in the third, page 4 is in the 4th, Page 5 in the fifth"/>
          <p:cNvSpPr txBox="1"/>
          <p:nvPr/>
        </p:nvSpPr>
        <p:spPr>
          <a:xfrm>
            <a:off x="3928991" y="1197676"/>
            <a:ext cx="1117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</a:p>
        </p:txBody>
      </p:sp>
      <p:sp>
        <p:nvSpPr>
          <p:cNvPr id="78" name="Rectangle 77" descr="Disk has 7 Pages. Page 6 has just  been read. Page 7 is next" title="Disk Space Manager"/>
          <p:cNvSpPr/>
          <p:nvPr/>
        </p:nvSpPr>
        <p:spPr bwMode="auto">
          <a:xfrm>
            <a:off x="237224" y="4154668"/>
            <a:ext cx="5696090" cy="85725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sz="1350" kern="0" dirty="0">
              <a:solidFill>
                <a:prstClr val="white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79" name="Folded Corner 78" descr="Disk has 7 Pages. Page 6 has just  been read. Page 7 is next" title="Disk Space Manager"/>
          <p:cNvSpPr/>
          <p:nvPr/>
        </p:nvSpPr>
        <p:spPr bwMode="auto">
          <a:xfrm>
            <a:off x="457200" y="4377801"/>
            <a:ext cx="630898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80" name="Folded Corner 79" descr="Disk has 7 Pages. Page 6 has just  been read. Page 7 is next" title="Disk Space Manager"/>
          <p:cNvSpPr/>
          <p:nvPr/>
        </p:nvSpPr>
        <p:spPr bwMode="auto">
          <a:xfrm>
            <a:off x="1223194" y="4377801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2</a:t>
            </a:r>
          </a:p>
        </p:txBody>
      </p:sp>
      <p:sp>
        <p:nvSpPr>
          <p:cNvPr id="81" name="Folded Corner 80" descr="Disk has 7 Pages. Page 6 has just  been read. Page 7 is next" title="Disk Space Manager"/>
          <p:cNvSpPr/>
          <p:nvPr/>
        </p:nvSpPr>
        <p:spPr bwMode="auto">
          <a:xfrm>
            <a:off x="1978629" y="4377801"/>
            <a:ext cx="630898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3</a:t>
            </a:r>
          </a:p>
        </p:txBody>
      </p:sp>
      <p:sp>
        <p:nvSpPr>
          <p:cNvPr id="82" name="Folded Corner 81" descr="Disk has 7 Pages. Page 6 has just  been read. Page 7 is next" title="Disk Space Manager"/>
          <p:cNvSpPr/>
          <p:nvPr/>
        </p:nvSpPr>
        <p:spPr bwMode="auto">
          <a:xfrm>
            <a:off x="2744623" y="4377801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4</a:t>
            </a:r>
          </a:p>
        </p:txBody>
      </p:sp>
      <p:sp>
        <p:nvSpPr>
          <p:cNvPr id="83" name="Folded Corner 82" descr="Disk has 7 Pages. Page 6 has just  been read. Page 7 is next" title="Disk Space Manager"/>
          <p:cNvSpPr/>
          <p:nvPr/>
        </p:nvSpPr>
        <p:spPr bwMode="auto">
          <a:xfrm>
            <a:off x="3500059" y="4377801"/>
            <a:ext cx="630898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5</a:t>
            </a:r>
          </a:p>
        </p:txBody>
      </p:sp>
      <p:sp>
        <p:nvSpPr>
          <p:cNvPr id="84" name="Folded Corner 83" descr="Disk has 7 Pages. Page 6 has just  been read. Page 7 is next" title="Disk Space Manager"/>
          <p:cNvSpPr/>
          <p:nvPr/>
        </p:nvSpPr>
        <p:spPr bwMode="auto">
          <a:xfrm>
            <a:off x="4266051" y="4377801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6</a:t>
            </a:r>
          </a:p>
        </p:txBody>
      </p:sp>
      <p:sp>
        <p:nvSpPr>
          <p:cNvPr id="85" name="Folded Corner 84" descr="Disk has 7 Pages. Page 6 has just  been read. Page 7 is next" title="Disk Space Manager"/>
          <p:cNvSpPr/>
          <p:nvPr/>
        </p:nvSpPr>
        <p:spPr bwMode="auto">
          <a:xfrm>
            <a:off x="5021486" y="4377801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7</a:t>
            </a:r>
          </a:p>
        </p:txBody>
      </p:sp>
      <p:sp>
        <p:nvSpPr>
          <p:cNvPr id="86" name="Rectangle 85" descr="A Buffer pool with space for 6 pages. Page 1 is in the first slot, page 2 is in the second, page 3 is in the third, page 4 is in the 4th, Page 5 in the fifth" title="Buffer Pool"/>
          <p:cNvSpPr/>
          <p:nvPr/>
        </p:nvSpPr>
        <p:spPr bwMode="auto">
          <a:xfrm>
            <a:off x="2744623" y="1203396"/>
            <a:ext cx="3886200" cy="1996434"/>
          </a:xfrm>
          <a:prstGeom prst="rect">
            <a:avLst/>
          </a:prstGeom>
          <a:gradFill rotWithShape="1">
            <a:gsLst>
              <a:gs pos="0">
                <a:srgbClr val="ABD2EB">
                  <a:shade val="51000"/>
                  <a:satMod val="130000"/>
                </a:srgbClr>
              </a:gs>
              <a:gs pos="80000">
                <a:srgbClr val="ABD2EB">
                  <a:shade val="93000"/>
                  <a:satMod val="130000"/>
                </a:srgbClr>
              </a:gs>
              <a:gs pos="100000">
                <a:srgbClr val="ABD2E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BD2E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sz="1350" kern="0" dirty="0">
              <a:solidFill>
                <a:prstClr val="white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87" name="Rounded Rectangle 86" descr="A Buffer pool with space for 6 pages. Page 1 is in the first slot, page 2 is in the second, page 3 is in the third, page 4 is in the 4th, Page 5 in the fifth" title="Buffer Pool"/>
          <p:cNvSpPr/>
          <p:nvPr/>
        </p:nvSpPr>
        <p:spPr>
          <a:xfrm>
            <a:off x="4183009" y="2211788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88" name="Rounded Rectangle 87" descr="A Buffer pool with space for 6 pages. Page 1 is in the first slot, page 2 is in the second, page 3 is in the third, page 4 is in the 4th, Page 5 in the fifth" title="Buffer Pool"/>
          <p:cNvSpPr/>
          <p:nvPr/>
        </p:nvSpPr>
        <p:spPr>
          <a:xfrm>
            <a:off x="5256727" y="1450374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89" name="Rounded Rectangle 88" descr="A Buffer pool with space for 6 pages. Page 1 is in the first slot, page 2 is in the second, page 3 is in the third, page 4 is in the 4th, Page 5 in the fifth" title="Buffer Pool"/>
          <p:cNvSpPr/>
          <p:nvPr/>
        </p:nvSpPr>
        <p:spPr>
          <a:xfrm>
            <a:off x="3079039" y="2211788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90" name="Rounded Rectangle 89" descr="A Buffer pool with space for 6 pages. Page 1 is in the first slot, page 2 is in the second, page 3 is in the third, page 4 is in the 4th, Page 5 in the fifth" title="Buffer Pool"/>
          <p:cNvSpPr/>
          <p:nvPr/>
        </p:nvSpPr>
        <p:spPr>
          <a:xfrm>
            <a:off x="5272225" y="2223890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91" name="Rounded Rectangle 90" descr="A Buffer pool with space for 6 pages. Page 1 is in the first slot, page 2 is in the second, page 3 is in the third, page 4 is in the 4th, Page 5 in the fifth" title="Buffer Pool"/>
          <p:cNvSpPr/>
          <p:nvPr/>
        </p:nvSpPr>
        <p:spPr>
          <a:xfrm>
            <a:off x="4177945" y="1453821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92" name="Rounded Rectangle 91" descr="A Buffer pool with space for 6 pages. Page 1 is in the first slot, page 2 is in the second, page 3 is in the third, page 4 is in the 4th, Page 5 in the fifth" title="Buffer Pool"/>
          <p:cNvSpPr/>
          <p:nvPr/>
        </p:nvSpPr>
        <p:spPr>
          <a:xfrm>
            <a:off x="3073975" y="1453821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93" name="TextBox 92" descr="Disk has 7 Pages. Page 5 has just  been read. Page 6 is next" title="Disk Space Manager"/>
          <p:cNvSpPr txBox="1"/>
          <p:nvPr/>
        </p:nvSpPr>
        <p:spPr>
          <a:xfrm>
            <a:off x="-7917" y="3790950"/>
            <a:ext cx="1435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2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Disk Space Manager</a:t>
            </a:r>
          </a:p>
        </p:txBody>
      </p:sp>
      <p:cxnSp>
        <p:nvCxnSpPr>
          <p:cNvPr id="94" name="Straight Connector 93" descr="Disk has 7 Pages. Page 6 has just  been read. Page 7 is next" title="Disk Space Manager"/>
          <p:cNvCxnSpPr/>
          <p:nvPr/>
        </p:nvCxnSpPr>
        <p:spPr bwMode="auto">
          <a:xfrm flipH="1">
            <a:off x="4948732" y="4105497"/>
            <a:ext cx="10413" cy="895002"/>
          </a:xfrm>
          <a:prstGeom prst="line">
            <a:avLst/>
          </a:prstGeom>
          <a:solidFill>
            <a:srgbClr val="3366FF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5" name="Folded Corner 94" descr="A Buffer pool with space for 6 pages. Page 1 is in the first slot, page 2 is in the second, page 3 is in the third, page 4 is in the 4th, Page 5 in the fifth" title="Disk Space Manager"/>
          <p:cNvSpPr/>
          <p:nvPr/>
        </p:nvSpPr>
        <p:spPr bwMode="auto">
          <a:xfrm>
            <a:off x="3164985" y="1548213"/>
            <a:ext cx="812918" cy="491111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96" name="Folded Corner 95" descr="A Buffer pool with space for 6 pages. Page 1 is in the first slot, page 2 is in the second, page 3 is in the third, page 4 is in the 4th, Page 5 in the fifth" title="Disk Space Manager"/>
          <p:cNvSpPr/>
          <p:nvPr/>
        </p:nvSpPr>
        <p:spPr bwMode="auto">
          <a:xfrm>
            <a:off x="4235018" y="1562627"/>
            <a:ext cx="855605" cy="483355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2</a:t>
            </a:r>
          </a:p>
        </p:txBody>
      </p:sp>
      <p:sp>
        <p:nvSpPr>
          <p:cNvPr id="97" name="Folded Corner 96" descr="A Buffer pool with space for 6 pages. Page 1 is in the first slot, page 2 is in the second, page 3 is in the third, page 4 is in the 4th, Page 5 in the fifth" title="Disk Space Manager"/>
          <p:cNvSpPr/>
          <p:nvPr/>
        </p:nvSpPr>
        <p:spPr bwMode="auto">
          <a:xfrm>
            <a:off x="5383006" y="1558750"/>
            <a:ext cx="789194" cy="459317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3</a:t>
            </a:r>
          </a:p>
        </p:txBody>
      </p:sp>
      <p:sp>
        <p:nvSpPr>
          <p:cNvPr id="98" name="Folded Corner 97" descr="A Buffer pool with space for 6 pages. Page 1 is in the first slot, page 2 is in the second, page 3 is in the third, page 4 is in the 4th, Page 5 in the fifth" title="Disk Space Manager"/>
          <p:cNvSpPr/>
          <p:nvPr/>
        </p:nvSpPr>
        <p:spPr bwMode="auto">
          <a:xfrm>
            <a:off x="3164985" y="2313698"/>
            <a:ext cx="812918" cy="485822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4</a:t>
            </a:r>
          </a:p>
        </p:txBody>
      </p:sp>
      <p:sp>
        <p:nvSpPr>
          <p:cNvPr id="99" name="Folded Corner 98" descr="Disk has 7 Pages. Page 6 has just  been read. Page 7 is next" title="Disk Space Manager"/>
          <p:cNvSpPr/>
          <p:nvPr/>
        </p:nvSpPr>
        <p:spPr bwMode="auto">
          <a:xfrm>
            <a:off x="3500059" y="4400550"/>
            <a:ext cx="630898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5</a:t>
            </a:r>
          </a:p>
        </p:txBody>
      </p:sp>
      <p:sp>
        <p:nvSpPr>
          <p:cNvPr id="100" name="Folded Corner 99" descr="Disk has 7 Pages. Page 5 has just  been read. Page 6 is next" title="Disk Space Manager"/>
          <p:cNvSpPr/>
          <p:nvPr/>
        </p:nvSpPr>
        <p:spPr bwMode="auto">
          <a:xfrm>
            <a:off x="5383006" y="2329068"/>
            <a:ext cx="789194" cy="470452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6</a:t>
            </a:r>
          </a:p>
        </p:txBody>
      </p:sp>
      <p:sp>
        <p:nvSpPr>
          <p:cNvPr id="101" name="Folded Corner 100" descr="Disk has 7 Pages. Page 6 has just  been read. Page 7 is next" title="Disk Space Manager"/>
          <p:cNvSpPr/>
          <p:nvPr/>
        </p:nvSpPr>
        <p:spPr bwMode="auto">
          <a:xfrm>
            <a:off x="5021486" y="4400550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7</a:t>
            </a:r>
          </a:p>
        </p:txBody>
      </p:sp>
      <p:sp>
        <p:nvSpPr>
          <p:cNvPr id="102" name="Folded Corner 101" descr="A Buffer pool with space for 6 pages. Page 1 is in the first slot, page 2 is in the second, page 3 is in the third, page 4 is in the 4th, Page 5 in the fifth" title="Disk Space Manager"/>
          <p:cNvSpPr/>
          <p:nvPr/>
        </p:nvSpPr>
        <p:spPr bwMode="auto">
          <a:xfrm>
            <a:off x="4277667" y="2311643"/>
            <a:ext cx="812956" cy="487877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5</a:t>
            </a:r>
          </a:p>
        </p:txBody>
      </p:sp>
      <p:sp>
        <p:nvSpPr>
          <p:cNvPr id="103" name="TextBox 102" descr="So far, unavoidable cache misses. Now the fun begins.&#10;" title="Unavoidable cache misses"/>
          <p:cNvSpPr txBox="1"/>
          <p:nvPr/>
        </p:nvSpPr>
        <p:spPr>
          <a:xfrm rot="20929065">
            <a:off x="3168437" y="2013973"/>
            <a:ext cx="2816925" cy="50783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solidFill>
                  <a:srgbClr val="C00000"/>
                </a:solidFill>
                <a:latin typeface="Helvetica Neue" charset="0"/>
                <a:ea typeface="Helvetica Neue" charset="0"/>
                <a:cs typeface="Helvetica Neue" charset="0"/>
              </a:rPr>
              <a:t>So far, unavoidable cache misses.</a:t>
            </a:r>
            <a:br>
              <a:rPr lang="en-US" sz="1350" dirty="0">
                <a:solidFill>
                  <a:srgbClr val="C00000"/>
                </a:solidFill>
                <a:latin typeface="Helvetica Neue" charset="0"/>
                <a:ea typeface="Helvetica Neue" charset="0"/>
                <a:cs typeface="Helvetica Neue" charset="0"/>
              </a:rPr>
            </a:br>
            <a:r>
              <a:rPr lang="en-US" sz="1350" dirty="0">
                <a:solidFill>
                  <a:srgbClr val="C00000"/>
                </a:solidFill>
                <a:latin typeface="Helvetica Neue" charset="0"/>
                <a:ea typeface="Helvetica Neue" charset="0"/>
                <a:cs typeface="Helvetica Neue" charset="0"/>
              </a:rPr>
              <a:t>Now the fun begins.</a:t>
            </a:r>
            <a:endParaRPr lang="en-US" sz="1350" i="1" dirty="0">
              <a:solidFill>
                <a:srgbClr val="C00000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3826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Scan (LRU): Read Page 7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Cache Hits: 0</a:t>
            </a:r>
          </a:p>
          <a:p>
            <a:r>
              <a:rPr lang="en-US" dirty="0"/>
              <a:t>Attempts: 7</a:t>
            </a:r>
          </a:p>
        </p:txBody>
      </p:sp>
      <p:sp>
        <p:nvSpPr>
          <p:cNvPr id="103" name="TextBox 102" descr="A Buffer pool with space for 6 pages. Page 7 is in the first slot, page 2 is in the second, page 3 is in the third, page 4 is in the 4th, Page 5 in the fifth, page 6 in the sixth"/>
          <p:cNvSpPr txBox="1"/>
          <p:nvPr/>
        </p:nvSpPr>
        <p:spPr>
          <a:xfrm>
            <a:off x="3928991" y="1197676"/>
            <a:ext cx="1117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</a:p>
        </p:txBody>
      </p:sp>
      <p:sp>
        <p:nvSpPr>
          <p:cNvPr id="104" name="TextBox 103" descr="A Buffer pool with space for 6 pages. Page 7 is in the first slot, page 2 is in the second, page 3 is in the third, page 4 is in the 4th, Page 5 in the fifth, page 6 in the sixth"/>
          <p:cNvSpPr txBox="1"/>
          <p:nvPr/>
        </p:nvSpPr>
        <p:spPr>
          <a:xfrm>
            <a:off x="3928991" y="1197676"/>
            <a:ext cx="1117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</a:p>
        </p:txBody>
      </p:sp>
      <p:sp>
        <p:nvSpPr>
          <p:cNvPr id="105" name="Rectangle 104" descr="Disk has 7 Pages. Page 7 has just  been read. " title="Disk Space Manager"/>
          <p:cNvSpPr/>
          <p:nvPr/>
        </p:nvSpPr>
        <p:spPr bwMode="auto">
          <a:xfrm>
            <a:off x="237224" y="4154668"/>
            <a:ext cx="5696090" cy="85725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sz="1350" kern="0" dirty="0">
              <a:solidFill>
                <a:prstClr val="white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06" name="Folded Corner 105" descr="Disk has 7 Pages. Page 7 has just  been read. " title="Disk Space Manager"/>
          <p:cNvSpPr/>
          <p:nvPr/>
        </p:nvSpPr>
        <p:spPr bwMode="auto">
          <a:xfrm>
            <a:off x="457200" y="4377801"/>
            <a:ext cx="630898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107" name="Folded Corner 106" descr="Disk has 7 Pages. Page 7 has just  been read. " title="Disk Space Manager"/>
          <p:cNvSpPr/>
          <p:nvPr/>
        </p:nvSpPr>
        <p:spPr bwMode="auto">
          <a:xfrm>
            <a:off x="1223194" y="4377801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2</a:t>
            </a:r>
          </a:p>
        </p:txBody>
      </p:sp>
      <p:sp>
        <p:nvSpPr>
          <p:cNvPr id="108" name="Folded Corner 107" descr="Disk has 7 Pages. Page 7 has just  been read. " title="Disk Space Manager"/>
          <p:cNvSpPr/>
          <p:nvPr/>
        </p:nvSpPr>
        <p:spPr bwMode="auto">
          <a:xfrm>
            <a:off x="1978629" y="4377801"/>
            <a:ext cx="630898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3</a:t>
            </a:r>
          </a:p>
        </p:txBody>
      </p:sp>
      <p:sp>
        <p:nvSpPr>
          <p:cNvPr id="109" name="Folded Corner 108" descr="Disk has 7 Pages. Page 7 has just  been read. " title="Disk Space Manager"/>
          <p:cNvSpPr/>
          <p:nvPr/>
        </p:nvSpPr>
        <p:spPr bwMode="auto">
          <a:xfrm>
            <a:off x="2744623" y="4377801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4</a:t>
            </a:r>
          </a:p>
        </p:txBody>
      </p:sp>
      <p:sp>
        <p:nvSpPr>
          <p:cNvPr id="110" name="Folded Corner 109" descr="Disk has 7 Pages. Page 7 has just  been read. " title="Disk Space Manager"/>
          <p:cNvSpPr/>
          <p:nvPr/>
        </p:nvSpPr>
        <p:spPr bwMode="auto">
          <a:xfrm>
            <a:off x="3500059" y="4377801"/>
            <a:ext cx="630898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5</a:t>
            </a:r>
          </a:p>
        </p:txBody>
      </p:sp>
      <p:sp>
        <p:nvSpPr>
          <p:cNvPr id="111" name="Folded Corner 110" descr="Disk has 7 Pages. Page 7 has just  been read. " title="Disk Space Manager"/>
          <p:cNvSpPr/>
          <p:nvPr/>
        </p:nvSpPr>
        <p:spPr bwMode="auto">
          <a:xfrm>
            <a:off x="4266051" y="4377801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6</a:t>
            </a:r>
          </a:p>
        </p:txBody>
      </p:sp>
      <p:sp>
        <p:nvSpPr>
          <p:cNvPr id="112" name="Folded Corner 111" descr="Disk has 7 Pages. Page 7 has just  been read. " title="Disk Space Manager"/>
          <p:cNvSpPr/>
          <p:nvPr/>
        </p:nvSpPr>
        <p:spPr bwMode="auto">
          <a:xfrm>
            <a:off x="5021486" y="4377801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7</a:t>
            </a:r>
          </a:p>
        </p:txBody>
      </p:sp>
      <p:sp>
        <p:nvSpPr>
          <p:cNvPr id="113" name="Rectangle 112" descr="A Buffer pool with space for 6 pages. Page 7 is in the first slot, page 2 is in the second, page 3 is in the third, page 4 is in the 4th, Page 5 in the fifth, page 6 in the sixth" title="Buffer Pool"/>
          <p:cNvSpPr/>
          <p:nvPr/>
        </p:nvSpPr>
        <p:spPr bwMode="auto">
          <a:xfrm>
            <a:off x="2744623" y="1203396"/>
            <a:ext cx="3886200" cy="1996434"/>
          </a:xfrm>
          <a:prstGeom prst="rect">
            <a:avLst/>
          </a:prstGeom>
          <a:gradFill rotWithShape="1">
            <a:gsLst>
              <a:gs pos="0">
                <a:srgbClr val="ABD2EB">
                  <a:shade val="51000"/>
                  <a:satMod val="130000"/>
                </a:srgbClr>
              </a:gs>
              <a:gs pos="80000">
                <a:srgbClr val="ABD2EB">
                  <a:shade val="93000"/>
                  <a:satMod val="130000"/>
                </a:srgbClr>
              </a:gs>
              <a:gs pos="100000">
                <a:srgbClr val="ABD2E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BD2E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sz="1350" kern="0" dirty="0">
              <a:solidFill>
                <a:prstClr val="white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14" name="Rounded Rectangle 113" descr="A Buffer pool with space for 6 pages. Page 7 is in the first slot, page 2 is in the second, page 3 is in the third, page 4 is in the 4th, Page 5 in the fifth, page 6 in the sixth" title="Buffer Pool"/>
          <p:cNvSpPr/>
          <p:nvPr/>
        </p:nvSpPr>
        <p:spPr>
          <a:xfrm>
            <a:off x="4183009" y="2211788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115" name="Rounded Rectangle 114" descr="A Buffer pool with space for 6 pages. Page 7 is in the first slot, page 2 is in the second, page 3 is in the third, page 4 is in the 4th, Page 5 in the fifth, page 6 in the sixth" title="Buffer Pool"/>
          <p:cNvSpPr/>
          <p:nvPr/>
        </p:nvSpPr>
        <p:spPr>
          <a:xfrm>
            <a:off x="5256727" y="1450374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116" name="Rounded Rectangle 115" descr="A Buffer pool with space for 6 pages. Page 7 is in the first slot, page 2 is in the second, page 3 is in the third, page 4 is in the 4th, Page 5 in the fifth, page 6 in the sixth" title="Buffer Pool"/>
          <p:cNvSpPr/>
          <p:nvPr/>
        </p:nvSpPr>
        <p:spPr>
          <a:xfrm>
            <a:off x="3079039" y="2211788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117" name="Rounded Rectangle 116" descr="A Buffer pool with space for 6 pages. Page 7 is in the first slot, page 2 is in the second, page 3 is in the third, page 4 is in the 4th, Page 5 in the fifth, page 6 in the sixth" title="Buffer Pool"/>
          <p:cNvSpPr/>
          <p:nvPr/>
        </p:nvSpPr>
        <p:spPr>
          <a:xfrm>
            <a:off x="5272225" y="2223890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118" name="Rounded Rectangle 117" descr="A Buffer pool with space for 6 pages. Page 7 is in the first slot, page 2 is in the second, page 3 is in the third, page 4 is in the 4th, Page 5 in the fifth, page 6 in the sixth" title="Buffer Pool"/>
          <p:cNvSpPr/>
          <p:nvPr/>
        </p:nvSpPr>
        <p:spPr>
          <a:xfrm>
            <a:off x="4177945" y="1453821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119" name="Rounded Rectangle 118" descr="A Buffer pool with space for 6 pages. Page 7 is in the first slot, page 2 is in the second, page 3 is in the third, page 4 is in the 4th, Page 5 in the fifth, page 6 in the sixth" title="Buffer Pool"/>
          <p:cNvSpPr/>
          <p:nvPr/>
        </p:nvSpPr>
        <p:spPr>
          <a:xfrm>
            <a:off x="3073975" y="1453821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cxnSp>
        <p:nvCxnSpPr>
          <p:cNvPr id="120" name="Straight Connector 119" descr="Disk has 7 Pages. Page 7 has just  been read. " title="Disk Space Manager"/>
          <p:cNvCxnSpPr/>
          <p:nvPr/>
        </p:nvCxnSpPr>
        <p:spPr bwMode="auto">
          <a:xfrm flipH="1">
            <a:off x="5789343" y="4118501"/>
            <a:ext cx="10413" cy="895002"/>
          </a:xfrm>
          <a:prstGeom prst="line">
            <a:avLst/>
          </a:prstGeom>
          <a:solidFill>
            <a:srgbClr val="3366FF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1" name="Folded Corner 120" descr="A Buffer pool with space for 6 pages. Page 1 is in the first slot, page 2 is in the second, page 3 is in the third, page 4 is in the 4th, Page 5 in the fifth" title="Disk Space Manager"/>
          <p:cNvSpPr/>
          <p:nvPr/>
        </p:nvSpPr>
        <p:spPr bwMode="auto">
          <a:xfrm>
            <a:off x="3164985" y="-945244"/>
            <a:ext cx="812918" cy="491111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122" name="Folded Corner 121" descr="A Buffer pool with space for 6 pages. Page 7 is in the first slot, page 2 is in the second, page 3 is in the third, page 4 is in the 4th, Page 5 in the fifth, page 6 in the sixth" title="Disk Space Manager"/>
          <p:cNvSpPr/>
          <p:nvPr/>
        </p:nvSpPr>
        <p:spPr bwMode="auto">
          <a:xfrm>
            <a:off x="4235018" y="1562627"/>
            <a:ext cx="855605" cy="483355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2</a:t>
            </a:r>
          </a:p>
        </p:txBody>
      </p:sp>
      <p:sp>
        <p:nvSpPr>
          <p:cNvPr id="123" name="Folded Corner 122" descr="A Buffer pool with space for 6 pages. Page 7 is in the first slot, page 2 is in the second, page 3 is in the third, page 4 is in the 4th, Page 5 in the fifth, page 6 in the sixth" title="Disk Space Manager"/>
          <p:cNvSpPr/>
          <p:nvPr/>
        </p:nvSpPr>
        <p:spPr bwMode="auto">
          <a:xfrm>
            <a:off x="5383006" y="1558750"/>
            <a:ext cx="789194" cy="459317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3</a:t>
            </a:r>
          </a:p>
        </p:txBody>
      </p:sp>
      <p:sp>
        <p:nvSpPr>
          <p:cNvPr id="124" name="Folded Corner 123" descr="A Buffer pool with space for 6 pages. Page 7 is in the first slot, page 2 is in the second, page 3 is in the third, page 4 is in the 4th, Page 5 in the fifth, page 6 in the sixth" title="Disk Space Manager"/>
          <p:cNvSpPr/>
          <p:nvPr/>
        </p:nvSpPr>
        <p:spPr bwMode="auto">
          <a:xfrm>
            <a:off x="3164985" y="2313698"/>
            <a:ext cx="812918" cy="485822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4</a:t>
            </a:r>
          </a:p>
        </p:txBody>
      </p:sp>
      <p:sp>
        <p:nvSpPr>
          <p:cNvPr id="125" name="Folded Corner 124" descr="Disk has 7 Pages. Page 7 has just  been read. " title="Disk Space Manager"/>
          <p:cNvSpPr/>
          <p:nvPr/>
        </p:nvSpPr>
        <p:spPr bwMode="auto">
          <a:xfrm>
            <a:off x="3500059" y="4400550"/>
            <a:ext cx="630898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5</a:t>
            </a:r>
          </a:p>
        </p:txBody>
      </p:sp>
      <p:sp>
        <p:nvSpPr>
          <p:cNvPr id="126" name="Folded Corner 125" descr="A Buffer pool with space for 6 pages. Page 7 is in the first slot, page 2 is in the second, page 3 is in the third, page 4 is in the 4th, Page 5 in the fifth, page 6 in the sixth" title="Disk Space Manager"/>
          <p:cNvSpPr/>
          <p:nvPr/>
        </p:nvSpPr>
        <p:spPr bwMode="auto">
          <a:xfrm>
            <a:off x="5383006" y="2329068"/>
            <a:ext cx="789194" cy="470452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6</a:t>
            </a:r>
          </a:p>
        </p:txBody>
      </p:sp>
      <p:sp>
        <p:nvSpPr>
          <p:cNvPr id="127" name="Folded Corner 126" descr="A Buffer pool with space for 6 pages. Page 7 is in the first slot, page 2 is in the second, page 3 is in the third, page 4 is in the 4th, Page 5 in the fifth, page 6 in the sixth" title="Disk Space Manager"/>
          <p:cNvSpPr/>
          <p:nvPr/>
        </p:nvSpPr>
        <p:spPr bwMode="auto">
          <a:xfrm>
            <a:off x="3178135" y="1553874"/>
            <a:ext cx="799767" cy="513054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7</a:t>
            </a:r>
          </a:p>
        </p:txBody>
      </p:sp>
      <p:sp>
        <p:nvSpPr>
          <p:cNvPr id="128" name="Folded Corner 127" descr="A Buffer pool with space for 6 pages. Page 7 is in the first slot, page 2 is in the second, page 3 is in the third, page 4 is in the 4th, Page 5 in the fifth, page 6 in the sixth" title="Disk Space Manager"/>
          <p:cNvSpPr/>
          <p:nvPr/>
        </p:nvSpPr>
        <p:spPr bwMode="auto">
          <a:xfrm>
            <a:off x="4277667" y="2311643"/>
            <a:ext cx="812956" cy="487877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5</a:t>
            </a:r>
          </a:p>
        </p:txBody>
      </p:sp>
      <p:sp>
        <p:nvSpPr>
          <p:cNvPr id="155" name="TextBox 154" descr="Disk has 7 Pages. Page 5 has just  been read. Page 6 is next" title="Disk Space Manager"/>
          <p:cNvSpPr txBox="1"/>
          <p:nvPr/>
        </p:nvSpPr>
        <p:spPr>
          <a:xfrm>
            <a:off x="-7917" y="3790950"/>
            <a:ext cx="1435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2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Disk Space Manager</a:t>
            </a:r>
          </a:p>
        </p:txBody>
      </p:sp>
    </p:spTree>
    <p:extLst>
      <p:ext uri="{BB962C8B-B14F-4D97-AF65-F5344CB8AC3E}">
        <p14:creationId xmlns:p14="http://schemas.microsoft.com/office/powerpoint/2010/main" val="4724612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 descr="Disk holds all of the pages in the file. This disk has 6 pages number 1...6" title="Disk Space Manager"/>
          <p:cNvSpPr/>
          <p:nvPr/>
        </p:nvSpPr>
        <p:spPr bwMode="auto">
          <a:xfrm>
            <a:off x="342900" y="4000033"/>
            <a:ext cx="6000750" cy="857250"/>
          </a:xfrm>
          <a:prstGeom prst="rect">
            <a:avLst/>
          </a:prstGeom>
          <a:solidFill>
            <a:srgbClr val="015CB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sz="1350" kern="0" dirty="0">
              <a:solidFill>
                <a:prstClr val="white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9" name="Rectangle 28" descr="The Buffer Manager lives in ram and has a set amount of frames (page) which it can hold. " title="Buffer Manager"/>
          <p:cNvSpPr/>
          <p:nvPr/>
        </p:nvSpPr>
        <p:spPr bwMode="auto">
          <a:xfrm>
            <a:off x="1485900" y="1657350"/>
            <a:ext cx="3886200" cy="1996434"/>
          </a:xfrm>
          <a:prstGeom prst="rect">
            <a:avLst/>
          </a:prstGeom>
          <a:gradFill rotWithShape="1">
            <a:gsLst>
              <a:gs pos="0">
                <a:srgbClr val="ABD2EB">
                  <a:shade val="51000"/>
                  <a:satMod val="130000"/>
                </a:srgbClr>
              </a:gs>
              <a:gs pos="80000">
                <a:srgbClr val="ABD2EB">
                  <a:shade val="93000"/>
                  <a:satMod val="130000"/>
                </a:srgbClr>
              </a:gs>
              <a:gs pos="100000">
                <a:srgbClr val="ABD2E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BD2E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sz="1350" kern="0" dirty="0">
              <a:solidFill>
                <a:prstClr val="white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Management, </a:t>
            </a:r>
            <a:r>
              <a:rPr lang="en-US" dirty="0" err="1"/>
              <a:t>cont</a:t>
            </a:r>
            <a:endParaRPr lang="en-US" dirty="0"/>
          </a:p>
        </p:txBody>
      </p:sp>
      <p:sp>
        <p:nvSpPr>
          <p:cNvPr id="3" name="TextBox 2" descr="The Buffer Manager lives in ram and has a set amount of frames (page) which it can hold. The buffer manager now holds pages 1, 4, 3 from disk" title="Buffer Manager"/>
          <p:cNvSpPr txBox="1"/>
          <p:nvPr/>
        </p:nvSpPr>
        <p:spPr>
          <a:xfrm>
            <a:off x="3105473" y="1274427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RAM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05474" y="365378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Disk</a:t>
            </a:r>
            <a:endParaRPr lang="en-US" dirty="0">
              <a:solidFill>
                <a:schemeClr val="tx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2" name="Rounded Rectangle 11" descr="The Buffer Manager lives in ram and has a set amount of frames (page) which it can hold. " title="Buffer Manager"/>
          <p:cNvSpPr/>
          <p:nvPr/>
        </p:nvSpPr>
        <p:spPr>
          <a:xfrm>
            <a:off x="2924287" y="2665743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15" name="Rounded Rectangle 14" descr="The Buffer Manager lives in ram and has a set amount of frames (page) which it can hold. " title="Buffer Manager"/>
          <p:cNvSpPr/>
          <p:nvPr/>
        </p:nvSpPr>
        <p:spPr>
          <a:xfrm>
            <a:off x="3998005" y="1904328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16" name="Rounded Rectangle 15" descr="The Buffer Manager lives in ram and has a set amount of frames (page) which it can hold. " title="Buffer Manager"/>
          <p:cNvSpPr/>
          <p:nvPr/>
        </p:nvSpPr>
        <p:spPr>
          <a:xfrm>
            <a:off x="1820317" y="2665743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18" name="Rounded Rectangle 17" descr="The Buffer Manager lives in ram and has a set amount of frames (page) which it can hold. " title="Buffer Manager"/>
          <p:cNvSpPr/>
          <p:nvPr/>
        </p:nvSpPr>
        <p:spPr>
          <a:xfrm>
            <a:off x="4013503" y="2677844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36" name="Rounded Rectangle 35" descr="The Buffer Manager lives in ram and has a set amount of frames (page) which it can hold. " title="Buffer Manager"/>
          <p:cNvSpPr/>
          <p:nvPr/>
        </p:nvSpPr>
        <p:spPr>
          <a:xfrm>
            <a:off x="2919223" y="1907775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37" name="Rounded Rectangle 36" descr="The Buffer Manager lives in ram and has a set amount of frames (page) which it can hold. " title="Buffer Manager"/>
          <p:cNvSpPr/>
          <p:nvPr/>
        </p:nvSpPr>
        <p:spPr>
          <a:xfrm>
            <a:off x="1815253" y="1907775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6" name="TextBox 5" descr="Disk holds all of the pages in the file. This disk has 6 pages number 1...6" title="Disk Space Manager"/>
          <p:cNvSpPr txBox="1"/>
          <p:nvPr/>
        </p:nvSpPr>
        <p:spPr>
          <a:xfrm>
            <a:off x="325658" y="3805796"/>
            <a:ext cx="1435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2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Disk Space Manager</a:t>
            </a:r>
          </a:p>
        </p:txBody>
      </p:sp>
      <p:sp>
        <p:nvSpPr>
          <p:cNvPr id="40" name="TextBox 39" descr="The Buffer Manager lives in ram and has a set amount of frames (page) which it can hold. " title="Buffer Manager"/>
          <p:cNvSpPr txBox="1"/>
          <p:nvPr/>
        </p:nvSpPr>
        <p:spPr>
          <a:xfrm>
            <a:off x="1432080" y="1422269"/>
            <a:ext cx="1117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</a:p>
        </p:txBody>
      </p:sp>
      <p:sp>
        <p:nvSpPr>
          <p:cNvPr id="41" name="Folded Corner 40" descr="Disk holds all of the pages in the file. This disk has 6 pages number 1...6" title="Disk Space Manager"/>
          <p:cNvSpPr/>
          <p:nvPr/>
        </p:nvSpPr>
        <p:spPr bwMode="auto">
          <a:xfrm>
            <a:off x="2473679" y="4156293"/>
            <a:ext cx="792509" cy="54473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3</a:t>
            </a:r>
          </a:p>
        </p:txBody>
      </p:sp>
      <p:sp>
        <p:nvSpPr>
          <p:cNvPr id="42" name="Folded Corner 41" descr="Disk holds all of the pages in the file. This disk has 6 pages number 1...6" title="Disk Space Manager"/>
          <p:cNvSpPr/>
          <p:nvPr/>
        </p:nvSpPr>
        <p:spPr bwMode="auto">
          <a:xfrm>
            <a:off x="559334" y="4156293"/>
            <a:ext cx="792509" cy="54473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43" name="Folded Corner 42" descr="Disk holds all of the pages in the file. This disk has 6 pages number 1...6" title="Disk Space Manager"/>
          <p:cNvSpPr/>
          <p:nvPr/>
        </p:nvSpPr>
        <p:spPr bwMode="auto">
          <a:xfrm>
            <a:off x="3429000" y="4151137"/>
            <a:ext cx="779246" cy="54473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4</a:t>
            </a:r>
          </a:p>
        </p:txBody>
      </p:sp>
      <p:grpSp>
        <p:nvGrpSpPr>
          <p:cNvPr id="31" name="Group 30" descr="Disk holds all of the pages in the file. This disk has 6 pages number 1...6" title="Disk Space Manager"/>
          <p:cNvGrpSpPr/>
          <p:nvPr/>
        </p:nvGrpSpPr>
        <p:grpSpPr>
          <a:xfrm>
            <a:off x="559334" y="4156293"/>
            <a:ext cx="5563772" cy="544730"/>
            <a:chOff x="898179" y="5694747"/>
            <a:chExt cx="7418362" cy="726306"/>
          </a:xfrm>
        </p:grpSpPr>
        <p:sp>
          <p:nvSpPr>
            <p:cNvPr id="32" name="Folded Corner 31"/>
            <p:cNvSpPr/>
            <p:nvPr/>
          </p:nvSpPr>
          <p:spPr bwMode="auto">
            <a:xfrm>
              <a:off x="898179" y="569474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500" kern="0" dirty="0">
                  <a:solidFill>
                    <a:schemeClr val="tx2"/>
                  </a:solidFill>
                  <a:latin typeface="Helvetica Neue"/>
                  <a:ea typeface=""/>
                </a:rPr>
                <a:t>Page 1</a:t>
              </a:r>
            </a:p>
          </p:txBody>
        </p:sp>
        <p:sp>
          <p:nvSpPr>
            <p:cNvPr id="33" name="Folded Corner 32"/>
            <p:cNvSpPr/>
            <p:nvPr/>
          </p:nvSpPr>
          <p:spPr bwMode="auto">
            <a:xfrm>
              <a:off x="2181126" y="569474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500" kern="0" dirty="0">
                  <a:solidFill>
                    <a:schemeClr val="tx2"/>
                  </a:solidFill>
                  <a:latin typeface="Helvetica Neue"/>
                  <a:ea typeface=""/>
                </a:rPr>
                <a:t>Page 2</a:t>
              </a:r>
            </a:p>
          </p:txBody>
        </p:sp>
        <p:sp>
          <p:nvSpPr>
            <p:cNvPr id="35" name="Folded Corner 34"/>
            <p:cNvSpPr/>
            <p:nvPr/>
          </p:nvSpPr>
          <p:spPr bwMode="auto">
            <a:xfrm>
              <a:off x="3446390" y="569474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500" kern="0" dirty="0">
                  <a:solidFill>
                    <a:schemeClr val="tx2"/>
                  </a:solidFill>
                  <a:latin typeface="Helvetica Neue"/>
                  <a:ea typeface=""/>
                </a:rPr>
                <a:t>Page 3</a:t>
              </a:r>
            </a:p>
          </p:txBody>
        </p:sp>
        <p:sp>
          <p:nvSpPr>
            <p:cNvPr id="38" name="Folded Corner 37"/>
            <p:cNvSpPr/>
            <p:nvPr/>
          </p:nvSpPr>
          <p:spPr bwMode="auto">
            <a:xfrm>
              <a:off x="4729337" y="569474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500" kern="0" dirty="0">
                  <a:solidFill>
                    <a:schemeClr val="tx2"/>
                  </a:solidFill>
                  <a:latin typeface="Helvetica Neue"/>
                  <a:ea typeface=""/>
                </a:rPr>
                <a:t>Page 4</a:t>
              </a:r>
            </a:p>
          </p:txBody>
        </p:sp>
        <p:sp>
          <p:nvSpPr>
            <p:cNvPr id="39" name="Folded Corner 38"/>
            <p:cNvSpPr/>
            <p:nvPr/>
          </p:nvSpPr>
          <p:spPr bwMode="auto">
            <a:xfrm>
              <a:off x="5994601" y="569474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500" kern="0" dirty="0">
                  <a:solidFill>
                    <a:schemeClr val="tx2"/>
                  </a:solidFill>
                  <a:latin typeface="Helvetica Neue"/>
                  <a:ea typeface=""/>
                </a:rPr>
                <a:t>Page 5</a:t>
              </a:r>
            </a:p>
          </p:txBody>
        </p:sp>
        <p:sp>
          <p:nvSpPr>
            <p:cNvPr id="44" name="Folded Corner 43"/>
            <p:cNvSpPr/>
            <p:nvPr/>
          </p:nvSpPr>
          <p:spPr bwMode="auto">
            <a:xfrm>
              <a:off x="7277546" y="569474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500" kern="0" dirty="0">
                  <a:solidFill>
                    <a:schemeClr val="tx2"/>
                  </a:solidFill>
                  <a:latin typeface="Helvetica Neue"/>
                  <a:ea typeface=""/>
                </a:rPr>
                <a:t>Page 6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988327" y="1443774"/>
            <a:ext cx="1117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2">
                    <a:lumMod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</a:p>
        </p:txBody>
      </p:sp>
    </p:spTree>
    <p:extLst>
      <p:ext uri="{BB962C8B-B14F-4D97-AF65-F5344CB8AC3E}">
        <p14:creationId xmlns:p14="http://schemas.microsoft.com/office/powerpoint/2010/main" val="986283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Scan (LRU): Reset to beginning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Cache Hits: 0</a:t>
            </a:r>
          </a:p>
          <a:p>
            <a:r>
              <a:rPr lang="en-US" dirty="0"/>
              <a:t>Attempts: 7</a:t>
            </a:r>
          </a:p>
        </p:txBody>
      </p:sp>
      <p:sp>
        <p:nvSpPr>
          <p:cNvPr id="38" name="TextBox 37" descr="A Buffer pool with space for 6 pages. Page 7 is in the first slot, page 2 is in the second, page 3 is in the third, page 4 is in the 4th, Page 5 in the fifth, page 6 in the sixth"/>
          <p:cNvSpPr txBox="1"/>
          <p:nvPr/>
        </p:nvSpPr>
        <p:spPr>
          <a:xfrm>
            <a:off x="3928991" y="1197676"/>
            <a:ext cx="1117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</a:p>
        </p:txBody>
      </p:sp>
      <p:sp>
        <p:nvSpPr>
          <p:cNvPr id="39" name="TextBox 38" descr="A Buffer pool with space for 6 pages. Page 7 is in the first slot, page 2 is in the second, page 3 is in the third, page 4 is in the 4th, Page 5 in the fifth, page 6 in the sixth"/>
          <p:cNvSpPr txBox="1"/>
          <p:nvPr/>
        </p:nvSpPr>
        <p:spPr>
          <a:xfrm>
            <a:off x="3928991" y="1197676"/>
            <a:ext cx="1117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</a:p>
        </p:txBody>
      </p:sp>
      <p:sp>
        <p:nvSpPr>
          <p:cNvPr id="40" name="Rectangle 39" descr="Disk has 7 Pages. Page 1 is next to read" title="Disk Space Manager"/>
          <p:cNvSpPr/>
          <p:nvPr/>
        </p:nvSpPr>
        <p:spPr bwMode="auto">
          <a:xfrm>
            <a:off x="237224" y="4154668"/>
            <a:ext cx="5696090" cy="85725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sz="1350" kern="0" dirty="0">
              <a:solidFill>
                <a:prstClr val="white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0" name="Folded Corner 49" descr="Disk has 7 Pages. Page 1 is next to read" title="Disk Space Manager"/>
          <p:cNvSpPr/>
          <p:nvPr/>
        </p:nvSpPr>
        <p:spPr bwMode="auto">
          <a:xfrm>
            <a:off x="1223194" y="4377801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2</a:t>
            </a:r>
          </a:p>
        </p:txBody>
      </p:sp>
      <p:sp>
        <p:nvSpPr>
          <p:cNvPr id="51" name="Folded Corner 50" descr="Disk has 7 Pages. Page 1 is next to read" title="Disk Space Manager"/>
          <p:cNvSpPr/>
          <p:nvPr/>
        </p:nvSpPr>
        <p:spPr bwMode="auto">
          <a:xfrm>
            <a:off x="1978629" y="4377801"/>
            <a:ext cx="630898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3</a:t>
            </a:r>
          </a:p>
        </p:txBody>
      </p:sp>
      <p:sp>
        <p:nvSpPr>
          <p:cNvPr id="58" name="Folded Corner 57" descr="Disk has 7 Pages. Page 1 is next to read" title="Disk Space Manager"/>
          <p:cNvSpPr/>
          <p:nvPr/>
        </p:nvSpPr>
        <p:spPr bwMode="auto">
          <a:xfrm>
            <a:off x="2744623" y="4377801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4</a:t>
            </a:r>
          </a:p>
        </p:txBody>
      </p:sp>
      <p:sp>
        <p:nvSpPr>
          <p:cNvPr id="59" name="Folded Corner 58" descr="Disk has 7 Pages. Page 1 is next to read" title="Disk Space Manager"/>
          <p:cNvSpPr/>
          <p:nvPr/>
        </p:nvSpPr>
        <p:spPr bwMode="auto">
          <a:xfrm>
            <a:off x="3500059" y="4377801"/>
            <a:ext cx="630898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5</a:t>
            </a:r>
          </a:p>
        </p:txBody>
      </p:sp>
      <p:sp>
        <p:nvSpPr>
          <p:cNvPr id="60" name="Folded Corner 59" descr="Disk has 7 Pages. Page 1 is next to read" title="Disk Space Manager"/>
          <p:cNvSpPr/>
          <p:nvPr/>
        </p:nvSpPr>
        <p:spPr bwMode="auto">
          <a:xfrm>
            <a:off x="4266051" y="4377801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6</a:t>
            </a:r>
          </a:p>
        </p:txBody>
      </p:sp>
      <p:sp>
        <p:nvSpPr>
          <p:cNvPr id="61" name="Folded Corner 60" descr="Disk has 7 Pages. Page 1 is next to read" title="Disk Space Manager"/>
          <p:cNvSpPr/>
          <p:nvPr/>
        </p:nvSpPr>
        <p:spPr bwMode="auto">
          <a:xfrm>
            <a:off x="5021486" y="4377801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7</a:t>
            </a:r>
          </a:p>
        </p:txBody>
      </p:sp>
      <p:sp>
        <p:nvSpPr>
          <p:cNvPr id="62" name="Rectangle 61" descr="A Buffer pool with space for 6 pages. Page 7 is in the first slot, page 2 is in the second, page 3 is in the third, page 4 is in the 4th, Page 5 in the fifth, page 6 in the sixth" title="Buffer Pool"/>
          <p:cNvSpPr/>
          <p:nvPr/>
        </p:nvSpPr>
        <p:spPr bwMode="auto">
          <a:xfrm>
            <a:off x="2744623" y="1203396"/>
            <a:ext cx="3886200" cy="1996434"/>
          </a:xfrm>
          <a:prstGeom prst="rect">
            <a:avLst/>
          </a:prstGeom>
          <a:gradFill rotWithShape="1">
            <a:gsLst>
              <a:gs pos="0">
                <a:srgbClr val="ABD2EB">
                  <a:shade val="51000"/>
                  <a:satMod val="130000"/>
                </a:srgbClr>
              </a:gs>
              <a:gs pos="80000">
                <a:srgbClr val="ABD2EB">
                  <a:shade val="93000"/>
                  <a:satMod val="130000"/>
                </a:srgbClr>
              </a:gs>
              <a:gs pos="100000">
                <a:srgbClr val="ABD2E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BD2E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sz="1350" kern="0" dirty="0">
              <a:solidFill>
                <a:prstClr val="white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63" name="Rounded Rectangle 62" descr="A Buffer pool with space for 6 pages. Page 7 is in the first slot, page 2 is in the second, page 3 is in the third, page 4 is in the 4th, Page 5 in the fifth, page 6 in the sixth" title="Buffer Pool"/>
          <p:cNvSpPr/>
          <p:nvPr/>
        </p:nvSpPr>
        <p:spPr>
          <a:xfrm>
            <a:off x="4183009" y="2211788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64" name="Rounded Rectangle 63" descr="A Buffer pool with space for 6 pages. Page 7 is in the first slot, page 2 is in the second, page 3 is in the third, page 4 is in the 4th, Page 5 in the fifth, page 6 in the sixth" title="Buffer Pool"/>
          <p:cNvSpPr/>
          <p:nvPr/>
        </p:nvSpPr>
        <p:spPr>
          <a:xfrm>
            <a:off x="5256727" y="1450374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65" name="Rounded Rectangle 64" descr="A Buffer pool with space for 6 pages. Page 7 is in the first slot, page 2 is in the second, page 3 is in the third, page 4 is in the 4th, Page 5 in the fifth, page 6 in the sixth" title="Buffer Pool"/>
          <p:cNvSpPr/>
          <p:nvPr/>
        </p:nvSpPr>
        <p:spPr>
          <a:xfrm>
            <a:off x="3079039" y="2211788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66" name="Rounded Rectangle 65" descr="A Buffer pool with space for 6 pages. Page 7 is in the first slot, page 2 is in the second, page 3 is in the third, page 4 is in the 4th, Page 5 in the fifth, page 6 in the sixth" title="Buffer Pool"/>
          <p:cNvSpPr/>
          <p:nvPr/>
        </p:nvSpPr>
        <p:spPr>
          <a:xfrm>
            <a:off x="5272225" y="2223890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67" name="Rounded Rectangle 66" descr="A Buffer pool with space for 6 pages. Page 7 is in the first slot, page 2 is in the second, page 3 is in the third, page 4 is in the 4th, Page 5 in the fifth, page 6 in the sixth" title="Buffer Pool"/>
          <p:cNvSpPr/>
          <p:nvPr/>
        </p:nvSpPr>
        <p:spPr>
          <a:xfrm>
            <a:off x="4177945" y="1453821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68" name="Rounded Rectangle 67" descr="A Buffer pool with space for 6 pages. Page 7 is in the first slot, page 2 is in the second, page 3 is in the third, page 4 is in the 4th, Page 5 in the fifth, page 6 in the sixth" title="Buffer Pool"/>
          <p:cNvSpPr/>
          <p:nvPr/>
        </p:nvSpPr>
        <p:spPr>
          <a:xfrm>
            <a:off x="3073975" y="1453821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cxnSp>
        <p:nvCxnSpPr>
          <p:cNvPr id="69" name="Straight Connector 68" descr="Disk has 7 Pages. Page 1 is next to read" title="Disk Space Manager"/>
          <p:cNvCxnSpPr/>
          <p:nvPr/>
        </p:nvCxnSpPr>
        <p:spPr bwMode="auto">
          <a:xfrm flipH="1">
            <a:off x="331592" y="4147122"/>
            <a:ext cx="10413" cy="895002"/>
          </a:xfrm>
          <a:prstGeom prst="line">
            <a:avLst/>
          </a:prstGeom>
          <a:solidFill>
            <a:srgbClr val="3366FF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0" name="Folded Corner 69" descr="A Buffer pool with space for 6 pages. Page 7 is in the first slot, page 2 is in the second, page 3 is in the third, page 4 is in the 4th, Page 5 in the fifth, page 6 in the sixth" title="Disk Space Manager"/>
          <p:cNvSpPr/>
          <p:nvPr/>
        </p:nvSpPr>
        <p:spPr bwMode="auto">
          <a:xfrm>
            <a:off x="4235018" y="1562627"/>
            <a:ext cx="855605" cy="483355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2</a:t>
            </a:r>
          </a:p>
        </p:txBody>
      </p:sp>
      <p:sp>
        <p:nvSpPr>
          <p:cNvPr id="71" name="Folded Corner 70" descr="A Buffer pool with space for 6 pages. Page 7 is in the first slot, page 2 is in the second, page 3 is in the third, page 4 is in the 4th, Page 5 in the fifth, page 6 in the sixth" title="Disk Space Manager"/>
          <p:cNvSpPr/>
          <p:nvPr/>
        </p:nvSpPr>
        <p:spPr bwMode="auto">
          <a:xfrm>
            <a:off x="5383006" y="1558750"/>
            <a:ext cx="789194" cy="459317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3</a:t>
            </a:r>
          </a:p>
        </p:txBody>
      </p:sp>
      <p:sp>
        <p:nvSpPr>
          <p:cNvPr id="72" name="Folded Corner 71" descr="A Buffer pool with space for 6 pages. Page 7 is in the first slot, page 2 is in the second, page 3 is in the third, page 4 is in the 4th, Page 5 in the fifth, page 6 in the sixth" title="Disk Space Manager"/>
          <p:cNvSpPr/>
          <p:nvPr/>
        </p:nvSpPr>
        <p:spPr bwMode="auto">
          <a:xfrm>
            <a:off x="3164985" y="2313698"/>
            <a:ext cx="812918" cy="485822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4</a:t>
            </a:r>
          </a:p>
        </p:txBody>
      </p:sp>
      <p:sp>
        <p:nvSpPr>
          <p:cNvPr id="73" name="Folded Corner 72" descr="Disk has 7 Pages. Page 1 is next to read" title="Disk Space Manager"/>
          <p:cNvSpPr/>
          <p:nvPr/>
        </p:nvSpPr>
        <p:spPr bwMode="auto">
          <a:xfrm>
            <a:off x="3500059" y="4400550"/>
            <a:ext cx="630898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5</a:t>
            </a:r>
          </a:p>
        </p:txBody>
      </p:sp>
      <p:sp>
        <p:nvSpPr>
          <p:cNvPr id="74" name="Folded Corner 73" descr="A Buffer pool with space for 6 pages. Page 7 is in the first slot, page 2 is in the second, page 3 is in the third, page 4 is in the 4th, Page 5 in the fifth, page 6 in the sixth" title="Disk Space Manager"/>
          <p:cNvSpPr/>
          <p:nvPr/>
        </p:nvSpPr>
        <p:spPr bwMode="auto">
          <a:xfrm>
            <a:off x="5383006" y="2329068"/>
            <a:ext cx="789194" cy="470452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6</a:t>
            </a:r>
          </a:p>
        </p:txBody>
      </p:sp>
      <p:sp>
        <p:nvSpPr>
          <p:cNvPr id="75" name="Folded Corner 74" descr="A Buffer pool with space for 6 pages. Page 7 is in the first slot, page 2 is in the second, page 3 is in the third, page 4 is in the 4th, Page 5 in the fifth, page 6 in the sixth" title="Disk Space Manager"/>
          <p:cNvSpPr/>
          <p:nvPr/>
        </p:nvSpPr>
        <p:spPr bwMode="auto">
          <a:xfrm>
            <a:off x="3178135" y="1553874"/>
            <a:ext cx="799767" cy="513054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7</a:t>
            </a:r>
          </a:p>
        </p:txBody>
      </p:sp>
      <p:sp>
        <p:nvSpPr>
          <p:cNvPr id="76" name="Folded Corner 75" descr="A Buffer pool with space for 6 pages. Page 7 is in the first slot, page 2 is in the second, page 3 is in the third, page 4 is in the 4th, Page 5 in the fifth, page 6 in the sixth" title="Disk Space Manager"/>
          <p:cNvSpPr/>
          <p:nvPr/>
        </p:nvSpPr>
        <p:spPr bwMode="auto">
          <a:xfrm>
            <a:off x="4277667" y="2311643"/>
            <a:ext cx="812956" cy="487877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5</a:t>
            </a:r>
          </a:p>
        </p:txBody>
      </p:sp>
      <p:sp>
        <p:nvSpPr>
          <p:cNvPr id="77" name="TextBox 76" descr="Disk has 7 Pages. Page 5 has just  been read. Page 6 is next" title="Disk Space Manager"/>
          <p:cNvSpPr txBox="1"/>
          <p:nvPr/>
        </p:nvSpPr>
        <p:spPr>
          <a:xfrm>
            <a:off x="-7917" y="3790950"/>
            <a:ext cx="1435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2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Disk Space Manager</a:t>
            </a:r>
          </a:p>
        </p:txBody>
      </p:sp>
      <p:sp>
        <p:nvSpPr>
          <p:cNvPr id="31" name="Folded Corner 30" descr="Disk has 7 Pages. Page 1 is next to read" title="Disk Space Manager">
            <a:extLst>
              <a:ext uri="{FF2B5EF4-FFF2-40B4-BE49-F238E27FC236}">
                <a16:creationId xmlns:a16="http://schemas.microsoft.com/office/drawing/2014/main" id="{8CAB6A3E-F6C8-BB4C-94E6-2FD6134F86DE}"/>
              </a:ext>
            </a:extLst>
          </p:cNvPr>
          <p:cNvSpPr/>
          <p:nvPr/>
        </p:nvSpPr>
        <p:spPr bwMode="auto">
          <a:xfrm>
            <a:off x="448400" y="4377801"/>
            <a:ext cx="630898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32" name="Folded Corner 31" descr="Disk has 7 Pages. Page 1 is next to read" title="Disk Space Manager">
            <a:extLst>
              <a:ext uri="{FF2B5EF4-FFF2-40B4-BE49-F238E27FC236}">
                <a16:creationId xmlns:a16="http://schemas.microsoft.com/office/drawing/2014/main" id="{3266FBA6-4FF1-A54E-A6EF-964D38A26FB4}"/>
              </a:ext>
            </a:extLst>
          </p:cNvPr>
          <p:cNvSpPr/>
          <p:nvPr/>
        </p:nvSpPr>
        <p:spPr bwMode="auto">
          <a:xfrm>
            <a:off x="457200" y="4385347"/>
            <a:ext cx="630898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</p:spTree>
    <p:extLst>
      <p:ext uri="{BB962C8B-B14F-4D97-AF65-F5344CB8AC3E}">
        <p14:creationId xmlns:p14="http://schemas.microsoft.com/office/powerpoint/2010/main" val="1737195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Scan (LRU): Read Page 1 (again)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Cache Hits: 0</a:t>
            </a:r>
          </a:p>
          <a:p>
            <a:r>
              <a:rPr lang="en-US" dirty="0"/>
              <a:t>Attempts: 8</a:t>
            </a:r>
          </a:p>
        </p:txBody>
      </p:sp>
      <p:sp>
        <p:nvSpPr>
          <p:cNvPr id="42" name="TextBox 41" descr="A Buffer pool with space for 6 pages. Page 7 is in the first slot, page 1 is in the second, page 3 is in the third, page 4 is in the 4th, Page 5 in the fifth, page 6 in the sixth"/>
          <p:cNvSpPr txBox="1"/>
          <p:nvPr/>
        </p:nvSpPr>
        <p:spPr>
          <a:xfrm>
            <a:off x="3928991" y="1197676"/>
            <a:ext cx="1117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</a:p>
        </p:txBody>
      </p:sp>
      <p:sp>
        <p:nvSpPr>
          <p:cNvPr id="35" name="TextBox 34" descr="A Buffer pool with space for 6 pages. Page 7 is in the first slot, page 1 is in the second, page 3 is in the third, page 4 is in the 4th, Page 5 in the fifth, page 6 in the sixth"/>
          <p:cNvSpPr txBox="1"/>
          <p:nvPr/>
        </p:nvSpPr>
        <p:spPr>
          <a:xfrm>
            <a:off x="3928991" y="1197676"/>
            <a:ext cx="1117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</a:p>
        </p:txBody>
      </p:sp>
      <p:sp>
        <p:nvSpPr>
          <p:cNvPr id="38" name="TextBox 37" descr="A Buffer pool with space for 6 pages. Page 7 is in the first slot, page 1 is in the second, page 3 is in the third, page 4 is in the 4th, Page 5 in the fifth, page 6 in the sixth"/>
          <p:cNvSpPr txBox="1"/>
          <p:nvPr/>
        </p:nvSpPr>
        <p:spPr>
          <a:xfrm>
            <a:off x="3928991" y="1197676"/>
            <a:ext cx="1117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</a:p>
        </p:txBody>
      </p:sp>
      <p:sp>
        <p:nvSpPr>
          <p:cNvPr id="39" name="Rectangle 38" descr="Disk has 7 Pages. Page 1 was just read. Page 2 is next" title="Disk Space Manager"/>
          <p:cNvSpPr/>
          <p:nvPr/>
        </p:nvSpPr>
        <p:spPr bwMode="auto">
          <a:xfrm>
            <a:off x="237224" y="4154668"/>
            <a:ext cx="5696090" cy="85725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sz="1350" kern="0" dirty="0">
              <a:solidFill>
                <a:prstClr val="white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9" name="Folded Corner 48" descr="Disk has 7 Pages. Page 1 was just read. Page 2 is next" title="Disk Space Manager"/>
          <p:cNvSpPr/>
          <p:nvPr/>
        </p:nvSpPr>
        <p:spPr bwMode="auto">
          <a:xfrm>
            <a:off x="1223194" y="4377801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2</a:t>
            </a:r>
          </a:p>
        </p:txBody>
      </p:sp>
      <p:sp>
        <p:nvSpPr>
          <p:cNvPr id="50" name="Folded Corner 49" descr="Disk has 7 Pages. Page 1 was just read. Page 2 is next" title="Disk Space Manager"/>
          <p:cNvSpPr/>
          <p:nvPr/>
        </p:nvSpPr>
        <p:spPr bwMode="auto">
          <a:xfrm>
            <a:off x="1978629" y="4377801"/>
            <a:ext cx="630898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3</a:t>
            </a:r>
          </a:p>
        </p:txBody>
      </p:sp>
      <p:sp>
        <p:nvSpPr>
          <p:cNvPr id="51" name="Folded Corner 50" descr="Disk has 7 Pages. Page 1 was just read. Page 2 is next" title="Disk Space Manager"/>
          <p:cNvSpPr/>
          <p:nvPr/>
        </p:nvSpPr>
        <p:spPr bwMode="auto">
          <a:xfrm>
            <a:off x="2744623" y="4377801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4</a:t>
            </a:r>
          </a:p>
        </p:txBody>
      </p:sp>
      <p:sp>
        <p:nvSpPr>
          <p:cNvPr id="58" name="Folded Corner 57" descr="Disk has 7 Pages. Page 1 was just read. Page 2 is next" title="Disk Space Manager"/>
          <p:cNvSpPr/>
          <p:nvPr/>
        </p:nvSpPr>
        <p:spPr bwMode="auto">
          <a:xfrm>
            <a:off x="3500059" y="4377801"/>
            <a:ext cx="630898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5</a:t>
            </a:r>
          </a:p>
        </p:txBody>
      </p:sp>
      <p:sp>
        <p:nvSpPr>
          <p:cNvPr id="59" name="Folded Corner 58" descr="Disk has 7 Pages. Page 1 was just read. Page 2 is next" title="Disk Space Manager"/>
          <p:cNvSpPr/>
          <p:nvPr/>
        </p:nvSpPr>
        <p:spPr bwMode="auto">
          <a:xfrm>
            <a:off x="4266051" y="4377801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6</a:t>
            </a:r>
          </a:p>
        </p:txBody>
      </p:sp>
      <p:sp>
        <p:nvSpPr>
          <p:cNvPr id="60" name="Folded Corner 59" descr="Disk has 7 Pages. Page 1 was just read. Page 2 is next" title="Disk Space Manager"/>
          <p:cNvSpPr/>
          <p:nvPr/>
        </p:nvSpPr>
        <p:spPr bwMode="auto">
          <a:xfrm>
            <a:off x="5021486" y="4377801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7</a:t>
            </a:r>
          </a:p>
        </p:txBody>
      </p:sp>
      <p:sp>
        <p:nvSpPr>
          <p:cNvPr id="61" name="Rectangle 60" descr="A Buffer pool with space for 6 pages. Page 7 is in the first slot, page 1 is in the second, page 3 is in the third, page 4 is in the 4th, Page 5 in the fifth, page 6 in the sixth" title="Buffer Pool"/>
          <p:cNvSpPr/>
          <p:nvPr/>
        </p:nvSpPr>
        <p:spPr bwMode="auto">
          <a:xfrm>
            <a:off x="2744623" y="1203396"/>
            <a:ext cx="3886200" cy="1996434"/>
          </a:xfrm>
          <a:prstGeom prst="rect">
            <a:avLst/>
          </a:prstGeom>
          <a:gradFill rotWithShape="1">
            <a:gsLst>
              <a:gs pos="0">
                <a:srgbClr val="ABD2EB">
                  <a:shade val="51000"/>
                  <a:satMod val="130000"/>
                </a:srgbClr>
              </a:gs>
              <a:gs pos="80000">
                <a:srgbClr val="ABD2EB">
                  <a:shade val="93000"/>
                  <a:satMod val="130000"/>
                </a:srgbClr>
              </a:gs>
              <a:gs pos="100000">
                <a:srgbClr val="ABD2E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BD2E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sz="1350" kern="0" dirty="0">
              <a:solidFill>
                <a:prstClr val="white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62" name="Rounded Rectangle 61" descr="A Buffer pool with space for 6 pages. Page 7 is in the first slot, page 1 is in the second, page 3 is in the third, page 4 is in the 4th, Page 5 in the fifth, page 6 in the sixth" title="Buffer Pool"/>
          <p:cNvSpPr/>
          <p:nvPr/>
        </p:nvSpPr>
        <p:spPr>
          <a:xfrm>
            <a:off x="4183009" y="2211788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63" name="Rounded Rectangle 62" descr="A Buffer pool with space for 6 pages. Page 7 is in the first slot, page 1 is in the second, page 3 is in the third, page 4 is in the 4th, Page 5 in the fifth, page 6 in the sixth" title="Buffer Pool"/>
          <p:cNvSpPr/>
          <p:nvPr/>
        </p:nvSpPr>
        <p:spPr>
          <a:xfrm>
            <a:off x="5256727" y="1450374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64" name="Rounded Rectangle 63" descr="A Buffer pool with space for 6 pages. Page 7 is in the first slot, page 1 is in the second, page 3 is in the third, page 4 is in the 4th, Page 5 in the fifth, page 6 in the sixth" title="Buffer Pool"/>
          <p:cNvSpPr/>
          <p:nvPr/>
        </p:nvSpPr>
        <p:spPr>
          <a:xfrm>
            <a:off x="3079039" y="2211788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65" name="Rounded Rectangle 64" descr="A Buffer pool with space for 6 pages. Page 7 is in the first slot, page 1 is in the second, page 3 is in the third, page 4 is in the 4th, Page 5 in the fifth, page 6 in the sixth" title="Buffer Pool"/>
          <p:cNvSpPr/>
          <p:nvPr/>
        </p:nvSpPr>
        <p:spPr>
          <a:xfrm>
            <a:off x="5272225" y="2223890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66" name="Rounded Rectangle 65" descr="A Buffer pool with space for 6 pages. Page 7 is in the first slot, page 1 is in the second, page 3 is in the third, page 4 is in the 4th, Page 5 in the fifth, page 6 in the sixth" title="Buffer Pool"/>
          <p:cNvSpPr/>
          <p:nvPr/>
        </p:nvSpPr>
        <p:spPr>
          <a:xfrm>
            <a:off x="4177945" y="1453821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67" name="Rounded Rectangle 66" descr="A Buffer pool with space for 6 pages. Page 7 is in the first slot, page 1 is in the second, page 3 is in the third, page 4 is in the 4th, Page 5 in the fifth, page 6 in the sixth" title="Buffer Pool"/>
          <p:cNvSpPr/>
          <p:nvPr/>
        </p:nvSpPr>
        <p:spPr>
          <a:xfrm>
            <a:off x="3073975" y="1453821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cxnSp>
        <p:nvCxnSpPr>
          <p:cNvPr id="68" name="Straight Connector 67" descr="Disk has 7 Pages. Page 1 was just read. Page 2 is next" title="Disk Space Manager"/>
          <p:cNvCxnSpPr/>
          <p:nvPr/>
        </p:nvCxnSpPr>
        <p:spPr bwMode="auto">
          <a:xfrm flipH="1">
            <a:off x="1145231" y="4167496"/>
            <a:ext cx="10413" cy="895002"/>
          </a:xfrm>
          <a:prstGeom prst="line">
            <a:avLst/>
          </a:prstGeom>
          <a:solidFill>
            <a:srgbClr val="3366FF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0" name="Folded Corner 69" descr="A Buffer pool with space for 6 pages. Page 7 is in the first slot, page 1 is in the second, page 3 is in the third, page 4 is in the 4th, Page 5 in the fifth, page 6 in the sixth" title="Disk Space Manager"/>
          <p:cNvSpPr/>
          <p:nvPr/>
        </p:nvSpPr>
        <p:spPr bwMode="auto">
          <a:xfrm>
            <a:off x="5383006" y="1558750"/>
            <a:ext cx="789194" cy="459317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3</a:t>
            </a:r>
          </a:p>
        </p:txBody>
      </p:sp>
      <p:sp>
        <p:nvSpPr>
          <p:cNvPr id="71" name="Folded Corner 70" descr="A Buffer pool with space for 6 pages. Page 7 is in the first slot, page 1 is in the second, page 3 is in the third, page 4 is in the 4th, Page 5 in the fifth, page 6 in the sixth" title="Disk Space Manager"/>
          <p:cNvSpPr/>
          <p:nvPr/>
        </p:nvSpPr>
        <p:spPr bwMode="auto">
          <a:xfrm>
            <a:off x="3164985" y="2313698"/>
            <a:ext cx="812918" cy="485822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4</a:t>
            </a:r>
          </a:p>
        </p:txBody>
      </p:sp>
      <p:sp>
        <p:nvSpPr>
          <p:cNvPr id="72" name="Folded Corner 71" descr="Disk has 7 Pages. Page 1 was just read. Page 2 is next" title="Disk Space Manager"/>
          <p:cNvSpPr/>
          <p:nvPr/>
        </p:nvSpPr>
        <p:spPr bwMode="auto">
          <a:xfrm>
            <a:off x="3500059" y="4400550"/>
            <a:ext cx="630898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5</a:t>
            </a:r>
          </a:p>
        </p:txBody>
      </p:sp>
      <p:sp>
        <p:nvSpPr>
          <p:cNvPr id="73" name="Folded Corner 72" descr="A Buffer pool with space for 6 pages. Page 7 is in the first slot, page 1 is in the second, page 3 is in the third, page 4 is in the 4th, Page 5 in the fifth, page 6 in the sixth" title="Disk Space Manager"/>
          <p:cNvSpPr/>
          <p:nvPr/>
        </p:nvSpPr>
        <p:spPr bwMode="auto">
          <a:xfrm>
            <a:off x="5383006" y="2329068"/>
            <a:ext cx="789194" cy="470452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6</a:t>
            </a:r>
          </a:p>
        </p:txBody>
      </p:sp>
      <p:sp>
        <p:nvSpPr>
          <p:cNvPr id="74" name="Folded Corner 73" descr="A Buffer pool with space for 6 pages. Page 7 is in the first slot, page 1 is in the second, page 3 is in the third, page 4 is in the 4th, Page 5 in the fifth, page 6 in the sixth" title="Disk Space Manager"/>
          <p:cNvSpPr/>
          <p:nvPr/>
        </p:nvSpPr>
        <p:spPr bwMode="auto">
          <a:xfrm>
            <a:off x="3178135" y="1553874"/>
            <a:ext cx="799767" cy="513054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7</a:t>
            </a:r>
          </a:p>
        </p:txBody>
      </p:sp>
      <p:sp>
        <p:nvSpPr>
          <p:cNvPr id="75" name="Folded Corner 74" descr="A Buffer pool with space for 6 pages. Page 7 is in the first slot, page 1 is in the second, page 3 is in the third, page 4 is in the 4th, Page 5 in the fifth, page 6 in the sixth" title="Disk Space Manager"/>
          <p:cNvSpPr/>
          <p:nvPr/>
        </p:nvSpPr>
        <p:spPr bwMode="auto">
          <a:xfrm>
            <a:off x="4277667" y="2311643"/>
            <a:ext cx="812956" cy="487877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5</a:t>
            </a:r>
          </a:p>
        </p:txBody>
      </p:sp>
      <p:sp>
        <p:nvSpPr>
          <p:cNvPr id="76" name="TextBox 75" descr="Disk has 7 Pages. Page 1 was just read. Page 2 is next" title="Disk Space Manager"/>
          <p:cNvSpPr txBox="1"/>
          <p:nvPr/>
        </p:nvSpPr>
        <p:spPr>
          <a:xfrm>
            <a:off x="-7917" y="3790950"/>
            <a:ext cx="1435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2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Disk Space Manager</a:t>
            </a:r>
          </a:p>
        </p:txBody>
      </p:sp>
      <p:sp>
        <p:nvSpPr>
          <p:cNvPr id="79" name="Folded Corner 78" descr="Disk has 7 Pages. Page 1 was just read. Page 2 is next" title="Disk Space Manager"/>
          <p:cNvSpPr/>
          <p:nvPr/>
        </p:nvSpPr>
        <p:spPr bwMode="auto">
          <a:xfrm>
            <a:off x="1957802" y="4371059"/>
            <a:ext cx="630898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3</a:t>
            </a:r>
          </a:p>
        </p:txBody>
      </p:sp>
      <p:sp>
        <p:nvSpPr>
          <p:cNvPr id="80" name="Folded Corner 79" descr="Disk has 7 Pages. Page 1 was just read. Page 2 is next" title="Disk Space Manager"/>
          <p:cNvSpPr/>
          <p:nvPr/>
        </p:nvSpPr>
        <p:spPr bwMode="auto">
          <a:xfrm>
            <a:off x="2723796" y="4371059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4</a:t>
            </a:r>
          </a:p>
        </p:txBody>
      </p:sp>
      <p:sp>
        <p:nvSpPr>
          <p:cNvPr id="81" name="Folded Corner 80" descr="Disk has 7 Pages. Page 1 was just read. Page 2 is next" title="Disk Space Manager"/>
          <p:cNvSpPr/>
          <p:nvPr/>
        </p:nvSpPr>
        <p:spPr bwMode="auto">
          <a:xfrm>
            <a:off x="4245224" y="4371059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6</a:t>
            </a:r>
          </a:p>
        </p:txBody>
      </p:sp>
      <p:sp>
        <p:nvSpPr>
          <p:cNvPr id="82" name="Folded Corner 81" descr="Disk has 7 Pages. Page 1 was just read. Page 2 is next" title="Disk Space Manager"/>
          <p:cNvSpPr/>
          <p:nvPr/>
        </p:nvSpPr>
        <p:spPr bwMode="auto">
          <a:xfrm>
            <a:off x="5000659" y="4371059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7</a:t>
            </a:r>
          </a:p>
        </p:txBody>
      </p:sp>
      <p:sp>
        <p:nvSpPr>
          <p:cNvPr id="83" name="Folded Corner 82" descr="Disk has 7 Pages. Page 1 was just read. Page 2 is next" title="Disk Space Manager"/>
          <p:cNvSpPr/>
          <p:nvPr/>
        </p:nvSpPr>
        <p:spPr bwMode="auto">
          <a:xfrm>
            <a:off x="3479232" y="4393808"/>
            <a:ext cx="630898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5</a:t>
            </a:r>
          </a:p>
        </p:txBody>
      </p:sp>
      <p:sp>
        <p:nvSpPr>
          <p:cNvPr id="37" name="Folded Corner 36" descr="Disk has 7 Pages. Page 1 is next to read" title="Disk Space Manager">
            <a:extLst>
              <a:ext uri="{FF2B5EF4-FFF2-40B4-BE49-F238E27FC236}">
                <a16:creationId xmlns:a16="http://schemas.microsoft.com/office/drawing/2014/main" id="{E793E7BC-55DC-8940-B387-52E9F05FE081}"/>
              </a:ext>
            </a:extLst>
          </p:cNvPr>
          <p:cNvSpPr/>
          <p:nvPr/>
        </p:nvSpPr>
        <p:spPr bwMode="auto">
          <a:xfrm>
            <a:off x="448400" y="4377801"/>
            <a:ext cx="630898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41" name="Folded Corner 40" descr="Disk has 7 Pages. Page 1 is next to read" title="Disk Space Manager">
            <a:extLst>
              <a:ext uri="{FF2B5EF4-FFF2-40B4-BE49-F238E27FC236}">
                <a16:creationId xmlns:a16="http://schemas.microsoft.com/office/drawing/2014/main" id="{7C2B31C6-7CF0-C543-AAAD-C8A1AF2CB888}"/>
              </a:ext>
            </a:extLst>
          </p:cNvPr>
          <p:cNvSpPr/>
          <p:nvPr/>
        </p:nvSpPr>
        <p:spPr bwMode="auto">
          <a:xfrm>
            <a:off x="4277667" y="1570613"/>
            <a:ext cx="794182" cy="439104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43" name="Folded Corner 42" descr="Disk has 7 Pages. Page 1 was just read. Page 2 is next" title="Disk Space Manager">
            <a:extLst>
              <a:ext uri="{FF2B5EF4-FFF2-40B4-BE49-F238E27FC236}">
                <a16:creationId xmlns:a16="http://schemas.microsoft.com/office/drawing/2014/main" id="{4710FF99-E348-8247-8FF2-F9E9330F3D24}"/>
              </a:ext>
            </a:extLst>
          </p:cNvPr>
          <p:cNvSpPr/>
          <p:nvPr/>
        </p:nvSpPr>
        <p:spPr bwMode="auto">
          <a:xfrm>
            <a:off x="1233608" y="4377800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2</a:t>
            </a:r>
          </a:p>
        </p:txBody>
      </p:sp>
    </p:spTree>
    <p:extLst>
      <p:ext uri="{BB962C8B-B14F-4D97-AF65-F5344CB8AC3E}">
        <p14:creationId xmlns:p14="http://schemas.microsoft.com/office/powerpoint/2010/main" val="16703787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Scan (LRU): Read Page 2 (again)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Cache Hits: 0</a:t>
            </a:r>
          </a:p>
          <a:p>
            <a:r>
              <a:rPr lang="en-US" dirty="0"/>
              <a:t>Attempts: 9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928991" y="1197676"/>
            <a:ext cx="1117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</a:p>
        </p:txBody>
      </p:sp>
      <p:sp>
        <p:nvSpPr>
          <p:cNvPr id="82" name="TextBox 81" descr="A Buffer pool with space for 6 pages. Page 7 is in the first slot, page 1 is in the second, page 3 is in the third, page 4 is in the 4th, Page 5 in the fifth, page 6 in the sixth"/>
          <p:cNvSpPr txBox="1"/>
          <p:nvPr/>
        </p:nvSpPr>
        <p:spPr>
          <a:xfrm>
            <a:off x="3928991" y="1197676"/>
            <a:ext cx="1117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</a:p>
        </p:txBody>
      </p:sp>
      <p:sp>
        <p:nvSpPr>
          <p:cNvPr id="83" name="TextBox 82" descr="A Buffer pool with space for 6 pages. Page 7 is in the first slot, page 1 is in the second, page 3 is in the third, page 4 is in the 4th, Page 5 in the fifth, page 6 in the sixth"/>
          <p:cNvSpPr txBox="1"/>
          <p:nvPr/>
        </p:nvSpPr>
        <p:spPr>
          <a:xfrm>
            <a:off x="3928991" y="1197676"/>
            <a:ext cx="1117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</a:p>
        </p:txBody>
      </p:sp>
      <p:sp>
        <p:nvSpPr>
          <p:cNvPr id="84" name="TextBox 83" descr="A Buffer pool with space for 6 pages. Page 7 is in the first slot, page 1 is in the second, page 3 is in the third, page 4 is in the 4th, Page 5 in the fifth, page 6 in the sixth"/>
          <p:cNvSpPr txBox="1"/>
          <p:nvPr/>
        </p:nvSpPr>
        <p:spPr>
          <a:xfrm>
            <a:off x="3928991" y="1197676"/>
            <a:ext cx="1117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</a:p>
        </p:txBody>
      </p:sp>
      <p:sp>
        <p:nvSpPr>
          <p:cNvPr id="85" name="Rectangle 84" descr="Disk has 7 Pages. Page 1 was just read. Page 2 is next" title="Disk Space Manager"/>
          <p:cNvSpPr/>
          <p:nvPr/>
        </p:nvSpPr>
        <p:spPr bwMode="auto">
          <a:xfrm>
            <a:off x="237224" y="4154668"/>
            <a:ext cx="5696090" cy="85725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sz="1350" kern="0" dirty="0">
              <a:solidFill>
                <a:prstClr val="white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86" name="Folded Corner 85" descr="Disk has 7 Pages. Page 1 was just read. Page 2 is next" title="Disk Space Manager"/>
          <p:cNvSpPr/>
          <p:nvPr/>
        </p:nvSpPr>
        <p:spPr bwMode="auto">
          <a:xfrm>
            <a:off x="457200" y="4377801"/>
            <a:ext cx="630898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88" name="Folded Corner 87" descr="Disk has 7 Pages. Page 1 was just read. Page 2 is next" title="Disk Space Manager"/>
          <p:cNvSpPr/>
          <p:nvPr/>
        </p:nvSpPr>
        <p:spPr bwMode="auto">
          <a:xfrm>
            <a:off x="1978629" y="4377801"/>
            <a:ext cx="630898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3</a:t>
            </a:r>
          </a:p>
        </p:txBody>
      </p:sp>
      <p:sp>
        <p:nvSpPr>
          <p:cNvPr id="89" name="Folded Corner 88" descr="Disk has 7 Pages. Page 1 was just read. Page 2 is next" title="Disk Space Manager"/>
          <p:cNvSpPr/>
          <p:nvPr/>
        </p:nvSpPr>
        <p:spPr bwMode="auto">
          <a:xfrm>
            <a:off x="2744623" y="4377801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4</a:t>
            </a:r>
          </a:p>
        </p:txBody>
      </p:sp>
      <p:sp>
        <p:nvSpPr>
          <p:cNvPr id="90" name="Folded Corner 89" descr="Disk has 7 Pages. Page 1 was just read. Page 2 is next" title="Disk Space Manager"/>
          <p:cNvSpPr/>
          <p:nvPr/>
        </p:nvSpPr>
        <p:spPr bwMode="auto">
          <a:xfrm>
            <a:off x="3500059" y="4377801"/>
            <a:ext cx="630898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5</a:t>
            </a:r>
          </a:p>
        </p:txBody>
      </p:sp>
      <p:sp>
        <p:nvSpPr>
          <p:cNvPr id="91" name="Folded Corner 90" descr="Disk has 7 Pages. Page 1 was just read. Page 2 is next" title="Disk Space Manager"/>
          <p:cNvSpPr/>
          <p:nvPr/>
        </p:nvSpPr>
        <p:spPr bwMode="auto">
          <a:xfrm>
            <a:off x="4266051" y="4377801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6</a:t>
            </a:r>
          </a:p>
        </p:txBody>
      </p:sp>
      <p:sp>
        <p:nvSpPr>
          <p:cNvPr id="92" name="Folded Corner 91" descr="Disk has 7 Pages. Page 1 was just read. Page 2 is next" title="Disk Space Manager"/>
          <p:cNvSpPr/>
          <p:nvPr/>
        </p:nvSpPr>
        <p:spPr bwMode="auto">
          <a:xfrm>
            <a:off x="5021486" y="4377801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7</a:t>
            </a:r>
          </a:p>
        </p:txBody>
      </p:sp>
      <p:sp>
        <p:nvSpPr>
          <p:cNvPr id="93" name="Rectangle 92" descr="A Buffer pool with space for 6 pages. Page 7 is in the first slot, page 1 is in the second, page 3 is in the third, page 4 is in the 4th, Page 5 in the fifth, page 6 in the sixth" title="Buffer Pool"/>
          <p:cNvSpPr/>
          <p:nvPr/>
        </p:nvSpPr>
        <p:spPr bwMode="auto">
          <a:xfrm>
            <a:off x="2744623" y="1203396"/>
            <a:ext cx="3886200" cy="1996434"/>
          </a:xfrm>
          <a:prstGeom prst="rect">
            <a:avLst/>
          </a:prstGeom>
          <a:gradFill rotWithShape="1">
            <a:gsLst>
              <a:gs pos="0">
                <a:srgbClr val="ABD2EB">
                  <a:shade val="51000"/>
                  <a:satMod val="130000"/>
                </a:srgbClr>
              </a:gs>
              <a:gs pos="80000">
                <a:srgbClr val="ABD2EB">
                  <a:shade val="93000"/>
                  <a:satMod val="130000"/>
                </a:srgbClr>
              </a:gs>
              <a:gs pos="100000">
                <a:srgbClr val="ABD2E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BD2E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sz="1350" kern="0" dirty="0">
              <a:solidFill>
                <a:prstClr val="white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94" name="Rounded Rectangle 93" descr="A Buffer pool with space for 6 pages. Page 7 is in the first slot, page 1 is in the second, page 3 is in the third, page 4 is in the 4th, Page 5 in the fifth, page 6 in the sixth" title="Buffer Pool"/>
          <p:cNvSpPr/>
          <p:nvPr/>
        </p:nvSpPr>
        <p:spPr>
          <a:xfrm>
            <a:off x="4183009" y="2211788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95" name="Rounded Rectangle 94" descr="A Buffer pool with space for 6 pages. Page 7 is in the first slot, page 1 is in the second, page 3 is in the third, page 4 is in the 4th, Page 5 in the fifth, page 6 in the sixth" title="Buffer Pool"/>
          <p:cNvSpPr/>
          <p:nvPr/>
        </p:nvSpPr>
        <p:spPr>
          <a:xfrm>
            <a:off x="5256727" y="1450374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96" name="Rounded Rectangle 95" descr="A Buffer pool with space for 6 pages. Page 7 is in the first slot, page 1 is in the second, page 3 is in the third, page 4 is in the 4th, Page 5 in the fifth, page 6 in the sixth" title="Buffer Pool"/>
          <p:cNvSpPr/>
          <p:nvPr/>
        </p:nvSpPr>
        <p:spPr>
          <a:xfrm>
            <a:off x="3079039" y="2211788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97" name="Rounded Rectangle 96" descr="A Buffer pool with space for 6 pages. Page 7 is in the first slot, page 1 is in the second, page 3 is in the third, page 4 is in the 4th, Page 5 in the fifth, page 6 in the sixth" title="Buffer Pool"/>
          <p:cNvSpPr/>
          <p:nvPr/>
        </p:nvSpPr>
        <p:spPr>
          <a:xfrm>
            <a:off x="5272225" y="2223890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98" name="Rounded Rectangle 97" descr="A Buffer pool with space for 6 pages. Page 7 is in the first slot, page 1 is in the second, page 3 is in the third, page 4 is in the 4th, Page 5 in the fifth, page 6 in the sixth" title="Buffer Pool"/>
          <p:cNvSpPr/>
          <p:nvPr/>
        </p:nvSpPr>
        <p:spPr>
          <a:xfrm>
            <a:off x="4177945" y="1453821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99" name="Rounded Rectangle 98" descr="A Buffer pool with space for 6 pages. Page 7 is in the first slot, page 1 is in the second, page 3 is in the third, page 4 is in the 4th, Page 5 in the fifth, page 6 in the sixth" title="Buffer Pool"/>
          <p:cNvSpPr/>
          <p:nvPr/>
        </p:nvSpPr>
        <p:spPr>
          <a:xfrm>
            <a:off x="3073975" y="1453821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cxnSp>
        <p:nvCxnSpPr>
          <p:cNvPr id="100" name="Straight Connector 99" descr="Disk has 7 Pages. Page 1 was just read. Page 2 is next" title="Disk Space Manager"/>
          <p:cNvCxnSpPr/>
          <p:nvPr/>
        </p:nvCxnSpPr>
        <p:spPr bwMode="auto">
          <a:xfrm flipH="1">
            <a:off x="1916288" y="4135792"/>
            <a:ext cx="10413" cy="895002"/>
          </a:xfrm>
          <a:prstGeom prst="line">
            <a:avLst/>
          </a:prstGeom>
          <a:solidFill>
            <a:srgbClr val="3366FF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2" name="Folded Corner 101" descr="A Buffer pool with space for 6 pages. Page 7 is in the first slot, page 1 is in the second, page 3 is in the third, page 4 is in the 4th, Page 5 in the fifth, page 6 in the sixth" title="Disk Space Manager"/>
          <p:cNvSpPr/>
          <p:nvPr/>
        </p:nvSpPr>
        <p:spPr bwMode="auto">
          <a:xfrm>
            <a:off x="3164985" y="2313698"/>
            <a:ext cx="812918" cy="485822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4</a:t>
            </a:r>
          </a:p>
        </p:txBody>
      </p:sp>
      <p:sp>
        <p:nvSpPr>
          <p:cNvPr id="103" name="Folded Corner 102" descr="Disk has 7 Pages. Page 1 was just read. Page 2 is next" title="Disk Space Manager"/>
          <p:cNvSpPr/>
          <p:nvPr/>
        </p:nvSpPr>
        <p:spPr bwMode="auto">
          <a:xfrm>
            <a:off x="3500059" y="4400550"/>
            <a:ext cx="630898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5</a:t>
            </a:r>
          </a:p>
        </p:txBody>
      </p:sp>
      <p:sp>
        <p:nvSpPr>
          <p:cNvPr id="104" name="Folded Corner 103" descr="A Buffer pool with space for 6 pages. Page 7 is in the first slot, page 1 is in the second, page 3 is in the third, page 4 is in the 4th, Page 5 in the fifth, page 6 in the sixth" title="Disk Space Manager"/>
          <p:cNvSpPr/>
          <p:nvPr/>
        </p:nvSpPr>
        <p:spPr bwMode="auto">
          <a:xfrm>
            <a:off x="5383006" y="2329068"/>
            <a:ext cx="789194" cy="470452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6</a:t>
            </a:r>
          </a:p>
        </p:txBody>
      </p:sp>
      <p:sp>
        <p:nvSpPr>
          <p:cNvPr id="105" name="Folded Corner 104" descr="A Buffer pool with space for 6 pages. Page 7 is in the first slot, page 1 is in the second, page 3 is in the third, page 4 is in the 4th, Page 5 in the fifth, page 6 in the sixth" title="Disk Space Manager"/>
          <p:cNvSpPr/>
          <p:nvPr/>
        </p:nvSpPr>
        <p:spPr bwMode="auto">
          <a:xfrm>
            <a:off x="3178135" y="1553874"/>
            <a:ext cx="799767" cy="513054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7</a:t>
            </a:r>
          </a:p>
        </p:txBody>
      </p:sp>
      <p:sp>
        <p:nvSpPr>
          <p:cNvPr id="106" name="Folded Corner 105" descr="A Buffer pool with space for 6 pages. Page 7 is in the first slot, page 1 is in the second, page 3 is in the third, page 4 is in the 4th, Page 5 in the fifth, page 6 in the sixth" title="Disk Space Manager"/>
          <p:cNvSpPr/>
          <p:nvPr/>
        </p:nvSpPr>
        <p:spPr bwMode="auto">
          <a:xfrm>
            <a:off x="4277667" y="2311643"/>
            <a:ext cx="812956" cy="487877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5</a:t>
            </a:r>
          </a:p>
        </p:txBody>
      </p:sp>
      <p:sp>
        <p:nvSpPr>
          <p:cNvPr id="107" name="TextBox 106" descr="Disk has 7 Pages. Page 1 was just read. Page 2 is next" title="Disk Space Manager"/>
          <p:cNvSpPr txBox="1"/>
          <p:nvPr/>
        </p:nvSpPr>
        <p:spPr>
          <a:xfrm>
            <a:off x="-7917" y="3790950"/>
            <a:ext cx="1435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2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Disk Space Manager</a:t>
            </a:r>
          </a:p>
        </p:txBody>
      </p:sp>
      <p:sp>
        <p:nvSpPr>
          <p:cNvPr id="110" name="Folded Corner 109" descr="Disk has 7 Pages. Page 1 was just read. Page 2 is next" title="Disk Space Manager"/>
          <p:cNvSpPr/>
          <p:nvPr/>
        </p:nvSpPr>
        <p:spPr bwMode="auto">
          <a:xfrm>
            <a:off x="1957802" y="4371059"/>
            <a:ext cx="630898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3</a:t>
            </a:r>
          </a:p>
        </p:txBody>
      </p:sp>
      <p:sp>
        <p:nvSpPr>
          <p:cNvPr id="111" name="Folded Corner 110" descr="Disk has 7 Pages. Page 1 was just read. Page 2 is next" title="Disk Space Manager"/>
          <p:cNvSpPr/>
          <p:nvPr/>
        </p:nvSpPr>
        <p:spPr bwMode="auto">
          <a:xfrm>
            <a:off x="2723796" y="4371059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4</a:t>
            </a:r>
          </a:p>
        </p:txBody>
      </p:sp>
      <p:sp>
        <p:nvSpPr>
          <p:cNvPr id="112" name="Folded Corner 111" descr="Disk has 7 Pages. Page 1 was just read. Page 2 is next" title="Disk Space Manager"/>
          <p:cNvSpPr/>
          <p:nvPr/>
        </p:nvSpPr>
        <p:spPr bwMode="auto">
          <a:xfrm>
            <a:off x="4245224" y="4371059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6</a:t>
            </a:r>
          </a:p>
        </p:txBody>
      </p:sp>
      <p:sp>
        <p:nvSpPr>
          <p:cNvPr id="113" name="Folded Corner 112" descr="Disk has 7 Pages. Page 1 was just read. Page 2 is next" title="Disk Space Manager"/>
          <p:cNvSpPr/>
          <p:nvPr/>
        </p:nvSpPr>
        <p:spPr bwMode="auto">
          <a:xfrm>
            <a:off x="5000659" y="4371059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7</a:t>
            </a:r>
          </a:p>
        </p:txBody>
      </p:sp>
      <p:sp>
        <p:nvSpPr>
          <p:cNvPr id="114" name="Folded Corner 113" descr="Disk has 7 Pages. Page 1 was just read. Page 2 is next" title="Disk Space Manager"/>
          <p:cNvSpPr/>
          <p:nvPr/>
        </p:nvSpPr>
        <p:spPr bwMode="auto">
          <a:xfrm>
            <a:off x="3479232" y="4393808"/>
            <a:ext cx="630898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5</a:t>
            </a:r>
          </a:p>
        </p:txBody>
      </p:sp>
      <p:sp>
        <p:nvSpPr>
          <p:cNvPr id="37" name="Folded Corner 36" descr="Disk has 7 Pages. Page 1 is next to read" title="Disk Space Manager">
            <a:extLst>
              <a:ext uri="{FF2B5EF4-FFF2-40B4-BE49-F238E27FC236}">
                <a16:creationId xmlns:a16="http://schemas.microsoft.com/office/drawing/2014/main" id="{EDEE6F4D-5F75-8440-BA9B-267B4B9F0C9E}"/>
              </a:ext>
            </a:extLst>
          </p:cNvPr>
          <p:cNvSpPr/>
          <p:nvPr/>
        </p:nvSpPr>
        <p:spPr bwMode="auto">
          <a:xfrm>
            <a:off x="4277667" y="1570613"/>
            <a:ext cx="794182" cy="439104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38" name="Folded Corner 37" descr="Disk has 7 Pages. Page 1 was just read. Page 2 is next" title="Disk Space Manager">
            <a:extLst>
              <a:ext uri="{FF2B5EF4-FFF2-40B4-BE49-F238E27FC236}">
                <a16:creationId xmlns:a16="http://schemas.microsoft.com/office/drawing/2014/main" id="{F7887556-A04B-8A4B-A07A-BAB218944938}"/>
              </a:ext>
            </a:extLst>
          </p:cNvPr>
          <p:cNvSpPr/>
          <p:nvPr/>
        </p:nvSpPr>
        <p:spPr bwMode="auto">
          <a:xfrm>
            <a:off x="1223194" y="4377801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2</a:t>
            </a:r>
          </a:p>
        </p:txBody>
      </p:sp>
      <p:sp>
        <p:nvSpPr>
          <p:cNvPr id="39" name="Folded Corner 38" descr="Disk has 7 Pages. Page 1 was just read. Page 2 is next" title="Disk Space Manager">
            <a:extLst>
              <a:ext uri="{FF2B5EF4-FFF2-40B4-BE49-F238E27FC236}">
                <a16:creationId xmlns:a16="http://schemas.microsoft.com/office/drawing/2014/main" id="{2EF2EA72-3751-B041-B974-0599D46C3C8D}"/>
              </a:ext>
            </a:extLst>
          </p:cNvPr>
          <p:cNvSpPr/>
          <p:nvPr/>
        </p:nvSpPr>
        <p:spPr bwMode="auto">
          <a:xfrm>
            <a:off x="5383004" y="1553874"/>
            <a:ext cx="789195" cy="45584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400" kern="0" dirty="0">
                <a:solidFill>
                  <a:schemeClr val="tx2"/>
                </a:solidFill>
                <a:latin typeface="Helvetica Neue"/>
                <a:ea typeface=""/>
              </a:rPr>
              <a:t>Page 2</a:t>
            </a:r>
          </a:p>
        </p:txBody>
      </p:sp>
    </p:spTree>
    <p:extLst>
      <p:ext uri="{BB962C8B-B14F-4D97-AF65-F5344CB8AC3E}">
        <p14:creationId xmlns:p14="http://schemas.microsoft.com/office/powerpoint/2010/main" val="7672400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Scan (LRU): Read Page 3 (again)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Cache Hits: 0</a:t>
            </a:r>
          </a:p>
          <a:p>
            <a:r>
              <a:rPr lang="en-US" dirty="0"/>
              <a:t>Attempts: 10</a:t>
            </a:r>
          </a:p>
        </p:txBody>
      </p:sp>
      <p:sp>
        <p:nvSpPr>
          <p:cNvPr id="39" name="TextBox 38" descr="A Buffer pool with space for 6 pages. Page 7 is in the first slot, page 1 is in the second, page 2 is in the third, page 3 is in the 4th, Page 5 in the fifth, page 6 in the sixth"/>
          <p:cNvSpPr txBox="1"/>
          <p:nvPr/>
        </p:nvSpPr>
        <p:spPr>
          <a:xfrm>
            <a:off x="3928991" y="1197676"/>
            <a:ext cx="1117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</a:p>
        </p:txBody>
      </p:sp>
      <p:sp>
        <p:nvSpPr>
          <p:cNvPr id="40" name="TextBox 39" descr="A Buffer pool with space for 6 pages. Page 7 is in the first slot, page 1 is in the second, page 2 is in the third, page 3 is in the 4th, Page 5 in the fifth, page 6 in the sixth"/>
          <p:cNvSpPr txBox="1"/>
          <p:nvPr/>
        </p:nvSpPr>
        <p:spPr>
          <a:xfrm>
            <a:off x="3928991" y="1197676"/>
            <a:ext cx="1117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</a:p>
        </p:txBody>
      </p:sp>
      <p:sp>
        <p:nvSpPr>
          <p:cNvPr id="49" name="TextBox 48" descr="A Buffer pool with space for 6 pages. Page 7 is in the first slot, page 1 is in the second, page 2 is in the third, page 3 is in the 4th, Page 5 in the fifth, page 6 in the sixth"/>
          <p:cNvSpPr txBox="1"/>
          <p:nvPr/>
        </p:nvSpPr>
        <p:spPr>
          <a:xfrm>
            <a:off x="3928991" y="1197676"/>
            <a:ext cx="1117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</a:p>
        </p:txBody>
      </p:sp>
      <p:sp>
        <p:nvSpPr>
          <p:cNvPr id="50" name="Rectangle 49" descr="Disk has 7 Pages. Page 3 was just read. Page 4 is next" title="Disk Space Manager"/>
          <p:cNvSpPr/>
          <p:nvPr/>
        </p:nvSpPr>
        <p:spPr bwMode="auto">
          <a:xfrm>
            <a:off x="237224" y="4154668"/>
            <a:ext cx="5696090" cy="85725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sz="1350" kern="0" dirty="0">
              <a:solidFill>
                <a:prstClr val="white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1" name="Folded Corner 50" descr="Disk has 7 Pages. Page 3 was just read. Page 4 is next" title="Disk Space Manager"/>
          <p:cNvSpPr/>
          <p:nvPr/>
        </p:nvSpPr>
        <p:spPr bwMode="auto">
          <a:xfrm>
            <a:off x="457200" y="4377801"/>
            <a:ext cx="630898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53" name="Folded Corner 52" descr="Disk has 7 Pages. Page 3 was just read. Page 4 is next" title="Disk Space Manager"/>
          <p:cNvSpPr/>
          <p:nvPr/>
        </p:nvSpPr>
        <p:spPr bwMode="auto">
          <a:xfrm>
            <a:off x="1223194" y="4377801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2</a:t>
            </a:r>
          </a:p>
        </p:txBody>
      </p:sp>
      <p:sp>
        <p:nvSpPr>
          <p:cNvPr id="58" name="Folded Corner 57" descr="Disk has 7 Pages. Page 3 was just read. Page 4 is next" title="Disk Space Manager"/>
          <p:cNvSpPr/>
          <p:nvPr/>
        </p:nvSpPr>
        <p:spPr bwMode="auto">
          <a:xfrm>
            <a:off x="1978629" y="4377801"/>
            <a:ext cx="630898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3</a:t>
            </a:r>
          </a:p>
        </p:txBody>
      </p:sp>
      <p:sp>
        <p:nvSpPr>
          <p:cNvPr id="59" name="Folded Corner 58" descr="Disk has 7 Pages. Page 3 was just read. Page 4 is next" title="Disk Space Manager"/>
          <p:cNvSpPr/>
          <p:nvPr/>
        </p:nvSpPr>
        <p:spPr bwMode="auto">
          <a:xfrm>
            <a:off x="2744623" y="4377801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4</a:t>
            </a:r>
          </a:p>
        </p:txBody>
      </p:sp>
      <p:sp>
        <p:nvSpPr>
          <p:cNvPr id="60" name="Folded Corner 59" descr="Disk has 7 Pages. Page 3 was just read. Page 4 is next" title="Disk Space Manager"/>
          <p:cNvSpPr/>
          <p:nvPr/>
        </p:nvSpPr>
        <p:spPr bwMode="auto">
          <a:xfrm>
            <a:off x="3500059" y="4377801"/>
            <a:ext cx="630898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5</a:t>
            </a:r>
          </a:p>
        </p:txBody>
      </p:sp>
      <p:sp>
        <p:nvSpPr>
          <p:cNvPr id="61" name="Folded Corner 60" descr="Disk has 7 Pages. Page 3 was just read. Page 4 is next" title="Disk Space Manager"/>
          <p:cNvSpPr/>
          <p:nvPr/>
        </p:nvSpPr>
        <p:spPr bwMode="auto">
          <a:xfrm>
            <a:off x="4266051" y="4377801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6</a:t>
            </a:r>
          </a:p>
        </p:txBody>
      </p:sp>
      <p:sp>
        <p:nvSpPr>
          <p:cNvPr id="62" name="Folded Corner 61" descr="Disk has 7 Pages. Page 3 was just read. Page 4 is next" title="Disk Space Manager"/>
          <p:cNvSpPr/>
          <p:nvPr/>
        </p:nvSpPr>
        <p:spPr bwMode="auto">
          <a:xfrm>
            <a:off x="5021486" y="4377801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7</a:t>
            </a:r>
          </a:p>
        </p:txBody>
      </p:sp>
      <p:sp>
        <p:nvSpPr>
          <p:cNvPr id="63" name="Rectangle 62" descr="A Buffer pool with space for 6 pages. Page 7 is in the first slot, page 1 is in the second, page 2 is in the third, page 3 is in the 4th, Page 5 in the fifth, page 6 in the sixth" title="Buffer Pool"/>
          <p:cNvSpPr/>
          <p:nvPr/>
        </p:nvSpPr>
        <p:spPr bwMode="auto">
          <a:xfrm>
            <a:off x="2744623" y="1203396"/>
            <a:ext cx="3886200" cy="1996434"/>
          </a:xfrm>
          <a:prstGeom prst="rect">
            <a:avLst/>
          </a:prstGeom>
          <a:gradFill rotWithShape="1">
            <a:gsLst>
              <a:gs pos="0">
                <a:srgbClr val="ABD2EB">
                  <a:shade val="51000"/>
                  <a:satMod val="130000"/>
                </a:srgbClr>
              </a:gs>
              <a:gs pos="80000">
                <a:srgbClr val="ABD2EB">
                  <a:shade val="93000"/>
                  <a:satMod val="130000"/>
                </a:srgbClr>
              </a:gs>
              <a:gs pos="100000">
                <a:srgbClr val="ABD2E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BD2E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sz="1350" kern="0" dirty="0">
              <a:solidFill>
                <a:prstClr val="white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64" name="Rounded Rectangle 63" descr="A Buffer pool with space for 6 pages. Page 7 is in the first slot, page 1 is in the second, page 2 is in the third, page 3 is in the 4th, Page 5 in the fifth, page 6 in the sixth" title="Buffer Pool"/>
          <p:cNvSpPr/>
          <p:nvPr/>
        </p:nvSpPr>
        <p:spPr>
          <a:xfrm>
            <a:off x="4183009" y="2211788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65" name="Rounded Rectangle 64" descr="A Buffer pool with space for 6 pages. Page 7 is in the first slot, page 1 is in the second, page 2 is in the third, page 3 is in the 4th, Page 5 in the fifth, page 6 in the sixth" title="Buffer Pool"/>
          <p:cNvSpPr/>
          <p:nvPr/>
        </p:nvSpPr>
        <p:spPr>
          <a:xfrm>
            <a:off x="5256727" y="1450374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66" name="Rounded Rectangle 65" descr="A Buffer pool with space for 6 pages. Page 7 is in the first slot, page 1 is in the second, page 2 is in the third, page 3 is in the 4th, Page 5 in the fifth, page 6 in the sixth" title="Buffer Pool"/>
          <p:cNvSpPr/>
          <p:nvPr/>
        </p:nvSpPr>
        <p:spPr>
          <a:xfrm>
            <a:off x="3079039" y="2211788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67" name="Rounded Rectangle 66" descr="A Buffer pool with space for 6 pages. Page 7 is in the first slot, page 1 is in the second, page 2 is in the third, page 3 is in the 4th, Page 5 in the fifth, page 6 in the sixth" title="Buffer Pool"/>
          <p:cNvSpPr/>
          <p:nvPr/>
        </p:nvSpPr>
        <p:spPr>
          <a:xfrm>
            <a:off x="5272225" y="2223890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68" name="Rounded Rectangle 67" descr="A Buffer pool with space for 6 pages. Page 7 is in the first slot, page 1 is in the second, page 2 is in the third, page 3 is in the 4th, Page 5 in the fifth, page 6 in the sixth" title="Buffer Pool"/>
          <p:cNvSpPr/>
          <p:nvPr/>
        </p:nvSpPr>
        <p:spPr>
          <a:xfrm>
            <a:off x="4177945" y="1453821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69" name="Rounded Rectangle 68" descr="A Buffer pool with space for 6 pages. Page 7 is in the first slot, page 1 is in the second, page 2 is in the third, page 3 is in the 4th, Page 5 in the fifth, page 6 in the sixth" title="Buffer Pool"/>
          <p:cNvSpPr/>
          <p:nvPr/>
        </p:nvSpPr>
        <p:spPr>
          <a:xfrm>
            <a:off x="3073975" y="1453821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cxnSp>
        <p:nvCxnSpPr>
          <p:cNvPr id="70" name="Straight Connector 69" descr="Disk has 7 Pages. Page 3 was just read. Page 4 is next" title="Disk Space Manager"/>
          <p:cNvCxnSpPr/>
          <p:nvPr/>
        </p:nvCxnSpPr>
        <p:spPr bwMode="auto">
          <a:xfrm flipH="1">
            <a:off x="2674191" y="4154668"/>
            <a:ext cx="10413" cy="895002"/>
          </a:xfrm>
          <a:prstGeom prst="line">
            <a:avLst/>
          </a:prstGeom>
          <a:solidFill>
            <a:srgbClr val="3366FF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Folded Corner 70" descr="A Buffer pool with space for 6 pages. Page 7 is in the first slot, page 1 is in the second, page 2 is in the third, page 3 is in the 4th, Page 5 in the fifth, page 6 in the sixth" title="Disk Space Manager"/>
          <p:cNvSpPr/>
          <p:nvPr/>
        </p:nvSpPr>
        <p:spPr bwMode="auto">
          <a:xfrm>
            <a:off x="5383006" y="1558750"/>
            <a:ext cx="789194" cy="459317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2</a:t>
            </a:r>
          </a:p>
        </p:txBody>
      </p:sp>
      <p:sp>
        <p:nvSpPr>
          <p:cNvPr id="73" name="Folded Corner 72" descr="Disk has 7 Pages. Page 3 was just read. Page 4 is next" title="Disk Space Manager"/>
          <p:cNvSpPr/>
          <p:nvPr/>
        </p:nvSpPr>
        <p:spPr bwMode="auto">
          <a:xfrm>
            <a:off x="3500059" y="4400550"/>
            <a:ext cx="630898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5</a:t>
            </a:r>
          </a:p>
        </p:txBody>
      </p:sp>
      <p:sp>
        <p:nvSpPr>
          <p:cNvPr id="74" name="Folded Corner 73" descr="A Buffer pool with space for 6 pages. Page 7 is in the first slot, page 1 is in the second, page 2 is in the third, page 3 is in the 4th, Page 5 in the fifth, page 6 in the sixth" title="Disk Space Manager"/>
          <p:cNvSpPr/>
          <p:nvPr/>
        </p:nvSpPr>
        <p:spPr bwMode="auto">
          <a:xfrm>
            <a:off x="5383006" y="2329068"/>
            <a:ext cx="789194" cy="470452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6</a:t>
            </a:r>
          </a:p>
        </p:txBody>
      </p:sp>
      <p:sp>
        <p:nvSpPr>
          <p:cNvPr id="75" name="Folded Corner 74" descr="A Buffer pool with space for 6 pages. Page 7 is in the first slot, page 1 is in the second, page 2 is in the third, page 3 is in the 4th, Page 5 in the fifth, page 6 in the sixth" title="Disk Space Manager"/>
          <p:cNvSpPr/>
          <p:nvPr/>
        </p:nvSpPr>
        <p:spPr bwMode="auto">
          <a:xfrm>
            <a:off x="3178135" y="1553874"/>
            <a:ext cx="799767" cy="513054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7</a:t>
            </a:r>
          </a:p>
        </p:txBody>
      </p:sp>
      <p:sp>
        <p:nvSpPr>
          <p:cNvPr id="76" name="Folded Corner 75" descr="A Buffer pool with space for 6 pages. Page 7 is in the first slot, page 1 is in the second, page 2 is in the third, page 3 is in the 4th, Page 5 in the fifth, page 6 in the sixth" title="Disk Space Manager"/>
          <p:cNvSpPr/>
          <p:nvPr/>
        </p:nvSpPr>
        <p:spPr bwMode="auto">
          <a:xfrm>
            <a:off x="4277667" y="2311643"/>
            <a:ext cx="812956" cy="487877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5</a:t>
            </a:r>
          </a:p>
        </p:txBody>
      </p:sp>
      <p:sp>
        <p:nvSpPr>
          <p:cNvPr id="77" name="TextBox 76" descr="Disk has 7 Pages. Page 3 was just read. Page 4 is next" title="Disk Space Manager"/>
          <p:cNvSpPr txBox="1"/>
          <p:nvPr/>
        </p:nvSpPr>
        <p:spPr>
          <a:xfrm>
            <a:off x="-7917" y="3790950"/>
            <a:ext cx="1435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2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Disk Space Manager</a:t>
            </a:r>
          </a:p>
        </p:txBody>
      </p:sp>
      <p:sp>
        <p:nvSpPr>
          <p:cNvPr id="78" name="Folded Corner 77" descr="A Buffer pool with space for 6 pages. Page 7 is in the first slot, page 1 is in the second, page 2 is in the third, page 3 is in the 4th, Page 5 in the fifth, page 6 in the sixth" title="Disk Space Manager"/>
          <p:cNvSpPr/>
          <p:nvPr/>
        </p:nvSpPr>
        <p:spPr bwMode="auto">
          <a:xfrm>
            <a:off x="4266051" y="1555415"/>
            <a:ext cx="824572" cy="51151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80" name="Folded Corner 79" descr="A Buffer pool with space for 6 pages. Page 7 is in the first slot, page 1 is in the second, page 2 is in the third, page 3 is in the 4th, Page 5 in the fifth, page 6 in the sixth" title="Disk Space Manager"/>
          <p:cNvSpPr/>
          <p:nvPr/>
        </p:nvSpPr>
        <p:spPr bwMode="auto">
          <a:xfrm>
            <a:off x="3188766" y="2328618"/>
            <a:ext cx="789136" cy="470902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3</a:t>
            </a:r>
          </a:p>
        </p:txBody>
      </p:sp>
      <p:sp>
        <p:nvSpPr>
          <p:cNvPr id="81" name="Folded Corner 80" descr="Disk has 7 Pages. Page 3 was just read. Page 4 is next" title="Disk Space Manager"/>
          <p:cNvSpPr/>
          <p:nvPr/>
        </p:nvSpPr>
        <p:spPr bwMode="auto">
          <a:xfrm>
            <a:off x="2723796" y="4371059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4</a:t>
            </a:r>
          </a:p>
        </p:txBody>
      </p:sp>
      <p:sp>
        <p:nvSpPr>
          <p:cNvPr id="82" name="Folded Corner 81" descr="Disk has 7 Pages. Page 3 was just read. Page 4 is next" title="Disk Space Manager"/>
          <p:cNvSpPr/>
          <p:nvPr/>
        </p:nvSpPr>
        <p:spPr bwMode="auto">
          <a:xfrm>
            <a:off x="4245224" y="4371059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6</a:t>
            </a:r>
          </a:p>
        </p:txBody>
      </p:sp>
      <p:sp>
        <p:nvSpPr>
          <p:cNvPr id="83" name="Folded Corner 82" descr="Disk has 7 Pages. Page 3 was just read. Page 4 is next" title="Disk Space Manager"/>
          <p:cNvSpPr/>
          <p:nvPr/>
        </p:nvSpPr>
        <p:spPr bwMode="auto">
          <a:xfrm>
            <a:off x="5000659" y="4371059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7</a:t>
            </a:r>
          </a:p>
        </p:txBody>
      </p:sp>
      <p:sp>
        <p:nvSpPr>
          <p:cNvPr id="84" name="Folded Corner 83" descr="Disk has 7 Pages. Page 3 was just read. Page 4 is next" title="Disk Space Manager"/>
          <p:cNvSpPr/>
          <p:nvPr/>
        </p:nvSpPr>
        <p:spPr bwMode="auto">
          <a:xfrm>
            <a:off x="3479232" y="4393808"/>
            <a:ext cx="630898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5</a:t>
            </a:r>
          </a:p>
        </p:txBody>
      </p:sp>
    </p:spTree>
    <p:extLst>
      <p:ext uri="{BB962C8B-B14F-4D97-AF65-F5344CB8AC3E}">
        <p14:creationId xmlns:p14="http://schemas.microsoft.com/office/powerpoint/2010/main" val="9128358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Scan (LRU): Page 4 (again)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Cache Hits: 0</a:t>
            </a:r>
          </a:p>
          <a:p>
            <a:r>
              <a:rPr lang="en-US" dirty="0"/>
              <a:t>Attempts: 11</a:t>
            </a:r>
          </a:p>
        </p:txBody>
      </p:sp>
      <p:sp>
        <p:nvSpPr>
          <p:cNvPr id="42" name="TextBox 41" descr="A Buffer pool with space for 6 pages. Page 7 is in the first slot, page 1 is in the second, page 2 is in the third, page 3 is in the 4th, Page 4 in the fifth, page 6 in the sixth"/>
          <p:cNvSpPr txBox="1"/>
          <p:nvPr/>
        </p:nvSpPr>
        <p:spPr>
          <a:xfrm>
            <a:off x="3928991" y="1197676"/>
            <a:ext cx="1117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</a:p>
        </p:txBody>
      </p:sp>
      <p:sp>
        <p:nvSpPr>
          <p:cNvPr id="38" name="TextBox 37" descr="A Buffer pool with space for 6 pages. Page 7 is in the first slot, page 1 is in the second, page 2 is in the third, page 3 is in the 4th, Page 4 in the fifth, page 6 in the sixth"/>
          <p:cNvSpPr txBox="1"/>
          <p:nvPr/>
        </p:nvSpPr>
        <p:spPr>
          <a:xfrm>
            <a:off x="3928991" y="1197676"/>
            <a:ext cx="1117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</a:p>
        </p:txBody>
      </p:sp>
      <p:sp>
        <p:nvSpPr>
          <p:cNvPr id="39" name="TextBox 38" descr="A Buffer pool with space for 6 pages. Page 7 is in the first slot, page 1 is in the second, page 2 is in the third, page 3 is in the 4th, Page 4 in the fifth, page 6 in the sixth"/>
          <p:cNvSpPr txBox="1"/>
          <p:nvPr/>
        </p:nvSpPr>
        <p:spPr>
          <a:xfrm>
            <a:off x="3928991" y="1197676"/>
            <a:ext cx="1117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</a:p>
        </p:txBody>
      </p:sp>
      <p:sp>
        <p:nvSpPr>
          <p:cNvPr id="40" name="TextBox 39" descr="A Buffer pool with space for 6 pages. Page 7 is in the first slot, page 1 is in the second, page 2 is in the third, page 3 is in the 4th, Page 4 in the fifth, page 6 in the sixth"/>
          <p:cNvSpPr txBox="1"/>
          <p:nvPr/>
        </p:nvSpPr>
        <p:spPr>
          <a:xfrm>
            <a:off x="3928991" y="1197676"/>
            <a:ext cx="1117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</a:p>
        </p:txBody>
      </p:sp>
      <p:sp>
        <p:nvSpPr>
          <p:cNvPr id="49" name="Rectangle 48" descr="Disk has 7 Pages. Page 4 was just read. Page 5 is next" title="Disk Space Manager"/>
          <p:cNvSpPr/>
          <p:nvPr/>
        </p:nvSpPr>
        <p:spPr bwMode="auto">
          <a:xfrm>
            <a:off x="237224" y="4154668"/>
            <a:ext cx="5696090" cy="85725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sz="1350" kern="0" dirty="0">
              <a:solidFill>
                <a:prstClr val="white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0" name="Folded Corner 49" descr="Disk has 7 Pages. Page 4 was just read. Page 5 is next" title="Disk Space Manager"/>
          <p:cNvSpPr/>
          <p:nvPr/>
        </p:nvSpPr>
        <p:spPr bwMode="auto">
          <a:xfrm>
            <a:off x="457200" y="4377801"/>
            <a:ext cx="630898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51" name="Folded Corner 50" descr="Disk has 7 Pages. Page 4 was just read. Page 5 is next" title="Disk Space Manager"/>
          <p:cNvSpPr/>
          <p:nvPr/>
        </p:nvSpPr>
        <p:spPr bwMode="auto">
          <a:xfrm>
            <a:off x="1223194" y="4377801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2</a:t>
            </a:r>
          </a:p>
        </p:txBody>
      </p:sp>
      <p:sp>
        <p:nvSpPr>
          <p:cNvPr id="53" name="Folded Corner 52" descr="Disk has 7 Pages. Page 4 was just read. Page 5 is next" title="Disk Space Manager"/>
          <p:cNvSpPr/>
          <p:nvPr/>
        </p:nvSpPr>
        <p:spPr bwMode="auto">
          <a:xfrm>
            <a:off x="1978629" y="4377801"/>
            <a:ext cx="630898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3</a:t>
            </a:r>
          </a:p>
        </p:txBody>
      </p:sp>
      <p:sp>
        <p:nvSpPr>
          <p:cNvPr id="58" name="Folded Corner 57" descr="Disk has 7 Pages. Page 4 was just read. Page 5 is next" title="Disk Space Manager"/>
          <p:cNvSpPr/>
          <p:nvPr/>
        </p:nvSpPr>
        <p:spPr bwMode="auto">
          <a:xfrm>
            <a:off x="2744623" y="4377801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4</a:t>
            </a:r>
          </a:p>
        </p:txBody>
      </p:sp>
      <p:sp>
        <p:nvSpPr>
          <p:cNvPr id="59" name="Folded Corner 58" descr="Disk has 7 Pages. Page 4 was just read. Page 5 is next" title="Disk Space Manager"/>
          <p:cNvSpPr/>
          <p:nvPr/>
        </p:nvSpPr>
        <p:spPr bwMode="auto">
          <a:xfrm>
            <a:off x="3500059" y="4377801"/>
            <a:ext cx="630898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5</a:t>
            </a:r>
          </a:p>
        </p:txBody>
      </p:sp>
      <p:sp>
        <p:nvSpPr>
          <p:cNvPr id="60" name="Folded Corner 59" descr="Disk has 7 Pages. Page 4 was just read. Page 5 is next" title="Disk Space Manager"/>
          <p:cNvSpPr/>
          <p:nvPr/>
        </p:nvSpPr>
        <p:spPr bwMode="auto">
          <a:xfrm>
            <a:off x="4266051" y="4377801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6</a:t>
            </a:r>
          </a:p>
        </p:txBody>
      </p:sp>
      <p:sp>
        <p:nvSpPr>
          <p:cNvPr id="61" name="Folded Corner 60" descr="Disk has 7 Pages. Page 4 was just read. Page 5 is next" title="Disk Space Manager"/>
          <p:cNvSpPr/>
          <p:nvPr/>
        </p:nvSpPr>
        <p:spPr bwMode="auto">
          <a:xfrm>
            <a:off x="5021486" y="4377801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7</a:t>
            </a:r>
          </a:p>
        </p:txBody>
      </p:sp>
      <p:sp>
        <p:nvSpPr>
          <p:cNvPr id="62" name="Rectangle 61" descr="A Buffer pool with space for 6 pages. Page 7 is in the first slot, page 1 is in the second, page 2 is in the third, page 3 is in the 4th, Page 4 in the fifth, page 6 in the sixth" title="Buffer Pool"/>
          <p:cNvSpPr/>
          <p:nvPr/>
        </p:nvSpPr>
        <p:spPr bwMode="auto">
          <a:xfrm>
            <a:off x="2744623" y="1203396"/>
            <a:ext cx="3886200" cy="1996434"/>
          </a:xfrm>
          <a:prstGeom prst="rect">
            <a:avLst/>
          </a:prstGeom>
          <a:gradFill rotWithShape="1">
            <a:gsLst>
              <a:gs pos="0">
                <a:srgbClr val="ABD2EB">
                  <a:shade val="51000"/>
                  <a:satMod val="130000"/>
                </a:srgbClr>
              </a:gs>
              <a:gs pos="80000">
                <a:srgbClr val="ABD2EB">
                  <a:shade val="93000"/>
                  <a:satMod val="130000"/>
                </a:srgbClr>
              </a:gs>
              <a:gs pos="100000">
                <a:srgbClr val="ABD2E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BD2E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sz="1350" kern="0" dirty="0">
              <a:solidFill>
                <a:prstClr val="white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63" name="Rounded Rectangle 62" descr="A Buffer pool with space for 6 pages. Page 7 is in the first slot, page 1 is in the second, page 2 is in the third, page 3 is in the 4th, Page 4 in the fifth, page 6 in the sixth" title="Buffer Pool"/>
          <p:cNvSpPr/>
          <p:nvPr/>
        </p:nvSpPr>
        <p:spPr>
          <a:xfrm>
            <a:off x="4183009" y="2211788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64" name="Rounded Rectangle 63" descr="A Buffer pool with space for 6 pages. Page 7 is in the first slot, page 1 is in the second, page 2 is in the third, page 3 is in the 4th, Page 4 in the fifth, page 6 in the sixth" title="Buffer Pool"/>
          <p:cNvSpPr/>
          <p:nvPr/>
        </p:nvSpPr>
        <p:spPr>
          <a:xfrm>
            <a:off x="5256727" y="1450374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65" name="Rounded Rectangle 64" descr="A Buffer pool with space for 6 pages. Page 7 is in the first slot, page 1 is in the second, page 2 is in the third, page 3 is in the 4th, Page 4 in the fifth, page 6 in the sixth" title="Buffer Pool"/>
          <p:cNvSpPr/>
          <p:nvPr/>
        </p:nvSpPr>
        <p:spPr>
          <a:xfrm>
            <a:off x="3079039" y="2211788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66" name="Rounded Rectangle 65" descr="A Buffer pool with space for 6 pages. Page 7 is in the first slot, page 1 is in the second, page 2 is in the third, page 3 is in the 4th, Page 4 in the fifth, page 6 in the sixth" title="Buffer Pool"/>
          <p:cNvSpPr/>
          <p:nvPr/>
        </p:nvSpPr>
        <p:spPr>
          <a:xfrm>
            <a:off x="5272225" y="2223890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67" name="Rounded Rectangle 66" descr="A Buffer pool with space for 6 pages. Page 7 is in the first slot, page 1 is in the second, page 2 is in the third, page 3 is in the 4th, Page 4 in the fifth, page 6 in the sixth" title="Buffer Pool"/>
          <p:cNvSpPr/>
          <p:nvPr/>
        </p:nvSpPr>
        <p:spPr>
          <a:xfrm>
            <a:off x="4177945" y="1453821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68" name="Rounded Rectangle 67" descr="A Buffer pool with space for 6 pages. Page 7 is in the first slot, page 1 is in the second, page 2 is in the third, page 3 is in the 4th, Page 4 in the fifth, page 6 in the sixth" title="Buffer Pool"/>
          <p:cNvSpPr/>
          <p:nvPr/>
        </p:nvSpPr>
        <p:spPr>
          <a:xfrm>
            <a:off x="3073975" y="1453821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cxnSp>
        <p:nvCxnSpPr>
          <p:cNvPr id="69" name="Straight Connector 68" descr="Disk has 7 Pages. Page 4 was just read. Page 5 is next" title="Disk Space Manager"/>
          <p:cNvCxnSpPr/>
          <p:nvPr/>
        </p:nvCxnSpPr>
        <p:spPr bwMode="auto">
          <a:xfrm flipH="1">
            <a:off x="3432512" y="4135792"/>
            <a:ext cx="10413" cy="895002"/>
          </a:xfrm>
          <a:prstGeom prst="line">
            <a:avLst/>
          </a:prstGeom>
          <a:solidFill>
            <a:srgbClr val="3366FF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0" name="Folded Corner 69" descr="A Buffer pool with space for 6 pages. Page 7 is in the first slot, page 1 is in the second, page 2 is in the third, page 3 is in the 4th, Page 4 in the fifth, page 6 in the sixth" title="Disk Space Manager"/>
          <p:cNvSpPr/>
          <p:nvPr/>
        </p:nvSpPr>
        <p:spPr bwMode="auto">
          <a:xfrm>
            <a:off x="5383006" y="1558750"/>
            <a:ext cx="789194" cy="459317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2</a:t>
            </a:r>
          </a:p>
        </p:txBody>
      </p:sp>
      <p:sp>
        <p:nvSpPr>
          <p:cNvPr id="71" name="Folded Corner 70" descr="Disk has 7 Pages. Page 4 was just read. Page 5 is next" title="Disk Space Manager"/>
          <p:cNvSpPr/>
          <p:nvPr/>
        </p:nvSpPr>
        <p:spPr bwMode="auto">
          <a:xfrm>
            <a:off x="3500059" y="4400550"/>
            <a:ext cx="630898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5</a:t>
            </a:r>
          </a:p>
        </p:txBody>
      </p:sp>
      <p:sp>
        <p:nvSpPr>
          <p:cNvPr id="72" name="Folded Corner 71" descr="A Buffer pool with space for 6 pages. Page 7 is in the first slot, page 1 is in the second, page 2 is in the third, page 3 is in the 4th, Page 4 in the fifth, page 6 in the sixth" title="Disk Space Manager"/>
          <p:cNvSpPr/>
          <p:nvPr/>
        </p:nvSpPr>
        <p:spPr bwMode="auto">
          <a:xfrm>
            <a:off x="5383006" y="2329068"/>
            <a:ext cx="789194" cy="470452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6</a:t>
            </a:r>
          </a:p>
        </p:txBody>
      </p:sp>
      <p:sp>
        <p:nvSpPr>
          <p:cNvPr id="73" name="Folded Corner 72" descr="A Buffer pool with space for 6 pages. Page 7 is in the first slot, page 1 is in the second, page 2 is in the third, page 3 is in the 4th, Page 4 in the fifth, page 6 in the sixth" title="Disk Space Manager"/>
          <p:cNvSpPr/>
          <p:nvPr/>
        </p:nvSpPr>
        <p:spPr bwMode="auto">
          <a:xfrm>
            <a:off x="3178135" y="1553874"/>
            <a:ext cx="799767" cy="513054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7</a:t>
            </a:r>
          </a:p>
        </p:txBody>
      </p:sp>
      <p:sp>
        <p:nvSpPr>
          <p:cNvPr id="75" name="TextBox 74" descr="Disk has 7 Pages. Page 4 was just read. Page 5 is next" title="Disk Space Manager"/>
          <p:cNvSpPr txBox="1"/>
          <p:nvPr/>
        </p:nvSpPr>
        <p:spPr>
          <a:xfrm>
            <a:off x="-7917" y="3790950"/>
            <a:ext cx="1435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2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Disk Space Manager</a:t>
            </a:r>
          </a:p>
        </p:txBody>
      </p:sp>
      <p:sp>
        <p:nvSpPr>
          <p:cNvPr id="76" name="Folded Corner 75" descr="A Buffer pool with space for 6 pages. Page 7 is in the first slot, page 1 is in the second, page 2 is in the third, page 3 is in the 4th, Page 4 in the fifth, page 6 in the sixth" title="Disk Space Manager"/>
          <p:cNvSpPr/>
          <p:nvPr/>
        </p:nvSpPr>
        <p:spPr bwMode="auto">
          <a:xfrm>
            <a:off x="4266051" y="1555415"/>
            <a:ext cx="824572" cy="51151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77" name="Folded Corner 76" descr="A Buffer pool with space for 6 pages. Page 7 is in the first slot, page 1 is in the second, page 2 is in the third, page 3 is in the 4th, Page 4 in the fifth, page 6 in the sixth" title="Disk Space Manager"/>
          <p:cNvSpPr/>
          <p:nvPr/>
        </p:nvSpPr>
        <p:spPr bwMode="auto">
          <a:xfrm>
            <a:off x="3188766" y="2328618"/>
            <a:ext cx="789136" cy="470902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3</a:t>
            </a:r>
          </a:p>
        </p:txBody>
      </p:sp>
      <p:sp>
        <p:nvSpPr>
          <p:cNvPr id="78" name="Folded Corner 77" descr="A Buffer pool with space for 6 pages. Page 7 is in the first slot, page 1 is in the second, page 2 is in the third, page 3 is in the 4th, Page 4 in the fifth, page 6 in the sixth" title="Disk Space Manager"/>
          <p:cNvSpPr/>
          <p:nvPr/>
        </p:nvSpPr>
        <p:spPr bwMode="auto">
          <a:xfrm>
            <a:off x="4276715" y="2328618"/>
            <a:ext cx="813907" cy="470902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4</a:t>
            </a:r>
          </a:p>
        </p:txBody>
      </p:sp>
      <p:sp>
        <p:nvSpPr>
          <p:cNvPr id="79" name="Folded Corner 78" descr="Disk has 7 Pages. Page 4 was just read. Page 5 is next" title="Disk Space Manager"/>
          <p:cNvSpPr/>
          <p:nvPr/>
        </p:nvSpPr>
        <p:spPr bwMode="auto">
          <a:xfrm>
            <a:off x="4245224" y="4371059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6</a:t>
            </a:r>
          </a:p>
        </p:txBody>
      </p:sp>
      <p:sp>
        <p:nvSpPr>
          <p:cNvPr id="80" name="Folded Corner 79" descr="Disk has 7 Pages. Page 4 was just read. Page 5 is next" title="Disk Space Manager"/>
          <p:cNvSpPr/>
          <p:nvPr/>
        </p:nvSpPr>
        <p:spPr bwMode="auto">
          <a:xfrm>
            <a:off x="5000659" y="4371059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7</a:t>
            </a:r>
          </a:p>
        </p:txBody>
      </p:sp>
      <p:sp>
        <p:nvSpPr>
          <p:cNvPr id="81" name="Folded Corner 80" descr="Disk has 7 Pages. Page 4 was just read. Page 5 is next" title="Disk Space Manager"/>
          <p:cNvSpPr/>
          <p:nvPr/>
        </p:nvSpPr>
        <p:spPr bwMode="auto">
          <a:xfrm>
            <a:off x="3479232" y="4393808"/>
            <a:ext cx="630898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5</a:t>
            </a:r>
          </a:p>
        </p:txBody>
      </p:sp>
    </p:spTree>
    <p:extLst>
      <p:ext uri="{BB962C8B-B14F-4D97-AF65-F5344CB8AC3E}">
        <p14:creationId xmlns:p14="http://schemas.microsoft.com/office/powerpoint/2010/main" val="2185534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Scan (LRU): Read Page 5, </a:t>
            </a:r>
            <a:r>
              <a:rPr lang="en-US"/>
              <a:t>cont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Cache Hits: 0</a:t>
            </a:r>
          </a:p>
          <a:p>
            <a:r>
              <a:rPr lang="en-US" dirty="0"/>
              <a:t>Attempts: 12</a:t>
            </a:r>
          </a:p>
        </p:txBody>
      </p:sp>
      <p:sp>
        <p:nvSpPr>
          <p:cNvPr id="38" name="TextBox 37" descr="A Buffer pool with space for 6 pages. Page 7 is in the first slot, page 1 is in the second, page 2 is in the third, page 3 is in the 4th, Page 4 in the fifth, page 5 in the sixth"/>
          <p:cNvSpPr txBox="1"/>
          <p:nvPr/>
        </p:nvSpPr>
        <p:spPr>
          <a:xfrm>
            <a:off x="3928991" y="1197676"/>
            <a:ext cx="1117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</a:p>
        </p:txBody>
      </p:sp>
      <p:sp>
        <p:nvSpPr>
          <p:cNvPr id="39" name="TextBox 38" descr="A Buffer pool with space for 6 pages. Page 7 is in the first slot, page 1 is in the second, page 2 is in the third, page 3 is in the 4th, Page 4 in the fifth, page 5 in the sixth"/>
          <p:cNvSpPr txBox="1"/>
          <p:nvPr/>
        </p:nvSpPr>
        <p:spPr>
          <a:xfrm>
            <a:off x="3928991" y="1197676"/>
            <a:ext cx="1117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</a:p>
        </p:txBody>
      </p:sp>
      <p:sp>
        <p:nvSpPr>
          <p:cNvPr id="40" name="TextBox 39" descr="A Buffer pool with space for 6 pages. Page 7 is in the first slot, page 1 is in the second, page 2 is in the third, page 3 is in the 4th, Page 4 in the fifth, page 5 in the sixth"/>
          <p:cNvSpPr txBox="1"/>
          <p:nvPr/>
        </p:nvSpPr>
        <p:spPr>
          <a:xfrm>
            <a:off x="3928991" y="1197676"/>
            <a:ext cx="1117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</a:p>
        </p:txBody>
      </p:sp>
      <p:sp>
        <p:nvSpPr>
          <p:cNvPr id="49" name="Rectangle 48" descr="Disk has 7 Pages. Page  5 was just read. Page 6 is next" title="Disk Space Manager"/>
          <p:cNvSpPr/>
          <p:nvPr/>
        </p:nvSpPr>
        <p:spPr bwMode="auto">
          <a:xfrm>
            <a:off x="237224" y="4154668"/>
            <a:ext cx="5696090" cy="85725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sz="1350" kern="0" dirty="0">
              <a:solidFill>
                <a:prstClr val="white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0" name="Folded Corner 49" descr="Disk has 7 Pages. Page  5 was just read. Page 6 is next" title="Disk Space Manager"/>
          <p:cNvSpPr/>
          <p:nvPr/>
        </p:nvSpPr>
        <p:spPr bwMode="auto">
          <a:xfrm>
            <a:off x="457200" y="4377801"/>
            <a:ext cx="630898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51" name="Folded Corner 50" descr="Disk has 7 Pages. Page  5 was just read. Page 6 is next" title="Disk Space Manager"/>
          <p:cNvSpPr/>
          <p:nvPr/>
        </p:nvSpPr>
        <p:spPr bwMode="auto">
          <a:xfrm>
            <a:off x="1223194" y="4377801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2</a:t>
            </a:r>
          </a:p>
        </p:txBody>
      </p:sp>
      <p:sp>
        <p:nvSpPr>
          <p:cNvPr id="53" name="Folded Corner 52" descr="Disk has 7 Pages. Page  5 was just read. Page 6 is next" title="Disk Space Manager"/>
          <p:cNvSpPr/>
          <p:nvPr/>
        </p:nvSpPr>
        <p:spPr bwMode="auto">
          <a:xfrm>
            <a:off x="1978629" y="4377801"/>
            <a:ext cx="630898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3</a:t>
            </a:r>
          </a:p>
        </p:txBody>
      </p:sp>
      <p:sp>
        <p:nvSpPr>
          <p:cNvPr id="58" name="Folded Corner 57" descr="Disk has 7 Pages. Page  5 was just read. Page 6 is next" title="Disk Space Manager"/>
          <p:cNvSpPr/>
          <p:nvPr/>
        </p:nvSpPr>
        <p:spPr bwMode="auto">
          <a:xfrm>
            <a:off x="2744623" y="4377801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4</a:t>
            </a:r>
          </a:p>
        </p:txBody>
      </p:sp>
      <p:sp>
        <p:nvSpPr>
          <p:cNvPr id="59" name="Folded Corner 58" descr="Disk has 7 Pages. Page  5 was just read. Page 6 is next" title="Disk Space Manager"/>
          <p:cNvSpPr/>
          <p:nvPr/>
        </p:nvSpPr>
        <p:spPr bwMode="auto">
          <a:xfrm>
            <a:off x="3500059" y="4377801"/>
            <a:ext cx="630898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5</a:t>
            </a:r>
          </a:p>
        </p:txBody>
      </p:sp>
      <p:sp>
        <p:nvSpPr>
          <p:cNvPr id="60" name="Folded Corner 59" descr="Disk has 7 Pages. Page  5 was just read. Page 6 is next" title="Disk Space Manager"/>
          <p:cNvSpPr/>
          <p:nvPr/>
        </p:nvSpPr>
        <p:spPr bwMode="auto">
          <a:xfrm>
            <a:off x="4266051" y="4377801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6</a:t>
            </a:r>
          </a:p>
        </p:txBody>
      </p:sp>
      <p:sp>
        <p:nvSpPr>
          <p:cNvPr id="61" name="Folded Corner 60" descr="Disk has 7 Pages. Page  5 was just read. Page 6 is next" title="Disk Space Manager"/>
          <p:cNvSpPr/>
          <p:nvPr/>
        </p:nvSpPr>
        <p:spPr bwMode="auto">
          <a:xfrm>
            <a:off x="5021486" y="4377801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7</a:t>
            </a:r>
          </a:p>
        </p:txBody>
      </p:sp>
      <p:sp>
        <p:nvSpPr>
          <p:cNvPr id="62" name="Rectangle 61" descr="A Buffer pool with space for 6 pages. Page 7 is in the first slot, page 1 is in the second, page 2 is in the third, page 3 is in the 4th, Page 4 in the fifth, page 5 in the sixth" title="Buffer Pool"/>
          <p:cNvSpPr/>
          <p:nvPr/>
        </p:nvSpPr>
        <p:spPr bwMode="auto">
          <a:xfrm>
            <a:off x="2744623" y="1203396"/>
            <a:ext cx="3886200" cy="1996434"/>
          </a:xfrm>
          <a:prstGeom prst="rect">
            <a:avLst/>
          </a:prstGeom>
          <a:gradFill rotWithShape="1">
            <a:gsLst>
              <a:gs pos="0">
                <a:srgbClr val="ABD2EB">
                  <a:shade val="51000"/>
                  <a:satMod val="130000"/>
                </a:srgbClr>
              </a:gs>
              <a:gs pos="80000">
                <a:srgbClr val="ABD2EB">
                  <a:shade val="93000"/>
                  <a:satMod val="130000"/>
                </a:srgbClr>
              </a:gs>
              <a:gs pos="100000">
                <a:srgbClr val="ABD2E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BD2E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sz="1350" kern="0" dirty="0">
              <a:solidFill>
                <a:prstClr val="white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63" name="Rounded Rectangle 62" descr="A Buffer pool with space for 6 pages. Page 7 is in the first slot, page 1 is in the second, page 2 is in the third, page 3 is in the 4th, Page 4 in the fifth, page 5 in the sixth" title="Buffer Pool"/>
          <p:cNvSpPr/>
          <p:nvPr/>
        </p:nvSpPr>
        <p:spPr>
          <a:xfrm>
            <a:off x="4183009" y="2211788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64" name="Rounded Rectangle 63" descr="A Buffer pool with space for 6 pages. Page 7 is in the first slot, page 1 is in the second, page 2 is in the third, page 3 is in the 4th, Page 4 in the fifth, page 5 in the sixth" title="Buffer Pool"/>
          <p:cNvSpPr/>
          <p:nvPr/>
        </p:nvSpPr>
        <p:spPr>
          <a:xfrm>
            <a:off x="5256727" y="1450374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65" name="Rounded Rectangle 64" descr="A Buffer pool with space for 6 pages. Page 7 is in the first slot, page 1 is in the second, page 2 is in the third, page 3 is in the 4th, Page 4 in the fifth, page 5 in the sixth" title="Buffer Pool"/>
          <p:cNvSpPr/>
          <p:nvPr/>
        </p:nvSpPr>
        <p:spPr>
          <a:xfrm>
            <a:off x="3079039" y="2211788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66" name="Rounded Rectangle 65" descr="A Buffer pool with space for 6 pages. Page 7 is in the first slot, page 1 is in the second, page 2 is in the third, page 3 is in the 4th, Page 4 in the fifth, page 5 in the sixth" title="Buffer Pool"/>
          <p:cNvSpPr/>
          <p:nvPr/>
        </p:nvSpPr>
        <p:spPr>
          <a:xfrm>
            <a:off x="5272225" y="2223890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67" name="Rounded Rectangle 66" descr="A Buffer pool with space for 6 pages. Page 7 is in the first slot, page 1 is in the second, page 2 is in the third, page 3 is in the 4th, Page 4 in the fifth, page 5 in the sixth" title="Buffer Pool"/>
          <p:cNvSpPr/>
          <p:nvPr/>
        </p:nvSpPr>
        <p:spPr>
          <a:xfrm>
            <a:off x="4177945" y="1453821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68" name="Rounded Rectangle 67" descr="A Buffer pool with space for 6 pages. Page 7 is in the first slot, page 1 is in the second, page 2 is in the third, page 3 is in the 4th, Page 4 in the fifth, page 5 in the sixth" title="Buffer Pool"/>
          <p:cNvSpPr/>
          <p:nvPr/>
        </p:nvSpPr>
        <p:spPr>
          <a:xfrm>
            <a:off x="3073975" y="1453821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cxnSp>
        <p:nvCxnSpPr>
          <p:cNvPr id="69" name="Straight Connector 68" descr="Disk has 7 Pages. Page  5 was just read. Page 6 is next" title="Disk Space Manager"/>
          <p:cNvCxnSpPr/>
          <p:nvPr/>
        </p:nvCxnSpPr>
        <p:spPr bwMode="auto">
          <a:xfrm flipH="1">
            <a:off x="4183940" y="4147122"/>
            <a:ext cx="10413" cy="895002"/>
          </a:xfrm>
          <a:prstGeom prst="line">
            <a:avLst/>
          </a:prstGeom>
          <a:solidFill>
            <a:srgbClr val="3366FF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0" name="Folded Corner 69" descr="A Buffer pool with space for 6 pages. Page 7 is in the first slot, page 1 is in the second, page 2 is in the third, page 3 is in the 4th, Page 4 in the fifth, page 5 in the sixth" title="Disk Space Manager"/>
          <p:cNvSpPr/>
          <p:nvPr/>
        </p:nvSpPr>
        <p:spPr bwMode="auto">
          <a:xfrm>
            <a:off x="5383006" y="1558750"/>
            <a:ext cx="789194" cy="459317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2</a:t>
            </a:r>
          </a:p>
        </p:txBody>
      </p:sp>
      <p:sp>
        <p:nvSpPr>
          <p:cNvPr id="71" name="Folded Corner 70" descr="Disk has 7 Pages. Page  5 was just read. Page 6 is next" title="Disk Space Manager"/>
          <p:cNvSpPr/>
          <p:nvPr/>
        </p:nvSpPr>
        <p:spPr bwMode="auto">
          <a:xfrm>
            <a:off x="3500059" y="4400550"/>
            <a:ext cx="630898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5</a:t>
            </a:r>
          </a:p>
        </p:txBody>
      </p:sp>
      <p:sp>
        <p:nvSpPr>
          <p:cNvPr id="73" name="Folded Corner 72" descr="A Buffer pool with space for 6 pages. Page 7 is in the first slot, page 1 is in the second, page 2 is in the third, page 3 is in the 4th, Page 4 in the fifth, page 5 in the sixth" title="Disk Space Manager"/>
          <p:cNvSpPr/>
          <p:nvPr/>
        </p:nvSpPr>
        <p:spPr bwMode="auto">
          <a:xfrm>
            <a:off x="3178135" y="1553874"/>
            <a:ext cx="799767" cy="513054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7</a:t>
            </a:r>
          </a:p>
        </p:txBody>
      </p:sp>
      <p:sp>
        <p:nvSpPr>
          <p:cNvPr id="74" name="Folded Corner 73" descr="A Buffer pool with space for 6 pages. Page 7 is in the first slot, page 1 is in the second, page 2 is in the third, page 3 is in the 4th, Page 4 in the fifth, page 5 in the sixth" title="Disk Space Manager"/>
          <p:cNvSpPr/>
          <p:nvPr/>
        </p:nvSpPr>
        <p:spPr bwMode="auto">
          <a:xfrm>
            <a:off x="4277667" y="2311643"/>
            <a:ext cx="812956" cy="487877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4</a:t>
            </a:r>
          </a:p>
        </p:txBody>
      </p:sp>
      <p:sp>
        <p:nvSpPr>
          <p:cNvPr id="75" name="TextBox 74" descr="Disk has 7 Pages. Page  5 was just read. Page 6 is next" title="Disk Space Manager"/>
          <p:cNvSpPr txBox="1"/>
          <p:nvPr/>
        </p:nvSpPr>
        <p:spPr>
          <a:xfrm>
            <a:off x="-7917" y="3790950"/>
            <a:ext cx="1435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2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Disk Space Manager</a:t>
            </a:r>
          </a:p>
        </p:txBody>
      </p:sp>
      <p:sp>
        <p:nvSpPr>
          <p:cNvPr id="76" name="Folded Corner 75" descr="A Buffer pool with space for 6 pages. Page 7 is in the first slot, page 1 is in the second, page 2 is in the third, page 3 is in the 4th, Page 4 in the fifth, page 5 in the sixth" title="Disk Space Manager"/>
          <p:cNvSpPr/>
          <p:nvPr/>
        </p:nvSpPr>
        <p:spPr bwMode="auto">
          <a:xfrm>
            <a:off x="4266051" y="1555415"/>
            <a:ext cx="824572" cy="51151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77" name="Folded Corner 76" descr="A Buffer pool with space for 6 pages. Page 7 is in the first slot, page 1 is in the second, page 2 is in the third, page 3 is in the 4th, Page 4 in the fifth, page 5 in the sixth" title="Disk Space Manager"/>
          <p:cNvSpPr/>
          <p:nvPr/>
        </p:nvSpPr>
        <p:spPr bwMode="auto">
          <a:xfrm>
            <a:off x="3188766" y="2328618"/>
            <a:ext cx="789136" cy="470902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3</a:t>
            </a:r>
          </a:p>
        </p:txBody>
      </p:sp>
      <p:sp>
        <p:nvSpPr>
          <p:cNvPr id="79" name="Folded Corner 78" descr="Disk has 7 Pages. Page  5 was just read. Page 6 is next" title="Disk Space Manager"/>
          <p:cNvSpPr/>
          <p:nvPr/>
        </p:nvSpPr>
        <p:spPr bwMode="auto">
          <a:xfrm>
            <a:off x="4245224" y="4371059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6</a:t>
            </a:r>
          </a:p>
        </p:txBody>
      </p:sp>
      <p:sp>
        <p:nvSpPr>
          <p:cNvPr id="80" name="Folded Corner 79" descr="Disk has 7 Pages. Page  5 was just read. Page 6 is next" title="Disk Space Manager"/>
          <p:cNvSpPr/>
          <p:nvPr/>
        </p:nvSpPr>
        <p:spPr bwMode="auto">
          <a:xfrm>
            <a:off x="5000659" y="4371059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7</a:t>
            </a:r>
          </a:p>
        </p:txBody>
      </p:sp>
      <p:sp>
        <p:nvSpPr>
          <p:cNvPr id="81" name="Folded Corner 80" descr="A Buffer pool with space for 6 pages. Page 7 is in the first slot, page 1 is in the second, page 2 is in the third, page 3 is in the 4th, Page 4 in the fifth, page 5 in the sixth" title="Disk Space Manager"/>
          <p:cNvSpPr/>
          <p:nvPr/>
        </p:nvSpPr>
        <p:spPr bwMode="auto">
          <a:xfrm>
            <a:off x="5336754" y="2324782"/>
            <a:ext cx="835446" cy="474738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5</a:t>
            </a:r>
          </a:p>
        </p:txBody>
      </p:sp>
      <p:sp>
        <p:nvSpPr>
          <p:cNvPr id="82" name="TextBox 81" descr="Get the picture?  A worst-case scenario! “Sequential Flooding”&#10;" title="Sequential Flooding"/>
          <p:cNvSpPr txBox="1"/>
          <p:nvPr/>
        </p:nvSpPr>
        <p:spPr>
          <a:xfrm rot="20929065">
            <a:off x="2975788" y="1961079"/>
            <a:ext cx="3300968" cy="50783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solidFill>
                  <a:srgbClr val="C00000"/>
                </a:solidFill>
                <a:latin typeface="Helvetica Neue" charset="0"/>
                <a:ea typeface="Helvetica Neue" charset="0"/>
                <a:cs typeface="Helvetica Neue" charset="0"/>
              </a:rPr>
              <a:t>Get the picture?  A worst-case scenario!</a:t>
            </a:r>
            <a:br>
              <a:rPr lang="en-US" sz="1350" dirty="0">
                <a:solidFill>
                  <a:srgbClr val="C00000"/>
                </a:solidFill>
                <a:latin typeface="Helvetica Neue" charset="0"/>
                <a:ea typeface="Helvetica Neue" charset="0"/>
                <a:cs typeface="Helvetica Neue" charset="0"/>
              </a:rPr>
            </a:br>
            <a:r>
              <a:rPr lang="en-US" sz="1350" i="1" dirty="0">
                <a:solidFill>
                  <a:srgbClr val="C00000"/>
                </a:solidFill>
                <a:latin typeface="Helvetica Neue" charset="0"/>
                <a:ea typeface="Helvetica Neue" charset="0"/>
                <a:cs typeface="Helvetica Neue" charset="0"/>
              </a:rPr>
              <a:t>“Sequential Flooding”</a:t>
            </a:r>
          </a:p>
        </p:txBody>
      </p:sp>
    </p:spTree>
    <p:extLst>
      <p:ext uri="{BB962C8B-B14F-4D97-AF65-F5344CB8AC3E}">
        <p14:creationId xmlns:p14="http://schemas.microsoft.com/office/powerpoint/2010/main" val="728260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Sequential Scan + LRU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Sequential flooding</a:t>
            </a:r>
          </a:p>
          <a:p>
            <a:r>
              <a:rPr lang="en-US" dirty="0"/>
              <a:t>0% hit rate in cache!</a:t>
            </a:r>
          </a:p>
          <a:p>
            <a:pPr>
              <a:spcBef>
                <a:spcPts val="2000"/>
              </a:spcBef>
            </a:pPr>
            <a:r>
              <a:rPr lang="en-US" dirty="0"/>
              <a:t>Repeated sequential scan very common in database workloads</a:t>
            </a:r>
          </a:p>
          <a:p>
            <a:pPr lvl="1"/>
            <a:r>
              <a:rPr lang="en-US" dirty="0"/>
              <a:t>We will see it in nested-loops join</a:t>
            </a:r>
          </a:p>
          <a:p>
            <a:pPr>
              <a:spcBef>
                <a:spcPts val="2000"/>
              </a:spcBef>
            </a:pPr>
            <a:r>
              <a:rPr lang="en-US" dirty="0"/>
              <a:t>What could be better?</a:t>
            </a:r>
          </a:p>
        </p:txBody>
      </p:sp>
    </p:spTree>
    <p:extLst>
      <p:ext uri="{BB962C8B-B14F-4D97-AF65-F5344CB8AC3E}">
        <p14:creationId xmlns:p14="http://schemas.microsoft.com/office/powerpoint/2010/main" val="187490204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Repeated Scan (MRU)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Cache Hits: 0</a:t>
            </a:r>
          </a:p>
          <a:p>
            <a:r>
              <a:rPr lang="en-US" dirty="0"/>
              <a:t>Attempts: 6</a:t>
            </a:r>
          </a:p>
        </p:txBody>
      </p:sp>
      <p:sp>
        <p:nvSpPr>
          <p:cNvPr id="35" name="TextBox 34" descr="A Buffer pool with space for 6 pages. Page 1 is in the first slot, page 2 is in the second, page 3 is in the third, page 4 is in the 4th, Page 5 in the fifth"/>
          <p:cNvSpPr txBox="1"/>
          <p:nvPr/>
        </p:nvSpPr>
        <p:spPr>
          <a:xfrm>
            <a:off x="3928991" y="1197676"/>
            <a:ext cx="1117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</a:p>
        </p:txBody>
      </p:sp>
      <p:sp>
        <p:nvSpPr>
          <p:cNvPr id="38" name="TextBox 37" descr="A Buffer pool with space for 6 pages. Page 1 is in the first slot, page 2 is in the second, page 3 is in the third, page 4 is in the 4th, Page 5 in the fifth"/>
          <p:cNvSpPr txBox="1"/>
          <p:nvPr/>
        </p:nvSpPr>
        <p:spPr>
          <a:xfrm>
            <a:off x="3928991" y="1197676"/>
            <a:ext cx="1117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</a:p>
        </p:txBody>
      </p:sp>
      <p:sp>
        <p:nvSpPr>
          <p:cNvPr id="39" name="Rectangle 38" descr="Disk has 7 Pages. Page 6 has just  been read. Page 7 is next" title="Disk Space Manager"/>
          <p:cNvSpPr/>
          <p:nvPr/>
        </p:nvSpPr>
        <p:spPr bwMode="auto">
          <a:xfrm>
            <a:off x="237224" y="4154668"/>
            <a:ext cx="5696090" cy="85725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sz="1350" kern="0" dirty="0">
              <a:solidFill>
                <a:prstClr val="white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0" name="Folded Corner 39" descr="Disk has 7 Pages. Page 6 has just  been read. Page 7 is next" title="Disk Space Manager"/>
          <p:cNvSpPr/>
          <p:nvPr/>
        </p:nvSpPr>
        <p:spPr bwMode="auto">
          <a:xfrm>
            <a:off x="457200" y="4377801"/>
            <a:ext cx="630898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49" name="Folded Corner 48" descr="Disk has 7 Pages. Page 6 has just  been read. Page 7 is next" title="Disk Space Manager"/>
          <p:cNvSpPr/>
          <p:nvPr/>
        </p:nvSpPr>
        <p:spPr bwMode="auto">
          <a:xfrm>
            <a:off x="1223194" y="4377801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2</a:t>
            </a:r>
          </a:p>
        </p:txBody>
      </p:sp>
      <p:sp>
        <p:nvSpPr>
          <p:cNvPr id="50" name="Folded Corner 49" descr="Disk has 7 Pages. Page 6 has just  been read. Page 7 is next" title="Disk Space Manager"/>
          <p:cNvSpPr/>
          <p:nvPr/>
        </p:nvSpPr>
        <p:spPr bwMode="auto">
          <a:xfrm>
            <a:off x="1978629" y="4377801"/>
            <a:ext cx="630898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3</a:t>
            </a:r>
          </a:p>
        </p:txBody>
      </p:sp>
      <p:sp>
        <p:nvSpPr>
          <p:cNvPr id="51" name="Folded Corner 50" descr="Disk has 7 Pages. Page 6 has just  been read. Page 7 is next" title="Disk Space Manager"/>
          <p:cNvSpPr/>
          <p:nvPr/>
        </p:nvSpPr>
        <p:spPr bwMode="auto">
          <a:xfrm>
            <a:off x="2744623" y="4377801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4</a:t>
            </a:r>
          </a:p>
        </p:txBody>
      </p:sp>
      <p:sp>
        <p:nvSpPr>
          <p:cNvPr id="59" name="Folded Corner 58" descr="Disk has 7 Pages. Page 6 has just  been read. Page 7 is next" title="Disk Space Manager"/>
          <p:cNvSpPr/>
          <p:nvPr/>
        </p:nvSpPr>
        <p:spPr bwMode="auto">
          <a:xfrm>
            <a:off x="3500059" y="4377801"/>
            <a:ext cx="630898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5</a:t>
            </a:r>
          </a:p>
        </p:txBody>
      </p:sp>
      <p:sp>
        <p:nvSpPr>
          <p:cNvPr id="60" name="Folded Corner 59" descr="Disk has 7 Pages. Page 6 has just  been read. Page 7 is next" title="Disk Space Manager"/>
          <p:cNvSpPr/>
          <p:nvPr/>
        </p:nvSpPr>
        <p:spPr bwMode="auto">
          <a:xfrm>
            <a:off x="4266051" y="4377801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6</a:t>
            </a:r>
          </a:p>
        </p:txBody>
      </p:sp>
      <p:sp>
        <p:nvSpPr>
          <p:cNvPr id="61" name="Folded Corner 60" descr="Disk has 7 Pages. Page 6 has just  been read. Page 7 is next" title="Disk Space Manager"/>
          <p:cNvSpPr/>
          <p:nvPr/>
        </p:nvSpPr>
        <p:spPr bwMode="auto">
          <a:xfrm>
            <a:off x="5021486" y="4377801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7</a:t>
            </a:r>
          </a:p>
        </p:txBody>
      </p:sp>
      <p:sp>
        <p:nvSpPr>
          <p:cNvPr id="62" name="Rectangle 61" descr="A Buffer pool with space for 6 pages. Page 1 is in the first slot, page 2 is in the second, page 3 is in the third, page 4 is in the 4th, Page 5 in the fifth" title="Buffer Pool"/>
          <p:cNvSpPr/>
          <p:nvPr/>
        </p:nvSpPr>
        <p:spPr bwMode="auto">
          <a:xfrm>
            <a:off x="2744623" y="1203396"/>
            <a:ext cx="3886200" cy="1996434"/>
          </a:xfrm>
          <a:prstGeom prst="rect">
            <a:avLst/>
          </a:prstGeom>
          <a:gradFill rotWithShape="1">
            <a:gsLst>
              <a:gs pos="0">
                <a:srgbClr val="ABD2EB">
                  <a:shade val="51000"/>
                  <a:satMod val="130000"/>
                </a:srgbClr>
              </a:gs>
              <a:gs pos="80000">
                <a:srgbClr val="ABD2EB">
                  <a:shade val="93000"/>
                  <a:satMod val="130000"/>
                </a:srgbClr>
              </a:gs>
              <a:gs pos="100000">
                <a:srgbClr val="ABD2E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BD2E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sz="1350" kern="0" dirty="0">
              <a:solidFill>
                <a:prstClr val="white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63" name="Rounded Rectangle 62" descr="A Buffer pool with space for 6 pages. Page 1 is in the first slot, page 2 is in the second, page 3 is in the third, page 4 is in the 4th, Page 5 in the fifth" title="Buffer Pool"/>
          <p:cNvSpPr/>
          <p:nvPr/>
        </p:nvSpPr>
        <p:spPr>
          <a:xfrm>
            <a:off x="4183009" y="2211788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64" name="Rounded Rectangle 63" descr="A Buffer pool with space for 6 pages. Page 1 is in the first slot, page 2 is in the second, page 3 is in the third, page 4 is in the 4th, Page 5 in the fifth" title="Buffer Pool"/>
          <p:cNvSpPr/>
          <p:nvPr/>
        </p:nvSpPr>
        <p:spPr>
          <a:xfrm>
            <a:off x="5256727" y="1450374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65" name="Rounded Rectangle 64" descr="A Buffer pool with space for 6 pages. Page 1 is in the first slot, page 2 is in the second, page 3 is in the third, page 4 is in the 4th, Page 5 in the fifth" title="Buffer Pool"/>
          <p:cNvSpPr/>
          <p:nvPr/>
        </p:nvSpPr>
        <p:spPr>
          <a:xfrm>
            <a:off x="3079039" y="2211788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66" name="Rounded Rectangle 65" descr="A Buffer pool with space for 6 pages. Page 1 is in the first slot, page 2 is in the second, page 3 is in the third, page 4 is in the 4th, Page 5 in the fifth" title="Buffer Pool"/>
          <p:cNvSpPr/>
          <p:nvPr/>
        </p:nvSpPr>
        <p:spPr>
          <a:xfrm>
            <a:off x="5272225" y="2223890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67" name="Rounded Rectangle 66" descr="A Buffer pool with space for 6 pages. Page 1 is in the first slot, page 2 is in the second, page 3 is in the third, page 4 is in the 4th, Page 5 in the fifth" title="Buffer Pool"/>
          <p:cNvSpPr/>
          <p:nvPr/>
        </p:nvSpPr>
        <p:spPr>
          <a:xfrm>
            <a:off x="4177945" y="1453821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68" name="Rounded Rectangle 67" descr="A Buffer pool with space for 6 pages. Page 1 is in the first slot, page 2 is in the second, page 3 is in the third, page 4 is in the 4th, Page 5 in the fifth" title="Buffer Pool"/>
          <p:cNvSpPr/>
          <p:nvPr/>
        </p:nvSpPr>
        <p:spPr>
          <a:xfrm>
            <a:off x="3073975" y="1453821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69" name="TextBox 68" descr="Disk has 7 Pages. Page 5 has just  been read. Page 6 is next" title="Disk Space Manager"/>
          <p:cNvSpPr txBox="1"/>
          <p:nvPr/>
        </p:nvSpPr>
        <p:spPr>
          <a:xfrm>
            <a:off x="-7917" y="3790950"/>
            <a:ext cx="1435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2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Disk Space Manager</a:t>
            </a:r>
          </a:p>
        </p:txBody>
      </p:sp>
      <p:cxnSp>
        <p:nvCxnSpPr>
          <p:cNvPr id="70" name="Straight Connector 69" descr="Disk has 7 Pages. Page 6 has just  been read. Page 7 is next" title="Disk Space Manager"/>
          <p:cNvCxnSpPr/>
          <p:nvPr/>
        </p:nvCxnSpPr>
        <p:spPr bwMode="auto">
          <a:xfrm flipH="1">
            <a:off x="4948732" y="4105497"/>
            <a:ext cx="10413" cy="895002"/>
          </a:xfrm>
          <a:prstGeom prst="line">
            <a:avLst/>
          </a:prstGeom>
          <a:solidFill>
            <a:srgbClr val="3366FF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Folded Corner 70" descr="A Buffer pool with space for 6 pages. Page 1 is in the first slot, page 2 is in the second, page 3 is in the third, page 4 is in the 4th, Page 5 in the fifth" title="Disk Space Manager"/>
          <p:cNvSpPr/>
          <p:nvPr/>
        </p:nvSpPr>
        <p:spPr bwMode="auto">
          <a:xfrm>
            <a:off x="3164985" y="1548213"/>
            <a:ext cx="812918" cy="491111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72" name="Folded Corner 71" descr="A Buffer pool with space for 6 pages. Page 1 is in the first slot, page 2 is in the second, page 3 is in the third, page 4 is in the 4th, Page 5 in the fifth" title="Disk Space Manager"/>
          <p:cNvSpPr/>
          <p:nvPr/>
        </p:nvSpPr>
        <p:spPr bwMode="auto">
          <a:xfrm>
            <a:off x="4235018" y="1562627"/>
            <a:ext cx="855605" cy="483355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2</a:t>
            </a:r>
          </a:p>
        </p:txBody>
      </p:sp>
      <p:sp>
        <p:nvSpPr>
          <p:cNvPr id="73" name="Folded Corner 72" descr="A Buffer pool with space for 6 pages. Page 1 is in the first slot, page 2 is in the second, page 3 is in the third, page 4 is in the 4th, Page 5 in the fifth" title="Disk Space Manager"/>
          <p:cNvSpPr/>
          <p:nvPr/>
        </p:nvSpPr>
        <p:spPr bwMode="auto">
          <a:xfrm>
            <a:off x="5383006" y="1558750"/>
            <a:ext cx="789194" cy="459317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3</a:t>
            </a:r>
          </a:p>
        </p:txBody>
      </p:sp>
      <p:sp>
        <p:nvSpPr>
          <p:cNvPr id="74" name="Folded Corner 73" descr="A Buffer pool with space for 6 pages. Page 1 is in the first slot, page 2 is in the second, page 3 is in the third, page 4 is in the 4th, Page 5 in the fifth" title="Disk Space Manager"/>
          <p:cNvSpPr/>
          <p:nvPr/>
        </p:nvSpPr>
        <p:spPr bwMode="auto">
          <a:xfrm>
            <a:off x="3164985" y="2313698"/>
            <a:ext cx="812918" cy="485822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4</a:t>
            </a:r>
          </a:p>
        </p:txBody>
      </p:sp>
      <p:sp>
        <p:nvSpPr>
          <p:cNvPr id="75" name="Folded Corner 74" descr="Disk has 7 Pages. Page 6 has just  been read. Page 7 is next" title="Disk Space Manager"/>
          <p:cNvSpPr/>
          <p:nvPr/>
        </p:nvSpPr>
        <p:spPr bwMode="auto">
          <a:xfrm>
            <a:off x="3500059" y="4400550"/>
            <a:ext cx="630898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5</a:t>
            </a:r>
          </a:p>
        </p:txBody>
      </p:sp>
      <p:sp>
        <p:nvSpPr>
          <p:cNvPr id="76" name="Folded Corner 75" descr="Disk has 7 Pages. Page 5 has just  been read. Page 6 is next" title="Disk Space Manager"/>
          <p:cNvSpPr/>
          <p:nvPr/>
        </p:nvSpPr>
        <p:spPr bwMode="auto">
          <a:xfrm>
            <a:off x="5383006" y="2329068"/>
            <a:ext cx="789194" cy="470452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6</a:t>
            </a:r>
          </a:p>
        </p:txBody>
      </p:sp>
      <p:sp>
        <p:nvSpPr>
          <p:cNvPr id="77" name="Folded Corner 76" descr="Disk has 7 Pages. Page 6 has just  been read. Page 7 is next" title="Disk Space Manager"/>
          <p:cNvSpPr/>
          <p:nvPr/>
        </p:nvSpPr>
        <p:spPr bwMode="auto">
          <a:xfrm>
            <a:off x="5021486" y="4400550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7</a:t>
            </a:r>
          </a:p>
        </p:txBody>
      </p:sp>
      <p:sp>
        <p:nvSpPr>
          <p:cNvPr id="78" name="Folded Corner 77" descr="A Buffer pool with space for 6 pages. Page 1 is in the first slot, page 2 is in the second, page 3 is in the third, page 4 is in the 4th, Page 5 in the fifth" title="Disk Space Manager"/>
          <p:cNvSpPr/>
          <p:nvPr/>
        </p:nvSpPr>
        <p:spPr bwMode="auto">
          <a:xfrm>
            <a:off x="4277667" y="2311643"/>
            <a:ext cx="812956" cy="487877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5</a:t>
            </a:r>
          </a:p>
        </p:txBody>
      </p:sp>
      <p:sp>
        <p:nvSpPr>
          <p:cNvPr id="79" name="TextBox 78" descr="So far, unavoidable cache misses. Now the fun begins.&#10;" title="Unavoidable cache misses"/>
          <p:cNvSpPr txBox="1"/>
          <p:nvPr/>
        </p:nvSpPr>
        <p:spPr>
          <a:xfrm rot="20929065">
            <a:off x="3168437" y="2013973"/>
            <a:ext cx="2816925" cy="50783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solidFill>
                  <a:srgbClr val="C00000"/>
                </a:solidFill>
                <a:latin typeface="Helvetica Neue" charset="0"/>
                <a:ea typeface="Helvetica Neue" charset="0"/>
                <a:cs typeface="Helvetica Neue" charset="0"/>
              </a:rPr>
              <a:t>So far, unavoidable cache misses.</a:t>
            </a:r>
            <a:br>
              <a:rPr lang="en-US" sz="1350" dirty="0">
                <a:solidFill>
                  <a:srgbClr val="C00000"/>
                </a:solidFill>
                <a:latin typeface="Helvetica Neue" charset="0"/>
                <a:ea typeface="Helvetica Neue" charset="0"/>
                <a:cs typeface="Helvetica Neue" charset="0"/>
              </a:rPr>
            </a:br>
            <a:r>
              <a:rPr lang="en-US" sz="1350" dirty="0">
                <a:solidFill>
                  <a:srgbClr val="C00000"/>
                </a:solidFill>
                <a:latin typeface="Helvetica Neue" charset="0"/>
                <a:ea typeface="Helvetica Neue" charset="0"/>
                <a:cs typeface="Helvetica Neue" charset="0"/>
              </a:rPr>
              <a:t>Now the fun begins.</a:t>
            </a:r>
            <a:endParaRPr lang="en-US" sz="1350" i="1" dirty="0">
              <a:solidFill>
                <a:srgbClr val="C00000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655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Scan (MRU): Read Page 7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Cache Hits: 0</a:t>
            </a:r>
          </a:p>
          <a:p>
            <a:r>
              <a:rPr lang="en-US" dirty="0"/>
              <a:t>Attempts: 7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928991" y="1197676"/>
            <a:ext cx="1117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</a:p>
        </p:txBody>
      </p:sp>
      <p:sp>
        <p:nvSpPr>
          <p:cNvPr id="35" name="TextBox 34" descr="A Buffer pool with space for 6 pages. Page 1 is in the first slot, page 2 is in the second, page 3 is in the third, page 4 is in the 4th, Page 5 in the fifth"/>
          <p:cNvSpPr txBox="1"/>
          <p:nvPr/>
        </p:nvSpPr>
        <p:spPr>
          <a:xfrm>
            <a:off x="3928991" y="1197676"/>
            <a:ext cx="1117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</a:p>
        </p:txBody>
      </p:sp>
      <p:sp>
        <p:nvSpPr>
          <p:cNvPr id="38" name="TextBox 37" descr="A Buffer pool with space for 6 pages. Page 1 is in the first slot, page 2 is in the second, page 3 is in the third, page 4 is in the 4th, Page 5 in the fifth"/>
          <p:cNvSpPr txBox="1"/>
          <p:nvPr/>
        </p:nvSpPr>
        <p:spPr>
          <a:xfrm>
            <a:off x="3928991" y="1197676"/>
            <a:ext cx="1117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</a:p>
        </p:txBody>
      </p:sp>
      <p:sp>
        <p:nvSpPr>
          <p:cNvPr id="39" name="Rectangle 38" descr="Disk has 7 Pages. Page 7 has just  been read. " title="Disk Space Manager"/>
          <p:cNvSpPr/>
          <p:nvPr/>
        </p:nvSpPr>
        <p:spPr bwMode="auto">
          <a:xfrm>
            <a:off x="237224" y="4154668"/>
            <a:ext cx="5696090" cy="85725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sz="1350" kern="0" dirty="0">
              <a:solidFill>
                <a:prstClr val="white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0" name="Folded Corner 39" descr="Disk has 7 Pages. Page 7 has just  been read. " title="Disk Space Manager"/>
          <p:cNvSpPr/>
          <p:nvPr/>
        </p:nvSpPr>
        <p:spPr bwMode="auto">
          <a:xfrm>
            <a:off x="457200" y="4377801"/>
            <a:ext cx="630898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49" name="Folded Corner 48" descr="Disk has 7 Pages. Page 7 has just  been read. " title="Disk Space Manager"/>
          <p:cNvSpPr/>
          <p:nvPr/>
        </p:nvSpPr>
        <p:spPr bwMode="auto">
          <a:xfrm>
            <a:off x="1223194" y="4377801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2</a:t>
            </a:r>
          </a:p>
        </p:txBody>
      </p:sp>
      <p:sp>
        <p:nvSpPr>
          <p:cNvPr id="50" name="Folded Corner 49" descr="Disk has 7 Pages. Page 7 has just  been read. " title="Disk Space Manager"/>
          <p:cNvSpPr/>
          <p:nvPr/>
        </p:nvSpPr>
        <p:spPr bwMode="auto">
          <a:xfrm>
            <a:off x="1978629" y="4377801"/>
            <a:ext cx="630898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3</a:t>
            </a:r>
          </a:p>
        </p:txBody>
      </p:sp>
      <p:sp>
        <p:nvSpPr>
          <p:cNvPr id="51" name="Folded Corner 50" descr="Disk has 7 Pages. Page 7 has just  been read. " title="Disk Space Manager"/>
          <p:cNvSpPr/>
          <p:nvPr/>
        </p:nvSpPr>
        <p:spPr bwMode="auto">
          <a:xfrm>
            <a:off x="2744623" y="4377801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4</a:t>
            </a:r>
          </a:p>
        </p:txBody>
      </p:sp>
      <p:sp>
        <p:nvSpPr>
          <p:cNvPr id="52" name="Folded Corner 51" descr="Disk has 7 Pages. Page 7 has just  been read. " title="Disk Space Manager"/>
          <p:cNvSpPr/>
          <p:nvPr/>
        </p:nvSpPr>
        <p:spPr bwMode="auto">
          <a:xfrm>
            <a:off x="3500059" y="4377801"/>
            <a:ext cx="630898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5</a:t>
            </a:r>
          </a:p>
        </p:txBody>
      </p:sp>
      <p:sp>
        <p:nvSpPr>
          <p:cNvPr id="59" name="Folded Corner 58" descr="Disk has 7 Pages. Page 7 has just  been read. " title="Disk Space Manager"/>
          <p:cNvSpPr/>
          <p:nvPr/>
        </p:nvSpPr>
        <p:spPr bwMode="auto">
          <a:xfrm>
            <a:off x="4266051" y="4377801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6</a:t>
            </a:r>
          </a:p>
        </p:txBody>
      </p:sp>
      <p:sp>
        <p:nvSpPr>
          <p:cNvPr id="60" name="Folded Corner 59" descr="Disk has 7 Pages. Page 7 has just  been read. " title="Disk Space Manager"/>
          <p:cNvSpPr/>
          <p:nvPr/>
        </p:nvSpPr>
        <p:spPr bwMode="auto">
          <a:xfrm>
            <a:off x="5021486" y="4377801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7</a:t>
            </a:r>
          </a:p>
        </p:txBody>
      </p:sp>
      <p:sp>
        <p:nvSpPr>
          <p:cNvPr id="61" name="Rectangle 60" descr="A Buffer pool with space for 6 pages. Page 1 is in the first slot, page 2 is in the second, page 3 is in the third, page 4 is in the 4th, Page 5 in the fifth, 7 in the sixth" title="Buffer Pool"/>
          <p:cNvSpPr/>
          <p:nvPr/>
        </p:nvSpPr>
        <p:spPr bwMode="auto">
          <a:xfrm>
            <a:off x="2744623" y="1203396"/>
            <a:ext cx="3886200" cy="1996434"/>
          </a:xfrm>
          <a:prstGeom prst="rect">
            <a:avLst/>
          </a:prstGeom>
          <a:gradFill rotWithShape="1">
            <a:gsLst>
              <a:gs pos="0">
                <a:srgbClr val="ABD2EB">
                  <a:shade val="51000"/>
                  <a:satMod val="130000"/>
                </a:srgbClr>
              </a:gs>
              <a:gs pos="80000">
                <a:srgbClr val="ABD2EB">
                  <a:shade val="93000"/>
                  <a:satMod val="130000"/>
                </a:srgbClr>
              </a:gs>
              <a:gs pos="100000">
                <a:srgbClr val="ABD2E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BD2E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sz="1350" kern="0" dirty="0">
              <a:solidFill>
                <a:prstClr val="white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62" name="Rounded Rectangle 61" descr="A Buffer pool with space for 6 pages. Page 1 is in the first slot, page 2 is in the second, page 3 is in the third, page 4 is in the 4th, Page 5 in the fifth" title="Buffer Pool"/>
          <p:cNvSpPr/>
          <p:nvPr/>
        </p:nvSpPr>
        <p:spPr>
          <a:xfrm>
            <a:off x="4183009" y="2211788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63" name="Rounded Rectangle 62" descr="A Buffer pool with space for 6 pages. Page 1 is in the first slot, page 2 is in the second, page 3 is in the third, page 4 is in the 4th, Page 5 in the fifth" title="Buffer Pool"/>
          <p:cNvSpPr/>
          <p:nvPr/>
        </p:nvSpPr>
        <p:spPr>
          <a:xfrm>
            <a:off x="5256727" y="1450374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64" name="Rounded Rectangle 63" descr="A Buffer pool with space for 6 pages. Page 1 is in the first slot, page 2 is in the second, page 3 is in the third, page 4 is in the 4th, Page 5 in the fifth" title="Buffer Pool"/>
          <p:cNvSpPr/>
          <p:nvPr/>
        </p:nvSpPr>
        <p:spPr>
          <a:xfrm>
            <a:off x="3079039" y="2211788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65" name="Rounded Rectangle 64" descr="A Buffer pool with space for 6 pages. Page 1 is in the first slot, page 2 is in the second, page 3 is in the third, page 4 is in the 4th, Page 5 in the fifth" title="Buffer Pool"/>
          <p:cNvSpPr/>
          <p:nvPr/>
        </p:nvSpPr>
        <p:spPr>
          <a:xfrm>
            <a:off x="5272225" y="2223890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66" name="Rounded Rectangle 65" descr="A Buffer pool with space for 6 pages. Page 1 is in the first slot, page 2 is in the second, page 3 is in the third, page 4 is in the 4th, Page 5 in the fifth" title="Buffer Pool"/>
          <p:cNvSpPr/>
          <p:nvPr/>
        </p:nvSpPr>
        <p:spPr>
          <a:xfrm>
            <a:off x="4177945" y="1453821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67" name="Rounded Rectangle 66" descr="A Buffer pool with space for 6 pages. Page 1 is in the first slot, page 2 is in the second, page 3 is in the third, page 4 is in the 4th, Page 5 in the fifth" title="Buffer Pool"/>
          <p:cNvSpPr/>
          <p:nvPr/>
        </p:nvSpPr>
        <p:spPr>
          <a:xfrm>
            <a:off x="3073975" y="1453821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68" name="TextBox 67" descr="Disk has 7 Pages. Page 7 has just  been read. " title="Disk Space Manager"/>
          <p:cNvSpPr txBox="1"/>
          <p:nvPr/>
        </p:nvSpPr>
        <p:spPr>
          <a:xfrm>
            <a:off x="-7917" y="3790950"/>
            <a:ext cx="1435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2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Disk Space Manager</a:t>
            </a:r>
          </a:p>
        </p:txBody>
      </p:sp>
      <p:cxnSp>
        <p:nvCxnSpPr>
          <p:cNvPr id="69" name="Straight Connector 68" descr="Disk has 7 Pages. Page 7 has just  been read. " title="Disk Space Manager"/>
          <p:cNvCxnSpPr/>
          <p:nvPr/>
        </p:nvCxnSpPr>
        <p:spPr bwMode="auto">
          <a:xfrm flipH="1">
            <a:off x="5787482" y="4135792"/>
            <a:ext cx="10413" cy="895002"/>
          </a:xfrm>
          <a:prstGeom prst="line">
            <a:avLst/>
          </a:prstGeom>
          <a:solidFill>
            <a:srgbClr val="3366FF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0" name="Folded Corner 69" descr="A Buffer pool with space for 6 pages. Page 1 is in the first slot, page 2 is in the second, page 3 is in the third, page 4 is in the 4th, Page 5 in the fifth" title="Disk Space Manager"/>
          <p:cNvSpPr/>
          <p:nvPr/>
        </p:nvSpPr>
        <p:spPr bwMode="auto">
          <a:xfrm>
            <a:off x="3164985" y="1548213"/>
            <a:ext cx="812918" cy="491111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71" name="Folded Corner 70" descr="A Buffer pool with space for 6 pages. Page 1 is in the first slot, page 2 is in the second, page 3 is in the third, page 4 is in the 4th, Page 5 in the fifth" title="Disk Space Manager"/>
          <p:cNvSpPr/>
          <p:nvPr/>
        </p:nvSpPr>
        <p:spPr bwMode="auto">
          <a:xfrm>
            <a:off x="4235018" y="1562627"/>
            <a:ext cx="855605" cy="483355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2</a:t>
            </a:r>
          </a:p>
        </p:txBody>
      </p:sp>
      <p:sp>
        <p:nvSpPr>
          <p:cNvPr id="72" name="Folded Corner 71" descr="A Buffer pool with space for 6 pages. Page 1 is in the first slot, page 2 is in the second, page 3 is in the third, page 4 is in the 4th, Page 5 in the fifth" title="Disk Space Manager"/>
          <p:cNvSpPr/>
          <p:nvPr/>
        </p:nvSpPr>
        <p:spPr bwMode="auto">
          <a:xfrm>
            <a:off x="5383006" y="1558750"/>
            <a:ext cx="789194" cy="459317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3</a:t>
            </a:r>
          </a:p>
        </p:txBody>
      </p:sp>
      <p:sp>
        <p:nvSpPr>
          <p:cNvPr id="73" name="Folded Corner 72" descr="A Buffer pool with space for 6 pages. Page 1 is in the first slot, page 2 is in the second, page 3 is in the third, page 4 is in the 4th, Page 5 in the fifth" title="Disk Space Manager"/>
          <p:cNvSpPr/>
          <p:nvPr/>
        </p:nvSpPr>
        <p:spPr bwMode="auto">
          <a:xfrm>
            <a:off x="3164985" y="2313698"/>
            <a:ext cx="812918" cy="485822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4</a:t>
            </a:r>
          </a:p>
        </p:txBody>
      </p:sp>
      <p:sp>
        <p:nvSpPr>
          <p:cNvPr id="74" name="Folded Corner 73" descr="Disk has 7 Pages. Page 7 has just  been read. " title="Disk Space Manager"/>
          <p:cNvSpPr/>
          <p:nvPr/>
        </p:nvSpPr>
        <p:spPr bwMode="auto">
          <a:xfrm>
            <a:off x="3500059" y="4400550"/>
            <a:ext cx="630898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5</a:t>
            </a:r>
          </a:p>
        </p:txBody>
      </p:sp>
      <p:sp>
        <p:nvSpPr>
          <p:cNvPr id="76" name="Folded Corner 75" descr="Disk has 7 Pages. Page 6 has just  been read. Page 7 is next" title="Disk Space Manager"/>
          <p:cNvSpPr/>
          <p:nvPr/>
        </p:nvSpPr>
        <p:spPr bwMode="auto">
          <a:xfrm>
            <a:off x="5372116" y="2311643"/>
            <a:ext cx="800084" cy="487877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7</a:t>
            </a:r>
          </a:p>
        </p:txBody>
      </p:sp>
      <p:sp>
        <p:nvSpPr>
          <p:cNvPr id="77" name="Folded Corner 76" descr="A Buffer pool with space for 6 pages. Page 1 is in the first slot, page 2 is in the second, page 3 is in the third, page 4 is in the 4th, Page 5 in the fifth" title="Disk Space Manager"/>
          <p:cNvSpPr/>
          <p:nvPr/>
        </p:nvSpPr>
        <p:spPr bwMode="auto">
          <a:xfrm>
            <a:off x="4277667" y="2311643"/>
            <a:ext cx="812956" cy="487877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5</a:t>
            </a:r>
          </a:p>
        </p:txBody>
      </p:sp>
    </p:spTree>
    <p:extLst>
      <p:ext uri="{BB962C8B-B14F-4D97-AF65-F5344CB8AC3E}">
        <p14:creationId xmlns:p14="http://schemas.microsoft.com/office/powerpoint/2010/main" val="227127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Scan (MRU): Reset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Cache Hits: 0</a:t>
            </a:r>
          </a:p>
          <a:p>
            <a:r>
              <a:rPr lang="en-US" dirty="0"/>
              <a:t>Attempts: 7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928991" y="1197676"/>
            <a:ext cx="1117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928991" y="1197676"/>
            <a:ext cx="1117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</a:p>
        </p:txBody>
      </p:sp>
      <p:sp>
        <p:nvSpPr>
          <p:cNvPr id="49" name="TextBox 48" descr="A Buffer pool with space for 6 pages. Page 1 is in the first slot, page 2 is in the second, page 3 is in the third, page 4 is in the 4th, Page 5 in the fifth"/>
          <p:cNvSpPr txBox="1"/>
          <p:nvPr/>
        </p:nvSpPr>
        <p:spPr>
          <a:xfrm>
            <a:off x="3928991" y="1197676"/>
            <a:ext cx="1117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</a:p>
        </p:txBody>
      </p:sp>
      <p:sp>
        <p:nvSpPr>
          <p:cNvPr id="50" name="TextBox 49" descr="A Buffer pool with space for 6 pages. Page 1 is in the first slot, page 2 is in the second, page 3 is in the third, page 4 is in the 4th, Page 5 in the fifth"/>
          <p:cNvSpPr txBox="1"/>
          <p:nvPr/>
        </p:nvSpPr>
        <p:spPr>
          <a:xfrm>
            <a:off x="3928991" y="1197676"/>
            <a:ext cx="1117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</a:p>
        </p:txBody>
      </p:sp>
      <p:sp>
        <p:nvSpPr>
          <p:cNvPr id="51" name="Rectangle 50" descr="Disk has 7 Pages. Page 1 is next to be read " title="Disk Space Manager"/>
          <p:cNvSpPr/>
          <p:nvPr/>
        </p:nvSpPr>
        <p:spPr bwMode="auto">
          <a:xfrm>
            <a:off x="237224" y="4154668"/>
            <a:ext cx="5696090" cy="85725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sz="1350" kern="0" dirty="0">
              <a:solidFill>
                <a:prstClr val="white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7" name="Folded Corner 56" descr="Disk has 7 Pages. Page 1 is next to be read " title="Disk Space Manager"/>
          <p:cNvSpPr/>
          <p:nvPr/>
        </p:nvSpPr>
        <p:spPr bwMode="auto">
          <a:xfrm>
            <a:off x="457200" y="4377801"/>
            <a:ext cx="630898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58" name="Folded Corner 57" descr="Disk has 7 Pages. Page 1 is next to be read " title="Disk Space Manager"/>
          <p:cNvSpPr/>
          <p:nvPr/>
        </p:nvSpPr>
        <p:spPr bwMode="auto">
          <a:xfrm>
            <a:off x="1223194" y="4377801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2</a:t>
            </a:r>
          </a:p>
        </p:txBody>
      </p:sp>
      <p:sp>
        <p:nvSpPr>
          <p:cNvPr id="59" name="Folded Corner 58" descr="Disk has 7 Pages. Page 1 is next to be read " title="Disk Space Manager"/>
          <p:cNvSpPr/>
          <p:nvPr/>
        </p:nvSpPr>
        <p:spPr bwMode="auto">
          <a:xfrm>
            <a:off x="1978629" y="4377801"/>
            <a:ext cx="630898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3</a:t>
            </a:r>
          </a:p>
        </p:txBody>
      </p:sp>
      <p:sp>
        <p:nvSpPr>
          <p:cNvPr id="60" name="Folded Corner 59" descr="Disk has 7 Pages. Page 1 is next to be read " title="Disk Space Manager"/>
          <p:cNvSpPr/>
          <p:nvPr/>
        </p:nvSpPr>
        <p:spPr bwMode="auto">
          <a:xfrm>
            <a:off x="2744623" y="4377801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4</a:t>
            </a:r>
          </a:p>
        </p:txBody>
      </p:sp>
      <p:sp>
        <p:nvSpPr>
          <p:cNvPr id="61" name="Folded Corner 60" descr="Disk has 7 Pages. Page 1 is next to be read " title="Disk Space Manager"/>
          <p:cNvSpPr/>
          <p:nvPr/>
        </p:nvSpPr>
        <p:spPr bwMode="auto">
          <a:xfrm>
            <a:off x="3500059" y="4377801"/>
            <a:ext cx="630898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5</a:t>
            </a:r>
          </a:p>
        </p:txBody>
      </p:sp>
      <p:sp>
        <p:nvSpPr>
          <p:cNvPr id="62" name="Folded Corner 61" descr="Disk has 7 Pages. Page 1 is next to be read " title="Disk Space Manager"/>
          <p:cNvSpPr/>
          <p:nvPr/>
        </p:nvSpPr>
        <p:spPr bwMode="auto">
          <a:xfrm>
            <a:off x="4266051" y="4377801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6</a:t>
            </a:r>
          </a:p>
        </p:txBody>
      </p:sp>
      <p:sp>
        <p:nvSpPr>
          <p:cNvPr id="63" name="Folded Corner 62" descr="Disk has 7 Pages. Page 1 is next to be read " title="Disk Space Manager"/>
          <p:cNvSpPr/>
          <p:nvPr/>
        </p:nvSpPr>
        <p:spPr bwMode="auto">
          <a:xfrm>
            <a:off x="5021486" y="4377801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7</a:t>
            </a:r>
          </a:p>
        </p:txBody>
      </p:sp>
      <p:sp>
        <p:nvSpPr>
          <p:cNvPr id="64" name="Rectangle 63" descr="A Buffer pool with space for 6 pages. Page 1 is in the first slot, page 2 is in the second, page 3 is in the third, page 4 is in the 4th, Page 5 in the fifth, 7 in the sixth" title="Buffer Pool"/>
          <p:cNvSpPr/>
          <p:nvPr/>
        </p:nvSpPr>
        <p:spPr bwMode="auto">
          <a:xfrm>
            <a:off x="2744623" y="1203396"/>
            <a:ext cx="3886200" cy="1996434"/>
          </a:xfrm>
          <a:prstGeom prst="rect">
            <a:avLst/>
          </a:prstGeom>
          <a:gradFill rotWithShape="1">
            <a:gsLst>
              <a:gs pos="0">
                <a:srgbClr val="ABD2EB">
                  <a:shade val="51000"/>
                  <a:satMod val="130000"/>
                </a:srgbClr>
              </a:gs>
              <a:gs pos="80000">
                <a:srgbClr val="ABD2EB">
                  <a:shade val="93000"/>
                  <a:satMod val="130000"/>
                </a:srgbClr>
              </a:gs>
              <a:gs pos="100000">
                <a:srgbClr val="ABD2E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BD2E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sz="1350" kern="0" dirty="0">
              <a:solidFill>
                <a:prstClr val="white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65" name="Rounded Rectangle 64" descr="A Buffer pool with space for 6 pages. Page 1 is in the first slot, page 2 is in the second, page 3 is in the third, page 4 is in the 4th, Page 5 in the fifth" title="Buffer Pool"/>
          <p:cNvSpPr/>
          <p:nvPr/>
        </p:nvSpPr>
        <p:spPr>
          <a:xfrm>
            <a:off x="4183009" y="2211788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66" name="Rounded Rectangle 65" descr="A Buffer pool with space for 6 pages. Page 1 is in the first slot, page 2 is in the second, page 3 is in the third, page 4 is in the 4th, Page 5 in the fifth" title="Buffer Pool"/>
          <p:cNvSpPr/>
          <p:nvPr/>
        </p:nvSpPr>
        <p:spPr>
          <a:xfrm>
            <a:off x="5256727" y="1450374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67" name="Rounded Rectangle 66" descr="A Buffer pool with space for 6 pages. Page 1 is in the first slot, page 2 is in the second, page 3 is in the third, page 4 is in the 4th, Page 5 in the fifth" title="Buffer Pool"/>
          <p:cNvSpPr/>
          <p:nvPr/>
        </p:nvSpPr>
        <p:spPr>
          <a:xfrm>
            <a:off x="3079039" y="2211788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68" name="Rounded Rectangle 67" descr="A Buffer pool with space for 6 pages. Page 1 is in the first slot, page 2 is in the second, page 3 is in the third, page 4 is in the 4th, Page 5 in the fifth" title="Buffer Pool"/>
          <p:cNvSpPr/>
          <p:nvPr/>
        </p:nvSpPr>
        <p:spPr>
          <a:xfrm>
            <a:off x="5272225" y="2223890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69" name="Rounded Rectangle 68" descr="A Buffer pool with space for 6 pages. Page 1 is in the first slot, page 2 is in the second, page 3 is in the third, page 4 is in the 4th, Page 5 in the fifth" title="Buffer Pool"/>
          <p:cNvSpPr/>
          <p:nvPr/>
        </p:nvSpPr>
        <p:spPr>
          <a:xfrm>
            <a:off x="4177945" y="1453821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70" name="Rounded Rectangle 69" descr="A Buffer pool with space for 6 pages. Page 1 is in the first slot, page 2 is in the second, page 3 is in the third, page 4 is in the 4th, Page 5 in the fifth" title="Buffer Pool"/>
          <p:cNvSpPr/>
          <p:nvPr/>
        </p:nvSpPr>
        <p:spPr>
          <a:xfrm>
            <a:off x="3073975" y="1453821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71" name="TextBox 70" descr="Disk has 7 Pages. Page 1 is next to be read " title="Disk Space Manager"/>
          <p:cNvSpPr txBox="1"/>
          <p:nvPr/>
        </p:nvSpPr>
        <p:spPr>
          <a:xfrm>
            <a:off x="-7917" y="3790950"/>
            <a:ext cx="1435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2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Disk Space Manager</a:t>
            </a:r>
          </a:p>
        </p:txBody>
      </p:sp>
      <p:cxnSp>
        <p:nvCxnSpPr>
          <p:cNvPr id="72" name="Straight Connector 71" descr="Disk has 7 Pages. Page 1 is next to be read " title="Disk Space Manager"/>
          <p:cNvCxnSpPr/>
          <p:nvPr/>
        </p:nvCxnSpPr>
        <p:spPr bwMode="auto">
          <a:xfrm flipH="1">
            <a:off x="331592" y="4135792"/>
            <a:ext cx="10413" cy="895002"/>
          </a:xfrm>
          <a:prstGeom prst="line">
            <a:avLst/>
          </a:prstGeom>
          <a:solidFill>
            <a:srgbClr val="3366FF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Folded Corner 72" descr="A Buffer pool with space for 6 pages. Page 1 is in the first slot, page 2 is in the second, page 3 is in the third, page 4 is in the 4th, Page 5 in the fifth" title="Disk Space Manager"/>
          <p:cNvSpPr/>
          <p:nvPr/>
        </p:nvSpPr>
        <p:spPr bwMode="auto">
          <a:xfrm>
            <a:off x="3164985" y="1548213"/>
            <a:ext cx="812918" cy="491111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74" name="Folded Corner 73" descr="A Buffer pool with space for 6 pages. Page 1 is in the first slot, page 2 is in the second, page 3 is in the third, page 4 is in the 4th, Page 5 in the fifth" title="Disk Space Manager"/>
          <p:cNvSpPr/>
          <p:nvPr/>
        </p:nvSpPr>
        <p:spPr bwMode="auto">
          <a:xfrm>
            <a:off x="4235018" y="1562627"/>
            <a:ext cx="855605" cy="483355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2</a:t>
            </a:r>
          </a:p>
        </p:txBody>
      </p:sp>
      <p:sp>
        <p:nvSpPr>
          <p:cNvPr id="75" name="Folded Corner 74" descr="A Buffer pool with space for 6 pages. Page 1 is in the first slot, page 2 is in the second, page 3 is in the third, page 4 is in the 4th, Page 5 in the fifth" title="Disk Space Manager"/>
          <p:cNvSpPr/>
          <p:nvPr/>
        </p:nvSpPr>
        <p:spPr bwMode="auto">
          <a:xfrm>
            <a:off x="5383006" y="1558750"/>
            <a:ext cx="789194" cy="459317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3</a:t>
            </a:r>
          </a:p>
        </p:txBody>
      </p:sp>
      <p:sp>
        <p:nvSpPr>
          <p:cNvPr id="76" name="Folded Corner 75" descr="A Buffer pool with space for 6 pages. Page 1 is in the first slot, page 2 is in the second, page 3 is in the third, page 4 is in the 4th, Page 5 in the fifth" title="Disk Space Manager"/>
          <p:cNvSpPr/>
          <p:nvPr/>
        </p:nvSpPr>
        <p:spPr bwMode="auto">
          <a:xfrm>
            <a:off x="3164985" y="2313698"/>
            <a:ext cx="812918" cy="485822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4</a:t>
            </a:r>
          </a:p>
        </p:txBody>
      </p:sp>
      <p:sp>
        <p:nvSpPr>
          <p:cNvPr id="77" name="Folded Corner 76" descr="Disk has 7 Pages. Page 1 is next to be read " title="Disk Space Manager"/>
          <p:cNvSpPr/>
          <p:nvPr/>
        </p:nvSpPr>
        <p:spPr bwMode="auto">
          <a:xfrm>
            <a:off x="3500059" y="4400550"/>
            <a:ext cx="630898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5</a:t>
            </a:r>
          </a:p>
        </p:txBody>
      </p:sp>
      <p:sp>
        <p:nvSpPr>
          <p:cNvPr id="78" name="Folded Corner 77" descr="Disk has 7 Pages. Page 6 has just  been read. Page 7 is next" title="Disk Space Manager"/>
          <p:cNvSpPr/>
          <p:nvPr/>
        </p:nvSpPr>
        <p:spPr bwMode="auto">
          <a:xfrm>
            <a:off x="5372116" y="2311643"/>
            <a:ext cx="800084" cy="487877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7</a:t>
            </a:r>
          </a:p>
        </p:txBody>
      </p:sp>
      <p:sp>
        <p:nvSpPr>
          <p:cNvPr id="79" name="Folded Corner 78" descr="A Buffer pool with space for 6 pages. Page 1 is in the first slot, page 2 is in the second, page 3 is in the third, page 4 is in the 4th, Page 5 in the fifth" title="Disk Space Manager"/>
          <p:cNvSpPr/>
          <p:nvPr/>
        </p:nvSpPr>
        <p:spPr bwMode="auto">
          <a:xfrm>
            <a:off x="4277667" y="2311643"/>
            <a:ext cx="812956" cy="487877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5</a:t>
            </a:r>
          </a:p>
        </p:txBody>
      </p:sp>
    </p:spTree>
    <p:extLst>
      <p:ext uri="{BB962C8B-B14F-4D97-AF65-F5344CB8AC3E}">
        <p14:creationId xmlns:p14="http://schemas.microsoft.com/office/powerpoint/2010/main" val="8178240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 descr="Disk holds all of the pages in the file. This disk has 6 pages number 1...6" title="Disk Space Manager"/>
          <p:cNvSpPr/>
          <p:nvPr/>
        </p:nvSpPr>
        <p:spPr bwMode="auto">
          <a:xfrm>
            <a:off x="342900" y="4000033"/>
            <a:ext cx="6000750" cy="857250"/>
          </a:xfrm>
          <a:prstGeom prst="rect">
            <a:avLst/>
          </a:prstGeom>
          <a:solidFill>
            <a:srgbClr val="015CB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sz="1350" kern="0" dirty="0">
              <a:solidFill>
                <a:prstClr val="white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Management Read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5775106" y="1200151"/>
            <a:ext cx="2911694" cy="3394472"/>
          </a:xfrm>
        </p:spPr>
        <p:txBody>
          <a:bodyPr/>
          <a:lstStyle/>
          <a:p>
            <a:pPr marL="0" indent="0">
              <a:buNone/>
            </a:pPr>
            <a:r>
              <a:rPr lang="en-US" i="1" dirty="0">
                <a:ea typeface="Helvetica Neue" charset="0"/>
                <a:cs typeface="Helvetica Neue" charset="0"/>
              </a:rPr>
              <a:t>The illusion of addressing and modifying disk pages in memory.</a:t>
            </a:r>
          </a:p>
        </p:txBody>
      </p:sp>
      <p:sp>
        <p:nvSpPr>
          <p:cNvPr id="34" name="Rectangle 33" descr="The Buffer Manager lives in ram and has a set amount of frames (page) which it can hold. The buffer manager now holds pages 1, 4, 3 from disk" title="Buffer Manager"/>
          <p:cNvSpPr/>
          <p:nvPr/>
        </p:nvSpPr>
        <p:spPr bwMode="auto">
          <a:xfrm>
            <a:off x="1485900" y="1657350"/>
            <a:ext cx="3886200" cy="1996434"/>
          </a:xfrm>
          <a:prstGeom prst="rect">
            <a:avLst/>
          </a:prstGeom>
          <a:gradFill rotWithShape="1">
            <a:gsLst>
              <a:gs pos="0">
                <a:srgbClr val="ABD2EB">
                  <a:shade val="51000"/>
                  <a:satMod val="130000"/>
                </a:srgbClr>
              </a:gs>
              <a:gs pos="80000">
                <a:srgbClr val="ABD2EB">
                  <a:shade val="93000"/>
                  <a:satMod val="130000"/>
                </a:srgbClr>
              </a:gs>
              <a:gs pos="100000">
                <a:srgbClr val="ABD2E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BD2E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sz="1350" kern="0" dirty="0">
              <a:solidFill>
                <a:prstClr val="white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05473" y="1274427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RAM</a:t>
            </a:r>
            <a:endParaRPr lang="en-US" dirty="0">
              <a:solidFill>
                <a:schemeClr val="tx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9" name="TextBox 8" descr="Disk holds all of the pages in the file. This disk has 6 pages number 1...6" title="Disk Space Manager"/>
          <p:cNvSpPr txBox="1"/>
          <p:nvPr/>
        </p:nvSpPr>
        <p:spPr>
          <a:xfrm>
            <a:off x="3105474" y="365378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Disk</a:t>
            </a:r>
            <a:endParaRPr lang="en-US" dirty="0">
              <a:solidFill>
                <a:schemeClr val="tx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8" name="TextBox 37" descr="Disk holds all of the pages in the file. This disk has 6 pages number 1...6" title="Disk Space Manager"/>
          <p:cNvSpPr txBox="1"/>
          <p:nvPr/>
        </p:nvSpPr>
        <p:spPr>
          <a:xfrm>
            <a:off x="325658" y="3805796"/>
            <a:ext cx="1435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2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Disk Space Manager</a:t>
            </a:r>
          </a:p>
        </p:txBody>
      </p:sp>
      <p:sp>
        <p:nvSpPr>
          <p:cNvPr id="39" name="TextBox 38" descr="The Buffer Manager lives in ram and has a set amount of frames (page) which it can hold. The buffer manager now holds pages 1, 4, 3 from disk" title="Buffer Manager"/>
          <p:cNvSpPr txBox="1"/>
          <p:nvPr/>
        </p:nvSpPr>
        <p:spPr>
          <a:xfrm>
            <a:off x="1432080" y="1422269"/>
            <a:ext cx="1117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</a:p>
        </p:txBody>
      </p:sp>
      <p:grpSp>
        <p:nvGrpSpPr>
          <p:cNvPr id="40" name="Group 39" descr="Disk holds all of the pages in the file. This disk has 6 pages number 1...6" title="Disk Space Manager"/>
          <p:cNvGrpSpPr/>
          <p:nvPr/>
        </p:nvGrpSpPr>
        <p:grpSpPr>
          <a:xfrm>
            <a:off x="559334" y="4156293"/>
            <a:ext cx="5563772" cy="544730"/>
            <a:chOff x="898179" y="5694747"/>
            <a:chExt cx="7418362" cy="726306"/>
          </a:xfrm>
        </p:grpSpPr>
        <p:sp>
          <p:nvSpPr>
            <p:cNvPr id="41" name="Folded Corner 40"/>
            <p:cNvSpPr/>
            <p:nvPr/>
          </p:nvSpPr>
          <p:spPr bwMode="auto">
            <a:xfrm>
              <a:off x="898179" y="569474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500" kern="0" dirty="0">
                  <a:solidFill>
                    <a:schemeClr val="tx2"/>
                  </a:solidFill>
                  <a:latin typeface="Helvetica Neue"/>
                  <a:ea typeface=""/>
                </a:rPr>
                <a:t>Page 1</a:t>
              </a:r>
            </a:p>
          </p:txBody>
        </p:sp>
        <p:sp>
          <p:nvSpPr>
            <p:cNvPr id="42" name="Folded Corner 41"/>
            <p:cNvSpPr/>
            <p:nvPr/>
          </p:nvSpPr>
          <p:spPr bwMode="auto">
            <a:xfrm>
              <a:off x="2181126" y="569474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500" kern="0" dirty="0">
                  <a:solidFill>
                    <a:schemeClr val="tx2"/>
                  </a:solidFill>
                  <a:latin typeface="Helvetica Neue"/>
                  <a:ea typeface=""/>
                </a:rPr>
                <a:t>Page 2</a:t>
              </a:r>
            </a:p>
          </p:txBody>
        </p:sp>
        <p:sp>
          <p:nvSpPr>
            <p:cNvPr id="43" name="Folded Corner 42"/>
            <p:cNvSpPr/>
            <p:nvPr/>
          </p:nvSpPr>
          <p:spPr bwMode="auto">
            <a:xfrm>
              <a:off x="3446390" y="569474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500" kern="0" dirty="0">
                  <a:solidFill>
                    <a:schemeClr val="tx2"/>
                  </a:solidFill>
                  <a:latin typeface="Helvetica Neue"/>
                  <a:ea typeface=""/>
                </a:rPr>
                <a:t>Page 3</a:t>
              </a:r>
            </a:p>
          </p:txBody>
        </p:sp>
        <p:sp>
          <p:nvSpPr>
            <p:cNvPr id="44" name="Folded Corner 43"/>
            <p:cNvSpPr/>
            <p:nvPr/>
          </p:nvSpPr>
          <p:spPr bwMode="auto">
            <a:xfrm>
              <a:off x="4729337" y="569474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500" kern="0" dirty="0">
                  <a:solidFill>
                    <a:schemeClr val="tx2"/>
                  </a:solidFill>
                  <a:latin typeface="Helvetica Neue"/>
                  <a:ea typeface=""/>
                </a:rPr>
                <a:t>Page 4</a:t>
              </a:r>
            </a:p>
          </p:txBody>
        </p:sp>
        <p:sp>
          <p:nvSpPr>
            <p:cNvPr id="45" name="Folded Corner 44"/>
            <p:cNvSpPr/>
            <p:nvPr/>
          </p:nvSpPr>
          <p:spPr bwMode="auto">
            <a:xfrm>
              <a:off x="5994601" y="569474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500" kern="0" dirty="0">
                  <a:solidFill>
                    <a:schemeClr val="tx2"/>
                  </a:solidFill>
                  <a:latin typeface="Helvetica Neue"/>
                  <a:ea typeface=""/>
                </a:rPr>
                <a:t>Page 5</a:t>
              </a:r>
            </a:p>
          </p:txBody>
        </p:sp>
        <p:sp>
          <p:nvSpPr>
            <p:cNvPr id="46" name="Folded Corner 45"/>
            <p:cNvSpPr/>
            <p:nvPr/>
          </p:nvSpPr>
          <p:spPr bwMode="auto">
            <a:xfrm>
              <a:off x="7277546" y="569474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500" kern="0" dirty="0">
                  <a:solidFill>
                    <a:schemeClr val="tx2"/>
                  </a:solidFill>
                  <a:latin typeface="Helvetica Neue"/>
                  <a:ea typeface=""/>
                </a:rPr>
                <a:t>Page 6</a:t>
              </a:r>
            </a:p>
          </p:txBody>
        </p:sp>
      </p:grpSp>
      <p:sp>
        <p:nvSpPr>
          <p:cNvPr id="27" name="Rounded Rectangle 26" descr="The Buffer Manager lives in ram and has a set amount of frames (page) which it can hold. The buffer manager now holds pages 1, 4, 3 from disk" title="Buffer Manager">
            <a:extLst>
              <a:ext uri="{FF2B5EF4-FFF2-40B4-BE49-F238E27FC236}">
                <a16:creationId xmlns:a16="http://schemas.microsoft.com/office/drawing/2014/main" id="{02D593FD-BFD8-3C48-BD42-AB965F7D9B94}"/>
              </a:ext>
            </a:extLst>
          </p:cNvPr>
          <p:cNvSpPr/>
          <p:nvPr/>
        </p:nvSpPr>
        <p:spPr>
          <a:xfrm>
            <a:off x="2924287" y="2665743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29" name="Rounded Rectangle 28" descr="The Buffer Manager lives in ram and has a set amount of frames (page) which it can hold. The buffer manager now holds pages 1, 4, 3 from disk" title="Buffer Manager">
            <a:extLst>
              <a:ext uri="{FF2B5EF4-FFF2-40B4-BE49-F238E27FC236}">
                <a16:creationId xmlns:a16="http://schemas.microsoft.com/office/drawing/2014/main" id="{E88DC9C0-B8C0-6F42-9CAE-C77355EB9E14}"/>
              </a:ext>
            </a:extLst>
          </p:cNvPr>
          <p:cNvSpPr/>
          <p:nvPr/>
        </p:nvSpPr>
        <p:spPr>
          <a:xfrm>
            <a:off x="3998005" y="1904328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30" name="Rounded Rectangle 29" descr="The Buffer Manager lives in ram and has a set amount of frames (page) which it can hold. The buffer manager now holds pages 1, 4, 3 from disk" title="Buffer Manager">
            <a:extLst>
              <a:ext uri="{FF2B5EF4-FFF2-40B4-BE49-F238E27FC236}">
                <a16:creationId xmlns:a16="http://schemas.microsoft.com/office/drawing/2014/main" id="{B43751AB-D062-C442-BC4E-1D756E7F2DAD}"/>
              </a:ext>
            </a:extLst>
          </p:cNvPr>
          <p:cNvSpPr/>
          <p:nvPr/>
        </p:nvSpPr>
        <p:spPr>
          <a:xfrm>
            <a:off x="1820317" y="2665743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31" name="Rounded Rectangle 30" descr="The Buffer Manager lives in ram and has a set amount of frames (page) which it can hold. The buffer manager now holds pages 1, 4, 3 from disk" title="Buffer Manager">
            <a:extLst>
              <a:ext uri="{FF2B5EF4-FFF2-40B4-BE49-F238E27FC236}">
                <a16:creationId xmlns:a16="http://schemas.microsoft.com/office/drawing/2014/main" id="{50204FD8-0CEB-034D-9451-13B2EFCCB139}"/>
              </a:ext>
            </a:extLst>
          </p:cNvPr>
          <p:cNvSpPr/>
          <p:nvPr/>
        </p:nvSpPr>
        <p:spPr>
          <a:xfrm>
            <a:off x="4013503" y="2677844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32" name="Folded Corner 31" descr="The Buffer Manager lives in ram and has a set amount of frames (page) which it can hold. The buffer manager now holds pages 1, 4, 3 from disk" title="Buffer Manager">
            <a:extLst>
              <a:ext uri="{FF2B5EF4-FFF2-40B4-BE49-F238E27FC236}">
                <a16:creationId xmlns:a16="http://schemas.microsoft.com/office/drawing/2014/main" id="{15713E34-14D7-714D-93DD-0C84B4623676}"/>
              </a:ext>
            </a:extLst>
          </p:cNvPr>
          <p:cNvSpPr/>
          <p:nvPr/>
        </p:nvSpPr>
        <p:spPr bwMode="auto">
          <a:xfrm>
            <a:off x="4114717" y="1984092"/>
            <a:ext cx="792509" cy="54473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3</a:t>
            </a:r>
          </a:p>
        </p:txBody>
      </p:sp>
      <p:sp>
        <p:nvSpPr>
          <p:cNvPr id="33" name="Rounded Rectangle 32" descr="The Buffer Manager lives in ram and has a set amount of frames (page) which it can hold. The buffer manager now holds pages 1, 4, 3 from disk" title="Buffer Manager">
            <a:extLst>
              <a:ext uri="{FF2B5EF4-FFF2-40B4-BE49-F238E27FC236}">
                <a16:creationId xmlns:a16="http://schemas.microsoft.com/office/drawing/2014/main" id="{F6E8A059-CBCD-AA46-B436-A5BBE281A0F1}"/>
              </a:ext>
            </a:extLst>
          </p:cNvPr>
          <p:cNvSpPr/>
          <p:nvPr/>
        </p:nvSpPr>
        <p:spPr>
          <a:xfrm>
            <a:off x="2919223" y="1907775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35" name="Rounded Rectangle 34" descr="The Buffer Manager lives in ram and has a set amount of frames (page) which it can hold. The buffer manager now holds pages 1, 4, 3 from disk" title="Buffer Manager">
            <a:extLst>
              <a:ext uri="{FF2B5EF4-FFF2-40B4-BE49-F238E27FC236}">
                <a16:creationId xmlns:a16="http://schemas.microsoft.com/office/drawing/2014/main" id="{C17F20BD-15AF-EB44-A6F4-5BC38FC2E97C}"/>
              </a:ext>
            </a:extLst>
          </p:cNvPr>
          <p:cNvSpPr/>
          <p:nvPr/>
        </p:nvSpPr>
        <p:spPr>
          <a:xfrm>
            <a:off x="1815253" y="1907775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47" name="Folded Corner 46" descr="The Buffer Manager lives in ram and has a set amount of frames (page) which it can hold. The buffer manager now holds pages 1, 4, 3 from disk" title="Buffer Manager">
            <a:extLst>
              <a:ext uri="{FF2B5EF4-FFF2-40B4-BE49-F238E27FC236}">
                <a16:creationId xmlns:a16="http://schemas.microsoft.com/office/drawing/2014/main" id="{2072BCFE-01B1-E043-BD8A-5F93A3E6CD8F}"/>
              </a:ext>
            </a:extLst>
          </p:cNvPr>
          <p:cNvSpPr/>
          <p:nvPr/>
        </p:nvSpPr>
        <p:spPr bwMode="auto">
          <a:xfrm>
            <a:off x="1921531" y="1974863"/>
            <a:ext cx="792509" cy="54473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48" name="Folded Corner 47" descr="The Buffer Manager lives in ram and has a set amount of frames (page) which it can hold. The buffer manager now holds pages 1, 4, 3 from disk" title="Buffer Manager">
            <a:extLst>
              <a:ext uri="{FF2B5EF4-FFF2-40B4-BE49-F238E27FC236}">
                <a16:creationId xmlns:a16="http://schemas.microsoft.com/office/drawing/2014/main" id="{2A4163B1-9511-5C4C-AAE6-45B6D32568FA}"/>
              </a:ext>
            </a:extLst>
          </p:cNvPr>
          <p:cNvSpPr/>
          <p:nvPr/>
        </p:nvSpPr>
        <p:spPr bwMode="auto">
          <a:xfrm>
            <a:off x="3039376" y="1974863"/>
            <a:ext cx="779246" cy="54473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88327" y="1443774"/>
            <a:ext cx="1117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2">
                    <a:lumMod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</a:p>
        </p:txBody>
      </p:sp>
    </p:spTree>
    <p:extLst>
      <p:ext uri="{BB962C8B-B14F-4D97-AF65-F5344CB8AC3E}">
        <p14:creationId xmlns:p14="http://schemas.microsoft.com/office/powerpoint/2010/main" val="75863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Scan (MRU): Read Page 1 (again)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Cache Hits: 1</a:t>
            </a:r>
          </a:p>
          <a:p>
            <a:r>
              <a:rPr lang="en-US" dirty="0"/>
              <a:t>Attempts: 8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928991" y="1197676"/>
            <a:ext cx="1117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</a:p>
        </p:txBody>
      </p:sp>
      <p:sp>
        <p:nvSpPr>
          <p:cNvPr id="49" name="TextBox 48" descr="A Buffer pool with space for 6 pages. Page 1 is in the first slot, page 2 is in the second, page 3 is in the third, page 4 is in the 4th, Page 5 in the fifth"/>
          <p:cNvSpPr txBox="1"/>
          <p:nvPr/>
        </p:nvSpPr>
        <p:spPr>
          <a:xfrm>
            <a:off x="3928991" y="1197676"/>
            <a:ext cx="1117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</a:p>
        </p:txBody>
      </p:sp>
      <p:sp>
        <p:nvSpPr>
          <p:cNvPr id="50" name="TextBox 49" descr="A Buffer pool with space for 6 pages. Page 1 is in the first slot, page 2 is in the second, page 3 is in the third, page 4 is in the 4th, Page 5 in the fifth"/>
          <p:cNvSpPr txBox="1"/>
          <p:nvPr/>
        </p:nvSpPr>
        <p:spPr>
          <a:xfrm>
            <a:off x="3928991" y="1197676"/>
            <a:ext cx="1117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</a:p>
        </p:txBody>
      </p:sp>
      <p:sp>
        <p:nvSpPr>
          <p:cNvPr id="51" name="Rectangle 50" descr="Disk has 7 Pages. Page 1 has just  been read, page 2 is next. " title="Disk Space Manager"/>
          <p:cNvSpPr/>
          <p:nvPr/>
        </p:nvSpPr>
        <p:spPr bwMode="auto">
          <a:xfrm>
            <a:off x="237224" y="4154668"/>
            <a:ext cx="5696090" cy="85725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sz="1350" kern="0" dirty="0">
              <a:solidFill>
                <a:prstClr val="white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7" name="Folded Corner 56" descr="Disk has 7 Pages. Page 1 has just  been read, page 2 is next. " title="Disk Space Manager"/>
          <p:cNvSpPr/>
          <p:nvPr/>
        </p:nvSpPr>
        <p:spPr bwMode="auto">
          <a:xfrm>
            <a:off x="457200" y="4377801"/>
            <a:ext cx="630898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58" name="Folded Corner 57" descr="Disk has 7 Pages. Page 1 has just  been read, page 2 is next. " title="Disk Space Manager"/>
          <p:cNvSpPr/>
          <p:nvPr/>
        </p:nvSpPr>
        <p:spPr bwMode="auto">
          <a:xfrm>
            <a:off x="1223194" y="4377801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2</a:t>
            </a:r>
          </a:p>
        </p:txBody>
      </p:sp>
      <p:sp>
        <p:nvSpPr>
          <p:cNvPr id="59" name="Folded Corner 58" descr="Disk has 7 Pages. Page 1 has just  been read, page 2 is next. " title="Disk Space Manager"/>
          <p:cNvSpPr/>
          <p:nvPr/>
        </p:nvSpPr>
        <p:spPr bwMode="auto">
          <a:xfrm>
            <a:off x="1978629" y="4377801"/>
            <a:ext cx="630898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3</a:t>
            </a:r>
          </a:p>
        </p:txBody>
      </p:sp>
      <p:sp>
        <p:nvSpPr>
          <p:cNvPr id="60" name="Folded Corner 59" descr="Disk has 7 Pages. Page 1 has just  been read, page 2 is next. " title="Disk Space Manager"/>
          <p:cNvSpPr/>
          <p:nvPr/>
        </p:nvSpPr>
        <p:spPr bwMode="auto">
          <a:xfrm>
            <a:off x="2744623" y="4377801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4</a:t>
            </a:r>
          </a:p>
        </p:txBody>
      </p:sp>
      <p:sp>
        <p:nvSpPr>
          <p:cNvPr id="61" name="Folded Corner 60" descr="Disk has 7 Pages. Page 1 has just  been read, page 2 is next. " title="Disk Space Manager"/>
          <p:cNvSpPr/>
          <p:nvPr/>
        </p:nvSpPr>
        <p:spPr bwMode="auto">
          <a:xfrm>
            <a:off x="3500059" y="4377801"/>
            <a:ext cx="630898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5</a:t>
            </a:r>
          </a:p>
        </p:txBody>
      </p:sp>
      <p:sp>
        <p:nvSpPr>
          <p:cNvPr id="62" name="Folded Corner 61" descr="Disk has 7 Pages. Page 1 has just  been read, page 2 is next. " title="Disk Space Manager"/>
          <p:cNvSpPr/>
          <p:nvPr/>
        </p:nvSpPr>
        <p:spPr bwMode="auto">
          <a:xfrm>
            <a:off x="4266051" y="4377801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6</a:t>
            </a:r>
          </a:p>
        </p:txBody>
      </p:sp>
      <p:sp>
        <p:nvSpPr>
          <p:cNvPr id="63" name="Folded Corner 62" descr="Disk has 7 Pages. Page 1 has just  been read, page 2 is next. " title="Disk Space Manager"/>
          <p:cNvSpPr/>
          <p:nvPr/>
        </p:nvSpPr>
        <p:spPr bwMode="auto">
          <a:xfrm>
            <a:off x="5021486" y="4377801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7</a:t>
            </a:r>
          </a:p>
        </p:txBody>
      </p:sp>
      <p:sp>
        <p:nvSpPr>
          <p:cNvPr id="64" name="Rectangle 63" descr="A Buffer pool with space for 6 pages. Page 1 is in the first slot, page 2 is in the second, page 3 is in the third, page 4 is in the 4th, Page 5 in the fifth, 7 in the sixth" title="Buffer Pool"/>
          <p:cNvSpPr/>
          <p:nvPr/>
        </p:nvSpPr>
        <p:spPr bwMode="auto">
          <a:xfrm>
            <a:off x="2744623" y="1203396"/>
            <a:ext cx="3886200" cy="1996434"/>
          </a:xfrm>
          <a:prstGeom prst="rect">
            <a:avLst/>
          </a:prstGeom>
          <a:gradFill rotWithShape="1">
            <a:gsLst>
              <a:gs pos="0">
                <a:srgbClr val="ABD2EB">
                  <a:shade val="51000"/>
                  <a:satMod val="130000"/>
                </a:srgbClr>
              </a:gs>
              <a:gs pos="80000">
                <a:srgbClr val="ABD2EB">
                  <a:shade val="93000"/>
                  <a:satMod val="130000"/>
                </a:srgbClr>
              </a:gs>
              <a:gs pos="100000">
                <a:srgbClr val="ABD2E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BD2E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sz="1350" kern="0" dirty="0">
              <a:solidFill>
                <a:prstClr val="white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65" name="Rounded Rectangle 64" descr="A Buffer pool with space for 6 pages. Page 1 is in the first slot, page 2 is in the second, page 3 is in the third, page 4 is in the 4th, Page 5 in the fifth" title="Buffer Pool"/>
          <p:cNvSpPr/>
          <p:nvPr/>
        </p:nvSpPr>
        <p:spPr>
          <a:xfrm>
            <a:off x="4183009" y="2211788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66" name="Rounded Rectangle 65" descr="A Buffer pool with space for 6 pages. Page 1 is in the first slot, page 2 is in the second, page 3 is in the third, page 4 is in the 4th, Page 5 in the fifth" title="Buffer Pool"/>
          <p:cNvSpPr/>
          <p:nvPr/>
        </p:nvSpPr>
        <p:spPr>
          <a:xfrm>
            <a:off x="5256727" y="1450374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67" name="Rounded Rectangle 66" descr="A Buffer pool with space for 6 pages. Page 1 is in the first slot, page 2 is in the second, page 3 is in the third, page 4 is in the 4th, Page 5 in the fifth" title="Buffer Pool"/>
          <p:cNvSpPr/>
          <p:nvPr/>
        </p:nvSpPr>
        <p:spPr>
          <a:xfrm>
            <a:off x="3079039" y="2211788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68" name="Rounded Rectangle 67" descr="A Buffer pool with space for 6 pages. Page 1 is in the first slot, page 2 is in the second, page 3 is in the third, page 4 is in the 4th, Page 5 in the fifth" title="Buffer Pool"/>
          <p:cNvSpPr/>
          <p:nvPr/>
        </p:nvSpPr>
        <p:spPr>
          <a:xfrm>
            <a:off x="5272225" y="2223890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69" name="Rounded Rectangle 68" descr="A Buffer pool with space for 6 pages. Page 1 is in the first slot, page 2 is in the second, page 3 is in the third, page 4 is in the 4th, Page 5 in the fifth" title="Buffer Pool"/>
          <p:cNvSpPr/>
          <p:nvPr/>
        </p:nvSpPr>
        <p:spPr>
          <a:xfrm>
            <a:off x="4177945" y="1453821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70" name="Rounded Rectangle 69" descr="A Buffer pool with space for 6 pages. Page 1 is in the first slot, page 2 is in the second, page 3 is in the third, page 4 is in the 4th, Page 5 in the fifth" title="Buffer Pool"/>
          <p:cNvSpPr/>
          <p:nvPr/>
        </p:nvSpPr>
        <p:spPr>
          <a:xfrm>
            <a:off x="3073975" y="1453821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71" name="TextBox 70" descr="Disk has 7 Pages. Page 1 has just  been read, page 2 is next. " title="Disk Space Manager"/>
          <p:cNvSpPr txBox="1"/>
          <p:nvPr/>
        </p:nvSpPr>
        <p:spPr>
          <a:xfrm>
            <a:off x="-7917" y="3790950"/>
            <a:ext cx="1435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2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Disk Space Manager</a:t>
            </a:r>
          </a:p>
        </p:txBody>
      </p:sp>
      <p:cxnSp>
        <p:nvCxnSpPr>
          <p:cNvPr id="72" name="Straight Connector 71" descr="Disk has 7 Pages. Page 1 has just  been read, page 2 is next. " title="Disk Space Manager"/>
          <p:cNvCxnSpPr/>
          <p:nvPr/>
        </p:nvCxnSpPr>
        <p:spPr bwMode="auto">
          <a:xfrm flipH="1">
            <a:off x="1149922" y="4135792"/>
            <a:ext cx="10413" cy="895002"/>
          </a:xfrm>
          <a:prstGeom prst="line">
            <a:avLst/>
          </a:prstGeom>
          <a:solidFill>
            <a:srgbClr val="3366FF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Folded Corner 72" descr="A Buffer pool with space for 6 pages. Page 1 is in the first slot, page 2 is in the second, page 3 is in the third, page 4 is in the 4th, Page 5 in the fifth" title="Disk Space Manager"/>
          <p:cNvSpPr/>
          <p:nvPr/>
        </p:nvSpPr>
        <p:spPr bwMode="auto">
          <a:xfrm>
            <a:off x="3164985" y="1548213"/>
            <a:ext cx="812918" cy="491111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74" name="Folded Corner 73" descr="A Buffer pool with space for 6 pages. Page 1 is in the first slot, page 2 is in the second, page 3 is in the third, page 4 is in the 4th, Page 5 in the fifth" title="Disk Space Manager"/>
          <p:cNvSpPr/>
          <p:nvPr/>
        </p:nvSpPr>
        <p:spPr bwMode="auto">
          <a:xfrm>
            <a:off x="4235018" y="1562627"/>
            <a:ext cx="855605" cy="483355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2</a:t>
            </a:r>
          </a:p>
        </p:txBody>
      </p:sp>
      <p:sp>
        <p:nvSpPr>
          <p:cNvPr id="75" name="Folded Corner 74" descr="A Buffer pool with space for 6 pages. Page 1 is in the first slot, page 2 is in the second, page 3 is in the third, page 4 is in the 4th, Page 5 in the fifth" title="Disk Space Manager"/>
          <p:cNvSpPr/>
          <p:nvPr/>
        </p:nvSpPr>
        <p:spPr bwMode="auto">
          <a:xfrm>
            <a:off x="5383006" y="1558750"/>
            <a:ext cx="789194" cy="459317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3</a:t>
            </a:r>
          </a:p>
        </p:txBody>
      </p:sp>
      <p:sp>
        <p:nvSpPr>
          <p:cNvPr id="76" name="Folded Corner 75" descr="A Buffer pool with space for 6 pages. Page 1 is in the first slot, page 2 is in the second, page 3 is in the third, page 4 is in the 4th, Page 5 in the fifth" title="Disk Space Manager"/>
          <p:cNvSpPr/>
          <p:nvPr/>
        </p:nvSpPr>
        <p:spPr bwMode="auto">
          <a:xfrm>
            <a:off x="3164985" y="2313698"/>
            <a:ext cx="812918" cy="485822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4</a:t>
            </a:r>
          </a:p>
        </p:txBody>
      </p:sp>
      <p:sp>
        <p:nvSpPr>
          <p:cNvPr id="77" name="Folded Corner 76" descr="Disk has 7 Pages. Page 1 has just  been read, page 2 is next. " title="Disk Space Manager"/>
          <p:cNvSpPr/>
          <p:nvPr/>
        </p:nvSpPr>
        <p:spPr bwMode="auto">
          <a:xfrm>
            <a:off x="3500059" y="4400550"/>
            <a:ext cx="630898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5</a:t>
            </a:r>
          </a:p>
        </p:txBody>
      </p:sp>
      <p:sp>
        <p:nvSpPr>
          <p:cNvPr id="78" name="Folded Corner 77" descr="Disk has 7 Pages. Page 6 has just  been read. Page 7 is next" title="Disk Space Manager"/>
          <p:cNvSpPr/>
          <p:nvPr/>
        </p:nvSpPr>
        <p:spPr bwMode="auto">
          <a:xfrm>
            <a:off x="5372116" y="2311643"/>
            <a:ext cx="800084" cy="487877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7</a:t>
            </a:r>
          </a:p>
        </p:txBody>
      </p:sp>
      <p:sp>
        <p:nvSpPr>
          <p:cNvPr id="79" name="Folded Corner 78" descr="A Buffer pool with space for 6 pages. Page 1 is in the first slot, page 2 is in the second, page 3 is in the third, page 4 is in the 4th, Page 5 in the fifth" title="Disk Space Manager"/>
          <p:cNvSpPr/>
          <p:nvPr/>
        </p:nvSpPr>
        <p:spPr bwMode="auto">
          <a:xfrm>
            <a:off x="4277667" y="2311643"/>
            <a:ext cx="812956" cy="487877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5</a:t>
            </a:r>
          </a:p>
        </p:txBody>
      </p:sp>
    </p:spTree>
    <p:extLst>
      <p:ext uri="{BB962C8B-B14F-4D97-AF65-F5344CB8AC3E}">
        <p14:creationId xmlns:p14="http://schemas.microsoft.com/office/powerpoint/2010/main" val="5128395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Scan (MRU): Read Page 2 (again)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Cache Hits: 2</a:t>
            </a:r>
          </a:p>
          <a:p>
            <a:r>
              <a:rPr lang="en-US" dirty="0"/>
              <a:t>Attempts: 9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928991" y="1197676"/>
            <a:ext cx="1117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</a:p>
        </p:txBody>
      </p:sp>
      <p:sp>
        <p:nvSpPr>
          <p:cNvPr id="49" name="TextBox 48" descr="A Buffer pool with space for 6 pages. Page 1 is in the first slot, page 2 is in the second, page 3 is in the third, page 4 is in the 4th, Page 5 in the fifth"/>
          <p:cNvSpPr txBox="1"/>
          <p:nvPr/>
        </p:nvSpPr>
        <p:spPr>
          <a:xfrm>
            <a:off x="3928991" y="1197676"/>
            <a:ext cx="1117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</a:p>
        </p:txBody>
      </p:sp>
      <p:sp>
        <p:nvSpPr>
          <p:cNvPr id="50" name="TextBox 49" descr="A Buffer pool with space for 6 pages. Page 1 is in the first slot, page 2 is in the second, page 3 is in the third, page 4 is in the 4th, Page 5 in the fifth"/>
          <p:cNvSpPr txBox="1"/>
          <p:nvPr/>
        </p:nvSpPr>
        <p:spPr>
          <a:xfrm>
            <a:off x="3928991" y="1197676"/>
            <a:ext cx="1117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</a:p>
        </p:txBody>
      </p:sp>
      <p:sp>
        <p:nvSpPr>
          <p:cNvPr id="51" name="Rectangle 50" descr="Disk has 7 Pages. Page 2 has just  been read, page 3 is next. " title="Disk Space Manager"/>
          <p:cNvSpPr/>
          <p:nvPr/>
        </p:nvSpPr>
        <p:spPr bwMode="auto">
          <a:xfrm>
            <a:off x="237224" y="4154668"/>
            <a:ext cx="5696090" cy="85725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sz="1350" kern="0" dirty="0">
              <a:solidFill>
                <a:prstClr val="white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7" name="Folded Corner 56" descr="Disk has 7 Pages. Page 2 has just  been read, page 3 is next. " title="Disk Space Manager"/>
          <p:cNvSpPr/>
          <p:nvPr/>
        </p:nvSpPr>
        <p:spPr bwMode="auto">
          <a:xfrm>
            <a:off x="457200" y="4377801"/>
            <a:ext cx="630898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58" name="Folded Corner 57" descr="Disk has 7 Pages. Page 2 has just  been read, page 3 is next. " title="Disk Space Manager"/>
          <p:cNvSpPr/>
          <p:nvPr/>
        </p:nvSpPr>
        <p:spPr bwMode="auto">
          <a:xfrm>
            <a:off x="1223194" y="4377801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2</a:t>
            </a:r>
          </a:p>
        </p:txBody>
      </p:sp>
      <p:sp>
        <p:nvSpPr>
          <p:cNvPr id="59" name="Folded Corner 58" descr="Disk has 7 Pages. Page 2 has just  been read, page 3 is next. " title="Disk Space Manager"/>
          <p:cNvSpPr/>
          <p:nvPr/>
        </p:nvSpPr>
        <p:spPr bwMode="auto">
          <a:xfrm>
            <a:off x="1978629" y="4377801"/>
            <a:ext cx="630898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3</a:t>
            </a:r>
          </a:p>
        </p:txBody>
      </p:sp>
      <p:sp>
        <p:nvSpPr>
          <p:cNvPr id="60" name="Folded Corner 59" descr="Disk has 7 Pages. Page 2 has just  been read, page 3 is next. " title="Disk Space Manager"/>
          <p:cNvSpPr/>
          <p:nvPr/>
        </p:nvSpPr>
        <p:spPr bwMode="auto">
          <a:xfrm>
            <a:off x="2744623" y="4377801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4</a:t>
            </a:r>
          </a:p>
        </p:txBody>
      </p:sp>
      <p:sp>
        <p:nvSpPr>
          <p:cNvPr id="61" name="Folded Corner 60" descr="Disk has 7 Pages. Page 2 has just  been read, page 3 is next. " title="Disk Space Manager"/>
          <p:cNvSpPr/>
          <p:nvPr/>
        </p:nvSpPr>
        <p:spPr bwMode="auto">
          <a:xfrm>
            <a:off x="3500059" y="4377801"/>
            <a:ext cx="630898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5</a:t>
            </a:r>
          </a:p>
        </p:txBody>
      </p:sp>
      <p:sp>
        <p:nvSpPr>
          <p:cNvPr id="62" name="Folded Corner 61" descr="Disk has 7 Pages. Page 2 has just  been read, page 3 is next. " title="Disk Space Manager"/>
          <p:cNvSpPr/>
          <p:nvPr/>
        </p:nvSpPr>
        <p:spPr bwMode="auto">
          <a:xfrm>
            <a:off x="4266051" y="4377801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6</a:t>
            </a:r>
          </a:p>
        </p:txBody>
      </p:sp>
      <p:sp>
        <p:nvSpPr>
          <p:cNvPr id="63" name="Folded Corner 62" descr="Disk has 7 Pages. Page 2 has just  been read, page 3 is next. " title="Disk Space Manager"/>
          <p:cNvSpPr/>
          <p:nvPr/>
        </p:nvSpPr>
        <p:spPr bwMode="auto">
          <a:xfrm>
            <a:off x="5021486" y="4377801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7</a:t>
            </a:r>
          </a:p>
        </p:txBody>
      </p:sp>
      <p:sp>
        <p:nvSpPr>
          <p:cNvPr id="64" name="Rectangle 63" descr="A Buffer pool with space for 6 pages. Page 1 is in the first slot, page 2 is in the second, page 3 is in the third, page 4 is in the 4th, Page 5 in the fifth, 7 in the sixth" title="Buffer Pool"/>
          <p:cNvSpPr/>
          <p:nvPr/>
        </p:nvSpPr>
        <p:spPr bwMode="auto">
          <a:xfrm>
            <a:off x="2744623" y="1203396"/>
            <a:ext cx="3886200" cy="1996434"/>
          </a:xfrm>
          <a:prstGeom prst="rect">
            <a:avLst/>
          </a:prstGeom>
          <a:gradFill rotWithShape="1">
            <a:gsLst>
              <a:gs pos="0">
                <a:srgbClr val="ABD2EB">
                  <a:shade val="51000"/>
                  <a:satMod val="130000"/>
                </a:srgbClr>
              </a:gs>
              <a:gs pos="80000">
                <a:srgbClr val="ABD2EB">
                  <a:shade val="93000"/>
                  <a:satMod val="130000"/>
                </a:srgbClr>
              </a:gs>
              <a:gs pos="100000">
                <a:srgbClr val="ABD2E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BD2E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sz="1350" kern="0" dirty="0">
              <a:solidFill>
                <a:prstClr val="white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65" name="Rounded Rectangle 64" descr="A Buffer pool with space for 6 pages. Page 1 is in the first slot, page 2 is in the second, page 3 is in the third, page 4 is in the 4th, Page 5 in the fifth" title="Buffer Pool"/>
          <p:cNvSpPr/>
          <p:nvPr/>
        </p:nvSpPr>
        <p:spPr>
          <a:xfrm>
            <a:off x="4183009" y="2211788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66" name="Rounded Rectangle 65" descr="A Buffer pool with space for 6 pages. Page 1 is in the first slot, page 2 is in the second, page 3 is in the third, page 4 is in the 4th, Page 5 in the fifth" title="Buffer Pool"/>
          <p:cNvSpPr/>
          <p:nvPr/>
        </p:nvSpPr>
        <p:spPr>
          <a:xfrm>
            <a:off x="5256727" y="1450374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67" name="Rounded Rectangle 66" descr="A Buffer pool with space for 6 pages. Page 1 is in the first slot, page 2 is in the second, page 3 is in the third, page 4 is in the 4th, Page 5 in the fifth" title="Buffer Pool"/>
          <p:cNvSpPr/>
          <p:nvPr/>
        </p:nvSpPr>
        <p:spPr>
          <a:xfrm>
            <a:off x="3079039" y="2211788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68" name="Rounded Rectangle 67" descr="A Buffer pool with space for 6 pages. Page 1 is in the first slot, page 2 is in the second, page 3 is in the third, page 4 is in the 4th, Page 5 in the fifth" title="Buffer Pool"/>
          <p:cNvSpPr/>
          <p:nvPr/>
        </p:nvSpPr>
        <p:spPr>
          <a:xfrm>
            <a:off x="5272225" y="2223890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69" name="Rounded Rectangle 68" descr="A Buffer pool with space for 6 pages. Page 1 is in the first slot, page 2 is in the second, page 3 is in the third, page 4 is in the 4th, Page 5 in the fifth" title="Buffer Pool"/>
          <p:cNvSpPr/>
          <p:nvPr/>
        </p:nvSpPr>
        <p:spPr>
          <a:xfrm>
            <a:off x="4177945" y="1453821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70" name="Rounded Rectangle 69" descr="A Buffer pool with space for 6 pages. Page 1 is in the first slot, page 2 is in the second, page 3 is in the third, page 4 is in the 4th, Page 5 in the fifth" title="Buffer Pool"/>
          <p:cNvSpPr/>
          <p:nvPr/>
        </p:nvSpPr>
        <p:spPr>
          <a:xfrm>
            <a:off x="3073975" y="1453821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71" name="TextBox 70" descr="Disk has 7 Pages. Page 2 has just  been read, page 3 is next. " title="Disk Space Manager"/>
          <p:cNvSpPr txBox="1"/>
          <p:nvPr/>
        </p:nvSpPr>
        <p:spPr>
          <a:xfrm>
            <a:off x="-7917" y="3790950"/>
            <a:ext cx="1435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2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Disk Space Manager</a:t>
            </a:r>
          </a:p>
        </p:txBody>
      </p:sp>
      <p:cxnSp>
        <p:nvCxnSpPr>
          <p:cNvPr id="72" name="Straight Connector 71" descr="Disk has 7 Pages. Page 2 has just  been read, page 3 is next. " title="Disk Space Manager"/>
          <p:cNvCxnSpPr/>
          <p:nvPr/>
        </p:nvCxnSpPr>
        <p:spPr bwMode="auto">
          <a:xfrm flipH="1">
            <a:off x="1905874" y="4122515"/>
            <a:ext cx="10413" cy="895002"/>
          </a:xfrm>
          <a:prstGeom prst="line">
            <a:avLst/>
          </a:prstGeom>
          <a:solidFill>
            <a:srgbClr val="3366FF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Folded Corner 72" descr="A Buffer pool with space for 6 pages. Page 1 is in the first slot, page 2 is in the second, page 3 is in the third, page 4 is in the 4th, Page 5 in the fifth" title="Disk Space Manager"/>
          <p:cNvSpPr/>
          <p:nvPr/>
        </p:nvSpPr>
        <p:spPr bwMode="auto">
          <a:xfrm>
            <a:off x="3164985" y="1548213"/>
            <a:ext cx="812918" cy="491111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74" name="Folded Corner 73" descr="A Buffer pool with space for 6 pages. Page 1 is in the first slot, page 2 is in the second, page 3 is in the third, page 4 is in the 4th, Page 5 in the fifth" title="Disk Space Manager"/>
          <p:cNvSpPr/>
          <p:nvPr/>
        </p:nvSpPr>
        <p:spPr bwMode="auto">
          <a:xfrm>
            <a:off x="4235018" y="1562627"/>
            <a:ext cx="855605" cy="483355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2</a:t>
            </a:r>
          </a:p>
        </p:txBody>
      </p:sp>
      <p:sp>
        <p:nvSpPr>
          <p:cNvPr id="75" name="Folded Corner 74" descr="A Buffer pool with space for 6 pages. Page 1 is in the first slot, page 2 is in the second, page 3 is in the third, page 4 is in the 4th, Page 5 in the fifth" title="Disk Space Manager"/>
          <p:cNvSpPr/>
          <p:nvPr/>
        </p:nvSpPr>
        <p:spPr bwMode="auto">
          <a:xfrm>
            <a:off x="5383006" y="1558750"/>
            <a:ext cx="789194" cy="459317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3</a:t>
            </a:r>
          </a:p>
        </p:txBody>
      </p:sp>
      <p:sp>
        <p:nvSpPr>
          <p:cNvPr id="76" name="Folded Corner 75" descr="A Buffer pool with space for 6 pages. Page 1 is in the first slot, page 2 is in the second, page 3 is in the third, page 4 is in the 4th, Page 5 in the fifth" title="Disk Space Manager"/>
          <p:cNvSpPr/>
          <p:nvPr/>
        </p:nvSpPr>
        <p:spPr bwMode="auto">
          <a:xfrm>
            <a:off x="3164985" y="2313698"/>
            <a:ext cx="812918" cy="485822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4</a:t>
            </a:r>
          </a:p>
        </p:txBody>
      </p:sp>
      <p:sp>
        <p:nvSpPr>
          <p:cNvPr id="77" name="Folded Corner 76" descr="Disk has 7 Pages. Page 2 has just  been read, page 3 is next. " title="Disk Space Manager"/>
          <p:cNvSpPr/>
          <p:nvPr/>
        </p:nvSpPr>
        <p:spPr bwMode="auto">
          <a:xfrm>
            <a:off x="3500059" y="4400550"/>
            <a:ext cx="630898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5</a:t>
            </a:r>
          </a:p>
        </p:txBody>
      </p:sp>
      <p:sp>
        <p:nvSpPr>
          <p:cNvPr id="78" name="Folded Corner 77" descr="Disk has 7 Pages. Page 6 has just  been read. Page 7 is next" title="Disk Space Manager"/>
          <p:cNvSpPr/>
          <p:nvPr/>
        </p:nvSpPr>
        <p:spPr bwMode="auto">
          <a:xfrm>
            <a:off x="5372116" y="2311643"/>
            <a:ext cx="800084" cy="487877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7</a:t>
            </a:r>
          </a:p>
        </p:txBody>
      </p:sp>
      <p:sp>
        <p:nvSpPr>
          <p:cNvPr id="79" name="Folded Corner 78" descr="A Buffer pool with space for 6 pages. Page 1 is in the first slot, page 2 is in the second, page 3 is in the third, page 4 is in the 4th, Page 5 in the fifth" title="Disk Space Manager"/>
          <p:cNvSpPr/>
          <p:nvPr/>
        </p:nvSpPr>
        <p:spPr bwMode="auto">
          <a:xfrm>
            <a:off x="4277667" y="2311643"/>
            <a:ext cx="812956" cy="487877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5</a:t>
            </a:r>
          </a:p>
        </p:txBody>
      </p:sp>
    </p:spTree>
    <p:extLst>
      <p:ext uri="{BB962C8B-B14F-4D97-AF65-F5344CB8AC3E}">
        <p14:creationId xmlns:p14="http://schemas.microsoft.com/office/powerpoint/2010/main" val="4172037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Scan (MRU): Read Page 3 (again)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Cache Hits: 3</a:t>
            </a:r>
          </a:p>
          <a:p>
            <a:r>
              <a:rPr lang="en-US" dirty="0"/>
              <a:t>Attempts: 10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928991" y="1197676"/>
            <a:ext cx="1117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928991" y="1197676"/>
            <a:ext cx="1117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</a:p>
        </p:txBody>
      </p:sp>
      <p:sp>
        <p:nvSpPr>
          <p:cNvPr id="49" name="TextBox 48" descr="A Buffer pool with space for 6 pages. Page 1 is in the first slot, page 2 is in the second, page 3 is in the third, page 4 is in the 4th, Page 5 in the fifth"/>
          <p:cNvSpPr txBox="1"/>
          <p:nvPr/>
        </p:nvSpPr>
        <p:spPr>
          <a:xfrm>
            <a:off x="3928991" y="1197676"/>
            <a:ext cx="1117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</a:p>
        </p:txBody>
      </p:sp>
      <p:sp>
        <p:nvSpPr>
          <p:cNvPr id="50" name="TextBox 49" descr="A Buffer pool with space for 6 pages. Page 1 is in the first slot, page 2 is in the second, page 3 is in the third, page 4 is in the 4th, Page 5 in the fifth"/>
          <p:cNvSpPr txBox="1"/>
          <p:nvPr/>
        </p:nvSpPr>
        <p:spPr>
          <a:xfrm>
            <a:off x="3928991" y="1197676"/>
            <a:ext cx="1117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</a:p>
        </p:txBody>
      </p:sp>
      <p:sp>
        <p:nvSpPr>
          <p:cNvPr id="51" name="Rectangle 50" descr="Disk has 7 Pages. Page 3 has just  been read, page 4 is next. " title="Disk Space Manager"/>
          <p:cNvSpPr/>
          <p:nvPr/>
        </p:nvSpPr>
        <p:spPr bwMode="auto">
          <a:xfrm>
            <a:off x="237224" y="4154668"/>
            <a:ext cx="5696090" cy="85725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sz="1350" kern="0" dirty="0">
              <a:solidFill>
                <a:prstClr val="white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7" name="Folded Corner 56" descr="Disk has 7 Pages. Page 3 has just  been read, page 4 is next. " title="Disk Space Manager"/>
          <p:cNvSpPr/>
          <p:nvPr/>
        </p:nvSpPr>
        <p:spPr bwMode="auto">
          <a:xfrm>
            <a:off x="457200" y="4377801"/>
            <a:ext cx="630898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58" name="Folded Corner 57" descr="Disk has 7 Pages. Page 3 has just  been read, page 4 is next. " title="Disk Space Manager"/>
          <p:cNvSpPr/>
          <p:nvPr/>
        </p:nvSpPr>
        <p:spPr bwMode="auto">
          <a:xfrm>
            <a:off x="1223194" y="4377801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2</a:t>
            </a:r>
          </a:p>
        </p:txBody>
      </p:sp>
      <p:sp>
        <p:nvSpPr>
          <p:cNvPr id="59" name="Folded Corner 58" descr="Disk has 7 Pages. Page 3 has just  been read, page 4 is next. " title="Disk Space Manager"/>
          <p:cNvSpPr/>
          <p:nvPr/>
        </p:nvSpPr>
        <p:spPr bwMode="auto">
          <a:xfrm>
            <a:off x="1978629" y="4377801"/>
            <a:ext cx="630898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3</a:t>
            </a:r>
          </a:p>
        </p:txBody>
      </p:sp>
      <p:sp>
        <p:nvSpPr>
          <p:cNvPr id="60" name="Folded Corner 59" descr="Disk has 7 Pages. Page 3 has just  been read, page 4 is next. " title="Disk Space Manager"/>
          <p:cNvSpPr/>
          <p:nvPr/>
        </p:nvSpPr>
        <p:spPr bwMode="auto">
          <a:xfrm>
            <a:off x="2744623" y="4377801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4</a:t>
            </a:r>
          </a:p>
        </p:txBody>
      </p:sp>
      <p:sp>
        <p:nvSpPr>
          <p:cNvPr id="61" name="Folded Corner 60" descr="Disk has 7 Pages. Page 3 has just  been read, page 4 is next. " title="Disk Space Manager"/>
          <p:cNvSpPr/>
          <p:nvPr/>
        </p:nvSpPr>
        <p:spPr bwMode="auto">
          <a:xfrm>
            <a:off x="3500059" y="4377801"/>
            <a:ext cx="630898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5</a:t>
            </a:r>
          </a:p>
        </p:txBody>
      </p:sp>
      <p:sp>
        <p:nvSpPr>
          <p:cNvPr id="62" name="Folded Corner 61" descr="Disk has 7 Pages. Page 3 has just  been read, page 4 is next. " title="Disk Space Manager"/>
          <p:cNvSpPr/>
          <p:nvPr/>
        </p:nvSpPr>
        <p:spPr bwMode="auto">
          <a:xfrm>
            <a:off x="4266051" y="4377801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6</a:t>
            </a:r>
          </a:p>
        </p:txBody>
      </p:sp>
      <p:sp>
        <p:nvSpPr>
          <p:cNvPr id="63" name="Folded Corner 62" descr="Disk has 7 Pages. Page 3 has just  been read, page 4 is next. " title="Disk Space Manager"/>
          <p:cNvSpPr/>
          <p:nvPr/>
        </p:nvSpPr>
        <p:spPr bwMode="auto">
          <a:xfrm>
            <a:off x="5021486" y="4377801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7</a:t>
            </a:r>
          </a:p>
        </p:txBody>
      </p:sp>
      <p:sp>
        <p:nvSpPr>
          <p:cNvPr id="64" name="Rectangle 63" descr="A Buffer pool with space for 6 pages. Page 1 is in the first slot, page 2 is in the second, page 3 is in the third, page 4 is in the 4th, Page 5 in the fifth, 7 in the sixth" title="Buffer Pool"/>
          <p:cNvSpPr/>
          <p:nvPr/>
        </p:nvSpPr>
        <p:spPr bwMode="auto">
          <a:xfrm>
            <a:off x="2744623" y="1203396"/>
            <a:ext cx="3886200" cy="1996434"/>
          </a:xfrm>
          <a:prstGeom prst="rect">
            <a:avLst/>
          </a:prstGeom>
          <a:gradFill rotWithShape="1">
            <a:gsLst>
              <a:gs pos="0">
                <a:srgbClr val="ABD2EB">
                  <a:shade val="51000"/>
                  <a:satMod val="130000"/>
                </a:srgbClr>
              </a:gs>
              <a:gs pos="80000">
                <a:srgbClr val="ABD2EB">
                  <a:shade val="93000"/>
                  <a:satMod val="130000"/>
                </a:srgbClr>
              </a:gs>
              <a:gs pos="100000">
                <a:srgbClr val="ABD2E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BD2E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sz="1350" kern="0" dirty="0">
              <a:solidFill>
                <a:prstClr val="white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65" name="Rounded Rectangle 64" descr="A Buffer pool with space for 6 pages. Page 1 is in the first slot, page 2 is in the second, page 3 is in the third, page 4 is in the 4th, Page 5 in the fifth" title="Buffer Pool"/>
          <p:cNvSpPr/>
          <p:nvPr/>
        </p:nvSpPr>
        <p:spPr>
          <a:xfrm>
            <a:off x="4183009" y="2211788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66" name="Rounded Rectangle 65" descr="A Buffer pool with space for 6 pages. Page 1 is in the first slot, page 2 is in the second, page 3 is in the third, page 4 is in the 4th, Page 5 in the fifth" title="Buffer Pool"/>
          <p:cNvSpPr/>
          <p:nvPr/>
        </p:nvSpPr>
        <p:spPr>
          <a:xfrm>
            <a:off x="5256727" y="1450374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67" name="Rounded Rectangle 66" descr="A Buffer pool with space for 6 pages. Page 1 is in the first slot, page 2 is in the second, page 3 is in the third, page 4 is in the 4th, Page 5 in the fifth" title="Buffer Pool"/>
          <p:cNvSpPr/>
          <p:nvPr/>
        </p:nvSpPr>
        <p:spPr>
          <a:xfrm>
            <a:off x="3079039" y="2211788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68" name="Rounded Rectangle 67" descr="A Buffer pool with space for 6 pages. Page 1 is in the first slot, page 2 is in the second, page 3 is in the third, page 4 is in the 4th, Page 5 in the fifth" title="Buffer Pool"/>
          <p:cNvSpPr/>
          <p:nvPr/>
        </p:nvSpPr>
        <p:spPr>
          <a:xfrm>
            <a:off x="5272225" y="2223890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69" name="Rounded Rectangle 68" descr="A Buffer pool with space for 6 pages. Page 1 is in the first slot, page 2 is in the second, page 3 is in the third, page 4 is in the 4th, Page 5 in the fifth" title="Buffer Pool"/>
          <p:cNvSpPr/>
          <p:nvPr/>
        </p:nvSpPr>
        <p:spPr>
          <a:xfrm>
            <a:off x="4177945" y="1453821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70" name="Rounded Rectangle 69" descr="A Buffer pool with space for 6 pages. Page 1 is in the first slot, page 2 is in the second, page 3 is in the third, page 4 is in the 4th, Page 5 in the fifth" title="Buffer Pool"/>
          <p:cNvSpPr/>
          <p:nvPr/>
        </p:nvSpPr>
        <p:spPr>
          <a:xfrm>
            <a:off x="3073975" y="1453821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71" name="TextBox 70" descr="Disk has 7 Pages. Page 3 has just  been read, page 4 is next. " title="Disk Space Manager"/>
          <p:cNvSpPr txBox="1"/>
          <p:nvPr/>
        </p:nvSpPr>
        <p:spPr>
          <a:xfrm>
            <a:off x="-7917" y="3790950"/>
            <a:ext cx="1435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2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Disk Space Manager</a:t>
            </a:r>
          </a:p>
        </p:txBody>
      </p:sp>
      <p:cxnSp>
        <p:nvCxnSpPr>
          <p:cNvPr id="72" name="Straight Connector 71" descr="Disk has 7 Pages. Page 3 has just  been read, page 4 is next. " title="Disk Space Manager"/>
          <p:cNvCxnSpPr/>
          <p:nvPr/>
        </p:nvCxnSpPr>
        <p:spPr bwMode="auto">
          <a:xfrm flipH="1">
            <a:off x="2666590" y="4135792"/>
            <a:ext cx="10413" cy="895002"/>
          </a:xfrm>
          <a:prstGeom prst="line">
            <a:avLst/>
          </a:prstGeom>
          <a:solidFill>
            <a:srgbClr val="3366FF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Folded Corner 72" descr="A Buffer pool with space for 6 pages. Page 1 is in the first slot, page 2 is in the second, page 3 is in the third, page 4 is in the 4th, Page 5 in the fifth" title="Disk Space Manager"/>
          <p:cNvSpPr/>
          <p:nvPr/>
        </p:nvSpPr>
        <p:spPr bwMode="auto">
          <a:xfrm>
            <a:off x="3164985" y="1548213"/>
            <a:ext cx="812918" cy="491111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74" name="Folded Corner 73" descr="A Buffer pool with space for 6 pages. Page 1 is in the first slot, page 2 is in the second, page 3 is in the third, page 4 is in the 4th, Page 5 in the fifth" title="Disk Space Manager"/>
          <p:cNvSpPr/>
          <p:nvPr/>
        </p:nvSpPr>
        <p:spPr bwMode="auto">
          <a:xfrm>
            <a:off x="4235018" y="1562627"/>
            <a:ext cx="855605" cy="483355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2</a:t>
            </a:r>
          </a:p>
        </p:txBody>
      </p:sp>
      <p:sp>
        <p:nvSpPr>
          <p:cNvPr id="75" name="Folded Corner 74" descr="A Buffer pool with space for 6 pages. Page 1 is in the first slot, page 2 is in the second, page 3 is in the third, page 4 is in the 4th, Page 5 in the fifth" title="Disk Space Manager"/>
          <p:cNvSpPr/>
          <p:nvPr/>
        </p:nvSpPr>
        <p:spPr bwMode="auto">
          <a:xfrm>
            <a:off x="5383006" y="1558750"/>
            <a:ext cx="789194" cy="459317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3</a:t>
            </a:r>
          </a:p>
        </p:txBody>
      </p:sp>
      <p:sp>
        <p:nvSpPr>
          <p:cNvPr id="76" name="Folded Corner 75" descr="A Buffer pool with space for 6 pages. Page 1 is in the first slot, page 2 is in the second, page 3 is in the third, page 4 is in the 4th, Page 5 in the fifth" title="Disk Space Manager"/>
          <p:cNvSpPr/>
          <p:nvPr/>
        </p:nvSpPr>
        <p:spPr bwMode="auto">
          <a:xfrm>
            <a:off x="3164985" y="2313698"/>
            <a:ext cx="812918" cy="485822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4</a:t>
            </a:r>
          </a:p>
        </p:txBody>
      </p:sp>
      <p:sp>
        <p:nvSpPr>
          <p:cNvPr id="77" name="Folded Corner 76" descr="Disk has 7 Pages. Page 3 has just  been read, page 4 is next. " title="Disk Space Manager"/>
          <p:cNvSpPr/>
          <p:nvPr/>
        </p:nvSpPr>
        <p:spPr bwMode="auto">
          <a:xfrm>
            <a:off x="3500059" y="4400550"/>
            <a:ext cx="630898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5</a:t>
            </a:r>
          </a:p>
        </p:txBody>
      </p:sp>
      <p:sp>
        <p:nvSpPr>
          <p:cNvPr id="78" name="Folded Corner 77" descr="Disk has 7 Pages. Page 6 has just  been read. Page 7 is next" title="Disk Space Manager"/>
          <p:cNvSpPr/>
          <p:nvPr/>
        </p:nvSpPr>
        <p:spPr bwMode="auto">
          <a:xfrm>
            <a:off x="5372116" y="2311643"/>
            <a:ext cx="800084" cy="487877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7</a:t>
            </a:r>
          </a:p>
        </p:txBody>
      </p:sp>
      <p:sp>
        <p:nvSpPr>
          <p:cNvPr id="79" name="Folded Corner 78" descr="A Buffer pool with space for 6 pages. Page 1 is in the first slot, page 2 is in the second, page 3 is in the third, page 4 is in the 4th, Page 5 in the fifth" title="Disk Space Manager"/>
          <p:cNvSpPr/>
          <p:nvPr/>
        </p:nvSpPr>
        <p:spPr bwMode="auto">
          <a:xfrm>
            <a:off x="4277667" y="2311643"/>
            <a:ext cx="812956" cy="487877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5</a:t>
            </a:r>
          </a:p>
        </p:txBody>
      </p:sp>
    </p:spTree>
    <p:extLst>
      <p:ext uri="{BB962C8B-B14F-4D97-AF65-F5344CB8AC3E}">
        <p14:creationId xmlns:p14="http://schemas.microsoft.com/office/powerpoint/2010/main" val="18386671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Scan (MRU): Read Page 4 (again)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Cache Hits: 4</a:t>
            </a:r>
          </a:p>
          <a:p>
            <a:r>
              <a:rPr lang="en-US" dirty="0"/>
              <a:t>Attempts: 11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928991" y="1197676"/>
            <a:ext cx="1117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</a:p>
        </p:txBody>
      </p:sp>
      <p:sp>
        <p:nvSpPr>
          <p:cNvPr id="49" name="TextBox 48" descr="A Buffer pool with space for 6 pages. Page 1 is in the first slot, page 2 is in the second, page 3 is in the third, page 4 is in the 4th, Page 5 in the fifth"/>
          <p:cNvSpPr txBox="1"/>
          <p:nvPr/>
        </p:nvSpPr>
        <p:spPr>
          <a:xfrm>
            <a:off x="3928991" y="1197676"/>
            <a:ext cx="1117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</a:p>
        </p:txBody>
      </p:sp>
      <p:sp>
        <p:nvSpPr>
          <p:cNvPr id="50" name="TextBox 49" descr="A Buffer pool with space for 6 pages. Page 1 is in the first slot, page 2 is in the second, page 3 is in the third, page 4 is in the 4th, Page 5 in the fifth"/>
          <p:cNvSpPr txBox="1"/>
          <p:nvPr/>
        </p:nvSpPr>
        <p:spPr>
          <a:xfrm>
            <a:off x="3928991" y="1197676"/>
            <a:ext cx="1117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</a:p>
        </p:txBody>
      </p:sp>
      <p:sp>
        <p:nvSpPr>
          <p:cNvPr id="51" name="Rectangle 50" descr="Disk has 7 Pages. Page 4 has just  been read page 5 is next. " title="Disk Space Manager"/>
          <p:cNvSpPr/>
          <p:nvPr/>
        </p:nvSpPr>
        <p:spPr bwMode="auto">
          <a:xfrm>
            <a:off x="237224" y="4154668"/>
            <a:ext cx="5696090" cy="85725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sz="1350" kern="0" dirty="0">
              <a:solidFill>
                <a:prstClr val="white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7" name="Folded Corner 56" descr="Disk has 7 Pages. Page 4 has just  been read page 5 is next. " title="Disk Space Manager"/>
          <p:cNvSpPr/>
          <p:nvPr/>
        </p:nvSpPr>
        <p:spPr bwMode="auto">
          <a:xfrm>
            <a:off x="457200" y="4377801"/>
            <a:ext cx="630898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58" name="Folded Corner 57" descr="Disk has 7 Pages. Page 4 has just  been read page 5 is next. " title="Disk Space Manager"/>
          <p:cNvSpPr/>
          <p:nvPr/>
        </p:nvSpPr>
        <p:spPr bwMode="auto">
          <a:xfrm>
            <a:off x="1223194" y="4377801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2</a:t>
            </a:r>
          </a:p>
        </p:txBody>
      </p:sp>
      <p:sp>
        <p:nvSpPr>
          <p:cNvPr id="59" name="Folded Corner 58" descr="Disk has 7 Pages. Page 4 has just  been read page 5 is next. " title="Disk Space Manager"/>
          <p:cNvSpPr/>
          <p:nvPr/>
        </p:nvSpPr>
        <p:spPr bwMode="auto">
          <a:xfrm>
            <a:off x="1978629" y="4377801"/>
            <a:ext cx="630898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3</a:t>
            </a:r>
          </a:p>
        </p:txBody>
      </p:sp>
      <p:sp>
        <p:nvSpPr>
          <p:cNvPr id="60" name="Folded Corner 59" descr="Disk has 7 Pages. Page 4 has just  been read page 5 is next. " title="Disk Space Manager"/>
          <p:cNvSpPr/>
          <p:nvPr/>
        </p:nvSpPr>
        <p:spPr bwMode="auto">
          <a:xfrm>
            <a:off x="2744623" y="4377801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4</a:t>
            </a:r>
          </a:p>
        </p:txBody>
      </p:sp>
      <p:sp>
        <p:nvSpPr>
          <p:cNvPr id="61" name="Folded Corner 60" descr="Disk has 7 Pages. Page 4 has just  been read page 5 is next. " title="Disk Space Manager"/>
          <p:cNvSpPr/>
          <p:nvPr/>
        </p:nvSpPr>
        <p:spPr bwMode="auto">
          <a:xfrm>
            <a:off x="3500059" y="4377801"/>
            <a:ext cx="630898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5</a:t>
            </a:r>
          </a:p>
        </p:txBody>
      </p:sp>
      <p:sp>
        <p:nvSpPr>
          <p:cNvPr id="62" name="Folded Corner 61" descr="Disk has 7 Pages. Page 4 has just  been read page 5 is next. " title="Disk Space Manager"/>
          <p:cNvSpPr/>
          <p:nvPr/>
        </p:nvSpPr>
        <p:spPr bwMode="auto">
          <a:xfrm>
            <a:off x="4266051" y="4377801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6</a:t>
            </a:r>
          </a:p>
        </p:txBody>
      </p:sp>
      <p:sp>
        <p:nvSpPr>
          <p:cNvPr id="63" name="Folded Corner 62" descr="Disk has 7 Pages. Page 4 has just  been read page 5 is next. " title="Disk Space Manager"/>
          <p:cNvSpPr/>
          <p:nvPr/>
        </p:nvSpPr>
        <p:spPr bwMode="auto">
          <a:xfrm>
            <a:off x="5021486" y="4377801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7</a:t>
            </a:r>
          </a:p>
        </p:txBody>
      </p:sp>
      <p:sp>
        <p:nvSpPr>
          <p:cNvPr id="64" name="Rectangle 63" descr="A Buffer pool with space for 6 pages. Page 1 is in the first slot, page 2 is in the second, page 3 is in the third, page 4 is in the 4th, Page 5 in the fifth, 7 in the sixth" title="Buffer Pool"/>
          <p:cNvSpPr/>
          <p:nvPr/>
        </p:nvSpPr>
        <p:spPr bwMode="auto">
          <a:xfrm>
            <a:off x="2744623" y="1203396"/>
            <a:ext cx="3886200" cy="1996434"/>
          </a:xfrm>
          <a:prstGeom prst="rect">
            <a:avLst/>
          </a:prstGeom>
          <a:gradFill rotWithShape="1">
            <a:gsLst>
              <a:gs pos="0">
                <a:srgbClr val="ABD2EB">
                  <a:shade val="51000"/>
                  <a:satMod val="130000"/>
                </a:srgbClr>
              </a:gs>
              <a:gs pos="80000">
                <a:srgbClr val="ABD2EB">
                  <a:shade val="93000"/>
                  <a:satMod val="130000"/>
                </a:srgbClr>
              </a:gs>
              <a:gs pos="100000">
                <a:srgbClr val="ABD2E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BD2E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sz="1350" kern="0" dirty="0">
              <a:solidFill>
                <a:prstClr val="white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65" name="Rounded Rectangle 64" descr="A Buffer pool with space for 6 pages. Page 1 is in the first slot, page 2 is in the second, page 3 is in the third, page 4 is in the 4th, Page 5 in the fifth" title="Buffer Pool"/>
          <p:cNvSpPr/>
          <p:nvPr/>
        </p:nvSpPr>
        <p:spPr>
          <a:xfrm>
            <a:off x="4183009" y="2211788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66" name="Rounded Rectangle 65" descr="A Buffer pool with space for 6 pages. Page 1 is in the first slot, page 2 is in the second, page 3 is in the third, page 4 is in the 4th, Page 5 in the fifth" title="Buffer Pool"/>
          <p:cNvSpPr/>
          <p:nvPr/>
        </p:nvSpPr>
        <p:spPr>
          <a:xfrm>
            <a:off x="5256727" y="1450374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67" name="Rounded Rectangle 66" descr="A Buffer pool with space for 6 pages. Page 1 is in the first slot, page 2 is in the second, page 3 is in the third, page 4 is in the 4th, Page 5 in the fifth" title="Buffer Pool"/>
          <p:cNvSpPr/>
          <p:nvPr/>
        </p:nvSpPr>
        <p:spPr>
          <a:xfrm>
            <a:off x="3079039" y="2211788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68" name="Rounded Rectangle 67" descr="A Buffer pool with space for 6 pages. Page 1 is in the first slot, page 2 is in the second, page 3 is in the third, page 4 is in the 4th, Page 5 in the fifth" title="Buffer Pool"/>
          <p:cNvSpPr/>
          <p:nvPr/>
        </p:nvSpPr>
        <p:spPr>
          <a:xfrm>
            <a:off x="5272225" y="2223890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69" name="Rounded Rectangle 68" descr="A Buffer pool with space for 6 pages. Page 1 is in the first slot, page 2 is in the second, page 3 is in the third, page 4 is in the 4th, Page 5 in the fifth" title="Buffer Pool"/>
          <p:cNvSpPr/>
          <p:nvPr/>
        </p:nvSpPr>
        <p:spPr>
          <a:xfrm>
            <a:off x="4177945" y="1453821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70" name="Rounded Rectangle 69" descr="A Buffer pool with space for 6 pages. Page 1 is in the first slot, page 2 is in the second, page 3 is in the third, page 4 is in the 4th, Page 5 in the fifth" title="Buffer Pool"/>
          <p:cNvSpPr/>
          <p:nvPr/>
        </p:nvSpPr>
        <p:spPr>
          <a:xfrm>
            <a:off x="3073975" y="1453821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71" name="TextBox 70" descr="Disk has 7 Pages. Page 4 has just  been read page 5 is next. " title="Disk Space Manager"/>
          <p:cNvSpPr txBox="1"/>
          <p:nvPr/>
        </p:nvSpPr>
        <p:spPr>
          <a:xfrm>
            <a:off x="-7917" y="3790950"/>
            <a:ext cx="1435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2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Disk Space Manager</a:t>
            </a:r>
          </a:p>
        </p:txBody>
      </p:sp>
      <p:cxnSp>
        <p:nvCxnSpPr>
          <p:cNvPr id="72" name="Straight Connector 71" descr="Disk has 7 Pages. Page 4 has just  been read page 5 is next. " title="Disk Space Manager"/>
          <p:cNvCxnSpPr/>
          <p:nvPr/>
        </p:nvCxnSpPr>
        <p:spPr bwMode="auto">
          <a:xfrm flipH="1">
            <a:off x="3446353" y="4135792"/>
            <a:ext cx="10413" cy="895002"/>
          </a:xfrm>
          <a:prstGeom prst="line">
            <a:avLst/>
          </a:prstGeom>
          <a:solidFill>
            <a:srgbClr val="3366FF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Folded Corner 72" descr="A Buffer pool with space for 6 pages. Page 1 is in the first slot, page 2 is in the second, page 3 is in the third, page 4 is in the 4th, Page 5 in the fifth" title="Disk Space Manager"/>
          <p:cNvSpPr/>
          <p:nvPr/>
        </p:nvSpPr>
        <p:spPr bwMode="auto">
          <a:xfrm>
            <a:off x="3164985" y="1548213"/>
            <a:ext cx="812918" cy="491111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74" name="Folded Corner 73" descr="A Buffer pool with space for 6 pages. Page 1 is in the first slot, page 2 is in the second, page 3 is in the third, page 4 is in the 4th, Page 5 in the fifth" title="Disk Space Manager"/>
          <p:cNvSpPr/>
          <p:nvPr/>
        </p:nvSpPr>
        <p:spPr bwMode="auto">
          <a:xfrm>
            <a:off x="4235018" y="1562627"/>
            <a:ext cx="855605" cy="483355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2</a:t>
            </a:r>
          </a:p>
        </p:txBody>
      </p:sp>
      <p:sp>
        <p:nvSpPr>
          <p:cNvPr id="75" name="Folded Corner 74" descr="A Buffer pool with space for 6 pages. Page 1 is in the first slot, page 2 is in the second, page 3 is in the third, page 4 is in the 4th, Page 5 in the fifth" title="Disk Space Manager"/>
          <p:cNvSpPr/>
          <p:nvPr/>
        </p:nvSpPr>
        <p:spPr bwMode="auto">
          <a:xfrm>
            <a:off x="5383006" y="1558750"/>
            <a:ext cx="789194" cy="459317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3</a:t>
            </a:r>
          </a:p>
        </p:txBody>
      </p:sp>
      <p:sp>
        <p:nvSpPr>
          <p:cNvPr id="76" name="Folded Corner 75" descr="A Buffer pool with space for 6 pages. Page 1 is in the first slot, page 2 is in the second, page 3 is in the third, page 4 is in the 4th, Page 5 in the fifth" title="Disk Space Manager"/>
          <p:cNvSpPr/>
          <p:nvPr/>
        </p:nvSpPr>
        <p:spPr bwMode="auto">
          <a:xfrm>
            <a:off x="3164985" y="2313698"/>
            <a:ext cx="812918" cy="485822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4</a:t>
            </a:r>
          </a:p>
        </p:txBody>
      </p:sp>
      <p:sp>
        <p:nvSpPr>
          <p:cNvPr id="77" name="Folded Corner 76" descr="Disk has 7 Pages. Page 4 has just  been read page 5 is next. " title="Disk Space Manager"/>
          <p:cNvSpPr/>
          <p:nvPr/>
        </p:nvSpPr>
        <p:spPr bwMode="auto">
          <a:xfrm>
            <a:off x="3500059" y="4400550"/>
            <a:ext cx="630898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5</a:t>
            </a:r>
          </a:p>
        </p:txBody>
      </p:sp>
      <p:sp>
        <p:nvSpPr>
          <p:cNvPr id="78" name="Folded Corner 77" descr="Disk has 7 Pages. Page 6 has just  been read. Page 7 is next" title="Disk Space Manager"/>
          <p:cNvSpPr/>
          <p:nvPr/>
        </p:nvSpPr>
        <p:spPr bwMode="auto">
          <a:xfrm>
            <a:off x="5372116" y="2311643"/>
            <a:ext cx="800084" cy="487877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7</a:t>
            </a:r>
          </a:p>
        </p:txBody>
      </p:sp>
      <p:sp>
        <p:nvSpPr>
          <p:cNvPr id="79" name="Folded Corner 78" descr="A Buffer pool with space for 6 pages. Page 1 is in the first slot, page 2 is in the second, page 3 is in the third, page 4 is in the 4th, Page 5 in the fifth" title="Disk Space Manager"/>
          <p:cNvSpPr/>
          <p:nvPr/>
        </p:nvSpPr>
        <p:spPr bwMode="auto">
          <a:xfrm>
            <a:off x="4277667" y="2311643"/>
            <a:ext cx="812956" cy="487877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5</a:t>
            </a:r>
          </a:p>
        </p:txBody>
      </p:sp>
    </p:spTree>
    <p:extLst>
      <p:ext uri="{BB962C8B-B14F-4D97-AF65-F5344CB8AC3E}">
        <p14:creationId xmlns:p14="http://schemas.microsoft.com/office/powerpoint/2010/main" val="16437574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Scan (MRU): Read Page 5 (again)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Cache Hits: 5</a:t>
            </a:r>
          </a:p>
          <a:p>
            <a:r>
              <a:rPr lang="en-US" dirty="0"/>
              <a:t>Attempts: 12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928991" y="1197676"/>
            <a:ext cx="1117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928991" y="1197676"/>
            <a:ext cx="1117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</a:p>
        </p:txBody>
      </p:sp>
      <p:sp>
        <p:nvSpPr>
          <p:cNvPr id="49" name="TextBox 48" descr="A Buffer pool with space for 6 pages. Page 1 is in the first slot, page 2 is in the second, page 3 is in the third, page 4 is in the 4th, Page 5 in the fifth"/>
          <p:cNvSpPr txBox="1"/>
          <p:nvPr/>
        </p:nvSpPr>
        <p:spPr>
          <a:xfrm>
            <a:off x="3928991" y="1197676"/>
            <a:ext cx="1117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</a:p>
        </p:txBody>
      </p:sp>
      <p:sp>
        <p:nvSpPr>
          <p:cNvPr id="50" name="TextBox 49" descr="A Buffer pool with space for 6 pages. Page 1 is in the first slot, page 2 is in the second, page 3 is in the third, page 4 is in the 4th, Page 5 in the fifth"/>
          <p:cNvSpPr txBox="1"/>
          <p:nvPr/>
        </p:nvSpPr>
        <p:spPr>
          <a:xfrm>
            <a:off x="3928991" y="1197676"/>
            <a:ext cx="1117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</a:p>
        </p:txBody>
      </p:sp>
      <p:sp>
        <p:nvSpPr>
          <p:cNvPr id="51" name="Rectangle 50" descr="Disk has 7 Pages. Page 5 has just  been read, page 6 is next. " title="Disk Space Manager"/>
          <p:cNvSpPr/>
          <p:nvPr/>
        </p:nvSpPr>
        <p:spPr bwMode="auto">
          <a:xfrm>
            <a:off x="237224" y="4154668"/>
            <a:ext cx="5696090" cy="85725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sz="1350" kern="0" dirty="0">
              <a:solidFill>
                <a:prstClr val="white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7" name="Folded Corner 56" descr="Disk has 7 Pages. Page 5 has just  been read, page 6 is next. " title="Disk Space Manager"/>
          <p:cNvSpPr/>
          <p:nvPr/>
        </p:nvSpPr>
        <p:spPr bwMode="auto">
          <a:xfrm>
            <a:off x="457200" y="4377801"/>
            <a:ext cx="630898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58" name="Folded Corner 57" descr="Disk has 7 Pages. Page 5 has just  been read, page 6 is next. " title="Disk Space Manager"/>
          <p:cNvSpPr/>
          <p:nvPr/>
        </p:nvSpPr>
        <p:spPr bwMode="auto">
          <a:xfrm>
            <a:off x="1223194" y="4377801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2</a:t>
            </a:r>
          </a:p>
        </p:txBody>
      </p:sp>
      <p:sp>
        <p:nvSpPr>
          <p:cNvPr id="59" name="Folded Corner 58" descr="Disk has 7 Pages. Page 5 has just  been read, page 6 is next. " title="Disk Space Manager"/>
          <p:cNvSpPr/>
          <p:nvPr/>
        </p:nvSpPr>
        <p:spPr bwMode="auto">
          <a:xfrm>
            <a:off x="1978629" y="4377801"/>
            <a:ext cx="630898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3</a:t>
            </a:r>
          </a:p>
        </p:txBody>
      </p:sp>
      <p:sp>
        <p:nvSpPr>
          <p:cNvPr id="60" name="Folded Corner 59" descr="Disk has 7 Pages. Page 5 has just  been read, page 6 is next. " title="Disk Space Manager"/>
          <p:cNvSpPr/>
          <p:nvPr/>
        </p:nvSpPr>
        <p:spPr bwMode="auto">
          <a:xfrm>
            <a:off x="2744623" y="4377801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4</a:t>
            </a:r>
          </a:p>
        </p:txBody>
      </p:sp>
      <p:sp>
        <p:nvSpPr>
          <p:cNvPr id="61" name="Folded Corner 60" descr="Disk has 7 Pages. Page 5 has just  been read, page 6 is next. " title="Disk Space Manager"/>
          <p:cNvSpPr/>
          <p:nvPr/>
        </p:nvSpPr>
        <p:spPr bwMode="auto">
          <a:xfrm>
            <a:off x="3500059" y="4377801"/>
            <a:ext cx="630898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5</a:t>
            </a:r>
          </a:p>
        </p:txBody>
      </p:sp>
      <p:sp>
        <p:nvSpPr>
          <p:cNvPr id="62" name="Folded Corner 61" descr="Disk has 7 Pages. Page 5 has just  been read, page 6 is next. " title="Disk Space Manager"/>
          <p:cNvSpPr/>
          <p:nvPr/>
        </p:nvSpPr>
        <p:spPr bwMode="auto">
          <a:xfrm>
            <a:off x="4266051" y="4377801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6</a:t>
            </a:r>
          </a:p>
        </p:txBody>
      </p:sp>
      <p:sp>
        <p:nvSpPr>
          <p:cNvPr id="63" name="Folded Corner 62" descr="Disk has 7 Pages. Page 5 has just  been read, page 6 is next. " title="Disk Space Manager"/>
          <p:cNvSpPr/>
          <p:nvPr/>
        </p:nvSpPr>
        <p:spPr bwMode="auto">
          <a:xfrm>
            <a:off x="5021486" y="4377801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7</a:t>
            </a:r>
          </a:p>
        </p:txBody>
      </p:sp>
      <p:sp>
        <p:nvSpPr>
          <p:cNvPr id="64" name="Rectangle 63" descr="A Buffer pool with space for 6 pages. Page 1 is in the first slot, page 2 is in the second, page 3 is in the third, page 4 is in the 4th, Page 5 in the fifth, 7 in the sixth" title="Buffer Pool"/>
          <p:cNvSpPr/>
          <p:nvPr/>
        </p:nvSpPr>
        <p:spPr bwMode="auto">
          <a:xfrm>
            <a:off x="2744623" y="1203396"/>
            <a:ext cx="3886200" cy="1996434"/>
          </a:xfrm>
          <a:prstGeom prst="rect">
            <a:avLst/>
          </a:prstGeom>
          <a:gradFill rotWithShape="1">
            <a:gsLst>
              <a:gs pos="0">
                <a:srgbClr val="ABD2EB">
                  <a:shade val="51000"/>
                  <a:satMod val="130000"/>
                </a:srgbClr>
              </a:gs>
              <a:gs pos="80000">
                <a:srgbClr val="ABD2EB">
                  <a:shade val="93000"/>
                  <a:satMod val="130000"/>
                </a:srgbClr>
              </a:gs>
              <a:gs pos="100000">
                <a:srgbClr val="ABD2E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BD2E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sz="1350" kern="0" dirty="0">
              <a:solidFill>
                <a:prstClr val="white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65" name="Rounded Rectangle 64" descr="A Buffer pool with space for 6 pages. Page 1 is in the first slot, page 2 is in the second, page 3 is in the third, page 4 is in the 4th, Page 5 in the fifth" title="Buffer Pool"/>
          <p:cNvSpPr/>
          <p:nvPr/>
        </p:nvSpPr>
        <p:spPr>
          <a:xfrm>
            <a:off x="4183009" y="2211788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66" name="Rounded Rectangle 65" descr="A Buffer pool with space for 6 pages. Page 1 is in the first slot, page 2 is in the second, page 3 is in the third, page 4 is in the 4th, Page 5 in the fifth" title="Buffer Pool"/>
          <p:cNvSpPr/>
          <p:nvPr/>
        </p:nvSpPr>
        <p:spPr>
          <a:xfrm>
            <a:off x="5256727" y="1450374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67" name="Rounded Rectangle 66" descr="A Buffer pool with space for 6 pages. Page 1 is in the first slot, page 2 is in the second, page 3 is in the third, page 4 is in the 4th, Page 5 in the fifth" title="Buffer Pool"/>
          <p:cNvSpPr/>
          <p:nvPr/>
        </p:nvSpPr>
        <p:spPr>
          <a:xfrm>
            <a:off x="3079039" y="2211788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68" name="Rounded Rectangle 67" descr="A Buffer pool with space for 6 pages. Page 1 is in the first slot, page 2 is in the second, page 3 is in the third, page 4 is in the 4th, Page 5 in the fifth" title="Buffer Pool"/>
          <p:cNvSpPr/>
          <p:nvPr/>
        </p:nvSpPr>
        <p:spPr>
          <a:xfrm>
            <a:off x="5272225" y="2223890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69" name="Rounded Rectangle 68" descr="A Buffer pool with space for 6 pages. Page 1 is in the first slot, page 2 is in the second, page 3 is in the third, page 4 is in the 4th, Page 5 in the fifth" title="Buffer Pool"/>
          <p:cNvSpPr/>
          <p:nvPr/>
        </p:nvSpPr>
        <p:spPr>
          <a:xfrm>
            <a:off x="4177945" y="1453821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70" name="Rounded Rectangle 69" descr="A Buffer pool with space for 6 pages. Page 1 is in the first slot, page 2 is in the second, page 3 is in the third, page 4 is in the 4th, Page 5 in the fifth" title="Buffer Pool"/>
          <p:cNvSpPr/>
          <p:nvPr/>
        </p:nvSpPr>
        <p:spPr>
          <a:xfrm>
            <a:off x="3073975" y="1453821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71" name="TextBox 70" descr="Disk has 7 Pages. Page 5 has just  been read, page 6 is next. " title="Disk Space Manager"/>
          <p:cNvSpPr txBox="1"/>
          <p:nvPr/>
        </p:nvSpPr>
        <p:spPr>
          <a:xfrm>
            <a:off x="-7917" y="3790950"/>
            <a:ext cx="1435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2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Disk Space Manager</a:t>
            </a:r>
          </a:p>
        </p:txBody>
      </p:sp>
      <p:cxnSp>
        <p:nvCxnSpPr>
          <p:cNvPr id="72" name="Straight Connector 71" descr="Disk has 7 Pages. Page 5 has just  been read, page 6 is next. " title="Disk Space Manager"/>
          <p:cNvCxnSpPr/>
          <p:nvPr/>
        </p:nvCxnSpPr>
        <p:spPr bwMode="auto">
          <a:xfrm flipH="1">
            <a:off x="4215080" y="4122515"/>
            <a:ext cx="10413" cy="895002"/>
          </a:xfrm>
          <a:prstGeom prst="line">
            <a:avLst/>
          </a:prstGeom>
          <a:solidFill>
            <a:srgbClr val="3366FF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Folded Corner 72" descr="A Buffer pool with space for 6 pages. Page 1 is in the first slot, page 2 is in the second, page 3 is in the third, page 4 is in the 4th, Page 5 in the fifth" title="Disk Space Manager"/>
          <p:cNvSpPr/>
          <p:nvPr/>
        </p:nvSpPr>
        <p:spPr bwMode="auto">
          <a:xfrm>
            <a:off x="3164985" y="1548213"/>
            <a:ext cx="812918" cy="491111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74" name="Folded Corner 73" descr="A Buffer pool with space for 6 pages. Page 1 is in the first slot, page 2 is in the second, page 3 is in the third, page 4 is in the 4th, Page 5 in the fifth" title="Disk Space Manager"/>
          <p:cNvSpPr/>
          <p:nvPr/>
        </p:nvSpPr>
        <p:spPr bwMode="auto">
          <a:xfrm>
            <a:off x="4235018" y="1562627"/>
            <a:ext cx="855605" cy="483355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2</a:t>
            </a:r>
          </a:p>
        </p:txBody>
      </p:sp>
      <p:sp>
        <p:nvSpPr>
          <p:cNvPr id="75" name="Folded Corner 74" descr="A Buffer pool with space for 6 pages. Page 1 is in the first slot, page 2 is in the second, page 3 is in the third, page 4 is in the 4th, Page 5 in the fifth" title="Disk Space Manager"/>
          <p:cNvSpPr/>
          <p:nvPr/>
        </p:nvSpPr>
        <p:spPr bwMode="auto">
          <a:xfrm>
            <a:off x="5383006" y="1558750"/>
            <a:ext cx="789194" cy="459317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3</a:t>
            </a:r>
          </a:p>
        </p:txBody>
      </p:sp>
      <p:sp>
        <p:nvSpPr>
          <p:cNvPr id="76" name="Folded Corner 75" descr="A Buffer pool with space for 6 pages. Page 1 is in the first slot, page 2 is in the second, page 3 is in the third, page 4 is in the 4th, Page 5 in the fifth" title="Disk Space Manager"/>
          <p:cNvSpPr/>
          <p:nvPr/>
        </p:nvSpPr>
        <p:spPr bwMode="auto">
          <a:xfrm>
            <a:off x="3164985" y="2313698"/>
            <a:ext cx="812918" cy="485822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4</a:t>
            </a:r>
          </a:p>
        </p:txBody>
      </p:sp>
      <p:sp>
        <p:nvSpPr>
          <p:cNvPr id="77" name="Folded Corner 76" descr="Disk has 7 Pages. Page 5 has just  been read, page 6 is next. " title="Disk Space Manager"/>
          <p:cNvSpPr/>
          <p:nvPr/>
        </p:nvSpPr>
        <p:spPr bwMode="auto">
          <a:xfrm>
            <a:off x="3500059" y="4400550"/>
            <a:ext cx="630898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5</a:t>
            </a:r>
          </a:p>
        </p:txBody>
      </p:sp>
      <p:sp>
        <p:nvSpPr>
          <p:cNvPr id="78" name="Folded Corner 77" descr="Disk has 7 Pages. Page 6 has just  been read. Page 7 is next" title="Disk Space Manager"/>
          <p:cNvSpPr/>
          <p:nvPr/>
        </p:nvSpPr>
        <p:spPr bwMode="auto">
          <a:xfrm>
            <a:off x="5372116" y="2311643"/>
            <a:ext cx="800084" cy="487877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7</a:t>
            </a:r>
          </a:p>
        </p:txBody>
      </p:sp>
      <p:sp>
        <p:nvSpPr>
          <p:cNvPr id="79" name="Folded Corner 78" descr="A Buffer pool with space for 6 pages. Page 1 is in the first slot, page 2 is in the second, page 3 is in the third, page 4 is in the 4th, Page 5 in the fifth" title="Disk Space Manager"/>
          <p:cNvSpPr/>
          <p:nvPr/>
        </p:nvSpPr>
        <p:spPr bwMode="auto">
          <a:xfrm>
            <a:off x="4277667" y="2311643"/>
            <a:ext cx="812956" cy="487877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5</a:t>
            </a:r>
          </a:p>
        </p:txBody>
      </p:sp>
      <p:sp>
        <p:nvSpPr>
          <p:cNvPr id="80" name="Folded Corner 79" descr="Disk has 7 Pages. Page 5 has just  been read, page 6 is next. " title="Disk Space Manager"/>
          <p:cNvSpPr/>
          <p:nvPr/>
        </p:nvSpPr>
        <p:spPr bwMode="auto">
          <a:xfrm>
            <a:off x="4277667" y="4392612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6</a:t>
            </a:r>
          </a:p>
        </p:txBody>
      </p:sp>
    </p:spTree>
    <p:extLst>
      <p:ext uri="{BB962C8B-B14F-4D97-AF65-F5344CB8AC3E}">
        <p14:creationId xmlns:p14="http://schemas.microsoft.com/office/powerpoint/2010/main" val="16294815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Scan (MRU): Read Page 6 (again)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Cache Hits: 5</a:t>
            </a:r>
          </a:p>
          <a:p>
            <a:r>
              <a:rPr lang="en-US" dirty="0"/>
              <a:t>Attempts: 13</a:t>
            </a:r>
          </a:p>
        </p:txBody>
      </p:sp>
      <p:sp>
        <p:nvSpPr>
          <p:cNvPr id="42" name="TextBox 41" descr="A Buffer pool with space for 6 pages. Page 1 is in the first slot, page 2 is in the second, page 3 is in the third, page 4 is in the 4th, Page 6 in the fifth, 7 in the sixth"/>
          <p:cNvSpPr txBox="1"/>
          <p:nvPr/>
        </p:nvSpPr>
        <p:spPr>
          <a:xfrm>
            <a:off x="3928991" y="1197676"/>
            <a:ext cx="1117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</a:p>
        </p:txBody>
      </p:sp>
      <p:sp>
        <p:nvSpPr>
          <p:cNvPr id="40" name="TextBox 39" descr="A Buffer pool with space for 6 pages. Page 1 is in the first slot, page 2 is in the second, page 3 is in the third, page 4 is in the 4th, Page 6 in the fifth, 7 in the sixth"/>
          <p:cNvSpPr txBox="1"/>
          <p:nvPr/>
        </p:nvSpPr>
        <p:spPr>
          <a:xfrm>
            <a:off x="3928991" y="1197676"/>
            <a:ext cx="1117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</a:p>
        </p:txBody>
      </p:sp>
      <p:sp>
        <p:nvSpPr>
          <p:cNvPr id="49" name="TextBox 48" descr="A Buffer pool with space for 6 pages. Page 1 is in the first slot, page 2 is in the second, page 3 is in the third, page 4 is in the 4th, Page 6 in the fifth, 7 in the sixth"/>
          <p:cNvSpPr txBox="1"/>
          <p:nvPr/>
        </p:nvSpPr>
        <p:spPr>
          <a:xfrm>
            <a:off x="3928991" y="1197676"/>
            <a:ext cx="1117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</a:p>
        </p:txBody>
      </p:sp>
      <p:sp>
        <p:nvSpPr>
          <p:cNvPr id="50" name="TextBox 49" descr="A Buffer pool with space for 6 pages. Page 1 is in the first slot, page 2 is in the second, page 3 is in the third, page 4 is in the 4th, Page 6 in the fifth, 7 in the sixth"/>
          <p:cNvSpPr txBox="1"/>
          <p:nvPr/>
        </p:nvSpPr>
        <p:spPr>
          <a:xfrm>
            <a:off x="3928991" y="1197676"/>
            <a:ext cx="1117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</a:p>
        </p:txBody>
      </p:sp>
      <p:sp>
        <p:nvSpPr>
          <p:cNvPr id="64" name="Rectangle 63" descr="A Buffer pool with space for 6 pages. Page 1 is in the first slot, page 2 is in the second, page 3 is in the third, page 4 is in the 4th, Page 6 in the fifth, 7 in the sixth" title="Buffer Pool"/>
          <p:cNvSpPr/>
          <p:nvPr/>
        </p:nvSpPr>
        <p:spPr bwMode="auto">
          <a:xfrm>
            <a:off x="2744623" y="1203396"/>
            <a:ext cx="3886200" cy="1996434"/>
          </a:xfrm>
          <a:prstGeom prst="rect">
            <a:avLst/>
          </a:prstGeom>
          <a:gradFill rotWithShape="1">
            <a:gsLst>
              <a:gs pos="0">
                <a:srgbClr val="ABD2EB">
                  <a:shade val="51000"/>
                  <a:satMod val="130000"/>
                </a:srgbClr>
              </a:gs>
              <a:gs pos="80000">
                <a:srgbClr val="ABD2EB">
                  <a:shade val="93000"/>
                  <a:satMod val="130000"/>
                </a:srgbClr>
              </a:gs>
              <a:gs pos="100000">
                <a:srgbClr val="ABD2E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BD2E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sz="1350" kern="0" dirty="0">
              <a:solidFill>
                <a:prstClr val="white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65" name="Rounded Rectangle 64" descr="A Buffer pool with space for 6 pages. Page 1 is in the first slot, page 2 is in the second, page 3 is in the third, page 4 is in the 4th, Page 6 in the fifth, 7 in the sixth" title="Buffer Pool"/>
          <p:cNvSpPr/>
          <p:nvPr/>
        </p:nvSpPr>
        <p:spPr>
          <a:xfrm>
            <a:off x="4183009" y="2211788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66" name="Rounded Rectangle 65" descr="A Buffer pool with space for 6 pages. Page 1 is in the first slot, page 2 is in the second, page 3 is in the third, page 4 is in the 4th, Page 6 in the fifth, 7 in the sixth" title="Buffer Pool"/>
          <p:cNvSpPr/>
          <p:nvPr/>
        </p:nvSpPr>
        <p:spPr>
          <a:xfrm>
            <a:off x="5256727" y="1450374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67" name="Rounded Rectangle 66" descr="A Buffer pool with space for 6 pages. Page 1 is in the first slot, page 2 is in the second, page 3 is in the third, page 4 is in the 4th, Page 6 in the fifth, 7 in the sixth" title="Buffer Pool"/>
          <p:cNvSpPr/>
          <p:nvPr/>
        </p:nvSpPr>
        <p:spPr>
          <a:xfrm>
            <a:off x="3079039" y="2211788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68" name="Rounded Rectangle 67" descr="A Buffer pool with space for 6 pages. Page 1 is in the first slot, page 2 is in the second, page 3 is in the third, page 4 is in the 4th, Page 6 in the fifth, 7 in the sixth" title="Buffer Pool"/>
          <p:cNvSpPr/>
          <p:nvPr/>
        </p:nvSpPr>
        <p:spPr>
          <a:xfrm>
            <a:off x="5272225" y="2223890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69" name="Rounded Rectangle 68" descr="A Buffer pool with space for 6 pages. Page 1 is in the first slot, page 2 is in the second, page 3 is in the third, page 4 is in the 4th, Page 6 in the fifth, 7 in the sixth" title="Buffer Pool"/>
          <p:cNvSpPr/>
          <p:nvPr/>
        </p:nvSpPr>
        <p:spPr>
          <a:xfrm>
            <a:off x="4177945" y="1453821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70" name="Rounded Rectangle 69" descr="A Buffer pool with space for 6 pages. Page 1 is in the first slot, page 2 is in the second, page 3 is in the third, page 4 is in the 4th, Page 6 in the fifth, 7 in the sixth" title="Buffer Pool"/>
          <p:cNvSpPr/>
          <p:nvPr/>
        </p:nvSpPr>
        <p:spPr>
          <a:xfrm>
            <a:off x="3073975" y="1453821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73" name="Folded Corner 72" descr="A Buffer pool with space for 6 pages. Page 1 is in the first slot, page 2 is in the second, page 3 is in the third, page 4 is in the 4th, Page 6 in the fifth, 7 in the sixth" title="Disk Space Manager"/>
          <p:cNvSpPr/>
          <p:nvPr/>
        </p:nvSpPr>
        <p:spPr bwMode="auto">
          <a:xfrm>
            <a:off x="3164985" y="1548213"/>
            <a:ext cx="812918" cy="491111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74" name="Folded Corner 73" descr="A Buffer pool with space for 6 pages. Page 1 is in the first slot, page 2 is in the second, page 3 is in the third, page 4 is in the 4th, Page 6 in the fifth, 7 in the sixth" title="Disk Space Manager"/>
          <p:cNvSpPr/>
          <p:nvPr/>
        </p:nvSpPr>
        <p:spPr bwMode="auto">
          <a:xfrm>
            <a:off x="4235018" y="1562627"/>
            <a:ext cx="855605" cy="483355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2</a:t>
            </a:r>
          </a:p>
        </p:txBody>
      </p:sp>
      <p:sp>
        <p:nvSpPr>
          <p:cNvPr id="75" name="Folded Corner 74" descr="A Buffer pool with space for 6 pages. Page 1 is in the first slot, page 2 is in the second, page 3 is in the third, page 4 is in the 4th, Page 6 in the fifth, 7 in the sixth" title="Disk Space Manager"/>
          <p:cNvSpPr/>
          <p:nvPr/>
        </p:nvSpPr>
        <p:spPr bwMode="auto">
          <a:xfrm>
            <a:off x="5383006" y="1558750"/>
            <a:ext cx="789194" cy="459317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3</a:t>
            </a:r>
          </a:p>
        </p:txBody>
      </p:sp>
      <p:sp>
        <p:nvSpPr>
          <p:cNvPr id="76" name="Folded Corner 75" descr="A Buffer pool with space for 6 pages. Page 1 is in the first slot, page 2 is in the second, page 3 is in the third, page 4 is in the 4th, Page 6 in the fifth, 7 in the sixth" title="Disk Space Manager"/>
          <p:cNvSpPr/>
          <p:nvPr/>
        </p:nvSpPr>
        <p:spPr bwMode="auto">
          <a:xfrm>
            <a:off x="3164985" y="2313698"/>
            <a:ext cx="812918" cy="485822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4</a:t>
            </a:r>
          </a:p>
        </p:txBody>
      </p:sp>
      <p:sp>
        <p:nvSpPr>
          <p:cNvPr id="78" name="Folded Corner 77" descr="A Buffer pool with space for 6 pages. Page 1 is in the first slot, page 2 is in the second, page 3 is in the third, page 4 is in the 4th, Page 6 in the fifth, 7 in the sixth" title="Disk Space Manager"/>
          <p:cNvSpPr/>
          <p:nvPr/>
        </p:nvSpPr>
        <p:spPr bwMode="auto">
          <a:xfrm>
            <a:off x="5372116" y="2311643"/>
            <a:ext cx="800084" cy="487877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7</a:t>
            </a:r>
          </a:p>
        </p:txBody>
      </p:sp>
      <p:sp>
        <p:nvSpPr>
          <p:cNvPr id="94" name="Rectangle 93" descr="Disk has 7 Pages. Page 6 has just  been read, page 7 is next. " title="Disk Space Manager"/>
          <p:cNvSpPr/>
          <p:nvPr/>
        </p:nvSpPr>
        <p:spPr bwMode="auto">
          <a:xfrm>
            <a:off x="237224" y="4154668"/>
            <a:ext cx="5696090" cy="85725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sz="1350" kern="0" dirty="0">
              <a:solidFill>
                <a:prstClr val="white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95" name="Folded Corner 94" descr="Disk has 7 Pages. Page 6 has just  been read, page 7 is next. " title="Disk Space Manager"/>
          <p:cNvSpPr/>
          <p:nvPr/>
        </p:nvSpPr>
        <p:spPr bwMode="auto">
          <a:xfrm>
            <a:off x="457200" y="4377801"/>
            <a:ext cx="630898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96" name="Folded Corner 95" descr="Disk has 7 Pages. Page 6 has just  been read, page 7 is next. " title="Disk Space Manager"/>
          <p:cNvSpPr/>
          <p:nvPr/>
        </p:nvSpPr>
        <p:spPr bwMode="auto">
          <a:xfrm>
            <a:off x="1223194" y="4377801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2</a:t>
            </a:r>
          </a:p>
        </p:txBody>
      </p:sp>
      <p:sp>
        <p:nvSpPr>
          <p:cNvPr id="97" name="Folded Corner 96" descr="Disk has 7 Pages. Page 6 has just  been read, page 7 is next. " title="Disk Space Manager"/>
          <p:cNvSpPr/>
          <p:nvPr/>
        </p:nvSpPr>
        <p:spPr bwMode="auto">
          <a:xfrm>
            <a:off x="1978629" y="4377801"/>
            <a:ext cx="630898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3</a:t>
            </a:r>
          </a:p>
        </p:txBody>
      </p:sp>
      <p:sp>
        <p:nvSpPr>
          <p:cNvPr id="98" name="Folded Corner 97" descr="Disk has 7 Pages. Page 6 has just  been read, page 7 is next. " title="Disk Space Manager"/>
          <p:cNvSpPr/>
          <p:nvPr/>
        </p:nvSpPr>
        <p:spPr bwMode="auto">
          <a:xfrm>
            <a:off x="2744623" y="4377801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4</a:t>
            </a:r>
          </a:p>
        </p:txBody>
      </p:sp>
      <p:sp>
        <p:nvSpPr>
          <p:cNvPr id="99" name="Folded Corner 98" descr="Disk has 7 Pages. Page 6 has just  been read, page 7 is next. " title="Disk Space Manager"/>
          <p:cNvSpPr/>
          <p:nvPr/>
        </p:nvSpPr>
        <p:spPr bwMode="auto">
          <a:xfrm>
            <a:off x="3500059" y="4377801"/>
            <a:ext cx="630898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5</a:t>
            </a:r>
          </a:p>
        </p:txBody>
      </p:sp>
      <p:sp>
        <p:nvSpPr>
          <p:cNvPr id="100" name="Folded Corner 99" descr="Disk has 7 Pages. Page 6 has just  been read, page 7 is next. " title="Disk Space Manager"/>
          <p:cNvSpPr/>
          <p:nvPr/>
        </p:nvSpPr>
        <p:spPr bwMode="auto">
          <a:xfrm>
            <a:off x="4266051" y="4377801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6</a:t>
            </a:r>
          </a:p>
        </p:txBody>
      </p:sp>
      <p:sp>
        <p:nvSpPr>
          <p:cNvPr id="101" name="Folded Corner 100" descr="Disk has 7 Pages. Page 6 has just  been read, page 7 is next. " title="Disk Space Manager"/>
          <p:cNvSpPr/>
          <p:nvPr/>
        </p:nvSpPr>
        <p:spPr bwMode="auto">
          <a:xfrm>
            <a:off x="5021486" y="4377801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7</a:t>
            </a:r>
          </a:p>
        </p:txBody>
      </p:sp>
      <p:sp>
        <p:nvSpPr>
          <p:cNvPr id="102" name="TextBox 101" descr="Disk has 7 Pages. Page 6 has just  been read, page 7 is next. " title="Disk Space Manager"/>
          <p:cNvSpPr txBox="1"/>
          <p:nvPr/>
        </p:nvSpPr>
        <p:spPr>
          <a:xfrm>
            <a:off x="-7917" y="3790950"/>
            <a:ext cx="1435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2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Disk Space Manager</a:t>
            </a:r>
          </a:p>
        </p:txBody>
      </p:sp>
      <p:cxnSp>
        <p:nvCxnSpPr>
          <p:cNvPr id="103" name="Straight Connector 102" descr="Disk has 7 Pages. Page 6 has just  been read, page 7 is next. " title="Disk Space Manager"/>
          <p:cNvCxnSpPr/>
          <p:nvPr/>
        </p:nvCxnSpPr>
        <p:spPr bwMode="auto">
          <a:xfrm flipH="1">
            <a:off x="4954650" y="4122515"/>
            <a:ext cx="10413" cy="895002"/>
          </a:xfrm>
          <a:prstGeom prst="line">
            <a:avLst/>
          </a:prstGeom>
          <a:solidFill>
            <a:srgbClr val="3366FF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Folded Corner 103" descr="Disk has 7 Pages. Page 6 has just  been read, page 7 is next. " title="Disk Space Manager"/>
          <p:cNvSpPr/>
          <p:nvPr/>
        </p:nvSpPr>
        <p:spPr bwMode="auto">
          <a:xfrm>
            <a:off x="3500059" y="4400550"/>
            <a:ext cx="630898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5</a:t>
            </a:r>
          </a:p>
        </p:txBody>
      </p:sp>
      <p:sp>
        <p:nvSpPr>
          <p:cNvPr id="105" name="Folded Corner 104" descr="A Buffer pool with space for 6 pages. Page 1 is in the first slot, page 2 is in the second, page 3 is in the third, page 4 is in the 4th, Page 6 in the fifth, 7 in the sixth" title="Disk Space Manager"/>
          <p:cNvSpPr/>
          <p:nvPr/>
        </p:nvSpPr>
        <p:spPr bwMode="auto">
          <a:xfrm>
            <a:off x="4294575" y="2311643"/>
            <a:ext cx="796047" cy="487877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6</a:t>
            </a:r>
          </a:p>
        </p:txBody>
      </p:sp>
    </p:spTree>
    <p:extLst>
      <p:ext uri="{BB962C8B-B14F-4D97-AF65-F5344CB8AC3E}">
        <p14:creationId xmlns:p14="http://schemas.microsoft.com/office/powerpoint/2010/main" val="1637367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Scan (MRU): Read Page 7 (again)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Cache Hits: 6</a:t>
            </a:r>
          </a:p>
          <a:p>
            <a:r>
              <a:rPr lang="en-US" dirty="0"/>
              <a:t>Attempts: 14</a:t>
            </a:r>
          </a:p>
        </p:txBody>
      </p:sp>
      <p:sp>
        <p:nvSpPr>
          <p:cNvPr id="63" name="TextBox 62" descr="A Buffer pool with space for 6 pages. Page 1 is in the first slot, page 2 is in the second, page 3 is in the third, page 4 is in the 4th, Page 6 in the fifth, 7 in the sixth"/>
          <p:cNvSpPr txBox="1"/>
          <p:nvPr/>
        </p:nvSpPr>
        <p:spPr>
          <a:xfrm>
            <a:off x="3928991" y="1197676"/>
            <a:ext cx="1117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</a:p>
        </p:txBody>
      </p:sp>
      <p:sp>
        <p:nvSpPr>
          <p:cNvPr id="64" name="TextBox 63" descr="A Buffer pool with space for 6 pages. Page 1 is in the first slot, page 2 is in the second, page 3 is in the third, page 4 is in the 4th, Page 6 in the fifth, 7 in the sixth"/>
          <p:cNvSpPr txBox="1"/>
          <p:nvPr/>
        </p:nvSpPr>
        <p:spPr>
          <a:xfrm>
            <a:off x="3928991" y="1197676"/>
            <a:ext cx="1117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</a:p>
        </p:txBody>
      </p:sp>
      <p:sp>
        <p:nvSpPr>
          <p:cNvPr id="65" name="TextBox 64" descr="A Buffer pool with space for 6 pages. Page 1 is in the first slot, page 2 is in the second, page 3 is in the third, page 4 is in the 4th, Page 6 in the fifth, 7 in the sixth"/>
          <p:cNvSpPr txBox="1"/>
          <p:nvPr/>
        </p:nvSpPr>
        <p:spPr>
          <a:xfrm>
            <a:off x="3928991" y="1197676"/>
            <a:ext cx="1117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</a:p>
        </p:txBody>
      </p:sp>
      <p:sp>
        <p:nvSpPr>
          <p:cNvPr id="66" name="TextBox 65" descr="A Buffer pool with space for 6 pages. Page 1 is in the first slot, page 2 is in the second, page 3 is in the third, page 4 is in the 4th, Page 6 in the fifth, 7 in the sixth"/>
          <p:cNvSpPr txBox="1"/>
          <p:nvPr/>
        </p:nvSpPr>
        <p:spPr>
          <a:xfrm>
            <a:off x="3928991" y="1197676"/>
            <a:ext cx="1117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</a:p>
        </p:txBody>
      </p:sp>
      <p:sp>
        <p:nvSpPr>
          <p:cNvPr id="67" name="Rectangle 66" descr="A Buffer pool with space for 6 pages. Page 1 is in the first slot, page 2 is in the second, page 3 is in the third, page 4 is in the 4th, Page 6 in the fifth, 7 in the sixth" title="Buffer Pool"/>
          <p:cNvSpPr/>
          <p:nvPr/>
        </p:nvSpPr>
        <p:spPr bwMode="auto">
          <a:xfrm>
            <a:off x="2744623" y="1203396"/>
            <a:ext cx="3886200" cy="1996434"/>
          </a:xfrm>
          <a:prstGeom prst="rect">
            <a:avLst/>
          </a:prstGeom>
          <a:gradFill rotWithShape="1">
            <a:gsLst>
              <a:gs pos="0">
                <a:srgbClr val="ABD2EB">
                  <a:shade val="51000"/>
                  <a:satMod val="130000"/>
                </a:srgbClr>
              </a:gs>
              <a:gs pos="80000">
                <a:srgbClr val="ABD2EB">
                  <a:shade val="93000"/>
                  <a:satMod val="130000"/>
                </a:srgbClr>
              </a:gs>
              <a:gs pos="100000">
                <a:srgbClr val="ABD2E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BD2E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sz="1350" kern="0" dirty="0">
              <a:solidFill>
                <a:prstClr val="white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68" name="Rounded Rectangle 67" descr="A Buffer pool with space for 6 pages. Page 1 is in the first slot, page 2 is in the second, page 3 is in the third, page 4 is in the 4th, Page 6 in the fifth, 7 in the sixth" title="Buffer Pool"/>
          <p:cNvSpPr/>
          <p:nvPr/>
        </p:nvSpPr>
        <p:spPr>
          <a:xfrm>
            <a:off x="4183009" y="2211788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69" name="Rounded Rectangle 68" descr="A Buffer pool with space for 6 pages. Page 1 is in the first slot, page 2 is in the second, page 3 is in the third, page 4 is in the 4th, Page 6 in the fifth, 7 in the sixth" title="Buffer Pool"/>
          <p:cNvSpPr/>
          <p:nvPr/>
        </p:nvSpPr>
        <p:spPr>
          <a:xfrm>
            <a:off x="5256727" y="1450374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70" name="Rounded Rectangle 69" descr="A Buffer pool with space for 6 pages. Page 1 is in the first slot, page 2 is in the second, page 3 is in the third, page 4 is in the 4th, Page 6 in the fifth, 7 in the sixth" title="Buffer Pool"/>
          <p:cNvSpPr/>
          <p:nvPr/>
        </p:nvSpPr>
        <p:spPr>
          <a:xfrm>
            <a:off x="3079039" y="2211788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71" name="Rounded Rectangle 70" descr="A Buffer pool with space for 6 pages. Page 1 is in the first slot, page 2 is in the second, page 3 is in the third, page 4 is in the 4th, Page 6 in the fifth, 7 in the sixth" title="Buffer Pool"/>
          <p:cNvSpPr/>
          <p:nvPr/>
        </p:nvSpPr>
        <p:spPr>
          <a:xfrm>
            <a:off x="5272225" y="2223890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72" name="Rounded Rectangle 71" descr="A Buffer pool with space for 6 pages. Page 1 is in the first slot, page 2 is in the second, page 3 is in the third, page 4 is in the 4th, Page 6 in the fifth, 7 in the sixth" title="Buffer Pool"/>
          <p:cNvSpPr/>
          <p:nvPr/>
        </p:nvSpPr>
        <p:spPr>
          <a:xfrm>
            <a:off x="4177945" y="1453821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73" name="Rounded Rectangle 72" descr="A Buffer pool with space for 6 pages. Page 1 is in the first slot, page 2 is in the second, page 3 is in the third, page 4 is in the 4th, Page 6 in the fifth, 7 in the sixth" title="Buffer Pool"/>
          <p:cNvSpPr/>
          <p:nvPr/>
        </p:nvSpPr>
        <p:spPr>
          <a:xfrm>
            <a:off x="3073975" y="1453821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74" name="Folded Corner 73" descr="A Buffer pool with space for 6 pages. Page 1 is in the first slot, page 2 is in the second, page 3 is in the third, page 4 is in the 4th, Page 6 in the fifth, 7 in the sixth" title="Disk Space Manager"/>
          <p:cNvSpPr/>
          <p:nvPr/>
        </p:nvSpPr>
        <p:spPr bwMode="auto">
          <a:xfrm>
            <a:off x="3164985" y="1548213"/>
            <a:ext cx="812918" cy="491111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75" name="Folded Corner 74" descr="A Buffer pool with space for 6 pages. Page 1 is in the first slot, page 2 is in the second, page 3 is in the third, page 4 is in the 4th, Page 6 in the fifth, 7 in the sixth" title="Disk Space Manager"/>
          <p:cNvSpPr/>
          <p:nvPr/>
        </p:nvSpPr>
        <p:spPr bwMode="auto">
          <a:xfrm>
            <a:off x="4235018" y="1562627"/>
            <a:ext cx="855605" cy="483355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2</a:t>
            </a:r>
          </a:p>
        </p:txBody>
      </p:sp>
      <p:sp>
        <p:nvSpPr>
          <p:cNvPr id="76" name="Folded Corner 75" descr="A Buffer pool with space for 6 pages. Page 1 is in the first slot, page 2 is in the second, page 3 is in the third, page 4 is in the 4th, Page 6 in the fifth, 7 in the sixth" title="Disk Space Manager"/>
          <p:cNvSpPr/>
          <p:nvPr/>
        </p:nvSpPr>
        <p:spPr bwMode="auto">
          <a:xfrm>
            <a:off x="5383006" y="1558750"/>
            <a:ext cx="789194" cy="459317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3</a:t>
            </a:r>
          </a:p>
        </p:txBody>
      </p:sp>
      <p:sp>
        <p:nvSpPr>
          <p:cNvPr id="77" name="Folded Corner 76" descr="A Buffer pool with space for 6 pages. Page 1 is in the first slot, page 2 is in the second, page 3 is in the third, page 4 is in the 4th, Page 6 in the fifth, 7 in the sixth" title="Disk Space Manager"/>
          <p:cNvSpPr/>
          <p:nvPr/>
        </p:nvSpPr>
        <p:spPr bwMode="auto">
          <a:xfrm>
            <a:off x="3164985" y="2313698"/>
            <a:ext cx="812918" cy="485822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4</a:t>
            </a:r>
          </a:p>
        </p:txBody>
      </p:sp>
      <p:sp>
        <p:nvSpPr>
          <p:cNvPr id="78" name="Folded Corner 77" descr="A Buffer pool with space for 6 pages. Page 1 is in the first slot, page 2 is in the second, page 3 is in the third, page 4 is in the 4th, Page 6 in the fifth, 7 in the sixth" title="Disk Space Manager"/>
          <p:cNvSpPr/>
          <p:nvPr/>
        </p:nvSpPr>
        <p:spPr bwMode="auto">
          <a:xfrm>
            <a:off x="5372116" y="2311643"/>
            <a:ext cx="800084" cy="487877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7</a:t>
            </a:r>
          </a:p>
        </p:txBody>
      </p:sp>
      <p:sp>
        <p:nvSpPr>
          <p:cNvPr id="79" name="Rectangle 78" descr="Disk has 7 Pages. Page 7 has just  been read" title="Disk Space Manager"/>
          <p:cNvSpPr/>
          <p:nvPr/>
        </p:nvSpPr>
        <p:spPr bwMode="auto">
          <a:xfrm>
            <a:off x="237224" y="4154668"/>
            <a:ext cx="5696090" cy="85725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sz="1350" kern="0" dirty="0">
              <a:solidFill>
                <a:prstClr val="white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80" name="Folded Corner 79" descr="Disk has 7 Pages. Page 7 has just  been read" title="Disk Space Manager"/>
          <p:cNvSpPr/>
          <p:nvPr/>
        </p:nvSpPr>
        <p:spPr bwMode="auto">
          <a:xfrm>
            <a:off x="457200" y="4377801"/>
            <a:ext cx="630898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81" name="Folded Corner 80" descr="Disk has 7 Pages. Page 7 has just  been read" title="Disk Space Manager"/>
          <p:cNvSpPr/>
          <p:nvPr/>
        </p:nvSpPr>
        <p:spPr bwMode="auto">
          <a:xfrm>
            <a:off x="1223194" y="4377801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2</a:t>
            </a:r>
          </a:p>
        </p:txBody>
      </p:sp>
      <p:sp>
        <p:nvSpPr>
          <p:cNvPr id="82" name="Folded Corner 81" descr="Disk has 7 Pages. Page 7 has just  been read" title="Disk Space Manager"/>
          <p:cNvSpPr/>
          <p:nvPr/>
        </p:nvSpPr>
        <p:spPr bwMode="auto">
          <a:xfrm>
            <a:off x="1978629" y="4377801"/>
            <a:ext cx="630898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3</a:t>
            </a:r>
          </a:p>
        </p:txBody>
      </p:sp>
      <p:sp>
        <p:nvSpPr>
          <p:cNvPr id="83" name="Folded Corner 82" descr="Disk has 7 Pages. Page 7 has just  been read" title="Disk Space Manager"/>
          <p:cNvSpPr/>
          <p:nvPr/>
        </p:nvSpPr>
        <p:spPr bwMode="auto">
          <a:xfrm>
            <a:off x="2744623" y="4377801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4</a:t>
            </a:r>
          </a:p>
        </p:txBody>
      </p:sp>
      <p:sp>
        <p:nvSpPr>
          <p:cNvPr id="84" name="Folded Corner 83" descr="Disk has 7 Pages. Page 7 has just  been read" title="Disk Space Manager"/>
          <p:cNvSpPr/>
          <p:nvPr/>
        </p:nvSpPr>
        <p:spPr bwMode="auto">
          <a:xfrm>
            <a:off x="3500059" y="4377801"/>
            <a:ext cx="630898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5</a:t>
            </a:r>
          </a:p>
        </p:txBody>
      </p:sp>
      <p:sp>
        <p:nvSpPr>
          <p:cNvPr id="85" name="Folded Corner 84" descr="Disk has 7 Pages. Page 7 has just  been read" title="Disk Space Manager"/>
          <p:cNvSpPr/>
          <p:nvPr/>
        </p:nvSpPr>
        <p:spPr bwMode="auto">
          <a:xfrm>
            <a:off x="4266051" y="4377801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6</a:t>
            </a:r>
          </a:p>
        </p:txBody>
      </p:sp>
      <p:sp>
        <p:nvSpPr>
          <p:cNvPr id="86" name="Folded Corner 85" descr="Disk has 7 Pages. Page 7 has just  been read" title="Disk Space Manager"/>
          <p:cNvSpPr/>
          <p:nvPr/>
        </p:nvSpPr>
        <p:spPr bwMode="auto">
          <a:xfrm>
            <a:off x="5021486" y="4377801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7</a:t>
            </a:r>
          </a:p>
        </p:txBody>
      </p:sp>
      <p:cxnSp>
        <p:nvCxnSpPr>
          <p:cNvPr id="87" name="Straight Connector 86" descr="Disk has 7 Pages. Page 7 has just  been read" title="Disk Space Manager"/>
          <p:cNvCxnSpPr/>
          <p:nvPr/>
        </p:nvCxnSpPr>
        <p:spPr bwMode="auto">
          <a:xfrm flipH="1">
            <a:off x="5787482" y="4122515"/>
            <a:ext cx="10413" cy="895002"/>
          </a:xfrm>
          <a:prstGeom prst="line">
            <a:avLst/>
          </a:prstGeom>
          <a:solidFill>
            <a:srgbClr val="3366FF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Folded Corner 87" descr="Disk has 7 Pages. Page 7 has just  been read" title="Disk Space Manager"/>
          <p:cNvSpPr/>
          <p:nvPr/>
        </p:nvSpPr>
        <p:spPr bwMode="auto">
          <a:xfrm>
            <a:off x="3500059" y="4400550"/>
            <a:ext cx="630898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5</a:t>
            </a:r>
          </a:p>
        </p:txBody>
      </p:sp>
      <p:sp>
        <p:nvSpPr>
          <p:cNvPr id="89" name="Folded Corner 88" descr="A Buffer pool with space for 6 pages. Page 1 is in the first slot, page 2 is in the second, page 3 is in the third, page 4 is in the 4th, Page 6 in the fifth, 7 in the sixth" title="Disk Space Manager"/>
          <p:cNvSpPr/>
          <p:nvPr/>
        </p:nvSpPr>
        <p:spPr bwMode="auto">
          <a:xfrm>
            <a:off x="4294575" y="2311643"/>
            <a:ext cx="796047" cy="487877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6</a:t>
            </a:r>
          </a:p>
        </p:txBody>
      </p:sp>
    </p:spTree>
    <p:extLst>
      <p:ext uri="{BB962C8B-B14F-4D97-AF65-F5344CB8AC3E}">
        <p14:creationId xmlns:p14="http://schemas.microsoft.com/office/powerpoint/2010/main" val="6521018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Scan (MRU): Reset (again)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Cache Hits: 6</a:t>
            </a:r>
          </a:p>
          <a:p>
            <a:r>
              <a:rPr lang="en-US" dirty="0"/>
              <a:t>Attempts: 14</a:t>
            </a:r>
          </a:p>
        </p:txBody>
      </p:sp>
      <p:sp>
        <p:nvSpPr>
          <p:cNvPr id="40" name="TextBox 39" descr="A Buffer pool with space for 6 pages. Page 1 is in the first slot, page 2 is in the second, page 3 is in the third, page 4 is in the 4th, Page 6 in the fifth, 7 in the sixth"/>
          <p:cNvSpPr txBox="1"/>
          <p:nvPr/>
        </p:nvSpPr>
        <p:spPr>
          <a:xfrm>
            <a:off x="3928991" y="1197676"/>
            <a:ext cx="1117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</a:p>
        </p:txBody>
      </p:sp>
      <p:sp>
        <p:nvSpPr>
          <p:cNvPr id="49" name="TextBox 48" descr="A Buffer pool with space for 6 pages. Page 1 is in the first slot, page 2 is in the second, page 3 is in the third, page 4 is in the 4th, Page 6 in the fifth, 7 in the sixth"/>
          <p:cNvSpPr txBox="1"/>
          <p:nvPr/>
        </p:nvSpPr>
        <p:spPr>
          <a:xfrm>
            <a:off x="3928991" y="1197676"/>
            <a:ext cx="1117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</a:p>
        </p:txBody>
      </p:sp>
      <p:sp>
        <p:nvSpPr>
          <p:cNvPr id="50" name="TextBox 49" descr="A Buffer pool with space for 6 pages. Page 1 is in the first slot, page 2 is in the second, page 3 is in the third, page 4 is in the 4th, Page 6 in the fifth, 7 in the sixth"/>
          <p:cNvSpPr txBox="1"/>
          <p:nvPr/>
        </p:nvSpPr>
        <p:spPr>
          <a:xfrm>
            <a:off x="3928991" y="1197676"/>
            <a:ext cx="1117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</a:p>
        </p:txBody>
      </p:sp>
      <p:sp>
        <p:nvSpPr>
          <p:cNvPr id="51" name="TextBox 50" descr="A Buffer pool with space for 6 pages. Page 1 is in the first slot, page 2 is in the second, page 3 is in the third, page 4 is in the 4th, Page 6 in the fifth, 7 in the sixth"/>
          <p:cNvSpPr txBox="1"/>
          <p:nvPr/>
        </p:nvSpPr>
        <p:spPr>
          <a:xfrm>
            <a:off x="3928991" y="1197676"/>
            <a:ext cx="1117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</a:p>
        </p:txBody>
      </p:sp>
      <p:sp>
        <p:nvSpPr>
          <p:cNvPr id="52" name="Rectangle 51" descr="A Buffer pool with space for 6 pages. Page 1 is in the first slot, page 2 is in the second, page 3 is in the third, page 4 is in the 4th, Page 6 in the fifth, 7 in the sixth" title="Buffer Pool"/>
          <p:cNvSpPr/>
          <p:nvPr/>
        </p:nvSpPr>
        <p:spPr bwMode="auto">
          <a:xfrm>
            <a:off x="2744623" y="1203396"/>
            <a:ext cx="3886200" cy="1996434"/>
          </a:xfrm>
          <a:prstGeom prst="rect">
            <a:avLst/>
          </a:prstGeom>
          <a:gradFill rotWithShape="1">
            <a:gsLst>
              <a:gs pos="0">
                <a:srgbClr val="ABD2EB">
                  <a:shade val="51000"/>
                  <a:satMod val="130000"/>
                </a:srgbClr>
              </a:gs>
              <a:gs pos="80000">
                <a:srgbClr val="ABD2EB">
                  <a:shade val="93000"/>
                  <a:satMod val="130000"/>
                </a:srgbClr>
              </a:gs>
              <a:gs pos="100000">
                <a:srgbClr val="ABD2E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BD2E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sz="1350" kern="0" dirty="0">
              <a:solidFill>
                <a:prstClr val="white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5" name="Rounded Rectangle 54" descr="A Buffer pool with space for 6 pages. Page 1 is in the first slot, page 2 is in the second, page 3 is in the third, page 4 is in the 4th, Page 6 in the fifth, 7 in the sixth" title="Buffer Pool"/>
          <p:cNvSpPr/>
          <p:nvPr/>
        </p:nvSpPr>
        <p:spPr>
          <a:xfrm>
            <a:off x="4183009" y="2211788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57" name="Rounded Rectangle 56" descr="A Buffer pool with space for 6 pages. Page 1 is in the first slot, page 2 is in the second, page 3 is in the third, page 4 is in the 4th, Page 6 in the fifth, 7 in the sixth" title="Buffer Pool"/>
          <p:cNvSpPr/>
          <p:nvPr/>
        </p:nvSpPr>
        <p:spPr>
          <a:xfrm>
            <a:off x="5256727" y="1450374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58" name="Rounded Rectangle 57" descr="A Buffer pool with space for 6 pages. Page 1 is in the first slot, page 2 is in the second, page 3 is in the third, page 4 is in the 4th, Page 6 in the fifth, 7 in the sixth" title="Buffer Pool"/>
          <p:cNvSpPr/>
          <p:nvPr/>
        </p:nvSpPr>
        <p:spPr>
          <a:xfrm>
            <a:off x="3079039" y="2211788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59" name="Rounded Rectangle 58" descr="A Buffer pool with space for 6 pages. Page 1 is in the first slot, page 2 is in the second, page 3 is in the third, page 4 is in the 4th, Page 6 in the fifth, 7 in the sixth" title="Buffer Pool"/>
          <p:cNvSpPr/>
          <p:nvPr/>
        </p:nvSpPr>
        <p:spPr>
          <a:xfrm>
            <a:off x="5272225" y="2223890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60" name="Rounded Rectangle 59" descr="A Buffer pool with space for 6 pages. Page 1 is in the first slot, page 2 is in the second, page 3 is in the third, page 4 is in the 4th, Page 6 in the fifth, 7 in the sixth" title="Buffer Pool"/>
          <p:cNvSpPr/>
          <p:nvPr/>
        </p:nvSpPr>
        <p:spPr>
          <a:xfrm>
            <a:off x="4177945" y="1453821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61" name="Rounded Rectangle 60" descr="A Buffer pool with space for 6 pages. Page 1 is in the first slot, page 2 is in the second, page 3 is in the third, page 4 is in the 4th, Page 6 in the fifth, 7 in the sixth" title="Buffer Pool"/>
          <p:cNvSpPr/>
          <p:nvPr/>
        </p:nvSpPr>
        <p:spPr>
          <a:xfrm>
            <a:off x="3073975" y="1453821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62" name="Folded Corner 61" descr="A Buffer pool with space for 6 pages. Page 1 is in the first slot, page 2 is in the second, page 3 is in the third, page 4 is in the 4th, Page 6 in the fifth, 7 in the sixth" title="Disk Space Manager"/>
          <p:cNvSpPr/>
          <p:nvPr/>
        </p:nvSpPr>
        <p:spPr bwMode="auto">
          <a:xfrm>
            <a:off x="3164985" y="1548213"/>
            <a:ext cx="812918" cy="491111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63" name="Folded Corner 62" descr="A Buffer pool with space for 6 pages. Page 1 is in the first slot, page 2 is in the second, page 3 is in the third, page 4 is in the 4th, Page 6 in the fifth, 7 in the sixth" title="Disk Space Manager"/>
          <p:cNvSpPr/>
          <p:nvPr/>
        </p:nvSpPr>
        <p:spPr bwMode="auto">
          <a:xfrm>
            <a:off x="4235018" y="1562627"/>
            <a:ext cx="855605" cy="483355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2</a:t>
            </a:r>
          </a:p>
        </p:txBody>
      </p:sp>
      <p:sp>
        <p:nvSpPr>
          <p:cNvPr id="64" name="Folded Corner 63" descr="A Buffer pool with space for 6 pages. Page 1 is in the first slot, page 2 is in the second, page 3 is in the third, page 4 is in the 4th, Page 6 in the fifth, 7 in the sixth" title="Disk Space Manager"/>
          <p:cNvSpPr/>
          <p:nvPr/>
        </p:nvSpPr>
        <p:spPr bwMode="auto">
          <a:xfrm>
            <a:off x="5383006" y="1558750"/>
            <a:ext cx="789194" cy="459317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3</a:t>
            </a:r>
          </a:p>
        </p:txBody>
      </p:sp>
      <p:sp>
        <p:nvSpPr>
          <p:cNvPr id="65" name="Folded Corner 64" descr="A Buffer pool with space for 6 pages. Page 1 is in the first slot, page 2 is in the second, page 3 is in the third, page 4 is in the 4th, Page 6 in the fifth, 7 in the sixth" title="Disk Space Manager"/>
          <p:cNvSpPr/>
          <p:nvPr/>
        </p:nvSpPr>
        <p:spPr bwMode="auto">
          <a:xfrm>
            <a:off x="3164985" y="2313698"/>
            <a:ext cx="812918" cy="485822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4</a:t>
            </a:r>
          </a:p>
        </p:txBody>
      </p:sp>
      <p:sp>
        <p:nvSpPr>
          <p:cNvPr id="66" name="Folded Corner 65" descr="A Buffer pool with space for 6 pages. Page 1 is in the first slot, page 2 is in the second, page 3 is in the third, page 4 is in the 4th, Page 6 in the fifth, 7 in the sixth" title="Disk Space Manager"/>
          <p:cNvSpPr/>
          <p:nvPr/>
        </p:nvSpPr>
        <p:spPr bwMode="auto">
          <a:xfrm>
            <a:off x="5372116" y="2311643"/>
            <a:ext cx="800084" cy="487877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7</a:t>
            </a:r>
          </a:p>
        </p:txBody>
      </p:sp>
      <p:sp>
        <p:nvSpPr>
          <p:cNvPr id="67" name="Rectangle 66" descr="Disk has 7 Pages. Page 1 is next to read" title="Disk Space Manager"/>
          <p:cNvSpPr/>
          <p:nvPr/>
        </p:nvSpPr>
        <p:spPr bwMode="auto">
          <a:xfrm>
            <a:off x="237224" y="4154668"/>
            <a:ext cx="5696090" cy="85725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sz="1350" kern="0" dirty="0">
              <a:solidFill>
                <a:prstClr val="white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68" name="Folded Corner 67" descr="Disk has 7 Pages. Page 1 is next to read" title="Disk Space Manager"/>
          <p:cNvSpPr/>
          <p:nvPr/>
        </p:nvSpPr>
        <p:spPr bwMode="auto">
          <a:xfrm>
            <a:off x="457200" y="4377801"/>
            <a:ext cx="630898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69" name="Folded Corner 68" descr="Disk has 7 Pages. Page 1 is next to read" title="Disk Space Manager"/>
          <p:cNvSpPr/>
          <p:nvPr/>
        </p:nvSpPr>
        <p:spPr bwMode="auto">
          <a:xfrm>
            <a:off x="1223194" y="4377801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2</a:t>
            </a:r>
          </a:p>
        </p:txBody>
      </p:sp>
      <p:sp>
        <p:nvSpPr>
          <p:cNvPr id="70" name="Folded Corner 69" descr="Disk has 7 Pages. Page 1 is next to read" title="Disk Space Manager"/>
          <p:cNvSpPr/>
          <p:nvPr/>
        </p:nvSpPr>
        <p:spPr bwMode="auto">
          <a:xfrm>
            <a:off x="1978629" y="4377801"/>
            <a:ext cx="630898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3</a:t>
            </a:r>
          </a:p>
        </p:txBody>
      </p:sp>
      <p:sp>
        <p:nvSpPr>
          <p:cNvPr id="71" name="Folded Corner 70" descr="Disk has 7 Pages. Page 1 is next to read" title="Disk Space Manager"/>
          <p:cNvSpPr/>
          <p:nvPr/>
        </p:nvSpPr>
        <p:spPr bwMode="auto">
          <a:xfrm>
            <a:off x="2744623" y="4377801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4</a:t>
            </a:r>
          </a:p>
        </p:txBody>
      </p:sp>
      <p:sp>
        <p:nvSpPr>
          <p:cNvPr id="72" name="Folded Corner 71" descr="Disk has 7 Pages. Page 1 is next to read" title="Disk Space Manager"/>
          <p:cNvSpPr/>
          <p:nvPr/>
        </p:nvSpPr>
        <p:spPr bwMode="auto">
          <a:xfrm>
            <a:off x="3500059" y="4377801"/>
            <a:ext cx="630898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5</a:t>
            </a:r>
          </a:p>
        </p:txBody>
      </p:sp>
      <p:sp>
        <p:nvSpPr>
          <p:cNvPr id="73" name="Folded Corner 72" descr="Disk has 7 Pages. Page 1 is next to read" title="Disk Space Manager"/>
          <p:cNvSpPr/>
          <p:nvPr/>
        </p:nvSpPr>
        <p:spPr bwMode="auto">
          <a:xfrm>
            <a:off x="4266051" y="4377801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6</a:t>
            </a:r>
          </a:p>
        </p:txBody>
      </p:sp>
      <p:sp>
        <p:nvSpPr>
          <p:cNvPr id="74" name="Folded Corner 73" descr="Disk has 7 Pages. Page 1 is next to read" title="Disk Space Manager"/>
          <p:cNvSpPr/>
          <p:nvPr/>
        </p:nvSpPr>
        <p:spPr bwMode="auto">
          <a:xfrm>
            <a:off x="5021486" y="4377801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7</a:t>
            </a:r>
          </a:p>
        </p:txBody>
      </p:sp>
      <p:cxnSp>
        <p:nvCxnSpPr>
          <p:cNvPr id="75" name="Straight Connector 74" descr="Disk has 7 Pages. Page 1 is next to read" title="Disk Space Manager"/>
          <p:cNvCxnSpPr/>
          <p:nvPr/>
        </p:nvCxnSpPr>
        <p:spPr bwMode="auto">
          <a:xfrm flipH="1">
            <a:off x="361866" y="4099766"/>
            <a:ext cx="10413" cy="895002"/>
          </a:xfrm>
          <a:prstGeom prst="line">
            <a:avLst/>
          </a:prstGeom>
          <a:solidFill>
            <a:srgbClr val="3366FF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Folded Corner 75" descr="Disk has 7 Pages. Page 1 is next to read" title="Disk Space Manager"/>
          <p:cNvSpPr/>
          <p:nvPr/>
        </p:nvSpPr>
        <p:spPr bwMode="auto">
          <a:xfrm>
            <a:off x="3500059" y="4400550"/>
            <a:ext cx="630898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5</a:t>
            </a:r>
          </a:p>
        </p:txBody>
      </p:sp>
      <p:sp>
        <p:nvSpPr>
          <p:cNvPr id="77" name="Folded Corner 76" descr="A Buffer pool with space for 6 pages. Page 1 is in the first slot, page 2 is in the second, page 3 is in the third, page 4 is in the 4th, Page 6 in the fifth, 7 in the sixth" title="Disk Space Manager"/>
          <p:cNvSpPr/>
          <p:nvPr/>
        </p:nvSpPr>
        <p:spPr bwMode="auto">
          <a:xfrm>
            <a:off x="4294575" y="2311643"/>
            <a:ext cx="796047" cy="487877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6</a:t>
            </a:r>
          </a:p>
        </p:txBody>
      </p:sp>
    </p:spTree>
    <p:extLst>
      <p:ext uri="{BB962C8B-B14F-4D97-AF65-F5344CB8AC3E}">
        <p14:creationId xmlns:p14="http://schemas.microsoft.com/office/powerpoint/2010/main" val="19597247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Repeated Scan (MRU): Read Page 1 (again x2)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Cache Hits: 7</a:t>
            </a:r>
          </a:p>
          <a:p>
            <a:r>
              <a:rPr lang="en-US" dirty="0"/>
              <a:t>Attempts: 15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928991" y="1197676"/>
            <a:ext cx="1117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</a:p>
        </p:txBody>
      </p:sp>
      <p:sp>
        <p:nvSpPr>
          <p:cNvPr id="40" name="TextBox 39" descr="A Buffer pool with space for 6 pages. Page 1 is in the first slot, page 2 is in the second, page 3 is in the third, page 4 is in the 4th, Page 6 in the fifth, 7 in the sixth"/>
          <p:cNvSpPr txBox="1"/>
          <p:nvPr/>
        </p:nvSpPr>
        <p:spPr>
          <a:xfrm>
            <a:off x="3928991" y="1197676"/>
            <a:ext cx="1117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</a:p>
        </p:txBody>
      </p:sp>
      <p:sp>
        <p:nvSpPr>
          <p:cNvPr id="49" name="TextBox 48" descr="A Buffer pool with space for 6 pages. Page 1 is in the first slot, page 2 is in the second, page 3 is in the third, page 4 is in the 4th, Page 6 in the fifth, 7 in the sixth"/>
          <p:cNvSpPr txBox="1"/>
          <p:nvPr/>
        </p:nvSpPr>
        <p:spPr>
          <a:xfrm>
            <a:off x="3928991" y="1197676"/>
            <a:ext cx="1117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</a:p>
        </p:txBody>
      </p:sp>
      <p:sp>
        <p:nvSpPr>
          <p:cNvPr id="50" name="TextBox 49" descr="A Buffer pool with space for 6 pages. Page 1 is in the first slot, page 2 is in the second, page 3 is in the third, page 4 is in the 4th, Page 6 in the fifth, 7 in the sixth"/>
          <p:cNvSpPr txBox="1"/>
          <p:nvPr/>
        </p:nvSpPr>
        <p:spPr>
          <a:xfrm>
            <a:off x="3928991" y="1197676"/>
            <a:ext cx="1117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</a:p>
        </p:txBody>
      </p:sp>
      <p:sp>
        <p:nvSpPr>
          <p:cNvPr id="51" name="TextBox 50" descr="A Buffer pool with space for 6 pages. Page 1 is in the first slot, page 2 is in the second, page 3 is in the third, page 4 is in the 4th, Page 6 in the fifth, 7 in the sixth"/>
          <p:cNvSpPr txBox="1"/>
          <p:nvPr/>
        </p:nvSpPr>
        <p:spPr>
          <a:xfrm>
            <a:off x="3928991" y="1197676"/>
            <a:ext cx="1117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</a:p>
        </p:txBody>
      </p:sp>
      <p:sp>
        <p:nvSpPr>
          <p:cNvPr id="52" name="Rectangle 51" descr="A Buffer pool with space for 6 pages. Page 1 is in the first slot, page 2 is in the second, page 3 is in the third, page 4 is in the 4th, Page 6 in the fifth, 7 in the sixth" title="Buffer Pool"/>
          <p:cNvSpPr/>
          <p:nvPr/>
        </p:nvSpPr>
        <p:spPr bwMode="auto">
          <a:xfrm>
            <a:off x="2744623" y="1203396"/>
            <a:ext cx="3886200" cy="1996434"/>
          </a:xfrm>
          <a:prstGeom prst="rect">
            <a:avLst/>
          </a:prstGeom>
          <a:gradFill rotWithShape="1">
            <a:gsLst>
              <a:gs pos="0">
                <a:srgbClr val="ABD2EB">
                  <a:shade val="51000"/>
                  <a:satMod val="130000"/>
                </a:srgbClr>
              </a:gs>
              <a:gs pos="80000">
                <a:srgbClr val="ABD2EB">
                  <a:shade val="93000"/>
                  <a:satMod val="130000"/>
                </a:srgbClr>
              </a:gs>
              <a:gs pos="100000">
                <a:srgbClr val="ABD2E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BD2E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sz="1350" kern="0" dirty="0">
              <a:solidFill>
                <a:prstClr val="white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5" name="Rounded Rectangle 54" descr="A Buffer pool with space for 6 pages. Page 1 is in the first slot, page 2 is in the second, page 3 is in the third, page 4 is in the 4th, Page 6 in the fifth, 7 in the sixth" title="Buffer Pool"/>
          <p:cNvSpPr/>
          <p:nvPr/>
        </p:nvSpPr>
        <p:spPr>
          <a:xfrm>
            <a:off x="4183009" y="2211788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57" name="Rounded Rectangle 56" descr="A Buffer pool with space for 6 pages. Page 1 is in the first slot, page 2 is in the second, page 3 is in the third, page 4 is in the 4th, Page 6 in the fifth, 7 in the sixth" title="Buffer Pool"/>
          <p:cNvSpPr/>
          <p:nvPr/>
        </p:nvSpPr>
        <p:spPr>
          <a:xfrm>
            <a:off x="5256727" y="1450374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58" name="Rounded Rectangle 57" descr="A Buffer pool with space for 6 pages. Page 1 is in the first slot, page 2 is in the second, page 3 is in the third, page 4 is in the 4th, Page 6 in the fifth, 7 in the sixth" title="Buffer Pool"/>
          <p:cNvSpPr/>
          <p:nvPr/>
        </p:nvSpPr>
        <p:spPr>
          <a:xfrm>
            <a:off x="3079039" y="2211788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59" name="Rounded Rectangle 58" descr="A Buffer pool with space for 6 pages. Page 1 is in the first slot, page 2 is in the second, page 3 is in the third, page 4 is in the 4th, Page 6 in the fifth, 7 in the sixth" title="Buffer Pool"/>
          <p:cNvSpPr/>
          <p:nvPr/>
        </p:nvSpPr>
        <p:spPr>
          <a:xfrm>
            <a:off x="5272225" y="2223890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60" name="Rounded Rectangle 59" descr="A Buffer pool with space for 6 pages. Page 1 is in the first slot, page 2 is in the second, page 3 is in the third, page 4 is in the 4th, Page 6 in the fifth, 7 in the sixth" title="Buffer Pool"/>
          <p:cNvSpPr/>
          <p:nvPr/>
        </p:nvSpPr>
        <p:spPr>
          <a:xfrm>
            <a:off x="4177945" y="1453821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61" name="Rounded Rectangle 60" descr="A Buffer pool with space for 6 pages. Page 1 is in the first slot, page 2 is in the second, page 3 is in the third, page 4 is in the 4th, Page 6 in the fifth, 7 in the sixth" title="Buffer Pool"/>
          <p:cNvSpPr/>
          <p:nvPr/>
        </p:nvSpPr>
        <p:spPr>
          <a:xfrm>
            <a:off x="3073975" y="1453821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62" name="Folded Corner 61" descr="A Buffer pool with space for 6 pages. Page 1 is in the first slot, page 2 is in the second, page 3 is in the third, page 4 is in the 4th, Page 6 in the fifth, 7 in the sixth" title="Disk Space Manager"/>
          <p:cNvSpPr/>
          <p:nvPr/>
        </p:nvSpPr>
        <p:spPr bwMode="auto">
          <a:xfrm>
            <a:off x="3164985" y="1548213"/>
            <a:ext cx="812918" cy="491111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63" name="Folded Corner 62" descr="A Buffer pool with space for 6 pages. Page 1 is in the first slot, page 2 is in the second, page 3 is in the third, page 4 is in the 4th, Page 6 in the fifth, 7 in the sixth" title="Disk Space Manager"/>
          <p:cNvSpPr/>
          <p:nvPr/>
        </p:nvSpPr>
        <p:spPr bwMode="auto">
          <a:xfrm>
            <a:off x="4235018" y="1562627"/>
            <a:ext cx="855605" cy="483355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2</a:t>
            </a:r>
          </a:p>
        </p:txBody>
      </p:sp>
      <p:sp>
        <p:nvSpPr>
          <p:cNvPr id="64" name="Folded Corner 63" descr="A Buffer pool with space for 6 pages. Page 1 is in the first slot, page 2 is in the second, page 3 is in the third, page 4 is in the 4th, Page 6 in the fifth, 7 in the sixth" title="Disk Space Manager"/>
          <p:cNvSpPr/>
          <p:nvPr/>
        </p:nvSpPr>
        <p:spPr bwMode="auto">
          <a:xfrm>
            <a:off x="5383006" y="1558750"/>
            <a:ext cx="789194" cy="459317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3</a:t>
            </a:r>
          </a:p>
        </p:txBody>
      </p:sp>
      <p:sp>
        <p:nvSpPr>
          <p:cNvPr id="65" name="Folded Corner 64" descr="A Buffer pool with space for 6 pages. Page 1 is in the first slot, page 2 is in the second, page 3 is in the third, page 4 is in the 4th, Page 6 in the fifth, 7 in the sixth" title="Disk Space Manager"/>
          <p:cNvSpPr/>
          <p:nvPr/>
        </p:nvSpPr>
        <p:spPr bwMode="auto">
          <a:xfrm>
            <a:off x="3164985" y="2313698"/>
            <a:ext cx="812918" cy="485822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4</a:t>
            </a:r>
          </a:p>
        </p:txBody>
      </p:sp>
      <p:sp>
        <p:nvSpPr>
          <p:cNvPr id="66" name="Folded Corner 65" descr="A Buffer pool with space for 6 pages. Page 1 is in the first slot, page 2 is in the second, page 3 is in the third, page 4 is in the 4th, Page 6 in the fifth, 7 in the sixth" title="Disk Space Manager"/>
          <p:cNvSpPr/>
          <p:nvPr/>
        </p:nvSpPr>
        <p:spPr bwMode="auto">
          <a:xfrm>
            <a:off x="5372116" y="2311643"/>
            <a:ext cx="800084" cy="487877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7</a:t>
            </a:r>
          </a:p>
        </p:txBody>
      </p:sp>
      <p:sp>
        <p:nvSpPr>
          <p:cNvPr id="67" name="Rectangle 66" descr="Disk has 7 Pages. Page 1 was just read. Page 2 is next" title="Disk Space Manager"/>
          <p:cNvSpPr/>
          <p:nvPr/>
        </p:nvSpPr>
        <p:spPr bwMode="auto">
          <a:xfrm>
            <a:off x="237224" y="4154668"/>
            <a:ext cx="5696090" cy="85725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sz="1350" kern="0" dirty="0">
              <a:solidFill>
                <a:prstClr val="white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68" name="Folded Corner 67" descr="Disk has 7 Pages. Page 1 was just read. Page 2 is next" title="Disk Space Manager"/>
          <p:cNvSpPr/>
          <p:nvPr/>
        </p:nvSpPr>
        <p:spPr bwMode="auto">
          <a:xfrm>
            <a:off x="457200" y="4377801"/>
            <a:ext cx="630898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69" name="Folded Corner 68" descr="Disk has 7 Pages. Page 1 was just read. Page 2 is next" title="Disk Space Manager"/>
          <p:cNvSpPr/>
          <p:nvPr/>
        </p:nvSpPr>
        <p:spPr bwMode="auto">
          <a:xfrm>
            <a:off x="1223194" y="4377801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2</a:t>
            </a:r>
          </a:p>
        </p:txBody>
      </p:sp>
      <p:sp>
        <p:nvSpPr>
          <p:cNvPr id="70" name="Folded Corner 69" descr="Disk has 7 Pages. Page 1 was just read. Page 2 is next" title="Disk Space Manager"/>
          <p:cNvSpPr/>
          <p:nvPr/>
        </p:nvSpPr>
        <p:spPr bwMode="auto">
          <a:xfrm>
            <a:off x="1978629" y="4377801"/>
            <a:ext cx="630898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3</a:t>
            </a:r>
          </a:p>
        </p:txBody>
      </p:sp>
      <p:sp>
        <p:nvSpPr>
          <p:cNvPr id="71" name="Folded Corner 70" descr="Disk has 7 Pages. Page 1 was just read. Page 2 is next" title="Disk Space Manager"/>
          <p:cNvSpPr/>
          <p:nvPr/>
        </p:nvSpPr>
        <p:spPr bwMode="auto">
          <a:xfrm>
            <a:off x="2744623" y="4377801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4</a:t>
            </a:r>
          </a:p>
        </p:txBody>
      </p:sp>
      <p:sp>
        <p:nvSpPr>
          <p:cNvPr id="72" name="Folded Corner 71" descr="Disk has 7 Pages. Page 1 was just read. Page 2 is next" title="Disk Space Manager"/>
          <p:cNvSpPr/>
          <p:nvPr/>
        </p:nvSpPr>
        <p:spPr bwMode="auto">
          <a:xfrm>
            <a:off x="3500059" y="4377801"/>
            <a:ext cx="630898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5</a:t>
            </a:r>
          </a:p>
        </p:txBody>
      </p:sp>
      <p:sp>
        <p:nvSpPr>
          <p:cNvPr id="73" name="Folded Corner 72" descr="Disk has 7 Pages. Page 1 was just read. Page 2 is next" title="Disk Space Manager"/>
          <p:cNvSpPr/>
          <p:nvPr/>
        </p:nvSpPr>
        <p:spPr bwMode="auto">
          <a:xfrm>
            <a:off x="4266051" y="4377801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6</a:t>
            </a:r>
          </a:p>
        </p:txBody>
      </p:sp>
      <p:sp>
        <p:nvSpPr>
          <p:cNvPr id="74" name="Folded Corner 73" descr="Disk has 7 Pages. Page 1 was just read. Page 2 is next" title="Disk Space Manager"/>
          <p:cNvSpPr/>
          <p:nvPr/>
        </p:nvSpPr>
        <p:spPr bwMode="auto">
          <a:xfrm>
            <a:off x="5021486" y="4377801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7</a:t>
            </a:r>
          </a:p>
        </p:txBody>
      </p:sp>
      <p:cxnSp>
        <p:nvCxnSpPr>
          <p:cNvPr id="75" name="Straight Connector 74" descr="Disk has 7 Pages. Page 1 was just read. Page 2 is next" title="Disk Space Manager"/>
          <p:cNvCxnSpPr/>
          <p:nvPr/>
        </p:nvCxnSpPr>
        <p:spPr bwMode="auto">
          <a:xfrm flipH="1">
            <a:off x="1177697" y="4147122"/>
            <a:ext cx="10413" cy="895002"/>
          </a:xfrm>
          <a:prstGeom prst="line">
            <a:avLst/>
          </a:prstGeom>
          <a:solidFill>
            <a:srgbClr val="3366FF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Folded Corner 75" descr="Disk has 7 Pages. Page 1 was just read. Page 2 is next" title="Disk Space Manager"/>
          <p:cNvSpPr/>
          <p:nvPr/>
        </p:nvSpPr>
        <p:spPr bwMode="auto">
          <a:xfrm>
            <a:off x="3500059" y="4400550"/>
            <a:ext cx="630898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5</a:t>
            </a:r>
          </a:p>
        </p:txBody>
      </p:sp>
      <p:sp>
        <p:nvSpPr>
          <p:cNvPr id="77" name="Folded Corner 76" descr="A Buffer pool with space for 6 pages. Page 1 is in the first slot, page 2 is in the second, page 3 is in the third, page 4 is in the 4th, Page 6 in the fifth, 7 in the sixth" title="Disk Space Manager"/>
          <p:cNvSpPr/>
          <p:nvPr/>
        </p:nvSpPr>
        <p:spPr bwMode="auto">
          <a:xfrm>
            <a:off x="4294575" y="2311643"/>
            <a:ext cx="796047" cy="487877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6</a:t>
            </a:r>
          </a:p>
        </p:txBody>
      </p:sp>
    </p:spTree>
    <p:extLst>
      <p:ext uri="{BB962C8B-B14F-4D97-AF65-F5344CB8AC3E}">
        <p14:creationId xmlns:p14="http://schemas.microsoft.com/office/powerpoint/2010/main" val="2560683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Repeated Scan (MRU): Read Page 2 (again x2)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Cache Hits: 8</a:t>
            </a:r>
          </a:p>
          <a:p>
            <a:r>
              <a:rPr lang="en-US" dirty="0"/>
              <a:t>Attempts: 16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928991" y="1197676"/>
            <a:ext cx="1117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928991" y="1197676"/>
            <a:ext cx="1117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</a:p>
        </p:txBody>
      </p:sp>
      <p:sp>
        <p:nvSpPr>
          <p:cNvPr id="49" name="TextBox 48" descr="A Buffer pool with space for 6 pages. Page 1 is in the first slot, page 2 is in the second, page 3 is in the third, page 4 is in the 4th, Page 6 in the fifth, 7 in the sixth"/>
          <p:cNvSpPr txBox="1"/>
          <p:nvPr/>
        </p:nvSpPr>
        <p:spPr>
          <a:xfrm>
            <a:off x="3928991" y="1197676"/>
            <a:ext cx="1117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</a:p>
        </p:txBody>
      </p:sp>
      <p:sp>
        <p:nvSpPr>
          <p:cNvPr id="50" name="TextBox 49" descr="A Buffer pool with space for 6 pages. Page 1 is in the first slot, page 2 is in the second, page 3 is in the third, page 4 is in the 4th, Page 6 in the fifth, 7 in the sixth"/>
          <p:cNvSpPr txBox="1"/>
          <p:nvPr/>
        </p:nvSpPr>
        <p:spPr>
          <a:xfrm>
            <a:off x="3928991" y="1197676"/>
            <a:ext cx="1117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</a:p>
        </p:txBody>
      </p:sp>
      <p:sp>
        <p:nvSpPr>
          <p:cNvPr id="51" name="TextBox 50" descr="A Buffer pool with space for 6 pages. Page 1 is in the first slot, page 2 is in the second, page 3 is in the third, page 4 is in the 4th, Page 6 in the fifth, 7 in the sixth"/>
          <p:cNvSpPr txBox="1"/>
          <p:nvPr/>
        </p:nvSpPr>
        <p:spPr>
          <a:xfrm>
            <a:off x="3928991" y="1197676"/>
            <a:ext cx="1117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</a:p>
        </p:txBody>
      </p:sp>
      <p:sp>
        <p:nvSpPr>
          <p:cNvPr id="52" name="TextBox 51" descr="A Buffer pool with space for 6 pages. Page 1 is in the first slot, page 2 is in the second, page 3 is in the third, page 4 is in the 4th, Page 6 in the fifth, 7 in the sixth"/>
          <p:cNvSpPr txBox="1"/>
          <p:nvPr/>
        </p:nvSpPr>
        <p:spPr>
          <a:xfrm>
            <a:off x="3928991" y="1197676"/>
            <a:ext cx="1117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</a:p>
        </p:txBody>
      </p:sp>
      <p:sp>
        <p:nvSpPr>
          <p:cNvPr id="55" name="Rectangle 54" descr="A Buffer pool with space for 6 pages. Page 1 is in the first slot, page 2 is in the second, page 3 is in the third, page 4 is in the 4th, Page 6 in the fifth, 7 in the sixth" title="Buffer Pool"/>
          <p:cNvSpPr/>
          <p:nvPr/>
        </p:nvSpPr>
        <p:spPr bwMode="auto">
          <a:xfrm>
            <a:off x="2744623" y="1203396"/>
            <a:ext cx="3886200" cy="1996434"/>
          </a:xfrm>
          <a:prstGeom prst="rect">
            <a:avLst/>
          </a:prstGeom>
          <a:gradFill rotWithShape="1">
            <a:gsLst>
              <a:gs pos="0">
                <a:srgbClr val="ABD2EB">
                  <a:shade val="51000"/>
                  <a:satMod val="130000"/>
                </a:srgbClr>
              </a:gs>
              <a:gs pos="80000">
                <a:srgbClr val="ABD2EB">
                  <a:shade val="93000"/>
                  <a:satMod val="130000"/>
                </a:srgbClr>
              </a:gs>
              <a:gs pos="100000">
                <a:srgbClr val="ABD2E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BD2E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sz="1350" kern="0" dirty="0">
              <a:solidFill>
                <a:prstClr val="white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7" name="Rounded Rectangle 56" descr="A Buffer pool with space for 6 pages. Page 1 is in the first slot, page 2 is in the second, page 3 is in the third, page 4 is in the 4th, Page 6 in the fifth, 7 in the sixth" title="Buffer Pool"/>
          <p:cNvSpPr/>
          <p:nvPr/>
        </p:nvSpPr>
        <p:spPr>
          <a:xfrm>
            <a:off x="4183009" y="2211788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58" name="Rounded Rectangle 57" descr="A Buffer pool with space for 6 pages. Page 1 is in the first slot, page 2 is in the second, page 3 is in the third, page 4 is in the 4th, Page 6 in the fifth, 7 in the sixth" title="Buffer Pool"/>
          <p:cNvSpPr/>
          <p:nvPr/>
        </p:nvSpPr>
        <p:spPr>
          <a:xfrm>
            <a:off x="5256727" y="1450374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59" name="Rounded Rectangle 58" descr="A Buffer pool with space for 6 pages. Page 1 is in the first slot, page 2 is in the second, page 3 is in the third, page 4 is in the 4th, Page 6 in the fifth, 7 in the sixth" title="Buffer Pool"/>
          <p:cNvSpPr/>
          <p:nvPr/>
        </p:nvSpPr>
        <p:spPr>
          <a:xfrm>
            <a:off x="3079039" y="2211788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60" name="Rounded Rectangle 59" descr="A Buffer pool with space for 6 pages. Page 1 is in the first slot, page 2 is in the second, page 3 is in the third, page 4 is in the 4th, Page 6 in the fifth, 7 in the sixth" title="Buffer Pool"/>
          <p:cNvSpPr/>
          <p:nvPr/>
        </p:nvSpPr>
        <p:spPr>
          <a:xfrm>
            <a:off x="5272225" y="2223890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61" name="Rounded Rectangle 60" descr="A Buffer pool with space for 6 pages. Page 1 is in the first slot, page 2 is in the second, page 3 is in the third, page 4 is in the 4th, Page 6 in the fifth, 7 in the sixth" title="Buffer Pool"/>
          <p:cNvSpPr/>
          <p:nvPr/>
        </p:nvSpPr>
        <p:spPr>
          <a:xfrm>
            <a:off x="4177945" y="1453821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62" name="Rounded Rectangle 61" descr="A Buffer pool with space for 6 pages. Page 1 is in the first slot, page 2 is in the second, page 3 is in the third, page 4 is in the 4th, Page 6 in the fifth, 7 in the sixth" title="Buffer Pool"/>
          <p:cNvSpPr/>
          <p:nvPr/>
        </p:nvSpPr>
        <p:spPr>
          <a:xfrm>
            <a:off x="3073975" y="1453821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63" name="Folded Corner 62" descr="A Buffer pool with space for 6 pages. Page 1 is in the first slot, page 2 is in the second, page 3 is in the third, page 4 is in the 4th, Page 6 in the fifth, 7 in the sixth" title="Disk Space Manager"/>
          <p:cNvSpPr/>
          <p:nvPr/>
        </p:nvSpPr>
        <p:spPr bwMode="auto">
          <a:xfrm>
            <a:off x="3164985" y="1548213"/>
            <a:ext cx="812918" cy="491111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64" name="Folded Corner 63" descr="A Buffer pool with space for 6 pages. Page 1 is in the first slot, page 2 is in the second, page 3 is in the third, page 4 is in the 4th, Page 6 in the fifth, 7 in the sixth" title="Disk Space Manager"/>
          <p:cNvSpPr/>
          <p:nvPr/>
        </p:nvSpPr>
        <p:spPr bwMode="auto">
          <a:xfrm>
            <a:off x="4235018" y="1562627"/>
            <a:ext cx="855605" cy="483355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2</a:t>
            </a:r>
          </a:p>
        </p:txBody>
      </p:sp>
      <p:sp>
        <p:nvSpPr>
          <p:cNvPr id="65" name="Folded Corner 64" descr="A Buffer pool with space for 6 pages. Page 1 is in the first slot, page 2 is in the second, page 3 is in the third, page 4 is in the 4th, Page 6 in the fifth, 7 in the sixth" title="Disk Space Manager"/>
          <p:cNvSpPr/>
          <p:nvPr/>
        </p:nvSpPr>
        <p:spPr bwMode="auto">
          <a:xfrm>
            <a:off x="5383006" y="1558750"/>
            <a:ext cx="789194" cy="459317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3</a:t>
            </a:r>
          </a:p>
        </p:txBody>
      </p:sp>
      <p:sp>
        <p:nvSpPr>
          <p:cNvPr id="66" name="Folded Corner 65" descr="A Buffer pool with space for 6 pages. Page 1 is in the first slot, page 2 is in the second, page 3 is in the third, page 4 is in the 4th, Page 6 in the fifth, 7 in the sixth" title="Disk Space Manager"/>
          <p:cNvSpPr/>
          <p:nvPr/>
        </p:nvSpPr>
        <p:spPr bwMode="auto">
          <a:xfrm>
            <a:off x="3164985" y="2313698"/>
            <a:ext cx="812918" cy="485822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4</a:t>
            </a:r>
          </a:p>
        </p:txBody>
      </p:sp>
      <p:sp>
        <p:nvSpPr>
          <p:cNvPr id="67" name="Folded Corner 66" descr="A Buffer pool with space for 6 pages. Page 1 is in the first slot, page 2 is in the second, page 3 is in the third, page 4 is in the 4th, Page 6 in the fifth, 7 in the sixth" title="Disk Space Manager"/>
          <p:cNvSpPr/>
          <p:nvPr/>
        </p:nvSpPr>
        <p:spPr bwMode="auto">
          <a:xfrm>
            <a:off x="5372116" y="2311643"/>
            <a:ext cx="800084" cy="487877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7</a:t>
            </a:r>
          </a:p>
        </p:txBody>
      </p:sp>
      <p:sp>
        <p:nvSpPr>
          <p:cNvPr id="68" name="Rectangle 67" descr="Disk has 7 Pages. Page 2 was just read. Page 3 is next" title="Disk Space Manager"/>
          <p:cNvSpPr/>
          <p:nvPr/>
        </p:nvSpPr>
        <p:spPr bwMode="auto">
          <a:xfrm>
            <a:off x="237224" y="4154668"/>
            <a:ext cx="5696090" cy="85725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sz="1350" kern="0" dirty="0">
              <a:solidFill>
                <a:prstClr val="white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69" name="Folded Corner 68" descr="Disk has 7 Pages. Page 2 was just read. Page 3 is next" title="Disk Space Manager"/>
          <p:cNvSpPr/>
          <p:nvPr/>
        </p:nvSpPr>
        <p:spPr bwMode="auto">
          <a:xfrm>
            <a:off x="457200" y="4377801"/>
            <a:ext cx="630898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70" name="Folded Corner 69" descr="Disk has 7 Pages. Page 2 was just read. Page 3 is next" title="Disk Space Manager"/>
          <p:cNvSpPr/>
          <p:nvPr/>
        </p:nvSpPr>
        <p:spPr bwMode="auto">
          <a:xfrm>
            <a:off x="1223194" y="4377801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2</a:t>
            </a:r>
          </a:p>
        </p:txBody>
      </p:sp>
      <p:sp>
        <p:nvSpPr>
          <p:cNvPr id="71" name="Folded Corner 70" descr="Disk has 7 Pages. Page 2 was just read. Page 3 is next" title="Disk Space Manager"/>
          <p:cNvSpPr/>
          <p:nvPr/>
        </p:nvSpPr>
        <p:spPr bwMode="auto">
          <a:xfrm>
            <a:off x="1978629" y="4377801"/>
            <a:ext cx="630898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3</a:t>
            </a:r>
          </a:p>
        </p:txBody>
      </p:sp>
      <p:sp>
        <p:nvSpPr>
          <p:cNvPr id="72" name="Folded Corner 71" descr="Disk has 7 Pages. Page 2 was just read. Page 3 is next" title="Disk Space Manager"/>
          <p:cNvSpPr/>
          <p:nvPr/>
        </p:nvSpPr>
        <p:spPr bwMode="auto">
          <a:xfrm>
            <a:off x="2744623" y="4377801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4</a:t>
            </a:r>
          </a:p>
        </p:txBody>
      </p:sp>
      <p:sp>
        <p:nvSpPr>
          <p:cNvPr id="73" name="Folded Corner 72" descr="Disk has 7 Pages. Page 2 was just read. Page 3 is next" title="Disk Space Manager"/>
          <p:cNvSpPr/>
          <p:nvPr/>
        </p:nvSpPr>
        <p:spPr bwMode="auto">
          <a:xfrm>
            <a:off x="3500059" y="4377801"/>
            <a:ext cx="630898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5</a:t>
            </a:r>
          </a:p>
        </p:txBody>
      </p:sp>
      <p:sp>
        <p:nvSpPr>
          <p:cNvPr id="74" name="Folded Corner 73" descr="Disk has 7 Pages. Page 2 was just read. Page 3 is next" title="Disk Space Manager"/>
          <p:cNvSpPr/>
          <p:nvPr/>
        </p:nvSpPr>
        <p:spPr bwMode="auto">
          <a:xfrm>
            <a:off x="4266051" y="4377801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6</a:t>
            </a:r>
          </a:p>
        </p:txBody>
      </p:sp>
      <p:sp>
        <p:nvSpPr>
          <p:cNvPr id="75" name="Folded Corner 74" descr="Disk has 7 Pages. Page 2 was just read. Page 3 is next" title="Disk Space Manager"/>
          <p:cNvSpPr/>
          <p:nvPr/>
        </p:nvSpPr>
        <p:spPr bwMode="auto">
          <a:xfrm>
            <a:off x="5021486" y="4377801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7</a:t>
            </a:r>
          </a:p>
        </p:txBody>
      </p:sp>
      <p:cxnSp>
        <p:nvCxnSpPr>
          <p:cNvPr id="76" name="Straight Connector 75" descr="Disk has 7 Pages. Page 2 was just read. Page 3 is next" title="Disk Space Manager"/>
          <p:cNvCxnSpPr/>
          <p:nvPr/>
        </p:nvCxnSpPr>
        <p:spPr bwMode="auto">
          <a:xfrm flipH="1">
            <a:off x="1905874" y="4135792"/>
            <a:ext cx="10413" cy="895002"/>
          </a:xfrm>
          <a:prstGeom prst="line">
            <a:avLst/>
          </a:prstGeom>
          <a:solidFill>
            <a:srgbClr val="3366FF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Folded Corner 76" descr="Disk has 7 Pages. Page 2 was just read. Page 3 is next" title="Disk Space Manager"/>
          <p:cNvSpPr/>
          <p:nvPr/>
        </p:nvSpPr>
        <p:spPr bwMode="auto">
          <a:xfrm>
            <a:off x="3500059" y="4400550"/>
            <a:ext cx="630898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5</a:t>
            </a:r>
          </a:p>
        </p:txBody>
      </p:sp>
      <p:sp>
        <p:nvSpPr>
          <p:cNvPr id="78" name="Folded Corner 77" descr="A Buffer pool with space for 6 pages. Page 1 is in the first slot, page 2 is in the second, page 3 is in the third, page 4 is in the 4th, Page 6 in the fifth, 7 in the sixth" title="Disk Space Manager"/>
          <p:cNvSpPr/>
          <p:nvPr/>
        </p:nvSpPr>
        <p:spPr bwMode="auto">
          <a:xfrm>
            <a:off x="4294575" y="2311643"/>
            <a:ext cx="796047" cy="487877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6</a:t>
            </a:r>
          </a:p>
        </p:txBody>
      </p:sp>
    </p:spTree>
    <p:extLst>
      <p:ext uri="{BB962C8B-B14F-4D97-AF65-F5344CB8AC3E}">
        <p14:creationId xmlns:p14="http://schemas.microsoft.com/office/powerpoint/2010/main" val="8243173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APIs</a:t>
            </a:r>
          </a:p>
        </p:txBody>
      </p:sp>
      <p:sp>
        <p:nvSpPr>
          <p:cNvPr id="7" name="TextBox 6" descr="The disk space manager handles all reads/writes to disk" title="Disk Read/Write"/>
          <p:cNvSpPr txBox="1"/>
          <p:nvPr/>
        </p:nvSpPr>
        <p:spPr>
          <a:xfrm>
            <a:off x="4714702" y="3406247"/>
            <a:ext cx="6300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Helvetica Neue" charset="0"/>
                <a:ea typeface="Helvetica Neue" charset="0"/>
                <a:cs typeface="Helvetica Neue" charset="0"/>
              </a:rPr>
              <a:t>Write</a:t>
            </a:r>
            <a:br>
              <a:rPr lang="en-US" sz="1500" dirty="0">
                <a:latin typeface="Helvetica Neue" charset="0"/>
                <a:ea typeface="Helvetica Neue" charset="0"/>
                <a:cs typeface="Helvetica Neue" charset="0"/>
              </a:rPr>
            </a:br>
            <a:r>
              <a:rPr lang="en-US" sz="1500" dirty="0">
                <a:latin typeface="Helvetica Neue" charset="0"/>
                <a:ea typeface="Helvetica Neue" charset="0"/>
                <a:cs typeface="Helvetica Neue" charset="0"/>
              </a:rPr>
              <a:t>Page</a:t>
            </a:r>
          </a:p>
        </p:txBody>
      </p:sp>
      <p:sp>
        <p:nvSpPr>
          <p:cNvPr id="30" name="TextBox 29" descr="The disk space manager handles all reads/writes to disk" title="Disk Read/Write"/>
          <p:cNvSpPr txBox="1"/>
          <p:nvPr/>
        </p:nvSpPr>
        <p:spPr>
          <a:xfrm>
            <a:off x="2407032" y="3392537"/>
            <a:ext cx="6351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Helvetica Neue" charset="0"/>
                <a:ea typeface="Helvetica Neue" charset="0"/>
                <a:cs typeface="Helvetica Neue" charset="0"/>
              </a:rPr>
              <a:t>Read</a:t>
            </a:r>
            <a:br>
              <a:rPr lang="en-US" sz="1500" dirty="0">
                <a:latin typeface="Helvetica Neue" charset="0"/>
                <a:ea typeface="Helvetica Neue" charset="0"/>
                <a:cs typeface="Helvetica Neue" charset="0"/>
              </a:rPr>
            </a:br>
            <a:r>
              <a:rPr lang="en-US" sz="1500" dirty="0">
                <a:latin typeface="Helvetica Neue" charset="0"/>
                <a:ea typeface="Helvetica Neue" charset="0"/>
                <a:cs typeface="Helvetica Neue" charset="0"/>
              </a:rPr>
              <a:t>Page</a:t>
            </a:r>
          </a:p>
        </p:txBody>
      </p:sp>
      <p:grpSp>
        <p:nvGrpSpPr>
          <p:cNvPr id="4" name="Group 3" descr="The Buffer manager takes in reads and writes from the File and index manager" title="Read/Write From RAM"/>
          <p:cNvGrpSpPr/>
          <p:nvPr/>
        </p:nvGrpSpPr>
        <p:grpSpPr>
          <a:xfrm>
            <a:off x="2032864" y="1072518"/>
            <a:ext cx="2754403" cy="528506"/>
            <a:chOff x="2187187" y="1043742"/>
            <a:chExt cx="2754403" cy="634815"/>
          </a:xfrm>
        </p:grpSpPr>
        <p:sp>
          <p:nvSpPr>
            <p:cNvPr id="35" name="Right Arrow 34"/>
            <p:cNvSpPr/>
            <p:nvPr/>
          </p:nvSpPr>
          <p:spPr bwMode="auto">
            <a:xfrm rot="5400000">
              <a:off x="3819690" y="1152275"/>
              <a:ext cx="573426" cy="479137"/>
            </a:xfrm>
            <a:prstGeom prst="rightArrow">
              <a:avLst/>
            </a:prstGeom>
            <a:solidFill>
              <a:schemeClr val="accent4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8" name="Right Arrow 37"/>
            <p:cNvSpPr/>
            <p:nvPr/>
          </p:nvSpPr>
          <p:spPr bwMode="auto">
            <a:xfrm rot="16200000">
              <a:off x="2712305" y="1117770"/>
              <a:ext cx="504417" cy="479137"/>
            </a:xfrm>
            <a:prstGeom prst="rightArrow">
              <a:avLst/>
            </a:prstGeom>
            <a:solidFill>
              <a:schemeClr val="accent4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311546" y="1043742"/>
              <a:ext cx="63004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latin typeface="Helvetica Neue" charset="0"/>
                  <a:ea typeface="Helvetica Neue" charset="0"/>
                  <a:cs typeface="Helvetica Neue" charset="0"/>
                </a:rPr>
                <a:t>Write</a:t>
              </a:r>
              <a:br>
                <a:rPr lang="en-US" sz="1500" dirty="0">
                  <a:latin typeface="Helvetica Neue" charset="0"/>
                  <a:ea typeface="Helvetica Neue" charset="0"/>
                  <a:cs typeface="Helvetica Neue" charset="0"/>
                </a:rPr>
              </a:br>
              <a:r>
                <a:rPr lang="en-US" sz="1500" dirty="0">
                  <a:latin typeface="Helvetica Neue" charset="0"/>
                  <a:ea typeface="Helvetica Neue" charset="0"/>
                  <a:cs typeface="Helvetica Neue" charset="0"/>
                </a:rPr>
                <a:t>Page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187187" y="1043742"/>
              <a:ext cx="63511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latin typeface="Helvetica Neue" charset="0"/>
                  <a:ea typeface="Helvetica Neue" charset="0"/>
                  <a:cs typeface="Helvetica Neue" charset="0"/>
                </a:rPr>
                <a:t>Read</a:t>
              </a:r>
              <a:br>
                <a:rPr lang="en-US" sz="1500" dirty="0">
                  <a:latin typeface="Helvetica Neue" charset="0"/>
                  <a:ea typeface="Helvetica Neue" charset="0"/>
                  <a:cs typeface="Helvetica Neue" charset="0"/>
                </a:rPr>
              </a:br>
              <a:r>
                <a:rPr lang="en-US" sz="1500" dirty="0">
                  <a:latin typeface="Helvetica Neue" charset="0"/>
                  <a:ea typeface="Helvetica Neue" charset="0"/>
                  <a:cs typeface="Helvetica Neue" charset="0"/>
                </a:rPr>
                <a:t>Page</a:t>
              </a:r>
            </a:p>
          </p:txBody>
        </p:sp>
      </p:grpSp>
      <p:sp>
        <p:nvSpPr>
          <p:cNvPr id="37" name="Rectangle 36" descr="Disk holds all of the pages in the file. This disk has 6 pages number 1...6" title="Disk Space Manager">
            <a:extLst>
              <a:ext uri="{FF2B5EF4-FFF2-40B4-BE49-F238E27FC236}">
                <a16:creationId xmlns:a16="http://schemas.microsoft.com/office/drawing/2014/main" id="{AB95A558-4301-8949-A442-8D0B525B6150}"/>
              </a:ext>
            </a:extLst>
          </p:cNvPr>
          <p:cNvSpPr/>
          <p:nvPr/>
        </p:nvSpPr>
        <p:spPr bwMode="auto">
          <a:xfrm>
            <a:off x="342900" y="4000033"/>
            <a:ext cx="6000750" cy="857250"/>
          </a:xfrm>
          <a:prstGeom prst="rect">
            <a:avLst/>
          </a:prstGeom>
          <a:solidFill>
            <a:srgbClr val="015CB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sz="1350" kern="0" dirty="0">
              <a:solidFill>
                <a:prstClr val="white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4" name="TextBox 43" descr="Disk holds all of the pages in the file. This disk has 6 pages number 1...6" title="Disk Space Manager">
            <a:extLst>
              <a:ext uri="{FF2B5EF4-FFF2-40B4-BE49-F238E27FC236}">
                <a16:creationId xmlns:a16="http://schemas.microsoft.com/office/drawing/2014/main" id="{FDA578C6-964F-F34E-8BF1-A13CE3A33ED6}"/>
              </a:ext>
            </a:extLst>
          </p:cNvPr>
          <p:cNvSpPr txBox="1"/>
          <p:nvPr/>
        </p:nvSpPr>
        <p:spPr>
          <a:xfrm>
            <a:off x="3105474" y="365378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Disk</a:t>
            </a:r>
            <a:endParaRPr lang="en-US" dirty="0">
              <a:solidFill>
                <a:schemeClr val="tx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77" name="TextBox 76" descr="Disk holds all of the pages in the file. This disk has 6 pages number 1...6" title="Disk Space Manager">
            <a:extLst>
              <a:ext uri="{FF2B5EF4-FFF2-40B4-BE49-F238E27FC236}">
                <a16:creationId xmlns:a16="http://schemas.microsoft.com/office/drawing/2014/main" id="{C2126784-1833-5849-A740-3F575AC474B4}"/>
              </a:ext>
            </a:extLst>
          </p:cNvPr>
          <p:cNvSpPr txBox="1"/>
          <p:nvPr/>
        </p:nvSpPr>
        <p:spPr>
          <a:xfrm>
            <a:off x="325658" y="3805796"/>
            <a:ext cx="1435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2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Disk Space Manager</a:t>
            </a:r>
          </a:p>
        </p:txBody>
      </p:sp>
      <p:sp>
        <p:nvSpPr>
          <p:cNvPr id="78" name="TextBox 77" descr="The Buffer Manager lives in ram and has a set amount of frames (page) which it can hold. The buffer manager now holds pages 1, 4, 3 from disk" title="Buffer Manager">
            <a:extLst>
              <a:ext uri="{FF2B5EF4-FFF2-40B4-BE49-F238E27FC236}">
                <a16:creationId xmlns:a16="http://schemas.microsoft.com/office/drawing/2014/main" id="{01A0BF37-AB4C-9842-8103-D35206172B3A}"/>
              </a:ext>
            </a:extLst>
          </p:cNvPr>
          <p:cNvSpPr txBox="1"/>
          <p:nvPr/>
        </p:nvSpPr>
        <p:spPr>
          <a:xfrm>
            <a:off x="1432080" y="949835"/>
            <a:ext cx="1117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</a:p>
        </p:txBody>
      </p:sp>
      <p:grpSp>
        <p:nvGrpSpPr>
          <p:cNvPr id="79" name="Group 78" descr="Disk holds all of the pages in the file. This disk has 6 pages number 1...6" title="Disk Space Manager">
            <a:extLst>
              <a:ext uri="{FF2B5EF4-FFF2-40B4-BE49-F238E27FC236}">
                <a16:creationId xmlns:a16="http://schemas.microsoft.com/office/drawing/2014/main" id="{4FE55024-BBA0-4444-AFD3-CBE9FDA1411B}"/>
              </a:ext>
            </a:extLst>
          </p:cNvPr>
          <p:cNvGrpSpPr/>
          <p:nvPr/>
        </p:nvGrpSpPr>
        <p:grpSpPr>
          <a:xfrm>
            <a:off x="559334" y="4156293"/>
            <a:ext cx="5563772" cy="544730"/>
            <a:chOff x="898179" y="5694747"/>
            <a:chExt cx="7418362" cy="726306"/>
          </a:xfrm>
        </p:grpSpPr>
        <p:sp>
          <p:nvSpPr>
            <p:cNvPr id="80" name="Folded Corner 79">
              <a:extLst>
                <a:ext uri="{FF2B5EF4-FFF2-40B4-BE49-F238E27FC236}">
                  <a16:creationId xmlns:a16="http://schemas.microsoft.com/office/drawing/2014/main" id="{EA2B80F6-A990-3649-959A-1F50FCD65056}"/>
                </a:ext>
              </a:extLst>
            </p:cNvPr>
            <p:cNvSpPr/>
            <p:nvPr/>
          </p:nvSpPr>
          <p:spPr bwMode="auto">
            <a:xfrm>
              <a:off x="898179" y="569474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500" kern="0" dirty="0">
                  <a:solidFill>
                    <a:schemeClr val="tx2"/>
                  </a:solidFill>
                  <a:latin typeface="Helvetica Neue"/>
                  <a:ea typeface=""/>
                </a:rPr>
                <a:t>Page 1</a:t>
              </a:r>
            </a:p>
          </p:txBody>
        </p:sp>
        <p:sp>
          <p:nvSpPr>
            <p:cNvPr id="81" name="Folded Corner 80">
              <a:extLst>
                <a:ext uri="{FF2B5EF4-FFF2-40B4-BE49-F238E27FC236}">
                  <a16:creationId xmlns:a16="http://schemas.microsoft.com/office/drawing/2014/main" id="{3FF9D4EA-5D67-BD4B-A1B8-EA82EF8ABD55}"/>
                </a:ext>
              </a:extLst>
            </p:cNvPr>
            <p:cNvSpPr/>
            <p:nvPr/>
          </p:nvSpPr>
          <p:spPr bwMode="auto">
            <a:xfrm>
              <a:off x="2181126" y="569474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500" kern="0" dirty="0">
                  <a:solidFill>
                    <a:schemeClr val="tx2"/>
                  </a:solidFill>
                  <a:latin typeface="Helvetica Neue"/>
                  <a:ea typeface=""/>
                </a:rPr>
                <a:t>Page 2</a:t>
              </a:r>
            </a:p>
          </p:txBody>
        </p:sp>
        <p:sp>
          <p:nvSpPr>
            <p:cNvPr id="82" name="Folded Corner 81">
              <a:extLst>
                <a:ext uri="{FF2B5EF4-FFF2-40B4-BE49-F238E27FC236}">
                  <a16:creationId xmlns:a16="http://schemas.microsoft.com/office/drawing/2014/main" id="{9A470E1A-506E-464E-A2E5-C25C77053C09}"/>
                </a:ext>
              </a:extLst>
            </p:cNvPr>
            <p:cNvSpPr/>
            <p:nvPr/>
          </p:nvSpPr>
          <p:spPr bwMode="auto">
            <a:xfrm>
              <a:off x="3446390" y="569474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500" kern="0" dirty="0">
                  <a:solidFill>
                    <a:schemeClr val="tx2"/>
                  </a:solidFill>
                  <a:latin typeface="Helvetica Neue"/>
                  <a:ea typeface=""/>
                </a:rPr>
                <a:t>Page 3</a:t>
              </a:r>
            </a:p>
          </p:txBody>
        </p:sp>
        <p:sp>
          <p:nvSpPr>
            <p:cNvPr id="83" name="Folded Corner 82">
              <a:extLst>
                <a:ext uri="{FF2B5EF4-FFF2-40B4-BE49-F238E27FC236}">
                  <a16:creationId xmlns:a16="http://schemas.microsoft.com/office/drawing/2014/main" id="{FE79FE1B-5F88-5E42-ABA5-E66BDC4BDC51}"/>
                </a:ext>
              </a:extLst>
            </p:cNvPr>
            <p:cNvSpPr/>
            <p:nvPr/>
          </p:nvSpPr>
          <p:spPr bwMode="auto">
            <a:xfrm>
              <a:off x="4729337" y="569474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500" kern="0" dirty="0">
                  <a:solidFill>
                    <a:schemeClr val="tx2"/>
                  </a:solidFill>
                  <a:latin typeface="Helvetica Neue"/>
                  <a:ea typeface=""/>
                </a:rPr>
                <a:t>Page 4</a:t>
              </a:r>
            </a:p>
          </p:txBody>
        </p:sp>
        <p:sp>
          <p:nvSpPr>
            <p:cNvPr id="84" name="Folded Corner 83">
              <a:extLst>
                <a:ext uri="{FF2B5EF4-FFF2-40B4-BE49-F238E27FC236}">
                  <a16:creationId xmlns:a16="http://schemas.microsoft.com/office/drawing/2014/main" id="{6C777A8C-0539-9441-9DFE-4620B78D6379}"/>
                </a:ext>
              </a:extLst>
            </p:cNvPr>
            <p:cNvSpPr/>
            <p:nvPr/>
          </p:nvSpPr>
          <p:spPr bwMode="auto">
            <a:xfrm>
              <a:off x="5994601" y="569474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500" kern="0" dirty="0">
                  <a:solidFill>
                    <a:schemeClr val="tx2"/>
                  </a:solidFill>
                  <a:latin typeface="Helvetica Neue"/>
                  <a:ea typeface=""/>
                </a:rPr>
                <a:t>Page 5</a:t>
              </a:r>
            </a:p>
          </p:txBody>
        </p:sp>
        <p:sp>
          <p:nvSpPr>
            <p:cNvPr id="85" name="Folded Corner 84">
              <a:extLst>
                <a:ext uri="{FF2B5EF4-FFF2-40B4-BE49-F238E27FC236}">
                  <a16:creationId xmlns:a16="http://schemas.microsoft.com/office/drawing/2014/main" id="{49EEB502-6079-CD48-8308-661E5675D03D}"/>
                </a:ext>
              </a:extLst>
            </p:cNvPr>
            <p:cNvSpPr/>
            <p:nvPr/>
          </p:nvSpPr>
          <p:spPr bwMode="auto">
            <a:xfrm>
              <a:off x="7277546" y="569474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500" kern="0" dirty="0">
                  <a:solidFill>
                    <a:schemeClr val="tx2"/>
                  </a:solidFill>
                  <a:latin typeface="Helvetica Neue"/>
                  <a:ea typeface=""/>
                </a:rPr>
                <a:t>Page 6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114A7F75-EDFE-3C4B-9CCF-505E991617F8}"/>
              </a:ext>
            </a:extLst>
          </p:cNvPr>
          <p:cNvSpPr txBox="1"/>
          <p:nvPr/>
        </p:nvSpPr>
        <p:spPr>
          <a:xfrm>
            <a:off x="3105473" y="1274427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RAM</a:t>
            </a:r>
            <a:endParaRPr lang="en-US" dirty="0">
              <a:solidFill>
                <a:schemeClr val="tx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60" name="Rectangle 59" descr="The Buffer Manager lives in ram and has a set amount of frames (page) which it can hold. The buffer manager now holds pages 1, 4, 3 from disk" title="Buffer Manager">
            <a:extLst>
              <a:ext uri="{FF2B5EF4-FFF2-40B4-BE49-F238E27FC236}">
                <a16:creationId xmlns:a16="http://schemas.microsoft.com/office/drawing/2014/main" id="{0C9438DD-73FC-5046-B1BA-4DB5CDEEF853}"/>
              </a:ext>
            </a:extLst>
          </p:cNvPr>
          <p:cNvSpPr/>
          <p:nvPr/>
        </p:nvSpPr>
        <p:spPr bwMode="auto">
          <a:xfrm>
            <a:off x="1485900" y="1657350"/>
            <a:ext cx="3886200" cy="1996434"/>
          </a:xfrm>
          <a:prstGeom prst="rect">
            <a:avLst/>
          </a:prstGeom>
          <a:gradFill rotWithShape="1">
            <a:gsLst>
              <a:gs pos="0">
                <a:srgbClr val="ABD2EB">
                  <a:shade val="51000"/>
                  <a:satMod val="130000"/>
                </a:srgbClr>
              </a:gs>
              <a:gs pos="80000">
                <a:srgbClr val="ABD2EB">
                  <a:shade val="93000"/>
                  <a:satMod val="130000"/>
                </a:srgbClr>
              </a:gs>
              <a:gs pos="100000">
                <a:srgbClr val="ABD2E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BD2E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sz="1350" kern="0" dirty="0">
              <a:solidFill>
                <a:prstClr val="white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61" name="Rounded Rectangle 60" descr="The Buffer Manager lives in ram and has a set amount of frames (page) which it can hold. The buffer manager now holds pages 1, 4, 3 from disk" title="Buffer Manager">
            <a:extLst>
              <a:ext uri="{FF2B5EF4-FFF2-40B4-BE49-F238E27FC236}">
                <a16:creationId xmlns:a16="http://schemas.microsoft.com/office/drawing/2014/main" id="{FFD4D9BB-8B4C-9E41-8B1B-970579FE7372}"/>
              </a:ext>
            </a:extLst>
          </p:cNvPr>
          <p:cNvSpPr/>
          <p:nvPr/>
        </p:nvSpPr>
        <p:spPr>
          <a:xfrm>
            <a:off x="2924287" y="2665743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62" name="Rounded Rectangle 61" descr="The Buffer Manager lives in ram and has a set amount of frames (page) which it can hold. The buffer manager now holds pages 1, 4, 3 from disk" title="Buffer Manager">
            <a:extLst>
              <a:ext uri="{FF2B5EF4-FFF2-40B4-BE49-F238E27FC236}">
                <a16:creationId xmlns:a16="http://schemas.microsoft.com/office/drawing/2014/main" id="{2DDA5A52-29D9-6245-B830-819029F68CDC}"/>
              </a:ext>
            </a:extLst>
          </p:cNvPr>
          <p:cNvSpPr/>
          <p:nvPr/>
        </p:nvSpPr>
        <p:spPr>
          <a:xfrm>
            <a:off x="3998005" y="1904328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63" name="Rounded Rectangle 62" descr="The Buffer Manager lives in ram and has a set amount of frames (page) which it can hold. The buffer manager now holds pages 1, 4, 3 from disk" title="Buffer Manager">
            <a:extLst>
              <a:ext uri="{FF2B5EF4-FFF2-40B4-BE49-F238E27FC236}">
                <a16:creationId xmlns:a16="http://schemas.microsoft.com/office/drawing/2014/main" id="{3900083D-1BB2-774F-A9E0-2727A8F4B9C7}"/>
              </a:ext>
            </a:extLst>
          </p:cNvPr>
          <p:cNvSpPr/>
          <p:nvPr/>
        </p:nvSpPr>
        <p:spPr>
          <a:xfrm>
            <a:off x="1820317" y="2665743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64" name="Rounded Rectangle 63" descr="The Buffer Manager lives in ram and has a set amount of frames (page) which it can hold. The buffer manager now holds pages 1, 4, 3 from disk" title="Buffer Manager">
            <a:extLst>
              <a:ext uri="{FF2B5EF4-FFF2-40B4-BE49-F238E27FC236}">
                <a16:creationId xmlns:a16="http://schemas.microsoft.com/office/drawing/2014/main" id="{594C10C9-5E46-3F44-BDEC-A7DE26DDCCAA}"/>
              </a:ext>
            </a:extLst>
          </p:cNvPr>
          <p:cNvSpPr/>
          <p:nvPr/>
        </p:nvSpPr>
        <p:spPr>
          <a:xfrm>
            <a:off x="4013503" y="2677844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65" name="Folded Corner 64" descr="The Buffer Manager lives in ram and has a set amount of frames (page) which it can hold. The buffer manager now holds pages 1, 4, 3 from disk" title="Buffer Manager">
            <a:extLst>
              <a:ext uri="{FF2B5EF4-FFF2-40B4-BE49-F238E27FC236}">
                <a16:creationId xmlns:a16="http://schemas.microsoft.com/office/drawing/2014/main" id="{17F12F46-498A-C842-8AD0-01B6C08996AE}"/>
              </a:ext>
            </a:extLst>
          </p:cNvPr>
          <p:cNvSpPr/>
          <p:nvPr/>
        </p:nvSpPr>
        <p:spPr bwMode="auto">
          <a:xfrm>
            <a:off x="4114717" y="1984092"/>
            <a:ext cx="792509" cy="54473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3</a:t>
            </a:r>
          </a:p>
        </p:txBody>
      </p:sp>
      <p:sp>
        <p:nvSpPr>
          <p:cNvPr id="66" name="Rounded Rectangle 65" descr="The Buffer Manager lives in ram and has a set amount of frames (page) which it can hold. The buffer manager now holds pages 1, 4, 3 from disk" title="Buffer Manager">
            <a:extLst>
              <a:ext uri="{FF2B5EF4-FFF2-40B4-BE49-F238E27FC236}">
                <a16:creationId xmlns:a16="http://schemas.microsoft.com/office/drawing/2014/main" id="{26015D2B-8789-BD49-A5C2-29B3660FF216}"/>
              </a:ext>
            </a:extLst>
          </p:cNvPr>
          <p:cNvSpPr/>
          <p:nvPr/>
        </p:nvSpPr>
        <p:spPr>
          <a:xfrm>
            <a:off x="2919223" y="1907775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67" name="Rounded Rectangle 66" descr="The Buffer Manager lives in ram and has a set amount of frames (page) which it can hold. The buffer manager now holds pages 1, 4, 3 from disk" title="Buffer Manager">
            <a:extLst>
              <a:ext uri="{FF2B5EF4-FFF2-40B4-BE49-F238E27FC236}">
                <a16:creationId xmlns:a16="http://schemas.microsoft.com/office/drawing/2014/main" id="{D1EBE025-7E3E-234B-A998-8BD670271D13}"/>
              </a:ext>
            </a:extLst>
          </p:cNvPr>
          <p:cNvSpPr/>
          <p:nvPr/>
        </p:nvSpPr>
        <p:spPr>
          <a:xfrm>
            <a:off x="1815253" y="1907775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68" name="Folded Corner 67" descr="The Buffer Manager lives in ram and has a set amount of frames (page) which it can hold. The buffer manager now holds pages 1, 4, 3 from disk" title="Buffer Manager">
            <a:extLst>
              <a:ext uri="{FF2B5EF4-FFF2-40B4-BE49-F238E27FC236}">
                <a16:creationId xmlns:a16="http://schemas.microsoft.com/office/drawing/2014/main" id="{093F0A37-6F9E-7941-95E4-F286E272B489}"/>
              </a:ext>
            </a:extLst>
          </p:cNvPr>
          <p:cNvSpPr/>
          <p:nvPr/>
        </p:nvSpPr>
        <p:spPr bwMode="auto">
          <a:xfrm>
            <a:off x="1921531" y="1974863"/>
            <a:ext cx="792509" cy="54473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69" name="Folded Corner 68" descr="The Buffer Manager lives in ram and has a set amount of frames (page) which it can hold. The buffer manager now holds pages 1, 4, 3 from disk" title="Buffer Manager">
            <a:extLst>
              <a:ext uri="{FF2B5EF4-FFF2-40B4-BE49-F238E27FC236}">
                <a16:creationId xmlns:a16="http://schemas.microsoft.com/office/drawing/2014/main" id="{850D8B29-8E92-E745-8C56-EA9DACD3CFF4}"/>
              </a:ext>
            </a:extLst>
          </p:cNvPr>
          <p:cNvSpPr/>
          <p:nvPr/>
        </p:nvSpPr>
        <p:spPr bwMode="auto">
          <a:xfrm>
            <a:off x="3039376" y="1974863"/>
            <a:ext cx="779246" cy="54473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4</a:t>
            </a:r>
          </a:p>
        </p:txBody>
      </p:sp>
      <p:sp>
        <p:nvSpPr>
          <p:cNvPr id="70" name="Right Arrow 69" descr="The disk space manager handles all reads/writes to disk" title="Disk Read/Write">
            <a:extLst>
              <a:ext uri="{FF2B5EF4-FFF2-40B4-BE49-F238E27FC236}">
                <a16:creationId xmlns:a16="http://schemas.microsoft.com/office/drawing/2014/main" id="{98767832-1024-A140-AACD-1C4992E62407}"/>
              </a:ext>
            </a:extLst>
          </p:cNvPr>
          <p:cNvSpPr/>
          <p:nvPr/>
        </p:nvSpPr>
        <p:spPr bwMode="auto">
          <a:xfrm rot="16200000">
            <a:off x="1953605" y="3511424"/>
            <a:ext cx="377286" cy="479137"/>
          </a:xfrm>
          <a:prstGeom prst="rightArrow">
            <a:avLst/>
          </a:prstGeom>
          <a:solidFill>
            <a:schemeClr val="bg2">
              <a:lumMod val="50000"/>
            </a:schemeClr>
          </a:solidFill>
          <a:ln w="12700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1" name="Right Arrow 70" descr="The disk space manager handles all reads/writes to disk" title="Disk Read/Write">
            <a:extLst>
              <a:ext uri="{FF2B5EF4-FFF2-40B4-BE49-F238E27FC236}">
                <a16:creationId xmlns:a16="http://schemas.microsoft.com/office/drawing/2014/main" id="{C9DE87C1-8206-0140-B6E5-408B47B18D3F}"/>
              </a:ext>
            </a:extLst>
          </p:cNvPr>
          <p:cNvSpPr/>
          <p:nvPr/>
        </p:nvSpPr>
        <p:spPr bwMode="auto">
          <a:xfrm rot="5400000">
            <a:off x="4269620" y="3545278"/>
            <a:ext cx="444992" cy="479137"/>
          </a:xfrm>
          <a:prstGeom prst="rightArrow">
            <a:avLst/>
          </a:prstGeom>
          <a:solidFill>
            <a:schemeClr val="bg2">
              <a:lumMod val="50000"/>
            </a:schemeClr>
          </a:solidFill>
          <a:ln w="12700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88327" y="1443774"/>
            <a:ext cx="1117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2">
                    <a:lumMod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</a:p>
        </p:txBody>
      </p:sp>
    </p:spTree>
    <p:extLst>
      <p:ext uri="{BB962C8B-B14F-4D97-AF65-F5344CB8AC3E}">
        <p14:creationId xmlns:p14="http://schemas.microsoft.com/office/powerpoint/2010/main" val="10716881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Repeated Scan (MRU): Read Page 3 (again x2)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Cache Hits: 9</a:t>
            </a:r>
          </a:p>
          <a:p>
            <a:r>
              <a:rPr lang="en-US" dirty="0"/>
              <a:t>Attempts: 17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928991" y="1197676"/>
            <a:ext cx="1117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928991" y="1197676"/>
            <a:ext cx="1117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</a:p>
        </p:txBody>
      </p:sp>
      <p:sp>
        <p:nvSpPr>
          <p:cNvPr id="49" name="TextBox 48" descr="A Buffer pool with space for 6 pages. Page 1 is in the first slot, page 2 is in the second, page 3 is in the third, page 4 is in the 4th, Page 6 in the fifth, 7 in the sixth"/>
          <p:cNvSpPr txBox="1"/>
          <p:nvPr/>
        </p:nvSpPr>
        <p:spPr>
          <a:xfrm>
            <a:off x="3928991" y="1197676"/>
            <a:ext cx="1117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</a:p>
        </p:txBody>
      </p:sp>
      <p:sp>
        <p:nvSpPr>
          <p:cNvPr id="50" name="TextBox 49" descr="A Buffer pool with space for 6 pages. Page 1 is in the first slot, page 2 is in the second, page 3 is in the third, page 4 is in the 4th, Page 6 in the fifth, 7 in the sixth"/>
          <p:cNvSpPr txBox="1"/>
          <p:nvPr/>
        </p:nvSpPr>
        <p:spPr>
          <a:xfrm>
            <a:off x="3928991" y="1197676"/>
            <a:ext cx="1117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</a:p>
        </p:txBody>
      </p:sp>
      <p:sp>
        <p:nvSpPr>
          <p:cNvPr id="51" name="TextBox 50" descr="A Buffer pool with space for 6 pages. Page 1 is in the first slot, page 2 is in the second, page 3 is in the third, page 4 is in the 4th, Page 6 in the fifth, 7 in the sixth"/>
          <p:cNvSpPr txBox="1"/>
          <p:nvPr/>
        </p:nvSpPr>
        <p:spPr>
          <a:xfrm>
            <a:off x="3928991" y="1197676"/>
            <a:ext cx="1117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</a:p>
        </p:txBody>
      </p:sp>
      <p:sp>
        <p:nvSpPr>
          <p:cNvPr id="52" name="TextBox 51" descr="A Buffer pool with space for 6 pages. Page 1 is in the first slot, page 2 is in the second, page 3 is in the third, page 4 is in the 4th, Page 6 in the fifth, 7 in the sixth"/>
          <p:cNvSpPr txBox="1"/>
          <p:nvPr/>
        </p:nvSpPr>
        <p:spPr>
          <a:xfrm>
            <a:off x="3928991" y="1197676"/>
            <a:ext cx="1117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</a:p>
        </p:txBody>
      </p:sp>
      <p:sp>
        <p:nvSpPr>
          <p:cNvPr id="55" name="Rectangle 54" descr="A Buffer pool with space for 6 pages. Page 1 is in the first slot, page 2 is in the second, page 3 is in the third, page 4 is in the 4th, Page 6 in the fifth, 7 in the sixth" title="Buffer Pool"/>
          <p:cNvSpPr/>
          <p:nvPr/>
        </p:nvSpPr>
        <p:spPr bwMode="auto">
          <a:xfrm>
            <a:off x="2744623" y="1203396"/>
            <a:ext cx="3886200" cy="1996434"/>
          </a:xfrm>
          <a:prstGeom prst="rect">
            <a:avLst/>
          </a:prstGeom>
          <a:gradFill rotWithShape="1">
            <a:gsLst>
              <a:gs pos="0">
                <a:srgbClr val="ABD2EB">
                  <a:shade val="51000"/>
                  <a:satMod val="130000"/>
                </a:srgbClr>
              </a:gs>
              <a:gs pos="80000">
                <a:srgbClr val="ABD2EB">
                  <a:shade val="93000"/>
                  <a:satMod val="130000"/>
                </a:srgbClr>
              </a:gs>
              <a:gs pos="100000">
                <a:srgbClr val="ABD2E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BD2E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sz="1350" kern="0" dirty="0">
              <a:solidFill>
                <a:prstClr val="white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7" name="Rounded Rectangle 56" descr="A Buffer pool with space for 6 pages. Page 1 is in the first slot, page 2 is in the second, page 3 is in the third, page 4 is in the 4th, Page 6 in the fifth, 7 in the sixth" title="Buffer Pool"/>
          <p:cNvSpPr/>
          <p:nvPr/>
        </p:nvSpPr>
        <p:spPr>
          <a:xfrm>
            <a:off x="4183009" y="2211788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58" name="Rounded Rectangle 57" descr="A Buffer pool with space for 6 pages. Page 1 is in the first slot, page 2 is in the second, page 3 is in the third, page 4 is in the 4th, Page 6 in the fifth, 7 in the sixth" title="Buffer Pool"/>
          <p:cNvSpPr/>
          <p:nvPr/>
        </p:nvSpPr>
        <p:spPr>
          <a:xfrm>
            <a:off x="5256727" y="1450374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59" name="Rounded Rectangle 58" descr="A Buffer pool with space for 6 pages. Page 1 is in the first slot, page 2 is in the second, page 3 is in the third, page 4 is in the 4th, Page 6 in the fifth, 7 in the sixth" title="Buffer Pool"/>
          <p:cNvSpPr/>
          <p:nvPr/>
        </p:nvSpPr>
        <p:spPr>
          <a:xfrm>
            <a:off x="3079039" y="2211788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60" name="Rounded Rectangle 59" descr="A Buffer pool with space for 6 pages. Page 1 is in the first slot, page 2 is in the second, page 3 is in the third, page 4 is in the 4th, Page 6 in the fifth, 7 in the sixth" title="Buffer Pool"/>
          <p:cNvSpPr/>
          <p:nvPr/>
        </p:nvSpPr>
        <p:spPr>
          <a:xfrm>
            <a:off x="5272225" y="2223890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61" name="Rounded Rectangle 60" descr="A Buffer pool with space for 6 pages. Page 1 is in the first slot, page 2 is in the second, page 3 is in the third, page 4 is in the 4th, Page 6 in the fifth, 7 in the sixth" title="Buffer Pool"/>
          <p:cNvSpPr/>
          <p:nvPr/>
        </p:nvSpPr>
        <p:spPr>
          <a:xfrm>
            <a:off x="4177945" y="1453821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62" name="Rounded Rectangle 61" descr="A Buffer pool with space for 6 pages. Page 1 is in the first slot, page 2 is in the second, page 3 is in the third, page 4 is in the 4th, Page 6 in the fifth, 7 in the sixth" title="Buffer Pool"/>
          <p:cNvSpPr/>
          <p:nvPr/>
        </p:nvSpPr>
        <p:spPr>
          <a:xfrm>
            <a:off x="3073975" y="1453821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63" name="Folded Corner 62" descr="A Buffer pool with space for 6 pages. Page 1 is in the first slot, page 2 is in the second, page 3 is in the third, page 4 is in the 4th, Page 6 in the fifth, 7 in the sixth" title="Disk Space Manager"/>
          <p:cNvSpPr/>
          <p:nvPr/>
        </p:nvSpPr>
        <p:spPr bwMode="auto">
          <a:xfrm>
            <a:off x="3164985" y="1548213"/>
            <a:ext cx="812918" cy="491111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64" name="Folded Corner 63" descr="A Buffer pool with space for 6 pages. Page 1 is in the first slot, page 2 is in the second, page 3 is in the third, page 4 is in the 4th, Page 6 in the fifth, 7 in the sixth" title="Disk Space Manager"/>
          <p:cNvSpPr/>
          <p:nvPr/>
        </p:nvSpPr>
        <p:spPr bwMode="auto">
          <a:xfrm>
            <a:off x="4235018" y="1562627"/>
            <a:ext cx="855605" cy="483355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2</a:t>
            </a:r>
          </a:p>
        </p:txBody>
      </p:sp>
      <p:sp>
        <p:nvSpPr>
          <p:cNvPr id="65" name="Folded Corner 64" descr="A Buffer pool with space for 6 pages. Page 1 is in the first slot, page 2 is in the second, page 3 is in the third, page 4 is in the 4th, Page 6 in the fifth, 7 in the sixth" title="Disk Space Manager"/>
          <p:cNvSpPr/>
          <p:nvPr/>
        </p:nvSpPr>
        <p:spPr bwMode="auto">
          <a:xfrm>
            <a:off x="5383006" y="1558750"/>
            <a:ext cx="789194" cy="459317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3</a:t>
            </a:r>
          </a:p>
        </p:txBody>
      </p:sp>
      <p:sp>
        <p:nvSpPr>
          <p:cNvPr id="66" name="Folded Corner 65" descr="A Buffer pool with space for 6 pages. Page 1 is in the first slot, page 2 is in the second, page 3 is in the third, page 4 is in the 4th, Page 6 in the fifth, 7 in the sixth" title="Disk Space Manager"/>
          <p:cNvSpPr/>
          <p:nvPr/>
        </p:nvSpPr>
        <p:spPr bwMode="auto">
          <a:xfrm>
            <a:off x="3164985" y="2313698"/>
            <a:ext cx="812918" cy="485822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4</a:t>
            </a:r>
          </a:p>
        </p:txBody>
      </p:sp>
      <p:sp>
        <p:nvSpPr>
          <p:cNvPr id="67" name="Folded Corner 66" descr="A Buffer pool with space for 6 pages. Page 1 is in the first slot, page 2 is in the second, page 3 is in the third, page 4 is in the 4th, Page 6 in the fifth, 7 in the sixth" title="Disk Space Manager"/>
          <p:cNvSpPr/>
          <p:nvPr/>
        </p:nvSpPr>
        <p:spPr bwMode="auto">
          <a:xfrm>
            <a:off x="5372116" y="2311643"/>
            <a:ext cx="800084" cy="487877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7</a:t>
            </a:r>
          </a:p>
        </p:txBody>
      </p:sp>
      <p:sp>
        <p:nvSpPr>
          <p:cNvPr id="68" name="Rectangle 67" descr="Disk has 7 Pages. Page 3 was just read. Page 4 is next" title="Disk Space Manager"/>
          <p:cNvSpPr/>
          <p:nvPr/>
        </p:nvSpPr>
        <p:spPr bwMode="auto">
          <a:xfrm>
            <a:off x="237224" y="4154668"/>
            <a:ext cx="5696090" cy="85725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sz="1350" kern="0" dirty="0">
              <a:solidFill>
                <a:prstClr val="white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69" name="Folded Corner 68" descr="Disk has 7 Pages. Page 3 was just read. Page 4 is next" title="Disk Space Manager"/>
          <p:cNvSpPr/>
          <p:nvPr/>
        </p:nvSpPr>
        <p:spPr bwMode="auto">
          <a:xfrm>
            <a:off x="457200" y="4377801"/>
            <a:ext cx="630898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70" name="Folded Corner 69" descr="Disk has 7 Pages. Page 3 was just read. Page 4 is next" title="Disk Space Manager"/>
          <p:cNvSpPr/>
          <p:nvPr/>
        </p:nvSpPr>
        <p:spPr bwMode="auto">
          <a:xfrm>
            <a:off x="1223194" y="4377801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2</a:t>
            </a:r>
          </a:p>
        </p:txBody>
      </p:sp>
      <p:sp>
        <p:nvSpPr>
          <p:cNvPr id="71" name="Folded Corner 70" descr="Disk has 7 Pages. Page 3 was just read. Page 4 is next" title="Disk Space Manager"/>
          <p:cNvSpPr/>
          <p:nvPr/>
        </p:nvSpPr>
        <p:spPr bwMode="auto">
          <a:xfrm>
            <a:off x="1978629" y="4377801"/>
            <a:ext cx="630898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3</a:t>
            </a:r>
          </a:p>
        </p:txBody>
      </p:sp>
      <p:sp>
        <p:nvSpPr>
          <p:cNvPr id="72" name="Folded Corner 71" descr="Disk has 7 Pages. Page 3 was just read. Page 4 is next" title="Disk Space Manager"/>
          <p:cNvSpPr/>
          <p:nvPr/>
        </p:nvSpPr>
        <p:spPr bwMode="auto">
          <a:xfrm>
            <a:off x="2744623" y="4377801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4</a:t>
            </a:r>
          </a:p>
        </p:txBody>
      </p:sp>
      <p:sp>
        <p:nvSpPr>
          <p:cNvPr id="73" name="Folded Corner 72" descr="Disk has 7 Pages. Page 3 was just read. Page 4 is next" title="Disk Space Manager"/>
          <p:cNvSpPr/>
          <p:nvPr/>
        </p:nvSpPr>
        <p:spPr bwMode="auto">
          <a:xfrm>
            <a:off x="3500059" y="4377801"/>
            <a:ext cx="630898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5</a:t>
            </a:r>
          </a:p>
        </p:txBody>
      </p:sp>
      <p:sp>
        <p:nvSpPr>
          <p:cNvPr id="74" name="Folded Corner 73" descr="Disk has 7 Pages. Page 3 was just read. Page 4 is next" title="Disk Space Manager"/>
          <p:cNvSpPr/>
          <p:nvPr/>
        </p:nvSpPr>
        <p:spPr bwMode="auto">
          <a:xfrm>
            <a:off x="4266051" y="4377801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6</a:t>
            </a:r>
          </a:p>
        </p:txBody>
      </p:sp>
      <p:sp>
        <p:nvSpPr>
          <p:cNvPr id="75" name="Folded Corner 74" descr="Disk has 7 Pages. Page 3 was just read. Page 4 is next" title="Disk Space Manager"/>
          <p:cNvSpPr/>
          <p:nvPr/>
        </p:nvSpPr>
        <p:spPr bwMode="auto">
          <a:xfrm>
            <a:off x="5021486" y="4377801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7</a:t>
            </a:r>
          </a:p>
        </p:txBody>
      </p:sp>
      <p:cxnSp>
        <p:nvCxnSpPr>
          <p:cNvPr id="76" name="Straight Connector 75" descr="Disk has 7 Pages. Page 3 was just read. Page 4 is next" title="Disk Space Manager"/>
          <p:cNvCxnSpPr/>
          <p:nvPr/>
        </p:nvCxnSpPr>
        <p:spPr bwMode="auto">
          <a:xfrm flipH="1">
            <a:off x="2695335" y="4154668"/>
            <a:ext cx="10413" cy="895002"/>
          </a:xfrm>
          <a:prstGeom prst="line">
            <a:avLst/>
          </a:prstGeom>
          <a:solidFill>
            <a:srgbClr val="3366FF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Folded Corner 76" descr="Disk has 7 Pages. Page 3 was just read. Page 4 is next" title="Disk Space Manager"/>
          <p:cNvSpPr/>
          <p:nvPr/>
        </p:nvSpPr>
        <p:spPr bwMode="auto">
          <a:xfrm>
            <a:off x="3500059" y="4400550"/>
            <a:ext cx="630898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5</a:t>
            </a:r>
          </a:p>
        </p:txBody>
      </p:sp>
      <p:sp>
        <p:nvSpPr>
          <p:cNvPr id="78" name="Folded Corner 77" descr="A Buffer pool with space for 6 pages. Page 1 is in the first slot, page 2 is in the second, page 3 is in the third, page 4 is in the 4th, Page 6 in the fifth, 7 in the sixth" title="Disk Space Manager"/>
          <p:cNvSpPr/>
          <p:nvPr/>
        </p:nvSpPr>
        <p:spPr bwMode="auto">
          <a:xfrm>
            <a:off x="4294575" y="2311643"/>
            <a:ext cx="796047" cy="487877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6</a:t>
            </a:r>
          </a:p>
        </p:txBody>
      </p:sp>
    </p:spTree>
    <p:extLst>
      <p:ext uri="{BB962C8B-B14F-4D97-AF65-F5344CB8AC3E}">
        <p14:creationId xmlns:p14="http://schemas.microsoft.com/office/powerpoint/2010/main" val="12556288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Repeated Scan (MRU): Read Page 4 (again x2)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Cache Hits: 10</a:t>
            </a:r>
          </a:p>
          <a:p>
            <a:r>
              <a:rPr lang="en-US" dirty="0"/>
              <a:t>Attempts: 18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928991" y="1197676"/>
            <a:ext cx="1117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</a:p>
        </p:txBody>
      </p:sp>
      <p:sp>
        <p:nvSpPr>
          <p:cNvPr id="49" name="TextBox 48" descr="A Buffer pool with space for 6 pages. Page 1 is in the first slot, page 2 is in the second, page 3 is in the third, page 4 is in the 4th, Page 6 in the fifth, 7 in the sixth"/>
          <p:cNvSpPr txBox="1"/>
          <p:nvPr/>
        </p:nvSpPr>
        <p:spPr>
          <a:xfrm>
            <a:off x="3928991" y="1197676"/>
            <a:ext cx="1117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</a:p>
        </p:txBody>
      </p:sp>
      <p:sp>
        <p:nvSpPr>
          <p:cNvPr id="50" name="TextBox 49" descr="A Buffer pool with space for 6 pages. Page 1 is in the first slot, page 2 is in the second, page 3 is in the third, page 4 is in the 4th, Page 6 in the fifth, 7 in the sixth"/>
          <p:cNvSpPr txBox="1"/>
          <p:nvPr/>
        </p:nvSpPr>
        <p:spPr>
          <a:xfrm>
            <a:off x="3928991" y="1197676"/>
            <a:ext cx="1117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</a:p>
        </p:txBody>
      </p:sp>
      <p:sp>
        <p:nvSpPr>
          <p:cNvPr id="51" name="TextBox 50" descr="A Buffer pool with space for 6 pages. Page 1 is in the first slot, page 2 is in the second, page 3 is in the third, page 4 is in the 4th, Page 6 in the fifth, 7 in the sixth"/>
          <p:cNvSpPr txBox="1"/>
          <p:nvPr/>
        </p:nvSpPr>
        <p:spPr>
          <a:xfrm>
            <a:off x="3928991" y="1197676"/>
            <a:ext cx="1117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</a:p>
        </p:txBody>
      </p:sp>
      <p:sp>
        <p:nvSpPr>
          <p:cNvPr id="52" name="TextBox 51" descr="A Buffer pool with space for 6 pages. Page 1 is in the first slot, page 2 is in the second, page 3 is in the third, page 4 is in the 4th, Page 6 in the fifth, 7 in the sixth"/>
          <p:cNvSpPr txBox="1"/>
          <p:nvPr/>
        </p:nvSpPr>
        <p:spPr>
          <a:xfrm>
            <a:off x="3928991" y="1197676"/>
            <a:ext cx="1117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</a:p>
        </p:txBody>
      </p:sp>
      <p:sp>
        <p:nvSpPr>
          <p:cNvPr id="55" name="Rectangle 54" descr="A Buffer pool with space for 6 pages. Page 1 is in the first slot, page 2 is in the second, page 3 is in the third, page 4 is in the 4th, Page 6 in the fifth, 7 in the sixth" title="Buffer Pool"/>
          <p:cNvSpPr/>
          <p:nvPr/>
        </p:nvSpPr>
        <p:spPr bwMode="auto">
          <a:xfrm>
            <a:off x="2744623" y="1203396"/>
            <a:ext cx="3886200" cy="1996434"/>
          </a:xfrm>
          <a:prstGeom prst="rect">
            <a:avLst/>
          </a:prstGeom>
          <a:gradFill rotWithShape="1">
            <a:gsLst>
              <a:gs pos="0">
                <a:srgbClr val="ABD2EB">
                  <a:shade val="51000"/>
                  <a:satMod val="130000"/>
                </a:srgbClr>
              </a:gs>
              <a:gs pos="80000">
                <a:srgbClr val="ABD2EB">
                  <a:shade val="93000"/>
                  <a:satMod val="130000"/>
                </a:srgbClr>
              </a:gs>
              <a:gs pos="100000">
                <a:srgbClr val="ABD2E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BD2E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sz="1350" kern="0" dirty="0">
              <a:solidFill>
                <a:prstClr val="white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7" name="Rounded Rectangle 56" descr="A Buffer pool with space for 6 pages. Page 1 is in the first slot, page 2 is in the second, page 3 is in the third, page 4 is in the 4th, Page 6 in the fifth, 7 in the sixth" title="Buffer Pool"/>
          <p:cNvSpPr/>
          <p:nvPr/>
        </p:nvSpPr>
        <p:spPr>
          <a:xfrm>
            <a:off x="4183009" y="2211788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58" name="Rounded Rectangle 57" descr="A Buffer pool with space for 6 pages. Page 1 is in the first slot, page 2 is in the second, page 3 is in the third, page 4 is in the 4th, Page 6 in the fifth, 7 in the sixth" title="Buffer Pool"/>
          <p:cNvSpPr/>
          <p:nvPr/>
        </p:nvSpPr>
        <p:spPr>
          <a:xfrm>
            <a:off x="5256727" y="1450374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59" name="Rounded Rectangle 58" descr="A Buffer pool with space for 6 pages. Page 1 is in the first slot, page 2 is in the second, page 3 is in the third, page 4 is in the 4th, Page 6 in the fifth, 7 in the sixth" title="Buffer Pool"/>
          <p:cNvSpPr/>
          <p:nvPr/>
        </p:nvSpPr>
        <p:spPr>
          <a:xfrm>
            <a:off x="3079039" y="2211788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60" name="Rounded Rectangle 59" descr="A Buffer pool with space for 6 pages. Page 1 is in the first slot, page 2 is in the second, page 3 is in the third, page 4 is in the 4th, Page 6 in the fifth, 7 in the sixth" title="Buffer Pool"/>
          <p:cNvSpPr/>
          <p:nvPr/>
        </p:nvSpPr>
        <p:spPr>
          <a:xfrm>
            <a:off x="5272225" y="2223890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61" name="Rounded Rectangle 60" descr="A Buffer pool with space for 6 pages. Page 1 is in the first slot, page 2 is in the second, page 3 is in the third, page 4 is in the 4th, Page 6 in the fifth, 7 in the sixth" title="Buffer Pool"/>
          <p:cNvSpPr/>
          <p:nvPr/>
        </p:nvSpPr>
        <p:spPr>
          <a:xfrm>
            <a:off x="4177945" y="1453821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62" name="Rounded Rectangle 61" descr="A Buffer pool with space for 6 pages. Page 1 is in the first slot, page 2 is in the second, page 3 is in the third, page 4 is in the 4th, Page 6 in the fifth, 7 in the sixth" title="Buffer Pool"/>
          <p:cNvSpPr/>
          <p:nvPr/>
        </p:nvSpPr>
        <p:spPr>
          <a:xfrm>
            <a:off x="3073975" y="1453821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63" name="Folded Corner 62" descr="A Buffer pool with space for 6 pages. Page 1 is in the first slot, page 2 is in the second, page 3 is in the third, page 4 is in the 4th, Page 6 in the fifth, 7 in the sixth" title="Disk Space Manager"/>
          <p:cNvSpPr/>
          <p:nvPr/>
        </p:nvSpPr>
        <p:spPr bwMode="auto">
          <a:xfrm>
            <a:off x="3164985" y="1548213"/>
            <a:ext cx="812918" cy="491111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64" name="Folded Corner 63" descr="A Buffer pool with space for 6 pages. Page 1 is in the first slot, page 2 is in the second, page 3 is in the third, page 4 is in the 4th, Page 6 in the fifth, 7 in the sixth" title="Disk Space Manager"/>
          <p:cNvSpPr/>
          <p:nvPr/>
        </p:nvSpPr>
        <p:spPr bwMode="auto">
          <a:xfrm>
            <a:off x="4235018" y="1562627"/>
            <a:ext cx="855605" cy="483355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2</a:t>
            </a:r>
          </a:p>
        </p:txBody>
      </p:sp>
      <p:sp>
        <p:nvSpPr>
          <p:cNvPr id="65" name="Folded Corner 64" descr="A Buffer pool with space for 6 pages. Page 1 is in the first slot, page 2 is in the second, page 3 is in the third, page 4 is in the 4th, Page 6 in the fifth, 7 in the sixth" title="Disk Space Manager"/>
          <p:cNvSpPr/>
          <p:nvPr/>
        </p:nvSpPr>
        <p:spPr bwMode="auto">
          <a:xfrm>
            <a:off x="5383006" y="1558750"/>
            <a:ext cx="789194" cy="459317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3</a:t>
            </a:r>
          </a:p>
        </p:txBody>
      </p:sp>
      <p:sp>
        <p:nvSpPr>
          <p:cNvPr id="66" name="Folded Corner 65" descr="A Buffer pool with space for 6 pages. Page 1 is in the first slot, page 2 is in the second, page 3 is in the third, page 4 is in the 4th, Page 6 in the fifth, 7 in the sixth" title="Disk Space Manager"/>
          <p:cNvSpPr/>
          <p:nvPr/>
        </p:nvSpPr>
        <p:spPr bwMode="auto">
          <a:xfrm>
            <a:off x="3164985" y="2313698"/>
            <a:ext cx="812918" cy="485822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4</a:t>
            </a:r>
          </a:p>
        </p:txBody>
      </p:sp>
      <p:sp>
        <p:nvSpPr>
          <p:cNvPr id="67" name="Folded Corner 66" descr="A Buffer pool with space for 6 pages. Page 1 is in the first slot, page 2 is in the second, page 3 is in the third, page 4 is in the 4th, Page 6 in the fifth, 7 in the sixth" title="Disk Space Manager"/>
          <p:cNvSpPr/>
          <p:nvPr/>
        </p:nvSpPr>
        <p:spPr bwMode="auto">
          <a:xfrm>
            <a:off x="5372116" y="2311643"/>
            <a:ext cx="800084" cy="487877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7</a:t>
            </a:r>
          </a:p>
        </p:txBody>
      </p:sp>
      <p:sp>
        <p:nvSpPr>
          <p:cNvPr id="68" name="Rectangle 67" descr="Disk has 7 Pages. Page 4 was just read. Page 5 is next" title="Disk Space Manager"/>
          <p:cNvSpPr/>
          <p:nvPr/>
        </p:nvSpPr>
        <p:spPr bwMode="auto">
          <a:xfrm>
            <a:off x="237224" y="4154668"/>
            <a:ext cx="5696090" cy="85725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sz="1350" kern="0" dirty="0">
              <a:solidFill>
                <a:prstClr val="white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69" name="Folded Corner 68" descr="Disk has 7 Pages. Page 4 was just read. Page 5 is next" title="Disk Space Manager"/>
          <p:cNvSpPr/>
          <p:nvPr/>
        </p:nvSpPr>
        <p:spPr bwMode="auto">
          <a:xfrm>
            <a:off x="457200" y="4377801"/>
            <a:ext cx="630898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70" name="Folded Corner 69" descr="Disk has 7 Pages. Page 4 was just read. Page 5 is next" title="Disk Space Manager"/>
          <p:cNvSpPr/>
          <p:nvPr/>
        </p:nvSpPr>
        <p:spPr bwMode="auto">
          <a:xfrm>
            <a:off x="1223194" y="4377801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2</a:t>
            </a:r>
          </a:p>
        </p:txBody>
      </p:sp>
      <p:sp>
        <p:nvSpPr>
          <p:cNvPr id="71" name="Folded Corner 70" descr="Disk has 7 Pages. Page 4 was just read. Page 5 is next" title="Disk Space Manager"/>
          <p:cNvSpPr/>
          <p:nvPr/>
        </p:nvSpPr>
        <p:spPr bwMode="auto">
          <a:xfrm>
            <a:off x="1978629" y="4377801"/>
            <a:ext cx="630898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3</a:t>
            </a:r>
          </a:p>
        </p:txBody>
      </p:sp>
      <p:sp>
        <p:nvSpPr>
          <p:cNvPr id="72" name="Folded Corner 71" descr="Disk has 7 Pages. Page 4 was just read. Page 5 is next" title="Disk Space Manager"/>
          <p:cNvSpPr/>
          <p:nvPr/>
        </p:nvSpPr>
        <p:spPr bwMode="auto">
          <a:xfrm>
            <a:off x="2744623" y="4377801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4</a:t>
            </a:r>
          </a:p>
        </p:txBody>
      </p:sp>
      <p:sp>
        <p:nvSpPr>
          <p:cNvPr id="73" name="Folded Corner 72" descr="Disk has 7 Pages. Page 4 was just read. Page 5 is next" title="Disk Space Manager"/>
          <p:cNvSpPr/>
          <p:nvPr/>
        </p:nvSpPr>
        <p:spPr bwMode="auto">
          <a:xfrm>
            <a:off x="3500059" y="4377801"/>
            <a:ext cx="630898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5</a:t>
            </a:r>
          </a:p>
        </p:txBody>
      </p:sp>
      <p:sp>
        <p:nvSpPr>
          <p:cNvPr id="74" name="Folded Corner 73" descr="Disk has 7 Pages. Page 4 was just read. Page 5 is next" title="Disk Space Manager"/>
          <p:cNvSpPr/>
          <p:nvPr/>
        </p:nvSpPr>
        <p:spPr bwMode="auto">
          <a:xfrm>
            <a:off x="4266051" y="4377801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6</a:t>
            </a:r>
          </a:p>
        </p:txBody>
      </p:sp>
      <p:sp>
        <p:nvSpPr>
          <p:cNvPr id="75" name="Folded Corner 74" descr="Disk has 7 Pages. Page 4 was just read. Page 5 is next" title="Disk Space Manager"/>
          <p:cNvSpPr/>
          <p:nvPr/>
        </p:nvSpPr>
        <p:spPr bwMode="auto">
          <a:xfrm>
            <a:off x="5021486" y="4377801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7</a:t>
            </a:r>
          </a:p>
        </p:txBody>
      </p:sp>
      <p:cxnSp>
        <p:nvCxnSpPr>
          <p:cNvPr id="76" name="Straight Connector 75" descr="Disk has 7 Pages. Page 4 was just read. Page 5 is next" title="Disk Space Manager"/>
          <p:cNvCxnSpPr/>
          <p:nvPr/>
        </p:nvCxnSpPr>
        <p:spPr bwMode="auto">
          <a:xfrm flipH="1">
            <a:off x="3445155" y="4147122"/>
            <a:ext cx="10413" cy="895002"/>
          </a:xfrm>
          <a:prstGeom prst="line">
            <a:avLst/>
          </a:prstGeom>
          <a:solidFill>
            <a:srgbClr val="3366FF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Folded Corner 76" descr="Disk has 7 Pages. Page 4 was just read. Page 5 is next" title="Disk Space Manager"/>
          <p:cNvSpPr/>
          <p:nvPr/>
        </p:nvSpPr>
        <p:spPr bwMode="auto">
          <a:xfrm>
            <a:off x="3500059" y="4400550"/>
            <a:ext cx="630898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5</a:t>
            </a:r>
          </a:p>
        </p:txBody>
      </p:sp>
      <p:sp>
        <p:nvSpPr>
          <p:cNvPr id="78" name="Folded Corner 77" descr="A Buffer pool with space for 6 pages. Page 1 is in the first slot, page 2 is in the second, page 3 is in the third, page 4 is in the 4th, Page 6 in the fifth, 7 in the sixth" title="Disk Space Manager"/>
          <p:cNvSpPr/>
          <p:nvPr/>
        </p:nvSpPr>
        <p:spPr bwMode="auto">
          <a:xfrm>
            <a:off x="4294575" y="2311643"/>
            <a:ext cx="796047" cy="487877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6</a:t>
            </a:r>
          </a:p>
        </p:txBody>
      </p:sp>
    </p:spTree>
    <p:extLst>
      <p:ext uri="{BB962C8B-B14F-4D97-AF65-F5344CB8AC3E}">
        <p14:creationId xmlns:p14="http://schemas.microsoft.com/office/powerpoint/2010/main" val="1448776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Repeated Scan (MRU): Read Page 5 (again x2)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Cache Hits: 10</a:t>
            </a:r>
          </a:p>
          <a:p>
            <a:r>
              <a:rPr lang="en-US" dirty="0"/>
              <a:t>Attempts: 19</a:t>
            </a:r>
          </a:p>
        </p:txBody>
      </p:sp>
      <p:sp>
        <p:nvSpPr>
          <p:cNvPr id="79" name="TextBox 78" descr="A Buffer pool with space for 6 pages. Page 1 is in the first slot, page 2 is in the second, page 3 is in the third, page 5 is in the 4th, Page 6 in the fifth, 7 in the sixth"/>
          <p:cNvSpPr txBox="1"/>
          <p:nvPr/>
        </p:nvSpPr>
        <p:spPr>
          <a:xfrm>
            <a:off x="3928991" y="1197676"/>
            <a:ext cx="1117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</a:p>
        </p:txBody>
      </p:sp>
      <p:sp>
        <p:nvSpPr>
          <p:cNvPr id="80" name="TextBox 79" descr="A Buffer pool with space for 6 pages. Page 1 is in the first slot, page 2 is in the second, page 3 is in the third, page 5 is in the 4th, Page 6 in the fifth, 7 in the sixth"/>
          <p:cNvSpPr txBox="1"/>
          <p:nvPr/>
        </p:nvSpPr>
        <p:spPr>
          <a:xfrm>
            <a:off x="3928991" y="1197676"/>
            <a:ext cx="1117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</a:p>
        </p:txBody>
      </p:sp>
      <p:sp>
        <p:nvSpPr>
          <p:cNvPr id="81" name="TextBox 80" descr="A Buffer pool with space for 6 pages. Page 1 is in the first slot, page 2 is in the second, page 3 is in the third, page 5 is in the 4th, Page 6 in the fifth, 7 in the sixth"/>
          <p:cNvSpPr txBox="1"/>
          <p:nvPr/>
        </p:nvSpPr>
        <p:spPr>
          <a:xfrm>
            <a:off x="3928991" y="1197676"/>
            <a:ext cx="1117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</a:p>
        </p:txBody>
      </p:sp>
      <p:sp>
        <p:nvSpPr>
          <p:cNvPr id="82" name="TextBox 81" descr="A Buffer pool with space for 6 pages. Page 1 is in the first slot, page 2 is in the second, page 3 is in the third, page 5 is in the 4th, Page 6 in the fifth, 7 in the sixth"/>
          <p:cNvSpPr txBox="1"/>
          <p:nvPr/>
        </p:nvSpPr>
        <p:spPr>
          <a:xfrm>
            <a:off x="3928991" y="1197676"/>
            <a:ext cx="1117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</a:p>
        </p:txBody>
      </p:sp>
      <p:sp>
        <p:nvSpPr>
          <p:cNvPr id="83" name="TextBox 82" descr="A Buffer pool with space for 6 pages. Page 1 is in the first slot, page 2 is in the second, page 3 is in the third, page 5 is in the 4th, Page 6 in the fifth, 7 in the sixth"/>
          <p:cNvSpPr txBox="1"/>
          <p:nvPr/>
        </p:nvSpPr>
        <p:spPr>
          <a:xfrm>
            <a:off x="3928991" y="1197676"/>
            <a:ext cx="1117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</a:p>
        </p:txBody>
      </p:sp>
      <p:sp>
        <p:nvSpPr>
          <p:cNvPr id="84" name="Rectangle 83" descr="A Buffer pool with space for 6 pages. Page 1 is in the first slot, page 2 is in the second, page 3 is in the third, page 5 is in the 4th, Page 6 in the fifth, 7 in the sixth" title="Buffer Pool"/>
          <p:cNvSpPr/>
          <p:nvPr/>
        </p:nvSpPr>
        <p:spPr bwMode="auto">
          <a:xfrm>
            <a:off x="2744623" y="1203396"/>
            <a:ext cx="3886200" cy="1996434"/>
          </a:xfrm>
          <a:prstGeom prst="rect">
            <a:avLst/>
          </a:prstGeom>
          <a:gradFill rotWithShape="1">
            <a:gsLst>
              <a:gs pos="0">
                <a:srgbClr val="ABD2EB">
                  <a:shade val="51000"/>
                  <a:satMod val="130000"/>
                </a:srgbClr>
              </a:gs>
              <a:gs pos="80000">
                <a:srgbClr val="ABD2EB">
                  <a:shade val="93000"/>
                  <a:satMod val="130000"/>
                </a:srgbClr>
              </a:gs>
              <a:gs pos="100000">
                <a:srgbClr val="ABD2E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BD2E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sz="1350" kern="0" dirty="0">
              <a:solidFill>
                <a:prstClr val="white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85" name="Rounded Rectangle 84" descr="A Buffer pool with space for 6 pages. Page 1 is in the first slot, page 2 is in the second, page 3 is in the third, page 5 is in the 4th, Page 6 in the fifth, 7 in the sixth" title="Buffer Pool"/>
          <p:cNvSpPr/>
          <p:nvPr/>
        </p:nvSpPr>
        <p:spPr>
          <a:xfrm>
            <a:off x="4183009" y="2211788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86" name="Rounded Rectangle 85" descr="A Buffer pool with space for 6 pages. Page 1 is in the first slot, page 2 is in the second, page 3 is in the third, page 5 is in the 4th, Page 6 in the fifth, 7 in the sixth" title="Buffer Pool"/>
          <p:cNvSpPr/>
          <p:nvPr/>
        </p:nvSpPr>
        <p:spPr>
          <a:xfrm>
            <a:off x="5256727" y="1450374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87" name="Rounded Rectangle 86" descr="A Buffer pool with space for 6 pages. Page 1 is in the first slot, page 2 is in the second, page 3 is in the third, page 5 is in the 4th, Page 6 in the fifth, 7 in the sixth" title="Buffer Pool"/>
          <p:cNvSpPr/>
          <p:nvPr/>
        </p:nvSpPr>
        <p:spPr>
          <a:xfrm>
            <a:off x="3079039" y="2211788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88" name="Rounded Rectangle 87" descr="A Buffer pool with space for 6 pages. Page 1 is in the first slot, page 2 is in the second, page 3 is in the third, page 5 is in the 4th, Page 6 in the fifth, 7 in the sixth" title="Buffer Pool"/>
          <p:cNvSpPr/>
          <p:nvPr/>
        </p:nvSpPr>
        <p:spPr>
          <a:xfrm>
            <a:off x="5272225" y="2223890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89" name="Rounded Rectangle 88" descr="A Buffer pool with space for 6 pages. Page 1 is in the first slot, page 2 is in the second, page 3 is in the third, page 5 is in the 4th, Page 6 in the fifth, 7 in the sixth" title="Buffer Pool"/>
          <p:cNvSpPr/>
          <p:nvPr/>
        </p:nvSpPr>
        <p:spPr>
          <a:xfrm>
            <a:off x="4177945" y="1453821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90" name="Rounded Rectangle 89" descr="A Buffer pool with space for 6 pages. Page 1 is in the first slot, page 2 is in the second, page 3 is in the third, page 5 is in the 4th, Page 6 in the fifth, 7 in the sixth" title="Buffer Pool"/>
          <p:cNvSpPr/>
          <p:nvPr/>
        </p:nvSpPr>
        <p:spPr>
          <a:xfrm>
            <a:off x="3073975" y="1453821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91" name="Folded Corner 90" descr="A Buffer pool with space for 6 pages. Page 1 is in the first slot, page 2 is in the second, page 3 is in the third, page 5 is in the 4th, Page 6 in the fifth, 7 in the sixth" title="Disk Space Manager"/>
          <p:cNvSpPr/>
          <p:nvPr/>
        </p:nvSpPr>
        <p:spPr bwMode="auto">
          <a:xfrm>
            <a:off x="3164985" y="1548213"/>
            <a:ext cx="812918" cy="491111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92" name="Folded Corner 91" descr="A Buffer pool with space for 6 pages. Page 1 is in the first slot, page 2 is in the second, page 3 is in the third, page 5 is in the 4th, Page 6 in the fifth, 7 in the sixth" title="Disk Space Manager"/>
          <p:cNvSpPr/>
          <p:nvPr/>
        </p:nvSpPr>
        <p:spPr bwMode="auto">
          <a:xfrm>
            <a:off x="4235018" y="1562627"/>
            <a:ext cx="855605" cy="483355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2</a:t>
            </a:r>
          </a:p>
        </p:txBody>
      </p:sp>
      <p:sp>
        <p:nvSpPr>
          <p:cNvPr id="93" name="Folded Corner 92" descr="A Buffer pool with space for 6 pages. Page 1 is in the first slot, page 2 is in the second, page 3 is in the third, page 5 is in the 4th, Page 6 in the fifth, 7 in the sixth" title="Disk Space Manager"/>
          <p:cNvSpPr/>
          <p:nvPr/>
        </p:nvSpPr>
        <p:spPr bwMode="auto">
          <a:xfrm>
            <a:off x="5383006" y="1558750"/>
            <a:ext cx="789194" cy="459317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3</a:t>
            </a:r>
          </a:p>
        </p:txBody>
      </p:sp>
      <p:sp>
        <p:nvSpPr>
          <p:cNvPr id="95" name="Folded Corner 94" descr="A Buffer pool with space for 6 pages. Page 1 is in the first slot, page 2 is in the second, page 3 is in the third, page 5 is in the 4th, Page 6 in the fifth, 7 in the sixth" title="Disk Space Manager"/>
          <p:cNvSpPr/>
          <p:nvPr/>
        </p:nvSpPr>
        <p:spPr bwMode="auto">
          <a:xfrm>
            <a:off x="5372116" y="2311643"/>
            <a:ext cx="800084" cy="487877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7</a:t>
            </a:r>
          </a:p>
        </p:txBody>
      </p:sp>
      <p:sp>
        <p:nvSpPr>
          <p:cNvPr id="96" name="Rectangle 95" descr="Disk has 7 Pages. Page 5 was just read. Page 6 is next" title="Disk Space Manager"/>
          <p:cNvSpPr/>
          <p:nvPr/>
        </p:nvSpPr>
        <p:spPr bwMode="auto">
          <a:xfrm>
            <a:off x="237224" y="4154668"/>
            <a:ext cx="5696090" cy="85725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sz="1350" kern="0" dirty="0">
              <a:solidFill>
                <a:prstClr val="white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97" name="Folded Corner 96" descr="Disk has 7 Pages. Page 5 was just read. Page 6 is next" title="Disk Space Manager"/>
          <p:cNvSpPr/>
          <p:nvPr/>
        </p:nvSpPr>
        <p:spPr bwMode="auto">
          <a:xfrm>
            <a:off x="457200" y="4377801"/>
            <a:ext cx="630898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98" name="Folded Corner 97" descr="Disk has 7 Pages. Page 5 was just read. Page 6 is next" title="Disk Space Manager"/>
          <p:cNvSpPr/>
          <p:nvPr/>
        </p:nvSpPr>
        <p:spPr bwMode="auto">
          <a:xfrm>
            <a:off x="1223194" y="4377801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2</a:t>
            </a:r>
          </a:p>
        </p:txBody>
      </p:sp>
      <p:sp>
        <p:nvSpPr>
          <p:cNvPr id="99" name="Folded Corner 98" descr="Disk has 7 Pages. Page 5 was just read. Page 6 is next" title="Disk Space Manager"/>
          <p:cNvSpPr/>
          <p:nvPr/>
        </p:nvSpPr>
        <p:spPr bwMode="auto">
          <a:xfrm>
            <a:off x="1978629" y="4377801"/>
            <a:ext cx="630898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3</a:t>
            </a:r>
          </a:p>
        </p:txBody>
      </p:sp>
      <p:sp>
        <p:nvSpPr>
          <p:cNvPr id="100" name="Folded Corner 99" descr="Disk has 7 Pages. Page 5 was just read. Page 6 is next" title="Disk Space Manager"/>
          <p:cNvSpPr/>
          <p:nvPr/>
        </p:nvSpPr>
        <p:spPr bwMode="auto">
          <a:xfrm>
            <a:off x="2744623" y="4377801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4</a:t>
            </a:r>
          </a:p>
        </p:txBody>
      </p:sp>
      <p:sp>
        <p:nvSpPr>
          <p:cNvPr id="101" name="Folded Corner 100" descr="Disk has 7 Pages. Page 5 was just read. Page 6 is next" title="Disk Space Manager"/>
          <p:cNvSpPr/>
          <p:nvPr/>
        </p:nvSpPr>
        <p:spPr bwMode="auto">
          <a:xfrm>
            <a:off x="3500059" y="4377801"/>
            <a:ext cx="630898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5</a:t>
            </a:r>
          </a:p>
        </p:txBody>
      </p:sp>
      <p:sp>
        <p:nvSpPr>
          <p:cNvPr id="102" name="Folded Corner 101" descr="Disk has 7 Pages. Page 5 was just read. Page 6 is next" title="Disk Space Manager"/>
          <p:cNvSpPr/>
          <p:nvPr/>
        </p:nvSpPr>
        <p:spPr bwMode="auto">
          <a:xfrm>
            <a:off x="4266051" y="4377801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6</a:t>
            </a:r>
          </a:p>
        </p:txBody>
      </p:sp>
      <p:sp>
        <p:nvSpPr>
          <p:cNvPr id="103" name="Folded Corner 102" descr="Disk has 7 Pages. Page 5 was just read. Page 6 is next" title="Disk Space Manager"/>
          <p:cNvSpPr/>
          <p:nvPr/>
        </p:nvSpPr>
        <p:spPr bwMode="auto">
          <a:xfrm>
            <a:off x="5021486" y="4377801"/>
            <a:ext cx="620340" cy="33893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000" kern="0" dirty="0">
                <a:solidFill>
                  <a:schemeClr val="tx2"/>
                </a:solidFill>
                <a:latin typeface="Helvetica Neue"/>
                <a:ea typeface=""/>
              </a:rPr>
              <a:t>Page 7</a:t>
            </a:r>
          </a:p>
        </p:txBody>
      </p:sp>
      <p:cxnSp>
        <p:nvCxnSpPr>
          <p:cNvPr id="104" name="Straight Connector 103" descr="Disk has 7 Pages. Page 5 was just read. Page 6 is next" title="Disk Space Manager"/>
          <p:cNvCxnSpPr/>
          <p:nvPr/>
        </p:nvCxnSpPr>
        <p:spPr bwMode="auto">
          <a:xfrm flipH="1">
            <a:off x="4224605" y="4147122"/>
            <a:ext cx="10413" cy="895002"/>
          </a:xfrm>
          <a:prstGeom prst="line">
            <a:avLst/>
          </a:prstGeom>
          <a:solidFill>
            <a:srgbClr val="3366FF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Folded Corner 104" descr="A Buffer pool with space for 6 pages. Page 1 is in the first slot, page 2 is in the second, page 3 is in the third, page 5 is in the 4th, Page 6 in the fifth, 7 in the sixth" title="Disk Space Manager"/>
          <p:cNvSpPr/>
          <p:nvPr/>
        </p:nvSpPr>
        <p:spPr bwMode="auto">
          <a:xfrm>
            <a:off x="3171293" y="2311643"/>
            <a:ext cx="806610" cy="487877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5</a:t>
            </a:r>
          </a:p>
        </p:txBody>
      </p:sp>
      <p:sp>
        <p:nvSpPr>
          <p:cNvPr id="106" name="Folded Corner 105" descr="A Buffer pool with space for 6 pages. Page 1 is in the first slot, page 2 is in the second, page 3 is in the third, page 5 is in the 4th, Page 6 in the fifth, 7 in the sixth" title="Disk Space Manager"/>
          <p:cNvSpPr/>
          <p:nvPr/>
        </p:nvSpPr>
        <p:spPr bwMode="auto">
          <a:xfrm>
            <a:off x="4294575" y="2311643"/>
            <a:ext cx="796047" cy="487877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6</a:t>
            </a:r>
          </a:p>
        </p:txBody>
      </p:sp>
    </p:spTree>
    <p:extLst>
      <p:ext uri="{BB962C8B-B14F-4D97-AF65-F5344CB8AC3E}">
        <p14:creationId xmlns:p14="http://schemas.microsoft.com/office/powerpoint/2010/main" val="642692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Case: SeqScan + MRU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B buffers</a:t>
            </a:r>
          </a:p>
          <a:p>
            <a:pPr marL="0" indent="0">
              <a:buNone/>
            </a:pPr>
            <a:r>
              <a:rPr lang="en-US" sz="1800" dirty="0"/>
              <a:t>N &gt; B pages in file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600" dirty="0"/>
              <a:t>First pass (N attempts): 0 hits</a:t>
            </a:r>
          </a:p>
          <a:p>
            <a:pPr marL="0" indent="0">
              <a:buNone/>
            </a:pPr>
            <a:r>
              <a:rPr lang="en-US" sz="1600" dirty="0"/>
              <a:t>	The next (B– 1) passes have B hits each</a:t>
            </a:r>
          </a:p>
          <a:p>
            <a:pPr marL="0" indent="0">
              <a:buNone/>
            </a:pPr>
            <a:r>
              <a:rPr lang="en-US" sz="1600" dirty="0"/>
              <a:t>	The next (N – B) passes have (B – 1) hits each</a:t>
            </a:r>
          </a:p>
          <a:p>
            <a:pPr marL="0" indent="0">
              <a:buNone/>
            </a:pPr>
            <a:r>
              <a:rPr lang="en-US" sz="1600" dirty="0"/>
              <a:t>	The next (B– 1) passes have B hits each</a:t>
            </a:r>
          </a:p>
          <a:p>
            <a:pPr marL="0" indent="0">
              <a:buNone/>
            </a:pPr>
            <a:r>
              <a:rPr lang="en-US" sz="1600" dirty="0"/>
              <a:t>	…</a:t>
            </a:r>
          </a:p>
          <a:p>
            <a:pPr marL="0" indent="0">
              <a:buNone/>
            </a:pPr>
            <a:r>
              <a:rPr lang="en-US" sz="1800" dirty="0"/>
              <a:t>In limit: (B(B-1) +(B-1)(N-B)) / (N(N-1)) </a:t>
            </a:r>
            <a:r>
              <a:rPr lang="en-US" sz="1800"/>
              <a:t>= (B-1)/(N – 1) hit rate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5459539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Improvement for sequential scan: </a:t>
            </a:r>
            <a:r>
              <a:rPr lang="en-US" dirty="0" err="1"/>
              <a:t>prefetch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Prefetch: Ask disk space manager for a run of sequential pages</a:t>
            </a:r>
          </a:p>
          <a:p>
            <a:pPr lvl="1"/>
            <a:r>
              <a:rPr lang="en-US"/>
              <a:t>E.g. On request for Page 1, ask for Pages 2-5</a:t>
            </a:r>
          </a:p>
          <a:p>
            <a:pPr lvl="1"/>
            <a:endParaRPr lang="en-US"/>
          </a:p>
          <a:p>
            <a:r>
              <a:rPr lang="en-US"/>
              <a:t>Why does this help?</a:t>
            </a:r>
          </a:p>
          <a:p>
            <a:pPr lvl="1"/>
            <a:r>
              <a:rPr lang="en-US"/>
              <a:t>Amortize random I/O overhead</a:t>
            </a:r>
          </a:p>
          <a:p>
            <a:pPr lvl="1"/>
            <a:r>
              <a:rPr lang="en-US"/>
              <a:t>Allow computation while I/O continues in background</a:t>
            </a:r>
          </a:p>
          <a:p>
            <a:pPr lvl="2"/>
            <a:r>
              <a:rPr lang="en-US"/>
              <a:t>Disk and CPU are “parallel devices”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45542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 seem to need a hybrid!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LRU wins for random access (hot vs. cold)</a:t>
            </a:r>
          </a:p>
          <a:p>
            <a:pPr lvl="1"/>
            <a:r>
              <a:rPr lang="en-US" dirty="0"/>
              <a:t>When might we see that behavior?</a:t>
            </a:r>
          </a:p>
          <a:p>
            <a:pPr>
              <a:spcBef>
                <a:spcPts val="1600"/>
              </a:spcBef>
            </a:pPr>
            <a:r>
              <a:rPr lang="en-US" dirty="0"/>
              <a:t>MRU wins for repeated sequential</a:t>
            </a:r>
          </a:p>
          <a:p>
            <a:pPr lvl="1"/>
            <a:r>
              <a:rPr lang="en-US" dirty="0"/>
              <a:t>E.g. for certain joins</a:t>
            </a:r>
          </a:p>
        </p:txBody>
      </p:sp>
    </p:spTree>
    <p:extLst>
      <p:ext uri="{BB962C8B-B14F-4D97-AF65-F5344CB8AC3E}">
        <p14:creationId xmlns:p14="http://schemas.microsoft.com/office/powerpoint/2010/main" val="73816853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General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Use DBMS information to hint to </a:t>
            </a:r>
            <a:r>
              <a:rPr lang="en-US" dirty="0" err="1"/>
              <a:t>BufMgr</a:t>
            </a:r>
            <a:endParaRPr lang="en-US" dirty="0"/>
          </a:p>
          <a:p>
            <a:pPr lvl="1"/>
            <a:r>
              <a:rPr lang="en-US" dirty="0"/>
              <a:t>For big queries: we can predict I/O patterns from the handful of query processing algorithms we’ll learn shortly</a:t>
            </a:r>
          </a:p>
          <a:p>
            <a:pPr lvl="1"/>
            <a:r>
              <a:rPr lang="en-US" dirty="0"/>
              <a:t>For simple lookups: LRU often does well</a:t>
            </a:r>
          </a:p>
          <a:p>
            <a:pPr>
              <a:spcBef>
                <a:spcPts val="3000"/>
              </a:spcBef>
            </a:pPr>
            <a:r>
              <a:rPr lang="en-US" dirty="0"/>
              <a:t>Find fancier stochastic policies</a:t>
            </a:r>
          </a:p>
          <a:p>
            <a:pPr lvl="1"/>
            <a:r>
              <a:rPr lang="en-US" dirty="0"/>
              <a:t>E.g. 2Q, LRU-2, ARC. </a:t>
            </a:r>
          </a:p>
          <a:p>
            <a:pPr lvl="1"/>
            <a:r>
              <a:rPr lang="en-US" dirty="0"/>
              <a:t>See </a:t>
            </a:r>
            <a:r>
              <a:rPr lang="en-US" dirty="0">
                <a:hlinkClick r:id="rId2"/>
              </a:rPr>
              <a:t>Page Replacement Algorithm </a:t>
            </a:r>
            <a:r>
              <a:rPr lang="en-US" dirty="0"/>
              <a:t>on Wikipedia but beware the OS-centric history</a:t>
            </a:r>
          </a:p>
          <a:p>
            <a:pPr>
              <a:spcBef>
                <a:spcPts val="3000"/>
              </a:spcBef>
            </a:pPr>
            <a:r>
              <a:rPr lang="en-US" dirty="0"/>
              <a:t>Hybrids are not uncommon in modern DBMSs</a:t>
            </a:r>
          </a:p>
          <a:p>
            <a:pPr lvl="1"/>
            <a:r>
              <a:rPr lang="en-US" dirty="0"/>
              <a:t>E.g. special-case for indexes, use LRU-2 otherwise</a:t>
            </a:r>
          </a:p>
          <a:p>
            <a:pPr lvl="1"/>
            <a:r>
              <a:rPr lang="en-US" dirty="0"/>
              <a:t>FWIW, PostgreSQL currently uses CLOCK</a:t>
            </a:r>
          </a:p>
          <a:p>
            <a:pPr lvl="1"/>
            <a:r>
              <a:rPr lang="en-US" dirty="0"/>
              <a:t>Imagine workloads for a big cloud DBMS like AWS Aurora!</a:t>
            </a:r>
          </a:p>
        </p:txBody>
      </p:sp>
    </p:spTree>
    <p:extLst>
      <p:ext uri="{BB962C8B-B14F-4D97-AF65-F5344CB8AC3E}">
        <p14:creationId xmlns:p14="http://schemas.microsoft.com/office/powerpoint/2010/main" val="38976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DBMS vs OS Buffer Cache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Doesn’t the filesystem (OS) manage buffers and pages too?</a:t>
            </a:r>
          </a:p>
          <a:p>
            <a:pPr>
              <a:spcBef>
                <a:spcPts val="3000"/>
              </a:spcBef>
            </a:pPr>
            <a:r>
              <a:rPr lang="en-US" sz="1600" dirty="0"/>
              <a:t>Issues:</a:t>
            </a:r>
          </a:p>
          <a:p>
            <a:r>
              <a:rPr lang="en-US" sz="1600" dirty="0"/>
              <a:t>Portability: different FS, different behavior</a:t>
            </a:r>
          </a:p>
          <a:p>
            <a:r>
              <a:rPr lang="en-US" sz="1600" dirty="0"/>
              <a:t>OS limitations: DBMS requires ability to force pages to disk</a:t>
            </a:r>
          </a:p>
          <a:p>
            <a:pPr lvl="1"/>
            <a:r>
              <a:rPr lang="en-US" sz="1600" dirty="0"/>
              <a:t>Required for recovery, as we’ll see</a:t>
            </a:r>
          </a:p>
          <a:p>
            <a:r>
              <a:rPr lang="en-US" sz="1600" dirty="0"/>
              <a:t>OS limitations: DBMS can predict its own page reference patterns</a:t>
            </a:r>
          </a:p>
          <a:p>
            <a:pPr lvl="1"/>
            <a:r>
              <a:rPr lang="en-US" sz="1600" dirty="0"/>
              <a:t>E.g. consider scanning the leaves of a B+-tree</a:t>
            </a:r>
          </a:p>
          <a:p>
            <a:pPr lvl="1"/>
            <a:r>
              <a:rPr lang="en-US" sz="1600" dirty="0"/>
              <a:t>Affects both page replacement and prefetching</a:t>
            </a:r>
          </a:p>
        </p:txBody>
      </p:sp>
    </p:spTree>
    <p:extLst>
      <p:ext uri="{BB962C8B-B14F-4D97-AF65-F5344CB8AC3E}">
        <p14:creationId xmlns:p14="http://schemas.microsoft.com/office/powerpoint/2010/main" val="168626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Summing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Buffer Manager provides a level of indirection</a:t>
            </a:r>
          </a:p>
          <a:p>
            <a:pPr lvl="1"/>
            <a:r>
              <a:rPr lang="en-US" dirty="0"/>
              <a:t>Maps disk page Ids to RAM addresses</a:t>
            </a:r>
          </a:p>
          <a:p>
            <a:pPr>
              <a:spcBef>
                <a:spcPts val="2000"/>
              </a:spcBef>
            </a:pPr>
            <a:r>
              <a:rPr lang="en-US" dirty="0"/>
              <a:t>Ensures that each requested page is “pinned” in RAM</a:t>
            </a:r>
          </a:p>
          <a:p>
            <a:pPr lvl="1"/>
            <a:r>
              <a:rPr lang="en-US" dirty="0"/>
              <a:t>To be (briefly) manipulated in-memory </a:t>
            </a:r>
          </a:p>
          <a:p>
            <a:pPr lvl="1">
              <a:spcAft>
                <a:spcPts val="2000"/>
              </a:spcAft>
            </a:pPr>
            <a:r>
              <a:rPr lang="en-US" dirty="0"/>
              <a:t>And then unpinned by the caller!</a:t>
            </a:r>
          </a:p>
          <a:p>
            <a:r>
              <a:rPr lang="en-US" dirty="0"/>
              <a:t>Attempts to minimize “cache misses”</a:t>
            </a:r>
          </a:p>
          <a:p>
            <a:pPr lvl="1"/>
            <a:r>
              <a:rPr lang="en-US" dirty="0"/>
              <a:t>By replacing pages unlikely to be referenced</a:t>
            </a:r>
          </a:p>
          <a:p>
            <a:pPr lvl="1"/>
            <a:r>
              <a:rPr lang="en-US" dirty="0"/>
              <a:t>By prefetching pages likely to be referenced</a:t>
            </a:r>
          </a:p>
        </p:txBody>
      </p:sp>
    </p:spTree>
    <p:extLst>
      <p:ext uri="{BB962C8B-B14F-4D97-AF65-F5344CB8AC3E}">
        <p14:creationId xmlns:p14="http://schemas.microsoft.com/office/powerpoint/2010/main" val="166623066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Make Sure You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Pin Counts and Dirty Bits: </a:t>
            </a:r>
          </a:p>
          <a:p>
            <a:pPr lvl="1"/>
            <a:r>
              <a:rPr lang="en-US" dirty="0"/>
              <a:t>When do they get set/unset?</a:t>
            </a:r>
          </a:p>
          <a:p>
            <a:pPr lvl="1"/>
            <a:r>
              <a:rPr lang="en-US" dirty="0"/>
              <a:t>By what layer of the system?</a:t>
            </a:r>
          </a:p>
          <a:p>
            <a:pPr>
              <a:spcBef>
                <a:spcPts val="2000"/>
              </a:spcBef>
            </a:pPr>
            <a:r>
              <a:rPr lang="en-US"/>
              <a:t>LRU</a:t>
            </a:r>
            <a:r>
              <a:rPr lang="en-US" dirty="0"/>
              <a:t>, MRU and Clock</a:t>
            </a:r>
          </a:p>
          <a:p>
            <a:pPr lvl="1"/>
            <a:r>
              <a:rPr lang="en-US" dirty="0"/>
              <a:t>Be able to run each by hand</a:t>
            </a:r>
          </a:p>
          <a:p>
            <a:pPr lvl="1"/>
            <a:r>
              <a:rPr lang="en-US" dirty="0"/>
              <a:t>For Clock:</a:t>
            </a:r>
          </a:p>
          <a:p>
            <a:pPr lvl="2"/>
            <a:r>
              <a:rPr lang="en-US" dirty="0"/>
              <a:t>What pages are eligible for replacement</a:t>
            </a:r>
          </a:p>
          <a:p>
            <a:pPr lvl="2"/>
            <a:r>
              <a:rPr lang="en-US" dirty="0"/>
              <a:t>When is reference bit set/unset</a:t>
            </a:r>
          </a:p>
          <a:p>
            <a:pPr lvl="2">
              <a:spcAft>
                <a:spcPts val="2000"/>
              </a:spcAft>
            </a:pPr>
            <a:r>
              <a:rPr lang="en-US" dirty="0"/>
              <a:t>What is the point of the reference bit?</a:t>
            </a:r>
          </a:p>
          <a:p>
            <a:r>
              <a:rPr lang="en-US" dirty="0"/>
              <a:t>Sequential flooding</a:t>
            </a:r>
          </a:p>
          <a:p>
            <a:pPr lvl="1"/>
            <a:r>
              <a:rPr lang="en-US" dirty="0"/>
              <a:t>And how it behaves for LRU (Clock), MRU</a:t>
            </a:r>
          </a:p>
        </p:txBody>
      </p:sp>
    </p:spTree>
    <p:extLst>
      <p:ext uri="{BB962C8B-B14F-4D97-AF65-F5344CB8AC3E}">
        <p14:creationId xmlns:p14="http://schemas.microsoft.com/office/powerpoint/2010/main" val="463583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Pages Into Memory, Pt 1</a:t>
            </a:r>
          </a:p>
        </p:txBody>
      </p:sp>
      <p:sp>
        <p:nvSpPr>
          <p:cNvPr id="136" name="Rectangle 135" descr="Disk holds all of the pages in the file. This disk has 6 pages number 1...6" title="Disk Space Manager"/>
          <p:cNvSpPr/>
          <p:nvPr/>
        </p:nvSpPr>
        <p:spPr bwMode="auto">
          <a:xfrm>
            <a:off x="342900" y="4000033"/>
            <a:ext cx="6000750" cy="857250"/>
          </a:xfrm>
          <a:prstGeom prst="rect">
            <a:avLst/>
          </a:prstGeom>
          <a:solidFill>
            <a:srgbClr val="015CB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sz="1350" kern="0" dirty="0">
              <a:solidFill>
                <a:prstClr val="white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37" name="Rectangle 136" descr="The Buffer Manager lives in ram and has a set amount of frames (page) which it can hold. " title="Buffer Manager"/>
          <p:cNvSpPr/>
          <p:nvPr/>
        </p:nvSpPr>
        <p:spPr bwMode="auto">
          <a:xfrm>
            <a:off x="1485900" y="1657350"/>
            <a:ext cx="3886200" cy="1996434"/>
          </a:xfrm>
          <a:prstGeom prst="rect">
            <a:avLst/>
          </a:prstGeom>
          <a:gradFill rotWithShape="1">
            <a:gsLst>
              <a:gs pos="0">
                <a:srgbClr val="ABD2EB">
                  <a:shade val="51000"/>
                  <a:satMod val="130000"/>
                </a:srgbClr>
              </a:gs>
              <a:gs pos="80000">
                <a:srgbClr val="ABD2EB">
                  <a:shade val="93000"/>
                  <a:satMod val="130000"/>
                </a:srgbClr>
              </a:gs>
              <a:gs pos="100000">
                <a:srgbClr val="ABD2E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BD2E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sz="1350" kern="0" dirty="0">
              <a:solidFill>
                <a:prstClr val="white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38" name="TextBox 137" descr="The Buffer Manager lives in ram and has a set amount of frames (page) which it can hold. The buffer manager now holds pages 1, 4, 3 from disk" title="Buffer Manager"/>
          <p:cNvSpPr txBox="1"/>
          <p:nvPr/>
        </p:nvSpPr>
        <p:spPr>
          <a:xfrm>
            <a:off x="3105473" y="1274427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RAM</a:t>
            </a:r>
            <a:endParaRPr lang="en-US" dirty="0">
              <a:solidFill>
                <a:schemeClr val="tx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3105474" y="365378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Disk</a:t>
            </a:r>
            <a:endParaRPr lang="en-US" dirty="0">
              <a:solidFill>
                <a:schemeClr val="tx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40" name="Rounded Rectangle 139" descr="The Buffer Manager lives in ram and has a set amount of frames (page) which it can hold. " title="Buffer Manager"/>
          <p:cNvSpPr/>
          <p:nvPr/>
        </p:nvSpPr>
        <p:spPr>
          <a:xfrm>
            <a:off x="2924287" y="2665743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141" name="Rounded Rectangle 140" descr="The Buffer Manager lives in ram and has a set amount of frames (page) which it can hold. " title="Buffer Manager"/>
          <p:cNvSpPr/>
          <p:nvPr/>
        </p:nvSpPr>
        <p:spPr>
          <a:xfrm>
            <a:off x="3998005" y="1904328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142" name="Rounded Rectangle 141" descr="The Buffer Manager lives in ram and has a set amount of frames (page) which it can hold. " title="Buffer Manager"/>
          <p:cNvSpPr/>
          <p:nvPr/>
        </p:nvSpPr>
        <p:spPr>
          <a:xfrm>
            <a:off x="1820317" y="2665743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143" name="Rounded Rectangle 142" descr="The Buffer Manager lives in ram and has a set amount of frames (page) which it can hold. " title="Buffer Manager"/>
          <p:cNvSpPr/>
          <p:nvPr/>
        </p:nvSpPr>
        <p:spPr>
          <a:xfrm>
            <a:off x="4013503" y="2677844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144" name="Rounded Rectangle 143" descr="The Buffer Manager lives in ram and has a set amount of frames (page) which it can hold. " title="Buffer Manager"/>
          <p:cNvSpPr/>
          <p:nvPr/>
        </p:nvSpPr>
        <p:spPr>
          <a:xfrm>
            <a:off x="2919223" y="1907775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145" name="Rounded Rectangle 144" descr="The Buffer Manager lives in ram and has a set amount of frames (page) which it can hold. " title="Buffer Manager"/>
          <p:cNvSpPr/>
          <p:nvPr/>
        </p:nvSpPr>
        <p:spPr>
          <a:xfrm>
            <a:off x="1815253" y="1907775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147" name="TextBox 146" descr="The Buffer Manager lives in ram and has a set amount of frames (page) which it can hold. " title="Buffer Manager"/>
          <p:cNvSpPr txBox="1"/>
          <p:nvPr/>
        </p:nvSpPr>
        <p:spPr>
          <a:xfrm>
            <a:off x="1432080" y="1422269"/>
            <a:ext cx="1117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</a:p>
        </p:txBody>
      </p:sp>
      <p:sp>
        <p:nvSpPr>
          <p:cNvPr id="148" name="Folded Corner 147" descr="Disk holds all of the pages in the file. This disk has 6 pages number 1...6" title="Disk Space Manager"/>
          <p:cNvSpPr/>
          <p:nvPr/>
        </p:nvSpPr>
        <p:spPr bwMode="auto">
          <a:xfrm>
            <a:off x="2473679" y="4156293"/>
            <a:ext cx="792509" cy="54473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3</a:t>
            </a:r>
          </a:p>
        </p:txBody>
      </p:sp>
      <p:sp>
        <p:nvSpPr>
          <p:cNvPr id="149" name="Folded Corner 148" descr="Disk holds all of the pages in the file. This disk has 6 pages number 1...6" title="Disk Space Manager"/>
          <p:cNvSpPr/>
          <p:nvPr/>
        </p:nvSpPr>
        <p:spPr bwMode="auto">
          <a:xfrm>
            <a:off x="559334" y="4156293"/>
            <a:ext cx="792509" cy="54473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150" name="Folded Corner 149" descr="Disk holds all of the pages in the file. This disk has 6 pages number 1...6" title="Disk Space Manager"/>
          <p:cNvSpPr/>
          <p:nvPr/>
        </p:nvSpPr>
        <p:spPr bwMode="auto">
          <a:xfrm>
            <a:off x="3429000" y="4151137"/>
            <a:ext cx="779246" cy="54473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4</a:t>
            </a:r>
          </a:p>
        </p:txBody>
      </p:sp>
      <p:grpSp>
        <p:nvGrpSpPr>
          <p:cNvPr id="151" name="Group 150" descr="Disk holds all of the pages in the file. This disk has 6 pages number 1...6" title="Disk Space Manager"/>
          <p:cNvGrpSpPr/>
          <p:nvPr/>
        </p:nvGrpSpPr>
        <p:grpSpPr>
          <a:xfrm>
            <a:off x="559334" y="4156293"/>
            <a:ext cx="5563772" cy="544730"/>
            <a:chOff x="898179" y="5694747"/>
            <a:chExt cx="7418362" cy="726306"/>
          </a:xfrm>
        </p:grpSpPr>
        <p:sp>
          <p:nvSpPr>
            <p:cNvPr id="152" name="Folded Corner 151"/>
            <p:cNvSpPr/>
            <p:nvPr/>
          </p:nvSpPr>
          <p:spPr bwMode="auto">
            <a:xfrm>
              <a:off x="898179" y="569474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500" kern="0" dirty="0">
                  <a:solidFill>
                    <a:schemeClr val="tx2"/>
                  </a:solidFill>
                  <a:latin typeface="Helvetica Neue"/>
                  <a:ea typeface=""/>
                </a:rPr>
                <a:t>Page 1</a:t>
              </a:r>
            </a:p>
          </p:txBody>
        </p:sp>
        <p:sp>
          <p:nvSpPr>
            <p:cNvPr id="153" name="Folded Corner 152"/>
            <p:cNvSpPr/>
            <p:nvPr/>
          </p:nvSpPr>
          <p:spPr bwMode="auto">
            <a:xfrm>
              <a:off x="2181126" y="569474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500" kern="0" dirty="0">
                  <a:solidFill>
                    <a:schemeClr val="tx2"/>
                  </a:solidFill>
                  <a:latin typeface="Helvetica Neue"/>
                  <a:ea typeface=""/>
                </a:rPr>
                <a:t>Page 2</a:t>
              </a:r>
            </a:p>
          </p:txBody>
        </p:sp>
        <p:sp>
          <p:nvSpPr>
            <p:cNvPr id="154" name="Folded Corner 153"/>
            <p:cNvSpPr/>
            <p:nvPr/>
          </p:nvSpPr>
          <p:spPr bwMode="auto">
            <a:xfrm>
              <a:off x="3446390" y="569474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500" kern="0" dirty="0">
                  <a:solidFill>
                    <a:schemeClr val="tx2"/>
                  </a:solidFill>
                  <a:latin typeface="Helvetica Neue"/>
                  <a:ea typeface=""/>
                </a:rPr>
                <a:t>Page 3</a:t>
              </a:r>
            </a:p>
          </p:txBody>
        </p:sp>
        <p:sp>
          <p:nvSpPr>
            <p:cNvPr id="155" name="Folded Corner 154"/>
            <p:cNvSpPr/>
            <p:nvPr/>
          </p:nvSpPr>
          <p:spPr bwMode="auto">
            <a:xfrm>
              <a:off x="4729337" y="569474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500" kern="0" dirty="0">
                  <a:solidFill>
                    <a:schemeClr val="tx2"/>
                  </a:solidFill>
                  <a:latin typeface="Helvetica Neue"/>
                  <a:ea typeface=""/>
                </a:rPr>
                <a:t>Page 4</a:t>
              </a:r>
            </a:p>
          </p:txBody>
        </p:sp>
        <p:sp>
          <p:nvSpPr>
            <p:cNvPr id="156" name="Folded Corner 155"/>
            <p:cNvSpPr/>
            <p:nvPr/>
          </p:nvSpPr>
          <p:spPr bwMode="auto">
            <a:xfrm>
              <a:off x="5994601" y="569474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500" kern="0" dirty="0">
                  <a:solidFill>
                    <a:schemeClr val="tx2"/>
                  </a:solidFill>
                  <a:latin typeface="Helvetica Neue"/>
                  <a:ea typeface=""/>
                </a:rPr>
                <a:t>Page 5</a:t>
              </a:r>
            </a:p>
          </p:txBody>
        </p:sp>
        <p:sp>
          <p:nvSpPr>
            <p:cNvPr id="157" name="Folded Corner 156"/>
            <p:cNvSpPr/>
            <p:nvPr/>
          </p:nvSpPr>
          <p:spPr bwMode="auto">
            <a:xfrm>
              <a:off x="7277546" y="569474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500" kern="0" dirty="0">
                  <a:solidFill>
                    <a:schemeClr val="tx2"/>
                  </a:solidFill>
                  <a:latin typeface="Helvetica Neue"/>
                  <a:ea typeface=""/>
                </a:rPr>
                <a:t>Page 6</a:t>
              </a:r>
            </a:p>
          </p:txBody>
        </p:sp>
      </p:grpSp>
      <p:sp>
        <p:nvSpPr>
          <p:cNvPr id="158" name="Folded Corner 157"/>
          <p:cNvSpPr/>
          <p:nvPr/>
        </p:nvSpPr>
        <p:spPr bwMode="auto">
          <a:xfrm>
            <a:off x="557784" y="4160520"/>
            <a:ext cx="792509" cy="54473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26" name="TextBox 25" descr="Disk holds all of the pages in the file. This disk has 6 pages number 1...6" title="Disk Space Manager">
            <a:extLst>
              <a:ext uri="{FF2B5EF4-FFF2-40B4-BE49-F238E27FC236}">
                <a16:creationId xmlns:a16="http://schemas.microsoft.com/office/drawing/2014/main" id="{4FA42022-807C-3447-B4B6-5DD69C9A77D9}"/>
              </a:ext>
            </a:extLst>
          </p:cNvPr>
          <p:cNvSpPr txBox="1"/>
          <p:nvPr/>
        </p:nvSpPr>
        <p:spPr>
          <a:xfrm>
            <a:off x="325658" y="3805796"/>
            <a:ext cx="1435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2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Disk Space Manager</a:t>
            </a:r>
          </a:p>
        </p:txBody>
      </p:sp>
      <p:grpSp>
        <p:nvGrpSpPr>
          <p:cNvPr id="54" name="Group 53" descr="A double headed arrow representing an API request from RAM" title="API Request To Ram">
            <a:extLst>
              <a:ext uri="{FF2B5EF4-FFF2-40B4-BE49-F238E27FC236}">
                <a16:creationId xmlns:a16="http://schemas.microsoft.com/office/drawing/2014/main" id="{6358D121-1F62-304B-8486-C352EC984E86}"/>
              </a:ext>
            </a:extLst>
          </p:cNvPr>
          <p:cNvGrpSpPr/>
          <p:nvPr/>
        </p:nvGrpSpPr>
        <p:grpSpPr>
          <a:xfrm>
            <a:off x="4917205" y="1164152"/>
            <a:ext cx="1819186" cy="644065"/>
            <a:chOff x="5415269" y="1282987"/>
            <a:chExt cx="1819186" cy="644065"/>
          </a:xfrm>
        </p:grpSpPr>
        <p:sp>
          <p:nvSpPr>
            <p:cNvPr id="55" name="Down Arrow 54">
              <a:extLst>
                <a:ext uri="{FF2B5EF4-FFF2-40B4-BE49-F238E27FC236}">
                  <a16:creationId xmlns:a16="http://schemas.microsoft.com/office/drawing/2014/main" id="{4BA0D69F-6FA4-834F-AE8B-CEB1585A041A}"/>
                </a:ext>
              </a:extLst>
            </p:cNvPr>
            <p:cNvSpPr/>
            <p:nvPr/>
          </p:nvSpPr>
          <p:spPr>
            <a:xfrm>
              <a:off x="5415269" y="1468459"/>
              <a:ext cx="457200" cy="458593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Down Arrow 55">
              <a:extLst>
                <a:ext uri="{FF2B5EF4-FFF2-40B4-BE49-F238E27FC236}">
                  <a16:creationId xmlns:a16="http://schemas.microsoft.com/office/drawing/2014/main" id="{160DBE86-D1E9-E446-8F45-C0A14B9E3FD6}"/>
                </a:ext>
              </a:extLst>
            </p:cNvPr>
            <p:cNvSpPr/>
            <p:nvPr/>
          </p:nvSpPr>
          <p:spPr>
            <a:xfrm flipV="1">
              <a:off x="5415269" y="1282987"/>
              <a:ext cx="457200" cy="393198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6DEA579-B7A5-144A-BCB7-A4E43DAA9110}"/>
                </a:ext>
              </a:extLst>
            </p:cNvPr>
            <p:cNvSpPr txBox="1"/>
            <p:nvPr/>
          </p:nvSpPr>
          <p:spPr>
            <a:xfrm>
              <a:off x="5927879" y="1306853"/>
              <a:ext cx="13065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API Request</a:t>
              </a:r>
            </a:p>
          </p:txBody>
        </p:sp>
      </p:grpSp>
      <p:sp>
        <p:nvSpPr>
          <p:cNvPr id="58" name="Rectangle 57" descr="Request: Read page 1" title="Message:">
            <a:extLst>
              <a:ext uri="{FF2B5EF4-FFF2-40B4-BE49-F238E27FC236}">
                <a16:creationId xmlns:a16="http://schemas.microsoft.com/office/drawing/2014/main" id="{3B901191-C1CB-584B-8E81-E1064634D697}"/>
              </a:ext>
            </a:extLst>
          </p:cNvPr>
          <p:cNvSpPr/>
          <p:nvPr/>
        </p:nvSpPr>
        <p:spPr>
          <a:xfrm>
            <a:off x="6544674" y="2014590"/>
            <a:ext cx="2398059" cy="7540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C00000"/>
                </a:solidFill>
              </a:rPr>
              <a:t>Message:</a:t>
            </a:r>
          </a:p>
          <a:p>
            <a:r>
              <a:rPr lang="en-US" dirty="0">
                <a:solidFill>
                  <a:srgbClr val="C00000"/>
                </a:solidFill>
              </a:rPr>
              <a:t>Request: Read page 1</a:t>
            </a:r>
          </a:p>
        </p:txBody>
      </p:sp>
      <p:grpSp>
        <p:nvGrpSpPr>
          <p:cNvPr id="59" name="Group 58" descr="A double headed arrow representing an API request from Disk" title="API Request To Disk">
            <a:extLst>
              <a:ext uri="{FF2B5EF4-FFF2-40B4-BE49-F238E27FC236}">
                <a16:creationId xmlns:a16="http://schemas.microsoft.com/office/drawing/2014/main" id="{47240015-F4FD-BC48-B3B3-78F043E53C9D}"/>
              </a:ext>
            </a:extLst>
          </p:cNvPr>
          <p:cNvGrpSpPr/>
          <p:nvPr/>
        </p:nvGrpSpPr>
        <p:grpSpPr>
          <a:xfrm>
            <a:off x="4917205" y="3363644"/>
            <a:ext cx="1819186" cy="644065"/>
            <a:chOff x="5415269" y="1282987"/>
            <a:chExt cx="1819186" cy="644065"/>
          </a:xfrm>
        </p:grpSpPr>
        <p:sp>
          <p:nvSpPr>
            <p:cNvPr id="60" name="Down Arrow 59">
              <a:extLst>
                <a:ext uri="{FF2B5EF4-FFF2-40B4-BE49-F238E27FC236}">
                  <a16:creationId xmlns:a16="http://schemas.microsoft.com/office/drawing/2014/main" id="{8727D7F1-875C-ED41-A56E-C760AFADAB8E}"/>
                </a:ext>
              </a:extLst>
            </p:cNvPr>
            <p:cNvSpPr/>
            <p:nvPr/>
          </p:nvSpPr>
          <p:spPr>
            <a:xfrm>
              <a:off x="5415269" y="1468459"/>
              <a:ext cx="457200" cy="458593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Down Arrow 60">
              <a:extLst>
                <a:ext uri="{FF2B5EF4-FFF2-40B4-BE49-F238E27FC236}">
                  <a16:creationId xmlns:a16="http://schemas.microsoft.com/office/drawing/2014/main" id="{4B3FDAC8-212A-D04F-92B8-1F502D31673C}"/>
                </a:ext>
              </a:extLst>
            </p:cNvPr>
            <p:cNvSpPr/>
            <p:nvPr/>
          </p:nvSpPr>
          <p:spPr>
            <a:xfrm flipV="1">
              <a:off x="5415269" y="1282987"/>
              <a:ext cx="457200" cy="393198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67CA618-54FE-3B4E-94D5-F684232FFD14}"/>
                </a:ext>
              </a:extLst>
            </p:cNvPr>
            <p:cNvSpPr txBox="1"/>
            <p:nvPr/>
          </p:nvSpPr>
          <p:spPr>
            <a:xfrm>
              <a:off x="5927879" y="1306853"/>
              <a:ext cx="13065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API Request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988327" y="1443774"/>
            <a:ext cx="1117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2">
                    <a:lumMod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</a:p>
        </p:txBody>
      </p:sp>
    </p:spTree>
    <p:extLst>
      <p:ext uri="{BB962C8B-B14F-4D97-AF65-F5344CB8AC3E}">
        <p14:creationId xmlns:p14="http://schemas.microsoft.com/office/powerpoint/2010/main" val="1355356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Pages Into Memory, Pt 2</a:t>
            </a:r>
          </a:p>
        </p:txBody>
      </p:sp>
      <p:sp>
        <p:nvSpPr>
          <p:cNvPr id="65" name="Rectangle 64" descr="Disk holds all of the pages in the file. This disk has 6 pages number 1...6" title="Disk Space Manager"/>
          <p:cNvSpPr/>
          <p:nvPr/>
        </p:nvSpPr>
        <p:spPr bwMode="auto">
          <a:xfrm>
            <a:off x="342900" y="4000033"/>
            <a:ext cx="6000750" cy="857250"/>
          </a:xfrm>
          <a:prstGeom prst="rect">
            <a:avLst/>
          </a:prstGeom>
          <a:solidFill>
            <a:srgbClr val="015CB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sz="1350" kern="0" dirty="0">
              <a:solidFill>
                <a:prstClr val="white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66" name="Rectangle 65" descr="The Buffer Manager lives in ram and has a set amount of frames (page) which it can hold. " title="Buffer Manager"/>
          <p:cNvSpPr/>
          <p:nvPr/>
        </p:nvSpPr>
        <p:spPr bwMode="auto">
          <a:xfrm>
            <a:off x="1485900" y="1657350"/>
            <a:ext cx="3886200" cy="1996434"/>
          </a:xfrm>
          <a:prstGeom prst="rect">
            <a:avLst/>
          </a:prstGeom>
          <a:gradFill rotWithShape="1">
            <a:gsLst>
              <a:gs pos="0">
                <a:srgbClr val="ABD2EB">
                  <a:shade val="51000"/>
                  <a:satMod val="130000"/>
                </a:srgbClr>
              </a:gs>
              <a:gs pos="80000">
                <a:srgbClr val="ABD2EB">
                  <a:shade val="93000"/>
                  <a:satMod val="130000"/>
                </a:srgbClr>
              </a:gs>
              <a:gs pos="100000">
                <a:srgbClr val="ABD2E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BD2E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sz="1350" kern="0" dirty="0">
              <a:solidFill>
                <a:prstClr val="white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67" name="TextBox 66" descr="The Buffer Manager lives in ram and has a set amount of frames (page) which it can hold. The buffer manager now holds pages 1, 4, 3 from disk" title="Buffer Manager"/>
          <p:cNvSpPr txBox="1"/>
          <p:nvPr/>
        </p:nvSpPr>
        <p:spPr>
          <a:xfrm>
            <a:off x="3105473" y="1274427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RAM</a:t>
            </a:r>
            <a:endParaRPr lang="en-US" dirty="0">
              <a:solidFill>
                <a:schemeClr val="tx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105474" y="365378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Disk</a:t>
            </a:r>
            <a:endParaRPr lang="en-US" dirty="0">
              <a:solidFill>
                <a:schemeClr val="tx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69" name="Rounded Rectangle 68" descr="The Buffer Manager lives in ram and has a set amount of frames (page) which it can hold. " title="Buffer Manager"/>
          <p:cNvSpPr/>
          <p:nvPr/>
        </p:nvSpPr>
        <p:spPr>
          <a:xfrm>
            <a:off x="2924287" y="2665743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70" name="Rounded Rectangle 69" descr="The Buffer Manager lives in ram and has a set amount of frames (page) which it can hold. " title="Buffer Manager"/>
          <p:cNvSpPr/>
          <p:nvPr/>
        </p:nvSpPr>
        <p:spPr>
          <a:xfrm>
            <a:off x="3998005" y="1904328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71" name="Rounded Rectangle 70" descr="The Buffer Manager lives in ram and has a set amount of frames (page) which it can hold. " title="Buffer Manager"/>
          <p:cNvSpPr/>
          <p:nvPr/>
        </p:nvSpPr>
        <p:spPr>
          <a:xfrm>
            <a:off x="1820317" y="2665743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72" name="Rounded Rectangle 71" descr="The Buffer Manager lives in ram and has a set amount of frames (page) which it can hold. " title="Buffer Manager"/>
          <p:cNvSpPr/>
          <p:nvPr/>
        </p:nvSpPr>
        <p:spPr>
          <a:xfrm>
            <a:off x="4013503" y="2677844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73" name="Rounded Rectangle 72" descr="The Buffer Manager lives in ram and has a set amount of frames (page) which it can hold. " title="Buffer Manager"/>
          <p:cNvSpPr/>
          <p:nvPr/>
        </p:nvSpPr>
        <p:spPr>
          <a:xfrm>
            <a:off x="2919223" y="1907775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74" name="Rounded Rectangle 73" descr="The Buffer Manager lives in ram and has a set amount of frames (page) which it can hold. " title="Buffer Manager"/>
          <p:cNvSpPr/>
          <p:nvPr/>
        </p:nvSpPr>
        <p:spPr>
          <a:xfrm>
            <a:off x="1815253" y="1907775"/>
            <a:ext cx="994938" cy="685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/>
              </a:rPr>
              <a:t>Frame</a:t>
            </a:r>
          </a:p>
        </p:txBody>
      </p:sp>
      <p:sp>
        <p:nvSpPr>
          <p:cNvPr id="75" name="TextBox 74" descr="The Buffer Manager lives in ram and has a set amount of frames (page) which it can hold. " title="Buffer Manager"/>
          <p:cNvSpPr txBox="1"/>
          <p:nvPr/>
        </p:nvSpPr>
        <p:spPr>
          <a:xfrm>
            <a:off x="1432080" y="1422269"/>
            <a:ext cx="1117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</a:p>
        </p:txBody>
      </p:sp>
      <p:sp>
        <p:nvSpPr>
          <p:cNvPr id="76" name="Folded Corner 75" descr="Disk holds all of the pages in the file. This disk has 6 pages number 1...6" title="Disk Space Manager"/>
          <p:cNvSpPr/>
          <p:nvPr/>
        </p:nvSpPr>
        <p:spPr bwMode="auto">
          <a:xfrm>
            <a:off x="2473679" y="4156293"/>
            <a:ext cx="792509" cy="54473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3</a:t>
            </a:r>
          </a:p>
        </p:txBody>
      </p:sp>
      <p:sp>
        <p:nvSpPr>
          <p:cNvPr id="77" name="Folded Corner 76" descr="Disk holds all of the pages in the file. This disk has 6 pages number 1...6" title="Disk Space Manager"/>
          <p:cNvSpPr/>
          <p:nvPr/>
        </p:nvSpPr>
        <p:spPr bwMode="auto">
          <a:xfrm>
            <a:off x="559334" y="4156293"/>
            <a:ext cx="792509" cy="54473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78" name="Folded Corner 77" descr="Disk holds all of the pages in the file. This disk has 6 pages number 1...6" title="Disk Space Manager"/>
          <p:cNvSpPr/>
          <p:nvPr/>
        </p:nvSpPr>
        <p:spPr bwMode="auto">
          <a:xfrm>
            <a:off x="3429000" y="4151137"/>
            <a:ext cx="779246" cy="54473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4</a:t>
            </a:r>
          </a:p>
        </p:txBody>
      </p:sp>
      <p:grpSp>
        <p:nvGrpSpPr>
          <p:cNvPr id="79" name="Group 78" descr="Disk holds all of the pages in the file. This disk has 6 pages number 1...6" title="Disk Space Manager"/>
          <p:cNvGrpSpPr/>
          <p:nvPr/>
        </p:nvGrpSpPr>
        <p:grpSpPr>
          <a:xfrm>
            <a:off x="559334" y="4156293"/>
            <a:ext cx="5563772" cy="544730"/>
            <a:chOff x="898179" y="5694747"/>
            <a:chExt cx="7418362" cy="726306"/>
          </a:xfrm>
        </p:grpSpPr>
        <p:sp>
          <p:nvSpPr>
            <p:cNvPr id="80" name="Folded Corner 79"/>
            <p:cNvSpPr/>
            <p:nvPr/>
          </p:nvSpPr>
          <p:spPr bwMode="auto">
            <a:xfrm>
              <a:off x="898179" y="569474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500" kern="0" dirty="0">
                  <a:solidFill>
                    <a:schemeClr val="tx2"/>
                  </a:solidFill>
                  <a:latin typeface="Helvetica Neue"/>
                  <a:ea typeface=""/>
                </a:rPr>
                <a:t>Page 1</a:t>
              </a:r>
            </a:p>
          </p:txBody>
        </p:sp>
        <p:sp>
          <p:nvSpPr>
            <p:cNvPr id="81" name="Folded Corner 80"/>
            <p:cNvSpPr/>
            <p:nvPr/>
          </p:nvSpPr>
          <p:spPr bwMode="auto">
            <a:xfrm>
              <a:off x="2181126" y="569474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500" kern="0" dirty="0">
                  <a:solidFill>
                    <a:schemeClr val="tx2"/>
                  </a:solidFill>
                  <a:latin typeface="Helvetica Neue"/>
                  <a:ea typeface=""/>
                </a:rPr>
                <a:t>Page 2</a:t>
              </a:r>
            </a:p>
          </p:txBody>
        </p:sp>
        <p:sp>
          <p:nvSpPr>
            <p:cNvPr id="82" name="Folded Corner 81"/>
            <p:cNvSpPr/>
            <p:nvPr/>
          </p:nvSpPr>
          <p:spPr bwMode="auto">
            <a:xfrm>
              <a:off x="3446390" y="569474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500" kern="0" dirty="0">
                  <a:solidFill>
                    <a:schemeClr val="tx2"/>
                  </a:solidFill>
                  <a:latin typeface="Helvetica Neue"/>
                  <a:ea typeface=""/>
                </a:rPr>
                <a:t>Page 3</a:t>
              </a:r>
            </a:p>
          </p:txBody>
        </p:sp>
        <p:sp>
          <p:nvSpPr>
            <p:cNvPr id="83" name="Folded Corner 82"/>
            <p:cNvSpPr/>
            <p:nvPr/>
          </p:nvSpPr>
          <p:spPr bwMode="auto">
            <a:xfrm>
              <a:off x="4729337" y="569474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500" kern="0" dirty="0">
                  <a:solidFill>
                    <a:schemeClr val="tx2"/>
                  </a:solidFill>
                  <a:latin typeface="Helvetica Neue"/>
                  <a:ea typeface=""/>
                </a:rPr>
                <a:t>Page 4</a:t>
              </a:r>
            </a:p>
          </p:txBody>
        </p:sp>
        <p:sp>
          <p:nvSpPr>
            <p:cNvPr id="84" name="Folded Corner 83"/>
            <p:cNvSpPr/>
            <p:nvPr/>
          </p:nvSpPr>
          <p:spPr bwMode="auto">
            <a:xfrm>
              <a:off x="5994601" y="569474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500" kern="0" dirty="0">
                  <a:solidFill>
                    <a:schemeClr val="tx2"/>
                  </a:solidFill>
                  <a:latin typeface="Helvetica Neue"/>
                  <a:ea typeface=""/>
                </a:rPr>
                <a:t>Page 5</a:t>
              </a:r>
            </a:p>
          </p:txBody>
        </p:sp>
        <p:sp>
          <p:nvSpPr>
            <p:cNvPr id="85" name="Folded Corner 84"/>
            <p:cNvSpPr/>
            <p:nvPr/>
          </p:nvSpPr>
          <p:spPr bwMode="auto">
            <a:xfrm>
              <a:off x="7277546" y="569474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500" kern="0" dirty="0">
                  <a:solidFill>
                    <a:schemeClr val="tx2"/>
                  </a:solidFill>
                  <a:latin typeface="Helvetica Neue"/>
                  <a:ea typeface=""/>
                </a:rPr>
                <a:t>Page 6</a:t>
              </a:r>
            </a:p>
          </p:txBody>
        </p:sp>
      </p:grpSp>
      <p:sp>
        <p:nvSpPr>
          <p:cNvPr id="86" name="Folded Corner 85"/>
          <p:cNvSpPr/>
          <p:nvPr/>
        </p:nvSpPr>
        <p:spPr bwMode="auto">
          <a:xfrm>
            <a:off x="1916467" y="1974863"/>
            <a:ext cx="792509" cy="54473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31" name="TextBox 30" descr="Disk holds all of the pages in the file. This disk has 6 pages number 1...6" title="Disk Space Manager">
            <a:extLst>
              <a:ext uri="{FF2B5EF4-FFF2-40B4-BE49-F238E27FC236}">
                <a16:creationId xmlns:a16="http://schemas.microsoft.com/office/drawing/2014/main" id="{9420EC3B-DF77-C14F-A667-AC4321910A6D}"/>
              </a:ext>
            </a:extLst>
          </p:cNvPr>
          <p:cNvSpPr txBox="1"/>
          <p:nvPr/>
        </p:nvSpPr>
        <p:spPr>
          <a:xfrm>
            <a:off x="325658" y="3805796"/>
            <a:ext cx="1435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2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Disk Space Manager</a:t>
            </a:r>
          </a:p>
        </p:txBody>
      </p:sp>
      <p:sp>
        <p:nvSpPr>
          <p:cNvPr id="32" name="Folded Corner 31">
            <a:extLst>
              <a:ext uri="{FF2B5EF4-FFF2-40B4-BE49-F238E27FC236}">
                <a16:creationId xmlns:a16="http://schemas.microsoft.com/office/drawing/2014/main" id="{78D6AA2B-3795-E348-8242-2E53984AA375}"/>
              </a:ext>
            </a:extLst>
          </p:cNvPr>
          <p:cNvSpPr/>
          <p:nvPr/>
        </p:nvSpPr>
        <p:spPr bwMode="auto">
          <a:xfrm>
            <a:off x="1514655" y="4160620"/>
            <a:ext cx="779246" cy="54473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2</a:t>
            </a:r>
          </a:p>
        </p:txBody>
      </p:sp>
      <p:sp>
        <p:nvSpPr>
          <p:cNvPr id="33" name="Folded Corner 32">
            <a:extLst>
              <a:ext uri="{FF2B5EF4-FFF2-40B4-BE49-F238E27FC236}">
                <a16:creationId xmlns:a16="http://schemas.microsoft.com/office/drawing/2014/main" id="{739F77E7-15BF-3643-9A65-48F5DD32102F}"/>
              </a:ext>
            </a:extLst>
          </p:cNvPr>
          <p:cNvSpPr/>
          <p:nvPr/>
        </p:nvSpPr>
        <p:spPr bwMode="auto">
          <a:xfrm>
            <a:off x="1515513" y="4156293"/>
            <a:ext cx="779246" cy="54473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solidFill>
                  <a:schemeClr val="tx2"/>
                </a:solidFill>
                <a:latin typeface="Helvetica Neue"/>
                <a:ea typeface=""/>
              </a:rPr>
              <a:t>Page 2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842B16E-0607-BC4F-A3A7-CECC6A43A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5" name="Group 44" descr="A double headed arrow representing an API request from RAM" title="API Request To Ram">
            <a:extLst>
              <a:ext uri="{FF2B5EF4-FFF2-40B4-BE49-F238E27FC236}">
                <a16:creationId xmlns:a16="http://schemas.microsoft.com/office/drawing/2014/main" id="{13D489A8-70E8-6148-AAD5-3B439B0E7AD3}"/>
              </a:ext>
            </a:extLst>
          </p:cNvPr>
          <p:cNvGrpSpPr/>
          <p:nvPr/>
        </p:nvGrpSpPr>
        <p:grpSpPr>
          <a:xfrm>
            <a:off x="4917205" y="1164152"/>
            <a:ext cx="1819186" cy="644065"/>
            <a:chOff x="5415269" y="1282987"/>
            <a:chExt cx="1819186" cy="644065"/>
          </a:xfrm>
        </p:grpSpPr>
        <p:sp>
          <p:nvSpPr>
            <p:cNvPr id="46" name="Down Arrow 45">
              <a:extLst>
                <a:ext uri="{FF2B5EF4-FFF2-40B4-BE49-F238E27FC236}">
                  <a16:creationId xmlns:a16="http://schemas.microsoft.com/office/drawing/2014/main" id="{7DB4AACE-6A4F-2C45-94CC-208373CA2EC2}"/>
                </a:ext>
              </a:extLst>
            </p:cNvPr>
            <p:cNvSpPr/>
            <p:nvPr/>
          </p:nvSpPr>
          <p:spPr>
            <a:xfrm>
              <a:off x="5415269" y="1468459"/>
              <a:ext cx="457200" cy="458593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Down Arrow 46">
              <a:extLst>
                <a:ext uri="{FF2B5EF4-FFF2-40B4-BE49-F238E27FC236}">
                  <a16:creationId xmlns:a16="http://schemas.microsoft.com/office/drawing/2014/main" id="{0D330B1E-719C-8247-B75F-9368D2FB1967}"/>
                </a:ext>
              </a:extLst>
            </p:cNvPr>
            <p:cNvSpPr/>
            <p:nvPr/>
          </p:nvSpPr>
          <p:spPr>
            <a:xfrm flipV="1">
              <a:off x="5415269" y="1282987"/>
              <a:ext cx="457200" cy="393198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1EF3F96-9FCF-394F-87FD-19823D2BD295}"/>
                </a:ext>
              </a:extLst>
            </p:cNvPr>
            <p:cNvSpPr txBox="1"/>
            <p:nvPr/>
          </p:nvSpPr>
          <p:spPr>
            <a:xfrm>
              <a:off x="5927879" y="1306853"/>
              <a:ext cx="13065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API Request</a:t>
              </a:r>
            </a:p>
          </p:txBody>
        </p:sp>
      </p:grpSp>
      <p:sp>
        <p:nvSpPr>
          <p:cNvPr id="49" name="Rectangle 48" descr="Request: Read page 2" title="Message:">
            <a:extLst>
              <a:ext uri="{FF2B5EF4-FFF2-40B4-BE49-F238E27FC236}">
                <a16:creationId xmlns:a16="http://schemas.microsoft.com/office/drawing/2014/main" id="{A2EB0313-9EB4-EE49-85D5-1BE2E430B099}"/>
              </a:ext>
            </a:extLst>
          </p:cNvPr>
          <p:cNvSpPr/>
          <p:nvPr/>
        </p:nvSpPr>
        <p:spPr>
          <a:xfrm>
            <a:off x="6544674" y="2014590"/>
            <a:ext cx="2398059" cy="7540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C00000"/>
                </a:solidFill>
              </a:rPr>
              <a:t>Message:</a:t>
            </a:r>
          </a:p>
          <a:p>
            <a:r>
              <a:rPr lang="en-US" dirty="0">
                <a:solidFill>
                  <a:srgbClr val="C00000"/>
                </a:solidFill>
              </a:rPr>
              <a:t>Request: Read page 2</a:t>
            </a:r>
          </a:p>
        </p:txBody>
      </p:sp>
      <p:grpSp>
        <p:nvGrpSpPr>
          <p:cNvPr id="50" name="Group 49" descr="A double headed arrow representing an API request from Disk" title="API Request To Disk">
            <a:extLst>
              <a:ext uri="{FF2B5EF4-FFF2-40B4-BE49-F238E27FC236}">
                <a16:creationId xmlns:a16="http://schemas.microsoft.com/office/drawing/2014/main" id="{EE42D54D-825F-5C4C-994B-979530E23C9C}"/>
              </a:ext>
            </a:extLst>
          </p:cNvPr>
          <p:cNvGrpSpPr/>
          <p:nvPr/>
        </p:nvGrpSpPr>
        <p:grpSpPr>
          <a:xfrm>
            <a:off x="4917205" y="3363644"/>
            <a:ext cx="1819186" cy="644065"/>
            <a:chOff x="5415269" y="1282987"/>
            <a:chExt cx="1819186" cy="644065"/>
          </a:xfrm>
        </p:grpSpPr>
        <p:sp>
          <p:nvSpPr>
            <p:cNvPr id="51" name="Down Arrow 50">
              <a:extLst>
                <a:ext uri="{FF2B5EF4-FFF2-40B4-BE49-F238E27FC236}">
                  <a16:creationId xmlns:a16="http://schemas.microsoft.com/office/drawing/2014/main" id="{FA7D6326-5463-0047-B17B-1D34CA34479A}"/>
                </a:ext>
              </a:extLst>
            </p:cNvPr>
            <p:cNvSpPr/>
            <p:nvPr/>
          </p:nvSpPr>
          <p:spPr>
            <a:xfrm>
              <a:off x="5415269" y="1468459"/>
              <a:ext cx="457200" cy="458593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Down Arrow 51">
              <a:extLst>
                <a:ext uri="{FF2B5EF4-FFF2-40B4-BE49-F238E27FC236}">
                  <a16:creationId xmlns:a16="http://schemas.microsoft.com/office/drawing/2014/main" id="{531D1F2B-FA69-3A45-AF45-F3652EE43062}"/>
                </a:ext>
              </a:extLst>
            </p:cNvPr>
            <p:cNvSpPr/>
            <p:nvPr/>
          </p:nvSpPr>
          <p:spPr>
            <a:xfrm flipV="1">
              <a:off x="5415269" y="1282987"/>
              <a:ext cx="457200" cy="393198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9E36895-8DBB-FE4B-A163-FC8CB110B7C9}"/>
                </a:ext>
              </a:extLst>
            </p:cNvPr>
            <p:cNvSpPr txBox="1"/>
            <p:nvPr/>
          </p:nvSpPr>
          <p:spPr>
            <a:xfrm>
              <a:off x="5927879" y="1306853"/>
              <a:ext cx="13065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API Request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988327" y="1443774"/>
            <a:ext cx="1117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2">
                    <a:lumMod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</a:p>
        </p:txBody>
      </p:sp>
    </p:spTree>
    <p:extLst>
      <p:ext uri="{BB962C8B-B14F-4D97-AF65-F5344CB8AC3E}">
        <p14:creationId xmlns:p14="http://schemas.microsoft.com/office/powerpoint/2010/main" val="1021696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541B27"/>
      </a:dk2>
      <a:lt2>
        <a:srgbClr val="AACDCA"/>
      </a:lt2>
      <a:accent1>
        <a:srgbClr val="D72C2F"/>
      </a:accent1>
      <a:accent2>
        <a:srgbClr val="44516F"/>
      </a:accent2>
      <a:accent3>
        <a:srgbClr val="79C6C1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COE updated template" id="{E7FA4F46-C946-B543-8CAA-6C2DD81F0FF0}" vid="{07066D9F-7382-EB44-B453-DDAD9AB5CA43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COE updated template" id="{E7FA4F46-C946-B543-8CAA-6C2DD81F0FF0}" vid="{CEBAC97C-41B9-7340-8D0A-3D484B4F570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BRCOE updated template</Template>
  <TotalTime>4955</TotalTime>
  <Words>4131</Words>
  <Application>Microsoft Macintosh PowerPoint</Application>
  <PresentationFormat>On-screen Show (16:9)</PresentationFormat>
  <Paragraphs>1719</Paragraphs>
  <Slides>79</Slides>
  <Notes>59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79</vt:i4>
      </vt:variant>
    </vt:vector>
  </HeadingPairs>
  <TitlesOfParts>
    <vt:vector size="91" baseType="lpstr">
      <vt:lpstr>Arial Unicode MS</vt:lpstr>
      <vt:lpstr>ＭＳ Ｐゴシック</vt:lpstr>
      <vt:lpstr>Osaka</vt:lpstr>
      <vt:lpstr>Arial</vt:lpstr>
      <vt:lpstr>Calibri</vt:lpstr>
      <vt:lpstr>Calibri Light</vt:lpstr>
      <vt:lpstr>Century Gothic</vt:lpstr>
      <vt:lpstr>Helvetica</vt:lpstr>
      <vt:lpstr>Helvetica Neue</vt:lpstr>
      <vt:lpstr>Wingdings</vt:lpstr>
      <vt:lpstr>Office Theme</vt:lpstr>
      <vt:lpstr>Custom Design</vt:lpstr>
      <vt:lpstr>Buffer Management</vt:lpstr>
      <vt:lpstr>Architecture of a DBMS: What we’ve learned</vt:lpstr>
      <vt:lpstr>Lower Architecture of a DBMS</vt:lpstr>
      <vt:lpstr>Buffer Management Levels of Abstraction</vt:lpstr>
      <vt:lpstr>Buffer Management, cont</vt:lpstr>
      <vt:lpstr>Buffer Management Read</vt:lpstr>
      <vt:lpstr>APIs</vt:lpstr>
      <vt:lpstr>Mapping Pages Into Memory, Pt 1</vt:lpstr>
      <vt:lpstr>Mapping Pages Into Memory, Pt 2</vt:lpstr>
      <vt:lpstr>Mapping Pages Into Memory, Pt 3</vt:lpstr>
      <vt:lpstr>Mapping Pages Into Memory, Pt 4</vt:lpstr>
      <vt:lpstr>Mapping Pages Into Memory</vt:lpstr>
      <vt:lpstr>Questions We Need to Answer</vt:lpstr>
      <vt:lpstr>Q1: Dirty Pages?</vt:lpstr>
      <vt:lpstr>Handling Dirty Pages</vt:lpstr>
      <vt:lpstr>Advanced Questions</vt:lpstr>
      <vt:lpstr>BufMgr State</vt:lpstr>
      <vt:lpstr>BufMgr State: Explicit</vt:lpstr>
      <vt:lpstr>BufMgr State: Explicit Pt 2</vt:lpstr>
      <vt:lpstr>BufMgr State: Illustrated</vt:lpstr>
      <vt:lpstr>BufMgr State: Illustrated 2</vt:lpstr>
      <vt:lpstr>Page Replacement Terminology Review</vt:lpstr>
      <vt:lpstr>When a Page is Requested …</vt:lpstr>
      <vt:lpstr>Q2: Page Replacement</vt:lpstr>
      <vt:lpstr>After Requestor Finishes</vt:lpstr>
      <vt:lpstr>Answers to Our Previous Questions</vt:lpstr>
      <vt:lpstr>Page Replacement Policy Intro</vt:lpstr>
      <vt:lpstr>LRU Replacement Policy</vt:lpstr>
      <vt:lpstr>LRU Replacement Policy, Pt 2</vt:lpstr>
      <vt:lpstr>BufMgr State: Illustrated </vt:lpstr>
      <vt:lpstr>Clock Policy State: Illustrated</vt:lpstr>
      <vt:lpstr>Clock Policy State: Explicit</vt:lpstr>
      <vt:lpstr>Clock Policy State: Illustrated Part 1</vt:lpstr>
      <vt:lpstr>Clock Policy State: Illustrated, Part 2 </vt:lpstr>
      <vt:lpstr>Clock Policy State: Illustrated, Pt 3</vt:lpstr>
      <vt:lpstr>Clock Policy State: Illustrated, Pt 4</vt:lpstr>
      <vt:lpstr>Clock Policy State: Illustrated, Pt 5</vt:lpstr>
      <vt:lpstr>Clock Policy Pseudocode</vt:lpstr>
      <vt:lpstr>Clock Policy Pseudocode, Pt 2</vt:lpstr>
      <vt:lpstr>Clock Policy Pseudocode, Pt 3</vt:lpstr>
      <vt:lpstr>Is LRU/Clock Always Best?</vt:lpstr>
      <vt:lpstr>Repeated Scan (LRU)</vt:lpstr>
      <vt:lpstr>Repeated Scan (LRU): Read Page 1</vt:lpstr>
      <vt:lpstr>Repeated Scan (LRU): Read Page 2</vt:lpstr>
      <vt:lpstr>Repeated Scan (LRU): Read Page 3</vt:lpstr>
      <vt:lpstr>Repeated Scan (LRU): Read Page 4</vt:lpstr>
      <vt:lpstr>Repeated Scan (LRU): Read Page 5</vt:lpstr>
      <vt:lpstr>Repeated Scan (LRU): Read Page 6</vt:lpstr>
      <vt:lpstr>Repeated Scan (LRU): Read Page 7</vt:lpstr>
      <vt:lpstr>Repeated Scan (LRU): Reset to beginning</vt:lpstr>
      <vt:lpstr>Repeated Scan (LRU): Read Page 1 (again) </vt:lpstr>
      <vt:lpstr>Repeated Scan (LRU): Read Page 2 (again)</vt:lpstr>
      <vt:lpstr>Repeated Scan (LRU): Read Page 3 (again)</vt:lpstr>
      <vt:lpstr>Repeated Scan (LRU): Page 4 (again)</vt:lpstr>
      <vt:lpstr>Repeated Scan (LRU): Read Page 5, cont</vt:lpstr>
      <vt:lpstr>Sequential Scan + LRU</vt:lpstr>
      <vt:lpstr>Repeated Scan (MRU)</vt:lpstr>
      <vt:lpstr>Repeated Scan (MRU): Read Page 7</vt:lpstr>
      <vt:lpstr>Repeated Scan (MRU): Reset</vt:lpstr>
      <vt:lpstr>Repeated Scan (MRU): Read Page 1 (again)</vt:lpstr>
      <vt:lpstr>Repeated Scan (MRU): Read Page 2 (again)</vt:lpstr>
      <vt:lpstr>Repeated Scan (MRU): Read Page 3 (again)</vt:lpstr>
      <vt:lpstr>Repeated Scan (MRU): Read Page 4 (again)</vt:lpstr>
      <vt:lpstr>Repeated Scan (MRU): Read Page 5 (again)</vt:lpstr>
      <vt:lpstr>Repeated Scan (MRU): Read Page 6 (again)</vt:lpstr>
      <vt:lpstr>Repeated Scan (MRU): Read Page 7 (again)</vt:lpstr>
      <vt:lpstr>Repeated Scan (MRU): Reset (again)</vt:lpstr>
      <vt:lpstr>Repeated Scan (MRU): Read Page 1 (again x2)</vt:lpstr>
      <vt:lpstr>Repeated Scan (MRU): Read Page 2 (again x2)</vt:lpstr>
      <vt:lpstr>Repeated Scan (MRU): Read Page 3 (again x2)</vt:lpstr>
      <vt:lpstr>Repeated Scan (MRU): Read Page 4 (again x2)</vt:lpstr>
      <vt:lpstr>Repeated Scan (MRU): Read Page 5 (again x2)</vt:lpstr>
      <vt:lpstr>General Case: SeqScan + MRU</vt:lpstr>
      <vt:lpstr>Improvement for sequential scan: prefetch</vt:lpstr>
      <vt:lpstr>We seem to need a hybrid!</vt:lpstr>
      <vt:lpstr>Two General Approaches</vt:lpstr>
      <vt:lpstr>DBMS vs OS Buffer Cache</vt:lpstr>
      <vt:lpstr>Summing Up</vt:lpstr>
      <vt:lpstr>Make Sure You Know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Name of Course</dc:subject>
  <dc:creator>Daphne Nhuch</dc:creator>
  <cp:keywords/>
  <dc:description/>
  <cp:lastModifiedBy>Benjamin Kha</cp:lastModifiedBy>
  <cp:revision>117</cp:revision>
  <dcterms:created xsi:type="dcterms:W3CDTF">2018-03-13T04:30:50Z</dcterms:created>
  <dcterms:modified xsi:type="dcterms:W3CDTF">2019-03-12T23:12:43Z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</Properties>
</file>