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44"/>
  </p:notesMasterIdLst>
  <p:sldIdLst>
    <p:sldId id="256" r:id="rId3"/>
    <p:sldId id="309" r:id="rId4"/>
    <p:sldId id="257" r:id="rId5"/>
    <p:sldId id="310" r:id="rId6"/>
    <p:sldId id="260" r:id="rId7"/>
    <p:sldId id="261" r:id="rId8"/>
    <p:sldId id="262" r:id="rId9"/>
    <p:sldId id="307" r:id="rId10"/>
    <p:sldId id="265" r:id="rId11"/>
    <p:sldId id="304" r:id="rId12"/>
    <p:sldId id="266" r:id="rId13"/>
    <p:sldId id="305" r:id="rId14"/>
    <p:sldId id="306"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79" r:id="rId32"/>
    <p:sldId id="285" r:id="rId33"/>
    <p:sldId id="312" r:id="rId34"/>
    <p:sldId id="287" r:id="rId35"/>
    <p:sldId id="288" r:id="rId36"/>
    <p:sldId id="289" r:id="rId37"/>
    <p:sldId id="290" r:id="rId38"/>
    <p:sldId id="291" r:id="rId39"/>
    <p:sldId id="292" r:id="rId40"/>
    <p:sldId id="308" r:id="rId41"/>
    <p:sldId id="300" r:id="rId42"/>
    <p:sldId id="303"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344" autoAdjust="0"/>
    <p:restoredTop sz="86396" autoAdjust="0"/>
  </p:normalViewPr>
  <p:slideViewPr>
    <p:cSldViewPr>
      <p:cViewPr>
        <p:scale>
          <a:sx n="97" d="100"/>
          <a:sy n="97" d="100"/>
        </p:scale>
        <p:origin x="360" y="2728"/>
      </p:cViewPr>
      <p:guideLst>
        <p:guide orient="horz" pos="2700"/>
        <p:guide pos="5184"/>
      </p:guideLst>
    </p:cSldViewPr>
  </p:slideViewPr>
  <p:outlineViewPr>
    <p:cViewPr>
      <p:scale>
        <a:sx n="33" d="100"/>
        <a:sy n="33" d="100"/>
      </p:scale>
      <p:origin x="0" y="-205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4E305C05-8CDE-4F46-B6EA-513B13D64410}" type="slidenum">
              <a:rPr lang="en-US"/>
              <a:pPr eaLnBrk="1" hangingPunct="1"/>
              <a:t>1</a:t>
            </a:fld>
            <a:endParaRPr lang="en-US" dirty="0"/>
          </a:p>
        </p:txBody>
      </p:sp>
      <p:sp>
        <p:nvSpPr>
          <p:cNvPr id="28675" name="Rectangle 2"/>
          <p:cNvSpPr>
            <a:spLocks noGrp="1" noRot="1" noChangeAspect="1" noChangeArrowheads="1" noTextEdit="1"/>
          </p:cNvSpPr>
          <p:nvPr>
            <p:ph type="sldImg"/>
          </p:nvPr>
        </p:nvSpPr>
        <p:spPr>
          <a:xfrm>
            <a:off x="393700" y="692150"/>
            <a:ext cx="6070600" cy="3414713"/>
          </a:xfrm>
          <a:solidFill>
            <a:srgbClr val="FFFFFF"/>
          </a:solidFill>
          <a:ln/>
        </p:spPr>
      </p:sp>
      <p:sp>
        <p:nvSpPr>
          <p:cNvPr id="28676" name="Rectangle 3"/>
          <p:cNvSpPr>
            <a:spLocks noGrp="1" noChangeArrowheads="1"/>
          </p:cNvSpPr>
          <p:nvPr>
            <p:ph type="body" idx="1"/>
          </p:nvPr>
        </p:nvSpPr>
        <p:spPr>
          <a:xfrm>
            <a:off x="915988" y="4343400"/>
            <a:ext cx="5026025" cy="4114800"/>
          </a:xfrm>
          <a:solidFill>
            <a:srgbClr val="FFFFFF"/>
          </a:solidFill>
          <a:ln>
            <a:solidFill>
              <a:srgbClr val="000000"/>
            </a:solidFill>
          </a:ln>
          <a:extLst>
            <a:ext uri="{FAA26D3D-D897-4be2-8F04-BA451C77F1D7}">
              <ma14:placeholderFlag xmlns:ma14="http://schemas.microsoft.com/office/mac/drawingml/2011/main" val="1"/>
            </a:ext>
          </a:extLst>
        </p:spPr>
        <p:txBody>
          <a:bodyPr lIns="86621" tIns="43311" rIns="86621" bIns="43311"/>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72486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Costly and SQL</a:t>
            </a:r>
            <a:r>
              <a:rPr lang="en-US" baseline="0" dirty="0">
                <a:latin typeface="Helvetica Neue" charset="0"/>
                <a:ea typeface="ＭＳ Ｐゴシック" charset="0"/>
                <a:cs typeface="ＭＳ Ｐゴシック" charset="0"/>
              </a:rPr>
              <a:t> doesn’t enforce set semantics.  </a:t>
            </a:r>
          </a:p>
          <a:p>
            <a:pPr eaLnBrk="1" hangingPunct="1"/>
            <a:r>
              <a:rPr lang="en-US" baseline="0" dirty="0">
                <a:latin typeface="Helvetica Neue" charset="0"/>
                <a:ea typeface="ＭＳ Ｐゴシック" charset="0"/>
                <a:cs typeface="ＭＳ Ｐゴシック" charset="0"/>
              </a:rPr>
              <a:t>Size of output is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303033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Don’t need to worry about duplicate elimination</a:t>
            </a:r>
            <a:r>
              <a:rPr lang="en-US" baseline="0" dirty="0">
                <a:latin typeface="Helvetica Neue" charset="0"/>
                <a:ea typeface="ＭＳ Ｐゴシック" charset="0"/>
                <a:cs typeface="ＭＳ Ｐゴシック" charset="0"/>
              </a:rPr>
              <a:t> because we don’t change schema and only remove additional elements from set.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883833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52302A-B9A6-C548-AF4B-B6B3AA7A6CDF}" type="slidenum">
              <a:rPr lang="en-US" smtClean="0"/>
              <a:pPr>
                <a:defRPr/>
              </a:pPr>
              <a:t>17</a:t>
            </a:fld>
            <a:endParaRPr lang="en-US"/>
          </a:p>
        </p:txBody>
      </p:sp>
    </p:spTree>
    <p:extLst>
      <p:ext uri="{BB962C8B-B14F-4D97-AF65-F5344CB8AC3E}">
        <p14:creationId xmlns:p14="http://schemas.microsoft.com/office/powerpoint/2010/main" val="152807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17745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916447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65966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SQL</a:t>
            </a:r>
            <a:r>
              <a:rPr lang="en-US" baseline="0" dirty="0">
                <a:latin typeface="Helvetica Neue" charset="0"/>
                <a:ea typeface="ＭＳ Ｐゴシック" charset="0"/>
                <a:cs typeface="ＭＳ Ｐゴシック" charset="0"/>
              </a:rPr>
              <a:t> treats EXCEPT like UNION and applies duplicate elimination afterwards.  This could remove duplicates if the left relation had duplicates to begin with.  This is not an issue in relational algebra where duplicates are not possible in inputs. </a:t>
            </a:r>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413922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0678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24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933137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95545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BDC78-7E38-40A1-BA4E-B0A1F110EDAD}" type="slidenum">
              <a:rPr lang="en-US" smtClean="0"/>
              <a:t>2</a:t>
            </a:fld>
            <a:endParaRPr lang="en-US" dirty="0"/>
          </a:p>
        </p:txBody>
      </p:sp>
    </p:spTree>
    <p:extLst>
      <p:ext uri="{BB962C8B-B14F-4D97-AF65-F5344CB8AC3E}">
        <p14:creationId xmlns:p14="http://schemas.microsoft.com/office/powerpoint/2010/main" val="199801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latin typeface="Helvetica Neue" charset="0"/>
                <a:ea typeface="ＭＳ Ｐゴシック" charset="-128"/>
                <a:cs typeface="ＭＳ Ｐゴシック" charset="-128"/>
              </a:rPr>
              <a:t>VALUES ('Bob'), ('Bob'), ('Popeye') INTERSECT VALUES ('Bob'), ('Bob'), ('Popeye');</a:t>
            </a:r>
          </a:p>
          <a:p>
            <a:pPr eaLnBrk="1" hangingPunct="1"/>
            <a:r>
              <a:rPr lang="en-US" sz="1200" kern="1200" dirty="0">
                <a:solidFill>
                  <a:schemeClr val="tx1"/>
                </a:solidFill>
                <a:latin typeface="Helvetica Neue" charset="0"/>
                <a:ea typeface="ＭＳ Ｐゴシック" charset="-128"/>
                <a:cs typeface="ＭＳ Ｐゴシック" charset="-128"/>
              </a:rPr>
              <a:t>VALUES ('Bob'), ('Bob'), ('Popeye') INTERSECT ALL VALUES ('Bob'), ('Bob'), ('Popeye'); </a:t>
            </a:r>
            <a:endParaRPr lang="en-US" baseline="0" dirty="0">
              <a:latin typeface="Helvetica Neue" charset="0"/>
              <a:ea typeface="ＭＳ Ｐゴシック" charset="0"/>
              <a:cs typeface="ＭＳ Ｐゴシック" charset="0"/>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latin typeface="Helvetica Neue" charset="0"/>
                <a:ea typeface="ＭＳ Ｐゴシック" charset="-128"/>
                <a:cs typeface="ＭＳ Ｐゴシック" charset="-128"/>
              </a:rPr>
              <a:t>VALUES ('Bob'), ('Popeye') INTERSECT ALL VALUES ('Bob'), ('Bob'), ('Popeye'); </a:t>
            </a:r>
            <a:endParaRPr lang="en-US" baseline="0" dirty="0">
              <a:latin typeface="Helvetica Neue" charset="0"/>
              <a:ea typeface="ＭＳ Ｐゴシック" charset="0"/>
              <a:cs typeface="ＭＳ Ｐゴシック" charset="0"/>
            </a:endParaRPr>
          </a:p>
          <a:p>
            <a:pPr eaLnBrk="1" hangingPunct="1"/>
            <a:endParaRPr lang="en-US" baseline="0" dirty="0">
              <a:latin typeface="Helvetica Neue" charset="0"/>
              <a:ea typeface="ＭＳ Ｐゴシック" charset="0"/>
              <a:cs typeface="ＭＳ Ｐゴシック" charset="0"/>
            </a:endParaRPr>
          </a:p>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269132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219685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1694550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29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962723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869AEA03-B9BD-0246-A7F0-EF215BC92F13}" type="slidenum">
              <a:rPr lang="en-US"/>
              <a:pPr eaLnBrk="1" hangingPunct="1"/>
              <a:t>31</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83467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Default of Union is to apply set semantics.</a:t>
            </a:r>
            <a:r>
              <a:rPr lang="en-US" baseline="0" dirty="0">
                <a:latin typeface="Helvetica Neue" charset="0"/>
                <a:ea typeface="ＭＳ Ｐゴシック" charset="0"/>
                <a:cs typeface="ＭＳ Ｐゴシック" charset="0"/>
              </a:rPr>
              <a:t>  </a:t>
            </a:r>
          </a:p>
          <a:p>
            <a:pPr eaLnBrk="1" hangingPunct="1"/>
            <a:r>
              <a:rPr lang="en-US" baseline="0" dirty="0">
                <a:latin typeface="Helvetica Neue" charset="0"/>
                <a:ea typeface="ＭＳ Ｐゴシック" charset="0"/>
                <a:cs typeface="ＭＳ Ｐゴシック" charset="0"/>
              </a:rPr>
              <a:t>Recall that Union All is required to keep duplicates. </a:t>
            </a:r>
          </a:p>
        </p:txBody>
      </p:sp>
    </p:spTree>
    <p:extLst>
      <p:ext uri="{BB962C8B-B14F-4D97-AF65-F5344CB8AC3E}">
        <p14:creationId xmlns:p14="http://schemas.microsoft.com/office/powerpoint/2010/main" val="338766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593715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171481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228531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96285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a:t>
            </a:fld>
            <a:endParaRPr lang="en-US"/>
          </a:p>
        </p:txBody>
      </p:sp>
    </p:spTree>
    <p:extLst>
      <p:ext uri="{BB962C8B-B14F-4D97-AF65-F5344CB8AC3E}">
        <p14:creationId xmlns:p14="http://schemas.microsoft.com/office/powerpoint/2010/main" val="270620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578784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9044DF82-9445-8943-8DB4-9C08811B9217}" type="slidenum">
              <a:rPr lang="en-US"/>
              <a:pPr eaLnBrk="1" hangingPunct="1"/>
              <a:t>38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baseline="0"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495965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2B0D0797-8BED-8F47-86ED-4CD29DCC65EC}" type="slidenum">
              <a:rPr lang="en-US"/>
              <a:pPr eaLnBrk="1" hangingPunct="1"/>
              <a:t>41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81884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a:t>
            </a:fld>
            <a:endParaRPr lang="en-US"/>
          </a:p>
        </p:txBody>
      </p:sp>
    </p:spTree>
    <p:extLst>
      <p:ext uri="{BB962C8B-B14F-4D97-AF65-F5344CB8AC3E}">
        <p14:creationId xmlns:p14="http://schemas.microsoft.com/office/powerpoint/2010/main" val="100123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D56980A8-C8A3-7541-A999-ABD94BDA9207}" type="slidenum">
              <a:rPr lang="en-US"/>
              <a:pPr eaLnBrk="1" hangingPunct="1"/>
              <a:t>6</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15304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1972</a:t>
            </a:r>
          </a:p>
        </p:txBody>
      </p:sp>
      <p:sp>
        <p:nvSpPr>
          <p:cNvPr id="4" name="Slide Number Placeholder 3"/>
          <p:cNvSpPr>
            <a:spLocks noGrp="1"/>
          </p:cNvSpPr>
          <p:nvPr>
            <p:ph type="sldNum" sz="quarter" idx="10"/>
          </p:nvPr>
        </p:nvSpPr>
        <p:spPr/>
        <p:txBody>
          <a:bodyPr/>
          <a:lstStyle/>
          <a:p>
            <a:pPr>
              <a:defRPr/>
            </a:pPr>
            <a:fld id="{4D52302A-B9A6-C548-AF4B-B6B3AA7A6CDF}" type="slidenum">
              <a:rPr lang="en-US" smtClean="0"/>
              <a:pPr>
                <a:defRPr/>
              </a:pPr>
              <a:t>7</a:t>
            </a:fld>
            <a:endParaRPr lang="en-US"/>
          </a:p>
        </p:txBody>
      </p:sp>
    </p:spTree>
    <p:extLst>
      <p:ext uri="{BB962C8B-B14F-4D97-AF65-F5344CB8AC3E}">
        <p14:creationId xmlns:p14="http://schemas.microsoft.com/office/powerpoint/2010/main" val="71631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2A5BF13B-AE27-5348-A92B-66A8E523BBE8}" type="slidenum">
              <a:rPr lang="en-US"/>
              <a:pPr eaLnBrk="1" hangingPunct="1"/>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Helvetica Neue" charset="0"/>
                <a:ea typeface="ＭＳ Ｐゴシック" charset="0"/>
                <a:cs typeface="ＭＳ Ｐゴシック" charset="0"/>
              </a:rPr>
              <a:t>Why is typing important? Relations</a:t>
            </a:r>
            <a:r>
              <a:rPr lang="en-US" baseline="0" dirty="0">
                <a:latin typeface="Helvetica Neue" charset="0"/>
                <a:ea typeface="ＭＳ Ｐゴシック" charset="0"/>
                <a:cs typeface="ＭＳ Ｐゴシック" charset="0"/>
              </a:rPr>
              <a:t> must all have schemas.  Schema information is important for composition and also for system optimization.  </a:t>
            </a:r>
          </a:p>
          <a:p>
            <a:pPr eaLnBrk="1" hangingPunct="1"/>
            <a:r>
              <a:rPr lang="en-US" baseline="0" dirty="0">
                <a:latin typeface="Helvetica Neue" charset="0"/>
                <a:ea typeface="ＭＳ Ｐゴシック" charset="0"/>
                <a:cs typeface="ＭＳ Ｐゴシック" charset="0"/>
              </a:rPr>
              <a:t>This is something that map-reduce systems have struggled with.</a:t>
            </a:r>
          </a:p>
        </p:txBody>
      </p:sp>
    </p:spTree>
    <p:extLst>
      <p:ext uri="{BB962C8B-B14F-4D97-AF65-F5344CB8AC3E}">
        <p14:creationId xmlns:p14="http://schemas.microsoft.com/office/powerpoint/2010/main" val="669778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9173744-1F82-8B48-AC42-C53AEA8D76A4}" type="slidenum">
              <a:rPr lang="en-US"/>
              <a:pPr eaLnBrk="1" hangingPunct="1"/>
              <a:t>11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753749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CF0E30"/>
                </a:solidFill>
                <a:latin typeface="Helvetica Neue" charset="0"/>
                <a:ea typeface="Osaka" charset="0"/>
                <a:cs typeface="Osaka" charset="0"/>
              </a:defRPr>
            </a:lvl1pPr>
            <a:lvl2pPr marL="37931725" indent="-37474525" eaLnBrk="0" hangingPunct="0">
              <a:defRPr sz="1200">
                <a:solidFill>
                  <a:srgbClr val="CF0E30"/>
                </a:solidFill>
                <a:latin typeface="Helvetica Neue" charset="0"/>
                <a:ea typeface="Osaka" charset="0"/>
                <a:cs typeface="Osaka" charset="0"/>
              </a:defRPr>
            </a:lvl2pPr>
            <a:lvl3pPr eaLnBrk="0" hangingPunct="0">
              <a:defRPr sz="1200">
                <a:solidFill>
                  <a:srgbClr val="CF0E30"/>
                </a:solidFill>
                <a:latin typeface="Helvetica Neue" charset="0"/>
                <a:ea typeface="Osaka" charset="0"/>
                <a:cs typeface="Osaka" charset="0"/>
              </a:defRPr>
            </a:lvl3pPr>
            <a:lvl4pPr eaLnBrk="0" hangingPunct="0">
              <a:defRPr sz="1200">
                <a:solidFill>
                  <a:srgbClr val="CF0E30"/>
                </a:solidFill>
                <a:latin typeface="Helvetica Neue" charset="0"/>
                <a:ea typeface="Osaka" charset="0"/>
                <a:cs typeface="Osaka" charset="0"/>
              </a:defRPr>
            </a:lvl4pPr>
            <a:lvl5pPr eaLnBrk="0" hangingPunct="0">
              <a:defRPr sz="1200">
                <a:solidFill>
                  <a:srgbClr val="CF0E30"/>
                </a:solidFill>
                <a:latin typeface="Helvetica Neue" charset="0"/>
                <a:ea typeface="Osaka" charset="0"/>
                <a:cs typeface="Osaka" charset="0"/>
              </a:defRPr>
            </a:lvl5pPr>
            <a:lvl6pPr marL="457200" eaLnBrk="0" fontAlgn="base" hangingPunct="0">
              <a:spcBef>
                <a:spcPct val="0"/>
              </a:spcBef>
              <a:spcAft>
                <a:spcPct val="0"/>
              </a:spcAft>
              <a:defRPr sz="1200">
                <a:solidFill>
                  <a:srgbClr val="CF0E30"/>
                </a:solidFill>
                <a:latin typeface="Helvetica Neue" charset="0"/>
                <a:ea typeface="Osaka" charset="0"/>
                <a:cs typeface="Osaka" charset="0"/>
              </a:defRPr>
            </a:lvl6pPr>
            <a:lvl7pPr marL="914400" eaLnBrk="0" fontAlgn="base" hangingPunct="0">
              <a:spcBef>
                <a:spcPct val="0"/>
              </a:spcBef>
              <a:spcAft>
                <a:spcPct val="0"/>
              </a:spcAft>
              <a:defRPr sz="1200">
                <a:solidFill>
                  <a:srgbClr val="CF0E30"/>
                </a:solidFill>
                <a:latin typeface="Helvetica Neue" charset="0"/>
                <a:ea typeface="Osaka" charset="0"/>
                <a:cs typeface="Osaka" charset="0"/>
              </a:defRPr>
            </a:lvl7pPr>
            <a:lvl8pPr marL="1371600" eaLnBrk="0" fontAlgn="base" hangingPunct="0">
              <a:spcBef>
                <a:spcPct val="0"/>
              </a:spcBef>
              <a:spcAft>
                <a:spcPct val="0"/>
              </a:spcAft>
              <a:defRPr sz="1200">
                <a:solidFill>
                  <a:srgbClr val="CF0E30"/>
                </a:solidFill>
                <a:latin typeface="Helvetica Neue" charset="0"/>
                <a:ea typeface="Osaka" charset="0"/>
                <a:cs typeface="Osaka" charset="0"/>
              </a:defRPr>
            </a:lvl8pPr>
            <a:lvl9pPr marL="1828800" eaLnBrk="0" fontAlgn="base" hangingPunct="0">
              <a:spcBef>
                <a:spcPct val="0"/>
              </a:spcBef>
              <a:spcAft>
                <a:spcPct val="0"/>
              </a:spcAft>
              <a:defRPr sz="1200">
                <a:solidFill>
                  <a:srgbClr val="CF0E30"/>
                </a:solidFill>
                <a:latin typeface="Helvetica Neue" charset="0"/>
                <a:ea typeface="Osaka" charset="0"/>
                <a:cs typeface="Osaka" charset="0"/>
              </a:defRPr>
            </a:lvl9pPr>
          </a:lstStyle>
          <a:p>
            <a:pPr eaLnBrk="1" hangingPunct="1"/>
            <a:fld id="{132697DE-260E-E540-AD99-A48BEEA4963B}" type="slidenum">
              <a:rPr lang="en-US"/>
              <a:pPr eaLnBrk="1" hangingPunct="1"/>
              <a:t>14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p:cNvSpPr>
          <p:nvPr>
            <p:ph type="body" idx="1"/>
          </p:nvPr>
        </p:nvSpPr>
        <p:spPr>
          <a:noFill/>
          <a:ln w="9525"/>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Helvetica Neue" charset="0"/>
              <a:ea typeface="ＭＳ Ｐゴシック" charset="0"/>
              <a:cs typeface="ＭＳ Ｐゴシック" charset="0"/>
            </a:endParaRPr>
          </a:p>
        </p:txBody>
      </p:sp>
    </p:spTree>
    <p:extLst>
      <p:ext uri="{BB962C8B-B14F-4D97-AF65-F5344CB8AC3E}">
        <p14:creationId xmlns:p14="http://schemas.microsoft.com/office/powerpoint/2010/main" val="131465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5257800" cy="857250"/>
          </a:xfrm>
        </p:spPr>
        <p:txBody>
          <a:bodyPr/>
          <a:lstStyle>
            <a:lvl1pPr algn="l">
              <a:defRPr/>
            </a:lvl1pPr>
          </a:lstStyle>
          <a:p>
            <a:r>
              <a:rPr lang="en-US"/>
              <a:t>Click to edit Master title style</a:t>
            </a:r>
            <a:endParaRPr lang="en-US" dirty="0"/>
          </a:p>
        </p:txBody>
      </p:sp>
      <p:sp>
        <p:nvSpPr>
          <p:cNvPr id="111619" name="Rectangle 3"/>
          <p:cNvSpPr>
            <a:spLocks noGrp="1" noChangeArrowheads="1"/>
          </p:cNvSpPr>
          <p:nvPr>
            <p:ph type="subTitle" idx="1"/>
          </p:nvPr>
        </p:nvSpPr>
        <p:spPr>
          <a:xfrm>
            <a:off x="1371600" y="3048000"/>
            <a:ext cx="4572000" cy="1047750"/>
          </a:xfrm>
        </p:spPr>
        <p:txBody>
          <a:bodyPr anchor="b"/>
          <a:lstStyle>
            <a:lvl1pPr marL="0" indent="0" algn="r">
              <a:buFontTx/>
              <a:buNone/>
              <a:defRPr/>
            </a:lvl1pPr>
          </a:lstStyle>
          <a:p>
            <a:r>
              <a:rPr lang="en-US"/>
              <a:t>Click to edit Master subtitle style</a:t>
            </a:r>
            <a:endParaRPr lang="en-US" dirty="0"/>
          </a:p>
        </p:txBody>
      </p:sp>
      <p:sp>
        <p:nvSpPr>
          <p:cNvPr id="6"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ea typeface="Osaka" charset="-128"/>
                <a:cs typeface="Osaka" charset="-128"/>
              </a:defRPr>
            </a:lvl1pPr>
          </a:lstStyle>
          <a:p>
            <a:pPr>
              <a:defRPr/>
            </a:pPr>
            <a:endParaRPr lang="en-US"/>
          </a:p>
        </p:txBody>
      </p:sp>
      <p:sp>
        <p:nvSpPr>
          <p:cNvPr id="7"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ea typeface="Osaka" charset="-128"/>
                <a:cs typeface="Osaka" charset="-128"/>
              </a:defRPr>
            </a:lvl1pPr>
          </a:lstStyle>
          <a:p>
            <a:pPr>
              <a:defRPr/>
            </a:pPr>
            <a:endParaRPr lang="en-US"/>
          </a:p>
        </p:txBody>
      </p:sp>
      <p:sp>
        <p:nvSpPr>
          <p:cNvPr id="8" name="Rectangle 7"/>
          <p:cNvSpPr>
            <a:spLocks noGrp="1" noChangeArrowheads="1"/>
          </p:cNvSpPr>
          <p:nvPr>
            <p:ph type="sldNum" sz="quarter" idx="12"/>
          </p:nvPr>
        </p:nvSpPr>
        <p:spPr>
          <a:xfrm>
            <a:off x="6553200" y="4686300"/>
            <a:ext cx="1905000" cy="342900"/>
          </a:xfrm>
        </p:spPr>
        <p:txBody>
          <a:bodyPr/>
          <a:lstStyle>
            <a:lvl1pPr>
              <a:defRPr smtClean="0"/>
            </a:lvl1pPr>
          </a:lstStyle>
          <a:p>
            <a:pPr>
              <a:defRPr/>
            </a:pPr>
            <a:fld id="{7D39BD94-4031-9E42-86E9-A89E81579D0C}" type="slidenum">
              <a:rPr lang="en-US"/>
              <a:pPr>
                <a:defRPr/>
              </a:pPr>
              <a:t>‹#›</a:t>
            </a:fld>
            <a:endParaRPr lang="en-US"/>
          </a:p>
        </p:txBody>
      </p:sp>
    </p:spTree>
    <p:extLst>
      <p:ext uri="{BB962C8B-B14F-4D97-AF65-F5344CB8AC3E}">
        <p14:creationId xmlns:p14="http://schemas.microsoft.com/office/powerpoint/2010/main" val="1894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7CC3F405-C283-F14A-966E-FC47AE4287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0645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2" Type="http://schemas.openxmlformats.org/officeDocument/2006/relationships/theme" Target="../theme/theme2.xml"/><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9/20/18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9/20/18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5"/>
          <p:cNvSpPr>
            <a:spLocks noGrp="1" noChangeArrowheads="1"/>
          </p:cNvSpPr>
          <p:nvPr>
            <p:ph type="title"/>
          </p:nvPr>
        </p:nvSpPr>
        <p:spPr/>
        <p:txBody>
          <a:bodyPr/>
          <a:lstStyle/>
          <a:p>
            <a:r>
              <a:rPr lang="en-US" dirty="0"/>
              <a:t>Relational Algebra</a:t>
            </a:r>
          </a:p>
        </p:txBody>
      </p:sp>
      <p:sp>
        <p:nvSpPr>
          <p:cNvPr id="27653" name="Rectangle 6"/>
          <p:cNvSpPr>
            <a:spLocks noGrp="1" noChangeArrowheads="1"/>
          </p:cNvSpPr>
          <p:nvPr>
            <p:ph sz="quarter" idx="10"/>
          </p:nvPr>
        </p:nvSpPr>
        <p:spPr/>
        <p:txBody>
          <a:bodyPr/>
          <a:lstStyle/>
          <a:p>
            <a:r>
              <a:rPr lang="en-US"/>
              <a:t>R &amp; G, Chapters 4.1 - 4.2</a:t>
            </a:r>
            <a:endParaRPr lang="en-US" dirty="0"/>
          </a:p>
        </p:txBody>
      </p:sp>
    </p:spTree>
    <p:extLst>
      <p:ext uri="{BB962C8B-B14F-4D97-AF65-F5344CB8AC3E}">
        <p14:creationId xmlns:p14="http://schemas.microsoft.com/office/powerpoint/2010/main" val="65960822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and Sets	</a:t>
            </a:r>
          </a:p>
        </p:txBody>
      </p:sp>
      <p:sp>
        <p:nvSpPr>
          <p:cNvPr id="3" name="Content Placeholder 2"/>
          <p:cNvSpPr>
            <a:spLocks noGrp="1"/>
          </p:cNvSpPr>
          <p:nvPr>
            <p:ph idx="1"/>
          </p:nvPr>
        </p:nvSpPr>
        <p:spPr/>
        <p:txBody>
          <a:bodyPr/>
          <a:lstStyle/>
          <a:p>
            <a:r>
              <a:rPr lang="en-US" dirty="0"/>
              <a:t>Pure relational algebra has set semantics</a:t>
            </a:r>
          </a:p>
          <a:p>
            <a:pPr lvl="1"/>
            <a:r>
              <a:rPr lang="en-US" dirty="0"/>
              <a:t>No duplicate tuples in a relation instance</a:t>
            </a:r>
          </a:p>
          <a:p>
            <a:pPr lvl="1"/>
            <a:r>
              <a:rPr lang="en-US" dirty="0"/>
              <a:t>vs. SQL, which has multiset (bag) semantics</a:t>
            </a:r>
          </a:p>
          <a:p>
            <a:pPr lvl="1"/>
            <a:r>
              <a:rPr lang="en-US" dirty="0"/>
              <a:t>We will </a:t>
            </a:r>
            <a:r>
              <a:rPr lang="en-US" dirty="0" smtClean="0"/>
              <a:t>switch to multiset </a:t>
            </a:r>
            <a:r>
              <a:rPr lang="en-US" dirty="0"/>
              <a:t>in the system discussion</a:t>
            </a:r>
          </a:p>
        </p:txBody>
      </p:sp>
    </p:spTree>
    <p:extLst>
      <p:ext uri="{BB962C8B-B14F-4D97-AF65-F5344CB8AC3E}">
        <p14:creationId xmlns:p14="http://schemas.microsoft.com/office/powerpoint/2010/main" val="2505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noChangeArrowheads="1"/>
          </p:cNvSpPr>
          <p:nvPr>
            <p:ph type="title"/>
          </p:nvPr>
        </p:nvSpPr>
        <p:spPr/>
        <p:txBody>
          <a:bodyPr/>
          <a:lstStyle/>
          <a:p>
            <a:r>
              <a:rPr lang="en-US"/>
              <a:t>Relational Algebra Operators: Unary</a:t>
            </a:r>
            <a:endParaRPr lang="en-US" dirty="0"/>
          </a:p>
        </p:txBody>
      </p:sp>
      <p:sp>
        <p:nvSpPr>
          <p:cNvPr id="35846" name="Rectangle 5"/>
          <p:cNvSpPr>
            <a:spLocks noGrp="1" noChangeArrowheads="1"/>
          </p:cNvSpPr>
          <p:nvPr>
            <p:ph idx="1"/>
          </p:nvPr>
        </p:nvSpPr>
        <p:spPr/>
        <p:txBody>
          <a:bodyPr/>
          <a:lstStyle/>
          <a:p>
            <a:r>
              <a:rPr lang="en-US" u="sng" dirty="0"/>
              <a:t>Unary Operators</a:t>
            </a:r>
            <a:r>
              <a:rPr lang="en-US" dirty="0"/>
              <a:t>: on </a:t>
            </a:r>
            <a:r>
              <a:rPr lang="en-US" b="1" dirty="0"/>
              <a:t>single relation</a:t>
            </a:r>
          </a:p>
          <a:p>
            <a:r>
              <a:rPr lang="en-US" b="1" dirty="0"/>
              <a:t>Projection</a:t>
            </a:r>
            <a:r>
              <a:rPr lang="en-US" dirty="0"/>
              <a:t>  (</a:t>
            </a:r>
            <a:r>
              <a:rPr lang="en-US" b="1" i="1" dirty="0">
                <a:latin typeface="Symbol" charset="2"/>
                <a:cs typeface="Symbol" charset="2"/>
              </a:rPr>
              <a:t>p</a:t>
            </a:r>
            <a:r>
              <a:rPr lang="en-US" dirty="0"/>
              <a:t> ):  Retains only desired columns (vertical)</a:t>
            </a:r>
          </a:p>
          <a:p>
            <a:r>
              <a:rPr lang="en-US" b="1" dirty="0"/>
              <a:t>Selection</a:t>
            </a:r>
            <a:r>
              <a:rPr lang="en-US" dirty="0"/>
              <a:t>  (</a:t>
            </a:r>
            <a:r>
              <a:rPr lang="en-US" b="1" i="1" dirty="0" smtClean="0">
                <a:latin typeface="Symbol" charset="2"/>
                <a:cs typeface="Symbol" charset="2"/>
              </a:rPr>
              <a:t>s </a:t>
            </a:r>
            <a:r>
              <a:rPr lang="en-US" dirty="0" smtClean="0"/>
              <a:t>): </a:t>
            </a:r>
            <a:r>
              <a:rPr lang="en-US" dirty="0"/>
              <a:t>Selects a subset of rows (horizontal)</a:t>
            </a:r>
          </a:p>
          <a:p>
            <a:r>
              <a:rPr lang="en-US" b="1" dirty="0"/>
              <a:t>Renaming</a:t>
            </a:r>
            <a:r>
              <a:rPr lang="en-US" dirty="0"/>
              <a:t> </a:t>
            </a:r>
            <a:r>
              <a:rPr lang="en-US" dirty="0" smtClean="0"/>
              <a:t>( </a:t>
            </a:r>
            <a:r>
              <a:rPr lang="en-US" b="1" dirty="0" smtClean="0"/>
              <a:t>𝜌</a:t>
            </a:r>
            <a:r>
              <a:rPr lang="en-US" dirty="0" smtClean="0"/>
              <a:t> </a:t>
            </a:r>
            <a:r>
              <a:rPr lang="en-US" dirty="0"/>
              <a:t>):  Rename attributes and relations.</a:t>
            </a:r>
          </a:p>
        </p:txBody>
      </p:sp>
    </p:spTree>
    <p:extLst>
      <p:ext uri="{BB962C8B-B14F-4D97-AF65-F5344CB8AC3E}">
        <p14:creationId xmlns:p14="http://schemas.microsoft.com/office/powerpoint/2010/main" val="1578614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fade">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fade">
                                      <p:cBhvr>
                                        <p:cTn id="12" dur="500"/>
                                        <p:tgtEl>
                                          <p:spTgt spid="35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fade">
                                      <p:cBhvr>
                                        <p:cTn id="17" dur="500"/>
                                        <p:tgtEl>
                                          <p:spTgt spid="358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846">
                                            <p:txEl>
                                              <p:pRg st="3" end="3"/>
                                            </p:txEl>
                                          </p:spTgt>
                                        </p:tgtEl>
                                        <p:attrNameLst>
                                          <p:attrName>style.visibility</p:attrName>
                                        </p:attrNameLst>
                                      </p:cBhvr>
                                      <p:to>
                                        <p:strVal val="visible"/>
                                      </p:to>
                                    </p:set>
                                    <p:animEffect transition="in" filter="fade">
                                      <p:cBhvr>
                                        <p:cTn id="22" dur="500"/>
                                        <p:tgtEl>
                                          <p:spTgt spid="358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Relational Algebra Operators: Binary</a:t>
            </a:r>
            <a:endParaRPr lang="en-US" dirty="0"/>
          </a:p>
        </p:txBody>
      </p:sp>
      <p:sp>
        <p:nvSpPr>
          <p:cNvPr id="3" name="Content Placeholder 2"/>
          <p:cNvSpPr>
            <a:spLocks noGrp="1"/>
          </p:cNvSpPr>
          <p:nvPr>
            <p:ph idx="1"/>
          </p:nvPr>
        </p:nvSpPr>
        <p:spPr/>
        <p:txBody>
          <a:bodyPr/>
          <a:lstStyle/>
          <a:p>
            <a:r>
              <a:rPr lang="en-US" u="sng" dirty="0"/>
              <a:t>Binary Operators</a:t>
            </a:r>
            <a:r>
              <a:rPr lang="en-US" dirty="0"/>
              <a:t>: on </a:t>
            </a:r>
            <a:r>
              <a:rPr lang="en-US" b="1" dirty="0"/>
              <a:t>pairs of relations</a:t>
            </a:r>
          </a:p>
          <a:p>
            <a:r>
              <a:rPr lang="en-US" b="1" dirty="0"/>
              <a:t>Union</a:t>
            </a:r>
            <a:r>
              <a:rPr lang="en-US" dirty="0"/>
              <a:t>  ( </a:t>
            </a:r>
            <a:r>
              <a:rPr lang="en-US" dirty="0">
                <a:sym typeface="Symbol" charset="0"/>
              </a:rPr>
              <a:t> </a:t>
            </a:r>
            <a:r>
              <a:rPr lang="en-US" dirty="0"/>
              <a:t>):  Tuples in r1 or in r2.</a:t>
            </a:r>
          </a:p>
          <a:p>
            <a:r>
              <a:rPr lang="en-US" b="1" dirty="0"/>
              <a:t>Set-difference</a:t>
            </a:r>
            <a:r>
              <a:rPr lang="en-US" dirty="0"/>
              <a:t>  ( — ): Tuples in r1, but not in r2.</a:t>
            </a:r>
          </a:p>
          <a:p>
            <a:r>
              <a:rPr lang="en-US" b="1" dirty="0"/>
              <a:t>Cross-product </a:t>
            </a:r>
            <a:r>
              <a:rPr lang="en-US" dirty="0"/>
              <a:t> ( </a:t>
            </a:r>
            <a:r>
              <a:rPr lang="en-US" dirty="0">
                <a:sym typeface="Symbol" charset="0"/>
              </a:rPr>
              <a:t> </a:t>
            </a:r>
            <a:r>
              <a:rPr lang="en-US" dirty="0"/>
              <a:t>): Allows us to combine two relations.</a:t>
            </a:r>
          </a:p>
        </p:txBody>
      </p:sp>
    </p:spTree>
    <p:extLst>
      <p:ext uri="{BB962C8B-B14F-4D97-AF65-F5344CB8AC3E}">
        <p14:creationId xmlns:p14="http://schemas.microsoft.com/office/powerpoint/2010/main" val="1830416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Relational Algebra Operators: Compound</a:t>
            </a:r>
            <a:endParaRPr lang="en-US" dirty="0"/>
          </a:p>
        </p:txBody>
      </p:sp>
      <p:sp>
        <p:nvSpPr>
          <p:cNvPr id="3" name="Content Placeholder 2"/>
          <p:cNvSpPr>
            <a:spLocks noGrp="1"/>
          </p:cNvSpPr>
          <p:nvPr>
            <p:ph idx="1"/>
          </p:nvPr>
        </p:nvSpPr>
        <p:spPr/>
        <p:txBody>
          <a:bodyPr/>
          <a:lstStyle/>
          <a:p>
            <a:r>
              <a:rPr lang="en-US" u="sng" dirty="0"/>
              <a:t>Compound Operators</a:t>
            </a:r>
            <a:r>
              <a:rPr lang="en-US" dirty="0"/>
              <a:t>: common “</a:t>
            </a:r>
            <a:r>
              <a:rPr lang="en-US" i="1" dirty="0"/>
              <a:t>macros</a:t>
            </a:r>
            <a:r>
              <a:rPr lang="en-US" dirty="0"/>
              <a:t>” for the above</a:t>
            </a:r>
          </a:p>
          <a:p>
            <a:r>
              <a:rPr lang="en-US" b="1" dirty="0"/>
              <a:t>Intersection</a:t>
            </a:r>
            <a:r>
              <a:rPr lang="en-US" dirty="0"/>
              <a:t> ( </a:t>
            </a:r>
            <a:r>
              <a:rPr lang="en-US" dirty="0">
                <a:sym typeface="Symbol" charset="0"/>
              </a:rPr>
              <a:t>∩ </a:t>
            </a:r>
            <a:r>
              <a:rPr lang="en-US" dirty="0"/>
              <a:t>):  Tuples in r1 and in r2.</a:t>
            </a:r>
          </a:p>
          <a:p>
            <a:r>
              <a:rPr lang="en-US" b="1" dirty="0"/>
              <a:t>Joins</a:t>
            </a:r>
            <a:r>
              <a:rPr lang="en-US" dirty="0"/>
              <a:t> ( </a:t>
            </a:r>
            <a:r>
              <a:rPr lang="en-US" sz="2400" dirty="0"/>
              <a:t>⋈</a:t>
            </a:r>
            <a:r>
              <a:rPr lang="en-US" baseline="-25000" dirty="0"/>
              <a:t>𝜃</a:t>
            </a:r>
            <a:r>
              <a:rPr lang="en-US" dirty="0"/>
              <a:t> ,  </a:t>
            </a:r>
            <a:r>
              <a:rPr lang="en-US" sz="2400" dirty="0"/>
              <a:t>⋈</a:t>
            </a:r>
            <a:r>
              <a:rPr lang="en-US" dirty="0"/>
              <a:t> ): Combine relations that satisfy predicates</a:t>
            </a:r>
          </a:p>
        </p:txBody>
      </p:sp>
    </p:spTree>
    <p:extLst>
      <p:ext uri="{BB962C8B-B14F-4D97-AF65-F5344CB8AC3E}">
        <p14:creationId xmlns:p14="http://schemas.microsoft.com/office/powerpoint/2010/main" val="579631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a:t>Projection (</a:t>
            </a:r>
            <a:r>
              <a:rPr lang="en-US">
                <a:sym typeface="Symbol" charset="0"/>
              </a:rPr>
              <a:t></a:t>
            </a:r>
            <a:r>
              <a:rPr lang="en-US"/>
              <a:t>)</a:t>
            </a:r>
            <a:endParaRPr lang="en-US" dirty="0"/>
          </a:p>
        </p:txBody>
      </p:sp>
      <p:sp>
        <p:nvSpPr>
          <p:cNvPr id="8" name="Content Placeholder 7"/>
          <p:cNvSpPr>
            <a:spLocks noGrp="1"/>
          </p:cNvSpPr>
          <p:nvPr>
            <p:ph idx="1"/>
          </p:nvPr>
        </p:nvSpPr>
        <p:spPr>
          <a:xfrm>
            <a:off x="457200" y="971550"/>
            <a:ext cx="8229600" cy="3394472"/>
          </a:xfrm>
        </p:spPr>
        <p:txBody>
          <a:bodyPr/>
          <a:lstStyle/>
          <a:p>
            <a:r>
              <a:rPr lang="en-US" dirty="0">
                <a:sym typeface="Wingdings"/>
              </a:rPr>
              <a:t>Corresponds to the SELECT </a:t>
            </a:r>
            <a:r>
              <a:rPr lang="en-US" dirty="0" smtClean="0">
                <a:sym typeface="Wingdings"/>
              </a:rPr>
              <a:t>list in SQL</a:t>
            </a:r>
            <a:endParaRPr lang="en-US" dirty="0">
              <a:sym typeface="Wingdings"/>
            </a:endParaRPr>
          </a:p>
          <a:p>
            <a:r>
              <a:rPr lang="en-US" dirty="0">
                <a:sym typeface="Wingdings"/>
              </a:rPr>
              <a:t>Schema determined by schema of attribute list</a:t>
            </a:r>
          </a:p>
          <a:p>
            <a:pPr lvl="1"/>
            <a:r>
              <a:rPr lang="en-US" dirty="0">
                <a:sym typeface="Wingdings"/>
              </a:rPr>
              <a:t>Names and types correspond to input attributes</a:t>
            </a:r>
          </a:p>
          <a:p>
            <a:r>
              <a:rPr lang="en-US" i="1" dirty="0"/>
              <a:t>Selects a subset of columns (vertical)</a:t>
            </a:r>
          </a:p>
        </p:txBody>
      </p:sp>
      <p:sp>
        <p:nvSpPr>
          <p:cNvPr id="4" name="Rectangle 3" descr="Projects sname and age from relation S2" title="πsname,age(S2)"/>
          <p:cNvSpPr/>
          <p:nvPr/>
        </p:nvSpPr>
        <p:spPr>
          <a:xfrm>
            <a:off x="2976740" y="2541048"/>
            <a:ext cx="2128660" cy="553998"/>
          </a:xfrm>
          <a:prstGeom prst="rect">
            <a:avLst/>
          </a:prstGeom>
        </p:spPr>
        <p:txBody>
          <a:bodyPr wrap="none">
            <a:spAutoFit/>
          </a:bodyPr>
          <a:lstStyle/>
          <a:p>
            <a:r>
              <a:rPr lang="en-US" sz="3000" i="1" dirty="0" err="1">
                <a:latin typeface="Symbol" charset="2"/>
                <a:cs typeface="Symbol" charset="2"/>
              </a:rPr>
              <a:t>p</a:t>
            </a:r>
            <a:r>
              <a:rPr lang="en-US" sz="3000" baseline="-25000" dirty="0" err="1">
                <a:solidFill>
                  <a:srgbClr val="FF0000"/>
                </a:solidFill>
              </a:rPr>
              <a:t>sname</a:t>
            </a:r>
            <a:r>
              <a:rPr lang="en-US" sz="3000" baseline="-25000" dirty="0" err="1"/>
              <a:t>,</a:t>
            </a:r>
            <a:r>
              <a:rPr lang="en-US" sz="3000" baseline="-25000" dirty="0" err="1">
                <a:solidFill>
                  <a:srgbClr val="FF0000"/>
                </a:solidFill>
              </a:rPr>
              <a:t>age</a:t>
            </a:r>
            <a:r>
              <a:rPr lang="en-US" sz="3000" dirty="0"/>
              <a:t>(S2)</a:t>
            </a:r>
          </a:p>
        </p:txBody>
      </p:sp>
      <p:sp>
        <p:nvSpPr>
          <p:cNvPr id="17" name="Right Arrow 16" descr="Projects sname and age from relation S2" title="πsname,age(S2)"/>
          <p:cNvSpPr/>
          <p:nvPr/>
        </p:nvSpPr>
        <p:spPr bwMode="auto">
          <a:xfrm>
            <a:off x="3766321" y="4070723"/>
            <a:ext cx="506896"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graphicFrame>
        <p:nvGraphicFramePr>
          <p:cNvPr id="26" name="Table 25" descr="Table with columns for sname, and age" title="Projected table"/>
          <p:cNvGraphicFramePr>
            <a:graphicFrameLocks noGrp="1"/>
          </p:cNvGraphicFramePr>
          <p:nvPr>
            <p:extLst>
              <p:ext uri="{D42A27DB-BD31-4B8C-83A1-F6EECF244321}">
                <p14:modId xmlns:p14="http://schemas.microsoft.com/office/powerpoint/2010/main" val="2526312815"/>
              </p:ext>
            </p:extLst>
          </p:nvPr>
        </p:nvGraphicFramePr>
        <p:xfrm>
          <a:off x="4457149" y="3524250"/>
          <a:ext cx="1330229" cy="1409700"/>
        </p:xfrm>
        <a:graphic>
          <a:graphicData uri="http://schemas.openxmlformats.org/drawingml/2006/table">
            <a:tbl>
              <a:tblPr firstRow="1" bandRow="1">
                <a:tableStyleId>{5C22544A-7EE6-4342-B048-85BDC9FD1C3A}</a:tableStyleId>
              </a:tblPr>
              <a:tblGrid>
                <a:gridCol w="830092">
                  <a:extLst>
                    <a:ext uri="{9D8B030D-6E8A-4147-A177-3AD203B41FA5}">
                      <a16:colId xmlns="" xmlns:a16="http://schemas.microsoft.com/office/drawing/2014/main" val="20000"/>
                    </a:ext>
                  </a:extLst>
                </a:gridCol>
                <a:gridCol w="500137">
                  <a:extLst>
                    <a:ext uri="{9D8B030D-6E8A-4147-A177-3AD203B41FA5}">
                      <a16:colId xmlns="" xmlns:a16="http://schemas.microsoft.com/office/drawing/2014/main" val="20001"/>
                    </a:ext>
                  </a:extLst>
                </a:gridCol>
              </a:tblGrid>
              <a:tr h="278130">
                <a:tc>
                  <a:txBody>
                    <a:bodyPr/>
                    <a:lstStyle/>
                    <a:p>
                      <a:r>
                        <a:rPr lang="en-US" sz="1400" dirty="0" err="1"/>
                        <a:t>sname</a:t>
                      </a:r>
                      <a:endParaRPr lang="en-US" sz="1400" dirty="0"/>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err="1"/>
                        <a:t>yuppy</a:t>
                      </a:r>
                      <a:endParaRPr lang="en-US" sz="1400" dirty="0"/>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lubber</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guppy</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rusty</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21" name="Left Brace 20" descr="sname, age are list of attributes to be projected" title="Brace"/>
          <p:cNvSpPr/>
          <p:nvPr/>
        </p:nvSpPr>
        <p:spPr bwMode="auto">
          <a:xfrm rot="16200000">
            <a:off x="3748407" y="2561611"/>
            <a:ext cx="175308" cy="1242177"/>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2" name="TextBox 11">
            <a:extLst>
              <a:ext uri="{FF2B5EF4-FFF2-40B4-BE49-F238E27FC236}">
                <a16:creationId xmlns="" xmlns:a16="http://schemas.microsoft.com/office/drawing/2014/main" id="{B0402A61-2A8B-DC4A-8E93-27C42B7E73DA}"/>
              </a:ext>
            </a:extLst>
          </p:cNvPr>
          <p:cNvSpPr txBox="1"/>
          <p:nvPr/>
        </p:nvSpPr>
        <p:spPr>
          <a:xfrm>
            <a:off x="3429083" y="3308434"/>
            <a:ext cx="1093569" cy="253916"/>
          </a:xfrm>
          <a:prstGeom prst="rect">
            <a:avLst/>
          </a:prstGeom>
          <a:noFill/>
        </p:spPr>
        <p:txBody>
          <a:bodyPr wrap="none" rtlCol="0">
            <a:spAutoFit/>
          </a:bodyPr>
          <a:lstStyle/>
          <a:p>
            <a:r>
              <a:rPr lang="en-US" sz="1050" dirty="0"/>
              <a:t>List of Attributes</a:t>
            </a:r>
          </a:p>
        </p:txBody>
      </p:sp>
      <p:sp>
        <p:nvSpPr>
          <p:cNvPr id="11" name="TextBox 10"/>
          <p:cNvSpPr txBox="1"/>
          <p:nvPr/>
        </p:nvSpPr>
        <p:spPr>
          <a:xfrm>
            <a:off x="685800" y="3053902"/>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graphicFrame>
        <p:nvGraphicFramePr>
          <p:cNvPr id="13" name="Table 12" descr="Table with columns for sid, sname, rating, age" title="Sailor Table">
            <a:extLst>
              <a:ext uri="{FF2B5EF4-FFF2-40B4-BE49-F238E27FC236}">
                <a16:creationId xmlns="" xmlns:a16="http://schemas.microsoft.com/office/drawing/2014/main" id="{DE4EC1AC-2821-C143-B1D8-88DAFF08B88C}"/>
              </a:ext>
            </a:extLst>
          </p:cNvPr>
          <p:cNvGraphicFramePr>
            <a:graphicFrameLocks noGrp="1"/>
          </p:cNvGraphicFramePr>
          <p:nvPr>
            <p:extLst>
              <p:ext uri="{D42A27DB-BD31-4B8C-83A1-F6EECF244321}">
                <p14:modId xmlns:p14="http://schemas.microsoft.com/office/powerpoint/2010/main" val="1125401750"/>
              </p:ext>
            </p:extLst>
          </p:nvPr>
        </p:nvGraphicFramePr>
        <p:xfrm>
          <a:off x="685800" y="3405439"/>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798868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dirty="0"/>
              <a:t>Projection (</a:t>
            </a:r>
            <a:r>
              <a:rPr lang="en-US" dirty="0">
                <a:sym typeface="Symbol" charset="0"/>
              </a:rPr>
              <a:t></a:t>
            </a:r>
            <a:r>
              <a:rPr lang="en-US" dirty="0"/>
              <a:t>), cont.</a:t>
            </a:r>
          </a:p>
        </p:txBody>
      </p:sp>
      <p:sp>
        <p:nvSpPr>
          <p:cNvPr id="8" name="Content Placeholder 7"/>
          <p:cNvSpPr>
            <a:spLocks noGrp="1"/>
          </p:cNvSpPr>
          <p:nvPr>
            <p:ph idx="1"/>
          </p:nvPr>
        </p:nvSpPr>
        <p:spPr/>
        <p:txBody>
          <a:bodyPr/>
          <a:lstStyle/>
          <a:p>
            <a:r>
              <a:rPr lang="en-US" dirty="0">
                <a:sym typeface="Wingdings"/>
              </a:rPr>
              <a:t>Set semantics  results in fewer rows</a:t>
            </a:r>
          </a:p>
          <a:p>
            <a:pPr lvl="1"/>
            <a:r>
              <a:rPr lang="en-US" dirty="0">
                <a:sym typeface="Wingdings"/>
              </a:rPr>
              <a:t>Real systems don’t automatically remove duplicates</a:t>
            </a:r>
          </a:p>
          <a:p>
            <a:pPr lvl="2"/>
            <a:r>
              <a:rPr lang="en-US" dirty="0" smtClean="0">
                <a:sym typeface="Wingdings"/>
              </a:rPr>
              <a:t>Why? (Semantics and Performance reasons)</a:t>
            </a:r>
            <a:endParaRPr lang="en-US" dirty="0">
              <a:sym typeface="Wingdings"/>
            </a:endParaRPr>
          </a:p>
          <a:p>
            <a:pPr lvl="1"/>
            <a:r>
              <a:rPr lang="en-US" i="1" dirty="0"/>
              <a:t>Selects a subset of columns (vertical)</a:t>
            </a:r>
          </a:p>
        </p:txBody>
      </p:sp>
      <p:sp>
        <p:nvSpPr>
          <p:cNvPr id="4" name="Rectangle 3" descr="Projects age column from s2. Multiset contains duplicates, a set does not" title="πage(s2)"/>
          <p:cNvSpPr/>
          <p:nvPr/>
        </p:nvSpPr>
        <p:spPr>
          <a:xfrm>
            <a:off x="3149688" y="2513536"/>
            <a:ext cx="1458604" cy="553998"/>
          </a:xfrm>
          <a:prstGeom prst="rect">
            <a:avLst/>
          </a:prstGeom>
        </p:spPr>
        <p:txBody>
          <a:bodyPr wrap="none">
            <a:spAutoFit/>
          </a:bodyPr>
          <a:lstStyle/>
          <a:p>
            <a:r>
              <a:rPr lang="en-US" sz="3000" i="1" dirty="0">
                <a:latin typeface="Symbol" charset="2"/>
                <a:cs typeface="Symbol" charset="2"/>
              </a:rPr>
              <a:t>p</a:t>
            </a:r>
            <a:r>
              <a:rPr lang="en-US" sz="3000" baseline="-25000" dirty="0">
                <a:solidFill>
                  <a:srgbClr val="FF0000"/>
                </a:solidFill>
              </a:rPr>
              <a:t>age</a:t>
            </a:r>
            <a:r>
              <a:rPr lang="en-US" sz="3000" dirty="0"/>
              <a:t>(S2) </a:t>
            </a:r>
          </a:p>
        </p:txBody>
      </p:sp>
      <p:graphicFrame>
        <p:nvGraphicFramePr>
          <p:cNvPr id="16" name="Table 15" descr="Just the age column projected from the sailor table" title="Age"/>
          <p:cNvGraphicFramePr>
            <a:graphicFrameLocks noGrp="1"/>
          </p:cNvGraphicFramePr>
          <p:nvPr>
            <p:extLst>
              <p:ext uri="{D42A27DB-BD31-4B8C-83A1-F6EECF244321}">
                <p14:modId xmlns:p14="http://schemas.microsoft.com/office/powerpoint/2010/main" val="1948417135"/>
              </p:ext>
            </p:extLst>
          </p:nvPr>
        </p:nvGraphicFramePr>
        <p:xfrm>
          <a:off x="3978594" y="3301960"/>
          <a:ext cx="500137" cy="1409700"/>
        </p:xfrm>
        <a:graphic>
          <a:graphicData uri="http://schemas.openxmlformats.org/drawingml/2006/table">
            <a:tbl>
              <a:tblPr firstRow="1" bandRow="1">
                <a:tableStyleId>{5C22544A-7EE6-4342-B048-85BDC9FD1C3A}</a:tableStyleId>
              </a:tblPr>
              <a:tblGrid>
                <a:gridCol w="500137">
                  <a:extLst>
                    <a:ext uri="{9D8B030D-6E8A-4147-A177-3AD203B41FA5}">
                      <a16:colId xmlns="" xmlns:a16="http://schemas.microsoft.com/office/drawing/2014/main" val="20000"/>
                    </a:ext>
                  </a:extLst>
                </a:gridCol>
              </a:tblGrid>
              <a:tr h="278130">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17" name="Right Arrow 16" descr="Projects age column from s2. Multiset contains duplicates, a set does not" title="πage(s2)"/>
          <p:cNvSpPr/>
          <p:nvPr/>
        </p:nvSpPr>
        <p:spPr bwMode="auto">
          <a:xfrm>
            <a:off x="3327090" y="3885393"/>
            <a:ext cx="506896"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sp>
        <p:nvSpPr>
          <p:cNvPr id="19" name="Right Arrow 18" descr="Set version of the age multiset. Only contains 35 and 55 (no duplicates)" title="Arrow 2"/>
          <p:cNvSpPr/>
          <p:nvPr/>
        </p:nvSpPr>
        <p:spPr bwMode="auto">
          <a:xfrm>
            <a:off x="4690254" y="3885393"/>
            <a:ext cx="506896"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graphicFrame>
        <p:nvGraphicFramePr>
          <p:cNvPr id="20" name="Table 19" descr="Projects age column from s2. Multiset contains duplicates, a set does not" title="πage(s2)"/>
          <p:cNvGraphicFramePr>
            <a:graphicFrameLocks noGrp="1"/>
          </p:cNvGraphicFramePr>
          <p:nvPr>
            <p:extLst>
              <p:ext uri="{D42A27DB-BD31-4B8C-83A1-F6EECF244321}">
                <p14:modId xmlns:p14="http://schemas.microsoft.com/office/powerpoint/2010/main" val="1315797388"/>
              </p:ext>
            </p:extLst>
          </p:nvPr>
        </p:nvGraphicFramePr>
        <p:xfrm>
          <a:off x="5408673" y="3662010"/>
          <a:ext cx="500137" cy="845820"/>
        </p:xfrm>
        <a:graphic>
          <a:graphicData uri="http://schemas.openxmlformats.org/drawingml/2006/table">
            <a:tbl>
              <a:tblPr firstRow="1" bandRow="1">
                <a:tableStyleId>{5C22544A-7EE6-4342-B048-85BDC9FD1C3A}</a:tableStyleId>
              </a:tblPr>
              <a:tblGrid>
                <a:gridCol w="500137">
                  <a:extLst>
                    <a:ext uri="{9D8B030D-6E8A-4147-A177-3AD203B41FA5}">
                      <a16:colId xmlns="" xmlns:a16="http://schemas.microsoft.com/office/drawing/2014/main" val="20000"/>
                    </a:ext>
                  </a:extLst>
                </a:gridCol>
              </a:tblGrid>
              <a:tr h="278130">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bl>
          </a:graphicData>
        </a:graphic>
      </p:graphicFrame>
      <p:sp>
        <p:nvSpPr>
          <p:cNvPr id="7" name="TextBox 6"/>
          <p:cNvSpPr txBox="1"/>
          <p:nvPr/>
        </p:nvSpPr>
        <p:spPr>
          <a:xfrm>
            <a:off x="3833986" y="3055460"/>
            <a:ext cx="772071" cy="300082"/>
          </a:xfrm>
          <a:prstGeom prst="rect">
            <a:avLst/>
          </a:prstGeom>
          <a:noFill/>
        </p:spPr>
        <p:txBody>
          <a:bodyPr wrap="none" rtlCol="0">
            <a:spAutoFit/>
          </a:bodyPr>
          <a:lstStyle/>
          <a:p>
            <a:r>
              <a:rPr lang="en-US" sz="1350"/>
              <a:t>Multiset</a:t>
            </a:r>
          </a:p>
        </p:txBody>
      </p:sp>
      <p:sp>
        <p:nvSpPr>
          <p:cNvPr id="22" name="TextBox 21"/>
          <p:cNvSpPr txBox="1"/>
          <p:nvPr/>
        </p:nvSpPr>
        <p:spPr>
          <a:xfrm>
            <a:off x="5463246" y="3398498"/>
            <a:ext cx="408189" cy="300082"/>
          </a:xfrm>
          <a:prstGeom prst="rect">
            <a:avLst/>
          </a:prstGeom>
          <a:noFill/>
        </p:spPr>
        <p:txBody>
          <a:bodyPr wrap="none" rtlCol="0">
            <a:spAutoFit/>
          </a:bodyPr>
          <a:lstStyle/>
          <a:p>
            <a:r>
              <a:rPr lang="en-US" sz="1350"/>
              <a:t>Set</a:t>
            </a:r>
          </a:p>
        </p:txBody>
      </p:sp>
      <p:sp>
        <p:nvSpPr>
          <p:cNvPr id="15" name="TextBox 14"/>
          <p:cNvSpPr txBox="1"/>
          <p:nvPr/>
        </p:nvSpPr>
        <p:spPr>
          <a:xfrm>
            <a:off x="685800" y="3053902"/>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graphicFrame>
        <p:nvGraphicFramePr>
          <p:cNvPr id="13" name="Table 12" descr="Table with columns for sid, sname, rating, age" title="Sailor Table">
            <a:extLst>
              <a:ext uri="{FF2B5EF4-FFF2-40B4-BE49-F238E27FC236}">
                <a16:creationId xmlns="" xmlns:a16="http://schemas.microsoft.com/office/drawing/2014/main" id="{DE4EC1AC-2821-C143-B1D8-88DAFF08B88C}"/>
              </a:ext>
            </a:extLst>
          </p:cNvPr>
          <p:cNvGraphicFramePr>
            <a:graphicFrameLocks noGrp="1"/>
          </p:cNvGraphicFramePr>
          <p:nvPr>
            <p:extLst>
              <p:ext uri="{D42A27DB-BD31-4B8C-83A1-F6EECF244321}">
                <p14:modId xmlns:p14="http://schemas.microsoft.com/office/powerpoint/2010/main" val="2509959381"/>
              </p:ext>
            </p:extLst>
          </p:nvPr>
        </p:nvGraphicFramePr>
        <p:xfrm>
          <a:off x="685800" y="3405439"/>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102712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fade">
                                      <p:cBhvr>
                                        <p:cTn id="4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4" grpId="0"/>
      <p:bldP spid="17" grpId="0" animBg="1"/>
      <p:bldP spid="19" grpId="0" animBg="1"/>
      <p:bldP spid="7"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a:t>Selection(</a:t>
            </a:r>
            <a:r>
              <a:rPr lang="en-US">
                <a:sym typeface="Symbol" charset="0"/>
              </a:rPr>
              <a:t>𝜎</a:t>
            </a:r>
            <a:r>
              <a:rPr lang="en-US"/>
              <a:t>)</a:t>
            </a:r>
            <a:endParaRPr lang="en-US" dirty="0"/>
          </a:p>
        </p:txBody>
      </p:sp>
      <p:sp>
        <p:nvSpPr>
          <p:cNvPr id="8" name="Content Placeholder 7"/>
          <p:cNvSpPr>
            <a:spLocks noGrp="1"/>
          </p:cNvSpPr>
          <p:nvPr>
            <p:ph idx="1"/>
          </p:nvPr>
        </p:nvSpPr>
        <p:spPr/>
        <p:txBody>
          <a:bodyPr/>
          <a:lstStyle/>
          <a:p>
            <a:r>
              <a:rPr lang="en-US" dirty="0">
                <a:sym typeface="Wingdings"/>
              </a:rPr>
              <a:t>Corresponds to the WHERE </a:t>
            </a:r>
            <a:r>
              <a:rPr lang="en-US" dirty="0" smtClean="0">
                <a:sym typeface="Wingdings"/>
              </a:rPr>
              <a:t>clause in SQL</a:t>
            </a:r>
            <a:endParaRPr lang="en-US" dirty="0">
              <a:sym typeface="Wingdings"/>
            </a:endParaRPr>
          </a:p>
          <a:p>
            <a:r>
              <a:rPr lang="en-US" dirty="0">
                <a:sym typeface="Wingdings"/>
              </a:rPr>
              <a:t>Output schema same as input</a:t>
            </a:r>
          </a:p>
          <a:p>
            <a:r>
              <a:rPr lang="en-US" dirty="0">
                <a:sym typeface="Wingdings"/>
              </a:rPr>
              <a:t>Duplicate Elimination</a:t>
            </a:r>
            <a:r>
              <a:rPr lang="en-US" dirty="0" smtClean="0">
                <a:sym typeface="Wingdings"/>
              </a:rPr>
              <a:t>?  Not needed.</a:t>
            </a:r>
          </a:p>
          <a:p>
            <a:r>
              <a:rPr lang="en-US" i="1" dirty="0" smtClean="0"/>
              <a:t>Selects </a:t>
            </a:r>
            <a:r>
              <a:rPr lang="en-US" i="1" dirty="0"/>
              <a:t>a subset of rows (horizontal)</a:t>
            </a:r>
          </a:p>
        </p:txBody>
      </p:sp>
      <p:sp>
        <p:nvSpPr>
          <p:cNvPr id="4" name="Rectangle 3"/>
          <p:cNvSpPr/>
          <p:nvPr/>
        </p:nvSpPr>
        <p:spPr>
          <a:xfrm>
            <a:off x="2801438" y="2604899"/>
            <a:ext cx="1879425" cy="553998"/>
          </a:xfrm>
          <a:prstGeom prst="rect">
            <a:avLst/>
          </a:prstGeom>
        </p:spPr>
        <p:txBody>
          <a:bodyPr wrap="none">
            <a:spAutoFit/>
          </a:bodyPr>
          <a:lstStyle/>
          <a:p>
            <a:r>
              <a:rPr lang="en-US" sz="3000" dirty="0">
                <a:latin typeface="Symbol" charset="2"/>
                <a:cs typeface="Symbol" charset="2"/>
              </a:rPr>
              <a:t>𝜎</a:t>
            </a:r>
            <a:r>
              <a:rPr lang="en-US" sz="3000" baseline="-25000" dirty="0">
                <a:solidFill>
                  <a:srgbClr val="FF0000"/>
                </a:solidFill>
              </a:rPr>
              <a:t>rating&gt;8</a:t>
            </a:r>
            <a:r>
              <a:rPr lang="en-US" sz="3000" dirty="0"/>
              <a:t>(S2)</a:t>
            </a:r>
          </a:p>
        </p:txBody>
      </p:sp>
      <p:graphicFrame>
        <p:nvGraphicFramePr>
          <p:cNvPr id="5" name="Table 4" descr="Table with columns for sid, sname, rating, age" title="Sailor Table"/>
          <p:cNvGraphicFramePr>
            <a:graphicFrameLocks noGrp="1"/>
          </p:cNvGraphicFramePr>
          <p:nvPr>
            <p:extLst>
              <p:ext uri="{D42A27DB-BD31-4B8C-83A1-F6EECF244321}">
                <p14:modId xmlns:p14="http://schemas.microsoft.com/office/powerpoint/2010/main" val="2270337114"/>
              </p:ext>
            </p:extLst>
          </p:nvPr>
        </p:nvGraphicFramePr>
        <p:xfrm>
          <a:off x="685800" y="3405439"/>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17" name="Right Arrow 16" descr="Arrow from students table to table with selected rows" title="Arrow"/>
          <p:cNvSpPr/>
          <p:nvPr/>
        </p:nvSpPr>
        <p:spPr bwMode="auto">
          <a:xfrm>
            <a:off x="3309121" y="3960968"/>
            <a:ext cx="506896"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grpSp>
        <p:nvGrpSpPr>
          <p:cNvPr id="24" name="Group 23" descr="rating &gt; 8" title="Selection Condition (Boolean Expression)&#13;&#10;"/>
          <p:cNvGrpSpPr/>
          <p:nvPr/>
        </p:nvGrpSpPr>
        <p:grpSpPr>
          <a:xfrm>
            <a:off x="3132402" y="3110517"/>
            <a:ext cx="2865199" cy="497513"/>
            <a:chOff x="2847038" y="2254431"/>
            <a:chExt cx="3820266" cy="663351"/>
          </a:xfrm>
        </p:grpSpPr>
        <p:sp>
          <p:nvSpPr>
            <p:cNvPr id="15" name="TextBox 14" descr="rating &gt; 8" title="Selection Condition (Boolean Expression)&#13;&#10;Selection condition (boolean expression)"/>
            <p:cNvSpPr txBox="1"/>
            <p:nvPr/>
          </p:nvSpPr>
          <p:spPr>
            <a:xfrm>
              <a:off x="3003993" y="2548450"/>
              <a:ext cx="3663311" cy="369332"/>
            </a:xfrm>
            <a:prstGeom prst="rect">
              <a:avLst/>
            </a:prstGeom>
            <a:noFill/>
          </p:spPr>
          <p:txBody>
            <a:bodyPr wrap="none" rtlCol="0">
              <a:spAutoFit/>
            </a:bodyPr>
            <a:lstStyle/>
            <a:p>
              <a:r>
                <a:rPr lang="en-US" sz="1200" dirty="0"/>
                <a:t>Selection Condition (Boolean Expression)</a:t>
              </a:r>
            </a:p>
          </p:txBody>
        </p:sp>
        <p:sp>
          <p:nvSpPr>
            <p:cNvPr id="21" name="Left Brace 20"/>
            <p:cNvSpPr/>
            <p:nvPr/>
          </p:nvSpPr>
          <p:spPr bwMode="auto">
            <a:xfrm rot="16200000">
              <a:off x="3288188" y="1813281"/>
              <a:ext cx="274433" cy="1156733"/>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aphicFrame>
        <p:nvGraphicFramePr>
          <p:cNvPr id="13" name="Table 12" descr="table including only the rows of the sailor table with rating &gt; 8" title="Selected Table"/>
          <p:cNvGraphicFramePr>
            <a:graphicFrameLocks noGrp="1"/>
          </p:cNvGraphicFramePr>
          <p:nvPr>
            <p:extLst>
              <p:ext uri="{D42A27DB-BD31-4B8C-83A1-F6EECF244321}">
                <p14:modId xmlns:p14="http://schemas.microsoft.com/office/powerpoint/2010/main" val="3097488178"/>
              </p:ext>
            </p:extLst>
          </p:nvPr>
        </p:nvGraphicFramePr>
        <p:xfrm>
          <a:off x="3999949" y="3690048"/>
          <a:ext cx="2439390" cy="84582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2"/>
                  </a:ext>
                </a:extLst>
              </a:tr>
            </a:tbl>
          </a:graphicData>
        </a:graphic>
      </p:graphicFrame>
      <p:cxnSp>
        <p:nvCxnSpPr>
          <p:cNvPr id="6" name="Straight Connector 5" descr="Crossing out the rows in the students table with rating &lt; 8" title="Cross Out"/>
          <p:cNvCxnSpPr/>
          <p:nvPr/>
        </p:nvCxnSpPr>
        <p:spPr bwMode="auto">
          <a:xfrm>
            <a:off x="418398" y="4120466"/>
            <a:ext cx="2784658" cy="0"/>
          </a:xfrm>
          <a:prstGeom prst="line">
            <a:avLst/>
          </a:prstGeom>
          <a:ln>
            <a:solidFill>
              <a:schemeClr val="bg2">
                <a:lumMod val="50000"/>
              </a:schemeClr>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8" name="Straight Connector 17" descr="Crossing out the rows in the students table with rating &lt; 8" title="Cross Out"/>
          <p:cNvCxnSpPr/>
          <p:nvPr/>
        </p:nvCxnSpPr>
        <p:spPr bwMode="auto">
          <a:xfrm>
            <a:off x="418398" y="4356096"/>
            <a:ext cx="2784658" cy="0"/>
          </a:xfrm>
          <a:prstGeom prst="line">
            <a:avLst/>
          </a:prstGeom>
          <a:ln>
            <a:solidFill>
              <a:schemeClr val="bg2">
                <a:lumMod val="50000"/>
              </a:schemeClr>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 xmlns:a16="http://schemas.microsoft.com/office/drawing/2014/main" id="{4C62C410-E011-F249-B4BB-8850F86B8A71}"/>
              </a:ext>
            </a:extLst>
          </p:cNvPr>
          <p:cNvSpPr txBox="1"/>
          <p:nvPr/>
        </p:nvSpPr>
        <p:spPr>
          <a:xfrm>
            <a:off x="685800" y="3053902"/>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spTree>
    <p:extLst>
      <p:ext uri="{BB962C8B-B14F-4D97-AF65-F5344CB8AC3E}">
        <p14:creationId xmlns:p14="http://schemas.microsoft.com/office/powerpoint/2010/main" val="150528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Select and Project</a:t>
            </a:r>
          </a:p>
        </p:txBody>
      </p:sp>
      <p:sp>
        <p:nvSpPr>
          <p:cNvPr id="3" name="Content Placeholder 2"/>
          <p:cNvSpPr>
            <a:spLocks noGrp="1"/>
          </p:cNvSpPr>
          <p:nvPr>
            <p:ph idx="1"/>
          </p:nvPr>
        </p:nvSpPr>
        <p:spPr>
          <a:xfrm>
            <a:off x="152400" y="1463988"/>
            <a:ext cx="8229600" cy="3394472"/>
          </a:xfrm>
        </p:spPr>
        <p:txBody>
          <a:bodyPr/>
          <a:lstStyle/>
          <a:p>
            <a:r>
              <a:rPr lang="en-US" dirty="0"/>
              <a:t>Names of sailors with rating </a:t>
            </a:r>
            <a:r>
              <a:rPr lang="en-US"/>
              <a:t>&gt; </a:t>
            </a:r>
            <a:r>
              <a:rPr lang="en-US" smtClean="0"/>
              <a:t>8:</a:t>
            </a:r>
            <a:endParaRPr lang="en-US" dirty="0"/>
          </a:p>
          <a:p>
            <a:pPr>
              <a:spcBef>
                <a:spcPts val="18000"/>
              </a:spcBef>
            </a:pPr>
            <a:r>
              <a:rPr lang="en-US" dirty="0"/>
              <a:t>What about:</a:t>
            </a:r>
          </a:p>
          <a:p>
            <a:pPr lvl="1">
              <a:spcBef>
                <a:spcPts val="1000"/>
              </a:spcBef>
            </a:pPr>
            <a:r>
              <a:rPr lang="en-US" i="1" dirty="0"/>
              <a:t>Invalid types.  Input to </a:t>
            </a:r>
            <a:r>
              <a:rPr lang="en-US" b="1" i="1" dirty="0">
                <a:latin typeface="Symbol" charset="2"/>
                <a:cs typeface="Symbol" charset="2"/>
              </a:rPr>
              <a:t>𝜎</a:t>
            </a:r>
            <a:r>
              <a:rPr lang="en-US" b="1" i="1" baseline="-25000" dirty="0"/>
              <a:t>rating&gt;8</a:t>
            </a:r>
            <a:r>
              <a:rPr lang="en-US" b="1" i="1" dirty="0"/>
              <a:t> </a:t>
            </a:r>
            <a:r>
              <a:rPr lang="en-US" i="1" dirty="0"/>
              <a:t>does not contain rating. </a:t>
            </a:r>
          </a:p>
        </p:txBody>
      </p:sp>
      <p:graphicFrame>
        <p:nvGraphicFramePr>
          <p:cNvPr id="5" name="Table 4" descr="Table with columns for sid, sname, rating, age" title="Sailor Table"/>
          <p:cNvGraphicFramePr>
            <a:graphicFrameLocks noGrp="1"/>
          </p:cNvGraphicFramePr>
          <p:nvPr>
            <p:extLst>
              <p:ext uri="{D42A27DB-BD31-4B8C-83A1-F6EECF244321}">
                <p14:modId xmlns:p14="http://schemas.microsoft.com/office/powerpoint/2010/main" val="1309041883"/>
              </p:ext>
            </p:extLst>
          </p:nvPr>
        </p:nvGraphicFramePr>
        <p:xfrm>
          <a:off x="304800" y="2130477"/>
          <a:ext cx="2333588" cy="1409700"/>
        </p:xfrm>
        <a:graphic>
          <a:graphicData uri="http://schemas.openxmlformats.org/drawingml/2006/table">
            <a:tbl>
              <a:tblPr firstRow="1" bandRow="1">
                <a:tableStyleId>{5C22544A-7EE6-4342-B048-85BDC9FD1C3A}</a:tableStyleId>
              </a:tblPr>
              <a:tblGrid>
                <a:gridCol w="370536">
                  <a:extLst>
                    <a:ext uri="{9D8B030D-6E8A-4147-A177-3AD203B41FA5}">
                      <a16:colId xmlns="" xmlns:a16="http://schemas.microsoft.com/office/drawing/2014/main" val="20000"/>
                    </a:ext>
                  </a:extLst>
                </a:gridCol>
                <a:gridCol w="794089">
                  <a:extLst>
                    <a:ext uri="{9D8B030D-6E8A-4147-A177-3AD203B41FA5}">
                      <a16:colId xmlns="" xmlns:a16="http://schemas.microsoft.com/office/drawing/2014/main" val="20001"/>
                    </a:ext>
                  </a:extLst>
                </a:gridCol>
                <a:gridCol w="690518">
                  <a:extLst>
                    <a:ext uri="{9D8B030D-6E8A-4147-A177-3AD203B41FA5}">
                      <a16:colId xmlns="" xmlns:a16="http://schemas.microsoft.com/office/drawing/2014/main" val="20002"/>
                    </a:ext>
                  </a:extLst>
                </a:gridCol>
                <a:gridCol w="478445">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graphicFrame>
        <p:nvGraphicFramePr>
          <p:cNvPr id="8" name="Table 7" descr="Table with rows from the sailor table with rating &gt; 8" title="Selected Table"/>
          <p:cNvGraphicFramePr>
            <a:graphicFrameLocks noGrp="1"/>
          </p:cNvGraphicFramePr>
          <p:nvPr>
            <p:extLst>
              <p:ext uri="{D42A27DB-BD31-4B8C-83A1-F6EECF244321}">
                <p14:modId xmlns:p14="http://schemas.microsoft.com/office/powerpoint/2010/main" val="3890145813"/>
              </p:ext>
            </p:extLst>
          </p:nvPr>
        </p:nvGraphicFramePr>
        <p:xfrm>
          <a:off x="3144763" y="2408607"/>
          <a:ext cx="2253843" cy="845820"/>
        </p:xfrm>
        <a:graphic>
          <a:graphicData uri="http://schemas.openxmlformats.org/drawingml/2006/table">
            <a:tbl>
              <a:tblPr firstRow="1" bandRow="1">
                <a:tableStyleId>{5C22544A-7EE6-4342-B048-85BDC9FD1C3A}</a:tableStyleId>
              </a:tblPr>
              <a:tblGrid>
                <a:gridCol w="371879">
                  <a:extLst>
                    <a:ext uri="{9D8B030D-6E8A-4147-A177-3AD203B41FA5}">
                      <a16:colId xmlns="" xmlns:a16="http://schemas.microsoft.com/office/drawing/2014/main" val="20000"/>
                    </a:ext>
                  </a:extLst>
                </a:gridCol>
                <a:gridCol w="734378">
                  <a:extLst>
                    <a:ext uri="{9D8B030D-6E8A-4147-A177-3AD203B41FA5}">
                      <a16:colId xmlns="" xmlns:a16="http://schemas.microsoft.com/office/drawing/2014/main" val="20001"/>
                    </a:ext>
                  </a:extLst>
                </a:gridCol>
                <a:gridCol w="616154">
                  <a:extLst>
                    <a:ext uri="{9D8B030D-6E8A-4147-A177-3AD203B41FA5}">
                      <a16:colId xmlns="" xmlns:a16="http://schemas.microsoft.com/office/drawing/2014/main" val="20002"/>
                    </a:ext>
                  </a:extLst>
                </a:gridCol>
                <a:gridCol w="531432">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2"/>
                  </a:ext>
                </a:extLst>
              </a:tr>
            </a:tbl>
          </a:graphicData>
        </a:graphic>
      </p:graphicFrame>
      <p:graphicFrame>
        <p:nvGraphicFramePr>
          <p:cNvPr id="9" name="Table 8" descr="Only the sname column kept from the selected table" title="Projected Table"/>
          <p:cNvGraphicFramePr>
            <a:graphicFrameLocks noGrp="1"/>
          </p:cNvGraphicFramePr>
          <p:nvPr>
            <p:extLst>
              <p:ext uri="{D42A27DB-BD31-4B8C-83A1-F6EECF244321}">
                <p14:modId xmlns:p14="http://schemas.microsoft.com/office/powerpoint/2010/main" val="822609949"/>
              </p:ext>
            </p:extLst>
          </p:nvPr>
        </p:nvGraphicFramePr>
        <p:xfrm>
          <a:off x="5904983" y="2402328"/>
          <a:ext cx="830092" cy="845820"/>
        </p:xfrm>
        <a:graphic>
          <a:graphicData uri="http://schemas.openxmlformats.org/drawingml/2006/table">
            <a:tbl>
              <a:tblPr firstRow="1" bandRow="1">
                <a:tableStyleId>{5C22544A-7EE6-4342-B048-85BDC9FD1C3A}</a:tableStyleId>
              </a:tblPr>
              <a:tblGrid>
                <a:gridCol w="830092">
                  <a:extLst>
                    <a:ext uri="{9D8B030D-6E8A-4147-A177-3AD203B41FA5}">
                      <a16:colId xmlns="" xmlns:a16="http://schemas.microsoft.com/office/drawing/2014/main" val="20000"/>
                    </a:ext>
                  </a:extLst>
                </a:gridCol>
              </a:tblGrid>
              <a:tr h="278130">
                <a:tc>
                  <a:txBody>
                    <a:bodyPr/>
                    <a:lstStyle/>
                    <a:p>
                      <a:r>
                        <a:rPr lang="en-US" sz="1400" dirty="0" err="1"/>
                        <a:t>sname</a:t>
                      </a:r>
                      <a:endParaRPr lang="en-US" sz="1400" dirty="0"/>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err="1"/>
                        <a:t>yuppy</a:t>
                      </a:r>
                      <a:endParaRPr lang="en-US" sz="1400" dirty="0"/>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rusty</a:t>
                      </a:r>
                    </a:p>
                  </a:txBody>
                  <a:tcPr marL="68580" marR="68580" marT="34290" marB="34290"/>
                </a:tc>
                <a:extLst>
                  <a:ext uri="{0D108BD9-81ED-4DB2-BD59-A6C34878D82A}">
                    <a16:rowId xmlns="" xmlns:a16="http://schemas.microsoft.com/office/drawing/2014/main" val="10002"/>
                  </a:ext>
                </a:extLst>
              </a:tr>
            </a:tbl>
          </a:graphicData>
        </a:graphic>
      </p:graphicFrame>
      <p:sp>
        <p:nvSpPr>
          <p:cNvPr id="10" name="Right Arrow 9" descr="Arrow from students table to selected table" title="Arrow "/>
          <p:cNvSpPr/>
          <p:nvPr/>
        </p:nvSpPr>
        <p:spPr bwMode="auto">
          <a:xfrm>
            <a:off x="2771221" y="2734561"/>
            <a:ext cx="240708"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sp>
        <p:nvSpPr>
          <p:cNvPr id="11" name="Right Arrow 10" descr="Arrow from selected table to projected table" title="Arrow 2"/>
          <p:cNvSpPr/>
          <p:nvPr/>
        </p:nvSpPr>
        <p:spPr bwMode="auto">
          <a:xfrm>
            <a:off x="5531440" y="2738315"/>
            <a:ext cx="240708" cy="387626"/>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sp>
        <p:nvSpPr>
          <p:cNvPr id="12" name="Rectangle 11"/>
          <p:cNvSpPr/>
          <p:nvPr/>
        </p:nvSpPr>
        <p:spPr>
          <a:xfrm>
            <a:off x="5348707" y="3161224"/>
            <a:ext cx="726481" cy="369332"/>
          </a:xfrm>
          <a:prstGeom prst="rect">
            <a:avLst/>
          </a:prstGeom>
        </p:spPr>
        <p:txBody>
          <a:bodyPr wrap="none">
            <a:spAutoFit/>
          </a:bodyPr>
          <a:lstStyle/>
          <a:p>
            <a:r>
              <a:rPr lang="en-US" i="1" dirty="0" err="1" smtClean="0">
                <a:latin typeface="Symbol" charset="2"/>
                <a:cs typeface="Symbol" charset="2"/>
              </a:rPr>
              <a:t>p</a:t>
            </a:r>
            <a:r>
              <a:rPr lang="en-US" baseline="-25000" dirty="0" err="1" smtClean="0"/>
              <a:t>sname</a:t>
            </a:r>
            <a:endParaRPr lang="en-US" dirty="0"/>
          </a:p>
        </p:txBody>
      </p:sp>
      <p:sp>
        <p:nvSpPr>
          <p:cNvPr id="13" name="Rectangle 12"/>
          <p:cNvSpPr/>
          <p:nvPr/>
        </p:nvSpPr>
        <p:spPr>
          <a:xfrm>
            <a:off x="2719546" y="3236718"/>
            <a:ext cx="835806" cy="369332"/>
          </a:xfrm>
          <a:prstGeom prst="rect">
            <a:avLst/>
          </a:prstGeom>
        </p:spPr>
        <p:txBody>
          <a:bodyPr wrap="none">
            <a:spAutoFit/>
          </a:bodyPr>
          <a:lstStyle/>
          <a:p>
            <a:r>
              <a:rPr lang="en-US" dirty="0">
                <a:latin typeface="Symbol" charset="2"/>
                <a:cs typeface="Symbol" charset="2"/>
              </a:rPr>
              <a:t>𝜎</a:t>
            </a:r>
            <a:r>
              <a:rPr lang="en-US" baseline="-25000" dirty="0"/>
              <a:t>rating&gt;8</a:t>
            </a:r>
            <a:endParaRPr lang="en-US" dirty="0"/>
          </a:p>
        </p:txBody>
      </p:sp>
      <p:sp>
        <p:nvSpPr>
          <p:cNvPr id="14" name="Rectangle 13" descr="Invalid types.  Input to 𝜎rating&gt;8 does not contain rating. &#10;" title="𝜎rating&gt;8(πname(S2)) &#10;"/>
          <p:cNvSpPr/>
          <p:nvPr/>
        </p:nvSpPr>
        <p:spPr>
          <a:xfrm>
            <a:off x="2109860" y="3919385"/>
            <a:ext cx="3104311" cy="553998"/>
          </a:xfrm>
          <a:prstGeom prst="rect">
            <a:avLst/>
          </a:prstGeom>
        </p:spPr>
        <p:txBody>
          <a:bodyPr wrap="none">
            <a:spAutoFit/>
          </a:bodyPr>
          <a:lstStyle/>
          <a:p>
            <a:pPr algn="ctr"/>
            <a:r>
              <a:rPr lang="en-US" sz="3000" dirty="0">
                <a:latin typeface="Symbol" charset="2"/>
                <a:cs typeface="Symbol" charset="2"/>
              </a:rPr>
              <a:t>𝜎</a:t>
            </a:r>
            <a:r>
              <a:rPr lang="en-US" sz="3000" baseline="-25000" dirty="0" smtClean="0"/>
              <a:t>rating&gt;8</a:t>
            </a:r>
            <a:r>
              <a:rPr lang="en-US" sz="3000" dirty="0" smtClean="0"/>
              <a:t>(</a:t>
            </a:r>
            <a:r>
              <a:rPr lang="en-US" sz="3000" i="1" dirty="0" err="1" smtClean="0">
                <a:latin typeface="Symbol" charset="2"/>
                <a:cs typeface="Symbol" charset="2"/>
              </a:rPr>
              <a:t>p</a:t>
            </a:r>
            <a:r>
              <a:rPr lang="en-US" sz="3000" baseline="-25000" dirty="0" err="1" smtClean="0"/>
              <a:t>sname</a:t>
            </a:r>
            <a:r>
              <a:rPr lang="en-US" sz="3000" dirty="0" smtClean="0"/>
              <a:t>(S2</a:t>
            </a:r>
            <a:r>
              <a:rPr lang="en-US" sz="3000" dirty="0"/>
              <a:t>)) </a:t>
            </a:r>
          </a:p>
        </p:txBody>
      </p:sp>
      <p:sp>
        <p:nvSpPr>
          <p:cNvPr id="15" name="Rectangle 14"/>
          <p:cNvSpPr/>
          <p:nvPr/>
        </p:nvSpPr>
        <p:spPr>
          <a:xfrm>
            <a:off x="4669514" y="1261323"/>
            <a:ext cx="3301032" cy="584775"/>
          </a:xfrm>
          <a:prstGeom prst="rect">
            <a:avLst/>
          </a:prstGeom>
        </p:spPr>
        <p:txBody>
          <a:bodyPr wrap="none">
            <a:spAutoFit/>
          </a:bodyPr>
          <a:lstStyle/>
          <a:p>
            <a:pPr algn="ctr"/>
            <a:r>
              <a:rPr lang="en-US" sz="3200" i="1" dirty="0" err="1" smtClean="0">
                <a:latin typeface="Symbol" charset="2"/>
                <a:cs typeface="Symbol" charset="2"/>
              </a:rPr>
              <a:t>p</a:t>
            </a:r>
            <a:r>
              <a:rPr lang="en-US" sz="3200" baseline="-25000" dirty="0" err="1" smtClean="0"/>
              <a:t>sname</a:t>
            </a:r>
            <a:r>
              <a:rPr lang="en-US" sz="3200" dirty="0" smtClean="0"/>
              <a:t>(</a:t>
            </a:r>
            <a:r>
              <a:rPr lang="en-US" sz="3200" dirty="0">
                <a:latin typeface="Symbol" charset="2"/>
                <a:cs typeface="Symbol" charset="2"/>
              </a:rPr>
              <a:t>𝜎</a:t>
            </a:r>
            <a:r>
              <a:rPr lang="en-US" sz="3200" baseline="-25000" dirty="0" smtClean="0"/>
              <a:t>rating&gt;8</a:t>
            </a:r>
            <a:r>
              <a:rPr lang="en-US" sz="3200" dirty="0" smtClean="0"/>
              <a:t>(S2</a:t>
            </a:r>
            <a:r>
              <a:rPr lang="en-US" sz="3200" dirty="0"/>
              <a:t>)) </a:t>
            </a:r>
          </a:p>
        </p:txBody>
      </p:sp>
    </p:spTree>
    <p:extLst>
      <p:ext uri="{BB962C8B-B14F-4D97-AF65-F5344CB8AC3E}">
        <p14:creationId xmlns:p14="http://schemas.microsoft.com/office/powerpoint/2010/main" val="1907795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760867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a:t>Union (∪)</a:t>
            </a:r>
            <a:endParaRPr lang="en-US" dirty="0"/>
          </a:p>
        </p:txBody>
      </p:sp>
      <p:sp>
        <p:nvSpPr>
          <p:cNvPr id="3" name="Content Placeholder 2"/>
          <p:cNvSpPr>
            <a:spLocks noGrp="1"/>
          </p:cNvSpPr>
          <p:nvPr>
            <p:ph idx="1"/>
          </p:nvPr>
        </p:nvSpPr>
        <p:spPr/>
        <p:txBody>
          <a:bodyPr/>
          <a:lstStyle/>
          <a:p>
            <a:r>
              <a:rPr lang="en-US" dirty="0"/>
              <a:t>Two input relations, must be </a:t>
            </a:r>
            <a:r>
              <a:rPr lang="en-US" i="1" dirty="0"/>
              <a:t>compatible</a:t>
            </a:r>
            <a:r>
              <a:rPr lang="en-US" dirty="0"/>
              <a:t>:</a:t>
            </a:r>
          </a:p>
          <a:p>
            <a:pPr marL="657225" lvl="1" indent="-257175">
              <a:buFont typeface="Helvetica Neue" charset="0"/>
              <a:buChar char="•"/>
            </a:pPr>
            <a:r>
              <a:rPr lang="en-US" dirty="0"/>
              <a:t>Same number of </a:t>
            </a:r>
            <a:r>
              <a:rPr lang="en-US" dirty="0" smtClean="0"/>
              <a:t>fields</a:t>
            </a:r>
            <a:endParaRPr lang="en-US" dirty="0"/>
          </a:p>
          <a:p>
            <a:pPr marL="657225" lvl="1" indent="-257175">
              <a:buFont typeface="Helvetica Neue" charset="0"/>
              <a:buChar char="•"/>
            </a:pPr>
            <a:r>
              <a:rPr lang="en-US" dirty="0" smtClean="0"/>
              <a:t>Fields in corresponding</a:t>
            </a:r>
            <a:r>
              <a:rPr lang="en-US" altLang="ja-JP" dirty="0" smtClean="0"/>
              <a:t> positions</a:t>
            </a:r>
            <a:r>
              <a:rPr lang="en-US" dirty="0" smtClean="0"/>
              <a:t> </a:t>
            </a:r>
            <a:r>
              <a:rPr lang="en-US" dirty="0"/>
              <a:t>have same </a:t>
            </a:r>
            <a:r>
              <a:rPr lang="en-US" b="1" dirty="0"/>
              <a:t>type</a:t>
            </a:r>
            <a:r>
              <a:rPr lang="en-US" dirty="0"/>
              <a:t> </a:t>
            </a:r>
          </a:p>
          <a:p>
            <a:pPr marL="257175" indent="-257175">
              <a:buFont typeface="Helvetica Neue" charset="0"/>
              <a:buChar char="•"/>
            </a:pPr>
            <a:r>
              <a:rPr lang="en-US" dirty="0"/>
              <a:t>SQL Expression: UNION</a:t>
            </a:r>
          </a:p>
        </p:txBody>
      </p:sp>
      <p:grpSp>
        <p:nvGrpSpPr>
          <p:cNvPr id="23" name="Group 22" descr="All of the elements frmo both relations. 2 overlapping circles because one shape" title="S1 U S2"/>
          <p:cNvGrpSpPr/>
          <p:nvPr/>
        </p:nvGrpSpPr>
        <p:grpSpPr>
          <a:xfrm>
            <a:off x="115296" y="3409950"/>
            <a:ext cx="2639681" cy="1594884"/>
            <a:chOff x="653902" y="1626781"/>
            <a:chExt cx="7602279" cy="4593266"/>
          </a:xfrm>
        </p:grpSpPr>
        <p:sp>
          <p:nvSpPr>
            <p:cNvPr id="24" name="Rectangle 23"/>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a:solidFill>
                  <a:srgbClr val="000000"/>
                </a:solidFill>
                <a:latin typeface="Helvetica Neue" charset="0"/>
              </a:endParaRPr>
            </a:p>
          </p:txBody>
        </p:sp>
        <p:sp>
          <p:nvSpPr>
            <p:cNvPr id="25" name="Oval 24"/>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chemeClr val="bg1"/>
                  </a:solidFill>
                  <a:latin typeface="Helvetica Neue" charset="0"/>
                </a:rPr>
                <a:t>S1</a:t>
              </a:r>
            </a:p>
          </p:txBody>
        </p:sp>
        <p:sp>
          <p:nvSpPr>
            <p:cNvPr id="26" name="Oval 25"/>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chemeClr val="bg1"/>
                  </a:solidFill>
                  <a:latin typeface="Helvetica Neue" charset="0"/>
                </a:rPr>
                <a:t>S2</a:t>
              </a:r>
              <a:endParaRPr lang="en-US" sz="2700" dirty="0">
                <a:solidFill>
                  <a:schemeClr val="bg1"/>
                </a:solidFill>
                <a:latin typeface="Helvetica Neue" charset="0"/>
              </a:endParaRPr>
            </a:p>
          </p:txBody>
        </p:sp>
      </p:grpSp>
      <p:sp>
        <p:nvSpPr>
          <p:cNvPr id="30" name="Right Arrow 29" descr="All of the elements frmo both relations. 2 overlapping circles because one shape" title="S1 U S2"/>
          <p:cNvSpPr/>
          <p:nvPr/>
        </p:nvSpPr>
        <p:spPr bwMode="auto">
          <a:xfrm>
            <a:off x="2960430" y="4000057"/>
            <a:ext cx="567918" cy="494414"/>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2" name="TextBox 31" descr="All of the elements frmo both relations. 2 overlapping circles because one shape" title="S1 U S2"/>
          <p:cNvSpPr txBox="1"/>
          <p:nvPr/>
        </p:nvSpPr>
        <p:spPr>
          <a:xfrm>
            <a:off x="2668135" y="2822234"/>
            <a:ext cx="1309974" cy="553998"/>
          </a:xfrm>
          <a:prstGeom prst="rect">
            <a:avLst/>
          </a:prstGeom>
          <a:noFill/>
        </p:spPr>
        <p:txBody>
          <a:bodyPr wrap="none" rtlCol="0">
            <a:spAutoFit/>
          </a:bodyPr>
          <a:lstStyle/>
          <a:p>
            <a:r>
              <a:rPr lang="en-US" sz="2400" b="1" dirty="0"/>
              <a:t>S1 </a:t>
            </a:r>
            <a:r>
              <a:rPr lang="en-US" sz="3000" b="1" dirty="0"/>
              <a:t>∪</a:t>
            </a:r>
            <a:r>
              <a:rPr lang="en-US" sz="2400" dirty="0"/>
              <a:t> </a:t>
            </a:r>
            <a:r>
              <a:rPr lang="en-US" sz="2400" b="1" dirty="0"/>
              <a:t>S2</a:t>
            </a:r>
          </a:p>
        </p:txBody>
      </p:sp>
      <p:sp>
        <p:nvSpPr>
          <p:cNvPr id="34" name="Rectangle 33" descr="All of the elements frmo both relations. 2 overlapping circles because one shape" title="S1 U S2"/>
          <p:cNvSpPr/>
          <p:nvPr/>
        </p:nvSpPr>
        <p:spPr bwMode="auto">
          <a:xfrm>
            <a:off x="3733800" y="3409950"/>
            <a:ext cx="2639681" cy="15948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a:solidFill>
                <a:srgbClr val="000000"/>
              </a:solidFill>
              <a:latin typeface="Helvetica Neue" charset="0"/>
            </a:endParaRPr>
          </a:p>
        </p:txBody>
      </p:sp>
      <p:sp>
        <p:nvSpPr>
          <p:cNvPr id="37" name="Freeform 36" descr="All of the elements frmo both relations. 2 overlapping circles because one shape" title="S1 U S2"/>
          <p:cNvSpPr/>
          <p:nvPr/>
        </p:nvSpPr>
        <p:spPr bwMode="auto">
          <a:xfrm>
            <a:off x="3928366" y="3444693"/>
            <a:ext cx="2250548" cy="1355036"/>
          </a:xfrm>
          <a:custGeom>
            <a:avLst/>
            <a:gdLst>
              <a:gd name="connsiteX0" fmla="*/ 903358 w 3000731"/>
              <a:gd name="connsiteY0" fmla="*/ 0 h 1806714"/>
              <a:gd name="connsiteX1" fmla="*/ 1408434 w 3000731"/>
              <a:gd name="connsiteY1" fmla="*/ 154279 h 1806714"/>
              <a:gd name="connsiteX2" fmla="*/ 1500366 w 3000731"/>
              <a:gd name="connsiteY2" fmla="*/ 230130 h 1806714"/>
              <a:gd name="connsiteX3" fmla="*/ 1592297 w 3000731"/>
              <a:gd name="connsiteY3" fmla="*/ 154279 h 1806714"/>
              <a:gd name="connsiteX4" fmla="*/ 2097373 w 3000731"/>
              <a:gd name="connsiteY4" fmla="*/ 0 h 1806714"/>
              <a:gd name="connsiteX5" fmla="*/ 3000731 w 3000731"/>
              <a:gd name="connsiteY5" fmla="*/ 903357 h 1806714"/>
              <a:gd name="connsiteX6" fmla="*/ 2097373 w 3000731"/>
              <a:gd name="connsiteY6" fmla="*/ 1806714 h 1806714"/>
              <a:gd name="connsiteX7" fmla="*/ 1592297 w 3000731"/>
              <a:gd name="connsiteY7" fmla="*/ 1652435 h 1806714"/>
              <a:gd name="connsiteX8" fmla="*/ 1500366 w 3000731"/>
              <a:gd name="connsiteY8" fmla="*/ 1576585 h 1806714"/>
              <a:gd name="connsiteX9" fmla="*/ 1408434 w 3000731"/>
              <a:gd name="connsiteY9" fmla="*/ 1652435 h 1806714"/>
              <a:gd name="connsiteX10" fmla="*/ 903358 w 3000731"/>
              <a:gd name="connsiteY10" fmla="*/ 1806714 h 1806714"/>
              <a:gd name="connsiteX11" fmla="*/ 0 w 3000731"/>
              <a:gd name="connsiteY11" fmla="*/ 903357 h 1806714"/>
              <a:gd name="connsiteX12" fmla="*/ 903358 w 3000731"/>
              <a:gd name="connsiteY12"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0731" h="1806714">
                <a:moveTo>
                  <a:pt x="903358" y="0"/>
                </a:moveTo>
                <a:cubicBezTo>
                  <a:pt x="1090449" y="0"/>
                  <a:pt x="1264258" y="56876"/>
                  <a:pt x="1408434" y="154279"/>
                </a:cubicBezTo>
                <a:lnTo>
                  <a:pt x="1500366" y="230130"/>
                </a:lnTo>
                <a:lnTo>
                  <a:pt x="1592297" y="154279"/>
                </a:lnTo>
                <a:cubicBezTo>
                  <a:pt x="1736474" y="56876"/>
                  <a:pt x="1910282" y="0"/>
                  <a:pt x="2097373" y="0"/>
                </a:cubicBezTo>
                <a:cubicBezTo>
                  <a:pt x="2596284" y="0"/>
                  <a:pt x="3000731" y="404447"/>
                  <a:pt x="3000731" y="903357"/>
                </a:cubicBezTo>
                <a:cubicBezTo>
                  <a:pt x="3000731" y="1402267"/>
                  <a:pt x="2596284" y="1806714"/>
                  <a:pt x="2097373" y="1806714"/>
                </a:cubicBezTo>
                <a:cubicBezTo>
                  <a:pt x="1910282" y="1806714"/>
                  <a:pt x="1736474" y="1749839"/>
                  <a:pt x="1592297" y="1652435"/>
                </a:cubicBezTo>
                <a:lnTo>
                  <a:pt x="1500366" y="1576585"/>
                </a:lnTo>
                <a:lnTo>
                  <a:pt x="1408434" y="1652435"/>
                </a:lnTo>
                <a:cubicBezTo>
                  <a:pt x="1264258" y="1749839"/>
                  <a:pt x="1090449" y="1806714"/>
                  <a:pt x="903358" y="1806714"/>
                </a:cubicBezTo>
                <a:cubicBezTo>
                  <a:pt x="404447" y="1806714"/>
                  <a:pt x="0" y="1402267"/>
                  <a:pt x="0" y="903357"/>
                </a:cubicBezTo>
                <a:cubicBezTo>
                  <a:pt x="0" y="404447"/>
                  <a:pt x="404447" y="0"/>
                  <a:pt x="903358" y="0"/>
                </a:cubicBezTo>
                <a:close/>
              </a:path>
            </a:pathLst>
          </a:custGeom>
          <a:solidFill>
            <a:schemeClr val="accent2">
              <a:lumMod val="40000"/>
              <a:lumOff val="60000"/>
            </a:schemeClr>
          </a:solidFill>
          <a:ln>
            <a:solidFill>
              <a:schemeClr val="accent2">
                <a:lumMod val="40000"/>
                <a:lumOff val="6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chemeClr val="tx1"/>
                </a:solidFill>
                <a:latin typeface="Helvetica Neue" charset="0"/>
              </a:rPr>
              <a:t>S1 ∪ S2</a:t>
            </a:r>
          </a:p>
        </p:txBody>
      </p:sp>
    </p:spTree>
    <p:extLst>
      <p:ext uri="{BB962C8B-B14F-4D97-AF65-F5344CB8AC3E}">
        <p14:creationId xmlns:p14="http://schemas.microsoft.com/office/powerpoint/2010/main" val="14883719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normAutofit fontScale="90000"/>
          </a:bodyPr>
          <a:lstStyle/>
          <a:p>
            <a:r>
              <a:rPr lang="en-US" dirty="0"/>
              <a:t>Architecture of a DBMS: What we’ve learned</a:t>
            </a:r>
          </a:p>
        </p:txBody>
      </p:sp>
      <p:grpSp>
        <p:nvGrpSpPr>
          <p:cNvPr id="55" name="Group 54" descr="Large system under SQL client that contains databases " title="DBMS"/>
          <p:cNvGrpSpPr/>
          <p:nvPr/>
        </p:nvGrpSpPr>
        <p:grpSpPr>
          <a:xfrm>
            <a:off x="2743200" y="1496753"/>
            <a:ext cx="2686050" cy="3394153"/>
            <a:chOff x="3304624" y="1625956"/>
            <a:chExt cx="2686050" cy="3394153"/>
          </a:xfrm>
        </p:grpSpPr>
        <p:sp>
          <p:nvSpPr>
            <p:cNvPr id="56" name="Rectangle 55" descr="Large system under SQL client that contains databases " title="DBMS"/>
            <p:cNvSpPr/>
            <p:nvPr/>
          </p:nvSpPr>
          <p:spPr bwMode="auto">
            <a:xfrm>
              <a:off x="3304624" y="1625956"/>
              <a:ext cx="2686050" cy="3394153"/>
            </a:xfrm>
            <a:prstGeom prst="rect">
              <a:avLst/>
            </a:prstGeom>
            <a:gradFill rotWithShape="1">
              <a:gsLst>
                <a:gs pos="0">
                  <a:srgbClr val="15405B">
                    <a:tint val="50000"/>
                    <a:satMod val="300000"/>
                  </a:srgbClr>
                </a:gs>
                <a:gs pos="35000">
                  <a:srgbClr val="15405B">
                    <a:tint val="37000"/>
                    <a:satMod val="300000"/>
                  </a:srgbClr>
                </a:gs>
                <a:gs pos="100000">
                  <a:srgbClr val="15405B">
                    <a:tint val="15000"/>
                    <a:satMod val="350000"/>
                  </a:srgbClr>
                </a:gs>
              </a:gsLst>
              <a:lin ang="16200000" scaled="1"/>
            </a:gradFill>
            <a:ln w="9525" cap="flat" cmpd="sng" algn="ctr">
              <a:solidFill>
                <a:srgbClr val="15405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Database Management</a:t>
              </a:r>
            </a:p>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System</a:t>
              </a:r>
            </a:p>
          </p:txBody>
        </p:sp>
        <p:sp>
          <p:nvSpPr>
            <p:cNvPr id="57" name="Can 56" descr="A database lies inside the DBMS" title="Database"/>
            <p:cNvSpPr/>
            <p:nvPr/>
          </p:nvSpPr>
          <p:spPr bwMode="auto">
            <a:xfrm>
              <a:off x="3666545" y="4242328"/>
              <a:ext cx="1742140" cy="777781"/>
            </a:xfrm>
            <a:prstGeom prst="can">
              <a:avLst>
                <a:gd name="adj" fmla="val 41129"/>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Database</a:t>
              </a:r>
            </a:p>
          </p:txBody>
        </p:sp>
      </p:grpSp>
      <p:sp>
        <p:nvSpPr>
          <p:cNvPr id="58" name="Rectangle 57" descr="Query Parsing and Optimization is the top layer of a DBMS" title="Query Parsing"/>
          <p:cNvSpPr/>
          <p:nvPr/>
        </p:nvSpPr>
        <p:spPr bwMode="auto">
          <a:xfrm>
            <a:off x="2874759" y="1738464"/>
            <a:ext cx="2430685" cy="479795"/>
          </a:xfrm>
          <a:prstGeom prst="rect">
            <a:avLst/>
          </a:prstGeom>
          <a:gradFill rotWithShape="1">
            <a:gsLst>
              <a:gs pos="0">
                <a:srgbClr val="15405B">
                  <a:shade val="51000"/>
                  <a:satMod val="130000"/>
                </a:srgbClr>
              </a:gs>
              <a:gs pos="80000">
                <a:srgbClr val="15405B">
                  <a:shade val="93000"/>
                  <a:satMod val="130000"/>
                </a:srgbClr>
              </a:gs>
              <a:gs pos="100000">
                <a:srgbClr val="15405B">
                  <a:shade val="94000"/>
                  <a:satMod val="135000"/>
                </a:srgbClr>
              </a:gs>
            </a:gsLst>
            <a:lin ang="16200000" scaled="0"/>
          </a:gradFill>
          <a:ln w="9525" cap="flat" cmpd="sng" algn="ctr">
            <a:solidFill>
              <a:srgbClr val="15405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Query Parsing</a:t>
            </a:r>
            <a:br>
              <a:rPr lang="en-US" sz="1350" kern="0" dirty="0">
                <a:solidFill>
                  <a:prstClr val="white"/>
                </a:solidFill>
                <a:latin typeface="Helvetica Neue" charset="0"/>
                <a:ea typeface="Helvetica Neue" charset="0"/>
                <a:cs typeface="Helvetica Neue" charset="0"/>
              </a:rPr>
            </a:br>
            <a:r>
              <a:rPr lang="en-US" sz="1350" kern="0" dirty="0">
                <a:solidFill>
                  <a:prstClr val="white"/>
                </a:solidFill>
                <a:latin typeface="Helvetica Neue" charset="0"/>
                <a:ea typeface="Helvetica Neue" charset="0"/>
                <a:cs typeface="Helvetica Neue" charset="0"/>
              </a:rPr>
              <a:t>&amp; Optimization</a:t>
            </a:r>
          </a:p>
        </p:txBody>
      </p:sp>
      <p:sp>
        <p:nvSpPr>
          <p:cNvPr id="59" name="Rectangle 58" descr="Relational Operators are the next level of the DBMs below parsing and optimization" title="Relational Operators"/>
          <p:cNvSpPr/>
          <p:nvPr/>
        </p:nvSpPr>
        <p:spPr bwMode="auto">
          <a:xfrm>
            <a:off x="2874759" y="2230793"/>
            <a:ext cx="2430685" cy="477488"/>
          </a:xfrm>
          <a:prstGeom prst="rect">
            <a:avLst/>
          </a:prstGeom>
          <a:gradFill rotWithShape="1">
            <a:gsLst>
              <a:gs pos="0">
                <a:srgbClr val="2A80B7">
                  <a:shade val="51000"/>
                  <a:satMod val="130000"/>
                </a:srgbClr>
              </a:gs>
              <a:gs pos="80000">
                <a:srgbClr val="2A80B7">
                  <a:shade val="93000"/>
                  <a:satMod val="130000"/>
                </a:srgbClr>
              </a:gs>
              <a:gs pos="100000">
                <a:srgbClr val="2A80B7">
                  <a:shade val="94000"/>
                  <a:satMod val="135000"/>
                </a:srgbClr>
              </a:gs>
            </a:gsLst>
            <a:lin ang="16200000" scaled="0"/>
          </a:gradFill>
          <a:ln w="9525" cap="flat" cmpd="sng" algn="ctr">
            <a:solidFill>
              <a:srgbClr val="2A80B7">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Relational Operators</a:t>
            </a:r>
          </a:p>
        </p:txBody>
      </p:sp>
      <p:sp>
        <p:nvSpPr>
          <p:cNvPr id="60" name="Rectangle 59" descr="Files and index management are the next level in the DBMS below Relational Operators" title="Files and Index Management"/>
          <p:cNvSpPr/>
          <p:nvPr/>
        </p:nvSpPr>
        <p:spPr bwMode="auto">
          <a:xfrm>
            <a:off x="2870883" y="2725547"/>
            <a:ext cx="2430685" cy="468283"/>
          </a:xfrm>
          <a:prstGeom prst="rect">
            <a:avLst/>
          </a:prstGeom>
          <a:gradFill rotWithShape="1">
            <a:gsLst>
              <a:gs pos="0">
                <a:srgbClr val="74B5DE">
                  <a:shade val="51000"/>
                  <a:satMod val="130000"/>
                </a:srgbClr>
              </a:gs>
              <a:gs pos="80000">
                <a:srgbClr val="74B5DE">
                  <a:shade val="93000"/>
                  <a:satMod val="130000"/>
                </a:srgbClr>
              </a:gs>
              <a:gs pos="100000">
                <a:srgbClr val="74B5DE">
                  <a:shade val="94000"/>
                  <a:satMod val="135000"/>
                </a:srgbClr>
              </a:gs>
            </a:gsLst>
            <a:lin ang="16200000" scaled="0"/>
          </a:gradFill>
          <a:ln w="9525" cap="flat" cmpd="sng" algn="ctr">
            <a:solidFill>
              <a:srgbClr val="74B5DE">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Files and Index Management</a:t>
            </a:r>
          </a:p>
        </p:txBody>
      </p:sp>
      <p:sp>
        <p:nvSpPr>
          <p:cNvPr id="61" name="Rectangle 60" descr="Buffer Management is the next layer below Files and index mangement in a DBMS" title="Buffer Management"/>
          <p:cNvSpPr/>
          <p:nvPr/>
        </p:nvSpPr>
        <p:spPr bwMode="auto">
          <a:xfrm>
            <a:off x="2870883" y="3197246"/>
            <a:ext cx="2430685" cy="459331"/>
          </a:xfrm>
          <a:prstGeom prst="rect">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Buffer Management</a:t>
            </a:r>
          </a:p>
        </p:txBody>
      </p:sp>
      <p:sp>
        <p:nvSpPr>
          <p:cNvPr id="62" name="Rectangle 61" descr="Disk space management is the lowest level of a DBMS" title="Disk Space Management"/>
          <p:cNvSpPr/>
          <p:nvPr/>
        </p:nvSpPr>
        <p:spPr bwMode="auto">
          <a:xfrm>
            <a:off x="2874759" y="3656577"/>
            <a:ext cx="2430685" cy="459331"/>
          </a:xfrm>
          <a:prstGeom prst="rect">
            <a:avLst/>
          </a:prstGeom>
          <a:solidFill>
            <a:srgbClr val="A2D7F8"/>
          </a:solidFill>
          <a:ln w="9525" cap="flat" cmpd="sng" algn="ctr">
            <a:solidFill>
              <a:srgbClr val="0070C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latin typeface="Helvetica Neue" charset="0"/>
                <a:ea typeface="Helvetica Neue" charset="0"/>
                <a:cs typeface="Helvetica Neue" charset="0"/>
              </a:rPr>
              <a:t>Disk Space Management</a:t>
            </a:r>
          </a:p>
        </p:txBody>
      </p:sp>
      <p:sp>
        <p:nvSpPr>
          <p:cNvPr id="63" name="Rectangle 62" descr="The SQL Client lies on top of the database Management System" title="SQL Client"/>
          <p:cNvSpPr/>
          <p:nvPr/>
        </p:nvSpPr>
        <p:spPr bwMode="auto">
          <a:xfrm>
            <a:off x="2870883" y="1120277"/>
            <a:ext cx="2430685" cy="514065"/>
          </a:xfrm>
          <a:prstGeom prst="rect">
            <a:avLst/>
          </a:prstGeom>
          <a:gradFill rotWithShape="1">
            <a:gsLst>
              <a:gs pos="0">
                <a:srgbClr val="2980B9">
                  <a:shade val="51000"/>
                  <a:satMod val="130000"/>
                </a:srgbClr>
              </a:gs>
              <a:gs pos="80000">
                <a:srgbClr val="2980B9">
                  <a:shade val="93000"/>
                  <a:satMod val="130000"/>
                </a:srgbClr>
              </a:gs>
              <a:gs pos="100000">
                <a:srgbClr val="2980B9">
                  <a:shade val="94000"/>
                  <a:satMod val="135000"/>
                </a:srgbClr>
              </a:gs>
            </a:gsLst>
            <a:lin ang="16200000" scaled="0"/>
          </a:gradFill>
          <a:ln w="9525" cap="flat" cmpd="sng" algn="ctr">
            <a:solidFill>
              <a:srgbClr val="2980B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SQL Client</a:t>
            </a:r>
            <a:endParaRPr lang="en-US" sz="1350" kern="0" dirty="0">
              <a:solidFill>
                <a:srgbClr val="000000"/>
              </a:solidFill>
              <a:latin typeface="Helvetica Neue" charset="0"/>
              <a:ea typeface="Helvetica Neue" charset="0"/>
              <a:cs typeface="Helvetica Neue" charset="0"/>
            </a:endParaRPr>
          </a:p>
        </p:txBody>
      </p:sp>
      <p:grpSp>
        <p:nvGrpSpPr>
          <p:cNvPr id="6" name="Group 5" descr="You have completed learning about the SQL Client, Files and Index Management, and Disk Space Management. We will now start learning about buffer management" title="Check in"/>
          <p:cNvGrpSpPr/>
          <p:nvPr/>
        </p:nvGrpSpPr>
        <p:grpSpPr>
          <a:xfrm>
            <a:off x="847212" y="1192643"/>
            <a:ext cx="1775956" cy="2878265"/>
            <a:chOff x="847212" y="1192643"/>
            <a:chExt cx="1775956" cy="2878265"/>
          </a:xfrm>
        </p:grpSpPr>
        <p:sp>
          <p:nvSpPr>
            <p:cNvPr id="2" name="TextBox 1">
              <a:extLst>
                <a:ext uri="{FF2B5EF4-FFF2-40B4-BE49-F238E27FC236}">
                  <a16:creationId xmlns="" xmlns:a16="http://schemas.microsoft.com/office/drawing/2014/main" id="{D59BBEAF-942E-4FCD-8ABB-A37F4C0FA843}"/>
                </a:ext>
              </a:extLst>
            </p:cNvPr>
            <p:cNvSpPr txBox="1"/>
            <p:nvPr/>
          </p:nvSpPr>
          <p:spPr>
            <a:xfrm>
              <a:off x="1657351" y="2400300"/>
              <a:ext cx="184731" cy="300082"/>
            </a:xfrm>
            <a:prstGeom prst="rect">
              <a:avLst/>
            </a:prstGeom>
            <a:noFill/>
          </p:spPr>
          <p:txBody>
            <a:bodyPr wrap="none" rtlCol="0">
              <a:spAutoFit/>
            </a:bodyPr>
            <a:lstStyle/>
            <a:p>
              <a:endParaRPr lang="en-US" sz="1350" dirty="0">
                <a:latin typeface="Helvetica Neue"/>
              </a:endParaRPr>
            </a:p>
          </p:txBody>
        </p:sp>
        <p:sp>
          <p:nvSpPr>
            <p:cNvPr id="52" name="Left Arrow 51" descr="We will start to learn about Disk Space Management now" title="You are here"/>
            <p:cNvSpPr/>
            <p:nvPr/>
          </p:nvSpPr>
          <p:spPr>
            <a:xfrm flipH="1">
              <a:off x="2323316" y="3713637"/>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53" name="Left Arrow 52" descr="You have completed learning about the SQL Client" title="Completed"/>
            <p:cNvSpPr/>
            <p:nvPr/>
          </p:nvSpPr>
          <p:spPr>
            <a:xfrm flipH="1">
              <a:off x="2303718" y="2348027"/>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54" name="Left Arrow 53" descr="Soon we will visit Files and Index Management" title="We'll Visit"/>
            <p:cNvSpPr/>
            <p:nvPr/>
          </p:nvSpPr>
          <p:spPr>
            <a:xfrm flipH="1">
              <a:off x="2303718" y="2851082"/>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4" name="Left Arrow 63" descr="We will start to learn about Disk Space Management now" title="You are here"/>
            <p:cNvSpPr/>
            <p:nvPr/>
          </p:nvSpPr>
          <p:spPr>
            <a:xfrm flipH="1">
              <a:off x="2323316" y="1246567"/>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5" name="TextBox 4"/>
            <p:cNvSpPr txBox="1"/>
            <p:nvPr/>
          </p:nvSpPr>
          <p:spPr>
            <a:xfrm>
              <a:off x="952780" y="1192643"/>
              <a:ext cx="1215141" cy="369332"/>
            </a:xfrm>
            <a:prstGeom prst="rect">
              <a:avLst/>
            </a:prstGeom>
            <a:noFill/>
          </p:spPr>
          <p:txBody>
            <a:bodyPr wrap="none" rtlCol="0">
              <a:spAutoFit/>
            </a:bodyPr>
            <a:lstStyle/>
            <a:p>
              <a:r>
                <a:rPr lang="en-US" dirty="0"/>
                <a:t>Completed</a:t>
              </a:r>
            </a:p>
          </p:txBody>
        </p:sp>
        <p:sp>
          <p:nvSpPr>
            <p:cNvPr id="65" name="TextBox 64"/>
            <p:cNvSpPr txBox="1"/>
            <p:nvPr/>
          </p:nvSpPr>
          <p:spPr>
            <a:xfrm>
              <a:off x="856647" y="2775022"/>
              <a:ext cx="1215141" cy="369332"/>
            </a:xfrm>
            <a:prstGeom prst="rect">
              <a:avLst/>
            </a:prstGeom>
            <a:noFill/>
          </p:spPr>
          <p:txBody>
            <a:bodyPr wrap="none" rtlCol="0">
              <a:spAutoFit/>
            </a:bodyPr>
            <a:lstStyle/>
            <a:p>
              <a:r>
                <a:rPr lang="en-US"/>
                <a:t>Completed</a:t>
              </a:r>
            </a:p>
          </p:txBody>
        </p:sp>
        <p:sp>
          <p:nvSpPr>
            <p:cNvPr id="66" name="TextBox 65"/>
            <p:cNvSpPr txBox="1"/>
            <p:nvPr/>
          </p:nvSpPr>
          <p:spPr>
            <a:xfrm>
              <a:off x="850674" y="3701576"/>
              <a:ext cx="1215141" cy="369332"/>
            </a:xfrm>
            <a:prstGeom prst="rect">
              <a:avLst/>
            </a:prstGeom>
            <a:noFill/>
          </p:spPr>
          <p:txBody>
            <a:bodyPr wrap="none" rtlCol="0">
              <a:spAutoFit/>
            </a:bodyPr>
            <a:lstStyle/>
            <a:p>
              <a:r>
                <a:rPr lang="en-US"/>
                <a:t>Completed</a:t>
              </a:r>
            </a:p>
          </p:txBody>
        </p:sp>
        <p:sp>
          <p:nvSpPr>
            <p:cNvPr id="67" name="TextBox 66"/>
            <p:cNvSpPr txBox="1"/>
            <p:nvPr/>
          </p:nvSpPr>
          <p:spPr>
            <a:xfrm>
              <a:off x="847212" y="2328988"/>
              <a:ext cx="1437573" cy="369332"/>
            </a:xfrm>
            <a:prstGeom prst="rect">
              <a:avLst/>
            </a:prstGeom>
            <a:noFill/>
          </p:spPr>
          <p:txBody>
            <a:bodyPr wrap="none" rtlCol="0">
              <a:spAutoFit/>
            </a:bodyPr>
            <a:lstStyle/>
            <a:p>
              <a:r>
                <a:rPr lang="en-US" dirty="0"/>
                <a:t>You are here!</a:t>
              </a:r>
            </a:p>
          </p:txBody>
        </p:sp>
      </p:grpSp>
      <p:sp>
        <p:nvSpPr>
          <p:cNvPr id="22" name="Left Arrow 21" descr="Soon we will visit Files and Index Management" title="We'll Visit"/>
          <p:cNvSpPr/>
          <p:nvPr/>
        </p:nvSpPr>
        <p:spPr>
          <a:xfrm flipH="1">
            <a:off x="2303718" y="3281858"/>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23" name="TextBox 22"/>
          <p:cNvSpPr txBox="1"/>
          <p:nvPr/>
        </p:nvSpPr>
        <p:spPr>
          <a:xfrm>
            <a:off x="856647" y="3205798"/>
            <a:ext cx="1215141" cy="369332"/>
          </a:xfrm>
          <a:prstGeom prst="rect">
            <a:avLst/>
          </a:prstGeom>
          <a:noFill/>
        </p:spPr>
        <p:txBody>
          <a:bodyPr wrap="none" rtlCol="0">
            <a:spAutoFit/>
          </a:bodyPr>
          <a:lstStyle/>
          <a:p>
            <a:r>
              <a:rPr lang="en-US" dirty="0"/>
              <a:t>Completed</a:t>
            </a:r>
          </a:p>
        </p:txBody>
      </p:sp>
      <p:sp>
        <p:nvSpPr>
          <p:cNvPr id="3" name="TextBox 2"/>
          <p:cNvSpPr txBox="1"/>
          <p:nvPr/>
        </p:nvSpPr>
        <p:spPr>
          <a:xfrm>
            <a:off x="6172200" y="1634342"/>
            <a:ext cx="2514600" cy="1477328"/>
          </a:xfrm>
          <a:prstGeom prst="rect">
            <a:avLst/>
          </a:prstGeom>
          <a:noFill/>
        </p:spPr>
        <p:txBody>
          <a:bodyPr wrap="square" rtlCol="0">
            <a:spAutoFit/>
          </a:bodyPr>
          <a:lstStyle/>
          <a:p>
            <a:r>
              <a:rPr lang="en-US" dirty="0" smtClean="0"/>
              <a:t>Today: </a:t>
            </a:r>
            <a:r>
              <a:rPr lang="en-US" i="1" dirty="0" smtClean="0"/>
              <a:t>definitions</a:t>
            </a:r>
            <a:r>
              <a:rPr lang="en-US" dirty="0" smtClean="0"/>
              <a:t> of the relational operators.</a:t>
            </a:r>
          </a:p>
          <a:p>
            <a:endParaRPr lang="en-US" dirty="0"/>
          </a:p>
          <a:p>
            <a:r>
              <a:rPr lang="en-US" dirty="0" smtClean="0"/>
              <a:t>Coming soon: </a:t>
            </a:r>
            <a:r>
              <a:rPr lang="en-US" i="1" dirty="0" smtClean="0"/>
              <a:t>implementations</a:t>
            </a:r>
            <a:endParaRPr lang="en-US" dirty="0"/>
          </a:p>
        </p:txBody>
      </p:sp>
    </p:spTree>
    <p:extLst>
      <p:ext uri="{BB962C8B-B14F-4D97-AF65-F5344CB8AC3E}">
        <p14:creationId xmlns:p14="http://schemas.microsoft.com/office/powerpoint/2010/main" val="178114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Union (∪) VS Union ALL</a:t>
            </a:r>
          </a:p>
        </p:txBody>
      </p:sp>
      <p:sp>
        <p:nvSpPr>
          <p:cNvPr id="3" name="Content Placeholder 2"/>
          <p:cNvSpPr>
            <a:spLocks noGrp="1"/>
          </p:cNvSpPr>
          <p:nvPr>
            <p:ph idx="1"/>
          </p:nvPr>
        </p:nvSpPr>
        <p:spPr/>
        <p:txBody>
          <a:bodyPr/>
          <a:lstStyle/>
          <a:p>
            <a:pPr marL="0"/>
            <a:r>
              <a:rPr lang="en-US" kern="0" dirty="0">
                <a:latin typeface="Helvetica Neue"/>
                <a:ea typeface="Osaka"/>
                <a:cs typeface="Osaka" charset="-128"/>
              </a:rPr>
              <a:t>Duplicate elimination in practice?</a:t>
            </a:r>
          </a:p>
          <a:p>
            <a:pPr marL="400050" lvl="1"/>
            <a:r>
              <a:rPr lang="en-US" kern="0" dirty="0" smtClean="0">
                <a:latin typeface="Helvetica Neue"/>
                <a:ea typeface="Osaka"/>
                <a:cs typeface="Osaka" charset="-128"/>
              </a:rPr>
              <a:t>SQL’s UNION </a:t>
            </a:r>
            <a:r>
              <a:rPr lang="en-US" kern="0" dirty="0">
                <a:latin typeface="Helvetica Neue"/>
                <a:ea typeface="Osaka"/>
                <a:cs typeface="Osaka" charset="-128"/>
              </a:rPr>
              <a:t>vs UNION </a:t>
            </a:r>
            <a:r>
              <a:rPr lang="en-US" kern="0" dirty="0" smtClean="0">
                <a:latin typeface="Helvetica Neue"/>
                <a:ea typeface="Osaka"/>
                <a:cs typeface="Osaka" charset="-128"/>
              </a:rPr>
              <a:t>ALL</a:t>
            </a:r>
            <a:endParaRPr lang="en-US" kern="0" dirty="0">
              <a:latin typeface="Helvetica Neue"/>
              <a:ea typeface="Osaka"/>
              <a:cs typeface="Osaka" charset="-128"/>
            </a:endParaRPr>
          </a:p>
        </p:txBody>
      </p:sp>
      <p:graphicFrame>
        <p:nvGraphicFramePr>
          <p:cNvPr id="15" name="Table 14" descr="Table with columns for sid, sname, rating, age" title="Sailor table 2"/>
          <p:cNvGraphicFramePr>
            <a:graphicFrameLocks noGrp="1"/>
          </p:cNvGraphicFramePr>
          <p:nvPr>
            <p:extLst>
              <p:ext uri="{D42A27DB-BD31-4B8C-83A1-F6EECF244321}">
                <p14:modId xmlns:p14="http://schemas.microsoft.com/office/powerpoint/2010/main" val="4022646944"/>
              </p:ext>
            </p:extLst>
          </p:nvPr>
        </p:nvGraphicFramePr>
        <p:xfrm>
          <a:off x="3491555" y="2933692"/>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16" name="TextBox 15"/>
          <p:cNvSpPr txBox="1"/>
          <p:nvPr/>
        </p:nvSpPr>
        <p:spPr>
          <a:xfrm>
            <a:off x="3516094" y="2633610"/>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graphicFrame>
        <p:nvGraphicFramePr>
          <p:cNvPr id="17" name="Table 16" title="Sailor table 1"/>
          <p:cNvGraphicFramePr>
            <a:graphicFrameLocks noGrp="1"/>
          </p:cNvGraphicFramePr>
          <p:nvPr>
            <p:extLst>
              <p:ext uri="{D42A27DB-BD31-4B8C-83A1-F6EECF244321}">
                <p14:modId xmlns:p14="http://schemas.microsoft.com/office/powerpoint/2010/main" val="579804979"/>
              </p:ext>
            </p:extLst>
          </p:nvPr>
        </p:nvGraphicFramePr>
        <p:xfrm>
          <a:off x="634541" y="2933692"/>
          <a:ext cx="2439390" cy="112776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22</a:t>
                      </a:r>
                    </a:p>
                  </a:txBody>
                  <a:tcPr marL="68580" marR="68580" marT="34290" marB="34290"/>
                </a:tc>
                <a:tc>
                  <a:txBody>
                    <a:bodyPr/>
                    <a:lstStyle/>
                    <a:p>
                      <a:r>
                        <a:rPr lang="en-US" sz="1400" dirty="0" err="1"/>
                        <a:t>dustin</a:t>
                      </a:r>
                      <a:endParaRPr lang="en-US" sz="1400" dirty="0"/>
                    </a:p>
                  </a:txBody>
                  <a:tcPr marL="68580" marR="68580" marT="34290" marB="34290"/>
                </a:tc>
                <a:tc>
                  <a:txBody>
                    <a:bodyPr/>
                    <a:lstStyle/>
                    <a:p>
                      <a:r>
                        <a:rPr lang="en-US" sz="1400" dirty="0"/>
                        <a:t>7</a:t>
                      </a:r>
                    </a:p>
                  </a:txBody>
                  <a:tcPr marL="68580" marR="68580" marT="34290" marB="34290"/>
                </a:tc>
                <a:tc>
                  <a:txBody>
                    <a:bodyPr/>
                    <a:lstStyle/>
                    <a:p>
                      <a:r>
                        <a:rPr lang="en-US" sz="1400" dirty="0"/>
                        <a:t>45.0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bl>
          </a:graphicData>
        </a:graphic>
      </p:graphicFrame>
      <p:sp>
        <p:nvSpPr>
          <p:cNvPr id="18" name="TextBox 17"/>
          <p:cNvSpPr txBox="1"/>
          <p:nvPr/>
        </p:nvSpPr>
        <p:spPr>
          <a:xfrm>
            <a:off x="634542" y="2634339"/>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S1</a:t>
            </a:r>
          </a:p>
        </p:txBody>
      </p:sp>
      <p:graphicFrame>
        <p:nvGraphicFramePr>
          <p:cNvPr id="19" name="Table 18" descr="Table with columns for sid, sname, rating, age with the rows from students table 1 and 2" title="Union of Sailor table"/>
          <p:cNvGraphicFramePr>
            <a:graphicFrameLocks noGrp="1"/>
          </p:cNvGraphicFramePr>
          <p:nvPr>
            <p:extLst>
              <p:ext uri="{D42A27DB-BD31-4B8C-83A1-F6EECF244321}">
                <p14:modId xmlns:p14="http://schemas.microsoft.com/office/powerpoint/2010/main" val="1393580985"/>
              </p:ext>
            </p:extLst>
          </p:nvPr>
        </p:nvGraphicFramePr>
        <p:xfrm>
          <a:off x="6123906" y="1467425"/>
          <a:ext cx="2439390" cy="169164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22</a:t>
                      </a:r>
                    </a:p>
                  </a:txBody>
                  <a:tcPr marL="68580" marR="68580" marT="34290" marB="34290"/>
                </a:tc>
                <a:tc>
                  <a:txBody>
                    <a:bodyPr/>
                    <a:lstStyle/>
                    <a:p>
                      <a:r>
                        <a:rPr lang="en-US" sz="1400" dirty="0" err="1"/>
                        <a:t>dustin</a:t>
                      </a:r>
                      <a:endParaRPr lang="en-US" sz="1400" dirty="0"/>
                    </a:p>
                  </a:txBody>
                  <a:tcPr marL="68580" marR="68580" marT="34290" marB="34290"/>
                </a:tc>
                <a:tc>
                  <a:txBody>
                    <a:bodyPr/>
                    <a:lstStyle/>
                    <a:p>
                      <a:r>
                        <a:rPr lang="en-US" sz="1400" dirty="0"/>
                        <a:t>7</a:t>
                      </a:r>
                    </a:p>
                  </a:txBody>
                  <a:tcPr marL="68580" marR="68580" marT="34290" marB="34290"/>
                </a:tc>
                <a:tc>
                  <a:txBody>
                    <a:bodyPr/>
                    <a:lstStyle/>
                    <a:p>
                      <a:r>
                        <a:rPr lang="en-US" sz="1400" dirty="0"/>
                        <a:t>45</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5"/>
                  </a:ext>
                </a:extLst>
              </a:tr>
            </a:tbl>
          </a:graphicData>
        </a:graphic>
      </p:graphicFrame>
      <p:sp>
        <p:nvSpPr>
          <p:cNvPr id="20" name="TextBox 19"/>
          <p:cNvSpPr txBox="1"/>
          <p:nvPr/>
        </p:nvSpPr>
        <p:spPr>
          <a:xfrm>
            <a:off x="6620325" y="936510"/>
            <a:ext cx="1309974" cy="553998"/>
          </a:xfrm>
          <a:prstGeom prst="rect">
            <a:avLst/>
          </a:prstGeom>
          <a:noFill/>
        </p:spPr>
        <p:txBody>
          <a:bodyPr wrap="none" rtlCol="0">
            <a:spAutoFit/>
          </a:bodyPr>
          <a:lstStyle/>
          <a:p>
            <a:r>
              <a:rPr lang="en-US" sz="2400" b="1" dirty="0"/>
              <a:t>S1 </a:t>
            </a:r>
            <a:r>
              <a:rPr lang="en-US" sz="3000" b="1" dirty="0"/>
              <a:t>∪</a:t>
            </a:r>
            <a:r>
              <a:rPr lang="en-US" sz="2400" dirty="0"/>
              <a:t> </a:t>
            </a:r>
            <a:r>
              <a:rPr lang="en-US" sz="2400" b="1" dirty="0"/>
              <a:t>S2</a:t>
            </a:r>
          </a:p>
        </p:txBody>
      </p:sp>
    </p:spTree>
    <p:extLst>
      <p:ext uri="{BB962C8B-B14F-4D97-AF65-F5344CB8AC3E}">
        <p14:creationId xmlns:p14="http://schemas.microsoft.com/office/powerpoint/2010/main" val="28498869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a:t>Set Difference ( − )</a:t>
            </a:r>
            <a:endParaRPr lang="en-US" dirty="0"/>
          </a:p>
        </p:txBody>
      </p:sp>
      <p:sp>
        <p:nvSpPr>
          <p:cNvPr id="8" name="Content Placeholder 7"/>
          <p:cNvSpPr>
            <a:spLocks noGrp="1"/>
          </p:cNvSpPr>
          <p:nvPr>
            <p:ph idx="1"/>
          </p:nvPr>
        </p:nvSpPr>
        <p:spPr/>
        <p:txBody>
          <a:bodyPr/>
          <a:lstStyle/>
          <a:p>
            <a:r>
              <a:rPr lang="en-US" dirty="0"/>
              <a:t>Same as with union, both input relations must be </a:t>
            </a:r>
            <a:r>
              <a:rPr lang="en-US" i="1" dirty="0"/>
              <a:t>compatible</a:t>
            </a:r>
            <a:r>
              <a:rPr lang="en-US" dirty="0"/>
              <a:t>.</a:t>
            </a:r>
            <a:endParaRPr lang="en-US" sz="1100" dirty="0"/>
          </a:p>
          <a:p>
            <a:pPr>
              <a:spcBef>
                <a:spcPts val="2000"/>
              </a:spcBef>
            </a:pPr>
            <a:r>
              <a:rPr lang="en-US" dirty="0"/>
              <a:t>SQL Expression: EXCEPT</a:t>
            </a:r>
          </a:p>
        </p:txBody>
      </p:sp>
      <p:grpSp>
        <p:nvGrpSpPr>
          <p:cNvPr id="5" name="Group 4" descr="Two overlapping circles becomes the part of s1 that is not covered by s2 (pacman like shape)" title="S1-S2"/>
          <p:cNvGrpSpPr/>
          <p:nvPr/>
        </p:nvGrpSpPr>
        <p:grpSpPr>
          <a:xfrm>
            <a:off x="212960" y="3197754"/>
            <a:ext cx="2639681" cy="1594884"/>
            <a:chOff x="653902" y="1626781"/>
            <a:chExt cx="7602279" cy="4593266"/>
          </a:xfrm>
        </p:grpSpPr>
        <p:sp>
          <p:nvSpPr>
            <p:cNvPr id="2" name="Rectangle 1"/>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a:solidFill>
                  <a:srgbClr val="000000"/>
                </a:solidFill>
                <a:latin typeface="Helvetica Neue" charset="0"/>
              </a:endParaRPr>
            </a:p>
          </p:txBody>
        </p:sp>
        <p:sp>
          <p:nvSpPr>
            <p:cNvPr id="3" name="Oval 2"/>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chemeClr val="bg1"/>
                  </a:solidFill>
                  <a:latin typeface="Helvetica Neue" charset="0"/>
                </a:rPr>
                <a:t>S1</a:t>
              </a:r>
            </a:p>
          </p:txBody>
        </p:sp>
        <p:sp>
          <p:nvSpPr>
            <p:cNvPr id="21" name="Oval 20"/>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chemeClr val="bg1"/>
                  </a:solidFill>
                  <a:latin typeface="Helvetica Neue" charset="0"/>
                </a:rPr>
                <a:t>S2</a:t>
              </a:r>
              <a:endParaRPr lang="en-US" sz="2700" dirty="0">
                <a:solidFill>
                  <a:schemeClr val="bg1"/>
                </a:solidFill>
                <a:latin typeface="Helvetica Neue" charset="0"/>
              </a:endParaRPr>
            </a:p>
          </p:txBody>
        </p:sp>
      </p:grpSp>
      <p:grpSp>
        <p:nvGrpSpPr>
          <p:cNvPr id="6" name="Group 5" descr="Two overlapping circles becomes the part of s1 that is not covered by s2 (pacman like shape)" title="S1-S2"/>
          <p:cNvGrpSpPr/>
          <p:nvPr/>
        </p:nvGrpSpPr>
        <p:grpSpPr>
          <a:xfrm>
            <a:off x="3788158" y="3197754"/>
            <a:ext cx="2639681" cy="1594884"/>
            <a:chOff x="4638626" y="2371060"/>
            <a:chExt cx="4205891" cy="2541182"/>
          </a:xfrm>
        </p:grpSpPr>
        <p:sp>
          <p:nvSpPr>
            <p:cNvPr id="23" name="Rectangle 22"/>
            <p:cNvSpPr/>
            <p:nvPr/>
          </p:nvSpPr>
          <p:spPr bwMode="auto">
            <a:xfrm>
              <a:off x="4638626" y="2371060"/>
              <a:ext cx="4205891" cy="254118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a:solidFill>
                  <a:srgbClr val="000000"/>
                </a:solidFill>
                <a:latin typeface="Helvetica Neue" charset="0"/>
              </a:endParaRPr>
            </a:p>
          </p:txBody>
        </p:sp>
        <p:sp>
          <p:nvSpPr>
            <p:cNvPr id="26" name="Freeform 25"/>
            <p:cNvSpPr/>
            <p:nvPr/>
          </p:nvSpPr>
          <p:spPr bwMode="auto">
            <a:xfrm>
              <a:off x="4965981" y="2567327"/>
              <a:ext cx="1792937" cy="2159024"/>
            </a:xfrm>
            <a:custGeom>
              <a:avLst/>
              <a:gdLst>
                <a:gd name="connsiteX0" fmla="*/ 1079512 w 1792937"/>
                <a:gd name="connsiteY0" fmla="*/ 0 h 2159024"/>
                <a:gd name="connsiteX1" fmla="*/ 1766182 w 1792937"/>
                <a:gd name="connsiteY1" fmla="*/ 246508 h 2159024"/>
                <a:gd name="connsiteX2" fmla="*/ 1792937 w 1792937"/>
                <a:gd name="connsiteY2" fmla="*/ 270824 h 2159024"/>
                <a:gd name="connsiteX3" fmla="*/ 1743031 w 1792937"/>
                <a:gd name="connsiteY3" fmla="*/ 316182 h 2159024"/>
                <a:gd name="connsiteX4" fmla="*/ 1426849 w 1792937"/>
                <a:gd name="connsiteY4" fmla="*/ 1079512 h 2159024"/>
                <a:gd name="connsiteX5" fmla="*/ 1743031 w 1792937"/>
                <a:gd name="connsiteY5" fmla="*/ 1842842 h 2159024"/>
                <a:gd name="connsiteX6" fmla="*/ 1792937 w 1792937"/>
                <a:gd name="connsiteY6" fmla="*/ 1888200 h 2159024"/>
                <a:gd name="connsiteX7" fmla="*/ 1766182 w 1792937"/>
                <a:gd name="connsiteY7" fmla="*/ 1912516 h 2159024"/>
                <a:gd name="connsiteX8" fmla="*/ 1079512 w 1792937"/>
                <a:gd name="connsiteY8" fmla="*/ 2159024 h 2159024"/>
                <a:gd name="connsiteX9" fmla="*/ 0 w 1792937"/>
                <a:gd name="connsiteY9" fmla="*/ 1079512 h 2159024"/>
                <a:gd name="connsiteX10" fmla="*/ 1079512 w 1792937"/>
                <a:gd name="connsiteY10" fmla="*/ 0 h 2159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2937" h="2159024">
                  <a:moveTo>
                    <a:pt x="1079512" y="0"/>
                  </a:moveTo>
                  <a:cubicBezTo>
                    <a:pt x="1340349" y="0"/>
                    <a:pt x="1579579" y="92509"/>
                    <a:pt x="1766182" y="246508"/>
                  </a:cubicBezTo>
                  <a:lnTo>
                    <a:pt x="1792937" y="270824"/>
                  </a:lnTo>
                  <a:lnTo>
                    <a:pt x="1743031" y="316182"/>
                  </a:lnTo>
                  <a:cubicBezTo>
                    <a:pt x="1547678" y="511535"/>
                    <a:pt x="1426849" y="781413"/>
                    <a:pt x="1426849" y="1079512"/>
                  </a:cubicBezTo>
                  <a:cubicBezTo>
                    <a:pt x="1426849" y="1377611"/>
                    <a:pt x="1547678" y="1647489"/>
                    <a:pt x="1743031" y="1842842"/>
                  </a:cubicBezTo>
                  <a:lnTo>
                    <a:pt x="1792937" y="1888200"/>
                  </a:lnTo>
                  <a:lnTo>
                    <a:pt x="1766182" y="1912516"/>
                  </a:lnTo>
                  <a:cubicBezTo>
                    <a:pt x="1579579" y="2066515"/>
                    <a:pt x="1340349" y="2159024"/>
                    <a:pt x="1079512" y="2159024"/>
                  </a:cubicBezTo>
                  <a:cubicBezTo>
                    <a:pt x="483314" y="2159024"/>
                    <a:pt x="0" y="1675710"/>
                    <a:pt x="0" y="1079512"/>
                  </a:cubicBezTo>
                  <a:cubicBezTo>
                    <a:pt x="0" y="483314"/>
                    <a:pt x="483314" y="0"/>
                    <a:pt x="1079512" y="0"/>
                  </a:cubicBezTo>
                  <a:close/>
                </a:path>
              </a:pathLst>
            </a:custGeom>
            <a:solidFill>
              <a:schemeClr val="accent2">
                <a:lumMod val="40000"/>
                <a:lumOff val="60000"/>
              </a:schemeClr>
            </a:solidFill>
            <a:ln>
              <a:solidFill>
                <a:schemeClr val="accent2">
                  <a:lumMod val="40000"/>
                  <a:lumOff val="6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chemeClr val="tx1"/>
                  </a:solidFill>
                  <a:latin typeface="Helvetica Neue" charset="0"/>
                </a:rPr>
                <a:t>S1 − S2</a:t>
              </a:r>
            </a:p>
          </p:txBody>
        </p:sp>
      </p:grpSp>
      <p:sp>
        <p:nvSpPr>
          <p:cNvPr id="7" name="Right Arrow 6" descr="Two overlapping circles becomes the part of s1 that is not covered by s2 (pacman like shape)" title="S1-S2"/>
          <p:cNvSpPr/>
          <p:nvPr/>
        </p:nvSpPr>
        <p:spPr bwMode="auto">
          <a:xfrm>
            <a:off x="3058094" y="3787861"/>
            <a:ext cx="567918" cy="494414"/>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7" name="TextBox 26" descr="Two overlapping circles becomes the part of s1 that is not covered by s2 (pacman like shape)" title="S1-S2"/>
          <p:cNvSpPr txBox="1"/>
          <p:nvPr/>
        </p:nvSpPr>
        <p:spPr>
          <a:xfrm>
            <a:off x="2820172" y="2736089"/>
            <a:ext cx="1079142" cy="461665"/>
          </a:xfrm>
          <a:prstGeom prst="rect">
            <a:avLst/>
          </a:prstGeom>
          <a:noFill/>
        </p:spPr>
        <p:txBody>
          <a:bodyPr wrap="none" rtlCol="0">
            <a:spAutoFit/>
          </a:bodyPr>
          <a:lstStyle/>
          <a:p>
            <a:r>
              <a:rPr lang="en-US" sz="2400" b="1" dirty="0"/>
              <a:t>S1 − S2</a:t>
            </a:r>
          </a:p>
        </p:txBody>
      </p:sp>
    </p:spTree>
    <p:extLst>
      <p:ext uri="{BB962C8B-B14F-4D97-AF65-F5344CB8AC3E}">
        <p14:creationId xmlns:p14="http://schemas.microsoft.com/office/powerpoint/2010/main" val="10084250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Set Difference ( − ), cont.</a:t>
            </a:r>
          </a:p>
        </p:txBody>
      </p:sp>
      <p:sp>
        <p:nvSpPr>
          <p:cNvPr id="3" name="Content Placeholder 2"/>
          <p:cNvSpPr>
            <a:spLocks noGrp="1"/>
          </p:cNvSpPr>
          <p:nvPr>
            <p:ph idx="1"/>
          </p:nvPr>
        </p:nvSpPr>
        <p:spPr/>
        <p:txBody>
          <a:bodyPr/>
          <a:lstStyle/>
          <a:p>
            <a:pPr lvl="0"/>
            <a:r>
              <a:rPr lang="en-US" kern="0" dirty="0">
                <a:latin typeface="Helvetica Neue"/>
                <a:ea typeface="Osaka"/>
                <a:cs typeface="Osaka" charset="-128"/>
              </a:rPr>
              <a:t>Duplicate elimination?</a:t>
            </a:r>
          </a:p>
          <a:p>
            <a:pPr lvl="1"/>
            <a:r>
              <a:rPr lang="en-US" kern="0" dirty="0">
                <a:latin typeface="Helvetica Neue"/>
                <a:ea typeface="Osaka"/>
                <a:cs typeface="Osaka" charset="-128"/>
              </a:rPr>
              <a:t>Not required</a:t>
            </a:r>
          </a:p>
          <a:p>
            <a:pPr lvl="0"/>
            <a:r>
              <a:rPr lang="en-US" kern="0" dirty="0">
                <a:latin typeface="Helvetica Neue"/>
                <a:ea typeface="Osaka"/>
                <a:cs typeface="Osaka" charset="-128"/>
              </a:rPr>
              <a:t>EXCEPT vs EXCEPT ALL</a:t>
            </a:r>
          </a:p>
        </p:txBody>
      </p:sp>
      <p:graphicFrame>
        <p:nvGraphicFramePr>
          <p:cNvPr id="19" name="Table 18" descr="The rows in sailor table 1 that are not in students table 2" title="S1-S2"/>
          <p:cNvGraphicFramePr>
            <a:graphicFrameLocks noGrp="1"/>
          </p:cNvGraphicFramePr>
          <p:nvPr>
            <p:extLst>
              <p:ext uri="{D42A27DB-BD31-4B8C-83A1-F6EECF244321}">
                <p14:modId xmlns:p14="http://schemas.microsoft.com/office/powerpoint/2010/main" val="579659575"/>
              </p:ext>
            </p:extLst>
          </p:nvPr>
        </p:nvGraphicFramePr>
        <p:xfrm>
          <a:off x="6234757" y="1069806"/>
          <a:ext cx="2439390" cy="56388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143974">
                <a:tc>
                  <a:txBody>
                    <a:bodyPr/>
                    <a:lstStyle/>
                    <a:p>
                      <a:r>
                        <a:rPr lang="en-US" sz="1400" dirty="0"/>
                        <a:t>22</a:t>
                      </a:r>
                    </a:p>
                  </a:txBody>
                  <a:tcPr marL="68580" marR="68580" marT="34290" marB="34290"/>
                </a:tc>
                <a:tc>
                  <a:txBody>
                    <a:bodyPr/>
                    <a:lstStyle/>
                    <a:p>
                      <a:r>
                        <a:rPr lang="en-US" sz="1400" dirty="0" err="1"/>
                        <a:t>dustin</a:t>
                      </a:r>
                      <a:endParaRPr lang="en-US" sz="1400" dirty="0"/>
                    </a:p>
                  </a:txBody>
                  <a:tcPr marL="68580" marR="68580" marT="34290" marB="34290"/>
                </a:tc>
                <a:tc>
                  <a:txBody>
                    <a:bodyPr/>
                    <a:lstStyle/>
                    <a:p>
                      <a:r>
                        <a:rPr lang="en-US" sz="1400" dirty="0"/>
                        <a:t>7</a:t>
                      </a:r>
                    </a:p>
                  </a:txBody>
                  <a:tcPr marL="68580" marR="68580" marT="34290" marB="34290"/>
                </a:tc>
                <a:tc>
                  <a:txBody>
                    <a:bodyPr/>
                    <a:lstStyle/>
                    <a:p>
                      <a:r>
                        <a:rPr lang="en-US" sz="1400" dirty="0"/>
                        <a:t>45</a:t>
                      </a:r>
                    </a:p>
                  </a:txBody>
                  <a:tcPr marL="68580" marR="68580" marT="34290" marB="34290"/>
                </a:tc>
                <a:extLst>
                  <a:ext uri="{0D108BD9-81ED-4DB2-BD59-A6C34878D82A}">
                    <a16:rowId xmlns="" xmlns:a16="http://schemas.microsoft.com/office/drawing/2014/main" val="10001"/>
                  </a:ext>
                </a:extLst>
              </a:tr>
            </a:tbl>
          </a:graphicData>
        </a:graphic>
      </p:graphicFrame>
      <p:sp>
        <p:nvSpPr>
          <p:cNvPr id="20" name="TextBox 19"/>
          <p:cNvSpPr txBox="1"/>
          <p:nvPr/>
        </p:nvSpPr>
        <p:spPr>
          <a:xfrm>
            <a:off x="6719900" y="657494"/>
            <a:ext cx="1079142" cy="461665"/>
          </a:xfrm>
          <a:prstGeom prst="rect">
            <a:avLst/>
          </a:prstGeom>
          <a:noFill/>
        </p:spPr>
        <p:txBody>
          <a:bodyPr wrap="none" rtlCol="0">
            <a:spAutoFit/>
          </a:bodyPr>
          <a:lstStyle/>
          <a:p>
            <a:r>
              <a:rPr lang="en-US" sz="2400" b="1" dirty="0"/>
              <a:t>S1 − S2</a:t>
            </a:r>
          </a:p>
        </p:txBody>
      </p:sp>
      <p:graphicFrame>
        <p:nvGraphicFramePr>
          <p:cNvPr id="11" name="Table 10" descr="The rows in sailor table 2 that are not in sailor table 1" title="S2 - S1"/>
          <p:cNvGraphicFramePr>
            <a:graphicFrameLocks noGrp="1"/>
          </p:cNvGraphicFramePr>
          <p:nvPr>
            <p:extLst>
              <p:ext uri="{D42A27DB-BD31-4B8C-83A1-F6EECF244321}">
                <p14:modId xmlns:p14="http://schemas.microsoft.com/office/powerpoint/2010/main" val="182877952"/>
              </p:ext>
            </p:extLst>
          </p:nvPr>
        </p:nvGraphicFramePr>
        <p:xfrm>
          <a:off x="6234757" y="2246209"/>
          <a:ext cx="2439390" cy="84582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2"/>
                  </a:ext>
                </a:extLst>
              </a:tr>
            </a:tbl>
          </a:graphicData>
        </a:graphic>
      </p:graphicFrame>
      <p:sp>
        <p:nvSpPr>
          <p:cNvPr id="12" name="TextBox 11"/>
          <p:cNvSpPr txBox="1"/>
          <p:nvPr/>
        </p:nvSpPr>
        <p:spPr>
          <a:xfrm>
            <a:off x="6833367" y="1783704"/>
            <a:ext cx="1079142" cy="461665"/>
          </a:xfrm>
          <a:prstGeom prst="rect">
            <a:avLst/>
          </a:prstGeom>
          <a:noFill/>
        </p:spPr>
        <p:txBody>
          <a:bodyPr wrap="none" rtlCol="0">
            <a:spAutoFit/>
          </a:bodyPr>
          <a:lstStyle/>
          <a:p>
            <a:r>
              <a:rPr lang="en-US" sz="2400" b="1" dirty="0"/>
              <a:t>S2 − S1</a:t>
            </a:r>
          </a:p>
        </p:txBody>
      </p:sp>
      <p:graphicFrame>
        <p:nvGraphicFramePr>
          <p:cNvPr id="21" name="Table 20" descr="Table with columns for sid, sname, rating, age" title="Sailor Table 2"/>
          <p:cNvGraphicFramePr>
            <a:graphicFrameLocks noGrp="1"/>
          </p:cNvGraphicFramePr>
          <p:nvPr>
            <p:extLst>
              <p:ext uri="{D42A27DB-BD31-4B8C-83A1-F6EECF244321}">
                <p14:modId xmlns:p14="http://schemas.microsoft.com/office/powerpoint/2010/main" val="321734614"/>
              </p:ext>
            </p:extLst>
          </p:nvPr>
        </p:nvGraphicFramePr>
        <p:xfrm>
          <a:off x="3491555" y="2933692"/>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22" name="TextBox 21"/>
          <p:cNvSpPr txBox="1"/>
          <p:nvPr/>
        </p:nvSpPr>
        <p:spPr>
          <a:xfrm>
            <a:off x="3516094" y="2633610"/>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graphicFrame>
        <p:nvGraphicFramePr>
          <p:cNvPr id="23" name="Table 22" descr="Table with columns for sid, sname, rating, age" title="Sailor Table 1"/>
          <p:cNvGraphicFramePr>
            <a:graphicFrameLocks noGrp="1"/>
          </p:cNvGraphicFramePr>
          <p:nvPr>
            <p:extLst>
              <p:ext uri="{D42A27DB-BD31-4B8C-83A1-F6EECF244321}">
                <p14:modId xmlns:p14="http://schemas.microsoft.com/office/powerpoint/2010/main" val="816529829"/>
              </p:ext>
            </p:extLst>
          </p:nvPr>
        </p:nvGraphicFramePr>
        <p:xfrm>
          <a:off x="634541" y="2933692"/>
          <a:ext cx="2439390" cy="112776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22</a:t>
                      </a:r>
                    </a:p>
                  </a:txBody>
                  <a:tcPr marL="68580" marR="68580" marT="34290" marB="34290"/>
                </a:tc>
                <a:tc>
                  <a:txBody>
                    <a:bodyPr/>
                    <a:lstStyle/>
                    <a:p>
                      <a:r>
                        <a:rPr lang="en-US" sz="1400" dirty="0" err="1"/>
                        <a:t>dustin</a:t>
                      </a:r>
                      <a:endParaRPr lang="en-US" sz="1400" dirty="0"/>
                    </a:p>
                  </a:txBody>
                  <a:tcPr marL="68580" marR="68580" marT="34290" marB="34290"/>
                </a:tc>
                <a:tc>
                  <a:txBody>
                    <a:bodyPr/>
                    <a:lstStyle/>
                    <a:p>
                      <a:r>
                        <a:rPr lang="en-US" sz="1400" dirty="0"/>
                        <a:t>7</a:t>
                      </a:r>
                    </a:p>
                  </a:txBody>
                  <a:tcPr marL="68580" marR="68580" marT="34290" marB="34290"/>
                </a:tc>
                <a:tc>
                  <a:txBody>
                    <a:bodyPr/>
                    <a:lstStyle/>
                    <a:p>
                      <a:r>
                        <a:rPr lang="en-US" sz="1400" dirty="0"/>
                        <a:t>45.0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bl>
          </a:graphicData>
        </a:graphic>
      </p:graphicFrame>
      <p:sp>
        <p:nvSpPr>
          <p:cNvPr id="24" name="TextBox 23"/>
          <p:cNvSpPr txBox="1"/>
          <p:nvPr/>
        </p:nvSpPr>
        <p:spPr>
          <a:xfrm>
            <a:off x="634542" y="2634339"/>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S1</a:t>
            </a:r>
          </a:p>
        </p:txBody>
      </p:sp>
    </p:spTree>
    <p:extLst>
      <p:ext uri="{BB962C8B-B14F-4D97-AF65-F5344CB8AC3E}">
        <p14:creationId xmlns:p14="http://schemas.microsoft.com/office/powerpoint/2010/main" val="893542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a:t>Cross-Product (×)</a:t>
            </a:r>
            <a:endParaRPr lang="en-US" dirty="0"/>
          </a:p>
        </p:txBody>
      </p:sp>
      <p:sp>
        <p:nvSpPr>
          <p:cNvPr id="3" name="Content Placeholder 2"/>
          <p:cNvSpPr>
            <a:spLocks noGrp="1"/>
          </p:cNvSpPr>
          <p:nvPr>
            <p:ph idx="1"/>
          </p:nvPr>
        </p:nvSpPr>
        <p:spPr/>
        <p:txBody>
          <a:bodyPr>
            <a:noAutofit/>
          </a:bodyPr>
          <a:lstStyle/>
          <a:p>
            <a:r>
              <a:rPr lang="en-US" sz="2400" b="1" dirty="0"/>
              <a:t>R1 </a:t>
            </a:r>
            <a:r>
              <a:rPr lang="en-US" sz="2400" dirty="0"/>
              <a:t>×</a:t>
            </a:r>
            <a:r>
              <a:rPr lang="en-US" sz="2400" b="1" dirty="0"/>
              <a:t> S1: </a:t>
            </a:r>
            <a:r>
              <a:rPr lang="en-US" sz="2400" i="1" dirty="0"/>
              <a:t>Each row of </a:t>
            </a:r>
            <a:r>
              <a:rPr lang="en-US" sz="2400" b="1" i="1" dirty="0"/>
              <a:t>R1</a:t>
            </a:r>
            <a:r>
              <a:rPr lang="en-US" sz="2400" i="1" dirty="0"/>
              <a:t> paired with each row of </a:t>
            </a:r>
            <a:r>
              <a:rPr lang="en-US" sz="2400" b="1" i="1" dirty="0"/>
              <a:t>S1</a:t>
            </a:r>
          </a:p>
          <a:p>
            <a:pPr>
              <a:spcBef>
                <a:spcPts val="20000"/>
              </a:spcBef>
            </a:pPr>
            <a:r>
              <a:rPr lang="en-US" sz="1800" b="1" i="1" dirty="0"/>
              <a:t>How many rows in result</a:t>
            </a:r>
            <a:r>
              <a:rPr lang="en-US" sz="1800" b="1" i="1" dirty="0" smtClean="0"/>
              <a:t>?  |R1|*|R2|</a:t>
            </a:r>
            <a:endParaRPr lang="en-US" sz="1800" b="1" i="1" dirty="0"/>
          </a:p>
          <a:p>
            <a:pPr>
              <a:spcBef>
                <a:spcPts val="80"/>
              </a:spcBef>
            </a:pPr>
            <a:r>
              <a:rPr lang="en-US" sz="1800" b="1" i="1" dirty="0"/>
              <a:t>Schema </a:t>
            </a:r>
            <a:r>
              <a:rPr lang="en-US" sz="1800" b="1" i="1" dirty="0" err="1"/>
              <a:t>compatability</a:t>
            </a:r>
            <a:r>
              <a:rPr lang="en-US" sz="1800" b="1" i="1" dirty="0" smtClean="0"/>
              <a:t>?  Not needed.</a:t>
            </a:r>
            <a:endParaRPr lang="en-US" sz="1800" b="1" i="1" dirty="0"/>
          </a:p>
          <a:p>
            <a:pPr>
              <a:spcBef>
                <a:spcPts val="80"/>
              </a:spcBef>
            </a:pPr>
            <a:r>
              <a:rPr lang="en-US" sz="1800" b="1" i="1" dirty="0"/>
              <a:t>Duplicates</a:t>
            </a:r>
            <a:r>
              <a:rPr lang="en-US" sz="1800" b="1" i="1" dirty="0" smtClean="0"/>
              <a:t>? None generated.</a:t>
            </a:r>
            <a:endParaRPr lang="en-US" sz="1800" b="1" i="1" dirty="0"/>
          </a:p>
        </p:txBody>
      </p:sp>
      <p:graphicFrame>
        <p:nvGraphicFramePr>
          <p:cNvPr id="20" name="Table 19" descr="Table with columns for sid, sname, rating, age" title="Sailors Table"/>
          <p:cNvGraphicFramePr>
            <a:graphicFrameLocks noGrp="1"/>
          </p:cNvGraphicFramePr>
          <p:nvPr>
            <p:extLst>
              <p:ext uri="{D42A27DB-BD31-4B8C-83A1-F6EECF244321}">
                <p14:modId xmlns:p14="http://schemas.microsoft.com/office/powerpoint/2010/main" val="411809161"/>
              </p:ext>
            </p:extLst>
          </p:nvPr>
        </p:nvGraphicFramePr>
        <p:xfrm>
          <a:off x="2582018" y="2326807"/>
          <a:ext cx="1957860" cy="960177"/>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186648">
                <a:tc>
                  <a:txBody>
                    <a:bodyPr/>
                    <a:lstStyle/>
                    <a:p>
                      <a:r>
                        <a:rPr lang="en-US" sz="1100" u="sng" dirty="0" err="1"/>
                        <a:t>sid</a:t>
                      </a:r>
                      <a:endParaRPr lang="en-US" sz="1100" u="sng"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tc>
                <a:tc>
                  <a:txBody>
                    <a:bodyPr/>
                    <a:lstStyle/>
                    <a:p>
                      <a:r>
                        <a:rPr lang="en-US" sz="1100" dirty="0"/>
                        <a:t>lubber</a:t>
                      </a:r>
                    </a:p>
                  </a:txBody>
                  <a:tcPr marL="68580" marR="68580" marT="34290" marB="34290"/>
                </a:tc>
                <a:tc>
                  <a:txBody>
                    <a:bodyPr/>
                    <a:lstStyle/>
                    <a:p>
                      <a:r>
                        <a:rPr lang="en-US" sz="1100" dirty="0"/>
                        <a:t>8</a:t>
                      </a:r>
                    </a:p>
                  </a:txBody>
                  <a:tcPr marL="68580" marR="68580" marT="34290" marB="34290"/>
                </a:tc>
                <a:tc>
                  <a:txBody>
                    <a:bodyPr/>
                    <a:lstStyle/>
                    <a:p>
                      <a:r>
                        <a:rPr lang="en-US" sz="1100" dirty="0"/>
                        <a:t>55.5</a:t>
                      </a:r>
                    </a:p>
                  </a:txBody>
                  <a:tcPr marL="68580" marR="68580" marT="34290" marB="34290"/>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3"/>
                  </a:ext>
                </a:extLst>
              </a:tr>
            </a:tbl>
          </a:graphicData>
        </a:graphic>
      </p:graphicFrame>
      <p:sp>
        <p:nvSpPr>
          <p:cNvPr id="21" name="TextBox 20"/>
          <p:cNvSpPr txBox="1"/>
          <p:nvPr/>
        </p:nvSpPr>
        <p:spPr>
          <a:xfrm>
            <a:off x="2778729" y="1989126"/>
            <a:ext cx="402674" cy="300082"/>
          </a:xfrm>
          <a:prstGeom prst="rect">
            <a:avLst/>
          </a:prstGeom>
          <a:noFill/>
        </p:spPr>
        <p:txBody>
          <a:bodyPr wrap="none" rtlCol="0">
            <a:spAutoFit/>
          </a:bodyPr>
          <a:lstStyle/>
          <a:p>
            <a:r>
              <a:rPr lang="en-US" sz="1350" b="1" dirty="0"/>
              <a:t>S1:</a:t>
            </a:r>
          </a:p>
        </p:txBody>
      </p:sp>
      <p:graphicFrame>
        <p:nvGraphicFramePr>
          <p:cNvPr id="23" name="Table 22" descr="Reserves table with sid, bid, day" title="Reserves"/>
          <p:cNvGraphicFramePr>
            <a:graphicFrameLocks noGrp="1"/>
          </p:cNvGraphicFramePr>
          <p:nvPr>
            <p:extLst>
              <p:ext uri="{D42A27DB-BD31-4B8C-83A1-F6EECF244321}">
                <p14:modId xmlns:p14="http://schemas.microsoft.com/office/powerpoint/2010/main" val="51372040"/>
              </p:ext>
            </p:extLst>
          </p:nvPr>
        </p:nvGraphicFramePr>
        <p:xfrm>
          <a:off x="151927" y="2417674"/>
          <a:ext cx="1530361" cy="708117"/>
        </p:xfrm>
        <a:graphic>
          <a:graphicData uri="http://schemas.openxmlformats.org/drawingml/2006/table">
            <a:tbl>
              <a:tblPr firstRow="1" bandRow="1">
                <a:tableStyleId>{F5AB1C69-6EDB-4FF4-983F-18BD219EF322}</a:tableStyleId>
              </a:tblPr>
              <a:tblGrid>
                <a:gridCol w="361272">
                  <a:extLst>
                    <a:ext uri="{9D8B030D-6E8A-4147-A177-3AD203B41FA5}">
                      <a16:colId xmlns="" xmlns:a16="http://schemas.microsoft.com/office/drawing/2014/main" val="20000"/>
                    </a:ext>
                  </a:extLst>
                </a:gridCol>
                <a:gridCol w="455489">
                  <a:extLst>
                    <a:ext uri="{9D8B030D-6E8A-4147-A177-3AD203B41FA5}">
                      <a16:colId xmlns="" xmlns:a16="http://schemas.microsoft.com/office/drawing/2014/main" val="20001"/>
                    </a:ext>
                  </a:extLst>
                </a:gridCol>
                <a:gridCol w="713600">
                  <a:extLst>
                    <a:ext uri="{9D8B030D-6E8A-4147-A177-3AD203B41FA5}">
                      <a16:colId xmlns="" xmlns:a16="http://schemas.microsoft.com/office/drawing/2014/main" val="20002"/>
                    </a:ext>
                  </a:extLst>
                </a:gridCol>
              </a:tblGrid>
              <a:tr h="236039">
                <a:tc>
                  <a:txBody>
                    <a:bodyPr/>
                    <a:lstStyle/>
                    <a:p>
                      <a:r>
                        <a:rPr lang="en-US" sz="1100" u="sng" dirty="0" err="1">
                          <a:solidFill>
                            <a:schemeClr val="tx1"/>
                          </a:solidFill>
                        </a:rPr>
                        <a:t>sid</a:t>
                      </a:r>
                      <a:endParaRPr lang="en-US" sz="1100" u="sng" dirty="0">
                        <a:solidFill>
                          <a:schemeClr val="tx1"/>
                        </a:solidFill>
                      </a:endParaRPr>
                    </a:p>
                  </a:txBody>
                  <a:tcPr marL="58202" marR="58202" marT="29101" marB="29101"/>
                </a:tc>
                <a:tc>
                  <a:txBody>
                    <a:bodyPr/>
                    <a:lstStyle/>
                    <a:p>
                      <a:r>
                        <a:rPr lang="en-US" sz="1100" u="sng" dirty="0">
                          <a:solidFill>
                            <a:schemeClr val="tx1"/>
                          </a:solidFill>
                        </a:rPr>
                        <a:t>bid</a:t>
                      </a:r>
                    </a:p>
                  </a:txBody>
                  <a:tcPr marL="58202" marR="58202" marT="29101" marB="29101"/>
                </a:tc>
                <a:tc>
                  <a:txBody>
                    <a:bodyPr/>
                    <a:lstStyle/>
                    <a:p>
                      <a:r>
                        <a:rPr lang="en-US" sz="1100" u="sng" dirty="0">
                          <a:solidFill>
                            <a:schemeClr val="tx1"/>
                          </a:solidFill>
                        </a:rPr>
                        <a:t>day</a:t>
                      </a:r>
                    </a:p>
                  </a:txBody>
                  <a:tcPr marL="58202" marR="58202" marT="29101" marB="29101"/>
                </a:tc>
                <a:extLst>
                  <a:ext uri="{0D108BD9-81ED-4DB2-BD59-A6C34878D82A}">
                    <a16:rowId xmlns="" xmlns:a16="http://schemas.microsoft.com/office/drawing/2014/main" val="10000"/>
                  </a:ext>
                </a:extLst>
              </a:tr>
              <a:tr h="236039">
                <a:tc>
                  <a:txBody>
                    <a:bodyPr/>
                    <a:lstStyle/>
                    <a:p>
                      <a:r>
                        <a:rPr lang="en-US" sz="1100" dirty="0"/>
                        <a:t>22</a:t>
                      </a:r>
                    </a:p>
                  </a:txBody>
                  <a:tcPr marL="58202" marR="58202" marT="29101" marB="29101"/>
                </a:tc>
                <a:tc>
                  <a:txBody>
                    <a:bodyPr/>
                    <a:lstStyle/>
                    <a:p>
                      <a:r>
                        <a:rPr lang="en-US" sz="1100" dirty="0"/>
                        <a:t>101</a:t>
                      </a:r>
                    </a:p>
                  </a:txBody>
                  <a:tcPr marL="58202" marR="58202" marT="29101" marB="29101"/>
                </a:tc>
                <a:tc>
                  <a:txBody>
                    <a:bodyPr/>
                    <a:lstStyle/>
                    <a:p>
                      <a:r>
                        <a:rPr lang="en-US" sz="1100" dirty="0"/>
                        <a:t>10/10/96</a:t>
                      </a:r>
                    </a:p>
                  </a:txBody>
                  <a:tcPr marL="58202" marR="58202" marT="29101" marB="29101"/>
                </a:tc>
                <a:extLst>
                  <a:ext uri="{0D108BD9-81ED-4DB2-BD59-A6C34878D82A}">
                    <a16:rowId xmlns="" xmlns:a16="http://schemas.microsoft.com/office/drawing/2014/main" val="10001"/>
                  </a:ext>
                </a:extLst>
              </a:tr>
              <a:tr h="23603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extLst>
                  <a:ext uri="{0D108BD9-81ED-4DB2-BD59-A6C34878D82A}">
                    <a16:rowId xmlns="" xmlns:a16="http://schemas.microsoft.com/office/drawing/2014/main" val="10002"/>
                  </a:ext>
                </a:extLst>
              </a:tr>
            </a:tbl>
          </a:graphicData>
        </a:graphic>
      </p:graphicFrame>
      <p:sp>
        <p:nvSpPr>
          <p:cNvPr id="24" name="TextBox 23"/>
          <p:cNvSpPr txBox="1"/>
          <p:nvPr/>
        </p:nvSpPr>
        <p:spPr>
          <a:xfrm>
            <a:off x="231962" y="2089501"/>
            <a:ext cx="418704" cy="300082"/>
          </a:xfrm>
          <a:prstGeom prst="rect">
            <a:avLst/>
          </a:prstGeom>
          <a:noFill/>
        </p:spPr>
        <p:txBody>
          <a:bodyPr wrap="none" rtlCol="0">
            <a:spAutoFit/>
          </a:bodyPr>
          <a:lstStyle/>
          <a:p>
            <a:r>
              <a:rPr lang="en-US" sz="1350" b="1" dirty="0"/>
              <a:t>R1:</a:t>
            </a:r>
          </a:p>
        </p:txBody>
      </p:sp>
      <p:sp>
        <p:nvSpPr>
          <p:cNvPr id="6" name="Rectangle 5"/>
          <p:cNvSpPr/>
          <p:nvPr/>
        </p:nvSpPr>
        <p:spPr>
          <a:xfrm>
            <a:off x="2035476" y="2584987"/>
            <a:ext cx="338554" cy="461665"/>
          </a:xfrm>
          <a:prstGeom prst="rect">
            <a:avLst/>
          </a:prstGeom>
        </p:spPr>
        <p:txBody>
          <a:bodyPr wrap="none">
            <a:spAutoFit/>
          </a:bodyPr>
          <a:lstStyle/>
          <a:p>
            <a:r>
              <a:rPr lang="en-US" sz="2400"/>
              <a:t>×</a:t>
            </a:r>
            <a:endParaRPr lang="en-US" sz="1350"/>
          </a:p>
        </p:txBody>
      </p:sp>
      <p:graphicFrame>
        <p:nvGraphicFramePr>
          <p:cNvPr id="25" name="Table 24" descr="Table with sid, bid, day, sid, sname, rating, age produced by the cross product of the sailors and reserves table" title="Cross Product Table"/>
          <p:cNvGraphicFramePr>
            <a:graphicFrameLocks noGrp="1"/>
          </p:cNvGraphicFramePr>
          <p:nvPr>
            <p:extLst>
              <p:ext uri="{D42A27DB-BD31-4B8C-83A1-F6EECF244321}">
                <p14:modId xmlns:p14="http://schemas.microsoft.com/office/powerpoint/2010/main" val="4153170926"/>
              </p:ext>
            </p:extLst>
          </p:nvPr>
        </p:nvGraphicFramePr>
        <p:xfrm>
          <a:off x="5132030" y="1740371"/>
          <a:ext cx="3595976" cy="1689233"/>
        </p:xfrm>
        <a:graphic>
          <a:graphicData uri="http://schemas.openxmlformats.org/drawingml/2006/table">
            <a:tbl>
              <a:tblPr firstRow="1" bandRow="1">
                <a:tableStyleId>{5C22544A-7EE6-4342-B048-85BDC9FD1C3A}</a:tableStyleId>
              </a:tblPr>
              <a:tblGrid>
                <a:gridCol w="427789">
                  <a:extLst>
                    <a:ext uri="{9D8B030D-6E8A-4147-A177-3AD203B41FA5}">
                      <a16:colId xmlns="" xmlns:a16="http://schemas.microsoft.com/office/drawing/2014/main" val="20000"/>
                    </a:ext>
                  </a:extLst>
                </a:gridCol>
                <a:gridCol w="427789">
                  <a:extLst>
                    <a:ext uri="{9D8B030D-6E8A-4147-A177-3AD203B41FA5}">
                      <a16:colId xmlns="" xmlns:a16="http://schemas.microsoft.com/office/drawing/2014/main" val="20001"/>
                    </a:ext>
                  </a:extLst>
                </a:gridCol>
                <a:gridCol w="706853">
                  <a:extLst>
                    <a:ext uri="{9D8B030D-6E8A-4147-A177-3AD203B41FA5}">
                      <a16:colId xmlns="" xmlns:a16="http://schemas.microsoft.com/office/drawing/2014/main" val="20002"/>
                    </a:ext>
                  </a:extLst>
                </a:gridCol>
                <a:gridCol w="397938">
                  <a:extLst>
                    <a:ext uri="{9D8B030D-6E8A-4147-A177-3AD203B41FA5}">
                      <a16:colId xmlns="" xmlns:a16="http://schemas.microsoft.com/office/drawing/2014/main" val="20003"/>
                    </a:ext>
                  </a:extLst>
                </a:gridCol>
                <a:gridCol w="637710">
                  <a:extLst>
                    <a:ext uri="{9D8B030D-6E8A-4147-A177-3AD203B41FA5}">
                      <a16:colId xmlns="" xmlns:a16="http://schemas.microsoft.com/office/drawing/2014/main" val="20004"/>
                    </a:ext>
                  </a:extLst>
                </a:gridCol>
                <a:gridCol w="590472">
                  <a:extLst>
                    <a:ext uri="{9D8B030D-6E8A-4147-A177-3AD203B41FA5}">
                      <a16:colId xmlns="" xmlns:a16="http://schemas.microsoft.com/office/drawing/2014/main" val="20005"/>
                    </a:ext>
                  </a:extLst>
                </a:gridCol>
                <a:gridCol w="407425">
                  <a:extLst>
                    <a:ext uri="{9D8B030D-6E8A-4147-A177-3AD203B41FA5}">
                      <a16:colId xmlns="" xmlns:a16="http://schemas.microsoft.com/office/drawing/2014/main" val="20006"/>
                    </a:ext>
                  </a:extLst>
                </a:gridCol>
              </a:tblGrid>
              <a:tr h="241319">
                <a:tc>
                  <a:txBody>
                    <a:bodyPr/>
                    <a:lstStyle/>
                    <a:p>
                      <a:r>
                        <a:rPr lang="en-US" sz="1100" u="none" dirty="0" err="1"/>
                        <a:t>sid</a:t>
                      </a:r>
                      <a:endParaRPr lang="en-US" sz="1100" u="none" dirty="0"/>
                    </a:p>
                  </a:txBody>
                  <a:tcPr marL="68580" marR="68580" marT="34290" marB="34290"/>
                </a:tc>
                <a:tc>
                  <a:txBody>
                    <a:bodyPr/>
                    <a:lstStyle/>
                    <a:p>
                      <a:r>
                        <a:rPr lang="en-US" sz="1100" u="none" dirty="0"/>
                        <a:t>bid</a:t>
                      </a:r>
                    </a:p>
                  </a:txBody>
                  <a:tcPr marL="68580" marR="68580" marT="34290" marB="34290"/>
                </a:tc>
                <a:tc>
                  <a:txBody>
                    <a:bodyPr/>
                    <a:lstStyle/>
                    <a:p>
                      <a:r>
                        <a:rPr lang="en-US" sz="1100" u="none" dirty="0"/>
                        <a:t>day</a:t>
                      </a:r>
                    </a:p>
                  </a:txBody>
                  <a:tcPr marL="68580" marR="68580" marT="34290" marB="34290"/>
                </a:tc>
                <a:tc>
                  <a:txBody>
                    <a:bodyPr/>
                    <a:lstStyle/>
                    <a:p>
                      <a:r>
                        <a:rPr lang="en-US" sz="1100" u="none" dirty="0" err="1"/>
                        <a:t>sid</a:t>
                      </a:r>
                      <a:endParaRPr lang="en-US" sz="1100" u="none"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a:t>101</a:t>
                      </a:r>
                    </a:p>
                  </a:txBody>
                  <a:tcPr marL="68580" marR="68580" marT="34290" marB="34290">
                    <a:solidFill>
                      <a:schemeClr val="accent3">
                        <a:lumMod val="40000"/>
                        <a:lumOff val="60000"/>
                      </a:schemeClr>
                    </a:solidFill>
                  </a:tcPr>
                </a:tc>
                <a:tc>
                  <a:txBody>
                    <a:bodyPr/>
                    <a:lstStyle/>
                    <a:p>
                      <a:r>
                        <a:rPr lang="en-US" sz="1100" dirty="0"/>
                        <a:t>10/10/96</a:t>
                      </a:r>
                    </a:p>
                  </a:txBody>
                  <a:tcPr marL="68580" marR="68580" marT="34290" marB="34290">
                    <a:solidFill>
                      <a:schemeClr val="accent3">
                        <a:lumMod val="40000"/>
                        <a:lumOff val="60000"/>
                      </a:schemeClr>
                    </a:solidFill>
                  </a:tcPr>
                </a:tc>
                <a:tc>
                  <a:txBody>
                    <a:bodyPr/>
                    <a:lstStyle/>
                    <a:p>
                      <a:r>
                        <a:rPr lang="en-US" sz="1100" dirty="0"/>
                        <a:t>22</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1"/>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a:t>101</a:t>
                      </a:r>
                    </a:p>
                  </a:txBody>
                  <a:tcPr marL="68580" marR="68580" marT="34290" marB="34290">
                    <a:solidFill>
                      <a:schemeClr val="accent3">
                        <a:lumMod val="40000"/>
                        <a:lumOff val="60000"/>
                      </a:schemeClr>
                    </a:solidFill>
                  </a:tcPr>
                </a:tc>
                <a:tc>
                  <a:txBody>
                    <a:bodyPr/>
                    <a:lstStyle/>
                    <a:p>
                      <a:r>
                        <a:rPr lang="en-US" sz="1100" dirty="0"/>
                        <a:t>10/10/96</a:t>
                      </a:r>
                    </a:p>
                  </a:txBody>
                  <a:tcPr marL="68580" marR="68580" marT="34290" marB="34290">
                    <a:solidFill>
                      <a:schemeClr val="accent3">
                        <a:lumMod val="40000"/>
                        <a:lumOff val="60000"/>
                      </a:schemeClr>
                    </a:solidFill>
                  </a:tcPr>
                </a:tc>
                <a:tc>
                  <a:txBody>
                    <a:bodyPr/>
                    <a:lstStyle/>
                    <a:p>
                      <a:r>
                        <a:rPr lang="en-US" sz="1100" dirty="0"/>
                        <a:t>31</a:t>
                      </a:r>
                    </a:p>
                  </a:txBody>
                  <a:tcPr marL="68580" marR="68580" marT="34290" marB="34290"/>
                </a:tc>
                <a:tc>
                  <a:txBody>
                    <a:bodyPr/>
                    <a:lstStyle/>
                    <a:p>
                      <a:r>
                        <a:rPr lang="en-US" sz="1100" dirty="0"/>
                        <a:t>lubber</a:t>
                      </a:r>
                    </a:p>
                  </a:txBody>
                  <a:tcPr marL="68580" marR="68580" marT="34290" marB="34290"/>
                </a:tc>
                <a:tc>
                  <a:txBody>
                    <a:bodyPr/>
                    <a:lstStyle/>
                    <a:p>
                      <a:r>
                        <a:rPr lang="en-US" sz="1100" dirty="0"/>
                        <a:t>8</a:t>
                      </a:r>
                    </a:p>
                  </a:txBody>
                  <a:tcPr marL="68580" marR="68580" marT="34290" marB="34290"/>
                </a:tc>
                <a:tc>
                  <a:txBody>
                    <a:bodyPr/>
                    <a:lstStyle/>
                    <a:p>
                      <a:r>
                        <a:rPr lang="en-US" sz="1100" dirty="0"/>
                        <a:t>55.5</a:t>
                      </a:r>
                    </a:p>
                  </a:txBody>
                  <a:tcPr marL="68580" marR="68580" marT="34290" marB="34290"/>
                </a:tc>
                <a:extLst>
                  <a:ext uri="{0D108BD9-81ED-4DB2-BD59-A6C34878D82A}">
                    <a16:rowId xmlns="" xmlns:a16="http://schemas.microsoft.com/office/drawing/2014/main" val="10002"/>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a:t>101</a:t>
                      </a:r>
                    </a:p>
                  </a:txBody>
                  <a:tcPr marL="68580" marR="68580" marT="34290" marB="34290">
                    <a:solidFill>
                      <a:schemeClr val="accent3">
                        <a:lumMod val="40000"/>
                        <a:lumOff val="60000"/>
                      </a:schemeClr>
                    </a:solidFill>
                  </a:tcPr>
                </a:tc>
                <a:tc>
                  <a:txBody>
                    <a:bodyPr/>
                    <a:lstStyle/>
                    <a:p>
                      <a:r>
                        <a:rPr lang="en-US" sz="1100" dirty="0"/>
                        <a:t>10/10/96</a:t>
                      </a:r>
                    </a:p>
                  </a:txBody>
                  <a:tcPr marL="68580" marR="68580" marT="34290" marB="34290">
                    <a:solidFill>
                      <a:schemeClr val="accent3">
                        <a:lumMod val="40000"/>
                        <a:lumOff val="60000"/>
                      </a:schemeClr>
                    </a:solidFill>
                  </a:tcPr>
                </a:tc>
                <a:tc>
                  <a:txBody>
                    <a:bodyPr/>
                    <a:lstStyle/>
                    <a:p>
                      <a:r>
                        <a:rPr lang="en-US" sz="1100" dirty="0"/>
                        <a:t>58</a:t>
                      </a:r>
                    </a:p>
                  </a:txBody>
                  <a:tcPr marL="68580" marR="68580" marT="34290" marB="34290"/>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3"/>
                  </a:ext>
                </a:extLst>
              </a:tr>
              <a:tr h="24131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tc>
                  <a:txBody>
                    <a:bodyPr/>
                    <a:lstStyle/>
                    <a:p>
                      <a:r>
                        <a:rPr lang="en-US" sz="1100" dirty="0"/>
                        <a:t>22</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4"/>
                  </a:ext>
                </a:extLst>
              </a:tr>
              <a:tr h="24131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tc>
                  <a:txBody>
                    <a:bodyPr/>
                    <a:lstStyle/>
                    <a:p>
                      <a:r>
                        <a:rPr lang="en-US" sz="1100" dirty="0"/>
                        <a:t>31</a:t>
                      </a:r>
                    </a:p>
                  </a:txBody>
                  <a:tcPr marL="68580" marR="68580" marT="34290" marB="34290"/>
                </a:tc>
                <a:tc>
                  <a:txBody>
                    <a:bodyPr/>
                    <a:lstStyle/>
                    <a:p>
                      <a:r>
                        <a:rPr lang="en-US" sz="1100" dirty="0"/>
                        <a:t>lubber</a:t>
                      </a:r>
                    </a:p>
                  </a:txBody>
                  <a:tcPr marL="68580" marR="68580" marT="34290" marB="34290"/>
                </a:tc>
                <a:tc>
                  <a:txBody>
                    <a:bodyPr/>
                    <a:lstStyle/>
                    <a:p>
                      <a:r>
                        <a:rPr lang="en-US" sz="1100" dirty="0"/>
                        <a:t>8</a:t>
                      </a:r>
                    </a:p>
                  </a:txBody>
                  <a:tcPr marL="68580" marR="68580" marT="34290" marB="34290"/>
                </a:tc>
                <a:tc>
                  <a:txBody>
                    <a:bodyPr/>
                    <a:lstStyle/>
                    <a:p>
                      <a:r>
                        <a:rPr lang="en-US" sz="1100" dirty="0"/>
                        <a:t>55.5</a:t>
                      </a:r>
                    </a:p>
                  </a:txBody>
                  <a:tcPr marL="68580" marR="68580" marT="34290" marB="34290"/>
                </a:tc>
                <a:extLst>
                  <a:ext uri="{0D108BD9-81ED-4DB2-BD59-A6C34878D82A}">
                    <a16:rowId xmlns="" xmlns:a16="http://schemas.microsoft.com/office/drawing/2014/main" val="10005"/>
                  </a:ext>
                </a:extLst>
              </a:tr>
              <a:tr h="24131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tc>
                  <a:txBody>
                    <a:bodyPr/>
                    <a:lstStyle/>
                    <a:p>
                      <a:r>
                        <a:rPr lang="en-US" sz="1100" dirty="0"/>
                        <a:t>58</a:t>
                      </a:r>
                    </a:p>
                  </a:txBody>
                  <a:tcPr marL="68580" marR="68580" marT="34290" marB="34290"/>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6"/>
                  </a:ext>
                </a:extLst>
              </a:tr>
            </a:tbl>
          </a:graphicData>
        </a:graphic>
      </p:graphicFrame>
      <p:sp>
        <p:nvSpPr>
          <p:cNvPr id="53" name="Rectangle 52"/>
          <p:cNvSpPr/>
          <p:nvPr/>
        </p:nvSpPr>
        <p:spPr>
          <a:xfrm>
            <a:off x="4747866" y="2467308"/>
            <a:ext cx="338554" cy="461665"/>
          </a:xfrm>
          <a:prstGeom prst="rect">
            <a:avLst/>
          </a:prstGeom>
        </p:spPr>
        <p:txBody>
          <a:bodyPr wrap="none">
            <a:spAutoFit/>
          </a:bodyPr>
          <a:lstStyle/>
          <a:p>
            <a:r>
              <a:rPr lang="en-US" sz="2400"/>
              <a:t>=</a:t>
            </a:r>
            <a:endParaRPr lang="en-US" sz="1350" dirty="0"/>
          </a:p>
        </p:txBody>
      </p:sp>
    </p:spTree>
    <p:extLst>
      <p:ext uri="{BB962C8B-B14F-4D97-AF65-F5344CB8AC3E}">
        <p14:creationId xmlns:p14="http://schemas.microsoft.com/office/powerpoint/2010/main" val="49895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1028"/>
          <p:cNvSpPr>
            <a:spLocks noGrp="1" noChangeArrowheads="1"/>
          </p:cNvSpPr>
          <p:nvPr>
            <p:ph type="title"/>
          </p:nvPr>
        </p:nvSpPr>
        <p:spPr/>
        <p:txBody>
          <a:bodyPr/>
          <a:lstStyle/>
          <a:p>
            <a:r>
              <a:rPr lang="en-US"/>
              <a:t>Renaming ( </a:t>
            </a:r>
            <a:r>
              <a:rPr lang="en-US">
                <a:sym typeface="Symbol" charset="0"/>
              </a:rPr>
              <a:t>𝜌 = “rho” </a:t>
            </a:r>
            <a:r>
              <a:rPr lang="en-US"/>
              <a:t>)</a:t>
            </a:r>
            <a:endParaRPr lang="en-US" dirty="0"/>
          </a:p>
        </p:txBody>
      </p:sp>
      <p:sp>
        <p:nvSpPr>
          <p:cNvPr id="5" name="Content Placeholder 4"/>
          <p:cNvSpPr>
            <a:spLocks noGrp="1"/>
          </p:cNvSpPr>
          <p:nvPr>
            <p:ph idx="1"/>
          </p:nvPr>
        </p:nvSpPr>
        <p:spPr>
          <a:xfrm>
            <a:off x="457200" y="1123950"/>
            <a:ext cx="8229600" cy="3394472"/>
          </a:xfrm>
        </p:spPr>
        <p:txBody>
          <a:bodyPr>
            <a:normAutofit/>
          </a:bodyPr>
          <a:lstStyle/>
          <a:p>
            <a:r>
              <a:rPr lang="en-US" sz="1600" i="1" dirty="0"/>
              <a:t>Renames relations and their attributes:</a:t>
            </a:r>
          </a:p>
          <a:p>
            <a:r>
              <a:rPr lang="en-US" sz="1600" dirty="0"/>
              <a:t>Note that relational algebra doesn’t require names. </a:t>
            </a:r>
          </a:p>
          <a:p>
            <a:pPr marL="600075" lvl="1" indent="-257175">
              <a:buFont typeface="Helvetica Neue" charset="0"/>
              <a:buChar char="•"/>
            </a:pPr>
            <a:r>
              <a:rPr lang="en-US" sz="1600" dirty="0"/>
              <a:t>We could just use positional arguments</a:t>
            </a:r>
            <a:r>
              <a:rPr lang="en-US" sz="1600" dirty="0" smtClean="0"/>
              <a:t>.</a:t>
            </a:r>
            <a:endParaRPr lang="en-US" sz="1600" dirty="0"/>
          </a:p>
        </p:txBody>
      </p:sp>
      <p:graphicFrame>
        <p:nvGraphicFramePr>
          <p:cNvPr id="28" name="Table 27" descr="Table with sid, bid, day, sid, sname, rating, age produced by the cross product of the sailors and reserves table" title="R1 x S1"/>
          <p:cNvGraphicFramePr>
            <a:graphicFrameLocks noGrp="1"/>
          </p:cNvGraphicFramePr>
          <p:nvPr>
            <p:extLst>
              <p:ext uri="{D42A27DB-BD31-4B8C-83A1-F6EECF244321}">
                <p14:modId xmlns:p14="http://schemas.microsoft.com/office/powerpoint/2010/main" val="2078489340"/>
              </p:ext>
            </p:extLst>
          </p:nvPr>
        </p:nvGraphicFramePr>
        <p:xfrm>
          <a:off x="242435" y="3684069"/>
          <a:ext cx="2707675" cy="1298652"/>
        </p:xfrm>
        <a:graphic>
          <a:graphicData uri="http://schemas.openxmlformats.org/drawingml/2006/table">
            <a:tbl>
              <a:tblPr firstRow="1" bandRow="1">
                <a:tableStyleId>{5C22544A-7EE6-4342-B048-85BDC9FD1C3A}</a:tableStyleId>
              </a:tblPr>
              <a:tblGrid>
                <a:gridCol w="249305">
                  <a:extLst>
                    <a:ext uri="{9D8B030D-6E8A-4147-A177-3AD203B41FA5}">
                      <a16:colId xmlns="" xmlns:a16="http://schemas.microsoft.com/office/drawing/2014/main" val="20000"/>
                    </a:ext>
                  </a:extLst>
                </a:gridCol>
                <a:gridCol w="331945">
                  <a:extLst>
                    <a:ext uri="{9D8B030D-6E8A-4147-A177-3AD203B41FA5}">
                      <a16:colId xmlns="" xmlns:a16="http://schemas.microsoft.com/office/drawing/2014/main" val="20001"/>
                    </a:ext>
                  </a:extLst>
                </a:gridCol>
                <a:gridCol w="548486">
                  <a:extLst>
                    <a:ext uri="{9D8B030D-6E8A-4147-A177-3AD203B41FA5}">
                      <a16:colId xmlns="" xmlns:a16="http://schemas.microsoft.com/office/drawing/2014/main" val="20002"/>
                    </a:ext>
                  </a:extLst>
                </a:gridCol>
                <a:gridCol w="308782">
                  <a:extLst>
                    <a:ext uri="{9D8B030D-6E8A-4147-A177-3AD203B41FA5}">
                      <a16:colId xmlns="" xmlns:a16="http://schemas.microsoft.com/office/drawing/2014/main" val="20003"/>
                    </a:ext>
                  </a:extLst>
                </a:gridCol>
                <a:gridCol w="494834">
                  <a:extLst>
                    <a:ext uri="{9D8B030D-6E8A-4147-A177-3AD203B41FA5}">
                      <a16:colId xmlns="" xmlns:a16="http://schemas.microsoft.com/office/drawing/2014/main" val="20004"/>
                    </a:ext>
                  </a:extLst>
                </a:gridCol>
                <a:gridCol w="458180">
                  <a:extLst>
                    <a:ext uri="{9D8B030D-6E8A-4147-A177-3AD203B41FA5}">
                      <a16:colId xmlns="" xmlns:a16="http://schemas.microsoft.com/office/drawing/2014/main" val="20005"/>
                    </a:ext>
                  </a:extLst>
                </a:gridCol>
                <a:gridCol w="316143">
                  <a:extLst>
                    <a:ext uri="{9D8B030D-6E8A-4147-A177-3AD203B41FA5}">
                      <a16:colId xmlns="" xmlns:a16="http://schemas.microsoft.com/office/drawing/2014/main" val="20006"/>
                    </a:ext>
                  </a:extLst>
                </a:gridCol>
              </a:tblGrid>
              <a:tr h="130478">
                <a:tc>
                  <a:txBody>
                    <a:bodyPr/>
                    <a:lstStyle/>
                    <a:p>
                      <a:r>
                        <a:rPr lang="en-US" sz="800" u="none" dirty="0" err="1">
                          <a:solidFill>
                            <a:schemeClr val="tx1"/>
                          </a:solidFill>
                        </a:rPr>
                        <a:t>sid</a:t>
                      </a:r>
                      <a:endParaRPr lang="en-US" sz="800" u="none" dirty="0">
                        <a:solidFill>
                          <a:schemeClr val="tx1"/>
                        </a:solidFill>
                      </a:endParaRPr>
                    </a:p>
                  </a:txBody>
                  <a:tcPr marL="53215" marR="53215" marT="26607" marB="26607">
                    <a:solidFill>
                      <a:schemeClr val="accent6">
                        <a:lumMod val="75000"/>
                      </a:schemeClr>
                    </a:solidFill>
                  </a:tcPr>
                </a:tc>
                <a:tc>
                  <a:txBody>
                    <a:bodyPr/>
                    <a:lstStyle/>
                    <a:p>
                      <a:r>
                        <a:rPr lang="en-US" sz="800" u="none" dirty="0"/>
                        <a:t>bid</a:t>
                      </a:r>
                    </a:p>
                  </a:txBody>
                  <a:tcPr marL="53215" marR="53215" marT="26607" marB="26607"/>
                </a:tc>
                <a:tc>
                  <a:txBody>
                    <a:bodyPr/>
                    <a:lstStyle/>
                    <a:p>
                      <a:r>
                        <a:rPr lang="en-US" sz="800" u="none" dirty="0"/>
                        <a:t>day</a:t>
                      </a:r>
                    </a:p>
                  </a:txBody>
                  <a:tcPr marL="53215" marR="53215" marT="26607" marB="26607"/>
                </a:tc>
                <a:tc>
                  <a:txBody>
                    <a:bodyPr/>
                    <a:lstStyle/>
                    <a:p>
                      <a:r>
                        <a:rPr lang="en-US" sz="800" u="none" dirty="0" err="1">
                          <a:solidFill>
                            <a:schemeClr val="tx1"/>
                          </a:solidFill>
                        </a:rPr>
                        <a:t>sid</a:t>
                      </a:r>
                      <a:endParaRPr lang="en-US" sz="800" u="none" dirty="0">
                        <a:solidFill>
                          <a:schemeClr val="tx1"/>
                        </a:solidFill>
                      </a:endParaRPr>
                    </a:p>
                  </a:txBody>
                  <a:tcPr marL="53215" marR="53215" marT="26607" marB="26607">
                    <a:solidFill>
                      <a:schemeClr val="accent6">
                        <a:lumMod val="75000"/>
                      </a:schemeClr>
                    </a:solidFill>
                  </a:tcPr>
                </a:tc>
                <a:tc>
                  <a:txBody>
                    <a:bodyPr/>
                    <a:lstStyle/>
                    <a:p>
                      <a:r>
                        <a:rPr lang="en-US" sz="800" dirty="0" err="1"/>
                        <a:t>sname</a:t>
                      </a:r>
                      <a:endParaRPr lang="en-US" sz="800" dirty="0"/>
                    </a:p>
                  </a:txBody>
                  <a:tcPr marL="53215" marR="53215" marT="26607" marB="26607"/>
                </a:tc>
                <a:tc>
                  <a:txBody>
                    <a:bodyPr/>
                    <a:lstStyle/>
                    <a:p>
                      <a:r>
                        <a:rPr lang="en-US" sz="800" dirty="0"/>
                        <a:t>rating</a:t>
                      </a:r>
                    </a:p>
                  </a:txBody>
                  <a:tcPr marL="53215" marR="53215" marT="26607" marB="26607"/>
                </a:tc>
                <a:tc>
                  <a:txBody>
                    <a:bodyPr/>
                    <a:lstStyle/>
                    <a:p>
                      <a:r>
                        <a:rPr lang="en-US" sz="800" dirty="0"/>
                        <a:t>age</a:t>
                      </a:r>
                    </a:p>
                  </a:txBody>
                  <a:tcPr marL="53215" marR="53215" marT="26607" marB="26607"/>
                </a:tc>
                <a:extLst>
                  <a:ext uri="{0D108BD9-81ED-4DB2-BD59-A6C34878D82A}">
                    <a16:rowId xmlns="" xmlns:a16="http://schemas.microsoft.com/office/drawing/2014/main" val="10000"/>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22</a:t>
                      </a:r>
                    </a:p>
                  </a:txBody>
                  <a:tcPr marL="53215" marR="53215" marT="26607" marB="26607">
                    <a:solidFill>
                      <a:schemeClr val="accent6">
                        <a:lumMod val="75000"/>
                      </a:schemeClr>
                    </a:solidFill>
                  </a:tcPr>
                </a:tc>
                <a:tc>
                  <a:txBody>
                    <a:bodyPr/>
                    <a:lstStyle/>
                    <a:p>
                      <a:r>
                        <a:rPr lang="en-US" sz="800" dirty="0" err="1"/>
                        <a:t>dustin</a:t>
                      </a:r>
                      <a:endParaRPr lang="en-US" sz="800" dirty="0"/>
                    </a:p>
                  </a:txBody>
                  <a:tcPr marL="53215" marR="53215" marT="26607" marB="26607"/>
                </a:tc>
                <a:tc>
                  <a:txBody>
                    <a:bodyPr/>
                    <a:lstStyle/>
                    <a:p>
                      <a:r>
                        <a:rPr lang="en-US" sz="800" dirty="0"/>
                        <a:t>7</a:t>
                      </a:r>
                    </a:p>
                  </a:txBody>
                  <a:tcPr marL="53215" marR="53215" marT="26607" marB="26607"/>
                </a:tc>
                <a:tc>
                  <a:txBody>
                    <a:bodyPr/>
                    <a:lstStyle/>
                    <a:p>
                      <a:r>
                        <a:rPr lang="en-US" sz="800" dirty="0"/>
                        <a:t>45.0</a:t>
                      </a:r>
                    </a:p>
                  </a:txBody>
                  <a:tcPr marL="53215" marR="53215" marT="26607" marB="26607"/>
                </a:tc>
                <a:extLst>
                  <a:ext uri="{0D108BD9-81ED-4DB2-BD59-A6C34878D82A}">
                    <a16:rowId xmlns="" xmlns:a16="http://schemas.microsoft.com/office/drawing/2014/main" val="10001"/>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31</a:t>
                      </a:r>
                    </a:p>
                  </a:txBody>
                  <a:tcPr marL="53215" marR="53215" marT="26607" marB="26607">
                    <a:solidFill>
                      <a:schemeClr val="accent6">
                        <a:lumMod val="75000"/>
                      </a:schemeClr>
                    </a:solidFill>
                  </a:tcPr>
                </a:tc>
                <a:tc>
                  <a:txBody>
                    <a:bodyPr/>
                    <a:lstStyle/>
                    <a:p>
                      <a:r>
                        <a:rPr lang="en-US" sz="800" dirty="0"/>
                        <a:t>lubber</a:t>
                      </a:r>
                    </a:p>
                  </a:txBody>
                  <a:tcPr marL="53215" marR="53215" marT="26607" marB="26607"/>
                </a:tc>
                <a:tc>
                  <a:txBody>
                    <a:bodyPr/>
                    <a:lstStyle/>
                    <a:p>
                      <a:r>
                        <a:rPr lang="en-US" sz="800" dirty="0"/>
                        <a:t>8</a:t>
                      </a:r>
                    </a:p>
                  </a:txBody>
                  <a:tcPr marL="53215" marR="53215" marT="26607" marB="26607"/>
                </a:tc>
                <a:tc>
                  <a:txBody>
                    <a:bodyPr/>
                    <a:lstStyle/>
                    <a:p>
                      <a:r>
                        <a:rPr lang="en-US" sz="800" dirty="0"/>
                        <a:t>55.5</a:t>
                      </a:r>
                    </a:p>
                  </a:txBody>
                  <a:tcPr marL="53215" marR="53215" marT="26607" marB="26607"/>
                </a:tc>
                <a:extLst>
                  <a:ext uri="{0D108BD9-81ED-4DB2-BD59-A6C34878D82A}">
                    <a16:rowId xmlns="" xmlns:a16="http://schemas.microsoft.com/office/drawing/2014/main" val="10002"/>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58</a:t>
                      </a:r>
                    </a:p>
                  </a:txBody>
                  <a:tcPr marL="53215" marR="53215" marT="26607" marB="26607">
                    <a:solidFill>
                      <a:schemeClr val="accent6">
                        <a:lumMod val="75000"/>
                      </a:schemeClr>
                    </a:solidFill>
                  </a:tcPr>
                </a:tc>
                <a:tc>
                  <a:txBody>
                    <a:bodyPr/>
                    <a:lstStyle/>
                    <a:p>
                      <a:r>
                        <a:rPr lang="en-US" sz="800" dirty="0"/>
                        <a:t>rusty</a:t>
                      </a:r>
                    </a:p>
                  </a:txBody>
                  <a:tcPr marL="53215" marR="53215" marT="26607" marB="26607"/>
                </a:tc>
                <a:tc>
                  <a:txBody>
                    <a:bodyPr/>
                    <a:lstStyle/>
                    <a:p>
                      <a:r>
                        <a:rPr lang="en-US" sz="800" dirty="0"/>
                        <a:t>10</a:t>
                      </a:r>
                    </a:p>
                  </a:txBody>
                  <a:tcPr marL="53215" marR="53215" marT="26607" marB="26607"/>
                </a:tc>
                <a:tc>
                  <a:txBody>
                    <a:bodyPr/>
                    <a:lstStyle/>
                    <a:p>
                      <a:r>
                        <a:rPr lang="en-US" sz="800" dirty="0"/>
                        <a:t>35.0</a:t>
                      </a:r>
                    </a:p>
                  </a:txBody>
                  <a:tcPr marL="53215" marR="53215" marT="26607" marB="26607"/>
                </a:tc>
                <a:extLst>
                  <a:ext uri="{0D108BD9-81ED-4DB2-BD59-A6C34878D82A}">
                    <a16:rowId xmlns="" xmlns:a16="http://schemas.microsoft.com/office/drawing/2014/main" val="10003"/>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22</a:t>
                      </a:r>
                    </a:p>
                  </a:txBody>
                  <a:tcPr marL="53215" marR="53215" marT="26607" marB="26607">
                    <a:solidFill>
                      <a:schemeClr val="accent6">
                        <a:lumMod val="75000"/>
                      </a:schemeClr>
                    </a:solidFill>
                  </a:tcPr>
                </a:tc>
                <a:tc>
                  <a:txBody>
                    <a:bodyPr/>
                    <a:lstStyle/>
                    <a:p>
                      <a:r>
                        <a:rPr lang="en-US" sz="800" dirty="0" err="1"/>
                        <a:t>dustin</a:t>
                      </a:r>
                      <a:endParaRPr lang="en-US" sz="800" dirty="0"/>
                    </a:p>
                  </a:txBody>
                  <a:tcPr marL="53215" marR="53215" marT="26607" marB="26607"/>
                </a:tc>
                <a:tc>
                  <a:txBody>
                    <a:bodyPr/>
                    <a:lstStyle/>
                    <a:p>
                      <a:r>
                        <a:rPr lang="en-US" sz="800" dirty="0"/>
                        <a:t>7</a:t>
                      </a:r>
                    </a:p>
                  </a:txBody>
                  <a:tcPr marL="53215" marR="53215" marT="26607" marB="26607"/>
                </a:tc>
                <a:tc>
                  <a:txBody>
                    <a:bodyPr/>
                    <a:lstStyle/>
                    <a:p>
                      <a:r>
                        <a:rPr lang="en-US" sz="800" dirty="0"/>
                        <a:t>45.0</a:t>
                      </a:r>
                    </a:p>
                  </a:txBody>
                  <a:tcPr marL="53215" marR="53215" marT="26607" marB="26607"/>
                </a:tc>
                <a:extLst>
                  <a:ext uri="{0D108BD9-81ED-4DB2-BD59-A6C34878D82A}">
                    <a16:rowId xmlns="" xmlns:a16="http://schemas.microsoft.com/office/drawing/2014/main" val="10004"/>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31</a:t>
                      </a:r>
                    </a:p>
                  </a:txBody>
                  <a:tcPr marL="53215" marR="53215" marT="26607" marB="26607">
                    <a:solidFill>
                      <a:schemeClr val="accent6">
                        <a:lumMod val="75000"/>
                      </a:schemeClr>
                    </a:solidFill>
                  </a:tcPr>
                </a:tc>
                <a:tc>
                  <a:txBody>
                    <a:bodyPr/>
                    <a:lstStyle/>
                    <a:p>
                      <a:r>
                        <a:rPr lang="en-US" sz="800" dirty="0"/>
                        <a:t>lubber</a:t>
                      </a:r>
                    </a:p>
                  </a:txBody>
                  <a:tcPr marL="53215" marR="53215" marT="26607" marB="26607"/>
                </a:tc>
                <a:tc>
                  <a:txBody>
                    <a:bodyPr/>
                    <a:lstStyle/>
                    <a:p>
                      <a:r>
                        <a:rPr lang="en-US" sz="800" dirty="0"/>
                        <a:t>8</a:t>
                      </a:r>
                    </a:p>
                  </a:txBody>
                  <a:tcPr marL="53215" marR="53215" marT="26607" marB="26607"/>
                </a:tc>
                <a:tc>
                  <a:txBody>
                    <a:bodyPr/>
                    <a:lstStyle/>
                    <a:p>
                      <a:r>
                        <a:rPr lang="en-US" sz="800" dirty="0"/>
                        <a:t>55.5</a:t>
                      </a:r>
                    </a:p>
                  </a:txBody>
                  <a:tcPr marL="53215" marR="53215" marT="26607" marB="26607"/>
                </a:tc>
                <a:extLst>
                  <a:ext uri="{0D108BD9-81ED-4DB2-BD59-A6C34878D82A}">
                    <a16:rowId xmlns="" xmlns:a16="http://schemas.microsoft.com/office/drawing/2014/main" val="10005"/>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58</a:t>
                      </a:r>
                    </a:p>
                  </a:txBody>
                  <a:tcPr marL="53215" marR="53215" marT="26607" marB="26607">
                    <a:solidFill>
                      <a:schemeClr val="accent6">
                        <a:lumMod val="75000"/>
                      </a:schemeClr>
                    </a:solidFill>
                  </a:tcPr>
                </a:tc>
                <a:tc>
                  <a:txBody>
                    <a:bodyPr/>
                    <a:lstStyle/>
                    <a:p>
                      <a:r>
                        <a:rPr lang="en-US" sz="800" dirty="0"/>
                        <a:t>rusty</a:t>
                      </a:r>
                    </a:p>
                  </a:txBody>
                  <a:tcPr marL="53215" marR="53215" marT="26607" marB="26607"/>
                </a:tc>
                <a:tc>
                  <a:txBody>
                    <a:bodyPr/>
                    <a:lstStyle/>
                    <a:p>
                      <a:r>
                        <a:rPr lang="en-US" sz="800" dirty="0"/>
                        <a:t>10</a:t>
                      </a:r>
                    </a:p>
                  </a:txBody>
                  <a:tcPr marL="53215" marR="53215" marT="26607" marB="26607"/>
                </a:tc>
                <a:tc>
                  <a:txBody>
                    <a:bodyPr/>
                    <a:lstStyle/>
                    <a:p>
                      <a:r>
                        <a:rPr lang="en-US" sz="800" dirty="0"/>
                        <a:t>35.0</a:t>
                      </a:r>
                    </a:p>
                  </a:txBody>
                  <a:tcPr marL="53215" marR="53215" marT="26607" marB="26607"/>
                </a:tc>
                <a:extLst>
                  <a:ext uri="{0D108BD9-81ED-4DB2-BD59-A6C34878D82A}">
                    <a16:rowId xmlns="" xmlns:a16="http://schemas.microsoft.com/office/drawing/2014/main" val="10006"/>
                  </a:ext>
                </a:extLst>
              </a:tr>
            </a:tbl>
          </a:graphicData>
        </a:graphic>
      </p:graphicFrame>
      <p:sp>
        <p:nvSpPr>
          <p:cNvPr id="29" name="TextBox 28"/>
          <p:cNvSpPr txBox="1"/>
          <p:nvPr/>
        </p:nvSpPr>
        <p:spPr>
          <a:xfrm>
            <a:off x="203895" y="3314737"/>
            <a:ext cx="878767" cy="369332"/>
          </a:xfrm>
          <a:prstGeom prst="rect">
            <a:avLst/>
          </a:prstGeom>
          <a:noFill/>
        </p:spPr>
        <p:txBody>
          <a:bodyPr wrap="none" rtlCol="0">
            <a:spAutoFit/>
          </a:bodyPr>
          <a:lstStyle/>
          <a:p>
            <a:r>
              <a:rPr lang="en-US" b="1" dirty="0">
                <a:solidFill>
                  <a:schemeClr val="accent3">
                    <a:lumMod val="75000"/>
                  </a:schemeClr>
                </a:solidFill>
              </a:rPr>
              <a:t>R1 </a:t>
            </a:r>
            <a:r>
              <a:rPr lang="en-US" dirty="0">
                <a:solidFill>
                  <a:schemeClr val="accent3">
                    <a:lumMod val="75000"/>
                  </a:schemeClr>
                </a:solidFill>
              </a:rPr>
              <a:t>×</a:t>
            </a:r>
            <a:r>
              <a:rPr lang="en-US" b="1" dirty="0">
                <a:solidFill>
                  <a:schemeClr val="accent3">
                    <a:lumMod val="75000"/>
                  </a:schemeClr>
                </a:solidFill>
              </a:rPr>
              <a:t> S1</a:t>
            </a:r>
          </a:p>
        </p:txBody>
      </p:sp>
      <p:sp>
        <p:nvSpPr>
          <p:cNvPr id="4" name="TextBox 3" descr="Name the cross product of r1 and s1 temp1 override column names for column 1 and 4. column1 = sid1 column4 = sid2" title="𝜌( Temp1(1  sid1, 4  sid2), R1 × S1)&#10;"/>
          <p:cNvSpPr txBox="1"/>
          <p:nvPr/>
        </p:nvSpPr>
        <p:spPr>
          <a:xfrm>
            <a:off x="494394" y="2343150"/>
            <a:ext cx="5575052" cy="461665"/>
          </a:xfrm>
          <a:prstGeom prst="rect">
            <a:avLst/>
          </a:prstGeom>
          <a:noFill/>
        </p:spPr>
        <p:txBody>
          <a:bodyPr wrap="none" rtlCol="0">
            <a:spAutoFit/>
          </a:bodyPr>
          <a:lstStyle/>
          <a:p>
            <a:r>
              <a:rPr lang="en-US" sz="2400" dirty="0">
                <a:latin typeface="Helvetica Neue" charset="0"/>
                <a:ea typeface="Helvetica Neue" charset="0"/>
                <a:cs typeface="Helvetica Neue" charset="0"/>
              </a:rPr>
              <a:t>𝜌( </a:t>
            </a:r>
            <a:r>
              <a:rPr lang="en-US" sz="2400" dirty="0">
                <a:solidFill>
                  <a:schemeClr val="accent1"/>
                </a:solidFill>
                <a:latin typeface="Helvetica Neue" charset="0"/>
                <a:ea typeface="Helvetica Neue" charset="0"/>
                <a:cs typeface="Helvetica Neue" charset="0"/>
              </a:rPr>
              <a:t>Temp1</a:t>
            </a:r>
            <a:r>
              <a:rPr lang="en-US" sz="2400" dirty="0">
                <a:latin typeface="Helvetica Neue" charset="0"/>
                <a:ea typeface="Helvetica Neue" charset="0"/>
                <a:cs typeface="Helvetica Neue" charset="0"/>
              </a:rPr>
              <a:t>(</a:t>
            </a:r>
            <a:r>
              <a:rPr lang="en-US" sz="2400" dirty="0">
                <a:solidFill>
                  <a:schemeClr val="accent2">
                    <a:lumMod val="60000"/>
                    <a:lumOff val="40000"/>
                  </a:schemeClr>
                </a:solidFill>
                <a:latin typeface="Helvetica Neue" charset="0"/>
                <a:ea typeface="Helvetica Neue" charset="0"/>
                <a:cs typeface="Helvetica Neue" charset="0"/>
              </a:rPr>
              <a:t>1 </a:t>
            </a:r>
            <a:r>
              <a:rPr lang="en-US" sz="2400" dirty="0">
                <a:solidFill>
                  <a:schemeClr val="accent2">
                    <a:lumMod val="60000"/>
                    <a:lumOff val="40000"/>
                  </a:schemeClr>
                </a:solidFill>
                <a:latin typeface="Helvetica Neue" charset="0"/>
                <a:ea typeface="Helvetica Neue" charset="0"/>
                <a:cs typeface="Helvetica Neue" charset="0"/>
                <a:sym typeface="Wingdings"/>
              </a:rPr>
              <a:t> sid1, 4  sid2</a:t>
            </a:r>
            <a:r>
              <a:rPr lang="en-US" sz="2400" dirty="0">
                <a:latin typeface="Helvetica Neue" charset="0"/>
                <a:ea typeface="Helvetica Neue" charset="0"/>
                <a:cs typeface="Helvetica Neue" charset="0"/>
                <a:sym typeface="Wingdings"/>
              </a:rPr>
              <a:t>), </a:t>
            </a:r>
            <a:r>
              <a:rPr lang="en-US" sz="2400" dirty="0">
                <a:solidFill>
                  <a:schemeClr val="accent3">
                    <a:lumMod val="75000"/>
                  </a:schemeClr>
                </a:solidFill>
                <a:latin typeface="Helvetica Neue" charset="0"/>
                <a:ea typeface="Helvetica Neue" charset="0"/>
                <a:cs typeface="Helvetica Neue" charset="0"/>
                <a:sym typeface="Wingdings"/>
              </a:rPr>
              <a:t>R1 </a:t>
            </a:r>
            <a:r>
              <a:rPr lang="en-US" sz="2400" dirty="0">
                <a:solidFill>
                  <a:schemeClr val="accent3">
                    <a:lumMod val="75000"/>
                  </a:schemeClr>
                </a:solidFill>
                <a:latin typeface="Helvetica Neue" charset="0"/>
                <a:ea typeface="Helvetica Neue" charset="0"/>
                <a:cs typeface="Helvetica Neue" charset="0"/>
              </a:rPr>
              <a:t>× S1</a:t>
            </a:r>
            <a:r>
              <a:rPr lang="en-US" sz="2400" dirty="0">
                <a:latin typeface="Helvetica Neue" charset="0"/>
                <a:ea typeface="Helvetica Neue" charset="0"/>
                <a:cs typeface="Helvetica Neue" charset="0"/>
              </a:rPr>
              <a:t>)</a:t>
            </a:r>
          </a:p>
        </p:txBody>
      </p:sp>
      <p:grpSp>
        <p:nvGrpSpPr>
          <p:cNvPr id="30" name="Group 29" descr="temp1" title="Output relation Name"/>
          <p:cNvGrpSpPr/>
          <p:nvPr/>
        </p:nvGrpSpPr>
        <p:grpSpPr>
          <a:xfrm>
            <a:off x="613815" y="2724150"/>
            <a:ext cx="1229270" cy="652194"/>
            <a:chOff x="2674310" y="2243625"/>
            <a:chExt cx="1408770" cy="869591"/>
          </a:xfrm>
        </p:grpSpPr>
        <p:sp>
          <p:nvSpPr>
            <p:cNvPr id="31" name="TextBox 30"/>
            <p:cNvSpPr txBox="1"/>
            <p:nvPr/>
          </p:nvSpPr>
          <p:spPr>
            <a:xfrm>
              <a:off x="2674310" y="2497663"/>
              <a:ext cx="1408770" cy="615553"/>
            </a:xfrm>
            <a:prstGeom prst="rect">
              <a:avLst/>
            </a:prstGeom>
            <a:noFill/>
          </p:spPr>
          <p:txBody>
            <a:bodyPr wrap="square" rtlCol="0">
              <a:spAutoFit/>
            </a:bodyPr>
            <a:lstStyle/>
            <a:p>
              <a:pPr algn="ctr"/>
              <a:r>
                <a:rPr lang="en-US" sz="1200" dirty="0">
                  <a:solidFill>
                    <a:schemeClr val="accent1"/>
                  </a:solidFill>
                </a:rPr>
                <a:t>Output Relation </a:t>
              </a:r>
            </a:p>
            <a:p>
              <a:pPr algn="ctr"/>
              <a:r>
                <a:rPr lang="en-US" sz="1200" dirty="0">
                  <a:solidFill>
                    <a:schemeClr val="accent1"/>
                  </a:solidFill>
                </a:rPr>
                <a:t>Name</a:t>
              </a:r>
            </a:p>
          </p:txBody>
        </p:sp>
        <p:sp>
          <p:nvSpPr>
            <p:cNvPr id="32" name="Left Brace 31"/>
            <p:cNvSpPr/>
            <p:nvPr/>
          </p:nvSpPr>
          <p:spPr bwMode="auto">
            <a:xfrm rot="16200000">
              <a:off x="3354959" y="1941916"/>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pSp>
        <p:nvGrpSpPr>
          <p:cNvPr id="33" name="Group 32" descr="position -&gt; new value&#10;ex: 1-&gt; sid1, 4-&gt; sid2" title="Renaming list"/>
          <p:cNvGrpSpPr/>
          <p:nvPr/>
        </p:nvGrpSpPr>
        <p:grpSpPr>
          <a:xfrm>
            <a:off x="1954178" y="2724150"/>
            <a:ext cx="2473730" cy="649510"/>
            <a:chOff x="3053250" y="2243625"/>
            <a:chExt cx="888656" cy="866013"/>
          </a:xfrm>
        </p:grpSpPr>
        <p:sp>
          <p:nvSpPr>
            <p:cNvPr id="34" name="TextBox 33"/>
            <p:cNvSpPr txBox="1"/>
            <p:nvPr/>
          </p:nvSpPr>
          <p:spPr>
            <a:xfrm>
              <a:off x="3208845" y="2494085"/>
              <a:ext cx="577471" cy="615553"/>
            </a:xfrm>
            <a:prstGeom prst="rect">
              <a:avLst/>
            </a:prstGeom>
            <a:noFill/>
            <a:ln>
              <a:solidFill>
                <a:schemeClr val="accent2">
                  <a:lumMod val="60000"/>
                  <a:lumOff val="40000"/>
                </a:schemeClr>
              </a:solidFill>
            </a:ln>
          </p:spPr>
          <p:txBody>
            <a:bodyPr wrap="none" rtlCol="0">
              <a:spAutoFit/>
            </a:bodyPr>
            <a:lstStyle/>
            <a:p>
              <a:pPr algn="ctr"/>
              <a:r>
                <a:rPr lang="en-US" sz="1200" dirty="0">
                  <a:solidFill>
                    <a:schemeClr val="accent2">
                      <a:lumMod val="75000"/>
                    </a:schemeClr>
                  </a:solidFill>
                </a:rPr>
                <a:t>Renaming List</a:t>
              </a:r>
              <a:br>
                <a:rPr lang="en-US" sz="1200" dirty="0">
                  <a:solidFill>
                    <a:schemeClr val="accent2">
                      <a:lumMod val="75000"/>
                    </a:schemeClr>
                  </a:solidFill>
                </a:rPr>
              </a:br>
              <a:r>
                <a:rPr lang="en-US" sz="1200" dirty="0">
                  <a:solidFill>
                    <a:schemeClr val="accent2">
                      <a:lumMod val="75000"/>
                    </a:schemeClr>
                  </a:solidFill>
                </a:rPr>
                <a:t>position </a:t>
              </a:r>
              <a:r>
                <a:rPr lang="en-US" sz="1200" dirty="0">
                  <a:solidFill>
                    <a:schemeClr val="accent2">
                      <a:lumMod val="75000"/>
                    </a:schemeClr>
                  </a:solidFill>
                  <a:sym typeface="Wingdings"/>
                </a:rPr>
                <a:t> New Name</a:t>
              </a:r>
              <a:endParaRPr lang="en-US" sz="1200" dirty="0">
                <a:solidFill>
                  <a:schemeClr val="accent2">
                    <a:lumMod val="75000"/>
                  </a:schemeClr>
                </a:solidFill>
              </a:endParaRPr>
            </a:p>
          </p:txBody>
        </p:sp>
        <p:sp>
          <p:nvSpPr>
            <p:cNvPr id="35" name="Left Brace 34"/>
            <p:cNvSpPr/>
            <p:nvPr/>
          </p:nvSpPr>
          <p:spPr bwMode="auto">
            <a:xfrm rot="16200000">
              <a:off x="3354959" y="1941916"/>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pSp>
        <p:nvGrpSpPr>
          <p:cNvPr id="36" name="Group 35" descr="R1XS1" title="Input relation"/>
          <p:cNvGrpSpPr/>
          <p:nvPr/>
        </p:nvGrpSpPr>
        <p:grpSpPr>
          <a:xfrm>
            <a:off x="4740637" y="2724150"/>
            <a:ext cx="1019804" cy="614065"/>
            <a:chOff x="3053250" y="2078573"/>
            <a:chExt cx="888656" cy="818752"/>
          </a:xfrm>
        </p:grpSpPr>
        <p:sp>
          <p:nvSpPr>
            <p:cNvPr id="37" name="TextBox 36"/>
            <p:cNvSpPr txBox="1"/>
            <p:nvPr/>
          </p:nvSpPr>
          <p:spPr>
            <a:xfrm>
              <a:off x="3193286" y="2281773"/>
              <a:ext cx="608582" cy="615552"/>
            </a:xfrm>
            <a:prstGeom prst="rect">
              <a:avLst/>
            </a:prstGeom>
            <a:noFill/>
          </p:spPr>
          <p:txBody>
            <a:bodyPr wrap="none" rtlCol="0">
              <a:spAutoFit/>
            </a:bodyPr>
            <a:lstStyle/>
            <a:p>
              <a:pPr algn="ctr"/>
              <a:r>
                <a:rPr lang="en-US" sz="1200" dirty="0">
                  <a:solidFill>
                    <a:schemeClr val="accent3">
                      <a:lumMod val="75000"/>
                    </a:schemeClr>
                  </a:solidFill>
                </a:rPr>
                <a:t>Input</a:t>
              </a:r>
            </a:p>
            <a:p>
              <a:pPr algn="ctr"/>
              <a:r>
                <a:rPr lang="en-US" sz="1200" dirty="0">
                  <a:solidFill>
                    <a:schemeClr val="accent3">
                      <a:lumMod val="75000"/>
                    </a:schemeClr>
                  </a:solidFill>
                </a:rPr>
                <a:t>Relation</a:t>
              </a:r>
            </a:p>
          </p:txBody>
        </p:sp>
        <p:sp>
          <p:nvSpPr>
            <p:cNvPr id="38" name="Left Brace 37"/>
            <p:cNvSpPr/>
            <p:nvPr/>
          </p:nvSpPr>
          <p:spPr bwMode="auto">
            <a:xfrm rot="16200000">
              <a:off x="3354959" y="1776864"/>
              <a:ext cx="285237" cy="888656"/>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aphicFrame>
        <p:nvGraphicFramePr>
          <p:cNvPr id="39" name="Table 38" descr="Table with sid, bid, day, sid, sname, rating, age produced by the cross product of the sailors and reserves table" title="Temp 1"/>
          <p:cNvGraphicFramePr>
            <a:graphicFrameLocks noGrp="1"/>
          </p:cNvGraphicFramePr>
          <p:nvPr>
            <p:extLst>
              <p:ext uri="{D42A27DB-BD31-4B8C-83A1-F6EECF244321}">
                <p14:modId xmlns:p14="http://schemas.microsoft.com/office/powerpoint/2010/main" val="1367231513"/>
              </p:ext>
            </p:extLst>
          </p:nvPr>
        </p:nvGraphicFramePr>
        <p:xfrm>
          <a:off x="3637349" y="3643599"/>
          <a:ext cx="2790314" cy="1317801"/>
        </p:xfrm>
        <a:graphic>
          <a:graphicData uri="http://schemas.openxmlformats.org/drawingml/2006/table">
            <a:tbl>
              <a:tblPr firstRow="1" bandRow="1">
                <a:tableStyleId>{5C22544A-7EE6-4342-B048-85BDC9FD1C3A}</a:tableStyleId>
              </a:tblPr>
              <a:tblGrid>
                <a:gridCol w="331945">
                  <a:extLst>
                    <a:ext uri="{9D8B030D-6E8A-4147-A177-3AD203B41FA5}">
                      <a16:colId xmlns="" xmlns:a16="http://schemas.microsoft.com/office/drawing/2014/main" val="20000"/>
                    </a:ext>
                  </a:extLst>
                </a:gridCol>
                <a:gridCol w="331945">
                  <a:extLst>
                    <a:ext uri="{9D8B030D-6E8A-4147-A177-3AD203B41FA5}">
                      <a16:colId xmlns="" xmlns:a16="http://schemas.microsoft.com/office/drawing/2014/main" val="20001"/>
                    </a:ext>
                  </a:extLst>
                </a:gridCol>
                <a:gridCol w="548486">
                  <a:extLst>
                    <a:ext uri="{9D8B030D-6E8A-4147-A177-3AD203B41FA5}">
                      <a16:colId xmlns="" xmlns:a16="http://schemas.microsoft.com/office/drawing/2014/main" val="20002"/>
                    </a:ext>
                  </a:extLst>
                </a:gridCol>
                <a:gridCol w="336539">
                  <a:extLst>
                    <a:ext uri="{9D8B030D-6E8A-4147-A177-3AD203B41FA5}">
                      <a16:colId xmlns="" xmlns:a16="http://schemas.microsoft.com/office/drawing/2014/main" val="20003"/>
                    </a:ext>
                  </a:extLst>
                </a:gridCol>
                <a:gridCol w="467076">
                  <a:extLst>
                    <a:ext uri="{9D8B030D-6E8A-4147-A177-3AD203B41FA5}">
                      <a16:colId xmlns="" xmlns:a16="http://schemas.microsoft.com/office/drawing/2014/main" val="20004"/>
                    </a:ext>
                  </a:extLst>
                </a:gridCol>
                <a:gridCol w="458180">
                  <a:extLst>
                    <a:ext uri="{9D8B030D-6E8A-4147-A177-3AD203B41FA5}">
                      <a16:colId xmlns="" xmlns:a16="http://schemas.microsoft.com/office/drawing/2014/main" val="20005"/>
                    </a:ext>
                  </a:extLst>
                </a:gridCol>
                <a:gridCol w="316143">
                  <a:extLst>
                    <a:ext uri="{9D8B030D-6E8A-4147-A177-3AD203B41FA5}">
                      <a16:colId xmlns="" xmlns:a16="http://schemas.microsoft.com/office/drawing/2014/main" val="20006"/>
                    </a:ext>
                  </a:extLst>
                </a:gridCol>
              </a:tblGrid>
              <a:tr h="194283">
                <a:tc>
                  <a:txBody>
                    <a:bodyPr/>
                    <a:lstStyle/>
                    <a:p>
                      <a:r>
                        <a:rPr lang="en-US" sz="800" u="none" dirty="0">
                          <a:solidFill>
                            <a:schemeClr val="tx1"/>
                          </a:solidFill>
                        </a:rPr>
                        <a:t>sid1</a:t>
                      </a:r>
                    </a:p>
                  </a:txBody>
                  <a:tcPr marL="53215" marR="53215" marT="26607" marB="26607">
                    <a:solidFill>
                      <a:schemeClr val="accent6">
                        <a:lumMod val="75000"/>
                      </a:schemeClr>
                    </a:solidFill>
                  </a:tcPr>
                </a:tc>
                <a:tc>
                  <a:txBody>
                    <a:bodyPr/>
                    <a:lstStyle/>
                    <a:p>
                      <a:r>
                        <a:rPr lang="en-US" sz="800" u="none" dirty="0"/>
                        <a:t>bid</a:t>
                      </a:r>
                    </a:p>
                  </a:txBody>
                  <a:tcPr marL="53215" marR="53215" marT="26607" marB="26607"/>
                </a:tc>
                <a:tc>
                  <a:txBody>
                    <a:bodyPr/>
                    <a:lstStyle/>
                    <a:p>
                      <a:r>
                        <a:rPr lang="en-US" sz="800" u="none" dirty="0"/>
                        <a:t>day</a:t>
                      </a:r>
                    </a:p>
                  </a:txBody>
                  <a:tcPr marL="53215" marR="53215" marT="26607" marB="26607"/>
                </a:tc>
                <a:tc>
                  <a:txBody>
                    <a:bodyPr/>
                    <a:lstStyle/>
                    <a:p>
                      <a:r>
                        <a:rPr lang="en-US" sz="800" u="none" dirty="0">
                          <a:solidFill>
                            <a:schemeClr val="tx1"/>
                          </a:solidFill>
                        </a:rPr>
                        <a:t>sid2</a:t>
                      </a:r>
                    </a:p>
                  </a:txBody>
                  <a:tcPr marL="53215" marR="53215" marT="26607" marB="26607">
                    <a:solidFill>
                      <a:schemeClr val="accent6">
                        <a:lumMod val="75000"/>
                      </a:schemeClr>
                    </a:solidFill>
                  </a:tcPr>
                </a:tc>
                <a:tc>
                  <a:txBody>
                    <a:bodyPr/>
                    <a:lstStyle/>
                    <a:p>
                      <a:r>
                        <a:rPr lang="en-US" sz="800" dirty="0" err="1"/>
                        <a:t>sname</a:t>
                      </a:r>
                      <a:endParaRPr lang="en-US" sz="800" dirty="0"/>
                    </a:p>
                  </a:txBody>
                  <a:tcPr marL="53215" marR="53215" marT="26607" marB="26607"/>
                </a:tc>
                <a:tc>
                  <a:txBody>
                    <a:bodyPr/>
                    <a:lstStyle/>
                    <a:p>
                      <a:r>
                        <a:rPr lang="en-US" sz="800" dirty="0"/>
                        <a:t>rating</a:t>
                      </a:r>
                    </a:p>
                  </a:txBody>
                  <a:tcPr marL="53215" marR="53215" marT="26607" marB="26607"/>
                </a:tc>
                <a:tc>
                  <a:txBody>
                    <a:bodyPr/>
                    <a:lstStyle/>
                    <a:p>
                      <a:r>
                        <a:rPr lang="en-US" sz="800" dirty="0"/>
                        <a:t>age</a:t>
                      </a:r>
                    </a:p>
                  </a:txBody>
                  <a:tcPr marL="53215" marR="53215" marT="26607" marB="26607"/>
                </a:tc>
                <a:extLst>
                  <a:ext uri="{0D108BD9-81ED-4DB2-BD59-A6C34878D82A}">
                    <a16:rowId xmlns="" xmlns:a16="http://schemas.microsoft.com/office/drawing/2014/main" val="10000"/>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22</a:t>
                      </a:r>
                    </a:p>
                  </a:txBody>
                  <a:tcPr marL="53215" marR="53215" marT="26607" marB="26607">
                    <a:solidFill>
                      <a:schemeClr val="accent6">
                        <a:lumMod val="75000"/>
                      </a:schemeClr>
                    </a:solidFill>
                  </a:tcPr>
                </a:tc>
                <a:tc>
                  <a:txBody>
                    <a:bodyPr/>
                    <a:lstStyle/>
                    <a:p>
                      <a:r>
                        <a:rPr lang="en-US" sz="800" dirty="0" err="1"/>
                        <a:t>dustin</a:t>
                      </a:r>
                      <a:endParaRPr lang="en-US" sz="800" dirty="0"/>
                    </a:p>
                  </a:txBody>
                  <a:tcPr marL="53215" marR="53215" marT="26607" marB="26607"/>
                </a:tc>
                <a:tc>
                  <a:txBody>
                    <a:bodyPr/>
                    <a:lstStyle/>
                    <a:p>
                      <a:r>
                        <a:rPr lang="en-US" sz="800" dirty="0"/>
                        <a:t>7</a:t>
                      </a:r>
                    </a:p>
                  </a:txBody>
                  <a:tcPr marL="53215" marR="53215" marT="26607" marB="26607"/>
                </a:tc>
                <a:tc>
                  <a:txBody>
                    <a:bodyPr/>
                    <a:lstStyle/>
                    <a:p>
                      <a:r>
                        <a:rPr lang="en-US" sz="800" dirty="0"/>
                        <a:t>45.0</a:t>
                      </a:r>
                    </a:p>
                  </a:txBody>
                  <a:tcPr marL="53215" marR="53215" marT="26607" marB="26607"/>
                </a:tc>
                <a:extLst>
                  <a:ext uri="{0D108BD9-81ED-4DB2-BD59-A6C34878D82A}">
                    <a16:rowId xmlns="" xmlns:a16="http://schemas.microsoft.com/office/drawing/2014/main" val="10001"/>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31</a:t>
                      </a:r>
                    </a:p>
                  </a:txBody>
                  <a:tcPr marL="53215" marR="53215" marT="26607" marB="26607">
                    <a:solidFill>
                      <a:schemeClr val="accent6">
                        <a:lumMod val="75000"/>
                      </a:schemeClr>
                    </a:solidFill>
                  </a:tcPr>
                </a:tc>
                <a:tc>
                  <a:txBody>
                    <a:bodyPr/>
                    <a:lstStyle/>
                    <a:p>
                      <a:r>
                        <a:rPr lang="en-US" sz="800" dirty="0"/>
                        <a:t>lubber</a:t>
                      </a:r>
                    </a:p>
                  </a:txBody>
                  <a:tcPr marL="53215" marR="53215" marT="26607" marB="26607"/>
                </a:tc>
                <a:tc>
                  <a:txBody>
                    <a:bodyPr/>
                    <a:lstStyle/>
                    <a:p>
                      <a:r>
                        <a:rPr lang="en-US" sz="800" dirty="0"/>
                        <a:t>8</a:t>
                      </a:r>
                    </a:p>
                  </a:txBody>
                  <a:tcPr marL="53215" marR="53215" marT="26607" marB="26607"/>
                </a:tc>
                <a:tc>
                  <a:txBody>
                    <a:bodyPr/>
                    <a:lstStyle/>
                    <a:p>
                      <a:r>
                        <a:rPr lang="en-US" sz="800" dirty="0"/>
                        <a:t>55.5</a:t>
                      </a:r>
                    </a:p>
                  </a:txBody>
                  <a:tcPr marL="53215" marR="53215" marT="26607" marB="26607"/>
                </a:tc>
                <a:extLst>
                  <a:ext uri="{0D108BD9-81ED-4DB2-BD59-A6C34878D82A}">
                    <a16:rowId xmlns="" xmlns:a16="http://schemas.microsoft.com/office/drawing/2014/main" val="10002"/>
                  </a:ext>
                </a:extLst>
              </a:tr>
              <a:tr h="187253">
                <a:tc>
                  <a:txBody>
                    <a:bodyPr/>
                    <a:lstStyle/>
                    <a:p>
                      <a:r>
                        <a:rPr lang="en-US" sz="800" dirty="0"/>
                        <a:t>22</a:t>
                      </a:r>
                    </a:p>
                  </a:txBody>
                  <a:tcPr marL="53215" marR="53215" marT="26607" marB="26607">
                    <a:solidFill>
                      <a:schemeClr val="accent6">
                        <a:lumMod val="75000"/>
                      </a:schemeClr>
                    </a:solidFill>
                  </a:tcPr>
                </a:tc>
                <a:tc>
                  <a:txBody>
                    <a:bodyPr/>
                    <a:lstStyle/>
                    <a:p>
                      <a:r>
                        <a:rPr lang="en-US" sz="800" dirty="0"/>
                        <a:t>101</a:t>
                      </a:r>
                    </a:p>
                  </a:txBody>
                  <a:tcPr marL="53215" marR="53215" marT="26607" marB="26607"/>
                </a:tc>
                <a:tc>
                  <a:txBody>
                    <a:bodyPr/>
                    <a:lstStyle/>
                    <a:p>
                      <a:r>
                        <a:rPr lang="en-US" sz="800" dirty="0"/>
                        <a:t>10/10/96</a:t>
                      </a:r>
                    </a:p>
                  </a:txBody>
                  <a:tcPr marL="53215" marR="53215" marT="26607" marB="26607"/>
                </a:tc>
                <a:tc>
                  <a:txBody>
                    <a:bodyPr/>
                    <a:lstStyle/>
                    <a:p>
                      <a:r>
                        <a:rPr lang="en-US" sz="800" dirty="0"/>
                        <a:t>58</a:t>
                      </a:r>
                    </a:p>
                  </a:txBody>
                  <a:tcPr marL="53215" marR="53215" marT="26607" marB="26607">
                    <a:solidFill>
                      <a:schemeClr val="accent6">
                        <a:lumMod val="75000"/>
                      </a:schemeClr>
                    </a:solidFill>
                  </a:tcPr>
                </a:tc>
                <a:tc>
                  <a:txBody>
                    <a:bodyPr/>
                    <a:lstStyle/>
                    <a:p>
                      <a:r>
                        <a:rPr lang="en-US" sz="800" dirty="0"/>
                        <a:t>rusty</a:t>
                      </a:r>
                    </a:p>
                  </a:txBody>
                  <a:tcPr marL="53215" marR="53215" marT="26607" marB="26607"/>
                </a:tc>
                <a:tc>
                  <a:txBody>
                    <a:bodyPr/>
                    <a:lstStyle/>
                    <a:p>
                      <a:r>
                        <a:rPr lang="en-US" sz="800" dirty="0"/>
                        <a:t>10</a:t>
                      </a:r>
                    </a:p>
                  </a:txBody>
                  <a:tcPr marL="53215" marR="53215" marT="26607" marB="26607"/>
                </a:tc>
                <a:tc>
                  <a:txBody>
                    <a:bodyPr/>
                    <a:lstStyle/>
                    <a:p>
                      <a:r>
                        <a:rPr lang="en-US" sz="800" dirty="0"/>
                        <a:t>35.0</a:t>
                      </a:r>
                    </a:p>
                  </a:txBody>
                  <a:tcPr marL="53215" marR="53215" marT="26607" marB="26607"/>
                </a:tc>
                <a:extLst>
                  <a:ext uri="{0D108BD9-81ED-4DB2-BD59-A6C34878D82A}">
                    <a16:rowId xmlns="" xmlns:a16="http://schemas.microsoft.com/office/drawing/2014/main" val="10003"/>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22</a:t>
                      </a:r>
                    </a:p>
                  </a:txBody>
                  <a:tcPr marL="53215" marR="53215" marT="26607" marB="26607">
                    <a:solidFill>
                      <a:schemeClr val="accent6">
                        <a:lumMod val="75000"/>
                      </a:schemeClr>
                    </a:solidFill>
                  </a:tcPr>
                </a:tc>
                <a:tc>
                  <a:txBody>
                    <a:bodyPr/>
                    <a:lstStyle/>
                    <a:p>
                      <a:r>
                        <a:rPr lang="en-US" sz="800" dirty="0" err="1"/>
                        <a:t>dustin</a:t>
                      </a:r>
                      <a:endParaRPr lang="en-US" sz="800" dirty="0"/>
                    </a:p>
                  </a:txBody>
                  <a:tcPr marL="53215" marR="53215" marT="26607" marB="26607"/>
                </a:tc>
                <a:tc>
                  <a:txBody>
                    <a:bodyPr/>
                    <a:lstStyle/>
                    <a:p>
                      <a:r>
                        <a:rPr lang="en-US" sz="800" dirty="0"/>
                        <a:t>7</a:t>
                      </a:r>
                    </a:p>
                  </a:txBody>
                  <a:tcPr marL="53215" marR="53215" marT="26607" marB="26607"/>
                </a:tc>
                <a:tc>
                  <a:txBody>
                    <a:bodyPr/>
                    <a:lstStyle/>
                    <a:p>
                      <a:r>
                        <a:rPr lang="en-US" sz="800" dirty="0"/>
                        <a:t>45.0</a:t>
                      </a:r>
                    </a:p>
                  </a:txBody>
                  <a:tcPr marL="53215" marR="53215" marT="26607" marB="26607"/>
                </a:tc>
                <a:extLst>
                  <a:ext uri="{0D108BD9-81ED-4DB2-BD59-A6C34878D82A}">
                    <a16:rowId xmlns="" xmlns:a16="http://schemas.microsoft.com/office/drawing/2014/main" val="10004"/>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31</a:t>
                      </a:r>
                    </a:p>
                  </a:txBody>
                  <a:tcPr marL="53215" marR="53215" marT="26607" marB="26607">
                    <a:solidFill>
                      <a:schemeClr val="accent6">
                        <a:lumMod val="75000"/>
                      </a:schemeClr>
                    </a:solidFill>
                  </a:tcPr>
                </a:tc>
                <a:tc>
                  <a:txBody>
                    <a:bodyPr/>
                    <a:lstStyle/>
                    <a:p>
                      <a:r>
                        <a:rPr lang="en-US" sz="800" dirty="0"/>
                        <a:t>lubber</a:t>
                      </a:r>
                    </a:p>
                  </a:txBody>
                  <a:tcPr marL="53215" marR="53215" marT="26607" marB="26607"/>
                </a:tc>
                <a:tc>
                  <a:txBody>
                    <a:bodyPr/>
                    <a:lstStyle/>
                    <a:p>
                      <a:r>
                        <a:rPr lang="en-US" sz="800" dirty="0"/>
                        <a:t>8</a:t>
                      </a:r>
                    </a:p>
                  </a:txBody>
                  <a:tcPr marL="53215" marR="53215" marT="26607" marB="26607"/>
                </a:tc>
                <a:tc>
                  <a:txBody>
                    <a:bodyPr/>
                    <a:lstStyle/>
                    <a:p>
                      <a:r>
                        <a:rPr lang="en-US" sz="800" dirty="0"/>
                        <a:t>55.5</a:t>
                      </a:r>
                    </a:p>
                  </a:txBody>
                  <a:tcPr marL="53215" marR="53215" marT="26607" marB="26607"/>
                </a:tc>
                <a:extLst>
                  <a:ext uri="{0D108BD9-81ED-4DB2-BD59-A6C34878D82A}">
                    <a16:rowId xmlns="" xmlns:a16="http://schemas.microsoft.com/office/drawing/2014/main" val="10005"/>
                  </a:ext>
                </a:extLst>
              </a:tr>
              <a:tr h="187253">
                <a:tc>
                  <a:txBody>
                    <a:bodyPr/>
                    <a:lstStyle/>
                    <a:p>
                      <a:r>
                        <a:rPr lang="en-US" sz="800" dirty="0"/>
                        <a:t>58</a:t>
                      </a:r>
                    </a:p>
                  </a:txBody>
                  <a:tcPr marL="45162" marR="45162" marT="22581" marB="22581">
                    <a:solidFill>
                      <a:schemeClr val="accent6">
                        <a:lumMod val="75000"/>
                      </a:schemeClr>
                    </a:solidFill>
                  </a:tcPr>
                </a:tc>
                <a:tc>
                  <a:txBody>
                    <a:bodyPr/>
                    <a:lstStyle/>
                    <a:p>
                      <a:r>
                        <a:rPr lang="en-US" sz="800" dirty="0"/>
                        <a:t>103</a:t>
                      </a:r>
                    </a:p>
                  </a:txBody>
                  <a:tcPr marL="45162" marR="45162" marT="22581" marB="22581"/>
                </a:tc>
                <a:tc>
                  <a:txBody>
                    <a:bodyPr/>
                    <a:lstStyle/>
                    <a:p>
                      <a:r>
                        <a:rPr lang="en-US" sz="800" dirty="0"/>
                        <a:t>11/12/96</a:t>
                      </a:r>
                    </a:p>
                  </a:txBody>
                  <a:tcPr marL="45162" marR="45162" marT="22581" marB="22581"/>
                </a:tc>
                <a:tc>
                  <a:txBody>
                    <a:bodyPr/>
                    <a:lstStyle/>
                    <a:p>
                      <a:r>
                        <a:rPr lang="en-US" sz="800" dirty="0"/>
                        <a:t>58</a:t>
                      </a:r>
                    </a:p>
                  </a:txBody>
                  <a:tcPr marL="53215" marR="53215" marT="26607" marB="26607">
                    <a:solidFill>
                      <a:schemeClr val="accent6">
                        <a:lumMod val="75000"/>
                      </a:schemeClr>
                    </a:solidFill>
                  </a:tcPr>
                </a:tc>
                <a:tc>
                  <a:txBody>
                    <a:bodyPr/>
                    <a:lstStyle/>
                    <a:p>
                      <a:r>
                        <a:rPr lang="en-US" sz="800" dirty="0"/>
                        <a:t>rusty</a:t>
                      </a:r>
                    </a:p>
                  </a:txBody>
                  <a:tcPr marL="53215" marR="53215" marT="26607" marB="26607"/>
                </a:tc>
                <a:tc>
                  <a:txBody>
                    <a:bodyPr/>
                    <a:lstStyle/>
                    <a:p>
                      <a:r>
                        <a:rPr lang="en-US" sz="800" dirty="0"/>
                        <a:t>10</a:t>
                      </a:r>
                    </a:p>
                  </a:txBody>
                  <a:tcPr marL="53215" marR="53215" marT="26607" marB="26607"/>
                </a:tc>
                <a:tc>
                  <a:txBody>
                    <a:bodyPr/>
                    <a:lstStyle/>
                    <a:p>
                      <a:r>
                        <a:rPr lang="en-US" sz="800" dirty="0"/>
                        <a:t>35.0</a:t>
                      </a:r>
                    </a:p>
                  </a:txBody>
                  <a:tcPr marL="53215" marR="53215" marT="26607" marB="26607"/>
                </a:tc>
                <a:extLst>
                  <a:ext uri="{0D108BD9-81ED-4DB2-BD59-A6C34878D82A}">
                    <a16:rowId xmlns="" xmlns:a16="http://schemas.microsoft.com/office/drawing/2014/main" val="10006"/>
                  </a:ext>
                </a:extLst>
              </a:tr>
            </a:tbl>
          </a:graphicData>
        </a:graphic>
      </p:graphicFrame>
      <p:sp>
        <p:nvSpPr>
          <p:cNvPr id="40" name="TextBox 39"/>
          <p:cNvSpPr txBox="1"/>
          <p:nvPr/>
        </p:nvSpPr>
        <p:spPr>
          <a:xfrm>
            <a:off x="3918616" y="3381323"/>
            <a:ext cx="822020" cy="369332"/>
          </a:xfrm>
          <a:prstGeom prst="rect">
            <a:avLst/>
          </a:prstGeom>
          <a:noFill/>
        </p:spPr>
        <p:txBody>
          <a:bodyPr wrap="none" rtlCol="0">
            <a:spAutoFit/>
          </a:bodyPr>
          <a:lstStyle/>
          <a:p>
            <a:r>
              <a:rPr lang="en-US" b="1" dirty="0">
                <a:solidFill>
                  <a:schemeClr val="accent1"/>
                </a:solidFill>
              </a:rPr>
              <a:t>Temp1</a:t>
            </a:r>
          </a:p>
        </p:txBody>
      </p:sp>
      <p:sp>
        <p:nvSpPr>
          <p:cNvPr id="9" name="Right Arrow 8" descr="Arrow from R1 X S1 to Temp 1" title="Arrow"/>
          <p:cNvSpPr/>
          <p:nvPr/>
        </p:nvSpPr>
        <p:spPr bwMode="auto">
          <a:xfrm>
            <a:off x="3171060" y="4125599"/>
            <a:ext cx="351845" cy="298174"/>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Tree>
    <p:extLst>
      <p:ext uri="{BB962C8B-B14F-4D97-AF65-F5344CB8AC3E}">
        <p14:creationId xmlns:p14="http://schemas.microsoft.com/office/powerpoint/2010/main" val="202583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a:t>Compound Operator: Intersection</a:t>
            </a:r>
            <a:endParaRPr lang="en-US" dirty="0"/>
          </a:p>
        </p:txBody>
      </p:sp>
      <p:sp>
        <p:nvSpPr>
          <p:cNvPr id="3" name="Content Placeholder 2"/>
          <p:cNvSpPr>
            <a:spLocks noGrp="1"/>
          </p:cNvSpPr>
          <p:nvPr>
            <p:ph idx="1"/>
          </p:nvPr>
        </p:nvSpPr>
        <p:spPr/>
        <p:txBody>
          <a:bodyPr/>
          <a:lstStyle/>
          <a:p>
            <a:r>
              <a:rPr lang="en-US" dirty="0"/>
              <a:t>Same as with union, both input relations must be </a:t>
            </a:r>
            <a:r>
              <a:rPr lang="en-US" i="1" dirty="0"/>
              <a:t>compatible</a:t>
            </a:r>
            <a:r>
              <a:rPr lang="en-US" dirty="0"/>
              <a:t>.</a:t>
            </a:r>
          </a:p>
          <a:p>
            <a:r>
              <a:rPr lang="en-US" dirty="0"/>
              <a:t>SQL Expression: INTERSECT</a:t>
            </a:r>
          </a:p>
        </p:txBody>
      </p:sp>
      <p:grpSp>
        <p:nvGrpSpPr>
          <p:cNvPr id="23" name="Group 22" descr="2 overlapping circles because only the peice of them which overlapped (pointy oval shape)" title="S1 ∩ S2&#10;"/>
          <p:cNvGrpSpPr/>
          <p:nvPr/>
        </p:nvGrpSpPr>
        <p:grpSpPr>
          <a:xfrm>
            <a:off x="109705" y="3269791"/>
            <a:ext cx="2639681" cy="1594884"/>
            <a:chOff x="653902" y="1626781"/>
            <a:chExt cx="7602279" cy="4593266"/>
          </a:xfrm>
        </p:grpSpPr>
        <p:sp>
          <p:nvSpPr>
            <p:cNvPr id="24" name="Rectangle 23"/>
            <p:cNvSpPr/>
            <p:nvPr/>
          </p:nvSpPr>
          <p:spPr bwMode="auto">
            <a:xfrm>
              <a:off x="653902" y="1626781"/>
              <a:ext cx="7602279" cy="459326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a:solidFill>
                  <a:srgbClr val="000000"/>
                </a:solidFill>
                <a:latin typeface="Helvetica Neue" charset="0"/>
              </a:endParaRPr>
            </a:p>
          </p:txBody>
        </p:sp>
        <p:sp>
          <p:nvSpPr>
            <p:cNvPr id="25" name="Oval 24"/>
            <p:cNvSpPr/>
            <p:nvPr/>
          </p:nvSpPr>
          <p:spPr bwMode="auto">
            <a:xfrm>
              <a:off x="1245605" y="1981539"/>
              <a:ext cx="3902503" cy="390250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rgbClr val="FFFFFF"/>
                  </a:solidFill>
                  <a:latin typeface="Helvetica Neue" charset="0"/>
                </a:rPr>
                <a:t>S1</a:t>
              </a:r>
            </a:p>
          </p:txBody>
        </p:sp>
        <p:sp>
          <p:nvSpPr>
            <p:cNvPr id="26" name="Oval 25"/>
            <p:cNvSpPr/>
            <p:nvPr/>
          </p:nvSpPr>
          <p:spPr bwMode="auto">
            <a:xfrm>
              <a:off x="3824679" y="1981540"/>
              <a:ext cx="3902503" cy="39025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rgbClr val="FFFFFF"/>
                  </a:solidFill>
                  <a:latin typeface="Helvetica Neue" charset="0"/>
                </a:rPr>
                <a:t>S2</a:t>
              </a:r>
              <a:endParaRPr lang="en-US" sz="2700" dirty="0">
                <a:solidFill>
                  <a:srgbClr val="FFFFFF"/>
                </a:solidFill>
                <a:latin typeface="Helvetica Neue" charset="0"/>
              </a:endParaRPr>
            </a:p>
          </p:txBody>
        </p:sp>
      </p:grpSp>
      <p:sp>
        <p:nvSpPr>
          <p:cNvPr id="30" name="Right Arrow 29" descr="2 overlapping circles because only the peice of them which overlapped (pointy oval shape)" title="S1 ∩ S2&#10;"/>
          <p:cNvSpPr/>
          <p:nvPr/>
        </p:nvSpPr>
        <p:spPr bwMode="auto">
          <a:xfrm>
            <a:off x="2954839" y="3859898"/>
            <a:ext cx="567918" cy="494414"/>
          </a:xfrm>
          <a:prstGeom prst="rightArrow">
            <a:avLst/>
          </a:prstGeom>
          <a:solidFill>
            <a:schemeClr val="bg2">
              <a:lumMod val="75000"/>
            </a:schemeClr>
          </a:solidFill>
          <a:ln>
            <a:solidFill>
              <a:schemeClr val="bg2">
                <a:lumMod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350">
              <a:solidFill>
                <a:srgbClr val="000000"/>
              </a:solidFill>
              <a:latin typeface="Helvetica Neue" charset="0"/>
            </a:endParaRPr>
          </a:p>
        </p:txBody>
      </p:sp>
      <p:sp>
        <p:nvSpPr>
          <p:cNvPr id="32" name="TextBox 31" descr="2 overlapping circles because only the peice of them which overlapped (pointy oval shape)" title="S1 ∩ S2&#10;"/>
          <p:cNvSpPr txBox="1"/>
          <p:nvPr/>
        </p:nvSpPr>
        <p:spPr>
          <a:xfrm>
            <a:off x="2515522" y="2535009"/>
            <a:ext cx="1194558" cy="553998"/>
          </a:xfrm>
          <a:prstGeom prst="rect">
            <a:avLst/>
          </a:prstGeom>
          <a:noFill/>
        </p:spPr>
        <p:txBody>
          <a:bodyPr wrap="none" rtlCol="0">
            <a:spAutoFit/>
          </a:bodyPr>
          <a:lstStyle/>
          <a:p>
            <a:r>
              <a:rPr lang="en-US" sz="2400" b="1" dirty="0"/>
              <a:t>S1 </a:t>
            </a:r>
            <a:r>
              <a:rPr lang="en-US" sz="3000" dirty="0"/>
              <a:t>∩</a:t>
            </a:r>
            <a:r>
              <a:rPr lang="en-US" sz="2400" dirty="0"/>
              <a:t> </a:t>
            </a:r>
            <a:r>
              <a:rPr lang="en-US" sz="2400" b="1" dirty="0"/>
              <a:t>S2</a:t>
            </a:r>
          </a:p>
        </p:txBody>
      </p:sp>
      <p:sp>
        <p:nvSpPr>
          <p:cNvPr id="14" name="Rectangle 13" descr="2 overlapping circles because only the peice of them which overlapped (pointy oval shape)" title="S1 ∩ S2&#10;"/>
          <p:cNvSpPr/>
          <p:nvPr/>
        </p:nvSpPr>
        <p:spPr bwMode="auto">
          <a:xfrm>
            <a:off x="3741701" y="3269791"/>
            <a:ext cx="2639681" cy="159488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dirty="0">
              <a:solidFill>
                <a:srgbClr val="000000"/>
              </a:solidFill>
              <a:latin typeface="Helvetica Neue" charset="0"/>
            </a:endParaRPr>
          </a:p>
        </p:txBody>
      </p:sp>
      <p:sp>
        <p:nvSpPr>
          <p:cNvPr id="17" name="Freeform 16" descr="2 overlapping circles because only the peice of them which overlapped (pointy oval shape)" title="S1 ∩ S2&#10;"/>
          <p:cNvSpPr/>
          <p:nvPr/>
        </p:nvSpPr>
        <p:spPr bwMode="auto">
          <a:xfrm>
            <a:off x="4834205" y="3571258"/>
            <a:ext cx="459526" cy="1009841"/>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2700" dirty="0">
              <a:solidFill>
                <a:srgbClr val="FFFFFF"/>
              </a:solidFill>
              <a:latin typeface="Helvetica Neue" charset="0"/>
            </a:endParaRPr>
          </a:p>
        </p:txBody>
      </p:sp>
      <p:sp>
        <p:nvSpPr>
          <p:cNvPr id="18" name="TextBox 17" descr="2 overlapping circles because only the peice of them which overlapped (pointy oval shape)" title="S1 ∩ S2&#10;"/>
          <p:cNvSpPr txBox="1"/>
          <p:nvPr/>
        </p:nvSpPr>
        <p:spPr>
          <a:xfrm>
            <a:off x="4267200" y="3759616"/>
            <a:ext cx="1511952" cy="646331"/>
          </a:xfrm>
          <a:prstGeom prst="rect">
            <a:avLst/>
          </a:prstGeom>
          <a:noFill/>
        </p:spPr>
        <p:txBody>
          <a:bodyPr wrap="none" rtlCol="0">
            <a:spAutoFit/>
          </a:bodyPr>
          <a:lstStyle/>
          <a:p>
            <a:r>
              <a:rPr lang="en-US" sz="3000" dirty="0"/>
              <a:t>S1  </a:t>
            </a:r>
            <a:r>
              <a:rPr lang="en-US" sz="3600" dirty="0">
                <a:solidFill>
                  <a:schemeClr val="bg1"/>
                </a:solidFill>
              </a:rPr>
              <a:t>∩</a:t>
            </a:r>
            <a:r>
              <a:rPr lang="en-US" sz="3000" dirty="0"/>
              <a:t> S2</a:t>
            </a:r>
          </a:p>
        </p:txBody>
      </p:sp>
    </p:spTree>
    <p:extLst>
      <p:ext uri="{BB962C8B-B14F-4D97-AF65-F5344CB8AC3E}">
        <p14:creationId xmlns:p14="http://schemas.microsoft.com/office/powerpoint/2010/main" val="107954407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a:t>Intersection (∩)</a:t>
            </a:r>
            <a:endParaRPr lang="en-US" dirty="0"/>
          </a:p>
        </p:txBody>
      </p:sp>
      <p:sp>
        <p:nvSpPr>
          <p:cNvPr id="3" name="Content Placeholder 2"/>
          <p:cNvSpPr>
            <a:spLocks noGrp="1"/>
          </p:cNvSpPr>
          <p:nvPr>
            <p:ph idx="1"/>
          </p:nvPr>
        </p:nvSpPr>
        <p:spPr/>
        <p:txBody>
          <a:bodyPr/>
          <a:lstStyle/>
          <a:p>
            <a:pPr marL="257175" indent="-257175">
              <a:buFontTx/>
              <a:buChar char="•"/>
            </a:pPr>
            <a:r>
              <a:rPr lang="en-US" kern="0" dirty="0">
                <a:solidFill>
                  <a:srgbClr val="484848"/>
                </a:solidFill>
                <a:latin typeface="Helvetica Neue"/>
                <a:ea typeface="Osaka"/>
                <a:cs typeface="Osaka" charset="-128"/>
              </a:rPr>
              <a:t>Equivalent to:</a:t>
            </a:r>
            <a:br>
              <a:rPr lang="en-US" kern="0" dirty="0">
                <a:solidFill>
                  <a:srgbClr val="484848"/>
                </a:solidFill>
                <a:latin typeface="Helvetica Neue"/>
                <a:ea typeface="Osaka"/>
                <a:cs typeface="Osaka" charset="-128"/>
              </a:rPr>
            </a:br>
            <a:r>
              <a:rPr lang="en-US" kern="0" dirty="0">
                <a:solidFill>
                  <a:srgbClr val="484848"/>
                </a:solidFill>
                <a:latin typeface="Helvetica Neue"/>
                <a:ea typeface="Osaka"/>
                <a:cs typeface="Osaka" charset="-128"/>
              </a:rPr>
              <a:t>S1 — (S1 — S2)</a:t>
            </a:r>
          </a:p>
        </p:txBody>
      </p:sp>
      <p:graphicFrame>
        <p:nvGraphicFramePr>
          <p:cNvPr id="19" name="Table 18" descr="Contains only the elements both in S1 and S2" title="Intersection of S1 and S2"/>
          <p:cNvGraphicFramePr>
            <a:graphicFrameLocks noGrp="1"/>
          </p:cNvGraphicFramePr>
          <p:nvPr>
            <p:extLst>
              <p:ext uri="{D42A27DB-BD31-4B8C-83A1-F6EECF244321}">
                <p14:modId xmlns:p14="http://schemas.microsoft.com/office/powerpoint/2010/main" val="3180079847"/>
              </p:ext>
            </p:extLst>
          </p:nvPr>
        </p:nvGraphicFramePr>
        <p:xfrm>
          <a:off x="4904931" y="1418732"/>
          <a:ext cx="2439390" cy="84582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2"/>
                  </a:ext>
                </a:extLst>
              </a:tr>
            </a:tbl>
          </a:graphicData>
        </a:graphic>
      </p:graphicFrame>
      <p:sp>
        <p:nvSpPr>
          <p:cNvPr id="11" name="TextBox 10"/>
          <p:cNvSpPr txBox="1"/>
          <p:nvPr/>
        </p:nvSpPr>
        <p:spPr>
          <a:xfrm>
            <a:off x="5474576" y="887817"/>
            <a:ext cx="1194558" cy="553998"/>
          </a:xfrm>
          <a:prstGeom prst="rect">
            <a:avLst/>
          </a:prstGeom>
          <a:noFill/>
        </p:spPr>
        <p:txBody>
          <a:bodyPr wrap="none" rtlCol="0">
            <a:spAutoFit/>
          </a:bodyPr>
          <a:lstStyle/>
          <a:p>
            <a:r>
              <a:rPr lang="en-US" sz="2400" b="1" dirty="0"/>
              <a:t>S1 </a:t>
            </a:r>
            <a:r>
              <a:rPr lang="en-US" sz="3000" dirty="0"/>
              <a:t>∩</a:t>
            </a:r>
            <a:r>
              <a:rPr lang="en-US" sz="2400" dirty="0"/>
              <a:t> </a:t>
            </a:r>
            <a:r>
              <a:rPr lang="en-US" sz="2400" b="1" dirty="0"/>
              <a:t>S2</a:t>
            </a:r>
          </a:p>
        </p:txBody>
      </p:sp>
      <p:graphicFrame>
        <p:nvGraphicFramePr>
          <p:cNvPr id="14" name="Table 13" descr="Table with sid, sname, rating, age of sailors" title="Sailor Table 2"/>
          <p:cNvGraphicFramePr>
            <a:graphicFrameLocks noGrp="1"/>
          </p:cNvGraphicFramePr>
          <p:nvPr>
            <p:extLst>
              <p:ext uri="{D42A27DB-BD31-4B8C-83A1-F6EECF244321}">
                <p14:modId xmlns:p14="http://schemas.microsoft.com/office/powerpoint/2010/main" val="905515485"/>
              </p:ext>
            </p:extLst>
          </p:nvPr>
        </p:nvGraphicFramePr>
        <p:xfrm>
          <a:off x="3491555" y="2933692"/>
          <a:ext cx="2439390" cy="140970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28</a:t>
                      </a:r>
                    </a:p>
                  </a:txBody>
                  <a:tcPr marL="68580" marR="68580" marT="34290" marB="34290"/>
                </a:tc>
                <a:tc>
                  <a:txBody>
                    <a:bodyPr/>
                    <a:lstStyle/>
                    <a:p>
                      <a:r>
                        <a:rPr lang="en-US" sz="1400" dirty="0" err="1"/>
                        <a:t>yuppy</a:t>
                      </a:r>
                      <a:endParaRPr lang="en-US" sz="1400" dirty="0"/>
                    </a:p>
                  </a:txBody>
                  <a:tcPr marL="68580" marR="68580" marT="34290" marB="34290"/>
                </a:tc>
                <a:tc>
                  <a:txBody>
                    <a:bodyPr/>
                    <a:lstStyle/>
                    <a:p>
                      <a:r>
                        <a:rPr lang="en-US" sz="1400" dirty="0"/>
                        <a:t>9</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44</a:t>
                      </a:r>
                    </a:p>
                  </a:txBody>
                  <a:tcPr marL="68580" marR="68580" marT="34290" marB="34290"/>
                </a:tc>
                <a:tc>
                  <a:txBody>
                    <a:bodyPr/>
                    <a:lstStyle/>
                    <a:p>
                      <a:r>
                        <a:rPr lang="en-US" sz="1400" dirty="0"/>
                        <a:t>guppy</a:t>
                      </a:r>
                    </a:p>
                  </a:txBody>
                  <a:tcPr marL="68580" marR="68580" marT="34290" marB="34290"/>
                </a:tc>
                <a:tc>
                  <a:txBody>
                    <a:bodyPr/>
                    <a:lstStyle/>
                    <a:p>
                      <a:r>
                        <a:rPr lang="en-US" sz="1400" dirty="0"/>
                        <a:t>5</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4"/>
                  </a:ext>
                </a:extLst>
              </a:tr>
            </a:tbl>
          </a:graphicData>
        </a:graphic>
      </p:graphicFrame>
      <p:sp>
        <p:nvSpPr>
          <p:cNvPr id="20" name="TextBox 19"/>
          <p:cNvSpPr txBox="1"/>
          <p:nvPr/>
        </p:nvSpPr>
        <p:spPr>
          <a:xfrm>
            <a:off x="3516094" y="2633610"/>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S2</a:t>
            </a:r>
          </a:p>
        </p:txBody>
      </p:sp>
      <p:graphicFrame>
        <p:nvGraphicFramePr>
          <p:cNvPr id="21" name="Table 20" descr="Table with sid, sname, rating, age of sailors" title="Sailor Table 1"/>
          <p:cNvGraphicFramePr>
            <a:graphicFrameLocks noGrp="1"/>
          </p:cNvGraphicFramePr>
          <p:nvPr>
            <p:extLst>
              <p:ext uri="{D42A27DB-BD31-4B8C-83A1-F6EECF244321}">
                <p14:modId xmlns:p14="http://schemas.microsoft.com/office/powerpoint/2010/main" val="1034768810"/>
              </p:ext>
            </p:extLst>
          </p:nvPr>
        </p:nvGraphicFramePr>
        <p:xfrm>
          <a:off x="634541" y="2933692"/>
          <a:ext cx="2439390" cy="1127760"/>
        </p:xfrm>
        <a:graphic>
          <a:graphicData uri="http://schemas.openxmlformats.org/drawingml/2006/table">
            <a:tbl>
              <a:tblPr firstRow="1" bandRow="1">
                <a:tableStyleId>{5C22544A-7EE6-4342-B048-85BDC9FD1C3A}</a:tableStyleId>
              </a:tblPr>
              <a:tblGrid>
                <a:gridCol w="387336">
                  <a:extLst>
                    <a:ext uri="{9D8B030D-6E8A-4147-A177-3AD203B41FA5}">
                      <a16:colId xmlns="" xmlns:a16="http://schemas.microsoft.com/office/drawing/2014/main" val="20000"/>
                    </a:ext>
                  </a:extLst>
                </a:gridCol>
                <a:gridCol w="830092">
                  <a:extLst>
                    <a:ext uri="{9D8B030D-6E8A-4147-A177-3AD203B41FA5}">
                      <a16:colId xmlns="" xmlns:a16="http://schemas.microsoft.com/office/drawing/2014/main" val="20001"/>
                    </a:ext>
                  </a:extLst>
                </a:gridCol>
                <a:gridCol w="721825">
                  <a:extLst>
                    <a:ext uri="{9D8B030D-6E8A-4147-A177-3AD203B41FA5}">
                      <a16:colId xmlns="" xmlns:a16="http://schemas.microsoft.com/office/drawing/2014/main" val="20002"/>
                    </a:ext>
                  </a:extLst>
                </a:gridCol>
                <a:gridCol w="500137">
                  <a:extLst>
                    <a:ext uri="{9D8B030D-6E8A-4147-A177-3AD203B41FA5}">
                      <a16:colId xmlns="" xmlns:a16="http://schemas.microsoft.com/office/drawing/2014/main" val="20003"/>
                    </a:ext>
                  </a:extLst>
                </a:gridCol>
              </a:tblGrid>
              <a:tr h="278130">
                <a:tc>
                  <a:txBody>
                    <a:bodyPr/>
                    <a:lstStyle/>
                    <a:p>
                      <a:r>
                        <a:rPr lang="en-US" sz="1400" u="sng" dirty="0" err="1"/>
                        <a:t>sid</a:t>
                      </a:r>
                      <a:endParaRPr lang="en-US" sz="1400" u="sng" dirty="0"/>
                    </a:p>
                  </a:txBody>
                  <a:tcPr marL="68580" marR="68580" marT="34290" marB="34290"/>
                </a:tc>
                <a:tc>
                  <a:txBody>
                    <a:bodyPr/>
                    <a:lstStyle/>
                    <a:p>
                      <a:r>
                        <a:rPr lang="en-US" sz="1400" dirty="0" err="1"/>
                        <a:t>sname</a:t>
                      </a:r>
                      <a:endParaRPr lang="en-US" sz="1400" dirty="0"/>
                    </a:p>
                  </a:txBody>
                  <a:tcPr marL="68580" marR="68580" marT="34290" marB="34290"/>
                </a:tc>
                <a:tc>
                  <a:txBody>
                    <a:bodyPr/>
                    <a:lstStyle/>
                    <a:p>
                      <a:r>
                        <a:rPr lang="en-US" sz="1400" dirty="0"/>
                        <a:t>rating</a:t>
                      </a:r>
                    </a:p>
                  </a:txBody>
                  <a:tcPr marL="68580" marR="68580" marT="34290" marB="34290"/>
                </a:tc>
                <a:tc>
                  <a:txBody>
                    <a:bodyPr/>
                    <a:lstStyle/>
                    <a:p>
                      <a:r>
                        <a:rPr lang="en-US" sz="1400" dirty="0"/>
                        <a:t>age</a:t>
                      </a:r>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a:t>22</a:t>
                      </a:r>
                    </a:p>
                  </a:txBody>
                  <a:tcPr marL="68580" marR="68580" marT="34290" marB="34290"/>
                </a:tc>
                <a:tc>
                  <a:txBody>
                    <a:bodyPr/>
                    <a:lstStyle/>
                    <a:p>
                      <a:r>
                        <a:rPr lang="en-US" sz="1400" dirty="0" err="1"/>
                        <a:t>dustin</a:t>
                      </a:r>
                      <a:endParaRPr lang="en-US" sz="1400" dirty="0"/>
                    </a:p>
                  </a:txBody>
                  <a:tcPr marL="68580" marR="68580" marT="34290" marB="34290"/>
                </a:tc>
                <a:tc>
                  <a:txBody>
                    <a:bodyPr/>
                    <a:lstStyle/>
                    <a:p>
                      <a:r>
                        <a:rPr lang="en-US" sz="1400" dirty="0"/>
                        <a:t>7</a:t>
                      </a:r>
                    </a:p>
                  </a:txBody>
                  <a:tcPr marL="68580" marR="68580" marT="34290" marB="34290"/>
                </a:tc>
                <a:tc>
                  <a:txBody>
                    <a:bodyPr/>
                    <a:lstStyle/>
                    <a:p>
                      <a:r>
                        <a:rPr lang="en-US" sz="1400" dirty="0"/>
                        <a:t>45.0</a:t>
                      </a:r>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a:t>31</a:t>
                      </a:r>
                    </a:p>
                  </a:txBody>
                  <a:tcPr marL="68580" marR="68580" marT="34290" marB="34290"/>
                </a:tc>
                <a:tc>
                  <a:txBody>
                    <a:bodyPr/>
                    <a:lstStyle/>
                    <a:p>
                      <a:r>
                        <a:rPr lang="en-US" sz="1400" dirty="0"/>
                        <a:t>lubber</a:t>
                      </a:r>
                    </a:p>
                  </a:txBody>
                  <a:tcPr marL="68580" marR="68580" marT="34290" marB="34290"/>
                </a:tc>
                <a:tc>
                  <a:txBody>
                    <a:bodyPr/>
                    <a:lstStyle/>
                    <a:p>
                      <a:r>
                        <a:rPr lang="en-US" sz="1400" dirty="0"/>
                        <a:t>8</a:t>
                      </a:r>
                    </a:p>
                  </a:txBody>
                  <a:tcPr marL="68580" marR="68580" marT="34290" marB="34290"/>
                </a:tc>
                <a:tc>
                  <a:txBody>
                    <a:bodyPr/>
                    <a:lstStyle/>
                    <a:p>
                      <a:r>
                        <a:rPr lang="en-US" sz="1400" dirty="0"/>
                        <a:t>55.5</a:t>
                      </a:r>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a:t>58</a:t>
                      </a:r>
                    </a:p>
                  </a:txBody>
                  <a:tcPr marL="68580" marR="68580" marT="34290" marB="34290"/>
                </a:tc>
                <a:tc>
                  <a:txBody>
                    <a:bodyPr/>
                    <a:lstStyle/>
                    <a:p>
                      <a:r>
                        <a:rPr lang="en-US" sz="1400" dirty="0"/>
                        <a:t>rusty</a:t>
                      </a:r>
                    </a:p>
                  </a:txBody>
                  <a:tcPr marL="68580" marR="68580" marT="34290" marB="34290"/>
                </a:tc>
                <a:tc>
                  <a:txBody>
                    <a:bodyPr/>
                    <a:lstStyle/>
                    <a:p>
                      <a:r>
                        <a:rPr lang="en-US" sz="1400" dirty="0"/>
                        <a:t>10</a:t>
                      </a:r>
                    </a:p>
                  </a:txBody>
                  <a:tcPr marL="68580" marR="68580" marT="34290" marB="34290"/>
                </a:tc>
                <a:tc>
                  <a:txBody>
                    <a:bodyPr/>
                    <a:lstStyle/>
                    <a:p>
                      <a:r>
                        <a:rPr lang="en-US" sz="1400" dirty="0"/>
                        <a:t>35.0</a:t>
                      </a:r>
                    </a:p>
                  </a:txBody>
                  <a:tcPr marL="68580" marR="68580" marT="34290" marB="34290"/>
                </a:tc>
                <a:extLst>
                  <a:ext uri="{0D108BD9-81ED-4DB2-BD59-A6C34878D82A}">
                    <a16:rowId xmlns="" xmlns:a16="http://schemas.microsoft.com/office/drawing/2014/main" val="10003"/>
                  </a:ext>
                </a:extLst>
              </a:tr>
            </a:tbl>
          </a:graphicData>
        </a:graphic>
      </p:graphicFrame>
      <p:sp>
        <p:nvSpPr>
          <p:cNvPr id="22" name="TextBox 21"/>
          <p:cNvSpPr txBox="1"/>
          <p:nvPr/>
        </p:nvSpPr>
        <p:spPr>
          <a:xfrm>
            <a:off x="634542" y="2634339"/>
            <a:ext cx="1723485" cy="300082"/>
          </a:xfrm>
          <a:prstGeom prst="rect">
            <a:avLst/>
          </a:prstGeom>
          <a:noFill/>
        </p:spPr>
        <p:txBody>
          <a:bodyPr wrap="none" rtlCol="0">
            <a:spAutoFit/>
          </a:bodyPr>
          <a:lstStyle/>
          <a:p>
            <a:r>
              <a:rPr lang="en-US" sz="1350" dirty="0"/>
              <a:t>Relational </a:t>
            </a:r>
            <a:r>
              <a:rPr lang="en-US" sz="1350" i="1" dirty="0"/>
              <a:t>Instance</a:t>
            </a:r>
            <a:r>
              <a:rPr lang="en-US" sz="1350" dirty="0"/>
              <a:t> </a:t>
            </a:r>
            <a:r>
              <a:rPr lang="en-US" sz="1350" b="1" dirty="0"/>
              <a:t>S1</a:t>
            </a:r>
          </a:p>
        </p:txBody>
      </p:sp>
    </p:spTree>
    <p:extLst>
      <p:ext uri="{BB962C8B-B14F-4D97-AF65-F5344CB8AC3E}">
        <p14:creationId xmlns:p14="http://schemas.microsoft.com/office/powerpoint/2010/main" val="1967866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Intersection (∩), Pt 2</a:t>
            </a:r>
          </a:p>
        </p:txBody>
      </p:sp>
      <p:sp>
        <p:nvSpPr>
          <p:cNvPr id="5" name="Content Placeholder 4"/>
          <p:cNvSpPr>
            <a:spLocks noGrp="1"/>
          </p:cNvSpPr>
          <p:nvPr>
            <p:ph idx="1"/>
          </p:nvPr>
        </p:nvSpPr>
        <p:spPr/>
        <p:txBody>
          <a:bodyPr>
            <a:normAutofit/>
          </a:bodyPr>
          <a:lstStyle/>
          <a:p>
            <a:r>
              <a:rPr lang="en-US" sz="2800" dirty="0"/>
              <a:t>S1 ∩ S2 = ?</a:t>
            </a:r>
          </a:p>
        </p:txBody>
      </p:sp>
      <p:grpSp>
        <p:nvGrpSpPr>
          <p:cNvPr id="4" name="Group 3" descr="2 Overlapping circles where the overlapping peice is highlighted" title="S1 Intersect S2"/>
          <p:cNvGrpSpPr/>
          <p:nvPr/>
        </p:nvGrpSpPr>
        <p:grpSpPr>
          <a:xfrm>
            <a:off x="6069531" y="328645"/>
            <a:ext cx="2639681" cy="1594884"/>
            <a:chOff x="5257331" y="2242054"/>
            <a:chExt cx="3519574" cy="2126512"/>
          </a:xfrm>
        </p:grpSpPr>
        <p:sp>
          <p:nvSpPr>
            <p:cNvPr id="14" name="Rectangle 13"/>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dirty="0">
                <a:solidFill>
                  <a:srgbClr val="000000"/>
                </a:solidFill>
                <a:latin typeface="Helvetica Neue" charset="0"/>
              </a:endParaRPr>
            </a:p>
          </p:txBody>
        </p:sp>
        <p:grpSp>
          <p:nvGrpSpPr>
            <p:cNvPr id="2" name="Group 1"/>
            <p:cNvGrpSpPr/>
            <p:nvPr/>
          </p:nvGrpSpPr>
          <p:grpSpPr>
            <a:xfrm>
              <a:off x="6725283" y="2662157"/>
              <a:ext cx="677963" cy="1280160"/>
              <a:chOff x="6725283" y="2636425"/>
              <a:chExt cx="677963" cy="1280160"/>
            </a:xfrm>
          </p:grpSpPr>
          <p:sp>
            <p:nvSpPr>
              <p:cNvPr id="17" name="Freeform 16"/>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2700" dirty="0">
                  <a:solidFill>
                    <a:srgbClr val="FFFFFF"/>
                  </a:solidFill>
                  <a:latin typeface="Helvetica Neue" charset="0"/>
                </a:endParaRPr>
              </a:p>
            </p:txBody>
          </p:sp>
          <p:sp>
            <p:nvSpPr>
              <p:cNvPr id="18" name="TextBox 17"/>
              <p:cNvSpPr txBox="1"/>
              <p:nvPr/>
            </p:nvSpPr>
            <p:spPr>
              <a:xfrm>
                <a:off x="6725283" y="2861008"/>
                <a:ext cx="677963" cy="861775"/>
              </a:xfrm>
              <a:prstGeom prst="rect">
                <a:avLst/>
              </a:prstGeom>
              <a:noFill/>
            </p:spPr>
            <p:txBody>
              <a:bodyPr wrap="none" rtlCol="0">
                <a:spAutoFit/>
              </a:bodyPr>
              <a:lstStyle/>
              <a:p>
                <a:r>
                  <a:rPr lang="en-US" sz="3600" dirty="0">
                    <a:solidFill>
                      <a:schemeClr val="bg1"/>
                    </a:solidFill>
                  </a:rPr>
                  <a:t>∩</a:t>
                </a:r>
                <a:endParaRPr lang="en-US" sz="3000" dirty="0"/>
              </a:p>
            </p:txBody>
          </p:sp>
        </p:grpSp>
        <p:sp>
          <p:nvSpPr>
            <p:cNvPr id="19" name="Freeform 18"/>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rgbClr val="FFFFFF"/>
                  </a:solidFill>
                  <a:latin typeface="Helvetica Neue" charset="0"/>
                </a:rPr>
                <a:t>S1</a:t>
              </a:r>
            </a:p>
          </p:txBody>
        </p:sp>
        <p:sp>
          <p:nvSpPr>
            <p:cNvPr id="22" name="Freeform 21"/>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rgbClr val="FFFFFF"/>
                  </a:solidFill>
                  <a:latin typeface="Helvetica Neue" charset="0"/>
                </a:rPr>
                <a:t>S2</a:t>
              </a:r>
              <a:endParaRPr lang="en-US" sz="2700" dirty="0">
                <a:solidFill>
                  <a:srgbClr val="FFFFFF"/>
                </a:solidFill>
                <a:latin typeface="Helvetica Neue" charset="0"/>
              </a:endParaRPr>
            </a:p>
          </p:txBody>
        </p:sp>
      </p:grpSp>
    </p:spTree>
    <p:extLst>
      <p:ext uri="{BB962C8B-B14F-4D97-AF65-F5344CB8AC3E}">
        <p14:creationId xmlns:p14="http://schemas.microsoft.com/office/powerpoint/2010/main" val="71560231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Intersection (∩), Pt 3</a:t>
            </a:r>
          </a:p>
        </p:txBody>
      </p:sp>
      <p:sp>
        <p:nvSpPr>
          <p:cNvPr id="7" name="Content Placeholder 6"/>
          <p:cNvSpPr>
            <a:spLocks noGrp="1"/>
          </p:cNvSpPr>
          <p:nvPr>
            <p:ph idx="1"/>
          </p:nvPr>
        </p:nvSpPr>
        <p:spPr/>
        <p:txBody>
          <a:bodyPr>
            <a:normAutofit/>
          </a:bodyPr>
          <a:lstStyle/>
          <a:p>
            <a:r>
              <a:rPr lang="en-US" sz="2800" dirty="0"/>
              <a:t>S1 ∩ S2 = S1 – ?</a:t>
            </a:r>
          </a:p>
        </p:txBody>
      </p:sp>
      <p:grpSp>
        <p:nvGrpSpPr>
          <p:cNvPr id="6" name="Group 5" descr="The intersecting part of S1 and S2 is equal to S1 - the part of S1 that is not in S2 = S1 - (S1-S2)" title="S1 ∩ S2 = S1 – ?&#10;"/>
          <p:cNvGrpSpPr/>
          <p:nvPr/>
        </p:nvGrpSpPr>
        <p:grpSpPr>
          <a:xfrm>
            <a:off x="1219200" y="2780213"/>
            <a:ext cx="3094608" cy="1016103"/>
            <a:chOff x="4480744" y="2152005"/>
            <a:chExt cx="4126144" cy="1354804"/>
          </a:xfrm>
        </p:grpSpPr>
        <p:grpSp>
          <p:nvGrpSpPr>
            <p:cNvPr id="3" name="Group 2"/>
            <p:cNvGrpSpPr/>
            <p:nvPr/>
          </p:nvGrpSpPr>
          <p:grpSpPr>
            <a:xfrm>
              <a:off x="5419911" y="2152005"/>
              <a:ext cx="1367750" cy="1354804"/>
              <a:chOff x="3560630" y="5050797"/>
              <a:chExt cx="1823978" cy="1806714"/>
            </a:xfrm>
          </p:grpSpPr>
          <p:sp>
            <p:nvSpPr>
              <p:cNvPr id="29" name="Freeform 28"/>
              <p:cNvSpPr>
                <a:spLocks noChangeAspect="1"/>
              </p:cNvSpPr>
              <p:nvPr/>
            </p:nvSpPr>
            <p:spPr bwMode="auto">
              <a:xfrm>
                <a:off x="4802075" y="5324706"/>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charset="0"/>
                </a:endParaRPr>
              </a:p>
            </p:txBody>
          </p:sp>
          <p:sp>
            <p:nvSpPr>
              <p:cNvPr id="33" name="Freeform 32"/>
              <p:cNvSpPr/>
              <p:nvPr/>
            </p:nvSpPr>
            <p:spPr bwMode="auto">
              <a:xfrm>
                <a:off x="3560630" y="505079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400" dirty="0">
                    <a:solidFill>
                      <a:srgbClr val="FFFFFF"/>
                    </a:solidFill>
                    <a:latin typeface="Helvetica Neue" charset="0"/>
                  </a:rPr>
                  <a:t>S1</a:t>
                </a:r>
              </a:p>
            </p:txBody>
          </p:sp>
        </p:grpSp>
        <p:sp>
          <p:nvSpPr>
            <p:cNvPr id="34" name="Freeform 33"/>
            <p:cNvSpPr/>
            <p:nvPr/>
          </p:nvSpPr>
          <p:spPr bwMode="auto">
            <a:xfrm>
              <a:off x="7481806" y="2152005"/>
              <a:ext cx="1125082" cy="135480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400" dirty="0">
                  <a:solidFill>
                    <a:srgbClr val="FFFFFF"/>
                  </a:solidFill>
                  <a:latin typeface="Helvetica Neue" charset="0"/>
                </a:rPr>
                <a:t>?</a:t>
              </a:r>
            </a:p>
          </p:txBody>
        </p:sp>
        <p:sp>
          <p:nvSpPr>
            <p:cNvPr id="35" name="Freeform 34"/>
            <p:cNvSpPr>
              <a:spLocks noChangeAspect="1"/>
            </p:cNvSpPr>
            <p:nvPr/>
          </p:nvSpPr>
          <p:spPr bwMode="auto">
            <a:xfrm>
              <a:off x="4480744" y="2349429"/>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charset="0"/>
              </a:endParaRPr>
            </a:p>
          </p:txBody>
        </p:sp>
        <p:sp>
          <p:nvSpPr>
            <p:cNvPr id="36" name="TextBox 35"/>
            <p:cNvSpPr txBox="1"/>
            <p:nvPr/>
          </p:nvSpPr>
          <p:spPr>
            <a:xfrm>
              <a:off x="4919181" y="2460074"/>
              <a:ext cx="2605841" cy="738664"/>
            </a:xfrm>
            <a:prstGeom prst="rect">
              <a:avLst/>
            </a:prstGeom>
            <a:noFill/>
          </p:spPr>
          <p:txBody>
            <a:bodyPr wrap="none" rtlCol="0">
              <a:spAutoFit/>
            </a:bodyPr>
            <a:lstStyle/>
            <a:p>
              <a:r>
                <a:rPr lang="en-US" sz="3000" dirty="0"/>
                <a:t>=               – </a:t>
              </a:r>
            </a:p>
          </p:txBody>
        </p:sp>
      </p:grpSp>
      <p:grpSp>
        <p:nvGrpSpPr>
          <p:cNvPr id="30" name="Group 29" descr="2 Overlapping circles where the overlapping peice is highlighted" title="S1 Intersect S2"/>
          <p:cNvGrpSpPr/>
          <p:nvPr/>
        </p:nvGrpSpPr>
        <p:grpSpPr>
          <a:xfrm>
            <a:off x="6069531" y="328645"/>
            <a:ext cx="2639681" cy="1594884"/>
            <a:chOff x="5257331" y="2242054"/>
            <a:chExt cx="3519574" cy="2126512"/>
          </a:xfrm>
        </p:grpSpPr>
        <p:sp>
          <p:nvSpPr>
            <p:cNvPr id="31" name="Rectangle 30"/>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dirty="0">
                <a:solidFill>
                  <a:srgbClr val="000000"/>
                </a:solidFill>
                <a:latin typeface="Helvetica Neue" charset="0"/>
              </a:endParaRPr>
            </a:p>
          </p:txBody>
        </p:sp>
        <p:grpSp>
          <p:nvGrpSpPr>
            <p:cNvPr id="32" name="Group 31"/>
            <p:cNvGrpSpPr/>
            <p:nvPr/>
          </p:nvGrpSpPr>
          <p:grpSpPr>
            <a:xfrm>
              <a:off x="6725283" y="2662157"/>
              <a:ext cx="677963" cy="1280160"/>
              <a:chOff x="6725283" y="2636425"/>
              <a:chExt cx="677963" cy="1280160"/>
            </a:xfrm>
          </p:grpSpPr>
          <p:sp>
            <p:nvSpPr>
              <p:cNvPr id="39" name="Freeform 38"/>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2700" dirty="0">
                  <a:solidFill>
                    <a:srgbClr val="FFFFFF"/>
                  </a:solidFill>
                  <a:latin typeface="Helvetica Neue" charset="0"/>
                </a:endParaRPr>
              </a:p>
            </p:txBody>
          </p:sp>
          <p:sp>
            <p:nvSpPr>
              <p:cNvPr id="40" name="TextBox 39"/>
              <p:cNvSpPr txBox="1"/>
              <p:nvPr/>
            </p:nvSpPr>
            <p:spPr>
              <a:xfrm>
                <a:off x="6725283" y="2861008"/>
                <a:ext cx="677963" cy="861775"/>
              </a:xfrm>
              <a:prstGeom prst="rect">
                <a:avLst/>
              </a:prstGeom>
              <a:noFill/>
            </p:spPr>
            <p:txBody>
              <a:bodyPr wrap="none" rtlCol="0">
                <a:spAutoFit/>
              </a:bodyPr>
              <a:lstStyle/>
              <a:p>
                <a:r>
                  <a:rPr lang="en-US" sz="3600" dirty="0">
                    <a:solidFill>
                      <a:schemeClr val="bg1"/>
                    </a:solidFill>
                  </a:rPr>
                  <a:t>∩</a:t>
                </a:r>
                <a:endParaRPr lang="en-US" sz="3000" dirty="0"/>
              </a:p>
            </p:txBody>
          </p:sp>
        </p:grpSp>
        <p:sp>
          <p:nvSpPr>
            <p:cNvPr id="37" name="Freeform 36"/>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rgbClr val="FFFFFF"/>
                  </a:solidFill>
                  <a:latin typeface="Helvetica Neue" charset="0"/>
                </a:rPr>
                <a:t>S1</a:t>
              </a:r>
            </a:p>
          </p:txBody>
        </p:sp>
        <p:sp>
          <p:nvSpPr>
            <p:cNvPr id="38" name="Freeform 37"/>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rgbClr val="FFFFFF"/>
                  </a:solidFill>
                  <a:latin typeface="Helvetica Neue" charset="0"/>
                </a:rPr>
                <a:t>S2</a:t>
              </a:r>
              <a:endParaRPr lang="en-US" sz="2700" dirty="0">
                <a:solidFill>
                  <a:srgbClr val="FFFFFF"/>
                </a:solidFill>
                <a:latin typeface="Helvetica Neue" charset="0"/>
              </a:endParaRPr>
            </a:p>
          </p:txBody>
        </p:sp>
      </p:grpSp>
    </p:spTree>
    <p:extLst>
      <p:ext uri="{BB962C8B-B14F-4D97-AF65-F5344CB8AC3E}">
        <p14:creationId xmlns:p14="http://schemas.microsoft.com/office/powerpoint/2010/main" val="15144684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Intersection (∩), Pt 4</a:t>
            </a:r>
          </a:p>
        </p:txBody>
      </p:sp>
      <p:sp>
        <p:nvSpPr>
          <p:cNvPr id="12" name="Content Placeholder 11"/>
          <p:cNvSpPr>
            <a:spLocks noGrp="1"/>
          </p:cNvSpPr>
          <p:nvPr>
            <p:ph idx="1"/>
          </p:nvPr>
        </p:nvSpPr>
        <p:spPr>
          <a:xfrm>
            <a:off x="457200" y="1243584"/>
            <a:ext cx="8229600" cy="3394472"/>
          </a:xfrm>
        </p:spPr>
        <p:txBody>
          <a:bodyPr>
            <a:normAutofit fontScale="92500" lnSpcReduction="10000"/>
          </a:bodyPr>
          <a:lstStyle/>
          <a:p>
            <a:r>
              <a:rPr lang="en-US" sz="3000" dirty="0"/>
              <a:t>S1 ∩ S2 = S1 – (S1 – S2)</a:t>
            </a:r>
          </a:p>
          <a:p>
            <a:pPr>
              <a:spcBef>
                <a:spcPts val="20000"/>
              </a:spcBef>
            </a:pPr>
            <a:r>
              <a:rPr lang="en-US" sz="2800" dirty="0"/>
              <a:t>Is intersection monotonic?</a:t>
            </a:r>
          </a:p>
        </p:txBody>
      </p:sp>
      <p:sp>
        <p:nvSpPr>
          <p:cNvPr id="11" name="Rectangle 10"/>
          <p:cNvSpPr/>
          <p:nvPr/>
        </p:nvSpPr>
        <p:spPr>
          <a:xfrm>
            <a:off x="622286" y="4489365"/>
            <a:ext cx="5363969" cy="461665"/>
          </a:xfrm>
          <a:prstGeom prst="rect">
            <a:avLst/>
          </a:prstGeom>
        </p:spPr>
        <p:txBody>
          <a:bodyPr wrap="none">
            <a:spAutoFit/>
          </a:bodyPr>
          <a:lstStyle/>
          <a:p>
            <a:pPr lvl="0" algn="ctr" eaLnBrk="0" hangingPunct="0">
              <a:spcBef>
                <a:spcPct val="20000"/>
              </a:spcBef>
            </a:pPr>
            <a:r>
              <a:rPr lang="en-US" sz="2400" kern="0" dirty="0">
                <a:solidFill>
                  <a:srgbClr val="D9615F"/>
                </a:solidFill>
                <a:latin typeface="Helvetica Neue" panose="020F0302020204030204"/>
                <a:ea typeface="Osaka" charset="-128"/>
                <a:cs typeface="Osaka" charset="-128"/>
              </a:rPr>
              <a:t>R</a:t>
            </a:r>
            <a:r>
              <a:rPr lang="en-US" sz="2400" kern="0" baseline="-25000" dirty="0">
                <a:solidFill>
                  <a:srgbClr val="D9615F"/>
                </a:solidFill>
                <a:latin typeface="Helvetica Neue" panose="020F0302020204030204"/>
                <a:ea typeface="Osaka" charset="-128"/>
                <a:cs typeface="Osaka" charset="-128"/>
              </a:rPr>
              <a:t>1</a:t>
            </a:r>
            <a:r>
              <a:rPr lang="en-US" sz="2400" kern="0" dirty="0">
                <a:latin typeface="Helvetica Neue" panose="020F0302020204030204"/>
                <a:ea typeface="Osaka" charset="-128"/>
                <a:cs typeface="Osaka" charset="-128"/>
              </a:rPr>
              <a:t> ⊆ </a:t>
            </a:r>
            <a:r>
              <a:rPr lang="en-US" sz="2400" kern="0" dirty="0">
                <a:solidFill>
                  <a:srgbClr val="4472C4"/>
                </a:solidFill>
                <a:latin typeface="Helvetica Neue" panose="020F0302020204030204"/>
                <a:ea typeface="Osaka" charset="-128"/>
                <a:cs typeface="Osaka" charset="-128"/>
              </a:rPr>
              <a:t>R</a:t>
            </a:r>
            <a:r>
              <a:rPr lang="en-US" sz="2400" kern="0" baseline="-25000" dirty="0">
                <a:solidFill>
                  <a:srgbClr val="4472C4"/>
                </a:solidFill>
                <a:latin typeface="Helvetica Neue" panose="020F0302020204030204"/>
                <a:ea typeface="Osaka" charset="-128"/>
                <a:cs typeface="Osaka" charset="-128"/>
              </a:rPr>
              <a:t>2</a:t>
            </a:r>
            <a:r>
              <a:rPr lang="en-US" sz="2400" kern="0" dirty="0">
                <a:latin typeface="Helvetica Neue" panose="020F0302020204030204"/>
                <a:ea typeface="Osaka" charset="-128"/>
                <a:cs typeface="Osaka" charset="-128"/>
              </a:rPr>
              <a:t>     ⇒    S</a:t>
            </a:r>
            <a:r>
              <a:rPr lang="is-IS" sz="2400" kern="0" dirty="0">
                <a:latin typeface="Helvetica Neue" panose="020F0302020204030204"/>
                <a:ea typeface="Osaka" charset="-128"/>
                <a:cs typeface="Osaka" charset="-128"/>
                <a:sym typeface="Wingdings"/>
              </a:rPr>
              <a:t>  ∩ </a:t>
            </a:r>
            <a:r>
              <a:rPr lang="en-US" sz="2400" kern="0" dirty="0">
                <a:latin typeface="Helvetica Neue" panose="020F0302020204030204"/>
                <a:ea typeface="Osaka" charset="-128"/>
                <a:cs typeface="Osaka" charset="-128"/>
              </a:rPr>
              <a:t> </a:t>
            </a:r>
            <a:r>
              <a:rPr lang="en-US" sz="2400" kern="0" dirty="0">
                <a:solidFill>
                  <a:srgbClr val="D9615F"/>
                </a:solidFill>
                <a:latin typeface="Helvetica Neue" panose="020F0302020204030204"/>
                <a:ea typeface="Osaka" charset="-128"/>
                <a:cs typeface="Osaka" charset="-128"/>
              </a:rPr>
              <a:t>R</a:t>
            </a:r>
            <a:r>
              <a:rPr lang="en-US" sz="2400" kern="0" baseline="-25000" dirty="0">
                <a:solidFill>
                  <a:srgbClr val="D9615F"/>
                </a:solidFill>
                <a:latin typeface="Helvetica Neue" panose="020F0302020204030204"/>
                <a:ea typeface="Osaka" charset="-128"/>
                <a:cs typeface="Osaka" charset="-128"/>
              </a:rPr>
              <a:t>1</a:t>
            </a:r>
            <a:r>
              <a:rPr lang="is-IS" sz="2400" kern="0" dirty="0">
                <a:latin typeface="Helvetica Neue" panose="020F0302020204030204"/>
                <a:ea typeface="Osaka" charset="-128"/>
                <a:cs typeface="Osaka" charset="-128"/>
                <a:sym typeface="Wingdings"/>
              </a:rPr>
              <a:t>   </a:t>
            </a:r>
            <a:r>
              <a:rPr lang="en-US" sz="2400" kern="0" dirty="0">
                <a:latin typeface="Helvetica Neue" panose="020F0302020204030204"/>
                <a:ea typeface="Osaka" charset="-128"/>
                <a:cs typeface="Osaka" charset="-128"/>
              </a:rPr>
              <a:t>⊆   S</a:t>
            </a:r>
            <a:r>
              <a:rPr lang="is-IS" sz="2400" kern="0" dirty="0">
                <a:latin typeface="Helvetica Neue" panose="020F0302020204030204"/>
                <a:ea typeface="Osaka" charset="-128"/>
                <a:cs typeface="Osaka" charset="-128"/>
                <a:sym typeface="Wingdings"/>
              </a:rPr>
              <a:t>  ∩</a:t>
            </a:r>
            <a:r>
              <a:rPr lang="en-US" sz="2400" kern="0" dirty="0">
                <a:latin typeface="Helvetica Neue" panose="020F0302020204030204"/>
                <a:ea typeface="Osaka" charset="-128"/>
                <a:cs typeface="Osaka" charset="-128"/>
              </a:rPr>
              <a:t>  </a:t>
            </a:r>
            <a:r>
              <a:rPr lang="en-US" sz="2400" kern="0" dirty="0">
                <a:solidFill>
                  <a:srgbClr val="4472C4"/>
                </a:solidFill>
                <a:latin typeface="Helvetica Neue" panose="020F0302020204030204"/>
                <a:ea typeface="Osaka" charset="-128"/>
                <a:cs typeface="Osaka" charset="-128"/>
              </a:rPr>
              <a:t>R</a:t>
            </a:r>
            <a:r>
              <a:rPr lang="en-US" sz="2400" kern="0" baseline="-25000" dirty="0">
                <a:solidFill>
                  <a:srgbClr val="4472C4"/>
                </a:solidFill>
                <a:latin typeface="Helvetica Neue" panose="020F0302020204030204"/>
                <a:ea typeface="Osaka" charset="-128"/>
                <a:cs typeface="Osaka" charset="-128"/>
              </a:rPr>
              <a:t>2</a:t>
            </a:r>
            <a:endParaRPr lang="en-US" sz="2400" kern="0" dirty="0">
              <a:latin typeface="Helvetica Neue" panose="020F0302020204030204"/>
              <a:ea typeface="Osaka" charset="-128"/>
              <a:cs typeface="Osaka" charset="-128"/>
            </a:endParaRPr>
          </a:p>
        </p:txBody>
      </p:sp>
      <p:grpSp>
        <p:nvGrpSpPr>
          <p:cNvPr id="30" name="Group 29" descr="The intersecting part of S1 and S2 is equal to S1 - the part of S1 that is not in S2 = S1 - (S1-S2)" title="S1 ∩ S2 = S1 – ?&#10;"/>
          <p:cNvGrpSpPr/>
          <p:nvPr/>
        </p:nvGrpSpPr>
        <p:grpSpPr>
          <a:xfrm>
            <a:off x="1217312" y="2780609"/>
            <a:ext cx="3094608" cy="1016103"/>
            <a:chOff x="4480744" y="2152005"/>
            <a:chExt cx="4126144" cy="1354804"/>
          </a:xfrm>
        </p:grpSpPr>
        <p:grpSp>
          <p:nvGrpSpPr>
            <p:cNvPr id="31" name="Group 30"/>
            <p:cNvGrpSpPr/>
            <p:nvPr/>
          </p:nvGrpSpPr>
          <p:grpSpPr>
            <a:xfrm>
              <a:off x="5419911" y="2152005"/>
              <a:ext cx="1367750" cy="1354804"/>
              <a:chOff x="3560630" y="5050797"/>
              <a:chExt cx="1823978" cy="1806714"/>
            </a:xfrm>
          </p:grpSpPr>
          <p:sp>
            <p:nvSpPr>
              <p:cNvPr id="43" name="Freeform 42"/>
              <p:cNvSpPr>
                <a:spLocks noChangeAspect="1"/>
              </p:cNvSpPr>
              <p:nvPr/>
            </p:nvSpPr>
            <p:spPr bwMode="auto">
              <a:xfrm>
                <a:off x="4802075" y="5324706"/>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charset="0"/>
                </a:endParaRPr>
              </a:p>
            </p:txBody>
          </p:sp>
          <p:sp>
            <p:nvSpPr>
              <p:cNvPr id="44" name="Freeform 43"/>
              <p:cNvSpPr/>
              <p:nvPr/>
            </p:nvSpPr>
            <p:spPr bwMode="auto">
              <a:xfrm>
                <a:off x="3560630" y="505079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400" dirty="0">
                    <a:solidFill>
                      <a:srgbClr val="FFFFFF"/>
                    </a:solidFill>
                    <a:latin typeface="Helvetica Neue" charset="0"/>
                  </a:rPr>
                  <a:t>S1</a:t>
                </a:r>
              </a:p>
            </p:txBody>
          </p:sp>
        </p:grpSp>
        <p:sp>
          <p:nvSpPr>
            <p:cNvPr id="32" name="Freeform 31"/>
            <p:cNvSpPr/>
            <p:nvPr/>
          </p:nvSpPr>
          <p:spPr bwMode="auto">
            <a:xfrm>
              <a:off x="7481806" y="2152005"/>
              <a:ext cx="1125082" cy="135480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400" dirty="0">
                  <a:solidFill>
                    <a:srgbClr val="FFFFFF"/>
                  </a:solidFill>
                  <a:latin typeface="Helvetica Neue" charset="0"/>
                </a:rPr>
                <a:t>?</a:t>
              </a:r>
            </a:p>
          </p:txBody>
        </p:sp>
        <p:sp>
          <p:nvSpPr>
            <p:cNvPr id="34" name="Freeform 33"/>
            <p:cNvSpPr>
              <a:spLocks noChangeAspect="1"/>
            </p:cNvSpPr>
            <p:nvPr/>
          </p:nvSpPr>
          <p:spPr bwMode="auto">
            <a:xfrm>
              <a:off x="4480744" y="2349429"/>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charset="0"/>
              </a:endParaRPr>
            </a:p>
          </p:txBody>
        </p:sp>
        <p:sp>
          <p:nvSpPr>
            <p:cNvPr id="37" name="TextBox 36"/>
            <p:cNvSpPr txBox="1"/>
            <p:nvPr/>
          </p:nvSpPr>
          <p:spPr>
            <a:xfrm>
              <a:off x="4919181" y="2460074"/>
              <a:ext cx="2605841" cy="738664"/>
            </a:xfrm>
            <a:prstGeom prst="rect">
              <a:avLst/>
            </a:prstGeom>
            <a:noFill/>
          </p:spPr>
          <p:txBody>
            <a:bodyPr wrap="none" rtlCol="0">
              <a:spAutoFit/>
            </a:bodyPr>
            <a:lstStyle/>
            <a:p>
              <a:r>
                <a:rPr lang="en-US" sz="3000" dirty="0"/>
                <a:t>=               – </a:t>
              </a:r>
            </a:p>
          </p:txBody>
        </p:sp>
      </p:grpSp>
      <p:grpSp>
        <p:nvGrpSpPr>
          <p:cNvPr id="45" name="Group 44" descr="2 Overlapping circles where the overlapping peice is highlighted" title="S1 Intersect S2"/>
          <p:cNvGrpSpPr/>
          <p:nvPr/>
        </p:nvGrpSpPr>
        <p:grpSpPr>
          <a:xfrm>
            <a:off x="6069531" y="328645"/>
            <a:ext cx="2639681" cy="1594884"/>
            <a:chOff x="5257331" y="2242054"/>
            <a:chExt cx="3519574" cy="2126512"/>
          </a:xfrm>
        </p:grpSpPr>
        <p:sp>
          <p:nvSpPr>
            <p:cNvPr id="46" name="Rectangle 45"/>
            <p:cNvSpPr/>
            <p:nvPr/>
          </p:nvSpPr>
          <p:spPr bwMode="auto">
            <a:xfrm>
              <a:off x="5257331" y="2242054"/>
              <a:ext cx="3519574" cy="212651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750" dirty="0">
                <a:solidFill>
                  <a:srgbClr val="000000"/>
                </a:solidFill>
                <a:latin typeface="Helvetica Neue" charset="0"/>
              </a:endParaRPr>
            </a:p>
          </p:txBody>
        </p:sp>
        <p:grpSp>
          <p:nvGrpSpPr>
            <p:cNvPr id="47" name="Group 46"/>
            <p:cNvGrpSpPr/>
            <p:nvPr/>
          </p:nvGrpSpPr>
          <p:grpSpPr>
            <a:xfrm>
              <a:off x="6725283" y="2662157"/>
              <a:ext cx="677963" cy="1280160"/>
              <a:chOff x="6725283" y="2636425"/>
              <a:chExt cx="677963" cy="1280160"/>
            </a:xfrm>
          </p:grpSpPr>
          <p:sp>
            <p:nvSpPr>
              <p:cNvPr id="50" name="Freeform 49"/>
              <p:cNvSpPr>
                <a:spLocks noChangeAspect="1"/>
              </p:cNvSpPr>
              <p:nvPr/>
            </p:nvSpPr>
            <p:spPr bwMode="auto">
              <a:xfrm>
                <a:off x="6747564" y="2636425"/>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solidFill>
                <a:schemeClr val="accent2">
                  <a:lumMod val="60000"/>
                  <a:lumOff val="40000"/>
                </a:schemeClr>
              </a:solidFill>
              <a:ln>
                <a:solidFill>
                  <a:schemeClr val="accent2">
                    <a:lumMod val="60000"/>
                    <a:lumOff val="4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2700" dirty="0">
                  <a:solidFill>
                    <a:srgbClr val="FFFFFF"/>
                  </a:solidFill>
                  <a:latin typeface="Helvetica Neue" charset="0"/>
                </a:endParaRPr>
              </a:p>
            </p:txBody>
          </p:sp>
          <p:sp>
            <p:nvSpPr>
              <p:cNvPr id="51" name="TextBox 50"/>
              <p:cNvSpPr txBox="1"/>
              <p:nvPr/>
            </p:nvSpPr>
            <p:spPr>
              <a:xfrm>
                <a:off x="6725283" y="2861008"/>
                <a:ext cx="677963" cy="861775"/>
              </a:xfrm>
              <a:prstGeom prst="rect">
                <a:avLst/>
              </a:prstGeom>
              <a:noFill/>
            </p:spPr>
            <p:txBody>
              <a:bodyPr wrap="none" rtlCol="0">
                <a:spAutoFit/>
              </a:bodyPr>
              <a:lstStyle/>
              <a:p>
                <a:r>
                  <a:rPr lang="en-US" sz="3600" dirty="0">
                    <a:solidFill>
                      <a:schemeClr val="bg1"/>
                    </a:solidFill>
                  </a:rPr>
                  <a:t>∩</a:t>
                </a:r>
                <a:endParaRPr lang="en-US" sz="3000" dirty="0"/>
              </a:p>
            </p:txBody>
          </p:sp>
        </p:grpSp>
        <p:sp>
          <p:nvSpPr>
            <p:cNvPr id="48" name="Freeform 47"/>
            <p:cNvSpPr/>
            <p:nvPr/>
          </p:nvSpPr>
          <p:spPr bwMode="auto">
            <a:xfrm>
              <a:off x="5506119" y="2388247"/>
              <a:ext cx="1500366" cy="1806714"/>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rgbClr val="FFFFFF"/>
                  </a:solidFill>
                  <a:latin typeface="Helvetica Neue" charset="0"/>
                </a:rPr>
                <a:t>S1</a:t>
              </a:r>
            </a:p>
          </p:txBody>
        </p:sp>
        <p:sp>
          <p:nvSpPr>
            <p:cNvPr id="49" name="Freeform 48"/>
            <p:cNvSpPr/>
            <p:nvPr/>
          </p:nvSpPr>
          <p:spPr bwMode="auto">
            <a:xfrm>
              <a:off x="7069533" y="238824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a:solidFill>
                    <a:srgbClr val="FFFFFF"/>
                  </a:solidFill>
                  <a:latin typeface="Helvetica Neue" charset="0"/>
                </a:rPr>
                <a:t>S2</a:t>
              </a:r>
              <a:endParaRPr lang="en-US" sz="2700" dirty="0">
                <a:solidFill>
                  <a:srgbClr val="FFFFFF"/>
                </a:solidFill>
                <a:latin typeface="Helvetica Neue" charset="0"/>
              </a:endParaRPr>
            </a:p>
          </p:txBody>
        </p:sp>
      </p:grpSp>
      <p:grpSp>
        <p:nvGrpSpPr>
          <p:cNvPr id="52" name="Group 51" descr="Portion of S1 not including S2 - Portion of S2 not including s1" title="Subtraction"/>
          <p:cNvGrpSpPr/>
          <p:nvPr/>
        </p:nvGrpSpPr>
        <p:grpSpPr>
          <a:xfrm>
            <a:off x="3226919" y="2744995"/>
            <a:ext cx="3159839" cy="1051717"/>
            <a:chOff x="5015165" y="5052553"/>
            <a:chExt cx="4213119" cy="1402289"/>
          </a:xfrm>
        </p:grpSpPr>
        <p:sp>
          <p:nvSpPr>
            <p:cNvPr id="53" name="TextBox 52"/>
            <p:cNvSpPr txBox="1"/>
            <p:nvPr/>
          </p:nvSpPr>
          <p:spPr>
            <a:xfrm>
              <a:off x="5015165" y="5232412"/>
              <a:ext cx="4213119" cy="954108"/>
            </a:xfrm>
            <a:prstGeom prst="rect">
              <a:avLst/>
            </a:prstGeom>
            <a:noFill/>
          </p:spPr>
          <p:txBody>
            <a:bodyPr wrap="none" rtlCol="0">
              <a:spAutoFit/>
            </a:bodyPr>
            <a:lstStyle/>
            <a:p>
              <a:r>
                <a:rPr lang="en-US" sz="4050" dirty="0"/>
                <a:t>(          </a:t>
              </a:r>
              <a:r>
                <a:rPr lang="en-US" sz="3000" dirty="0"/>
                <a:t>–               </a:t>
              </a:r>
              <a:r>
                <a:rPr lang="en-US" sz="4050" dirty="0"/>
                <a:t>)</a:t>
              </a:r>
              <a:endParaRPr lang="en-US" sz="3000" dirty="0"/>
            </a:p>
          </p:txBody>
        </p:sp>
        <p:grpSp>
          <p:nvGrpSpPr>
            <p:cNvPr id="54" name="Group 53"/>
            <p:cNvGrpSpPr/>
            <p:nvPr/>
          </p:nvGrpSpPr>
          <p:grpSpPr>
            <a:xfrm>
              <a:off x="5419408" y="5093384"/>
              <a:ext cx="1283193" cy="1361458"/>
              <a:chOff x="5313082" y="3495112"/>
              <a:chExt cx="1283193" cy="1361458"/>
            </a:xfrm>
          </p:grpSpPr>
          <p:sp>
            <p:nvSpPr>
              <p:cNvPr id="58" name="Freeform 57"/>
              <p:cNvSpPr>
                <a:spLocks noChangeAspect="1"/>
              </p:cNvSpPr>
              <p:nvPr/>
            </p:nvSpPr>
            <p:spPr bwMode="auto">
              <a:xfrm>
                <a:off x="6159450" y="3666332"/>
                <a:ext cx="436825" cy="959956"/>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dirty="0">
                  <a:solidFill>
                    <a:srgbClr val="FFFFFF"/>
                  </a:solidFill>
                  <a:latin typeface="Helvetica Neue" charset="0"/>
                </a:endParaRPr>
              </a:p>
            </p:txBody>
          </p:sp>
          <p:sp>
            <p:nvSpPr>
              <p:cNvPr id="59" name="Freeform 58"/>
              <p:cNvSpPr/>
              <p:nvPr/>
            </p:nvSpPr>
            <p:spPr bwMode="auto">
              <a:xfrm>
                <a:off x="5313082" y="3495112"/>
                <a:ext cx="983265" cy="1361458"/>
              </a:xfrm>
              <a:custGeom>
                <a:avLst/>
                <a:gdLst>
                  <a:gd name="connsiteX0" fmla="*/ 903358 w 1500366"/>
                  <a:gd name="connsiteY0" fmla="*/ 0 h 1806714"/>
                  <a:gd name="connsiteX1" fmla="*/ 1408434 w 1500366"/>
                  <a:gd name="connsiteY1" fmla="*/ 154279 h 1806714"/>
                  <a:gd name="connsiteX2" fmla="*/ 1500366 w 1500366"/>
                  <a:gd name="connsiteY2" fmla="*/ 230130 h 1806714"/>
                  <a:gd name="connsiteX3" fmla="*/ 1458603 w 1500366"/>
                  <a:gd name="connsiteY3" fmla="*/ 264587 h 1806714"/>
                  <a:gd name="connsiteX4" fmla="*/ 1194015 w 1500366"/>
                  <a:gd name="connsiteY4" fmla="*/ 903357 h 1806714"/>
                  <a:gd name="connsiteX5" fmla="*/ 1458603 w 1500366"/>
                  <a:gd name="connsiteY5" fmla="*/ 1542127 h 1806714"/>
                  <a:gd name="connsiteX6" fmla="*/ 1500366 w 1500366"/>
                  <a:gd name="connsiteY6" fmla="*/ 1576585 h 1806714"/>
                  <a:gd name="connsiteX7" fmla="*/ 1408434 w 1500366"/>
                  <a:gd name="connsiteY7" fmla="*/ 1652435 h 1806714"/>
                  <a:gd name="connsiteX8" fmla="*/ 903358 w 1500366"/>
                  <a:gd name="connsiteY8" fmla="*/ 1806714 h 1806714"/>
                  <a:gd name="connsiteX9" fmla="*/ 0 w 1500366"/>
                  <a:gd name="connsiteY9" fmla="*/ 903357 h 1806714"/>
                  <a:gd name="connsiteX10" fmla="*/ 903358 w 1500366"/>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6" h="1806714">
                    <a:moveTo>
                      <a:pt x="903358" y="0"/>
                    </a:moveTo>
                    <a:cubicBezTo>
                      <a:pt x="1090450" y="0"/>
                      <a:pt x="1264258" y="56875"/>
                      <a:pt x="1408434" y="154279"/>
                    </a:cubicBezTo>
                    <a:lnTo>
                      <a:pt x="1500366" y="230130"/>
                    </a:lnTo>
                    <a:lnTo>
                      <a:pt x="1458603" y="264587"/>
                    </a:lnTo>
                    <a:cubicBezTo>
                      <a:pt x="1295127" y="428063"/>
                      <a:pt x="1194015" y="653902"/>
                      <a:pt x="1194015" y="903357"/>
                    </a:cubicBezTo>
                    <a:cubicBezTo>
                      <a:pt x="1194015" y="1152812"/>
                      <a:pt x="1295127" y="1378651"/>
                      <a:pt x="1458603" y="1542127"/>
                    </a:cubicBezTo>
                    <a:lnTo>
                      <a:pt x="1500366" y="1576585"/>
                    </a:lnTo>
                    <a:lnTo>
                      <a:pt x="1408434" y="1652435"/>
                    </a:lnTo>
                    <a:cubicBezTo>
                      <a:pt x="1264258" y="1749839"/>
                      <a:pt x="1090450" y="1806714"/>
                      <a:pt x="903358" y="1806714"/>
                    </a:cubicBezTo>
                    <a:cubicBezTo>
                      <a:pt x="404447" y="1806714"/>
                      <a:pt x="0" y="1402267"/>
                      <a:pt x="0" y="903357"/>
                    </a:cubicBezTo>
                    <a:cubicBezTo>
                      <a:pt x="0" y="404447"/>
                      <a:pt x="404447" y="0"/>
                      <a:pt x="903358" y="0"/>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400" dirty="0">
                    <a:solidFill>
                      <a:srgbClr val="FFFFFF"/>
                    </a:solidFill>
                    <a:latin typeface="Helvetica Neue" charset="0"/>
                  </a:rPr>
                  <a:t>S1</a:t>
                </a:r>
              </a:p>
            </p:txBody>
          </p:sp>
        </p:grpSp>
        <p:grpSp>
          <p:nvGrpSpPr>
            <p:cNvPr id="55" name="Group 54"/>
            <p:cNvGrpSpPr/>
            <p:nvPr/>
          </p:nvGrpSpPr>
          <p:grpSpPr>
            <a:xfrm>
              <a:off x="7329817" y="5052553"/>
              <a:ext cx="1379940" cy="1368113"/>
              <a:chOff x="7287249" y="3429037"/>
              <a:chExt cx="1822334" cy="1806714"/>
            </a:xfrm>
          </p:grpSpPr>
          <p:sp>
            <p:nvSpPr>
              <p:cNvPr id="56" name="Freeform 55"/>
              <p:cNvSpPr>
                <a:spLocks noChangeAspect="1"/>
              </p:cNvSpPr>
              <p:nvPr/>
            </p:nvSpPr>
            <p:spPr bwMode="auto">
              <a:xfrm>
                <a:off x="7287249" y="3702947"/>
                <a:ext cx="582533" cy="1280160"/>
              </a:xfrm>
              <a:custGeom>
                <a:avLst/>
                <a:gdLst>
                  <a:gd name="connsiteX0" fmla="*/ 306351 w 612701"/>
                  <a:gd name="connsiteY0" fmla="*/ 0 h 1346455"/>
                  <a:gd name="connsiteX1" fmla="*/ 348114 w 612701"/>
                  <a:gd name="connsiteY1" fmla="*/ 34457 h 1346455"/>
                  <a:gd name="connsiteX2" fmla="*/ 612701 w 612701"/>
                  <a:gd name="connsiteY2" fmla="*/ 673227 h 1346455"/>
                  <a:gd name="connsiteX3" fmla="*/ 348114 w 612701"/>
                  <a:gd name="connsiteY3" fmla="*/ 1311997 h 1346455"/>
                  <a:gd name="connsiteX4" fmla="*/ 306351 w 612701"/>
                  <a:gd name="connsiteY4" fmla="*/ 1346455 h 1346455"/>
                  <a:gd name="connsiteX5" fmla="*/ 264588 w 612701"/>
                  <a:gd name="connsiteY5" fmla="*/ 1311997 h 1346455"/>
                  <a:gd name="connsiteX6" fmla="*/ 0 w 612701"/>
                  <a:gd name="connsiteY6" fmla="*/ 673227 h 1346455"/>
                  <a:gd name="connsiteX7" fmla="*/ 264588 w 612701"/>
                  <a:gd name="connsiteY7" fmla="*/ 34457 h 134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701" h="1346455">
                    <a:moveTo>
                      <a:pt x="306351" y="0"/>
                    </a:moveTo>
                    <a:lnTo>
                      <a:pt x="348114" y="34457"/>
                    </a:lnTo>
                    <a:cubicBezTo>
                      <a:pt x="511590" y="197933"/>
                      <a:pt x="612701" y="423772"/>
                      <a:pt x="612701" y="673227"/>
                    </a:cubicBezTo>
                    <a:cubicBezTo>
                      <a:pt x="612701" y="922682"/>
                      <a:pt x="511590" y="1148521"/>
                      <a:pt x="348114" y="1311997"/>
                    </a:cubicBezTo>
                    <a:lnTo>
                      <a:pt x="306351" y="1346455"/>
                    </a:lnTo>
                    <a:lnTo>
                      <a:pt x="264588" y="1311997"/>
                    </a:lnTo>
                    <a:cubicBezTo>
                      <a:pt x="101112" y="1148521"/>
                      <a:pt x="0" y="922682"/>
                      <a:pt x="0" y="673227"/>
                    </a:cubicBezTo>
                    <a:cubicBezTo>
                      <a:pt x="0" y="423772"/>
                      <a:pt x="101112" y="197933"/>
                      <a:pt x="264588" y="34457"/>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2700" dirty="0">
                  <a:solidFill>
                    <a:srgbClr val="FFFFFF"/>
                  </a:solidFill>
                  <a:latin typeface="Helvetica Neue" charset="0"/>
                </a:endParaRPr>
              </a:p>
            </p:txBody>
          </p:sp>
          <p:sp>
            <p:nvSpPr>
              <p:cNvPr id="57" name="Freeform 56"/>
              <p:cNvSpPr/>
              <p:nvPr/>
            </p:nvSpPr>
            <p:spPr bwMode="auto">
              <a:xfrm>
                <a:off x="7609218" y="3429037"/>
                <a:ext cx="1500365" cy="1806714"/>
              </a:xfrm>
              <a:custGeom>
                <a:avLst/>
                <a:gdLst>
                  <a:gd name="connsiteX0" fmla="*/ 597007 w 1500365"/>
                  <a:gd name="connsiteY0" fmla="*/ 0 h 1806714"/>
                  <a:gd name="connsiteX1" fmla="*/ 1500365 w 1500365"/>
                  <a:gd name="connsiteY1" fmla="*/ 903357 h 1806714"/>
                  <a:gd name="connsiteX2" fmla="*/ 597007 w 1500365"/>
                  <a:gd name="connsiteY2" fmla="*/ 1806714 h 1806714"/>
                  <a:gd name="connsiteX3" fmla="*/ 91931 w 1500365"/>
                  <a:gd name="connsiteY3" fmla="*/ 1652435 h 1806714"/>
                  <a:gd name="connsiteX4" fmla="*/ 0 w 1500365"/>
                  <a:gd name="connsiteY4" fmla="*/ 1576585 h 1806714"/>
                  <a:gd name="connsiteX5" fmla="*/ 41763 w 1500365"/>
                  <a:gd name="connsiteY5" fmla="*/ 1542127 h 1806714"/>
                  <a:gd name="connsiteX6" fmla="*/ 306350 w 1500365"/>
                  <a:gd name="connsiteY6" fmla="*/ 903357 h 1806714"/>
                  <a:gd name="connsiteX7" fmla="*/ 41763 w 1500365"/>
                  <a:gd name="connsiteY7" fmla="*/ 264587 h 1806714"/>
                  <a:gd name="connsiteX8" fmla="*/ 0 w 1500365"/>
                  <a:gd name="connsiteY8" fmla="*/ 230130 h 1806714"/>
                  <a:gd name="connsiteX9" fmla="*/ 91931 w 1500365"/>
                  <a:gd name="connsiteY9" fmla="*/ 154279 h 1806714"/>
                  <a:gd name="connsiteX10" fmla="*/ 597007 w 1500365"/>
                  <a:gd name="connsiteY10" fmla="*/ 0 h 180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365" h="1806714">
                    <a:moveTo>
                      <a:pt x="597007" y="0"/>
                    </a:moveTo>
                    <a:cubicBezTo>
                      <a:pt x="1095918" y="0"/>
                      <a:pt x="1500365" y="404447"/>
                      <a:pt x="1500365" y="903357"/>
                    </a:cubicBezTo>
                    <a:cubicBezTo>
                      <a:pt x="1500365" y="1402267"/>
                      <a:pt x="1095918" y="1806714"/>
                      <a:pt x="597007" y="1806714"/>
                    </a:cubicBezTo>
                    <a:cubicBezTo>
                      <a:pt x="409916" y="1806714"/>
                      <a:pt x="236108" y="1749839"/>
                      <a:pt x="91931" y="1652435"/>
                    </a:cubicBezTo>
                    <a:lnTo>
                      <a:pt x="0" y="1576585"/>
                    </a:lnTo>
                    <a:lnTo>
                      <a:pt x="41763" y="1542127"/>
                    </a:lnTo>
                    <a:cubicBezTo>
                      <a:pt x="205239" y="1378651"/>
                      <a:pt x="306350" y="1152812"/>
                      <a:pt x="306350" y="903357"/>
                    </a:cubicBezTo>
                    <a:cubicBezTo>
                      <a:pt x="306350" y="653902"/>
                      <a:pt x="205239" y="428063"/>
                      <a:pt x="41763" y="264587"/>
                    </a:cubicBezTo>
                    <a:lnTo>
                      <a:pt x="0" y="230130"/>
                    </a:lnTo>
                    <a:lnTo>
                      <a:pt x="91931" y="154279"/>
                    </a:lnTo>
                    <a:cubicBezTo>
                      <a:pt x="236108" y="56875"/>
                      <a:pt x="409916" y="0"/>
                      <a:pt x="597007" y="0"/>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700" dirty="0">
                    <a:solidFill>
                      <a:srgbClr val="FFFFFF"/>
                    </a:solidFill>
                    <a:latin typeface="Helvetica Neue" charset="0"/>
                  </a:rPr>
                  <a:t>S2</a:t>
                </a:r>
              </a:p>
            </p:txBody>
          </p:sp>
        </p:grpSp>
      </p:grpSp>
    </p:spTree>
    <p:extLst>
      <p:ext uri="{BB962C8B-B14F-4D97-AF65-F5344CB8AC3E}">
        <p14:creationId xmlns:p14="http://schemas.microsoft.com/office/powerpoint/2010/main" val="385421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Overview of the Layer Above </a:t>
            </a:r>
            <a:endParaRPr lang="en-US" dirty="0"/>
          </a:p>
        </p:txBody>
      </p:sp>
      <p:grpSp>
        <p:nvGrpSpPr>
          <p:cNvPr id="10" name="Group 9" descr="SELECT S.name&#10;FROM Reserves R, Sailors S&#10;WHERE R.sid = S.sid&#10;AND R.bid = 100 &#10;AND S.rating &gt; 5&#10;" title="SQL Query"/>
          <p:cNvGrpSpPr/>
          <p:nvPr/>
        </p:nvGrpSpPr>
        <p:grpSpPr>
          <a:xfrm>
            <a:off x="156992" y="1079587"/>
            <a:ext cx="1669047" cy="1167838"/>
            <a:chOff x="468896" y="1158914"/>
            <a:chExt cx="2225396" cy="1557116"/>
          </a:xfrm>
        </p:grpSpPr>
        <p:sp>
          <p:nvSpPr>
            <p:cNvPr id="7" name="TextBox 6"/>
            <p:cNvSpPr txBox="1"/>
            <p:nvPr/>
          </p:nvSpPr>
          <p:spPr>
            <a:xfrm>
              <a:off x="468896" y="1515702"/>
              <a:ext cx="2225396" cy="1200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050" b="1" dirty="0"/>
                <a:t>SELECT</a:t>
              </a:r>
              <a:r>
                <a:rPr lang="en-US" sz="1050" dirty="0"/>
                <a:t> </a:t>
              </a:r>
              <a:r>
                <a:rPr lang="en-US" sz="1050" dirty="0" err="1"/>
                <a:t>S.name</a:t>
              </a:r>
              <a:endParaRPr lang="en-US" sz="1050" dirty="0"/>
            </a:p>
            <a:p>
              <a:r>
                <a:rPr lang="en-US" sz="1050" b="1" dirty="0"/>
                <a:t>FROM</a:t>
              </a:r>
              <a:r>
                <a:rPr lang="en-US" sz="1050" dirty="0"/>
                <a:t> Reserves R, Sailors S</a:t>
              </a:r>
            </a:p>
            <a:p>
              <a:r>
                <a:rPr lang="en-US" sz="1050" b="1" dirty="0"/>
                <a:t>WHERE</a:t>
              </a:r>
              <a:r>
                <a:rPr lang="en-US" sz="1050" dirty="0"/>
                <a:t> </a:t>
              </a:r>
              <a:r>
                <a:rPr lang="en-US" sz="1050" dirty="0" err="1"/>
                <a:t>R.sid</a:t>
              </a:r>
              <a:r>
                <a:rPr lang="en-US" sz="1050" dirty="0"/>
                <a:t> = </a:t>
              </a:r>
              <a:r>
                <a:rPr lang="en-US" sz="1050" dirty="0" err="1"/>
                <a:t>S.sid</a:t>
              </a:r>
              <a:endParaRPr lang="en-US" sz="1050" dirty="0"/>
            </a:p>
            <a:p>
              <a:r>
                <a:rPr lang="en-US" sz="1050" b="1" dirty="0"/>
                <a:t>AND</a:t>
              </a:r>
              <a:r>
                <a:rPr lang="en-US" sz="1050" dirty="0"/>
                <a:t> </a:t>
              </a:r>
              <a:r>
                <a:rPr lang="en-US" sz="1050" dirty="0" err="1"/>
                <a:t>R.bid</a:t>
              </a:r>
              <a:r>
                <a:rPr lang="en-US" sz="1050" dirty="0"/>
                <a:t> = 100 </a:t>
              </a:r>
            </a:p>
            <a:p>
              <a:r>
                <a:rPr lang="en-US" sz="1050" b="1" dirty="0"/>
                <a:t>AND</a:t>
              </a:r>
              <a:r>
                <a:rPr lang="en-US" sz="1050" dirty="0"/>
                <a:t> </a:t>
              </a:r>
              <a:r>
                <a:rPr lang="en-US" sz="1050" dirty="0" err="1"/>
                <a:t>S.rating</a:t>
              </a:r>
              <a:r>
                <a:rPr lang="en-US" sz="1050" dirty="0"/>
                <a:t> &gt; 5</a:t>
              </a:r>
            </a:p>
          </p:txBody>
        </p:sp>
        <p:sp>
          <p:nvSpPr>
            <p:cNvPr id="9" name="TextBox 8"/>
            <p:cNvSpPr txBox="1"/>
            <p:nvPr/>
          </p:nvSpPr>
          <p:spPr>
            <a:xfrm>
              <a:off x="468896" y="1158914"/>
              <a:ext cx="1236749" cy="400109"/>
            </a:xfrm>
            <a:prstGeom prst="rect">
              <a:avLst/>
            </a:prstGeom>
            <a:noFill/>
          </p:spPr>
          <p:txBody>
            <a:bodyPr wrap="none" rtlCol="0">
              <a:spAutoFit/>
            </a:bodyPr>
            <a:lstStyle/>
            <a:p>
              <a:r>
                <a:rPr lang="en-US" sz="1350"/>
                <a:t>SQL Query</a:t>
              </a:r>
            </a:p>
          </p:txBody>
        </p:sp>
      </p:grpSp>
      <p:grpSp>
        <p:nvGrpSpPr>
          <p:cNvPr id="3" name="Group 2" descr="Converts SQL query into relational algebra. 𝜋S.name(𝜎bid=100⋀rating&gt;5(Reserves ⋈R.sid=S.sid Sailors))&#10;" title="Query Parser"/>
          <p:cNvGrpSpPr/>
          <p:nvPr/>
        </p:nvGrpSpPr>
        <p:grpSpPr>
          <a:xfrm>
            <a:off x="2288688" y="1047750"/>
            <a:ext cx="4073100" cy="1170945"/>
            <a:chOff x="3346174" y="1238703"/>
            <a:chExt cx="5430800" cy="1561259"/>
          </a:xfrm>
        </p:grpSpPr>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Query </a:t>
              </a:r>
              <a:r>
                <a:rPr lang="en-US" sz="1050" dirty="0" smtClean="0">
                  <a:solidFill>
                    <a:schemeClr val="bg1"/>
                  </a:solidFill>
                  <a:latin typeface="Helvetica Neue" charset="0"/>
                </a:rPr>
                <a:t>Parser</a:t>
              </a:r>
              <a:br>
                <a:rPr lang="en-US" sz="1050" dirty="0" smtClean="0">
                  <a:solidFill>
                    <a:schemeClr val="bg1"/>
                  </a:solidFill>
                  <a:latin typeface="Helvetica Neue" charset="0"/>
                </a:rPr>
              </a:br>
              <a:r>
                <a:rPr lang="en-US" sz="1050" dirty="0" smtClean="0">
                  <a:solidFill>
                    <a:schemeClr val="bg1"/>
                  </a:solidFill>
                  <a:latin typeface="Helvetica Neue" charset="0"/>
                </a:rPr>
                <a:t>&amp; Optimizer</a:t>
              </a:r>
              <a:endParaRPr lang="en-US" sz="1050" dirty="0">
                <a:solidFill>
                  <a:schemeClr val="bg1"/>
                </a:solidFill>
                <a:latin typeface="Helvetica Neue" charset="0"/>
              </a:endParaRPr>
            </a:p>
          </p:txBody>
        </p:sp>
        <p:grpSp>
          <p:nvGrpSpPr>
            <p:cNvPr id="13" name="Group 12"/>
            <p:cNvGrpSpPr/>
            <p:nvPr/>
          </p:nvGrpSpPr>
          <p:grpSpPr>
            <a:xfrm>
              <a:off x="5701019" y="1238703"/>
              <a:ext cx="3075955" cy="1561259"/>
              <a:chOff x="5714272" y="1424054"/>
              <a:chExt cx="3075955" cy="1561259"/>
            </a:xfrm>
          </p:grpSpPr>
          <p:sp>
            <p:nvSpPr>
              <p:cNvPr id="11" name="TextBox 10"/>
              <p:cNvSpPr txBox="1"/>
              <p:nvPr/>
            </p:nvSpPr>
            <p:spPr>
              <a:xfrm>
                <a:off x="5747406" y="181064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37160" rtlCol="0" anchor="ctr">
                <a:noAutofit/>
              </a:bodyPr>
              <a:lstStyle/>
              <a:p>
                <a:r>
                  <a:rPr lang="en-US" dirty="0">
                    <a:solidFill>
                      <a:srgbClr val="FF0000"/>
                    </a:solidFill>
                  </a:rPr>
                  <a:t>𝜋</a:t>
                </a:r>
                <a:r>
                  <a:rPr lang="en-US" sz="1350" baseline="-25000" dirty="0" err="1"/>
                  <a:t>S.name</a:t>
                </a:r>
                <a:r>
                  <a:rPr lang="en-US" sz="1350" dirty="0"/>
                  <a:t>(</a:t>
                </a:r>
                <a:r>
                  <a:rPr lang="en-US" dirty="0">
                    <a:solidFill>
                      <a:srgbClr val="FF0000"/>
                    </a:solidFill>
                  </a:rPr>
                  <a:t>𝜎</a:t>
                </a:r>
                <a:r>
                  <a:rPr lang="en-US" sz="1350" baseline="-25000" dirty="0"/>
                  <a:t>bid=100⋀rating&gt;5</a:t>
                </a:r>
                <a:r>
                  <a:rPr lang="en-US" sz="1350" dirty="0"/>
                  <a:t>( </a:t>
                </a:r>
              </a:p>
              <a:p>
                <a:r>
                  <a:rPr lang="en-US" sz="1050" dirty="0"/>
                  <a:t>       Reserves</a:t>
                </a:r>
                <a:r>
                  <a:rPr lang="en-US" sz="1350" dirty="0"/>
                  <a:t> </a:t>
                </a:r>
                <a:r>
                  <a:rPr lang="en-US" sz="2100" dirty="0">
                    <a:solidFill>
                      <a:srgbClr val="FF0000"/>
                    </a:solidFill>
                  </a:rPr>
                  <a:t>⋈</a:t>
                </a:r>
                <a:r>
                  <a:rPr lang="en-US" sz="1350" baseline="-25000" dirty="0" err="1"/>
                  <a:t>R.sid</a:t>
                </a:r>
                <a:r>
                  <a:rPr lang="en-US" sz="1350" baseline="-25000" dirty="0"/>
                  <a:t>=</a:t>
                </a:r>
                <a:r>
                  <a:rPr lang="en-US" sz="1350" baseline="-25000" dirty="0" err="1"/>
                  <a:t>S.sid</a:t>
                </a:r>
                <a:r>
                  <a:rPr lang="en-US" sz="1350" baseline="-25000" dirty="0"/>
                  <a:t> </a:t>
                </a:r>
                <a:r>
                  <a:rPr lang="en-US" sz="1050" dirty="0"/>
                  <a:t>Sailors</a:t>
                </a:r>
                <a:r>
                  <a:rPr lang="en-US" sz="1350" dirty="0"/>
                  <a:t>))</a:t>
                </a:r>
              </a:p>
            </p:txBody>
          </p:sp>
          <p:sp>
            <p:nvSpPr>
              <p:cNvPr id="12" name="TextBox 11"/>
              <p:cNvSpPr txBox="1"/>
              <p:nvPr/>
            </p:nvSpPr>
            <p:spPr>
              <a:xfrm>
                <a:off x="5714272" y="1424054"/>
                <a:ext cx="2823170" cy="400109"/>
              </a:xfrm>
              <a:prstGeom prst="rect">
                <a:avLst/>
              </a:prstGeom>
              <a:noFill/>
            </p:spPr>
            <p:txBody>
              <a:bodyPr wrap="square" rtlCol="0">
                <a:spAutoFit/>
              </a:bodyPr>
              <a:lstStyle/>
              <a:p>
                <a:r>
                  <a:rPr lang="en-US" sz="1350" dirty="0"/>
                  <a:t>Relational Algebra</a:t>
                </a:r>
              </a:p>
            </p:txBody>
          </p:sp>
        </p:grpSp>
      </p:grpSp>
      <p:grpSp>
        <p:nvGrpSpPr>
          <p:cNvPr id="4" name="Group 3" descr="Relational algebra is translated into a logical query plan which has a tree structure. Sailors and reserves are joined on sid. Then tuples are filtered out using 𝜎bid=100⋀rating&gt;5 fimally the desired fields are projected using 𝜋S.name&#10;&#10;" title="Logical Query Plan"/>
          <p:cNvGrpSpPr/>
          <p:nvPr/>
        </p:nvGrpSpPr>
        <p:grpSpPr>
          <a:xfrm>
            <a:off x="-9970" y="2380878"/>
            <a:ext cx="3827256" cy="2372715"/>
            <a:chOff x="252403" y="3016207"/>
            <a:chExt cx="5103009" cy="3163620"/>
          </a:xfrm>
        </p:grpSpPr>
        <p:grpSp>
          <p:nvGrpSpPr>
            <p:cNvPr id="14" name="Group 13"/>
            <p:cNvGrpSpPr/>
            <p:nvPr/>
          </p:nvGrpSpPr>
          <p:grpSpPr>
            <a:xfrm>
              <a:off x="252403" y="3541483"/>
              <a:ext cx="2744387" cy="2638344"/>
              <a:chOff x="2494568" y="3623360"/>
              <a:chExt cx="2744386" cy="2638344"/>
            </a:xfrm>
          </p:grpSpPr>
          <p:grpSp>
            <p:nvGrpSpPr>
              <p:cNvPr id="15" name="Group 14"/>
              <p:cNvGrpSpPr/>
              <p:nvPr/>
            </p:nvGrpSpPr>
            <p:grpSpPr>
              <a:xfrm>
                <a:off x="2681368" y="3808025"/>
                <a:ext cx="2557586" cy="2453679"/>
                <a:chOff x="3074820" y="4073750"/>
                <a:chExt cx="2557586" cy="2453679"/>
              </a:xfrm>
            </p:grpSpPr>
            <p:sp>
              <p:nvSpPr>
                <p:cNvPr id="17" name="Rectangle 16"/>
                <p:cNvSpPr/>
                <p:nvPr/>
              </p:nvSpPr>
              <p:spPr>
                <a:xfrm>
                  <a:off x="3901669" y="4073750"/>
                  <a:ext cx="913070"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sp>
              <p:nvSpPr>
                <p:cNvPr id="18" name="Rectangle 17"/>
                <p:cNvSpPr/>
                <p:nvPr/>
              </p:nvSpPr>
              <p:spPr>
                <a:xfrm>
                  <a:off x="3274895" y="4717237"/>
                  <a:ext cx="2039447"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 ⋀ </a:t>
                  </a:r>
                  <a:r>
                    <a:rPr lang="en-US" sz="1500" kern="0" baseline="-25000" dirty="0" err="1">
                      <a:ea typeface=""/>
                      <a:cs typeface=""/>
                    </a:rPr>
                    <a:t>S.rating</a:t>
                  </a:r>
                  <a:r>
                    <a:rPr lang="en-US" sz="1500" kern="0" baseline="-25000" dirty="0">
                      <a:ea typeface=""/>
                      <a:cs typeface=""/>
                    </a:rPr>
                    <a:t> &gt; 5</a:t>
                  </a:r>
                  <a:endParaRPr lang="en-US" sz="1500" kern="0" dirty="0">
                    <a:ea typeface=""/>
                    <a:cs typeface=""/>
                  </a:endParaRPr>
                </a:p>
              </p:txBody>
            </p:sp>
            <p:sp>
              <p:nvSpPr>
                <p:cNvPr id="19" name="Rectangle 18"/>
                <p:cNvSpPr/>
                <p:nvPr/>
              </p:nvSpPr>
              <p:spPr>
                <a:xfrm>
                  <a:off x="3734957" y="536072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grpSp>
              <p:nvGrpSpPr>
                <p:cNvPr id="20" name="Group 19"/>
                <p:cNvGrpSpPr/>
                <p:nvPr/>
              </p:nvGrpSpPr>
              <p:grpSpPr>
                <a:xfrm>
                  <a:off x="3074820" y="6188874"/>
                  <a:ext cx="2557586" cy="338555"/>
                  <a:chOff x="3074502" y="6016637"/>
                  <a:chExt cx="2557586" cy="338555"/>
                </a:xfrm>
              </p:grpSpPr>
              <p:sp>
                <p:nvSpPr>
                  <p:cNvPr id="25" name="TextBox 24"/>
                  <p:cNvSpPr txBox="1"/>
                  <p:nvPr/>
                </p:nvSpPr>
                <p:spPr>
                  <a:xfrm>
                    <a:off x="3074502" y="6016637"/>
                    <a:ext cx="898109" cy="338555"/>
                  </a:xfrm>
                  <a:prstGeom prst="rect">
                    <a:avLst/>
                  </a:prstGeom>
                  <a:noFill/>
                </p:spPr>
                <p:txBody>
                  <a:bodyPr wrap="none" rtlCol="0">
                    <a:spAutoFit/>
                  </a:bodyPr>
                  <a:lstStyle/>
                  <a:p>
                    <a:r>
                      <a:rPr lang="en-US" sz="1050" dirty="0"/>
                      <a:t>Reserves</a:t>
                    </a:r>
                  </a:p>
                </p:txBody>
              </p:sp>
              <p:sp>
                <p:nvSpPr>
                  <p:cNvPr id="26" name="TextBox 25"/>
                  <p:cNvSpPr txBox="1"/>
                  <p:nvPr/>
                </p:nvSpPr>
                <p:spPr>
                  <a:xfrm>
                    <a:off x="4909240" y="6016637"/>
                    <a:ext cx="722848" cy="338555"/>
                  </a:xfrm>
                  <a:prstGeom prst="rect">
                    <a:avLst/>
                  </a:prstGeom>
                  <a:noFill/>
                </p:spPr>
                <p:txBody>
                  <a:bodyPr wrap="none" rtlCol="0">
                    <a:spAutoFit/>
                  </a:bodyPr>
                  <a:lstStyle/>
                  <a:p>
                    <a:r>
                      <a:rPr lang="en-US" sz="1050" dirty="0"/>
                      <a:t>Sailors</a:t>
                    </a:r>
                  </a:p>
                </p:txBody>
              </p:sp>
            </p:grpSp>
            <p:cxnSp>
              <p:nvCxnSpPr>
                <p:cNvPr id="21" name="Straight Arrow Connector 20"/>
                <p:cNvCxnSpPr>
                  <a:stCxn id="25" idx="0"/>
                </p:cNvCxnSpPr>
                <p:nvPr/>
              </p:nvCxnSpPr>
              <p:spPr bwMode="auto">
                <a:xfrm flipV="1">
                  <a:off x="3523875" y="5945498"/>
                  <a:ext cx="840421" cy="24337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H="1" flipV="1">
                  <a:off x="4358205" y="4504637"/>
                  <a:ext cx="6092" cy="35107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782968" cy="338555"/>
              </a:xfrm>
              <a:prstGeom prst="rect">
                <a:avLst/>
              </a:prstGeom>
              <a:noFill/>
            </p:spPr>
            <p:txBody>
              <a:bodyPr wrap="none" rtlCol="0">
                <a:spAutoFit/>
              </a:bodyPr>
              <a:lstStyle/>
              <a:p>
                <a:r>
                  <a:rPr lang="en-US" sz="1050" b="1" dirty="0"/>
                  <a:t>(Logical) Query Plan:</a:t>
                </a:r>
              </a:p>
            </p:txBody>
          </p:sp>
        </p:grpSp>
        <p:sp>
          <p:nvSpPr>
            <p:cNvPr id="29" name="Left Arrow 28"/>
            <p:cNvSpPr/>
            <p:nvPr/>
          </p:nvSpPr>
          <p:spPr bwMode="auto">
            <a:xfrm rot="20418873">
              <a:off x="2903313" y="3016207"/>
              <a:ext cx="2452099"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smtClean="0">
                  <a:solidFill>
                    <a:schemeClr val="bg1"/>
                  </a:solidFill>
                </a:rPr>
                <a:t>Equivalent to</a:t>
              </a:r>
              <a:r>
                <a:rPr lang="mr-IN" sz="1050" dirty="0" smtClean="0">
                  <a:solidFill>
                    <a:schemeClr val="bg1"/>
                  </a:solidFill>
                </a:rPr>
                <a:t>…</a:t>
              </a:r>
              <a:endParaRPr lang="en-US" sz="1050" dirty="0">
                <a:solidFill>
                  <a:schemeClr val="bg1"/>
                </a:solidFill>
              </a:endParaRPr>
            </a:p>
          </p:txBody>
        </p:sp>
      </p:grpSp>
      <p:sp>
        <p:nvSpPr>
          <p:cNvPr id="60" name="Rounded Rectangle 59" descr="Selection for s.rating&gt;5 happens on the fly" title="On the fly Select"/>
          <p:cNvSpPr/>
          <p:nvPr/>
        </p:nvSpPr>
        <p:spPr bwMode="auto">
          <a:xfrm>
            <a:off x="5397899" y="3184557"/>
            <a:ext cx="1231501" cy="37941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latin typeface="Helvetica Neue" charset="0"/>
              </a:rPr>
              <a:t>Select Iterator</a:t>
            </a:r>
          </a:p>
        </p:txBody>
      </p:sp>
      <p:grpSp>
        <p:nvGrpSpPr>
          <p:cNvPr id="53" name="Group 52" descr="Turns the relational algebra into an optimized query plane. Ex: leaves of the tree are r.bid = 100 and Sailors. Their parent is a join on R.sid = S.sid. That nodes parent is select s.rating &gt; 5. The parent of that node is projection of S.name" title="Query Optimizer">
            <a:extLst>
              <a:ext uri="{FF2B5EF4-FFF2-40B4-BE49-F238E27FC236}">
                <a16:creationId xmlns="" xmlns:a16="http://schemas.microsoft.com/office/drawing/2014/main" id="{EFB82132-964F-3D48-9057-4A4BB23633F5}"/>
              </a:ext>
            </a:extLst>
          </p:cNvPr>
          <p:cNvGrpSpPr/>
          <p:nvPr/>
        </p:nvGrpSpPr>
        <p:grpSpPr>
          <a:xfrm>
            <a:off x="2220974" y="2606936"/>
            <a:ext cx="4625218" cy="2404583"/>
            <a:chOff x="2373374" y="2530736"/>
            <a:chExt cx="4625218" cy="2404583"/>
          </a:xfrm>
        </p:grpSpPr>
        <p:grpSp>
          <p:nvGrpSpPr>
            <p:cNvPr id="54" name="Group 53" descr="The query optimizer finds the best plan possible. Reserves is first filtered for tuples where R.bid = 100 then it is joined with Sailors. The join is then filtered for having s.ratings&gt;5. Finally the desired rows are projected" title="Query Optimizer">
              <a:extLst>
                <a:ext uri="{FF2B5EF4-FFF2-40B4-BE49-F238E27FC236}">
                  <a16:creationId xmlns="" xmlns:a16="http://schemas.microsoft.com/office/drawing/2014/main" id="{9D02EAAA-3A7A-5D4A-92CA-5A9B1BD8E720}"/>
                </a:ext>
              </a:extLst>
            </p:cNvPr>
            <p:cNvGrpSpPr/>
            <p:nvPr/>
          </p:nvGrpSpPr>
          <p:grpSpPr>
            <a:xfrm>
              <a:off x="2373374" y="2535737"/>
              <a:ext cx="3314316" cy="2344217"/>
              <a:chOff x="3263803" y="3321343"/>
              <a:chExt cx="4419088" cy="3125623"/>
            </a:xfrm>
          </p:grpSpPr>
          <p:sp>
            <p:nvSpPr>
              <p:cNvPr id="67" name="Right Arrow 66">
                <a:extLst>
                  <a:ext uri="{FF2B5EF4-FFF2-40B4-BE49-F238E27FC236}">
                    <a16:creationId xmlns="" xmlns:a16="http://schemas.microsoft.com/office/drawing/2014/main" id="{0C0D0C67-5CCF-4840-8C79-83147C4A13DA}"/>
                  </a:ext>
                </a:extLst>
              </p:cNvPr>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smtClean="0">
                    <a:solidFill>
                      <a:schemeClr val="bg1"/>
                    </a:solidFill>
                    <a:latin typeface="Helvetica Neue" charset="0"/>
                  </a:rPr>
                  <a:t>But actually will produce</a:t>
                </a:r>
                <a:r>
                  <a:rPr lang="mr-IN" sz="1050" dirty="0" smtClean="0">
                    <a:solidFill>
                      <a:schemeClr val="bg1"/>
                    </a:solidFill>
                    <a:latin typeface="Helvetica Neue" charset="0"/>
                  </a:rPr>
                  <a:t>…</a:t>
                </a:r>
                <a:endParaRPr lang="en-US" sz="1050" dirty="0">
                  <a:solidFill>
                    <a:schemeClr val="bg1"/>
                  </a:solidFill>
                  <a:latin typeface="Helvetica Neue" charset="0"/>
                </a:endParaRPr>
              </a:p>
            </p:txBody>
          </p:sp>
          <p:grpSp>
            <p:nvGrpSpPr>
              <p:cNvPr id="72" name="Group 71">
                <a:extLst>
                  <a:ext uri="{FF2B5EF4-FFF2-40B4-BE49-F238E27FC236}">
                    <a16:creationId xmlns="" xmlns:a16="http://schemas.microsoft.com/office/drawing/2014/main" id="{4819D715-C9C3-EE49-9F34-D8AD92EE8FB7}"/>
                  </a:ext>
                </a:extLst>
              </p:cNvPr>
              <p:cNvGrpSpPr/>
              <p:nvPr/>
            </p:nvGrpSpPr>
            <p:grpSpPr>
              <a:xfrm>
                <a:off x="4984630" y="3321343"/>
                <a:ext cx="2698261" cy="3125623"/>
                <a:chOff x="4984630" y="3321343"/>
                <a:chExt cx="2698261" cy="3125623"/>
              </a:xfrm>
            </p:grpSpPr>
            <p:grpSp>
              <p:nvGrpSpPr>
                <p:cNvPr id="73" name="Group 72">
                  <a:extLst>
                    <a:ext uri="{FF2B5EF4-FFF2-40B4-BE49-F238E27FC236}">
                      <a16:creationId xmlns="" xmlns:a16="http://schemas.microsoft.com/office/drawing/2014/main" id="{E7AC1557-37D5-9E4C-9C66-F9D401246550}"/>
                    </a:ext>
                  </a:extLst>
                </p:cNvPr>
                <p:cNvGrpSpPr/>
                <p:nvPr/>
              </p:nvGrpSpPr>
              <p:grpSpPr>
                <a:xfrm>
                  <a:off x="5560497" y="3654743"/>
                  <a:ext cx="2122394" cy="2792223"/>
                  <a:chOff x="5560497" y="3654743"/>
                  <a:chExt cx="2122394" cy="2792223"/>
                </a:xfrm>
              </p:grpSpPr>
              <p:sp>
                <p:nvSpPr>
                  <p:cNvPr id="75" name="Rectangle 74">
                    <a:extLst>
                      <a:ext uri="{FF2B5EF4-FFF2-40B4-BE49-F238E27FC236}">
                        <a16:creationId xmlns="" xmlns:a16="http://schemas.microsoft.com/office/drawing/2014/main" id="{216FDE1C-9773-3248-A549-1E69F7BC0B97}"/>
                      </a:ext>
                    </a:extLst>
                  </p:cNvPr>
                  <p:cNvSpPr/>
                  <p:nvPr/>
                </p:nvSpPr>
                <p:spPr>
                  <a:xfrm>
                    <a:off x="6091122" y="454964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cxnSp>
                <p:nvCxnSpPr>
                  <p:cNvPr id="76" name="Straight Arrow Connector 75">
                    <a:extLst>
                      <a:ext uri="{FF2B5EF4-FFF2-40B4-BE49-F238E27FC236}">
                        <a16:creationId xmlns="" xmlns:a16="http://schemas.microsoft.com/office/drawing/2014/main" id="{8481A335-CCCB-424F-A143-9D8C30AF2043}"/>
                      </a:ext>
                    </a:extLst>
                  </p:cNvPr>
                  <p:cNvCxnSpPr>
                    <a:endCxn id="75" idx="2"/>
                  </p:cNvCxnSpPr>
                  <p:nvPr/>
                </p:nvCxnSpPr>
                <p:spPr bwMode="auto">
                  <a:xfrm flipV="1">
                    <a:off x="6185563" y="5165195"/>
                    <a:ext cx="496746" cy="41558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a:extLst>
                      <a:ext uri="{FF2B5EF4-FFF2-40B4-BE49-F238E27FC236}">
                        <a16:creationId xmlns="" xmlns:a16="http://schemas.microsoft.com/office/drawing/2014/main" id="{C113BDC5-0E24-FD4B-A46D-3C1856368FFA}"/>
                      </a:ext>
                    </a:extLst>
                  </p:cNvPr>
                  <p:cNvCxnSpPr>
                    <a:endCxn id="75" idx="2"/>
                  </p:cNvCxnSpPr>
                  <p:nvPr/>
                </p:nvCxnSpPr>
                <p:spPr bwMode="auto">
                  <a:xfrm flipH="1" flipV="1">
                    <a:off x="6682310" y="5165195"/>
                    <a:ext cx="620869" cy="3710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78" name="Group 77">
                    <a:extLst>
                      <a:ext uri="{FF2B5EF4-FFF2-40B4-BE49-F238E27FC236}">
                        <a16:creationId xmlns="" xmlns:a16="http://schemas.microsoft.com/office/drawing/2014/main" id="{3B6D7290-8DF9-3D4F-8344-1033A22AFA03}"/>
                      </a:ext>
                    </a:extLst>
                  </p:cNvPr>
                  <p:cNvGrpSpPr/>
                  <p:nvPr/>
                </p:nvGrpSpPr>
                <p:grpSpPr>
                  <a:xfrm>
                    <a:off x="6257834" y="3654743"/>
                    <a:ext cx="913071" cy="700192"/>
                    <a:chOff x="5391662" y="3774653"/>
                    <a:chExt cx="913071" cy="700192"/>
                  </a:xfrm>
                </p:grpSpPr>
                <p:sp>
                  <p:nvSpPr>
                    <p:cNvPr id="87" name="Rectangle 86">
                      <a:extLst>
                        <a:ext uri="{FF2B5EF4-FFF2-40B4-BE49-F238E27FC236}">
                          <a16:creationId xmlns="" xmlns:a16="http://schemas.microsoft.com/office/drawing/2014/main" id="{86E50016-2EF5-8E4B-A266-4890C4B50C0C}"/>
                        </a:ext>
                      </a:extLst>
                    </p:cNvPr>
                    <p:cNvSpPr/>
                    <p:nvPr/>
                  </p:nvSpPr>
                  <p:spPr>
                    <a:xfrm>
                      <a:off x="5391662" y="3774653"/>
                      <a:ext cx="91307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cxnSp>
                  <p:nvCxnSpPr>
                    <p:cNvPr id="88" name="Straight Arrow Connector 87">
                      <a:extLst>
                        <a:ext uri="{FF2B5EF4-FFF2-40B4-BE49-F238E27FC236}">
                          <a16:creationId xmlns="" xmlns:a16="http://schemas.microsoft.com/office/drawing/2014/main" id="{62F56E6C-455B-4C46-8BAD-2236F71AFBF9}"/>
                        </a:ext>
                      </a:extLst>
                    </p:cNvPr>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79" name="Group 78">
                    <a:extLst>
                      <a:ext uri="{FF2B5EF4-FFF2-40B4-BE49-F238E27FC236}">
                        <a16:creationId xmlns="" xmlns:a16="http://schemas.microsoft.com/office/drawing/2014/main" id="{FC8FA52B-BA1A-7C4F-8421-8CEF091B53BC}"/>
                      </a:ext>
                    </a:extLst>
                  </p:cNvPr>
                  <p:cNvGrpSpPr/>
                  <p:nvPr/>
                </p:nvGrpSpPr>
                <p:grpSpPr>
                  <a:xfrm>
                    <a:off x="5560497" y="5441988"/>
                    <a:ext cx="1096881" cy="1004978"/>
                    <a:chOff x="5297250" y="5364388"/>
                    <a:chExt cx="1096881" cy="1004978"/>
                  </a:xfrm>
                </p:grpSpPr>
                <p:sp>
                  <p:nvSpPr>
                    <p:cNvPr id="84" name="Rectangle 83">
                      <a:extLst>
                        <a:ext uri="{FF2B5EF4-FFF2-40B4-BE49-F238E27FC236}">
                          <a16:creationId xmlns="" xmlns:a16="http://schemas.microsoft.com/office/drawing/2014/main" id="{A87F47E5-4ED1-FA48-A759-47C545494089}"/>
                        </a:ext>
                      </a:extLst>
                    </p:cNvPr>
                    <p:cNvSpPr/>
                    <p:nvPr/>
                  </p:nvSpPr>
                  <p:spPr>
                    <a:xfrm>
                      <a:off x="5297250" y="5364388"/>
                      <a:ext cx="109688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a:t>
                      </a:r>
                      <a:endParaRPr lang="en-US" sz="1500" kern="0" dirty="0">
                        <a:ea typeface=""/>
                        <a:cs typeface=""/>
                      </a:endParaRPr>
                    </a:p>
                  </p:txBody>
                </p:sp>
                <p:sp>
                  <p:nvSpPr>
                    <p:cNvPr id="85" name="TextBox 84">
                      <a:extLst>
                        <a:ext uri="{FF2B5EF4-FFF2-40B4-BE49-F238E27FC236}">
                          <a16:creationId xmlns="" xmlns:a16="http://schemas.microsoft.com/office/drawing/2014/main" id="{AE7EAE6B-048D-9840-A3B5-1B2F50D47B2B}"/>
                        </a:ext>
                      </a:extLst>
                    </p:cNvPr>
                    <p:cNvSpPr txBox="1"/>
                    <p:nvPr/>
                  </p:nvSpPr>
                  <p:spPr>
                    <a:xfrm>
                      <a:off x="5385417" y="6030811"/>
                      <a:ext cx="898109" cy="338555"/>
                    </a:xfrm>
                    <a:prstGeom prst="rect">
                      <a:avLst/>
                    </a:prstGeom>
                    <a:noFill/>
                  </p:spPr>
                  <p:txBody>
                    <a:bodyPr wrap="none" rtlCol="0">
                      <a:spAutoFit/>
                    </a:bodyPr>
                    <a:lstStyle/>
                    <a:p>
                      <a:r>
                        <a:rPr lang="en-US" sz="1050" dirty="0"/>
                        <a:t>Reserves</a:t>
                      </a:r>
                    </a:p>
                  </p:txBody>
                </p:sp>
                <p:cxnSp>
                  <p:nvCxnSpPr>
                    <p:cNvPr id="86" name="Straight Arrow Connector 85">
                      <a:extLst>
                        <a:ext uri="{FF2B5EF4-FFF2-40B4-BE49-F238E27FC236}">
                          <a16:creationId xmlns="" xmlns:a16="http://schemas.microsoft.com/office/drawing/2014/main" id="{28607C67-D0CB-3345-BC6C-4EFBC1A09517}"/>
                        </a:ext>
                      </a:extLst>
                    </p:cNvPr>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0" name="TextBox 79">
                    <a:extLst>
                      <a:ext uri="{FF2B5EF4-FFF2-40B4-BE49-F238E27FC236}">
                        <a16:creationId xmlns="" xmlns:a16="http://schemas.microsoft.com/office/drawing/2014/main" id="{C396C00C-B502-0B4C-B5E1-C53CE7C7E0E6}"/>
                      </a:ext>
                    </a:extLst>
                  </p:cNvPr>
                  <p:cNvSpPr txBox="1"/>
                  <p:nvPr/>
                </p:nvSpPr>
                <p:spPr>
                  <a:xfrm>
                    <a:off x="6960043" y="5529018"/>
                    <a:ext cx="722848" cy="338555"/>
                  </a:xfrm>
                  <a:prstGeom prst="rect">
                    <a:avLst/>
                  </a:prstGeom>
                  <a:noFill/>
                </p:spPr>
                <p:txBody>
                  <a:bodyPr wrap="none" rtlCol="0">
                    <a:spAutoFit/>
                  </a:bodyPr>
                  <a:lstStyle/>
                  <a:p>
                    <a:r>
                      <a:rPr lang="en-US" sz="1050" dirty="0"/>
                      <a:t>Sailors</a:t>
                    </a:r>
                  </a:p>
                </p:txBody>
              </p:sp>
              <p:grpSp>
                <p:nvGrpSpPr>
                  <p:cNvPr id="81" name="Group 80">
                    <a:extLst>
                      <a:ext uri="{FF2B5EF4-FFF2-40B4-BE49-F238E27FC236}">
                        <a16:creationId xmlns="" xmlns:a16="http://schemas.microsoft.com/office/drawing/2014/main" id="{26A3E531-B179-244F-B2E6-2956169A33B3}"/>
                      </a:ext>
                    </a:extLst>
                  </p:cNvPr>
                  <p:cNvGrpSpPr/>
                  <p:nvPr/>
                </p:nvGrpSpPr>
                <p:grpSpPr>
                  <a:xfrm>
                    <a:off x="6160852" y="4214051"/>
                    <a:ext cx="1099020" cy="675785"/>
                    <a:chOff x="5982999" y="5124204"/>
                    <a:chExt cx="1099020" cy="675785"/>
                  </a:xfrm>
                </p:grpSpPr>
                <p:sp>
                  <p:nvSpPr>
                    <p:cNvPr id="82" name="Rectangle 81">
                      <a:extLst>
                        <a:ext uri="{FF2B5EF4-FFF2-40B4-BE49-F238E27FC236}">
                          <a16:creationId xmlns="" xmlns:a16="http://schemas.microsoft.com/office/drawing/2014/main" id="{714D90EA-8DD7-F84B-81B9-206DE785637D}"/>
                        </a:ext>
                      </a:extLst>
                    </p:cNvPr>
                    <p:cNvSpPr/>
                    <p:nvPr/>
                  </p:nvSpPr>
                  <p:spPr>
                    <a:xfrm>
                      <a:off x="5982999" y="5124204"/>
                      <a:ext cx="1099020" cy="430886"/>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S.rating</a:t>
                      </a:r>
                      <a:r>
                        <a:rPr lang="en-US" sz="1500" kern="0" baseline="-25000" dirty="0">
                          <a:ea typeface=""/>
                          <a:cs typeface=""/>
                        </a:rPr>
                        <a:t>&gt;5</a:t>
                      </a:r>
                      <a:endParaRPr lang="en-US" sz="1500" kern="0" dirty="0">
                        <a:ea typeface=""/>
                        <a:cs typeface=""/>
                      </a:endParaRPr>
                    </a:p>
                  </p:txBody>
                </p:sp>
                <p:cxnSp>
                  <p:nvCxnSpPr>
                    <p:cNvPr id="83" name="Straight Arrow Connector 82">
                      <a:extLst>
                        <a:ext uri="{FF2B5EF4-FFF2-40B4-BE49-F238E27FC236}">
                          <a16:creationId xmlns="" xmlns:a16="http://schemas.microsoft.com/office/drawing/2014/main" id="{1112913B-3472-F24F-B861-C4EDE74EA2AE}"/>
                        </a:ext>
                      </a:extLst>
                    </p:cNvPr>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74" name="TextBox 73">
                  <a:extLst>
                    <a:ext uri="{FF2B5EF4-FFF2-40B4-BE49-F238E27FC236}">
                      <a16:creationId xmlns="" xmlns:a16="http://schemas.microsoft.com/office/drawing/2014/main" id="{39DFC10B-A89F-0043-B531-59FB90E69B31}"/>
                    </a:ext>
                  </a:extLst>
                </p:cNvPr>
                <p:cNvSpPr txBox="1"/>
                <p:nvPr/>
              </p:nvSpPr>
              <p:spPr>
                <a:xfrm>
                  <a:off x="4984630" y="3321343"/>
                  <a:ext cx="2687060" cy="338555"/>
                </a:xfrm>
                <a:prstGeom prst="rect">
                  <a:avLst/>
                </a:prstGeom>
                <a:noFill/>
              </p:spPr>
              <p:txBody>
                <a:bodyPr wrap="none" rtlCol="0">
                  <a:spAutoFit/>
                </a:bodyPr>
                <a:lstStyle/>
                <a:p>
                  <a:r>
                    <a:rPr lang="en-US" sz="1050" b="1"/>
                    <a:t>Optimized (Physical) </a:t>
                  </a:r>
                  <a:r>
                    <a:rPr lang="en-US" sz="1050" b="1" dirty="0"/>
                    <a:t>Query Plan:</a:t>
                  </a:r>
                </a:p>
              </p:txBody>
            </p:sp>
          </p:grpSp>
        </p:grpSp>
        <p:sp>
          <p:nvSpPr>
            <p:cNvPr id="55" name="Rounded Rectangle 54" descr="Projection fo S.name happens on the fly" title="On the fly projection">
              <a:extLst>
                <a:ext uri="{FF2B5EF4-FFF2-40B4-BE49-F238E27FC236}">
                  <a16:creationId xmlns="" xmlns:a16="http://schemas.microsoft.com/office/drawing/2014/main" id="{6E4F0630-3D18-784D-B377-23AFBA37764E}"/>
                </a:ext>
              </a:extLst>
            </p:cNvPr>
            <p:cNvSpPr/>
            <p:nvPr/>
          </p:nvSpPr>
          <p:spPr bwMode="auto">
            <a:xfrm>
              <a:off x="5687690" y="2530736"/>
              <a:ext cx="1310902" cy="30906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rPr>
                <a:t>Project Iterator</a:t>
              </a:r>
              <a:endParaRPr lang="en-US" sz="1200" dirty="0">
                <a:solidFill>
                  <a:schemeClr val="bg1"/>
                </a:solidFill>
                <a:latin typeface="Helvetica Neue" charset="0"/>
              </a:endParaRPr>
            </a:p>
          </p:txBody>
        </p:sp>
        <p:sp>
          <p:nvSpPr>
            <p:cNvPr id="56" name="Rounded Rectangle 55" descr="The join of sailors and reserves happens with an indexed nested loop join" title="Join">
              <a:extLst>
                <a:ext uri="{FF2B5EF4-FFF2-40B4-BE49-F238E27FC236}">
                  <a16:creationId xmlns="" xmlns:a16="http://schemas.microsoft.com/office/drawing/2014/main" id="{A894AC9B-C592-7548-826B-AC49972E481C}"/>
                </a:ext>
              </a:extLst>
            </p:cNvPr>
            <p:cNvSpPr/>
            <p:nvPr/>
          </p:nvSpPr>
          <p:spPr bwMode="auto">
            <a:xfrm>
              <a:off x="5550299" y="3635888"/>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Indexed Nested Loop Join Iterator</a:t>
              </a:r>
            </a:p>
          </p:txBody>
        </p:sp>
        <p:sp>
          <p:nvSpPr>
            <p:cNvPr id="57" name="Rounded Rectangle 56" descr="Sailors is scanned in using a heap scan" title="Sailors">
              <a:extLst>
                <a:ext uri="{FF2B5EF4-FFF2-40B4-BE49-F238E27FC236}">
                  <a16:creationId xmlns="" xmlns:a16="http://schemas.microsoft.com/office/drawing/2014/main" id="{6BAE74BA-B1A4-D04B-A592-6194EB413149}"/>
                </a:ext>
              </a:extLst>
            </p:cNvPr>
            <p:cNvSpPr/>
            <p:nvPr/>
          </p:nvSpPr>
          <p:spPr bwMode="auto">
            <a:xfrm>
              <a:off x="5717913" y="4129453"/>
              <a:ext cx="808566"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Heap Scan Iterator</a:t>
              </a:r>
            </a:p>
          </p:txBody>
        </p:sp>
        <p:grpSp>
          <p:nvGrpSpPr>
            <p:cNvPr id="58" name="Group 57" descr="Reserves is scanned using an Index scan to find reserves where R.bid = 100" title="Index Scan">
              <a:extLst>
                <a:ext uri="{FF2B5EF4-FFF2-40B4-BE49-F238E27FC236}">
                  <a16:creationId xmlns="" xmlns:a16="http://schemas.microsoft.com/office/drawing/2014/main" id="{340DF9BA-5715-D444-8528-D48D45538534}"/>
                </a:ext>
              </a:extLst>
            </p:cNvPr>
            <p:cNvGrpSpPr/>
            <p:nvPr/>
          </p:nvGrpSpPr>
          <p:grpSpPr>
            <a:xfrm>
              <a:off x="2678003" y="3969065"/>
              <a:ext cx="1801863" cy="966254"/>
              <a:chOff x="4345666" y="5279869"/>
              <a:chExt cx="1686615" cy="960478"/>
            </a:xfrm>
          </p:grpSpPr>
          <p:sp>
            <p:nvSpPr>
              <p:cNvPr id="63" name="Rounded Rectangle 62">
                <a:extLst>
                  <a:ext uri="{FF2B5EF4-FFF2-40B4-BE49-F238E27FC236}">
                    <a16:creationId xmlns="" xmlns:a16="http://schemas.microsoft.com/office/drawing/2014/main" id="{5ADC45B5-39DF-814B-9700-563B80C07834}"/>
                  </a:ext>
                </a:extLst>
              </p:cNvPr>
              <p:cNvSpPr/>
              <p:nvPr/>
            </p:nvSpPr>
            <p:spPr bwMode="auto">
              <a:xfrm>
                <a:off x="4372849" y="5569708"/>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charset="0"/>
                  </a:rPr>
                  <a:t>Indexed Scan Iterator</a:t>
                </a:r>
                <a:endParaRPr lang="en-US" sz="900" dirty="0">
                  <a:solidFill>
                    <a:schemeClr val="bg1"/>
                  </a:solidFill>
                  <a:latin typeface="Helvetica Neue" charset="0"/>
                </a:endParaRPr>
              </a:p>
            </p:txBody>
          </p:sp>
          <p:sp>
            <p:nvSpPr>
              <p:cNvPr id="64" name="TextBox 63">
                <a:extLst>
                  <a:ext uri="{FF2B5EF4-FFF2-40B4-BE49-F238E27FC236}">
                    <a16:creationId xmlns="" xmlns:a16="http://schemas.microsoft.com/office/drawing/2014/main" id="{840E2EEA-D15D-3F4A-BB65-7C60ACF58DC2}"/>
                  </a:ext>
                </a:extLst>
              </p:cNvPr>
              <p:cNvSpPr txBox="1"/>
              <p:nvPr/>
            </p:nvSpPr>
            <p:spPr>
              <a:xfrm>
                <a:off x="4345666" y="5279869"/>
                <a:ext cx="1686615" cy="400109"/>
              </a:xfrm>
              <a:prstGeom prst="rect">
                <a:avLst/>
              </a:prstGeom>
              <a:noFill/>
            </p:spPr>
            <p:txBody>
              <a:bodyPr wrap="none" rtlCol="0">
                <a:spAutoFit/>
              </a:bodyPr>
              <a:lstStyle/>
              <a:p>
                <a:r>
                  <a:rPr lang="en-US" sz="1350" dirty="0">
                    <a:solidFill>
                      <a:schemeClr val="accent2"/>
                    </a:solidFill>
                  </a:rPr>
                  <a:t>Operator Code </a:t>
                </a:r>
              </a:p>
            </p:txBody>
          </p:sp>
        </p:grpSp>
      </p:grpSp>
    </p:spTree>
    <p:extLst>
      <p:ext uri="{BB962C8B-B14F-4D97-AF65-F5344CB8AC3E}">
        <p14:creationId xmlns:p14="http://schemas.microsoft.com/office/powerpoint/2010/main" val="153396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9"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dissolve">
                                      <p:cBhvr>
                                        <p:cTn id="2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53627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r>
              <a:rPr lang="en-US"/>
              <a:t>Compound Operator: Join</a:t>
            </a:r>
          </a:p>
        </p:txBody>
      </p:sp>
      <p:sp>
        <p:nvSpPr>
          <p:cNvPr id="60422" name="Rectangle 5"/>
          <p:cNvSpPr>
            <a:spLocks noGrp="1" noChangeArrowheads="1"/>
          </p:cNvSpPr>
          <p:nvPr>
            <p:ph idx="1"/>
          </p:nvPr>
        </p:nvSpPr>
        <p:spPr/>
        <p:txBody>
          <a:bodyPr>
            <a:normAutofit/>
          </a:bodyPr>
          <a:lstStyle/>
          <a:p>
            <a:r>
              <a:rPr lang="en-US" dirty="0"/>
              <a:t>Joins are compound operators (like intersection):</a:t>
            </a:r>
          </a:p>
          <a:p>
            <a:pPr lvl="1"/>
            <a:r>
              <a:rPr lang="en-US" dirty="0"/>
              <a:t>Generally, 𝜎</a:t>
            </a:r>
            <a:r>
              <a:rPr lang="en-US" baseline="-25000" dirty="0">
                <a:sym typeface="Wingdings"/>
              </a:rPr>
              <a:t>𝜃</a:t>
            </a:r>
            <a:r>
              <a:rPr lang="en-US" dirty="0">
                <a:sym typeface="Wingdings"/>
              </a:rPr>
              <a:t>( </a:t>
            </a:r>
            <a:r>
              <a:rPr lang="en-US" dirty="0"/>
              <a:t>R × S)</a:t>
            </a:r>
          </a:p>
          <a:p>
            <a:pPr>
              <a:spcBef>
                <a:spcPts val="2000"/>
              </a:spcBef>
            </a:pPr>
            <a:r>
              <a:rPr lang="en-US" dirty="0"/>
              <a:t>Hierarchy of common kinds</a:t>
            </a:r>
            <a:r>
              <a:rPr lang="en-US" dirty="0">
                <a:sym typeface="Wingdings"/>
              </a:rPr>
              <a:t>:</a:t>
            </a:r>
          </a:p>
          <a:p>
            <a:pPr lvl="1"/>
            <a:r>
              <a:rPr lang="en-US" b="1" dirty="0">
                <a:sym typeface="Wingdings"/>
              </a:rPr>
              <a:t>Theta Join </a:t>
            </a:r>
            <a:r>
              <a:rPr lang="en-US" dirty="0">
                <a:sym typeface="Wingdings"/>
              </a:rPr>
              <a:t>( </a:t>
            </a:r>
            <a:r>
              <a:rPr lang="en-US" sz="2000" dirty="0">
                <a:sym typeface="Wingdings"/>
              </a:rPr>
              <a:t>⋈</a:t>
            </a:r>
            <a:r>
              <a:rPr lang="en-US" baseline="-25000" dirty="0">
                <a:sym typeface="Wingdings"/>
              </a:rPr>
              <a:t>𝜃</a:t>
            </a:r>
            <a:r>
              <a:rPr lang="en-US" dirty="0">
                <a:sym typeface="Wingdings"/>
              </a:rPr>
              <a:t> ): join on logical expression 𝜃</a:t>
            </a:r>
          </a:p>
          <a:p>
            <a:pPr lvl="2"/>
            <a:r>
              <a:rPr lang="en-US" sz="1800" b="1" dirty="0" err="1">
                <a:sym typeface="Wingdings"/>
              </a:rPr>
              <a:t>Equi</a:t>
            </a:r>
            <a:r>
              <a:rPr lang="en-US" sz="1800" b="1" dirty="0">
                <a:sym typeface="Wingdings"/>
              </a:rPr>
              <a:t>-Join: </a:t>
            </a:r>
            <a:r>
              <a:rPr lang="en-US" sz="1800" dirty="0">
                <a:sym typeface="Wingdings"/>
              </a:rPr>
              <a:t>theta join with </a:t>
            </a:r>
            <a:r>
              <a:rPr lang="en-US" sz="1800" dirty="0" smtClean="0">
                <a:sym typeface="Wingdings"/>
              </a:rPr>
              <a:t>theta being a conjunction of equalities</a:t>
            </a:r>
            <a:endParaRPr lang="en-US" sz="1800" dirty="0">
              <a:sym typeface="Wingdings"/>
            </a:endParaRPr>
          </a:p>
          <a:p>
            <a:pPr lvl="3"/>
            <a:r>
              <a:rPr lang="en-US" sz="1800" b="1" dirty="0">
                <a:latin typeface="Helvetica Neue" charset="0"/>
                <a:ea typeface="Helvetica Neue" charset="0"/>
                <a:cs typeface="Helvetica Neue" charset="0"/>
                <a:sym typeface="Wingdings"/>
              </a:rPr>
              <a:t>Natural Join </a:t>
            </a:r>
            <a:r>
              <a:rPr lang="en-US" sz="1800" dirty="0">
                <a:latin typeface="Helvetica Neue" charset="0"/>
                <a:ea typeface="Helvetica Neue" charset="0"/>
                <a:cs typeface="Helvetica Neue" charset="0"/>
                <a:sym typeface="Wingdings"/>
              </a:rPr>
              <a:t>( </a:t>
            </a:r>
            <a:r>
              <a:rPr lang="en-US" dirty="0">
                <a:latin typeface="Helvetica Neue" charset="0"/>
                <a:ea typeface="Helvetica Neue" charset="0"/>
                <a:cs typeface="Helvetica Neue" charset="0"/>
                <a:sym typeface="Wingdings"/>
              </a:rPr>
              <a:t>⋈</a:t>
            </a:r>
            <a:r>
              <a:rPr lang="en-US" sz="1800" dirty="0">
                <a:latin typeface="Helvetica Neue" charset="0"/>
                <a:ea typeface="Helvetica Neue" charset="0"/>
                <a:cs typeface="Helvetica Neue" charset="0"/>
                <a:sym typeface="Wingdings"/>
              </a:rPr>
              <a:t> ): </a:t>
            </a:r>
            <a:r>
              <a:rPr lang="en-US" sz="1800" dirty="0" err="1">
                <a:latin typeface="Helvetica Neue" charset="0"/>
                <a:ea typeface="Helvetica Neue" charset="0"/>
                <a:cs typeface="Helvetica Neue" charset="0"/>
                <a:sym typeface="Wingdings"/>
              </a:rPr>
              <a:t>equi</a:t>
            </a:r>
            <a:r>
              <a:rPr lang="en-US" sz="1800" dirty="0">
                <a:latin typeface="Helvetica Neue" charset="0"/>
                <a:ea typeface="Helvetica Neue" charset="0"/>
                <a:cs typeface="Helvetica Neue" charset="0"/>
                <a:sym typeface="Wingdings"/>
              </a:rPr>
              <a:t>-join on all matching column names </a:t>
            </a:r>
            <a:endParaRPr lang="en-US" sz="1800" dirty="0">
              <a:latin typeface="Helvetica Neue" charset="0"/>
              <a:ea typeface="Helvetica Neue" charset="0"/>
              <a:cs typeface="Helvetica Neue" charset="0"/>
            </a:endParaRPr>
          </a:p>
          <a:p>
            <a:pPr marL="0" indent="0">
              <a:spcBef>
                <a:spcPts val="2000"/>
              </a:spcBef>
              <a:buNone/>
            </a:pPr>
            <a:r>
              <a:rPr lang="en-US" dirty="0"/>
              <a:t>Note: we </a:t>
            </a:r>
            <a:r>
              <a:rPr lang="en-US" dirty="0" smtClean="0"/>
              <a:t>will need to learn a </a:t>
            </a:r>
            <a:r>
              <a:rPr lang="en-US" dirty="0"/>
              <a:t>good join algorithm.</a:t>
            </a:r>
          </a:p>
          <a:p>
            <a:pPr marL="0" indent="0">
              <a:buNone/>
            </a:pPr>
            <a:r>
              <a:rPr lang="en-US" dirty="0"/>
              <a:t>Avoid </a:t>
            </a:r>
            <a:r>
              <a:rPr lang="en-US" dirty="0" smtClean="0"/>
              <a:t>cross-product </a:t>
            </a:r>
            <a:r>
              <a:rPr lang="en-US" dirty="0"/>
              <a:t>if we can!!</a:t>
            </a:r>
          </a:p>
        </p:txBody>
      </p:sp>
    </p:spTree>
    <p:extLst>
      <p:ext uri="{BB962C8B-B14F-4D97-AF65-F5344CB8AC3E}">
        <p14:creationId xmlns:p14="http://schemas.microsoft.com/office/powerpoint/2010/main" val="31941431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Theta Join (</a:t>
            </a:r>
            <a:r>
              <a:rPr lang="en-US" sz="3600" dirty="0">
                <a:sym typeface="Wingdings"/>
              </a:rPr>
              <a:t>⋈</a:t>
            </a:r>
            <a:r>
              <a:rPr lang="en-US" baseline="-25000" dirty="0">
                <a:sym typeface="Wingdings"/>
              </a:rPr>
              <a:t>𝜃</a:t>
            </a:r>
            <a:r>
              <a:rPr lang="en-US" dirty="0" smtClean="0"/>
              <a:t>) Example</a:t>
            </a:r>
            <a:endParaRPr lang="en-US" dirty="0"/>
          </a:p>
        </p:txBody>
      </p:sp>
      <p:sp>
        <p:nvSpPr>
          <p:cNvPr id="3" name="Content Placeholder 2"/>
          <p:cNvSpPr>
            <a:spLocks noGrp="1"/>
          </p:cNvSpPr>
          <p:nvPr>
            <p:ph idx="1"/>
          </p:nvPr>
        </p:nvSpPr>
        <p:spPr/>
        <p:txBody>
          <a:bodyPr>
            <a:noAutofit/>
          </a:bodyPr>
          <a:lstStyle/>
          <a:p>
            <a:r>
              <a:rPr lang="en-US" sz="2400" b="1" dirty="0"/>
              <a:t>R1 </a:t>
            </a:r>
            <a:r>
              <a:rPr lang="en-US" sz="2800" dirty="0" smtClean="0">
                <a:sym typeface="Wingdings"/>
              </a:rPr>
              <a:t>⋈</a:t>
            </a:r>
            <a:r>
              <a:rPr lang="en-US" sz="2400" baseline="-25000" dirty="0" err="1" smtClean="0">
                <a:sym typeface="Wingdings"/>
              </a:rPr>
              <a:t>sid</a:t>
            </a:r>
            <a:r>
              <a:rPr lang="en-US" sz="2400" baseline="-25000" dirty="0" smtClean="0">
                <a:sym typeface="Wingdings"/>
              </a:rPr>
              <a:t>=</a:t>
            </a:r>
            <a:r>
              <a:rPr lang="en-US" sz="2400" baseline="-25000" dirty="0" err="1" smtClean="0">
                <a:sym typeface="Wingdings"/>
              </a:rPr>
              <a:t>sid</a:t>
            </a:r>
            <a:r>
              <a:rPr lang="en-US" sz="2400" b="1" dirty="0" smtClean="0"/>
              <a:t> S1</a:t>
            </a:r>
          </a:p>
          <a:p>
            <a:pPr>
              <a:spcBef>
                <a:spcPts val="14376"/>
              </a:spcBef>
            </a:pPr>
            <a:r>
              <a:rPr lang="en-US" dirty="0" smtClean="0"/>
              <a:t>Note that output needs a rename operator!</a:t>
            </a:r>
            <a:endParaRPr lang="en-US" dirty="0"/>
          </a:p>
        </p:txBody>
      </p:sp>
      <p:graphicFrame>
        <p:nvGraphicFramePr>
          <p:cNvPr id="20" name="Table 19" descr="Table with columns for sid, sname, rating, age" title="Sailors Table"/>
          <p:cNvGraphicFramePr>
            <a:graphicFrameLocks noGrp="1"/>
          </p:cNvGraphicFramePr>
          <p:nvPr>
            <p:extLst/>
          </p:nvPr>
        </p:nvGraphicFramePr>
        <p:xfrm>
          <a:off x="2582018" y="2326807"/>
          <a:ext cx="1957860" cy="960177"/>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186648">
                <a:tc>
                  <a:txBody>
                    <a:bodyPr/>
                    <a:lstStyle/>
                    <a:p>
                      <a:r>
                        <a:rPr lang="en-US" sz="1100" u="sng" dirty="0" err="1"/>
                        <a:t>sid</a:t>
                      </a:r>
                      <a:endParaRPr lang="en-US" sz="1100" u="sng"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tc>
                <a:tc>
                  <a:txBody>
                    <a:bodyPr/>
                    <a:lstStyle/>
                    <a:p>
                      <a:r>
                        <a:rPr lang="en-US" sz="1100" dirty="0"/>
                        <a:t>lubber</a:t>
                      </a:r>
                    </a:p>
                  </a:txBody>
                  <a:tcPr marL="68580" marR="68580" marT="34290" marB="34290"/>
                </a:tc>
                <a:tc>
                  <a:txBody>
                    <a:bodyPr/>
                    <a:lstStyle/>
                    <a:p>
                      <a:r>
                        <a:rPr lang="en-US" sz="1100" dirty="0"/>
                        <a:t>8</a:t>
                      </a:r>
                    </a:p>
                  </a:txBody>
                  <a:tcPr marL="68580" marR="68580" marT="34290" marB="34290"/>
                </a:tc>
                <a:tc>
                  <a:txBody>
                    <a:bodyPr/>
                    <a:lstStyle/>
                    <a:p>
                      <a:r>
                        <a:rPr lang="en-US" sz="1100" dirty="0"/>
                        <a:t>55.5</a:t>
                      </a:r>
                    </a:p>
                  </a:txBody>
                  <a:tcPr marL="68580" marR="68580" marT="34290" marB="34290"/>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3"/>
                  </a:ext>
                </a:extLst>
              </a:tr>
            </a:tbl>
          </a:graphicData>
        </a:graphic>
      </p:graphicFrame>
      <p:sp>
        <p:nvSpPr>
          <p:cNvPr id="21" name="TextBox 20"/>
          <p:cNvSpPr txBox="1"/>
          <p:nvPr/>
        </p:nvSpPr>
        <p:spPr>
          <a:xfrm>
            <a:off x="2778729" y="1989126"/>
            <a:ext cx="402674" cy="300082"/>
          </a:xfrm>
          <a:prstGeom prst="rect">
            <a:avLst/>
          </a:prstGeom>
          <a:noFill/>
        </p:spPr>
        <p:txBody>
          <a:bodyPr wrap="none" rtlCol="0">
            <a:spAutoFit/>
          </a:bodyPr>
          <a:lstStyle/>
          <a:p>
            <a:r>
              <a:rPr lang="en-US" sz="1350" b="1" dirty="0"/>
              <a:t>S1:</a:t>
            </a:r>
          </a:p>
        </p:txBody>
      </p:sp>
      <p:graphicFrame>
        <p:nvGraphicFramePr>
          <p:cNvPr id="23" name="Table 22" descr="Reserves table with sid, bid, day" title="Reserves"/>
          <p:cNvGraphicFramePr>
            <a:graphicFrameLocks noGrp="1"/>
          </p:cNvGraphicFramePr>
          <p:nvPr>
            <p:extLst/>
          </p:nvPr>
        </p:nvGraphicFramePr>
        <p:xfrm>
          <a:off x="151927" y="2417674"/>
          <a:ext cx="1530361" cy="708117"/>
        </p:xfrm>
        <a:graphic>
          <a:graphicData uri="http://schemas.openxmlformats.org/drawingml/2006/table">
            <a:tbl>
              <a:tblPr firstRow="1" bandRow="1">
                <a:tableStyleId>{F5AB1C69-6EDB-4FF4-983F-18BD219EF322}</a:tableStyleId>
              </a:tblPr>
              <a:tblGrid>
                <a:gridCol w="361272">
                  <a:extLst>
                    <a:ext uri="{9D8B030D-6E8A-4147-A177-3AD203B41FA5}">
                      <a16:colId xmlns="" xmlns:a16="http://schemas.microsoft.com/office/drawing/2014/main" val="20000"/>
                    </a:ext>
                  </a:extLst>
                </a:gridCol>
                <a:gridCol w="455489">
                  <a:extLst>
                    <a:ext uri="{9D8B030D-6E8A-4147-A177-3AD203B41FA5}">
                      <a16:colId xmlns="" xmlns:a16="http://schemas.microsoft.com/office/drawing/2014/main" val="20001"/>
                    </a:ext>
                  </a:extLst>
                </a:gridCol>
                <a:gridCol w="713600">
                  <a:extLst>
                    <a:ext uri="{9D8B030D-6E8A-4147-A177-3AD203B41FA5}">
                      <a16:colId xmlns="" xmlns:a16="http://schemas.microsoft.com/office/drawing/2014/main" val="20002"/>
                    </a:ext>
                  </a:extLst>
                </a:gridCol>
              </a:tblGrid>
              <a:tr h="236039">
                <a:tc>
                  <a:txBody>
                    <a:bodyPr/>
                    <a:lstStyle/>
                    <a:p>
                      <a:r>
                        <a:rPr lang="en-US" sz="1100" u="sng" dirty="0" err="1">
                          <a:solidFill>
                            <a:schemeClr val="tx1"/>
                          </a:solidFill>
                        </a:rPr>
                        <a:t>sid</a:t>
                      </a:r>
                      <a:endParaRPr lang="en-US" sz="1100" u="sng" dirty="0">
                        <a:solidFill>
                          <a:schemeClr val="tx1"/>
                        </a:solidFill>
                      </a:endParaRPr>
                    </a:p>
                  </a:txBody>
                  <a:tcPr marL="58202" marR="58202" marT="29101" marB="29101"/>
                </a:tc>
                <a:tc>
                  <a:txBody>
                    <a:bodyPr/>
                    <a:lstStyle/>
                    <a:p>
                      <a:r>
                        <a:rPr lang="en-US" sz="1100" u="sng" dirty="0">
                          <a:solidFill>
                            <a:schemeClr val="tx1"/>
                          </a:solidFill>
                        </a:rPr>
                        <a:t>bid</a:t>
                      </a:r>
                    </a:p>
                  </a:txBody>
                  <a:tcPr marL="58202" marR="58202" marT="29101" marB="29101"/>
                </a:tc>
                <a:tc>
                  <a:txBody>
                    <a:bodyPr/>
                    <a:lstStyle/>
                    <a:p>
                      <a:r>
                        <a:rPr lang="en-US" sz="1100" u="sng" dirty="0">
                          <a:solidFill>
                            <a:schemeClr val="tx1"/>
                          </a:solidFill>
                        </a:rPr>
                        <a:t>day</a:t>
                      </a:r>
                    </a:p>
                  </a:txBody>
                  <a:tcPr marL="58202" marR="58202" marT="29101" marB="29101"/>
                </a:tc>
                <a:extLst>
                  <a:ext uri="{0D108BD9-81ED-4DB2-BD59-A6C34878D82A}">
                    <a16:rowId xmlns="" xmlns:a16="http://schemas.microsoft.com/office/drawing/2014/main" val="10000"/>
                  </a:ext>
                </a:extLst>
              </a:tr>
              <a:tr h="236039">
                <a:tc>
                  <a:txBody>
                    <a:bodyPr/>
                    <a:lstStyle/>
                    <a:p>
                      <a:r>
                        <a:rPr lang="en-US" sz="1100" dirty="0"/>
                        <a:t>22</a:t>
                      </a:r>
                    </a:p>
                  </a:txBody>
                  <a:tcPr marL="58202" marR="58202" marT="29101" marB="29101"/>
                </a:tc>
                <a:tc>
                  <a:txBody>
                    <a:bodyPr/>
                    <a:lstStyle/>
                    <a:p>
                      <a:r>
                        <a:rPr lang="en-US" sz="1100" dirty="0"/>
                        <a:t>101</a:t>
                      </a:r>
                    </a:p>
                  </a:txBody>
                  <a:tcPr marL="58202" marR="58202" marT="29101" marB="29101"/>
                </a:tc>
                <a:tc>
                  <a:txBody>
                    <a:bodyPr/>
                    <a:lstStyle/>
                    <a:p>
                      <a:r>
                        <a:rPr lang="en-US" sz="1100" dirty="0"/>
                        <a:t>10/10/96</a:t>
                      </a:r>
                    </a:p>
                  </a:txBody>
                  <a:tcPr marL="58202" marR="58202" marT="29101" marB="29101"/>
                </a:tc>
                <a:extLst>
                  <a:ext uri="{0D108BD9-81ED-4DB2-BD59-A6C34878D82A}">
                    <a16:rowId xmlns="" xmlns:a16="http://schemas.microsoft.com/office/drawing/2014/main" val="10001"/>
                  </a:ext>
                </a:extLst>
              </a:tr>
              <a:tr h="23603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extLst>
                  <a:ext uri="{0D108BD9-81ED-4DB2-BD59-A6C34878D82A}">
                    <a16:rowId xmlns="" xmlns:a16="http://schemas.microsoft.com/office/drawing/2014/main" val="10002"/>
                  </a:ext>
                </a:extLst>
              </a:tr>
            </a:tbl>
          </a:graphicData>
        </a:graphic>
      </p:graphicFrame>
      <p:sp>
        <p:nvSpPr>
          <p:cNvPr id="24" name="TextBox 23"/>
          <p:cNvSpPr txBox="1"/>
          <p:nvPr/>
        </p:nvSpPr>
        <p:spPr>
          <a:xfrm>
            <a:off x="231962" y="2089501"/>
            <a:ext cx="418704" cy="300082"/>
          </a:xfrm>
          <a:prstGeom prst="rect">
            <a:avLst/>
          </a:prstGeom>
          <a:noFill/>
        </p:spPr>
        <p:txBody>
          <a:bodyPr wrap="none" rtlCol="0">
            <a:spAutoFit/>
          </a:bodyPr>
          <a:lstStyle/>
          <a:p>
            <a:r>
              <a:rPr lang="en-US" sz="1350" b="1" dirty="0"/>
              <a:t>R1:</a:t>
            </a:r>
          </a:p>
        </p:txBody>
      </p:sp>
      <p:sp>
        <p:nvSpPr>
          <p:cNvPr id="6" name="Rectangle 5"/>
          <p:cNvSpPr/>
          <p:nvPr/>
        </p:nvSpPr>
        <p:spPr>
          <a:xfrm>
            <a:off x="1664718" y="2467308"/>
            <a:ext cx="934871" cy="523220"/>
          </a:xfrm>
          <a:prstGeom prst="rect">
            <a:avLst/>
          </a:prstGeom>
        </p:spPr>
        <p:txBody>
          <a:bodyPr wrap="none">
            <a:spAutoFit/>
          </a:bodyPr>
          <a:lstStyle/>
          <a:p>
            <a:r>
              <a:rPr lang="en-US" sz="2800" dirty="0">
                <a:sym typeface="Wingdings"/>
              </a:rPr>
              <a:t>⋈</a:t>
            </a:r>
            <a:r>
              <a:rPr lang="en-US" sz="2400" baseline="-25000" dirty="0" err="1">
                <a:sym typeface="Wingdings"/>
              </a:rPr>
              <a:t>sid</a:t>
            </a:r>
            <a:r>
              <a:rPr lang="en-US" sz="2400" baseline="-25000" dirty="0">
                <a:sym typeface="Wingdings"/>
              </a:rPr>
              <a:t>=</a:t>
            </a:r>
            <a:r>
              <a:rPr lang="en-US" sz="2400" baseline="-25000" dirty="0" err="1">
                <a:sym typeface="Wingdings"/>
              </a:rPr>
              <a:t>sid</a:t>
            </a:r>
            <a:endParaRPr lang="en-US" sz="1350" dirty="0"/>
          </a:p>
        </p:txBody>
      </p:sp>
      <p:graphicFrame>
        <p:nvGraphicFramePr>
          <p:cNvPr id="25" name="Table 24" descr="Table with sid, bid, day, sid, sname, rating, age produced by the cross product of the sailors and reserves table" title="Cross Product Table"/>
          <p:cNvGraphicFramePr>
            <a:graphicFrameLocks noGrp="1"/>
          </p:cNvGraphicFramePr>
          <p:nvPr>
            <p:extLst>
              <p:ext uri="{D42A27DB-BD31-4B8C-83A1-F6EECF244321}">
                <p14:modId xmlns:p14="http://schemas.microsoft.com/office/powerpoint/2010/main" val="289404047"/>
              </p:ext>
            </p:extLst>
          </p:nvPr>
        </p:nvGraphicFramePr>
        <p:xfrm>
          <a:off x="5194818" y="2366939"/>
          <a:ext cx="3595976" cy="723957"/>
        </p:xfrm>
        <a:graphic>
          <a:graphicData uri="http://schemas.openxmlformats.org/drawingml/2006/table">
            <a:tbl>
              <a:tblPr firstRow="1" bandRow="1">
                <a:tableStyleId>{5C22544A-7EE6-4342-B048-85BDC9FD1C3A}</a:tableStyleId>
              </a:tblPr>
              <a:tblGrid>
                <a:gridCol w="427789">
                  <a:extLst>
                    <a:ext uri="{9D8B030D-6E8A-4147-A177-3AD203B41FA5}">
                      <a16:colId xmlns="" xmlns:a16="http://schemas.microsoft.com/office/drawing/2014/main" val="20000"/>
                    </a:ext>
                  </a:extLst>
                </a:gridCol>
                <a:gridCol w="427789">
                  <a:extLst>
                    <a:ext uri="{9D8B030D-6E8A-4147-A177-3AD203B41FA5}">
                      <a16:colId xmlns="" xmlns:a16="http://schemas.microsoft.com/office/drawing/2014/main" val="20001"/>
                    </a:ext>
                  </a:extLst>
                </a:gridCol>
                <a:gridCol w="706853">
                  <a:extLst>
                    <a:ext uri="{9D8B030D-6E8A-4147-A177-3AD203B41FA5}">
                      <a16:colId xmlns="" xmlns:a16="http://schemas.microsoft.com/office/drawing/2014/main" val="20002"/>
                    </a:ext>
                  </a:extLst>
                </a:gridCol>
                <a:gridCol w="397938">
                  <a:extLst>
                    <a:ext uri="{9D8B030D-6E8A-4147-A177-3AD203B41FA5}">
                      <a16:colId xmlns="" xmlns:a16="http://schemas.microsoft.com/office/drawing/2014/main" val="20003"/>
                    </a:ext>
                  </a:extLst>
                </a:gridCol>
                <a:gridCol w="637710">
                  <a:extLst>
                    <a:ext uri="{9D8B030D-6E8A-4147-A177-3AD203B41FA5}">
                      <a16:colId xmlns="" xmlns:a16="http://schemas.microsoft.com/office/drawing/2014/main" val="20004"/>
                    </a:ext>
                  </a:extLst>
                </a:gridCol>
                <a:gridCol w="590472">
                  <a:extLst>
                    <a:ext uri="{9D8B030D-6E8A-4147-A177-3AD203B41FA5}">
                      <a16:colId xmlns="" xmlns:a16="http://schemas.microsoft.com/office/drawing/2014/main" val="20005"/>
                    </a:ext>
                  </a:extLst>
                </a:gridCol>
                <a:gridCol w="407425">
                  <a:extLst>
                    <a:ext uri="{9D8B030D-6E8A-4147-A177-3AD203B41FA5}">
                      <a16:colId xmlns="" xmlns:a16="http://schemas.microsoft.com/office/drawing/2014/main" val="20006"/>
                    </a:ext>
                  </a:extLst>
                </a:gridCol>
              </a:tblGrid>
              <a:tr h="241319">
                <a:tc>
                  <a:txBody>
                    <a:bodyPr/>
                    <a:lstStyle/>
                    <a:p>
                      <a:r>
                        <a:rPr lang="en-US" sz="1100" u="none" dirty="0" err="1"/>
                        <a:t>sid</a:t>
                      </a:r>
                      <a:endParaRPr lang="en-US" sz="1100" u="none" dirty="0"/>
                    </a:p>
                  </a:txBody>
                  <a:tcPr marL="68580" marR="68580" marT="34290" marB="34290"/>
                </a:tc>
                <a:tc>
                  <a:txBody>
                    <a:bodyPr/>
                    <a:lstStyle/>
                    <a:p>
                      <a:r>
                        <a:rPr lang="en-US" sz="1100" u="none" dirty="0"/>
                        <a:t>bid</a:t>
                      </a:r>
                    </a:p>
                  </a:txBody>
                  <a:tcPr marL="68580" marR="68580" marT="34290" marB="34290"/>
                </a:tc>
                <a:tc>
                  <a:txBody>
                    <a:bodyPr/>
                    <a:lstStyle/>
                    <a:p>
                      <a:r>
                        <a:rPr lang="en-US" sz="1100" u="none" dirty="0"/>
                        <a:t>day</a:t>
                      </a:r>
                    </a:p>
                  </a:txBody>
                  <a:tcPr marL="68580" marR="68580" marT="34290" marB="34290"/>
                </a:tc>
                <a:tc>
                  <a:txBody>
                    <a:bodyPr/>
                    <a:lstStyle/>
                    <a:p>
                      <a:r>
                        <a:rPr lang="en-US" sz="1100" u="none" dirty="0" err="1"/>
                        <a:t>sid</a:t>
                      </a:r>
                      <a:endParaRPr lang="en-US" sz="1100" u="none"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a:t>101</a:t>
                      </a:r>
                    </a:p>
                  </a:txBody>
                  <a:tcPr marL="68580" marR="68580" marT="34290" marB="34290">
                    <a:solidFill>
                      <a:schemeClr val="accent3">
                        <a:lumMod val="40000"/>
                        <a:lumOff val="60000"/>
                      </a:schemeClr>
                    </a:solidFill>
                  </a:tcPr>
                </a:tc>
                <a:tc>
                  <a:txBody>
                    <a:bodyPr/>
                    <a:lstStyle/>
                    <a:p>
                      <a:r>
                        <a:rPr lang="en-US" sz="1100" dirty="0"/>
                        <a:t>10/10/96</a:t>
                      </a:r>
                    </a:p>
                  </a:txBody>
                  <a:tcPr marL="68580" marR="68580" marT="34290" marB="34290">
                    <a:solidFill>
                      <a:schemeClr val="accent3">
                        <a:lumMod val="40000"/>
                        <a:lumOff val="60000"/>
                      </a:schemeClr>
                    </a:solidFill>
                  </a:tcPr>
                </a:tc>
                <a:tc>
                  <a:txBody>
                    <a:bodyPr/>
                    <a:lstStyle/>
                    <a:p>
                      <a:r>
                        <a:rPr lang="en-US" sz="1100" dirty="0"/>
                        <a:t>22</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1"/>
                  </a:ext>
                </a:extLst>
              </a:tr>
              <a:tr h="241319">
                <a:tc>
                  <a:txBody>
                    <a:bodyPr/>
                    <a:lstStyle/>
                    <a:p>
                      <a:r>
                        <a:rPr lang="en-US" sz="1100" dirty="0"/>
                        <a:t>58</a:t>
                      </a:r>
                    </a:p>
                  </a:txBody>
                  <a:tcPr marL="58202" marR="58202" marT="29101" marB="29101">
                    <a:solidFill>
                      <a:schemeClr val="accent6">
                        <a:lumMod val="40000"/>
                        <a:lumOff val="60000"/>
                      </a:schemeClr>
                    </a:solidFill>
                  </a:tcPr>
                </a:tc>
                <a:tc>
                  <a:txBody>
                    <a:bodyPr/>
                    <a:lstStyle/>
                    <a:p>
                      <a:r>
                        <a:rPr lang="en-US" sz="1100" dirty="0"/>
                        <a:t>103</a:t>
                      </a:r>
                    </a:p>
                  </a:txBody>
                  <a:tcPr marL="58202" marR="58202" marT="29101" marB="29101">
                    <a:solidFill>
                      <a:schemeClr val="accent6">
                        <a:lumMod val="40000"/>
                        <a:lumOff val="60000"/>
                      </a:schemeClr>
                    </a:solidFill>
                  </a:tcPr>
                </a:tc>
                <a:tc>
                  <a:txBody>
                    <a:bodyPr/>
                    <a:lstStyle/>
                    <a:p>
                      <a:r>
                        <a:rPr lang="en-US" sz="1100" dirty="0"/>
                        <a:t>11/12/96</a:t>
                      </a:r>
                    </a:p>
                  </a:txBody>
                  <a:tcPr marL="58202" marR="58202" marT="29101" marB="29101">
                    <a:solidFill>
                      <a:schemeClr val="accent6">
                        <a:lumMod val="40000"/>
                        <a:lumOff val="60000"/>
                      </a:schemeClr>
                    </a:solidFill>
                  </a:tcPr>
                </a:tc>
                <a:tc>
                  <a:txBody>
                    <a:bodyPr/>
                    <a:lstStyle/>
                    <a:p>
                      <a:r>
                        <a:rPr lang="en-US" sz="1100" dirty="0"/>
                        <a:t>58</a:t>
                      </a:r>
                    </a:p>
                  </a:txBody>
                  <a:tcPr marL="68580" marR="68580" marT="34290" marB="34290"/>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6"/>
                  </a:ext>
                </a:extLst>
              </a:tr>
            </a:tbl>
          </a:graphicData>
        </a:graphic>
      </p:graphicFrame>
      <p:sp>
        <p:nvSpPr>
          <p:cNvPr id="53" name="Rectangle 52"/>
          <p:cNvSpPr/>
          <p:nvPr/>
        </p:nvSpPr>
        <p:spPr>
          <a:xfrm>
            <a:off x="4747866" y="2467308"/>
            <a:ext cx="338554" cy="461665"/>
          </a:xfrm>
          <a:prstGeom prst="rect">
            <a:avLst/>
          </a:prstGeom>
        </p:spPr>
        <p:txBody>
          <a:bodyPr wrap="none">
            <a:spAutoFit/>
          </a:bodyPr>
          <a:lstStyle/>
          <a:p>
            <a:r>
              <a:rPr lang="en-US" sz="2400"/>
              <a:t>=</a:t>
            </a:r>
            <a:endParaRPr lang="en-US" sz="1350" dirty="0"/>
          </a:p>
        </p:txBody>
      </p:sp>
    </p:spTree>
    <p:extLst>
      <p:ext uri="{BB962C8B-B14F-4D97-AF65-F5344CB8AC3E}">
        <p14:creationId xmlns:p14="http://schemas.microsoft.com/office/powerpoint/2010/main" val="1884546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smtClean="0"/>
              <a:t>Another Theta </a:t>
            </a:r>
            <a:r>
              <a:rPr lang="en-US" dirty="0"/>
              <a:t>Join (</a:t>
            </a:r>
            <a:r>
              <a:rPr lang="en-US" sz="3600" dirty="0">
                <a:sym typeface="Wingdings"/>
              </a:rPr>
              <a:t>⋈</a:t>
            </a:r>
            <a:r>
              <a:rPr lang="en-US" baseline="-25000" dirty="0">
                <a:sym typeface="Wingdings"/>
              </a:rPr>
              <a:t>𝜃</a:t>
            </a:r>
            <a:r>
              <a:rPr lang="en-US" dirty="0" smtClean="0"/>
              <a:t>) Example</a:t>
            </a:r>
            <a:endParaRPr lang="en-US" dirty="0"/>
          </a:p>
        </p:txBody>
      </p:sp>
      <p:sp>
        <p:nvSpPr>
          <p:cNvPr id="4" name="Content Placeholder 3"/>
          <p:cNvSpPr>
            <a:spLocks noGrp="1"/>
          </p:cNvSpPr>
          <p:nvPr>
            <p:ph idx="1"/>
          </p:nvPr>
        </p:nvSpPr>
        <p:spPr>
          <a:xfrm>
            <a:off x="457200" y="971550"/>
            <a:ext cx="8229600" cy="3394472"/>
          </a:xfrm>
        </p:spPr>
        <p:txBody>
          <a:bodyPr>
            <a:normAutofit/>
          </a:bodyPr>
          <a:lstStyle/>
          <a:p>
            <a:r>
              <a:rPr lang="en-US" b="1" dirty="0"/>
              <a:t>R </a:t>
            </a:r>
            <a:r>
              <a:rPr lang="en-US" sz="2400" b="1" kern="0" dirty="0">
                <a:latin typeface="Helvetica Neue Light"/>
                <a:ea typeface="Osaka"/>
                <a:cs typeface="Osaka" charset="-128"/>
                <a:sym typeface="Wingdings"/>
              </a:rPr>
              <a:t>⋈</a:t>
            </a:r>
            <a:r>
              <a:rPr lang="en-US" b="1" kern="0" baseline="-25000" dirty="0">
                <a:latin typeface="Helvetica Neue Light"/>
                <a:ea typeface="Osaka"/>
                <a:cs typeface="Osaka" charset="-128"/>
                <a:sym typeface="Wingdings"/>
              </a:rPr>
              <a:t>𝜃</a:t>
            </a:r>
            <a:r>
              <a:rPr lang="en-US" b="1" dirty="0"/>
              <a:t> S = 𝜎</a:t>
            </a:r>
            <a:r>
              <a:rPr lang="en-US" b="1" kern="0" baseline="-25000" dirty="0">
                <a:latin typeface="Helvetica Neue Light"/>
                <a:ea typeface="Osaka"/>
                <a:cs typeface="Osaka" charset="-128"/>
                <a:sym typeface="Wingdings"/>
              </a:rPr>
              <a:t>𝜃</a:t>
            </a:r>
            <a:r>
              <a:rPr lang="en-US" b="1" kern="0" dirty="0">
                <a:latin typeface="Helvetica Neue Light"/>
                <a:ea typeface="Osaka"/>
                <a:cs typeface="Osaka" charset="-128"/>
                <a:sym typeface="Wingdings"/>
              </a:rPr>
              <a:t>( </a:t>
            </a:r>
            <a:r>
              <a:rPr lang="en-US" b="1" dirty="0"/>
              <a:t>R × S)</a:t>
            </a:r>
          </a:p>
          <a:p>
            <a:pPr>
              <a:spcBef>
                <a:spcPts val="280"/>
              </a:spcBef>
            </a:pPr>
            <a:r>
              <a:rPr lang="en-US" b="1" dirty="0"/>
              <a:t>Example: </a:t>
            </a:r>
            <a:r>
              <a:rPr lang="en-US" i="1" dirty="0"/>
              <a:t>More senior sailors for each sailor.</a:t>
            </a:r>
            <a:endParaRPr lang="en-US" b="1" dirty="0"/>
          </a:p>
          <a:p>
            <a:pPr>
              <a:spcBef>
                <a:spcPts val="0"/>
              </a:spcBef>
            </a:pPr>
            <a:r>
              <a:rPr lang="en-US" dirty="0"/>
              <a:t>S1 </a:t>
            </a:r>
            <a:r>
              <a:rPr lang="en-US" sz="2400" kern="0" dirty="0">
                <a:solidFill>
                  <a:srgbClr val="FF0000"/>
                </a:solidFill>
                <a:latin typeface="Helvetica Neue Light"/>
                <a:ea typeface="Osaka"/>
                <a:cs typeface="Osaka" charset="-128"/>
                <a:sym typeface="Wingdings"/>
              </a:rPr>
              <a:t>⋈</a:t>
            </a:r>
            <a:r>
              <a:rPr lang="en-US" kern="0" baseline="-25000" dirty="0">
                <a:solidFill>
                  <a:srgbClr val="FF0000"/>
                </a:solidFill>
                <a:latin typeface="Helvetica Neue Light"/>
                <a:ea typeface="Osaka"/>
                <a:cs typeface="Osaka" charset="-128"/>
                <a:sym typeface="Wingdings"/>
              </a:rPr>
              <a:t> f4 &lt;</a:t>
            </a:r>
            <a:r>
              <a:rPr lang="en-US" kern="0" dirty="0">
                <a:solidFill>
                  <a:srgbClr val="FF0000"/>
                </a:solidFill>
                <a:latin typeface="Helvetica Neue Light"/>
                <a:ea typeface="Osaka"/>
                <a:cs typeface="Osaka" charset="-128"/>
                <a:sym typeface="Wingdings"/>
              </a:rPr>
              <a:t> </a:t>
            </a:r>
            <a:r>
              <a:rPr lang="en-US" kern="0" baseline="-25000" dirty="0">
                <a:solidFill>
                  <a:srgbClr val="FF0000"/>
                </a:solidFill>
                <a:latin typeface="Helvetica Neue Light"/>
                <a:ea typeface="Osaka"/>
                <a:cs typeface="Osaka" charset="-128"/>
                <a:sym typeface="Wingdings"/>
              </a:rPr>
              <a:t>f8</a:t>
            </a:r>
            <a:r>
              <a:rPr lang="en-US" kern="0" dirty="0">
                <a:solidFill>
                  <a:srgbClr val="FF0000"/>
                </a:solidFill>
                <a:latin typeface="Helvetica Neue Light"/>
                <a:ea typeface="Osaka"/>
                <a:cs typeface="Osaka" charset="-128"/>
                <a:sym typeface="Wingdings"/>
              </a:rPr>
              <a:t> </a:t>
            </a:r>
            <a:r>
              <a:rPr lang="en-US" dirty="0">
                <a:ea typeface="Helvetica Neue" charset="0"/>
                <a:cs typeface="Helvetica Neue" charset="0"/>
              </a:rPr>
              <a:t>S1</a:t>
            </a:r>
          </a:p>
        </p:txBody>
      </p:sp>
      <p:graphicFrame>
        <p:nvGraphicFramePr>
          <p:cNvPr id="18" name="Table 17" descr="Table with sid, sname, rating, age of sailors" title="Sailor Table"/>
          <p:cNvGraphicFramePr>
            <a:graphicFrameLocks noGrp="1"/>
          </p:cNvGraphicFramePr>
          <p:nvPr>
            <p:extLst>
              <p:ext uri="{D42A27DB-BD31-4B8C-83A1-F6EECF244321}">
                <p14:modId xmlns:p14="http://schemas.microsoft.com/office/powerpoint/2010/main" val="2176550676"/>
              </p:ext>
            </p:extLst>
          </p:nvPr>
        </p:nvGraphicFramePr>
        <p:xfrm>
          <a:off x="6096000" y="1055740"/>
          <a:ext cx="1957860" cy="965276"/>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241319">
                <a:tc>
                  <a:txBody>
                    <a:bodyPr/>
                    <a:lstStyle/>
                    <a:p>
                      <a:r>
                        <a:rPr lang="en-US" sz="1100" u="sng" dirty="0"/>
                        <a:t>f1</a:t>
                      </a:r>
                    </a:p>
                  </a:txBody>
                  <a:tcPr marL="68580" marR="68580" marT="34290" marB="34290"/>
                </a:tc>
                <a:tc>
                  <a:txBody>
                    <a:bodyPr/>
                    <a:lstStyle/>
                    <a:p>
                      <a:r>
                        <a:rPr lang="en-US" sz="1100" dirty="0"/>
                        <a:t>f2</a:t>
                      </a:r>
                    </a:p>
                  </a:txBody>
                  <a:tcPr marL="68580" marR="68580" marT="34290" marB="34290"/>
                </a:tc>
                <a:tc>
                  <a:txBody>
                    <a:bodyPr/>
                    <a:lstStyle/>
                    <a:p>
                      <a:r>
                        <a:rPr lang="en-US" sz="1100" dirty="0"/>
                        <a:t>f3</a:t>
                      </a:r>
                    </a:p>
                  </a:txBody>
                  <a:tcPr marL="68580" marR="68580" marT="34290" marB="34290"/>
                </a:tc>
                <a:tc>
                  <a:txBody>
                    <a:bodyPr/>
                    <a:lstStyle/>
                    <a:p>
                      <a:r>
                        <a:rPr lang="en-US" sz="1100" dirty="0"/>
                        <a:t>f4</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3"/>
                  </a:ext>
                </a:extLst>
              </a:tr>
            </a:tbl>
          </a:graphicData>
        </a:graphic>
      </p:graphicFrame>
      <p:sp>
        <p:nvSpPr>
          <p:cNvPr id="19" name="TextBox 18"/>
          <p:cNvSpPr txBox="1"/>
          <p:nvPr/>
        </p:nvSpPr>
        <p:spPr>
          <a:xfrm>
            <a:off x="6096000" y="687197"/>
            <a:ext cx="402674" cy="300082"/>
          </a:xfrm>
          <a:prstGeom prst="rect">
            <a:avLst/>
          </a:prstGeom>
          <a:noFill/>
        </p:spPr>
        <p:txBody>
          <a:bodyPr wrap="none" rtlCol="0">
            <a:spAutoFit/>
          </a:bodyPr>
          <a:lstStyle/>
          <a:p>
            <a:r>
              <a:rPr lang="en-US" sz="1350" b="1" dirty="0"/>
              <a:t>S1:</a:t>
            </a:r>
          </a:p>
        </p:txBody>
      </p:sp>
      <p:graphicFrame>
        <p:nvGraphicFramePr>
          <p:cNvPr id="22" name="Table 21" descr="The Sailor table joined with itself" title="Join Table"/>
          <p:cNvGraphicFramePr>
            <a:graphicFrameLocks noGrp="1"/>
          </p:cNvGraphicFramePr>
          <p:nvPr>
            <p:extLst>
              <p:ext uri="{D42A27DB-BD31-4B8C-83A1-F6EECF244321}">
                <p14:modId xmlns:p14="http://schemas.microsoft.com/office/powerpoint/2010/main" val="492531981"/>
              </p:ext>
            </p:extLst>
          </p:nvPr>
        </p:nvGraphicFramePr>
        <p:xfrm>
          <a:off x="2057400" y="2284540"/>
          <a:ext cx="4126727" cy="2649410"/>
        </p:xfrm>
        <a:graphic>
          <a:graphicData uri="http://schemas.openxmlformats.org/drawingml/2006/table">
            <a:tbl>
              <a:tblPr firstRow="1" bandRow="1">
                <a:tableStyleId>{5C22544A-7EE6-4342-B048-85BDC9FD1C3A}</a:tableStyleId>
              </a:tblPr>
              <a:tblGrid>
                <a:gridCol w="333955">
                  <a:extLst>
                    <a:ext uri="{9D8B030D-6E8A-4147-A177-3AD203B41FA5}">
                      <a16:colId xmlns="" xmlns:a16="http://schemas.microsoft.com/office/drawing/2014/main" val="20000"/>
                    </a:ext>
                  </a:extLst>
                </a:gridCol>
                <a:gridCol w="620201">
                  <a:extLst>
                    <a:ext uri="{9D8B030D-6E8A-4147-A177-3AD203B41FA5}">
                      <a16:colId xmlns="" xmlns:a16="http://schemas.microsoft.com/office/drawing/2014/main" val="20001"/>
                    </a:ext>
                  </a:extLst>
                </a:gridCol>
                <a:gridCol w="584421">
                  <a:extLst>
                    <a:ext uri="{9D8B030D-6E8A-4147-A177-3AD203B41FA5}">
                      <a16:colId xmlns="" xmlns:a16="http://schemas.microsoft.com/office/drawing/2014/main" val="20002"/>
                    </a:ext>
                  </a:extLst>
                </a:gridCol>
                <a:gridCol w="512859">
                  <a:extLst>
                    <a:ext uri="{9D8B030D-6E8A-4147-A177-3AD203B41FA5}">
                      <a16:colId xmlns="" xmlns:a16="http://schemas.microsoft.com/office/drawing/2014/main" val="20003"/>
                    </a:ext>
                  </a:extLst>
                </a:gridCol>
                <a:gridCol w="435334">
                  <a:extLst>
                    <a:ext uri="{9D8B030D-6E8A-4147-A177-3AD203B41FA5}">
                      <a16:colId xmlns="" xmlns:a16="http://schemas.microsoft.com/office/drawing/2014/main" val="20004"/>
                    </a:ext>
                  </a:extLst>
                </a:gridCol>
                <a:gridCol w="620202">
                  <a:extLst>
                    <a:ext uri="{9D8B030D-6E8A-4147-A177-3AD203B41FA5}">
                      <a16:colId xmlns="" xmlns:a16="http://schemas.microsoft.com/office/drawing/2014/main" val="20005"/>
                    </a:ext>
                  </a:extLst>
                </a:gridCol>
                <a:gridCol w="566531">
                  <a:extLst>
                    <a:ext uri="{9D8B030D-6E8A-4147-A177-3AD203B41FA5}">
                      <a16:colId xmlns="" xmlns:a16="http://schemas.microsoft.com/office/drawing/2014/main" val="20006"/>
                    </a:ext>
                  </a:extLst>
                </a:gridCol>
                <a:gridCol w="453224">
                  <a:extLst>
                    <a:ext uri="{9D8B030D-6E8A-4147-A177-3AD203B41FA5}">
                      <a16:colId xmlns="" xmlns:a16="http://schemas.microsoft.com/office/drawing/2014/main" val="20007"/>
                    </a:ext>
                  </a:extLst>
                </a:gridCol>
              </a:tblGrid>
              <a:tr h="0">
                <a:tc gridSpan="4">
                  <a:txBody>
                    <a:bodyPr/>
                    <a:lstStyle/>
                    <a:p>
                      <a:pPr algn="ctr"/>
                      <a:r>
                        <a:rPr lang="en-US" sz="1100" u="none" dirty="0"/>
                        <a:t>S1</a:t>
                      </a:r>
                    </a:p>
                  </a:txBody>
                  <a:tcPr marL="68580" marR="68580" marT="34290" marB="34290">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100" u="none" dirty="0"/>
                        <a:t>S1</a:t>
                      </a:r>
                    </a:p>
                  </a:txBody>
                  <a:tcPr marL="68580" marR="68580" marT="34290" marB="34290">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10000"/>
                  </a:ext>
                </a:extLst>
              </a:tr>
              <a:tr h="241319">
                <a:tc>
                  <a:txBody>
                    <a:bodyPr/>
                    <a:lstStyle/>
                    <a:p>
                      <a:r>
                        <a:rPr lang="en-US" sz="1100" u="none" dirty="0">
                          <a:solidFill>
                            <a:schemeClr val="bg1"/>
                          </a:solidFill>
                        </a:rPr>
                        <a:t>f1</a:t>
                      </a:r>
                    </a:p>
                  </a:txBody>
                  <a:tcPr marL="68580" marR="68580" marT="34290" marB="34290">
                    <a:solidFill>
                      <a:schemeClr val="accent1"/>
                    </a:solidFill>
                  </a:tcPr>
                </a:tc>
                <a:tc>
                  <a:txBody>
                    <a:bodyPr/>
                    <a:lstStyle/>
                    <a:p>
                      <a:r>
                        <a:rPr lang="en-US" sz="1100" u="none" dirty="0">
                          <a:solidFill>
                            <a:schemeClr val="bg1"/>
                          </a:solidFill>
                        </a:rPr>
                        <a:t>f2</a:t>
                      </a:r>
                    </a:p>
                  </a:txBody>
                  <a:tcPr marL="68580" marR="68580" marT="34290" marB="34290">
                    <a:solidFill>
                      <a:schemeClr val="accent1"/>
                    </a:solidFill>
                  </a:tcPr>
                </a:tc>
                <a:tc>
                  <a:txBody>
                    <a:bodyPr/>
                    <a:lstStyle/>
                    <a:p>
                      <a:r>
                        <a:rPr lang="en-US" sz="1100" u="none" dirty="0">
                          <a:solidFill>
                            <a:schemeClr val="bg1"/>
                          </a:solidFill>
                        </a:rPr>
                        <a:t>f3</a:t>
                      </a:r>
                    </a:p>
                  </a:txBody>
                  <a:tcPr marL="68580" marR="68580" marT="34290" marB="34290">
                    <a:solidFill>
                      <a:schemeClr val="accent1"/>
                    </a:solidFill>
                  </a:tcPr>
                </a:tc>
                <a:tc>
                  <a:txBody>
                    <a:bodyPr/>
                    <a:lstStyle/>
                    <a:p>
                      <a:r>
                        <a:rPr lang="en-US" sz="1100" u="none" dirty="0">
                          <a:solidFill>
                            <a:schemeClr val="bg1"/>
                          </a:solidFill>
                        </a:rPr>
                        <a:t>f4</a:t>
                      </a:r>
                    </a:p>
                  </a:txBody>
                  <a:tcPr marL="68580" marR="68580" marT="34290" marB="34290">
                    <a:solidFill>
                      <a:schemeClr val="accent1"/>
                    </a:solidFill>
                  </a:tcPr>
                </a:tc>
                <a:tc>
                  <a:txBody>
                    <a:bodyPr/>
                    <a:lstStyle/>
                    <a:p>
                      <a:r>
                        <a:rPr lang="en-US" sz="1100" u="none" dirty="0">
                          <a:solidFill>
                            <a:schemeClr val="bg1"/>
                          </a:solidFill>
                        </a:rPr>
                        <a:t>f5</a:t>
                      </a:r>
                    </a:p>
                  </a:txBody>
                  <a:tcPr marL="68580" marR="68580" marT="34290" marB="34290">
                    <a:solidFill>
                      <a:schemeClr val="accent1"/>
                    </a:solidFill>
                  </a:tcPr>
                </a:tc>
                <a:tc>
                  <a:txBody>
                    <a:bodyPr/>
                    <a:lstStyle/>
                    <a:p>
                      <a:r>
                        <a:rPr lang="en-US" sz="1100" dirty="0">
                          <a:solidFill>
                            <a:schemeClr val="bg1"/>
                          </a:solidFill>
                        </a:rPr>
                        <a:t>f6</a:t>
                      </a:r>
                    </a:p>
                  </a:txBody>
                  <a:tcPr marL="68580" marR="68580" marT="34290" marB="34290">
                    <a:solidFill>
                      <a:schemeClr val="accent1"/>
                    </a:solidFill>
                  </a:tcPr>
                </a:tc>
                <a:tc>
                  <a:txBody>
                    <a:bodyPr/>
                    <a:lstStyle/>
                    <a:p>
                      <a:r>
                        <a:rPr lang="en-US" sz="1100" dirty="0">
                          <a:solidFill>
                            <a:schemeClr val="bg1"/>
                          </a:solidFill>
                        </a:rPr>
                        <a:t>f7</a:t>
                      </a:r>
                    </a:p>
                  </a:txBody>
                  <a:tcPr marL="68580" marR="68580" marT="34290" marB="34290">
                    <a:solidFill>
                      <a:schemeClr val="accent1"/>
                    </a:solidFill>
                  </a:tcPr>
                </a:tc>
                <a:tc>
                  <a:txBody>
                    <a:bodyPr/>
                    <a:lstStyle/>
                    <a:p>
                      <a:r>
                        <a:rPr lang="en-US" sz="1100" dirty="0">
                          <a:solidFill>
                            <a:schemeClr val="bg1"/>
                          </a:solidFill>
                        </a:rPr>
                        <a:t>f8</a:t>
                      </a:r>
                    </a:p>
                  </a:txBody>
                  <a:tcPr marL="68580" marR="68580" marT="34290" marB="34290">
                    <a:solidFill>
                      <a:schemeClr val="accent1"/>
                    </a:solidFill>
                  </a:tcPr>
                </a:tc>
                <a:extLst>
                  <a:ext uri="{0D108BD9-81ED-4DB2-BD59-A6C34878D82A}">
                    <a16:rowId xmlns="" xmlns:a16="http://schemas.microsoft.com/office/drawing/2014/main" val="10001"/>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3"/>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4"/>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5"/>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6"/>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7"/>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8"/>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9"/>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1703097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Another Theta Join (</a:t>
            </a:r>
            <a:r>
              <a:rPr lang="en-US" dirty="0">
                <a:sym typeface="Wingdings"/>
              </a:rPr>
              <a:t>⋈</a:t>
            </a:r>
            <a:r>
              <a:rPr lang="en-US" sz="2800" dirty="0">
                <a:sym typeface="Wingdings"/>
              </a:rPr>
              <a:t>𝜃</a:t>
            </a:r>
            <a:r>
              <a:rPr lang="en-US" dirty="0"/>
              <a:t>), Pt </a:t>
            </a:r>
            <a:r>
              <a:rPr lang="en-US" dirty="0" smtClean="0"/>
              <a:t>2</a:t>
            </a:r>
            <a:endParaRPr lang="en-US" dirty="0"/>
          </a:p>
        </p:txBody>
      </p:sp>
      <p:graphicFrame>
        <p:nvGraphicFramePr>
          <p:cNvPr id="17" name="Table 16" descr="Table with sid, sname, rating, age of sailors" title="Sailor Table"/>
          <p:cNvGraphicFramePr>
            <a:graphicFrameLocks noGrp="1"/>
          </p:cNvGraphicFramePr>
          <p:nvPr>
            <p:extLst>
              <p:ext uri="{D42A27DB-BD31-4B8C-83A1-F6EECF244321}">
                <p14:modId xmlns:p14="http://schemas.microsoft.com/office/powerpoint/2010/main" val="2544017901"/>
              </p:ext>
            </p:extLst>
          </p:nvPr>
        </p:nvGraphicFramePr>
        <p:xfrm>
          <a:off x="6096000" y="1055740"/>
          <a:ext cx="1957860" cy="965276"/>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241319">
                <a:tc>
                  <a:txBody>
                    <a:bodyPr/>
                    <a:lstStyle/>
                    <a:p>
                      <a:r>
                        <a:rPr lang="en-US" sz="1100" u="sng" dirty="0"/>
                        <a:t>f1</a:t>
                      </a:r>
                    </a:p>
                  </a:txBody>
                  <a:tcPr marL="68580" marR="68580" marT="34290" marB="34290"/>
                </a:tc>
                <a:tc>
                  <a:txBody>
                    <a:bodyPr/>
                    <a:lstStyle/>
                    <a:p>
                      <a:r>
                        <a:rPr lang="en-US" sz="1100" dirty="0"/>
                        <a:t>f2</a:t>
                      </a:r>
                    </a:p>
                  </a:txBody>
                  <a:tcPr marL="68580" marR="68580" marT="34290" marB="34290"/>
                </a:tc>
                <a:tc>
                  <a:txBody>
                    <a:bodyPr/>
                    <a:lstStyle/>
                    <a:p>
                      <a:r>
                        <a:rPr lang="en-US" sz="1100" dirty="0"/>
                        <a:t>f3</a:t>
                      </a:r>
                    </a:p>
                  </a:txBody>
                  <a:tcPr marL="68580" marR="68580" marT="34290" marB="34290"/>
                </a:tc>
                <a:tc>
                  <a:txBody>
                    <a:bodyPr/>
                    <a:lstStyle/>
                    <a:p>
                      <a:r>
                        <a:rPr lang="en-US" sz="1100" dirty="0"/>
                        <a:t>f4</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3"/>
                  </a:ext>
                </a:extLst>
              </a:tr>
            </a:tbl>
          </a:graphicData>
        </a:graphic>
      </p:graphicFrame>
      <p:graphicFrame>
        <p:nvGraphicFramePr>
          <p:cNvPr id="22" name="Table 21" descr="Sailor table joined with itself crossing out all rows where the sids do not match" title="Theta Join"/>
          <p:cNvGraphicFramePr>
            <a:graphicFrameLocks noGrp="1"/>
          </p:cNvGraphicFramePr>
          <p:nvPr>
            <p:extLst>
              <p:ext uri="{D42A27DB-BD31-4B8C-83A1-F6EECF244321}">
                <p14:modId xmlns:p14="http://schemas.microsoft.com/office/powerpoint/2010/main" val="216021657"/>
              </p:ext>
            </p:extLst>
          </p:nvPr>
        </p:nvGraphicFramePr>
        <p:xfrm>
          <a:off x="2057400" y="2284540"/>
          <a:ext cx="4126727" cy="2649410"/>
        </p:xfrm>
        <a:graphic>
          <a:graphicData uri="http://schemas.openxmlformats.org/drawingml/2006/table">
            <a:tbl>
              <a:tblPr firstRow="1" bandRow="1">
                <a:tableStyleId>{5C22544A-7EE6-4342-B048-85BDC9FD1C3A}</a:tableStyleId>
              </a:tblPr>
              <a:tblGrid>
                <a:gridCol w="333955">
                  <a:extLst>
                    <a:ext uri="{9D8B030D-6E8A-4147-A177-3AD203B41FA5}">
                      <a16:colId xmlns="" xmlns:a16="http://schemas.microsoft.com/office/drawing/2014/main" val="20000"/>
                    </a:ext>
                  </a:extLst>
                </a:gridCol>
                <a:gridCol w="620201">
                  <a:extLst>
                    <a:ext uri="{9D8B030D-6E8A-4147-A177-3AD203B41FA5}">
                      <a16:colId xmlns="" xmlns:a16="http://schemas.microsoft.com/office/drawing/2014/main" val="20001"/>
                    </a:ext>
                  </a:extLst>
                </a:gridCol>
                <a:gridCol w="584421">
                  <a:extLst>
                    <a:ext uri="{9D8B030D-6E8A-4147-A177-3AD203B41FA5}">
                      <a16:colId xmlns="" xmlns:a16="http://schemas.microsoft.com/office/drawing/2014/main" val="20002"/>
                    </a:ext>
                  </a:extLst>
                </a:gridCol>
                <a:gridCol w="512859">
                  <a:extLst>
                    <a:ext uri="{9D8B030D-6E8A-4147-A177-3AD203B41FA5}">
                      <a16:colId xmlns="" xmlns:a16="http://schemas.microsoft.com/office/drawing/2014/main" val="20003"/>
                    </a:ext>
                  </a:extLst>
                </a:gridCol>
                <a:gridCol w="435334">
                  <a:extLst>
                    <a:ext uri="{9D8B030D-6E8A-4147-A177-3AD203B41FA5}">
                      <a16:colId xmlns="" xmlns:a16="http://schemas.microsoft.com/office/drawing/2014/main" val="20004"/>
                    </a:ext>
                  </a:extLst>
                </a:gridCol>
                <a:gridCol w="620202">
                  <a:extLst>
                    <a:ext uri="{9D8B030D-6E8A-4147-A177-3AD203B41FA5}">
                      <a16:colId xmlns="" xmlns:a16="http://schemas.microsoft.com/office/drawing/2014/main" val="20005"/>
                    </a:ext>
                  </a:extLst>
                </a:gridCol>
                <a:gridCol w="566531">
                  <a:extLst>
                    <a:ext uri="{9D8B030D-6E8A-4147-A177-3AD203B41FA5}">
                      <a16:colId xmlns="" xmlns:a16="http://schemas.microsoft.com/office/drawing/2014/main" val="20006"/>
                    </a:ext>
                  </a:extLst>
                </a:gridCol>
                <a:gridCol w="453224">
                  <a:extLst>
                    <a:ext uri="{9D8B030D-6E8A-4147-A177-3AD203B41FA5}">
                      <a16:colId xmlns="" xmlns:a16="http://schemas.microsoft.com/office/drawing/2014/main" val="20007"/>
                    </a:ext>
                  </a:extLst>
                </a:gridCol>
              </a:tblGrid>
              <a:tr h="0">
                <a:tc gridSpan="4">
                  <a:txBody>
                    <a:bodyPr/>
                    <a:lstStyle/>
                    <a:p>
                      <a:pPr algn="ctr"/>
                      <a:r>
                        <a:rPr lang="en-US" sz="1100" u="none" dirty="0"/>
                        <a:t>S1</a:t>
                      </a:r>
                    </a:p>
                  </a:txBody>
                  <a:tcPr marL="68580" marR="68580" marT="34290" marB="34290">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100" u="none" dirty="0"/>
                        <a:t>S1</a:t>
                      </a:r>
                    </a:p>
                  </a:txBody>
                  <a:tcPr marL="68580" marR="68580" marT="34290" marB="34290">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10000"/>
                  </a:ext>
                </a:extLst>
              </a:tr>
              <a:tr h="241319">
                <a:tc>
                  <a:txBody>
                    <a:bodyPr/>
                    <a:lstStyle/>
                    <a:p>
                      <a:r>
                        <a:rPr lang="en-US" sz="1100" u="none" dirty="0">
                          <a:solidFill>
                            <a:schemeClr val="bg1"/>
                          </a:solidFill>
                        </a:rPr>
                        <a:t>f1</a:t>
                      </a:r>
                    </a:p>
                  </a:txBody>
                  <a:tcPr marL="68580" marR="68580" marT="34290" marB="34290">
                    <a:solidFill>
                      <a:schemeClr val="accent1"/>
                    </a:solidFill>
                  </a:tcPr>
                </a:tc>
                <a:tc>
                  <a:txBody>
                    <a:bodyPr/>
                    <a:lstStyle/>
                    <a:p>
                      <a:r>
                        <a:rPr lang="en-US" sz="1100" u="none" dirty="0">
                          <a:solidFill>
                            <a:schemeClr val="bg1"/>
                          </a:solidFill>
                        </a:rPr>
                        <a:t>f2</a:t>
                      </a:r>
                    </a:p>
                  </a:txBody>
                  <a:tcPr marL="68580" marR="68580" marT="34290" marB="34290">
                    <a:solidFill>
                      <a:schemeClr val="accent1"/>
                    </a:solidFill>
                  </a:tcPr>
                </a:tc>
                <a:tc>
                  <a:txBody>
                    <a:bodyPr/>
                    <a:lstStyle/>
                    <a:p>
                      <a:r>
                        <a:rPr lang="en-US" sz="1100" u="none" dirty="0">
                          <a:solidFill>
                            <a:schemeClr val="bg1"/>
                          </a:solidFill>
                        </a:rPr>
                        <a:t>f3</a:t>
                      </a:r>
                    </a:p>
                  </a:txBody>
                  <a:tcPr marL="68580" marR="68580" marT="34290" marB="34290">
                    <a:solidFill>
                      <a:schemeClr val="accent1"/>
                    </a:solidFill>
                  </a:tcPr>
                </a:tc>
                <a:tc>
                  <a:txBody>
                    <a:bodyPr/>
                    <a:lstStyle/>
                    <a:p>
                      <a:r>
                        <a:rPr lang="en-US" sz="1100" u="none" dirty="0">
                          <a:solidFill>
                            <a:schemeClr val="bg1"/>
                          </a:solidFill>
                        </a:rPr>
                        <a:t>f4</a:t>
                      </a:r>
                    </a:p>
                  </a:txBody>
                  <a:tcPr marL="68580" marR="68580" marT="34290" marB="34290">
                    <a:solidFill>
                      <a:schemeClr val="accent1"/>
                    </a:solidFill>
                  </a:tcPr>
                </a:tc>
                <a:tc>
                  <a:txBody>
                    <a:bodyPr/>
                    <a:lstStyle/>
                    <a:p>
                      <a:r>
                        <a:rPr lang="en-US" sz="1100" u="none" dirty="0">
                          <a:solidFill>
                            <a:schemeClr val="bg1"/>
                          </a:solidFill>
                        </a:rPr>
                        <a:t>f5</a:t>
                      </a:r>
                    </a:p>
                  </a:txBody>
                  <a:tcPr marL="68580" marR="68580" marT="34290" marB="34290">
                    <a:solidFill>
                      <a:schemeClr val="accent1"/>
                    </a:solidFill>
                  </a:tcPr>
                </a:tc>
                <a:tc>
                  <a:txBody>
                    <a:bodyPr/>
                    <a:lstStyle/>
                    <a:p>
                      <a:r>
                        <a:rPr lang="en-US" sz="1100" dirty="0">
                          <a:solidFill>
                            <a:schemeClr val="bg1"/>
                          </a:solidFill>
                        </a:rPr>
                        <a:t>f6</a:t>
                      </a:r>
                    </a:p>
                  </a:txBody>
                  <a:tcPr marL="68580" marR="68580" marT="34290" marB="34290">
                    <a:solidFill>
                      <a:schemeClr val="accent1"/>
                    </a:solidFill>
                  </a:tcPr>
                </a:tc>
                <a:tc>
                  <a:txBody>
                    <a:bodyPr/>
                    <a:lstStyle/>
                    <a:p>
                      <a:r>
                        <a:rPr lang="en-US" sz="1100" dirty="0">
                          <a:solidFill>
                            <a:schemeClr val="bg1"/>
                          </a:solidFill>
                        </a:rPr>
                        <a:t>f7</a:t>
                      </a:r>
                    </a:p>
                  </a:txBody>
                  <a:tcPr marL="68580" marR="68580" marT="34290" marB="34290">
                    <a:solidFill>
                      <a:schemeClr val="accent1"/>
                    </a:solidFill>
                  </a:tcPr>
                </a:tc>
                <a:tc>
                  <a:txBody>
                    <a:bodyPr/>
                    <a:lstStyle/>
                    <a:p>
                      <a:r>
                        <a:rPr lang="en-US" sz="1100" dirty="0">
                          <a:solidFill>
                            <a:schemeClr val="bg1"/>
                          </a:solidFill>
                        </a:rPr>
                        <a:t>f8</a:t>
                      </a:r>
                    </a:p>
                  </a:txBody>
                  <a:tcPr marL="68580" marR="68580" marT="34290" marB="34290">
                    <a:solidFill>
                      <a:schemeClr val="accent1"/>
                    </a:solidFill>
                  </a:tcPr>
                </a:tc>
                <a:extLst>
                  <a:ext uri="{0D108BD9-81ED-4DB2-BD59-A6C34878D82A}">
                    <a16:rowId xmlns="" xmlns:a16="http://schemas.microsoft.com/office/drawing/2014/main" val="10001"/>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3"/>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4"/>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5"/>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6"/>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7"/>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8"/>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9"/>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10"/>
                  </a:ext>
                </a:extLst>
              </a:tr>
            </a:tbl>
          </a:graphicData>
        </a:graphic>
      </p:graphicFrame>
      <p:cxnSp>
        <p:nvCxnSpPr>
          <p:cNvPr id="23" name="Straight Connector 22" descr="Lines crossing out rows of the cross product of the self join where the sids of the sailors do not match" title="Lines"/>
          <p:cNvCxnSpPr/>
          <p:nvPr/>
        </p:nvCxnSpPr>
        <p:spPr bwMode="auto">
          <a:xfrm>
            <a:off x="2133600" y="2876550"/>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4" name="Straight Connector 23" descr="Lines crossing out rows of the cross product of the self join where the sids of the sailors do not match" title="Lines"/>
          <p:cNvCxnSpPr/>
          <p:nvPr/>
        </p:nvCxnSpPr>
        <p:spPr bwMode="auto">
          <a:xfrm>
            <a:off x="2133600" y="3360586"/>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7" name="Straight Connector 26" descr="Lines crossing out rows of the cross product of the self join where the sids of the sailors do not match" title="Lines"/>
          <p:cNvCxnSpPr/>
          <p:nvPr/>
        </p:nvCxnSpPr>
        <p:spPr bwMode="auto">
          <a:xfrm>
            <a:off x="2133600" y="3594156"/>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8" name="Straight Connector 27" descr="Lines crossing out rows of the cross product of the self join where the sids of the sailors do not match" title="Lines"/>
          <p:cNvCxnSpPr/>
          <p:nvPr/>
        </p:nvCxnSpPr>
        <p:spPr bwMode="auto">
          <a:xfrm>
            <a:off x="2133600" y="4108455"/>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9" name="Straight Connector 28" descr="Lines crossing out rows of the cross product of the self join where the sids of the sailors do not match" title="Lines"/>
          <p:cNvCxnSpPr/>
          <p:nvPr/>
        </p:nvCxnSpPr>
        <p:spPr bwMode="auto">
          <a:xfrm>
            <a:off x="2133600" y="3853020"/>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30" name="Straight Connector 29" descr="Lines crossing out rows of the cross product of the self join where the sids of the sailors do not match" title="Lines"/>
          <p:cNvCxnSpPr/>
          <p:nvPr/>
        </p:nvCxnSpPr>
        <p:spPr bwMode="auto">
          <a:xfrm>
            <a:off x="2133600" y="4802207"/>
            <a:ext cx="4253179"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sp>
        <p:nvSpPr>
          <p:cNvPr id="13" name="TextBox 12">
            <a:extLst>
              <a:ext uri="{FF2B5EF4-FFF2-40B4-BE49-F238E27FC236}">
                <a16:creationId xmlns="" xmlns:a16="http://schemas.microsoft.com/office/drawing/2014/main" id="{F241F531-2769-5648-A3D5-BB8FE545FE0F}"/>
              </a:ext>
            </a:extLst>
          </p:cNvPr>
          <p:cNvSpPr txBox="1"/>
          <p:nvPr/>
        </p:nvSpPr>
        <p:spPr>
          <a:xfrm>
            <a:off x="6096000" y="687197"/>
            <a:ext cx="402674" cy="300082"/>
          </a:xfrm>
          <a:prstGeom prst="rect">
            <a:avLst/>
          </a:prstGeom>
          <a:noFill/>
        </p:spPr>
        <p:txBody>
          <a:bodyPr wrap="none" rtlCol="0">
            <a:spAutoFit/>
          </a:bodyPr>
          <a:lstStyle/>
          <a:p>
            <a:r>
              <a:rPr lang="en-US" sz="1350" b="1" dirty="0"/>
              <a:t>S1:</a:t>
            </a:r>
          </a:p>
        </p:txBody>
      </p:sp>
      <p:sp>
        <p:nvSpPr>
          <p:cNvPr id="21" name="Content Placeholder 3">
            <a:extLst>
              <a:ext uri="{FF2B5EF4-FFF2-40B4-BE49-F238E27FC236}">
                <a16:creationId xmlns="" xmlns:a16="http://schemas.microsoft.com/office/drawing/2014/main" id="{3B5CFD51-441C-5146-8F66-453D5339CF06}"/>
              </a:ext>
            </a:extLst>
          </p:cNvPr>
          <p:cNvSpPr>
            <a:spLocks noGrp="1"/>
          </p:cNvSpPr>
          <p:nvPr>
            <p:ph idx="1"/>
          </p:nvPr>
        </p:nvSpPr>
        <p:spPr>
          <a:xfrm>
            <a:off x="457200" y="971550"/>
            <a:ext cx="8229600" cy="3394472"/>
          </a:xfrm>
        </p:spPr>
        <p:txBody>
          <a:bodyPr>
            <a:normAutofit/>
          </a:bodyPr>
          <a:lstStyle/>
          <a:p>
            <a:r>
              <a:rPr lang="en-US" b="1" dirty="0"/>
              <a:t>R </a:t>
            </a:r>
            <a:r>
              <a:rPr lang="en-US" sz="2400" b="1" kern="0" dirty="0">
                <a:latin typeface="Helvetica Neue Light"/>
                <a:ea typeface="Osaka"/>
                <a:cs typeface="Osaka" charset="-128"/>
                <a:sym typeface="Wingdings"/>
              </a:rPr>
              <a:t>⋈</a:t>
            </a:r>
            <a:r>
              <a:rPr lang="en-US" b="1" kern="0" baseline="-25000" dirty="0">
                <a:latin typeface="Helvetica Neue Light"/>
                <a:ea typeface="Osaka"/>
                <a:cs typeface="Osaka" charset="-128"/>
                <a:sym typeface="Wingdings"/>
              </a:rPr>
              <a:t>𝜃</a:t>
            </a:r>
            <a:r>
              <a:rPr lang="en-US" b="1" dirty="0"/>
              <a:t> S = 𝜎</a:t>
            </a:r>
            <a:r>
              <a:rPr lang="en-US" b="1" kern="0" baseline="-25000" dirty="0">
                <a:latin typeface="Helvetica Neue Light"/>
                <a:ea typeface="Osaka"/>
                <a:cs typeface="Osaka" charset="-128"/>
                <a:sym typeface="Wingdings"/>
              </a:rPr>
              <a:t>𝜃</a:t>
            </a:r>
            <a:r>
              <a:rPr lang="en-US" b="1" kern="0" dirty="0">
                <a:latin typeface="Helvetica Neue Light"/>
                <a:ea typeface="Osaka"/>
                <a:cs typeface="Osaka" charset="-128"/>
                <a:sym typeface="Wingdings"/>
              </a:rPr>
              <a:t>( </a:t>
            </a:r>
            <a:r>
              <a:rPr lang="en-US" b="1" dirty="0"/>
              <a:t>R × S)</a:t>
            </a:r>
          </a:p>
          <a:p>
            <a:pPr>
              <a:spcBef>
                <a:spcPts val="280"/>
              </a:spcBef>
            </a:pPr>
            <a:r>
              <a:rPr lang="en-US" b="1" dirty="0"/>
              <a:t>Example: </a:t>
            </a:r>
            <a:r>
              <a:rPr lang="en-US" i="1" dirty="0"/>
              <a:t>More senior sailors for each sailor.</a:t>
            </a:r>
            <a:endParaRPr lang="en-US" b="1" dirty="0"/>
          </a:p>
          <a:p>
            <a:pPr>
              <a:spcBef>
                <a:spcPts val="0"/>
              </a:spcBef>
            </a:pPr>
            <a:r>
              <a:rPr lang="en-US" dirty="0"/>
              <a:t>S1 </a:t>
            </a:r>
            <a:r>
              <a:rPr lang="en-US" sz="2400" kern="0" dirty="0">
                <a:solidFill>
                  <a:srgbClr val="FF0000"/>
                </a:solidFill>
                <a:latin typeface="Helvetica Neue Light"/>
                <a:ea typeface="Osaka"/>
                <a:cs typeface="Osaka" charset="-128"/>
                <a:sym typeface="Wingdings"/>
              </a:rPr>
              <a:t>⋈</a:t>
            </a:r>
            <a:r>
              <a:rPr lang="en-US" kern="0" baseline="-25000" dirty="0">
                <a:solidFill>
                  <a:srgbClr val="FF0000"/>
                </a:solidFill>
                <a:latin typeface="Helvetica Neue Light"/>
                <a:ea typeface="Osaka"/>
                <a:cs typeface="Osaka" charset="-128"/>
                <a:sym typeface="Wingdings"/>
              </a:rPr>
              <a:t> age &lt;</a:t>
            </a:r>
            <a:r>
              <a:rPr lang="en-US" kern="0" dirty="0">
                <a:solidFill>
                  <a:srgbClr val="FF0000"/>
                </a:solidFill>
                <a:latin typeface="Helvetica Neue Light"/>
                <a:ea typeface="Osaka"/>
                <a:cs typeface="Osaka" charset="-128"/>
                <a:sym typeface="Wingdings"/>
              </a:rPr>
              <a:t> </a:t>
            </a:r>
            <a:r>
              <a:rPr lang="en-US" kern="0" baseline="-25000" dirty="0">
                <a:solidFill>
                  <a:srgbClr val="FF0000"/>
                </a:solidFill>
                <a:latin typeface="Helvetica Neue Light"/>
                <a:ea typeface="Osaka"/>
                <a:cs typeface="Osaka" charset="-128"/>
                <a:sym typeface="Wingdings"/>
              </a:rPr>
              <a:t>age2</a:t>
            </a:r>
            <a:r>
              <a:rPr lang="en-US" kern="0" dirty="0">
                <a:solidFill>
                  <a:srgbClr val="FF0000"/>
                </a:solidFill>
                <a:latin typeface="Helvetica Neue Light"/>
                <a:ea typeface="Osaka"/>
                <a:cs typeface="Osaka" charset="-128"/>
                <a:sym typeface="Wingdings"/>
              </a:rPr>
              <a:t> </a:t>
            </a:r>
            <a:r>
              <a:rPr lang="en-US" dirty="0">
                <a:ea typeface="Helvetica Neue" charset="0"/>
                <a:cs typeface="Helvetica Neue" charset="0"/>
              </a:rPr>
              <a:t>S1</a:t>
            </a:r>
          </a:p>
        </p:txBody>
      </p:sp>
    </p:spTree>
    <p:extLst>
      <p:ext uri="{BB962C8B-B14F-4D97-AF65-F5344CB8AC3E}">
        <p14:creationId xmlns:p14="http://schemas.microsoft.com/office/powerpoint/2010/main" val="2108199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Another Theta Join (</a:t>
            </a:r>
            <a:r>
              <a:rPr lang="en-US" dirty="0">
                <a:sym typeface="Wingdings"/>
              </a:rPr>
              <a:t>⋈</a:t>
            </a:r>
            <a:r>
              <a:rPr lang="en-US" baseline="-25000" dirty="0">
                <a:sym typeface="Wingdings"/>
              </a:rPr>
              <a:t>𝜃</a:t>
            </a:r>
            <a:r>
              <a:rPr lang="en-US" dirty="0"/>
              <a:t>), Pt </a:t>
            </a:r>
            <a:r>
              <a:rPr lang="en-US" dirty="0" smtClean="0"/>
              <a:t>3</a:t>
            </a:r>
            <a:endParaRPr lang="en-US" dirty="0"/>
          </a:p>
        </p:txBody>
      </p:sp>
      <p:graphicFrame>
        <p:nvGraphicFramePr>
          <p:cNvPr id="20" name="Table 19" descr="Table with sid, sname, rating, age of sailors" title="Sailor Table"/>
          <p:cNvGraphicFramePr>
            <a:graphicFrameLocks noGrp="1"/>
          </p:cNvGraphicFramePr>
          <p:nvPr>
            <p:extLst>
              <p:ext uri="{D42A27DB-BD31-4B8C-83A1-F6EECF244321}">
                <p14:modId xmlns:p14="http://schemas.microsoft.com/office/powerpoint/2010/main" val="2499250966"/>
              </p:ext>
            </p:extLst>
          </p:nvPr>
        </p:nvGraphicFramePr>
        <p:xfrm>
          <a:off x="609600" y="2617388"/>
          <a:ext cx="1957860" cy="965276"/>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241319">
                <a:tc>
                  <a:txBody>
                    <a:bodyPr/>
                    <a:lstStyle/>
                    <a:p>
                      <a:r>
                        <a:rPr lang="en-US" sz="1100" u="sng" dirty="0" err="1"/>
                        <a:t>sid</a:t>
                      </a:r>
                      <a:endParaRPr lang="en-US" sz="1100" u="sng"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extLst>
                  <a:ext uri="{0D108BD9-81ED-4DB2-BD59-A6C34878D82A}">
                    <a16:rowId xmlns="" xmlns:a16="http://schemas.microsoft.com/office/drawing/2014/main" val="10003"/>
                  </a:ext>
                </a:extLst>
              </a:tr>
            </a:tbl>
          </a:graphicData>
        </a:graphic>
      </p:graphicFrame>
      <p:sp>
        <p:nvSpPr>
          <p:cNvPr id="21" name="TextBox 20"/>
          <p:cNvSpPr txBox="1"/>
          <p:nvPr/>
        </p:nvSpPr>
        <p:spPr>
          <a:xfrm>
            <a:off x="609600" y="2318035"/>
            <a:ext cx="402674" cy="300082"/>
          </a:xfrm>
          <a:prstGeom prst="rect">
            <a:avLst/>
          </a:prstGeom>
          <a:noFill/>
        </p:spPr>
        <p:txBody>
          <a:bodyPr wrap="none" rtlCol="0">
            <a:spAutoFit/>
          </a:bodyPr>
          <a:lstStyle/>
          <a:p>
            <a:r>
              <a:rPr lang="en-US" sz="1350" b="1" dirty="0"/>
              <a:t>S1:</a:t>
            </a:r>
          </a:p>
        </p:txBody>
      </p:sp>
      <p:graphicFrame>
        <p:nvGraphicFramePr>
          <p:cNvPr id="16" name="Table 15" descr="Join table resulting from the theta join" title="Theta Join"/>
          <p:cNvGraphicFramePr>
            <a:graphicFrameLocks noGrp="1"/>
          </p:cNvGraphicFramePr>
          <p:nvPr>
            <p:extLst>
              <p:ext uri="{D42A27DB-BD31-4B8C-83A1-F6EECF244321}">
                <p14:modId xmlns:p14="http://schemas.microsoft.com/office/powerpoint/2010/main" val="1873166390"/>
              </p:ext>
            </p:extLst>
          </p:nvPr>
        </p:nvGraphicFramePr>
        <p:xfrm>
          <a:off x="3066554" y="2366922"/>
          <a:ext cx="4126727" cy="1206595"/>
        </p:xfrm>
        <a:graphic>
          <a:graphicData uri="http://schemas.openxmlformats.org/drawingml/2006/table">
            <a:tbl>
              <a:tblPr firstRow="1" bandRow="1">
                <a:tableStyleId>{5C22544A-7EE6-4342-B048-85BDC9FD1C3A}</a:tableStyleId>
              </a:tblPr>
              <a:tblGrid>
                <a:gridCol w="333955">
                  <a:extLst>
                    <a:ext uri="{9D8B030D-6E8A-4147-A177-3AD203B41FA5}">
                      <a16:colId xmlns="" xmlns:a16="http://schemas.microsoft.com/office/drawing/2014/main" val="20000"/>
                    </a:ext>
                  </a:extLst>
                </a:gridCol>
                <a:gridCol w="620201">
                  <a:extLst>
                    <a:ext uri="{9D8B030D-6E8A-4147-A177-3AD203B41FA5}">
                      <a16:colId xmlns="" xmlns:a16="http://schemas.microsoft.com/office/drawing/2014/main" val="20001"/>
                    </a:ext>
                  </a:extLst>
                </a:gridCol>
                <a:gridCol w="584421">
                  <a:extLst>
                    <a:ext uri="{9D8B030D-6E8A-4147-A177-3AD203B41FA5}">
                      <a16:colId xmlns="" xmlns:a16="http://schemas.microsoft.com/office/drawing/2014/main" val="20002"/>
                    </a:ext>
                  </a:extLst>
                </a:gridCol>
                <a:gridCol w="512859">
                  <a:extLst>
                    <a:ext uri="{9D8B030D-6E8A-4147-A177-3AD203B41FA5}">
                      <a16:colId xmlns="" xmlns:a16="http://schemas.microsoft.com/office/drawing/2014/main" val="20003"/>
                    </a:ext>
                  </a:extLst>
                </a:gridCol>
                <a:gridCol w="435334">
                  <a:extLst>
                    <a:ext uri="{9D8B030D-6E8A-4147-A177-3AD203B41FA5}">
                      <a16:colId xmlns="" xmlns:a16="http://schemas.microsoft.com/office/drawing/2014/main" val="20004"/>
                    </a:ext>
                  </a:extLst>
                </a:gridCol>
                <a:gridCol w="620202">
                  <a:extLst>
                    <a:ext uri="{9D8B030D-6E8A-4147-A177-3AD203B41FA5}">
                      <a16:colId xmlns="" xmlns:a16="http://schemas.microsoft.com/office/drawing/2014/main" val="20005"/>
                    </a:ext>
                  </a:extLst>
                </a:gridCol>
                <a:gridCol w="566531">
                  <a:extLst>
                    <a:ext uri="{9D8B030D-6E8A-4147-A177-3AD203B41FA5}">
                      <a16:colId xmlns="" xmlns:a16="http://schemas.microsoft.com/office/drawing/2014/main" val="20006"/>
                    </a:ext>
                  </a:extLst>
                </a:gridCol>
                <a:gridCol w="453224">
                  <a:extLst>
                    <a:ext uri="{9D8B030D-6E8A-4147-A177-3AD203B41FA5}">
                      <a16:colId xmlns="" xmlns:a16="http://schemas.microsoft.com/office/drawing/2014/main" val="20007"/>
                    </a:ext>
                  </a:extLst>
                </a:gridCol>
              </a:tblGrid>
              <a:tr h="241319">
                <a:tc gridSpan="4">
                  <a:txBody>
                    <a:bodyPr/>
                    <a:lstStyle/>
                    <a:p>
                      <a:pPr algn="ctr"/>
                      <a:r>
                        <a:rPr lang="en-US" sz="1100" u="none" dirty="0"/>
                        <a:t>S1</a:t>
                      </a:r>
                    </a:p>
                  </a:txBody>
                  <a:tcPr marL="68580" marR="68580" marT="34290" marB="34290">
                    <a:solidFill>
                      <a:schemeClr val="tx1">
                        <a:lumMod val="65000"/>
                        <a:lumOff val="35000"/>
                      </a:schemeClr>
                    </a:solidFill>
                  </a:tcPr>
                </a:tc>
                <a:tc hMerge="1">
                  <a:txBody>
                    <a:bodyPr/>
                    <a:lstStyle/>
                    <a:p>
                      <a:endParaRPr lang="en-US" sz="1400" u="none" dirty="0"/>
                    </a:p>
                  </a:txBody>
                  <a:tcPr/>
                </a:tc>
                <a:tc hMerge="1">
                  <a:txBody>
                    <a:bodyPr/>
                    <a:lstStyle/>
                    <a:p>
                      <a:endParaRPr lang="en-US" sz="1400" u="none" dirty="0"/>
                    </a:p>
                  </a:txBody>
                  <a:tcPr/>
                </a:tc>
                <a:tc hMerge="1">
                  <a:txBody>
                    <a:bodyPr/>
                    <a:lstStyle/>
                    <a:p>
                      <a:endParaRPr lang="en-US" sz="1400" u="none" dirty="0"/>
                    </a:p>
                  </a:txBody>
                  <a:tcPr/>
                </a:tc>
                <a:tc gridSpan="4">
                  <a:txBody>
                    <a:bodyPr/>
                    <a:lstStyle/>
                    <a:p>
                      <a:pPr algn="ctr"/>
                      <a:r>
                        <a:rPr lang="en-US" sz="1100" u="none" smtClean="0"/>
                        <a:t>S1</a:t>
                      </a:r>
                      <a:endParaRPr lang="en-US" sz="1100" u="none" dirty="0"/>
                    </a:p>
                  </a:txBody>
                  <a:tcPr marL="68580" marR="68580" marT="34290" marB="34290">
                    <a:solidFill>
                      <a:schemeClr val="tx1">
                        <a:lumMod val="65000"/>
                        <a:lumOff val="35000"/>
                      </a:scheme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10000"/>
                  </a:ext>
                </a:extLst>
              </a:tr>
              <a:tr h="241319">
                <a:tc>
                  <a:txBody>
                    <a:bodyPr/>
                    <a:lstStyle/>
                    <a:p>
                      <a:r>
                        <a:rPr lang="en-US" sz="1100" u="none" dirty="0" err="1">
                          <a:solidFill>
                            <a:schemeClr val="bg1"/>
                          </a:solidFill>
                        </a:rPr>
                        <a:t>sid</a:t>
                      </a:r>
                      <a:endParaRPr lang="en-US" sz="1100" u="none" dirty="0">
                        <a:solidFill>
                          <a:schemeClr val="bg1"/>
                        </a:solidFill>
                      </a:endParaRPr>
                    </a:p>
                  </a:txBody>
                  <a:tcPr marL="68580" marR="68580" marT="34290" marB="34290">
                    <a:solidFill>
                      <a:schemeClr val="accent1"/>
                    </a:solidFill>
                  </a:tcPr>
                </a:tc>
                <a:tc>
                  <a:txBody>
                    <a:bodyPr/>
                    <a:lstStyle/>
                    <a:p>
                      <a:r>
                        <a:rPr lang="en-US" sz="1100" u="none" dirty="0" err="1">
                          <a:solidFill>
                            <a:schemeClr val="bg1"/>
                          </a:solidFill>
                        </a:rPr>
                        <a:t>sname</a:t>
                      </a:r>
                      <a:endParaRPr lang="en-US" sz="1100" u="none" dirty="0">
                        <a:solidFill>
                          <a:schemeClr val="bg1"/>
                        </a:solidFill>
                      </a:endParaRPr>
                    </a:p>
                  </a:txBody>
                  <a:tcPr marL="68580" marR="68580" marT="34290" marB="34290">
                    <a:solidFill>
                      <a:schemeClr val="accent1"/>
                    </a:solidFill>
                  </a:tcPr>
                </a:tc>
                <a:tc>
                  <a:txBody>
                    <a:bodyPr/>
                    <a:lstStyle/>
                    <a:p>
                      <a:r>
                        <a:rPr lang="en-US" sz="1100" u="none" dirty="0">
                          <a:solidFill>
                            <a:schemeClr val="bg1"/>
                          </a:solidFill>
                        </a:rPr>
                        <a:t>rating</a:t>
                      </a:r>
                    </a:p>
                  </a:txBody>
                  <a:tcPr marL="68580" marR="68580" marT="34290" marB="34290">
                    <a:solidFill>
                      <a:schemeClr val="accent1"/>
                    </a:solidFill>
                  </a:tcPr>
                </a:tc>
                <a:tc>
                  <a:txBody>
                    <a:bodyPr/>
                    <a:lstStyle/>
                    <a:p>
                      <a:r>
                        <a:rPr lang="en-US" sz="1100" u="none" dirty="0">
                          <a:solidFill>
                            <a:schemeClr val="bg1"/>
                          </a:solidFill>
                        </a:rPr>
                        <a:t>age</a:t>
                      </a:r>
                    </a:p>
                  </a:txBody>
                  <a:tcPr marL="68580" marR="68580" marT="34290" marB="34290">
                    <a:solidFill>
                      <a:schemeClr val="accent1"/>
                    </a:solidFill>
                  </a:tcPr>
                </a:tc>
                <a:tc>
                  <a:txBody>
                    <a:bodyPr/>
                    <a:lstStyle/>
                    <a:p>
                      <a:r>
                        <a:rPr lang="en-US" sz="1100" u="none" dirty="0" err="1">
                          <a:solidFill>
                            <a:schemeClr val="bg1"/>
                          </a:solidFill>
                        </a:rPr>
                        <a:t>sid</a:t>
                      </a:r>
                      <a:endParaRPr lang="en-US" sz="1100" u="none" dirty="0">
                        <a:solidFill>
                          <a:schemeClr val="bg1"/>
                        </a:solidFill>
                      </a:endParaRPr>
                    </a:p>
                  </a:txBody>
                  <a:tcPr marL="68580" marR="68580" marT="34290" marB="34290">
                    <a:solidFill>
                      <a:schemeClr val="accent1"/>
                    </a:solidFill>
                  </a:tcPr>
                </a:tc>
                <a:tc>
                  <a:txBody>
                    <a:bodyPr/>
                    <a:lstStyle/>
                    <a:p>
                      <a:r>
                        <a:rPr lang="en-US" sz="1100" dirty="0" err="1">
                          <a:solidFill>
                            <a:schemeClr val="bg1"/>
                          </a:solidFill>
                        </a:rPr>
                        <a:t>sname</a:t>
                      </a:r>
                      <a:endParaRPr lang="en-US" sz="1100" dirty="0">
                        <a:solidFill>
                          <a:schemeClr val="bg1"/>
                        </a:solidFill>
                      </a:endParaRPr>
                    </a:p>
                  </a:txBody>
                  <a:tcPr marL="68580" marR="68580" marT="34290" marB="34290">
                    <a:solidFill>
                      <a:schemeClr val="accent1"/>
                    </a:solidFill>
                  </a:tcPr>
                </a:tc>
                <a:tc>
                  <a:txBody>
                    <a:bodyPr/>
                    <a:lstStyle/>
                    <a:p>
                      <a:r>
                        <a:rPr lang="en-US" sz="1100" dirty="0">
                          <a:solidFill>
                            <a:schemeClr val="bg1"/>
                          </a:solidFill>
                        </a:rPr>
                        <a:t>rating</a:t>
                      </a:r>
                    </a:p>
                  </a:txBody>
                  <a:tcPr marL="68580" marR="68580" marT="34290" marB="34290">
                    <a:solidFill>
                      <a:schemeClr val="accent1"/>
                    </a:solidFill>
                  </a:tcPr>
                </a:tc>
                <a:tc>
                  <a:txBody>
                    <a:bodyPr/>
                    <a:lstStyle/>
                    <a:p>
                      <a:r>
                        <a:rPr lang="en-US" sz="1100" dirty="0">
                          <a:solidFill>
                            <a:schemeClr val="bg1"/>
                          </a:solidFill>
                        </a:rPr>
                        <a:t>age2</a:t>
                      </a:r>
                    </a:p>
                  </a:txBody>
                  <a:tcPr marL="68580" marR="68580" marT="34290" marB="34290">
                    <a:solidFill>
                      <a:schemeClr val="accent1"/>
                    </a:solidFill>
                  </a:tcPr>
                </a:tc>
                <a:extLst>
                  <a:ext uri="{0D108BD9-81ED-4DB2-BD59-A6C34878D82A}">
                    <a16:rowId xmlns="" xmlns:a16="http://schemas.microsoft.com/office/drawing/2014/main" val="10001"/>
                  </a:ext>
                </a:extLst>
              </a:tr>
              <a:tr h="241319">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22</a:t>
                      </a:r>
                    </a:p>
                  </a:txBody>
                  <a:tcPr marL="68580" marR="68580" marT="34290" marB="34290">
                    <a:solidFill>
                      <a:schemeClr val="accent3">
                        <a:lumMod val="40000"/>
                        <a:lumOff val="60000"/>
                      </a:schemeClr>
                    </a:solidFill>
                  </a:tcPr>
                </a:tc>
                <a:tc>
                  <a:txBody>
                    <a:bodyPr/>
                    <a:lstStyle/>
                    <a:p>
                      <a:r>
                        <a:rPr lang="en-US" sz="1100" dirty="0" err="1"/>
                        <a:t>dustin</a:t>
                      </a:r>
                      <a:endParaRPr lang="en-US" sz="1100" dirty="0"/>
                    </a:p>
                  </a:txBody>
                  <a:tcPr marL="68580" marR="68580" marT="34290" marB="34290">
                    <a:solidFill>
                      <a:schemeClr val="accent3">
                        <a:lumMod val="40000"/>
                        <a:lumOff val="60000"/>
                      </a:schemeClr>
                    </a:solidFill>
                  </a:tcPr>
                </a:tc>
                <a:tc>
                  <a:txBody>
                    <a:bodyPr/>
                    <a:lstStyle/>
                    <a:p>
                      <a:r>
                        <a:rPr lang="en-US" sz="1100" dirty="0"/>
                        <a:t>7</a:t>
                      </a:r>
                    </a:p>
                  </a:txBody>
                  <a:tcPr marL="68580" marR="68580" marT="34290" marB="34290">
                    <a:solidFill>
                      <a:schemeClr val="accent3">
                        <a:lumMod val="40000"/>
                        <a:lumOff val="60000"/>
                      </a:schemeClr>
                    </a:solidFill>
                  </a:tcPr>
                </a:tc>
                <a:tc>
                  <a:txBody>
                    <a:bodyPr/>
                    <a:lstStyle/>
                    <a:p>
                      <a:r>
                        <a:rPr lang="en-US" sz="1100" dirty="0"/>
                        <a:t>45.0</a:t>
                      </a:r>
                    </a:p>
                  </a:txBody>
                  <a:tcPr marL="68580" marR="68580" marT="34290" marB="34290">
                    <a:solidFill>
                      <a:schemeClr val="accent3">
                        <a:lumMod val="40000"/>
                        <a:lumOff val="60000"/>
                      </a:schemeClr>
                    </a:solidFill>
                  </a:tcPr>
                </a:tc>
                <a:extLst>
                  <a:ext uri="{0D108BD9-81ED-4DB2-BD59-A6C34878D82A}">
                    <a16:rowId xmlns="" xmlns:a16="http://schemas.microsoft.com/office/drawing/2014/main" val="10003"/>
                  </a:ext>
                </a:extLst>
              </a:tr>
              <a:tr h="241319">
                <a:tc>
                  <a:txBody>
                    <a:bodyPr/>
                    <a:lstStyle/>
                    <a:p>
                      <a:r>
                        <a:rPr lang="en-US" sz="1100" dirty="0"/>
                        <a:t>58</a:t>
                      </a:r>
                    </a:p>
                  </a:txBody>
                  <a:tcPr marL="68580" marR="68580" marT="34290" marB="34290">
                    <a:solidFill>
                      <a:schemeClr val="accent6">
                        <a:lumMod val="40000"/>
                        <a:lumOff val="60000"/>
                      </a:schemeClr>
                    </a:solidFill>
                  </a:tcPr>
                </a:tc>
                <a:tc>
                  <a:txBody>
                    <a:bodyPr/>
                    <a:lstStyle/>
                    <a:p>
                      <a:r>
                        <a:rPr lang="en-US" sz="1100" dirty="0"/>
                        <a:t>rusty</a:t>
                      </a:r>
                    </a:p>
                  </a:txBody>
                  <a:tcPr marL="68580" marR="68580" marT="34290" marB="34290">
                    <a:solidFill>
                      <a:schemeClr val="accent6">
                        <a:lumMod val="40000"/>
                        <a:lumOff val="60000"/>
                      </a:schemeClr>
                    </a:solidFill>
                  </a:tcPr>
                </a:tc>
                <a:tc>
                  <a:txBody>
                    <a:bodyPr/>
                    <a:lstStyle/>
                    <a:p>
                      <a:r>
                        <a:rPr lang="en-US" sz="1100" dirty="0"/>
                        <a:t>10</a:t>
                      </a:r>
                    </a:p>
                  </a:txBody>
                  <a:tcPr marL="68580" marR="68580" marT="34290" marB="34290">
                    <a:solidFill>
                      <a:schemeClr val="accent6">
                        <a:lumMod val="40000"/>
                        <a:lumOff val="60000"/>
                      </a:schemeClr>
                    </a:solidFill>
                  </a:tcPr>
                </a:tc>
                <a:tc>
                  <a:txBody>
                    <a:bodyPr/>
                    <a:lstStyle/>
                    <a:p>
                      <a:r>
                        <a:rPr lang="en-US" sz="1100" dirty="0"/>
                        <a:t>35.0</a:t>
                      </a:r>
                    </a:p>
                  </a:txBody>
                  <a:tcPr marL="68580" marR="68580" marT="34290" marB="34290">
                    <a:solidFill>
                      <a:schemeClr val="accent6">
                        <a:lumMod val="40000"/>
                        <a:lumOff val="60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4"/>
                  </a:ext>
                </a:extLst>
              </a:tr>
            </a:tbl>
          </a:graphicData>
        </a:graphic>
      </p:graphicFrame>
      <p:sp>
        <p:nvSpPr>
          <p:cNvPr id="2" name="Content Placeholder 1">
            <a:extLst>
              <a:ext uri="{FF2B5EF4-FFF2-40B4-BE49-F238E27FC236}">
                <a16:creationId xmlns="" xmlns:a16="http://schemas.microsoft.com/office/drawing/2014/main" id="{F36D84AF-F6A6-4944-9EF5-2DA9E6192BDE}"/>
              </a:ext>
            </a:extLst>
          </p:cNvPr>
          <p:cNvSpPr>
            <a:spLocks noGrp="1"/>
          </p:cNvSpPr>
          <p:nvPr>
            <p:ph idx="1"/>
          </p:nvPr>
        </p:nvSpPr>
        <p:spPr>
          <a:xfrm>
            <a:off x="457200" y="1047750"/>
            <a:ext cx="8229600" cy="3394472"/>
          </a:xfrm>
        </p:spPr>
        <p:txBody>
          <a:bodyPr>
            <a:normAutofit fontScale="40000" lnSpcReduction="20000"/>
          </a:bodyPr>
          <a:lstStyle/>
          <a:p>
            <a:r>
              <a:rPr lang="en-US" sz="4200" b="1" dirty="0"/>
              <a:t>R </a:t>
            </a:r>
            <a:r>
              <a:rPr lang="en-US" sz="4500" b="1" kern="0" dirty="0">
                <a:latin typeface="Helvetica Neue Light"/>
                <a:ea typeface="Osaka"/>
                <a:cs typeface="Osaka" charset="-128"/>
                <a:sym typeface="Wingdings"/>
              </a:rPr>
              <a:t>⋈</a:t>
            </a:r>
            <a:r>
              <a:rPr lang="en-US" sz="4200" b="1" kern="0" baseline="-25000" dirty="0">
                <a:latin typeface="Helvetica Neue Light"/>
                <a:ea typeface="Osaka"/>
                <a:cs typeface="Osaka" charset="-128"/>
                <a:sym typeface="Wingdings"/>
              </a:rPr>
              <a:t>𝜃</a:t>
            </a:r>
            <a:r>
              <a:rPr lang="en-US" sz="4200" b="1" dirty="0"/>
              <a:t> S = 𝜎</a:t>
            </a:r>
            <a:r>
              <a:rPr lang="en-US" sz="4200" b="1" kern="0" baseline="-25000" dirty="0">
                <a:latin typeface="Helvetica Neue Light"/>
                <a:ea typeface="Osaka"/>
                <a:cs typeface="Osaka" charset="-128"/>
                <a:sym typeface="Wingdings"/>
              </a:rPr>
              <a:t>𝜃</a:t>
            </a:r>
            <a:r>
              <a:rPr lang="en-US" sz="4200" b="1" kern="0" dirty="0">
                <a:latin typeface="Helvetica Neue Light"/>
                <a:ea typeface="Osaka"/>
                <a:cs typeface="Osaka" charset="-128"/>
                <a:sym typeface="Wingdings"/>
              </a:rPr>
              <a:t>( </a:t>
            </a:r>
            <a:r>
              <a:rPr lang="en-US" sz="4200" b="1" dirty="0"/>
              <a:t>R × S)</a:t>
            </a:r>
          </a:p>
          <a:p>
            <a:pPr>
              <a:spcBef>
                <a:spcPts val="280"/>
              </a:spcBef>
            </a:pPr>
            <a:r>
              <a:rPr lang="en-US" sz="4200" b="1" dirty="0"/>
              <a:t>Example: </a:t>
            </a:r>
            <a:r>
              <a:rPr lang="en-US" sz="4200" i="1" dirty="0"/>
              <a:t>More senior sailors for each sailor.</a:t>
            </a:r>
            <a:endParaRPr lang="en-US" sz="4200" b="1" dirty="0"/>
          </a:p>
          <a:p>
            <a:pPr>
              <a:spcBef>
                <a:spcPts val="0"/>
              </a:spcBef>
            </a:pPr>
            <a:r>
              <a:rPr lang="en-US" sz="4200" dirty="0"/>
              <a:t>S1 </a:t>
            </a:r>
            <a:r>
              <a:rPr lang="en-US" sz="4500" kern="0" dirty="0">
                <a:solidFill>
                  <a:srgbClr val="FF0000"/>
                </a:solidFill>
                <a:latin typeface="Helvetica Neue Light"/>
                <a:ea typeface="Osaka"/>
                <a:cs typeface="Osaka" charset="-128"/>
                <a:sym typeface="Wingdings"/>
              </a:rPr>
              <a:t>⋈</a:t>
            </a:r>
            <a:r>
              <a:rPr lang="en-US" sz="4200" kern="0" baseline="-25000" dirty="0">
                <a:solidFill>
                  <a:srgbClr val="FF0000"/>
                </a:solidFill>
                <a:latin typeface="Helvetica Neue Light"/>
                <a:ea typeface="Osaka"/>
                <a:cs typeface="Osaka" charset="-128"/>
                <a:sym typeface="Wingdings"/>
              </a:rPr>
              <a:t> f4 &lt;</a:t>
            </a:r>
            <a:r>
              <a:rPr lang="en-US" sz="4200" kern="0" dirty="0">
                <a:solidFill>
                  <a:srgbClr val="FF0000"/>
                </a:solidFill>
                <a:latin typeface="Helvetica Neue Light"/>
                <a:ea typeface="Osaka"/>
                <a:cs typeface="Osaka" charset="-128"/>
                <a:sym typeface="Wingdings"/>
              </a:rPr>
              <a:t> </a:t>
            </a:r>
            <a:r>
              <a:rPr lang="en-US" sz="4200" kern="0" baseline="-25000" dirty="0">
                <a:solidFill>
                  <a:srgbClr val="FF0000"/>
                </a:solidFill>
                <a:latin typeface="Helvetica Neue Light"/>
                <a:ea typeface="Osaka"/>
                <a:cs typeface="Osaka" charset="-128"/>
                <a:sym typeface="Wingdings"/>
              </a:rPr>
              <a:t>f8</a:t>
            </a:r>
            <a:r>
              <a:rPr lang="en-US" sz="4200" kern="0" dirty="0">
                <a:solidFill>
                  <a:srgbClr val="FF0000"/>
                </a:solidFill>
                <a:latin typeface="Helvetica Neue Light"/>
                <a:ea typeface="Osaka"/>
                <a:cs typeface="Osaka" charset="-128"/>
                <a:sym typeface="Wingdings"/>
              </a:rPr>
              <a:t> </a:t>
            </a:r>
            <a:r>
              <a:rPr lang="en-US" sz="4200" dirty="0">
                <a:ea typeface="Helvetica Neue" charset="0"/>
                <a:cs typeface="Helvetica Neue" charset="0"/>
              </a:rPr>
              <a:t>S1</a:t>
            </a:r>
          </a:p>
          <a:p>
            <a:pPr marL="128588" indent="-128588">
              <a:lnSpc>
                <a:spcPct val="90000"/>
              </a:lnSpc>
              <a:spcBef>
                <a:spcPts val="16000"/>
              </a:spcBef>
              <a:buFont typeface="Helvetica Neue" charset="0"/>
              <a:buChar char="•"/>
            </a:pPr>
            <a:r>
              <a:rPr lang="en-US" dirty="0">
                <a:ea typeface="ＭＳ Ｐゴシック" charset="0"/>
                <a:cs typeface="Helvetica Neue"/>
              </a:rPr>
              <a:t>Result </a:t>
            </a:r>
            <a:r>
              <a:rPr lang="en-US" i="1" dirty="0">
                <a:ea typeface="ＭＳ Ｐゴシック" charset="0"/>
                <a:cs typeface="Helvetica Neue"/>
              </a:rPr>
              <a:t>schema </a:t>
            </a:r>
            <a:r>
              <a:rPr lang="en-US" dirty="0">
                <a:ea typeface="ＭＳ Ｐゴシック" charset="0"/>
                <a:cs typeface="Helvetica Neue"/>
              </a:rPr>
              <a:t>same as that of cross-product.</a:t>
            </a:r>
          </a:p>
          <a:p>
            <a:pPr marL="128588" indent="-128588">
              <a:lnSpc>
                <a:spcPct val="90000"/>
              </a:lnSpc>
              <a:spcBef>
                <a:spcPts val="450"/>
              </a:spcBef>
              <a:buFont typeface="Helvetica Neue" charset="0"/>
              <a:buChar char="•"/>
            </a:pPr>
            <a:r>
              <a:rPr lang="en-US" dirty="0">
                <a:ea typeface="ＭＳ Ｐゴシック" charset="0"/>
                <a:cs typeface="Helvetica Neue"/>
              </a:rPr>
              <a:t>Special Case:</a:t>
            </a:r>
          </a:p>
          <a:p>
            <a:pPr marL="471488" lvl="1" indent="-128588">
              <a:lnSpc>
                <a:spcPct val="90000"/>
              </a:lnSpc>
              <a:spcBef>
                <a:spcPts val="450"/>
              </a:spcBef>
              <a:buFont typeface="Helvetica Neue" charset="0"/>
              <a:buChar char="•"/>
            </a:pPr>
            <a:r>
              <a:rPr lang="en-US" sz="2000" b="1" dirty="0" err="1">
                <a:sym typeface="Wingdings"/>
              </a:rPr>
              <a:t>Equi</a:t>
            </a:r>
            <a:r>
              <a:rPr lang="en-US" sz="2000" b="1" dirty="0">
                <a:sym typeface="Wingdings"/>
              </a:rPr>
              <a:t>-Join: </a:t>
            </a:r>
            <a:r>
              <a:rPr lang="en-US" sz="2000" i="1" dirty="0">
                <a:sym typeface="Wingdings"/>
              </a:rPr>
              <a:t>theta join with AND of = predicates</a:t>
            </a:r>
          </a:p>
          <a:p>
            <a:pPr marL="814388" lvl="2" indent="-128588">
              <a:lnSpc>
                <a:spcPct val="90000"/>
              </a:lnSpc>
              <a:spcBef>
                <a:spcPts val="450"/>
              </a:spcBef>
              <a:buFont typeface="Helvetica Neue" charset="0"/>
              <a:buChar char="•"/>
            </a:pPr>
            <a:r>
              <a:rPr lang="en-US" sz="2000" i="1" dirty="0">
                <a:sym typeface="Wingdings"/>
              </a:rPr>
              <a:t>Special special case </a:t>
            </a:r>
            <a:r>
              <a:rPr lang="en-US" sz="2000" b="1" i="1" dirty="0">
                <a:sym typeface="Wingdings"/>
              </a:rPr>
              <a:t>Natural Join </a:t>
            </a:r>
            <a:r>
              <a:rPr lang="is-IS" sz="2000" i="1" dirty="0">
                <a:sym typeface="Wingdings"/>
              </a:rPr>
              <a:t>…</a:t>
            </a:r>
            <a:endParaRPr lang="en-US" sz="2000" i="1" dirty="0">
              <a:sym typeface="Wingdings"/>
            </a:endParaRPr>
          </a:p>
          <a:p>
            <a:pPr marL="0" indent="0">
              <a:spcBef>
                <a:spcPts val="15000"/>
              </a:spcBef>
              <a:buNone/>
            </a:pPr>
            <a:endParaRPr lang="en-US" dirty="0">
              <a:ea typeface="Helvetica Neue" charset="0"/>
              <a:cs typeface="Helvetica Neue" charset="0"/>
            </a:endParaRPr>
          </a:p>
          <a:p>
            <a:endParaRPr lang="en-US" dirty="0"/>
          </a:p>
        </p:txBody>
      </p:sp>
    </p:spTree>
    <p:extLst>
      <p:ext uri="{BB962C8B-B14F-4D97-AF65-F5344CB8AC3E}">
        <p14:creationId xmlns:p14="http://schemas.microsoft.com/office/powerpoint/2010/main" val="1362714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Grp="1" noChangeArrowheads="1"/>
          </p:cNvSpPr>
          <p:nvPr>
            <p:ph type="title"/>
          </p:nvPr>
        </p:nvSpPr>
        <p:spPr/>
        <p:txBody>
          <a:bodyPr/>
          <a:lstStyle/>
          <a:p>
            <a:r>
              <a:rPr lang="en-US" dirty="0"/>
              <a:t>Natural Join (</a:t>
            </a:r>
            <a:r>
              <a:rPr lang="en-US" sz="3600" dirty="0">
                <a:sym typeface="Wingdings"/>
              </a:rPr>
              <a:t>⋈</a:t>
            </a:r>
            <a:r>
              <a:rPr lang="en-US" dirty="0"/>
              <a:t>)</a:t>
            </a:r>
          </a:p>
        </p:txBody>
      </p:sp>
      <p:sp>
        <p:nvSpPr>
          <p:cNvPr id="3" name="Content Placeholder 2"/>
          <p:cNvSpPr>
            <a:spLocks noGrp="1"/>
          </p:cNvSpPr>
          <p:nvPr>
            <p:ph idx="1"/>
          </p:nvPr>
        </p:nvSpPr>
        <p:spPr/>
        <p:txBody>
          <a:bodyPr/>
          <a:lstStyle/>
          <a:p>
            <a:r>
              <a:rPr lang="en-US" dirty="0"/>
              <a:t>Special case of </a:t>
            </a:r>
            <a:r>
              <a:rPr lang="en-US" dirty="0" err="1"/>
              <a:t>equi</a:t>
            </a:r>
            <a:r>
              <a:rPr lang="en-US" dirty="0"/>
              <a:t>-join in which equalities are specified for all matching fields and duplicate fields are projected away</a:t>
            </a:r>
          </a:p>
          <a:p>
            <a:pPr marL="1668780" indent="0">
              <a:spcBef>
                <a:spcPts val="3000"/>
              </a:spcBef>
              <a:spcAft>
                <a:spcPts val="3000"/>
              </a:spcAft>
              <a:buNone/>
            </a:pPr>
            <a:r>
              <a:rPr lang="en-US" b="1" dirty="0"/>
              <a:t>R </a:t>
            </a:r>
            <a:r>
              <a:rPr lang="en-US" sz="2400" b="1" kern="0" dirty="0">
                <a:latin typeface="Helvetica Neue Light"/>
                <a:ea typeface="Osaka"/>
                <a:cs typeface="Osaka" charset="-128"/>
                <a:sym typeface="Wingdings"/>
              </a:rPr>
              <a:t>⋈</a:t>
            </a:r>
            <a:r>
              <a:rPr lang="en-US" b="1" dirty="0"/>
              <a:t> S = </a:t>
            </a:r>
            <a:r>
              <a:rPr lang="en-US" b="1" dirty="0">
                <a:solidFill>
                  <a:schemeClr val="accent2">
                    <a:lumMod val="75000"/>
                  </a:schemeClr>
                </a:solidFill>
              </a:rPr>
              <a:t>𝜋</a:t>
            </a:r>
            <a:r>
              <a:rPr lang="en-US" baseline="-25000" dirty="0">
                <a:solidFill>
                  <a:schemeClr val="accent2">
                    <a:lumMod val="75000"/>
                  </a:schemeClr>
                </a:solidFill>
              </a:rPr>
              <a:t>unique fld.</a:t>
            </a:r>
            <a:r>
              <a:rPr lang="en-US" dirty="0">
                <a:solidFill>
                  <a:schemeClr val="accent2">
                    <a:lumMod val="75000"/>
                  </a:schemeClr>
                </a:solidFill>
              </a:rPr>
              <a:t> </a:t>
            </a:r>
            <a:r>
              <a:rPr lang="en-US" b="1" dirty="0">
                <a:solidFill>
                  <a:schemeClr val="accent2">
                    <a:lumMod val="75000"/>
                  </a:schemeClr>
                </a:solidFill>
              </a:rPr>
              <a:t>𝜎</a:t>
            </a:r>
            <a:r>
              <a:rPr lang="en-US" kern="0" baseline="-25000" dirty="0">
                <a:solidFill>
                  <a:schemeClr val="accent2">
                    <a:lumMod val="75000"/>
                  </a:schemeClr>
                </a:solidFill>
                <a:latin typeface="Helvetica Neue Light"/>
                <a:ea typeface="Osaka"/>
                <a:cs typeface="Osaka" charset="-128"/>
                <a:sym typeface="Wingdings"/>
              </a:rPr>
              <a:t>eq. matching fld</a:t>
            </a:r>
            <a:r>
              <a:rPr lang="en-US" kern="0" baseline="-25000" dirty="0">
                <a:solidFill>
                  <a:schemeClr val="accent6">
                    <a:lumMod val="75000"/>
                  </a:schemeClr>
                </a:solidFill>
                <a:latin typeface="Helvetica Neue Light"/>
                <a:ea typeface="Osaka"/>
                <a:cs typeface="Osaka" charset="-128"/>
                <a:sym typeface="Wingdings"/>
              </a:rPr>
              <a:t>.</a:t>
            </a:r>
            <a:r>
              <a:rPr lang="en-US" b="1" kern="0" dirty="0">
                <a:latin typeface="Helvetica Neue Light"/>
                <a:ea typeface="Osaka"/>
                <a:cs typeface="Osaka" charset="-128"/>
                <a:sym typeface="Wingdings"/>
              </a:rPr>
              <a:t>( </a:t>
            </a:r>
            <a:r>
              <a:rPr lang="en-US" b="1" dirty="0"/>
              <a:t>R </a:t>
            </a:r>
            <a:r>
              <a:rPr lang="en-US" b="1" dirty="0">
                <a:solidFill>
                  <a:schemeClr val="accent4"/>
                </a:solidFill>
              </a:rPr>
              <a:t>×</a:t>
            </a:r>
            <a:r>
              <a:rPr lang="en-US" b="1" dirty="0"/>
              <a:t> S )</a:t>
            </a:r>
            <a:endParaRPr lang="en-US" dirty="0"/>
          </a:p>
          <a:p>
            <a:r>
              <a:rPr lang="en-US" dirty="0"/>
              <a:t>Compute R × S</a:t>
            </a:r>
          </a:p>
          <a:p>
            <a:r>
              <a:rPr lang="en-US" sz="1800" dirty="0"/>
              <a:t>Select rows where fields appearing in both relations have equal values</a:t>
            </a:r>
          </a:p>
          <a:p>
            <a:r>
              <a:rPr lang="en-US" dirty="0"/>
              <a:t>Project onto the set of all unique fields.</a:t>
            </a:r>
          </a:p>
        </p:txBody>
      </p:sp>
    </p:spTree>
    <p:extLst>
      <p:ext uri="{BB962C8B-B14F-4D97-AF65-F5344CB8AC3E}">
        <p14:creationId xmlns:p14="http://schemas.microsoft.com/office/powerpoint/2010/main" val="1099732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Natural Join (</a:t>
            </a:r>
            <a:r>
              <a:rPr lang="en-US" sz="3600" dirty="0">
                <a:sym typeface="Wingdings"/>
              </a:rPr>
              <a:t>⋈</a:t>
            </a:r>
            <a:r>
              <a:rPr lang="en-US" dirty="0"/>
              <a:t>) Pt 2</a:t>
            </a:r>
          </a:p>
        </p:txBody>
      </p:sp>
      <p:sp>
        <p:nvSpPr>
          <p:cNvPr id="5" name="Content Placeholder 4"/>
          <p:cNvSpPr>
            <a:spLocks noGrp="1"/>
          </p:cNvSpPr>
          <p:nvPr>
            <p:ph idx="1"/>
          </p:nvPr>
        </p:nvSpPr>
        <p:spPr/>
        <p:txBody>
          <a:bodyPr/>
          <a:lstStyle/>
          <a:p>
            <a:r>
              <a:rPr lang="en-US" b="1" dirty="0">
                <a:ea typeface="Helvetica Neue" charset="0"/>
                <a:cs typeface="Helvetica Neue" charset="0"/>
              </a:rPr>
              <a:t>R </a:t>
            </a:r>
            <a:r>
              <a:rPr lang="en-US" sz="2400" b="1" kern="0" dirty="0">
                <a:ea typeface="Helvetica Neue" charset="0"/>
                <a:cs typeface="Helvetica Neue" charset="0"/>
                <a:sym typeface="Wingdings"/>
              </a:rPr>
              <a:t>⋈</a:t>
            </a:r>
            <a:r>
              <a:rPr lang="en-US" b="1" dirty="0">
                <a:ea typeface="Helvetica Neue" charset="0"/>
                <a:cs typeface="Helvetica Neue" charset="0"/>
              </a:rPr>
              <a:t> S = 𝜋</a:t>
            </a:r>
            <a:r>
              <a:rPr lang="en-US" baseline="-25000" dirty="0">
                <a:ea typeface="Helvetica Neue" charset="0"/>
                <a:cs typeface="Helvetica Neue" charset="0"/>
              </a:rPr>
              <a:t>unique fld.</a:t>
            </a:r>
            <a:r>
              <a:rPr lang="en-US" dirty="0">
                <a:ea typeface="Helvetica Neue" charset="0"/>
                <a:cs typeface="Helvetica Neue" charset="0"/>
              </a:rPr>
              <a:t> </a:t>
            </a:r>
            <a:r>
              <a:rPr lang="en-US" b="1" dirty="0">
                <a:solidFill>
                  <a:schemeClr val="accent2"/>
                </a:solidFill>
                <a:ea typeface="Helvetica Neue" charset="0"/>
                <a:cs typeface="Helvetica Neue" charset="0"/>
              </a:rPr>
              <a:t>𝜎</a:t>
            </a:r>
            <a:r>
              <a:rPr lang="en-US" kern="0" baseline="-25000" dirty="0">
                <a:solidFill>
                  <a:schemeClr val="accent2"/>
                </a:solidFill>
                <a:ea typeface="Helvetica Neue" charset="0"/>
                <a:cs typeface="Helvetica Neue" charset="0"/>
                <a:sym typeface="Wingdings"/>
              </a:rPr>
              <a:t>eq. matching fld.</a:t>
            </a:r>
            <a:r>
              <a:rPr lang="en-US" b="1" kern="0" dirty="0">
                <a:ea typeface="Helvetica Neue" charset="0"/>
                <a:cs typeface="Helvetica Neue" charset="0"/>
                <a:sym typeface="Wingdings"/>
              </a:rPr>
              <a:t>( </a:t>
            </a:r>
            <a:r>
              <a:rPr lang="en-US" b="1" dirty="0">
                <a:ea typeface="Helvetica Neue" charset="0"/>
                <a:cs typeface="Helvetica Neue" charset="0"/>
              </a:rPr>
              <a:t>R × S )</a:t>
            </a:r>
          </a:p>
        </p:txBody>
      </p:sp>
      <p:sp>
        <p:nvSpPr>
          <p:cNvPr id="50" name="TextBox 49"/>
          <p:cNvSpPr txBox="1"/>
          <p:nvPr/>
        </p:nvSpPr>
        <p:spPr>
          <a:xfrm>
            <a:off x="2378802" y="2100720"/>
            <a:ext cx="1396536" cy="507831"/>
          </a:xfrm>
          <a:prstGeom prst="rect">
            <a:avLst/>
          </a:prstGeom>
          <a:noFill/>
        </p:spPr>
        <p:txBody>
          <a:bodyPr wrap="none" rtlCol="0">
            <a:spAutoFit/>
          </a:bodyPr>
          <a:lstStyle/>
          <a:p>
            <a:r>
              <a:rPr lang="en-US" sz="2700" dirty="0">
                <a:latin typeface="Helvetica Neue" charset="0"/>
                <a:ea typeface="Helvetica Neue" charset="0"/>
                <a:cs typeface="Helvetica Neue" charset="0"/>
              </a:rPr>
              <a:t>R1 </a:t>
            </a:r>
            <a:r>
              <a:rPr lang="en-US" sz="2700" kern="0">
                <a:latin typeface="Helvetica Neue" charset="0"/>
                <a:ea typeface="Helvetica Neue" charset="0"/>
                <a:cs typeface="Helvetica Neue" charset="0"/>
                <a:sym typeface="Wingdings"/>
              </a:rPr>
              <a:t>⋈</a:t>
            </a:r>
            <a:r>
              <a:rPr lang="en-US" sz="2700">
                <a:latin typeface="Helvetica Neue" charset="0"/>
                <a:ea typeface="Helvetica Neue" charset="0"/>
                <a:cs typeface="Helvetica Neue" charset="0"/>
              </a:rPr>
              <a:t> S1</a:t>
            </a:r>
            <a:endParaRPr lang="en-US" sz="2700" dirty="0">
              <a:latin typeface="Helvetica Neue" charset="0"/>
              <a:ea typeface="Helvetica Neue" charset="0"/>
              <a:cs typeface="Helvetica Neue" charset="0"/>
            </a:endParaRPr>
          </a:p>
        </p:txBody>
      </p:sp>
      <p:sp>
        <p:nvSpPr>
          <p:cNvPr id="11" name="TextBox 10"/>
          <p:cNvSpPr txBox="1"/>
          <p:nvPr/>
        </p:nvSpPr>
        <p:spPr>
          <a:xfrm>
            <a:off x="6561350" y="1928039"/>
            <a:ext cx="402674" cy="300082"/>
          </a:xfrm>
          <a:prstGeom prst="rect">
            <a:avLst/>
          </a:prstGeom>
          <a:noFill/>
        </p:spPr>
        <p:txBody>
          <a:bodyPr wrap="none" rtlCol="0">
            <a:spAutoFit/>
          </a:bodyPr>
          <a:lstStyle/>
          <a:p>
            <a:r>
              <a:rPr lang="en-US" sz="1350" b="1" dirty="0"/>
              <a:t>S1:</a:t>
            </a:r>
          </a:p>
        </p:txBody>
      </p:sp>
      <p:graphicFrame>
        <p:nvGraphicFramePr>
          <p:cNvPr id="12" name="Table 11" descr="Table with sid, bid, and day of reserves" title="Reserves Table"/>
          <p:cNvGraphicFramePr>
            <a:graphicFrameLocks noGrp="1"/>
          </p:cNvGraphicFramePr>
          <p:nvPr>
            <p:extLst>
              <p:ext uri="{D42A27DB-BD31-4B8C-83A1-F6EECF244321}">
                <p14:modId xmlns:p14="http://schemas.microsoft.com/office/powerpoint/2010/main" val="3863797584"/>
              </p:ext>
            </p:extLst>
          </p:nvPr>
        </p:nvGraphicFramePr>
        <p:xfrm>
          <a:off x="6645144" y="1085485"/>
          <a:ext cx="1530361" cy="708117"/>
        </p:xfrm>
        <a:graphic>
          <a:graphicData uri="http://schemas.openxmlformats.org/drawingml/2006/table">
            <a:tbl>
              <a:tblPr firstRow="1" bandRow="1">
                <a:tableStyleId>{F5AB1C69-6EDB-4FF4-983F-18BD219EF322}</a:tableStyleId>
              </a:tblPr>
              <a:tblGrid>
                <a:gridCol w="361272">
                  <a:extLst>
                    <a:ext uri="{9D8B030D-6E8A-4147-A177-3AD203B41FA5}">
                      <a16:colId xmlns="" xmlns:a16="http://schemas.microsoft.com/office/drawing/2014/main" val="20000"/>
                    </a:ext>
                  </a:extLst>
                </a:gridCol>
                <a:gridCol w="455489">
                  <a:extLst>
                    <a:ext uri="{9D8B030D-6E8A-4147-A177-3AD203B41FA5}">
                      <a16:colId xmlns="" xmlns:a16="http://schemas.microsoft.com/office/drawing/2014/main" val="20001"/>
                    </a:ext>
                  </a:extLst>
                </a:gridCol>
                <a:gridCol w="713600">
                  <a:extLst>
                    <a:ext uri="{9D8B030D-6E8A-4147-A177-3AD203B41FA5}">
                      <a16:colId xmlns="" xmlns:a16="http://schemas.microsoft.com/office/drawing/2014/main" val="20002"/>
                    </a:ext>
                  </a:extLst>
                </a:gridCol>
              </a:tblGrid>
              <a:tr h="236039">
                <a:tc>
                  <a:txBody>
                    <a:bodyPr/>
                    <a:lstStyle/>
                    <a:p>
                      <a:r>
                        <a:rPr lang="en-US" sz="1100" u="sng" dirty="0" err="1"/>
                        <a:t>sid</a:t>
                      </a:r>
                      <a:endParaRPr lang="en-US" sz="1100" u="sng" dirty="0"/>
                    </a:p>
                  </a:txBody>
                  <a:tcPr marL="58202" marR="58202" marT="29101" marB="29101">
                    <a:solidFill>
                      <a:schemeClr val="accent1"/>
                    </a:solidFill>
                  </a:tcPr>
                </a:tc>
                <a:tc>
                  <a:txBody>
                    <a:bodyPr/>
                    <a:lstStyle/>
                    <a:p>
                      <a:r>
                        <a:rPr lang="en-US" sz="1100" u="sng" dirty="0"/>
                        <a:t>bid</a:t>
                      </a:r>
                    </a:p>
                  </a:txBody>
                  <a:tcPr marL="58202" marR="58202" marT="29101" marB="29101">
                    <a:solidFill>
                      <a:schemeClr val="accent1"/>
                    </a:solidFill>
                  </a:tcPr>
                </a:tc>
                <a:tc>
                  <a:txBody>
                    <a:bodyPr/>
                    <a:lstStyle/>
                    <a:p>
                      <a:r>
                        <a:rPr lang="en-US" sz="1100" u="sng" dirty="0"/>
                        <a:t>day</a:t>
                      </a:r>
                    </a:p>
                  </a:txBody>
                  <a:tcPr marL="58202" marR="58202" marT="29101" marB="29101">
                    <a:solidFill>
                      <a:schemeClr val="accent1"/>
                    </a:solidFill>
                  </a:tcPr>
                </a:tc>
                <a:extLst>
                  <a:ext uri="{0D108BD9-81ED-4DB2-BD59-A6C34878D82A}">
                    <a16:rowId xmlns="" xmlns:a16="http://schemas.microsoft.com/office/drawing/2014/main" val="10000"/>
                  </a:ext>
                </a:extLst>
              </a:tr>
              <a:tr h="236039">
                <a:tc>
                  <a:txBody>
                    <a:bodyPr/>
                    <a:lstStyle/>
                    <a:p>
                      <a:r>
                        <a:rPr lang="en-US" sz="1100" dirty="0"/>
                        <a:t>22</a:t>
                      </a:r>
                    </a:p>
                  </a:txBody>
                  <a:tcPr marL="58202" marR="58202" marT="29101" marB="29101">
                    <a:solidFill>
                      <a:schemeClr val="bg1">
                        <a:lumMod val="85000"/>
                      </a:schemeClr>
                    </a:solidFill>
                  </a:tcPr>
                </a:tc>
                <a:tc>
                  <a:txBody>
                    <a:bodyPr/>
                    <a:lstStyle/>
                    <a:p>
                      <a:r>
                        <a:rPr lang="en-US" sz="1100" dirty="0"/>
                        <a:t>101</a:t>
                      </a:r>
                    </a:p>
                  </a:txBody>
                  <a:tcPr marL="58202" marR="58202" marT="29101" marB="29101">
                    <a:solidFill>
                      <a:schemeClr val="bg1">
                        <a:lumMod val="85000"/>
                      </a:schemeClr>
                    </a:solidFill>
                  </a:tcPr>
                </a:tc>
                <a:tc>
                  <a:txBody>
                    <a:bodyPr/>
                    <a:lstStyle/>
                    <a:p>
                      <a:r>
                        <a:rPr lang="en-US" sz="1100" dirty="0"/>
                        <a:t>10/10/96</a:t>
                      </a:r>
                    </a:p>
                  </a:txBody>
                  <a:tcPr marL="58202" marR="58202" marT="29101" marB="29101">
                    <a:solidFill>
                      <a:schemeClr val="bg1">
                        <a:lumMod val="85000"/>
                      </a:schemeClr>
                    </a:solidFill>
                  </a:tcPr>
                </a:tc>
                <a:extLst>
                  <a:ext uri="{0D108BD9-81ED-4DB2-BD59-A6C34878D82A}">
                    <a16:rowId xmlns="" xmlns:a16="http://schemas.microsoft.com/office/drawing/2014/main" val="10001"/>
                  </a:ext>
                </a:extLst>
              </a:tr>
              <a:tr h="236039">
                <a:tc>
                  <a:txBody>
                    <a:bodyPr/>
                    <a:lstStyle/>
                    <a:p>
                      <a:r>
                        <a:rPr lang="en-US" sz="1100" dirty="0"/>
                        <a:t>58</a:t>
                      </a:r>
                    </a:p>
                  </a:txBody>
                  <a:tcPr marL="58202" marR="58202" marT="29101" marB="29101">
                    <a:solidFill>
                      <a:schemeClr val="bg1">
                        <a:lumMod val="75000"/>
                      </a:schemeClr>
                    </a:solidFill>
                  </a:tcPr>
                </a:tc>
                <a:tc>
                  <a:txBody>
                    <a:bodyPr/>
                    <a:lstStyle/>
                    <a:p>
                      <a:r>
                        <a:rPr lang="en-US" sz="1100" dirty="0"/>
                        <a:t>103</a:t>
                      </a:r>
                    </a:p>
                  </a:txBody>
                  <a:tcPr marL="58202" marR="58202" marT="29101" marB="29101">
                    <a:solidFill>
                      <a:schemeClr val="bg1">
                        <a:lumMod val="75000"/>
                      </a:schemeClr>
                    </a:solidFill>
                  </a:tcPr>
                </a:tc>
                <a:tc>
                  <a:txBody>
                    <a:bodyPr/>
                    <a:lstStyle/>
                    <a:p>
                      <a:r>
                        <a:rPr lang="en-US" sz="1100" dirty="0"/>
                        <a:t>11/12/96</a:t>
                      </a:r>
                    </a:p>
                  </a:txBody>
                  <a:tcPr marL="58202" marR="58202" marT="29101" marB="29101">
                    <a:solidFill>
                      <a:schemeClr val="bg1">
                        <a:lumMod val="75000"/>
                      </a:schemeClr>
                    </a:solidFill>
                  </a:tcPr>
                </a:tc>
                <a:extLst>
                  <a:ext uri="{0D108BD9-81ED-4DB2-BD59-A6C34878D82A}">
                    <a16:rowId xmlns="" xmlns:a16="http://schemas.microsoft.com/office/drawing/2014/main" val="10002"/>
                  </a:ext>
                </a:extLst>
              </a:tr>
            </a:tbl>
          </a:graphicData>
        </a:graphic>
      </p:graphicFrame>
      <p:sp>
        <p:nvSpPr>
          <p:cNvPr id="14" name="TextBox 13"/>
          <p:cNvSpPr txBox="1"/>
          <p:nvPr/>
        </p:nvSpPr>
        <p:spPr>
          <a:xfrm>
            <a:off x="6645145" y="743556"/>
            <a:ext cx="418704" cy="300082"/>
          </a:xfrm>
          <a:prstGeom prst="rect">
            <a:avLst/>
          </a:prstGeom>
          <a:noFill/>
        </p:spPr>
        <p:txBody>
          <a:bodyPr wrap="none" rtlCol="0">
            <a:spAutoFit/>
          </a:bodyPr>
          <a:lstStyle/>
          <a:p>
            <a:r>
              <a:rPr lang="en-US" sz="1350" b="1" dirty="0"/>
              <a:t>R1:</a:t>
            </a:r>
          </a:p>
        </p:txBody>
      </p:sp>
      <p:graphicFrame>
        <p:nvGraphicFramePr>
          <p:cNvPr id="18" name="Table 17" descr="Result of the join of reserves and sailor tables" title="R1 Theta S2"/>
          <p:cNvGraphicFramePr>
            <a:graphicFrameLocks noGrp="1"/>
          </p:cNvGraphicFramePr>
          <p:nvPr>
            <p:extLst>
              <p:ext uri="{D42A27DB-BD31-4B8C-83A1-F6EECF244321}">
                <p14:modId xmlns:p14="http://schemas.microsoft.com/office/powerpoint/2010/main" val="2508200611"/>
              </p:ext>
            </p:extLst>
          </p:nvPr>
        </p:nvGraphicFramePr>
        <p:xfrm>
          <a:off x="1295400" y="2721206"/>
          <a:ext cx="3595976" cy="1689233"/>
        </p:xfrm>
        <a:graphic>
          <a:graphicData uri="http://schemas.openxmlformats.org/drawingml/2006/table">
            <a:tbl>
              <a:tblPr firstRow="1" bandRow="1">
                <a:tableStyleId>{5C22544A-7EE6-4342-B048-85BDC9FD1C3A}</a:tableStyleId>
              </a:tblPr>
              <a:tblGrid>
                <a:gridCol w="427789">
                  <a:extLst>
                    <a:ext uri="{9D8B030D-6E8A-4147-A177-3AD203B41FA5}">
                      <a16:colId xmlns="" xmlns:a16="http://schemas.microsoft.com/office/drawing/2014/main" val="20000"/>
                    </a:ext>
                  </a:extLst>
                </a:gridCol>
                <a:gridCol w="427789">
                  <a:extLst>
                    <a:ext uri="{9D8B030D-6E8A-4147-A177-3AD203B41FA5}">
                      <a16:colId xmlns="" xmlns:a16="http://schemas.microsoft.com/office/drawing/2014/main" val="20001"/>
                    </a:ext>
                  </a:extLst>
                </a:gridCol>
                <a:gridCol w="706853">
                  <a:extLst>
                    <a:ext uri="{9D8B030D-6E8A-4147-A177-3AD203B41FA5}">
                      <a16:colId xmlns="" xmlns:a16="http://schemas.microsoft.com/office/drawing/2014/main" val="20002"/>
                    </a:ext>
                  </a:extLst>
                </a:gridCol>
                <a:gridCol w="397938">
                  <a:extLst>
                    <a:ext uri="{9D8B030D-6E8A-4147-A177-3AD203B41FA5}">
                      <a16:colId xmlns="" xmlns:a16="http://schemas.microsoft.com/office/drawing/2014/main" val="20003"/>
                    </a:ext>
                  </a:extLst>
                </a:gridCol>
                <a:gridCol w="637710">
                  <a:extLst>
                    <a:ext uri="{9D8B030D-6E8A-4147-A177-3AD203B41FA5}">
                      <a16:colId xmlns="" xmlns:a16="http://schemas.microsoft.com/office/drawing/2014/main" val="20004"/>
                    </a:ext>
                  </a:extLst>
                </a:gridCol>
                <a:gridCol w="590472">
                  <a:extLst>
                    <a:ext uri="{9D8B030D-6E8A-4147-A177-3AD203B41FA5}">
                      <a16:colId xmlns="" xmlns:a16="http://schemas.microsoft.com/office/drawing/2014/main" val="20005"/>
                    </a:ext>
                  </a:extLst>
                </a:gridCol>
                <a:gridCol w="407425">
                  <a:extLst>
                    <a:ext uri="{9D8B030D-6E8A-4147-A177-3AD203B41FA5}">
                      <a16:colId xmlns="" xmlns:a16="http://schemas.microsoft.com/office/drawing/2014/main" val="20006"/>
                    </a:ext>
                  </a:extLst>
                </a:gridCol>
              </a:tblGrid>
              <a:tr h="241319">
                <a:tc>
                  <a:txBody>
                    <a:bodyPr/>
                    <a:lstStyle/>
                    <a:p>
                      <a:r>
                        <a:rPr lang="en-US" sz="1100" u="none" dirty="0" err="1"/>
                        <a:t>sid</a:t>
                      </a:r>
                      <a:endParaRPr lang="en-US" sz="1100" u="none" dirty="0"/>
                    </a:p>
                  </a:txBody>
                  <a:tcPr marL="68580" marR="68580" marT="34290" marB="34290"/>
                </a:tc>
                <a:tc>
                  <a:txBody>
                    <a:bodyPr/>
                    <a:lstStyle/>
                    <a:p>
                      <a:r>
                        <a:rPr lang="en-US" sz="1100" u="none" dirty="0"/>
                        <a:t>bid</a:t>
                      </a:r>
                    </a:p>
                  </a:txBody>
                  <a:tcPr marL="68580" marR="68580" marT="34290" marB="34290"/>
                </a:tc>
                <a:tc>
                  <a:txBody>
                    <a:bodyPr/>
                    <a:lstStyle/>
                    <a:p>
                      <a:r>
                        <a:rPr lang="en-US" sz="1100" u="none" dirty="0"/>
                        <a:t>day</a:t>
                      </a:r>
                    </a:p>
                  </a:txBody>
                  <a:tcPr marL="68580" marR="68580" marT="34290" marB="34290"/>
                </a:tc>
                <a:tc>
                  <a:txBody>
                    <a:bodyPr/>
                    <a:lstStyle/>
                    <a:p>
                      <a:r>
                        <a:rPr lang="en-US" sz="1100" u="none" dirty="0" err="1"/>
                        <a:t>sid</a:t>
                      </a:r>
                      <a:endParaRPr lang="en-US" sz="1100" u="none"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bg1">
                        <a:lumMod val="85000"/>
                      </a:schemeClr>
                    </a:solidFill>
                  </a:tcPr>
                </a:tc>
                <a:tc>
                  <a:txBody>
                    <a:bodyPr/>
                    <a:lstStyle/>
                    <a:p>
                      <a:r>
                        <a:rPr lang="en-US" sz="1100" dirty="0"/>
                        <a:t>101</a:t>
                      </a:r>
                    </a:p>
                  </a:txBody>
                  <a:tcPr marL="68580" marR="68580" marT="34290" marB="34290">
                    <a:solidFill>
                      <a:schemeClr val="bg1">
                        <a:lumMod val="85000"/>
                      </a:schemeClr>
                    </a:solidFill>
                  </a:tcPr>
                </a:tc>
                <a:tc>
                  <a:txBody>
                    <a:bodyPr/>
                    <a:lstStyle/>
                    <a:p>
                      <a:r>
                        <a:rPr lang="en-US" sz="1100" dirty="0"/>
                        <a:t>10/10/96</a:t>
                      </a:r>
                    </a:p>
                  </a:txBody>
                  <a:tcPr marL="68580" marR="68580" marT="34290" marB="34290">
                    <a:solidFill>
                      <a:schemeClr val="bg1">
                        <a:lumMod val="85000"/>
                      </a:schemeClr>
                    </a:solidFill>
                  </a:tcPr>
                </a:tc>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22</a:t>
                      </a:r>
                    </a:p>
                  </a:txBody>
                  <a:tcPr marL="68580" marR="68580" marT="34290" marB="34290">
                    <a:solidFill>
                      <a:schemeClr val="bg1">
                        <a:lumMod val="85000"/>
                      </a:schemeClr>
                    </a:solidFill>
                  </a:tcPr>
                </a:tc>
                <a:tc>
                  <a:txBody>
                    <a:bodyPr/>
                    <a:lstStyle/>
                    <a:p>
                      <a:r>
                        <a:rPr lang="en-US" sz="1100" dirty="0"/>
                        <a:t>101</a:t>
                      </a:r>
                    </a:p>
                  </a:txBody>
                  <a:tcPr marL="68580" marR="68580" marT="34290" marB="34290">
                    <a:solidFill>
                      <a:schemeClr val="bg1">
                        <a:lumMod val="85000"/>
                      </a:schemeClr>
                    </a:solidFill>
                  </a:tcPr>
                </a:tc>
                <a:tc>
                  <a:txBody>
                    <a:bodyPr/>
                    <a:lstStyle/>
                    <a:p>
                      <a:r>
                        <a:rPr lang="en-US" sz="1100" dirty="0"/>
                        <a:t>10/10/96</a:t>
                      </a:r>
                    </a:p>
                  </a:txBody>
                  <a:tcPr marL="68580" marR="68580" marT="34290" marB="34290">
                    <a:solidFill>
                      <a:schemeClr val="bg1">
                        <a:lumMod val="85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22</a:t>
                      </a:r>
                    </a:p>
                  </a:txBody>
                  <a:tcPr marL="68580" marR="68580" marT="34290" marB="34290">
                    <a:solidFill>
                      <a:schemeClr val="bg1">
                        <a:lumMod val="85000"/>
                      </a:schemeClr>
                    </a:solidFill>
                  </a:tcPr>
                </a:tc>
                <a:tc>
                  <a:txBody>
                    <a:bodyPr/>
                    <a:lstStyle/>
                    <a:p>
                      <a:r>
                        <a:rPr lang="en-US" sz="1100" dirty="0"/>
                        <a:t>101</a:t>
                      </a:r>
                    </a:p>
                  </a:txBody>
                  <a:tcPr marL="68580" marR="68580" marT="34290" marB="34290">
                    <a:solidFill>
                      <a:schemeClr val="bg1">
                        <a:lumMod val="85000"/>
                      </a:schemeClr>
                    </a:solidFill>
                  </a:tcPr>
                </a:tc>
                <a:tc>
                  <a:txBody>
                    <a:bodyPr/>
                    <a:lstStyle/>
                    <a:p>
                      <a:r>
                        <a:rPr lang="en-US" sz="1100" dirty="0"/>
                        <a:t>10/10/96</a:t>
                      </a:r>
                    </a:p>
                  </a:txBody>
                  <a:tcPr marL="68580" marR="68580" marT="34290" marB="34290">
                    <a:solidFill>
                      <a:schemeClr val="bg1">
                        <a:lumMod val="85000"/>
                      </a:schemeClr>
                    </a:solidFill>
                  </a:tcPr>
                </a:tc>
                <a:tc>
                  <a:txBody>
                    <a:bodyPr/>
                    <a:lstStyle/>
                    <a:p>
                      <a:r>
                        <a:rPr lang="en-US" sz="1100" dirty="0"/>
                        <a:t>58</a:t>
                      </a:r>
                    </a:p>
                  </a:txBody>
                  <a:tcPr marL="68580" marR="68580" marT="34290" marB="34290">
                    <a:solidFill>
                      <a:schemeClr val="accent6">
                        <a:lumMod val="60000"/>
                        <a:lumOff val="40000"/>
                      </a:schemeClr>
                    </a:solidFill>
                  </a:tcPr>
                </a:tc>
                <a:tc>
                  <a:txBody>
                    <a:bodyPr/>
                    <a:lstStyle/>
                    <a:p>
                      <a:r>
                        <a:rPr lang="en-US" sz="1100" dirty="0"/>
                        <a:t>rusty</a:t>
                      </a:r>
                    </a:p>
                  </a:txBody>
                  <a:tcPr marL="68580" marR="68580" marT="34290" marB="34290">
                    <a:solidFill>
                      <a:schemeClr val="accent6">
                        <a:lumMod val="60000"/>
                        <a:lumOff val="40000"/>
                      </a:schemeClr>
                    </a:solidFill>
                  </a:tcPr>
                </a:tc>
                <a:tc>
                  <a:txBody>
                    <a:bodyPr/>
                    <a:lstStyle/>
                    <a:p>
                      <a:r>
                        <a:rPr lang="en-US" sz="1100" dirty="0"/>
                        <a:t>10</a:t>
                      </a:r>
                    </a:p>
                  </a:txBody>
                  <a:tcPr marL="68580" marR="68580" marT="34290" marB="34290">
                    <a:solidFill>
                      <a:schemeClr val="accent6">
                        <a:lumMod val="60000"/>
                        <a:lumOff val="40000"/>
                      </a:schemeClr>
                    </a:solidFill>
                  </a:tcPr>
                </a:tc>
                <a:tc>
                  <a:txBody>
                    <a:bodyPr/>
                    <a:lstStyle/>
                    <a:p>
                      <a:r>
                        <a:rPr lang="en-US" sz="1100" dirty="0"/>
                        <a:t>35.0</a:t>
                      </a:r>
                    </a:p>
                  </a:txBody>
                  <a:tcPr marL="68580" marR="68580" marT="34290" marB="34290">
                    <a:solidFill>
                      <a:schemeClr val="accent6">
                        <a:lumMod val="60000"/>
                        <a:lumOff val="40000"/>
                      </a:schemeClr>
                    </a:solidFill>
                  </a:tcPr>
                </a:tc>
                <a:extLst>
                  <a:ext uri="{0D108BD9-81ED-4DB2-BD59-A6C34878D82A}">
                    <a16:rowId xmlns="" xmlns:a16="http://schemas.microsoft.com/office/drawing/2014/main" val="10003"/>
                  </a:ext>
                </a:extLst>
              </a:tr>
              <a:tr h="241319">
                <a:tc>
                  <a:txBody>
                    <a:bodyPr/>
                    <a:lstStyle/>
                    <a:p>
                      <a:r>
                        <a:rPr lang="en-US" sz="1100" dirty="0"/>
                        <a:t>58</a:t>
                      </a:r>
                    </a:p>
                  </a:txBody>
                  <a:tcPr marL="58202" marR="58202" marT="29101" marB="29101">
                    <a:solidFill>
                      <a:schemeClr val="bg1">
                        <a:lumMod val="75000"/>
                      </a:schemeClr>
                    </a:solidFill>
                  </a:tcPr>
                </a:tc>
                <a:tc>
                  <a:txBody>
                    <a:bodyPr/>
                    <a:lstStyle/>
                    <a:p>
                      <a:r>
                        <a:rPr lang="en-US" sz="1100" dirty="0"/>
                        <a:t>103</a:t>
                      </a:r>
                    </a:p>
                  </a:txBody>
                  <a:tcPr marL="58202" marR="58202" marT="29101" marB="29101">
                    <a:solidFill>
                      <a:schemeClr val="bg1">
                        <a:lumMod val="75000"/>
                      </a:schemeClr>
                    </a:solidFill>
                  </a:tcPr>
                </a:tc>
                <a:tc>
                  <a:txBody>
                    <a:bodyPr/>
                    <a:lstStyle/>
                    <a:p>
                      <a:r>
                        <a:rPr lang="en-US" sz="1100" dirty="0"/>
                        <a:t>11/12/96</a:t>
                      </a:r>
                    </a:p>
                  </a:txBody>
                  <a:tcPr marL="58202" marR="58202" marT="29101" marB="29101">
                    <a:solidFill>
                      <a:schemeClr val="bg1">
                        <a:lumMod val="75000"/>
                      </a:schemeClr>
                    </a:solidFill>
                  </a:tcPr>
                </a:tc>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4"/>
                  </a:ext>
                </a:extLst>
              </a:tr>
              <a:tr h="241319">
                <a:tc>
                  <a:txBody>
                    <a:bodyPr/>
                    <a:lstStyle/>
                    <a:p>
                      <a:r>
                        <a:rPr lang="en-US" sz="1100" dirty="0"/>
                        <a:t>58</a:t>
                      </a:r>
                    </a:p>
                  </a:txBody>
                  <a:tcPr marL="58202" marR="58202" marT="29101" marB="29101">
                    <a:solidFill>
                      <a:schemeClr val="bg1">
                        <a:lumMod val="75000"/>
                      </a:schemeClr>
                    </a:solidFill>
                  </a:tcPr>
                </a:tc>
                <a:tc>
                  <a:txBody>
                    <a:bodyPr/>
                    <a:lstStyle/>
                    <a:p>
                      <a:r>
                        <a:rPr lang="en-US" sz="1100" dirty="0"/>
                        <a:t>103</a:t>
                      </a:r>
                    </a:p>
                  </a:txBody>
                  <a:tcPr marL="58202" marR="58202" marT="29101" marB="29101">
                    <a:solidFill>
                      <a:schemeClr val="bg1">
                        <a:lumMod val="75000"/>
                      </a:schemeClr>
                    </a:solidFill>
                  </a:tcPr>
                </a:tc>
                <a:tc>
                  <a:txBody>
                    <a:bodyPr/>
                    <a:lstStyle/>
                    <a:p>
                      <a:r>
                        <a:rPr lang="en-US" sz="1100" dirty="0"/>
                        <a:t>11/12/96</a:t>
                      </a:r>
                    </a:p>
                  </a:txBody>
                  <a:tcPr marL="58202" marR="58202" marT="29101" marB="29101">
                    <a:solidFill>
                      <a:schemeClr val="bg1">
                        <a:lumMod val="75000"/>
                      </a:schemeClr>
                    </a:solidFill>
                  </a:tcPr>
                </a:tc>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5"/>
                  </a:ext>
                </a:extLst>
              </a:tr>
              <a:tr h="241319">
                <a:tc>
                  <a:txBody>
                    <a:bodyPr/>
                    <a:lstStyle/>
                    <a:p>
                      <a:r>
                        <a:rPr lang="en-US" sz="1100" dirty="0"/>
                        <a:t>58</a:t>
                      </a:r>
                    </a:p>
                  </a:txBody>
                  <a:tcPr marL="58202" marR="58202" marT="29101" marB="29101">
                    <a:solidFill>
                      <a:schemeClr val="bg1">
                        <a:lumMod val="75000"/>
                      </a:schemeClr>
                    </a:solidFill>
                  </a:tcPr>
                </a:tc>
                <a:tc>
                  <a:txBody>
                    <a:bodyPr/>
                    <a:lstStyle/>
                    <a:p>
                      <a:r>
                        <a:rPr lang="en-US" sz="1100" dirty="0"/>
                        <a:t>103</a:t>
                      </a:r>
                    </a:p>
                  </a:txBody>
                  <a:tcPr marL="58202" marR="58202" marT="29101" marB="29101">
                    <a:solidFill>
                      <a:schemeClr val="bg1">
                        <a:lumMod val="75000"/>
                      </a:schemeClr>
                    </a:solidFill>
                  </a:tcPr>
                </a:tc>
                <a:tc>
                  <a:txBody>
                    <a:bodyPr/>
                    <a:lstStyle/>
                    <a:p>
                      <a:r>
                        <a:rPr lang="en-US" sz="1100" dirty="0"/>
                        <a:t>11/12/96</a:t>
                      </a:r>
                    </a:p>
                  </a:txBody>
                  <a:tcPr marL="58202" marR="58202" marT="29101" marB="29101">
                    <a:solidFill>
                      <a:schemeClr val="bg1">
                        <a:lumMod val="75000"/>
                      </a:schemeClr>
                    </a:solidFill>
                  </a:tcPr>
                </a:tc>
                <a:tc>
                  <a:txBody>
                    <a:bodyPr/>
                    <a:lstStyle/>
                    <a:p>
                      <a:r>
                        <a:rPr lang="en-US" sz="1100" dirty="0"/>
                        <a:t>58</a:t>
                      </a:r>
                    </a:p>
                  </a:txBody>
                  <a:tcPr marL="68580" marR="68580" marT="34290" marB="34290">
                    <a:solidFill>
                      <a:schemeClr val="accent6">
                        <a:lumMod val="60000"/>
                        <a:lumOff val="40000"/>
                      </a:schemeClr>
                    </a:solidFill>
                  </a:tcPr>
                </a:tc>
                <a:tc>
                  <a:txBody>
                    <a:bodyPr/>
                    <a:lstStyle/>
                    <a:p>
                      <a:r>
                        <a:rPr lang="en-US" sz="1100" dirty="0"/>
                        <a:t>rusty</a:t>
                      </a:r>
                    </a:p>
                  </a:txBody>
                  <a:tcPr marL="68580" marR="68580" marT="34290" marB="34290">
                    <a:solidFill>
                      <a:schemeClr val="accent6">
                        <a:lumMod val="60000"/>
                        <a:lumOff val="40000"/>
                      </a:schemeClr>
                    </a:solidFill>
                  </a:tcPr>
                </a:tc>
                <a:tc>
                  <a:txBody>
                    <a:bodyPr/>
                    <a:lstStyle/>
                    <a:p>
                      <a:r>
                        <a:rPr lang="en-US" sz="1100" dirty="0"/>
                        <a:t>10</a:t>
                      </a:r>
                    </a:p>
                  </a:txBody>
                  <a:tcPr marL="68580" marR="68580" marT="34290" marB="34290">
                    <a:solidFill>
                      <a:schemeClr val="accent6">
                        <a:lumMod val="60000"/>
                        <a:lumOff val="40000"/>
                      </a:schemeClr>
                    </a:solidFill>
                  </a:tcPr>
                </a:tc>
                <a:tc>
                  <a:txBody>
                    <a:bodyPr/>
                    <a:lstStyle/>
                    <a:p>
                      <a:r>
                        <a:rPr lang="en-US" sz="1100" dirty="0"/>
                        <a:t>35.0</a:t>
                      </a:r>
                    </a:p>
                  </a:txBody>
                  <a:tcPr marL="68580" marR="68580" marT="34290" marB="34290">
                    <a:solidFill>
                      <a:schemeClr val="accent6">
                        <a:lumMod val="60000"/>
                        <a:lumOff val="40000"/>
                      </a:schemeClr>
                    </a:solidFill>
                  </a:tcPr>
                </a:tc>
                <a:extLst>
                  <a:ext uri="{0D108BD9-81ED-4DB2-BD59-A6C34878D82A}">
                    <a16:rowId xmlns="" xmlns:a16="http://schemas.microsoft.com/office/drawing/2014/main" val="10006"/>
                  </a:ext>
                </a:extLst>
              </a:tr>
            </a:tbl>
          </a:graphicData>
        </a:graphic>
      </p:graphicFrame>
      <p:graphicFrame>
        <p:nvGraphicFramePr>
          <p:cNvPr id="16" name="Table 15" descr="Table with sid, sname, rating, age of sailors" title="Sailor Table"/>
          <p:cNvGraphicFramePr>
            <a:graphicFrameLocks noGrp="1"/>
          </p:cNvGraphicFramePr>
          <p:nvPr>
            <p:extLst>
              <p:ext uri="{D42A27DB-BD31-4B8C-83A1-F6EECF244321}">
                <p14:modId xmlns:p14="http://schemas.microsoft.com/office/powerpoint/2010/main" val="632489193"/>
              </p:ext>
            </p:extLst>
          </p:nvPr>
        </p:nvGraphicFramePr>
        <p:xfrm>
          <a:off x="6645145" y="2200460"/>
          <a:ext cx="1957860" cy="965276"/>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241319">
                <a:tc>
                  <a:txBody>
                    <a:bodyPr/>
                    <a:lstStyle/>
                    <a:p>
                      <a:r>
                        <a:rPr lang="en-US" sz="1100" u="sng" dirty="0" err="1"/>
                        <a:t>sid</a:t>
                      </a:r>
                      <a:endParaRPr lang="en-US" sz="1100" u="sng"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60000"/>
                        <a:lumOff val="40000"/>
                      </a:schemeClr>
                    </a:solidFill>
                  </a:tcPr>
                </a:tc>
                <a:tc>
                  <a:txBody>
                    <a:bodyPr/>
                    <a:lstStyle/>
                    <a:p>
                      <a:r>
                        <a:rPr lang="en-US" sz="1100" dirty="0"/>
                        <a:t>rusty</a:t>
                      </a:r>
                    </a:p>
                  </a:txBody>
                  <a:tcPr marL="68580" marR="68580" marT="34290" marB="34290">
                    <a:solidFill>
                      <a:schemeClr val="accent6">
                        <a:lumMod val="60000"/>
                        <a:lumOff val="40000"/>
                      </a:schemeClr>
                    </a:solidFill>
                  </a:tcPr>
                </a:tc>
                <a:tc>
                  <a:txBody>
                    <a:bodyPr/>
                    <a:lstStyle/>
                    <a:p>
                      <a:r>
                        <a:rPr lang="en-US" sz="1100" dirty="0"/>
                        <a:t>10</a:t>
                      </a:r>
                    </a:p>
                  </a:txBody>
                  <a:tcPr marL="68580" marR="68580" marT="34290" marB="34290">
                    <a:solidFill>
                      <a:schemeClr val="accent6">
                        <a:lumMod val="60000"/>
                        <a:lumOff val="40000"/>
                      </a:schemeClr>
                    </a:solidFill>
                  </a:tcPr>
                </a:tc>
                <a:tc>
                  <a:txBody>
                    <a:bodyPr/>
                    <a:lstStyle/>
                    <a:p>
                      <a:r>
                        <a:rPr lang="en-US" sz="1100" dirty="0"/>
                        <a:t>35.0</a:t>
                      </a:r>
                    </a:p>
                  </a:txBody>
                  <a:tcPr marL="68580" marR="68580" marT="34290" marB="34290">
                    <a:solidFill>
                      <a:schemeClr val="accent6">
                        <a:lumMod val="60000"/>
                        <a:lumOff val="40000"/>
                      </a:schemeClr>
                    </a:solidFill>
                  </a:tcPr>
                </a:tc>
                <a:extLst>
                  <a:ext uri="{0D108BD9-81ED-4DB2-BD59-A6C34878D82A}">
                    <a16:rowId xmlns="" xmlns:a16="http://schemas.microsoft.com/office/drawing/2014/main" val="10003"/>
                  </a:ext>
                </a:extLst>
              </a:tr>
            </a:tbl>
          </a:graphicData>
        </a:graphic>
      </p:graphicFrame>
      <p:sp>
        <p:nvSpPr>
          <p:cNvPr id="3" name="Rectangle 2" descr="rectangle highlighting the sid column of the reserves table" title="Reserves sid highlight"/>
          <p:cNvSpPr/>
          <p:nvPr/>
        </p:nvSpPr>
        <p:spPr bwMode="auto">
          <a:xfrm>
            <a:off x="1295401" y="2631529"/>
            <a:ext cx="422450" cy="1863622"/>
          </a:xfrm>
          <a:prstGeom prst="rect">
            <a:avLst/>
          </a:prstGeom>
          <a:noFill/>
          <a:ln w="381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0" name="Rectangle 19" descr="rectangle highlighting the sid column of the sailors table" title="Sailor sid highlight"/>
          <p:cNvSpPr/>
          <p:nvPr/>
        </p:nvSpPr>
        <p:spPr bwMode="auto">
          <a:xfrm>
            <a:off x="2850459" y="2636496"/>
            <a:ext cx="407057" cy="1863622"/>
          </a:xfrm>
          <a:prstGeom prst="rect">
            <a:avLst/>
          </a:prstGeom>
          <a:noFill/>
          <a:ln w="3810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21" name="Straight Connector 20" descr="lines crossing out the rows of the join table where the sids do not match" title="Lines"/>
          <p:cNvCxnSpPr/>
          <p:nvPr/>
        </p:nvCxnSpPr>
        <p:spPr bwMode="auto">
          <a:xfrm>
            <a:off x="1209815" y="3316910"/>
            <a:ext cx="3723126"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6" name="Straight Connector 25" descr="lines crossing out the rows of the join table where the sids do not match" title="Lines"/>
          <p:cNvCxnSpPr/>
          <p:nvPr/>
        </p:nvCxnSpPr>
        <p:spPr bwMode="auto">
          <a:xfrm>
            <a:off x="1209815" y="3566290"/>
            <a:ext cx="3723126"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28" name="Straight Connector 27" descr="lines crossing out the rows of the join table where the sids do not match" title="Lines"/>
          <p:cNvCxnSpPr/>
          <p:nvPr/>
        </p:nvCxnSpPr>
        <p:spPr bwMode="auto">
          <a:xfrm>
            <a:off x="1209815" y="3824376"/>
            <a:ext cx="3723126"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cxnSp>
        <p:nvCxnSpPr>
          <p:cNvPr id="30" name="Straight Connector 29" descr="lines crossing out the rows of the join table where the sids do not match" title="Lines"/>
          <p:cNvCxnSpPr/>
          <p:nvPr/>
        </p:nvCxnSpPr>
        <p:spPr bwMode="auto">
          <a:xfrm>
            <a:off x="1209815" y="4044272"/>
            <a:ext cx="3723126" cy="0"/>
          </a:xfrm>
          <a:prstGeom prst="line">
            <a:avLst/>
          </a:prstGeom>
          <a:noFill/>
          <a:ln w="38100" cap="flat" cmpd="sng" algn="ctr">
            <a:solidFill>
              <a:srgbClr val="D9615F"/>
            </a:solidFill>
            <a:prstDash val="solid"/>
            <a:headEnd type="none" w="med" len="med"/>
            <a:tailEnd type="none" w="med" len="med"/>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1205446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strVal val="4*#ppt_w"/>
                                          </p:val>
                                        </p:tav>
                                        <p:tav tm="100000">
                                          <p:val>
                                            <p:strVal val="#ppt_w"/>
                                          </p:val>
                                        </p:tav>
                                      </p:tavLst>
                                    </p:anim>
                                    <p:anim calcmode="lin" valueType="num">
                                      <p:cBhvr>
                                        <p:cTn id="12" dur="500" fill="hold"/>
                                        <p:tgtEl>
                                          <p:spTgt spid="20"/>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p:txBody>
          <a:bodyPr/>
          <a:lstStyle/>
          <a:p>
            <a:r>
              <a:rPr lang="en-US" dirty="0"/>
              <a:t>Natural Join (</a:t>
            </a:r>
            <a:r>
              <a:rPr lang="en-US" sz="3600" dirty="0">
                <a:sym typeface="Wingdings"/>
              </a:rPr>
              <a:t>⋈</a:t>
            </a:r>
            <a:r>
              <a:rPr lang="en-US" dirty="0"/>
              <a:t>), Pt 3</a:t>
            </a:r>
          </a:p>
        </p:txBody>
      </p:sp>
      <p:sp>
        <p:nvSpPr>
          <p:cNvPr id="5" name="Content Placeholder 4"/>
          <p:cNvSpPr>
            <a:spLocks noGrp="1"/>
          </p:cNvSpPr>
          <p:nvPr>
            <p:ph idx="1"/>
          </p:nvPr>
        </p:nvSpPr>
        <p:spPr/>
        <p:txBody>
          <a:bodyPr/>
          <a:lstStyle/>
          <a:p>
            <a:r>
              <a:rPr lang="en-US" b="1" dirty="0">
                <a:ea typeface="Helvetica Neue" charset="0"/>
                <a:cs typeface="Helvetica Neue" charset="0"/>
              </a:rPr>
              <a:t>R </a:t>
            </a:r>
            <a:r>
              <a:rPr lang="en-US" sz="2400" b="1" kern="0" dirty="0">
                <a:ea typeface="Helvetica Neue" charset="0"/>
                <a:cs typeface="Helvetica Neue" charset="0"/>
                <a:sym typeface="Wingdings"/>
              </a:rPr>
              <a:t>⋈</a:t>
            </a:r>
            <a:r>
              <a:rPr lang="en-US" b="1" dirty="0">
                <a:ea typeface="Helvetica Neue" charset="0"/>
                <a:cs typeface="Helvetica Neue" charset="0"/>
              </a:rPr>
              <a:t> S = </a:t>
            </a:r>
            <a:r>
              <a:rPr lang="en-US" b="1" dirty="0">
                <a:solidFill>
                  <a:schemeClr val="accent2"/>
                </a:solidFill>
                <a:ea typeface="Helvetica Neue" charset="0"/>
                <a:cs typeface="Helvetica Neue" charset="0"/>
              </a:rPr>
              <a:t>𝜋</a:t>
            </a:r>
            <a:r>
              <a:rPr lang="en-US" baseline="-25000" dirty="0">
                <a:solidFill>
                  <a:schemeClr val="accent2"/>
                </a:solidFill>
                <a:ea typeface="Helvetica Neue" charset="0"/>
                <a:cs typeface="Helvetica Neue" charset="0"/>
              </a:rPr>
              <a:t>unique fld.</a:t>
            </a:r>
            <a:r>
              <a:rPr lang="en-US" dirty="0">
                <a:solidFill>
                  <a:schemeClr val="accent2"/>
                </a:solidFill>
                <a:ea typeface="Helvetica Neue" charset="0"/>
                <a:cs typeface="Helvetica Neue" charset="0"/>
              </a:rPr>
              <a:t> </a:t>
            </a:r>
            <a:r>
              <a:rPr lang="en-US" b="1" dirty="0">
                <a:ea typeface="Helvetica Neue" charset="0"/>
                <a:cs typeface="Helvetica Neue" charset="0"/>
              </a:rPr>
              <a:t>𝜎</a:t>
            </a:r>
            <a:r>
              <a:rPr lang="en-US" kern="0" baseline="-25000" dirty="0">
                <a:ea typeface="Helvetica Neue" charset="0"/>
                <a:cs typeface="Helvetica Neue" charset="0"/>
                <a:sym typeface="Wingdings"/>
              </a:rPr>
              <a:t>eq. matching fld.</a:t>
            </a:r>
            <a:r>
              <a:rPr lang="en-US" b="1" kern="0" dirty="0">
                <a:ea typeface="Helvetica Neue" charset="0"/>
                <a:cs typeface="Helvetica Neue" charset="0"/>
                <a:sym typeface="Wingdings"/>
              </a:rPr>
              <a:t>( </a:t>
            </a:r>
            <a:r>
              <a:rPr lang="en-US" b="1" dirty="0">
                <a:ea typeface="Helvetica Neue" charset="0"/>
                <a:cs typeface="Helvetica Neue" charset="0"/>
              </a:rPr>
              <a:t>R × S )</a:t>
            </a:r>
          </a:p>
          <a:p>
            <a:pPr>
              <a:spcBef>
                <a:spcPts val="15000"/>
              </a:spcBef>
            </a:pPr>
            <a:r>
              <a:rPr lang="en-US" dirty="0"/>
              <a:t>Commonly used for foreign key joins (as above).</a:t>
            </a:r>
          </a:p>
        </p:txBody>
      </p:sp>
      <p:sp>
        <p:nvSpPr>
          <p:cNvPr id="50" name="TextBox 49"/>
          <p:cNvSpPr txBox="1"/>
          <p:nvPr/>
        </p:nvSpPr>
        <p:spPr>
          <a:xfrm>
            <a:off x="2830493" y="1815838"/>
            <a:ext cx="1396536" cy="507831"/>
          </a:xfrm>
          <a:prstGeom prst="rect">
            <a:avLst/>
          </a:prstGeom>
          <a:noFill/>
        </p:spPr>
        <p:txBody>
          <a:bodyPr wrap="none" rtlCol="0">
            <a:spAutoFit/>
          </a:bodyPr>
          <a:lstStyle/>
          <a:p>
            <a:r>
              <a:rPr lang="en-US" sz="2700" dirty="0">
                <a:latin typeface="Helvetica Neue" charset="0"/>
                <a:ea typeface="Helvetica Neue" charset="0"/>
                <a:cs typeface="Helvetica Neue" charset="0"/>
              </a:rPr>
              <a:t>R1 </a:t>
            </a:r>
            <a:r>
              <a:rPr lang="en-US" sz="2700" kern="0">
                <a:latin typeface="Helvetica Neue" charset="0"/>
                <a:ea typeface="Helvetica Neue" charset="0"/>
                <a:cs typeface="Helvetica Neue" charset="0"/>
                <a:sym typeface="Wingdings"/>
              </a:rPr>
              <a:t>⋈</a:t>
            </a:r>
            <a:r>
              <a:rPr lang="en-US" sz="2700">
                <a:latin typeface="Helvetica Neue" charset="0"/>
                <a:ea typeface="Helvetica Neue" charset="0"/>
                <a:cs typeface="Helvetica Neue" charset="0"/>
              </a:rPr>
              <a:t> S1</a:t>
            </a:r>
            <a:endParaRPr lang="en-US" sz="2700" dirty="0">
              <a:latin typeface="Helvetica Neue" charset="0"/>
              <a:ea typeface="Helvetica Neue" charset="0"/>
              <a:cs typeface="Helvetica Neue" charset="0"/>
            </a:endParaRPr>
          </a:p>
        </p:txBody>
      </p:sp>
      <p:graphicFrame>
        <p:nvGraphicFramePr>
          <p:cNvPr id="18" name="Table 17" descr="Theta join table including only rows where the sid match" title="R1 x S1"/>
          <p:cNvGraphicFramePr>
            <a:graphicFrameLocks noGrp="1"/>
          </p:cNvGraphicFramePr>
          <p:nvPr>
            <p:extLst>
              <p:ext uri="{D42A27DB-BD31-4B8C-83A1-F6EECF244321}">
                <p14:modId xmlns:p14="http://schemas.microsoft.com/office/powerpoint/2010/main" val="1929299918"/>
              </p:ext>
            </p:extLst>
          </p:nvPr>
        </p:nvGraphicFramePr>
        <p:xfrm>
          <a:off x="1952154" y="2323669"/>
          <a:ext cx="3198038" cy="718858"/>
        </p:xfrm>
        <a:graphic>
          <a:graphicData uri="http://schemas.openxmlformats.org/drawingml/2006/table">
            <a:tbl>
              <a:tblPr firstRow="1" bandRow="1">
                <a:tableStyleId>{5C22544A-7EE6-4342-B048-85BDC9FD1C3A}</a:tableStyleId>
              </a:tblPr>
              <a:tblGrid>
                <a:gridCol w="427789">
                  <a:extLst>
                    <a:ext uri="{9D8B030D-6E8A-4147-A177-3AD203B41FA5}">
                      <a16:colId xmlns="" xmlns:a16="http://schemas.microsoft.com/office/drawing/2014/main" val="20000"/>
                    </a:ext>
                  </a:extLst>
                </a:gridCol>
                <a:gridCol w="427789">
                  <a:extLst>
                    <a:ext uri="{9D8B030D-6E8A-4147-A177-3AD203B41FA5}">
                      <a16:colId xmlns="" xmlns:a16="http://schemas.microsoft.com/office/drawing/2014/main" val="20001"/>
                    </a:ext>
                  </a:extLst>
                </a:gridCol>
                <a:gridCol w="706853">
                  <a:extLst>
                    <a:ext uri="{9D8B030D-6E8A-4147-A177-3AD203B41FA5}">
                      <a16:colId xmlns="" xmlns:a16="http://schemas.microsoft.com/office/drawing/2014/main" val="20002"/>
                    </a:ext>
                  </a:extLst>
                </a:gridCol>
                <a:gridCol w="637710">
                  <a:extLst>
                    <a:ext uri="{9D8B030D-6E8A-4147-A177-3AD203B41FA5}">
                      <a16:colId xmlns="" xmlns:a16="http://schemas.microsoft.com/office/drawing/2014/main" val="20003"/>
                    </a:ext>
                  </a:extLst>
                </a:gridCol>
                <a:gridCol w="590472">
                  <a:extLst>
                    <a:ext uri="{9D8B030D-6E8A-4147-A177-3AD203B41FA5}">
                      <a16:colId xmlns="" xmlns:a16="http://schemas.microsoft.com/office/drawing/2014/main" val="20004"/>
                    </a:ext>
                  </a:extLst>
                </a:gridCol>
                <a:gridCol w="407425">
                  <a:extLst>
                    <a:ext uri="{9D8B030D-6E8A-4147-A177-3AD203B41FA5}">
                      <a16:colId xmlns="" xmlns:a16="http://schemas.microsoft.com/office/drawing/2014/main" val="20005"/>
                    </a:ext>
                  </a:extLst>
                </a:gridCol>
              </a:tblGrid>
              <a:tr h="187005">
                <a:tc>
                  <a:txBody>
                    <a:bodyPr/>
                    <a:lstStyle/>
                    <a:p>
                      <a:r>
                        <a:rPr lang="en-US" sz="1100" u="none" dirty="0" err="1"/>
                        <a:t>sid</a:t>
                      </a:r>
                      <a:endParaRPr lang="en-US" sz="1100" u="none" dirty="0"/>
                    </a:p>
                  </a:txBody>
                  <a:tcPr marL="68580" marR="68580" marT="34290" marB="34290"/>
                </a:tc>
                <a:tc>
                  <a:txBody>
                    <a:bodyPr/>
                    <a:lstStyle/>
                    <a:p>
                      <a:r>
                        <a:rPr lang="en-US" sz="1100" u="none" dirty="0"/>
                        <a:t>bid</a:t>
                      </a:r>
                    </a:p>
                  </a:txBody>
                  <a:tcPr marL="68580" marR="68580" marT="34290" marB="34290"/>
                </a:tc>
                <a:tc>
                  <a:txBody>
                    <a:bodyPr/>
                    <a:lstStyle/>
                    <a:p>
                      <a:r>
                        <a:rPr lang="en-US" sz="1100" u="none" dirty="0"/>
                        <a:t>day</a:t>
                      </a:r>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tc>
                <a:tc>
                  <a:txBody>
                    <a:bodyPr/>
                    <a:lstStyle/>
                    <a:p>
                      <a:r>
                        <a:rPr lang="en-US" sz="1100" dirty="0"/>
                        <a:t>101</a:t>
                      </a:r>
                    </a:p>
                  </a:txBody>
                  <a:tcPr marL="68580" marR="68580" marT="34290" marB="34290"/>
                </a:tc>
                <a:tc>
                  <a:txBody>
                    <a:bodyPr/>
                    <a:lstStyle/>
                    <a:p>
                      <a:r>
                        <a:rPr lang="en-US" sz="1100" dirty="0"/>
                        <a:t>10/10/96</a:t>
                      </a:r>
                    </a:p>
                  </a:txBody>
                  <a:tcPr marL="68580" marR="68580" marT="34290" marB="34290"/>
                </a:tc>
                <a:tc>
                  <a:txBody>
                    <a:bodyPr/>
                    <a:lstStyle/>
                    <a:p>
                      <a:r>
                        <a:rPr lang="en-US" sz="1100" dirty="0" err="1"/>
                        <a:t>dustin</a:t>
                      </a:r>
                      <a:endParaRPr lang="en-US" sz="1100" dirty="0"/>
                    </a:p>
                  </a:txBody>
                  <a:tcPr marL="68580" marR="68580" marT="34290" marB="34290"/>
                </a:tc>
                <a:tc>
                  <a:txBody>
                    <a:bodyPr/>
                    <a:lstStyle/>
                    <a:p>
                      <a:r>
                        <a:rPr lang="en-US" sz="1100" dirty="0"/>
                        <a:t>7</a:t>
                      </a:r>
                    </a:p>
                  </a:txBody>
                  <a:tcPr marL="68580" marR="68580" marT="34290" marB="34290"/>
                </a:tc>
                <a:tc>
                  <a:txBody>
                    <a:bodyPr/>
                    <a:lstStyle/>
                    <a:p>
                      <a:r>
                        <a:rPr lang="en-US" sz="1100" dirty="0"/>
                        <a:t>45.0</a:t>
                      </a:r>
                    </a:p>
                  </a:txBody>
                  <a:tcPr marL="68580" marR="68580" marT="34290" marB="34290"/>
                </a:tc>
                <a:extLst>
                  <a:ext uri="{0D108BD9-81ED-4DB2-BD59-A6C34878D82A}">
                    <a16:rowId xmlns="" xmlns:a16="http://schemas.microsoft.com/office/drawing/2014/main" val="10001"/>
                  </a:ext>
                </a:extLst>
              </a:tr>
              <a:tr h="241319">
                <a:tc>
                  <a:txBody>
                    <a:bodyPr/>
                    <a:lstStyle/>
                    <a:p>
                      <a:r>
                        <a:rPr lang="en-US" sz="1100" dirty="0"/>
                        <a:t>58</a:t>
                      </a:r>
                    </a:p>
                  </a:txBody>
                  <a:tcPr marL="58202" marR="58202" marT="29101" marB="29101"/>
                </a:tc>
                <a:tc>
                  <a:txBody>
                    <a:bodyPr/>
                    <a:lstStyle/>
                    <a:p>
                      <a:r>
                        <a:rPr lang="en-US" sz="1100" dirty="0"/>
                        <a:t>103</a:t>
                      </a:r>
                    </a:p>
                  </a:txBody>
                  <a:tcPr marL="58202" marR="58202" marT="29101" marB="29101"/>
                </a:tc>
                <a:tc>
                  <a:txBody>
                    <a:bodyPr/>
                    <a:lstStyle/>
                    <a:p>
                      <a:r>
                        <a:rPr lang="en-US" sz="1100" dirty="0"/>
                        <a:t>11/12/96</a:t>
                      </a:r>
                    </a:p>
                  </a:txBody>
                  <a:tcPr marL="58202" marR="58202" marT="29101" marB="29101"/>
                </a:tc>
                <a:tc>
                  <a:txBody>
                    <a:bodyPr/>
                    <a:lstStyle/>
                    <a:p>
                      <a:r>
                        <a:rPr lang="en-US" sz="1100" dirty="0"/>
                        <a:t>rusty</a:t>
                      </a:r>
                    </a:p>
                  </a:txBody>
                  <a:tcPr marL="68580" marR="68580" marT="34290" marB="34290"/>
                </a:tc>
                <a:tc>
                  <a:txBody>
                    <a:bodyPr/>
                    <a:lstStyle/>
                    <a:p>
                      <a:r>
                        <a:rPr lang="en-US" sz="1100" dirty="0"/>
                        <a:t>10</a:t>
                      </a:r>
                    </a:p>
                  </a:txBody>
                  <a:tcPr marL="68580" marR="68580" marT="34290" marB="34290"/>
                </a:tc>
                <a:tc>
                  <a:txBody>
                    <a:bodyPr/>
                    <a:lstStyle/>
                    <a:p>
                      <a:r>
                        <a:rPr lang="en-US" sz="1100" dirty="0"/>
                        <a:t>35.0</a:t>
                      </a:r>
                    </a:p>
                  </a:txBody>
                  <a:tcPr marL="68580" marR="68580" marT="34290" marB="34290"/>
                </a:tc>
                <a:extLst>
                  <a:ext uri="{0D108BD9-81ED-4DB2-BD59-A6C34878D82A}">
                    <a16:rowId xmlns="" xmlns:a16="http://schemas.microsoft.com/office/drawing/2014/main" val="10002"/>
                  </a:ext>
                </a:extLst>
              </a:tr>
            </a:tbl>
          </a:graphicData>
        </a:graphic>
      </p:graphicFrame>
      <p:graphicFrame>
        <p:nvGraphicFramePr>
          <p:cNvPr id="15" name="Table 14" descr="Table of reserves including sid, bid, and day of each reserve" title="Reserves table"/>
          <p:cNvGraphicFramePr>
            <a:graphicFrameLocks noGrp="1"/>
          </p:cNvGraphicFramePr>
          <p:nvPr>
            <p:extLst>
              <p:ext uri="{D42A27DB-BD31-4B8C-83A1-F6EECF244321}">
                <p14:modId xmlns:p14="http://schemas.microsoft.com/office/powerpoint/2010/main" val="82966353"/>
              </p:ext>
            </p:extLst>
          </p:nvPr>
        </p:nvGraphicFramePr>
        <p:xfrm>
          <a:off x="6645144" y="1085485"/>
          <a:ext cx="1530361" cy="708117"/>
        </p:xfrm>
        <a:graphic>
          <a:graphicData uri="http://schemas.openxmlformats.org/drawingml/2006/table">
            <a:tbl>
              <a:tblPr firstRow="1" bandRow="1">
                <a:tableStyleId>{F5AB1C69-6EDB-4FF4-983F-18BD219EF322}</a:tableStyleId>
              </a:tblPr>
              <a:tblGrid>
                <a:gridCol w="361272">
                  <a:extLst>
                    <a:ext uri="{9D8B030D-6E8A-4147-A177-3AD203B41FA5}">
                      <a16:colId xmlns="" xmlns:a16="http://schemas.microsoft.com/office/drawing/2014/main" val="20000"/>
                    </a:ext>
                  </a:extLst>
                </a:gridCol>
                <a:gridCol w="455489">
                  <a:extLst>
                    <a:ext uri="{9D8B030D-6E8A-4147-A177-3AD203B41FA5}">
                      <a16:colId xmlns="" xmlns:a16="http://schemas.microsoft.com/office/drawing/2014/main" val="20001"/>
                    </a:ext>
                  </a:extLst>
                </a:gridCol>
                <a:gridCol w="713600">
                  <a:extLst>
                    <a:ext uri="{9D8B030D-6E8A-4147-A177-3AD203B41FA5}">
                      <a16:colId xmlns="" xmlns:a16="http://schemas.microsoft.com/office/drawing/2014/main" val="20002"/>
                    </a:ext>
                  </a:extLst>
                </a:gridCol>
              </a:tblGrid>
              <a:tr h="236039">
                <a:tc>
                  <a:txBody>
                    <a:bodyPr/>
                    <a:lstStyle/>
                    <a:p>
                      <a:r>
                        <a:rPr lang="en-US" sz="1100" u="sng" dirty="0" err="1"/>
                        <a:t>sid</a:t>
                      </a:r>
                      <a:endParaRPr lang="en-US" sz="1100" u="sng" dirty="0"/>
                    </a:p>
                  </a:txBody>
                  <a:tcPr marL="58202" marR="58202" marT="29101" marB="29101">
                    <a:solidFill>
                      <a:schemeClr val="accent1"/>
                    </a:solidFill>
                  </a:tcPr>
                </a:tc>
                <a:tc>
                  <a:txBody>
                    <a:bodyPr/>
                    <a:lstStyle/>
                    <a:p>
                      <a:r>
                        <a:rPr lang="en-US" sz="1100" u="sng" dirty="0"/>
                        <a:t>bid</a:t>
                      </a:r>
                    </a:p>
                  </a:txBody>
                  <a:tcPr marL="58202" marR="58202" marT="29101" marB="29101">
                    <a:solidFill>
                      <a:schemeClr val="accent1"/>
                    </a:solidFill>
                  </a:tcPr>
                </a:tc>
                <a:tc>
                  <a:txBody>
                    <a:bodyPr/>
                    <a:lstStyle/>
                    <a:p>
                      <a:r>
                        <a:rPr lang="en-US" sz="1100" u="sng" dirty="0"/>
                        <a:t>day</a:t>
                      </a:r>
                    </a:p>
                  </a:txBody>
                  <a:tcPr marL="58202" marR="58202" marT="29101" marB="29101">
                    <a:solidFill>
                      <a:schemeClr val="accent1"/>
                    </a:solidFill>
                  </a:tcPr>
                </a:tc>
                <a:extLst>
                  <a:ext uri="{0D108BD9-81ED-4DB2-BD59-A6C34878D82A}">
                    <a16:rowId xmlns="" xmlns:a16="http://schemas.microsoft.com/office/drawing/2014/main" val="10000"/>
                  </a:ext>
                </a:extLst>
              </a:tr>
              <a:tr h="236039">
                <a:tc>
                  <a:txBody>
                    <a:bodyPr/>
                    <a:lstStyle/>
                    <a:p>
                      <a:r>
                        <a:rPr lang="en-US" sz="1100" dirty="0"/>
                        <a:t>22</a:t>
                      </a:r>
                    </a:p>
                  </a:txBody>
                  <a:tcPr marL="58202" marR="58202" marT="29101" marB="29101">
                    <a:solidFill>
                      <a:schemeClr val="bg1">
                        <a:lumMod val="85000"/>
                      </a:schemeClr>
                    </a:solidFill>
                  </a:tcPr>
                </a:tc>
                <a:tc>
                  <a:txBody>
                    <a:bodyPr/>
                    <a:lstStyle/>
                    <a:p>
                      <a:r>
                        <a:rPr lang="en-US" sz="1100" dirty="0"/>
                        <a:t>101</a:t>
                      </a:r>
                    </a:p>
                  </a:txBody>
                  <a:tcPr marL="58202" marR="58202" marT="29101" marB="29101">
                    <a:solidFill>
                      <a:schemeClr val="bg1">
                        <a:lumMod val="85000"/>
                      </a:schemeClr>
                    </a:solidFill>
                  </a:tcPr>
                </a:tc>
                <a:tc>
                  <a:txBody>
                    <a:bodyPr/>
                    <a:lstStyle/>
                    <a:p>
                      <a:r>
                        <a:rPr lang="en-US" sz="1100" dirty="0"/>
                        <a:t>10/10/96</a:t>
                      </a:r>
                    </a:p>
                  </a:txBody>
                  <a:tcPr marL="58202" marR="58202" marT="29101" marB="29101">
                    <a:solidFill>
                      <a:schemeClr val="bg1">
                        <a:lumMod val="85000"/>
                      </a:schemeClr>
                    </a:solidFill>
                  </a:tcPr>
                </a:tc>
                <a:extLst>
                  <a:ext uri="{0D108BD9-81ED-4DB2-BD59-A6C34878D82A}">
                    <a16:rowId xmlns="" xmlns:a16="http://schemas.microsoft.com/office/drawing/2014/main" val="10001"/>
                  </a:ext>
                </a:extLst>
              </a:tr>
              <a:tr h="236039">
                <a:tc>
                  <a:txBody>
                    <a:bodyPr/>
                    <a:lstStyle/>
                    <a:p>
                      <a:r>
                        <a:rPr lang="en-US" sz="1100" dirty="0"/>
                        <a:t>58</a:t>
                      </a:r>
                    </a:p>
                  </a:txBody>
                  <a:tcPr marL="58202" marR="58202" marT="29101" marB="29101">
                    <a:solidFill>
                      <a:schemeClr val="bg1">
                        <a:lumMod val="75000"/>
                      </a:schemeClr>
                    </a:solidFill>
                  </a:tcPr>
                </a:tc>
                <a:tc>
                  <a:txBody>
                    <a:bodyPr/>
                    <a:lstStyle/>
                    <a:p>
                      <a:r>
                        <a:rPr lang="en-US" sz="1100" dirty="0"/>
                        <a:t>103</a:t>
                      </a:r>
                    </a:p>
                  </a:txBody>
                  <a:tcPr marL="58202" marR="58202" marT="29101" marB="29101">
                    <a:solidFill>
                      <a:schemeClr val="bg1">
                        <a:lumMod val="75000"/>
                      </a:schemeClr>
                    </a:solidFill>
                  </a:tcPr>
                </a:tc>
                <a:tc>
                  <a:txBody>
                    <a:bodyPr/>
                    <a:lstStyle/>
                    <a:p>
                      <a:r>
                        <a:rPr lang="en-US" sz="1100" dirty="0"/>
                        <a:t>11/12/96</a:t>
                      </a:r>
                    </a:p>
                  </a:txBody>
                  <a:tcPr marL="58202" marR="58202" marT="29101" marB="29101">
                    <a:solidFill>
                      <a:schemeClr val="bg1">
                        <a:lumMod val="75000"/>
                      </a:schemeClr>
                    </a:solidFill>
                  </a:tcPr>
                </a:tc>
                <a:extLst>
                  <a:ext uri="{0D108BD9-81ED-4DB2-BD59-A6C34878D82A}">
                    <a16:rowId xmlns="" xmlns:a16="http://schemas.microsoft.com/office/drawing/2014/main" val="10002"/>
                  </a:ext>
                </a:extLst>
              </a:tr>
            </a:tbl>
          </a:graphicData>
        </a:graphic>
      </p:graphicFrame>
      <p:sp>
        <p:nvSpPr>
          <p:cNvPr id="19" name="TextBox 18"/>
          <p:cNvSpPr txBox="1"/>
          <p:nvPr/>
        </p:nvSpPr>
        <p:spPr>
          <a:xfrm>
            <a:off x="6645145" y="743556"/>
            <a:ext cx="418704" cy="300082"/>
          </a:xfrm>
          <a:prstGeom prst="rect">
            <a:avLst/>
          </a:prstGeom>
          <a:noFill/>
        </p:spPr>
        <p:txBody>
          <a:bodyPr wrap="none" rtlCol="0">
            <a:spAutoFit/>
          </a:bodyPr>
          <a:lstStyle/>
          <a:p>
            <a:r>
              <a:rPr lang="en-US" sz="1350" b="1" dirty="0"/>
              <a:t>R1:</a:t>
            </a:r>
          </a:p>
        </p:txBody>
      </p:sp>
      <p:graphicFrame>
        <p:nvGraphicFramePr>
          <p:cNvPr id="20" name="Table 19" descr="Table including sid, sname, rating, age of every sailor" title="sailor table"/>
          <p:cNvGraphicFramePr>
            <a:graphicFrameLocks noGrp="1"/>
          </p:cNvGraphicFramePr>
          <p:nvPr>
            <p:extLst>
              <p:ext uri="{D42A27DB-BD31-4B8C-83A1-F6EECF244321}">
                <p14:modId xmlns:p14="http://schemas.microsoft.com/office/powerpoint/2010/main" val="3965506686"/>
              </p:ext>
            </p:extLst>
          </p:nvPr>
        </p:nvGraphicFramePr>
        <p:xfrm>
          <a:off x="6645145" y="2200460"/>
          <a:ext cx="1957860" cy="965276"/>
        </p:xfrm>
        <a:graphic>
          <a:graphicData uri="http://schemas.openxmlformats.org/drawingml/2006/table">
            <a:tbl>
              <a:tblPr firstRow="1" bandRow="1">
                <a:tableStyleId>{5C22544A-7EE6-4342-B048-85BDC9FD1C3A}</a:tableStyleId>
              </a:tblPr>
              <a:tblGrid>
                <a:gridCol w="378981">
                  <a:extLst>
                    <a:ext uri="{9D8B030D-6E8A-4147-A177-3AD203B41FA5}">
                      <a16:colId xmlns="" xmlns:a16="http://schemas.microsoft.com/office/drawing/2014/main" val="20000"/>
                    </a:ext>
                  </a:extLst>
                </a:gridCol>
                <a:gridCol w="594905">
                  <a:extLst>
                    <a:ext uri="{9D8B030D-6E8A-4147-A177-3AD203B41FA5}">
                      <a16:colId xmlns="" xmlns:a16="http://schemas.microsoft.com/office/drawing/2014/main" val="20001"/>
                    </a:ext>
                  </a:extLst>
                </a:gridCol>
                <a:gridCol w="560567">
                  <a:extLst>
                    <a:ext uri="{9D8B030D-6E8A-4147-A177-3AD203B41FA5}">
                      <a16:colId xmlns="" xmlns:a16="http://schemas.microsoft.com/office/drawing/2014/main" val="20002"/>
                    </a:ext>
                  </a:extLst>
                </a:gridCol>
                <a:gridCol w="423407">
                  <a:extLst>
                    <a:ext uri="{9D8B030D-6E8A-4147-A177-3AD203B41FA5}">
                      <a16:colId xmlns="" xmlns:a16="http://schemas.microsoft.com/office/drawing/2014/main" val="20003"/>
                    </a:ext>
                  </a:extLst>
                </a:gridCol>
              </a:tblGrid>
              <a:tr h="241319">
                <a:tc>
                  <a:txBody>
                    <a:bodyPr/>
                    <a:lstStyle/>
                    <a:p>
                      <a:r>
                        <a:rPr lang="en-US" sz="1100" u="sng" dirty="0" err="1"/>
                        <a:t>sid</a:t>
                      </a:r>
                      <a:endParaRPr lang="en-US" sz="1100" u="sng" dirty="0"/>
                    </a:p>
                  </a:txBody>
                  <a:tcPr marL="68580" marR="68580" marT="34290" marB="34290"/>
                </a:tc>
                <a:tc>
                  <a:txBody>
                    <a:bodyPr/>
                    <a:lstStyle/>
                    <a:p>
                      <a:r>
                        <a:rPr lang="en-US" sz="1100" dirty="0" err="1"/>
                        <a:t>sname</a:t>
                      </a:r>
                      <a:endParaRPr lang="en-US" sz="1100" dirty="0"/>
                    </a:p>
                  </a:txBody>
                  <a:tcPr marL="68580" marR="68580" marT="34290" marB="34290"/>
                </a:tc>
                <a:tc>
                  <a:txBody>
                    <a:bodyPr/>
                    <a:lstStyle/>
                    <a:p>
                      <a:r>
                        <a:rPr lang="en-US" sz="1100" dirty="0"/>
                        <a:t>rating</a:t>
                      </a:r>
                    </a:p>
                  </a:txBody>
                  <a:tcPr marL="68580" marR="68580" marT="34290" marB="34290"/>
                </a:tc>
                <a:tc>
                  <a:txBody>
                    <a:bodyPr/>
                    <a:lstStyle/>
                    <a:p>
                      <a:r>
                        <a:rPr lang="en-US" sz="1100" dirty="0"/>
                        <a:t>age</a:t>
                      </a:r>
                    </a:p>
                  </a:txBody>
                  <a:tcPr marL="68580" marR="68580" marT="34290" marB="34290"/>
                </a:tc>
                <a:extLst>
                  <a:ext uri="{0D108BD9-81ED-4DB2-BD59-A6C34878D82A}">
                    <a16:rowId xmlns="" xmlns:a16="http://schemas.microsoft.com/office/drawing/2014/main" val="10000"/>
                  </a:ext>
                </a:extLst>
              </a:tr>
              <a:tr h="241319">
                <a:tc>
                  <a:txBody>
                    <a:bodyPr/>
                    <a:lstStyle/>
                    <a:p>
                      <a:r>
                        <a:rPr lang="en-US" sz="1100" dirty="0"/>
                        <a:t>22</a:t>
                      </a:r>
                    </a:p>
                  </a:txBody>
                  <a:tcPr marL="68580" marR="68580" marT="34290" marB="34290">
                    <a:solidFill>
                      <a:schemeClr val="accent3">
                        <a:lumMod val="60000"/>
                        <a:lumOff val="40000"/>
                      </a:schemeClr>
                    </a:solidFill>
                  </a:tcPr>
                </a:tc>
                <a:tc>
                  <a:txBody>
                    <a:bodyPr/>
                    <a:lstStyle/>
                    <a:p>
                      <a:r>
                        <a:rPr lang="en-US" sz="1100" dirty="0" err="1"/>
                        <a:t>dustin</a:t>
                      </a:r>
                      <a:endParaRPr lang="en-US" sz="1100" dirty="0"/>
                    </a:p>
                  </a:txBody>
                  <a:tcPr marL="68580" marR="68580" marT="34290" marB="34290">
                    <a:solidFill>
                      <a:schemeClr val="accent3">
                        <a:lumMod val="60000"/>
                        <a:lumOff val="40000"/>
                      </a:schemeClr>
                    </a:solidFill>
                  </a:tcPr>
                </a:tc>
                <a:tc>
                  <a:txBody>
                    <a:bodyPr/>
                    <a:lstStyle/>
                    <a:p>
                      <a:r>
                        <a:rPr lang="en-US" sz="1100" dirty="0"/>
                        <a:t>7</a:t>
                      </a:r>
                    </a:p>
                  </a:txBody>
                  <a:tcPr marL="68580" marR="68580" marT="34290" marB="34290">
                    <a:solidFill>
                      <a:schemeClr val="accent3">
                        <a:lumMod val="60000"/>
                        <a:lumOff val="40000"/>
                      </a:schemeClr>
                    </a:solidFill>
                  </a:tcPr>
                </a:tc>
                <a:tc>
                  <a:txBody>
                    <a:bodyPr/>
                    <a:lstStyle/>
                    <a:p>
                      <a:r>
                        <a:rPr lang="en-US" sz="1100" dirty="0"/>
                        <a:t>45.0</a:t>
                      </a:r>
                    </a:p>
                  </a:txBody>
                  <a:tcPr marL="68580" marR="68580" marT="34290" marB="34290">
                    <a:solidFill>
                      <a:schemeClr val="accent3">
                        <a:lumMod val="60000"/>
                        <a:lumOff val="40000"/>
                      </a:schemeClr>
                    </a:solidFill>
                  </a:tcPr>
                </a:tc>
                <a:extLst>
                  <a:ext uri="{0D108BD9-81ED-4DB2-BD59-A6C34878D82A}">
                    <a16:rowId xmlns="" xmlns:a16="http://schemas.microsoft.com/office/drawing/2014/main" val="10001"/>
                  </a:ext>
                </a:extLst>
              </a:tr>
              <a:tr h="241319">
                <a:tc>
                  <a:txBody>
                    <a:bodyPr/>
                    <a:lstStyle/>
                    <a:p>
                      <a:r>
                        <a:rPr lang="en-US" sz="1100" dirty="0"/>
                        <a:t>31</a:t>
                      </a:r>
                    </a:p>
                  </a:txBody>
                  <a:tcPr marL="68580" marR="68580" marT="34290" marB="34290">
                    <a:solidFill>
                      <a:schemeClr val="accent5">
                        <a:lumMod val="40000"/>
                        <a:lumOff val="60000"/>
                      </a:schemeClr>
                    </a:solidFill>
                  </a:tcPr>
                </a:tc>
                <a:tc>
                  <a:txBody>
                    <a:bodyPr/>
                    <a:lstStyle/>
                    <a:p>
                      <a:r>
                        <a:rPr lang="en-US" sz="1100" dirty="0"/>
                        <a:t>lubber</a:t>
                      </a:r>
                    </a:p>
                  </a:txBody>
                  <a:tcPr marL="68580" marR="68580" marT="34290" marB="34290">
                    <a:solidFill>
                      <a:schemeClr val="accent5">
                        <a:lumMod val="40000"/>
                        <a:lumOff val="60000"/>
                      </a:schemeClr>
                    </a:solidFill>
                  </a:tcPr>
                </a:tc>
                <a:tc>
                  <a:txBody>
                    <a:bodyPr/>
                    <a:lstStyle/>
                    <a:p>
                      <a:r>
                        <a:rPr lang="en-US" sz="1100" dirty="0"/>
                        <a:t>8</a:t>
                      </a:r>
                    </a:p>
                  </a:txBody>
                  <a:tcPr marL="68580" marR="68580" marT="34290" marB="34290">
                    <a:solidFill>
                      <a:schemeClr val="accent5">
                        <a:lumMod val="40000"/>
                        <a:lumOff val="60000"/>
                      </a:schemeClr>
                    </a:solidFill>
                  </a:tcPr>
                </a:tc>
                <a:tc>
                  <a:txBody>
                    <a:bodyPr/>
                    <a:lstStyle/>
                    <a:p>
                      <a:r>
                        <a:rPr lang="en-US" sz="1100" dirty="0"/>
                        <a:t>55.5</a:t>
                      </a:r>
                    </a:p>
                  </a:txBody>
                  <a:tcPr marL="68580" marR="68580" marT="34290" marB="34290">
                    <a:solidFill>
                      <a:schemeClr val="accent5">
                        <a:lumMod val="40000"/>
                        <a:lumOff val="60000"/>
                      </a:schemeClr>
                    </a:solidFill>
                  </a:tcPr>
                </a:tc>
                <a:extLst>
                  <a:ext uri="{0D108BD9-81ED-4DB2-BD59-A6C34878D82A}">
                    <a16:rowId xmlns="" xmlns:a16="http://schemas.microsoft.com/office/drawing/2014/main" val="10002"/>
                  </a:ext>
                </a:extLst>
              </a:tr>
              <a:tr h="241319">
                <a:tc>
                  <a:txBody>
                    <a:bodyPr/>
                    <a:lstStyle/>
                    <a:p>
                      <a:r>
                        <a:rPr lang="en-US" sz="1100" dirty="0"/>
                        <a:t>58</a:t>
                      </a:r>
                    </a:p>
                  </a:txBody>
                  <a:tcPr marL="68580" marR="68580" marT="34290" marB="34290">
                    <a:solidFill>
                      <a:schemeClr val="accent6">
                        <a:lumMod val="60000"/>
                        <a:lumOff val="40000"/>
                      </a:schemeClr>
                    </a:solidFill>
                  </a:tcPr>
                </a:tc>
                <a:tc>
                  <a:txBody>
                    <a:bodyPr/>
                    <a:lstStyle/>
                    <a:p>
                      <a:r>
                        <a:rPr lang="en-US" sz="1100" dirty="0"/>
                        <a:t>rusty</a:t>
                      </a:r>
                    </a:p>
                  </a:txBody>
                  <a:tcPr marL="68580" marR="68580" marT="34290" marB="34290">
                    <a:solidFill>
                      <a:schemeClr val="accent6">
                        <a:lumMod val="60000"/>
                        <a:lumOff val="40000"/>
                      </a:schemeClr>
                    </a:solidFill>
                  </a:tcPr>
                </a:tc>
                <a:tc>
                  <a:txBody>
                    <a:bodyPr/>
                    <a:lstStyle/>
                    <a:p>
                      <a:r>
                        <a:rPr lang="en-US" sz="1100" dirty="0"/>
                        <a:t>10</a:t>
                      </a:r>
                    </a:p>
                  </a:txBody>
                  <a:tcPr marL="68580" marR="68580" marT="34290" marB="34290">
                    <a:solidFill>
                      <a:schemeClr val="accent6">
                        <a:lumMod val="60000"/>
                        <a:lumOff val="40000"/>
                      </a:schemeClr>
                    </a:solidFill>
                  </a:tcPr>
                </a:tc>
                <a:tc>
                  <a:txBody>
                    <a:bodyPr/>
                    <a:lstStyle/>
                    <a:p>
                      <a:r>
                        <a:rPr lang="en-US" sz="1100" dirty="0"/>
                        <a:t>35.0</a:t>
                      </a:r>
                    </a:p>
                  </a:txBody>
                  <a:tcPr marL="68580" marR="68580" marT="34290" marB="34290">
                    <a:solidFill>
                      <a:schemeClr val="accent6">
                        <a:lumMod val="60000"/>
                        <a:lumOff val="40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0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969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vs Relational Algebra</a:t>
            </a:r>
            <a:endParaRPr lang="en-US" dirty="0"/>
          </a:p>
        </p:txBody>
      </p:sp>
      <p:grpSp>
        <p:nvGrpSpPr>
          <p:cNvPr id="10" name="Group 9" descr="SELECT S.name&#10;FROM Reserves R, Sailors S&#10;WHERE R.sid = S.sid&#10;AND R.bid = 100 &#10;AND S.rating &gt; 5&#10;" title="SQL Query"/>
          <p:cNvGrpSpPr/>
          <p:nvPr/>
        </p:nvGrpSpPr>
        <p:grpSpPr>
          <a:xfrm>
            <a:off x="156992" y="1079587"/>
            <a:ext cx="1669047" cy="1167838"/>
            <a:chOff x="468896" y="1158914"/>
            <a:chExt cx="2225396" cy="1557116"/>
          </a:xfrm>
        </p:grpSpPr>
        <p:sp>
          <p:nvSpPr>
            <p:cNvPr id="7" name="TextBox 6"/>
            <p:cNvSpPr txBox="1"/>
            <p:nvPr/>
          </p:nvSpPr>
          <p:spPr>
            <a:xfrm>
              <a:off x="468896" y="1515702"/>
              <a:ext cx="2225396" cy="1200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050" b="1" dirty="0"/>
                <a:t>SELECT</a:t>
              </a:r>
              <a:r>
                <a:rPr lang="en-US" sz="1050" dirty="0"/>
                <a:t> </a:t>
              </a:r>
              <a:r>
                <a:rPr lang="en-US" sz="1050" dirty="0" err="1"/>
                <a:t>S.name</a:t>
              </a:r>
              <a:endParaRPr lang="en-US" sz="1050" dirty="0"/>
            </a:p>
            <a:p>
              <a:r>
                <a:rPr lang="en-US" sz="1050" b="1" dirty="0"/>
                <a:t>FROM</a:t>
              </a:r>
              <a:r>
                <a:rPr lang="en-US" sz="1050" dirty="0"/>
                <a:t> Reserves R, Sailors S</a:t>
              </a:r>
            </a:p>
            <a:p>
              <a:r>
                <a:rPr lang="en-US" sz="1050" b="1" dirty="0"/>
                <a:t>WHERE</a:t>
              </a:r>
              <a:r>
                <a:rPr lang="en-US" sz="1050" dirty="0"/>
                <a:t> </a:t>
              </a:r>
              <a:r>
                <a:rPr lang="en-US" sz="1050" dirty="0" err="1"/>
                <a:t>R.sid</a:t>
              </a:r>
              <a:r>
                <a:rPr lang="en-US" sz="1050" dirty="0"/>
                <a:t> = </a:t>
              </a:r>
              <a:r>
                <a:rPr lang="en-US" sz="1050" dirty="0" err="1"/>
                <a:t>S.sid</a:t>
              </a:r>
              <a:endParaRPr lang="en-US" sz="1050" dirty="0"/>
            </a:p>
            <a:p>
              <a:r>
                <a:rPr lang="en-US" sz="1050" b="1" dirty="0"/>
                <a:t>AND</a:t>
              </a:r>
              <a:r>
                <a:rPr lang="en-US" sz="1050" dirty="0"/>
                <a:t> </a:t>
              </a:r>
              <a:r>
                <a:rPr lang="en-US" sz="1050" dirty="0" err="1"/>
                <a:t>R.bid</a:t>
              </a:r>
              <a:r>
                <a:rPr lang="en-US" sz="1050" dirty="0"/>
                <a:t> = 100 </a:t>
              </a:r>
            </a:p>
            <a:p>
              <a:r>
                <a:rPr lang="en-US" sz="1050" b="1" dirty="0"/>
                <a:t>AND</a:t>
              </a:r>
              <a:r>
                <a:rPr lang="en-US" sz="1050" dirty="0"/>
                <a:t> </a:t>
              </a:r>
              <a:r>
                <a:rPr lang="en-US" sz="1050" dirty="0" err="1"/>
                <a:t>S.rating</a:t>
              </a:r>
              <a:r>
                <a:rPr lang="en-US" sz="1050" dirty="0"/>
                <a:t> &gt; 5</a:t>
              </a:r>
            </a:p>
          </p:txBody>
        </p:sp>
        <p:sp>
          <p:nvSpPr>
            <p:cNvPr id="9" name="TextBox 8"/>
            <p:cNvSpPr txBox="1"/>
            <p:nvPr/>
          </p:nvSpPr>
          <p:spPr>
            <a:xfrm>
              <a:off x="468896" y="1158914"/>
              <a:ext cx="1236749" cy="400109"/>
            </a:xfrm>
            <a:prstGeom prst="rect">
              <a:avLst/>
            </a:prstGeom>
            <a:noFill/>
          </p:spPr>
          <p:txBody>
            <a:bodyPr wrap="none" rtlCol="0">
              <a:spAutoFit/>
            </a:bodyPr>
            <a:lstStyle/>
            <a:p>
              <a:r>
                <a:rPr lang="en-US" sz="1350"/>
                <a:t>SQL Query</a:t>
              </a:r>
            </a:p>
          </p:txBody>
        </p:sp>
      </p:grpSp>
      <p:grpSp>
        <p:nvGrpSpPr>
          <p:cNvPr id="3" name="Group 2" descr="Converts SQL query into relational algebra. 𝜋S.name(𝜎bid=100⋀rating&gt;5(Reserves ⋈R.sid=S.sid Sailors))&#10;" title="Query Parser"/>
          <p:cNvGrpSpPr/>
          <p:nvPr/>
        </p:nvGrpSpPr>
        <p:grpSpPr>
          <a:xfrm>
            <a:off x="2288688" y="1047750"/>
            <a:ext cx="4073100" cy="1170945"/>
            <a:chOff x="3346174" y="1238703"/>
            <a:chExt cx="5430800" cy="1561259"/>
          </a:xfrm>
        </p:grpSpPr>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Query </a:t>
              </a:r>
              <a:r>
                <a:rPr lang="en-US" sz="1050" dirty="0" smtClean="0">
                  <a:solidFill>
                    <a:schemeClr val="bg1"/>
                  </a:solidFill>
                  <a:latin typeface="Helvetica Neue" charset="0"/>
                </a:rPr>
                <a:t>Parser</a:t>
              </a:r>
              <a:br>
                <a:rPr lang="en-US" sz="1050" dirty="0" smtClean="0">
                  <a:solidFill>
                    <a:schemeClr val="bg1"/>
                  </a:solidFill>
                  <a:latin typeface="Helvetica Neue" charset="0"/>
                </a:rPr>
              </a:br>
              <a:r>
                <a:rPr lang="en-US" sz="1050" dirty="0" smtClean="0">
                  <a:solidFill>
                    <a:schemeClr val="bg1"/>
                  </a:solidFill>
                  <a:latin typeface="Helvetica Neue" charset="0"/>
                </a:rPr>
                <a:t>&amp; Optimizer</a:t>
              </a:r>
              <a:endParaRPr lang="en-US" sz="1050" dirty="0">
                <a:solidFill>
                  <a:schemeClr val="bg1"/>
                </a:solidFill>
                <a:latin typeface="Helvetica Neue" charset="0"/>
              </a:endParaRPr>
            </a:p>
          </p:txBody>
        </p:sp>
        <p:grpSp>
          <p:nvGrpSpPr>
            <p:cNvPr id="13" name="Group 12"/>
            <p:cNvGrpSpPr/>
            <p:nvPr/>
          </p:nvGrpSpPr>
          <p:grpSpPr>
            <a:xfrm>
              <a:off x="5701019" y="1238703"/>
              <a:ext cx="3075955" cy="1561259"/>
              <a:chOff x="5714272" y="1424054"/>
              <a:chExt cx="3075955" cy="1561259"/>
            </a:xfrm>
          </p:grpSpPr>
          <p:sp>
            <p:nvSpPr>
              <p:cNvPr id="11" name="TextBox 10"/>
              <p:cNvSpPr txBox="1"/>
              <p:nvPr/>
            </p:nvSpPr>
            <p:spPr>
              <a:xfrm>
                <a:off x="5747406" y="181064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37160" rtlCol="0" anchor="ctr">
                <a:noAutofit/>
              </a:bodyPr>
              <a:lstStyle/>
              <a:p>
                <a:r>
                  <a:rPr lang="en-US" dirty="0">
                    <a:solidFill>
                      <a:srgbClr val="FF0000"/>
                    </a:solidFill>
                  </a:rPr>
                  <a:t>𝜋</a:t>
                </a:r>
                <a:r>
                  <a:rPr lang="en-US" sz="1350" baseline="-25000" dirty="0" err="1"/>
                  <a:t>S.name</a:t>
                </a:r>
                <a:r>
                  <a:rPr lang="en-US" sz="1350" dirty="0"/>
                  <a:t>(</a:t>
                </a:r>
                <a:r>
                  <a:rPr lang="en-US" dirty="0">
                    <a:solidFill>
                      <a:srgbClr val="FF0000"/>
                    </a:solidFill>
                  </a:rPr>
                  <a:t>𝜎</a:t>
                </a:r>
                <a:r>
                  <a:rPr lang="en-US" sz="1350" baseline="-25000" dirty="0"/>
                  <a:t>bid=100⋀rating&gt;5</a:t>
                </a:r>
                <a:r>
                  <a:rPr lang="en-US" sz="1350" dirty="0"/>
                  <a:t>( </a:t>
                </a:r>
              </a:p>
              <a:p>
                <a:r>
                  <a:rPr lang="en-US" sz="1050" dirty="0"/>
                  <a:t>       Reserves</a:t>
                </a:r>
                <a:r>
                  <a:rPr lang="en-US" sz="1350" dirty="0"/>
                  <a:t> </a:t>
                </a:r>
                <a:r>
                  <a:rPr lang="en-US" sz="2100" dirty="0">
                    <a:solidFill>
                      <a:srgbClr val="FF0000"/>
                    </a:solidFill>
                  </a:rPr>
                  <a:t>⋈</a:t>
                </a:r>
                <a:r>
                  <a:rPr lang="en-US" sz="1350" baseline="-25000" dirty="0" err="1"/>
                  <a:t>R.sid</a:t>
                </a:r>
                <a:r>
                  <a:rPr lang="en-US" sz="1350" baseline="-25000" dirty="0"/>
                  <a:t>=</a:t>
                </a:r>
                <a:r>
                  <a:rPr lang="en-US" sz="1350" baseline="-25000" dirty="0" err="1"/>
                  <a:t>S.sid</a:t>
                </a:r>
                <a:r>
                  <a:rPr lang="en-US" sz="1350" baseline="-25000" dirty="0"/>
                  <a:t> </a:t>
                </a:r>
                <a:r>
                  <a:rPr lang="en-US" sz="1050" dirty="0"/>
                  <a:t>Sailors</a:t>
                </a:r>
                <a:r>
                  <a:rPr lang="en-US" sz="1350" dirty="0"/>
                  <a:t>))</a:t>
                </a:r>
              </a:p>
            </p:txBody>
          </p:sp>
          <p:sp>
            <p:nvSpPr>
              <p:cNvPr id="12" name="TextBox 11"/>
              <p:cNvSpPr txBox="1"/>
              <p:nvPr/>
            </p:nvSpPr>
            <p:spPr>
              <a:xfrm>
                <a:off x="5714272" y="1424054"/>
                <a:ext cx="2823170" cy="400109"/>
              </a:xfrm>
              <a:prstGeom prst="rect">
                <a:avLst/>
              </a:prstGeom>
              <a:noFill/>
            </p:spPr>
            <p:txBody>
              <a:bodyPr wrap="square" rtlCol="0">
                <a:spAutoFit/>
              </a:bodyPr>
              <a:lstStyle/>
              <a:p>
                <a:r>
                  <a:rPr lang="en-US" sz="1350" dirty="0"/>
                  <a:t>Relational Algebra</a:t>
                </a:r>
              </a:p>
            </p:txBody>
          </p:sp>
        </p:grpSp>
      </p:grpSp>
      <p:grpSp>
        <p:nvGrpSpPr>
          <p:cNvPr id="4" name="Group 3" descr="Relational algebra is translated into a logical query plan which has a tree structure. Sailors and reserves are joined on sid. Then tuples are filtered out using 𝜎bid=100⋀rating&gt;5 fimally the desired fields are projected using 𝜋S.name&#10;&#10;" title="Logical Query Plan"/>
          <p:cNvGrpSpPr/>
          <p:nvPr/>
        </p:nvGrpSpPr>
        <p:grpSpPr>
          <a:xfrm>
            <a:off x="-9970" y="2380878"/>
            <a:ext cx="3827256" cy="2372715"/>
            <a:chOff x="252403" y="3016207"/>
            <a:chExt cx="5103009" cy="3163620"/>
          </a:xfrm>
        </p:grpSpPr>
        <p:grpSp>
          <p:nvGrpSpPr>
            <p:cNvPr id="14" name="Group 13"/>
            <p:cNvGrpSpPr/>
            <p:nvPr/>
          </p:nvGrpSpPr>
          <p:grpSpPr>
            <a:xfrm>
              <a:off x="252403" y="3541483"/>
              <a:ext cx="2744387" cy="2638344"/>
              <a:chOff x="2494568" y="3623360"/>
              <a:chExt cx="2744386" cy="2638344"/>
            </a:xfrm>
          </p:grpSpPr>
          <p:grpSp>
            <p:nvGrpSpPr>
              <p:cNvPr id="15" name="Group 14"/>
              <p:cNvGrpSpPr/>
              <p:nvPr/>
            </p:nvGrpSpPr>
            <p:grpSpPr>
              <a:xfrm>
                <a:off x="2681368" y="3808025"/>
                <a:ext cx="2557586" cy="2453679"/>
                <a:chOff x="3074820" y="4073750"/>
                <a:chExt cx="2557586" cy="2453679"/>
              </a:xfrm>
            </p:grpSpPr>
            <p:sp>
              <p:nvSpPr>
                <p:cNvPr id="17" name="Rectangle 16"/>
                <p:cNvSpPr/>
                <p:nvPr/>
              </p:nvSpPr>
              <p:spPr>
                <a:xfrm>
                  <a:off x="3901669" y="4073750"/>
                  <a:ext cx="913070"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sp>
              <p:nvSpPr>
                <p:cNvPr id="18" name="Rectangle 17"/>
                <p:cNvSpPr/>
                <p:nvPr/>
              </p:nvSpPr>
              <p:spPr>
                <a:xfrm>
                  <a:off x="3274895" y="4717237"/>
                  <a:ext cx="2039447"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 ⋀ </a:t>
                  </a:r>
                  <a:r>
                    <a:rPr lang="en-US" sz="1500" kern="0" baseline="-25000" dirty="0" err="1">
                      <a:ea typeface=""/>
                      <a:cs typeface=""/>
                    </a:rPr>
                    <a:t>S.rating</a:t>
                  </a:r>
                  <a:r>
                    <a:rPr lang="en-US" sz="1500" kern="0" baseline="-25000" dirty="0">
                      <a:ea typeface=""/>
                      <a:cs typeface=""/>
                    </a:rPr>
                    <a:t> &gt; 5</a:t>
                  </a:r>
                  <a:endParaRPr lang="en-US" sz="1500" kern="0" dirty="0">
                    <a:ea typeface=""/>
                    <a:cs typeface=""/>
                  </a:endParaRPr>
                </a:p>
              </p:txBody>
            </p:sp>
            <p:sp>
              <p:nvSpPr>
                <p:cNvPr id="19" name="Rectangle 18"/>
                <p:cNvSpPr/>
                <p:nvPr/>
              </p:nvSpPr>
              <p:spPr>
                <a:xfrm>
                  <a:off x="3734957" y="536072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grpSp>
              <p:nvGrpSpPr>
                <p:cNvPr id="20" name="Group 19"/>
                <p:cNvGrpSpPr/>
                <p:nvPr/>
              </p:nvGrpSpPr>
              <p:grpSpPr>
                <a:xfrm>
                  <a:off x="3074820" y="6188874"/>
                  <a:ext cx="2557586" cy="338555"/>
                  <a:chOff x="3074502" y="6016637"/>
                  <a:chExt cx="2557586" cy="338555"/>
                </a:xfrm>
              </p:grpSpPr>
              <p:sp>
                <p:nvSpPr>
                  <p:cNvPr id="25" name="TextBox 24"/>
                  <p:cNvSpPr txBox="1"/>
                  <p:nvPr/>
                </p:nvSpPr>
                <p:spPr>
                  <a:xfrm>
                    <a:off x="3074502" y="6016637"/>
                    <a:ext cx="898109" cy="338555"/>
                  </a:xfrm>
                  <a:prstGeom prst="rect">
                    <a:avLst/>
                  </a:prstGeom>
                  <a:noFill/>
                </p:spPr>
                <p:txBody>
                  <a:bodyPr wrap="none" rtlCol="0">
                    <a:spAutoFit/>
                  </a:bodyPr>
                  <a:lstStyle/>
                  <a:p>
                    <a:r>
                      <a:rPr lang="en-US" sz="1050" dirty="0"/>
                      <a:t>Reserves</a:t>
                    </a:r>
                  </a:p>
                </p:txBody>
              </p:sp>
              <p:sp>
                <p:nvSpPr>
                  <p:cNvPr id="26" name="TextBox 25"/>
                  <p:cNvSpPr txBox="1"/>
                  <p:nvPr/>
                </p:nvSpPr>
                <p:spPr>
                  <a:xfrm>
                    <a:off x="4909240" y="6016637"/>
                    <a:ext cx="722848" cy="338555"/>
                  </a:xfrm>
                  <a:prstGeom prst="rect">
                    <a:avLst/>
                  </a:prstGeom>
                  <a:noFill/>
                </p:spPr>
                <p:txBody>
                  <a:bodyPr wrap="none" rtlCol="0">
                    <a:spAutoFit/>
                  </a:bodyPr>
                  <a:lstStyle/>
                  <a:p>
                    <a:r>
                      <a:rPr lang="en-US" sz="1050" dirty="0"/>
                      <a:t>Sailors</a:t>
                    </a:r>
                  </a:p>
                </p:txBody>
              </p:sp>
            </p:grpSp>
            <p:cxnSp>
              <p:nvCxnSpPr>
                <p:cNvPr id="21" name="Straight Arrow Connector 20"/>
                <p:cNvCxnSpPr>
                  <a:stCxn id="25" idx="0"/>
                </p:cNvCxnSpPr>
                <p:nvPr/>
              </p:nvCxnSpPr>
              <p:spPr bwMode="auto">
                <a:xfrm flipV="1">
                  <a:off x="3523875" y="5945498"/>
                  <a:ext cx="840421" cy="24337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H="1" flipV="1">
                  <a:off x="4358205" y="4504637"/>
                  <a:ext cx="6092" cy="35107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782968" cy="338555"/>
              </a:xfrm>
              <a:prstGeom prst="rect">
                <a:avLst/>
              </a:prstGeom>
              <a:noFill/>
            </p:spPr>
            <p:txBody>
              <a:bodyPr wrap="none" rtlCol="0">
                <a:spAutoFit/>
              </a:bodyPr>
              <a:lstStyle/>
              <a:p>
                <a:r>
                  <a:rPr lang="en-US" sz="1050" b="1" dirty="0"/>
                  <a:t>(Logical) Query Plan:</a:t>
                </a:r>
              </a:p>
            </p:txBody>
          </p:sp>
        </p:grpSp>
        <p:sp>
          <p:nvSpPr>
            <p:cNvPr id="29" name="Left Arrow 28"/>
            <p:cNvSpPr/>
            <p:nvPr/>
          </p:nvSpPr>
          <p:spPr bwMode="auto">
            <a:xfrm rot="20418873">
              <a:off x="2903313" y="3016207"/>
              <a:ext cx="2452099"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smtClean="0">
                  <a:solidFill>
                    <a:schemeClr val="bg1"/>
                  </a:solidFill>
                </a:rPr>
                <a:t>Equivalent to</a:t>
              </a:r>
              <a:r>
                <a:rPr lang="mr-IN" sz="1050" dirty="0" smtClean="0">
                  <a:solidFill>
                    <a:schemeClr val="bg1"/>
                  </a:solidFill>
                </a:rPr>
                <a:t>…</a:t>
              </a:r>
              <a:endParaRPr lang="en-US" sz="1050" dirty="0">
                <a:solidFill>
                  <a:schemeClr val="bg1"/>
                </a:solidFill>
              </a:endParaRPr>
            </a:p>
          </p:txBody>
        </p:sp>
      </p:grpSp>
      <p:sp>
        <p:nvSpPr>
          <p:cNvPr id="60" name="Rounded Rectangle 59" descr="Selection for s.rating&gt;5 happens on the fly" title="On the fly Select"/>
          <p:cNvSpPr/>
          <p:nvPr/>
        </p:nvSpPr>
        <p:spPr bwMode="auto">
          <a:xfrm>
            <a:off x="5397899" y="3184557"/>
            <a:ext cx="1231501" cy="37941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latin typeface="Helvetica Neue" charset="0"/>
              </a:rPr>
              <a:t>Select Iterator</a:t>
            </a:r>
          </a:p>
        </p:txBody>
      </p:sp>
      <p:grpSp>
        <p:nvGrpSpPr>
          <p:cNvPr id="53" name="Group 52" descr="Turns the relational algebra into an optimized query plane. Ex: leaves of the tree are r.bid = 100 and Sailors. Their parent is a join on R.sid = S.sid. That nodes parent is select s.rating &gt; 5. The parent of that node is projection of S.name" title="Query Optimizer">
            <a:extLst>
              <a:ext uri="{FF2B5EF4-FFF2-40B4-BE49-F238E27FC236}">
                <a16:creationId xmlns="" xmlns:a16="http://schemas.microsoft.com/office/drawing/2014/main" id="{EFB82132-964F-3D48-9057-4A4BB23633F5}"/>
              </a:ext>
            </a:extLst>
          </p:cNvPr>
          <p:cNvGrpSpPr/>
          <p:nvPr/>
        </p:nvGrpSpPr>
        <p:grpSpPr>
          <a:xfrm>
            <a:off x="2220974" y="2606936"/>
            <a:ext cx="4625218" cy="2404583"/>
            <a:chOff x="2373374" y="2530736"/>
            <a:chExt cx="4625218" cy="2404583"/>
          </a:xfrm>
        </p:grpSpPr>
        <p:grpSp>
          <p:nvGrpSpPr>
            <p:cNvPr id="54" name="Group 53" descr="The query optimizer finds the best plan possible. Reserves is first filtered for tuples where R.bid = 100 then it is joined with Sailors. The join is then filtered for having s.ratings&gt;5. Finally the desired rows are projected" title="Query Optimizer">
              <a:extLst>
                <a:ext uri="{FF2B5EF4-FFF2-40B4-BE49-F238E27FC236}">
                  <a16:creationId xmlns="" xmlns:a16="http://schemas.microsoft.com/office/drawing/2014/main" id="{9D02EAAA-3A7A-5D4A-92CA-5A9B1BD8E720}"/>
                </a:ext>
              </a:extLst>
            </p:cNvPr>
            <p:cNvGrpSpPr/>
            <p:nvPr/>
          </p:nvGrpSpPr>
          <p:grpSpPr>
            <a:xfrm>
              <a:off x="2373374" y="2535737"/>
              <a:ext cx="3314316" cy="2344217"/>
              <a:chOff x="3263803" y="3321343"/>
              <a:chExt cx="4419088" cy="3125623"/>
            </a:xfrm>
          </p:grpSpPr>
          <p:sp>
            <p:nvSpPr>
              <p:cNvPr id="67" name="Right Arrow 66">
                <a:extLst>
                  <a:ext uri="{FF2B5EF4-FFF2-40B4-BE49-F238E27FC236}">
                    <a16:creationId xmlns="" xmlns:a16="http://schemas.microsoft.com/office/drawing/2014/main" id="{0C0D0C67-5CCF-4840-8C79-83147C4A13DA}"/>
                  </a:ext>
                </a:extLst>
              </p:cNvPr>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smtClean="0">
                    <a:solidFill>
                      <a:schemeClr val="bg1"/>
                    </a:solidFill>
                    <a:latin typeface="Helvetica Neue" charset="0"/>
                  </a:rPr>
                  <a:t>But actually will produce</a:t>
                </a:r>
                <a:r>
                  <a:rPr lang="mr-IN" sz="1050" dirty="0" smtClean="0">
                    <a:solidFill>
                      <a:schemeClr val="bg1"/>
                    </a:solidFill>
                    <a:latin typeface="Helvetica Neue" charset="0"/>
                  </a:rPr>
                  <a:t>…</a:t>
                </a:r>
                <a:endParaRPr lang="en-US" sz="1050" dirty="0">
                  <a:solidFill>
                    <a:schemeClr val="bg1"/>
                  </a:solidFill>
                  <a:latin typeface="Helvetica Neue" charset="0"/>
                </a:endParaRPr>
              </a:p>
            </p:txBody>
          </p:sp>
          <p:grpSp>
            <p:nvGrpSpPr>
              <p:cNvPr id="72" name="Group 71">
                <a:extLst>
                  <a:ext uri="{FF2B5EF4-FFF2-40B4-BE49-F238E27FC236}">
                    <a16:creationId xmlns="" xmlns:a16="http://schemas.microsoft.com/office/drawing/2014/main" id="{4819D715-C9C3-EE49-9F34-D8AD92EE8FB7}"/>
                  </a:ext>
                </a:extLst>
              </p:cNvPr>
              <p:cNvGrpSpPr/>
              <p:nvPr/>
            </p:nvGrpSpPr>
            <p:grpSpPr>
              <a:xfrm>
                <a:off x="4984630" y="3321343"/>
                <a:ext cx="2698261" cy="3125623"/>
                <a:chOff x="4984630" y="3321343"/>
                <a:chExt cx="2698261" cy="3125623"/>
              </a:xfrm>
            </p:grpSpPr>
            <p:grpSp>
              <p:nvGrpSpPr>
                <p:cNvPr id="73" name="Group 72">
                  <a:extLst>
                    <a:ext uri="{FF2B5EF4-FFF2-40B4-BE49-F238E27FC236}">
                      <a16:creationId xmlns="" xmlns:a16="http://schemas.microsoft.com/office/drawing/2014/main" id="{E7AC1557-37D5-9E4C-9C66-F9D401246550}"/>
                    </a:ext>
                  </a:extLst>
                </p:cNvPr>
                <p:cNvGrpSpPr/>
                <p:nvPr/>
              </p:nvGrpSpPr>
              <p:grpSpPr>
                <a:xfrm>
                  <a:off x="5560497" y="3654743"/>
                  <a:ext cx="2122394" cy="2792223"/>
                  <a:chOff x="5560497" y="3654743"/>
                  <a:chExt cx="2122394" cy="2792223"/>
                </a:xfrm>
              </p:grpSpPr>
              <p:sp>
                <p:nvSpPr>
                  <p:cNvPr id="75" name="Rectangle 74">
                    <a:extLst>
                      <a:ext uri="{FF2B5EF4-FFF2-40B4-BE49-F238E27FC236}">
                        <a16:creationId xmlns="" xmlns:a16="http://schemas.microsoft.com/office/drawing/2014/main" id="{216FDE1C-9773-3248-A549-1E69F7BC0B97}"/>
                      </a:ext>
                    </a:extLst>
                  </p:cNvPr>
                  <p:cNvSpPr/>
                  <p:nvPr/>
                </p:nvSpPr>
                <p:spPr>
                  <a:xfrm>
                    <a:off x="6091122" y="454964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cxnSp>
                <p:nvCxnSpPr>
                  <p:cNvPr id="76" name="Straight Arrow Connector 75">
                    <a:extLst>
                      <a:ext uri="{FF2B5EF4-FFF2-40B4-BE49-F238E27FC236}">
                        <a16:creationId xmlns="" xmlns:a16="http://schemas.microsoft.com/office/drawing/2014/main" id="{8481A335-CCCB-424F-A143-9D8C30AF2043}"/>
                      </a:ext>
                    </a:extLst>
                  </p:cNvPr>
                  <p:cNvCxnSpPr>
                    <a:endCxn id="75" idx="2"/>
                  </p:cNvCxnSpPr>
                  <p:nvPr/>
                </p:nvCxnSpPr>
                <p:spPr bwMode="auto">
                  <a:xfrm flipV="1">
                    <a:off x="6185563" y="5165195"/>
                    <a:ext cx="496746" cy="41558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a:extLst>
                      <a:ext uri="{FF2B5EF4-FFF2-40B4-BE49-F238E27FC236}">
                        <a16:creationId xmlns="" xmlns:a16="http://schemas.microsoft.com/office/drawing/2014/main" id="{C113BDC5-0E24-FD4B-A46D-3C1856368FFA}"/>
                      </a:ext>
                    </a:extLst>
                  </p:cNvPr>
                  <p:cNvCxnSpPr>
                    <a:endCxn id="75" idx="2"/>
                  </p:cNvCxnSpPr>
                  <p:nvPr/>
                </p:nvCxnSpPr>
                <p:spPr bwMode="auto">
                  <a:xfrm flipH="1" flipV="1">
                    <a:off x="6682310" y="5165195"/>
                    <a:ext cx="620869" cy="3710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78" name="Group 77">
                    <a:extLst>
                      <a:ext uri="{FF2B5EF4-FFF2-40B4-BE49-F238E27FC236}">
                        <a16:creationId xmlns="" xmlns:a16="http://schemas.microsoft.com/office/drawing/2014/main" id="{3B6D7290-8DF9-3D4F-8344-1033A22AFA03}"/>
                      </a:ext>
                    </a:extLst>
                  </p:cNvPr>
                  <p:cNvGrpSpPr/>
                  <p:nvPr/>
                </p:nvGrpSpPr>
                <p:grpSpPr>
                  <a:xfrm>
                    <a:off x="6257834" y="3654743"/>
                    <a:ext cx="913071" cy="700192"/>
                    <a:chOff x="5391662" y="3774653"/>
                    <a:chExt cx="913071" cy="700192"/>
                  </a:xfrm>
                </p:grpSpPr>
                <p:sp>
                  <p:nvSpPr>
                    <p:cNvPr id="87" name="Rectangle 86">
                      <a:extLst>
                        <a:ext uri="{FF2B5EF4-FFF2-40B4-BE49-F238E27FC236}">
                          <a16:creationId xmlns="" xmlns:a16="http://schemas.microsoft.com/office/drawing/2014/main" id="{86E50016-2EF5-8E4B-A266-4890C4B50C0C}"/>
                        </a:ext>
                      </a:extLst>
                    </p:cNvPr>
                    <p:cNvSpPr/>
                    <p:nvPr/>
                  </p:nvSpPr>
                  <p:spPr>
                    <a:xfrm>
                      <a:off x="5391662" y="3774653"/>
                      <a:ext cx="91307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cxnSp>
                  <p:nvCxnSpPr>
                    <p:cNvPr id="88" name="Straight Arrow Connector 87">
                      <a:extLst>
                        <a:ext uri="{FF2B5EF4-FFF2-40B4-BE49-F238E27FC236}">
                          <a16:creationId xmlns="" xmlns:a16="http://schemas.microsoft.com/office/drawing/2014/main" id="{62F56E6C-455B-4C46-8BAD-2236F71AFBF9}"/>
                        </a:ext>
                      </a:extLst>
                    </p:cNvPr>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79" name="Group 78">
                    <a:extLst>
                      <a:ext uri="{FF2B5EF4-FFF2-40B4-BE49-F238E27FC236}">
                        <a16:creationId xmlns="" xmlns:a16="http://schemas.microsoft.com/office/drawing/2014/main" id="{FC8FA52B-BA1A-7C4F-8421-8CEF091B53BC}"/>
                      </a:ext>
                    </a:extLst>
                  </p:cNvPr>
                  <p:cNvGrpSpPr/>
                  <p:nvPr/>
                </p:nvGrpSpPr>
                <p:grpSpPr>
                  <a:xfrm>
                    <a:off x="5560497" y="5441988"/>
                    <a:ext cx="1096881" cy="1004978"/>
                    <a:chOff x="5297250" y="5364388"/>
                    <a:chExt cx="1096881" cy="1004978"/>
                  </a:xfrm>
                </p:grpSpPr>
                <p:sp>
                  <p:nvSpPr>
                    <p:cNvPr id="84" name="Rectangle 83">
                      <a:extLst>
                        <a:ext uri="{FF2B5EF4-FFF2-40B4-BE49-F238E27FC236}">
                          <a16:creationId xmlns="" xmlns:a16="http://schemas.microsoft.com/office/drawing/2014/main" id="{A87F47E5-4ED1-FA48-A759-47C545494089}"/>
                        </a:ext>
                      </a:extLst>
                    </p:cNvPr>
                    <p:cNvSpPr/>
                    <p:nvPr/>
                  </p:nvSpPr>
                  <p:spPr>
                    <a:xfrm>
                      <a:off x="5297250" y="5364388"/>
                      <a:ext cx="109688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a:t>
                      </a:r>
                      <a:endParaRPr lang="en-US" sz="1500" kern="0" dirty="0">
                        <a:ea typeface=""/>
                        <a:cs typeface=""/>
                      </a:endParaRPr>
                    </a:p>
                  </p:txBody>
                </p:sp>
                <p:sp>
                  <p:nvSpPr>
                    <p:cNvPr id="85" name="TextBox 84">
                      <a:extLst>
                        <a:ext uri="{FF2B5EF4-FFF2-40B4-BE49-F238E27FC236}">
                          <a16:creationId xmlns="" xmlns:a16="http://schemas.microsoft.com/office/drawing/2014/main" id="{AE7EAE6B-048D-9840-A3B5-1B2F50D47B2B}"/>
                        </a:ext>
                      </a:extLst>
                    </p:cNvPr>
                    <p:cNvSpPr txBox="1"/>
                    <p:nvPr/>
                  </p:nvSpPr>
                  <p:spPr>
                    <a:xfrm>
                      <a:off x="5385417" y="6030811"/>
                      <a:ext cx="898109" cy="338555"/>
                    </a:xfrm>
                    <a:prstGeom prst="rect">
                      <a:avLst/>
                    </a:prstGeom>
                    <a:noFill/>
                  </p:spPr>
                  <p:txBody>
                    <a:bodyPr wrap="none" rtlCol="0">
                      <a:spAutoFit/>
                    </a:bodyPr>
                    <a:lstStyle/>
                    <a:p>
                      <a:r>
                        <a:rPr lang="en-US" sz="1050" dirty="0"/>
                        <a:t>Reserves</a:t>
                      </a:r>
                    </a:p>
                  </p:txBody>
                </p:sp>
                <p:cxnSp>
                  <p:nvCxnSpPr>
                    <p:cNvPr id="86" name="Straight Arrow Connector 85">
                      <a:extLst>
                        <a:ext uri="{FF2B5EF4-FFF2-40B4-BE49-F238E27FC236}">
                          <a16:creationId xmlns="" xmlns:a16="http://schemas.microsoft.com/office/drawing/2014/main" id="{28607C67-D0CB-3345-BC6C-4EFBC1A09517}"/>
                        </a:ext>
                      </a:extLst>
                    </p:cNvPr>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0" name="TextBox 79">
                    <a:extLst>
                      <a:ext uri="{FF2B5EF4-FFF2-40B4-BE49-F238E27FC236}">
                        <a16:creationId xmlns="" xmlns:a16="http://schemas.microsoft.com/office/drawing/2014/main" id="{C396C00C-B502-0B4C-B5E1-C53CE7C7E0E6}"/>
                      </a:ext>
                    </a:extLst>
                  </p:cNvPr>
                  <p:cNvSpPr txBox="1"/>
                  <p:nvPr/>
                </p:nvSpPr>
                <p:spPr>
                  <a:xfrm>
                    <a:off x="6960043" y="5529018"/>
                    <a:ext cx="722848" cy="338555"/>
                  </a:xfrm>
                  <a:prstGeom prst="rect">
                    <a:avLst/>
                  </a:prstGeom>
                  <a:noFill/>
                </p:spPr>
                <p:txBody>
                  <a:bodyPr wrap="none" rtlCol="0">
                    <a:spAutoFit/>
                  </a:bodyPr>
                  <a:lstStyle/>
                  <a:p>
                    <a:r>
                      <a:rPr lang="en-US" sz="1050" dirty="0"/>
                      <a:t>Sailors</a:t>
                    </a:r>
                  </a:p>
                </p:txBody>
              </p:sp>
              <p:grpSp>
                <p:nvGrpSpPr>
                  <p:cNvPr id="81" name="Group 80">
                    <a:extLst>
                      <a:ext uri="{FF2B5EF4-FFF2-40B4-BE49-F238E27FC236}">
                        <a16:creationId xmlns="" xmlns:a16="http://schemas.microsoft.com/office/drawing/2014/main" id="{26A3E531-B179-244F-B2E6-2956169A33B3}"/>
                      </a:ext>
                    </a:extLst>
                  </p:cNvPr>
                  <p:cNvGrpSpPr/>
                  <p:nvPr/>
                </p:nvGrpSpPr>
                <p:grpSpPr>
                  <a:xfrm>
                    <a:off x="6160852" y="4214051"/>
                    <a:ext cx="1099020" cy="675785"/>
                    <a:chOff x="5982999" y="5124204"/>
                    <a:chExt cx="1099020" cy="675785"/>
                  </a:xfrm>
                </p:grpSpPr>
                <p:sp>
                  <p:nvSpPr>
                    <p:cNvPr id="82" name="Rectangle 81">
                      <a:extLst>
                        <a:ext uri="{FF2B5EF4-FFF2-40B4-BE49-F238E27FC236}">
                          <a16:creationId xmlns="" xmlns:a16="http://schemas.microsoft.com/office/drawing/2014/main" id="{714D90EA-8DD7-F84B-81B9-206DE785637D}"/>
                        </a:ext>
                      </a:extLst>
                    </p:cNvPr>
                    <p:cNvSpPr/>
                    <p:nvPr/>
                  </p:nvSpPr>
                  <p:spPr>
                    <a:xfrm>
                      <a:off x="5982999" y="5124204"/>
                      <a:ext cx="1099020" cy="430886"/>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S.rating</a:t>
                      </a:r>
                      <a:r>
                        <a:rPr lang="en-US" sz="1500" kern="0" baseline="-25000" dirty="0">
                          <a:ea typeface=""/>
                          <a:cs typeface=""/>
                        </a:rPr>
                        <a:t>&gt;5</a:t>
                      </a:r>
                      <a:endParaRPr lang="en-US" sz="1500" kern="0" dirty="0">
                        <a:ea typeface=""/>
                        <a:cs typeface=""/>
                      </a:endParaRPr>
                    </a:p>
                  </p:txBody>
                </p:sp>
                <p:cxnSp>
                  <p:nvCxnSpPr>
                    <p:cNvPr id="83" name="Straight Arrow Connector 82">
                      <a:extLst>
                        <a:ext uri="{FF2B5EF4-FFF2-40B4-BE49-F238E27FC236}">
                          <a16:creationId xmlns="" xmlns:a16="http://schemas.microsoft.com/office/drawing/2014/main" id="{1112913B-3472-F24F-B861-C4EDE74EA2AE}"/>
                        </a:ext>
                      </a:extLst>
                    </p:cNvPr>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74" name="TextBox 73">
                  <a:extLst>
                    <a:ext uri="{FF2B5EF4-FFF2-40B4-BE49-F238E27FC236}">
                      <a16:creationId xmlns="" xmlns:a16="http://schemas.microsoft.com/office/drawing/2014/main" id="{39DFC10B-A89F-0043-B531-59FB90E69B31}"/>
                    </a:ext>
                  </a:extLst>
                </p:cNvPr>
                <p:cNvSpPr txBox="1"/>
                <p:nvPr/>
              </p:nvSpPr>
              <p:spPr>
                <a:xfrm>
                  <a:off x="4984630" y="3321343"/>
                  <a:ext cx="2687060" cy="338555"/>
                </a:xfrm>
                <a:prstGeom prst="rect">
                  <a:avLst/>
                </a:prstGeom>
                <a:noFill/>
              </p:spPr>
              <p:txBody>
                <a:bodyPr wrap="none" rtlCol="0">
                  <a:spAutoFit/>
                </a:bodyPr>
                <a:lstStyle/>
                <a:p>
                  <a:r>
                    <a:rPr lang="en-US" sz="1050" b="1"/>
                    <a:t>Optimized (Physical) </a:t>
                  </a:r>
                  <a:r>
                    <a:rPr lang="en-US" sz="1050" b="1" dirty="0"/>
                    <a:t>Query Plan:</a:t>
                  </a:r>
                </a:p>
              </p:txBody>
            </p:sp>
          </p:grpSp>
        </p:grpSp>
        <p:sp>
          <p:nvSpPr>
            <p:cNvPr id="55" name="Rounded Rectangle 54" descr="Projection fo S.name happens on the fly" title="On the fly projection">
              <a:extLst>
                <a:ext uri="{FF2B5EF4-FFF2-40B4-BE49-F238E27FC236}">
                  <a16:creationId xmlns="" xmlns:a16="http://schemas.microsoft.com/office/drawing/2014/main" id="{6E4F0630-3D18-784D-B377-23AFBA37764E}"/>
                </a:ext>
              </a:extLst>
            </p:cNvPr>
            <p:cNvSpPr/>
            <p:nvPr/>
          </p:nvSpPr>
          <p:spPr bwMode="auto">
            <a:xfrm>
              <a:off x="5687690" y="2530736"/>
              <a:ext cx="1310902" cy="30906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rPr>
                <a:t>Project Iterator</a:t>
              </a:r>
              <a:endParaRPr lang="en-US" sz="1200" dirty="0">
                <a:solidFill>
                  <a:schemeClr val="bg1"/>
                </a:solidFill>
                <a:latin typeface="Helvetica Neue" charset="0"/>
              </a:endParaRPr>
            </a:p>
          </p:txBody>
        </p:sp>
        <p:sp>
          <p:nvSpPr>
            <p:cNvPr id="56" name="Rounded Rectangle 55" descr="The join of sailors and reserves happens with an indexed nested loop join" title="Join">
              <a:extLst>
                <a:ext uri="{FF2B5EF4-FFF2-40B4-BE49-F238E27FC236}">
                  <a16:creationId xmlns="" xmlns:a16="http://schemas.microsoft.com/office/drawing/2014/main" id="{A894AC9B-C592-7548-826B-AC49972E481C}"/>
                </a:ext>
              </a:extLst>
            </p:cNvPr>
            <p:cNvSpPr/>
            <p:nvPr/>
          </p:nvSpPr>
          <p:spPr bwMode="auto">
            <a:xfrm>
              <a:off x="5550299" y="3635888"/>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Indexed Nested Loop Join Iterator</a:t>
              </a:r>
            </a:p>
          </p:txBody>
        </p:sp>
        <p:sp>
          <p:nvSpPr>
            <p:cNvPr id="57" name="Rounded Rectangle 56" descr="Sailors is scanned in using a heap scan" title="Sailors">
              <a:extLst>
                <a:ext uri="{FF2B5EF4-FFF2-40B4-BE49-F238E27FC236}">
                  <a16:creationId xmlns="" xmlns:a16="http://schemas.microsoft.com/office/drawing/2014/main" id="{6BAE74BA-B1A4-D04B-A592-6194EB413149}"/>
                </a:ext>
              </a:extLst>
            </p:cNvPr>
            <p:cNvSpPr/>
            <p:nvPr/>
          </p:nvSpPr>
          <p:spPr bwMode="auto">
            <a:xfrm>
              <a:off x="5717913" y="4129453"/>
              <a:ext cx="808566"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Heap Scan Iterator</a:t>
              </a:r>
            </a:p>
          </p:txBody>
        </p:sp>
        <p:grpSp>
          <p:nvGrpSpPr>
            <p:cNvPr id="58" name="Group 57" descr="Reserves is scanned using an Index scan to find reserves where R.bid = 100" title="Index Scan">
              <a:extLst>
                <a:ext uri="{FF2B5EF4-FFF2-40B4-BE49-F238E27FC236}">
                  <a16:creationId xmlns="" xmlns:a16="http://schemas.microsoft.com/office/drawing/2014/main" id="{340DF9BA-5715-D444-8528-D48D45538534}"/>
                </a:ext>
              </a:extLst>
            </p:cNvPr>
            <p:cNvGrpSpPr/>
            <p:nvPr/>
          </p:nvGrpSpPr>
          <p:grpSpPr>
            <a:xfrm>
              <a:off x="2678003" y="3969065"/>
              <a:ext cx="1801863" cy="966254"/>
              <a:chOff x="4345666" y="5279869"/>
              <a:chExt cx="1686615" cy="960478"/>
            </a:xfrm>
          </p:grpSpPr>
          <p:sp>
            <p:nvSpPr>
              <p:cNvPr id="63" name="Rounded Rectangle 62">
                <a:extLst>
                  <a:ext uri="{FF2B5EF4-FFF2-40B4-BE49-F238E27FC236}">
                    <a16:creationId xmlns="" xmlns:a16="http://schemas.microsoft.com/office/drawing/2014/main" id="{5ADC45B5-39DF-814B-9700-563B80C07834}"/>
                  </a:ext>
                </a:extLst>
              </p:cNvPr>
              <p:cNvSpPr/>
              <p:nvPr/>
            </p:nvSpPr>
            <p:spPr bwMode="auto">
              <a:xfrm>
                <a:off x="4372849" y="5569708"/>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charset="0"/>
                  </a:rPr>
                  <a:t>Indexed Scan Iterator</a:t>
                </a:r>
                <a:endParaRPr lang="en-US" sz="900" dirty="0">
                  <a:solidFill>
                    <a:schemeClr val="bg1"/>
                  </a:solidFill>
                  <a:latin typeface="Helvetica Neue" charset="0"/>
                </a:endParaRPr>
              </a:p>
            </p:txBody>
          </p:sp>
          <p:sp>
            <p:nvSpPr>
              <p:cNvPr id="64" name="TextBox 63">
                <a:extLst>
                  <a:ext uri="{FF2B5EF4-FFF2-40B4-BE49-F238E27FC236}">
                    <a16:creationId xmlns="" xmlns:a16="http://schemas.microsoft.com/office/drawing/2014/main" id="{840E2EEA-D15D-3F4A-BB65-7C60ACF58DC2}"/>
                  </a:ext>
                </a:extLst>
              </p:cNvPr>
              <p:cNvSpPr txBox="1"/>
              <p:nvPr/>
            </p:nvSpPr>
            <p:spPr>
              <a:xfrm>
                <a:off x="4345666" y="5279869"/>
                <a:ext cx="1686615" cy="400109"/>
              </a:xfrm>
              <a:prstGeom prst="rect">
                <a:avLst/>
              </a:prstGeom>
              <a:noFill/>
            </p:spPr>
            <p:txBody>
              <a:bodyPr wrap="none" rtlCol="0">
                <a:spAutoFit/>
              </a:bodyPr>
              <a:lstStyle/>
              <a:p>
                <a:r>
                  <a:rPr lang="en-US" sz="1350" dirty="0">
                    <a:solidFill>
                      <a:schemeClr val="accent2"/>
                    </a:solidFill>
                  </a:rPr>
                  <a:t>Operator Code </a:t>
                </a:r>
              </a:p>
            </p:txBody>
          </p:sp>
        </p:grpSp>
      </p:grpSp>
      <p:sp>
        <p:nvSpPr>
          <p:cNvPr id="59" name="Rectangle 58" descr="The diagram from the last slide is blurred with a partially opque box over it" title="Blur">
            <a:extLst>
              <a:ext uri="{FF2B5EF4-FFF2-40B4-BE49-F238E27FC236}">
                <a16:creationId xmlns="" xmlns:a16="http://schemas.microsoft.com/office/drawing/2014/main" id="{79B4BE88-0039-3A48-AB8E-6ACCCB419816}"/>
              </a:ext>
            </a:extLst>
          </p:cNvPr>
          <p:cNvSpPr/>
          <p:nvPr/>
        </p:nvSpPr>
        <p:spPr bwMode="auto">
          <a:xfrm>
            <a:off x="43628" y="1092134"/>
            <a:ext cx="6370124" cy="4039443"/>
          </a:xfrm>
          <a:prstGeom prst="rect">
            <a:avLst/>
          </a:prstGeom>
          <a:solidFill>
            <a:schemeClr val="bg1">
              <a:alpha val="64000"/>
            </a:schemeClr>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1" name="TextBox 60" descr="𝜋S.name(𝜎bid=100⋀rating&gt;5( &#13;&#10;       Reserves ⋈R.sid=S.sid Sailors))&#13;&#10;" title="Relational Algebra">
            <a:extLst>
              <a:ext uri="{FF2B5EF4-FFF2-40B4-BE49-F238E27FC236}">
                <a16:creationId xmlns="" xmlns:a16="http://schemas.microsoft.com/office/drawing/2014/main" id="{D82AB63C-397E-7E41-AB31-4A3DD4620C8A}"/>
              </a:ext>
            </a:extLst>
          </p:cNvPr>
          <p:cNvSpPr txBox="1"/>
          <p:nvPr/>
        </p:nvSpPr>
        <p:spPr>
          <a:xfrm>
            <a:off x="4079672" y="1337692"/>
            <a:ext cx="2282116" cy="88100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37160" rtlCol="0" anchor="ctr">
            <a:noAutofit/>
          </a:bodyPr>
          <a:lstStyle/>
          <a:p>
            <a:r>
              <a:rPr lang="en-US" dirty="0">
                <a:solidFill>
                  <a:srgbClr val="FF0000"/>
                </a:solidFill>
              </a:rPr>
              <a:t>𝜋</a:t>
            </a:r>
            <a:r>
              <a:rPr lang="en-US" sz="1350" baseline="-25000" dirty="0" err="1"/>
              <a:t>S.name</a:t>
            </a:r>
            <a:r>
              <a:rPr lang="en-US" sz="1350" dirty="0"/>
              <a:t>(</a:t>
            </a:r>
            <a:r>
              <a:rPr lang="en-US" dirty="0">
                <a:solidFill>
                  <a:srgbClr val="FF0000"/>
                </a:solidFill>
              </a:rPr>
              <a:t>𝜎</a:t>
            </a:r>
            <a:r>
              <a:rPr lang="en-US" sz="1350" baseline="-25000" dirty="0"/>
              <a:t>bid=100⋀rating&gt;5</a:t>
            </a:r>
            <a:r>
              <a:rPr lang="en-US" sz="1350" dirty="0"/>
              <a:t>( </a:t>
            </a:r>
          </a:p>
          <a:p>
            <a:r>
              <a:rPr lang="en-US" sz="1050" dirty="0"/>
              <a:t>       Reserves</a:t>
            </a:r>
            <a:r>
              <a:rPr lang="en-US" sz="1350" dirty="0"/>
              <a:t> </a:t>
            </a:r>
            <a:r>
              <a:rPr lang="en-US" sz="2100" dirty="0">
                <a:solidFill>
                  <a:srgbClr val="FF0000"/>
                </a:solidFill>
              </a:rPr>
              <a:t>⋈</a:t>
            </a:r>
            <a:r>
              <a:rPr lang="en-US" sz="1350" baseline="-25000" dirty="0" err="1"/>
              <a:t>R.sid</a:t>
            </a:r>
            <a:r>
              <a:rPr lang="en-US" sz="1350" baseline="-25000" dirty="0"/>
              <a:t>=</a:t>
            </a:r>
            <a:r>
              <a:rPr lang="en-US" sz="1350" baseline="-25000" dirty="0" err="1"/>
              <a:t>S.sid</a:t>
            </a:r>
            <a:r>
              <a:rPr lang="en-US" sz="1350" baseline="-25000" dirty="0"/>
              <a:t> </a:t>
            </a:r>
            <a:r>
              <a:rPr lang="en-US" sz="1050" dirty="0"/>
              <a:t>Sailors</a:t>
            </a:r>
            <a:r>
              <a:rPr lang="en-US" sz="1350" dirty="0"/>
              <a:t>))</a:t>
            </a:r>
          </a:p>
        </p:txBody>
      </p:sp>
      <p:grpSp>
        <p:nvGrpSpPr>
          <p:cNvPr id="62" name="Group 61" descr="SELECT S.name&#10;FROM Reserves R, Sailors S&#10;WHERE R.sid = S.sid&#10;AND R.bid = 100 &#10;AND S.rating &gt; 5&#10;" title="SQL Query">
            <a:extLst>
              <a:ext uri="{FF2B5EF4-FFF2-40B4-BE49-F238E27FC236}">
                <a16:creationId xmlns="" xmlns:a16="http://schemas.microsoft.com/office/drawing/2014/main" id="{F396814A-7AA0-2441-AD5C-FB88E80976CB}"/>
              </a:ext>
            </a:extLst>
          </p:cNvPr>
          <p:cNvGrpSpPr/>
          <p:nvPr/>
        </p:nvGrpSpPr>
        <p:grpSpPr>
          <a:xfrm>
            <a:off x="156992" y="1079587"/>
            <a:ext cx="1669047" cy="1167838"/>
            <a:chOff x="468896" y="1158914"/>
            <a:chExt cx="2225396" cy="1557116"/>
          </a:xfrm>
        </p:grpSpPr>
        <p:sp>
          <p:nvSpPr>
            <p:cNvPr id="65" name="TextBox 64">
              <a:extLst>
                <a:ext uri="{FF2B5EF4-FFF2-40B4-BE49-F238E27FC236}">
                  <a16:creationId xmlns="" xmlns:a16="http://schemas.microsoft.com/office/drawing/2014/main" id="{23F2FC1B-2D4D-F645-8CE9-C9ACE12038D5}"/>
                </a:ext>
              </a:extLst>
            </p:cNvPr>
            <p:cNvSpPr txBox="1"/>
            <p:nvPr/>
          </p:nvSpPr>
          <p:spPr>
            <a:xfrm>
              <a:off x="468896" y="1515702"/>
              <a:ext cx="2225396" cy="1200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050" b="1" dirty="0"/>
                <a:t>SELECT</a:t>
              </a:r>
              <a:r>
                <a:rPr lang="en-US" sz="1050" dirty="0"/>
                <a:t> </a:t>
              </a:r>
              <a:r>
                <a:rPr lang="en-US" sz="1050" dirty="0" err="1"/>
                <a:t>S.name</a:t>
              </a:r>
              <a:endParaRPr lang="en-US" sz="1050" dirty="0"/>
            </a:p>
            <a:p>
              <a:r>
                <a:rPr lang="en-US" sz="1050" b="1" dirty="0"/>
                <a:t>FROM</a:t>
              </a:r>
              <a:r>
                <a:rPr lang="en-US" sz="1050" dirty="0"/>
                <a:t> Reserves R, Sailors S</a:t>
              </a:r>
            </a:p>
            <a:p>
              <a:r>
                <a:rPr lang="en-US" sz="1050" b="1" dirty="0"/>
                <a:t>WHERE</a:t>
              </a:r>
              <a:r>
                <a:rPr lang="en-US" sz="1050" dirty="0"/>
                <a:t> </a:t>
              </a:r>
              <a:r>
                <a:rPr lang="en-US" sz="1050" dirty="0" err="1"/>
                <a:t>R.sid</a:t>
              </a:r>
              <a:r>
                <a:rPr lang="en-US" sz="1050" dirty="0"/>
                <a:t> = </a:t>
              </a:r>
              <a:r>
                <a:rPr lang="en-US" sz="1050" dirty="0" err="1"/>
                <a:t>S.sid</a:t>
              </a:r>
              <a:endParaRPr lang="en-US" sz="1050" dirty="0"/>
            </a:p>
            <a:p>
              <a:r>
                <a:rPr lang="en-US" sz="1050" b="1" dirty="0"/>
                <a:t>AND</a:t>
              </a:r>
              <a:r>
                <a:rPr lang="en-US" sz="1050" dirty="0"/>
                <a:t> </a:t>
              </a:r>
              <a:r>
                <a:rPr lang="en-US" sz="1050" dirty="0" err="1"/>
                <a:t>R.bid</a:t>
              </a:r>
              <a:r>
                <a:rPr lang="en-US" sz="1050" dirty="0"/>
                <a:t> = 100 </a:t>
              </a:r>
            </a:p>
            <a:p>
              <a:r>
                <a:rPr lang="en-US" sz="1050" b="1" dirty="0"/>
                <a:t>AND</a:t>
              </a:r>
              <a:r>
                <a:rPr lang="en-US" sz="1050" dirty="0"/>
                <a:t> </a:t>
              </a:r>
              <a:r>
                <a:rPr lang="en-US" sz="1050" dirty="0" err="1"/>
                <a:t>S.rating</a:t>
              </a:r>
              <a:r>
                <a:rPr lang="en-US" sz="1050" dirty="0"/>
                <a:t> &gt; 5</a:t>
              </a:r>
            </a:p>
          </p:txBody>
        </p:sp>
        <p:sp>
          <p:nvSpPr>
            <p:cNvPr id="66" name="TextBox 65">
              <a:extLst>
                <a:ext uri="{FF2B5EF4-FFF2-40B4-BE49-F238E27FC236}">
                  <a16:creationId xmlns="" xmlns:a16="http://schemas.microsoft.com/office/drawing/2014/main" id="{381CF809-40E6-944F-9EC5-07E9CB0D8CEA}"/>
                </a:ext>
              </a:extLst>
            </p:cNvPr>
            <p:cNvSpPr txBox="1"/>
            <p:nvPr/>
          </p:nvSpPr>
          <p:spPr>
            <a:xfrm>
              <a:off x="468896" y="1158914"/>
              <a:ext cx="1236749" cy="400109"/>
            </a:xfrm>
            <a:prstGeom prst="rect">
              <a:avLst/>
            </a:prstGeom>
            <a:noFill/>
          </p:spPr>
          <p:txBody>
            <a:bodyPr wrap="none" rtlCol="0">
              <a:spAutoFit/>
            </a:bodyPr>
            <a:lstStyle/>
            <a:p>
              <a:r>
                <a:rPr lang="en-US" sz="1350"/>
                <a:t>SQL Query</a:t>
              </a:r>
            </a:p>
          </p:txBody>
        </p:sp>
      </p:grpSp>
      <p:grpSp>
        <p:nvGrpSpPr>
          <p:cNvPr id="68" name="Group 67" descr="Operational description of computation" title="Relational Algebra">
            <a:extLst>
              <a:ext uri="{FF2B5EF4-FFF2-40B4-BE49-F238E27FC236}">
                <a16:creationId xmlns="" xmlns:a16="http://schemas.microsoft.com/office/drawing/2014/main" id="{B6FED54C-1975-5A4A-943C-096342166CA7}"/>
              </a:ext>
            </a:extLst>
          </p:cNvPr>
          <p:cNvGrpSpPr/>
          <p:nvPr/>
        </p:nvGrpSpPr>
        <p:grpSpPr>
          <a:xfrm>
            <a:off x="2608339" y="2720703"/>
            <a:ext cx="3889979" cy="1361660"/>
            <a:chOff x="3585339" y="3982060"/>
            <a:chExt cx="5186638" cy="1815547"/>
          </a:xfrm>
        </p:grpSpPr>
        <p:sp>
          <p:nvSpPr>
            <p:cNvPr id="69" name="Rectangle 68">
              <a:extLst>
                <a:ext uri="{FF2B5EF4-FFF2-40B4-BE49-F238E27FC236}">
                  <a16:creationId xmlns="" xmlns:a16="http://schemas.microsoft.com/office/drawing/2014/main" id="{AFD412C1-733F-3B42-BEE7-FC7590E1E6CA}"/>
                </a:ext>
              </a:extLst>
            </p:cNvPr>
            <p:cNvSpPr/>
            <p:nvPr/>
          </p:nvSpPr>
          <p:spPr bwMode="auto">
            <a:xfrm>
              <a:off x="4597544" y="3982060"/>
              <a:ext cx="4174433" cy="181554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spcBef>
                  <a:spcPts val="900"/>
                </a:spcBef>
              </a:pPr>
              <a:r>
                <a:rPr lang="en-US" sz="2400" dirty="0"/>
                <a:t>Relational Algebra</a:t>
              </a:r>
            </a:p>
            <a:p>
              <a:pPr algn="ctr">
                <a:spcBef>
                  <a:spcPts val="900"/>
                </a:spcBef>
              </a:pPr>
              <a:r>
                <a:rPr lang="en-US" sz="1500" b="1" dirty="0"/>
                <a:t>Operational</a:t>
              </a:r>
              <a:r>
                <a:rPr lang="en-US" sz="1500" dirty="0"/>
                <a:t> description of </a:t>
              </a:r>
              <a:br>
                <a:rPr lang="en-US" sz="1500" dirty="0"/>
              </a:br>
              <a:r>
                <a:rPr lang="en-US" sz="1500" dirty="0"/>
                <a:t>a computation.</a:t>
              </a:r>
            </a:p>
          </p:txBody>
        </p:sp>
        <p:sp>
          <p:nvSpPr>
            <p:cNvPr id="70" name="Right Arrow 69">
              <a:extLst>
                <a:ext uri="{FF2B5EF4-FFF2-40B4-BE49-F238E27FC236}">
                  <a16:creationId xmlns="" xmlns:a16="http://schemas.microsoft.com/office/drawing/2014/main" id="{F27481A5-8F38-BD4A-8B49-32A0799188C6}"/>
                </a:ext>
              </a:extLst>
            </p:cNvPr>
            <p:cNvSpPr/>
            <p:nvPr/>
          </p:nvSpPr>
          <p:spPr bwMode="auto">
            <a:xfrm>
              <a:off x="3585339" y="4631415"/>
              <a:ext cx="675861" cy="516835"/>
            </a:xfrm>
            <a:prstGeom prst="right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charset="0"/>
              </a:endParaRPr>
            </a:p>
          </p:txBody>
        </p:sp>
      </p:grpSp>
      <p:sp>
        <p:nvSpPr>
          <p:cNvPr id="71" name="TextBox 70" descr="Systems execute relational algebra query plan.&#13;&#10;" title="Relational Algebra subheading">
            <a:extLst>
              <a:ext uri="{FF2B5EF4-FFF2-40B4-BE49-F238E27FC236}">
                <a16:creationId xmlns="" xmlns:a16="http://schemas.microsoft.com/office/drawing/2014/main" id="{821C0B5C-ACB8-DA47-9139-34136B59D0C5}"/>
              </a:ext>
            </a:extLst>
          </p:cNvPr>
          <p:cNvSpPr txBox="1"/>
          <p:nvPr/>
        </p:nvSpPr>
        <p:spPr>
          <a:xfrm>
            <a:off x="3292241" y="4312159"/>
            <a:ext cx="3147836" cy="55399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500" dirty="0"/>
              <a:t>Systems execute relational algebra query plan.</a:t>
            </a:r>
          </a:p>
        </p:txBody>
      </p:sp>
      <p:sp>
        <p:nvSpPr>
          <p:cNvPr id="89" name="Rectangle 88" descr="SQL&#13;&#10;A declarative expression of the query result&#13;&#10;" title="SQL">
            <a:extLst>
              <a:ext uri="{FF2B5EF4-FFF2-40B4-BE49-F238E27FC236}">
                <a16:creationId xmlns="" xmlns:a16="http://schemas.microsoft.com/office/drawing/2014/main" id="{6B498018-307C-FB49-810C-DB7A59342388}"/>
              </a:ext>
            </a:extLst>
          </p:cNvPr>
          <p:cNvSpPr/>
          <p:nvPr/>
        </p:nvSpPr>
        <p:spPr bwMode="auto">
          <a:xfrm>
            <a:off x="205781" y="2743593"/>
            <a:ext cx="2063973" cy="13616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a:spcBef>
                <a:spcPts val="900"/>
              </a:spcBef>
            </a:pPr>
            <a:r>
              <a:rPr lang="en-US" sz="2400" dirty="0"/>
              <a:t>SQL</a:t>
            </a:r>
          </a:p>
          <a:p>
            <a:pPr algn="ctr">
              <a:spcBef>
                <a:spcPts val="900"/>
              </a:spcBef>
            </a:pPr>
            <a:r>
              <a:rPr lang="en-US" sz="1500" dirty="0"/>
              <a:t>A </a:t>
            </a:r>
            <a:r>
              <a:rPr lang="en-US" sz="1500" b="1" dirty="0"/>
              <a:t>declarative</a:t>
            </a:r>
            <a:r>
              <a:rPr lang="en-US" sz="1500" dirty="0"/>
              <a:t> expression of the query result</a:t>
            </a:r>
          </a:p>
        </p:txBody>
      </p:sp>
      <p:sp>
        <p:nvSpPr>
          <p:cNvPr id="90" name="TextBox 89"/>
          <p:cNvSpPr txBox="1"/>
          <p:nvPr/>
        </p:nvSpPr>
        <p:spPr>
          <a:xfrm>
            <a:off x="4052713" y="1041622"/>
            <a:ext cx="2117377" cy="300082"/>
          </a:xfrm>
          <a:prstGeom prst="rect">
            <a:avLst/>
          </a:prstGeom>
          <a:noFill/>
        </p:spPr>
        <p:txBody>
          <a:bodyPr wrap="square" rtlCol="0">
            <a:spAutoFit/>
          </a:bodyPr>
          <a:lstStyle/>
          <a:p>
            <a:r>
              <a:rPr lang="en-US" sz="1350" dirty="0"/>
              <a:t>Relational Algebra</a:t>
            </a:r>
          </a:p>
        </p:txBody>
      </p:sp>
    </p:spTree>
    <p:extLst>
      <p:ext uri="{BB962C8B-B14F-4D97-AF65-F5344CB8AC3E}">
        <p14:creationId xmlns:p14="http://schemas.microsoft.com/office/powerpoint/2010/main" val="8620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Extended Relational Algebra</a:t>
            </a:r>
            <a:endParaRPr lang="en-US" dirty="0"/>
          </a:p>
        </p:txBody>
      </p:sp>
      <p:sp>
        <p:nvSpPr>
          <p:cNvPr id="3" name="Content Placeholder 2"/>
          <p:cNvSpPr>
            <a:spLocks noGrp="1"/>
          </p:cNvSpPr>
          <p:nvPr>
            <p:ph idx="1"/>
          </p:nvPr>
        </p:nvSpPr>
        <p:spPr/>
        <p:txBody>
          <a:bodyPr/>
          <a:lstStyle/>
          <a:p>
            <a:r>
              <a:rPr lang="en-US" dirty="0"/>
              <a:t>Group By / Aggregation Operator (𝛾 ):</a:t>
            </a:r>
          </a:p>
          <a:p>
            <a:pPr lvl="1"/>
            <a:r>
              <a:rPr lang="en-US" sz="2000" dirty="0"/>
              <a:t>𝛾</a:t>
            </a:r>
            <a:r>
              <a:rPr lang="en-US" sz="2000" baseline="-25000" dirty="0"/>
              <a:t>age, AVG(rating)</a:t>
            </a:r>
            <a:r>
              <a:rPr lang="en-US" sz="2000" dirty="0"/>
              <a:t>(Sailors)</a:t>
            </a:r>
          </a:p>
          <a:p>
            <a:pPr lvl="1"/>
            <a:r>
              <a:rPr lang="en-US" dirty="0"/>
              <a:t>With selection (HAVING clause):</a:t>
            </a:r>
          </a:p>
          <a:p>
            <a:pPr lvl="2"/>
            <a:r>
              <a:rPr lang="en-US" sz="2000" dirty="0"/>
              <a:t>𝛾</a:t>
            </a:r>
            <a:r>
              <a:rPr lang="en-US" sz="2000" baseline="-25000" dirty="0"/>
              <a:t>age, AVG(rating), COUNT(*)&gt;2</a:t>
            </a:r>
            <a:r>
              <a:rPr lang="en-US" sz="2000" dirty="0"/>
              <a:t>(Sailors)</a:t>
            </a:r>
          </a:p>
          <a:p>
            <a:pPr>
              <a:spcBef>
                <a:spcPts val="3000"/>
              </a:spcBef>
            </a:pPr>
            <a:r>
              <a:rPr lang="en-US" dirty="0"/>
              <a:t>Textbook uses two operators:</a:t>
            </a:r>
          </a:p>
          <a:p>
            <a:pPr lvl="1"/>
            <a:r>
              <a:rPr lang="en-US" dirty="0"/>
              <a:t>GROUP BY age, AVG(rating) (Sailors)</a:t>
            </a:r>
          </a:p>
          <a:p>
            <a:pPr lvl="1"/>
            <a:r>
              <a:rPr lang="en-US" dirty="0" smtClean="0"/>
              <a:t>HAVING COUNT</a:t>
            </a:r>
            <a:r>
              <a:rPr lang="en-US" dirty="0"/>
              <a:t>(*)&gt;2 </a:t>
            </a:r>
            <a:r>
              <a:rPr lang="en-US" dirty="0" smtClean="0"/>
              <a:t/>
            </a:r>
            <a:br>
              <a:rPr lang="en-US" dirty="0" smtClean="0"/>
            </a:br>
            <a:r>
              <a:rPr lang="en-US" dirty="0" smtClean="0"/>
              <a:t>(</a:t>
            </a:r>
            <a:r>
              <a:rPr lang="en-US" dirty="0"/>
              <a:t>GROUP BY age, </a:t>
            </a:r>
            <a:r>
              <a:rPr lang="en-US" dirty="0" smtClean="0"/>
              <a:t>AVG(rating</a:t>
            </a:r>
            <a:r>
              <a:rPr lang="en-US" dirty="0"/>
              <a:t>)(Sailors))</a:t>
            </a:r>
          </a:p>
        </p:txBody>
      </p:sp>
    </p:spTree>
    <p:extLst>
      <p:ext uri="{BB962C8B-B14F-4D97-AF65-F5344CB8AC3E}">
        <p14:creationId xmlns:p14="http://schemas.microsoft.com/office/powerpoint/2010/main" val="181701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Summary</a:t>
            </a:r>
          </a:p>
        </p:txBody>
      </p:sp>
      <p:sp>
        <p:nvSpPr>
          <p:cNvPr id="78852" name="Rectangle 3"/>
          <p:cNvSpPr>
            <a:spLocks noGrp="1" noChangeArrowheads="1"/>
          </p:cNvSpPr>
          <p:nvPr>
            <p:ph idx="1"/>
          </p:nvPr>
        </p:nvSpPr>
        <p:spPr/>
        <p:txBody>
          <a:bodyPr/>
          <a:lstStyle/>
          <a:p>
            <a:r>
              <a:rPr lang="en-US" dirty="0"/>
              <a:t>Relational Algebra: a small set of operators mapping relations to relations</a:t>
            </a:r>
          </a:p>
          <a:p>
            <a:pPr lvl="1"/>
            <a:r>
              <a:rPr lang="en-US" dirty="0"/>
              <a:t>Operational, in the sense that you specify the explicit order of operations</a:t>
            </a:r>
          </a:p>
          <a:p>
            <a:pPr lvl="1"/>
            <a:r>
              <a:rPr lang="en-US" dirty="0"/>
              <a:t>A closed set of operators!  Mix and match.</a:t>
            </a:r>
          </a:p>
          <a:p>
            <a:r>
              <a:rPr lang="en-US" dirty="0"/>
              <a:t>Basic ops include: </a:t>
            </a:r>
            <a:r>
              <a:rPr lang="en-US" dirty="0">
                <a:latin typeface="Symbol" charset="2"/>
                <a:ea typeface="Symbol" charset="2"/>
                <a:cs typeface="Symbol" charset="2"/>
              </a:rPr>
              <a:t>s</a:t>
            </a:r>
            <a:r>
              <a:rPr lang="en-US" dirty="0"/>
              <a:t>, </a:t>
            </a:r>
            <a:r>
              <a:rPr lang="en-US" dirty="0">
                <a:latin typeface="Symbol" charset="2"/>
                <a:ea typeface="Symbol" charset="2"/>
                <a:cs typeface="Symbol" charset="2"/>
              </a:rPr>
              <a:t>p</a:t>
            </a:r>
            <a:r>
              <a:rPr lang="en-US" dirty="0"/>
              <a:t>, </a:t>
            </a:r>
            <a:r>
              <a:rPr lang="en-US" dirty="0">
                <a:sym typeface="Symbol" charset="0"/>
              </a:rPr>
              <a:t></a:t>
            </a:r>
            <a:r>
              <a:rPr lang="en-US" dirty="0"/>
              <a:t>, </a:t>
            </a:r>
            <a:r>
              <a:rPr lang="en-US" dirty="0">
                <a:sym typeface="Symbol" charset="0"/>
              </a:rPr>
              <a:t></a:t>
            </a:r>
            <a:r>
              <a:rPr lang="en-US" dirty="0"/>
              <a:t>, —</a:t>
            </a:r>
          </a:p>
          <a:p>
            <a:r>
              <a:rPr lang="en-US" dirty="0"/>
              <a:t>Important compound ops: </a:t>
            </a:r>
            <a:r>
              <a:rPr lang="en-US" dirty="0">
                <a:sym typeface="Symbol" charset="0"/>
              </a:rPr>
              <a:t>, </a:t>
            </a:r>
            <a:r>
              <a:rPr lang="en-US" sz="2400" dirty="0">
                <a:sym typeface="Symbol" charset="0"/>
              </a:rPr>
              <a:t>⋈</a:t>
            </a:r>
            <a:endParaRPr lang="en-US" dirty="0"/>
          </a:p>
        </p:txBody>
      </p:sp>
    </p:spTree>
    <p:extLst>
      <p:ext uri="{BB962C8B-B14F-4D97-AF65-F5344CB8AC3E}">
        <p14:creationId xmlns:p14="http://schemas.microsoft.com/office/powerpoint/2010/main" val="1401337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6284015" cy="857250"/>
          </a:xfrm>
        </p:spPr>
        <p:txBody>
          <a:bodyPr/>
          <a:lstStyle/>
          <a:p>
            <a:r>
              <a:rPr lang="en-US" sz="3000" dirty="0"/>
              <a:t>SQL (Structured Query Language)</a:t>
            </a:r>
          </a:p>
        </p:txBody>
      </p:sp>
      <p:sp>
        <p:nvSpPr>
          <p:cNvPr id="3" name="Content Placeholder 2"/>
          <p:cNvSpPr>
            <a:spLocks noGrp="1"/>
          </p:cNvSpPr>
          <p:nvPr>
            <p:ph idx="1"/>
          </p:nvPr>
        </p:nvSpPr>
        <p:spPr>
          <a:xfrm>
            <a:off x="685800" y="1047750"/>
            <a:ext cx="6411983" cy="3901109"/>
          </a:xfrm>
        </p:spPr>
        <p:txBody>
          <a:bodyPr anchor="t">
            <a:normAutofit lnSpcReduction="10000"/>
          </a:bodyPr>
          <a:lstStyle/>
          <a:p>
            <a:pPr marL="0" indent="0">
              <a:buNone/>
            </a:pPr>
            <a:r>
              <a:rPr lang="en-US" sz="1800" b="1" dirty="0">
                <a:solidFill>
                  <a:srgbClr val="000000"/>
                </a:solidFill>
                <a:latin typeface="Menlo" charset="0"/>
                <a:ea typeface="Menlo" charset="0"/>
                <a:cs typeface="Menlo" charset="0"/>
              </a:rPr>
              <a:t>SELECT</a:t>
            </a:r>
            <a:r>
              <a:rPr lang="en-US" sz="1800" dirty="0">
                <a:solidFill>
                  <a:srgbClr val="000000"/>
                </a:solidFill>
                <a:latin typeface="Menlo" charset="0"/>
                <a:ea typeface="Menlo" charset="0"/>
                <a:cs typeface="Menlo" charset="0"/>
              </a:rPr>
              <a:t> </a:t>
            </a:r>
            <a:r>
              <a:rPr lang="en-US" sz="1800" dirty="0" err="1">
                <a:solidFill>
                  <a:srgbClr val="000000"/>
                </a:solidFill>
                <a:latin typeface="Menlo" charset="0"/>
                <a:ea typeface="Menlo" charset="0"/>
                <a:cs typeface="Menlo" charset="0"/>
              </a:rPr>
              <a:t>S.name</a:t>
            </a:r>
            <a:endParaRPr lang="en-US" sz="1800" dirty="0">
              <a:solidFill>
                <a:srgbClr val="000000"/>
              </a:solidFill>
              <a:latin typeface="Menlo" charset="0"/>
              <a:ea typeface="Menlo" charset="0"/>
              <a:cs typeface="Menlo" charset="0"/>
            </a:endParaRPr>
          </a:p>
          <a:p>
            <a:pPr marL="0" indent="0">
              <a:buNone/>
            </a:pPr>
            <a:r>
              <a:rPr lang="en-US" sz="1800" b="1" dirty="0">
                <a:solidFill>
                  <a:srgbClr val="000000"/>
                </a:solidFill>
                <a:latin typeface="Menlo" charset="0"/>
                <a:ea typeface="Menlo" charset="0"/>
                <a:cs typeface="Menlo" charset="0"/>
              </a:rPr>
              <a:t>FROM</a:t>
            </a:r>
            <a:r>
              <a:rPr lang="en-US" sz="1800" dirty="0">
                <a:solidFill>
                  <a:srgbClr val="000000"/>
                </a:solidFill>
                <a:latin typeface="Menlo" charset="0"/>
                <a:ea typeface="Menlo" charset="0"/>
                <a:cs typeface="Menlo" charset="0"/>
              </a:rPr>
              <a:t> Reserves R, Sailors S</a:t>
            </a:r>
          </a:p>
          <a:p>
            <a:pPr marL="0" indent="0">
              <a:buNone/>
            </a:pPr>
            <a:r>
              <a:rPr lang="en-US" sz="1800" b="1" dirty="0">
                <a:solidFill>
                  <a:srgbClr val="000000"/>
                </a:solidFill>
                <a:latin typeface="Menlo" charset="0"/>
                <a:ea typeface="Menlo" charset="0"/>
                <a:cs typeface="Menlo" charset="0"/>
              </a:rPr>
              <a:t>WHERE</a:t>
            </a:r>
            <a:r>
              <a:rPr lang="en-US" sz="1800" dirty="0">
                <a:solidFill>
                  <a:srgbClr val="000000"/>
                </a:solidFill>
                <a:latin typeface="Menlo" charset="0"/>
                <a:ea typeface="Menlo" charset="0"/>
                <a:cs typeface="Menlo" charset="0"/>
              </a:rPr>
              <a:t> </a:t>
            </a:r>
            <a:r>
              <a:rPr lang="en-US" sz="1800" dirty="0" err="1">
                <a:solidFill>
                  <a:srgbClr val="000000"/>
                </a:solidFill>
                <a:latin typeface="Menlo" charset="0"/>
                <a:ea typeface="Menlo" charset="0"/>
                <a:cs typeface="Menlo" charset="0"/>
              </a:rPr>
              <a:t>R.sid</a:t>
            </a:r>
            <a:r>
              <a:rPr lang="en-US" sz="1800" dirty="0">
                <a:solidFill>
                  <a:srgbClr val="000000"/>
                </a:solidFill>
                <a:latin typeface="Menlo" charset="0"/>
                <a:ea typeface="Menlo" charset="0"/>
                <a:cs typeface="Menlo" charset="0"/>
              </a:rPr>
              <a:t> = </a:t>
            </a:r>
            <a:r>
              <a:rPr lang="en-US" sz="1800" dirty="0" err="1">
                <a:solidFill>
                  <a:srgbClr val="000000"/>
                </a:solidFill>
                <a:latin typeface="Menlo" charset="0"/>
                <a:ea typeface="Menlo" charset="0"/>
                <a:cs typeface="Menlo" charset="0"/>
              </a:rPr>
              <a:t>S.sid</a:t>
            </a:r>
            <a:endParaRPr lang="en-US" sz="1800" dirty="0">
              <a:solidFill>
                <a:srgbClr val="000000"/>
              </a:solidFill>
              <a:latin typeface="Menlo" charset="0"/>
              <a:ea typeface="Menlo" charset="0"/>
              <a:cs typeface="Menlo" charset="0"/>
            </a:endParaRPr>
          </a:p>
          <a:p>
            <a:pPr marL="0" indent="0">
              <a:buNone/>
            </a:pPr>
            <a:r>
              <a:rPr lang="en-US" sz="1800" b="1" dirty="0">
                <a:solidFill>
                  <a:srgbClr val="000000"/>
                </a:solidFill>
                <a:latin typeface="Menlo" charset="0"/>
                <a:ea typeface="Menlo" charset="0"/>
                <a:cs typeface="Menlo" charset="0"/>
              </a:rPr>
              <a:t>AND</a:t>
            </a:r>
            <a:r>
              <a:rPr lang="en-US" sz="1800" dirty="0">
                <a:solidFill>
                  <a:srgbClr val="000000"/>
                </a:solidFill>
                <a:latin typeface="Menlo" charset="0"/>
                <a:ea typeface="Menlo" charset="0"/>
                <a:cs typeface="Menlo" charset="0"/>
              </a:rPr>
              <a:t> </a:t>
            </a:r>
            <a:r>
              <a:rPr lang="en-US" sz="1800" dirty="0" err="1">
                <a:solidFill>
                  <a:srgbClr val="000000"/>
                </a:solidFill>
                <a:latin typeface="Menlo" charset="0"/>
                <a:ea typeface="Menlo" charset="0"/>
                <a:cs typeface="Menlo" charset="0"/>
              </a:rPr>
              <a:t>R.bid</a:t>
            </a:r>
            <a:r>
              <a:rPr lang="en-US" sz="1800" dirty="0">
                <a:solidFill>
                  <a:srgbClr val="000000"/>
                </a:solidFill>
                <a:latin typeface="Menlo" charset="0"/>
                <a:ea typeface="Menlo" charset="0"/>
                <a:cs typeface="Menlo" charset="0"/>
              </a:rPr>
              <a:t> = 100 </a:t>
            </a:r>
          </a:p>
          <a:p>
            <a:pPr marL="0" indent="0">
              <a:spcAft>
                <a:spcPts val="2000"/>
              </a:spcAft>
              <a:buNone/>
            </a:pPr>
            <a:r>
              <a:rPr lang="en-US" sz="1800" b="1" dirty="0">
                <a:solidFill>
                  <a:srgbClr val="000000"/>
                </a:solidFill>
                <a:latin typeface="Menlo" charset="0"/>
                <a:ea typeface="Menlo" charset="0"/>
                <a:cs typeface="Menlo" charset="0"/>
              </a:rPr>
              <a:t>AND</a:t>
            </a:r>
            <a:r>
              <a:rPr lang="en-US" sz="1800" dirty="0">
                <a:solidFill>
                  <a:srgbClr val="000000"/>
                </a:solidFill>
                <a:latin typeface="Menlo" charset="0"/>
                <a:ea typeface="Menlo" charset="0"/>
                <a:cs typeface="Menlo" charset="0"/>
              </a:rPr>
              <a:t> </a:t>
            </a:r>
            <a:r>
              <a:rPr lang="en-US" sz="1800" dirty="0" err="1">
                <a:solidFill>
                  <a:srgbClr val="000000"/>
                </a:solidFill>
                <a:latin typeface="Menlo" charset="0"/>
                <a:ea typeface="Menlo" charset="0"/>
                <a:cs typeface="Menlo" charset="0"/>
              </a:rPr>
              <a:t>S.rating</a:t>
            </a:r>
            <a:r>
              <a:rPr lang="en-US" sz="1800" dirty="0">
                <a:solidFill>
                  <a:srgbClr val="000000"/>
                </a:solidFill>
                <a:latin typeface="Menlo" charset="0"/>
                <a:ea typeface="Menlo" charset="0"/>
                <a:cs typeface="Menlo" charset="0"/>
              </a:rPr>
              <a:t> &gt; 5</a:t>
            </a:r>
            <a:endParaRPr lang="en-US" sz="1800" dirty="0"/>
          </a:p>
          <a:p>
            <a:r>
              <a:rPr lang="en-US" sz="2100" dirty="0"/>
              <a:t>Key </a:t>
            </a:r>
            <a:r>
              <a:rPr lang="en-US" sz="2100" b="1" dirty="0"/>
              <a:t>System</a:t>
            </a:r>
            <a:r>
              <a:rPr lang="en-US" sz="2100" dirty="0"/>
              <a:t> Features: </a:t>
            </a:r>
            <a:r>
              <a:rPr lang="en-US" sz="2100" i="1" dirty="0"/>
              <a:t>Why do we like SQL</a:t>
            </a:r>
          </a:p>
          <a:p>
            <a:pPr lvl="1"/>
            <a:r>
              <a:rPr lang="en-US" dirty="0"/>
              <a:t>Declarative:</a:t>
            </a:r>
          </a:p>
          <a:p>
            <a:pPr lvl="2"/>
            <a:r>
              <a:rPr lang="en-US" sz="1500" dirty="0"/>
              <a:t>Say </a:t>
            </a:r>
            <a:r>
              <a:rPr lang="en-US" sz="1500" b="1" i="1" u="sng" dirty="0"/>
              <a:t>what</a:t>
            </a:r>
            <a:r>
              <a:rPr lang="en-US" sz="1500" dirty="0"/>
              <a:t> you want, not </a:t>
            </a:r>
            <a:r>
              <a:rPr lang="en-US" sz="1500" b="1" i="1" u="sng" dirty="0"/>
              <a:t>how</a:t>
            </a:r>
            <a:r>
              <a:rPr lang="en-US" sz="1500" dirty="0"/>
              <a:t> to get it</a:t>
            </a:r>
          </a:p>
          <a:p>
            <a:pPr lvl="2"/>
            <a:r>
              <a:rPr lang="en-US" sz="1500" dirty="0"/>
              <a:t>Enables system to optimize the </a:t>
            </a:r>
            <a:r>
              <a:rPr lang="en-US" sz="1500" b="1" i="1" u="sng" dirty="0"/>
              <a:t>how</a:t>
            </a:r>
            <a:endParaRPr lang="en-US" sz="2100" dirty="0"/>
          </a:p>
          <a:p>
            <a:pPr>
              <a:spcBef>
                <a:spcPts val="2000"/>
              </a:spcBef>
            </a:pPr>
            <a:r>
              <a:rPr lang="en-US" sz="2100" dirty="0"/>
              <a:t>Foundation in formal Query Languages</a:t>
            </a:r>
          </a:p>
          <a:p>
            <a:pPr lvl="1"/>
            <a:r>
              <a:rPr lang="en-US" b="1" dirty="0"/>
              <a:t>Relational Calculus</a:t>
            </a:r>
            <a:endParaRPr lang="en-US" sz="2100" b="1" dirty="0"/>
          </a:p>
        </p:txBody>
      </p:sp>
    </p:spTree>
    <p:extLst>
      <p:ext uri="{BB962C8B-B14F-4D97-AF65-F5344CB8AC3E}">
        <p14:creationId xmlns:p14="http://schemas.microsoft.com/office/powerpoint/2010/main" val="67402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p:cNvSpPr>
            <a:spLocks noGrp="1" noChangeArrowheads="1"/>
          </p:cNvSpPr>
          <p:nvPr>
            <p:ph type="title"/>
          </p:nvPr>
        </p:nvSpPr>
        <p:spPr/>
        <p:txBody>
          <a:bodyPr/>
          <a:lstStyle/>
          <a:p>
            <a:r>
              <a:rPr lang="en-US" dirty="0" smtClean="0"/>
              <a:t>History: Formal </a:t>
            </a:r>
            <a:r>
              <a:rPr lang="en-US" dirty="0"/>
              <a:t>Relational QL’s</a:t>
            </a:r>
          </a:p>
        </p:txBody>
      </p:sp>
      <p:sp>
        <p:nvSpPr>
          <p:cNvPr id="31750" name="Rectangle 5"/>
          <p:cNvSpPr>
            <a:spLocks noGrp="1" noChangeArrowheads="1"/>
          </p:cNvSpPr>
          <p:nvPr>
            <p:ph idx="1"/>
          </p:nvPr>
        </p:nvSpPr>
        <p:spPr>
          <a:xfrm>
            <a:off x="457200" y="1075555"/>
            <a:ext cx="5829300" cy="3829050"/>
          </a:xfrm>
        </p:spPr>
        <p:txBody>
          <a:bodyPr anchor="t"/>
          <a:lstStyle/>
          <a:p>
            <a:r>
              <a:rPr lang="en-US" sz="1800" b="1" dirty="0"/>
              <a:t>Relational Calculus: </a:t>
            </a:r>
            <a:r>
              <a:rPr lang="en-US" sz="1800" dirty="0"/>
              <a:t>(Basis for SQL)</a:t>
            </a:r>
          </a:p>
          <a:p>
            <a:pPr lvl="1"/>
            <a:r>
              <a:rPr lang="en-US" sz="1500" dirty="0"/>
              <a:t>Describe the result of computation</a:t>
            </a:r>
          </a:p>
          <a:p>
            <a:pPr lvl="1"/>
            <a:r>
              <a:rPr lang="en-US" sz="1500" dirty="0"/>
              <a:t>Based on first order logic</a:t>
            </a:r>
          </a:p>
          <a:p>
            <a:pPr lvl="1"/>
            <a:r>
              <a:rPr lang="en-US" sz="1500" dirty="0"/>
              <a:t>Tuple Relational Calculus </a:t>
            </a:r>
            <a:r>
              <a:rPr lang="en-US" sz="1500" b="1" dirty="0"/>
              <a:t>(TRC)</a:t>
            </a:r>
          </a:p>
          <a:p>
            <a:pPr lvl="2"/>
            <a:r>
              <a:rPr lang="en-US" sz="1350" dirty="0"/>
              <a:t>{S | S ∈ Sailors ∃R ∈ Reserves </a:t>
            </a:r>
            <a:br>
              <a:rPr lang="en-US" sz="1350" dirty="0"/>
            </a:br>
            <a:r>
              <a:rPr lang="en-US" sz="1350" dirty="0"/>
              <a:t>           (</a:t>
            </a:r>
            <a:r>
              <a:rPr lang="en-US" sz="1350" dirty="0" err="1"/>
              <a:t>R.sid</a:t>
            </a:r>
            <a:r>
              <a:rPr lang="en-US" sz="1350" dirty="0"/>
              <a:t> = </a:t>
            </a:r>
            <a:r>
              <a:rPr lang="en-US" sz="1350" dirty="0" err="1"/>
              <a:t>S.sid∧R.bid</a:t>
            </a:r>
            <a:r>
              <a:rPr lang="en-US" sz="1350" dirty="0"/>
              <a:t> = 103)} </a:t>
            </a:r>
            <a:endParaRPr lang="en-US" sz="1800" b="1" dirty="0"/>
          </a:p>
          <a:p>
            <a:pPr>
              <a:spcBef>
                <a:spcPts val="5000"/>
              </a:spcBef>
            </a:pPr>
            <a:r>
              <a:rPr lang="en-US" sz="1800" b="1" dirty="0"/>
              <a:t>Relational Algebra:  </a:t>
            </a:r>
          </a:p>
          <a:p>
            <a:pPr lvl="1"/>
            <a:r>
              <a:rPr lang="en-US" sz="1500" dirty="0"/>
              <a:t>Algebra on sets</a:t>
            </a:r>
          </a:p>
          <a:p>
            <a:pPr lvl="1"/>
            <a:r>
              <a:rPr lang="en-US" sz="1500" dirty="0"/>
              <a:t>Operational description of transformations</a:t>
            </a:r>
          </a:p>
        </p:txBody>
      </p:sp>
      <p:sp>
        <p:nvSpPr>
          <p:cNvPr id="2" name="Down Arrow 1" descr="Are relational algebra and relational calculus equivalent? Can we go from one to the ohter?" title="Equivalence"/>
          <p:cNvSpPr/>
          <p:nvPr/>
        </p:nvSpPr>
        <p:spPr bwMode="auto">
          <a:xfrm>
            <a:off x="4605281" y="2541733"/>
            <a:ext cx="466691" cy="1174433"/>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825">
              <a:solidFill>
                <a:srgbClr val="000000"/>
              </a:solidFill>
              <a:latin typeface="Helvetica Neue" charset="0"/>
              <a:ea typeface="Helvetica Neue" charset="0"/>
              <a:cs typeface="Helvetica Neue" charset="0"/>
            </a:endParaRPr>
          </a:p>
        </p:txBody>
      </p:sp>
      <p:sp>
        <p:nvSpPr>
          <p:cNvPr id="3" name="TextBox 2" descr="Are relational algebra and relational calculus equivalent? Can we go from one to the ohter?" title="Equivalence"/>
          <p:cNvSpPr txBox="1"/>
          <p:nvPr/>
        </p:nvSpPr>
        <p:spPr>
          <a:xfrm>
            <a:off x="5071972" y="2771158"/>
            <a:ext cx="2771272" cy="715581"/>
          </a:xfrm>
          <a:prstGeom prst="rect">
            <a:avLst/>
          </a:prstGeom>
          <a:noFill/>
        </p:spPr>
        <p:txBody>
          <a:bodyPr wrap="square" rtlCol="0">
            <a:spAutoFit/>
          </a:bodyPr>
          <a:lstStyle/>
          <a:p>
            <a:r>
              <a:rPr lang="en-US" sz="1350" dirty="0">
                <a:solidFill>
                  <a:schemeClr val="accent2"/>
                </a:solidFill>
                <a:latin typeface="Helvetica Neue" charset="0"/>
                <a:ea typeface="Helvetica Neue" charset="0"/>
                <a:cs typeface="Helvetica Neue" charset="0"/>
              </a:rPr>
              <a:t>Are these equivalent?</a:t>
            </a:r>
          </a:p>
          <a:p>
            <a:endParaRPr lang="en-US" sz="1350" dirty="0">
              <a:solidFill>
                <a:schemeClr val="accent2"/>
              </a:solidFill>
              <a:latin typeface="Helvetica Neue" charset="0"/>
              <a:ea typeface="Helvetica Neue" charset="0"/>
              <a:cs typeface="Helvetica Neue" charset="0"/>
            </a:endParaRPr>
          </a:p>
          <a:p>
            <a:r>
              <a:rPr lang="en-US" sz="1350" dirty="0">
                <a:solidFill>
                  <a:schemeClr val="accent2"/>
                </a:solidFill>
                <a:latin typeface="Helvetica Neue" charset="0"/>
                <a:ea typeface="Helvetica Neue" charset="0"/>
                <a:cs typeface="Helvetica Neue" charset="0"/>
              </a:rPr>
              <a:t>Can we go from one to the other?</a:t>
            </a:r>
          </a:p>
        </p:txBody>
      </p:sp>
    </p:spTree>
    <p:extLst>
      <p:ext uri="{BB962C8B-B14F-4D97-AF65-F5344CB8AC3E}">
        <p14:creationId xmlns:p14="http://schemas.microsoft.com/office/powerpoint/2010/main" val="1097895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Effect transition="in" filter="fade">
                                      <p:cBhvr>
                                        <p:cTn id="7" dur="500"/>
                                        <p:tgtEl>
                                          <p:spTgt spid="3175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50">
                                            <p:txEl>
                                              <p:pRg st="1" end="1"/>
                                            </p:txEl>
                                          </p:spTgt>
                                        </p:tgtEl>
                                        <p:attrNameLst>
                                          <p:attrName>style.visibility</p:attrName>
                                        </p:attrNameLst>
                                      </p:cBhvr>
                                      <p:to>
                                        <p:strVal val="visible"/>
                                      </p:to>
                                    </p:set>
                                    <p:animEffect transition="in" filter="fade">
                                      <p:cBhvr>
                                        <p:cTn id="10" dur="500"/>
                                        <p:tgtEl>
                                          <p:spTgt spid="3175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50">
                                            <p:txEl>
                                              <p:pRg st="2" end="2"/>
                                            </p:txEl>
                                          </p:spTgt>
                                        </p:tgtEl>
                                        <p:attrNameLst>
                                          <p:attrName>style.visibility</p:attrName>
                                        </p:attrNameLst>
                                      </p:cBhvr>
                                      <p:to>
                                        <p:strVal val="visible"/>
                                      </p:to>
                                    </p:set>
                                    <p:animEffect transition="in" filter="fade">
                                      <p:cBhvr>
                                        <p:cTn id="13" dur="500"/>
                                        <p:tgtEl>
                                          <p:spTgt spid="3175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xEl>
                                              <p:pRg st="3" end="3"/>
                                            </p:txEl>
                                          </p:spTgt>
                                        </p:tgtEl>
                                        <p:attrNameLst>
                                          <p:attrName>style.visibility</p:attrName>
                                        </p:attrNameLst>
                                      </p:cBhvr>
                                      <p:to>
                                        <p:strVal val="visible"/>
                                      </p:to>
                                    </p:set>
                                    <p:animEffect transition="in" filter="fade">
                                      <p:cBhvr>
                                        <p:cTn id="16" dur="500"/>
                                        <p:tgtEl>
                                          <p:spTgt spid="3175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0">
                                            <p:txEl>
                                              <p:pRg st="4" end="4"/>
                                            </p:txEl>
                                          </p:spTgt>
                                        </p:tgtEl>
                                        <p:attrNameLst>
                                          <p:attrName>style.visibility</p:attrName>
                                        </p:attrNameLst>
                                      </p:cBhvr>
                                      <p:to>
                                        <p:strVal val="visible"/>
                                      </p:to>
                                    </p:set>
                                    <p:animEffect transition="in" filter="fade">
                                      <p:cBhvr>
                                        <p:cTn id="19" dur="500"/>
                                        <p:tgtEl>
                                          <p:spTgt spid="3175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750">
                                            <p:txEl>
                                              <p:pRg st="5" end="5"/>
                                            </p:txEl>
                                          </p:spTgt>
                                        </p:tgtEl>
                                        <p:attrNameLst>
                                          <p:attrName>style.visibility</p:attrName>
                                        </p:attrNameLst>
                                      </p:cBhvr>
                                      <p:to>
                                        <p:strVal val="visible"/>
                                      </p:to>
                                    </p:set>
                                    <p:animEffect transition="in" filter="fade">
                                      <p:cBhvr>
                                        <p:cTn id="24" dur="500"/>
                                        <p:tgtEl>
                                          <p:spTgt spid="31750">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750">
                                            <p:txEl>
                                              <p:pRg st="6" end="6"/>
                                            </p:txEl>
                                          </p:spTgt>
                                        </p:tgtEl>
                                        <p:attrNameLst>
                                          <p:attrName>style.visibility</p:attrName>
                                        </p:attrNameLst>
                                      </p:cBhvr>
                                      <p:to>
                                        <p:strVal val="visible"/>
                                      </p:to>
                                    </p:set>
                                    <p:animEffect transition="in" filter="fade">
                                      <p:cBhvr>
                                        <p:cTn id="27" dur="500"/>
                                        <p:tgtEl>
                                          <p:spTgt spid="31750">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750">
                                            <p:txEl>
                                              <p:pRg st="7" end="7"/>
                                            </p:txEl>
                                          </p:spTgt>
                                        </p:tgtEl>
                                        <p:attrNameLst>
                                          <p:attrName>style.visibility</p:attrName>
                                        </p:attrNameLst>
                                      </p:cBhvr>
                                      <p:to>
                                        <p:strVal val="visible"/>
                                      </p:to>
                                    </p:set>
                                    <p:animEffect transition="in" filter="fade">
                                      <p:cBhvr>
                                        <p:cTn id="30" dur="500"/>
                                        <p:tgtEl>
                                          <p:spTgt spid="3175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500"/>
                                        <p:tgtEl>
                                          <p:spTgt spid="3">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bldLvl="2"/>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Codd’s Theorem</a:t>
            </a:r>
            <a:endParaRPr lang="en-US" dirty="0"/>
          </a:p>
        </p:txBody>
      </p:sp>
      <p:sp>
        <p:nvSpPr>
          <p:cNvPr id="3" name="Content Placeholder 2"/>
          <p:cNvSpPr>
            <a:spLocks noGrp="1"/>
          </p:cNvSpPr>
          <p:nvPr>
            <p:ph idx="1"/>
          </p:nvPr>
        </p:nvSpPr>
        <p:spPr>
          <a:xfrm>
            <a:off x="457200" y="1200151"/>
            <a:ext cx="5105400" cy="3394472"/>
          </a:xfrm>
        </p:spPr>
        <p:txBody>
          <a:bodyPr/>
          <a:lstStyle/>
          <a:p>
            <a:r>
              <a:rPr lang="en-US" dirty="0"/>
              <a:t>Established equivalence in</a:t>
            </a:r>
            <a:br>
              <a:rPr lang="en-US" dirty="0"/>
            </a:br>
            <a:r>
              <a:rPr lang="en-US" dirty="0"/>
              <a:t>expressivity between :</a:t>
            </a:r>
          </a:p>
          <a:p>
            <a:pPr lvl="1"/>
            <a:r>
              <a:rPr lang="en-US" dirty="0"/>
              <a:t>Relational Calculus</a:t>
            </a:r>
          </a:p>
          <a:p>
            <a:pPr lvl="1"/>
            <a:r>
              <a:rPr lang="en-US" dirty="0"/>
              <a:t>Relational Algebra</a:t>
            </a:r>
          </a:p>
          <a:p>
            <a:pPr>
              <a:spcBef>
                <a:spcPts val="3000"/>
              </a:spcBef>
            </a:pPr>
            <a:r>
              <a:rPr lang="en-US" dirty="0"/>
              <a:t>Why an important result?</a:t>
            </a:r>
          </a:p>
          <a:p>
            <a:pPr lvl="1"/>
            <a:r>
              <a:rPr lang="en-US" dirty="0"/>
              <a:t>Connects declarative representation of queries with operational description</a:t>
            </a:r>
          </a:p>
          <a:p>
            <a:pPr lvl="1"/>
            <a:r>
              <a:rPr lang="en-US" dirty="0"/>
              <a:t>Constructive: we can compile SQL into relational algebra</a:t>
            </a:r>
          </a:p>
        </p:txBody>
      </p:sp>
      <p:pic>
        <p:nvPicPr>
          <p:cNvPr id="4" name="Picture 3" descr="Edgar F. “Ted” Codd&#10;(1923 - 2003)&#10;Turing Award 1981&#10;" title="Photo of Edgar Codd"/>
          <p:cNvPicPr>
            <a:picLocks noChangeAspect="1"/>
          </p:cNvPicPr>
          <p:nvPr/>
        </p:nvPicPr>
        <p:blipFill>
          <a:blip r:embed="rId3"/>
          <a:stretch>
            <a:fillRect/>
          </a:stretch>
        </p:blipFill>
        <p:spPr>
          <a:xfrm>
            <a:off x="6172200" y="205979"/>
            <a:ext cx="2009775" cy="2594371"/>
          </a:xfrm>
          <a:prstGeom prst="rect">
            <a:avLst/>
          </a:prstGeom>
        </p:spPr>
      </p:pic>
      <p:sp>
        <p:nvSpPr>
          <p:cNvPr id="5" name="TextBox 4" descr="Edgar F. “Ted” Codd&#10;(1923 - 2003)&#10;Turing Award 1981&#10;" title="Photo of Edgar Codd"/>
          <p:cNvSpPr txBox="1"/>
          <p:nvPr/>
        </p:nvSpPr>
        <p:spPr>
          <a:xfrm>
            <a:off x="6314161" y="2876550"/>
            <a:ext cx="1570623" cy="715581"/>
          </a:xfrm>
          <a:prstGeom prst="rect">
            <a:avLst/>
          </a:prstGeom>
          <a:noFill/>
        </p:spPr>
        <p:txBody>
          <a:bodyPr wrap="none" rtlCol="0">
            <a:spAutoFit/>
          </a:bodyPr>
          <a:lstStyle/>
          <a:p>
            <a:pPr algn="ctr"/>
            <a:r>
              <a:rPr lang="en-US" sz="1350" dirty="0"/>
              <a:t>Edgar F. “Ted” </a:t>
            </a:r>
            <a:r>
              <a:rPr lang="en-US" sz="1350" dirty="0" err="1"/>
              <a:t>Codd</a:t>
            </a:r>
            <a:endParaRPr lang="en-US" sz="1350" dirty="0"/>
          </a:p>
          <a:p>
            <a:pPr algn="ctr"/>
            <a:r>
              <a:rPr lang="en-US" sz="1350" dirty="0"/>
              <a:t>(1923 - 2003)</a:t>
            </a:r>
          </a:p>
          <a:p>
            <a:pPr algn="ctr"/>
            <a:r>
              <a:rPr lang="en-US" sz="1350" dirty="0"/>
              <a:t>Turing Award 1981</a:t>
            </a:r>
          </a:p>
        </p:txBody>
      </p:sp>
    </p:spTree>
    <p:extLst>
      <p:ext uri="{BB962C8B-B14F-4D97-AF65-F5344CB8AC3E}">
        <p14:creationId xmlns:p14="http://schemas.microsoft.com/office/powerpoint/2010/main" val="34214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66970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a:spLocks noGrp="1" noChangeArrowheads="1"/>
          </p:cNvSpPr>
          <p:nvPr>
            <p:ph type="title"/>
          </p:nvPr>
        </p:nvSpPr>
        <p:spPr/>
        <p:txBody>
          <a:bodyPr/>
          <a:lstStyle/>
          <a:p>
            <a:r>
              <a:rPr lang="en-US"/>
              <a:t>Relational Algebra Preliminaries</a:t>
            </a:r>
            <a:endParaRPr lang="en-US" dirty="0"/>
          </a:p>
        </p:txBody>
      </p:sp>
      <p:sp>
        <p:nvSpPr>
          <p:cNvPr id="33798" name="Rectangle 5"/>
          <p:cNvSpPr>
            <a:spLocks noGrp="1" noChangeArrowheads="1"/>
          </p:cNvSpPr>
          <p:nvPr>
            <p:ph idx="1"/>
          </p:nvPr>
        </p:nvSpPr>
        <p:spPr/>
        <p:txBody>
          <a:bodyPr>
            <a:normAutofit/>
          </a:bodyPr>
          <a:lstStyle/>
          <a:p>
            <a:r>
              <a:rPr lang="en-US" dirty="0"/>
              <a:t>Algebra of operators on </a:t>
            </a:r>
            <a:r>
              <a:rPr lang="en-US" dirty="0" smtClean="0"/>
              <a:t>relation </a:t>
            </a:r>
            <a:r>
              <a:rPr lang="en-US" dirty="0"/>
              <a:t>instances</a:t>
            </a:r>
          </a:p>
          <a:p>
            <a:pPr>
              <a:spcAft>
                <a:spcPts val="2000"/>
              </a:spcAft>
            </a:pPr>
            <a:r>
              <a:rPr lang="en-US" sz="2800" dirty="0"/>
              <a:t>𝜋</a:t>
            </a:r>
            <a:r>
              <a:rPr lang="en-US" baseline="-25000" dirty="0" err="1"/>
              <a:t>S.name</a:t>
            </a:r>
            <a:r>
              <a:rPr lang="en-US" dirty="0"/>
              <a:t>(</a:t>
            </a:r>
            <a:r>
              <a:rPr lang="en-US" sz="2800" dirty="0"/>
              <a:t>𝜎</a:t>
            </a:r>
            <a:r>
              <a:rPr lang="en-US" baseline="-25000" dirty="0" err="1"/>
              <a:t>R.bid</a:t>
            </a:r>
            <a:r>
              <a:rPr lang="en-US" baseline="-25000" dirty="0"/>
              <a:t>=100 ⋀ </a:t>
            </a:r>
            <a:r>
              <a:rPr lang="en-US" baseline="-25000" dirty="0" err="1"/>
              <a:t>S.rating</a:t>
            </a:r>
            <a:r>
              <a:rPr lang="en-US" baseline="-25000" dirty="0"/>
              <a:t>&gt;5</a:t>
            </a:r>
            <a:r>
              <a:rPr lang="en-US" dirty="0"/>
              <a:t>(R </a:t>
            </a:r>
            <a:r>
              <a:rPr lang="en-US" sz="3200" dirty="0"/>
              <a:t>⋈</a:t>
            </a:r>
            <a:r>
              <a:rPr lang="en-US" baseline="-25000" dirty="0" err="1"/>
              <a:t>R.sid</a:t>
            </a:r>
            <a:r>
              <a:rPr lang="en-US" baseline="-25000" dirty="0"/>
              <a:t>=</a:t>
            </a:r>
            <a:r>
              <a:rPr lang="en-US" baseline="-25000" dirty="0" err="1"/>
              <a:t>S.sid</a:t>
            </a:r>
            <a:r>
              <a:rPr lang="en-US" baseline="-25000" dirty="0"/>
              <a:t> </a:t>
            </a:r>
            <a:r>
              <a:rPr lang="en-US" dirty="0"/>
              <a:t>S))</a:t>
            </a:r>
          </a:p>
          <a:p>
            <a:pPr lvl="1"/>
            <a:r>
              <a:rPr lang="en-US" dirty="0"/>
              <a:t>Closed: result is also a </a:t>
            </a:r>
            <a:r>
              <a:rPr lang="en-US" dirty="0" smtClean="0"/>
              <a:t>relation </a:t>
            </a:r>
            <a:r>
              <a:rPr lang="en-US" dirty="0"/>
              <a:t>instance</a:t>
            </a:r>
          </a:p>
          <a:p>
            <a:pPr lvl="2"/>
            <a:r>
              <a:rPr lang="en-US" dirty="0"/>
              <a:t>Enables rich composition!</a:t>
            </a:r>
          </a:p>
          <a:p>
            <a:pPr lvl="1"/>
            <a:r>
              <a:rPr lang="en-US" dirty="0"/>
              <a:t>Typed: input schema determines output</a:t>
            </a:r>
          </a:p>
          <a:p>
            <a:pPr lvl="2"/>
            <a:r>
              <a:rPr lang="en-US" dirty="0"/>
              <a:t>Can statically check whether queries are legal.</a:t>
            </a:r>
          </a:p>
        </p:txBody>
      </p:sp>
    </p:spTree>
    <p:extLst>
      <p:ext uri="{BB962C8B-B14F-4D97-AF65-F5344CB8AC3E}">
        <p14:creationId xmlns:p14="http://schemas.microsoft.com/office/powerpoint/2010/main" val="790444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8">
                                            <p:txEl>
                                              <p:pRg st="2" end="2"/>
                                            </p:txEl>
                                          </p:spTgt>
                                        </p:tgtEl>
                                        <p:attrNameLst>
                                          <p:attrName>style.visibility</p:attrName>
                                        </p:attrNameLst>
                                      </p:cBhvr>
                                      <p:to>
                                        <p:strVal val="visible"/>
                                      </p:to>
                                    </p:set>
                                    <p:animEffect transition="in" filter="fade">
                                      <p:cBhvr>
                                        <p:cTn id="7" dur="500"/>
                                        <p:tgtEl>
                                          <p:spTgt spid="33798">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8">
                                            <p:txEl>
                                              <p:pRg st="3" end="3"/>
                                            </p:txEl>
                                          </p:spTgt>
                                        </p:tgtEl>
                                        <p:attrNameLst>
                                          <p:attrName>style.visibility</p:attrName>
                                        </p:attrNameLst>
                                      </p:cBhvr>
                                      <p:to>
                                        <p:strVal val="visible"/>
                                      </p:to>
                                    </p:set>
                                    <p:animEffect transition="in" filter="fade">
                                      <p:cBhvr>
                                        <p:cTn id="10" dur="500"/>
                                        <p:tgtEl>
                                          <p:spTgt spid="3379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798">
                                            <p:txEl>
                                              <p:pRg st="4" end="4"/>
                                            </p:txEl>
                                          </p:spTgt>
                                        </p:tgtEl>
                                        <p:attrNameLst>
                                          <p:attrName>style.visibility</p:attrName>
                                        </p:attrNameLst>
                                      </p:cBhvr>
                                      <p:to>
                                        <p:strVal val="visible"/>
                                      </p:to>
                                    </p:set>
                                    <p:animEffect transition="in" filter="fade">
                                      <p:cBhvr>
                                        <p:cTn id="15" dur="500"/>
                                        <p:tgtEl>
                                          <p:spTgt spid="33798">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798">
                                            <p:txEl>
                                              <p:pRg st="5" end="5"/>
                                            </p:txEl>
                                          </p:spTgt>
                                        </p:tgtEl>
                                        <p:attrNameLst>
                                          <p:attrName>style.visibility</p:attrName>
                                        </p:attrNameLst>
                                      </p:cBhvr>
                                      <p:to>
                                        <p:strVal val="visible"/>
                                      </p:to>
                                    </p:set>
                                    <p:animEffect transition="in" filter="fade">
                                      <p:cBhvr>
                                        <p:cTn id="18" dur="500"/>
                                        <p:tgtEl>
                                          <p:spTgt spid="337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bldLvl="2"/>
    </p:bldLst>
  </p:timing>
</p:sld>
</file>

<file path=ppt/theme/theme1.xml><?xml version="1.0" encoding="utf-8"?>
<a:theme xmlns:a="http://schemas.openxmlformats.org/drawingml/2006/main" name="Office Theme">
  <a:themeElements>
    <a:clrScheme name="Custom 15">
      <a:dk1>
        <a:srgbClr val="000000"/>
      </a:dk1>
      <a:lt1>
        <a:srgbClr val="FFFFFF"/>
      </a:lt1>
      <a:dk2>
        <a:srgbClr val="541B27"/>
      </a:dk2>
      <a:lt2>
        <a:srgbClr val="AACDCA"/>
      </a:lt2>
      <a:accent1>
        <a:srgbClr val="D72C2F"/>
      </a:accent1>
      <a:accent2>
        <a:srgbClr val="44516F"/>
      </a:accent2>
      <a:accent3>
        <a:srgbClr val="79C6C1"/>
      </a:accent3>
      <a:accent4>
        <a:srgbClr val="F47C36"/>
      </a:accent4>
      <a:accent5>
        <a:srgbClr val="3BB555"/>
      </a:accent5>
      <a:accent6>
        <a:srgbClr val="FFFE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20634</TotalTime>
  <Words>2885</Words>
  <Application>Microsoft Macintosh PowerPoint</Application>
  <PresentationFormat>On-screen Show (16:9)</PresentationFormat>
  <Paragraphs>1279</Paragraphs>
  <Slides>41</Slides>
  <Notes>32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41</vt:i4>
      </vt:variant>
    </vt:vector>
  </HeadingPairs>
  <TitlesOfParts>
    <vt:vector size="56" baseType="lpstr">
      <vt:lpstr>Calibri</vt:lpstr>
      <vt:lpstr>Calibri Light</vt:lpstr>
      <vt:lpstr>Century Gothic</vt:lpstr>
      <vt:lpstr>Helvetica</vt:lpstr>
      <vt:lpstr>Helvetica Neue</vt:lpstr>
      <vt:lpstr>Helvetica Neue Light</vt:lpstr>
      <vt:lpstr>Mangal</vt:lpstr>
      <vt:lpstr>Menlo</vt:lpstr>
      <vt:lpstr>ＭＳ Ｐゴシック</vt:lpstr>
      <vt:lpstr>Osaka</vt:lpstr>
      <vt:lpstr>Symbol</vt:lpstr>
      <vt:lpstr>Wingdings</vt:lpstr>
      <vt:lpstr>Arial</vt:lpstr>
      <vt:lpstr>Office Theme</vt:lpstr>
      <vt:lpstr>Custom Design</vt:lpstr>
      <vt:lpstr>Relational Algebra</vt:lpstr>
      <vt:lpstr>Architecture of a DBMS: What we’ve learned</vt:lpstr>
      <vt:lpstr>An Overview of the Layer Above </vt:lpstr>
      <vt:lpstr>SQL vs Relational Algebra</vt:lpstr>
      <vt:lpstr>SQL (Structured Query Language)</vt:lpstr>
      <vt:lpstr>History: Formal Relational QL’s</vt:lpstr>
      <vt:lpstr>Codd’s Theorem</vt:lpstr>
      <vt:lpstr>PowerPoint Presentation</vt:lpstr>
      <vt:lpstr>Relational Algebra Preliminaries</vt:lpstr>
      <vt:lpstr>Relational Algebra and Sets </vt:lpstr>
      <vt:lpstr>Relational Algebra Operators: Unary</vt:lpstr>
      <vt:lpstr>Relational Algebra Operators: Binary</vt:lpstr>
      <vt:lpstr>Relational Algebra Operators: Compound</vt:lpstr>
      <vt:lpstr>Projection ()</vt:lpstr>
      <vt:lpstr>Projection (), cont.</vt:lpstr>
      <vt:lpstr>Selection(𝜎)</vt:lpstr>
      <vt:lpstr>Composing Select and Project</vt:lpstr>
      <vt:lpstr>PowerPoint Presentation</vt:lpstr>
      <vt:lpstr>Union (∪)</vt:lpstr>
      <vt:lpstr>Union (∪) VS Union ALL</vt:lpstr>
      <vt:lpstr>Set Difference ( − )</vt:lpstr>
      <vt:lpstr>Set Difference ( − ), cont.</vt:lpstr>
      <vt:lpstr>Cross-Product (×)</vt:lpstr>
      <vt:lpstr>Renaming ( 𝜌 = “rho” )</vt:lpstr>
      <vt:lpstr>Compound Operator: Intersection</vt:lpstr>
      <vt:lpstr>Intersection (∩)</vt:lpstr>
      <vt:lpstr>Intersection (∩), Pt 2</vt:lpstr>
      <vt:lpstr>Intersection (∩), Pt 3</vt:lpstr>
      <vt:lpstr>Intersection (∩), Pt 4</vt:lpstr>
      <vt:lpstr>PowerPoint Presentation</vt:lpstr>
      <vt:lpstr>Compound Operator: Join</vt:lpstr>
      <vt:lpstr>Theta Join (⋈𝜃) Example</vt:lpstr>
      <vt:lpstr>Another Theta Join (⋈𝜃) Example</vt:lpstr>
      <vt:lpstr>Another Theta Join (⋈𝜃), Pt 2</vt:lpstr>
      <vt:lpstr>Another Theta Join (⋈𝜃), Pt 3</vt:lpstr>
      <vt:lpstr>Natural Join (⋈)</vt:lpstr>
      <vt:lpstr>Natural Join (⋈) Pt 2</vt:lpstr>
      <vt:lpstr>Natural Join (⋈), Pt 3</vt:lpstr>
      <vt:lpstr>PowerPoint Presentation</vt:lpstr>
      <vt:lpstr>Extended Relational Algebra</vt:lpstr>
      <vt:lpstr>Summary</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Joseph Hellerstein</cp:lastModifiedBy>
  <cp:revision>67</cp:revision>
  <cp:lastPrinted>2018-09-21T04:54:45Z</cp:lastPrinted>
  <dcterms:created xsi:type="dcterms:W3CDTF">2018-03-13T04:30:50Z</dcterms:created>
  <dcterms:modified xsi:type="dcterms:W3CDTF">2018-09-21T05:20:56Z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