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7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8" r:id="rId29"/>
    <p:sldId id="290" r:id="rId30"/>
    <p:sldId id="292" r:id="rId31"/>
    <p:sldId id="293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8" r:id="rId42"/>
    <p:sldId id="309" r:id="rId43"/>
    <p:sldId id="310" r:id="rId44"/>
    <p:sldId id="311" r:id="rId45"/>
    <p:sldId id="312" r:id="rId46"/>
    <p:sldId id="342" r:id="rId47"/>
    <p:sldId id="313" r:id="rId48"/>
    <p:sldId id="314" r:id="rId49"/>
    <p:sldId id="315" r:id="rId50"/>
    <p:sldId id="319" r:id="rId51"/>
    <p:sldId id="320" r:id="rId52"/>
    <p:sldId id="347" r:id="rId53"/>
    <p:sldId id="321" r:id="rId54"/>
    <p:sldId id="324" r:id="rId55"/>
    <p:sldId id="325" r:id="rId56"/>
    <p:sldId id="326" r:id="rId57"/>
    <p:sldId id="329" r:id="rId58"/>
    <p:sldId id="330" r:id="rId59"/>
    <p:sldId id="343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8" autoAdjust="0"/>
    <p:restoredTop sz="86377" autoAdjust="0"/>
  </p:normalViewPr>
  <p:slideViewPr>
    <p:cSldViewPr>
      <p:cViewPr varScale="1">
        <p:scale>
          <a:sx n="111" d="100"/>
          <a:sy n="111" d="100"/>
        </p:scale>
        <p:origin x="208" y="528"/>
      </p:cViewPr>
      <p:guideLst>
        <p:guide orient="horz" pos="2700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E7B2F-76B0-4CCC-83FA-00CA85CD8DA2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A6495-08A5-4780-AF01-64577BB6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B7537422-E88B-4047-964E-A27D3F35E404}" type="slidenum">
              <a:rPr lang="en-US" altLang="x-none"/>
              <a:pPr eaLnBrk="1" hangingPunct="1"/>
              <a:t>2</a:t>
            </a:fld>
            <a:endParaRPr lang="en-US" altLang="x-none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70605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A1D78F94-1FD3-744B-9357-7785D177705C}" type="slidenum">
              <a:rPr lang="en-US" altLang="x-none"/>
              <a:pPr eaLnBrk="1" hangingPunct="1"/>
              <a:t>29</a:t>
            </a:fld>
            <a:endParaRPr lang="en-US" altLang="x-none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52939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A1D78F94-1FD3-744B-9357-7785D177705C}" type="slidenum">
              <a:rPr lang="en-US" altLang="x-none"/>
              <a:pPr eaLnBrk="1" hangingPunct="1"/>
              <a:t>30</a:t>
            </a:fld>
            <a:endParaRPr lang="en-US" altLang="x-none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058349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shuffled across machines using </a:t>
            </a:r>
            <a:r>
              <a:rPr lang="en-US" dirty="0" err="1"/>
              <a:t>h_n</a:t>
            </a:r>
            <a:r>
              <a:rPr lang="en-US" dirty="0"/>
              <a:t> and then each machine independently carries out hashing using </a:t>
            </a:r>
            <a:r>
              <a:rPr lang="en-US" dirty="0" err="1"/>
              <a:t>h_p</a:t>
            </a:r>
            <a:r>
              <a:rPr lang="en-US" dirty="0"/>
              <a:t> and </a:t>
            </a:r>
            <a:r>
              <a:rPr lang="en-US" dirty="0" err="1"/>
              <a:t>h_r</a:t>
            </a:r>
            <a:r>
              <a:rPr lang="en-US" dirty="0"/>
              <a:t> like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89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40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85D5D05A-44E5-9344-A79D-835A6E12D70B}" type="slidenum">
              <a:rPr lang="en-US" altLang="x-none"/>
              <a:pPr eaLnBrk="1" hangingPunct="1"/>
              <a:t>44</a:t>
            </a:fld>
            <a:endParaRPr lang="en-US" altLang="x-none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67402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85D5D05A-44E5-9344-A79D-835A6E12D70B}" type="slidenum">
              <a:rPr lang="en-US" altLang="x-none"/>
              <a:pPr eaLnBrk="1" hangingPunct="1"/>
              <a:t>45</a:t>
            </a:fld>
            <a:endParaRPr lang="en-US" altLang="x-none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17204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DAF5CEFE-0B11-F84F-B25F-7AD8B2B9703B}" type="slidenum">
              <a:rPr lang="en-US" altLang="x-none"/>
              <a:pPr eaLnBrk="1" hangingPunct="1"/>
              <a:t>49</a:t>
            </a:fld>
            <a:endParaRPr lang="en-US" altLang="x-none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4" tIns="0" rIns="18694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latin typeface="Times New Roman" charset="0"/>
              </a:rPr>
              <a:t>88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8350"/>
            <a:ext cx="5791200" cy="3257550"/>
          </a:xfrm>
          <a:ln cap="flat"/>
        </p:spPr>
      </p:sp>
    </p:spTree>
    <p:extLst>
      <p:ext uri="{BB962C8B-B14F-4D97-AF65-F5344CB8AC3E}">
        <p14:creationId xmlns:p14="http://schemas.microsoft.com/office/powerpoint/2010/main" val="1703531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DAF5CEFE-0B11-F84F-B25F-7AD8B2B9703B}" type="slidenum">
              <a:rPr lang="en-US" altLang="x-none"/>
              <a:pPr eaLnBrk="1" hangingPunct="1"/>
              <a:t>50</a:t>
            </a:fld>
            <a:endParaRPr lang="en-US" altLang="x-none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4" tIns="0" rIns="18694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latin typeface="Times New Roman" charset="0"/>
              </a:rPr>
              <a:t>88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8350"/>
            <a:ext cx="5791200" cy="3257550"/>
          </a:xfrm>
          <a:ln cap="flat"/>
        </p:spPr>
      </p:sp>
    </p:spTree>
    <p:extLst>
      <p:ext uri="{BB962C8B-B14F-4D97-AF65-F5344CB8AC3E}">
        <p14:creationId xmlns:p14="http://schemas.microsoft.com/office/powerpoint/2010/main" val="1018065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DAF5CEFE-0B11-F84F-B25F-7AD8B2B9703B}" type="slidenum">
              <a:rPr lang="en-US" altLang="x-none"/>
              <a:pPr eaLnBrk="1" hangingPunct="1"/>
              <a:t>51</a:t>
            </a:fld>
            <a:endParaRPr lang="en-US" altLang="x-none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4" tIns="0" rIns="18694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latin typeface="Times New Roman" charset="0"/>
              </a:rPr>
              <a:t>88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8350"/>
            <a:ext cx="5791200" cy="3257550"/>
          </a:xfrm>
          <a:ln cap="flat"/>
        </p:spPr>
      </p:sp>
    </p:spTree>
    <p:extLst>
      <p:ext uri="{BB962C8B-B14F-4D97-AF65-F5344CB8AC3E}">
        <p14:creationId xmlns:p14="http://schemas.microsoft.com/office/powerpoint/2010/main" val="1084835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DAF5CEFE-0B11-F84F-B25F-7AD8B2B9703B}" type="slidenum">
              <a:rPr lang="en-US" altLang="x-none"/>
              <a:pPr eaLnBrk="1" hangingPunct="1"/>
              <a:t>52</a:t>
            </a:fld>
            <a:endParaRPr lang="en-US" altLang="x-none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4" tIns="0" rIns="18694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latin typeface="Times New Roman" charset="0"/>
              </a:rPr>
              <a:t>88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8350"/>
            <a:ext cx="5791200" cy="3257550"/>
          </a:xfrm>
          <a:ln cap="flat"/>
        </p:spPr>
      </p:sp>
    </p:spTree>
    <p:extLst>
      <p:ext uri="{BB962C8B-B14F-4D97-AF65-F5344CB8AC3E}">
        <p14:creationId xmlns:p14="http://schemas.microsoft.com/office/powerpoint/2010/main" val="17900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20156F9B-69FF-6C4D-B982-8082DDEF470D}" type="slidenum">
              <a:rPr lang="en-US" altLang="x-none"/>
              <a:pPr eaLnBrk="1" hangingPunct="1"/>
              <a:t>5</a:t>
            </a:fld>
            <a:endParaRPr lang="en-US" altLang="x-none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96928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D432FF67-76C2-8340-98DF-2F81470D0B55}" type="slidenum">
              <a:rPr lang="en-US" altLang="x-none"/>
              <a:pPr eaLnBrk="1" hangingPunct="1"/>
              <a:t>53</a:t>
            </a:fld>
            <a:endParaRPr lang="en-US" altLang="x-none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46750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A537AD17-7161-9145-94E2-A72D68AE9B08}" type="slidenum">
              <a:rPr lang="en-US" altLang="x-none"/>
              <a:pPr eaLnBrk="1" hangingPunct="1"/>
              <a:t>54</a:t>
            </a:fld>
            <a:endParaRPr lang="en-US" altLang="x-none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3835145C-A8F1-B940-9083-CAC50B07476B}" type="slidenum">
              <a:rPr lang="en-US" altLang="x-none"/>
              <a:pPr eaLnBrk="1" hangingPunct="1"/>
              <a:t>55</a:t>
            </a:fld>
            <a:endParaRPr lang="en-US" altLang="x-none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36859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11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04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83F8BF81-3486-9148-BC0C-8B2074F6AAB4}" type="slidenum">
              <a:rPr lang="en-US" altLang="x-none"/>
              <a:pPr eaLnBrk="1" hangingPunct="1"/>
              <a:t>67</a:t>
            </a:fld>
            <a:endParaRPr lang="en-US" altLang="x-none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91145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BC458C4D-12A3-F64E-9A8D-FA82101A924B}" type="slidenum">
              <a:rPr lang="en-US" altLang="x-none"/>
              <a:pPr eaLnBrk="1" hangingPunct="1"/>
              <a:t>68</a:t>
            </a:fld>
            <a:endParaRPr lang="en-US" altLang="x-none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0801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18DD7826-0E27-A749-A78E-A455B9BD58EB}" type="slidenum">
              <a:rPr lang="en-US" altLang="x-none"/>
              <a:pPr eaLnBrk="1" hangingPunct="1"/>
              <a:t>10</a:t>
            </a:fld>
            <a:endParaRPr lang="en-US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8337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0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3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3F085DBF-AFBA-6A48-A50B-48AABF53AE98}" type="slidenum">
              <a:rPr lang="en-US" altLang="x-none"/>
              <a:pPr eaLnBrk="1" hangingPunct="1"/>
              <a:t>25</a:t>
            </a:fld>
            <a:endParaRPr lang="en-US" altLang="x-none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4" tIns="0" rIns="18694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latin typeface="Times New Roman" charset="0"/>
              </a:rPr>
              <a:t>77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8350"/>
            <a:ext cx="5791200" cy="325755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F71B7AE-18B3-4F52-BA21-8C48C2897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7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D5D5A621-03FA-4140-988A-D0431B6F3636}" type="slidenum">
              <a:rPr lang="en-US" altLang="x-none"/>
              <a:pPr eaLnBrk="1" hangingPunct="1"/>
              <a:t>26</a:t>
            </a:fld>
            <a:endParaRPr lang="en-US" altLang="x-non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9733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A1D78F94-1FD3-744B-9357-7785D177705C}" type="slidenum">
              <a:rPr lang="en-US" altLang="x-none"/>
              <a:pPr eaLnBrk="1" hangingPunct="1"/>
              <a:t>27</a:t>
            </a:fld>
            <a:endParaRPr lang="en-US" altLang="x-none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518167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A1D78F94-1FD3-744B-9357-7785D177705C}" type="slidenum">
              <a:rPr lang="en-US" altLang="x-none"/>
              <a:pPr eaLnBrk="1" hangingPunct="1"/>
              <a:t>28</a:t>
            </a:fld>
            <a:endParaRPr lang="en-US" altLang="x-none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8774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ysClr val="windowText" lastClr="000000"/>
                </a:solidFill>
                <a:latin typeface="Helvetica Neue" charset="0"/>
              </a:defRPr>
            </a:lvl1pPr>
          </a:lstStyle>
          <a:p>
            <a:pPr lvl="0"/>
            <a:r>
              <a:rPr lang="en-US" dirty="0"/>
              <a:t>Lecture Name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91200" y="3257550"/>
            <a:ext cx="3132137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6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1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6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6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285750"/>
            <a:ext cx="6534912" cy="1340358"/>
          </a:xfrm>
        </p:spPr>
        <p:txBody>
          <a:bodyPr anchor="t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/>
          </p:nvPr>
        </p:nvSpPr>
        <p:spPr>
          <a:xfrm>
            <a:off x="246888" y="1962150"/>
            <a:ext cx="8741664" cy="2743200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186942" y="285750"/>
            <a:ext cx="1830918" cy="100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740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144512" cy="768096"/>
          </a:xfrm>
        </p:spPr>
        <p:txBody>
          <a:bodyPr anchor="t">
            <a:no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078992"/>
            <a:ext cx="4343400" cy="30175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078992"/>
            <a:ext cx="4224528" cy="304495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7293" y="32073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Click3 to edit Master title style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525512" cy="1143000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1536192"/>
            <a:ext cx="8668512" cy="2615184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/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54552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2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lined Content and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449312" cy="1161288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554480"/>
            <a:ext cx="4343400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554480"/>
            <a:ext cx="4224528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0153" y="444147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kitched-3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4" y="2933700"/>
            <a:ext cx="31321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6675"/>
            <a:ext cx="7620000" cy="857250"/>
          </a:xfrm>
        </p:spPr>
        <p:txBody>
          <a:bodyPr/>
          <a:lstStyle>
            <a:lvl1pPr algn="l"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4572000" cy="1047750"/>
          </a:xfrm>
        </p:spPr>
        <p:txBody>
          <a:bodyPr anchor="b" anchorCtr="0"/>
          <a:lstStyle>
            <a:lvl1pPr marL="0" indent="0" algn="r">
              <a:buFontTx/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59B8027A-901F-8D4B-BEEB-5E526ED1FF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5" descr="skitched-3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4" y="2933700"/>
            <a:ext cx="31321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9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267-D271-3C43-A608-FB4A870EC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22405-2E08-4242-8FD0-A2A778523D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8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FD81-3213-4789-B5DF-194594E817CD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CA20-D3C1-4D02-835D-77BA55FE14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574971" y="3692071"/>
            <a:ext cx="2569029" cy="1451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0" r:id="rId2"/>
    <p:sldLayoutId id="2147483668" r:id="rId3"/>
    <p:sldLayoutId id="2147483673" r:id="rId4"/>
    <p:sldLayoutId id="2147483666" r:id="rId5"/>
    <p:sldLayoutId id="2147483667" r:id="rId6"/>
    <p:sldLayoutId id="2147483691" r:id="rId7"/>
    <p:sldLayoutId id="2147483692" r:id="rId8"/>
    <p:sldLayoutId id="2147483693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Helvetica Neue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83B0-C189-9248-9374-C3851D12A00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Users/work/anatomy/Anatomy-FnT-submission.doc&#48208;&#49447;&#32767;!OLE_LINK1" TargetMode="Externa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Users/work/anatomy/Anatomy-FnT-submission.doc&#48208;&#49447;&#32767;!OLE_LINK1" TargetMode="Externa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ortbenchmark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scholar?cluster=17864384480132342201&amp;hl=en&amp;as_sdt=0,5" TargetMode="External"/><Relationship Id="rId2" Type="http://schemas.openxmlformats.org/officeDocument/2006/relationships/hyperlink" Target="https://scholar.google.com/scholar?cluster=1334211747289320223&amp;hl=en&amp;as_sdt=0,5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file:///Users/work/anatomy/Anatomy-FnT-submission.doc&#48208;&#49447;&#32767;!OLE_LINK1" TargetMode="External"/><Relationship Id="rId7" Type="http://schemas.openxmlformats.org/officeDocument/2006/relationships/oleObject" Target="file:///Users/work/anatomy/Anatomy-FnT-submission.doc&#48208;&#49447;&#32767;!OLE_LINK3" TargetMode="Externa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file:///Users/work/anatomy/Anatomy-FnT-submission.doc&#48208;&#49447;&#32767;!OLE_LINK2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Query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R&amp;G Chapters </a:t>
            </a:r>
            <a:br>
              <a:rPr lang="en-US" dirty="0"/>
            </a:br>
            <a:r>
              <a:rPr lang="en-US" dirty="0"/>
              <a:t>22.1-22.4, </a:t>
            </a:r>
          </a:p>
        </p:txBody>
      </p:sp>
    </p:spTree>
    <p:extLst>
      <p:ext uri="{BB962C8B-B14F-4D97-AF65-F5344CB8AC3E}">
        <p14:creationId xmlns:p14="http://schemas.microsoft.com/office/powerpoint/2010/main" val="90806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Some Early Systems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Research</a:t>
            </a:r>
          </a:p>
          <a:p>
            <a:pPr lvl="1"/>
            <a:r>
              <a:rPr lang="en-US" altLang="x-none"/>
              <a:t>XPRS (Berkeley, shared-memory)</a:t>
            </a:r>
          </a:p>
          <a:p>
            <a:pPr lvl="1"/>
            <a:r>
              <a:rPr lang="en-US" altLang="x-none"/>
              <a:t>Gamma (Wisconsin, shared-nothing)</a:t>
            </a:r>
          </a:p>
          <a:p>
            <a:pPr lvl="1"/>
            <a:r>
              <a:rPr lang="en-US" altLang="x-none"/>
              <a:t>Volcano (Colorado, shared-nothing)</a:t>
            </a:r>
          </a:p>
          <a:p>
            <a:pPr lvl="1"/>
            <a:r>
              <a:rPr lang="en-US" altLang="x-none"/>
              <a:t>Bubba (MCC, shared-nothing)</a:t>
            </a:r>
          </a:p>
          <a:p>
            <a:pPr lvl="1"/>
            <a:r>
              <a:rPr lang="en-US" altLang="x-none"/>
              <a:t>Grace (U. Tokyo, shared-nothing)</a:t>
            </a:r>
          </a:p>
          <a:p>
            <a:r>
              <a:rPr lang="en-US" altLang="x-none"/>
              <a:t>Industry</a:t>
            </a:r>
          </a:p>
          <a:p>
            <a:pPr lvl="1"/>
            <a:r>
              <a:rPr lang="en-US" altLang="x-none"/>
              <a:t>Teradata (shared-nothing)</a:t>
            </a:r>
          </a:p>
          <a:p>
            <a:pPr lvl="1"/>
            <a:r>
              <a:rPr lang="en-US" altLang="x-none"/>
              <a:t>Tandem Non-Stop SQL (shared-nothing)</a:t>
            </a:r>
            <a:endParaRPr lang="en-US" altLang="x-none" dirty="0"/>
          </a:p>
        </p:txBody>
      </p:sp>
      <p:sp>
        <p:nvSpPr>
          <p:cNvPr id="7" name="TextBox 6" descr="This slide will not be on the exam" title="Not testable"/>
          <p:cNvSpPr txBox="1"/>
          <p:nvPr/>
        </p:nvSpPr>
        <p:spPr>
          <a:xfrm>
            <a:off x="1629849" y="4826496"/>
            <a:ext cx="29899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This slide is FYI; will not be on exam</a:t>
            </a:r>
          </a:p>
        </p:txBody>
      </p:sp>
    </p:spTree>
    <p:extLst>
      <p:ext uri="{BB962C8B-B14F-4D97-AF65-F5344CB8AC3E}">
        <p14:creationId xmlns:p14="http://schemas.microsoft.com/office/powerpoint/2010/main" val="165611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the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915400" cy="3394472"/>
          </a:xfrm>
        </p:spPr>
        <p:txBody>
          <a:bodyPr/>
          <a:lstStyle/>
          <a:p>
            <a:r>
              <a:rPr lang="en-US" dirty="0"/>
              <a:t>Upshot: not so different from what we’ll see here</a:t>
            </a:r>
          </a:p>
          <a:p>
            <a:r>
              <a:rPr lang="en-US" dirty="0"/>
              <a:t>Architectural choices and competing systems jockeying for position</a:t>
            </a:r>
          </a:p>
          <a:p>
            <a:r>
              <a:rPr lang="en-US" dirty="0"/>
              <a:t>Parallelism in many forms across many users and use cases</a:t>
            </a:r>
          </a:p>
          <a:p>
            <a:r>
              <a:rPr lang="en-US" dirty="0"/>
              <a:t>Things still shaking out</a:t>
            </a:r>
          </a:p>
        </p:txBody>
      </p:sp>
    </p:spTree>
    <p:extLst>
      <p:ext uri="{BB962C8B-B14F-4D97-AF65-F5344CB8AC3E}">
        <p14:creationId xmlns:p14="http://schemas.microsoft.com/office/powerpoint/2010/main" val="20440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cloud?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transactional cloud systems can be treated as shared nothing</a:t>
            </a:r>
          </a:p>
        </p:txBody>
      </p:sp>
      <p:grpSp>
        <p:nvGrpSpPr>
          <p:cNvPr id="6" name="Group 5" descr="A shared nothing database inside a literal cloud" title="Shared Nothing"/>
          <p:cNvGrpSpPr/>
          <p:nvPr/>
        </p:nvGrpSpPr>
        <p:grpSpPr>
          <a:xfrm>
            <a:off x="1686827" y="2420110"/>
            <a:ext cx="2920028" cy="2285240"/>
            <a:chOff x="1686827" y="1885950"/>
            <a:chExt cx="2920028" cy="2285240"/>
          </a:xfrm>
        </p:grpSpPr>
        <p:sp>
          <p:nvSpPr>
            <p:cNvPr id="24" name="Cloud 23"/>
            <p:cNvSpPr/>
            <p:nvPr/>
          </p:nvSpPr>
          <p:spPr bwMode="auto">
            <a:xfrm>
              <a:off x="1686827" y="1885950"/>
              <a:ext cx="2920028" cy="2285240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pic>
          <p:nvPicPr>
            <p:cNvPr id="25" name="Picture 24" descr="A shared nothing database inside a literal cloud" title="Shared Nothin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747" y="2343304"/>
              <a:ext cx="1646188" cy="1108166"/>
            </a:xfrm>
            <a:prstGeom prst="rect">
              <a:avLst/>
            </a:prstGeom>
          </p:spPr>
        </p:pic>
      </p:grpSp>
      <p:sp>
        <p:nvSpPr>
          <p:cNvPr id="9" name="TextBox 8" descr="This slide will not be on the exam" title="Not testable"/>
          <p:cNvSpPr txBox="1"/>
          <p:nvPr/>
        </p:nvSpPr>
        <p:spPr>
          <a:xfrm>
            <a:off x="1629849" y="4826496"/>
            <a:ext cx="29899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This slide is FYI; will not be on exam</a:t>
            </a:r>
          </a:p>
        </p:txBody>
      </p:sp>
    </p:spTree>
    <p:extLst>
      <p:ext uri="{BB962C8B-B14F-4D97-AF65-F5344CB8AC3E}">
        <p14:creationId xmlns:p14="http://schemas.microsoft.com/office/powerpoint/2010/main" val="66662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loud 21" descr="A shared disk database in a literal cloud" title="Shared Disk "/>
          <p:cNvSpPr/>
          <p:nvPr/>
        </p:nvSpPr>
        <p:spPr bwMode="auto">
          <a:xfrm>
            <a:off x="1676400" y="2420110"/>
            <a:ext cx="2920028" cy="2285240"/>
          </a:xfrm>
          <a:prstGeom prst="cloud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cloud?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analytics systems over “shared disk” abstractions</a:t>
            </a:r>
          </a:p>
          <a:p>
            <a:pPr lvl="1"/>
            <a:r>
              <a:rPr lang="en-US" dirty="0"/>
              <a:t>e.g. AWS Simple Storage Service (S3)</a:t>
            </a:r>
          </a:p>
          <a:p>
            <a:pPr lvl="1"/>
            <a:r>
              <a:rPr lang="en-US" dirty="0"/>
              <a:t>These sometimes don’t allow update-in-place today, just append</a:t>
            </a:r>
          </a:p>
        </p:txBody>
      </p:sp>
      <p:pic>
        <p:nvPicPr>
          <p:cNvPr id="8" name="Picture 7" descr="A shared disk database in a literal cloud" title="Shared Disk "/>
          <p:cNvPicPr>
            <a:picLocks noChangeAspect="1"/>
          </p:cNvPicPr>
          <p:nvPr/>
        </p:nvPicPr>
        <p:blipFill>
          <a:blip r:embed="rId2">
            <a:clrChange>
              <a:clrFrom>
                <a:srgbClr val="6D6D6D"/>
              </a:clrFrom>
              <a:clrTo>
                <a:srgbClr val="6D6D6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94" y="2918690"/>
            <a:ext cx="2066544" cy="941832"/>
          </a:xfrm>
          <a:prstGeom prst="rect">
            <a:avLst/>
          </a:prstGeom>
        </p:spPr>
      </p:pic>
      <p:sp>
        <p:nvSpPr>
          <p:cNvPr id="10" name="TextBox 9" descr="This slide will not be on the exam" title="Not testable"/>
          <p:cNvSpPr txBox="1"/>
          <p:nvPr/>
        </p:nvSpPr>
        <p:spPr>
          <a:xfrm>
            <a:off x="1629849" y="4826496"/>
            <a:ext cx="29899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This slide is FYI; will not be on exam</a:t>
            </a:r>
          </a:p>
        </p:txBody>
      </p:sp>
    </p:spTree>
    <p:extLst>
      <p:ext uri="{BB962C8B-B14F-4D97-AF65-F5344CB8AC3E}">
        <p14:creationId xmlns:p14="http://schemas.microsoft.com/office/powerpoint/2010/main" val="6887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cloud? Part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memory also common</a:t>
            </a:r>
          </a:p>
          <a:p>
            <a:pPr lvl="1"/>
            <a:r>
              <a:rPr lang="en-US" dirty="0"/>
              <a:t>You can rent a shared memory box up to some size</a:t>
            </a:r>
          </a:p>
        </p:txBody>
      </p:sp>
      <p:sp>
        <p:nvSpPr>
          <p:cNvPr id="19" name="Cloud 18" descr="Shared memory database inside a literal cloud" title="Shared Memory"/>
          <p:cNvSpPr/>
          <p:nvPr/>
        </p:nvSpPr>
        <p:spPr bwMode="auto">
          <a:xfrm>
            <a:off x="1676400" y="2420110"/>
            <a:ext cx="2920028" cy="2285240"/>
          </a:xfrm>
          <a:prstGeom prst="cloud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aphicFrame>
        <p:nvGraphicFramePr>
          <p:cNvPr id="21" name="Object 2" descr="Shared memory database inside a literal cloud" title="Shared Memory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585"/>
              </p:ext>
            </p:extLst>
          </p:nvPr>
        </p:nvGraphicFramePr>
        <p:xfrm>
          <a:off x="2245108" y="2875986"/>
          <a:ext cx="1343009" cy="91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Document" r:id="rId3" imgW="20419048" imgH="13917460" progId="Word.Document.12">
                  <p:link updateAutomatic="1"/>
                </p:oleObj>
              </mc:Choice>
              <mc:Fallback>
                <p:oleObj name="Document" r:id="rId3" imgW="20419048" imgH="1391746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108" y="2875986"/>
                        <a:ext cx="1343009" cy="914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 descr="This will not be on the test" title="Not testable"/>
          <p:cNvSpPr txBox="1"/>
          <p:nvPr/>
        </p:nvSpPr>
        <p:spPr>
          <a:xfrm>
            <a:off x="1537869" y="4751867"/>
            <a:ext cx="2757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This slide is FYI; will not be on exams</a:t>
            </a:r>
          </a:p>
        </p:txBody>
      </p:sp>
    </p:spTree>
    <p:extLst>
      <p:ext uri="{BB962C8B-B14F-4D97-AF65-F5344CB8AC3E}">
        <p14:creationId xmlns:p14="http://schemas.microsoft.com/office/powerpoint/2010/main" val="200267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 descr="4 Shared memory databases interacting like a shared nothing system in a cloud" title="Combination"/>
          <p:cNvSpPr/>
          <p:nvPr/>
        </p:nvSpPr>
        <p:spPr bwMode="auto">
          <a:xfrm>
            <a:off x="4572000" y="548877"/>
            <a:ext cx="4400550" cy="3028950"/>
          </a:xfrm>
          <a:prstGeom prst="cloud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cloud? Part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>
            <a:normAutofit/>
          </a:bodyPr>
          <a:lstStyle/>
          <a:p>
            <a:r>
              <a:rPr lang="en-US" dirty="0"/>
              <a:t>Shared memory also common</a:t>
            </a:r>
          </a:p>
          <a:p>
            <a:pPr lvl="1"/>
            <a:r>
              <a:rPr lang="en-US" dirty="0"/>
              <a:t>You can rent a shared memory box up to some size</a:t>
            </a:r>
          </a:p>
          <a:p>
            <a:pPr lvl="1"/>
            <a:r>
              <a:rPr lang="en-US" dirty="0"/>
              <a:t>Beyond that it’s NUMA: </a:t>
            </a:r>
            <a:br>
              <a:rPr lang="en-US" dirty="0"/>
            </a:br>
            <a:r>
              <a:rPr lang="en-US" dirty="0"/>
              <a:t>Non-Uniform Memory Access</a:t>
            </a:r>
          </a:p>
          <a:p>
            <a:pPr lvl="2"/>
            <a:r>
              <a:rPr lang="en-US" dirty="0"/>
              <a:t>This is a pain to do well</a:t>
            </a:r>
          </a:p>
          <a:p>
            <a:pPr lvl="2"/>
            <a:r>
              <a:rPr lang="en-US" dirty="0"/>
              <a:t>A mix of shared-nothing and </a:t>
            </a:r>
            <a:br>
              <a:rPr lang="en-US" dirty="0"/>
            </a:br>
            <a:r>
              <a:rPr lang="en-US" dirty="0"/>
              <a:t>shared memory</a:t>
            </a:r>
          </a:p>
          <a:p>
            <a:pPr lvl="2"/>
            <a:r>
              <a:rPr lang="en-US" dirty="0"/>
              <a:t>A fate that awaits all SW?</a:t>
            </a:r>
          </a:p>
        </p:txBody>
      </p:sp>
      <p:graphicFrame>
        <p:nvGraphicFramePr>
          <p:cNvPr id="4" name="Object 2" descr="4 Shared memory databases interacting like a shared nothing system in a cloud" title="Combin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874168"/>
              </p:ext>
            </p:extLst>
          </p:nvPr>
        </p:nvGraphicFramePr>
        <p:xfrm>
          <a:off x="5257800" y="948363"/>
          <a:ext cx="1257300" cy="856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Document" r:id="rId3" imgW="20419048" imgH="13917460" progId="Word.Document.12">
                  <p:link updateAutomatic="1"/>
                </p:oleObj>
              </mc:Choice>
              <mc:Fallback>
                <p:oleObj name="Document" r:id="rId3" imgW="20419048" imgH="1391746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948363"/>
                        <a:ext cx="1257300" cy="856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 descr="4 Shared memory databases interacting like a shared nothing system in a cloud" title="Combin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793559"/>
              </p:ext>
            </p:extLst>
          </p:nvPr>
        </p:nvGraphicFramePr>
        <p:xfrm>
          <a:off x="5257800" y="2117453"/>
          <a:ext cx="1257300" cy="856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Document" r:id="rId3" imgW="20419048" imgH="13917460" progId="Word.Document.12">
                  <p:link updateAutomatic="1"/>
                </p:oleObj>
              </mc:Choice>
              <mc:Fallback>
                <p:oleObj name="Document" r:id="rId3" imgW="20419048" imgH="1391746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17453"/>
                        <a:ext cx="1257300" cy="856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 descr="4 Shared memory databases interacting like a shared nothing system in a cloud" title="Combin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254859"/>
              </p:ext>
            </p:extLst>
          </p:nvPr>
        </p:nvGraphicFramePr>
        <p:xfrm>
          <a:off x="6743700" y="948363"/>
          <a:ext cx="1257300" cy="856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Document" r:id="rId3" imgW="20419048" imgH="13917460" progId="Word.Document.12">
                  <p:link updateAutomatic="1"/>
                </p:oleObj>
              </mc:Choice>
              <mc:Fallback>
                <p:oleObj name="Document" r:id="rId3" imgW="20419048" imgH="1391746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948363"/>
                        <a:ext cx="1257300" cy="856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 descr="4 Shared memory databases interacting like a shared nothing system in a cloud" title="Combin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964892"/>
              </p:ext>
            </p:extLst>
          </p:nvPr>
        </p:nvGraphicFramePr>
        <p:xfrm>
          <a:off x="6743700" y="2117453"/>
          <a:ext cx="1257300" cy="856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Document" r:id="rId3" imgW="20419048" imgH="13917460" progId="Word.Document.12">
                  <p:link updateAutomatic="1"/>
                </p:oleObj>
              </mc:Choice>
              <mc:Fallback>
                <p:oleObj name="Document" r:id="rId3" imgW="20419048" imgH="1391746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2117453"/>
                        <a:ext cx="1257300" cy="856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 descr="4 Shared memory databases interacting like a shared nothing system in a cloud" title="Combination"/>
          <p:cNvCxnSpPr/>
          <p:nvPr/>
        </p:nvCxnSpPr>
        <p:spPr bwMode="auto">
          <a:xfrm>
            <a:off x="6629400" y="948364"/>
            <a:ext cx="0" cy="2025662"/>
          </a:xfrm>
          <a:prstGeom prst="line">
            <a:avLst/>
          </a:prstGeom>
          <a:solidFill>
            <a:srgbClr val="3366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 descr="4 Shared memory databases interacting like a shared nothing system in a cloud" title="Combination"/>
          <p:cNvCxnSpPr/>
          <p:nvPr/>
        </p:nvCxnSpPr>
        <p:spPr bwMode="auto">
          <a:xfrm>
            <a:off x="6515100" y="1348977"/>
            <a:ext cx="114300" cy="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 descr="4 Shared memory databases interacting like a shared nothing system in a cloud" title="Combination"/>
          <p:cNvCxnSpPr/>
          <p:nvPr/>
        </p:nvCxnSpPr>
        <p:spPr bwMode="auto">
          <a:xfrm>
            <a:off x="6629400" y="1463277"/>
            <a:ext cx="114300" cy="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 descr="4 Shared memory databases interacting like a shared nothing system in a cloud" title="Combination"/>
          <p:cNvCxnSpPr/>
          <p:nvPr/>
        </p:nvCxnSpPr>
        <p:spPr bwMode="auto">
          <a:xfrm>
            <a:off x="6515100" y="2377677"/>
            <a:ext cx="114300" cy="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 descr="4 Shared memory databases interacting like a shared nothing system in a cloud" title="Combination"/>
          <p:cNvCxnSpPr/>
          <p:nvPr/>
        </p:nvCxnSpPr>
        <p:spPr bwMode="auto">
          <a:xfrm>
            <a:off x="6629400" y="2491977"/>
            <a:ext cx="114300" cy="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 title="Not testable"/>
          <p:cNvSpPr txBox="1"/>
          <p:nvPr/>
        </p:nvSpPr>
        <p:spPr>
          <a:xfrm>
            <a:off x="1446494" y="4759135"/>
            <a:ext cx="2757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This slide is FYI; will not be on exams</a:t>
            </a:r>
          </a:p>
        </p:txBody>
      </p:sp>
    </p:spTree>
    <p:extLst>
      <p:ext uri="{BB962C8B-B14F-4D97-AF65-F5344CB8AC3E}">
        <p14:creationId xmlns:p14="http://schemas.microsoft.com/office/powerpoint/2010/main" val="105179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Nothing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96000" cy="3394472"/>
          </a:xfrm>
        </p:spPr>
        <p:txBody>
          <a:bodyPr/>
          <a:lstStyle/>
          <a:p>
            <a:r>
              <a:rPr lang="en-US" dirty="0"/>
              <a:t>We will focus on Shared Nothing here</a:t>
            </a:r>
          </a:p>
          <a:p>
            <a:pPr lvl="1"/>
            <a:r>
              <a:rPr lang="en-US" dirty="0"/>
              <a:t>It’s the most common</a:t>
            </a:r>
          </a:p>
          <a:p>
            <a:pPr lvl="2"/>
            <a:r>
              <a:rPr lang="en-US" dirty="0"/>
              <a:t>DBMS, web search, big data, machine learning, 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Runs on commodity hardware</a:t>
            </a:r>
          </a:p>
          <a:p>
            <a:pPr lvl="1"/>
            <a:r>
              <a:rPr lang="en-US" dirty="0"/>
              <a:t>Scales up with data</a:t>
            </a:r>
          </a:p>
          <a:p>
            <a:pPr lvl="2"/>
            <a:r>
              <a:rPr lang="en-US" dirty="0"/>
              <a:t>Just keep putting machines on the network!</a:t>
            </a:r>
          </a:p>
          <a:p>
            <a:pPr lvl="1"/>
            <a:r>
              <a:rPr lang="en-US" dirty="0"/>
              <a:t>Does not rely on HW to solve problems</a:t>
            </a:r>
          </a:p>
          <a:p>
            <a:pPr lvl="2"/>
            <a:r>
              <a:rPr lang="en-US" dirty="0"/>
              <a:t>Good for helping us understand what’s going on</a:t>
            </a:r>
          </a:p>
          <a:p>
            <a:pPr lvl="2"/>
            <a:r>
              <a:rPr lang="en-US" dirty="0"/>
              <a:t>Control it in SW</a:t>
            </a:r>
          </a:p>
        </p:txBody>
      </p:sp>
    </p:spTree>
    <p:extLst>
      <p:ext uri="{BB962C8B-B14F-4D97-AF65-F5344CB8AC3E}">
        <p14:creationId xmlns:p14="http://schemas.microsoft.com/office/powerpoint/2010/main" val="160323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Kinds of Query Parallelism</a:t>
            </a:r>
            <a:endParaRPr lang="en-US" altLang="x-none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00104" cy="3943350"/>
          </a:xfrm>
        </p:spPr>
        <p:txBody>
          <a:bodyPr>
            <a:normAutofit/>
          </a:bodyPr>
          <a:lstStyle/>
          <a:p>
            <a:r>
              <a:rPr lang="en-US" altLang="x-none" sz="1600" dirty="0"/>
              <a:t>Inter-query (parallelism across queries)</a:t>
            </a:r>
          </a:p>
          <a:p>
            <a:pPr lvl="1"/>
            <a:r>
              <a:rPr lang="en-US" altLang="x-none" sz="1600" dirty="0"/>
              <a:t>Each query runs on a separate processor</a:t>
            </a:r>
          </a:p>
          <a:p>
            <a:pPr lvl="2"/>
            <a:r>
              <a:rPr lang="en-US" altLang="x-none" dirty="0"/>
              <a:t>Single thread (no parallelism) per query</a:t>
            </a:r>
          </a:p>
          <a:p>
            <a:pPr lvl="1"/>
            <a:r>
              <a:rPr lang="en-US" altLang="x-none" sz="1600" dirty="0"/>
              <a:t>Does require parallel-aware concurrency control</a:t>
            </a:r>
          </a:p>
          <a:p>
            <a:pPr lvl="2"/>
            <a:r>
              <a:rPr lang="en-US" altLang="x-none" dirty="0"/>
              <a:t>A topic for later in the semester</a:t>
            </a:r>
          </a:p>
          <a:p>
            <a:pPr>
              <a:spcBef>
                <a:spcPts val="4000"/>
              </a:spcBef>
            </a:pPr>
            <a:r>
              <a:rPr lang="en-US" sz="1600" dirty="0"/>
              <a:t>Note on </a:t>
            </a:r>
            <a:r>
              <a:rPr lang="en-US" sz="1600" dirty="0" err="1"/>
              <a:t>latin</a:t>
            </a:r>
            <a:r>
              <a:rPr lang="en-US" sz="1600" dirty="0"/>
              <a:t> prefixes</a:t>
            </a:r>
          </a:p>
          <a:p>
            <a:pPr lvl="1">
              <a:spcAft>
                <a:spcPts val="1500"/>
              </a:spcAft>
            </a:pPr>
            <a:r>
              <a:rPr lang="en-US" sz="1400" dirty="0"/>
              <a:t>inter: “between”, “across”.</a:t>
            </a:r>
            <a:br>
              <a:rPr lang="en-US" sz="1400" dirty="0"/>
            </a:br>
            <a:r>
              <a:rPr lang="en-US" sz="1400" dirty="0"/>
              <a:t>“Interplanetary travel takes a long time”</a:t>
            </a:r>
          </a:p>
          <a:p>
            <a:pPr lvl="1"/>
            <a:r>
              <a:rPr lang="en-US" sz="1400" dirty="0"/>
              <a:t>intra: “within”.</a:t>
            </a:r>
            <a:br>
              <a:rPr lang="en-US" sz="1400" dirty="0"/>
            </a:br>
            <a:r>
              <a:rPr lang="en-US" sz="1400" dirty="0"/>
              <a:t>“The political party suffered from intraparty rivalries.”</a:t>
            </a:r>
            <a:br>
              <a:rPr lang="en-US" sz="1400" dirty="0"/>
            </a:br>
            <a:endParaRPr lang="en-US" sz="1400" dirty="0"/>
          </a:p>
          <a:p>
            <a:pPr lvl="2"/>
            <a:endParaRPr lang="en-US" altLang="x-none" dirty="0"/>
          </a:p>
        </p:txBody>
      </p:sp>
      <p:grpSp>
        <p:nvGrpSpPr>
          <p:cNvPr id="23" name="Group 22" descr="Several SQL instances going to a DBMS" title="DBMS"/>
          <p:cNvGrpSpPr/>
          <p:nvPr/>
        </p:nvGrpSpPr>
        <p:grpSpPr>
          <a:xfrm>
            <a:off x="5486400" y="1428750"/>
            <a:ext cx="3521800" cy="1885950"/>
            <a:chOff x="2209800" y="4038600"/>
            <a:chExt cx="5264913" cy="2819400"/>
          </a:xfrm>
        </p:grpSpPr>
        <p:sp>
          <p:nvSpPr>
            <p:cNvPr id="2" name="TextBox 1"/>
            <p:cNvSpPr txBox="1"/>
            <p:nvPr/>
          </p:nvSpPr>
          <p:spPr>
            <a:xfrm>
              <a:off x="2209800" y="4535762"/>
              <a:ext cx="951854" cy="552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SQL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73969" y="4038601"/>
              <a:ext cx="951854" cy="552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SQL</a:t>
              </a:r>
              <a:endParaRPr lang="en-US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82233" y="4251965"/>
              <a:ext cx="951854" cy="552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SQL</a:t>
              </a:r>
              <a:endParaRPr lang="en-US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46401" y="4038600"/>
              <a:ext cx="951854" cy="552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SQL</a:t>
              </a:r>
              <a:endParaRPr lang="en-US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22859" y="4322398"/>
              <a:ext cx="951854" cy="552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SQL</a:t>
              </a:r>
            </a:p>
          </p:txBody>
        </p:sp>
        <p:sp>
          <p:nvSpPr>
            <p:cNvPr id="3" name="Can 2"/>
            <p:cNvSpPr/>
            <p:nvPr/>
          </p:nvSpPr>
          <p:spPr bwMode="auto">
            <a:xfrm>
              <a:off x="3613282" y="5167599"/>
              <a:ext cx="2263209" cy="1690401"/>
            </a:xfrm>
            <a:prstGeom prst="can">
              <a:avLst/>
            </a:prstGeom>
            <a:solidFill>
              <a:srgbClr val="F7B21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dirty="0">
                  <a:latin typeface="Helvetica Neue" charset="0"/>
                </a:rPr>
                <a:t>DBMS</a:t>
              </a:r>
            </a:p>
          </p:txBody>
        </p:sp>
        <p:cxnSp>
          <p:nvCxnSpPr>
            <p:cNvPr id="9" name="Straight Arrow Connector 8"/>
            <p:cNvCxnSpPr>
              <a:stCxn id="2" idx="2"/>
            </p:cNvCxnSpPr>
            <p:nvPr/>
          </p:nvCxnSpPr>
          <p:spPr bwMode="auto">
            <a:xfrm>
              <a:off x="2685728" y="5087895"/>
              <a:ext cx="1412789" cy="293067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Arrow Connector 11"/>
            <p:cNvCxnSpPr>
              <a:stCxn id="5" idx="2"/>
            </p:cNvCxnSpPr>
            <p:nvPr/>
          </p:nvCxnSpPr>
          <p:spPr bwMode="auto">
            <a:xfrm>
              <a:off x="3649897" y="4590734"/>
              <a:ext cx="713284" cy="79022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5" name="Straight Arrow Connector 14"/>
            <p:cNvCxnSpPr>
              <a:stCxn id="6" idx="2"/>
            </p:cNvCxnSpPr>
            <p:nvPr/>
          </p:nvCxnSpPr>
          <p:spPr bwMode="auto">
            <a:xfrm flipH="1">
              <a:off x="4635058" y="4804098"/>
              <a:ext cx="23103" cy="57686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8" name="Straight Arrow Connector 17"/>
            <p:cNvCxnSpPr>
              <a:stCxn id="7" idx="2"/>
            </p:cNvCxnSpPr>
            <p:nvPr/>
          </p:nvCxnSpPr>
          <p:spPr bwMode="auto">
            <a:xfrm flipH="1">
              <a:off x="5062685" y="4590733"/>
              <a:ext cx="559643" cy="790227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1" name="Straight Arrow Connector 20"/>
            <p:cNvCxnSpPr>
              <a:stCxn id="8" idx="2"/>
            </p:cNvCxnSpPr>
            <p:nvPr/>
          </p:nvCxnSpPr>
          <p:spPr bwMode="auto">
            <a:xfrm flipH="1">
              <a:off x="5490316" y="4874531"/>
              <a:ext cx="1508471" cy="545773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88414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Intra Query </a:t>
            </a:r>
            <a:r>
              <a:rPr lang="mr-IN" altLang="x-none" dirty="0"/>
              <a:t>–</a:t>
            </a:r>
            <a:r>
              <a:rPr lang="en-US" altLang="x-none" dirty="0"/>
              <a:t> Inter-operator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Intra-query (within a single query)</a:t>
            </a:r>
          </a:p>
          <a:p>
            <a:pPr lvl="1"/>
            <a:r>
              <a:rPr lang="en-US" altLang="x-none" dirty="0">
                <a:solidFill>
                  <a:srgbClr val="C00000"/>
                </a:solidFill>
              </a:rPr>
              <a:t>Inter-operator</a:t>
            </a:r>
            <a:r>
              <a:rPr lang="en-US" altLang="x-none" dirty="0"/>
              <a:t> (between operators)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85294" y="4567116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Pipeline</a:t>
            </a:r>
            <a:r>
              <a:rPr lang="en-US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 Parallelism</a:t>
            </a:r>
          </a:p>
        </p:txBody>
      </p:sp>
      <p:grpSp>
        <p:nvGrpSpPr>
          <p:cNvPr id="13" name="Group 12" descr="Three circles in series. The first has f(x3) and points to the second. The second contains g(f(x2)) and points to the third which contanis h(g(f(x1))" title="Pipeline Parallelism">
            <a:extLst>
              <a:ext uri="{FF2B5EF4-FFF2-40B4-BE49-F238E27FC236}">
                <a16:creationId xmlns:a16="http://schemas.microsoft.com/office/drawing/2014/main" id="{71BF930B-D241-254B-8250-02922907DAE5}"/>
              </a:ext>
            </a:extLst>
          </p:cNvPr>
          <p:cNvGrpSpPr/>
          <p:nvPr/>
        </p:nvGrpSpPr>
        <p:grpSpPr>
          <a:xfrm>
            <a:off x="2945243" y="2601395"/>
            <a:ext cx="1257300" cy="1828799"/>
            <a:chOff x="2819400" y="2482626"/>
            <a:chExt cx="1257300" cy="182879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85B322D-54DA-DC44-BE87-F105D39B7E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46492" y="2482626"/>
              <a:ext cx="1" cy="16532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" name="Group 14" descr="Three circles in series. The first has f(x3) and points to the second. The second contains g(f(x2)) and points to the third which contanis h(g(f(x1))" title="Pipeline parallelism">
              <a:extLst>
                <a:ext uri="{FF2B5EF4-FFF2-40B4-BE49-F238E27FC236}">
                  <a16:creationId xmlns:a16="http://schemas.microsoft.com/office/drawing/2014/main" id="{C394BB6E-B892-604C-9D51-777C3A73AA13}"/>
                </a:ext>
              </a:extLst>
            </p:cNvPr>
            <p:cNvGrpSpPr/>
            <p:nvPr/>
          </p:nvGrpSpPr>
          <p:grpSpPr>
            <a:xfrm>
              <a:off x="2819400" y="2647950"/>
              <a:ext cx="1257300" cy="1663475"/>
              <a:chOff x="1447800" y="3497033"/>
              <a:chExt cx="1082759" cy="1847820"/>
            </a:xfrm>
          </p:grpSpPr>
          <p:sp>
            <p:nvSpPr>
              <p:cNvPr id="16" name="Oval 3">
                <a:extLst>
                  <a:ext uri="{FF2B5EF4-FFF2-40B4-BE49-F238E27FC236}">
                    <a16:creationId xmlns:a16="http://schemas.microsoft.com/office/drawing/2014/main" id="{7A0DB7C9-8DE7-4644-91B4-43247D3C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801" y="4165401"/>
                <a:ext cx="1082758" cy="511084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i="1" dirty="0">
                    <a:solidFill>
                      <a:schemeClr val="tx1"/>
                    </a:solidFill>
                  </a:rPr>
                  <a:t>g(f(x</a:t>
                </a:r>
                <a:r>
                  <a:rPr lang="en-US" altLang="x-none" sz="105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x-none" i="1" dirty="0">
                    <a:solidFill>
                      <a:schemeClr val="tx1"/>
                    </a:solidFill>
                  </a:rPr>
                  <a:t>))</a:t>
                </a:r>
                <a:endParaRPr lang="x-none" altLang="x-none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4">
                <a:extLst>
                  <a:ext uri="{FF2B5EF4-FFF2-40B4-BE49-F238E27FC236}">
                    <a16:creationId xmlns:a16="http://schemas.microsoft.com/office/drawing/2014/main" id="{5F5E81A0-1EE7-F54A-B858-135DDA0DC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800" y="3497033"/>
                <a:ext cx="1080075" cy="511084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i="1" dirty="0"/>
                  <a:t>h(g(f(x</a:t>
                </a:r>
                <a:r>
                  <a:rPr lang="en-US" altLang="x-none" i="1" baseline="-25000" dirty="0"/>
                  <a:t>1</a:t>
                </a:r>
                <a:r>
                  <a:rPr lang="en-US" altLang="x-none" i="1" dirty="0"/>
                  <a:t>)))</a:t>
                </a:r>
                <a:endParaRPr lang="x-none" altLang="x-none" i="1" dirty="0"/>
              </a:p>
            </p:txBody>
          </p:sp>
          <p:sp>
            <p:nvSpPr>
              <p:cNvPr id="18" name="Oval 6">
                <a:extLst>
                  <a:ext uri="{FF2B5EF4-FFF2-40B4-BE49-F238E27FC236}">
                    <a16:creationId xmlns:a16="http://schemas.microsoft.com/office/drawing/2014/main" id="{966D7C1B-09C0-8F4D-B0FA-6D0653FF1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801" y="4833769"/>
                <a:ext cx="1080076" cy="511084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i="1" dirty="0">
                    <a:solidFill>
                      <a:schemeClr val="bg1"/>
                    </a:solidFill>
                  </a:rPr>
                  <a:t>f(x</a:t>
                </a:r>
                <a:r>
                  <a:rPr lang="en-US" altLang="x-none" i="1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x-none" i="1" dirty="0">
                    <a:solidFill>
                      <a:schemeClr val="bg1"/>
                    </a:solidFill>
                  </a:rPr>
                  <a:t>)</a:t>
                </a:r>
                <a:endParaRPr lang="x-none" altLang="x-none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59F4ECC-4E06-3D4F-A00F-8993C8F8DD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87839" y="4676485"/>
                <a:ext cx="1341" cy="157284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Straight Arrow Connector 12">
                <a:extLst>
                  <a:ext uri="{FF2B5EF4-FFF2-40B4-BE49-F238E27FC236}">
                    <a16:creationId xmlns:a16="http://schemas.microsoft.com/office/drawing/2014/main" id="{A0F9609C-68B3-264A-A350-0326AF3A1F7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987838" y="4008117"/>
                <a:ext cx="1342" cy="157284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84904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Intra Query </a:t>
            </a:r>
            <a:r>
              <a:rPr lang="mr-IN" altLang="x-none"/>
              <a:t>–</a:t>
            </a:r>
            <a:r>
              <a:rPr lang="en-US" altLang="x-none"/>
              <a:t> Inter-operator Part 2</a:t>
            </a:r>
            <a:endParaRPr lang="en-US" altLang="x-none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Intra-query</a:t>
            </a:r>
          </a:p>
          <a:p>
            <a:pPr lvl="1"/>
            <a:r>
              <a:rPr lang="en-US" altLang="x-none" dirty="0">
                <a:solidFill>
                  <a:srgbClr val="C00000"/>
                </a:solidFill>
              </a:rPr>
              <a:t>Inter-operator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0166" y="4334122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Pipeline</a:t>
            </a:r>
            <a:r>
              <a:rPr lang="en-US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 Parallelism</a:t>
            </a:r>
          </a:p>
        </p:txBody>
      </p:sp>
      <p:grpSp>
        <p:nvGrpSpPr>
          <p:cNvPr id="34" name="Group 33" descr="Three circles in series. The first has f(x3) and points to the second. The second contains g(f(x2)) and points to the third which contanis h(g(f(x1))" title="Pipeline Parallelism">
            <a:extLst>
              <a:ext uri="{FF2B5EF4-FFF2-40B4-BE49-F238E27FC236}">
                <a16:creationId xmlns:a16="http://schemas.microsoft.com/office/drawing/2014/main" id="{C205E47B-E575-7745-9B2D-F8EA3E9870A7}"/>
              </a:ext>
            </a:extLst>
          </p:cNvPr>
          <p:cNvGrpSpPr/>
          <p:nvPr/>
        </p:nvGrpSpPr>
        <p:grpSpPr>
          <a:xfrm>
            <a:off x="1102464" y="2284419"/>
            <a:ext cx="1257300" cy="1828799"/>
            <a:chOff x="2819400" y="2482626"/>
            <a:chExt cx="1257300" cy="1828799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41841F-1247-0046-89A6-6541F41938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46492" y="2482626"/>
              <a:ext cx="1" cy="16532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6" name="Group 35" descr="Three circles in series. The first has f(x3) and points to the second. The second contains g(f(x2)) and points to the third which contanis h(g(f(x1))" title="Pipeline parallelism">
              <a:extLst>
                <a:ext uri="{FF2B5EF4-FFF2-40B4-BE49-F238E27FC236}">
                  <a16:creationId xmlns:a16="http://schemas.microsoft.com/office/drawing/2014/main" id="{1C43BF72-2C38-084D-905B-D5D3EBE74806}"/>
                </a:ext>
              </a:extLst>
            </p:cNvPr>
            <p:cNvGrpSpPr/>
            <p:nvPr/>
          </p:nvGrpSpPr>
          <p:grpSpPr>
            <a:xfrm>
              <a:off x="2819400" y="2647950"/>
              <a:ext cx="1257300" cy="1663475"/>
              <a:chOff x="1447800" y="3497033"/>
              <a:chExt cx="1082759" cy="1847820"/>
            </a:xfrm>
          </p:grpSpPr>
          <p:sp>
            <p:nvSpPr>
              <p:cNvPr id="37" name="Oval 3">
                <a:extLst>
                  <a:ext uri="{FF2B5EF4-FFF2-40B4-BE49-F238E27FC236}">
                    <a16:creationId xmlns:a16="http://schemas.microsoft.com/office/drawing/2014/main" id="{664AB9AD-9877-414A-9693-DA0A9F533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801" y="4165401"/>
                <a:ext cx="1082758" cy="511084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i="1" dirty="0">
                    <a:solidFill>
                      <a:schemeClr val="tx1"/>
                    </a:solidFill>
                  </a:rPr>
                  <a:t>g(f(x</a:t>
                </a:r>
                <a:r>
                  <a:rPr lang="en-US" altLang="x-none" sz="105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x-none" i="1" dirty="0">
                    <a:solidFill>
                      <a:schemeClr val="tx1"/>
                    </a:solidFill>
                  </a:rPr>
                  <a:t>))</a:t>
                </a:r>
                <a:endParaRPr lang="x-none" altLang="x-none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">
                <a:extLst>
                  <a:ext uri="{FF2B5EF4-FFF2-40B4-BE49-F238E27FC236}">
                    <a16:creationId xmlns:a16="http://schemas.microsoft.com/office/drawing/2014/main" id="{EECAAAF3-CF02-8F4F-87B1-E2628C04D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800" y="3497033"/>
                <a:ext cx="1080075" cy="511084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i="1" dirty="0"/>
                  <a:t>h(g(f(x</a:t>
                </a:r>
                <a:r>
                  <a:rPr lang="en-US" altLang="x-none" i="1" baseline="-25000" dirty="0"/>
                  <a:t>1</a:t>
                </a:r>
                <a:r>
                  <a:rPr lang="en-US" altLang="x-none" i="1" dirty="0"/>
                  <a:t>)))</a:t>
                </a:r>
                <a:endParaRPr lang="x-none" altLang="x-none" i="1" dirty="0"/>
              </a:p>
            </p:txBody>
          </p:sp>
          <p:sp>
            <p:nvSpPr>
              <p:cNvPr id="46" name="Oval 6">
                <a:extLst>
                  <a:ext uri="{FF2B5EF4-FFF2-40B4-BE49-F238E27FC236}">
                    <a16:creationId xmlns:a16="http://schemas.microsoft.com/office/drawing/2014/main" id="{171E0798-3B47-EB43-A1A2-5BBA84F47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801" y="4833769"/>
                <a:ext cx="1080076" cy="511084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i="1" dirty="0">
                    <a:solidFill>
                      <a:schemeClr val="bg1"/>
                    </a:solidFill>
                  </a:rPr>
                  <a:t>f(x</a:t>
                </a:r>
                <a:r>
                  <a:rPr lang="en-US" altLang="x-none" i="1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x-none" i="1" dirty="0">
                    <a:solidFill>
                      <a:schemeClr val="bg1"/>
                    </a:solidFill>
                  </a:rPr>
                  <a:t>)</a:t>
                </a:r>
                <a:endParaRPr lang="x-none" altLang="x-none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038763F-A374-8949-8CEF-B37DA4B76A9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87839" y="4676485"/>
                <a:ext cx="1341" cy="157284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Straight Arrow Connector 12">
                <a:extLst>
                  <a:ext uri="{FF2B5EF4-FFF2-40B4-BE49-F238E27FC236}">
                    <a16:creationId xmlns:a16="http://schemas.microsoft.com/office/drawing/2014/main" id="{C3B48092-6B4B-FD49-808D-E96A45AAA8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987838" y="4008117"/>
                <a:ext cx="1342" cy="157284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9" name="Group 48" descr="R, S, T, and U are scanned at the same time. R and S are joined while T and U are joined. Finally the results of that join are joined" title="Query Plan">
            <a:extLst>
              <a:ext uri="{FF2B5EF4-FFF2-40B4-BE49-F238E27FC236}">
                <a16:creationId xmlns:a16="http://schemas.microsoft.com/office/drawing/2014/main" id="{A8960407-C559-8148-93E3-C1A773BDEBC8}"/>
              </a:ext>
            </a:extLst>
          </p:cNvPr>
          <p:cNvGrpSpPr/>
          <p:nvPr/>
        </p:nvGrpSpPr>
        <p:grpSpPr>
          <a:xfrm>
            <a:off x="3366034" y="1061752"/>
            <a:ext cx="2702340" cy="1428158"/>
            <a:chOff x="4501621" y="1203725"/>
            <a:chExt cx="4642379" cy="242834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FA2C8F-5B8D-1C44-908A-BDD3227313FD}"/>
                </a:ext>
              </a:extLst>
            </p:cNvPr>
            <p:cNvSpPr/>
            <p:nvPr/>
          </p:nvSpPr>
          <p:spPr bwMode="auto">
            <a:xfrm>
              <a:off x="4501621" y="1203725"/>
              <a:ext cx="4642379" cy="24283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675" dirty="0">
                  <a:solidFill>
                    <a:srgbClr val="000000"/>
                  </a:solidFill>
                  <a:latin typeface="Helvetica Neue" charset="0"/>
                </a:rPr>
                <a:t>“Logical” Plan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53ED4CF-1334-664D-8E51-80D5F7235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696" y="1936004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825" dirty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675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B893634-0330-1443-974B-298A2B497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284" y="2917781"/>
              <a:ext cx="952628" cy="4663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675" dirty="0">
                  <a:solidFill>
                    <a:schemeClr val="bg2">
                      <a:lumMod val="10000"/>
                    </a:schemeClr>
                  </a:solidFill>
                </a:rPr>
                <a:t>Scan S</a:t>
              </a:r>
              <a:endParaRPr lang="x-none" altLang="x-none" sz="675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3" name="Oval 6">
              <a:extLst>
                <a:ext uri="{FF2B5EF4-FFF2-40B4-BE49-F238E27FC236}">
                  <a16:creationId xmlns:a16="http://schemas.microsoft.com/office/drawing/2014/main" id="{15203081-3FE0-9747-8B7A-02A5E87FC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754" y="2917781"/>
              <a:ext cx="1005397" cy="4663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675" dirty="0">
                  <a:solidFill>
                    <a:schemeClr val="bg2">
                      <a:lumMod val="10000"/>
                    </a:schemeClr>
                  </a:solidFill>
                </a:rPr>
                <a:t>Scan R</a:t>
              </a:r>
              <a:endParaRPr lang="x-none" altLang="x-none" sz="675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0EC49ED-A17D-4B43-A9C1-72F74AB6FE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000346" y="2334048"/>
              <a:ext cx="420488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E19A01D3-28FA-7F45-A49C-E59DA8FB28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005741" y="2334048"/>
              <a:ext cx="210580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DBD13FB-F065-204D-9C7C-C77645DC3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479" y="1922476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825" dirty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675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78724FF-2DFE-004F-A212-D6431206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2411" y="2904254"/>
              <a:ext cx="932284" cy="4663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675" dirty="0">
                  <a:solidFill>
                    <a:schemeClr val="bg2">
                      <a:lumMod val="10000"/>
                    </a:schemeClr>
                  </a:solidFill>
                </a:rPr>
                <a:t>Scan U</a:t>
              </a:r>
              <a:endParaRPr lang="x-none" altLang="x-none" sz="675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8" name="Oval 6">
              <a:extLst>
                <a:ext uri="{FF2B5EF4-FFF2-40B4-BE49-F238E27FC236}">
                  <a16:creationId xmlns:a16="http://schemas.microsoft.com/office/drawing/2014/main" id="{1B583511-4D36-AB45-B4BF-DE71E13B6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538" y="2904254"/>
              <a:ext cx="1005394" cy="4663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675" dirty="0">
                  <a:solidFill>
                    <a:schemeClr val="bg2">
                      <a:lumMod val="10000"/>
                    </a:schemeClr>
                  </a:solidFill>
                </a:rPr>
                <a:t>Scan T</a:t>
              </a:r>
              <a:endParaRPr lang="x-none" altLang="x-none" sz="675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7550FE5-2577-624D-884A-020657053D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85129" y="2320520"/>
              <a:ext cx="420488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743ADA5-6C3C-844C-B676-B67DB9B440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190524" y="2320520"/>
              <a:ext cx="210580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Oval 3">
              <a:extLst>
                <a:ext uri="{FF2B5EF4-FFF2-40B4-BE49-F238E27FC236}">
                  <a16:creationId xmlns:a16="http://schemas.microsoft.com/office/drawing/2014/main" id="{7F1A3191-D991-9C48-94CD-58CE90B3C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888" y="1315140"/>
              <a:ext cx="827183" cy="4663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675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2" name="Straight Arrow Connector 12">
              <a:extLst>
                <a:ext uri="{FF2B5EF4-FFF2-40B4-BE49-F238E27FC236}">
                  <a16:creationId xmlns:a16="http://schemas.microsoft.com/office/drawing/2014/main" id="{29DEF9AA-6875-654A-BFCC-5244D0D8AE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74290" y="1713183"/>
              <a:ext cx="849737" cy="1916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Arrow Connector 12">
              <a:extLst>
                <a:ext uri="{FF2B5EF4-FFF2-40B4-BE49-F238E27FC236}">
                  <a16:creationId xmlns:a16="http://schemas.microsoft.com/office/drawing/2014/main" id="{F3CFE6A4-D0B5-5A47-94F1-DFAE413B6A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208933" y="1713183"/>
              <a:ext cx="789397" cy="1916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6322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 little history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x-none" dirty="0"/>
              <a:t>Relational revolution</a:t>
            </a:r>
          </a:p>
          <a:p>
            <a:pPr lvl="1"/>
            <a:r>
              <a:rPr lang="en-US" altLang="x-none" dirty="0"/>
              <a:t>declarative set-oriented primitives</a:t>
            </a:r>
          </a:p>
          <a:p>
            <a:pPr lvl="1"/>
            <a:r>
              <a:rPr lang="en-US" altLang="x-none" dirty="0"/>
              <a:t>1970</a:t>
            </a:r>
            <a:r>
              <a:rPr lang="ja-JP" altLang="en-US" dirty="0"/>
              <a:t>’</a:t>
            </a:r>
            <a:r>
              <a:rPr lang="en-US" altLang="ja-JP" dirty="0"/>
              <a:t>s</a:t>
            </a:r>
            <a:endParaRPr lang="en-US" altLang="x-none" dirty="0"/>
          </a:p>
          <a:p>
            <a:pPr>
              <a:spcBef>
                <a:spcPts val="3000"/>
              </a:spcBef>
            </a:pPr>
            <a:r>
              <a:rPr lang="en-US" altLang="x-none" dirty="0"/>
              <a:t>Parallel relational database systems</a:t>
            </a:r>
          </a:p>
          <a:p>
            <a:pPr lvl="1"/>
            <a:r>
              <a:rPr lang="en-US" altLang="x-none" dirty="0"/>
              <a:t>on commodity hardware</a:t>
            </a:r>
          </a:p>
          <a:p>
            <a:pPr lvl="1"/>
            <a:r>
              <a:rPr lang="en-US" altLang="x-none" dirty="0"/>
              <a:t>1980</a:t>
            </a:r>
            <a:r>
              <a:rPr lang="ja-JP" altLang="en-US" dirty="0"/>
              <a:t>’</a:t>
            </a:r>
            <a:r>
              <a:rPr lang="en-US" altLang="ja-JP" dirty="0"/>
              <a:t>s</a:t>
            </a:r>
            <a:endParaRPr lang="en-US" altLang="x-none" dirty="0"/>
          </a:p>
          <a:p>
            <a:pPr>
              <a:spcBef>
                <a:spcPts val="3000"/>
              </a:spcBef>
            </a:pPr>
            <a:r>
              <a:rPr lang="en-US" altLang="x-none" dirty="0"/>
              <a:t>Big Data: MapReduce, Spark, etc.</a:t>
            </a:r>
          </a:p>
          <a:p>
            <a:pPr lvl="1"/>
            <a:r>
              <a:rPr lang="en-US" altLang="x-none" dirty="0"/>
              <a:t>scaling to thousands of machines and beyond</a:t>
            </a:r>
          </a:p>
          <a:p>
            <a:pPr lvl="1"/>
            <a:r>
              <a:rPr lang="en-US" altLang="x-none" dirty="0"/>
              <a:t>2005-2015</a:t>
            </a:r>
          </a:p>
        </p:txBody>
      </p:sp>
    </p:spTree>
    <p:extLst>
      <p:ext uri="{BB962C8B-B14F-4D97-AF65-F5344CB8AC3E}">
        <p14:creationId xmlns:p14="http://schemas.microsoft.com/office/powerpoint/2010/main" val="165445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Intra Query - Inter-Operator Part 3</a:t>
            </a:r>
            <a:endParaRPr lang="en-US" altLang="x-none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Intra-query</a:t>
            </a:r>
          </a:p>
          <a:p>
            <a:pPr lvl="1"/>
            <a:r>
              <a:rPr lang="en-US" altLang="x-none" dirty="0">
                <a:solidFill>
                  <a:srgbClr val="C00000"/>
                </a:solidFill>
              </a:rPr>
              <a:t>Inter-operator</a:t>
            </a:r>
          </a:p>
        </p:txBody>
      </p:sp>
      <p:grpSp>
        <p:nvGrpSpPr>
          <p:cNvPr id="52" name="Group 51" descr="A tree with the left side being Scan R and Scan S which are joined and then materialized" title="Bushy Tree Parallelism"/>
          <p:cNvGrpSpPr/>
          <p:nvPr/>
        </p:nvGrpSpPr>
        <p:grpSpPr>
          <a:xfrm>
            <a:off x="2971800" y="2746502"/>
            <a:ext cx="3407103" cy="1686344"/>
            <a:chOff x="304800" y="3683048"/>
            <a:chExt cx="6121074" cy="3061210"/>
          </a:xfrm>
        </p:grpSpPr>
        <p:grpSp>
          <p:nvGrpSpPr>
            <p:cNvPr id="33" name="Group 32"/>
            <p:cNvGrpSpPr/>
            <p:nvPr/>
          </p:nvGrpSpPr>
          <p:grpSpPr>
            <a:xfrm>
              <a:off x="304800" y="4485909"/>
              <a:ext cx="2752996" cy="2258349"/>
              <a:chOff x="489988" y="3798875"/>
              <a:chExt cx="2752996" cy="225834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89988" y="4704741"/>
                <a:ext cx="2752996" cy="1352483"/>
                <a:chOff x="2423766" y="4467337"/>
                <a:chExt cx="2752996" cy="1352483"/>
              </a:xfrm>
            </p:grpSpPr>
            <p:sp>
              <p:nvSpPr>
                <p:cNvPr id="13" name="Oval 3"/>
                <p:cNvSpPr>
                  <a:spLocks noChangeArrowheads="1"/>
                </p:cNvSpPr>
                <p:nvPr/>
              </p:nvSpPr>
              <p:spPr bwMode="auto">
                <a:xfrm>
                  <a:off x="3306695" y="4467337"/>
                  <a:ext cx="1114564" cy="634904"/>
                </a:xfrm>
                <a:prstGeom prst="ellipse">
                  <a:avLst/>
                </a:prstGeom>
                <a:solidFill>
                  <a:srgbClr val="3366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sz="1350" dirty="0">
                      <a:solidFill>
                        <a:schemeClr val="bg1"/>
                      </a:solidFill>
                    </a:rPr>
                    <a:t>⨝</a:t>
                  </a:r>
                  <a:endParaRPr lang="x-none" altLang="x-none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Oval 4"/>
                <p:cNvSpPr>
                  <a:spLocks noChangeArrowheads="1"/>
                </p:cNvSpPr>
                <p:nvPr/>
              </p:nvSpPr>
              <p:spPr bwMode="auto">
                <a:xfrm>
                  <a:off x="3966646" y="5184915"/>
                  <a:ext cx="1210116" cy="634905"/>
                </a:xfrm>
                <a:prstGeom prst="ellipse">
                  <a:avLst/>
                </a:prstGeom>
                <a:solidFill>
                  <a:srgbClr val="3366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sz="900" dirty="0">
                      <a:solidFill>
                        <a:schemeClr val="bg1"/>
                      </a:solidFill>
                    </a:rPr>
                    <a:t>Scan S</a:t>
                  </a:r>
                  <a:endParaRPr lang="x-none" altLang="x-none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Oval 6"/>
                <p:cNvSpPr>
                  <a:spLocks noChangeArrowheads="1"/>
                </p:cNvSpPr>
                <p:nvPr/>
              </p:nvSpPr>
              <p:spPr bwMode="auto">
                <a:xfrm>
                  <a:off x="2423766" y="5184915"/>
                  <a:ext cx="1188631" cy="634905"/>
                </a:xfrm>
                <a:prstGeom prst="ellipse">
                  <a:avLst/>
                </a:prstGeom>
                <a:solidFill>
                  <a:srgbClr val="3366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sz="900" dirty="0">
                      <a:solidFill>
                        <a:schemeClr val="bg1"/>
                      </a:solidFill>
                    </a:rPr>
                    <a:t>Scan R</a:t>
                  </a:r>
                  <a:endParaRPr lang="x-none" altLang="x-none" sz="9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7" name="Straight Arrow Connector 16"/>
                <p:cNvCxnSpPr>
                  <a:cxnSpLocks noChangeShapeType="1"/>
                  <a:stCxn id="16" idx="0"/>
                  <a:endCxn id="13" idx="3"/>
                </p:cNvCxnSpPr>
                <p:nvPr/>
              </p:nvCxnSpPr>
              <p:spPr bwMode="auto">
                <a:xfrm flipV="1">
                  <a:off x="3018082" y="5009262"/>
                  <a:ext cx="451837" cy="175653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" name="Straight Arrow Connector 12"/>
                <p:cNvCxnSpPr>
                  <a:cxnSpLocks noChangeShapeType="1"/>
                  <a:stCxn id="14" idx="0"/>
                  <a:endCxn id="13" idx="5"/>
                </p:cNvCxnSpPr>
                <p:nvPr/>
              </p:nvCxnSpPr>
              <p:spPr bwMode="auto">
                <a:xfrm flipH="1" flipV="1">
                  <a:off x="4258034" y="5009262"/>
                  <a:ext cx="313671" cy="175653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1" name="Oval 3"/>
              <p:cNvSpPr>
                <a:spLocks noChangeArrowheads="1"/>
              </p:cNvSpPr>
              <p:nvPr/>
            </p:nvSpPr>
            <p:spPr bwMode="auto">
              <a:xfrm>
                <a:off x="1390415" y="3798875"/>
                <a:ext cx="1114564" cy="634904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1050" dirty="0">
                    <a:solidFill>
                      <a:schemeClr val="bg1"/>
                    </a:solidFill>
                  </a:rPr>
                  <a:t>mat</a:t>
                </a:r>
                <a:endParaRPr lang="x-none" altLang="x-none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2" name="Straight Arrow Connector 12"/>
              <p:cNvCxnSpPr>
                <a:cxnSpLocks noChangeShapeType="1"/>
                <a:stCxn id="13" idx="0"/>
                <a:endCxn id="31" idx="4"/>
              </p:cNvCxnSpPr>
              <p:nvPr/>
            </p:nvCxnSpPr>
            <p:spPr bwMode="auto">
              <a:xfrm flipV="1">
                <a:off x="1930199" y="4433779"/>
                <a:ext cx="17498" cy="270962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35"/>
            <p:cNvGrpSpPr/>
            <p:nvPr/>
          </p:nvGrpSpPr>
          <p:grpSpPr>
            <a:xfrm>
              <a:off x="3232644" y="4485909"/>
              <a:ext cx="3193230" cy="2258349"/>
              <a:chOff x="421111" y="3798875"/>
              <a:chExt cx="3193230" cy="2258349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21111" y="4704741"/>
                <a:ext cx="3193230" cy="1352483"/>
                <a:chOff x="2354889" y="4467337"/>
                <a:chExt cx="3193230" cy="1352483"/>
              </a:xfrm>
            </p:grpSpPr>
            <p:sp>
              <p:nvSpPr>
                <p:cNvPr id="40" name="Oval 3"/>
                <p:cNvSpPr>
                  <a:spLocks noChangeArrowheads="1"/>
                </p:cNvSpPr>
                <p:nvPr/>
              </p:nvSpPr>
              <p:spPr bwMode="auto">
                <a:xfrm>
                  <a:off x="3306695" y="4467337"/>
                  <a:ext cx="1114564" cy="634904"/>
                </a:xfrm>
                <a:prstGeom prst="ellipse">
                  <a:avLst/>
                </a:prstGeom>
                <a:solidFill>
                  <a:schemeClr val="accent4">
                    <a:lumMod val="50000"/>
                    <a:lumOff val="5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sz="1500" dirty="0">
                      <a:solidFill>
                        <a:schemeClr val="tx1"/>
                      </a:solidFill>
                    </a:rPr>
                    <a:t>⨝</a:t>
                  </a:r>
                  <a:endParaRPr lang="x-none" altLang="x-none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Oval 4"/>
                <p:cNvSpPr>
                  <a:spLocks noChangeArrowheads="1"/>
                </p:cNvSpPr>
                <p:nvPr/>
              </p:nvSpPr>
              <p:spPr bwMode="auto">
                <a:xfrm>
                  <a:off x="4062198" y="5184915"/>
                  <a:ext cx="1485921" cy="634905"/>
                </a:xfrm>
                <a:prstGeom prst="ellipse">
                  <a:avLst/>
                </a:prstGeom>
                <a:solidFill>
                  <a:schemeClr val="accent4">
                    <a:lumMod val="50000"/>
                    <a:lumOff val="5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sz="900" dirty="0">
                      <a:solidFill>
                        <a:schemeClr val="tx1"/>
                      </a:solidFill>
                    </a:rPr>
                    <a:t>Scan U</a:t>
                  </a:r>
                  <a:endParaRPr lang="x-none" altLang="x-none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Oval 6"/>
                <p:cNvSpPr>
                  <a:spLocks noChangeArrowheads="1"/>
                </p:cNvSpPr>
                <p:nvPr/>
              </p:nvSpPr>
              <p:spPr bwMode="auto">
                <a:xfrm>
                  <a:off x="2354889" y="5184915"/>
                  <a:ext cx="1425910" cy="634905"/>
                </a:xfrm>
                <a:prstGeom prst="ellipse">
                  <a:avLst/>
                </a:prstGeom>
                <a:solidFill>
                  <a:schemeClr val="accent4">
                    <a:lumMod val="50000"/>
                    <a:lumOff val="5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sz="900" dirty="0">
                      <a:solidFill>
                        <a:schemeClr val="tx1"/>
                      </a:solidFill>
                    </a:rPr>
                    <a:t>Scan T</a:t>
                  </a:r>
                  <a:endParaRPr lang="x-none" altLang="x-none" sz="9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" name="Straight Arrow Connector 42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81048" y="5009261"/>
                  <a:ext cx="488871" cy="175655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4" name="Straight Arrow Connector 1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258035" y="5009261"/>
                  <a:ext cx="361445" cy="175655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1390415" y="3798875"/>
                <a:ext cx="1114564" cy="634904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1050" dirty="0">
                    <a:solidFill>
                      <a:schemeClr val="tx1"/>
                    </a:solidFill>
                  </a:rPr>
                  <a:t>mat</a:t>
                </a:r>
                <a:endParaRPr lang="x-none" altLang="x-none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Straight Arrow Connector 12"/>
              <p:cNvCxnSpPr>
                <a:cxnSpLocks noChangeShapeType="1"/>
              </p:cNvCxnSpPr>
              <p:nvPr/>
            </p:nvCxnSpPr>
            <p:spPr bwMode="auto">
              <a:xfrm flipV="1">
                <a:off x="1930199" y="4433779"/>
                <a:ext cx="17498" cy="270962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5" name="Oval 3"/>
            <p:cNvSpPr>
              <a:spLocks noChangeArrowheads="1"/>
            </p:cNvSpPr>
            <p:nvPr/>
          </p:nvSpPr>
          <p:spPr bwMode="auto">
            <a:xfrm>
              <a:off x="2744239" y="3683048"/>
              <a:ext cx="1114564" cy="63490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500" dirty="0">
                  <a:solidFill>
                    <a:schemeClr val="tx1"/>
                  </a:solidFill>
                </a:rPr>
                <a:t>⨝</a:t>
              </a:r>
              <a:endParaRPr lang="x-none" altLang="x-none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12"/>
            <p:cNvCxnSpPr>
              <a:cxnSpLocks noChangeShapeType="1"/>
              <a:stCxn id="31" idx="0"/>
              <a:endCxn id="45" idx="3"/>
            </p:cNvCxnSpPr>
            <p:nvPr/>
          </p:nvCxnSpPr>
          <p:spPr bwMode="auto">
            <a:xfrm flipV="1">
              <a:off x="1762509" y="4224972"/>
              <a:ext cx="1144954" cy="26093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12"/>
            <p:cNvCxnSpPr>
              <a:cxnSpLocks noChangeShapeType="1"/>
              <a:stCxn id="38" idx="0"/>
              <a:endCxn id="45" idx="5"/>
            </p:cNvCxnSpPr>
            <p:nvPr/>
          </p:nvCxnSpPr>
          <p:spPr bwMode="auto">
            <a:xfrm flipH="1" flipV="1">
              <a:off x="3695579" y="4224972"/>
              <a:ext cx="1063651" cy="26093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" name="TextBox 52" descr="A tree with the left side being Scan R and Scan S which are joined and then materialized" title="Bushy Tree Parallelism"/>
          <p:cNvSpPr txBox="1"/>
          <p:nvPr/>
        </p:nvSpPr>
        <p:spPr>
          <a:xfrm>
            <a:off x="3281993" y="4540178"/>
            <a:ext cx="262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Bushy</a:t>
            </a:r>
            <a:r>
              <a:rPr lang="en-US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 (Tree) Parallelism</a:t>
            </a:r>
          </a:p>
        </p:txBody>
      </p:sp>
      <p:grpSp>
        <p:nvGrpSpPr>
          <p:cNvPr id="66" name="Group 65" descr="Three circles in series. The first has f(x3) and points to the second. The second contains g(f(x2)) and points to the third which contanis h(g(f(x1))" title="Pipeline Parallelism">
            <a:extLst>
              <a:ext uri="{FF2B5EF4-FFF2-40B4-BE49-F238E27FC236}">
                <a16:creationId xmlns:a16="http://schemas.microsoft.com/office/drawing/2014/main" id="{4C13106D-91B3-2E48-9F1F-93DF00AF7A13}"/>
              </a:ext>
            </a:extLst>
          </p:cNvPr>
          <p:cNvGrpSpPr/>
          <p:nvPr/>
        </p:nvGrpSpPr>
        <p:grpSpPr>
          <a:xfrm>
            <a:off x="1102464" y="2284419"/>
            <a:ext cx="1257300" cy="1828799"/>
            <a:chOff x="2819400" y="2482626"/>
            <a:chExt cx="1257300" cy="1828799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ACC513-D1C1-5C48-81C9-B99E49B48E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46492" y="2482626"/>
              <a:ext cx="1" cy="16532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8" name="Group 67" descr="Three circles in series. The first has f(x3) and points to the second. The second contains g(f(x2)) and points to the third which contanis h(g(f(x1))" title="Pipeline parallelism">
              <a:extLst>
                <a:ext uri="{FF2B5EF4-FFF2-40B4-BE49-F238E27FC236}">
                  <a16:creationId xmlns:a16="http://schemas.microsoft.com/office/drawing/2014/main" id="{D00F0102-093B-F249-A701-07979C77564B}"/>
                </a:ext>
              </a:extLst>
            </p:cNvPr>
            <p:cNvGrpSpPr/>
            <p:nvPr/>
          </p:nvGrpSpPr>
          <p:grpSpPr>
            <a:xfrm>
              <a:off x="2819400" y="2647950"/>
              <a:ext cx="1257300" cy="1663475"/>
              <a:chOff x="1447800" y="3497033"/>
              <a:chExt cx="1082759" cy="1847820"/>
            </a:xfrm>
          </p:grpSpPr>
          <p:sp>
            <p:nvSpPr>
              <p:cNvPr id="69" name="Oval 3">
                <a:extLst>
                  <a:ext uri="{FF2B5EF4-FFF2-40B4-BE49-F238E27FC236}">
                    <a16:creationId xmlns:a16="http://schemas.microsoft.com/office/drawing/2014/main" id="{D43EAB7D-BFED-CD48-A23D-101A733AC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801" y="4165401"/>
                <a:ext cx="1082758" cy="511084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i="1" dirty="0">
                    <a:solidFill>
                      <a:schemeClr val="tx1"/>
                    </a:solidFill>
                  </a:rPr>
                  <a:t>g(f(x</a:t>
                </a:r>
                <a:r>
                  <a:rPr lang="en-US" altLang="x-none" sz="105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x-none" i="1" dirty="0">
                    <a:solidFill>
                      <a:schemeClr val="tx1"/>
                    </a:solidFill>
                  </a:rPr>
                  <a:t>))</a:t>
                </a:r>
                <a:endParaRPr lang="x-none" altLang="x-none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4">
                <a:extLst>
                  <a:ext uri="{FF2B5EF4-FFF2-40B4-BE49-F238E27FC236}">
                    <a16:creationId xmlns:a16="http://schemas.microsoft.com/office/drawing/2014/main" id="{671ADFA4-AE43-5543-B116-A8DF4E42B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800" y="3497033"/>
                <a:ext cx="1080075" cy="511084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i="1" dirty="0"/>
                  <a:t>h(g(f(x</a:t>
                </a:r>
                <a:r>
                  <a:rPr lang="en-US" altLang="x-none" i="1" baseline="-25000" dirty="0"/>
                  <a:t>1</a:t>
                </a:r>
                <a:r>
                  <a:rPr lang="en-US" altLang="x-none" i="1" dirty="0"/>
                  <a:t>)))</a:t>
                </a:r>
                <a:endParaRPr lang="x-none" altLang="x-none" i="1" dirty="0"/>
              </a:p>
            </p:txBody>
          </p:sp>
          <p:sp>
            <p:nvSpPr>
              <p:cNvPr id="72" name="Oval 6">
                <a:extLst>
                  <a:ext uri="{FF2B5EF4-FFF2-40B4-BE49-F238E27FC236}">
                    <a16:creationId xmlns:a16="http://schemas.microsoft.com/office/drawing/2014/main" id="{7B7B2FC7-4A2D-C84A-A285-454B84E28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801" y="4833769"/>
                <a:ext cx="1080076" cy="511084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i="1" dirty="0">
                    <a:solidFill>
                      <a:schemeClr val="bg1"/>
                    </a:solidFill>
                  </a:rPr>
                  <a:t>f(x</a:t>
                </a:r>
                <a:r>
                  <a:rPr lang="en-US" altLang="x-none" i="1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x-none" i="1" dirty="0">
                    <a:solidFill>
                      <a:schemeClr val="bg1"/>
                    </a:solidFill>
                  </a:rPr>
                  <a:t>)</a:t>
                </a:r>
                <a:endParaRPr lang="x-none" altLang="x-none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FB5C8054-2C39-8B42-A5FE-B995BC7B1A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87839" y="4676485"/>
                <a:ext cx="1341" cy="157284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Straight Arrow Connector 12">
                <a:extLst>
                  <a:ext uri="{FF2B5EF4-FFF2-40B4-BE49-F238E27FC236}">
                    <a16:creationId xmlns:a16="http://schemas.microsoft.com/office/drawing/2014/main" id="{AA71B28B-B82F-3B43-89C2-357A05E8018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987838" y="4008117"/>
                <a:ext cx="1342" cy="157284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2348003-F691-6742-819C-D87C089CEF7B}"/>
              </a:ext>
            </a:extLst>
          </p:cNvPr>
          <p:cNvSpPr txBox="1"/>
          <p:nvPr/>
        </p:nvSpPr>
        <p:spPr>
          <a:xfrm>
            <a:off x="700166" y="4334122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Pipeline</a:t>
            </a:r>
            <a:r>
              <a:rPr lang="en-US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 Parallelism</a:t>
            </a:r>
          </a:p>
        </p:txBody>
      </p:sp>
      <p:grpSp>
        <p:nvGrpSpPr>
          <p:cNvPr id="54" name="Group 53" descr="R, S, T, and U are scanned at the same time. R and S are joined while T and U are joined. Finally the results of that join are joined" title="Query Plan">
            <a:extLst>
              <a:ext uri="{FF2B5EF4-FFF2-40B4-BE49-F238E27FC236}">
                <a16:creationId xmlns:a16="http://schemas.microsoft.com/office/drawing/2014/main" id="{A8960407-C559-8148-93E3-C1A773BDEBC8}"/>
              </a:ext>
            </a:extLst>
          </p:cNvPr>
          <p:cNvGrpSpPr/>
          <p:nvPr/>
        </p:nvGrpSpPr>
        <p:grpSpPr>
          <a:xfrm>
            <a:off x="3366034" y="1061752"/>
            <a:ext cx="2702340" cy="1428158"/>
            <a:chOff x="4501621" y="1203725"/>
            <a:chExt cx="4642379" cy="242834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FA2C8F-5B8D-1C44-908A-BDD3227313FD}"/>
                </a:ext>
              </a:extLst>
            </p:cNvPr>
            <p:cNvSpPr/>
            <p:nvPr/>
          </p:nvSpPr>
          <p:spPr bwMode="auto">
            <a:xfrm>
              <a:off x="4501621" y="1203725"/>
              <a:ext cx="4642379" cy="24283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675" dirty="0">
                  <a:solidFill>
                    <a:srgbClr val="000000"/>
                  </a:solidFill>
                  <a:latin typeface="Helvetica Neue" charset="0"/>
                </a:rPr>
                <a:t>“Logical” Plan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53ED4CF-1334-664D-8E51-80D5F7235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696" y="1936004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825" dirty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675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B893634-0330-1443-974B-298A2B497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284" y="2917781"/>
              <a:ext cx="952628" cy="4663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675" dirty="0">
                  <a:solidFill>
                    <a:schemeClr val="bg2">
                      <a:lumMod val="10000"/>
                    </a:schemeClr>
                  </a:solidFill>
                </a:rPr>
                <a:t>Scan S</a:t>
              </a:r>
              <a:endParaRPr lang="x-none" altLang="x-none" sz="675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8" name="Oval 6">
              <a:extLst>
                <a:ext uri="{FF2B5EF4-FFF2-40B4-BE49-F238E27FC236}">
                  <a16:creationId xmlns:a16="http://schemas.microsoft.com/office/drawing/2014/main" id="{15203081-3FE0-9747-8B7A-02A5E87FC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754" y="2917781"/>
              <a:ext cx="1005397" cy="4663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675" dirty="0">
                  <a:solidFill>
                    <a:schemeClr val="bg2">
                      <a:lumMod val="10000"/>
                    </a:schemeClr>
                  </a:solidFill>
                </a:rPr>
                <a:t>Scan R</a:t>
              </a:r>
              <a:endParaRPr lang="x-none" altLang="x-none" sz="675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0EC49ED-A17D-4B43-A9C1-72F74AB6FE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000346" y="2334048"/>
              <a:ext cx="420488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Arrow Connector 12">
              <a:extLst>
                <a:ext uri="{FF2B5EF4-FFF2-40B4-BE49-F238E27FC236}">
                  <a16:creationId xmlns:a16="http://schemas.microsoft.com/office/drawing/2014/main" id="{E19A01D3-28FA-7F45-A49C-E59DA8FB28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005741" y="2334048"/>
              <a:ext cx="210580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DBD13FB-F065-204D-9C7C-C77645DC3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479" y="1922476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825" dirty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675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78724FF-2DFE-004F-A212-D6431206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2411" y="2904254"/>
              <a:ext cx="932284" cy="4663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675" dirty="0">
                  <a:solidFill>
                    <a:schemeClr val="bg2">
                      <a:lumMod val="10000"/>
                    </a:schemeClr>
                  </a:solidFill>
                </a:rPr>
                <a:t>Scan U</a:t>
              </a:r>
              <a:endParaRPr lang="x-none" altLang="x-none" sz="675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3" name="Oval 6">
              <a:extLst>
                <a:ext uri="{FF2B5EF4-FFF2-40B4-BE49-F238E27FC236}">
                  <a16:creationId xmlns:a16="http://schemas.microsoft.com/office/drawing/2014/main" id="{1B583511-4D36-AB45-B4BF-DE71E13B6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538" y="2904254"/>
              <a:ext cx="1005394" cy="4663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675" dirty="0">
                  <a:solidFill>
                    <a:schemeClr val="bg2">
                      <a:lumMod val="10000"/>
                    </a:schemeClr>
                  </a:solidFill>
                </a:rPr>
                <a:t>Scan T</a:t>
              </a:r>
              <a:endParaRPr lang="x-none" altLang="x-none" sz="675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7550FE5-2577-624D-884A-020657053D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85129" y="2320520"/>
              <a:ext cx="420488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743ADA5-6C3C-844C-B676-B67DB9B440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190524" y="2320520"/>
              <a:ext cx="210580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Oval 3">
              <a:extLst>
                <a:ext uri="{FF2B5EF4-FFF2-40B4-BE49-F238E27FC236}">
                  <a16:creationId xmlns:a16="http://schemas.microsoft.com/office/drawing/2014/main" id="{7F1A3191-D991-9C48-94CD-58CE90B3C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888" y="1315140"/>
              <a:ext cx="827183" cy="4663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675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90" name="Straight Arrow Connector 12">
              <a:extLst>
                <a:ext uri="{FF2B5EF4-FFF2-40B4-BE49-F238E27FC236}">
                  <a16:creationId xmlns:a16="http://schemas.microsoft.com/office/drawing/2014/main" id="{29DEF9AA-6875-654A-BFCC-5244D0D8AE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74290" y="1713183"/>
              <a:ext cx="849737" cy="1916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Arrow Connector 12">
              <a:extLst>
                <a:ext uri="{FF2B5EF4-FFF2-40B4-BE49-F238E27FC236}">
                  <a16:creationId xmlns:a16="http://schemas.microsoft.com/office/drawing/2014/main" id="{F3CFE6A4-D0B5-5A47-94F1-DFAE413B6A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208933" y="1713183"/>
              <a:ext cx="789397" cy="1916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79344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Intra Query </a:t>
            </a:r>
            <a:r>
              <a:rPr lang="mr-IN" altLang="x-none"/>
              <a:t>–</a:t>
            </a:r>
            <a:r>
              <a:rPr lang="en-US" altLang="x-none"/>
              <a:t> Intra-Operator</a:t>
            </a:r>
            <a:endParaRPr lang="en-US" altLang="x-none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Intra-query</a:t>
            </a:r>
          </a:p>
          <a:p>
            <a:pPr lvl="1"/>
            <a:r>
              <a:rPr lang="en-US" altLang="x-none" dirty="0">
                <a:solidFill>
                  <a:srgbClr val="C00000"/>
                </a:solidFill>
              </a:rPr>
              <a:t>Intra-operator</a:t>
            </a:r>
            <a:r>
              <a:rPr lang="en-US" altLang="x-none" dirty="0"/>
              <a:t> (within a single operator)</a:t>
            </a:r>
          </a:p>
        </p:txBody>
      </p:sp>
      <p:grpSp>
        <p:nvGrpSpPr>
          <p:cNvPr id="14" name="Group 13" descr="Scan R and Scan S are joined" title="Logical Plan"/>
          <p:cNvGrpSpPr/>
          <p:nvPr/>
        </p:nvGrpSpPr>
        <p:grpSpPr>
          <a:xfrm>
            <a:off x="914400" y="2571750"/>
            <a:ext cx="1784657" cy="1543050"/>
            <a:chOff x="0" y="4114800"/>
            <a:chExt cx="2379543" cy="20574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0" y="4114800"/>
              <a:ext cx="2379543" cy="2057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dirty="0">
                  <a:solidFill>
                    <a:srgbClr val="000000"/>
                  </a:solidFill>
                  <a:latin typeface="Helvetica Neue" charset="0"/>
                </a:rPr>
                <a:t>“Logical” Plan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855171" y="4448299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350" dirty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320802" y="5430077"/>
              <a:ext cx="864587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</a:rPr>
                <a:t>Scan S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142229" y="5430077"/>
              <a:ext cx="873771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</a:rPr>
                <a:t>Scan R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555821" y="4846343"/>
              <a:ext cx="420488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1561216" y="4846343"/>
              <a:ext cx="210580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268762" y="4249278"/>
              <a:ext cx="12986" cy="19902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372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Kinds of Query Parallelism, cont.</a:t>
            </a:r>
            <a:endParaRPr lang="en-US" altLang="x-none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Intra-query</a:t>
            </a:r>
          </a:p>
          <a:p>
            <a:pPr lvl="1"/>
            <a:r>
              <a:rPr lang="en-US" altLang="x-none" dirty="0">
                <a:solidFill>
                  <a:srgbClr val="C00000"/>
                </a:solidFill>
              </a:rPr>
              <a:t>Intra-operator</a:t>
            </a:r>
          </a:p>
        </p:txBody>
      </p:sp>
      <p:grpSp>
        <p:nvGrpSpPr>
          <p:cNvPr id="4" name="Group 3" descr="R and S are partioned over 3 machines are they are scanned. The results are then joined cross referencing all machines" title="Partition Parallelism"/>
          <p:cNvGrpSpPr/>
          <p:nvPr/>
        </p:nvGrpSpPr>
        <p:grpSpPr>
          <a:xfrm>
            <a:off x="3340435" y="1513566"/>
            <a:ext cx="4849872" cy="1680340"/>
            <a:chOff x="2927658" y="3174177"/>
            <a:chExt cx="4849872" cy="1680340"/>
          </a:xfrm>
        </p:grpSpPr>
        <p:cxnSp>
          <p:nvCxnSpPr>
            <p:cNvPr id="59" name="Straight Arrow Connector 58"/>
            <p:cNvCxnSpPr>
              <a:cxnSpLocks noChangeShapeType="1"/>
              <a:stCxn id="16" idx="0"/>
              <a:endCxn id="48" idx="3"/>
            </p:cNvCxnSpPr>
            <p:nvPr/>
          </p:nvCxnSpPr>
          <p:spPr bwMode="auto">
            <a:xfrm flipV="1">
              <a:off x="3290499" y="3632114"/>
              <a:ext cx="3580223" cy="42766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Arrow Connector 61"/>
            <p:cNvCxnSpPr>
              <a:cxnSpLocks noChangeShapeType="1"/>
              <a:stCxn id="42" idx="0"/>
              <a:endCxn id="48" idx="3"/>
            </p:cNvCxnSpPr>
            <p:nvPr/>
          </p:nvCxnSpPr>
          <p:spPr bwMode="auto">
            <a:xfrm flipV="1">
              <a:off x="4958530" y="3632114"/>
              <a:ext cx="1912192" cy="427663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58" name="Straight Arrow Connector 57"/>
            <p:cNvCxnSpPr>
              <a:cxnSpLocks noChangeShapeType="1"/>
              <a:stCxn id="16" idx="0"/>
              <a:endCxn id="40" idx="3"/>
            </p:cNvCxnSpPr>
            <p:nvPr/>
          </p:nvCxnSpPr>
          <p:spPr bwMode="auto">
            <a:xfrm flipV="1">
              <a:off x="3290499" y="3621976"/>
              <a:ext cx="1930750" cy="43780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3462364" y="3323443"/>
              <a:ext cx="620387" cy="349753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350" dirty="0">
                  <a:solidFill>
                    <a:schemeClr val="bg1"/>
                  </a:solidFill>
                </a:rPr>
                <a:t>⨝</a:t>
              </a:r>
              <a:endParaRPr lang="x-none" altLang="x-none" sz="900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3815937" y="4059777"/>
              <a:ext cx="644089" cy="349753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1"/>
                  </a:solidFill>
                </a:rPr>
                <a:t>Scan S</a:t>
              </a:r>
              <a:endParaRPr lang="x-none" altLang="x-none" sz="900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2927658" y="4059777"/>
              <a:ext cx="725681" cy="349753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1"/>
                  </a:solidFill>
                </a:rPr>
                <a:t>Scan R</a:t>
              </a:r>
              <a:endParaRPr lang="x-none" altLang="x-none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16" idx="0"/>
              <a:endCxn id="13" idx="3"/>
            </p:cNvCxnSpPr>
            <p:nvPr/>
          </p:nvCxnSpPr>
          <p:spPr bwMode="auto">
            <a:xfrm flipV="1">
              <a:off x="3290499" y="3621976"/>
              <a:ext cx="262719" cy="43780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12"/>
            <p:cNvCxnSpPr>
              <a:cxnSpLocks noChangeShapeType="1"/>
              <a:stCxn id="14" idx="0"/>
              <a:endCxn id="13" idx="5"/>
            </p:cNvCxnSpPr>
            <p:nvPr/>
          </p:nvCxnSpPr>
          <p:spPr bwMode="auto">
            <a:xfrm flipH="1" flipV="1">
              <a:off x="3991897" y="3621976"/>
              <a:ext cx="146085" cy="43780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12"/>
            <p:cNvCxnSpPr>
              <a:cxnSpLocks noChangeShapeType="1"/>
              <a:stCxn id="13" idx="0"/>
            </p:cNvCxnSpPr>
            <p:nvPr/>
          </p:nvCxnSpPr>
          <p:spPr bwMode="auto">
            <a:xfrm flipV="1">
              <a:off x="3772557" y="3174177"/>
              <a:ext cx="9740" cy="14926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3"/>
            <p:cNvSpPr>
              <a:spLocks noChangeArrowheads="1"/>
            </p:cNvSpPr>
            <p:nvPr/>
          </p:nvSpPr>
          <p:spPr bwMode="auto">
            <a:xfrm>
              <a:off x="5130395" y="3323443"/>
              <a:ext cx="620387" cy="349753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500" dirty="0">
                  <a:solidFill>
                    <a:schemeClr val="tx1"/>
                  </a:solidFill>
                </a:rPr>
                <a:t>⨝</a:t>
              </a:r>
              <a:endParaRPr lang="x-none" altLang="x-none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5507670" y="4059777"/>
              <a:ext cx="725605" cy="349753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tx1"/>
                  </a:solidFill>
                </a:rPr>
                <a:t>Scan S</a:t>
              </a:r>
              <a:endParaRPr lang="x-none" altLang="x-none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4595689" y="4059777"/>
              <a:ext cx="725681" cy="349753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tx1"/>
                  </a:solidFill>
                </a:rPr>
                <a:t>Scan R</a:t>
              </a:r>
              <a:endParaRPr lang="x-none" altLang="x-none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cxnSpLocks noChangeShapeType="1"/>
              <a:stCxn id="42" idx="0"/>
            </p:cNvCxnSpPr>
            <p:nvPr/>
          </p:nvCxnSpPr>
          <p:spPr bwMode="auto">
            <a:xfrm flipV="1">
              <a:off x="4958530" y="3621977"/>
              <a:ext cx="262718" cy="437800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44" name="Straight Arrow Connector 12"/>
            <p:cNvCxnSpPr>
              <a:cxnSpLocks noChangeShapeType="1"/>
              <a:stCxn id="41" idx="0"/>
            </p:cNvCxnSpPr>
            <p:nvPr/>
          </p:nvCxnSpPr>
          <p:spPr bwMode="auto">
            <a:xfrm flipH="1" flipV="1">
              <a:off x="5659929" y="3621977"/>
              <a:ext cx="210544" cy="437800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39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5440588" y="3174177"/>
              <a:ext cx="9740" cy="14926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TextBox 55"/>
            <p:cNvSpPr txBox="1"/>
            <p:nvPr/>
          </p:nvSpPr>
          <p:spPr>
            <a:xfrm>
              <a:off x="4273700" y="4485185"/>
              <a:ext cx="2220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Partition</a:t>
              </a:r>
              <a:r>
                <a:rPr lang="en-US" dirty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Parallelism</a:t>
              </a:r>
            </a:p>
          </p:txBody>
        </p:sp>
        <p:sp>
          <p:nvSpPr>
            <p:cNvPr id="48" name="Oval 3"/>
            <p:cNvSpPr>
              <a:spLocks noChangeArrowheads="1"/>
            </p:cNvSpPr>
            <p:nvPr/>
          </p:nvSpPr>
          <p:spPr bwMode="auto">
            <a:xfrm>
              <a:off x="6779868" y="3333581"/>
              <a:ext cx="620387" cy="349753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500" dirty="0">
                  <a:solidFill>
                    <a:schemeClr val="tx1"/>
                  </a:solidFill>
                </a:rPr>
                <a:t>⨝</a:t>
              </a:r>
              <a:endParaRPr lang="x-none" altLang="x-none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"/>
            <p:cNvSpPr>
              <a:spLocks noChangeArrowheads="1"/>
            </p:cNvSpPr>
            <p:nvPr/>
          </p:nvSpPr>
          <p:spPr bwMode="auto">
            <a:xfrm>
              <a:off x="6999207" y="4069914"/>
              <a:ext cx="778323" cy="349753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tx1"/>
                  </a:solidFill>
                </a:rPr>
                <a:t>Scan S</a:t>
              </a:r>
              <a:endParaRPr lang="x-none" altLang="x-none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6245161" y="4069914"/>
              <a:ext cx="754046" cy="349753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tx1"/>
                  </a:solidFill>
                </a:rPr>
                <a:t>Scan R</a:t>
              </a:r>
              <a:endParaRPr lang="x-none" altLang="x-none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1" idx="0"/>
            </p:cNvCxnSpPr>
            <p:nvPr/>
          </p:nvCxnSpPr>
          <p:spPr bwMode="auto">
            <a:xfrm flipV="1">
              <a:off x="6622184" y="3632114"/>
              <a:ext cx="248537" cy="4378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Arrow Connector 12"/>
            <p:cNvCxnSpPr>
              <a:cxnSpLocks noChangeShapeType="1"/>
              <a:stCxn id="50" idx="0"/>
            </p:cNvCxnSpPr>
            <p:nvPr/>
          </p:nvCxnSpPr>
          <p:spPr bwMode="auto">
            <a:xfrm flipH="1" flipV="1">
              <a:off x="7309403" y="3632114"/>
              <a:ext cx="78966" cy="4378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7090060" y="3184315"/>
              <a:ext cx="9740" cy="14926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Arrow Connector 59"/>
            <p:cNvCxnSpPr>
              <a:cxnSpLocks noChangeShapeType="1"/>
              <a:stCxn id="42" idx="0"/>
              <a:endCxn id="13" idx="3"/>
            </p:cNvCxnSpPr>
            <p:nvPr/>
          </p:nvCxnSpPr>
          <p:spPr bwMode="auto">
            <a:xfrm flipH="1" flipV="1">
              <a:off x="3553218" y="3621976"/>
              <a:ext cx="1405312" cy="437801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64" name="Straight Arrow Connector 63"/>
            <p:cNvCxnSpPr>
              <a:cxnSpLocks noChangeShapeType="1"/>
              <a:endCxn id="13" idx="5"/>
            </p:cNvCxnSpPr>
            <p:nvPr/>
          </p:nvCxnSpPr>
          <p:spPr bwMode="auto">
            <a:xfrm flipH="1" flipV="1">
              <a:off x="3991897" y="3621976"/>
              <a:ext cx="1825967" cy="427664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65" name="Straight Arrow Connector 64"/>
            <p:cNvCxnSpPr>
              <a:cxnSpLocks noChangeShapeType="1"/>
              <a:stCxn id="41" idx="0"/>
              <a:endCxn id="48" idx="3"/>
            </p:cNvCxnSpPr>
            <p:nvPr/>
          </p:nvCxnSpPr>
          <p:spPr bwMode="auto">
            <a:xfrm flipV="1">
              <a:off x="5870473" y="3632114"/>
              <a:ext cx="1000249" cy="427663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71" name="Straight Arrow Connector 70"/>
            <p:cNvCxnSpPr>
              <a:cxnSpLocks noChangeShapeType="1"/>
              <a:stCxn id="51" idx="0"/>
              <a:endCxn id="40" idx="3"/>
            </p:cNvCxnSpPr>
            <p:nvPr/>
          </p:nvCxnSpPr>
          <p:spPr bwMode="auto">
            <a:xfrm flipH="1" flipV="1">
              <a:off x="5221249" y="3621976"/>
              <a:ext cx="1400935" cy="447938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72" name="Straight Arrow Connector 71"/>
            <p:cNvCxnSpPr>
              <a:cxnSpLocks noChangeShapeType="1"/>
              <a:endCxn id="13" idx="3"/>
            </p:cNvCxnSpPr>
            <p:nvPr/>
          </p:nvCxnSpPr>
          <p:spPr bwMode="auto">
            <a:xfrm flipH="1" flipV="1">
              <a:off x="3553218" y="3621976"/>
              <a:ext cx="2999995" cy="447938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77" name="Straight Arrow Connector 76"/>
            <p:cNvCxnSpPr>
              <a:cxnSpLocks noChangeShapeType="1"/>
              <a:endCxn id="40" idx="5"/>
            </p:cNvCxnSpPr>
            <p:nvPr/>
          </p:nvCxnSpPr>
          <p:spPr bwMode="auto">
            <a:xfrm flipH="1" flipV="1">
              <a:off x="5659928" y="3621976"/>
              <a:ext cx="1800216" cy="455888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78" name="Straight Arrow Connector 77"/>
            <p:cNvCxnSpPr>
              <a:cxnSpLocks noChangeShapeType="1"/>
              <a:endCxn id="13" idx="5"/>
            </p:cNvCxnSpPr>
            <p:nvPr/>
          </p:nvCxnSpPr>
          <p:spPr bwMode="auto">
            <a:xfrm flipH="1" flipV="1">
              <a:off x="3991897" y="3621976"/>
              <a:ext cx="3468248" cy="455887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</p:grpSp>
      <p:grpSp>
        <p:nvGrpSpPr>
          <p:cNvPr id="46" name="Group 45" descr="Scan R and Scan S are joined" title="Logical Plan"/>
          <p:cNvGrpSpPr/>
          <p:nvPr/>
        </p:nvGrpSpPr>
        <p:grpSpPr>
          <a:xfrm>
            <a:off x="914400" y="2571750"/>
            <a:ext cx="1784657" cy="1543050"/>
            <a:chOff x="0" y="4114800"/>
            <a:chExt cx="2379543" cy="2057400"/>
          </a:xfrm>
        </p:grpSpPr>
        <p:sp>
          <p:nvSpPr>
            <p:cNvPr id="47" name="Rectangle 46"/>
            <p:cNvSpPr/>
            <p:nvPr/>
          </p:nvSpPr>
          <p:spPr bwMode="auto">
            <a:xfrm>
              <a:off x="0" y="4114800"/>
              <a:ext cx="2379543" cy="2057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dirty="0">
                  <a:solidFill>
                    <a:srgbClr val="000000"/>
                  </a:solidFill>
                  <a:latin typeface="Helvetica Neue" charset="0"/>
                </a:rPr>
                <a:t>“Logical” Plan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855171" y="4448299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350" dirty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281748" y="5430077"/>
              <a:ext cx="903640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</a:rPr>
                <a:t>Scan S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42229" y="5430077"/>
              <a:ext cx="873771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</a:rPr>
                <a:t>Scan R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1" name="Straight Arrow Connector 60"/>
            <p:cNvCxnSpPr>
              <a:cxnSpLocks noChangeShapeType="1"/>
            </p:cNvCxnSpPr>
            <p:nvPr/>
          </p:nvCxnSpPr>
          <p:spPr bwMode="auto">
            <a:xfrm flipV="1">
              <a:off x="555821" y="4846343"/>
              <a:ext cx="420488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1561216" y="4846343"/>
              <a:ext cx="210580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268762" y="4249278"/>
              <a:ext cx="12986" cy="19902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8942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Kinds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Inter-Query</a:t>
            </a:r>
          </a:p>
          <a:p>
            <a:pPr>
              <a:spcBef>
                <a:spcPts val="4000"/>
              </a:spcBef>
            </a:pPr>
            <a:r>
              <a:rPr lang="en-US" dirty="0"/>
              <a:t>Intra-Query</a:t>
            </a:r>
          </a:p>
          <a:p>
            <a:pPr lvl="1">
              <a:spcBef>
                <a:spcPts val="200"/>
              </a:spcBef>
              <a:spcAft>
                <a:spcPts val="3000"/>
              </a:spcAft>
            </a:pPr>
            <a:r>
              <a:rPr lang="en-US" dirty="0"/>
              <a:t>Inter-Operator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en-US" dirty="0"/>
              <a:t>Intra-Operator (partitioned)</a:t>
            </a:r>
          </a:p>
        </p:txBody>
      </p:sp>
      <p:pic>
        <p:nvPicPr>
          <p:cNvPr id="4" name="Picture 3" descr="A database with many SQL queries going into it" title="DBMS">
            <a:extLst>
              <a:ext uri="{FF2B5EF4-FFF2-40B4-BE49-F238E27FC236}">
                <a16:creationId xmlns:a16="http://schemas.microsoft.com/office/drawing/2014/main" id="{8DAD0136-0530-4F8B-B99D-50C02E30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81" y="915942"/>
            <a:ext cx="1902829" cy="1008882"/>
          </a:xfrm>
          <a:prstGeom prst="rect">
            <a:avLst/>
          </a:prstGeom>
        </p:spPr>
      </p:pic>
      <p:pic>
        <p:nvPicPr>
          <p:cNvPr id="6" name="Picture 5" descr="Three circles in series. The first has f(x3) and points to the second. The second contains g(f(x2)) and points to the third which contanis h(g(f(x1))" title="Pipeline Parallelism">
            <a:extLst>
              <a:ext uri="{FF2B5EF4-FFF2-40B4-BE49-F238E27FC236}">
                <a16:creationId xmlns:a16="http://schemas.microsoft.com/office/drawing/2014/main" id="{A6FE5E44-D781-4F32-8D56-7362F1525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468" y="1991879"/>
            <a:ext cx="1204080" cy="1382936"/>
          </a:xfrm>
          <a:prstGeom prst="rect">
            <a:avLst/>
          </a:prstGeom>
        </p:spPr>
      </p:pic>
      <p:pic>
        <p:nvPicPr>
          <p:cNvPr id="10" name="Picture 9" descr="R and S are partioned over 3 machines are they are scanned. The results are then joined cross referencing all machines" title="Partition Parallelism">
            <a:extLst>
              <a:ext uri="{FF2B5EF4-FFF2-40B4-BE49-F238E27FC236}">
                <a16:creationId xmlns:a16="http://schemas.microsoft.com/office/drawing/2014/main" id="{5D263A17-10AB-4DEA-A610-52B2C7AE3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715705"/>
            <a:ext cx="3352800" cy="1310869"/>
          </a:xfrm>
          <a:prstGeom prst="rect">
            <a:avLst/>
          </a:prstGeom>
        </p:spPr>
      </p:pic>
      <p:pic>
        <p:nvPicPr>
          <p:cNvPr id="5" name="Picture 4" descr="A tree with the left side being Scan R and Scan S which are joined and then materialized" title="Bushy Tree Parallelis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1968526"/>
            <a:ext cx="2133600" cy="10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5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011091"/>
            <a:ext cx="7772400" cy="1021556"/>
          </a:xfrm>
        </p:spPr>
        <p:txBody>
          <a:bodyPr/>
          <a:lstStyle/>
          <a:p>
            <a:r>
              <a:rPr lang="en-US" dirty="0"/>
              <a:t>Intra-Operator Parallelism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9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Data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929" y="1160860"/>
            <a:ext cx="8229600" cy="3943349"/>
          </a:xfrm>
        </p:spPr>
        <p:txBody>
          <a:bodyPr>
            <a:normAutofit/>
          </a:bodyPr>
          <a:lstStyle/>
          <a:p>
            <a:r>
              <a:rPr lang="en-US" altLang="x-none" dirty="0">
                <a:ea typeface="Helvetica Neue" charset="0"/>
                <a:cs typeface="Helvetica Neue" charset="0"/>
              </a:rPr>
              <a:t>How to partition a table across disks/machines</a:t>
            </a:r>
          </a:p>
          <a:p>
            <a:pPr lvl="1"/>
            <a:r>
              <a:rPr lang="en-US" altLang="x-none" dirty="0">
                <a:ea typeface="Helvetica Neue" charset="0"/>
                <a:cs typeface="Helvetica Neue" charset="0"/>
              </a:rPr>
              <a:t>A bit like coarse-grained indexing!</a:t>
            </a:r>
          </a:p>
          <a:p>
            <a:pPr>
              <a:spcBef>
                <a:spcPts val="23000"/>
              </a:spcBef>
            </a:pPr>
            <a:r>
              <a:rPr lang="en-US" altLang="x-none" sz="1700" dirty="0">
                <a:ea typeface="Helvetica Neue" charset="0"/>
                <a:cs typeface="Helvetica Neue" charset="0"/>
              </a:rPr>
              <a:t>Shared nothing particularly benefits from "good" partitioning</a:t>
            </a:r>
          </a:p>
        </p:txBody>
      </p:sp>
      <p:grpSp>
        <p:nvGrpSpPr>
          <p:cNvPr id="7" name="Group 6" descr="Partition keys into ranges and partition the data by those ranges. Good for equi-joins, range queries, and group by" title="Range Partition"/>
          <p:cNvGrpSpPr/>
          <p:nvPr/>
        </p:nvGrpSpPr>
        <p:grpSpPr>
          <a:xfrm>
            <a:off x="685800" y="1809750"/>
            <a:ext cx="2051447" cy="2595837"/>
            <a:chOff x="1183482" y="1534478"/>
            <a:chExt cx="2051447" cy="2595837"/>
          </a:xfrm>
        </p:grpSpPr>
        <p:sp>
          <p:nvSpPr>
            <p:cNvPr id="30725" name="Rectangle 6" descr="50%"/>
            <p:cNvSpPr>
              <a:spLocks noChangeArrowheads="1"/>
            </p:cNvSpPr>
            <p:nvPr/>
          </p:nvSpPr>
          <p:spPr bwMode="auto">
            <a:xfrm>
              <a:off x="1284685" y="3094435"/>
              <a:ext cx="1950244" cy="260747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26" name="Rectangle 7"/>
            <p:cNvSpPr>
              <a:spLocks noChangeArrowheads="1"/>
            </p:cNvSpPr>
            <p:nvPr/>
          </p:nvSpPr>
          <p:spPr bwMode="auto">
            <a:xfrm>
              <a:off x="1310879" y="2599135"/>
              <a:ext cx="282178" cy="151209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27" name="Rectangle 8"/>
            <p:cNvSpPr>
              <a:spLocks noChangeArrowheads="1"/>
            </p:cNvSpPr>
            <p:nvPr/>
          </p:nvSpPr>
          <p:spPr bwMode="auto">
            <a:xfrm>
              <a:off x="1364457" y="2005013"/>
              <a:ext cx="236935" cy="3893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28" name="Rectangle 9"/>
            <p:cNvSpPr>
              <a:spLocks noChangeArrowheads="1"/>
            </p:cNvSpPr>
            <p:nvPr/>
          </p:nvSpPr>
          <p:spPr bwMode="auto">
            <a:xfrm>
              <a:off x="1319213" y="2069307"/>
              <a:ext cx="238125" cy="37981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29" name="Freeform 10"/>
            <p:cNvSpPr>
              <a:spLocks/>
            </p:cNvSpPr>
            <p:nvPr/>
          </p:nvSpPr>
          <p:spPr bwMode="auto">
            <a:xfrm>
              <a:off x="1306116" y="2000250"/>
              <a:ext cx="283369" cy="444104"/>
            </a:xfrm>
            <a:custGeom>
              <a:avLst/>
              <a:gdLst>
                <a:gd name="T0" fmla="*/ 0 w 238"/>
                <a:gd name="T1" fmla="*/ 2147483647 h 373"/>
                <a:gd name="T2" fmla="*/ 2147483647 w 238"/>
                <a:gd name="T3" fmla="*/ 0 h 373"/>
                <a:gd name="T4" fmla="*/ 2147483647 w 238"/>
                <a:gd name="T5" fmla="*/ 0 h 373"/>
                <a:gd name="T6" fmla="*/ 2147483647 w 238"/>
                <a:gd name="T7" fmla="*/ 2147483647 h 373"/>
                <a:gd name="T8" fmla="*/ 2147483647 w 238"/>
                <a:gd name="T9" fmla="*/ 2147483647 h 373"/>
                <a:gd name="T10" fmla="*/ 2147483647 w 238"/>
                <a:gd name="T11" fmla="*/ 2147483647 h 373"/>
                <a:gd name="T12" fmla="*/ 2147483647 w 238"/>
                <a:gd name="T13" fmla="*/ 2147483647 h 373"/>
                <a:gd name="T14" fmla="*/ 2147483647 w 238"/>
                <a:gd name="T15" fmla="*/ 2147483647 h 373"/>
                <a:gd name="T16" fmla="*/ 0 w 238"/>
                <a:gd name="T17" fmla="*/ 2147483647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"/>
                <a:gd name="T28" fmla="*/ 0 h 373"/>
                <a:gd name="T29" fmla="*/ 238 w 238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" h="373">
                  <a:moveTo>
                    <a:pt x="0" y="45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326"/>
                  </a:lnTo>
                  <a:lnTo>
                    <a:pt x="208" y="372"/>
                  </a:lnTo>
                  <a:lnTo>
                    <a:pt x="208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30" name="Line 11"/>
            <p:cNvSpPr>
              <a:spLocks noChangeShapeType="1"/>
            </p:cNvSpPr>
            <p:nvPr/>
          </p:nvSpPr>
          <p:spPr bwMode="auto">
            <a:xfrm flipH="1">
              <a:off x="1571625" y="2000250"/>
              <a:ext cx="34529" cy="63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31" name="Oval 12"/>
            <p:cNvSpPr>
              <a:spLocks noChangeArrowheads="1"/>
            </p:cNvSpPr>
            <p:nvPr/>
          </p:nvSpPr>
          <p:spPr bwMode="auto">
            <a:xfrm>
              <a:off x="1310879" y="2576513"/>
              <a:ext cx="282178" cy="5596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732" name="Group 17"/>
            <p:cNvGrpSpPr>
              <a:grpSpLocks/>
            </p:cNvGrpSpPr>
            <p:nvPr/>
          </p:nvGrpSpPr>
          <p:grpSpPr bwMode="auto">
            <a:xfrm>
              <a:off x="1308497" y="2756298"/>
              <a:ext cx="289322" cy="45244"/>
              <a:chOff x="139" y="2189"/>
              <a:chExt cx="243" cy="38"/>
            </a:xfrm>
          </p:grpSpPr>
          <p:sp>
            <p:nvSpPr>
              <p:cNvPr id="31086" name="Arc 13"/>
              <p:cNvSpPr>
                <a:spLocks/>
              </p:cNvSpPr>
              <p:nvPr/>
            </p:nvSpPr>
            <p:spPr bwMode="auto">
              <a:xfrm>
                <a:off x="256" y="2189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87" name="Arc 14"/>
              <p:cNvSpPr>
                <a:spLocks/>
              </p:cNvSpPr>
              <p:nvPr/>
            </p:nvSpPr>
            <p:spPr bwMode="auto">
              <a:xfrm>
                <a:off x="256" y="2189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88" name="Arc 15"/>
              <p:cNvSpPr>
                <a:spLocks/>
              </p:cNvSpPr>
              <p:nvPr/>
            </p:nvSpPr>
            <p:spPr bwMode="auto">
              <a:xfrm>
                <a:off x="139" y="2192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89" name="Arc 16"/>
              <p:cNvSpPr>
                <a:spLocks/>
              </p:cNvSpPr>
              <p:nvPr/>
            </p:nvSpPr>
            <p:spPr bwMode="auto">
              <a:xfrm>
                <a:off x="139" y="2192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733" name="Line 18"/>
            <p:cNvSpPr>
              <a:spLocks noChangeShapeType="1"/>
            </p:cNvSpPr>
            <p:nvPr/>
          </p:nvSpPr>
          <p:spPr bwMode="auto">
            <a:xfrm>
              <a:off x="1306116" y="2594373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34" name="Line 19"/>
            <p:cNvSpPr>
              <a:spLocks noChangeShapeType="1"/>
            </p:cNvSpPr>
            <p:nvPr/>
          </p:nvSpPr>
          <p:spPr bwMode="auto">
            <a:xfrm>
              <a:off x="1597819" y="2594373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35" name="Rectangle 20"/>
            <p:cNvSpPr>
              <a:spLocks noChangeArrowheads="1"/>
            </p:cNvSpPr>
            <p:nvPr/>
          </p:nvSpPr>
          <p:spPr bwMode="auto">
            <a:xfrm>
              <a:off x="1708547" y="2599135"/>
              <a:ext cx="290513" cy="151209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36" name="Rectangle 21"/>
            <p:cNvSpPr>
              <a:spLocks noChangeArrowheads="1"/>
            </p:cNvSpPr>
            <p:nvPr/>
          </p:nvSpPr>
          <p:spPr bwMode="auto">
            <a:xfrm>
              <a:off x="1760935" y="2005013"/>
              <a:ext cx="246459" cy="3893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37" name="Rectangle 22"/>
            <p:cNvSpPr>
              <a:spLocks noChangeArrowheads="1"/>
            </p:cNvSpPr>
            <p:nvPr/>
          </p:nvSpPr>
          <p:spPr bwMode="auto">
            <a:xfrm>
              <a:off x="1726407" y="2069307"/>
              <a:ext cx="236935" cy="37981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38" name="Freeform 23"/>
            <p:cNvSpPr>
              <a:spLocks/>
            </p:cNvSpPr>
            <p:nvPr/>
          </p:nvSpPr>
          <p:spPr bwMode="auto">
            <a:xfrm>
              <a:off x="1712119" y="2000250"/>
              <a:ext cx="292894" cy="444104"/>
            </a:xfrm>
            <a:custGeom>
              <a:avLst/>
              <a:gdLst>
                <a:gd name="T0" fmla="*/ 0 w 246"/>
                <a:gd name="T1" fmla="*/ 2147483647 h 373"/>
                <a:gd name="T2" fmla="*/ 2147483647 w 246"/>
                <a:gd name="T3" fmla="*/ 0 h 373"/>
                <a:gd name="T4" fmla="*/ 2147483647 w 246"/>
                <a:gd name="T5" fmla="*/ 0 h 373"/>
                <a:gd name="T6" fmla="*/ 2147483647 w 246"/>
                <a:gd name="T7" fmla="*/ 2147483647 h 373"/>
                <a:gd name="T8" fmla="*/ 2147483647 w 246"/>
                <a:gd name="T9" fmla="*/ 2147483647 h 373"/>
                <a:gd name="T10" fmla="*/ 2147483647 w 246"/>
                <a:gd name="T11" fmla="*/ 2147483647 h 373"/>
                <a:gd name="T12" fmla="*/ 2147483647 w 246"/>
                <a:gd name="T13" fmla="*/ 2147483647 h 373"/>
                <a:gd name="T14" fmla="*/ 2147483647 w 246"/>
                <a:gd name="T15" fmla="*/ 2147483647 h 373"/>
                <a:gd name="T16" fmla="*/ 0 w 246"/>
                <a:gd name="T17" fmla="*/ 2147483647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3"/>
                <a:gd name="T29" fmla="*/ 246 w 246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3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6"/>
                  </a:lnTo>
                  <a:lnTo>
                    <a:pt x="200" y="372"/>
                  </a:lnTo>
                  <a:lnTo>
                    <a:pt x="200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39" name="Line 24"/>
            <p:cNvSpPr>
              <a:spLocks noChangeShapeType="1"/>
            </p:cNvSpPr>
            <p:nvPr/>
          </p:nvSpPr>
          <p:spPr bwMode="auto">
            <a:xfrm flipH="1">
              <a:off x="1968104" y="2000250"/>
              <a:ext cx="44053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40" name="Oval 25"/>
            <p:cNvSpPr>
              <a:spLocks noChangeArrowheads="1"/>
            </p:cNvSpPr>
            <p:nvPr/>
          </p:nvSpPr>
          <p:spPr bwMode="auto">
            <a:xfrm>
              <a:off x="1708547" y="2576513"/>
              <a:ext cx="290513" cy="5596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741" name="Group 30"/>
            <p:cNvGrpSpPr>
              <a:grpSpLocks/>
            </p:cNvGrpSpPr>
            <p:nvPr/>
          </p:nvGrpSpPr>
          <p:grpSpPr bwMode="auto">
            <a:xfrm>
              <a:off x="1706167" y="2756298"/>
              <a:ext cx="288131" cy="45244"/>
              <a:chOff x="473" y="2189"/>
              <a:chExt cx="242" cy="38"/>
            </a:xfrm>
          </p:grpSpPr>
          <p:sp>
            <p:nvSpPr>
              <p:cNvPr id="31082" name="Arc 26"/>
              <p:cNvSpPr>
                <a:spLocks/>
              </p:cNvSpPr>
              <p:nvPr/>
            </p:nvSpPr>
            <p:spPr bwMode="auto">
              <a:xfrm>
                <a:off x="589" y="2189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83" name="Arc 27"/>
              <p:cNvSpPr>
                <a:spLocks/>
              </p:cNvSpPr>
              <p:nvPr/>
            </p:nvSpPr>
            <p:spPr bwMode="auto">
              <a:xfrm>
                <a:off x="589" y="2189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84" name="Arc 28"/>
              <p:cNvSpPr>
                <a:spLocks/>
              </p:cNvSpPr>
              <p:nvPr/>
            </p:nvSpPr>
            <p:spPr bwMode="auto">
              <a:xfrm>
                <a:off x="473" y="2192"/>
                <a:ext cx="122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1" y="23609"/>
                    </a:moveTo>
                    <a:cubicBezTo>
                      <a:pt x="9339" y="23311"/>
                      <a:pt x="0" y="13731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1" y="23609"/>
                    </a:moveTo>
                    <a:cubicBezTo>
                      <a:pt x="9339" y="23311"/>
                      <a:pt x="0" y="13731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1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85" name="Arc 29"/>
              <p:cNvSpPr>
                <a:spLocks/>
              </p:cNvSpPr>
              <p:nvPr/>
            </p:nvSpPr>
            <p:spPr bwMode="auto">
              <a:xfrm>
                <a:off x="473" y="2192"/>
                <a:ext cx="122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1" y="23609"/>
                    </a:moveTo>
                    <a:cubicBezTo>
                      <a:pt x="9339" y="23311"/>
                      <a:pt x="0" y="13731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1" y="23609"/>
                    </a:moveTo>
                    <a:cubicBezTo>
                      <a:pt x="9339" y="23311"/>
                      <a:pt x="0" y="13731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1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742" name="Line 31"/>
            <p:cNvSpPr>
              <a:spLocks noChangeShapeType="1"/>
            </p:cNvSpPr>
            <p:nvPr/>
          </p:nvSpPr>
          <p:spPr bwMode="auto">
            <a:xfrm>
              <a:off x="1703785" y="2594373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43" name="Line 32"/>
            <p:cNvSpPr>
              <a:spLocks noChangeShapeType="1"/>
            </p:cNvSpPr>
            <p:nvPr/>
          </p:nvSpPr>
          <p:spPr bwMode="auto">
            <a:xfrm>
              <a:off x="2003822" y="2594373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2122885" y="2599135"/>
              <a:ext cx="282178" cy="151209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176463" y="2005013"/>
              <a:ext cx="236935" cy="3893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46" name="Rectangle 35"/>
            <p:cNvSpPr>
              <a:spLocks noChangeArrowheads="1"/>
            </p:cNvSpPr>
            <p:nvPr/>
          </p:nvSpPr>
          <p:spPr bwMode="auto">
            <a:xfrm>
              <a:off x="2122885" y="2069307"/>
              <a:ext cx="246459" cy="37981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47" name="Freeform 36"/>
            <p:cNvSpPr>
              <a:spLocks/>
            </p:cNvSpPr>
            <p:nvPr/>
          </p:nvSpPr>
          <p:spPr bwMode="auto">
            <a:xfrm>
              <a:off x="2118123" y="2000250"/>
              <a:ext cx="292894" cy="444104"/>
            </a:xfrm>
            <a:custGeom>
              <a:avLst/>
              <a:gdLst>
                <a:gd name="T0" fmla="*/ 0 w 246"/>
                <a:gd name="T1" fmla="*/ 2147483647 h 373"/>
                <a:gd name="T2" fmla="*/ 2147483647 w 246"/>
                <a:gd name="T3" fmla="*/ 0 h 373"/>
                <a:gd name="T4" fmla="*/ 2147483647 w 246"/>
                <a:gd name="T5" fmla="*/ 0 h 373"/>
                <a:gd name="T6" fmla="*/ 2147483647 w 246"/>
                <a:gd name="T7" fmla="*/ 2147483647 h 373"/>
                <a:gd name="T8" fmla="*/ 2147483647 w 246"/>
                <a:gd name="T9" fmla="*/ 2147483647 h 373"/>
                <a:gd name="T10" fmla="*/ 2147483647 w 246"/>
                <a:gd name="T11" fmla="*/ 2147483647 h 373"/>
                <a:gd name="T12" fmla="*/ 2147483647 w 246"/>
                <a:gd name="T13" fmla="*/ 2147483647 h 373"/>
                <a:gd name="T14" fmla="*/ 2147483647 w 246"/>
                <a:gd name="T15" fmla="*/ 2147483647 h 373"/>
                <a:gd name="T16" fmla="*/ 0 w 246"/>
                <a:gd name="T17" fmla="*/ 2147483647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3"/>
                <a:gd name="T29" fmla="*/ 246 w 246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3">
                  <a:moveTo>
                    <a:pt x="0" y="45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326"/>
                  </a:lnTo>
                  <a:lnTo>
                    <a:pt x="208" y="372"/>
                  </a:lnTo>
                  <a:lnTo>
                    <a:pt x="208" y="45"/>
                  </a:lnTo>
                  <a:lnTo>
                    <a:pt x="97" y="45"/>
                  </a:lnTo>
                  <a:lnTo>
                    <a:pt x="45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48" name="Line 37"/>
            <p:cNvSpPr>
              <a:spLocks noChangeShapeType="1"/>
            </p:cNvSpPr>
            <p:nvPr/>
          </p:nvSpPr>
          <p:spPr bwMode="auto">
            <a:xfrm flipH="1">
              <a:off x="2374107" y="2000250"/>
              <a:ext cx="35719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49" name="Oval 38"/>
            <p:cNvSpPr>
              <a:spLocks noChangeArrowheads="1"/>
            </p:cNvSpPr>
            <p:nvPr/>
          </p:nvSpPr>
          <p:spPr bwMode="auto">
            <a:xfrm>
              <a:off x="2122885" y="2576513"/>
              <a:ext cx="282178" cy="5596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750" name="Group 43"/>
            <p:cNvGrpSpPr>
              <a:grpSpLocks/>
            </p:cNvGrpSpPr>
            <p:nvPr/>
          </p:nvGrpSpPr>
          <p:grpSpPr bwMode="auto">
            <a:xfrm>
              <a:off x="2120504" y="2755107"/>
              <a:ext cx="282178" cy="46435"/>
              <a:chOff x="821" y="2188"/>
              <a:chExt cx="237" cy="39"/>
            </a:xfrm>
          </p:grpSpPr>
          <p:sp>
            <p:nvSpPr>
              <p:cNvPr id="31078" name="Arc 39"/>
              <p:cNvSpPr>
                <a:spLocks/>
              </p:cNvSpPr>
              <p:nvPr/>
            </p:nvSpPr>
            <p:spPr bwMode="auto">
              <a:xfrm>
                <a:off x="932" y="2188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79" name="Arc 40"/>
              <p:cNvSpPr>
                <a:spLocks/>
              </p:cNvSpPr>
              <p:nvPr/>
            </p:nvSpPr>
            <p:spPr bwMode="auto">
              <a:xfrm>
                <a:off x="932" y="2188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80" name="Arc 41"/>
              <p:cNvSpPr>
                <a:spLocks/>
              </p:cNvSpPr>
              <p:nvPr/>
            </p:nvSpPr>
            <p:spPr bwMode="auto">
              <a:xfrm>
                <a:off x="821" y="2192"/>
                <a:ext cx="119" cy="35"/>
              </a:xfrm>
              <a:custGeom>
                <a:avLst/>
                <a:gdLst>
                  <a:gd name="T0" fmla="*/ 0 w 21600"/>
                  <a:gd name="T1" fmla="*/ 0 h 23615"/>
                  <a:gd name="T2" fmla="*/ 0 w 21600"/>
                  <a:gd name="T3" fmla="*/ 0 h 23615"/>
                  <a:gd name="T4" fmla="*/ 0 w 21600"/>
                  <a:gd name="T5" fmla="*/ 0 h 2361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5"/>
                  <a:gd name="T11" fmla="*/ 21600 w 21600"/>
                  <a:gd name="T12" fmla="*/ 23615 h 236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5" fill="none" extrusionOk="0">
                    <a:moveTo>
                      <a:pt x="21412" y="23615"/>
                    </a:moveTo>
                    <a:cubicBezTo>
                      <a:pt x="9557" y="23512"/>
                      <a:pt x="0" y="13872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5" stroke="0" extrusionOk="0">
                    <a:moveTo>
                      <a:pt x="21412" y="23615"/>
                    </a:moveTo>
                    <a:cubicBezTo>
                      <a:pt x="9557" y="23512"/>
                      <a:pt x="0" y="13872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412" y="23615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81" name="Arc 42"/>
              <p:cNvSpPr>
                <a:spLocks/>
              </p:cNvSpPr>
              <p:nvPr/>
            </p:nvSpPr>
            <p:spPr bwMode="auto">
              <a:xfrm>
                <a:off x="821" y="2192"/>
                <a:ext cx="119" cy="35"/>
              </a:xfrm>
              <a:custGeom>
                <a:avLst/>
                <a:gdLst>
                  <a:gd name="T0" fmla="*/ 0 w 21600"/>
                  <a:gd name="T1" fmla="*/ 0 h 23615"/>
                  <a:gd name="T2" fmla="*/ 0 w 21600"/>
                  <a:gd name="T3" fmla="*/ 0 h 23615"/>
                  <a:gd name="T4" fmla="*/ 0 w 21600"/>
                  <a:gd name="T5" fmla="*/ 0 h 2361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5"/>
                  <a:gd name="T11" fmla="*/ 21600 w 21600"/>
                  <a:gd name="T12" fmla="*/ 23615 h 236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5" fill="none" extrusionOk="0">
                    <a:moveTo>
                      <a:pt x="21412" y="23615"/>
                    </a:moveTo>
                    <a:cubicBezTo>
                      <a:pt x="9557" y="23512"/>
                      <a:pt x="0" y="13872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5" stroke="0" extrusionOk="0">
                    <a:moveTo>
                      <a:pt x="21412" y="23615"/>
                    </a:moveTo>
                    <a:cubicBezTo>
                      <a:pt x="9557" y="23512"/>
                      <a:pt x="0" y="13872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412" y="23615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751" name="Line 44"/>
            <p:cNvSpPr>
              <a:spLocks noChangeShapeType="1"/>
            </p:cNvSpPr>
            <p:nvPr/>
          </p:nvSpPr>
          <p:spPr bwMode="auto">
            <a:xfrm>
              <a:off x="2118122" y="2594373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52" name="Line 45"/>
            <p:cNvSpPr>
              <a:spLocks noChangeShapeType="1"/>
            </p:cNvSpPr>
            <p:nvPr/>
          </p:nvSpPr>
          <p:spPr bwMode="auto">
            <a:xfrm>
              <a:off x="2401491" y="2594373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53" name="Rectangle 46"/>
            <p:cNvSpPr>
              <a:spLocks noChangeArrowheads="1"/>
            </p:cNvSpPr>
            <p:nvPr/>
          </p:nvSpPr>
          <p:spPr bwMode="auto">
            <a:xfrm>
              <a:off x="2528887" y="2599135"/>
              <a:ext cx="282179" cy="151209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54" name="Rectangle 47"/>
            <p:cNvSpPr>
              <a:spLocks noChangeArrowheads="1"/>
            </p:cNvSpPr>
            <p:nvPr/>
          </p:nvSpPr>
          <p:spPr bwMode="auto">
            <a:xfrm>
              <a:off x="2572941" y="2005013"/>
              <a:ext cx="238125" cy="3893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55" name="Rectangle 48"/>
            <p:cNvSpPr>
              <a:spLocks noChangeArrowheads="1"/>
            </p:cNvSpPr>
            <p:nvPr/>
          </p:nvSpPr>
          <p:spPr bwMode="auto">
            <a:xfrm>
              <a:off x="2538413" y="2069307"/>
              <a:ext cx="236935" cy="37981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56" name="Freeform 49"/>
            <p:cNvSpPr>
              <a:spLocks/>
            </p:cNvSpPr>
            <p:nvPr/>
          </p:nvSpPr>
          <p:spPr bwMode="auto">
            <a:xfrm>
              <a:off x="2515791" y="2000250"/>
              <a:ext cx="292894" cy="444104"/>
            </a:xfrm>
            <a:custGeom>
              <a:avLst/>
              <a:gdLst>
                <a:gd name="T0" fmla="*/ 0 w 246"/>
                <a:gd name="T1" fmla="*/ 2147483647 h 373"/>
                <a:gd name="T2" fmla="*/ 2147483647 w 246"/>
                <a:gd name="T3" fmla="*/ 0 h 373"/>
                <a:gd name="T4" fmla="*/ 2147483647 w 246"/>
                <a:gd name="T5" fmla="*/ 0 h 373"/>
                <a:gd name="T6" fmla="*/ 2147483647 w 246"/>
                <a:gd name="T7" fmla="*/ 2147483647 h 373"/>
                <a:gd name="T8" fmla="*/ 2147483647 w 246"/>
                <a:gd name="T9" fmla="*/ 2147483647 h 373"/>
                <a:gd name="T10" fmla="*/ 2147483647 w 246"/>
                <a:gd name="T11" fmla="*/ 2147483647 h 373"/>
                <a:gd name="T12" fmla="*/ 2147483647 w 246"/>
                <a:gd name="T13" fmla="*/ 2147483647 h 373"/>
                <a:gd name="T14" fmla="*/ 2147483647 w 246"/>
                <a:gd name="T15" fmla="*/ 2147483647 h 373"/>
                <a:gd name="T16" fmla="*/ 0 w 246"/>
                <a:gd name="T17" fmla="*/ 2147483647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3"/>
                <a:gd name="T29" fmla="*/ 246 w 246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3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6"/>
                  </a:lnTo>
                  <a:lnTo>
                    <a:pt x="215" y="372"/>
                  </a:lnTo>
                  <a:lnTo>
                    <a:pt x="215" y="45"/>
                  </a:lnTo>
                  <a:lnTo>
                    <a:pt x="111" y="45"/>
                  </a:lnTo>
                  <a:lnTo>
                    <a:pt x="59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57" name="Line 50"/>
            <p:cNvSpPr>
              <a:spLocks noChangeShapeType="1"/>
            </p:cNvSpPr>
            <p:nvPr/>
          </p:nvSpPr>
          <p:spPr bwMode="auto">
            <a:xfrm flipH="1">
              <a:off x="2771775" y="2000250"/>
              <a:ext cx="44054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58" name="Oval 51"/>
            <p:cNvSpPr>
              <a:spLocks noChangeArrowheads="1"/>
            </p:cNvSpPr>
            <p:nvPr/>
          </p:nvSpPr>
          <p:spPr bwMode="auto">
            <a:xfrm>
              <a:off x="2528887" y="2576513"/>
              <a:ext cx="282179" cy="5596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759" name="Group 56"/>
            <p:cNvGrpSpPr>
              <a:grpSpLocks/>
            </p:cNvGrpSpPr>
            <p:nvPr/>
          </p:nvGrpSpPr>
          <p:grpSpPr bwMode="auto">
            <a:xfrm>
              <a:off x="2526507" y="2756298"/>
              <a:ext cx="289322" cy="45244"/>
              <a:chOff x="1162" y="2189"/>
              <a:chExt cx="243" cy="38"/>
            </a:xfrm>
          </p:grpSpPr>
          <p:sp>
            <p:nvSpPr>
              <p:cNvPr id="31074" name="Arc 52"/>
              <p:cNvSpPr>
                <a:spLocks/>
              </p:cNvSpPr>
              <p:nvPr/>
            </p:nvSpPr>
            <p:spPr bwMode="auto">
              <a:xfrm>
                <a:off x="1279" y="2189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75" name="Arc 53"/>
              <p:cNvSpPr>
                <a:spLocks/>
              </p:cNvSpPr>
              <p:nvPr/>
            </p:nvSpPr>
            <p:spPr bwMode="auto">
              <a:xfrm>
                <a:off x="1279" y="2189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76" name="Arc 54"/>
              <p:cNvSpPr>
                <a:spLocks/>
              </p:cNvSpPr>
              <p:nvPr/>
            </p:nvSpPr>
            <p:spPr bwMode="auto">
              <a:xfrm>
                <a:off x="1162" y="2192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77" name="Arc 55"/>
              <p:cNvSpPr>
                <a:spLocks/>
              </p:cNvSpPr>
              <p:nvPr/>
            </p:nvSpPr>
            <p:spPr bwMode="auto">
              <a:xfrm>
                <a:off x="1162" y="2192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760" name="Line 57"/>
            <p:cNvSpPr>
              <a:spLocks noChangeShapeType="1"/>
            </p:cNvSpPr>
            <p:nvPr/>
          </p:nvSpPr>
          <p:spPr bwMode="auto">
            <a:xfrm>
              <a:off x="2524125" y="2594373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61" name="Line 58"/>
            <p:cNvSpPr>
              <a:spLocks noChangeShapeType="1"/>
            </p:cNvSpPr>
            <p:nvPr/>
          </p:nvSpPr>
          <p:spPr bwMode="auto">
            <a:xfrm>
              <a:off x="2815829" y="2594373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62" name="Rectangle 59"/>
            <p:cNvSpPr>
              <a:spLocks noChangeArrowheads="1"/>
            </p:cNvSpPr>
            <p:nvPr/>
          </p:nvSpPr>
          <p:spPr bwMode="auto">
            <a:xfrm>
              <a:off x="2926556" y="2599135"/>
              <a:ext cx="282179" cy="151209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63" name="Rectangle 60"/>
            <p:cNvSpPr>
              <a:spLocks noChangeArrowheads="1"/>
            </p:cNvSpPr>
            <p:nvPr/>
          </p:nvSpPr>
          <p:spPr bwMode="auto">
            <a:xfrm>
              <a:off x="2980135" y="2005013"/>
              <a:ext cx="236934" cy="3893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64" name="Rectangle 61"/>
            <p:cNvSpPr>
              <a:spLocks noChangeArrowheads="1"/>
            </p:cNvSpPr>
            <p:nvPr/>
          </p:nvSpPr>
          <p:spPr bwMode="auto">
            <a:xfrm>
              <a:off x="2934891" y="2069307"/>
              <a:ext cx="238125" cy="37981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65" name="Freeform 62"/>
            <p:cNvSpPr>
              <a:spLocks/>
            </p:cNvSpPr>
            <p:nvPr/>
          </p:nvSpPr>
          <p:spPr bwMode="auto">
            <a:xfrm>
              <a:off x="2921794" y="2000250"/>
              <a:ext cx="292894" cy="444104"/>
            </a:xfrm>
            <a:custGeom>
              <a:avLst/>
              <a:gdLst>
                <a:gd name="T0" fmla="*/ 0 w 246"/>
                <a:gd name="T1" fmla="*/ 2147483647 h 373"/>
                <a:gd name="T2" fmla="*/ 2147483647 w 246"/>
                <a:gd name="T3" fmla="*/ 0 h 373"/>
                <a:gd name="T4" fmla="*/ 2147483647 w 246"/>
                <a:gd name="T5" fmla="*/ 0 h 373"/>
                <a:gd name="T6" fmla="*/ 2147483647 w 246"/>
                <a:gd name="T7" fmla="*/ 2147483647 h 373"/>
                <a:gd name="T8" fmla="*/ 2147483647 w 246"/>
                <a:gd name="T9" fmla="*/ 2147483647 h 373"/>
                <a:gd name="T10" fmla="*/ 2147483647 w 246"/>
                <a:gd name="T11" fmla="*/ 2147483647 h 373"/>
                <a:gd name="T12" fmla="*/ 2147483647 w 246"/>
                <a:gd name="T13" fmla="*/ 2147483647 h 373"/>
                <a:gd name="T14" fmla="*/ 2147483647 w 246"/>
                <a:gd name="T15" fmla="*/ 2147483647 h 373"/>
                <a:gd name="T16" fmla="*/ 0 w 246"/>
                <a:gd name="T17" fmla="*/ 2147483647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3"/>
                <a:gd name="T29" fmla="*/ 246 w 246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3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6"/>
                  </a:lnTo>
                  <a:lnTo>
                    <a:pt x="208" y="372"/>
                  </a:lnTo>
                  <a:lnTo>
                    <a:pt x="208" y="45"/>
                  </a:lnTo>
                  <a:lnTo>
                    <a:pt x="111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66" name="Line 63"/>
            <p:cNvSpPr>
              <a:spLocks noChangeShapeType="1"/>
            </p:cNvSpPr>
            <p:nvPr/>
          </p:nvSpPr>
          <p:spPr bwMode="auto">
            <a:xfrm flipH="1">
              <a:off x="3187304" y="2000250"/>
              <a:ext cx="44053" cy="63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67" name="Oval 64"/>
            <p:cNvSpPr>
              <a:spLocks noChangeArrowheads="1"/>
            </p:cNvSpPr>
            <p:nvPr/>
          </p:nvSpPr>
          <p:spPr bwMode="auto">
            <a:xfrm>
              <a:off x="2926556" y="2576513"/>
              <a:ext cx="282179" cy="5596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768" name="Group 69"/>
            <p:cNvGrpSpPr>
              <a:grpSpLocks/>
            </p:cNvGrpSpPr>
            <p:nvPr/>
          </p:nvGrpSpPr>
          <p:grpSpPr bwMode="auto">
            <a:xfrm>
              <a:off x="2924176" y="2756298"/>
              <a:ext cx="289322" cy="45244"/>
              <a:chOff x="1496" y="2189"/>
              <a:chExt cx="243" cy="38"/>
            </a:xfrm>
          </p:grpSpPr>
          <p:sp>
            <p:nvSpPr>
              <p:cNvPr id="31070" name="Arc 65"/>
              <p:cNvSpPr>
                <a:spLocks/>
              </p:cNvSpPr>
              <p:nvPr/>
            </p:nvSpPr>
            <p:spPr bwMode="auto">
              <a:xfrm>
                <a:off x="1613" y="2189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71" name="Arc 66"/>
              <p:cNvSpPr>
                <a:spLocks/>
              </p:cNvSpPr>
              <p:nvPr/>
            </p:nvSpPr>
            <p:spPr bwMode="auto">
              <a:xfrm>
                <a:off x="1613" y="2189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72" name="Arc 67"/>
              <p:cNvSpPr>
                <a:spLocks/>
              </p:cNvSpPr>
              <p:nvPr/>
            </p:nvSpPr>
            <p:spPr bwMode="auto">
              <a:xfrm>
                <a:off x="1496" y="2192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73" name="Arc 68"/>
              <p:cNvSpPr>
                <a:spLocks/>
              </p:cNvSpPr>
              <p:nvPr/>
            </p:nvSpPr>
            <p:spPr bwMode="auto">
              <a:xfrm>
                <a:off x="1496" y="2192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769" name="Line 70"/>
            <p:cNvSpPr>
              <a:spLocks noChangeShapeType="1"/>
            </p:cNvSpPr>
            <p:nvPr/>
          </p:nvSpPr>
          <p:spPr bwMode="auto">
            <a:xfrm>
              <a:off x="2921794" y="2594373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70" name="Line 71"/>
            <p:cNvSpPr>
              <a:spLocks noChangeShapeType="1"/>
            </p:cNvSpPr>
            <p:nvPr/>
          </p:nvSpPr>
          <p:spPr bwMode="auto">
            <a:xfrm>
              <a:off x="3213497" y="2594373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71" name="Line 72"/>
            <p:cNvSpPr>
              <a:spLocks noChangeShapeType="1"/>
            </p:cNvSpPr>
            <p:nvPr/>
          </p:nvSpPr>
          <p:spPr bwMode="auto">
            <a:xfrm>
              <a:off x="1438275" y="2518172"/>
              <a:ext cx="1633538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72" name="Line 73"/>
            <p:cNvSpPr>
              <a:spLocks noChangeShapeType="1"/>
            </p:cNvSpPr>
            <p:nvPr/>
          </p:nvSpPr>
          <p:spPr bwMode="auto">
            <a:xfrm>
              <a:off x="1447800" y="2432447"/>
              <a:ext cx="0" cy="1619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73" name="Line 74"/>
            <p:cNvSpPr>
              <a:spLocks noChangeShapeType="1"/>
            </p:cNvSpPr>
            <p:nvPr/>
          </p:nvSpPr>
          <p:spPr bwMode="auto">
            <a:xfrm>
              <a:off x="1844279" y="2443163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74" name="Line 75"/>
            <p:cNvSpPr>
              <a:spLocks noChangeShapeType="1"/>
            </p:cNvSpPr>
            <p:nvPr/>
          </p:nvSpPr>
          <p:spPr bwMode="auto">
            <a:xfrm>
              <a:off x="2251472" y="2443163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75" name="Line 76"/>
            <p:cNvSpPr>
              <a:spLocks noChangeShapeType="1"/>
            </p:cNvSpPr>
            <p:nvPr/>
          </p:nvSpPr>
          <p:spPr bwMode="auto">
            <a:xfrm>
              <a:off x="2665810" y="2443163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76" name="Line 77"/>
            <p:cNvSpPr>
              <a:spLocks noChangeShapeType="1"/>
            </p:cNvSpPr>
            <p:nvPr/>
          </p:nvSpPr>
          <p:spPr bwMode="auto">
            <a:xfrm>
              <a:off x="3063479" y="2443163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777" name="Group 83"/>
            <p:cNvGrpSpPr>
              <a:grpSpLocks/>
            </p:cNvGrpSpPr>
            <p:nvPr/>
          </p:nvGrpSpPr>
          <p:grpSpPr bwMode="auto">
            <a:xfrm>
              <a:off x="1328737" y="3138488"/>
              <a:ext cx="1844279" cy="163116"/>
              <a:chOff x="156" y="2510"/>
              <a:chExt cx="1549" cy="137"/>
            </a:xfrm>
          </p:grpSpPr>
          <p:sp>
            <p:nvSpPr>
              <p:cNvPr id="31065" name="Rectangle 78"/>
              <p:cNvSpPr>
                <a:spLocks noChangeArrowheads="1"/>
              </p:cNvSpPr>
              <p:nvPr/>
            </p:nvSpPr>
            <p:spPr bwMode="auto">
              <a:xfrm>
                <a:off x="156" y="2510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66" name="Rectangle 79"/>
              <p:cNvSpPr>
                <a:spLocks noChangeArrowheads="1"/>
              </p:cNvSpPr>
              <p:nvPr/>
            </p:nvSpPr>
            <p:spPr bwMode="auto">
              <a:xfrm>
                <a:off x="475" y="2510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67" name="Rectangle 80"/>
              <p:cNvSpPr>
                <a:spLocks noChangeArrowheads="1"/>
              </p:cNvSpPr>
              <p:nvPr/>
            </p:nvSpPr>
            <p:spPr bwMode="auto">
              <a:xfrm>
                <a:off x="801" y="2510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68" name="Rectangle 81"/>
              <p:cNvSpPr>
                <a:spLocks noChangeArrowheads="1"/>
              </p:cNvSpPr>
              <p:nvPr/>
            </p:nvSpPr>
            <p:spPr bwMode="auto">
              <a:xfrm>
                <a:off x="1120" y="2510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69" name="Rectangle 82"/>
              <p:cNvSpPr>
                <a:spLocks noChangeArrowheads="1"/>
              </p:cNvSpPr>
              <p:nvPr/>
            </p:nvSpPr>
            <p:spPr bwMode="auto">
              <a:xfrm>
                <a:off x="1439" y="2510"/>
                <a:ext cx="266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778" name="Rectangle 84"/>
            <p:cNvSpPr>
              <a:spLocks noChangeArrowheads="1"/>
            </p:cNvSpPr>
            <p:nvPr/>
          </p:nvSpPr>
          <p:spPr bwMode="auto">
            <a:xfrm>
              <a:off x="1264444" y="3098007"/>
              <a:ext cx="46326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30779" name="Rectangle 85"/>
            <p:cNvSpPr>
              <a:spLocks noChangeArrowheads="1"/>
            </p:cNvSpPr>
            <p:nvPr/>
          </p:nvSpPr>
          <p:spPr bwMode="auto">
            <a:xfrm>
              <a:off x="1657350" y="3088482"/>
              <a:ext cx="41344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30780" name="Rectangle 86"/>
            <p:cNvSpPr>
              <a:spLocks noChangeArrowheads="1"/>
            </p:cNvSpPr>
            <p:nvPr/>
          </p:nvSpPr>
          <p:spPr bwMode="auto">
            <a:xfrm>
              <a:off x="2037160" y="3095625"/>
              <a:ext cx="482503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30781" name="Rectangle 87"/>
            <p:cNvSpPr>
              <a:spLocks noChangeArrowheads="1"/>
            </p:cNvSpPr>
            <p:nvPr/>
          </p:nvSpPr>
          <p:spPr bwMode="auto">
            <a:xfrm>
              <a:off x="2406254" y="3095625"/>
              <a:ext cx="485709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30782" name="Rectangle 88"/>
            <p:cNvSpPr>
              <a:spLocks noChangeArrowheads="1"/>
            </p:cNvSpPr>
            <p:nvPr/>
          </p:nvSpPr>
          <p:spPr bwMode="auto">
            <a:xfrm>
              <a:off x="2786062" y="3095625"/>
              <a:ext cx="434991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sp>
          <p:nvSpPr>
            <p:cNvPr id="30783" name="Freeform 89"/>
            <p:cNvSpPr>
              <a:spLocks/>
            </p:cNvSpPr>
            <p:nvPr/>
          </p:nvSpPr>
          <p:spPr bwMode="auto">
            <a:xfrm>
              <a:off x="2215754" y="2701529"/>
              <a:ext cx="63103" cy="444103"/>
            </a:xfrm>
            <a:custGeom>
              <a:avLst/>
              <a:gdLst>
                <a:gd name="T0" fmla="*/ 2147483647 w 53"/>
                <a:gd name="T1" fmla="*/ 2147483647 h 373"/>
                <a:gd name="T2" fmla="*/ 2147483647 w 53"/>
                <a:gd name="T3" fmla="*/ 2147483647 h 373"/>
                <a:gd name="T4" fmla="*/ 0 w 53"/>
                <a:gd name="T5" fmla="*/ 2147483647 h 373"/>
                <a:gd name="T6" fmla="*/ 2147483647 w 53"/>
                <a:gd name="T7" fmla="*/ 0 h 373"/>
                <a:gd name="T8" fmla="*/ 2147483647 w 53"/>
                <a:gd name="T9" fmla="*/ 2147483647 h 373"/>
                <a:gd name="T10" fmla="*/ 2147483647 w 53"/>
                <a:gd name="T11" fmla="*/ 2147483647 h 373"/>
                <a:gd name="T12" fmla="*/ 2147483647 w 53"/>
                <a:gd name="T13" fmla="*/ 2147483647 h 373"/>
                <a:gd name="T14" fmla="*/ 2147483647 w 53"/>
                <a:gd name="T15" fmla="*/ 2147483647 h 373"/>
                <a:gd name="T16" fmla="*/ 2147483647 w 53"/>
                <a:gd name="T17" fmla="*/ 2147483647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3"/>
                <a:gd name="T28" fmla="*/ 0 h 373"/>
                <a:gd name="T29" fmla="*/ 53 w 53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3" h="373">
                  <a:moveTo>
                    <a:pt x="15" y="372"/>
                  </a:moveTo>
                  <a:lnTo>
                    <a:pt x="15" y="172"/>
                  </a:lnTo>
                  <a:lnTo>
                    <a:pt x="0" y="172"/>
                  </a:lnTo>
                  <a:lnTo>
                    <a:pt x="22" y="0"/>
                  </a:lnTo>
                  <a:lnTo>
                    <a:pt x="52" y="172"/>
                  </a:lnTo>
                  <a:lnTo>
                    <a:pt x="37" y="172"/>
                  </a:lnTo>
                  <a:lnTo>
                    <a:pt x="37" y="372"/>
                  </a:lnTo>
                  <a:lnTo>
                    <a:pt x="22" y="372"/>
                  </a:lnTo>
                  <a:lnTo>
                    <a:pt x="15" y="372"/>
                  </a:lnTo>
                </a:path>
              </a:pathLst>
            </a:custGeom>
            <a:solidFill>
              <a:srgbClr val="00801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84" name="Freeform 90"/>
            <p:cNvSpPr>
              <a:spLocks/>
            </p:cNvSpPr>
            <p:nvPr/>
          </p:nvSpPr>
          <p:spPr bwMode="auto">
            <a:xfrm>
              <a:off x="2630091" y="2712244"/>
              <a:ext cx="63103" cy="444104"/>
            </a:xfrm>
            <a:custGeom>
              <a:avLst/>
              <a:gdLst>
                <a:gd name="T0" fmla="*/ 2147483647 w 53"/>
                <a:gd name="T1" fmla="*/ 2147483647 h 373"/>
                <a:gd name="T2" fmla="*/ 2147483647 w 53"/>
                <a:gd name="T3" fmla="*/ 2147483647 h 373"/>
                <a:gd name="T4" fmla="*/ 0 w 53"/>
                <a:gd name="T5" fmla="*/ 2147483647 h 373"/>
                <a:gd name="T6" fmla="*/ 2147483647 w 53"/>
                <a:gd name="T7" fmla="*/ 0 h 373"/>
                <a:gd name="T8" fmla="*/ 2147483647 w 53"/>
                <a:gd name="T9" fmla="*/ 2147483647 h 373"/>
                <a:gd name="T10" fmla="*/ 2147483647 w 53"/>
                <a:gd name="T11" fmla="*/ 2147483647 h 373"/>
                <a:gd name="T12" fmla="*/ 2147483647 w 53"/>
                <a:gd name="T13" fmla="*/ 2147483647 h 373"/>
                <a:gd name="T14" fmla="*/ 2147483647 w 53"/>
                <a:gd name="T15" fmla="*/ 2147483647 h 373"/>
                <a:gd name="T16" fmla="*/ 2147483647 w 53"/>
                <a:gd name="T17" fmla="*/ 2147483647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3"/>
                <a:gd name="T28" fmla="*/ 0 h 373"/>
                <a:gd name="T29" fmla="*/ 53 w 53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3" h="373">
                  <a:moveTo>
                    <a:pt x="15" y="372"/>
                  </a:moveTo>
                  <a:lnTo>
                    <a:pt x="15" y="172"/>
                  </a:lnTo>
                  <a:lnTo>
                    <a:pt x="0" y="172"/>
                  </a:lnTo>
                  <a:lnTo>
                    <a:pt x="23" y="0"/>
                  </a:lnTo>
                  <a:lnTo>
                    <a:pt x="52" y="172"/>
                  </a:lnTo>
                  <a:lnTo>
                    <a:pt x="30" y="172"/>
                  </a:lnTo>
                  <a:lnTo>
                    <a:pt x="30" y="372"/>
                  </a:lnTo>
                  <a:lnTo>
                    <a:pt x="23" y="372"/>
                  </a:lnTo>
                  <a:lnTo>
                    <a:pt x="15" y="372"/>
                  </a:lnTo>
                </a:path>
              </a:pathLst>
            </a:custGeom>
            <a:solidFill>
              <a:srgbClr val="00801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85" name="Freeform 91"/>
            <p:cNvSpPr>
              <a:spLocks/>
            </p:cNvSpPr>
            <p:nvPr/>
          </p:nvSpPr>
          <p:spPr bwMode="auto">
            <a:xfrm>
              <a:off x="3027760" y="2712244"/>
              <a:ext cx="71438" cy="454819"/>
            </a:xfrm>
            <a:custGeom>
              <a:avLst/>
              <a:gdLst>
                <a:gd name="T0" fmla="*/ 2147483647 w 60"/>
                <a:gd name="T1" fmla="*/ 2147483647 h 382"/>
                <a:gd name="T2" fmla="*/ 2147483647 w 60"/>
                <a:gd name="T3" fmla="*/ 2147483647 h 382"/>
                <a:gd name="T4" fmla="*/ 0 w 60"/>
                <a:gd name="T5" fmla="*/ 2147483647 h 382"/>
                <a:gd name="T6" fmla="*/ 2147483647 w 60"/>
                <a:gd name="T7" fmla="*/ 0 h 382"/>
                <a:gd name="T8" fmla="*/ 2147483647 w 60"/>
                <a:gd name="T9" fmla="*/ 2147483647 h 382"/>
                <a:gd name="T10" fmla="*/ 2147483647 w 60"/>
                <a:gd name="T11" fmla="*/ 2147483647 h 382"/>
                <a:gd name="T12" fmla="*/ 2147483647 w 60"/>
                <a:gd name="T13" fmla="*/ 2147483647 h 382"/>
                <a:gd name="T14" fmla="*/ 2147483647 w 60"/>
                <a:gd name="T15" fmla="*/ 2147483647 h 38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"/>
                <a:gd name="T25" fmla="*/ 0 h 382"/>
                <a:gd name="T26" fmla="*/ 60 w 60"/>
                <a:gd name="T27" fmla="*/ 382 h 38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" h="382">
                  <a:moveTo>
                    <a:pt x="30" y="381"/>
                  </a:moveTo>
                  <a:lnTo>
                    <a:pt x="30" y="181"/>
                  </a:lnTo>
                  <a:lnTo>
                    <a:pt x="0" y="181"/>
                  </a:lnTo>
                  <a:lnTo>
                    <a:pt x="37" y="0"/>
                  </a:lnTo>
                  <a:lnTo>
                    <a:pt x="59" y="181"/>
                  </a:lnTo>
                  <a:lnTo>
                    <a:pt x="37" y="181"/>
                  </a:lnTo>
                  <a:lnTo>
                    <a:pt x="37" y="381"/>
                  </a:lnTo>
                  <a:lnTo>
                    <a:pt x="30" y="381"/>
                  </a:lnTo>
                </a:path>
              </a:pathLst>
            </a:custGeom>
            <a:solidFill>
              <a:srgbClr val="00801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86" name="Freeform 92"/>
            <p:cNvSpPr>
              <a:spLocks/>
            </p:cNvSpPr>
            <p:nvPr/>
          </p:nvSpPr>
          <p:spPr bwMode="auto">
            <a:xfrm>
              <a:off x="1809750" y="2701529"/>
              <a:ext cx="71438" cy="444103"/>
            </a:xfrm>
            <a:custGeom>
              <a:avLst/>
              <a:gdLst>
                <a:gd name="T0" fmla="*/ 2147483647 w 60"/>
                <a:gd name="T1" fmla="*/ 2147483647 h 373"/>
                <a:gd name="T2" fmla="*/ 2147483647 w 60"/>
                <a:gd name="T3" fmla="*/ 2147483647 h 373"/>
                <a:gd name="T4" fmla="*/ 0 w 60"/>
                <a:gd name="T5" fmla="*/ 2147483647 h 373"/>
                <a:gd name="T6" fmla="*/ 2147483647 w 60"/>
                <a:gd name="T7" fmla="*/ 0 h 373"/>
                <a:gd name="T8" fmla="*/ 2147483647 w 60"/>
                <a:gd name="T9" fmla="*/ 2147483647 h 373"/>
                <a:gd name="T10" fmla="*/ 2147483647 w 60"/>
                <a:gd name="T11" fmla="*/ 2147483647 h 373"/>
                <a:gd name="T12" fmla="*/ 2147483647 w 60"/>
                <a:gd name="T13" fmla="*/ 2147483647 h 373"/>
                <a:gd name="T14" fmla="*/ 2147483647 w 60"/>
                <a:gd name="T15" fmla="*/ 2147483647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"/>
                <a:gd name="T25" fmla="*/ 0 h 373"/>
                <a:gd name="T26" fmla="*/ 60 w 60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" h="373">
                  <a:moveTo>
                    <a:pt x="29" y="372"/>
                  </a:moveTo>
                  <a:lnTo>
                    <a:pt x="29" y="172"/>
                  </a:lnTo>
                  <a:lnTo>
                    <a:pt x="0" y="172"/>
                  </a:lnTo>
                  <a:lnTo>
                    <a:pt x="37" y="0"/>
                  </a:lnTo>
                  <a:lnTo>
                    <a:pt x="59" y="172"/>
                  </a:lnTo>
                  <a:lnTo>
                    <a:pt x="37" y="172"/>
                  </a:lnTo>
                  <a:lnTo>
                    <a:pt x="37" y="372"/>
                  </a:lnTo>
                  <a:lnTo>
                    <a:pt x="29" y="372"/>
                  </a:lnTo>
                </a:path>
              </a:pathLst>
            </a:custGeom>
            <a:solidFill>
              <a:srgbClr val="00801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87" name="Freeform 93"/>
            <p:cNvSpPr>
              <a:spLocks/>
            </p:cNvSpPr>
            <p:nvPr/>
          </p:nvSpPr>
          <p:spPr bwMode="auto">
            <a:xfrm>
              <a:off x="1420416" y="2712244"/>
              <a:ext cx="63103" cy="444104"/>
            </a:xfrm>
            <a:custGeom>
              <a:avLst/>
              <a:gdLst>
                <a:gd name="T0" fmla="*/ 2147483647 w 53"/>
                <a:gd name="T1" fmla="*/ 2147483647 h 373"/>
                <a:gd name="T2" fmla="*/ 2147483647 w 53"/>
                <a:gd name="T3" fmla="*/ 2147483647 h 373"/>
                <a:gd name="T4" fmla="*/ 0 w 53"/>
                <a:gd name="T5" fmla="*/ 2147483647 h 373"/>
                <a:gd name="T6" fmla="*/ 2147483647 w 53"/>
                <a:gd name="T7" fmla="*/ 0 h 373"/>
                <a:gd name="T8" fmla="*/ 2147483647 w 53"/>
                <a:gd name="T9" fmla="*/ 2147483647 h 373"/>
                <a:gd name="T10" fmla="*/ 2147483647 w 53"/>
                <a:gd name="T11" fmla="*/ 2147483647 h 373"/>
                <a:gd name="T12" fmla="*/ 2147483647 w 53"/>
                <a:gd name="T13" fmla="*/ 2147483647 h 373"/>
                <a:gd name="T14" fmla="*/ 2147483647 w 53"/>
                <a:gd name="T15" fmla="*/ 2147483647 h 373"/>
                <a:gd name="T16" fmla="*/ 2147483647 w 53"/>
                <a:gd name="T17" fmla="*/ 2147483647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3"/>
                <a:gd name="T28" fmla="*/ 0 h 373"/>
                <a:gd name="T29" fmla="*/ 53 w 53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3" h="373">
                  <a:moveTo>
                    <a:pt x="15" y="372"/>
                  </a:moveTo>
                  <a:lnTo>
                    <a:pt x="15" y="172"/>
                  </a:lnTo>
                  <a:lnTo>
                    <a:pt x="0" y="172"/>
                  </a:lnTo>
                  <a:lnTo>
                    <a:pt x="23" y="0"/>
                  </a:lnTo>
                  <a:lnTo>
                    <a:pt x="52" y="172"/>
                  </a:lnTo>
                  <a:lnTo>
                    <a:pt x="38" y="172"/>
                  </a:lnTo>
                  <a:lnTo>
                    <a:pt x="38" y="372"/>
                  </a:lnTo>
                  <a:lnTo>
                    <a:pt x="23" y="372"/>
                  </a:lnTo>
                  <a:lnTo>
                    <a:pt x="15" y="372"/>
                  </a:lnTo>
                </a:path>
              </a:pathLst>
            </a:custGeom>
            <a:solidFill>
              <a:srgbClr val="00801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940" name="Rectangle 368"/>
            <p:cNvSpPr>
              <a:spLocks noChangeArrowheads="1"/>
            </p:cNvSpPr>
            <p:nvPr/>
          </p:nvSpPr>
          <p:spPr bwMode="auto">
            <a:xfrm>
              <a:off x="1183482" y="3437335"/>
              <a:ext cx="1832232" cy="692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500" dirty="0">
                  <a:latin typeface="Helvetica Neue" charset="0"/>
                  <a:ea typeface="Helvetica Neue" charset="0"/>
                  <a:cs typeface="Helvetica Neue" charset="0"/>
                </a:rPr>
                <a:t>Good for equijoins, 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1500" dirty="0">
                  <a:latin typeface="Helvetica Neue" charset="0"/>
                  <a:ea typeface="Helvetica Neue" charset="0"/>
                  <a:cs typeface="Helvetica Neue" charset="0"/>
                </a:rPr>
                <a:t>range queries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1500" dirty="0">
                  <a:latin typeface="Helvetica Neue" charset="0"/>
                  <a:ea typeface="Helvetica Neue" charset="0"/>
                  <a:cs typeface="Helvetica Neue" charset="0"/>
                </a:rPr>
                <a:t>group-by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09750" y="1534478"/>
              <a:ext cx="76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Range</a:t>
              </a:r>
            </a:p>
          </p:txBody>
        </p:sp>
      </p:grpSp>
      <p:grpSp>
        <p:nvGrpSpPr>
          <p:cNvPr id="8" name="Group 7" descr="Hash data on several machines so that it is completely split up evenly (if the hash function is good)" title="Hash"/>
          <p:cNvGrpSpPr/>
          <p:nvPr/>
        </p:nvGrpSpPr>
        <p:grpSpPr>
          <a:xfrm>
            <a:off x="2945606" y="1825942"/>
            <a:ext cx="2472928" cy="3478531"/>
            <a:chOff x="3443288" y="1550670"/>
            <a:chExt cx="2472928" cy="3478531"/>
          </a:xfrm>
        </p:grpSpPr>
        <p:sp>
          <p:nvSpPr>
            <p:cNvPr id="30721" name="Rectangle 2"/>
            <p:cNvSpPr>
              <a:spLocks noChangeArrowheads="1"/>
            </p:cNvSpPr>
            <p:nvPr/>
          </p:nvSpPr>
          <p:spPr bwMode="auto">
            <a:xfrm>
              <a:off x="3507581" y="4669632"/>
              <a:ext cx="2128838" cy="359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88" name="Rectangle 94" descr="50%"/>
            <p:cNvSpPr>
              <a:spLocks noChangeArrowheads="1"/>
            </p:cNvSpPr>
            <p:nvPr/>
          </p:nvSpPr>
          <p:spPr bwMode="auto">
            <a:xfrm>
              <a:off x="3494485" y="3100387"/>
              <a:ext cx="1951434" cy="261938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89" name="Rectangle 95"/>
            <p:cNvSpPr>
              <a:spLocks noChangeArrowheads="1"/>
            </p:cNvSpPr>
            <p:nvPr/>
          </p:nvSpPr>
          <p:spPr bwMode="auto">
            <a:xfrm>
              <a:off x="3520679" y="2601517"/>
              <a:ext cx="282178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90" name="Rectangle 96"/>
            <p:cNvSpPr>
              <a:spLocks noChangeArrowheads="1"/>
            </p:cNvSpPr>
            <p:nvPr/>
          </p:nvSpPr>
          <p:spPr bwMode="auto">
            <a:xfrm>
              <a:off x="3574257" y="2005013"/>
              <a:ext cx="23693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91" name="Rectangle 97"/>
            <p:cNvSpPr>
              <a:spLocks noChangeArrowheads="1"/>
            </p:cNvSpPr>
            <p:nvPr/>
          </p:nvSpPr>
          <p:spPr bwMode="auto">
            <a:xfrm>
              <a:off x="3530204" y="2070497"/>
              <a:ext cx="236934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92" name="Freeform 98"/>
            <p:cNvSpPr>
              <a:spLocks/>
            </p:cNvSpPr>
            <p:nvPr/>
          </p:nvSpPr>
          <p:spPr bwMode="auto">
            <a:xfrm>
              <a:off x="3515916" y="2000250"/>
              <a:ext cx="284559" cy="446485"/>
            </a:xfrm>
            <a:custGeom>
              <a:avLst/>
              <a:gdLst>
                <a:gd name="T0" fmla="*/ 0 w 239"/>
                <a:gd name="T1" fmla="*/ 2147483647 h 375"/>
                <a:gd name="T2" fmla="*/ 2147483647 w 239"/>
                <a:gd name="T3" fmla="*/ 0 h 375"/>
                <a:gd name="T4" fmla="*/ 2147483647 w 239"/>
                <a:gd name="T5" fmla="*/ 0 h 375"/>
                <a:gd name="T6" fmla="*/ 2147483647 w 239"/>
                <a:gd name="T7" fmla="*/ 2147483647 h 375"/>
                <a:gd name="T8" fmla="*/ 2147483647 w 239"/>
                <a:gd name="T9" fmla="*/ 2147483647 h 375"/>
                <a:gd name="T10" fmla="*/ 2147483647 w 239"/>
                <a:gd name="T11" fmla="*/ 2147483647 h 375"/>
                <a:gd name="T12" fmla="*/ 2147483647 w 239"/>
                <a:gd name="T13" fmla="*/ 2147483647 h 375"/>
                <a:gd name="T14" fmla="*/ 2147483647 w 239"/>
                <a:gd name="T15" fmla="*/ 2147483647 h 375"/>
                <a:gd name="T16" fmla="*/ 0 w 239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"/>
                <a:gd name="T28" fmla="*/ 0 h 375"/>
                <a:gd name="T29" fmla="*/ 239 w 239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" h="375">
                  <a:moveTo>
                    <a:pt x="0" y="46"/>
                  </a:moveTo>
                  <a:lnTo>
                    <a:pt x="37" y="0"/>
                  </a:lnTo>
                  <a:lnTo>
                    <a:pt x="238" y="0"/>
                  </a:lnTo>
                  <a:lnTo>
                    <a:pt x="238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93" name="Line 99"/>
            <p:cNvSpPr>
              <a:spLocks noChangeShapeType="1"/>
            </p:cNvSpPr>
            <p:nvPr/>
          </p:nvSpPr>
          <p:spPr bwMode="auto">
            <a:xfrm flipH="1">
              <a:off x="3781425" y="2001441"/>
              <a:ext cx="34529" cy="631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94" name="Oval 100"/>
            <p:cNvSpPr>
              <a:spLocks noChangeArrowheads="1"/>
            </p:cNvSpPr>
            <p:nvPr/>
          </p:nvSpPr>
          <p:spPr bwMode="auto">
            <a:xfrm>
              <a:off x="3520679" y="2580085"/>
              <a:ext cx="282178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795" name="Group 105"/>
            <p:cNvGrpSpPr>
              <a:grpSpLocks/>
            </p:cNvGrpSpPr>
            <p:nvPr/>
          </p:nvGrpSpPr>
          <p:grpSpPr bwMode="auto">
            <a:xfrm>
              <a:off x="3518297" y="2759869"/>
              <a:ext cx="289322" cy="45244"/>
              <a:chOff x="1995" y="2192"/>
              <a:chExt cx="243" cy="38"/>
            </a:xfrm>
          </p:grpSpPr>
          <p:sp>
            <p:nvSpPr>
              <p:cNvPr id="31061" name="Arc 101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62" name="Arc 102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63" name="Arc 103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64" name="Arc 104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796" name="Line 106"/>
            <p:cNvSpPr>
              <a:spLocks noChangeShapeType="1"/>
            </p:cNvSpPr>
            <p:nvPr/>
          </p:nvSpPr>
          <p:spPr bwMode="auto">
            <a:xfrm>
              <a:off x="3515916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97" name="Line 107"/>
            <p:cNvSpPr>
              <a:spLocks noChangeShapeType="1"/>
            </p:cNvSpPr>
            <p:nvPr/>
          </p:nvSpPr>
          <p:spPr bwMode="auto">
            <a:xfrm>
              <a:off x="3807619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798" name="Rectangle 108"/>
            <p:cNvSpPr>
              <a:spLocks noChangeArrowheads="1"/>
            </p:cNvSpPr>
            <p:nvPr/>
          </p:nvSpPr>
          <p:spPr bwMode="auto">
            <a:xfrm>
              <a:off x="3918347" y="2601517"/>
              <a:ext cx="290513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99" name="Rectangle 109"/>
            <p:cNvSpPr>
              <a:spLocks noChangeArrowheads="1"/>
            </p:cNvSpPr>
            <p:nvPr/>
          </p:nvSpPr>
          <p:spPr bwMode="auto">
            <a:xfrm>
              <a:off x="3971925" y="2005013"/>
              <a:ext cx="246460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00" name="Rectangle 110"/>
            <p:cNvSpPr>
              <a:spLocks noChangeArrowheads="1"/>
            </p:cNvSpPr>
            <p:nvPr/>
          </p:nvSpPr>
          <p:spPr bwMode="auto">
            <a:xfrm>
              <a:off x="3936206" y="2070497"/>
              <a:ext cx="238125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01" name="Freeform 111"/>
            <p:cNvSpPr>
              <a:spLocks/>
            </p:cNvSpPr>
            <p:nvPr/>
          </p:nvSpPr>
          <p:spPr bwMode="auto">
            <a:xfrm>
              <a:off x="3921919" y="2000250"/>
              <a:ext cx="292894" cy="446485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8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1" y="374"/>
                  </a:lnTo>
                  <a:lnTo>
                    <a:pt x="201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02" name="Line 112"/>
            <p:cNvSpPr>
              <a:spLocks noChangeShapeType="1"/>
            </p:cNvSpPr>
            <p:nvPr/>
          </p:nvSpPr>
          <p:spPr bwMode="auto">
            <a:xfrm flipH="1">
              <a:off x="4179094" y="2000250"/>
              <a:ext cx="44054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03" name="Oval 113"/>
            <p:cNvSpPr>
              <a:spLocks noChangeArrowheads="1"/>
            </p:cNvSpPr>
            <p:nvPr/>
          </p:nvSpPr>
          <p:spPr bwMode="auto">
            <a:xfrm>
              <a:off x="3918347" y="2580085"/>
              <a:ext cx="290513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804" name="Group 118"/>
            <p:cNvGrpSpPr>
              <a:grpSpLocks/>
            </p:cNvGrpSpPr>
            <p:nvPr/>
          </p:nvGrpSpPr>
          <p:grpSpPr bwMode="auto">
            <a:xfrm>
              <a:off x="3915966" y="2759869"/>
              <a:ext cx="289322" cy="45244"/>
              <a:chOff x="2329" y="2192"/>
              <a:chExt cx="243" cy="38"/>
            </a:xfrm>
          </p:grpSpPr>
          <p:sp>
            <p:nvSpPr>
              <p:cNvPr id="31057" name="Arc 114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58" name="Arc 115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59" name="Arc 116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60" name="Arc 117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805" name="Line 119"/>
            <p:cNvSpPr>
              <a:spLocks noChangeShapeType="1"/>
            </p:cNvSpPr>
            <p:nvPr/>
          </p:nvSpPr>
          <p:spPr bwMode="auto">
            <a:xfrm>
              <a:off x="3913585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06" name="Line 120"/>
            <p:cNvSpPr>
              <a:spLocks noChangeShapeType="1"/>
            </p:cNvSpPr>
            <p:nvPr/>
          </p:nvSpPr>
          <p:spPr bwMode="auto">
            <a:xfrm>
              <a:off x="4213622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07" name="Rectangle 121"/>
            <p:cNvSpPr>
              <a:spLocks noChangeArrowheads="1"/>
            </p:cNvSpPr>
            <p:nvPr/>
          </p:nvSpPr>
          <p:spPr bwMode="auto">
            <a:xfrm>
              <a:off x="4333875" y="2601517"/>
              <a:ext cx="282179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08" name="Rectangle 122"/>
            <p:cNvSpPr>
              <a:spLocks noChangeArrowheads="1"/>
            </p:cNvSpPr>
            <p:nvPr/>
          </p:nvSpPr>
          <p:spPr bwMode="auto">
            <a:xfrm>
              <a:off x="4386263" y="2005013"/>
              <a:ext cx="23812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09" name="Rectangle 123"/>
            <p:cNvSpPr>
              <a:spLocks noChangeArrowheads="1"/>
            </p:cNvSpPr>
            <p:nvPr/>
          </p:nvSpPr>
          <p:spPr bwMode="auto">
            <a:xfrm>
              <a:off x="4333875" y="2070497"/>
              <a:ext cx="246460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10" name="Freeform 124"/>
            <p:cNvSpPr>
              <a:spLocks/>
            </p:cNvSpPr>
            <p:nvPr/>
          </p:nvSpPr>
          <p:spPr bwMode="auto">
            <a:xfrm>
              <a:off x="4329113" y="2000250"/>
              <a:ext cx="292894" cy="446485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29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7" y="374"/>
                  </a:lnTo>
                  <a:lnTo>
                    <a:pt x="207" y="46"/>
                  </a:lnTo>
                  <a:lnTo>
                    <a:pt x="96" y="46"/>
                  </a:lnTo>
                  <a:lnTo>
                    <a:pt x="44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11" name="Line 125"/>
            <p:cNvSpPr>
              <a:spLocks noChangeShapeType="1"/>
            </p:cNvSpPr>
            <p:nvPr/>
          </p:nvSpPr>
          <p:spPr bwMode="auto">
            <a:xfrm flipH="1">
              <a:off x="4585098" y="2000250"/>
              <a:ext cx="35719" cy="654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12" name="Oval 126"/>
            <p:cNvSpPr>
              <a:spLocks noChangeArrowheads="1"/>
            </p:cNvSpPr>
            <p:nvPr/>
          </p:nvSpPr>
          <p:spPr bwMode="auto">
            <a:xfrm>
              <a:off x="4333875" y="2580085"/>
              <a:ext cx="282179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813" name="Group 131"/>
            <p:cNvGrpSpPr>
              <a:grpSpLocks/>
            </p:cNvGrpSpPr>
            <p:nvPr/>
          </p:nvGrpSpPr>
          <p:grpSpPr bwMode="auto">
            <a:xfrm>
              <a:off x="4331494" y="2758679"/>
              <a:ext cx="280988" cy="46434"/>
              <a:chOff x="2678" y="2191"/>
              <a:chExt cx="236" cy="39"/>
            </a:xfrm>
          </p:grpSpPr>
          <p:sp>
            <p:nvSpPr>
              <p:cNvPr id="31053" name="Arc 127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54" name="Arc 128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55" name="Arc 129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56" name="Arc 130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814" name="Line 132"/>
            <p:cNvSpPr>
              <a:spLocks noChangeShapeType="1"/>
            </p:cNvSpPr>
            <p:nvPr/>
          </p:nvSpPr>
          <p:spPr bwMode="auto">
            <a:xfrm>
              <a:off x="4329113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15" name="Line 133"/>
            <p:cNvSpPr>
              <a:spLocks noChangeShapeType="1"/>
            </p:cNvSpPr>
            <p:nvPr/>
          </p:nvSpPr>
          <p:spPr bwMode="auto">
            <a:xfrm>
              <a:off x="4611291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16" name="Rectangle 134"/>
            <p:cNvSpPr>
              <a:spLocks noChangeArrowheads="1"/>
            </p:cNvSpPr>
            <p:nvPr/>
          </p:nvSpPr>
          <p:spPr bwMode="auto">
            <a:xfrm>
              <a:off x="4739879" y="2601517"/>
              <a:ext cx="282178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17" name="Rectangle 135"/>
            <p:cNvSpPr>
              <a:spLocks noChangeArrowheads="1"/>
            </p:cNvSpPr>
            <p:nvPr/>
          </p:nvSpPr>
          <p:spPr bwMode="auto">
            <a:xfrm>
              <a:off x="4783931" y="2005013"/>
              <a:ext cx="23812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18" name="Rectangle 136"/>
            <p:cNvSpPr>
              <a:spLocks noChangeArrowheads="1"/>
            </p:cNvSpPr>
            <p:nvPr/>
          </p:nvSpPr>
          <p:spPr bwMode="auto">
            <a:xfrm>
              <a:off x="4748213" y="2070497"/>
              <a:ext cx="238125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19" name="Freeform 137"/>
            <p:cNvSpPr>
              <a:spLocks/>
            </p:cNvSpPr>
            <p:nvPr/>
          </p:nvSpPr>
          <p:spPr bwMode="auto">
            <a:xfrm>
              <a:off x="4726781" y="2000250"/>
              <a:ext cx="291704" cy="446485"/>
            </a:xfrm>
            <a:custGeom>
              <a:avLst/>
              <a:gdLst>
                <a:gd name="T0" fmla="*/ 0 w 245"/>
                <a:gd name="T1" fmla="*/ 2147483647 h 375"/>
                <a:gd name="T2" fmla="*/ 2147483647 w 245"/>
                <a:gd name="T3" fmla="*/ 0 h 375"/>
                <a:gd name="T4" fmla="*/ 2147483647 w 245"/>
                <a:gd name="T5" fmla="*/ 0 h 375"/>
                <a:gd name="T6" fmla="*/ 2147483647 w 245"/>
                <a:gd name="T7" fmla="*/ 2147483647 h 375"/>
                <a:gd name="T8" fmla="*/ 2147483647 w 245"/>
                <a:gd name="T9" fmla="*/ 2147483647 h 375"/>
                <a:gd name="T10" fmla="*/ 2147483647 w 245"/>
                <a:gd name="T11" fmla="*/ 2147483647 h 375"/>
                <a:gd name="T12" fmla="*/ 2147483647 w 245"/>
                <a:gd name="T13" fmla="*/ 2147483647 h 375"/>
                <a:gd name="T14" fmla="*/ 2147483647 w 245"/>
                <a:gd name="T15" fmla="*/ 2147483647 h 375"/>
                <a:gd name="T16" fmla="*/ 0 w 245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5"/>
                <a:gd name="T28" fmla="*/ 0 h 375"/>
                <a:gd name="T29" fmla="*/ 245 w 245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5" h="375">
                  <a:moveTo>
                    <a:pt x="0" y="46"/>
                  </a:moveTo>
                  <a:lnTo>
                    <a:pt x="37" y="0"/>
                  </a:lnTo>
                  <a:lnTo>
                    <a:pt x="244" y="0"/>
                  </a:lnTo>
                  <a:lnTo>
                    <a:pt x="244" y="328"/>
                  </a:lnTo>
                  <a:lnTo>
                    <a:pt x="215" y="374"/>
                  </a:lnTo>
                  <a:lnTo>
                    <a:pt x="215" y="46"/>
                  </a:lnTo>
                  <a:lnTo>
                    <a:pt x="111" y="46"/>
                  </a:lnTo>
                  <a:lnTo>
                    <a:pt x="59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20" name="Line 138"/>
            <p:cNvSpPr>
              <a:spLocks noChangeShapeType="1"/>
            </p:cNvSpPr>
            <p:nvPr/>
          </p:nvSpPr>
          <p:spPr bwMode="auto">
            <a:xfrm flipH="1">
              <a:off x="4982766" y="2000250"/>
              <a:ext cx="44053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21" name="Oval 139"/>
            <p:cNvSpPr>
              <a:spLocks noChangeArrowheads="1"/>
            </p:cNvSpPr>
            <p:nvPr/>
          </p:nvSpPr>
          <p:spPr bwMode="auto">
            <a:xfrm>
              <a:off x="4739879" y="2580085"/>
              <a:ext cx="282178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822" name="Group 144"/>
            <p:cNvGrpSpPr>
              <a:grpSpLocks/>
            </p:cNvGrpSpPr>
            <p:nvPr/>
          </p:nvGrpSpPr>
          <p:grpSpPr bwMode="auto">
            <a:xfrm>
              <a:off x="4737497" y="2759869"/>
              <a:ext cx="289322" cy="45244"/>
              <a:chOff x="3019" y="2192"/>
              <a:chExt cx="243" cy="38"/>
            </a:xfrm>
          </p:grpSpPr>
          <p:sp>
            <p:nvSpPr>
              <p:cNvPr id="31049" name="Arc 140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50" name="Arc 141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51" name="Arc 142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52" name="Arc 143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823" name="Line 145"/>
            <p:cNvSpPr>
              <a:spLocks noChangeShapeType="1"/>
            </p:cNvSpPr>
            <p:nvPr/>
          </p:nvSpPr>
          <p:spPr bwMode="auto">
            <a:xfrm>
              <a:off x="4735116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24" name="Line 146"/>
            <p:cNvSpPr>
              <a:spLocks noChangeShapeType="1"/>
            </p:cNvSpPr>
            <p:nvPr/>
          </p:nvSpPr>
          <p:spPr bwMode="auto">
            <a:xfrm>
              <a:off x="5026819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25" name="Rectangle 147"/>
            <p:cNvSpPr>
              <a:spLocks noChangeArrowheads="1"/>
            </p:cNvSpPr>
            <p:nvPr/>
          </p:nvSpPr>
          <p:spPr bwMode="auto">
            <a:xfrm>
              <a:off x="5137548" y="2601517"/>
              <a:ext cx="282178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26" name="Rectangle 148"/>
            <p:cNvSpPr>
              <a:spLocks noChangeArrowheads="1"/>
            </p:cNvSpPr>
            <p:nvPr/>
          </p:nvSpPr>
          <p:spPr bwMode="auto">
            <a:xfrm>
              <a:off x="5189935" y="2005013"/>
              <a:ext cx="23812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27" name="Rectangle 149"/>
            <p:cNvSpPr>
              <a:spLocks noChangeArrowheads="1"/>
            </p:cNvSpPr>
            <p:nvPr/>
          </p:nvSpPr>
          <p:spPr bwMode="auto">
            <a:xfrm>
              <a:off x="5145881" y="2070497"/>
              <a:ext cx="238125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28" name="Freeform 150"/>
            <p:cNvSpPr>
              <a:spLocks/>
            </p:cNvSpPr>
            <p:nvPr/>
          </p:nvSpPr>
          <p:spPr bwMode="auto">
            <a:xfrm>
              <a:off x="5132785" y="2000250"/>
              <a:ext cx="292894" cy="446485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11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29" name="Line 151"/>
            <p:cNvSpPr>
              <a:spLocks noChangeShapeType="1"/>
            </p:cNvSpPr>
            <p:nvPr/>
          </p:nvSpPr>
          <p:spPr bwMode="auto">
            <a:xfrm flipH="1">
              <a:off x="5397104" y="2000250"/>
              <a:ext cx="45244" cy="654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30" name="Oval 152"/>
            <p:cNvSpPr>
              <a:spLocks noChangeArrowheads="1"/>
            </p:cNvSpPr>
            <p:nvPr/>
          </p:nvSpPr>
          <p:spPr bwMode="auto">
            <a:xfrm>
              <a:off x="5137548" y="2580085"/>
              <a:ext cx="282178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831" name="Group 157"/>
            <p:cNvGrpSpPr>
              <a:grpSpLocks/>
            </p:cNvGrpSpPr>
            <p:nvPr/>
          </p:nvGrpSpPr>
          <p:grpSpPr bwMode="auto">
            <a:xfrm>
              <a:off x="5135166" y="2758679"/>
              <a:ext cx="290513" cy="46434"/>
              <a:chOff x="3353" y="2191"/>
              <a:chExt cx="244" cy="39"/>
            </a:xfrm>
          </p:grpSpPr>
          <p:sp>
            <p:nvSpPr>
              <p:cNvPr id="31045" name="Arc 153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46" name="Arc 154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47" name="Arc 155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48" name="Arc 156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832" name="Line 158"/>
            <p:cNvSpPr>
              <a:spLocks noChangeShapeType="1"/>
            </p:cNvSpPr>
            <p:nvPr/>
          </p:nvSpPr>
          <p:spPr bwMode="auto">
            <a:xfrm>
              <a:off x="5132785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33" name="Line 159"/>
            <p:cNvSpPr>
              <a:spLocks noChangeShapeType="1"/>
            </p:cNvSpPr>
            <p:nvPr/>
          </p:nvSpPr>
          <p:spPr bwMode="auto">
            <a:xfrm>
              <a:off x="5424488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34" name="Line 160"/>
            <p:cNvSpPr>
              <a:spLocks noChangeShapeType="1"/>
            </p:cNvSpPr>
            <p:nvPr/>
          </p:nvSpPr>
          <p:spPr bwMode="auto">
            <a:xfrm>
              <a:off x="3648075" y="2520554"/>
              <a:ext cx="1634729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35" name="Line 161"/>
            <p:cNvSpPr>
              <a:spLocks noChangeShapeType="1"/>
            </p:cNvSpPr>
            <p:nvPr/>
          </p:nvSpPr>
          <p:spPr bwMode="auto">
            <a:xfrm>
              <a:off x="3657600" y="2434829"/>
              <a:ext cx="0" cy="1619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36" name="Line 162"/>
            <p:cNvSpPr>
              <a:spLocks noChangeShapeType="1"/>
            </p:cNvSpPr>
            <p:nvPr/>
          </p:nvSpPr>
          <p:spPr bwMode="auto">
            <a:xfrm>
              <a:off x="4055269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37" name="Line 163"/>
            <p:cNvSpPr>
              <a:spLocks noChangeShapeType="1"/>
            </p:cNvSpPr>
            <p:nvPr/>
          </p:nvSpPr>
          <p:spPr bwMode="auto">
            <a:xfrm>
              <a:off x="4461272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38" name="Line 164"/>
            <p:cNvSpPr>
              <a:spLocks noChangeShapeType="1"/>
            </p:cNvSpPr>
            <p:nvPr/>
          </p:nvSpPr>
          <p:spPr bwMode="auto">
            <a:xfrm>
              <a:off x="4876800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39" name="Line 165"/>
            <p:cNvSpPr>
              <a:spLocks noChangeShapeType="1"/>
            </p:cNvSpPr>
            <p:nvPr/>
          </p:nvSpPr>
          <p:spPr bwMode="auto">
            <a:xfrm>
              <a:off x="5274469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840" name="Group 171"/>
            <p:cNvGrpSpPr>
              <a:grpSpLocks/>
            </p:cNvGrpSpPr>
            <p:nvPr/>
          </p:nvGrpSpPr>
          <p:grpSpPr bwMode="auto">
            <a:xfrm>
              <a:off x="3538538" y="3144442"/>
              <a:ext cx="1845469" cy="163115"/>
              <a:chOff x="2012" y="2515"/>
              <a:chExt cx="1550" cy="137"/>
            </a:xfrm>
          </p:grpSpPr>
          <p:sp>
            <p:nvSpPr>
              <p:cNvPr id="31040" name="Rectangle 166"/>
              <p:cNvSpPr>
                <a:spLocks noChangeArrowheads="1"/>
              </p:cNvSpPr>
              <p:nvPr/>
            </p:nvSpPr>
            <p:spPr bwMode="auto">
              <a:xfrm>
                <a:off x="2012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41" name="Rectangle 167"/>
              <p:cNvSpPr>
                <a:spLocks noChangeArrowheads="1"/>
              </p:cNvSpPr>
              <p:nvPr/>
            </p:nvSpPr>
            <p:spPr bwMode="auto">
              <a:xfrm>
                <a:off x="2331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42" name="Rectangle 168"/>
              <p:cNvSpPr>
                <a:spLocks noChangeArrowheads="1"/>
              </p:cNvSpPr>
              <p:nvPr/>
            </p:nvSpPr>
            <p:spPr bwMode="auto">
              <a:xfrm>
                <a:off x="2657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43" name="Rectangle 169"/>
              <p:cNvSpPr>
                <a:spLocks noChangeArrowheads="1"/>
              </p:cNvSpPr>
              <p:nvPr/>
            </p:nvSpPr>
            <p:spPr bwMode="auto">
              <a:xfrm>
                <a:off x="2976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44" name="Rectangle 170"/>
              <p:cNvSpPr>
                <a:spLocks noChangeArrowheads="1"/>
              </p:cNvSpPr>
              <p:nvPr/>
            </p:nvSpPr>
            <p:spPr bwMode="auto">
              <a:xfrm>
                <a:off x="3296" y="2515"/>
                <a:ext cx="266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841" name="Rectangle 172"/>
            <p:cNvSpPr>
              <a:spLocks noChangeArrowheads="1"/>
            </p:cNvSpPr>
            <p:nvPr/>
          </p:nvSpPr>
          <p:spPr bwMode="auto">
            <a:xfrm>
              <a:off x="3467101" y="3103960"/>
              <a:ext cx="46326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30842" name="Rectangle 173"/>
            <p:cNvSpPr>
              <a:spLocks noChangeArrowheads="1"/>
            </p:cNvSpPr>
            <p:nvPr/>
          </p:nvSpPr>
          <p:spPr bwMode="auto">
            <a:xfrm>
              <a:off x="3842147" y="3095625"/>
              <a:ext cx="41344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30843" name="Rectangle 174"/>
            <p:cNvSpPr>
              <a:spLocks noChangeArrowheads="1"/>
            </p:cNvSpPr>
            <p:nvPr/>
          </p:nvSpPr>
          <p:spPr bwMode="auto">
            <a:xfrm>
              <a:off x="4241007" y="3095625"/>
              <a:ext cx="482503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30844" name="Rectangle 175"/>
            <p:cNvSpPr>
              <a:spLocks noChangeArrowheads="1"/>
            </p:cNvSpPr>
            <p:nvPr/>
          </p:nvSpPr>
          <p:spPr bwMode="auto">
            <a:xfrm>
              <a:off x="4610100" y="3095625"/>
              <a:ext cx="485709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30845" name="Rectangle 176"/>
            <p:cNvSpPr>
              <a:spLocks noChangeArrowheads="1"/>
            </p:cNvSpPr>
            <p:nvPr/>
          </p:nvSpPr>
          <p:spPr bwMode="auto">
            <a:xfrm>
              <a:off x="4991100" y="3094435"/>
              <a:ext cx="434991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30846" name="Group 179"/>
            <p:cNvGrpSpPr>
              <a:grpSpLocks/>
            </p:cNvGrpSpPr>
            <p:nvPr/>
          </p:nvGrpSpPr>
          <p:grpSpPr bwMode="auto">
            <a:xfrm>
              <a:off x="3709987" y="2802731"/>
              <a:ext cx="328613" cy="301229"/>
              <a:chOff x="2156" y="2228"/>
              <a:chExt cx="276" cy="253"/>
            </a:xfrm>
          </p:grpSpPr>
          <p:sp>
            <p:nvSpPr>
              <p:cNvPr id="31038" name="Freeform 177"/>
              <p:cNvSpPr>
                <a:spLocks/>
              </p:cNvSpPr>
              <p:nvPr/>
            </p:nvSpPr>
            <p:spPr bwMode="auto">
              <a:xfrm>
                <a:off x="2312" y="2228"/>
                <a:ext cx="120" cy="120"/>
              </a:xfrm>
              <a:custGeom>
                <a:avLst/>
                <a:gdLst>
                  <a:gd name="T0" fmla="*/ 119 w 120"/>
                  <a:gd name="T1" fmla="*/ 0 h 120"/>
                  <a:gd name="T2" fmla="*/ 37 w 120"/>
                  <a:gd name="T3" fmla="*/ 119 h 120"/>
                  <a:gd name="T4" fmla="*/ 15 w 120"/>
                  <a:gd name="T5" fmla="*/ 91 h 120"/>
                  <a:gd name="T6" fmla="*/ 0 w 120"/>
                  <a:gd name="T7" fmla="*/ 55 h 120"/>
                  <a:gd name="T8" fmla="*/ 119 w 12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0"/>
                  <a:gd name="T17" fmla="*/ 120 w 12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0">
                    <a:moveTo>
                      <a:pt x="119" y="0"/>
                    </a:moveTo>
                    <a:lnTo>
                      <a:pt x="37" y="119"/>
                    </a:lnTo>
                    <a:lnTo>
                      <a:pt x="15" y="91"/>
                    </a:lnTo>
                    <a:lnTo>
                      <a:pt x="0" y="55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39" name="Line 178"/>
              <p:cNvSpPr>
                <a:spLocks noChangeShapeType="1"/>
              </p:cNvSpPr>
              <p:nvPr/>
            </p:nvSpPr>
            <p:spPr bwMode="auto">
              <a:xfrm flipV="1">
                <a:off x="2156" y="2312"/>
                <a:ext cx="178" cy="16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47" name="Group 182"/>
            <p:cNvGrpSpPr>
              <a:grpSpLocks/>
            </p:cNvGrpSpPr>
            <p:nvPr/>
          </p:nvGrpSpPr>
          <p:grpSpPr bwMode="auto">
            <a:xfrm>
              <a:off x="3788569" y="2792017"/>
              <a:ext cx="1045369" cy="307181"/>
              <a:chOff x="2222" y="2219"/>
              <a:chExt cx="878" cy="258"/>
            </a:xfrm>
          </p:grpSpPr>
          <p:sp>
            <p:nvSpPr>
              <p:cNvPr id="31036" name="Freeform 180"/>
              <p:cNvSpPr>
                <a:spLocks/>
              </p:cNvSpPr>
              <p:nvPr/>
            </p:nvSpPr>
            <p:spPr bwMode="auto">
              <a:xfrm>
                <a:off x="2965" y="2219"/>
                <a:ext cx="135" cy="83"/>
              </a:xfrm>
              <a:custGeom>
                <a:avLst/>
                <a:gdLst>
                  <a:gd name="T0" fmla="*/ 134 w 135"/>
                  <a:gd name="T1" fmla="*/ 9 h 83"/>
                  <a:gd name="T2" fmla="*/ 15 w 135"/>
                  <a:gd name="T3" fmla="*/ 82 h 83"/>
                  <a:gd name="T4" fmla="*/ 7 w 135"/>
                  <a:gd name="T5" fmla="*/ 46 h 83"/>
                  <a:gd name="T6" fmla="*/ 0 w 135"/>
                  <a:gd name="T7" fmla="*/ 0 h 83"/>
                  <a:gd name="T8" fmla="*/ 134 w 135"/>
                  <a:gd name="T9" fmla="*/ 9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3"/>
                  <a:gd name="T17" fmla="*/ 135 w 135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3">
                    <a:moveTo>
                      <a:pt x="134" y="9"/>
                    </a:moveTo>
                    <a:lnTo>
                      <a:pt x="15" y="82"/>
                    </a:lnTo>
                    <a:lnTo>
                      <a:pt x="7" y="46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37" name="Line 181"/>
              <p:cNvSpPr>
                <a:spLocks noChangeShapeType="1"/>
              </p:cNvSpPr>
              <p:nvPr/>
            </p:nvSpPr>
            <p:spPr bwMode="auto">
              <a:xfrm flipV="1">
                <a:off x="2222" y="2263"/>
                <a:ext cx="757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48" name="Group 185"/>
            <p:cNvGrpSpPr>
              <a:grpSpLocks/>
            </p:cNvGrpSpPr>
            <p:nvPr/>
          </p:nvGrpSpPr>
          <p:grpSpPr bwMode="auto">
            <a:xfrm>
              <a:off x="3595687" y="2802732"/>
              <a:ext cx="80963" cy="302419"/>
              <a:chOff x="2060" y="2228"/>
              <a:chExt cx="68" cy="254"/>
            </a:xfrm>
          </p:grpSpPr>
          <p:sp>
            <p:nvSpPr>
              <p:cNvPr id="31034" name="Freeform 183"/>
              <p:cNvSpPr>
                <a:spLocks/>
              </p:cNvSpPr>
              <p:nvPr/>
            </p:nvSpPr>
            <p:spPr bwMode="auto">
              <a:xfrm>
                <a:off x="2060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35" name="Line 184"/>
              <p:cNvSpPr>
                <a:spLocks noChangeShapeType="1"/>
              </p:cNvSpPr>
              <p:nvPr/>
            </p:nvSpPr>
            <p:spPr bwMode="auto">
              <a:xfrm flipV="1">
                <a:off x="2097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49" name="Group 188"/>
            <p:cNvGrpSpPr>
              <a:grpSpLocks/>
            </p:cNvGrpSpPr>
            <p:nvPr/>
          </p:nvGrpSpPr>
          <p:grpSpPr bwMode="auto">
            <a:xfrm>
              <a:off x="4073128" y="2802732"/>
              <a:ext cx="79772" cy="302419"/>
              <a:chOff x="2461" y="2228"/>
              <a:chExt cx="67" cy="254"/>
            </a:xfrm>
          </p:grpSpPr>
          <p:sp>
            <p:nvSpPr>
              <p:cNvPr id="31032" name="Freeform 186"/>
              <p:cNvSpPr>
                <a:spLocks/>
              </p:cNvSpPr>
              <p:nvPr/>
            </p:nvSpPr>
            <p:spPr bwMode="auto">
              <a:xfrm>
                <a:off x="2461" y="2228"/>
                <a:ext cx="67" cy="156"/>
              </a:xfrm>
              <a:custGeom>
                <a:avLst/>
                <a:gdLst>
                  <a:gd name="T0" fmla="*/ 37 w 67"/>
                  <a:gd name="T1" fmla="*/ 0 h 156"/>
                  <a:gd name="T2" fmla="*/ 66 w 67"/>
                  <a:gd name="T3" fmla="*/ 155 h 156"/>
                  <a:gd name="T4" fmla="*/ 37 w 67"/>
                  <a:gd name="T5" fmla="*/ 155 h 156"/>
                  <a:gd name="T6" fmla="*/ 0 w 67"/>
                  <a:gd name="T7" fmla="*/ 155 h 156"/>
                  <a:gd name="T8" fmla="*/ 37 w 67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6"/>
                  <a:gd name="T17" fmla="*/ 67 w 67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6">
                    <a:moveTo>
                      <a:pt x="37" y="0"/>
                    </a:moveTo>
                    <a:lnTo>
                      <a:pt x="66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33" name="Line 187"/>
              <p:cNvSpPr>
                <a:spLocks noChangeShapeType="1"/>
              </p:cNvSpPr>
              <p:nvPr/>
            </p:nvSpPr>
            <p:spPr bwMode="auto">
              <a:xfrm flipV="1">
                <a:off x="2498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50" name="Group 191"/>
            <p:cNvGrpSpPr>
              <a:grpSpLocks/>
            </p:cNvGrpSpPr>
            <p:nvPr/>
          </p:nvGrpSpPr>
          <p:grpSpPr bwMode="auto">
            <a:xfrm>
              <a:off x="4469606" y="2802732"/>
              <a:ext cx="80963" cy="302419"/>
              <a:chOff x="2794" y="2228"/>
              <a:chExt cx="68" cy="254"/>
            </a:xfrm>
          </p:grpSpPr>
          <p:sp>
            <p:nvSpPr>
              <p:cNvPr id="31030" name="Freeform 189"/>
              <p:cNvSpPr>
                <a:spLocks/>
              </p:cNvSpPr>
              <p:nvPr/>
            </p:nvSpPr>
            <p:spPr bwMode="auto">
              <a:xfrm>
                <a:off x="2794" y="2228"/>
                <a:ext cx="68" cy="156"/>
              </a:xfrm>
              <a:custGeom>
                <a:avLst/>
                <a:gdLst>
                  <a:gd name="T0" fmla="*/ 38 w 68"/>
                  <a:gd name="T1" fmla="*/ 0 h 156"/>
                  <a:gd name="T2" fmla="*/ 67 w 68"/>
                  <a:gd name="T3" fmla="*/ 155 h 156"/>
                  <a:gd name="T4" fmla="*/ 38 w 68"/>
                  <a:gd name="T5" fmla="*/ 155 h 156"/>
                  <a:gd name="T6" fmla="*/ 0 w 68"/>
                  <a:gd name="T7" fmla="*/ 155 h 156"/>
                  <a:gd name="T8" fmla="*/ 38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8" y="0"/>
                    </a:moveTo>
                    <a:lnTo>
                      <a:pt x="67" y="155"/>
                    </a:lnTo>
                    <a:lnTo>
                      <a:pt x="38" y="155"/>
                    </a:lnTo>
                    <a:lnTo>
                      <a:pt x="0" y="155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31" name="Line 190"/>
              <p:cNvSpPr>
                <a:spLocks noChangeShapeType="1"/>
              </p:cNvSpPr>
              <p:nvPr/>
            </p:nvSpPr>
            <p:spPr bwMode="auto">
              <a:xfrm flipV="1">
                <a:off x="2832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51" name="Group 194"/>
            <p:cNvGrpSpPr>
              <a:grpSpLocks/>
            </p:cNvGrpSpPr>
            <p:nvPr/>
          </p:nvGrpSpPr>
          <p:grpSpPr bwMode="auto">
            <a:xfrm>
              <a:off x="4867275" y="2802732"/>
              <a:ext cx="80963" cy="302419"/>
              <a:chOff x="3128" y="2228"/>
              <a:chExt cx="68" cy="254"/>
            </a:xfrm>
          </p:grpSpPr>
          <p:sp>
            <p:nvSpPr>
              <p:cNvPr id="31028" name="Freeform 192"/>
              <p:cNvSpPr>
                <a:spLocks/>
              </p:cNvSpPr>
              <p:nvPr/>
            </p:nvSpPr>
            <p:spPr bwMode="auto">
              <a:xfrm>
                <a:off x="3128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29" name="Line 193"/>
              <p:cNvSpPr>
                <a:spLocks noChangeShapeType="1"/>
              </p:cNvSpPr>
              <p:nvPr/>
            </p:nvSpPr>
            <p:spPr bwMode="auto">
              <a:xfrm flipV="1">
                <a:off x="3165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52" name="Group 197"/>
            <p:cNvGrpSpPr>
              <a:grpSpLocks/>
            </p:cNvGrpSpPr>
            <p:nvPr/>
          </p:nvGrpSpPr>
          <p:grpSpPr bwMode="auto">
            <a:xfrm>
              <a:off x="5264944" y="2802732"/>
              <a:ext cx="80963" cy="302419"/>
              <a:chOff x="3462" y="2228"/>
              <a:chExt cx="68" cy="254"/>
            </a:xfrm>
          </p:grpSpPr>
          <p:sp>
            <p:nvSpPr>
              <p:cNvPr id="31026" name="Freeform 195"/>
              <p:cNvSpPr>
                <a:spLocks/>
              </p:cNvSpPr>
              <p:nvPr/>
            </p:nvSpPr>
            <p:spPr bwMode="auto">
              <a:xfrm>
                <a:off x="3462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27" name="Line 196"/>
              <p:cNvSpPr>
                <a:spLocks noChangeShapeType="1"/>
              </p:cNvSpPr>
              <p:nvPr/>
            </p:nvSpPr>
            <p:spPr bwMode="auto">
              <a:xfrm flipV="1">
                <a:off x="3499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53" name="Group 200"/>
            <p:cNvGrpSpPr>
              <a:grpSpLocks/>
            </p:cNvGrpSpPr>
            <p:nvPr/>
          </p:nvGrpSpPr>
          <p:grpSpPr bwMode="auto">
            <a:xfrm>
              <a:off x="4991100" y="2802732"/>
              <a:ext cx="247650" cy="303610"/>
              <a:chOff x="3232" y="2228"/>
              <a:chExt cx="208" cy="255"/>
            </a:xfrm>
          </p:grpSpPr>
          <p:sp>
            <p:nvSpPr>
              <p:cNvPr id="31024" name="Freeform 198"/>
              <p:cNvSpPr>
                <a:spLocks/>
              </p:cNvSpPr>
              <p:nvPr/>
            </p:nvSpPr>
            <p:spPr bwMode="auto">
              <a:xfrm>
                <a:off x="3232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2 w 105"/>
                  <a:gd name="T5" fmla="*/ 110 h 138"/>
                  <a:gd name="T6" fmla="*/ 60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2" y="110"/>
                    </a:lnTo>
                    <a:lnTo>
                      <a:pt x="60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25" name="Line 199"/>
              <p:cNvSpPr>
                <a:spLocks noChangeShapeType="1"/>
              </p:cNvSpPr>
              <p:nvPr/>
            </p:nvSpPr>
            <p:spPr bwMode="auto">
              <a:xfrm flipH="1" flipV="1">
                <a:off x="3306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54" name="Group 203"/>
            <p:cNvGrpSpPr>
              <a:grpSpLocks/>
            </p:cNvGrpSpPr>
            <p:nvPr/>
          </p:nvGrpSpPr>
          <p:grpSpPr bwMode="auto">
            <a:xfrm>
              <a:off x="4593432" y="2802732"/>
              <a:ext cx="564356" cy="297656"/>
              <a:chOff x="2898" y="2228"/>
              <a:chExt cx="474" cy="250"/>
            </a:xfrm>
          </p:grpSpPr>
          <p:sp>
            <p:nvSpPr>
              <p:cNvPr id="31022" name="Freeform 201"/>
              <p:cNvSpPr>
                <a:spLocks/>
              </p:cNvSpPr>
              <p:nvPr/>
            </p:nvSpPr>
            <p:spPr bwMode="auto">
              <a:xfrm>
                <a:off x="28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2 w 127"/>
                  <a:gd name="T5" fmla="*/ 55 h 92"/>
                  <a:gd name="T6" fmla="*/ 97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2" y="55"/>
                    </a:lnTo>
                    <a:lnTo>
                      <a:pt x="97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23" name="Line 202"/>
              <p:cNvSpPr>
                <a:spLocks noChangeShapeType="1"/>
              </p:cNvSpPr>
              <p:nvPr/>
            </p:nvSpPr>
            <p:spPr bwMode="auto">
              <a:xfrm flipH="1" flipV="1">
                <a:off x="3001" y="2280"/>
                <a:ext cx="371" cy="19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55" name="Group 206"/>
            <p:cNvGrpSpPr>
              <a:grpSpLocks/>
            </p:cNvGrpSpPr>
            <p:nvPr/>
          </p:nvGrpSpPr>
          <p:grpSpPr bwMode="auto">
            <a:xfrm>
              <a:off x="4195763" y="2802731"/>
              <a:ext cx="883444" cy="296466"/>
              <a:chOff x="2564" y="2228"/>
              <a:chExt cx="742" cy="249"/>
            </a:xfrm>
          </p:grpSpPr>
          <p:sp>
            <p:nvSpPr>
              <p:cNvPr id="31020" name="Freeform 204"/>
              <p:cNvSpPr>
                <a:spLocks/>
              </p:cNvSpPr>
              <p:nvPr/>
            </p:nvSpPr>
            <p:spPr bwMode="auto">
              <a:xfrm>
                <a:off x="2564" y="2228"/>
                <a:ext cx="128" cy="74"/>
              </a:xfrm>
              <a:custGeom>
                <a:avLst/>
                <a:gdLst>
                  <a:gd name="T0" fmla="*/ 0 w 128"/>
                  <a:gd name="T1" fmla="*/ 0 h 74"/>
                  <a:gd name="T2" fmla="*/ 127 w 128"/>
                  <a:gd name="T3" fmla="*/ 0 h 74"/>
                  <a:gd name="T4" fmla="*/ 119 w 128"/>
                  <a:gd name="T5" fmla="*/ 37 h 74"/>
                  <a:gd name="T6" fmla="*/ 112 w 128"/>
                  <a:gd name="T7" fmla="*/ 73 h 74"/>
                  <a:gd name="T8" fmla="*/ 0 w 128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74"/>
                  <a:gd name="T17" fmla="*/ 128 w 128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74">
                    <a:moveTo>
                      <a:pt x="0" y="0"/>
                    </a:moveTo>
                    <a:lnTo>
                      <a:pt x="127" y="0"/>
                    </a:lnTo>
                    <a:lnTo>
                      <a:pt x="119" y="37"/>
                    </a:lnTo>
                    <a:lnTo>
                      <a:pt x="112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21" name="Line 205"/>
              <p:cNvSpPr>
                <a:spLocks noChangeShapeType="1"/>
              </p:cNvSpPr>
              <p:nvPr/>
            </p:nvSpPr>
            <p:spPr bwMode="auto">
              <a:xfrm flipH="1" flipV="1">
                <a:off x="2676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56" name="Group 209"/>
            <p:cNvGrpSpPr>
              <a:grpSpLocks/>
            </p:cNvGrpSpPr>
            <p:nvPr/>
          </p:nvGrpSpPr>
          <p:grpSpPr bwMode="auto">
            <a:xfrm>
              <a:off x="4982767" y="2802732"/>
              <a:ext cx="248840" cy="303610"/>
              <a:chOff x="3225" y="2228"/>
              <a:chExt cx="209" cy="255"/>
            </a:xfrm>
          </p:grpSpPr>
          <p:sp>
            <p:nvSpPr>
              <p:cNvPr id="31018" name="Freeform 207"/>
              <p:cNvSpPr>
                <a:spLocks/>
              </p:cNvSpPr>
              <p:nvPr/>
            </p:nvSpPr>
            <p:spPr bwMode="auto">
              <a:xfrm>
                <a:off x="3321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2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2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19" name="Line 208"/>
              <p:cNvSpPr>
                <a:spLocks noChangeShapeType="1"/>
              </p:cNvSpPr>
              <p:nvPr/>
            </p:nvSpPr>
            <p:spPr bwMode="auto">
              <a:xfrm flipV="1">
                <a:off x="3225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57" name="Group 212"/>
            <p:cNvGrpSpPr>
              <a:grpSpLocks/>
            </p:cNvGrpSpPr>
            <p:nvPr/>
          </p:nvGrpSpPr>
          <p:grpSpPr bwMode="auto">
            <a:xfrm>
              <a:off x="4514850" y="2802731"/>
              <a:ext cx="325041" cy="301229"/>
              <a:chOff x="2832" y="2228"/>
              <a:chExt cx="273" cy="253"/>
            </a:xfrm>
          </p:grpSpPr>
          <p:sp>
            <p:nvSpPr>
              <p:cNvPr id="31016" name="Freeform 210"/>
              <p:cNvSpPr>
                <a:spLocks/>
              </p:cNvSpPr>
              <p:nvPr/>
            </p:nvSpPr>
            <p:spPr bwMode="auto">
              <a:xfrm>
                <a:off x="2832" y="2228"/>
                <a:ext cx="112" cy="120"/>
              </a:xfrm>
              <a:custGeom>
                <a:avLst/>
                <a:gdLst>
                  <a:gd name="T0" fmla="*/ 0 w 112"/>
                  <a:gd name="T1" fmla="*/ 0 h 120"/>
                  <a:gd name="T2" fmla="*/ 111 w 112"/>
                  <a:gd name="T3" fmla="*/ 55 h 120"/>
                  <a:gd name="T4" fmla="*/ 96 w 112"/>
                  <a:gd name="T5" fmla="*/ 91 h 120"/>
                  <a:gd name="T6" fmla="*/ 74 w 112"/>
                  <a:gd name="T7" fmla="*/ 119 h 120"/>
                  <a:gd name="T8" fmla="*/ 0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0" y="0"/>
                    </a:moveTo>
                    <a:lnTo>
                      <a:pt x="111" y="55"/>
                    </a:lnTo>
                    <a:lnTo>
                      <a:pt x="96" y="91"/>
                    </a:lnTo>
                    <a:lnTo>
                      <a:pt x="74" y="1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17" name="Line 211"/>
              <p:cNvSpPr>
                <a:spLocks noChangeShapeType="1"/>
              </p:cNvSpPr>
              <p:nvPr/>
            </p:nvSpPr>
            <p:spPr bwMode="auto">
              <a:xfrm flipH="1" flipV="1">
                <a:off x="2920" y="2313"/>
                <a:ext cx="185" cy="16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58" name="Group 215"/>
            <p:cNvGrpSpPr>
              <a:grpSpLocks/>
            </p:cNvGrpSpPr>
            <p:nvPr/>
          </p:nvGrpSpPr>
          <p:grpSpPr bwMode="auto">
            <a:xfrm>
              <a:off x="3799285" y="2802731"/>
              <a:ext cx="882253" cy="296466"/>
              <a:chOff x="2231" y="2228"/>
              <a:chExt cx="741" cy="249"/>
            </a:xfrm>
          </p:grpSpPr>
          <p:sp>
            <p:nvSpPr>
              <p:cNvPr id="31014" name="Freeform 213"/>
              <p:cNvSpPr>
                <a:spLocks/>
              </p:cNvSpPr>
              <p:nvPr/>
            </p:nvSpPr>
            <p:spPr bwMode="auto">
              <a:xfrm>
                <a:off x="2231" y="2228"/>
                <a:ext cx="127" cy="74"/>
              </a:xfrm>
              <a:custGeom>
                <a:avLst/>
                <a:gdLst>
                  <a:gd name="T0" fmla="*/ 0 w 127"/>
                  <a:gd name="T1" fmla="*/ 0 h 74"/>
                  <a:gd name="T2" fmla="*/ 126 w 127"/>
                  <a:gd name="T3" fmla="*/ 0 h 74"/>
                  <a:gd name="T4" fmla="*/ 118 w 127"/>
                  <a:gd name="T5" fmla="*/ 37 h 74"/>
                  <a:gd name="T6" fmla="*/ 111 w 127"/>
                  <a:gd name="T7" fmla="*/ 73 h 74"/>
                  <a:gd name="T8" fmla="*/ 0 w 127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4"/>
                  <a:gd name="T17" fmla="*/ 127 w 127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4">
                    <a:moveTo>
                      <a:pt x="0" y="0"/>
                    </a:moveTo>
                    <a:lnTo>
                      <a:pt x="126" y="0"/>
                    </a:lnTo>
                    <a:lnTo>
                      <a:pt x="118" y="37"/>
                    </a:lnTo>
                    <a:lnTo>
                      <a:pt x="111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15" name="Line 214"/>
              <p:cNvSpPr>
                <a:spLocks noChangeShapeType="1"/>
              </p:cNvSpPr>
              <p:nvPr/>
            </p:nvSpPr>
            <p:spPr bwMode="auto">
              <a:xfrm flipH="1" flipV="1">
                <a:off x="2342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59" name="Group 218"/>
            <p:cNvGrpSpPr>
              <a:grpSpLocks/>
            </p:cNvGrpSpPr>
            <p:nvPr/>
          </p:nvGrpSpPr>
          <p:grpSpPr bwMode="auto">
            <a:xfrm>
              <a:off x="4266010" y="2802731"/>
              <a:ext cx="885825" cy="296466"/>
              <a:chOff x="2623" y="2228"/>
              <a:chExt cx="744" cy="249"/>
            </a:xfrm>
          </p:grpSpPr>
          <p:sp>
            <p:nvSpPr>
              <p:cNvPr id="31012" name="Freeform 216"/>
              <p:cNvSpPr>
                <a:spLocks/>
              </p:cNvSpPr>
              <p:nvPr/>
            </p:nvSpPr>
            <p:spPr bwMode="auto">
              <a:xfrm>
                <a:off x="3232" y="2228"/>
                <a:ext cx="135" cy="74"/>
              </a:xfrm>
              <a:custGeom>
                <a:avLst/>
                <a:gdLst>
                  <a:gd name="T0" fmla="*/ 134 w 135"/>
                  <a:gd name="T1" fmla="*/ 0 h 74"/>
                  <a:gd name="T2" fmla="*/ 15 w 135"/>
                  <a:gd name="T3" fmla="*/ 73 h 74"/>
                  <a:gd name="T4" fmla="*/ 8 w 135"/>
                  <a:gd name="T5" fmla="*/ 37 h 74"/>
                  <a:gd name="T6" fmla="*/ 0 w 135"/>
                  <a:gd name="T7" fmla="*/ 0 h 74"/>
                  <a:gd name="T8" fmla="*/ 134 w 135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4"/>
                  <a:gd name="T17" fmla="*/ 135 w 135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4">
                    <a:moveTo>
                      <a:pt x="134" y="0"/>
                    </a:moveTo>
                    <a:lnTo>
                      <a:pt x="15" y="73"/>
                    </a:lnTo>
                    <a:lnTo>
                      <a:pt x="8" y="37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13" name="Line 217"/>
              <p:cNvSpPr>
                <a:spLocks noChangeShapeType="1"/>
              </p:cNvSpPr>
              <p:nvPr/>
            </p:nvSpPr>
            <p:spPr bwMode="auto">
              <a:xfrm flipV="1">
                <a:off x="2623" y="2263"/>
                <a:ext cx="623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60" name="Group 221"/>
            <p:cNvGrpSpPr>
              <a:grpSpLocks/>
            </p:cNvGrpSpPr>
            <p:nvPr/>
          </p:nvGrpSpPr>
          <p:grpSpPr bwMode="auto">
            <a:xfrm>
              <a:off x="4117181" y="2802731"/>
              <a:ext cx="642938" cy="296466"/>
              <a:chOff x="2498" y="2228"/>
              <a:chExt cx="540" cy="249"/>
            </a:xfrm>
          </p:grpSpPr>
          <p:sp>
            <p:nvSpPr>
              <p:cNvPr id="31010" name="Freeform 219"/>
              <p:cNvSpPr>
                <a:spLocks/>
              </p:cNvSpPr>
              <p:nvPr/>
            </p:nvSpPr>
            <p:spPr bwMode="auto">
              <a:xfrm>
                <a:off x="24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18 h 92"/>
                  <a:gd name="T4" fmla="*/ 111 w 127"/>
                  <a:gd name="T5" fmla="*/ 55 h 92"/>
                  <a:gd name="T6" fmla="*/ 104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18"/>
                    </a:lnTo>
                    <a:lnTo>
                      <a:pt x="111" y="55"/>
                    </a:lnTo>
                    <a:lnTo>
                      <a:pt x="104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11" name="Line 220"/>
              <p:cNvSpPr>
                <a:spLocks noChangeShapeType="1"/>
              </p:cNvSpPr>
              <p:nvPr/>
            </p:nvSpPr>
            <p:spPr bwMode="auto">
              <a:xfrm flipH="1" flipV="1">
                <a:off x="2601" y="2280"/>
                <a:ext cx="437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61" name="Group 224"/>
            <p:cNvGrpSpPr>
              <a:grpSpLocks/>
            </p:cNvGrpSpPr>
            <p:nvPr/>
          </p:nvGrpSpPr>
          <p:grpSpPr bwMode="auto">
            <a:xfrm>
              <a:off x="3799285" y="2802731"/>
              <a:ext cx="563165" cy="296466"/>
              <a:chOff x="2231" y="2228"/>
              <a:chExt cx="473" cy="249"/>
            </a:xfrm>
          </p:grpSpPr>
          <p:sp>
            <p:nvSpPr>
              <p:cNvPr id="31008" name="Freeform 222"/>
              <p:cNvSpPr>
                <a:spLocks/>
              </p:cNvSpPr>
              <p:nvPr/>
            </p:nvSpPr>
            <p:spPr bwMode="auto">
              <a:xfrm>
                <a:off x="2231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1 w 127"/>
                  <a:gd name="T5" fmla="*/ 55 h 92"/>
                  <a:gd name="T6" fmla="*/ 96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1" y="55"/>
                    </a:lnTo>
                    <a:lnTo>
                      <a:pt x="96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09" name="Line 223"/>
              <p:cNvSpPr>
                <a:spLocks noChangeShapeType="1"/>
              </p:cNvSpPr>
              <p:nvPr/>
            </p:nvSpPr>
            <p:spPr bwMode="auto">
              <a:xfrm flipH="1" flipV="1">
                <a:off x="2333" y="2278"/>
                <a:ext cx="371" cy="19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62" name="Group 227"/>
            <p:cNvGrpSpPr>
              <a:grpSpLocks/>
            </p:cNvGrpSpPr>
            <p:nvPr/>
          </p:nvGrpSpPr>
          <p:grpSpPr bwMode="auto">
            <a:xfrm>
              <a:off x="3719513" y="2802732"/>
              <a:ext cx="247650" cy="303610"/>
              <a:chOff x="2164" y="2228"/>
              <a:chExt cx="208" cy="255"/>
            </a:xfrm>
          </p:grpSpPr>
          <p:sp>
            <p:nvSpPr>
              <p:cNvPr id="31006" name="Freeform 225"/>
              <p:cNvSpPr>
                <a:spLocks/>
              </p:cNvSpPr>
              <p:nvPr/>
            </p:nvSpPr>
            <p:spPr bwMode="auto">
              <a:xfrm>
                <a:off x="2164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1 w 105"/>
                  <a:gd name="T5" fmla="*/ 110 h 138"/>
                  <a:gd name="T6" fmla="*/ 59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1" y="110"/>
                    </a:lnTo>
                    <a:lnTo>
                      <a:pt x="59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07" name="Line 226"/>
              <p:cNvSpPr>
                <a:spLocks noChangeShapeType="1"/>
              </p:cNvSpPr>
              <p:nvPr/>
            </p:nvSpPr>
            <p:spPr bwMode="auto">
              <a:xfrm flipH="1" flipV="1">
                <a:off x="2238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863" name="Group 230"/>
            <p:cNvGrpSpPr>
              <a:grpSpLocks/>
            </p:cNvGrpSpPr>
            <p:nvPr/>
          </p:nvGrpSpPr>
          <p:grpSpPr bwMode="auto">
            <a:xfrm>
              <a:off x="4187429" y="2802732"/>
              <a:ext cx="248840" cy="303610"/>
              <a:chOff x="2557" y="2228"/>
              <a:chExt cx="209" cy="255"/>
            </a:xfrm>
          </p:grpSpPr>
          <p:sp>
            <p:nvSpPr>
              <p:cNvPr id="31004" name="Freeform 228"/>
              <p:cNvSpPr>
                <a:spLocks/>
              </p:cNvSpPr>
              <p:nvPr/>
            </p:nvSpPr>
            <p:spPr bwMode="auto">
              <a:xfrm>
                <a:off x="2653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3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3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05" name="Line 229"/>
              <p:cNvSpPr>
                <a:spLocks noChangeShapeType="1"/>
              </p:cNvSpPr>
              <p:nvPr/>
            </p:nvSpPr>
            <p:spPr bwMode="auto">
              <a:xfrm flipV="1">
                <a:off x="2557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872" name="Line 243"/>
            <p:cNvSpPr>
              <a:spLocks noChangeShapeType="1"/>
            </p:cNvSpPr>
            <p:nvPr/>
          </p:nvSpPr>
          <p:spPr bwMode="auto">
            <a:xfrm>
              <a:off x="5916216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941" name="Rectangle 369"/>
            <p:cNvSpPr>
              <a:spLocks noChangeArrowheads="1"/>
            </p:cNvSpPr>
            <p:nvPr/>
          </p:nvSpPr>
          <p:spPr bwMode="auto">
            <a:xfrm>
              <a:off x="3443288" y="3454003"/>
              <a:ext cx="1779333" cy="485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500" dirty="0">
                  <a:latin typeface="Helvetica Neue" charset="0"/>
                  <a:ea typeface="Helvetica Neue" charset="0"/>
                  <a:cs typeface="Helvetica Neue" charset="0"/>
                </a:rPr>
                <a:t>Good for equijoins,</a:t>
              </a:r>
              <a:br>
                <a:rPr lang="en-US" altLang="x-none" sz="1500" dirty="0"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US" altLang="x-none" sz="1500" dirty="0">
                  <a:latin typeface="Helvetica Neue" charset="0"/>
                  <a:ea typeface="Helvetica Neue" charset="0"/>
                  <a:cs typeface="Helvetica Neue" charset="0"/>
                </a:rPr>
                <a:t>group-by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45131" y="155067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</a:t>
              </a:r>
            </a:p>
          </p:txBody>
        </p:sp>
      </p:grpSp>
      <p:grpSp>
        <p:nvGrpSpPr>
          <p:cNvPr id="9" name="Group 8" descr="Spread the data round robin (first tuple to first machine, second to second, etc). The ith tuple is in the i mod nth machine. Good for spreading low" title="Round-Robin"/>
          <p:cNvGrpSpPr/>
          <p:nvPr/>
        </p:nvGrpSpPr>
        <p:grpSpPr>
          <a:xfrm>
            <a:off x="5221334" y="1871543"/>
            <a:ext cx="2232726" cy="2089970"/>
            <a:chOff x="5719016" y="1596271"/>
            <a:chExt cx="2232726" cy="2089970"/>
          </a:xfrm>
        </p:grpSpPr>
        <p:sp>
          <p:nvSpPr>
            <p:cNvPr id="30864" name="Rectangle 231" descr="50%"/>
            <p:cNvSpPr>
              <a:spLocks noChangeArrowheads="1"/>
            </p:cNvSpPr>
            <p:nvPr/>
          </p:nvSpPr>
          <p:spPr bwMode="auto">
            <a:xfrm>
              <a:off x="5894785" y="3089673"/>
              <a:ext cx="1950244" cy="258365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65" name="Rectangle 232"/>
            <p:cNvSpPr>
              <a:spLocks noChangeArrowheads="1"/>
            </p:cNvSpPr>
            <p:nvPr/>
          </p:nvSpPr>
          <p:spPr bwMode="auto">
            <a:xfrm>
              <a:off x="5920979" y="2595563"/>
              <a:ext cx="282178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66" name="Rectangle 233"/>
            <p:cNvSpPr>
              <a:spLocks noChangeArrowheads="1"/>
            </p:cNvSpPr>
            <p:nvPr/>
          </p:nvSpPr>
          <p:spPr bwMode="auto">
            <a:xfrm>
              <a:off x="5974557" y="2005013"/>
              <a:ext cx="236935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67" name="Rectangle 234"/>
            <p:cNvSpPr>
              <a:spLocks noChangeArrowheads="1"/>
            </p:cNvSpPr>
            <p:nvPr/>
          </p:nvSpPr>
          <p:spPr bwMode="auto">
            <a:xfrm>
              <a:off x="5929313" y="2069306"/>
              <a:ext cx="23812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68" name="Freeform 235"/>
            <p:cNvSpPr>
              <a:spLocks/>
            </p:cNvSpPr>
            <p:nvPr/>
          </p:nvSpPr>
          <p:spPr bwMode="auto">
            <a:xfrm>
              <a:off x="5916216" y="2000251"/>
              <a:ext cx="283369" cy="441722"/>
            </a:xfrm>
            <a:custGeom>
              <a:avLst/>
              <a:gdLst>
                <a:gd name="T0" fmla="*/ 0 w 238"/>
                <a:gd name="T1" fmla="*/ 2147483647 h 371"/>
                <a:gd name="T2" fmla="*/ 2147483647 w 238"/>
                <a:gd name="T3" fmla="*/ 0 h 371"/>
                <a:gd name="T4" fmla="*/ 2147483647 w 238"/>
                <a:gd name="T5" fmla="*/ 0 h 371"/>
                <a:gd name="T6" fmla="*/ 2147483647 w 238"/>
                <a:gd name="T7" fmla="*/ 2147483647 h 371"/>
                <a:gd name="T8" fmla="*/ 2147483647 w 238"/>
                <a:gd name="T9" fmla="*/ 2147483647 h 371"/>
                <a:gd name="T10" fmla="*/ 2147483647 w 238"/>
                <a:gd name="T11" fmla="*/ 2147483647 h 371"/>
                <a:gd name="T12" fmla="*/ 2147483647 w 238"/>
                <a:gd name="T13" fmla="*/ 2147483647 h 371"/>
                <a:gd name="T14" fmla="*/ 2147483647 w 238"/>
                <a:gd name="T15" fmla="*/ 2147483647 h 371"/>
                <a:gd name="T16" fmla="*/ 0 w 238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"/>
                <a:gd name="T28" fmla="*/ 0 h 371"/>
                <a:gd name="T29" fmla="*/ 238 w 238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" h="371">
                  <a:moveTo>
                    <a:pt x="0" y="45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69" name="Line 236"/>
            <p:cNvSpPr>
              <a:spLocks noChangeShapeType="1"/>
            </p:cNvSpPr>
            <p:nvPr/>
          </p:nvSpPr>
          <p:spPr bwMode="auto">
            <a:xfrm flipH="1">
              <a:off x="6181725" y="2000250"/>
              <a:ext cx="34529" cy="61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70" name="Oval 237"/>
            <p:cNvSpPr>
              <a:spLocks noChangeArrowheads="1"/>
            </p:cNvSpPr>
            <p:nvPr/>
          </p:nvSpPr>
          <p:spPr bwMode="auto">
            <a:xfrm>
              <a:off x="5920979" y="2574132"/>
              <a:ext cx="282178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871" name="Group 242"/>
            <p:cNvGrpSpPr>
              <a:grpSpLocks/>
            </p:cNvGrpSpPr>
            <p:nvPr/>
          </p:nvGrpSpPr>
          <p:grpSpPr bwMode="auto">
            <a:xfrm>
              <a:off x="5918597" y="2751535"/>
              <a:ext cx="289322" cy="45244"/>
              <a:chOff x="4011" y="2185"/>
              <a:chExt cx="243" cy="38"/>
            </a:xfrm>
          </p:grpSpPr>
          <p:sp>
            <p:nvSpPr>
              <p:cNvPr id="31000" name="Arc 238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01" name="Arc 239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02" name="Arc 240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1003" name="Arc 241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873" name="Line 244"/>
            <p:cNvSpPr>
              <a:spLocks noChangeShapeType="1"/>
            </p:cNvSpPr>
            <p:nvPr/>
          </p:nvSpPr>
          <p:spPr bwMode="auto">
            <a:xfrm>
              <a:off x="6207919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74" name="Rectangle 245"/>
            <p:cNvSpPr>
              <a:spLocks noChangeArrowheads="1"/>
            </p:cNvSpPr>
            <p:nvPr/>
          </p:nvSpPr>
          <p:spPr bwMode="auto">
            <a:xfrm>
              <a:off x="6318647" y="2595563"/>
              <a:ext cx="290513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75" name="Rectangle 246"/>
            <p:cNvSpPr>
              <a:spLocks noChangeArrowheads="1"/>
            </p:cNvSpPr>
            <p:nvPr/>
          </p:nvSpPr>
          <p:spPr bwMode="auto">
            <a:xfrm>
              <a:off x="6371035" y="2005013"/>
              <a:ext cx="246459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76" name="Rectangle 247"/>
            <p:cNvSpPr>
              <a:spLocks noChangeArrowheads="1"/>
            </p:cNvSpPr>
            <p:nvPr/>
          </p:nvSpPr>
          <p:spPr bwMode="auto">
            <a:xfrm>
              <a:off x="6336507" y="2069306"/>
              <a:ext cx="23693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77" name="Freeform 248"/>
            <p:cNvSpPr>
              <a:spLocks/>
            </p:cNvSpPr>
            <p:nvPr/>
          </p:nvSpPr>
          <p:spPr bwMode="auto">
            <a:xfrm>
              <a:off x="6322219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0" y="370"/>
                  </a:lnTo>
                  <a:lnTo>
                    <a:pt x="200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78" name="Line 249"/>
            <p:cNvSpPr>
              <a:spLocks noChangeShapeType="1"/>
            </p:cNvSpPr>
            <p:nvPr/>
          </p:nvSpPr>
          <p:spPr bwMode="auto">
            <a:xfrm flipH="1">
              <a:off x="6578204" y="2000250"/>
              <a:ext cx="44053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79" name="Oval 250"/>
            <p:cNvSpPr>
              <a:spLocks noChangeArrowheads="1"/>
            </p:cNvSpPr>
            <p:nvPr/>
          </p:nvSpPr>
          <p:spPr bwMode="auto">
            <a:xfrm>
              <a:off x="6318647" y="2574132"/>
              <a:ext cx="290513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880" name="Group 255"/>
            <p:cNvGrpSpPr>
              <a:grpSpLocks/>
            </p:cNvGrpSpPr>
            <p:nvPr/>
          </p:nvGrpSpPr>
          <p:grpSpPr bwMode="auto">
            <a:xfrm>
              <a:off x="6316267" y="2751535"/>
              <a:ext cx="288131" cy="45244"/>
              <a:chOff x="4345" y="2185"/>
              <a:chExt cx="242" cy="38"/>
            </a:xfrm>
          </p:grpSpPr>
          <p:sp>
            <p:nvSpPr>
              <p:cNvPr id="30996" name="Arc 251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97" name="Arc 252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98" name="Arc 253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99" name="Arc 254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881" name="Line 256"/>
            <p:cNvSpPr>
              <a:spLocks noChangeShapeType="1"/>
            </p:cNvSpPr>
            <p:nvPr/>
          </p:nvSpPr>
          <p:spPr bwMode="auto">
            <a:xfrm>
              <a:off x="6313885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82" name="Line 257"/>
            <p:cNvSpPr>
              <a:spLocks noChangeShapeType="1"/>
            </p:cNvSpPr>
            <p:nvPr/>
          </p:nvSpPr>
          <p:spPr bwMode="auto">
            <a:xfrm>
              <a:off x="6613922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83" name="Rectangle 258"/>
            <p:cNvSpPr>
              <a:spLocks noChangeArrowheads="1"/>
            </p:cNvSpPr>
            <p:nvPr/>
          </p:nvSpPr>
          <p:spPr bwMode="auto">
            <a:xfrm>
              <a:off x="6732985" y="2595563"/>
              <a:ext cx="282178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84" name="Rectangle 259"/>
            <p:cNvSpPr>
              <a:spLocks noChangeArrowheads="1"/>
            </p:cNvSpPr>
            <p:nvPr/>
          </p:nvSpPr>
          <p:spPr bwMode="auto">
            <a:xfrm>
              <a:off x="6786563" y="2005013"/>
              <a:ext cx="236935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85" name="Rectangle 260"/>
            <p:cNvSpPr>
              <a:spLocks noChangeArrowheads="1"/>
            </p:cNvSpPr>
            <p:nvPr/>
          </p:nvSpPr>
          <p:spPr bwMode="auto">
            <a:xfrm>
              <a:off x="6732985" y="2069306"/>
              <a:ext cx="246459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86" name="Freeform 261"/>
            <p:cNvSpPr>
              <a:spLocks/>
            </p:cNvSpPr>
            <p:nvPr/>
          </p:nvSpPr>
          <p:spPr bwMode="auto">
            <a:xfrm>
              <a:off x="6728223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97" y="45"/>
                  </a:lnTo>
                  <a:lnTo>
                    <a:pt x="45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87" name="Line 262"/>
            <p:cNvSpPr>
              <a:spLocks noChangeShapeType="1"/>
            </p:cNvSpPr>
            <p:nvPr/>
          </p:nvSpPr>
          <p:spPr bwMode="auto">
            <a:xfrm flipH="1">
              <a:off x="6984207" y="2000250"/>
              <a:ext cx="35719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88" name="Oval 263"/>
            <p:cNvSpPr>
              <a:spLocks noChangeArrowheads="1"/>
            </p:cNvSpPr>
            <p:nvPr/>
          </p:nvSpPr>
          <p:spPr bwMode="auto">
            <a:xfrm>
              <a:off x="6732985" y="2574132"/>
              <a:ext cx="282178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889" name="Group 268"/>
            <p:cNvGrpSpPr>
              <a:grpSpLocks/>
            </p:cNvGrpSpPr>
            <p:nvPr/>
          </p:nvGrpSpPr>
          <p:grpSpPr bwMode="auto">
            <a:xfrm>
              <a:off x="6730604" y="2751535"/>
              <a:ext cx="282178" cy="45244"/>
              <a:chOff x="4693" y="2185"/>
              <a:chExt cx="237" cy="38"/>
            </a:xfrm>
          </p:grpSpPr>
          <p:sp>
            <p:nvSpPr>
              <p:cNvPr id="30992" name="Arc 264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93" name="Arc 265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94" name="Arc 266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95" name="Arc 267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890" name="Line 269"/>
            <p:cNvSpPr>
              <a:spLocks noChangeShapeType="1"/>
            </p:cNvSpPr>
            <p:nvPr/>
          </p:nvSpPr>
          <p:spPr bwMode="auto">
            <a:xfrm>
              <a:off x="6728222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91" name="Line 270"/>
            <p:cNvSpPr>
              <a:spLocks noChangeShapeType="1"/>
            </p:cNvSpPr>
            <p:nvPr/>
          </p:nvSpPr>
          <p:spPr bwMode="auto">
            <a:xfrm>
              <a:off x="7011591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92" name="Rectangle 271"/>
            <p:cNvSpPr>
              <a:spLocks noChangeArrowheads="1"/>
            </p:cNvSpPr>
            <p:nvPr/>
          </p:nvSpPr>
          <p:spPr bwMode="auto">
            <a:xfrm>
              <a:off x="7138987" y="2595563"/>
              <a:ext cx="282179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93" name="Rectangle 272"/>
            <p:cNvSpPr>
              <a:spLocks noChangeArrowheads="1"/>
            </p:cNvSpPr>
            <p:nvPr/>
          </p:nvSpPr>
          <p:spPr bwMode="auto">
            <a:xfrm>
              <a:off x="7183041" y="2005013"/>
              <a:ext cx="238125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94" name="Rectangle 273"/>
            <p:cNvSpPr>
              <a:spLocks noChangeArrowheads="1"/>
            </p:cNvSpPr>
            <p:nvPr/>
          </p:nvSpPr>
          <p:spPr bwMode="auto">
            <a:xfrm>
              <a:off x="7148513" y="2069306"/>
              <a:ext cx="23693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95" name="Freeform 274"/>
            <p:cNvSpPr>
              <a:spLocks/>
            </p:cNvSpPr>
            <p:nvPr/>
          </p:nvSpPr>
          <p:spPr bwMode="auto">
            <a:xfrm>
              <a:off x="7125891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15" y="370"/>
                  </a:lnTo>
                  <a:lnTo>
                    <a:pt x="215" y="45"/>
                  </a:lnTo>
                  <a:lnTo>
                    <a:pt x="111" y="45"/>
                  </a:lnTo>
                  <a:lnTo>
                    <a:pt x="59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96" name="Line 275"/>
            <p:cNvSpPr>
              <a:spLocks noChangeShapeType="1"/>
            </p:cNvSpPr>
            <p:nvPr/>
          </p:nvSpPr>
          <p:spPr bwMode="auto">
            <a:xfrm flipH="1">
              <a:off x="7381875" y="2000250"/>
              <a:ext cx="44054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897" name="Oval 276"/>
            <p:cNvSpPr>
              <a:spLocks noChangeArrowheads="1"/>
            </p:cNvSpPr>
            <p:nvPr/>
          </p:nvSpPr>
          <p:spPr bwMode="auto">
            <a:xfrm>
              <a:off x="7138987" y="2574132"/>
              <a:ext cx="282179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898" name="Group 281"/>
            <p:cNvGrpSpPr>
              <a:grpSpLocks/>
            </p:cNvGrpSpPr>
            <p:nvPr/>
          </p:nvGrpSpPr>
          <p:grpSpPr bwMode="auto">
            <a:xfrm>
              <a:off x="7136607" y="2751535"/>
              <a:ext cx="289322" cy="45244"/>
              <a:chOff x="5034" y="2185"/>
              <a:chExt cx="243" cy="38"/>
            </a:xfrm>
          </p:grpSpPr>
          <p:sp>
            <p:nvSpPr>
              <p:cNvPr id="30988" name="Arc 277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89" name="Arc 278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90" name="Arc 279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91" name="Arc 280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899" name="Line 282"/>
            <p:cNvSpPr>
              <a:spLocks noChangeShapeType="1"/>
            </p:cNvSpPr>
            <p:nvPr/>
          </p:nvSpPr>
          <p:spPr bwMode="auto">
            <a:xfrm>
              <a:off x="7134225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900" name="Line 283"/>
            <p:cNvSpPr>
              <a:spLocks noChangeShapeType="1"/>
            </p:cNvSpPr>
            <p:nvPr/>
          </p:nvSpPr>
          <p:spPr bwMode="auto">
            <a:xfrm>
              <a:off x="7425929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901" name="Rectangle 284"/>
            <p:cNvSpPr>
              <a:spLocks noChangeArrowheads="1"/>
            </p:cNvSpPr>
            <p:nvPr/>
          </p:nvSpPr>
          <p:spPr bwMode="auto">
            <a:xfrm>
              <a:off x="7536656" y="2595563"/>
              <a:ext cx="282179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902" name="Rectangle 285"/>
            <p:cNvSpPr>
              <a:spLocks noChangeArrowheads="1"/>
            </p:cNvSpPr>
            <p:nvPr/>
          </p:nvSpPr>
          <p:spPr bwMode="auto">
            <a:xfrm>
              <a:off x="7590235" y="2005013"/>
              <a:ext cx="236934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903" name="Rectangle 286"/>
            <p:cNvSpPr>
              <a:spLocks noChangeArrowheads="1"/>
            </p:cNvSpPr>
            <p:nvPr/>
          </p:nvSpPr>
          <p:spPr bwMode="auto">
            <a:xfrm>
              <a:off x="7544991" y="2069306"/>
              <a:ext cx="23812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904" name="Freeform 287"/>
            <p:cNvSpPr>
              <a:spLocks/>
            </p:cNvSpPr>
            <p:nvPr/>
          </p:nvSpPr>
          <p:spPr bwMode="auto">
            <a:xfrm>
              <a:off x="7531894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11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905" name="Line 288"/>
            <p:cNvSpPr>
              <a:spLocks noChangeShapeType="1"/>
            </p:cNvSpPr>
            <p:nvPr/>
          </p:nvSpPr>
          <p:spPr bwMode="auto">
            <a:xfrm flipH="1">
              <a:off x="7797404" y="2000250"/>
              <a:ext cx="44053" cy="63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906" name="Oval 289"/>
            <p:cNvSpPr>
              <a:spLocks noChangeArrowheads="1"/>
            </p:cNvSpPr>
            <p:nvPr/>
          </p:nvSpPr>
          <p:spPr bwMode="auto">
            <a:xfrm>
              <a:off x="7536656" y="2574132"/>
              <a:ext cx="282179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907" name="Group 294"/>
            <p:cNvGrpSpPr>
              <a:grpSpLocks/>
            </p:cNvGrpSpPr>
            <p:nvPr/>
          </p:nvGrpSpPr>
          <p:grpSpPr bwMode="auto">
            <a:xfrm>
              <a:off x="7534276" y="2751535"/>
              <a:ext cx="289322" cy="45244"/>
              <a:chOff x="5368" y="2185"/>
              <a:chExt cx="243" cy="38"/>
            </a:xfrm>
          </p:grpSpPr>
          <p:sp>
            <p:nvSpPr>
              <p:cNvPr id="30984" name="Arc 290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85" name="Arc 291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86" name="Arc 292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87" name="Arc 293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908" name="Line 295"/>
            <p:cNvSpPr>
              <a:spLocks noChangeShapeType="1"/>
            </p:cNvSpPr>
            <p:nvPr/>
          </p:nvSpPr>
          <p:spPr bwMode="auto">
            <a:xfrm>
              <a:off x="7531894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909" name="Line 296"/>
            <p:cNvSpPr>
              <a:spLocks noChangeShapeType="1"/>
            </p:cNvSpPr>
            <p:nvPr/>
          </p:nvSpPr>
          <p:spPr bwMode="auto">
            <a:xfrm>
              <a:off x="7823597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910" name="Line 297"/>
            <p:cNvSpPr>
              <a:spLocks noChangeShapeType="1"/>
            </p:cNvSpPr>
            <p:nvPr/>
          </p:nvSpPr>
          <p:spPr bwMode="auto">
            <a:xfrm>
              <a:off x="6048375" y="2515791"/>
              <a:ext cx="1633538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911" name="Line 298"/>
            <p:cNvSpPr>
              <a:spLocks noChangeShapeType="1"/>
            </p:cNvSpPr>
            <p:nvPr/>
          </p:nvSpPr>
          <p:spPr bwMode="auto">
            <a:xfrm>
              <a:off x="6057900" y="2430066"/>
              <a:ext cx="0" cy="160734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912" name="Line 299"/>
            <p:cNvSpPr>
              <a:spLocks noChangeShapeType="1"/>
            </p:cNvSpPr>
            <p:nvPr/>
          </p:nvSpPr>
          <p:spPr bwMode="auto">
            <a:xfrm>
              <a:off x="6454379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913" name="Line 300"/>
            <p:cNvSpPr>
              <a:spLocks noChangeShapeType="1"/>
            </p:cNvSpPr>
            <p:nvPr/>
          </p:nvSpPr>
          <p:spPr bwMode="auto">
            <a:xfrm>
              <a:off x="6861572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914" name="Line 301"/>
            <p:cNvSpPr>
              <a:spLocks noChangeShapeType="1"/>
            </p:cNvSpPr>
            <p:nvPr/>
          </p:nvSpPr>
          <p:spPr bwMode="auto">
            <a:xfrm>
              <a:off x="7275910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915" name="Line 302"/>
            <p:cNvSpPr>
              <a:spLocks noChangeShapeType="1"/>
            </p:cNvSpPr>
            <p:nvPr/>
          </p:nvSpPr>
          <p:spPr bwMode="auto">
            <a:xfrm>
              <a:off x="7673579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916" name="Group 308"/>
            <p:cNvGrpSpPr>
              <a:grpSpLocks/>
            </p:cNvGrpSpPr>
            <p:nvPr/>
          </p:nvGrpSpPr>
          <p:grpSpPr bwMode="auto">
            <a:xfrm>
              <a:off x="5938837" y="3132535"/>
              <a:ext cx="1844279" cy="161925"/>
              <a:chOff x="4028" y="2505"/>
              <a:chExt cx="1549" cy="136"/>
            </a:xfrm>
          </p:grpSpPr>
          <p:sp>
            <p:nvSpPr>
              <p:cNvPr id="30979" name="Rectangle 303"/>
              <p:cNvSpPr>
                <a:spLocks noChangeArrowheads="1"/>
              </p:cNvSpPr>
              <p:nvPr/>
            </p:nvSpPr>
            <p:spPr bwMode="auto">
              <a:xfrm>
                <a:off x="4028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80" name="Rectangle 304"/>
              <p:cNvSpPr>
                <a:spLocks noChangeArrowheads="1"/>
              </p:cNvSpPr>
              <p:nvPr/>
            </p:nvSpPr>
            <p:spPr bwMode="auto">
              <a:xfrm>
                <a:off x="4347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81" name="Rectangle 305"/>
              <p:cNvSpPr>
                <a:spLocks noChangeArrowheads="1"/>
              </p:cNvSpPr>
              <p:nvPr/>
            </p:nvSpPr>
            <p:spPr bwMode="auto">
              <a:xfrm>
                <a:off x="4673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82" name="Rectangle 306"/>
              <p:cNvSpPr>
                <a:spLocks noChangeArrowheads="1"/>
              </p:cNvSpPr>
              <p:nvPr/>
            </p:nvSpPr>
            <p:spPr bwMode="auto">
              <a:xfrm>
                <a:off x="4992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83" name="Rectangle 307"/>
              <p:cNvSpPr>
                <a:spLocks noChangeArrowheads="1"/>
              </p:cNvSpPr>
              <p:nvPr/>
            </p:nvSpPr>
            <p:spPr bwMode="auto">
              <a:xfrm>
                <a:off x="5311" y="2505"/>
                <a:ext cx="266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917" name="Rectangle 309"/>
            <p:cNvSpPr>
              <a:spLocks noChangeArrowheads="1"/>
            </p:cNvSpPr>
            <p:nvPr/>
          </p:nvSpPr>
          <p:spPr bwMode="auto">
            <a:xfrm>
              <a:off x="5868592" y="3081338"/>
              <a:ext cx="46326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30918" name="Rectangle 310"/>
            <p:cNvSpPr>
              <a:spLocks noChangeArrowheads="1"/>
            </p:cNvSpPr>
            <p:nvPr/>
          </p:nvSpPr>
          <p:spPr bwMode="auto">
            <a:xfrm>
              <a:off x="6248400" y="3081338"/>
              <a:ext cx="41344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30919" name="Rectangle 311"/>
            <p:cNvSpPr>
              <a:spLocks noChangeArrowheads="1"/>
            </p:cNvSpPr>
            <p:nvPr/>
          </p:nvSpPr>
          <p:spPr bwMode="auto">
            <a:xfrm>
              <a:off x="6628210" y="3094435"/>
              <a:ext cx="482503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30920" name="Rectangle 312"/>
            <p:cNvSpPr>
              <a:spLocks noChangeArrowheads="1"/>
            </p:cNvSpPr>
            <p:nvPr/>
          </p:nvSpPr>
          <p:spPr bwMode="auto">
            <a:xfrm>
              <a:off x="7010400" y="3100388"/>
              <a:ext cx="485709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30921" name="Rectangle 313"/>
            <p:cNvSpPr>
              <a:spLocks noChangeArrowheads="1"/>
            </p:cNvSpPr>
            <p:nvPr/>
          </p:nvSpPr>
          <p:spPr bwMode="auto">
            <a:xfrm>
              <a:off x="7390210" y="3088482"/>
              <a:ext cx="434991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30922" name="Group 316"/>
            <p:cNvGrpSpPr>
              <a:grpSpLocks/>
            </p:cNvGrpSpPr>
            <p:nvPr/>
          </p:nvGrpSpPr>
          <p:grpSpPr bwMode="auto">
            <a:xfrm>
              <a:off x="6110287" y="2794398"/>
              <a:ext cx="328613" cy="297656"/>
              <a:chOff x="4172" y="2221"/>
              <a:chExt cx="276" cy="250"/>
            </a:xfrm>
          </p:grpSpPr>
          <p:sp>
            <p:nvSpPr>
              <p:cNvPr id="30977" name="Freeform 314"/>
              <p:cNvSpPr>
                <a:spLocks/>
              </p:cNvSpPr>
              <p:nvPr/>
            </p:nvSpPr>
            <p:spPr bwMode="auto">
              <a:xfrm>
                <a:off x="4328" y="2221"/>
                <a:ext cx="120" cy="118"/>
              </a:xfrm>
              <a:custGeom>
                <a:avLst/>
                <a:gdLst>
                  <a:gd name="T0" fmla="*/ 119 w 120"/>
                  <a:gd name="T1" fmla="*/ 0 h 118"/>
                  <a:gd name="T2" fmla="*/ 37 w 120"/>
                  <a:gd name="T3" fmla="*/ 117 h 118"/>
                  <a:gd name="T4" fmla="*/ 15 w 120"/>
                  <a:gd name="T5" fmla="*/ 90 h 118"/>
                  <a:gd name="T6" fmla="*/ 0 w 120"/>
                  <a:gd name="T7" fmla="*/ 54 h 118"/>
                  <a:gd name="T8" fmla="*/ 119 w 120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8"/>
                  <a:gd name="T17" fmla="*/ 120 w 120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8">
                    <a:moveTo>
                      <a:pt x="119" y="0"/>
                    </a:moveTo>
                    <a:lnTo>
                      <a:pt x="37" y="117"/>
                    </a:lnTo>
                    <a:lnTo>
                      <a:pt x="15" y="90"/>
                    </a:lnTo>
                    <a:lnTo>
                      <a:pt x="0" y="54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78" name="Line 315"/>
              <p:cNvSpPr>
                <a:spLocks noChangeShapeType="1"/>
              </p:cNvSpPr>
              <p:nvPr/>
            </p:nvSpPr>
            <p:spPr bwMode="auto">
              <a:xfrm flipV="1">
                <a:off x="4172" y="2304"/>
                <a:ext cx="178" cy="16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23" name="Group 319"/>
            <p:cNvGrpSpPr>
              <a:grpSpLocks/>
            </p:cNvGrpSpPr>
            <p:nvPr/>
          </p:nvGrpSpPr>
          <p:grpSpPr bwMode="auto">
            <a:xfrm>
              <a:off x="6190060" y="2783682"/>
              <a:ext cx="1042988" cy="302419"/>
              <a:chOff x="4239" y="2212"/>
              <a:chExt cx="876" cy="254"/>
            </a:xfrm>
          </p:grpSpPr>
          <p:sp>
            <p:nvSpPr>
              <p:cNvPr id="30975" name="Freeform 317"/>
              <p:cNvSpPr>
                <a:spLocks/>
              </p:cNvSpPr>
              <p:nvPr/>
            </p:nvSpPr>
            <p:spPr bwMode="auto">
              <a:xfrm>
                <a:off x="4980" y="2212"/>
                <a:ext cx="135" cy="82"/>
              </a:xfrm>
              <a:custGeom>
                <a:avLst/>
                <a:gdLst>
                  <a:gd name="T0" fmla="*/ 134 w 135"/>
                  <a:gd name="T1" fmla="*/ 9 h 82"/>
                  <a:gd name="T2" fmla="*/ 15 w 135"/>
                  <a:gd name="T3" fmla="*/ 81 h 82"/>
                  <a:gd name="T4" fmla="*/ 8 w 135"/>
                  <a:gd name="T5" fmla="*/ 45 h 82"/>
                  <a:gd name="T6" fmla="*/ 0 w 135"/>
                  <a:gd name="T7" fmla="*/ 0 h 82"/>
                  <a:gd name="T8" fmla="*/ 134 w 135"/>
                  <a:gd name="T9" fmla="*/ 9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2"/>
                  <a:gd name="T17" fmla="*/ 135 w 135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2">
                    <a:moveTo>
                      <a:pt x="134" y="9"/>
                    </a:moveTo>
                    <a:lnTo>
                      <a:pt x="15" y="81"/>
                    </a:lnTo>
                    <a:lnTo>
                      <a:pt x="8" y="45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76" name="Line 318"/>
              <p:cNvSpPr>
                <a:spLocks noChangeShapeType="1"/>
              </p:cNvSpPr>
              <p:nvPr/>
            </p:nvSpPr>
            <p:spPr bwMode="auto">
              <a:xfrm flipV="1">
                <a:off x="4239" y="2255"/>
                <a:ext cx="756" cy="21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24" name="Group 322"/>
            <p:cNvGrpSpPr>
              <a:grpSpLocks/>
            </p:cNvGrpSpPr>
            <p:nvPr/>
          </p:nvGrpSpPr>
          <p:grpSpPr bwMode="auto">
            <a:xfrm>
              <a:off x="5995987" y="2794397"/>
              <a:ext cx="80963" cy="300038"/>
              <a:chOff x="4076" y="2221"/>
              <a:chExt cx="68" cy="252"/>
            </a:xfrm>
          </p:grpSpPr>
          <p:sp>
            <p:nvSpPr>
              <p:cNvPr id="30973" name="Freeform 320"/>
              <p:cNvSpPr>
                <a:spLocks/>
              </p:cNvSpPr>
              <p:nvPr/>
            </p:nvSpPr>
            <p:spPr bwMode="auto">
              <a:xfrm>
                <a:off x="40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74" name="Line 321"/>
              <p:cNvSpPr>
                <a:spLocks noChangeShapeType="1"/>
              </p:cNvSpPr>
              <p:nvPr/>
            </p:nvSpPr>
            <p:spPr bwMode="auto">
              <a:xfrm flipV="1">
                <a:off x="41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25" name="Group 325"/>
            <p:cNvGrpSpPr>
              <a:grpSpLocks/>
            </p:cNvGrpSpPr>
            <p:nvPr/>
          </p:nvGrpSpPr>
          <p:grpSpPr bwMode="auto">
            <a:xfrm>
              <a:off x="6472237" y="2794397"/>
              <a:ext cx="80963" cy="300038"/>
              <a:chOff x="4476" y="2221"/>
              <a:chExt cx="68" cy="252"/>
            </a:xfrm>
          </p:grpSpPr>
          <p:sp>
            <p:nvSpPr>
              <p:cNvPr id="30971" name="Freeform 323"/>
              <p:cNvSpPr>
                <a:spLocks/>
              </p:cNvSpPr>
              <p:nvPr/>
            </p:nvSpPr>
            <p:spPr bwMode="auto">
              <a:xfrm>
                <a:off x="44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72" name="Line 324"/>
              <p:cNvSpPr>
                <a:spLocks noChangeShapeType="1"/>
              </p:cNvSpPr>
              <p:nvPr/>
            </p:nvSpPr>
            <p:spPr bwMode="auto">
              <a:xfrm flipV="1">
                <a:off x="45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26" name="Group 328"/>
            <p:cNvGrpSpPr>
              <a:grpSpLocks/>
            </p:cNvGrpSpPr>
            <p:nvPr/>
          </p:nvGrpSpPr>
          <p:grpSpPr bwMode="auto">
            <a:xfrm>
              <a:off x="6869906" y="2794397"/>
              <a:ext cx="80963" cy="300038"/>
              <a:chOff x="4810" y="2221"/>
              <a:chExt cx="68" cy="252"/>
            </a:xfrm>
          </p:grpSpPr>
          <p:sp>
            <p:nvSpPr>
              <p:cNvPr id="30969" name="Freeform 326"/>
              <p:cNvSpPr>
                <a:spLocks/>
              </p:cNvSpPr>
              <p:nvPr/>
            </p:nvSpPr>
            <p:spPr bwMode="auto">
              <a:xfrm>
                <a:off x="4810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70" name="Line 327"/>
              <p:cNvSpPr>
                <a:spLocks noChangeShapeType="1"/>
              </p:cNvSpPr>
              <p:nvPr/>
            </p:nvSpPr>
            <p:spPr bwMode="auto">
              <a:xfrm flipV="1">
                <a:off x="4847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27" name="Group 331"/>
            <p:cNvGrpSpPr>
              <a:grpSpLocks/>
            </p:cNvGrpSpPr>
            <p:nvPr/>
          </p:nvGrpSpPr>
          <p:grpSpPr bwMode="auto">
            <a:xfrm>
              <a:off x="7267576" y="2794397"/>
              <a:ext cx="79772" cy="300038"/>
              <a:chOff x="5144" y="2221"/>
              <a:chExt cx="67" cy="252"/>
            </a:xfrm>
          </p:grpSpPr>
          <p:sp>
            <p:nvSpPr>
              <p:cNvPr id="30967" name="Freeform 329"/>
              <p:cNvSpPr>
                <a:spLocks/>
              </p:cNvSpPr>
              <p:nvPr/>
            </p:nvSpPr>
            <p:spPr bwMode="auto">
              <a:xfrm>
                <a:off x="5144" y="2221"/>
                <a:ext cx="67" cy="154"/>
              </a:xfrm>
              <a:custGeom>
                <a:avLst/>
                <a:gdLst>
                  <a:gd name="T0" fmla="*/ 37 w 67"/>
                  <a:gd name="T1" fmla="*/ 0 h 154"/>
                  <a:gd name="T2" fmla="*/ 66 w 67"/>
                  <a:gd name="T3" fmla="*/ 153 h 154"/>
                  <a:gd name="T4" fmla="*/ 37 w 67"/>
                  <a:gd name="T5" fmla="*/ 153 h 154"/>
                  <a:gd name="T6" fmla="*/ 0 w 67"/>
                  <a:gd name="T7" fmla="*/ 153 h 154"/>
                  <a:gd name="T8" fmla="*/ 37 w 67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4"/>
                  <a:gd name="T17" fmla="*/ 67 w 67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4">
                    <a:moveTo>
                      <a:pt x="37" y="0"/>
                    </a:moveTo>
                    <a:lnTo>
                      <a:pt x="66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68" name="Line 330"/>
              <p:cNvSpPr>
                <a:spLocks noChangeShapeType="1"/>
              </p:cNvSpPr>
              <p:nvPr/>
            </p:nvSpPr>
            <p:spPr bwMode="auto">
              <a:xfrm flipV="1">
                <a:off x="5181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28" name="Group 334"/>
            <p:cNvGrpSpPr>
              <a:grpSpLocks/>
            </p:cNvGrpSpPr>
            <p:nvPr/>
          </p:nvGrpSpPr>
          <p:grpSpPr bwMode="auto">
            <a:xfrm>
              <a:off x="7664053" y="2794397"/>
              <a:ext cx="80963" cy="300038"/>
              <a:chOff x="5477" y="2221"/>
              <a:chExt cx="68" cy="252"/>
            </a:xfrm>
          </p:grpSpPr>
          <p:sp>
            <p:nvSpPr>
              <p:cNvPr id="30965" name="Freeform 332"/>
              <p:cNvSpPr>
                <a:spLocks/>
              </p:cNvSpPr>
              <p:nvPr/>
            </p:nvSpPr>
            <p:spPr bwMode="auto">
              <a:xfrm>
                <a:off x="5477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66" name="Line 333"/>
              <p:cNvSpPr>
                <a:spLocks noChangeShapeType="1"/>
              </p:cNvSpPr>
              <p:nvPr/>
            </p:nvSpPr>
            <p:spPr bwMode="auto">
              <a:xfrm flipV="1">
                <a:off x="5514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29" name="Group 337"/>
            <p:cNvGrpSpPr>
              <a:grpSpLocks/>
            </p:cNvGrpSpPr>
            <p:nvPr/>
          </p:nvGrpSpPr>
          <p:grpSpPr bwMode="auto">
            <a:xfrm>
              <a:off x="7390210" y="2794397"/>
              <a:ext cx="246459" cy="300038"/>
              <a:chOff x="5247" y="2221"/>
              <a:chExt cx="207" cy="252"/>
            </a:xfrm>
          </p:grpSpPr>
          <p:sp>
            <p:nvSpPr>
              <p:cNvPr id="30963" name="Freeform 335"/>
              <p:cNvSpPr>
                <a:spLocks/>
              </p:cNvSpPr>
              <p:nvPr/>
            </p:nvSpPr>
            <p:spPr bwMode="auto">
              <a:xfrm>
                <a:off x="5247" y="2221"/>
                <a:ext cx="105" cy="136"/>
              </a:xfrm>
              <a:custGeom>
                <a:avLst/>
                <a:gdLst>
                  <a:gd name="T0" fmla="*/ 0 w 105"/>
                  <a:gd name="T1" fmla="*/ 0 h 136"/>
                  <a:gd name="T2" fmla="*/ 104 w 105"/>
                  <a:gd name="T3" fmla="*/ 81 h 136"/>
                  <a:gd name="T4" fmla="*/ 82 w 105"/>
                  <a:gd name="T5" fmla="*/ 108 h 136"/>
                  <a:gd name="T6" fmla="*/ 60 w 105"/>
                  <a:gd name="T7" fmla="*/ 135 h 136"/>
                  <a:gd name="T8" fmla="*/ 0 w 105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6"/>
                  <a:gd name="T17" fmla="*/ 105 w 105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6">
                    <a:moveTo>
                      <a:pt x="0" y="0"/>
                    </a:moveTo>
                    <a:lnTo>
                      <a:pt x="104" y="81"/>
                    </a:lnTo>
                    <a:lnTo>
                      <a:pt x="82" y="108"/>
                    </a:lnTo>
                    <a:lnTo>
                      <a:pt x="60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64" name="Line 336"/>
              <p:cNvSpPr>
                <a:spLocks noChangeShapeType="1"/>
              </p:cNvSpPr>
              <p:nvPr/>
            </p:nvSpPr>
            <p:spPr bwMode="auto">
              <a:xfrm flipH="1" flipV="1">
                <a:off x="5321" y="2322"/>
                <a:ext cx="133" cy="15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30" name="Group 340"/>
            <p:cNvGrpSpPr>
              <a:grpSpLocks/>
            </p:cNvGrpSpPr>
            <p:nvPr/>
          </p:nvGrpSpPr>
          <p:grpSpPr bwMode="auto">
            <a:xfrm>
              <a:off x="6993732" y="2794397"/>
              <a:ext cx="564356" cy="295275"/>
              <a:chOff x="4914" y="2221"/>
              <a:chExt cx="474" cy="248"/>
            </a:xfrm>
          </p:grpSpPr>
          <p:sp>
            <p:nvSpPr>
              <p:cNvPr id="30961" name="Freeform 338"/>
              <p:cNvSpPr>
                <a:spLocks/>
              </p:cNvSpPr>
              <p:nvPr/>
            </p:nvSpPr>
            <p:spPr bwMode="auto">
              <a:xfrm>
                <a:off x="4914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1 w 127"/>
                  <a:gd name="T5" fmla="*/ 54 h 91"/>
                  <a:gd name="T6" fmla="*/ 96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1" y="54"/>
                    </a:lnTo>
                    <a:lnTo>
                      <a:pt x="96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62" name="Line 339"/>
              <p:cNvSpPr>
                <a:spLocks noChangeShapeType="1"/>
              </p:cNvSpPr>
              <p:nvPr/>
            </p:nvSpPr>
            <p:spPr bwMode="auto">
              <a:xfrm flipH="1" flipV="1">
                <a:off x="5018" y="2273"/>
                <a:ext cx="370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31" name="Group 343"/>
            <p:cNvGrpSpPr>
              <a:grpSpLocks/>
            </p:cNvGrpSpPr>
            <p:nvPr/>
          </p:nvGrpSpPr>
          <p:grpSpPr bwMode="auto">
            <a:xfrm>
              <a:off x="6596062" y="2794397"/>
              <a:ext cx="882254" cy="294084"/>
              <a:chOff x="4580" y="2221"/>
              <a:chExt cx="741" cy="247"/>
            </a:xfrm>
          </p:grpSpPr>
          <p:sp>
            <p:nvSpPr>
              <p:cNvPr id="30959" name="Freeform 341"/>
              <p:cNvSpPr>
                <a:spLocks/>
              </p:cNvSpPr>
              <p:nvPr/>
            </p:nvSpPr>
            <p:spPr bwMode="auto">
              <a:xfrm>
                <a:off x="4580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1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1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60" name="Line 342"/>
              <p:cNvSpPr>
                <a:spLocks noChangeShapeType="1"/>
              </p:cNvSpPr>
              <p:nvPr/>
            </p:nvSpPr>
            <p:spPr bwMode="auto">
              <a:xfrm flipH="1" flipV="1">
                <a:off x="4690" y="2256"/>
                <a:ext cx="631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32" name="Group 346"/>
            <p:cNvGrpSpPr>
              <a:grpSpLocks/>
            </p:cNvGrpSpPr>
            <p:nvPr/>
          </p:nvGrpSpPr>
          <p:grpSpPr bwMode="auto">
            <a:xfrm>
              <a:off x="7381875" y="2794397"/>
              <a:ext cx="248841" cy="300038"/>
              <a:chOff x="5240" y="2221"/>
              <a:chExt cx="209" cy="252"/>
            </a:xfrm>
          </p:grpSpPr>
          <p:sp>
            <p:nvSpPr>
              <p:cNvPr id="30957" name="Freeform 344"/>
              <p:cNvSpPr>
                <a:spLocks/>
              </p:cNvSpPr>
              <p:nvPr/>
            </p:nvSpPr>
            <p:spPr bwMode="auto">
              <a:xfrm>
                <a:off x="5336" y="2221"/>
                <a:ext cx="113" cy="136"/>
              </a:xfrm>
              <a:custGeom>
                <a:avLst/>
                <a:gdLst>
                  <a:gd name="T0" fmla="*/ 112 w 113"/>
                  <a:gd name="T1" fmla="*/ 0 h 136"/>
                  <a:gd name="T2" fmla="*/ 45 w 113"/>
                  <a:gd name="T3" fmla="*/ 135 h 136"/>
                  <a:gd name="T4" fmla="*/ 23 w 113"/>
                  <a:gd name="T5" fmla="*/ 108 h 136"/>
                  <a:gd name="T6" fmla="*/ 0 w 113"/>
                  <a:gd name="T7" fmla="*/ 81 h 136"/>
                  <a:gd name="T8" fmla="*/ 112 w 113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6"/>
                  <a:gd name="T17" fmla="*/ 113 w 113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6">
                    <a:moveTo>
                      <a:pt x="112" y="0"/>
                    </a:moveTo>
                    <a:lnTo>
                      <a:pt x="45" y="135"/>
                    </a:lnTo>
                    <a:lnTo>
                      <a:pt x="23" y="108"/>
                    </a:lnTo>
                    <a:lnTo>
                      <a:pt x="0" y="81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58" name="Line 345"/>
              <p:cNvSpPr>
                <a:spLocks noChangeShapeType="1"/>
              </p:cNvSpPr>
              <p:nvPr/>
            </p:nvSpPr>
            <p:spPr bwMode="auto">
              <a:xfrm flipV="1">
                <a:off x="5240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33" name="Group 349"/>
            <p:cNvGrpSpPr>
              <a:grpSpLocks/>
            </p:cNvGrpSpPr>
            <p:nvPr/>
          </p:nvGrpSpPr>
          <p:grpSpPr bwMode="auto">
            <a:xfrm>
              <a:off x="6913960" y="2794397"/>
              <a:ext cx="325040" cy="298847"/>
              <a:chOff x="4847" y="2221"/>
              <a:chExt cx="273" cy="251"/>
            </a:xfrm>
          </p:grpSpPr>
          <p:sp>
            <p:nvSpPr>
              <p:cNvPr id="30955" name="Freeform 347"/>
              <p:cNvSpPr>
                <a:spLocks/>
              </p:cNvSpPr>
              <p:nvPr/>
            </p:nvSpPr>
            <p:spPr bwMode="auto">
              <a:xfrm>
                <a:off x="4847" y="2221"/>
                <a:ext cx="112" cy="118"/>
              </a:xfrm>
              <a:custGeom>
                <a:avLst/>
                <a:gdLst>
                  <a:gd name="T0" fmla="*/ 0 w 112"/>
                  <a:gd name="T1" fmla="*/ 0 h 118"/>
                  <a:gd name="T2" fmla="*/ 111 w 112"/>
                  <a:gd name="T3" fmla="*/ 54 h 118"/>
                  <a:gd name="T4" fmla="*/ 96 w 112"/>
                  <a:gd name="T5" fmla="*/ 90 h 118"/>
                  <a:gd name="T6" fmla="*/ 74 w 112"/>
                  <a:gd name="T7" fmla="*/ 117 h 118"/>
                  <a:gd name="T8" fmla="*/ 0 w 112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8"/>
                  <a:gd name="T17" fmla="*/ 112 w 112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8">
                    <a:moveTo>
                      <a:pt x="0" y="0"/>
                    </a:moveTo>
                    <a:lnTo>
                      <a:pt x="111" y="54"/>
                    </a:lnTo>
                    <a:lnTo>
                      <a:pt x="96" y="90"/>
                    </a:lnTo>
                    <a:lnTo>
                      <a:pt x="74" y="1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56" name="Line 348"/>
              <p:cNvSpPr>
                <a:spLocks noChangeShapeType="1"/>
              </p:cNvSpPr>
              <p:nvPr/>
            </p:nvSpPr>
            <p:spPr bwMode="auto">
              <a:xfrm flipH="1" flipV="1">
                <a:off x="4935" y="2306"/>
                <a:ext cx="185" cy="16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34" name="Group 352"/>
            <p:cNvGrpSpPr>
              <a:grpSpLocks/>
            </p:cNvGrpSpPr>
            <p:nvPr/>
          </p:nvGrpSpPr>
          <p:grpSpPr bwMode="auto">
            <a:xfrm>
              <a:off x="6198394" y="2794397"/>
              <a:ext cx="883444" cy="294084"/>
              <a:chOff x="4246" y="2221"/>
              <a:chExt cx="742" cy="247"/>
            </a:xfrm>
          </p:grpSpPr>
          <p:sp>
            <p:nvSpPr>
              <p:cNvPr id="30953" name="Freeform 350"/>
              <p:cNvSpPr>
                <a:spLocks/>
              </p:cNvSpPr>
              <p:nvPr/>
            </p:nvSpPr>
            <p:spPr bwMode="auto">
              <a:xfrm>
                <a:off x="4246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2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2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54" name="Line 351"/>
              <p:cNvSpPr>
                <a:spLocks noChangeShapeType="1"/>
              </p:cNvSpPr>
              <p:nvPr/>
            </p:nvSpPr>
            <p:spPr bwMode="auto">
              <a:xfrm flipH="1" flipV="1">
                <a:off x="4358" y="2256"/>
                <a:ext cx="630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35" name="Group 355"/>
            <p:cNvGrpSpPr>
              <a:grpSpLocks/>
            </p:cNvGrpSpPr>
            <p:nvPr/>
          </p:nvGrpSpPr>
          <p:grpSpPr bwMode="auto">
            <a:xfrm>
              <a:off x="6665119" y="2794397"/>
              <a:ext cx="885825" cy="294084"/>
              <a:chOff x="4638" y="2221"/>
              <a:chExt cx="744" cy="247"/>
            </a:xfrm>
          </p:grpSpPr>
          <p:sp>
            <p:nvSpPr>
              <p:cNvPr id="30951" name="Freeform 353"/>
              <p:cNvSpPr>
                <a:spLocks/>
              </p:cNvSpPr>
              <p:nvPr/>
            </p:nvSpPr>
            <p:spPr bwMode="auto">
              <a:xfrm>
                <a:off x="5247" y="2221"/>
                <a:ext cx="135" cy="73"/>
              </a:xfrm>
              <a:custGeom>
                <a:avLst/>
                <a:gdLst>
                  <a:gd name="T0" fmla="*/ 134 w 135"/>
                  <a:gd name="T1" fmla="*/ 0 h 73"/>
                  <a:gd name="T2" fmla="*/ 15 w 135"/>
                  <a:gd name="T3" fmla="*/ 72 h 73"/>
                  <a:gd name="T4" fmla="*/ 8 w 135"/>
                  <a:gd name="T5" fmla="*/ 36 h 73"/>
                  <a:gd name="T6" fmla="*/ 0 w 135"/>
                  <a:gd name="T7" fmla="*/ 0 h 73"/>
                  <a:gd name="T8" fmla="*/ 134 w 135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3"/>
                  <a:gd name="T17" fmla="*/ 135 w 135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3">
                    <a:moveTo>
                      <a:pt x="134" y="0"/>
                    </a:moveTo>
                    <a:lnTo>
                      <a:pt x="15" y="72"/>
                    </a:lnTo>
                    <a:lnTo>
                      <a:pt x="8" y="36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52" name="Line 354"/>
              <p:cNvSpPr>
                <a:spLocks noChangeShapeType="1"/>
              </p:cNvSpPr>
              <p:nvPr/>
            </p:nvSpPr>
            <p:spPr bwMode="auto">
              <a:xfrm flipV="1">
                <a:off x="4638" y="2256"/>
                <a:ext cx="623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36" name="Group 358"/>
            <p:cNvGrpSpPr>
              <a:grpSpLocks/>
            </p:cNvGrpSpPr>
            <p:nvPr/>
          </p:nvGrpSpPr>
          <p:grpSpPr bwMode="auto">
            <a:xfrm>
              <a:off x="6516291" y="2794397"/>
              <a:ext cx="645319" cy="295275"/>
              <a:chOff x="4513" y="2221"/>
              <a:chExt cx="542" cy="248"/>
            </a:xfrm>
          </p:grpSpPr>
          <p:sp>
            <p:nvSpPr>
              <p:cNvPr id="30949" name="Freeform 356"/>
              <p:cNvSpPr>
                <a:spLocks/>
              </p:cNvSpPr>
              <p:nvPr/>
            </p:nvSpPr>
            <p:spPr bwMode="auto">
              <a:xfrm>
                <a:off x="4513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18 h 91"/>
                  <a:gd name="T4" fmla="*/ 112 w 127"/>
                  <a:gd name="T5" fmla="*/ 54 h 91"/>
                  <a:gd name="T6" fmla="*/ 104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18"/>
                    </a:lnTo>
                    <a:lnTo>
                      <a:pt x="112" y="54"/>
                    </a:lnTo>
                    <a:lnTo>
                      <a:pt x="104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50" name="Line 357"/>
              <p:cNvSpPr>
                <a:spLocks noChangeShapeType="1"/>
              </p:cNvSpPr>
              <p:nvPr/>
            </p:nvSpPr>
            <p:spPr bwMode="auto">
              <a:xfrm flipH="1" flipV="1">
                <a:off x="4617" y="2273"/>
                <a:ext cx="438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37" name="Group 361"/>
            <p:cNvGrpSpPr>
              <a:grpSpLocks/>
            </p:cNvGrpSpPr>
            <p:nvPr/>
          </p:nvGrpSpPr>
          <p:grpSpPr bwMode="auto">
            <a:xfrm>
              <a:off x="6198394" y="2794397"/>
              <a:ext cx="564356" cy="294084"/>
              <a:chOff x="4246" y="2221"/>
              <a:chExt cx="474" cy="247"/>
            </a:xfrm>
          </p:grpSpPr>
          <p:sp>
            <p:nvSpPr>
              <p:cNvPr id="30947" name="Freeform 359"/>
              <p:cNvSpPr>
                <a:spLocks/>
              </p:cNvSpPr>
              <p:nvPr/>
            </p:nvSpPr>
            <p:spPr bwMode="auto">
              <a:xfrm>
                <a:off x="4246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2 w 127"/>
                  <a:gd name="T5" fmla="*/ 54 h 91"/>
                  <a:gd name="T6" fmla="*/ 97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2" y="54"/>
                    </a:lnTo>
                    <a:lnTo>
                      <a:pt x="97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48" name="Line 360"/>
              <p:cNvSpPr>
                <a:spLocks noChangeShapeType="1"/>
              </p:cNvSpPr>
              <p:nvPr/>
            </p:nvSpPr>
            <p:spPr bwMode="auto">
              <a:xfrm flipH="1" flipV="1">
                <a:off x="4349" y="2271"/>
                <a:ext cx="371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38" name="Group 364"/>
            <p:cNvGrpSpPr>
              <a:grpSpLocks/>
            </p:cNvGrpSpPr>
            <p:nvPr/>
          </p:nvGrpSpPr>
          <p:grpSpPr bwMode="auto">
            <a:xfrm>
              <a:off x="6119813" y="2794398"/>
              <a:ext cx="245269" cy="301228"/>
              <a:chOff x="4180" y="2221"/>
              <a:chExt cx="206" cy="253"/>
            </a:xfrm>
          </p:grpSpPr>
          <p:sp>
            <p:nvSpPr>
              <p:cNvPr id="30945" name="Freeform 362"/>
              <p:cNvSpPr>
                <a:spLocks/>
              </p:cNvSpPr>
              <p:nvPr/>
            </p:nvSpPr>
            <p:spPr bwMode="auto">
              <a:xfrm>
                <a:off x="4180" y="2221"/>
                <a:ext cx="104" cy="136"/>
              </a:xfrm>
              <a:custGeom>
                <a:avLst/>
                <a:gdLst>
                  <a:gd name="T0" fmla="*/ 0 w 104"/>
                  <a:gd name="T1" fmla="*/ 0 h 136"/>
                  <a:gd name="T2" fmla="*/ 103 w 104"/>
                  <a:gd name="T3" fmla="*/ 81 h 136"/>
                  <a:gd name="T4" fmla="*/ 81 w 104"/>
                  <a:gd name="T5" fmla="*/ 108 h 136"/>
                  <a:gd name="T6" fmla="*/ 59 w 104"/>
                  <a:gd name="T7" fmla="*/ 135 h 136"/>
                  <a:gd name="T8" fmla="*/ 0 w 104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36"/>
                  <a:gd name="T17" fmla="*/ 104 w 104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36">
                    <a:moveTo>
                      <a:pt x="0" y="0"/>
                    </a:moveTo>
                    <a:lnTo>
                      <a:pt x="103" y="81"/>
                    </a:lnTo>
                    <a:lnTo>
                      <a:pt x="81" y="108"/>
                    </a:lnTo>
                    <a:lnTo>
                      <a:pt x="59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46" name="Line 363"/>
              <p:cNvSpPr>
                <a:spLocks noChangeShapeType="1"/>
              </p:cNvSpPr>
              <p:nvPr/>
            </p:nvSpPr>
            <p:spPr bwMode="auto">
              <a:xfrm flipH="1" flipV="1">
                <a:off x="4253" y="2322"/>
                <a:ext cx="133" cy="15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939" name="Group 367"/>
            <p:cNvGrpSpPr>
              <a:grpSpLocks/>
            </p:cNvGrpSpPr>
            <p:nvPr/>
          </p:nvGrpSpPr>
          <p:grpSpPr bwMode="auto">
            <a:xfrm>
              <a:off x="6587729" y="2794397"/>
              <a:ext cx="247650" cy="300038"/>
              <a:chOff x="4573" y="2221"/>
              <a:chExt cx="208" cy="252"/>
            </a:xfrm>
          </p:grpSpPr>
          <p:sp>
            <p:nvSpPr>
              <p:cNvPr id="30943" name="Freeform 365"/>
              <p:cNvSpPr>
                <a:spLocks/>
              </p:cNvSpPr>
              <p:nvPr/>
            </p:nvSpPr>
            <p:spPr bwMode="auto">
              <a:xfrm>
                <a:off x="4669" y="2221"/>
                <a:ext cx="112" cy="136"/>
              </a:xfrm>
              <a:custGeom>
                <a:avLst/>
                <a:gdLst>
                  <a:gd name="T0" fmla="*/ 111 w 112"/>
                  <a:gd name="T1" fmla="*/ 0 h 136"/>
                  <a:gd name="T2" fmla="*/ 45 w 112"/>
                  <a:gd name="T3" fmla="*/ 135 h 136"/>
                  <a:gd name="T4" fmla="*/ 22 w 112"/>
                  <a:gd name="T5" fmla="*/ 108 h 136"/>
                  <a:gd name="T6" fmla="*/ 0 w 112"/>
                  <a:gd name="T7" fmla="*/ 81 h 136"/>
                  <a:gd name="T8" fmla="*/ 111 w 112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36"/>
                  <a:gd name="T17" fmla="*/ 112 w 112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36">
                    <a:moveTo>
                      <a:pt x="111" y="0"/>
                    </a:moveTo>
                    <a:lnTo>
                      <a:pt x="45" y="135"/>
                    </a:lnTo>
                    <a:lnTo>
                      <a:pt x="22" y="108"/>
                    </a:lnTo>
                    <a:lnTo>
                      <a:pt x="0" y="81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44" name="Line 366"/>
              <p:cNvSpPr>
                <a:spLocks noChangeShapeType="1"/>
              </p:cNvSpPr>
              <p:nvPr/>
            </p:nvSpPr>
            <p:spPr bwMode="auto">
              <a:xfrm flipV="1">
                <a:off x="4573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942" name="Rectangle 370"/>
            <p:cNvSpPr>
              <a:spLocks noChangeArrowheads="1"/>
            </p:cNvSpPr>
            <p:nvPr/>
          </p:nvSpPr>
          <p:spPr bwMode="auto">
            <a:xfrm>
              <a:off x="5719016" y="3408759"/>
              <a:ext cx="2232726" cy="27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500">
                  <a:latin typeface="Helvetica Neue" charset="0"/>
                  <a:ea typeface="Helvetica Neue" charset="0"/>
                  <a:cs typeface="Helvetica Neue" charset="0"/>
                </a:rPr>
                <a:t>Good for spreading load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68596" y="1596271"/>
              <a:ext cx="1401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Round-Robin</a:t>
              </a:r>
            </a:p>
          </p:txBody>
        </p:sp>
      </p:grpSp>
      <p:sp>
        <p:nvSpPr>
          <p:cNvPr id="2" name="Line Callout 1 1"/>
          <p:cNvSpPr/>
          <p:nvPr/>
        </p:nvSpPr>
        <p:spPr>
          <a:xfrm>
            <a:off x="7774782" y="3110152"/>
            <a:ext cx="1025129" cy="459580"/>
          </a:xfrm>
          <a:prstGeom prst="borderCallout1">
            <a:avLst>
              <a:gd name="adj1" fmla="val 18750"/>
              <a:gd name="adj2" fmla="val -8333"/>
              <a:gd name="adj3" fmla="val 79704"/>
              <a:gd name="adj4" fmla="val -378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Before loading into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7" name="Line Callout 1 376"/>
          <p:cNvSpPr/>
          <p:nvPr/>
        </p:nvSpPr>
        <p:spPr>
          <a:xfrm>
            <a:off x="7850980" y="2344578"/>
            <a:ext cx="1025129" cy="569790"/>
          </a:xfrm>
          <a:prstGeom prst="borderCallout1">
            <a:avLst>
              <a:gd name="adj1" fmla="val 18750"/>
              <a:gd name="adj2" fmla="val -8333"/>
              <a:gd name="adj3" fmla="val 103802"/>
              <a:gd name="adj4" fmla="val -447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Loaded and partitioned</a:t>
            </a:r>
          </a:p>
        </p:txBody>
      </p:sp>
    </p:spTree>
    <p:extLst>
      <p:ext uri="{BB962C8B-B14F-4D97-AF65-F5344CB8AC3E}">
        <p14:creationId xmlns:p14="http://schemas.microsoft.com/office/powerpoint/2010/main" val="1514329629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Parallel Scans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Scan in parallel, merge (</a:t>
            </a:r>
            <a:r>
              <a:rPr lang="en-US" altLang="x-none" dirty="0" err="1"/>
              <a:t>concat</a:t>
            </a:r>
            <a:r>
              <a:rPr lang="en-US" altLang="x-none" dirty="0"/>
              <a:t>) output</a:t>
            </a:r>
          </a:p>
          <a:p>
            <a:r>
              <a:rPr lang="en-US" altLang="x-none" i="1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i="1" baseline="-25000" dirty="0" err="1">
                <a:ea typeface="Symbol" charset="2"/>
                <a:cs typeface="Symbol" charset="2"/>
              </a:rPr>
              <a:t>p</a:t>
            </a:r>
            <a:r>
              <a:rPr lang="en-US" altLang="x-none" i="1" baseline="-25000" dirty="0">
                <a:ea typeface="Symbol" charset="2"/>
                <a:cs typeface="Symbol" charset="2"/>
              </a:rPr>
              <a:t> </a:t>
            </a:r>
            <a:r>
              <a:rPr lang="en-US" altLang="x-none" dirty="0"/>
              <a:t>: skip entire sites that have no tuples satisfying p</a:t>
            </a:r>
          </a:p>
          <a:p>
            <a:pPr lvl="1"/>
            <a:r>
              <a:rPr lang="en-US" altLang="x-none" dirty="0"/>
              <a:t>range or hash partitioning</a:t>
            </a:r>
          </a:p>
          <a:p>
            <a:r>
              <a:rPr lang="en-US" altLang="x-none" dirty="0"/>
              <a:t>Indexes can be built at each partition</a:t>
            </a:r>
          </a:p>
          <a:p>
            <a:r>
              <a:rPr lang="en-US" altLang="x-none" dirty="0"/>
              <a:t>Q: How do indexes differ in the different data partitioning schemes?</a:t>
            </a:r>
          </a:p>
        </p:txBody>
      </p:sp>
    </p:spTree>
    <p:extLst>
      <p:ext uri="{BB962C8B-B14F-4D97-AF65-F5344CB8AC3E}">
        <p14:creationId xmlns:p14="http://schemas.microsoft.com/office/powerpoint/2010/main" val="1796137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Lookup by key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Data partitioned on function of key? </a:t>
            </a:r>
          </a:p>
          <a:p>
            <a:pPr lvl="1"/>
            <a:r>
              <a:rPr lang="en-US" altLang="x-none" dirty="0"/>
              <a:t>Great! Route lookup only to relevant node</a:t>
            </a:r>
          </a:p>
          <a:p>
            <a:r>
              <a:rPr lang="en-US" altLang="x-none" dirty="0"/>
              <a:t>Otherwise</a:t>
            </a:r>
          </a:p>
          <a:p>
            <a:pPr lvl="1"/>
            <a:r>
              <a:rPr lang="en-US" altLang="x-none" dirty="0"/>
              <a:t>Have to broadcast lookup (to all nodes)</a:t>
            </a:r>
          </a:p>
        </p:txBody>
      </p:sp>
      <p:grpSp>
        <p:nvGrpSpPr>
          <p:cNvPr id="40976" name="Group 40975" descr="With hashed data it is easy to apply the hash function and find exactly which machine the data is on. Only one broadcast is necessary" title="Hash Broadcast"/>
          <p:cNvGrpSpPr/>
          <p:nvPr/>
        </p:nvGrpSpPr>
        <p:grpSpPr>
          <a:xfrm>
            <a:off x="2238800" y="2762193"/>
            <a:ext cx="73235" cy="457200"/>
            <a:chOff x="2721754" y="3560344"/>
            <a:chExt cx="97646" cy="609600"/>
          </a:xfrm>
        </p:grpSpPr>
        <p:cxnSp>
          <p:nvCxnSpPr>
            <p:cNvPr id="425" name="Straight Arrow Connector 424"/>
            <p:cNvCxnSpPr>
              <a:stCxn id="6" idx="4"/>
              <a:endCxn id="169" idx="0"/>
            </p:cNvCxnSpPr>
            <p:nvPr/>
          </p:nvCxnSpPr>
          <p:spPr bwMode="auto">
            <a:xfrm flipH="1">
              <a:off x="2764420" y="3657990"/>
              <a:ext cx="6157" cy="511954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Oval 5"/>
            <p:cNvSpPr/>
            <p:nvPr/>
          </p:nvSpPr>
          <p:spPr bwMode="auto">
            <a:xfrm>
              <a:off x="2721754" y="3560344"/>
              <a:ext cx="97646" cy="9764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  <p:grpSp>
        <p:nvGrpSpPr>
          <p:cNvPr id="40975" name="Group 40974" descr="A broadcast must be set to each node because it doesn't know which node the data was partitioned on" title="Round robin broadcast"/>
          <p:cNvGrpSpPr/>
          <p:nvPr/>
        </p:nvGrpSpPr>
        <p:grpSpPr>
          <a:xfrm>
            <a:off x="3957123" y="2762193"/>
            <a:ext cx="1583588" cy="457200"/>
            <a:chOff x="5701268" y="3560344"/>
            <a:chExt cx="2111450" cy="609600"/>
          </a:xfrm>
        </p:grpSpPr>
        <p:cxnSp>
          <p:nvCxnSpPr>
            <p:cNvPr id="426" name="Straight Arrow Connector 425"/>
            <p:cNvCxnSpPr>
              <a:stCxn id="434" idx="4"/>
            </p:cNvCxnSpPr>
            <p:nvPr/>
          </p:nvCxnSpPr>
          <p:spPr bwMode="auto">
            <a:xfrm flipH="1">
              <a:off x="5701268" y="3657990"/>
              <a:ext cx="1057739" cy="511954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8" name="Straight Arrow Connector 427"/>
            <p:cNvCxnSpPr>
              <a:stCxn id="434" idx="4"/>
              <a:endCxn id="299" idx="0"/>
            </p:cNvCxnSpPr>
            <p:nvPr/>
          </p:nvCxnSpPr>
          <p:spPr bwMode="auto">
            <a:xfrm flipH="1">
              <a:off x="6200612" y="3657990"/>
              <a:ext cx="558395" cy="4952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4" name="Oval 433"/>
            <p:cNvSpPr/>
            <p:nvPr/>
          </p:nvSpPr>
          <p:spPr bwMode="auto">
            <a:xfrm>
              <a:off x="6710184" y="3560344"/>
              <a:ext cx="97646" cy="9764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cxnSp>
          <p:nvCxnSpPr>
            <p:cNvPr id="438" name="Straight Arrow Connector 437"/>
            <p:cNvCxnSpPr>
              <a:stCxn id="434" idx="4"/>
              <a:endCxn id="308" idx="0"/>
            </p:cNvCxnSpPr>
            <p:nvPr/>
          </p:nvCxnSpPr>
          <p:spPr bwMode="auto">
            <a:xfrm flipH="1">
              <a:off x="6735599" y="3657990"/>
              <a:ext cx="23408" cy="4952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2" name="Straight Arrow Connector 441"/>
            <p:cNvCxnSpPr>
              <a:stCxn id="434" idx="4"/>
              <a:endCxn id="317" idx="0"/>
            </p:cNvCxnSpPr>
            <p:nvPr/>
          </p:nvCxnSpPr>
          <p:spPr bwMode="auto">
            <a:xfrm>
              <a:off x="6759007" y="3657990"/>
              <a:ext cx="524280" cy="4952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5" name="Straight Arrow Connector 444"/>
            <p:cNvCxnSpPr>
              <a:stCxn id="434" idx="4"/>
              <a:endCxn id="326" idx="0"/>
            </p:cNvCxnSpPr>
            <p:nvPr/>
          </p:nvCxnSpPr>
          <p:spPr bwMode="auto">
            <a:xfrm>
              <a:off x="6759007" y="3657990"/>
              <a:ext cx="1053711" cy="4952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3" name="Group 292" descr="Hash data on several machines so that it is completely split up evenly (if the hash function is good)" title="Hash">
            <a:extLst>
              <a:ext uri="{FF2B5EF4-FFF2-40B4-BE49-F238E27FC236}">
                <a16:creationId xmlns:a16="http://schemas.microsoft.com/office/drawing/2014/main" id="{217A74D2-814C-5040-AB19-149620BFD252}"/>
              </a:ext>
            </a:extLst>
          </p:cNvPr>
          <p:cNvGrpSpPr/>
          <p:nvPr/>
        </p:nvGrpSpPr>
        <p:grpSpPr>
          <a:xfrm>
            <a:off x="1127773" y="3287580"/>
            <a:ext cx="2169318" cy="3028951"/>
            <a:chOff x="3467101" y="2000250"/>
            <a:chExt cx="2169318" cy="3028951"/>
          </a:xfrm>
        </p:grpSpPr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FA5B4C0-95CA-7941-ABB6-ADDC681F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581" y="4669632"/>
              <a:ext cx="2128838" cy="359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5" name="Rectangle 94" descr="50%">
              <a:extLst>
                <a:ext uri="{FF2B5EF4-FFF2-40B4-BE49-F238E27FC236}">
                  <a16:creationId xmlns:a16="http://schemas.microsoft.com/office/drawing/2014/main" id="{A9D5A9A6-9A95-514E-AD79-FE80DC03F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485" y="3100387"/>
              <a:ext cx="1951434" cy="261938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6" name="Rectangle 95">
              <a:extLst>
                <a:ext uri="{FF2B5EF4-FFF2-40B4-BE49-F238E27FC236}">
                  <a16:creationId xmlns:a16="http://schemas.microsoft.com/office/drawing/2014/main" id="{7CCA066F-3EFF-A741-93B4-A4A004BCC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679" y="2601517"/>
              <a:ext cx="282178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7" name="Rectangle 96">
              <a:extLst>
                <a:ext uri="{FF2B5EF4-FFF2-40B4-BE49-F238E27FC236}">
                  <a16:creationId xmlns:a16="http://schemas.microsoft.com/office/drawing/2014/main" id="{ACFFBA9A-6C08-E446-8CA0-CCFD15279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257" y="2005013"/>
              <a:ext cx="23693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8" name="Rectangle 97">
              <a:extLst>
                <a:ext uri="{FF2B5EF4-FFF2-40B4-BE49-F238E27FC236}">
                  <a16:creationId xmlns:a16="http://schemas.microsoft.com/office/drawing/2014/main" id="{6F2844C8-C91A-3B4B-B473-5DFCADAF2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204" y="2070497"/>
              <a:ext cx="236934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9" name="Freeform 98">
              <a:extLst>
                <a:ext uri="{FF2B5EF4-FFF2-40B4-BE49-F238E27FC236}">
                  <a16:creationId xmlns:a16="http://schemas.microsoft.com/office/drawing/2014/main" id="{E25C1C53-0D71-F74E-BB1A-C78889870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916" y="2000250"/>
              <a:ext cx="284559" cy="446485"/>
            </a:xfrm>
            <a:custGeom>
              <a:avLst/>
              <a:gdLst>
                <a:gd name="T0" fmla="*/ 0 w 239"/>
                <a:gd name="T1" fmla="*/ 2147483647 h 375"/>
                <a:gd name="T2" fmla="*/ 2147483647 w 239"/>
                <a:gd name="T3" fmla="*/ 0 h 375"/>
                <a:gd name="T4" fmla="*/ 2147483647 w 239"/>
                <a:gd name="T5" fmla="*/ 0 h 375"/>
                <a:gd name="T6" fmla="*/ 2147483647 w 239"/>
                <a:gd name="T7" fmla="*/ 2147483647 h 375"/>
                <a:gd name="T8" fmla="*/ 2147483647 w 239"/>
                <a:gd name="T9" fmla="*/ 2147483647 h 375"/>
                <a:gd name="T10" fmla="*/ 2147483647 w 239"/>
                <a:gd name="T11" fmla="*/ 2147483647 h 375"/>
                <a:gd name="T12" fmla="*/ 2147483647 w 239"/>
                <a:gd name="T13" fmla="*/ 2147483647 h 375"/>
                <a:gd name="T14" fmla="*/ 2147483647 w 239"/>
                <a:gd name="T15" fmla="*/ 2147483647 h 375"/>
                <a:gd name="T16" fmla="*/ 0 w 239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"/>
                <a:gd name="T28" fmla="*/ 0 h 375"/>
                <a:gd name="T29" fmla="*/ 239 w 239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" h="375">
                  <a:moveTo>
                    <a:pt x="0" y="46"/>
                  </a:moveTo>
                  <a:lnTo>
                    <a:pt x="37" y="0"/>
                  </a:lnTo>
                  <a:lnTo>
                    <a:pt x="238" y="0"/>
                  </a:lnTo>
                  <a:lnTo>
                    <a:pt x="238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0" name="Line 99">
              <a:extLst>
                <a:ext uri="{FF2B5EF4-FFF2-40B4-BE49-F238E27FC236}">
                  <a16:creationId xmlns:a16="http://schemas.microsoft.com/office/drawing/2014/main" id="{629939C1-3866-DE40-AFA0-D078F000B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1425" y="2001441"/>
              <a:ext cx="34529" cy="631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1" name="Oval 100">
              <a:extLst>
                <a:ext uri="{FF2B5EF4-FFF2-40B4-BE49-F238E27FC236}">
                  <a16:creationId xmlns:a16="http://schemas.microsoft.com/office/drawing/2014/main" id="{32681396-2075-8D4C-BBAF-4BE57B2BC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679" y="2580085"/>
              <a:ext cx="282178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2" name="Group 105">
              <a:extLst>
                <a:ext uri="{FF2B5EF4-FFF2-40B4-BE49-F238E27FC236}">
                  <a16:creationId xmlns:a16="http://schemas.microsoft.com/office/drawing/2014/main" id="{8FFB9D40-34C4-3846-8502-37E19514B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8297" y="2759869"/>
              <a:ext cx="289322" cy="45244"/>
              <a:chOff x="1995" y="2192"/>
              <a:chExt cx="243" cy="38"/>
            </a:xfrm>
          </p:grpSpPr>
          <p:sp>
            <p:nvSpPr>
              <p:cNvPr id="716" name="Arc 101">
                <a:extLst>
                  <a:ext uri="{FF2B5EF4-FFF2-40B4-BE49-F238E27FC236}">
                    <a16:creationId xmlns:a16="http://schemas.microsoft.com/office/drawing/2014/main" id="{C7A73942-CE4C-A24C-83C9-4FF49AE1A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17" name="Arc 102">
                <a:extLst>
                  <a:ext uri="{FF2B5EF4-FFF2-40B4-BE49-F238E27FC236}">
                    <a16:creationId xmlns:a16="http://schemas.microsoft.com/office/drawing/2014/main" id="{C39D5BCF-E045-394F-98DE-76FC1C1AB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18" name="Arc 103">
                <a:extLst>
                  <a:ext uri="{FF2B5EF4-FFF2-40B4-BE49-F238E27FC236}">
                    <a16:creationId xmlns:a16="http://schemas.microsoft.com/office/drawing/2014/main" id="{772BF112-58D7-C046-9E66-49AA26FA2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19" name="Arc 104">
                <a:extLst>
                  <a:ext uri="{FF2B5EF4-FFF2-40B4-BE49-F238E27FC236}">
                    <a16:creationId xmlns:a16="http://schemas.microsoft.com/office/drawing/2014/main" id="{4F90F840-DD08-D04C-9944-329FE0958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3" name="Line 106">
              <a:extLst>
                <a:ext uri="{FF2B5EF4-FFF2-40B4-BE49-F238E27FC236}">
                  <a16:creationId xmlns:a16="http://schemas.microsoft.com/office/drawing/2014/main" id="{4432860E-0F4C-914A-84D3-55D8DDE2C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916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4" name="Line 107">
              <a:extLst>
                <a:ext uri="{FF2B5EF4-FFF2-40B4-BE49-F238E27FC236}">
                  <a16:creationId xmlns:a16="http://schemas.microsoft.com/office/drawing/2014/main" id="{69BD3524-8E7B-434D-92FE-611093E7C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7619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5" name="Rectangle 108">
              <a:extLst>
                <a:ext uri="{FF2B5EF4-FFF2-40B4-BE49-F238E27FC236}">
                  <a16:creationId xmlns:a16="http://schemas.microsoft.com/office/drawing/2014/main" id="{058D4212-DBA0-4A49-A010-6BFF27CB2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347" y="2601517"/>
              <a:ext cx="290513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6" name="Rectangle 109">
              <a:extLst>
                <a:ext uri="{FF2B5EF4-FFF2-40B4-BE49-F238E27FC236}">
                  <a16:creationId xmlns:a16="http://schemas.microsoft.com/office/drawing/2014/main" id="{5DBC0F9B-9712-5A45-895F-ADF619B82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925" y="2005013"/>
              <a:ext cx="246460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" name="Rectangle 110">
              <a:extLst>
                <a:ext uri="{FF2B5EF4-FFF2-40B4-BE49-F238E27FC236}">
                  <a16:creationId xmlns:a16="http://schemas.microsoft.com/office/drawing/2014/main" id="{FD055DA0-754B-A74C-B07D-098DF2688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206" y="2070497"/>
              <a:ext cx="238125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" name="Freeform 111">
              <a:extLst>
                <a:ext uri="{FF2B5EF4-FFF2-40B4-BE49-F238E27FC236}">
                  <a16:creationId xmlns:a16="http://schemas.microsoft.com/office/drawing/2014/main" id="{C88E9330-0D8F-BE47-8FAE-527D9EF37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919" y="2000250"/>
              <a:ext cx="292894" cy="446485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8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1" y="374"/>
                  </a:lnTo>
                  <a:lnTo>
                    <a:pt x="201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09" name="Line 112">
              <a:extLst>
                <a:ext uri="{FF2B5EF4-FFF2-40B4-BE49-F238E27FC236}">
                  <a16:creationId xmlns:a16="http://schemas.microsoft.com/office/drawing/2014/main" id="{1B90FFD1-E0E8-AE44-B255-8BF85ACD1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9094" y="2000250"/>
              <a:ext cx="44054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10" name="Oval 113">
              <a:extLst>
                <a:ext uri="{FF2B5EF4-FFF2-40B4-BE49-F238E27FC236}">
                  <a16:creationId xmlns:a16="http://schemas.microsoft.com/office/drawing/2014/main" id="{BE3BF4ED-A532-DB4A-8AA3-0905150B9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347" y="2580085"/>
              <a:ext cx="290513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11" name="Group 118">
              <a:extLst>
                <a:ext uri="{FF2B5EF4-FFF2-40B4-BE49-F238E27FC236}">
                  <a16:creationId xmlns:a16="http://schemas.microsoft.com/office/drawing/2014/main" id="{E7CD76D5-0D23-6E46-8152-A1EA8226C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5966" y="2759869"/>
              <a:ext cx="289322" cy="45244"/>
              <a:chOff x="2329" y="2192"/>
              <a:chExt cx="243" cy="38"/>
            </a:xfrm>
          </p:grpSpPr>
          <p:sp>
            <p:nvSpPr>
              <p:cNvPr id="712" name="Arc 114">
                <a:extLst>
                  <a:ext uri="{FF2B5EF4-FFF2-40B4-BE49-F238E27FC236}">
                    <a16:creationId xmlns:a16="http://schemas.microsoft.com/office/drawing/2014/main" id="{0BE23463-55E6-F944-91B1-DE2478E4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13" name="Arc 115">
                <a:extLst>
                  <a:ext uri="{FF2B5EF4-FFF2-40B4-BE49-F238E27FC236}">
                    <a16:creationId xmlns:a16="http://schemas.microsoft.com/office/drawing/2014/main" id="{B4A50CE9-EF22-9641-8C14-F6D9E13B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14" name="Arc 116">
                <a:extLst>
                  <a:ext uri="{FF2B5EF4-FFF2-40B4-BE49-F238E27FC236}">
                    <a16:creationId xmlns:a16="http://schemas.microsoft.com/office/drawing/2014/main" id="{C9751678-E221-A841-839A-AEB98C274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15" name="Arc 117">
                <a:extLst>
                  <a:ext uri="{FF2B5EF4-FFF2-40B4-BE49-F238E27FC236}">
                    <a16:creationId xmlns:a16="http://schemas.microsoft.com/office/drawing/2014/main" id="{C50972CB-2033-D740-A358-B46A9246E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12" name="Line 119">
              <a:extLst>
                <a:ext uri="{FF2B5EF4-FFF2-40B4-BE49-F238E27FC236}">
                  <a16:creationId xmlns:a16="http://schemas.microsoft.com/office/drawing/2014/main" id="{8794D1C0-A36B-8144-AA89-C258EFEC7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3585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13" name="Line 120">
              <a:extLst>
                <a:ext uri="{FF2B5EF4-FFF2-40B4-BE49-F238E27FC236}">
                  <a16:creationId xmlns:a16="http://schemas.microsoft.com/office/drawing/2014/main" id="{0EC6B29A-798B-DE4C-BDEE-67A125A2D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3622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14" name="Rectangle 121">
              <a:extLst>
                <a:ext uri="{FF2B5EF4-FFF2-40B4-BE49-F238E27FC236}">
                  <a16:creationId xmlns:a16="http://schemas.microsoft.com/office/drawing/2014/main" id="{34209151-E818-124F-BD9F-D38528A64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75" y="2601517"/>
              <a:ext cx="282179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5" name="Rectangle 122">
              <a:extLst>
                <a:ext uri="{FF2B5EF4-FFF2-40B4-BE49-F238E27FC236}">
                  <a16:creationId xmlns:a16="http://schemas.microsoft.com/office/drawing/2014/main" id="{13FA84C0-BC0F-4445-B5A8-0EA08FB16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263" y="2005013"/>
              <a:ext cx="23812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6" name="Rectangle 123">
              <a:extLst>
                <a:ext uri="{FF2B5EF4-FFF2-40B4-BE49-F238E27FC236}">
                  <a16:creationId xmlns:a16="http://schemas.microsoft.com/office/drawing/2014/main" id="{F854B264-8349-2140-BC05-819C3911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75" y="2070497"/>
              <a:ext cx="246460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7" name="Freeform 124">
              <a:extLst>
                <a:ext uri="{FF2B5EF4-FFF2-40B4-BE49-F238E27FC236}">
                  <a16:creationId xmlns:a16="http://schemas.microsoft.com/office/drawing/2014/main" id="{5B2DE829-5D97-DE46-BCE5-D1AC6C142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2000250"/>
              <a:ext cx="292894" cy="446485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29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7" y="374"/>
                  </a:lnTo>
                  <a:lnTo>
                    <a:pt x="207" y="46"/>
                  </a:lnTo>
                  <a:lnTo>
                    <a:pt x="96" y="46"/>
                  </a:lnTo>
                  <a:lnTo>
                    <a:pt x="44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18" name="Line 125">
              <a:extLst>
                <a:ext uri="{FF2B5EF4-FFF2-40B4-BE49-F238E27FC236}">
                  <a16:creationId xmlns:a16="http://schemas.microsoft.com/office/drawing/2014/main" id="{44AD76F1-7A86-E642-BE7E-77E49FC18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5098" y="2000250"/>
              <a:ext cx="35719" cy="654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19" name="Oval 126">
              <a:extLst>
                <a:ext uri="{FF2B5EF4-FFF2-40B4-BE49-F238E27FC236}">
                  <a16:creationId xmlns:a16="http://schemas.microsoft.com/office/drawing/2014/main" id="{FDE89A38-36F5-1140-A1A3-3A903514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75" y="2580085"/>
              <a:ext cx="282179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20" name="Group 131">
              <a:extLst>
                <a:ext uri="{FF2B5EF4-FFF2-40B4-BE49-F238E27FC236}">
                  <a16:creationId xmlns:a16="http://schemas.microsoft.com/office/drawing/2014/main" id="{4ECE8F12-65D2-4644-AB81-68E8B87298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1494" y="2758679"/>
              <a:ext cx="280988" cy="46434"/>
              <a:chOff x="2678" y="2191"/>
              <a:chExt cx="236" cy="39"/>
            </a:xfrm>
          </p:grpSpPr>
          <p:sp>
            <p:nvSpPr>
              <p:cNvPr id="422" name="Arc 127">
                <a:extLst>
                  <a:ext uri="{FF2B5EF4-FFF2-40B4-BE49-F238E27FC236}">
                    <a16:creationId xmlns:a16="http://schemas.microsoft.com/office/drawing/2014/main" id="{B0F48EAF-F7FB-A447-BDCD-EA9C257BB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3" name="Arc 128">
                <a:extLst>
                  <a:ext uri="{FF2B5EF4-FFF2-40B4-BE49-F238E27FC236}">
                    <a16:creationId xmlns:a16="http://schemas.microsoft.com/office/drawing/2014/main" id="{97A03F4F-CABB-F04B-A4EB-F491A2BDC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4" name="Arc 129">
                <a:extLst>
                  <a:ext uri="{FF2B5EF4-FFF2-40B4-BE49-F238E27FC236}">
                    <a16:creationId xmlns:a16="http://schemas.microsoft.com/office/drawing/2014/main" id="{1221F41F-47E0-1942-9B02-483B9E9B8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11" name="Arc 130">
                <a:extLst>
                  <a:ext uri="{FF2B5EF4-FFF2-40B4-BE49-F238E27FC236}">
                    <a16:creationId xmlns:a16="http://schemas.microsoft.com/office/drawing/2014/main" id="{732BC32B-1AB8-894C-A68D-D647068A6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21" name="Line 132">
              <a:extLst>
                <a:ext uri="{FF2B5EF4-FFF2-40B4-BE49-F238E27FC236}">
                  <a16:creationId xmlns:a16="http://schemas.microsoft.com/office/drawing/2014/main" id="{07C062A0-2841-B644-9781-7EAE4996E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113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22" name="Line 133">
              <a:extLst>
                <a:ext uri="{FF2B5EF4-FFF2-40B4-BE49-F238E27FC236}">
                  <a16:creationId xmlns:a16="http://schemas.microsoft.com/office/drawing/2014/main" id="{673346F8-A9D0-D34F-AD9F-BC3643D95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1291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23" name="Rectangle 134">
              <a:extLst>
                <a:ext uri="{FF2B5EF4-FFF2-40B4-BE49-F238E27FC236}">
                  <a16:creationId xmlns:a16="http://schemas.microsoft.com/office/drawing/2014/main" id="{249FD0B7-81DD-5244-AD82-D85141A7D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879" y="2601517"/>
              <a:ext cx="282178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4" name="Rectangle 135">
              <a:extLst>
                <a:ext uri="{FF2B5EF4-FFF2-40B4-BE49-F238E27FC236}">
                  <a16:creationId xmlns:a16="http://schemas.microsoft.com/office/drawing/2014/main" id="{7B6CE3A2-D571-EB44-BEDA-7F2FD74E0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931" y="2005013"/>
              <a:ext cx="23812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5" name="Rectangle 136">
              <a:extLst>
                <a:ext uri="{FF2B5EF4-FFF2-40B4-BE49-F238E27FC236}">
                  <a16:creationId xmlns:a16="http://schemas.microsoft.com/office/drawing/2014/main" id="{0D8512BA-E806-024B-8750-B9A19ABE8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213" y="2070497"/>
              <a:ext cx="238125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6" name="Freeform 137">
              <a:extLst>
                <a:ext uri="{FF2B5EF4-FFF2-40B4-BE49-F238E27FC236}">
                  <a16:creationId xmlns:a16="http://schemas.microsoft.com/office/drawing/2014/main" id="{8C057A88-8C34-4B44-BB8B-599E339F6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781" y="2000250"/>
              <a:ext cx="291704" cy="446485"/>
            </a:xfrm>
            <a:custGeom>
              <a:avLst/>
              <a:gdLst>
                <a:gd name="T0" fmla="*/ 0 w 245"/>
                <a:gd name="T1" fmla="*/ 2147483647 h 375"/>
                <a:gd name="T2" fmla="*/ 2147483647 w 245"/>
                <a:gd name="T3" fmla="*/ 0 h 375"/>
                <a:gd name="T4" fmla="*/ 2147483647 w 245"/>
                <a:gd name="T5" fmla="*/ 0 h 375"/>
                <a:gd name="T6" fmla="*/ 2147483647 w 245"/>
                <a:gd name="T7" fmla="*/ 2147483647 h 375"/>
                <a:gd name="T8" fmla="*/ 2147483647 w 245"/>
                <a:gd name="T9" fmla="*/ 2147483647 h 375"/>
                <a:gd name="T10" fmla="*/ 2147483647 w 245"/>
                <a:gd name="T11" fmla="*/ 2147483647 h 375"/>
                <a:gd name="T12" fmla="*/ 2147483647 w 245"/>
                <a:gd name="T13" fmla="*/ 2147483647 h 375"/>
                <a:gd name="T14" fmla="*/ 2147483647 w 245"/>
                <a:gd name="T15" fmla="*/ 2147483647 h 375"/>
                <a:gd name="T16" fmla="*/ 0 w 245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5"/>
                <a:gd name="T28" fmla="*/ 0 h 375"/>
                <a:gd name="T29" fmla="*/ 245 w 245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5" h="375">
                  <a:moveTo>
                    <a:pt x="0" y="46"/>
                  </a:moveTo>
                  <a:lnTo>
                    <a:pt x="37" y="0"/>
                  </a:lnTo>
                  <a:lnTo>
                    <a:pt x="244" y="0"/>
                  </a:lnTo>
                  <a:lnTo>
                    <a:pt x="244" y="328"/>
                  </a:lnTo>
                  <a:lnTo>
                    <a:pt x="215" y="374"/>
                  </a:lnTo>
                  <a:lnTo>
                    <a:pt x="215" y="46"/>
                  </a:lnTo>
                  <a:lnTo>
                    <a:pt x="111" y="46"/>
                  </a:lnTo>
                  <a:lnTo>
                    <a:pt x="59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27" name="Line 138">
              <a:extLst>
                <a:ext uri="{FF2B5EF4-FFF2-40B4-BE49-F238E27FC236}">
                  <a16:creationId xmlns:a16="http://schemas.microsoft.com/office/drawing/2014/main" id="{9A2A052B-980B-FF4C-A98F-75AD4AEF9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2766" y="2000250"/>
              <a:ext cx="44053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28" name="Oval 139">
              <a:extLst>
                <a:ext uri="{FF2B5EF4-FFF2-40B4-BE49-F238E27FC236}">
                  <a16:creationId xmlns:a16="http://schemas.microsoft.com/office/drawing/2014/main" id="{C2BFA0FE-D421-8B48-AA25-22C855097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879" y="2580085"/>
              <a:ext cx="282178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29" name="Group 144">
              <a:extLst>
                <a:ext uri="{FF2B5EF4-FFF2-40B4-BE49-F238E27FC236}">
                  <a16:creationId xmlns:a16="http://schemas.microsoft.com/office/drawing/2014/main" id="{4C2608CA-75B6-EA4F-B852-1C52C1C45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7497" y="2759869"/>
              <a:ext cx="289322" cy="45244"/>
              <a:chOff x="3019" y="2192"/>
              <a:chExt cx="243" cy="38"/>
            </a:xfrm>
          </p:grpSpPr>
          <p:sp>
            <p:nvSpPr>
              <p:cNvPr id="418" name="Arc 140">
                <a:extLst>
                  <a:ext uri="{FF2B5EF4-FFF2-40B4-BE49-F238E27FC236}">
                    <a16:creationId xmlns:a16="http://schemas.microsoft.com/office/drawing/2014/main" id="{DEBF6291-252D-6D48-8CE9-E32ABD37E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9" name="Arc 141">
                <a:extLst>
                  <a:ext uri="{FF2B5EF4-FFF2-40B4-BE49-F238E27FC236}">
                    <a16:creationId xmlns:a16="http://schemas.microsoft.com/office/drawing/2014/main" id="{7000FE19-2545-5346-A167-FC7F15E464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0" name="Arc 142">
                <a:extLst>
                  <a:ext uri="{FF2B5EF4-FFF2-40B4-BE49-F238E27FC236}">
                    <a16:creationId xmlns:a16="http://schemas.microsoft.com/office/drawing/2014/main" id="{D3A27B77-873D-1644-8B3E-A6BDB068F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1" name="Arc 143">
                <a:extLst>
                  <a:ext uri="{FF2B5EF4-FFF2-40B4-BE49-F238E27FC236}">
                    <a16:creationId xmlns:a16="http://schemas.microsoft.com/office/drawing/2014/main" id="{6CB9BC82-2789-2B44-BE69-C71B546FC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30" name="Line 145">
              <a:extLst>
                <a:ext uri="{FF2B5EF4-FFF2-40B4-BE49-F238E27FC236}">
                  <a16:creationId xmlns:a16="http://schemas.microsoft.com/office/drawing/2014/main" id="{82F9CBC8-A9EC-9B4F-AB9D-F947F8202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116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31" name="Line 146">
              <a:extLst>
                <a:ext uri="{FF2B5EF4-FFF2-40B4-BE49-F238E27FC236}">
                  <a16:creationId xmlns:a16="http://schemas.microsoft.com/office/drawing/2014/main" id="{8152B1AC-B294-7543-A0D2-34C249098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819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32" name="Rectangle 147">
              <a:extLst>
                <a:ext uri="{FF2B5EF4-FFF2-40B4-BE49-F238E27FC236}">
                  <a16:creationId xmlns:a16="http://schemas.microsoft.com/office/drawing/2014/main" id="{1296663A-A686-EA47-97F4-9077A04AF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548" y="2601517"/>
              <a:ext cx="282178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33" name="Rectangle 148">
              <a:extLst>
                <a:ext uri="{FF2B5EF4-FFF2-40B4-BE49-F238E27FC236}">
                  <a16:creationId xmlns:a16="http://schemas.microsoft.com/office/drawing/2014/main" id="{4004E39B-6462-594B-89B2-2AC6E9B67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9935" y="2005013"/>
              <a:ext cx="23812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34" name="Rectangle 149">
              <a:extLst>
                <a:ext uri="{FF2B5EF4-FFF2-40B4-BE49-F238E27FC236}">
                  <a16:creationId xmlns:a16="http://schemas.microsoft.com/office/drawing/2014/main" id="{7F8DF36D-3898-204B-A26E-E10F20C1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1" y="2070497"/>
              <a:ext cx="238125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35" name="Freeform 150">
              <a:extLst>
                <a:ext uri="{FF2B5EF4-FFF2-40B4-BE49-F238E27FC236}">
                  <a16:creationId xmlns:a16="http://schemas.microsoft.com/office/drawing/2014/main" id="{103D2C97-BC1D-B44E-BB4C-61AB9F16B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785" y="2000250"/>
              <a:ext cx="292894" cy="446485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11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36" name="Line 151">
              <a:extLst>
                <a:ext uri="{FF2B5EF4-FFF2-40B4-BE49-F238E27FC236}">
                  <a16:creationId xmlns:a16="http://schemas.microsoft.com/office/drawing/2014/main" id="{3BB02B98-801E-BB4F-96BA-194D8346E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7104" y="2000250"/>
              <a:ext cx="45244" cy="654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37" name="Oval 152">
              <a:extLst>
                <a:ext uri="{FF2B5EF4-FFF2-40B4-BE49-F238E27FC236}">
                  <a16:creationId xmlns:a16="http://schemas.microsoft.com/office/drawing/2014/main" id="{2EAD434C-22B0-1745-AC4F-8FB99ED0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548" y="2580085"/>
              <a:ext cx="282178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38" name="Group 157">
              <a:extLst>
                <a:ext uri="{FF2B5EF4-FFF2-40B4-BE49-F238E27FC236}">
                  <a16:creationId xmlns:a16="http://schemas.microsoft.com/office/drawing/2014/main" id="{38F8D197-9270-484F-8D0B-673D609CD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66" y="2758679"/>
              <a:ext cx="290513" cy="46434"/>
              <a:chOff x="3353" y="2191"/>
              <a:chExt cx="244" cy="39"/>
            </a:xfrm>
          </p:grpSpPr>
          <p:sp>
            <p:nvSpPr>
              <p:cNvPr id="414" name="Arc 153">
                <a:extLst>
                  <a:ext uri="{FF2B5EF4-FFF2-40B4-BE49-F238E27FC236}">
                    <a16:creationId xmlns:a16="http://schemas.microsoft.com/office/drawing/2014/main" id="{C2962FD1-51C1-5E49-B915-E7E54F56C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5" name="Arc 154">
                <a:extLst>
                  <a:ext uri="{FF2B5EF4-FFF2-40B4-BE49-F238E27FC236}">
                    <a16:creationId xmlns:a16="http://schemas.microsoft.com/office/drawing/2014/main" id="{E1BA0393-F07D-C843-A498-C2F1EDC89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6" name="Arc 155">
                <a:extLst>
                  <a:ext uri="{FF2B5EF4-FFF2-40B4-BE49-F238E27FC236}">
                    <a16:creationId xmlns:a16="http://schemas.microsoft.com/office/drawing/2014/main" id="{85D03106-3C2A-404B-8EF4-726AED142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7" name="Arc 156">
                <a:extLst>
                  <a:ext uri="{FF2B5EF4-FFF2-40B4-BE49-F238E27FC236}">
                    <a16:creationId xmlns:a16="http://schemas.microsoft.com/office/drawing/2014/main" id="{53B6FA62-691B-6045-926E-669009BE7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39" name="Line 158">
              <a:extLst>
                <a:ext uri="{FF2B5EF4-FFF2-40B4-BE49-F238E27FC236}">
                  <a16:creationId xmlns:a16="http://schemas.microsoft.com/office/drawing/2014/main" id="{8187042C-73CB-034C-8AE4-D2D935ABB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2785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40" name="Line 159">
              <a:extLst>
                <a:ext uri="{FF2B5EF4-FFF2-40B4-BE49-F238E27FC236}">
                  <a16:creationId xmlns:a16="http://schemas.microsoft.com/office/drawing/2014/main" id="{60A16290-8510-C94C-A582-0082CE8C0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41" name="Line 160">
              <a:extLst>
                <a:ext uri="{FF2B5EF4-FFF2-40B4-BE49-F238E27FC236}">
                  <a16:creationId xmlns:a16="http://schemas.microsoft.com/office/drawing/2014/main" id="{1F4BB7F0-98FC-AB43-8466-9B1919E04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075" y="2520554"/>
              <a:ext cx="1634729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42" name="Line 161">
              <a:extLst>
                <a:ext uri="{FF2B5EF4-FFF2-40B4-BE49-F238E27FC236}">
                  <a16:creationId xmlns:a16="http://schemas.microsoft.com/office/drawing/2014/main" id="{4B5823E6-D79E-FA47-8E1A-21CCC0E12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2434829"/>
              <a:ext cx="0" cy="1619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43" name="Line 162">
              <a:extLst>
                <a:ext uri="{FF2B5EF4-FFF2-40B4-BE49-F238E27FC236}">
                  <a16:creationId xmlns:a16="http://schemas.microsoft.com/office/drawing/2014/main" id="{AA3AC631-F5E0-334E-8646-79FE7E47C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5269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44" name="Line 163">
              <a:extLst>
                <a:ext uri="{FF2B5EF4-FFF2-40B4-BE49-F238E27FC236}">
                  <a16:creationId xmlns:a16="http://schemas.microsoft.com/office/drawing/2014/main" id="{2345D1B5-4B56-4149-BA13-E7E96007A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1272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45" name="Line 164">
              <a:extLst>
                <a:ext uri="{FF2B5EF4-FFF2-40B4-BE49-F238E27FC236}">
                  <a16:creationId xmlns:a16="http://schemas.microsoft.com/office/drawing/2014/main" id="{94ADA196-8A99-DE4E-82CA-C2809196C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346" name="Line 165">
              <a:extLst>
                <a:ext uri="{FF2B5EF4-FFF2-40B4-BE49-F238E27FC236}">
                  <a16:creationId xmlns:a16="http://schemas.microsoft.com/office/drawing/2014/main" id="{747E0438-FE25-964C-85C1-65B808908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4469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47" name="Group 171">
              <a:extLst>
                <a:ext uri="{FF2B5EF4-FFF2-40B4-BE49-F238E27FC236}">
                  <a16:creationId xmlns:a16="http://schemas.microsoft.com/office/drawing/2014/main" id="{C470532D-50A6-F147-AD0E-3B812E291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8538" y="3144442"/>
              <a:ext cx="1845469" cy="163115"/>
              <a:chOff x="2012" y="2515"/>
              <a:chExt cx="1550" cy="137"/>
            </a:xfrm>
          </p:grpSpPr>
          <p:sp>
            <p:nvSpPr>
              <p:cNvPr id="409" name="Rectangle 166">
                <a:extLst>
                  <a:ext uri="{FF2B5EF4-FFF2-40B4-BE49-F238E27FC236}">
                    <a16:creationId xmlns:a16="http://schemas.microsoft.com/office/drawing/2014/main" id="{FE18FD27-50AE-4F46-A3A2-E42625662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2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0" name="Rectangle 167">
                <a:extLst>
                  <a:ext uri="{FF2B5EF4-FFF2-40B4-BE49-F238E27FC236}">
                    <a16:creationId xmlns:a16="http://schemas.microsoft.com/office/drawing/2014/main" id="{35AD81E4-7084-C44E-BA91-4EF9CED0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1" name="Rectangle 168">
                <a:extLst>
                  <a:ext uri="{FF2B5EF4-FFF2-40B4-BE49-F238E27FC236}">
                    <a16:creationId xmlns:a16="http://schemas.microsoft.com/office/drawing/2014/main" id="{5D4B4562-584E-834E-AE11-F2963E330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2" name="Rectangle 169">
                <a:extLst>
                  <a:ext uri="{FF2B5EF4-FFF2-40B4-BE49-F238E27FC236}">
                    <a16:creationId xmlns:a16="http://schemas.microsoft.com/office/drawing/2014/main" id="{9D7CF6E6-A66D-C643-9829-7B6CB70B8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3" name="Rectangle 170">
                <a:extLst>
                  <a:ext uri="{FF2B5EF4-FFF2-40B4-BE49-F238E27FC236}">
                    <a16:creationId xmlns:a16="http://schemas.microsoft.com/office/drawing/2014/main" id="{0B7EFE61-45AA-C545-9534-78ACFACEB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515"/>
                <a:ext cx="266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48" name="Rectangle 172">
              <a:extLst>
                <a:ext uri="{FF2B5EF4-FFF2-40B4-BE49-F238E27FC236}">
                  <a16:creationId xmlns:a16="http://schemas.microsoft.com/office/drawing/2014/main" id="{8974507E-8EB4-FC4E-914A-65E466889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1" y="3103960"/>
              <a:ext cx="46326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349" name="Rectangle 173">
              <a:extLst>
                <a:ext uri="{FF2B5EF4-FFF2-40B4-BE49-F238E27FC236}">
                  <a16:creationId xmlns:a16="http://schemas.microsoft.com/office/drawing/2014/main" id="{88169603-B21E-9944-AE90-ABECE158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147" y="3095625"/>
              <a:ext cx="41344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350" name="Rectangle 174">
              <a:extLst>
                <a:ext uri="{FF2B5EF4-FFF2-40B4-BE49-F238E27FC236}">
                  <a16:creationId xmlns:a16="http://schemas.microsoft.com/office/drawing/2014/main" id="{FE9203A7-8AE1-9145-8417-B86050E48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007" y="3095625"/>
              <a:ext cx="482503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351" name="Rectangle 175">
              <a:extLst>
                <a:ext uri="{FF2B5EF4-FFF2-40B4-BE49-F238E27FC236}">
                  <a16:creationId xmlns:a16="http://schemas.microsoft.com/office/drawing/2014/main" id="{8B5E60DB-0C81-CA41-92F2-A81C75F71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100" y="3095625"/>
              <a:ext cx="485709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352" name="Rectangle 176">
              <a:extLst>
                <a:ext uri="{FF2B5EF4-FFF2-40B4-BE49-F238E27FC236}">
                  <a16:creationId xmlns:a16="http://schemas.microsoft.com/office/drawing/2014/main" id="{FD3A5AF5-83FD-6149-895E-08C99DE8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100" y="3094435"/>
              <a:ext cx="434991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353" name="Group 179">
              <a:extLst>
                <a:ext uri="{FF2B5EF4-FFF2-40B4-BE49-F238E27FC236}">
                  <a16:creationId xmlns:a16="http://schemas.microsoft.com/office/drawing/2014/main" id="{A3B2E55C-8BAE-8943-9797-A78FEEB02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9987" y="2802731"/>
              <a:ext cx="328613" cy="301229"/>
              <a:chOff x="2156" y="2228"/>
              <a:chExt cx="276" cy="253"/>
            </a:xfrm>
          </p:grpSpPr>
          <p:sp>
            <p:nvSpPr>
              <p:cNvPr id="407" name="Freeform 177">
                <a:extLst>
                  <a:ext uri="{FF2B5EF4-FFF2-40B4-BE49-F238E27FC236}">
                    <a16:creationId xmlns:a16="http://schemas.microsoft.com/office/drawing/2014/main" id="{3FE801A6-FD6A-4745-A178-61E3C88E5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2" y="2228"/>
                <a:ext cx="120" cy="120"/>
              </a:xfrm>
              <a:custGeom>
                <a:avLst/>
                <a:gdLst>
                  <a:gd name="T0" fmla="*/ 119 w 120"/>
                  <a:gd name="T1" fmla="*/ 0 h 120"/>
                  <a:gd name="T2" fmla="*/ 37 w 120"/>
                  <a:gd name="T3" fmla="*/ 119 h 120"/>
                  <a:gd name="T4" fmla="*/ 15 w 120"/>
                  <a:gd name="T5" fmla="*/ 91 h 120"/>
                  <a:gd name="T6" fmla="*/ 0 w 120"/>
                  <a:gd name="T7" fmla="*/ 55 h 120"/>
                  <a:gd name="T8" fmla="*/ 119 w 12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0"/>
                  <a:gd name="T17" fmla="*/ 120 w 12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0">
                    <a:moveTo>
                      <a:pt x="119" y="0"/>
                    </a:moveTo>
                    <a:lnTo>
                      <a:pt x="37" y="119"/>
                    </a:lnTo>
                    <a:lnTo>
                      <a:pt x="15" y="91"/>
                    </a:lnTo>
                    <a:lnTo>
                      <a:pt x="0" y="55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8" name="Line 178">
                <a:extLst>
                  <a:ext uri="{FF2B5EF4-FFF2-40B4-BE49-F238E27FC236}">
                    <a16:creationId xmlns:a16="http://schemas.microsoft.com/office/drawing/2014/main" id="{B3D2EB83-2960-064F-A630-779482DBB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56" y="2312"/>
                <a:ext cx="178" cy="16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4" name="Group 182">
              <a:extLst>
                <a:ext uri="{FF2B5EF4-FFF2-40B4-BE49-F238E27FC236}">
                  <a16:creationId xmlns:a16="http://schemas.microsoft.com/office/drawing/2014/main" id="{1BD65A7B-2AC1-9447-8AFC-4145FF6A9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8569" y="2792017"/>
              <a:ext cx="1045369" cy="307181"/>
              <a:chOff x="2222" y="2219"/>
              <a:chExt cx="878" cy="258"/>
            </a:xfrm>
          </p:grpSpPr>
          <p:sp>
            <p:nvSpPr>
              <p:cNvPr id="405" name="Freeform 180">
                <a:extLst>
                  <a:ext uri="{FF2B5EF4-FFF2-40B4-BE49-F238E27FC236}">
                    <a16:creationId xmlns:a16="http://schemas.microsoft.com/office/drawing/2014/main" id="{5593BBD7-1808-C44D-86F6-6A1F79527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5" y="2219"/>
                <a:ext cx="135" cy="83"/>
              </a:xfrm>
              <a:custGeom>
                <a:avLst/>
                <a:gdLst>
                  <a:gd name="T0" fmla="*/ 134 w 135"/>
                  <a:gd name="T1" fmla="*/ 9 h 83"/>
                  <a:gd name="T2" fmla="*/ 15 w 135"/>
                  <a:gd name="T3" fmla="*/ 82 h 83"/>
                  <a:gd name="T4" fmla="*/ 7 w 135"/>
                  <a:gd name="T5" fmla="*/ 46 h 83"/>
                  <a:gd name="T6" fmla="*/ 0 w 135"/>
                  <a:gd name="T7" fmla="*/ 0 h 83"/>
                  <a:gd name="T8" fmla="*/ 134 w 135"/>
                  <a:gd name="T9" fmla="*/ 9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3"/>
                  <a:gd name="T17" fmla="*/ 135 w 135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3">
                    <a:moveTo>
                      <a:pt x="134" y="9"/>
                    </a:moveTo>
                    <a:lnTo>
                      <a:pt x="15" y="82"/>
                    </a:lnTo>
                    <a:lnTo>
                      <a:pt x="7" y="46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6" name="Line 181">
                <a:extLst>
                  <a:ext uri="{FF2B5EF4-FFF2-40B4-BE49-F238E27FC236}">
                    <a16:creationId xmlns:a16="http://schemas.microsoft.com/office/drawing/2014/main" id="{D7C2BD82-D0CA-0D47-9A66-4F00ADE08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2" y="2263"/>
                <a:ext cx="757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5" name="Group 185">
              <a:extLst>
                <a:ext uri="{FF2B5EF4-FFF2-40B4-BE49-F238E27FC236}">
                  <a16:creationId xmlns:a16="http://schemas.microsoft.com/office/drawing/2014/main" id="{D0309EFB-8A9A-924B-AC8A-8DC73C4317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5687" y="2802732"/>
              <a:ext cx="80963" cy="302419"/>
              <a:chOff x="2060" y="2228"/>
              <a:chExt cx="68" cy="254"/>
            </a:xfrm>
          </p:grpSpPr>
          <p:sp>
            <p:nvSpPr>
              <p:cNvPr id="403" name="Freeform 183">
                <a:extLst>
                  <a:ext uri="{FF2B5EF4-FFF2-40B4-BE49-F238E27FC236}">
                    <a16:creationId xmlns:a16="http://schemas.microsoft.com/office/drawing/2014/main" id="{176E4897-E957-504C-A751-C9D9C8AF5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4" name="Line 184">
                <a:extLst>
                  <a:ext uri="{FF2B5EF4-FFF2-40B4-BE49-F238E27FC236}">
                    <a16:creationId xmlns:a16="http://schemas.microsoft.com/office/drawing/2014/main" id="{37BE4BA8-8AC7-494E-99F4-EADB1E5E0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6" name="Group 188">
              <a:extLst>
                <a:ext uri="{FF2B5EF4-FFF2-40B4-BE49-F238E27FC236}">
                  <a16:creationId xmlns:a16="http://schemas.microsoft.com/office/drawing/2014/main" id="{D9E8B76F-A379-0F48-95A6-955CEB733A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3128" y="2802732"/>
              <a:ext cx="79772" cy="302419"/>
              <a:chOff x="2461" y="2228"/>
              <a:chExt cx="67" cy="254"/>
            </a:xfrm>
          </p:grpSpPr>
          <p:sp>
            <p:nvSpPr>
              <p:cNvPr id="401" name="Freeform 186">
                <a:extLst>
                  <a:ext uri="{FF2B5EF4-FFF2-40B4-BE49-F238E27FC236}">
                    <a16:creationId xmlns:a16="http://schemas.microsoft.com/office/drawing/2014/main" id="{CAA03D16-693B-D542-B851-624AB6D21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2228"/>
                <a:ext cx="67" cy="156"/>
              </a:xfrm>
              <a:custGeom>
                <a:avLst/>
                <a:gdLst>
                  <a:gd name="T0" fmla="*/ 37 w 67"/>
                  <a:gd name="T1" fmla="*/ 0 h 156"/>
                  <a:gd name="T2" fmla="*/ 66 w 67"/>
                  <a:gd name="T3" fmla="*/ 155 h 156"/>
                  <a:gd name="T4" fmla="*/ 37 w 67"/>
                  <a:gd name="T5" fmla="*/ 155 h 156"/>
                  <a:gd name="T6" fmla="*/ 0 w 67"/>
                  <a:gd name="T7" fmla="*/ 155 h 156"/>
                  <a:gd name="T8" fmla="*/ 37 w 67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6"/>
                  <a:gd name="T17" fmla="*/ 67 w 67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6">
                    <a:moveTo>
                      <a:pt x="37" y="0"/>
                    </a:moveTo>
                    <a:lnTo>
                      <a:pt x="66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2" name="Line 187">
                <a:extLst>
                  <a:ext uri="{FF2B5EF4-FFF2-40B4-BE49-F238E27FC236}">
                    <a16:creationId xmlns:a16="http://schemas.microsoft.com/office/drawing/2014/main" id="{D656A177-311A-4349-87AB-3092658A4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8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7" name="Group 191">
              <a:extLst>
                <a:ext uri="{FF2B5EF4-FFF2-40B4-BE49-F238E27FC236}">
                  <a16:creationId xmlns:a16="http://schemas.microsoft.com/office/drawing/2014/main" id="{322F9FD8-6429-C54F-A6CD-3A2A2A195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9606" y="2802732"/>
              <a:ext cx="80963" cy="302419"/>
              <a:chOff x="2794" y="2228"/>
              <a:chExt cx="68" cy="254"/>
            </a:xfrm>
          </p:grpSpPr>
          <p:sp>
            <p:nvSpPr>
              <p:cNvPr id="399" name="Freeform 189">
                <a:extLst>
                  <a:ext uri="{FF2B5EF4-FFF2-40B4-BE49-F238E27FC236}">
                    <a16:creationId xmlns:a16="http://schemas.microsoft.com/office/drawing/2014/main" id="{0654A348-5F82-6F43-820D-01D8DFFDE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" y="2228"/>
                <a:ext cx="68" cy="156"/>
              </a:xfrm>
              <a:custGeom>
                <a:avLst/>
                <a:gdLst>
                  <a:gd name="T0" fmla="*/ 38 w 68"/>
                  <a:gd name="T1" fmla="*/ 0 h 156"/>
                  <a:gd name="T2" fmla="*/ 67 w 68"/>
                  <a:gd name="T3" fmla="*/ 155 h 156"/>
                  <a:gd name="T4" fmla="*/ 38 w 68"/>
                  <a:gd name="T5" fmla="*/ 155 h 156"/>
                  <a:gd name="T6" fmla="*/ 0 w 68"/>
                  <a:gd name="T7" fmla="*/ 155 h 156"/>
                  <a:gd name="T8" fmla="*/ 38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8" y="0"/>
                    </a:moveTo>
                    <a:lnTo>
                      <a:pt x="67" y="155"/>
                    </a:lnTo>
                    <a:lnTo>
                      <a:pt x="38" y="155"/>
                    </a:lnTo>
                    <a:lnTo>
                      <a:pt x="0" y="155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0" name="Line 190">
                <a:extLst>
                  <a:ext uri="{FF2B5EF4-FFF2-40B4-BE49-F238E27FC236}">
                    <a16:creationId xmlns:a16="http://schemas.microsoft.com/office/drawing/2014/main" id="{24AEC0AF-BEB0-6944-8306-3BA23038C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2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8" name="Group 194">
              <a:extLst>
                <a:ext uri="{FF2B5EF4-FFF2-40B4-BE49-F238E27FC236}">
                  <a16:creationId xmlns:a16="http://schemas.microsoft.com/office/drawing/2014/main" id="{AF4345D9-F38F-7B49-B361-A0ACB0A82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7275" y="2802732"/>
              <a:ext cx="80963" cy="302419"/>
              <a:chOff x="3128" y="2228"/>
              <a:chExt cx="68" cy="254"/>
            </a:xfrm>
          </p:grpSpPr>
          <p:sp>
            <p:nvSpPr>
              <p:cNvPr id="397" name="Freeform 192">
                <a:extLst>
                  <a:ext uri="{FF2B5EF4-FFF2-40B4-BE49-F238E27FC236}">
                    <a16:creationId xmlns:a16="http://schemas.microsoft.com/office/drawing/2014/main" id="{774A180F-EA17-384E-BDCE-A97377DD6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8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8" name="Line 193">
                <a:extLst>
                  <a:ext uri="{FF2B5EF4-FFF2-40B4-BE49-F238E27FC236}">
                    <a16:creationId xmlns:a16="http://schemas.microsoft.com/office/drawing/2014/main" id="{76A5E270-C088-5942-A7D1-733D58058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5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9" name="Group 197">
              <a:extLst>
                <a:ext uri="{FF2B5EF4-FFF2-40B4-BE49-F238E27FC236}">
                  <a16:creationId xmlns:a16="http://schemas.microsoft.com/office/drawing/2014/main" id="{5E237126-2CB4-7040-A499-F80C77466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4944" y="2802732"/>
              <a:ext cx="80963" cy="302419"/>
              <a:chOff x="3462" y="2228"/>
              <a:chExt cx="68" cy="254"/>
            </a:xfrm>
          </p:grpSpPr>
          <p:sp>
            <p:nvSpPr>
              <p:cNvPr id="395" name="Freeform 195">
                <a:extLst>
                  <a:ext uri="{FF2B5EF4-FFF2-40B4-BE49-F238E27FC236}">
                    <a16:creationId xmlns:a16="http://schemas.microsoft.com/office/drawing/2014/main" id="{C2769DF3-8954-6845-A99A-88324F965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6" name="Line 196">
                <a:extLst>
                  <a:ext uri="{FF2B5EF4-FFF2-40B4-BE49-F238E27FC236}">
                    <a16:creationId xmlns:a16="http://schemas.microsoft.com/office/drawing/2014/main" id="{ADABF280-09EE-6E47-9E53-C731A0C36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99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0" name="Group 200">
              <a:extLst>
                <a:ext uri="{FF2B5EF4-FFF2-40B4-BE49-F238E27FC236}">
                  <a16:creationId xmlns:a16="http://schemas.microsoft.com/office/drawing/2014/main" id="{826FEE08-51E2-224F-82EF-CE8FC69AF3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100" y="2802732"/>
              <a:ext cx="247650" cy="303610"/>
              <a:chOff x="3232" y="2228"/>
              <a:chExt cx="208" cy="255"/>
            </a:xfrm>
          </p:grpSpPr>
          <p:sp>
            <p:nvSpPr>
              <p:cNvPr id="393" name="Freeform 198">
                <a:extLst>
                  <a:ext uri="{FF2B5EF4-FFF2-40B4-BE49-F238E27FC236}">
                    <a16:creationId xmlns:a16="http://schemas.microsoft.com/office/drawing/2014/main" id="{2D9DD2E4-4020-F846-9D72-FA492B94A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2 w 105"/>
                  <a:gd name="T5" fmla="*/ 110 h 138"/>
                  <a:gd name="T6" fmla="*/ 60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2" y="110"/>
                    </a:lnTo>
                    <a:lnTo>
                      <a:pt x="60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4" name="Line 199">
                <a:extLst>
                  <a:ext uri="{FF2B5EF4-FFF2-40B4-BE49-F238E27FC236}">
                    <a16:creationId xmlns:a16="http://schemas.microsoft.com/office/drawing/2014/main" id="{E496D017-E9EB-DF4B-8FBF-ADD2D5488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06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1" name="Group 203">
              <a:extLst>
                <a:ext uri="{FF2B5EF4-FFF2-40B4-BE49-F238E27FC236}">
                  <a16:creationId xmlns:a16="http://schemas.microsoft.com/office/drawing/2014/main" id="{AFED9183-C209-854A-8603-3715AE57F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3432" y="2802732"/>
              <a:ext cx="564356" cy="297656"/>
              <a:chOff x="2898" y="2228"/>
              <a:chExt cx="474" cy="250"/>
            </a:xfrm>
          </p:grpSpPr>
          <p:sp>
            <p:nvSpPr>
              <p:cNvPr id="391" name="Freeform 201">
                <a:extLst>
                  <a:ext uri="{FF2B5EF4-FFF2-40B4-BE49-F238E27FC236}">
                    <a16:creationId xmlns:a16="http://schemas.microsoft.com/office/drawing/2014/main" id="{37D8BE09-3CF3-604C-9F34-62FB6FDE3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2 w 127"/>
                  <a:gd name="T5" fmla="*/ 55 h 92"/>
                  <a:gd name="T6" fmla="*/ 97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2" y="55"/>
                    </a:lnTo>
                    <a:lnTo>
                      <a:pt x="97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2" name="Line 202">
                <a:extLst>
                  <a:ext uri="{FF2B5EF4-FFF2-40B4-BE49-F238E27FC236}">
                    <a16:creationId xmlns:a16="http://schemas.microsoft.com/office/drawing/2014/main" id="{F4C07027-DC57-5A4E-B528-6548B6E16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01" y="2280"/>
                <a:ext cx="371" cy="19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2" name="Group 206">
              <a:extLst>
                <a:ext uri="{FF2B5EF4-FFF2-40B4-BE49-F238E27FC236}">
                  <a16:creationId xmlns:a16="http://schemas.microsoft.com/office/drawing/2014/main" id="{EA04D4E9-3231-554B-892A-DB4EEBBC6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763" y="2802731"/>
              <a:ext cx="883444" cy="296466"/>
              <a:chOff x="2564" y="2228"/>
              <a:chExt cx="742" cy="249"/>
            </a:xfrm>
          </p:grpSpPr>
          <p:sp>
            <p:nvSpPr>
              <p:cNvPr id="389" name="Freeform 204">
                <a:extLst>
                  <a:ext uri="{FF2B5EF4-FFF2-40B4-BE49-F238E27FC236}">
                    <a16:creationId xmlns:a16="http://schemas.microsoft.com/office/drawing/2014/main" id="{DD493B5C-DF77-7F49-B7FE-6A7469939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4" y="2228"/>
                <a:ext cx="128" cy="74"/>
              </a:xfrm>
              <a:custGeom>
                <a:avLst/>
                <a:gdLst>
                  <a:gd name="T0" fmla="*/ 0 w 128"/>
                  <a:gd name="T1" fmla="*/ 0 h 74"/>
                  <a:gd name="T2" fmla="*/ 127 w 128"/>
                  <a:gd name="T3" fmla="*/ 0 h 74"/>
                  <a:gd name="T4" fmla="*/ 119 w 128"/>
                  <a:gd name="T5" fmla="*/ 37 h 74"/>
                  <a:gd name="T6" fmla="*/ 112 w 128"/>
                  <a:gd name="T7" fmla="*/ 73 h 74"/>
                  <a:gd name="T8" fmla="*/ 0 w 128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74"/>
                  <a:gd name="T17" fmla="*/ 128 w 128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74">
                    <a:moveTo>
                      <a:pt x="0" y="0"/>
                    </a:moveTo>
                    <a:lnTo>
                      <a:pt x="127" y="0"/>
                    </a:lnTo>
                    <a:lnTo>
                      <a:pt x="119" y="37"/>
                    </a:lnTo>
                    <a:lnTo>
                      <a:pt x="112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0" name="Line 205">
                <a:extLst>
                  <a:ext uri="{FF2B5EF4-FFF2-40B4-BE49-F238E27FC236}">
                    <a16:creationId xmlns:a16="http://schemas.microsoft.com/office/drawing/2014/main" id="{98C05C70-11D3-9745-B8B4-F12A7DA59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76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3" name="Group 209">
              <a:extLst>
                <a:ext uri="{FF2B5EF4-FFF2-40B4-BE49-F238E27FC236}">
                  <a16:creationId xmlns:a16="http://schemas.microsoft.com/office/drawing/2014/main" id="{813981DF-CA27-E041-8125-5C4C80D3AD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2767" y="2802732"/>
              <a:ext cx="248840" cy="303610"/>
              <a:chOff x="3225" y="2228"/>
              <a:chExt cx="209" cy="255"/>
            </a:xfrm>
          </p:grpSpPr>
          <p:sp>
            <p:nvSpPr>
              <p:cNvPr id="387" name="Freeform 207">
                <a:extLst>
                  <a:ext uri="{FF2B5EF4-FFF2-40B4-BE49-F238E27FC236}">
                    <a16:creationId xmlns:a16="http://schemas.microsoft.com/office/drawing/2014/main" id="{34F2232C-401E-C04A-AA48-DE579A779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2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2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8" name="Line 208">
                <a:extLst>
                  <a:ext uri="{FF2B5EF4-FFF2-40B4-BE49-F238E27FC236}">
                    <a16:creationId xmlns:a16="http://schemas.microsoft.com/office/drawing/2014/main" id="{18825986-017B-5F41-81E8-85AB05E0F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5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4" name="Group 212">
              <a:extLst>
                <a:ext uri="{FF2B5EF4-FFF2-40B4-BE49-F238E27FC236}">
                  <a16:creationId xmlns:a16="http://schemas.microsoft.com/office/drawing/2014/main" id="{26BF7D0C-B7DB-BA4F-B21D-31BB095E1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4850" y="2802731"/>
              <a:ext cx="325041" cy="301229"/>
              <a:chOff x="2832" y="2228"/>
              <a:chExt cx="273" cy="253"/>
            </a:xfrm>
          </p:grpSpPr>
          <p:sp>
            <p:nvSpPr>
              <p:cNvPr id="385" name="Freeform 210">
                <a:extLst>
                  <a:ext uri="{FF2B5EF4-FFF2-40B4-BE49-F238E27FC236}">
                    <a16:creationId xmlns:a16="http://schemas.microsoft.com/office/drawing/2014/main" id="{9FC33443-0B93-BA44-A6DA-255BFE27F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2228"/>
                <a:ext cx="112" cy="120"/>
              </a:xfrm>
              <a:custGeom>
                <a:avLst/>
                <a:gdLst>
                  <a:gd name="T0" fmla="*/ 0 w 112"/>
                  <a:gd name="T1" fmla="*/ 0 h 120"/>
                  <a:gd name="T2" fmla="*/ 111 w 112"/>
                  <a:gd name="T3" fmla="*/ 55 h 120"/>
                  <a:gd name="T4" fmla="*/ 96 w 112"/>
                  <a:gd name="T5" fmla="*/ 91 h 120"/>
                  <a:gd name="T6" fmla="*/ 74 w 112"/>
                  <a:gd name="T7" fmla="*/ 119 h 120"/>
                  <a:gd name="T8" fmla="*/ 0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0" y="0"/>
                    </a:moveTo>
                    <a:lnTo>
                      <a:pt x="111" y="55"/>
                    </a:lnTo>
                    <a:lnTo>
                      <a:pt x="96" y="91"/>
                    </a:lnTo>
                    <a:lnTo>
                      <a:pt x="74" y="1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6" name="Line 211">
                <a:extLst>
                  <a:ext uri="{FF2B5EF4-FFF2-40B4-BE49-F238E27FC236}">
                    <a16:creationId xmlns:a16="http://schemas.microsoft.com/office/drawing/2014/main" id="{E2BD310A-227E-C640-9251-D6E1B75FA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0" y="2313"/>
                <a:ext cx="185" cy="16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5" name="Group 215">
              <a:extLst>
                <a:ext uri="{FF2B5EF4-FFF2-40B4-BE49-F238E27FC236}">
                  <a16:creationId xmlns:a16="http://schemas.microsoft.com/office/drawing/2014/main" id="{15CEBFC1-732D-4948-A006-B732D81084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9285" y="2802731"/>
              <a:ext cx="882253" cy="296466"/>
              <a:chOff x="2231" y="2228"/>
              <a:chExt cx="741" cy="249"/>
            </a:xfrm>
          </p:grpSpPr>
          <p:sp>
            <p:nvSpPr>
              <p:cNvPr id="383" name="Freeform 213">
                <a:extLst>
                  <a:ext uri="{FF2B5EF4-FFF2-40B4-BE49-F238E27FC236}">
                    <a16:creationId xmlns:a16="http://schemas.microsoft.com/office/drawing/2014/main" id="{ED12D549-49B0-254D-88C5-61CF66B2C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" y="2228"/>
                <a:ext cx="127" cy="74"/>
              </a:xfrm>
              <a:custGeom>
                <a:avLst/>
                <a:gdLst>
                  <a:gd name="T0" fmla="*/ 0 w 127"/>
                  <a:gd name="T1" fmla="*/ 0 h 74"/>
                  <a:gd name="T2" fmla="*/ 126 w 127"/>
                  <a:gd name="T3" fmla="*/ 0 h 74"/>
                  <a:gd name="T4" fmla="*/ 118 w 127"/>
                  <a:gd name="T5" fmla="*/ 37 h 74"/>
                  <a:gd name="T6" fmla="*/ 111 w 127"/>
                  <a:gd name="T7" fmla="*/ 73 h 74"/>
                  <a:gd name="T8" fmla="*/ 0 w 127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4"/>
                  <a:gd name="T17" fmla="*/ 127 w 127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4">
                    <a:moveTo>
                      <a:pt x="0" y="0"/>
                    </a:moveTo>
                    <a:lnTo>
                      <a:pt x="126" y="0"/>
                    </a:lnTo>
                    <a:lnTo>
                      <a:pt x="118" y="37"/>
                    </a:lnTo>
                    <a:lnTo>
                      <a:pt x="111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4" name="Line 214">
                <a:extLst>
                  <a:ext uri="{FF2B5EF4-FFF2-40B4-BE49-F238E27FC236}">
                    <a16:creationId xmlns:a16="http://schemas.microsoft.com/office/drawing/2014/main" id="{115AF2DD-3037-504F-BCFE-83F0C0764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42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6" name="Group 218">
              <a:extLst>
                <a:ext uri="{FF2B5EF4-FFF2-40B4-BE49-F238E27FC236}">
                  <a16:creationId xmlns:a16="http://schemas.microsoft.com/office/drawing/2014/main" id="{7665B562-2656-AD41-A8E9-BB1DF03D2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6010" y="2802731"/>
              <a:ext cx="885825" cy="296466"/>
              <a:chOff x="2623" y="2228"/>
              <a:chExt cx="744" cy="249"/>
            </a:xfrm>
          </p:grpSpPr>
          <p:sp>
            <p:nvSpPr>
              <p:cNvPr id="381" name="Freeform 216">
                <a:extLst>
                  <a:ext uri="{FF2B5EF4-FFF2-40B4-BE49-F238E27FC236}">
                    <a16:creationId xmlns:a16="http://schemas.microsoft.com/office/drawing/2014/main" id="{4AFEFAA9-1ACF-1C40-B88B-4FB93E1ED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228"/>
                <a:ext cx="135" cy="74"/>
              </a:xfrm>
              <a:custGeom>
                <a:avLst/>
                <a:gdLst>
                  <a:gd name="T0" fmla="*/ 134 w 135"/>
                  <a:gd name="T1" fmla="*/ 0 h 74"/>
                  <a:gd name="T2" fmla="*/ 15 w 135"/>
                  <a:gd name="T3" fmla="*/ 73 h 74"/>
                  <a:gd name="T4" fmla="*/ 8 w 135"/>
                  <a:gd name="T5" fmla="*/ 37 h 74"/>
                  <a:gd name="T6" fmla="*/ 0 w 135"/>
                  <a:gd name="T7" fmla="*/ 0 h 74"/>
                  <a:gd name="T8" fmla="*/ 134 w 135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4"/>
                  <a:gd name="T17" fmla="*/ 135 w 135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4">
                    <a:moveTo>
                      <a:pt x="134" y="0"/>
                    </a:moveTo>
                    <a:lnTo>
                      <a:pt x="15" y="73"/>
                    </a:lnTo>
                    <a:lnTo>
                      <a:pt x="8" y="37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2" name="Line 217">
                <a:extLst>
                  <a:ext uri="{FF2B5EF4-FFF2-40B4-BE49-F238E27FC236}">
                    <a16:creationId xmlns:a16="http://schemas.microsoft.com/office/drawing/2014/main" id="{C7D361B6-4A04-4F4E-A45B-73A6CA54E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2263"/>
                <a:ext cx="623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7" name="Group 221">
              <a:extLst>
                <a:ext uri="{FF2B5EF4-FFF2-40B4-BE49-F238E27FC236}">
                  <a16:creationId xmlns:a16="http://schemas.microsoft.com/office/drawing/2014/main" id="{B8C79228-65C0-FA44-B639-B56E7BE33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7181" y="2802731"/>
              <a:ext cx="642938" cy="296466"/>
              <a:chOff x="2498" y="2228"/>
              <a:chExt cx="540" cy="249"/>
            </a:xfrm>
          </p:grpSpPr>
          <p:sp>
            <p:nvSpPr>
              <p:cNvPr id="379" name="Freeform 219">
                <a:extLst>
                  <a:ext uri="{FF2B5EF4-FFF2-40B4-BE49-F238E27FC236}">
                    <a16:creationId xmlns:a16="http://schemas.microsoft.com/office/drawing/2014/main" id="{8ACAB25C-7B83-2240-8E54-1F28CF4CE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18 h 92"/>
                  <a:gd name="T4" fmla="*/ 111 w 127"/>
                  <a:gd name="T5" fmla="*/ 55 h 92"/>
                  <a:gd name="T6" fmla="*/ 104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18"/>
                    </a:lnTo>
                    <a:lnTo>
                      <a:pt x="111" y="55"/>
                    </a:lnTo>
                    <a:lnTo>
                      <a:pt x="104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0" name="Line 220">
                <a:extLst>
                  <a:ext uri="{FF2B5EF4-FFF2-40B4-BE49-F238E27FC236}">
                    <a16:creationId xmlns:a16="http://schemas.microsoft.com/office/drawing/2014/main" id="{7A577B4F-D691-1B4C-9A4E-5E2AF23D6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01" y="2280"/>
                <a:ext cx="437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8" name="Group 224">
              <a:extLst>
                <a:ext uri="{FF2B5EF4-FFF2-40B4-BE49-F238E27FC236}">
                  <a16:creationId xmlns:a16="http://schemas.microsoft.com/office/drawing/2014/main" id="{3220FB55-8B25-704C-8D7A-94BA21B71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9285" y="2802731"/>
              <a:ext cx="563165" cy="296466"/>
              <a:chOff x="2231" y="2228"/>
              <a:chExt cx="473" cy="249"/>
            </a:xfrm>
          </p:grpSpPr>
          <p:sp>
            <p:nvSpPr>
              <p:cNvPr id="377" name="Freeform 222">
                <a:extLst>
                  <a:ext uri="{FF2B5EF4-FFF2-40B4-BE49-F238E27FC236}">
                    <a16:creationId xmlns:a16="http://schemas.microsoft.com/office/drawing/2014/main" id="{CCC45299-C422-3B42-8CAC-C166928C7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1 w 127"/>
                  <a:gd name="T5" fmla="*/ 55 h 92"/>
                  <a:gd name="T6" fmla="*/ 96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1" y="55"/>
                    </a:lnTo>
                    <a:lnTo>
                      <a:pt x="96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8" name="Line 223">
                <a:extLst>
                  <a:ext uri="{FF2B5EF4-FFF2-40B4-BE49-F238E27FC236}">
                    <a16:creationId xmlns:a16="http://schemas.microsoft.com/office/drawing/2014/main" id="{A632A0C3-15E1-6145-9B14-5430EDB9C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33" y="2278"/>
                <a:ext cx="371" cy="19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9" name="Group 227">
              <a:extLst>
                <a:ext uri="{FF2B5EF4-FFF2-40B4-BE49-F238E27FC236}">
                  <a16:creationId xmlns:a16="http://schemas.microsoft.com/office/drawing/2014/main" id="{F2F8654C-42BA-B24C-A25B-B66906A62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9513" y="2802732"/>
              <a:ext cx="247650" cy="303610"/>
              <a:chOff x="2164" y="2228"/>
              <a:chExt cx="208" cy="255"/>
            </a:xfrm>
          </p:grpSpPr>
          <p:sp>
            <p:nvSpPr>
              <p:cNvPr id="375" name="Freeform 225">
                <a:extLst>
                  <a:ext uri="{FF2B5EF4-FFF2-40B4-BE49-F238E27FC236}">
                    <a16:creationId xmlns:a16="http://schemas.microsoft.com/office/drawing/2014/main" id="{FA27BE3B-F1EC-6043-8563-13802B6FC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1 w 105"/>
                  <a:gd name="T5" fmla="*/ 110 h 138"/>
                  <a:gd name="T6" fmla="*/ 59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1" y="110"/>
                    </a:lnTo>
                    <a:lnTo>
                      <a:pt x="59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6" name="Line 226">
                <a:extLst>
                  <a:ext uri="{FF2B5EF4-FFF2-40B4-BE49-F238E27FC236}">
                    <a16:creationId xmlns:a16="http://schemas.microsoft.com/office/drawing/2014/main" id="{547ABBA4-6FAA-B244-831D-F2DFFEB97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38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70" name="Group 230">
              <a:extLst>
                <a:ext uri="{FF2B5EF4-FFF2-40B4-BE49-F238E27FC236}">
                  <a16:creationId xmlns:a16="http://schemas.microsoft.com/office/drawing/2014/main" id="{3E317AB7-B425-5141-91CC-7640698A0F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7429" y="2802732"/>
              <a:ext cx="248840" cy="303610"/>
              <a:chOff x="2557" y="2228"/>
              <a:chExt cx="209" cy="255"/>
            </a:xfrm>
          </p:grpSpPr>
          <p:sp>
            <p:nvSpPr>
              <p:cNvPr id="373" name="Freeform 228">
                <a:extLst>
                  <a:ext uri="{FF2B5EF4-FFF2-40B4-BE49-F238E27FC236}">
                    <a16:creationId xmlns:a16="http://schemas.microsoft.com/office/drawing/2014/main" id="{8BA19724-974A-924F-8A00-D152A5B409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3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3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4" name="Line 229">
                <a:extLst>
                  <a:ext uri="{FF2B5EF4-FFF2-40B4-BE49-F238E27FC236}">
                    <a16:creationId xmlns:a16="http://schemas.microsoft.com/office/drawing/2014/main" id="{E19304D4-6B44-A742-845B-3AF0E4FBD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7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0274BA0C-4CD6-F141-9787-A465C08C0A89}"/>
                </a:ext>
              </a:extLst>
            </p:cNvPr>
            <p:cNvSpPr txBox="1"/>
            <p:nvPr/>
          </p:nvSpPr>
          <p:spPr>
            <a:xfrm>
              <a:off x="4030398" y="3380561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</a:t>
              </a:r>
            </a:p>
          </p:txBody>
        </p:sp>
      </p:grpSp>
      <p:grpSp>
        <p:nvGrpSpPr>
          <p:cNvPr id="720" name="Group 719" descr="Spread the data round robin (first tuple to first machine, second to second, etc). The ith tuple is in the i mod nth machine. Good for spreading low" title="Round-Robin">
            <a:extLst>
              <a:ext uri="{FF2B5EF4-FFF2-40B4-BE49-F238E27FC236}">
                <a16:creationId xmlns:a16="http://schemas.microsoft.com/office/drawing/2014/main" id="{20795F0B-9D64-5B45-923B-F726CA5F597A}"/>
              </a:ext>
            </a:extLst>
          </p:cNvPr>
          <p:cNvGrpSpPr/>
          <p:nvPr/>
        </p:nvGrpSpPr>
        <p:grpSpPr>
          <a:xfrm>
            <a:off x="3787871" y="3276543"/>
            <a:ext cx="1976437" cy="1686839"/>
            <a:chOff x="5868592" y="2000250"/>
            <a:chExt cx="1976437" cy="1686839"/>
          </a:xfrm>
        </p:grpSpPr>
        <p:sp>
          <p:nvSpPr>
            <p:cNvPr id="721" name="Rectangle 231" descr="50%">
              <a:extLst>
                <a:ext uri="{FF2B5EF4-FFF2-40B4-BE49-F238E27FC236}">
                  <a16:creationId xmlns:a16="http://schemas.microsoft.com/office/drawing/2014/main" id="{5EFDCFB2-1924-4C4F-9941-A6E67FAE9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785" y="3089673"/>
              <a:ext cx="1950244" cy="258365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22" name="Rectangle 232">
              <a:extLst>
                <a:ext uri="{FF2B5EF4-FFF2-40B4-BE49-F238E27FC236}">
                  <a16:creationId xmlns:a16="http://schemas.microsoft.com/office/drawing/2014/main" id="{32F2F8F3-B1BE-A641-9064-DFCE632FD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0979" y="2595563"/>
              <a:ext cx="282178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23" name="Rectangle 233">
              <a:extLst>
                <a:ext uri="{FF2B5EF4-FFF2-40B4-BE49-F238E27FC236}">
                  <a16:creationId xmlns:a16="http://schemas.microsoft.com/office/drawing/2014/main" id="{5CC6F208-2D28-E74E-9042-2C4C7D433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4557" y="2005013"/>
              <a:ext cx="236935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24" name="Rectangle 234">
              <a:extLst>
                <a:ext uri="{FF2B5EF4-FFF2-40B4-BE49-F238E27FC236}">
                  <a16:creationId xmlns:a16="http://schemas.microsoft.com/office/drawing/2014/main" id="{E28092F4-0EBA-2049-AD04-BEDB95947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313" y="2069306"/>
              <a:ext cx="23812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25" name="Freeform 235">
              <a:extLst>
                <a:ext uri="{FF2B5EF4-FFF2-40B4-BE49-F238E27FC236}">
                  <a16:creationId xmlns:a16="http://schemas.microsoft.com/office/drawing/2014/main" id="{A21A367D-308F-0C41-BCA2-D6CED7DF1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6216" y="2000251"/>
              <a:ext cx="283369" cy="441722"/>
            </a:xfrm>
            <a:custGeom>
              <a:avLst/>
              <a:gdLst>
                <a:gd name="T0" fmla="*/ 0 w 238"/>
                <a:gd name="T1" fmla="*/ 2147483647 h 371"/>
                <a:gd name="T2" fmla="*/ 2147483647 w 238"/>
                <a:gd name="T3" fmla="*/ 0 h 371"/>
                <a:gd name="T4" fmla="*/ 2147483647 w 238"/>
                <a:gd name="T5" fmla="*/ 0 h 371"/>
                <a:gd name="T6" fmla="*/ 2147483647 w 238"/>
                <a:gd name="T7" fmla="*/ 2147483647 h 371"/>
                <a:gd name="T8" fmla="*/ 2147483647 w 238"/>
                <a:gd name="T9" fmla="*/ 2147483647 h 371"/>
                <a:gd name="T10" fmla="*/ 2147483647 w 238"/>
                <a:gd name="T11" fmla="*/ 2147483647 h 371"/>
                <a:gd name="T12" fmla="*/ 2147483647 w 238"/>
                <a:gd name="T13" fmla="*/ 2147483647 h 371"/>
                <a:gd name="T14" fmla="*/ 2147483647 w 238"/>
                <a:gd name="T15" fmla="*/ 2147483647 h 371"/>
                <a:gd name="T16" fmla="*/ 0 w 238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"/>
                <a:gd name="T28" fmla="*/ 0 h 371"/>
                <a:gd name="T29" fmla="*/ 238 w 238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" h="371">
                  <a:moveTo>
                    <a:pt x="0" y="45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26" name="Line 236">
              <a:extLst>
                <a:ext uri="{FF2B5EF4-FFF2-40B4-BE49-F238E27FC236}">
                  <a16:creationId xmlns:a16="http://schemas.microsoft.com/office/drawing/2014/main" id="{57EC96DF-026A-D146-B29D-2FE065F71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1725" y="2000250"/>
              <a:ext cx="34529" cy="61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27" name="Oval 237">
              <a:extLst>
                <a:ext uri="{FF2B5EF4-FFF2-40B4-BE49-F238E27FC236}">
                  <a16:creationId xmlns:a16="http://schemas.microsoft.com/office/drawing/2014/main" id="{B01AFBBC-A92C-AE42-BCC8-91AC9B5C0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0979" y="2574132"/>
              <a:ext cx="282178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728" name="Group 242">
              <a:extLst>
                <a:ext uri="{FF2B5EF4-FFF2-40B4-BE49-F238E27FC236}">
                  <a16:creationId xmlns:a16="http://schemas.microsoft.com/office/drawing/2014/main" id="{F2233FCD-ED72-7044-A8B4-E2B0ACA419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597" y="2751535"/>
              <a:ext cx="289322" cy="45244"/>
              <a:chOff x="4011" y="2185"/>
              <a:chExt cx="243" cy="38"/>
            </a:xfrm>
          </p:grpSpPr>
          <p:sp>
            <p:nvSpPr>
              <p:cNvPr id="854" name="Arc 238">
                <a:extLst>
                  <a:ext uri="{FF2B5EF4-FFF2-40B4-BE49-F238E27FC236}">
                    <a16:creationId xmlns:a16="http://schemas.microsoft.com/office/drawing/2014/main" id="{6D2E66C5-58B5-A94D-9DF0-F8E1C51FB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55" name="Arc 239">
                <a:extLst>
                  <a:ext uri="{FF2B5EF4-FFF2-40B4-BE49-F238E27FC236}">
                    <a16:creationId xmlns:a16="http://schemas.microsoft.com/office/drawing/2014/main" id="{E4716BE0-91E0-E84E-B9C6-53A50E114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56" name="Arc 240">
                <a:extLst>
                  <a:ext uri="{FF2B5EF4-FFF2-40B4-BE49-F238E27FC236}">
                    <a16:creationId xmlns:a16="http://schemas.microsoft.com/office/drawing/2014/main" id="{2D20FF57-851D-FF46-8DCC-B9C7A16F8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57" name="Arc 241">
                <a:extLst>
                  <a:ext uri="{FF2B5EF4-FFF2-40B4-BE49-F238E27FC236}">
                    <a16:creationId xmlns:a16="http://schemas.microsoft.com/office/drawing/2014/main" id="{C1F04AA7-F922-4445-A137-6B4C89C89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729" name="Line 244">
              <a:extLst>
                <a:ext uri="{FF2B5EF4-FFF2-40B4-BE49-F238E27FC236}">
                  <a16:creationId xmlns:a16="http://schemas.microsoft.com/office/drawing/2014/main" id="{D88EE5DE-5973-D44D-B326-1E752E8AA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7919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30" name="Rectangle 245">
              <a:extLst>
                <a:ext uri="{FF2B5EF4-FFF2-40B4-BE49-F238E27FC236}">
                  <a16:creationId xmlns:a16="http://schemas.microsoft.com/office/drawing/2014/main" id="{43FDD16F-12DD-3542-8015-B8C65F1AB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647" y="2595563"/>
              <a:ext cx="290513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31" name="Rectangle 246">
              <a:extLst>
                <a:ext uri="{FF2B5EF4-FFF2-40B4-BE49-F238E27FC236}">
                  <a16:creationId xmlns:a16="http://schemas.microsoft.com/office/drawing/2014/main" id="{A388B4CE-3E49-3F4F-A698-5369AC3F0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1035" y="2005013"/>
              <a:ext cx="246459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32" name="Rectangle 247">
              <a:extLst>
                <a:ext uri="{FF2B5EF4-FFF2-40B4-BE49-F238E27FC236}">
                  <a16:creationId xmlns:a16="http://schemas.microsoft.com/office/drawing/2014/main" id="{7FE67956-7184-D14B-9A29-1468E520A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507" y="2069306"/>
              <a:ext cx="23693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33" name="Freeform 248">
              <a:extLst>
                <a:ext uri="{FF2B5EF4-FFF2-40B4-BE49-F238E27FC236}">
                  <a16:creationId xmlns:a16="http://schemas.microsoft.com/office/drawing/2014/main" id="{F883D051-58FE-9E44-8B2F-56BFE0B87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2219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0" y="370"/>
                  </a:lnTo>
                  <a:lnTo>
                    <a:pt x="200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34" name="Line 249">
              <a:extLst>
                <a:ext uri="{FF2B5EF4-FFF2-40B4-BE49-F238E27FC236}">
                  <a16:creationId xmlns:a16="http://schemas.microsoft.com/office/drawing/2014/main" id="{D4975579-9BFF-4D45-9241-F4451A30E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8204" y="2000250"/>
              <a:ext cx="44053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35" name="Oval 250">
              <a:extLst>
                <a:ext uri="{FF2B5EF4-FFF2-40B4-BE49-F238E27FC236}">
                  <a16:creationId xmlns:a16="http://schemas.microsoft.com/office/drawing/2014/main" id="{528AAC27-FE95-6B4A-AD1C-59765138F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647" y="2574132"/>
              <a:ext cx="290513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736" name="Group 255">
              <a:extLst>
                <a:ext uri="{FF2B5EF4-FFF2-40B4-BE49-F238E27FC236}">
                  <a16:creationId xmlns:a16="http://schemas.microsoft.com/office/drawing/2014/main" id="{B59CC84E-2934-5E48-A4B4-92C59D2765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6267" y="2751535"/>
              <a:ext cx="288131" cy="45244"/>
              <a:chOff x="4345" y="2185"/>
              <a:chExt cx="242" cy="38"/>
            </a:xfrm>
          </p:grpSpPr>
          <p:sp>
            <p:nvSpPr>
              <p:cNvPr id="850" name="Arc 251">
                <a:extLst>
                  <a:ext uri="{FF2B5EF4-FFF2-40B4-BE49-F238E27FC236}">
                    <a16:creationId xmlns:a16="http://schemas.microsoft.com/office/drawing/2014/main" id="{9CD14023-883C-1043-A10A-744A2FCD2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51" name="Arc 252">
                <a:extLst>
                  <a:ext uri="{FF2B5EF4-FFF2-40B4-BE49-F238E27FC236}">
                    <a16:creationId xmlns:a16="http://schemas.microsoft.com/office/drawing/2014/main" id="{04AA6D1B-113F-7A47-A7BB-2AADBC375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52" name="Arc 253">
                <a:extLst>
                  <a:ext uri="{FF2B5EF4-FFF2-40B4-BE49-F238E27FC236}">
                    <a16:creationId xmlns:a16="http://schemas.microsoft.com/office/drawing/2014/main" id="{E666B07E-9B86-C44F-B490-0890D4391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53" name="Arc 254">
                <a:extLst>
                  <a:ext uri="{FF2B5EF4-FFF2-40B4-BE49-F238E27FC236}">
                    <a16:creationId xmlns:a16="http://schemas.microsoft.com/office/drawing/2014/main" id="{908A77C1-D877-5149-AB11-1A7AE445F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737" name="Line 256">
              <a:extLst>
                <a:ext uri="{FF2B5EF4-FFF2-40B4-BE49-F238E27FC236}">
                  <a16:creationId xmlns:a16="http://schemas.microsoft.com/office/drawing/2014/main" id="{47E4B0DD-2ADD-D947-9D87-5B472F95D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3885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38" name="Line 257">
              <a:extLst>
                <a:ext uri="{FF2B5EF4-FFF2-40B4-BE49-F238E27FC236}">
                  <a16:creationId xmlns:a16="http://schemas.microsoft.com/office/drawing/2014/main" id="{B219FA4D-81B0-E74B-AF8C-CA1DE1B83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3922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39" name="Rectangle 258">
              <a:extLst>
                <a:ext uri="{FF2B5EF4-FFF2-40B4-BE49-F238E27FC236}">
                  <a16:creationId xmlns:a16="http://schemas.microsoft.com/office/drawing/2014/main" id="{3BA5CACB-BA6C-1B4F-9ED9-E39265E59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985" y="2595563"/>
              <a:ext cx="282178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40" name="Rectangle 259">
              <a:extLst>
                <a:ext uri="{FF2B5EF4-FFF2-40B4-BE49-F238E27FC236}">
                  <a16:creationId xmlns:a16="http://schemas.microsoft.com/office/drawing/2014/main" id="{AAE62ED0-6FBB-FA41-B061-D155470C0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6563" y="2005013"/>
              <a:ext cx="236935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41" name="Rectangle 260">
              <a:extLst>
                <a:ext uri="{FF2B5EF4-FFF2-40B4-BE49-F238E27FC236}">
                  <a16:creationId xmlns:a16="http://schemas.microsoft.com/office/drawing/2014/main" id="{64031452-EA79-AC4A-9E42-F5712321B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985" y="2069306"/>
              <a:ext cx="246459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42" name="Freeform 261">
              <a:extLst>
                <a:ext uri="{FF2B5EF4-FFF2-40B4-BE49-F238E27FC236}">
                  <a16:creationId xmlns:a16="http://schemas.microsoft.com/office/drawing/2014/main" id="{4F6D811C-666B-1243-AB5A-18AF9252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223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97" y="45"/>
                  </a:lnTo>
                  <a:lnTo>
                    <a:pt x="45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43" name="Line 262">
              <a:extLst>
                <a:ext uri="{FF2B5EF4-FFF2-40B4-BE49-F238E27FC236}">
                  <a16:creationId xmlns:a16="http://schemas.microsoft.com/office/drawing/2014/main" id="{76220500-2C98-5D4B-ACF0-842D6A7A5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84207" y="2000250"/>
              <a:ext cx="35719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44" name="Oval 263">
              <a:extLst>
                <a:ext uri="{FF2B5EF4-FFF2-40B4-BE49-F238E27FC236}">
                  <a16:creationId xmlns:a16="http://schemas.microsoft.com/office/drawing/2014/main" id="{9C47622A-421A-9A45-B505-F45E23138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985" y="2574132"/>
              <a:ext cx="282178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745" name="Group 268">
              <a:extLst>
                <a:ext uri="{FF2B5EF4-FFF2-40B4-BE49-F238E27FC236}">
                  <a16:creationId xmlns:a16="http://schemas.microsoft.com/office/drawing/2014/main" id="{FB4B29DA-B54C-A340-9AF3-19869C82A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0604" y="2751535"/>
              <a:ext cx="282178" cy="45244"/>
              <a:chOff x="4693" y="2185"/>
              <a:chExt cx="237" cy="38"/>
            </a:xfrm>
          </p:grpSpPr>
          <p:sp>
            <p:nvSpPr>
              <p:cNvPr id="846" name="Arc 264">
                <a:extLst>
                  <a:ext uri="{FF2B5EF4-FFF2-40B4-BE49-F238E27FC236}">
                    <a16:creationId xmlns:a16="http://schemas.microsoft.com/office/drawing/2014/main" id="{B5F930AD-9C19-7A4B-AB90-8F71BB7CC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47" name="Arc 265">
                <a:extLst>
                  <a:ext uri="{FF2B5EF4-FFF2-40B4-BE49-F238E27FC236}">
                    <a16:creationId xmlns:a16="http://schemas.microsoft.com/office/drawing/2014/main" id="{5B58357D-AC6F-9844-AC17-EBC169290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48" name="Arc 266">
                <a:extLst>
                  <a:ext uri="{FF2B5EF4-FFF2-40B4-BE49-F238E27FC236}">
                    <a16:creationId xmlns:a16="http://schemas.microsoft.com/office/drawing/2014/main" id="{7995E3D8-91EA-7445-87F8-0AF264BC1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49" name="Arc 267">
                <a:extLst>
                  <a:ext uri="{FF2B5EF4-FFF2-40B4-BE49-F238E27FC236}">
                    <a16:creationId xmlns:a16="http://schemas.microsoft.com/office/drawing/2014/main" id="{5E44A531-80A3-E646-9FF5-655A2EF28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746" name="Line 269">
              <a:extLst>
                <a:ext uri="{FF2B5EF4-FFF2-40B4-BE49-F238E27FC236}">
                  <a16:creationId xmlns:a16="http://schemas.microsoft.com/office/drawing/2014/main" id="{979416FD-F1FD-7B41-9961-EA65D7C7A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8222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47" name="Line 270">
              <a:extLst>
                <a:ext uri="{FF2B5EF4-FFF2-40B4-BE49-F238E27FC236}">
                  <a16:creationId xmlns:a16="http://schemas.microsoft.com/office/drawing/2014/main" id="{9A63E6E9-3B5F-C941-9040-179854F64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1591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48" name="Rectangle 271">
              <a:extLst>
                <a:ext uri="{FF2B5EF4-FFF2-40B4-BE49-F238E27FC236}">
                  <a16:creationId xmlns:a16="http://schemas.microsoft.com/office/drawing/2014/main" id="{1EE6BB74-E934-B948-BFDF-FDB12D3C5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8987" y="2595563"/>
              <a:ext cx="282179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49" name="Rectangle 272">
              <a:extLst>
                <a:ext uri="{FF2B5EF4-FFF2-40B4-BE49-F238E27FC236}">
                  <a16:creationId xmlns:a16="http://schemas.microsoft.com/office/drawing/2014/main" id="{8F020C28-FADE-924B-ADDB-643D2E0F6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041" y="2005013"/>
              <a:ext cx="238125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50" name="Rectangle 273">
              <a:extLst>
                <a:ext uri="{FF2B5EF4-FFF2-40B4-BE49-F238E27FC236}">
                  <a16:creationId xmlns:a16="http://schemas.microsoft.com/office/drawing/2014/main" id="{5FEA2246-C55F-5648-BF3D-94F56458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13" y="2069306"/>
              <a:ext cx="23693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51" name="Freeform 274">
              <a:extLst>
                <a:ext uri="{FF2B5EF4-FFF2-40B4-BE49-F238E27FC236}">
                  <a16:creationId xmlns:a16="http://schemas.microsoft.com/office/drawing/2014/main" id="{443D398B-3463-6844-9FD8-7215CBCF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5891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15" y="370"/>
                  </a:lnTo>
                  <a:lnTo>
                    <a:pt x="215" y="45"/>
                  </a:lnTo>
                  <a:lnTo>
                    <a:pt x="111" y="45"/>
                  </a:lnTo>
                  <a:lnTo>
                    <a:pt x="59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52" name="Line 275">
              <a:extLst>
                <a:ext uri="{FF2B5EF4-FFF2-40B4-BE49-F238E27FC236}">
                  <a16:creationId xmlns:a16="http://schemas.microsoft.com/office/drawing/2014/main" id="{1F55F4AF-D9C7-2C46-86E5-7F24ADB53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81875" y="2000250"/>
              <a:ext cx="44054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53" name="Oval 276">
              <a:extLst>
                <a:ext uri="{FF2B5EF4-FFF2-40B4-BE49-F238E27FC236}">
                  <a16:creationId xmlns:a16="http://schemas.microsoft.com/office/drawing/2014/main" id="{1E33C329-9E3E-304A-8916-B243CB761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8987" y="2574132"/>
              <a:ext cx="282179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754" name="Group 281">
              <a:extLst>
                <a:ext uri="{FF2B5EF4-FFF2-40B4-BE49-F238E27FC236}">
                  <a16:creationId xmlns:a16="http://schemas.microsoft.com/office/drawing/2014/main" id="{18883A1A-A1A7-2C43-B933-C139CE2C61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6607" y="2751535"/>
              <a:ext cx="289322" cy="45244"/>
              <a:chOff x="5034" y="2185"/>
              <a:chExt cx="243" cy="38"/>
            </a:xfrm>
          </p:grpSpPr>
          <p:sp>
            <p:nvSpPr>
              <p:cNvPr id="842" name="Arc 277">
                <a:extLst>
                  <a:ext uri="{FF2B5EF4-FFF2-40B4-BE49-F238E27FC236}">
                    <a16:creationId xmlns:a16="http://schemas.microsoft.com/office/drawing/2014/main" id="{C052D5CA-6D02-324B-847F-89154EB10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43" name="Arc 278">
                <a:extLst>
                  <a:ext uri="{FF2B5EF4-FFF2-40B4-BE49-F238E27FC236}">
                    <a16:creationId xmlns:a16="http://schemas.microsoft.com/office/drawing/2014/main" id="{78E5CF9B-9C1C-DD46-80F2-20390BB1E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44" name="Arc 279">
                <a:extLst>
                  <a:ext uri="{FF2B5EF4-FFF2-40B4-BE49-F238E27FC236}">
                    <a16:creationId xmlns:a16="http://schemas.microsoft.com/office/drawing/2014/main" id="{CA5F5720-823A-714D-B731-965FE35F8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45" name="Arc 280">
                <a:extLst>
                  <a:ext uri="{FF2B5EF4-FFF2-40B4-BE49-F238E27FC236}">
                    <a16:creationId xmlns:a16="http://schemas.microsoft.com/office/drawing/2014/main" id="{763E8164-F404-6941-B680-96BB831A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755" name="Line 282">
              <a:extLst>
                <a:ext uri="{FF2B5EF4-FFF2-40B4-BE49-F238E27FC236}">
                  <a16:creationId xmlns:a16="http://schemas.microsoft.com/office/drawing/2014/main" id="{A20E62C8-6DFC-C446-AF2E-6B11C0133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4225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56" name="Line 283">
              <a:extLst>
                <a:ext uri="{FF2B5EF4-FFF2-40B4-BE49-F238E27FC236}">
                  <a16:creationId xmlns:a16="http://schemas.microsoft.com/office/drawing/2014/main" id="{B39E07F7-188A-184C-A5FC-48F62F457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5929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57" name="Rectangle 284">
              <a:extLst>
                <a:ext uri="{FF2B5EF4-FFF2-40B4-BE49-F238E27FC236}">
                  <a16:creationId xmlns:a16="http://schemas.microsoft.com/office/drawing/2014/main" id="{7CE19C3D-0C7C-4947-9D17-71460BB4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6656" y="2595563"/>
              <a:ext cx="282179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58" name="Rectangle 285">
              <a:extLst>
                <a:ext uri="{FF2B5EF4-FFF2-40B4-BE49-F238E27FC236}">
                  <a16:creationId xmlns:a16="http://schemas.microsoft.com/office/drawing/2014/main" id="{82CE681B-016C-DC40-9F70-1D7AB7101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0235" y="2005013"/>
              <a:ext cx="236934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59" name="Rectangle 286">
              <a:extLst>
                <a:ext uri="{FF2B5EF4-FFF2-40B4-BE49-F238E27FC236}">
                  <a16:creationId xmlns:a16="http://schemas.microsoft.com/office/drawing/2014/main" id="{25A904E6-C07E-6049-9655-5D585552F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4991" y="2069306"/>
              <a:ext cx="23812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60" name="Freeform 287">
              <a:extLst>
                <a:ext uri="{FF2B5EF4-FFF2-40B4-BE49-F238E27FC236}">
                  <a16:creationId xmlns:a16="http://schemas.microsoft.com/office/drawing/2014/main" id="{A124FFDC-D0A3-2A4B-B87B-F2FCC3900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894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11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61" name="Line 288">
              <a:extLst>
                <a:ext uri="{FF2B5EF4-FFF2-40B4-BE49-F238E27FC236}">
                  <a16:creationId xmlns:a16="http://schemas.microsoft.com/office/drawing/2014/main" id="{74AD9C20-6405-0546-9FCE-F39C27C77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97404" y="2000250"/>
              <a:ext cx="44053" cy="63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62" name="Oval 289">
              <a:extLst>
                <a:ext uri="{FF2B5EF4-FFF2-40B4-BE49-F238E27FC236}">
                  <a16:creationId xmlns:a16="http://schemas.microsoft.com/office/drawing/2014/main" id="{26598417-345B-E446-84BC-0FF221323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6656" y="2574132"/>
              <a:ext cx="282179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763" name="Group 294">
              <a:extLst>
                <a:ext uri="{FF2B5EF4-FFF2-40B4-BE49-F238E27FC236}">
                  <a16:creationId xmlns:a16="http://schemas.microsoft.com/office/drawing/2014/main" id="{330EA4BC-FBC9-B443-9F69-290A685161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34276" y="2751535"/>
              <a:ext cx="289322" cy="45244"/>
              <a:chOff x="5368" y="2185"/>
              <a:chExt cx="243" cy="38"/>
            </a:xfrm>
          </p:grpSpPr>
          <p:sp>
            <p:nvSpPr>
              <p:cNvPr id="838" name="Arc 290">
                <a:extLst>
                  <a:ext uri="{FF2B5EF4-FFF2-40B4-BE49-F238E27FC236}">
                    <a16:creationId xmlns:a16="http://schemas.microsoft.com/office/drawing/2014/main" id="{51B413B9-879B-F743-8E4F-D33460E32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39" name="Arc 291">
                <a:extLst>
                  <a:ext uri="{FF2B5EF4-FFF2-40B4-BE49-F238E27FC236}">
                    <a16:creationId xmlns:a16="http://schemas.microsoft.com/office/drawing/2014/main" id="{99107D35-7A4F-5E42-AF6F-186558701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40" name="Arc 292">
                <a:extLst>
                  <a:ext uri="{FF2B5EF4-FFF2-40B4-BE49-F238E27FC236}">
                    <a16:creationId xmlns:a16="http://schemas.microsoft.com/office/drawing/2014/main" id="{8DF59A0B-9CF7-9948-9FF9-7BCF24062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41" name="Arc 293">
                <a:extLst>
                  <a:ext uri="{FF2B5EF4-FFF2-40B4-BE49-F238E27FC236}">
                    <a16:creationId xmlns:a16="http://schemas.microsoft.com/office/drawing/2014/main" id="{DA4A41CF-F7C4-8B44-98A8-6F449A3C1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764" name="Line 295">
              <a:extLst>
                <a:ext uri="{FF2B5EF4-FFF2-40B4-BE49-F238E27FC236}">
                  <a16:creationId xmlns:a16="http://schemas.microsoft.com/office/drawing/2014/main" id="{3F86DF19-7AB5-AD40-95F6-658678968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1894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65" name="Line 296">
              <a:extLst>
                <a:ext uri="{FF2B5EF4-FFF2-40B4-BE49-F238E27FC236}">
                  <a16:creationId xmlns:a16="http://schemas.microsoft.com/office/drawing/2014/main" id="{7E61878F-F9AF-0B45-B962-8A321258A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3597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66" name="Line 297">
              <a:extLst>
                <a:ext uri="{FF2B5EF4-FFF2-40B4-BE49-F238E27FC236}">
                  <a16:creationId xmlns:a16="http://schemas.microsoft.com/office/drawing/2014/main" id="{1260E1A3-33B2-4741-971D-C2F06CD6C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8375" y="2515791"/>
              <a:ext cx="1633538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67" name="Line 298">
              <a:extLst>
                <a:ext uri="{FF2B5EF4-FFF2-40B4-BE49-F238E27FC236}">
                  <a16:creationId xmlns:a16="http://schemas.microsoft.com/office/drawing/2014/main" id="{B4DADB6F-C7B1-EB4D-B68B-C00DB14BB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7900" y="2430066"/>
              <a:ext cx="0" cy="160734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68" name="Line 299">
              <a:extLst>
                <a:ext uri="{FF2B5EF4-FFF2-40B4-BE49-F238E27FC236}">
                  <a16:creationId xmlns:a16="http://schemas.microsoft.com/office/drawing/2014/main" id="{F82FF7C6-B189-154A-AE72-7097C8E82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4379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69" name="Line 300">
              <a:extLst>
                <a:ext uri="{FF2B5EF4-FFF2-40B4-BE49-F238E27FC236}">
                  <a16:creationId xmlns:a16="http://schemas.microsoft.com/office/drawing/2014/main" id="{503E6618-62D6-214E-8D75-80AE6ADE8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1572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70" name="Line 301">
              <a:extLst>
                <a:ext uri="{FF2B5EF4-FFF2-40B4-BE49-F238E27FC236}">
                  <a16:creationId xmlns:a16="http://schemas.microsoft.com/office/drawing/2014/main" id="{2859E147-687A-C446-A6F7-7A41E1B0C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5910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71" name="Line 302">
              <a:extLst>
                <a:ext uri="{FF2B5EF4-FFF2-40B4-BE49-F238E27FC236}">
                  <a16:creationId xmlns:a16="http://schemas.microsoft.com/office/drawing/2014/main" id="{5B1E71C7-C897-C24C-8D86-FCEC441F6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3579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772" name="Group 308">
              <a:extLst>
                <a:ext uri="{FF2B5EF4-FFF2-40B4-BE49-F238E27FC236}">
                  <a16:creationId xmlns:a16="http://schemas.microsoft.com/office/drawing/2014/main" id="{786D022E-1801-3246-A5A9-6FF270ABFD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8837" y="3132535"/>
              <a:ext cx="1844279" cy="161925"/>
              <a:chOff x="4028" y="2505"/>
              <a:chExt cx="1549" cy="136"/>
            </a:xfrm>
          </p:grpSpPr>
          <p:sp>
            <p:nvSpPr>
              <p:cNvPr id="833" name="Rectangle 303">
                <a:extLst>
                  <a:ext uri="{FF2B5EF4-FFF2-40B4-BE49-F238E27FC236}">
                    <a16:creationId xmlns:a16="http://schemas.microsoft.com/office/drawing/2014/main" id="{A47DE81F-BEF9-794C-B356-4ABFCE141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34" name="Rectangle 304">
                <a:extLst>
                  <a:ext uri="{FF2B5EF4-FFF2-40B4-BE49-F238E27FC236}">
                    <a16:creationId xmlns:a16="http://schemas.microsoft.com/office/drawing/2014/main" id="{8DB575C8-7DF0-F94D-AF04-261E50CAE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7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35" name="Rectangle 305">
                <a:extLst>
                  <a:ext uri="{FF2B5EF4-FFF2-40B4-BE49-F238E27FC236}">
                    <a16:creationId xmlns:a16="http://schemas.microsoft.com/office/drawing/2014/main" id="{4C519631-152B-134C-B4E5-B871F908B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3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36" name="Rectangle 306">
                <a:extLst>
                  <a:ext uri="{FF2B5EF4-FFF2-40B4-BE49-F238E27FC236}">
                    <a16:creationId xmlns:a16="http://schemas.microsoft.com/office/drawing/2014/main" id="{2B95DC65-FE7E-E84C-9560-E3CB87E60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37" name="Rectangle 307">
                <a:extLst>
                  <a:ext uri="{FF2B5EF4-FFF2-40B4-BE49-F238E27FC236}">
                    <a16:creationId xmlns:a16="http://schemas.microsoft.com/office/drawing/2014/main" id="{E642E833-2C73-3B46-A74C-379AA9C97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1" y="2505"/>
                <a:ext cx="266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773" name="Rectangle 309">
              <a:extLst>
                <a:ext uri="{FF2B5EF4-FFF2-40B4-BE49-F238E27FC236}">
                  <a16:creationId xmlns:a16="http://schemas.microsoft.com/office/drawing/2014/main" id="{3C63C817-7305-A841-BE2A-1BC288CFD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592" y="3081338"/>
              <a:ext cx="46326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774" name="Rectangle 310">
              <a:extLst>
                <a:ext uri="{FF2B5EF4-FFF2-40B4-BE49-F238E27FC236}">
                  <a16:creationId xmlns:a16="http://schemas.microsoft.com/office/drawing/2014/main" id="{329BD5E7-8581-5B40-A103-7C41E3F75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081338"/>
              <a:ext cx="41344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775" name="Rectangle 311">
              <a:extLst>
                <a:ext uri="{FF2B5EF4-FFF2-40B4-BE49-F238E27FC236}">
                  <a16:creationId xmlns:a16="http://schemas.microsoft.com/office/drawing/2014/main" id="{235EE72F-A7C7-4446-9F77-E39B80D90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8210" y="3094435"/>
              <a:ext cx="482503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776" name="Rectangle 312">
              <a:extLst>
                <a:ext uri="{FF2B5EF4-FFF2-40B4-BE49-F238E27FC236}">
                  <a16:creationId xmlns:a16="http://schemas.microsoft.com/office/drawing/2014/main" id="{43EE93A5-0A25-E247-9F5E-C9883C4F7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100388"/>
              <a:ext cx="485709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777" name="Rectangle 313">
              <a:extLst>
                <a:ext uri="{FF2B5EF4-FFF2-40B4-BE49-F238E27FC236}">
                  <a16:creationId xmlns:a16="http://schemas.microsoft.com/office/drawing/2014/main" id="{48116FF3-D366-C447-B317-9DAEC92D0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210" y="3088482"/>
              <a:ext cx="434991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778" name="Group 316">
              <a:extLst>
                <a:ext uri="{FF2B5EF4-FFF2-40B4-BE49-F238E27FC236}">
                  <a16:creationId xmlns:a16="http://schemas.microsoft.com/office/drawing/2014/main" id="{1E465DCA-C72E-354B-9EE6-FA6D56C29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0287" y="2794398"/>
              <a:ext cx="328613" cy="297656"/>
              <a:chOff x="4172" y="2221"/>
              <a:chExt cx="276" cy="250"/>
            </a:xfrm>
          </p:grpSpPr>
          <p:sp>
            <p:nvSpPr>
              <p:cNvPr id="831" name="Freeform 314">
                <a:extLst>
                  <a:ext uri="{FF2B5EF4-FFF2-40B4-BE49-F238E27FC236}">
                    <a16:creationId xmlns:a16="http://schemas.microsoft.com/office/drawing/2014/main" id="{42B3143A-D677-B24D-94D5-E23323BCA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8" y="2221"/>
                <a:ext cx="120" cy="118"/>
              </a:xfrm>
              <a:custGeom>
                <a:avLst/>
                <a:gdLst>
                  <a:gd name="T0" fmla="*/ 119 w 120"/>
                  <a:gd name="T1" fmla="*/ 0 h 118"/>
                  <a:gd name="T2" fmla="*/ 37 w 120"/>
                  <a:gd name="T3" fmla="*/ 117 h 118"/>
                  <a:gd name="T4" fmla="*/ 15 w 120"/>
                  <a:gd name="T5" fmla="*/ 90 h 118"/>
                  <a:gd name="T6" fmla="*/ 0 w 120"/>
                  <a:gd name="T7" fmla="*/ 54 h 118"/>
                  <a:gd name="T8" fmla="*/ 119 w 120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8"/>
                  <a:gd name="T17" fmla="*/ 120 w 120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8">
                    <a:moveTo>
                      <a:pt x="119" y="0"/>
                    </a:moveTo>
                    <a:lnTo>
                      <a:pt x="37" y="117"/>
                    </a:lnTo>
                    <a:lnTo>
                      <a:pt x="15" y="90"/>
                    </a:lnTo>
                    <a:lnTo>
                      <a:pt x="0" y="54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32" name="Line 315">
                <a:extLst>
                  <a:ext uri="{FF2B5EF4-FFF2-40B4-BE49-F238E27FC236}">
                    <a16:creationId xmlns:a16="http://schemas.microsoft.com/office/drawing/2014/main" id="{0816F752-C1DC-7A4A-96E0-CCA9CE40C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2" y="2304"/>
                <a:ext cx="178" cy="16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79" name="Group 319">
              <a:extLst>
                <a:ext uri="{FF2B5EF4-FFF2-40B4-BE49-F238E27FC236}">
                  <a16:creationId xmlns:a16="http://schemas.microsoft.com/office/drawing/2014/main" id="{DBAD38BA-67DD-6949-BAD6-B38926F5A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0060" y="2783682"/>
              <a:ext cx="1042988" cy="302419"/>
              <a:chOff x="4239" y="2212"/>
              <a:chExt cx="876" cy="254"/>
            </a:xfrm>
          </p:grpSpPr>
          <p:sp>
            <p:nvSpPr>
              <p:cNvPr id="829" name="Freeform 317">
                <a:extLst>
                  <a:ext uri="{FF2B5EF4-FFF2-40B4-BE49-F238E27FC236}">
                    <a16:creationId xmlns:a16="http://schemas.microsoft.com/office/drawing/2014/main" id="{EE6683D1-D887-E64F-B35E-7FC6FE904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2212"/>
                <a:ext cx="135" cy="82"/>
              </a:xfrm>
              <a:custGeom>
                <a:avLst/>
                <a:gdLst>
                  <a:gd name="T0" fmla="*/ 134 w 135"/>
                  <a:gd name="T1" fmla="*/ 9 h 82"/>
                  <a:gd name="T2" fmla="*/ 15 w 135"/>
                  <a:gd name="T3" fmla="*/ 81 h 82"/>
                  <a:gd name="T4" fmla="*/ 8 w 135"/>
                  <a:gd name="T5" fmla="*/ 45 h 82"/>
                  <a:gd name="T6" fmla="*/ 0 w 135"/>
                  <a:gd name="T7" fmla="*/ 0 h 82"/>
                  <a:gd name="T8" fmla="*/ 134 w 135"/>
                  <a:gd name="T9" fmla="*/ 9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2"/>
                  <a:gd name="T17" fmla="*/ 135 w 135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2">
                    <a:moveTo>
                      <a:pt x="134" y="9"/>
                    </a:moveTo>
                    <a:lnTo>
                      <a:pt x="15" y="81"/>
                    </a:lnTo>
                    <a:lnTo>
                      <a:pt x="8" y="45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30" name="Line 318">
                <a:extLst>
                  <a:ext uri="{FF2B5EF4-FFF2-40B4-BE49-F238E27FC236}">
                    <a16:creationId xmlns:a16="http://schemas.microsoft.com/office/drawing/2014/main" id="{DE5DF4C7-ACB3-C745-A81E-7DF90E69D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9" y="2255"/>
                <a:ext cx="756" cy="21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80" name="Group 322">
              <a:extLst>
                <a:ext uri="{FF2B5EF4-FFF2-40B4-BE49-F238E27FC236}">
                  <a16:creationId xmlns:a16="http://schemas.microsoft.com/office/drawing/2014/main" id="{08189EA0-5B24-E649-A895-48F7FD33AE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5987" y="2794397"/>
              <a:ext cx="80963" cy="300038"/>
              <a:chOff x="4076" y="2221"/>
              <a:chExt cx="68" cy="252"/>
            </a:xfrm>
          </p:grpSpPr>
          <p:sp>
            <p:nvSpPr>
              <p:cNvPr id="827" name="Freeform 320">
                <a:extLst>
                  <a:ext uri="{FF2B5EF4-FFF2-40B4-BE49-F238E27FC236}">
                    <a16:creationId xmlns:a16="http://schemas.microsoft.com/office/drawing/2014/main" id="{D1956D01-F8D8-8846-8D70-F892FA09B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28" name="Line 321">
                <a:extLst>
                  <a:ext uri="{FF2B5EF4-FFF2-40B4-BE49-F238E27FC236}">
                    <a16:creationId xmlns:a16="http://schemas.microsoft.com/office/drawing/2014/main" id="{30A28535-AF33-F846-9B29-5A9E7020F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81" name="Group 325">
              <a:extLst>
                <a:ext uri="{FF2B5EF4-FFF2-40B4-BE49-F238E27FC236}">
                  <a16:creationId xmlns:a16="http://schemas.microsoft.com/office/drawing/2014/main" id="{5D26FD7C-7357-6A4E-88EA-8EEAAD47A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237" y="2794397"/>
              <a:ext cx="80963" cy="300038"/>
              <a:chOff x="4476" y="2221"/>
              <a:chExt cx="68" cy="252"/>
            </a:xfrm>
          </p:grpSpPr>
          <p:sp>
            <p:nvSpPr>
              <p:cNvPr id="825" name="Freeform 323">
                <a:extLst>
                  <a:ext uri="{FF2B5EF4-FFF2-40B4-BE49-F238E27FC236}">
                    <a16:creationId xmlns:a16="http://schemas.microsoft.com/office/drawing/2014/main" id="{59DA2C56-6ACF-8A43-8935-5CA02F94C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26" name="Line 324">
                <a:extLst>
                  <a:ext uri="{FF2B5EF4-FFF2-40B4-BE49-F238E27FC236}">
                    <a16:creationId xmlns:a16="http://schemas.microsoft.com/office/drawing/2014/main" id="{D456157B-B1F7-6348-9131-EA42005DE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82" name="Group 328">
              <a:extLst>
                <a:ext uri="{FF2B5EF4-FFF2-40B4-BE49-F238E27FC236}">
                  <a16:creationId xmlns:a16="http://schemas.microsoft.com/office/drawing/2014/main" id="{6AEDBADF-5C34-234F-A826-0DFF52480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9906" y="2794397"/>
              <a:ext cx="80963" cy="300038"/>
              <a:chOff x="4810" y="2221"/>
              <a:chExt cx="68" cy="252"/>
            </a:xfrm>
          </p:grpSpPr>
          <p:sp>
            <p:nvSpPr>
              <p:cNvPr id="823" name="Freeform 326">
                <a:extLst>
                  <a:ext uri="{FF2B5EF4-FFF2-40B4-BE49-F238E27FC236}">
                    <a16:creationId xmlns:a16="http://schemas.microsoft.com/office/drawing/2014/main" id="{CA5F05E1-2FD3-C344-9CB2-F30B07B21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24" name="Line 327">
                <a:extLst>
                  <a:ext uri="{FF2B5EF4-FFF2-40B4-BE49-F238E27FC236}">
                    <a16:creationId xmlns:a16="http://schemas.microsoft.com/office/drawing/2014/main" id="{2C0E8837-47E7-9742-AE4A-1BFB64F47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7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83" name="Group 331">
              <a:extLst>
                <a:ext uri="{FF2B5EF4-FFF2-40B4-BE49-F238E27FC236}">
                  <a16:creationId xmlns:a16="http://schemas.microsoft.com/office/drawing/2014/main" id="{EEE1B20B-A664-A441-A525-DA1C22050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67576" y="2794397"/>
              <a:ext cx="79772" cy="300038"/>
              <a:chOff x="5144" y="2221"/>
              <a:chExt cx="67" cy="252"/>
            </a:xfrm>
          </p:grpSpPr>
          <p:sp>
            <p:nvSpPr>
              <p:cNvPr id="821" name="Freeform 329">
                <a:extLst>
                  <a:ext uri="{FF2B5EF4-FFF2-40B4-BE49-F238E27FC236}">
                    <a16:creationId xmlns:a16="http://schemas.microsoft.com/office/drawing/2014/main" id="{57041F58-C2DF-A243-915E-CDD11CF44A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2221"/>
                <a:ext cx="67" cy="154"/>
              </a:xfrm>
              <a:custGeom>
                <a:avLst/>
                <a:gdLst>
                  <a:gd name="T0" fmla="*/ 37 w 67"/>
                  <a:gd name="T1" fmla="*/ 0 h 154"/>
                  <a:gd name="T2" fmla="*/ 66 w 67"/>
                  <a:gd name="T3" fmla="*/ 153 h 154"/>
                  <a:gd name="T4" fmla="*/ 37 w 67"/>
                  <a:gd name="T5" fmla="*/ 153 h 154"/>
                  <a:gd name="T6" fmla="*/ 0 w 67"/>
                  <a:gd name="T7" fmla="*/ 153 h 154"/>
                  <a:gd name="T8" fmla="*/ 37 w 67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4"/>
                  <a:gd name="T17" fmla="*/ 67 w 67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4">
                    <a:moveTo>
                      <a:pt x="37" y="0"/>
                    </a:moveTo>
                    <a:lnTo>
                      <a:pt x="66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22" name="Line 330">
                <a:extLst>
                  <a:ext uri="{FF2B5EF4-FFF2-40B4-BE49-F238E27FC236}">
                    <a16:creationId xmlns:a16="http://schemas.microsoft.com/office/drawing/2014/main" id="{139B0947-FB84-834B-A1E1-1A71E4F7E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1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84" name="Group 334">
              <a:extLst>
                <a:ext uri="{FF2B5EF4-FFF2-40B4-BE49-F238E27FC236}">
                  <a16:creationId xmlns:a16="http://schemas.microsoft.com/office/drawing/2014/main" id="{6DE29B02-CE46-7C45-B5CD-1C8F8BAC4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64053" y="2794397"/>
              <a:ext cx="80963" cy="300038"/>
              <a:chOff x="5477" y="2221"/>
              <a:chExt cx="68" cy="252"/>
            </a:xfrm>
          </p:grpSpPr>
          <p:sp>
            <p:nvSpPr>
              <p:cNvPr id="819" name="Freeform 332">
                <a:extLst>
                  <a:ext uri="{FF2B5EF4-FFF2-40B4-BE49-F238E27FC236}">
                    <a16:creationId xmlns:a16="http://schemas.microsoft.com/office/drawing/2014/main" id="{4E5E5417-D41A-A241-AE3E-AE84D3FCB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7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20" name="Line 333">
                <a:extLst>
                  <a:ext uri="{FF2B5EF4-FFF2-40B4-BE49-F238E27FC236}">
                    <a16:creationId xmlns:a16="http://schemas.microsoft.com/office/drawing/2014/main" id="{CCFDB38C-AFE2-484E-8C9F-9E74CC3B1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14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85" name="Group 337">
              <a:extLst>
                <a:ext uri="{FF2B5EF4-FFF2-40B4-BE49-F238E27FC236}">
                  <a16:creationId xmlns:a16="http://schemas.microsoft.com/office/drawing/2014/main" id="{6F40DE6E-79BD-F54F-A950-7469F81DFB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0210" y="2794397"/>
              <a:ext cx="246459" cy="300038"/>
              <a:chOff x="5247" y="2221"/>
              <a:chExt cx="207" cy="252"/>
            </a:xfrm>
          </p:grpSpPr>
          <p:sp>
            <p:nvSpPr>
              <p:cNvPr id="817" name="Freeform 335">
                <a:extLst>
                  <a:ext uri="{FF2B5EF4-FFF2-40B4-BE49-F238E27FC236}">
                    <a16:creationId xmlns:a16="http://schemas.microsoft.com/office/drawing/2014/main" id="{40E54C48-BA47-F84F-8B2C-202F89CF8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7" y="2221"/>
                <a:ext cx="105" cy="136"/>
              </a:xfrm>
              <a:custGeom>
                <a:avLst/>
                <a:gdLst>
                  <a:gd name="T0" fmla="*/ 0 w 105"/>
                  <a:gd name="T1" fmla="*/ 0 h 136"/>
                  <a:gd name="T2" fmla="*/ 104 w 105"/>
                  <a:gd name="T3" fmla="*/ 81 h 136"/>
                  <a:gd name="T4" fmla="*/ 82 w 105"/>
                  <a:gd name="T5" fmla="*/ 108 h 136"/>
                  <a:gd name="T6" fmla="*/ 60 w 105"/>
                  <a:gd name="T7" fmla="*/ 135 h 136"/>
                  <a:gd name="T8" fmla="*/ 0 w 105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6"/>
                  <a:gd name="T17" fmla="*/ 105 w 105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6">
                    <a:moveTo>
                      <a:pt x="0" y="0"/>
                    </a:moveTo>
                    <a:lnTo>
                      <a:pt x="104" y="81"/>
                    </a:lnTo>
                    <a:lnTo>
                      <a:pt x="82" y="108"/>
                    </a:lnTo>
                    <a:lnTo>
                      <a:pt x="60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18" name="Line 336">
                <a:extLst>
                  <a:ext uri="{FF2B5EF4-FFF2-40B4-BE49-F238E27FC236}">
                    <a16:creationId xmlns:a16="http://schemas.microsoft.com/office/drawing/2014/main" id="{6CEEEC84-67C0-FB4D-925C-C2C3B09D3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21" y="2322"/>
                <a:ext cx="133" cy="15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86" name="Group 340">
              <a:extLst>
                <a:ext uri="{FF2B5EF4-FFF2-40B4-BE49-F238E27FC236}">
                  <a16:creationId xmlns:a16="http://schemas.microsoft.com/office/drawing/2014/main" id="{37C8DA5B-CE19-0340-9C96-AFA8446DFC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3732" y="2794397"/>
              <a:ext cx="564356" cy="295275"/>
              <a:chOff x="4914" y="2221"/>
              <a:chExt cx="474" cy="248"/>
            </a:xfrm>
          </p:grpSpPr>
          <p:sp>
            <p:nvSpPr>
              <p:cNvPr id="815" name="Freeform 338">
                <a:extLst>
                  <a:ext uri="{FF2B5EF4-FFF2-40B4-BE49-F238E27FC236}">
                    <a16:creationId xmlns:a16="http://schemas.microsoft.com/office/drawing/2014/main" id="{8E1E3DEB-9D50-5642-831D-A36F00160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4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1 w 127"/>
                  <a:gd name="T5" fmla="*/ 54 h 91"/>
                  <a:gd name="T6" fmla="*/ 96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1" y="54"/>
                    </a:lnTo>
                    <a:lnTo>
                      <a:pt x="96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16" name="Line 339">
                <a:extLst>
                  <a:ext uri="{FF2B5EF4-FFF2-40B4-BE49-F238E27FC236}">
                    <a16:creationId xmlns:a16="http://schemas.microsoft.com/office/drawing/2014/main" id="{30528842-1D8F-D54A-9B72-04065E81D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18" y="2273"/>
                <a:ext cx="370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87" name="Group 343">
              <a:extLst>
                <a:ext uri="{FF2B5EF4-FFF2-40B4-BE49-F238E27FC236}">
                  <a16:creationId xmlns:a16="http://schemas.microsoft.com/office/drawing/2014/main" id="{18571D42-5430-C54E-BDFD-63E838AE0D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96062" y="2794397"/>
              <a:ext cx="882254" cy="294084"/>
              <a:chOff x="4580" y="2221"/>
              <a:chExt cx="741" cy="247"/>
            </a:xfrm>
          </p:grpSpPr>
          <p:sp>
            <p:nvSpPr>
              <p:cNvPr id="813" name="Freeform 341">
                <a:extLst>
                  <a:ext uri="{FF2B5EF4-FFF2-40B4-BE49-F238E27FC236}">
                    <a16:creationId xmlns:a16="http://schemas.microsoft.com/office/drawing/2014/main" id="{11F8AFF2-3AF7-9947-A279-2B4AFACDC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0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1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1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14" name="Line 342">
                <a:extLst>
                  <a:ext uri="{FF2B5EF4-FFF2-40B4-BE49-F238E27FC236}">
                    <a16:creationId xmlns:a16="http://schemas.microsoft.com/office/drawing/2014/main" id="{DE051151-A4F3-F44B-9C62-8A70AAE25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90" y="2256"/>
                <a:ext cx="631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88" name="Group 346">
              <a:extLst>
                <a:ext uri="{FF2B5EF4-FFF2-40B4-BE49-F238E27FC236}">
                  <a16:creationId xmlns:a16="http://schemas.microsoft.com/office/drawing/2014/main" id="{72CFD0C3-3F22-234C-84C7-EB5E7F18C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81875" y="2794397"/>
              <a:ext cx="248841" cy="300038"/>
              <a:chOff x="5240" y="2221"/>
              <a:chExt cx="209" cy="252"/>
            </a:xfrm>
          </p:grpSpPr>
          <p:sp>
            <p:nvSpPr>
              <p:cNvPr id="811" name="Freeform 344">
                <a:extLst>
                  <a:ext uri="{FF2B5EF4-FFF2-40B4-BE49-F238E27FC236}">
                    <a16:creationId xmlns:a16="http://schemas.microsoft.com/office/drawing/2014/main" id="{282B8A6C-1CB6-7142-822A-C9393DD3C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" y="2221"/>
                <a:ext cx="113" cy="136"/>
              </a:xfrm>
              <a:custGeom>
                <a:avLst/>
                <a:gdLst>
                  <a:gd name="T0" fmla="*/ 112 w 113"/>
                  <a:gd name="T1" fmla="*/ 0 h 136"/>
                  <a:gd name="T2" fmla="*/ 45 w 113"/>
                  <a:gd name="T3" fmla="*/ 135 h 136"/>
                  <a:gd name="T4" fmla="*/ 23 w 113"/>
                  <a:gd name="T5" fmla="*/ 108 h 136"/>
                  <a:gd name="T6" fmla="*/ 0 w 113"/>
                  <a:gd name="T7" fmla="*/ 81 h 136"/>
                  <a:gd name="T8" fmla="*/ 112 w 113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6"/>
                  <a:gd name="T17" fmla="*/ 113 w 113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6">
                    <a:moveTo>
                      <a:pt x="112" y="0"/>
                    </a:moveTo>
                    <a:lnTo>
                      <a:pt x="45" y="135"/>
                    </a:lnTo>
                    <a:lnTo>
                      <a:pt x="23" y="108"/>
                    </a:lnTo>
                    <a:lnTo>
                      <a:pt x="0" y="81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12" name="Line 345">
                <a:extLst>
                  <a:ext uri="{FF2B5EF4-FFF2-40B4-BE49-F238E27FC236}">
                    <a16:creationId xmlns:a16="http://schemas.microsoft.com/office/drawing/2014/main" id="{3A609D7E-0FDF-CD4C-A8CA-43686491F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0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89" name="Group 349">
              <a:extLst>
                <a:ext uri="{FF2B5EF4-FFF2-40B4-BE49-F238E27FC236}">
                  <a16:creationId xmlns:a16="http://schemas.microsoft.com/office/drawing/2014/main" id="{1DE703E5-26BE-6448-BA19-84D90C64B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3960" y="2794397"/>
              <a:ext cx="325040" cy="298847"/>
              <a:chOff x="4847" y="2221"/>
              <a:chExt cx="273" cy="251"/>
            </a:xfrm>
          </p:grpSpPr>
          <p:sp>
            <p:nvSpPr>
              <p:cNvPr id="809" name="Freeform 347">
                <a:extLst>
                  <a:ext uri="{FF2B5EF4-FFF2-40B4-BE49-F238E27FC236}">
                    <a16:creationId xmlns:a16="http://schemas.microsoft.com/office/drawing/2014/main" id="{E52E423C-E21F-CC45-830F-688257341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" y="2221"/>
                <a:ext cx="112" cy="118"/>
              </a:xfrm>
              <a:custGeom>
                <a:avLst/>
                <a:gdLst>
                  <a:gd name="T0" fmla="*/ 0 w 112"/>
                  <a:gd name="T1" fmla="*/ 0 h 118"/>
                  <a:gd name="T2" fmla="*/ 111 w 112"/>
                  <a:gd name="T3" fmla="*/ 54 h 118"/>
                  <a:gd name="T4" fmla="*/ 96 w 112"/>
                  <a:gd name="T5" fmla="*/ 90 h 118"/>
                  <a:gd name="T6" fmla="*/ 74 w 112"/>
                  <a:gd name="T7" fmla="*/ 117 h 118"/>
                  <a:gd name="T8" fmla="*/ 0 w 112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8"/>
                  <a:gd name="T17" fmla="*/ 112 w 112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8">
                    <a:moveTo>
                      <a:pt x="0" y="0"/>
                    </a:moveTo>
                    <a:lnTo>
                      <a:pt x="111" y="54"/>
                    </a:lnTo>
                    <a:lnTo>
                      <a:pt x="96" y="90"/>
                    </a:lnTo>
                    <a:lnTo>
                      <a:pt x="74" y="1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10" name="Line 348">
                <a:extLst>
                  <a:ext uri="{FF2B5EF4-FFF2-40B4-BE49-F238E27FC236}">
                    <a16:creationId xmlns:a16="http://schemas.microsoft.com/office/drawing/2014/main" id="{41CD8251-F8AE-AD4F-B443-CC78EA41D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35" y="2306"/>
                <a:ext cx="185" cy="16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90" name="Group 352">
              <a:extLst>
                <a:ext uri="{FF2B5EF4-FFF2-40B4-BE49-F238E27FC236}">
                  <a16:creationId xmlns:a16="http://schemas.microsoft.com/office/drawing/2014/main" id="{E92AEA4D-655A-624C-A1E9-BB4D89531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8394" y="2794397"/>
              <a:ext cx="883444" cy="294084"/>
              <a:chOff x="4246" y="2221"/>
              <a:chExt cx="742" cy="247"/>
            </a:xfrm>
          </p:grpSpPr>
          <p:sp>
            <p:nvSpPr>
              <p:cNvPr id="807" name="Freeform 350">
                <a:extLst>
                  <a:ext uri="{FF2B5EF4-FFF2-40B4-BE49-F238E27FC236}">
                    <a16:creationId xmlns:a16="http://schemas.microsoft.com/office/drawing/2014/main" id="{1D2D3A24-22D1-4A48-B1BD-214779E77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2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2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08" name="Line 351">
                <a:extLst>
                  <a:ext uri="{FF2B5EF4-FFF2-40B4-BE49-F238E27FC236}">
                    <a16:creationId xmlns:a16="http://schemas.microsoft.com/office/drawing/2014/main" id="{774B0790-F899-8344-8F31-6698DC0D7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8" y="2256"/>
                <a:ext cx="630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91" name="Group 355">
              <a:extLst>
                <a:ext uri="{FF2B5EF4-FFF2-40B4-BE49-F238E27FC236}">
                  <a16:creationId xmlns:a16="http://schemas.microsoft.com/office/drawing/2014/main" id="{9D4FCAA0-846C-8B4C-8F9D-8BDEE094B7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5119" y="2794397"/>
              <a:ext cx="885825" cy="294084"/>
              <a:chOff x="4638" y="2221"/>
              <a:chExt cx="744" cy="247"/>
            </a:xfrm>
          </p:grpSpPr>
          <p:sp>
            <p:nvSpPr>
              <p:cNvPr id="805" name="Freeform 353">
                <a:extLst>
                  <a:ext uri="{FF2B5EF4-FFF2-40B4-BE49-F238E27FC236}">
                    <a16:creationId xmlns:a16="http://schemas.microsoft.com/office/drawing/2014/main" id="{0822303F-654D-8C42-AD36-8EB8D217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7" y="2221"/>
                <a:ext cx="135" cy="73"/>
              </a:xfrm>
              <a:custGeom>
                <a:avLst/>
                <a:gdLst>
                  <a:gd name="T0" fmla="*/ 134 w 135"/>
                  <a:gd name="T1" fmla="*/ 0 h 73"/>
                  <a:gd name="T2" fmla="*/ 15 w 135"/>
                  <a:gd name="T3" fmla="*/ 72 h 73"/>
                  <a:gd name="T4" fmla="*/ 8 w 135"/>
                  <a:gd name="T5" fmla="*/ 36 h 73"/>
                  <a:gd name="T6" fmla="*/ 0 w 135"/>
                  <a:gd name="T7" fmla="*/ 0 h 73"/>
                  <a:gd name="T8" fmla="*/ 134 w 135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3"/>
                  <a:gd name="T17" fmla="*/ 135 w 135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3">
                    <a:moveTo>
                      <a:pt x="134" y="0"/>
                    </a:moveTo>
                    <a:lnTo>
                      <a:pt x="15" y="72"/>
                    </a:lnTo>
                    <a:lnTo>
                      <a:pt x="8" y="36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06" name="Line 354">
                <a:extLst>
                  <a:ext uri="{FF2B5EF4-FFF2-40B4-BE49-F238E27FC236}">
                    <a16:creationId xmlns:a16="http://schemas.microsoft.com/office/drawing/2014/main" id="{7E190886-6FE4-4748-BCCC-28447AB3A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8" y="2256"/>
                <a:ext cx="623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92" name="Group 358">
              <a:extLst>
                <a:ext uri="{FF2B5EF4-FFF2-40B4-BE49-F238E27FC236}">
                  <a16:creationId xmlns:a16="http://schemas.microsoft.com/office/drawing/2014/main" id="{EE3DAAC5-B7AF-B948-B90B-45B312FAC8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6291" y="2794397"/>
              <a:ext cx="645319" cy="295275"/>
              <a:chOff x="4513" y="2221"/>
              <a:chExt cx="542" cy="248"/>
            </a:xfrm>
          </p:grpSpPr>
          <p:sp>
            <p:nvSpPr>
              <p:cNvPr id="803" name="Freeform 356">
                <a:extLst>
                  <a:ext uri="{FF2B5EF4-FFF2-40B4-BE49-F238E27FC236}">
                    <a16:creationId xmlns:a16="http://schemas.microsoft.com/office/drawing/2014/main" id="{3DA5D514-402A-DA42-870B-0008A75FB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3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18 h 91"/>
                  <a:gd name="T4" fmla="*/ 112 w 127"/>
                  <a:gd name="T5" fmla="*/ 54 h 91"/>
                  <a:gd name="T6" fmla="*/ 104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18"/>
                    </a:lnTo>
                    <a:lnTo>
                      <a:pt x="112" y="54"/>
                    </a:lnTo>
                    <a:lnTo>
                      <a:pt x="104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04" name="Line 357">
                <a:extLst>
                  <a:ext uri="{FF2B5EF4-FFF2-40B4-BE49-F238E27FC236}">
                    <a16:creationId xmlns:a16="http://schemas.microsoft.com/office/drawing/2014/main" id="{3E3E7EAB-1CBA-5E4D-B2FA-716CB97EE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17" y="2273"/>
                <a:ext cx="438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93" name="Group 361">
              <a:extLst>
                <a:ext uri="{FF2B5EF4-FFF2-40B4-BE49-F238E27FC236}">
                  <a16:creationId xmlns:a16="http://schemas.microsoft.com/office/drawing/2014/main" id="{19614BEF-1CB9-7D4F-B3D9-34AF88966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8394" y="2794397"/>
              <a:ext cx="564356" cy="294084"/>
              <a:chOff x="4246" y="2221"/>
              <a:chExt cx="474" cy="247"/>
            </a:xfrm>
          </p:grpSpPr>
          <p:sp>
            <p:nvSpPr>
              <p:cNvPr id="801" name="Freeform 359">
                <a:extLst>
                  <a:ext uri="{FF2B5EF4-FFF2-40B4-BE49-F238E27FC236}">
                    <a16:creationId xmlns:a16="http://schemas.microsoft.com/office/drawing/2014/main" id="{3A42C90A-BF4D-9644-B5E5-FC3C0FE47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2 w 127"/>
                  <a:gd name="T5" fmla="*/ 54 h 91"/>
                  <a:gd name="T6" fmla="*/ 97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2" y="54"/>
                    </a:lnTo>
                    <a:lnTo>
                      <a:pt x="97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02" name="Line 360">
                <a:extLst>
                  <a:ext uri="{FF2B5EF4-FFF2-40B4-BE49-F238E27FC236}">
                    <a16:creationId xmlns:a16="http://schemas.microsoft.com/office/drawing/2014/main" id="{2B73F73A-CF5A-1845-8A1C-EF230AC6E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49" y="2271"/>
                <a:ext cx="371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94" name="Group 364">
              <a:extLst>
                <a:ext uri="{FF2B5EF4-FFF2-40B4-BE49-F238E27FC236}">
                  <a16:creationId xmlns:a16="http://schemas.microsoft.com/office/drawing/2014/main" id="{2DAB5591-2B30-F441-B8B9-9A7C16C66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9813" y="2794398"/>
              <a:ext cx="245269" cy="301228"/>
              <a:chOff x="4180" y="2221"/>
              <a:chExt cx="206" cy="253"/>
            </a:xfrm>
          </p:grpSpPr>
          <p:sp>
            <p:nvSpPr>
              <p:cNvPr id="799" name="Freeform 362">
                <a:extLst>
                  <a:ext uri="{FF2B5EF4-FFF2-40B4-BE49-F238E27FC236}">
                    <a16:creationId xmlns:a16="http://schemas.microsoft.com/office/drawing/2014/main" id="{50637DF0-CA33-9F48-A980-5617D8016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0" y="2221"/>
                <a:ext cx="104" cy="136"/>
              </a:xfrm>
              <a:custGeom>
                <a:avLst/>
                <a:gdLst>
                  <a:gd name="T0" fmla="*/ 0 w 104"/>
                  <a:gd name="T1" fmla="*/ 0 h 136"/>
                  <a:gd name="T2" fmla="*/ 103 w 104"/>
                  <a:gd name="T3" fmla="*/ 81 h 136"/>
                  <a:gd name="T4" fmla="*/ 81 w 104"/>
                  <a:gd name="T5" fmla="*/ 108 h 136"/>
                  <a:gd name="T6" fmla="*/ 59 w 104"/>
                  <a:gd name="T7" fmla="*/ 135 h 136"/>
                  <a:gd name="T8" fmla="*/ 0 w 104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36"/>
                  <a:gd name="T17" fmla="*/ 104 w 104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36">
                    <a:moveTo>
                      <a:pt x="0" y="0"/>
                    </a:moveTo>
                    <a:lnTo>
                      <a:pt x="103" y="81"/>
                    </a:lnTo>
                    <a:lnTo>
                      <a:pt x="81" y="108"/>
                    </a:lnTo>
                    <a:lnTo>
                      <a:pt x="59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00" name="Line 363">
                <a:extLst>
                  <a:ext uri="{FF2B5EF4-FFF2-40B4-BE49-F238E27FC236}">
                    <a16:creationId xmlns:a16="http://schemas.microsoft.com/office/drawing/2014/main" id="{1110CC47-4E3B-6E4E-B3EA-EDA93FB1A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53" y="2322"/>
                <a:ext cx="133" cy="15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95" name="Group 367">
              <a:extLst>
                <a:ext uri="{FF2B5EF4-FFF2-40B4-BE49-F238E27FC236}">
                  <a16:creationId xmlns:a16="http://schemas.microsoft.com/office/drawing/2014/main" id="{A5CC3654-FE84-1F4E-9D16-C21540CD1A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7729" y="2794397"/>
              <a:ext cx="247650" cy="300038"/>
              <a:chOff x="4573" y="2221"/>
              <a:chExt cx="208" cy="252"/>
            </a:xfrm>
          </p:grpSpPr>
          <p:sp>
            <p:nvSpPr>
              <p:cNvPr id="797" name="Freeform 365">
                <a:extLst>
                  <a:ext uri="{FF2B5EF4-FFF2-40B4-BE49-F238E27FC236}">
                    <a16:creationId xmlns:a16="http://schemas.microsoft.com/office/drawing/2014/main" id="{307D74C5-E5FD-D342-9F11-B092E944B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" y="2221"/>
                <a:ext cx="112" cy="136"/>
              </a:xfrm>
              <a:custGeom>
                <a:avLst/>
                <a:gdLst>
                  <a:gd name="T0" fmla="*/ 111 w 112"/>
                  <a:gd name="T1" fmla="*/ 0 h 136"/>
                  <a:gd name="T2" fmla="*/ 45 w 112"/>
                  <a:gd name="T3" fmla="*/ 135 h 136"/>
                  <a:gd name="T4" fmla="*/ 22 w 112"/>
                  <a:gd name="T5" fmla="*/ 108 h 136"/>
                  <a:gd name="T6" fmla="*/ 0 w 112"/>
                  <a:gd name="T7" fmla="*/ 81 h 136"/>
                  <a:gd name="T8" fmla="*/ 111 w 112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36"/>
                  <a:gd name="T17" fmla="*/ 112 w 112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36">
                    <a:moveTo>
                      <a:pt x="111" y="0"/>
                    </a:moveTo>
                    <a:lnTo>
                      <a:pt x="45" y="135"/>
                    </a:lnTo>
                    <a:lnTo>
                      <a:pt x="22" y="108"/>
                    </a:lnTo>
                    <a:lnTo>
                      <a:pt x="0" y="81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98" name="Line 366">
                <a:extLst>
                  <a:ext uri="{FF2B5EF4-FFF2-40B4-BE49-F238E27FC236}">
                    <a16:creationId xmlns:a16="http://schemas.microsoft.com/office/drawing/2014/main" id="{72848964-AD0E-A644-A769-EA1E4DD86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3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796" name="TextBox 795">
              <a:extLst>
                <a:ext uri="{FF2B5EF4-FFF2-40B4-BE49-F238E27FC236}">
                  <a16:creationId xmlns:a16="http://schemas.microsoft.com/office/drawing/2014/main" id="{C2F9622D-D5EB-0343-A1B8-E0FAF4FB0B61}"/>
                </a:ext>
              </a:extLst>
            </p:cNvPr>
            <p:cNvSpPr txBox="1"/>
            <p:nvPr/>
          </p:nvSpPr>
          <p:spPr>
            <a:xfrm>
              <a:off x="6075314" y="3317757"/>
              <a:ext cx="1401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Round-Robin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68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What about Insert?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Data partitioned on function of key? </a:t>
            </a:r>
          </a:p>
          <a:p>
            <a:pPr lvl="1"/>
            <a:r>
              <a:rPr lang="en-US" altLang="x-none" dirty="0"/>
              <a:t>Route insert to relevant node</a:t>
            </a:r>
          </a:p>
          <a:p>
            <a:r>
              <a:rPr lang="en-US" altLang="x-none" dirty="0"/>
              <a:t>Otherwise</a:t>
            </a:r>
          </a:p>
          <a:p>
            <a:pPr lvl="1"/>
            <a:r>
              <a:rPr lang="en-US" altLang="x-none" dirty="0"/>
              <a:t>Route insert to </a:t>
            </a:r>
            <a:r>
              <a:rPr lang="en-US" altLang="x-none" i="1" dirty="0"/>
              <a:t>any</a:t>
            </a:r>
            <a:r>
              <a:rPr lang="en-US" altLang="x-none" dirty="0"/>
              <a:t> node </a:t>
            </a:r>
          </a:p>
        </p:txBody>
      </p:sp>
      <p:grpSp>
        <p:nvGrpSpPr>
          <p:cNvPr id="435" name="Group 434" descr="With hashed data it is easy to apply the hash function and send the data to the given machine. Only one broadcast is necessary" title="Hash Broadcast"/>
          <p:cNvGrpSpPr/>
          <p:nvPr/>
        </p:nvGrpSpPr>
        <p:grpSpPr>
          <a:xfrm>
            <a:off x="2332078" y="2741616"/>
            <a:ext cx="73235" cy="457200"/>
            <a:chOff x="2721754" y="3560344"/>
            <a:chExt cx="97646" cy="609600"/>
          </a:xfrm>
        </p:grpSpPr>
        <p:cxnSp>
          <p:nvCxnSpPr>
            <p:cNvPr id="436" name="Straight Arrow Connector 435"/>
            <p:cNvCxnSpPr/>
            <p:nvPr/>
          </p:nvCxnSpPr>
          <p:spPr bwMode="auto">
            <a:xfrm flipH="1">
              <a:off x="2764420" y="3657990"/>
              <a:ext cx="6157" cy="511954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7" name="Oval 436"/>
            <p:cNvSpPr/>
            <p:nvPr/>
          </p:nvSpPr>
          <p:spPr bwMode="auto">
            <a:xfrm>
              <a:off x="2721754" y="3560344"/>
              <a:ext cx="97646" cy="9764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  <p:grpSp>
        <p:nvGrpSpPr>
          <p:cNvPr id="438" name="Group 437" descr="Just keep track of where the last data was placed and insert the data on the next machine over. Only one broadcast is necessary" title="Round robin broadcast"/>
          <p:cNvGrpSpPr/>
          <p:nvPr/>
        </p:nvGrpSpPr>
        <p:grpSpPr>
          <a:xfrm>
            <a:off x="4801461" y="2917524"/>
            <a:ext cx="455413" cy="444665"/>
            <a:chOff x="6200613" y="3560344"/>
            <a:chExt cx="607217" cy="592886"/>
          </a:xfrm>
        </p:grpSpPr>
        <p:cxnSp>
          <p:nvCxnSpPr>
            <p:cNvPr id="440" name="Straight Arrow Connector 439"/>
            <p:cNvCxnSpPr>
              <a:stCxn id="441" idx="3"/>
            </p:cNvCxnSpPr>
            <p:nvPr/>
          </p:nvCxnSpPr>
          <p:spPr bwMode="auto">
            <a:xfrm flipH="1">
              <a:off x="6200613" y="3643690"/>
              <a:ext cx="523871" cy="5095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1" name="Oval 440"/>
            <p:cNvSpPr/>
            <p:nvPr/>
          </p:nvSpPr>
          <p:spPr bwMode="auto">
            <a:xfrm>
              <a:off x="6710184" y="3560344"/>
              <a:ext cx="97646" cy="9764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  <p:grpSp>
        <p:nvGrpSpPr>
          <p:cNvPr id="425" name="Group 424" descr="Hash data on several machines so that it is completely split up evenly (if the hash function is good)" title="Hash"/>
          <p:cNvGrpSpPr/>
          <p:nvPr/>
        </p:nvGrpSpPr>
        <p:grpSpPr>
          <a:xfrm>
            <a:off x="1127773" y="3287580"/>
            <a:ext cx="2169318" cy="3028951"/>
            <a:chOff x="3467101" y="2000250"/>
            <a:chExt cx="2169318" cy="3028951"/>
          </a:xfrm>
        </p:grpSpPr>
        <p:sp>
          <p:nvSpPr>
            <p:cNvPr id="426" name="Rectangle 425"/>
            <p:cNvSpPr>
              <a:spLocks noChangeArrowheads="1"/>
            </p:cNvSpPr>
            <p:nvPr/>
          </p:nvSpPr>
          <p:spPr bwMode="auto">
            <a:xfrm>
              <a:off x="3507581" y="4669632"/>
              <a:ext cx="2128838" cy="359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27" name="Rectangle 94" descr="50%"/>
            <p:cNvSpPr>
              <a:spLocks noChangeArrowheads="1"/>
            </p:cNvSpPr>
            <p:nvPr/>
          </p:nvSpPr>
          <p:spPr bwMode="auto">
            <a:xfrm>
              <a:off x="3494485" y="3100387"/>
              <a:ext cx="1951434" cy="261938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28" name="Rectangle 95"/>
            <p:cNvSpPr>
              <a:spLocks noChangeArrowheads="1"/>
            </p:cNvSpPr>
            <p:nvPr/>
          </p:nvSpPr>
          <p:spPr bwMode="auto">
            <a:xfrm>
              <a:off x="3520679" y="2601517"/>
              <a:ext cx="282178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29" name="Rectangle 96"/>
            <p:cNvSpPr>
              <a:spLocks noChangeArrowheads="1"/>
            </p:cNvSpPr>
            <p:nvPr/>
          </p:nvSpPr>
          <p:spPr bwMode="auto">
            <a:xfrm>
              <a:off x="3574257" y="2005013"/>
              <a:ext cx="23693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30" name="Rectangle 97"/>
            <p:cNvSpPr>
              <a:spLocks noChangeArrowheads="1"/>
            </p:cNvSpPr>
            <p:nvPr/>
          </p:nvSpPr>
          <p:spPr bwMode="auto">
            <a:xfrm>
              <a:off x="3530204" y="2070497"/>
              <a:ext cx="236934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31" name="Freeform 98"/>
            <p:cNvSpPr>
              <a:spLocks/>
            </p:cNvSpPr>
            <p:nvPr/>
          </p:nvSpPr>
          <p:spPr bwMode="auto">
            <a:xfrm>
              <a:off x="3515916" y="2000250"/>
              <a:ext cx="284559" cy="446485"/>
            </a:xfrm>
            <a:custGeom>
              <a:avLst/>
              <a:gdLst>
                <a:gd name="T0" fmla="*/ 0 w 239"/>
                <a:gd name="T1" fmla="*/ 2147483647 h 375"/>
                <a:gd name="T2" fmla="*/ 2147483647 w 239"/>
                <a:gd name="T3" fmla="*/ 0 h 375"/>
                <a:gd name="T4" fmla="*/ 2147483647 w 239"/>
                <a:gd name="T5" fmla="*/ 0 h 375"/>
                <a:gd name="T6" fmla="*/ 2147483647 w 239"/>
                <a:gd name="T7" fmla="*/ 2147483647 h 375"/>
                <a:gd name="T8" fmla="*/ 2147483647 w 239"/>
                <a:gd name="T9" fmla="*/ 2147483647 h 375"/>
                <a:gd name="T10" fmla="*/ 2147483647 w 239"/>
                <a:gd name="T11" fmla="*/ 2147483647 h 375"/>
                <a:gd name="T12" fmla="*/ 2147483647 w 239"/>
                <a:gd name="T13" fmla="*/ 2147483647 h 375"/>
                <a:gd name="T14" fmla="*/ 2147483647 w 239"/>
                <a:gd name="T15" fmla="*/ 2147483647 h 375"/>
                <a:gd name="T16" fmla="*/ 0 w 239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"/>
                <a:gd name="T28" fmla="*/ 0 h 375"/>
                <a:gd name="T29" fmla="*/ 239 w 239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" h="375">
                  <a:moveTo>
                    <a:pt x="0" y="46"/>
                  </a:moveTo>
                  <a:lnTo>
                    <a:pt x="37" y="0"/>
                  </a:lnTo>
                  <a:lnTo>
                    <a:pt x="238" y="0"/>
                  </a:lnTo>
                  <a:lnTo>
                    <a:pt x="238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32" name="Line 99"/>
            <p:cNvSpPr>
              <a:spLocks noChangeShapeType="1"/>
            </p:cNvSpPr>
            <p:nvPr/>
          </p:nvSpPr>
          <p:spPr bwMode="auto">
            <a:xfrm flipH="1">
              <a:off x="3781425" y="2001441"/>
              <a:ext cx="34529" cy="631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33" name="Oval 100"/>
            <p:cNvSpPr>
              <a:spLocks noChangeArrowheads="1"/>
            </p:cNvSpPr>
            <p:nvPr/>
          </p:nvSpPr>
          <p:spPr bwMode="auto">
            <a:xfrm>
              <a:off x="3520679" y="2580085"/>
              <a:ext cx="282178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34" name="Group 105"/>
            <p:cNvGrpSpPr>
              <a:grpSpLocks/>
            </p:cNvGrpSpPr>
            <p:nvPr/>
          </p:nvGrpSpPr>
          <p:grpSpPr bwMode="auto">
            <a:xfrm>
              <a:off x="3518297" y="2759869"/>
              <a:ext cx="289322" cy="45244"/>
              <a:chOff x="1995" y="2192"/>
              <a:chExt cx="243" cy="38"/>
            </a:xfrm>
          </p:grpSpPr>
          <p:sp>
            <p:nvSpPr>
              <p:cNvPr id="568" name="Arc 101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9" name="Arc 102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70" name="Arc 103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71" name="Arc 104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39" name="Line 106"/>
            <p:cNvSpPr>
              <a:spLocks noChangeShapeType="1"/>
            </p:cNvSpPr>
            <p:nvPr/>
          </p:nvSpPr>
          <p:spPr bwMode="auto">
            <a:xfrm>
              <a:off x="3515916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42" name="Line 107"/>
            <p:cNvSpPr>
              <a:spLocks noChangeShapeType="1"/>
            </p:cNvSpPr>
            <p:nvPr/>
          </p:nvSpPr>
          <p:spPr bwMode="auto">
            <a:xfrm>
              <a:off x="3807619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43" name="Rectangle 108"/>
            <p:cNvSpPr>
              <a:spLocks noChangeArrowheads="1"/>
            </p:cNvSpPr>
            <p:nvPr/>
          </p:nvSpPr>
          <p:spPr bwMode="auto">
            <a:xfrm>
              <a:off x="3918347" y="2601517"/>
              <a:ext cx="290513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44" name="Rectangle 109"/>
            <p:cNvSpPr>
              <a:spLocks noChangeArrowheads="1"/>
            </p:cNvSpPr>
            <p:nvPr/>
          </p:nvSpPr>
          <p:spPr bwMode="auto">
            <a:xfrm>
              <a:off x="3971925" y="2005013"/>
              <a:ext cx="246460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45" name="Rectangle 110"/>
            <p:cNvSpPr>
              <a:spLocks noChangeArrowheads="1"/>
            </p:cNvSpPr>
            <p:nvPr/>
          </p:nvSpPr>
          <p:spPr bwMode="auto">
            <a:xfrm>
              <a:off x="3936206" y="2070497"/>
              <a:ext cx="238125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46" name="Freeform 111"/>
            <p:cNvSpPr>
              <a:spLocks/>
            </p:cNvSpPr>
            <p:nvPr/>
          </p:nvSpPr>
          <p:spPr bwMode="auto">
            <a:xfrm>
              <a:off x="3921919" y="2000250"/>
              <a:ext cx="292894" cy="446485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8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1" y="374"/>
                  </a:lnTo>
                  <a:lnTo>
                    <a:pt x="201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47" name="Line 112"/>
            <p:cNvSpPr>
              <a:spLocks noChangeShapeType="1"/>
            </p:cNvSpPr>
            <p:nvPr/>
          </p:nvSpPr>
          <p:spPr bwMode="auto">
            <a:xfrm flipH="1">
              <a:off x="4179094" y="2000250"/>
              <a:ext cx="44054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48" name="Oval 113"/>
            <p:cNvSpPr>
              <a:spLocks noChangeArrowheads="1"/>
            </p:cNvSpPr>
            <p:nvPr/>
          </p:nvSpPr>
          <p:spPr bwMode="auto">
            <a:xfrm>
              <a:off x="3918347" y="2580085"/>
              <a:ext cx="290513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49" name="Group 118"/>
            <p:cNvGrpSpPr>
              <a:grpSpLocks/>
            </p:cNvGrpSpPr>
            <p:nvPr/>
          </p:nvGrpSpPr>
          <p:grpSpPr bwMode="auto">
            <a:xfrm>
              <a:off x="3915966" y="2759869"/>
              <a:ext cx="289322" cy="45244"/>
              <a:chOff x="2329" y="2192"/>
              <a:chExt cx="243" cy="38"/>
            </a:xfrm>
          </p:grpSpPr>
          <p:sp>
            <p:nvSpPr>
              <p:cNvPr id="564" name="Arc 114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5" name="Arc 115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6" name="Arc 116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7" name="Arc 117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50" name="Line 119"/>
            <p:cNvSpPr>
              <a:spLocks noChangeShapeType="1"/>
            </p:cNvSpPr>
            <p:nvPr/>
          </p:nvSpPr>
          <p:spPr bwMode="auto">
            <a:xfrm>
              <a:off x="3913585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51" name="Line 120"/>
            <p:cNvSpPr>
              <a:spLocks noChangeShapeType="1"/>
            </p:cNvSpPr>
            <p:nvPr/>
          </p:nvSpPr>
          <p:spPr bwMode="auto">
            <a:xfrm>
              <a:off x="4213622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52" name="Rectangle 121"/>
            <p:cNvSpPr>
              <a:spLocks noChangeArrowheads="1"/>
            </p:cNvSpPr>
            <p:nvPr/>
          </p:nvSpPr>
          <p:spPr bwMode="auto">
            <a:xfrm>
              <a:off x="4333875" y="2601517"/>
              <a:ext cx="282179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3" name="Rectangle 122"/>
            <p:cNvSpPr>
              <a:spLocks noChangeArrowheads="1"/>
            </p:cNvSpPr>
            <p:nvPr/>
          </p:nvSpPr>
          <p:spPr bwMode="auto">
            <a:xfrm>
              <a:off x="4386263" y="2005013"/>
              <a:ext cx="23812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4" name="Rectangle 123"/>
            <p:cNvSpPr>
              <a:spLocks noChangeArrowheads="1"/>
            </p:cNvSpPr>
            <p:nvPr/>
          </p:nvSpPr>
          <p:spPr bwMode="auto">
            <a:xfrm>
              <a:off x="4333875" y="2070497"/>
              <a:ext cx="246460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5" name="Freeform 124"/>
            <p:cNvSpPr>
              <a:spLocks/>
            </p:cNvSpPr>
            <p:nvPr/>
          </p:nvSpPr>
          <p:spPr bwMode="auto">
            <a:xfrm>
              <a:off x="4329113" y="2000250"/>
              <a:ext cx="292894" cy="446485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29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7" y="374"/>
                  </a:lnTo>
                  <a:lnTo>
                    <a:pt x="207" y="46"/>
                  </a:lnTo>
                  <a:lnTo>
                    <a:pt x="96" y="46"/>
                  </a:lnTo>
                  <a:lnTo>
                    <a:pt x="44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56" name="Line 125"/>
            <p:cNvSpPr>
              <a:spLocks noChangeShapeType="1"/>
            </p:cNvSpPr>
            <p:nvPr/>
          </p:nvSpPr>
          <p:spPr bwMode="auto">
            <a:xfrm flipH="1">
              <a:off x="4585098" y="2000250"/>
              <a:ext cx="35719" cy="654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57" name="Oval 126"/>
            <p:cNvSpPr>
              <a:spLocks noChangeArrowheads="1"/>
            </p:cNvSpPr>
            <p:nvPr/>
          </p:nvSpPr>
          <p:spPr bwMode="auto">
            <a:xfrm>
              <a:off x="4333875" y="2580085"/>
              <a:ext cx="282179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58" name="Group 131"/>
            <p:cNvGrpSpPr>
              <a:grpSpLocks/>
            </p:cNvGrpSpPr>
            <p:nvPr/>
          </p:nvGrpSpPr>
          <p:grpSpPr bwMode="auto">
            <a:xfrm>
              <a:off x="4331494" y="2758679"/>
              <a:ext cx="280988" cy="46434"/>
              <a:chOff x="2678" y="2191"/>
              <a:chExt cx="236" cy="39"/>
            </a:xfrm>
          </p:grpSpPr>
          <p:sp>
            <p:nvSpPr>
              <p:cNvPr id="560" name="Arc 127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1" name="Arc 128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2" name="Arc 129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3" name="Arc 130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59" name="Line 132"/>
            <p:cNvSpPr>
              <a:spLocks noChangeShapeType="1"/>
            </p:cNvSpPr>
            <p:nvPr/>
          </p:nvSpPr>
          <p:spPr bwMode="auto">
            <a:xfrm>
              <a:off x="4329113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60" name="Line 133"/>
            <p:cNvSpPr>
              <a:spLocks noChangeShapeType="1"/>
            </p:cNvSpPr>
            <p:nvPr/>
          </p:nvSpPr>
          <p:spPr bwMode="auto">
            <a:xfrm>
              <a:off x="4611291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61" name="Rectangle 134"/>
            <p:cNvSpPr>
              <a:spLocks noChangeArrowheads="1"/>
            </p:cNvSpPr>
            <p:nvPr/>
          </p:nvSpPr>
          <p:spPr bwMode="auto">
            <a:xfrm>
              <a:off x="4739879" y="2601517"/>
              <a:ext cx="282178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62" name="Rectangle 135"/>
            <p:cNvSpPr>
              <a:spLocks noChangeArrowheads="1"/>
            </p:cNvSpPr>
            <p:nvPr/>
          </p:nvSpPr>
          <p:spPr bwMode="auto">
            <a:xfrm>
              <a:off x="4783931" y="2005013"/>
              <a:ext cx="23812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63" name="Rectangle 136"/>
            <p:cNvSpPr>
              <a:spLocks noChangeArrowheads="1"/>
            </p:cNvSpPr>
            <p:nvPr/>
          </p:nvSpPr>
          <p:spPr bwMode="auto">
            <a:xfrm>
              <a:off x="4748213" y="2070497"/>
              <a:ext cx="238125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64" name="Freeform 137"/>
            <p:cNvSpPr>
              <a:spLocks/>
            </p:cNvSpPr>
            <p:nvPr/>
          </p:nvSpPr>
          <p:spPr bwMode="auto">
            <a:xfrm>
              <a:off x="4726781" y="2000250"/>
              <a:ext cx="291704" cy="446485"/>
            </a:xfrm>
            <a:custGeom>
              <a:avLst/>
              <a:gdLst>
                <a:gd name="T0" fmla="*/ 0 w 245"/>
                <a:gd name="T1" fmla="*/ 2147483647 h 375"/>
                <a:gd name="T2" fmla="*/ 2147483647 w 245"/>
                <a:gd name="T3" fmla="*/ 0 h 375"/>
                <a:gd name="T4" fmla="*/ 2147483647 w 245"/>
                <a:gd name="T5" fmla="*/ 0 h 375"/>
                <a:gd name="T6" fmla="*/ 2147483647 w 245"/>
                <a:gd name="T7" fmla="*/ 2147483647 h 375"/>
                <a:gd name="T8" fmla="*/ 2147483647 w 245"/>
                <a:gd name="T9" fmla="*/ 2147483647 h 375"/>
                <a:gd name="T10" fmla="*/ 2147483647 w 245"/>
                <a:gd name="T11" fmla="*/ 2147483647 h 375"/>
                <a:gd name="T12" fmla="*/ 2147483647 w 245"/>
                <a:gd name="T13" fmla="*/ 2147483647 h 375"/>
                <a:gd name="T14" fmla="*/ 2147483647 w 245"/>
                <a:gd name="T15" fmla="*/ 2147483647 h 375"/>
                <a:gd name="T16" fmla="*/ 0 w 245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5"/>
                <a:gd name="T28" fmla="*/ 0 h 375"/>
                <a:gd name="T29" fmla="*/ 245 w 245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5" h="375">
                  <a:moveTo>
                    <a:pt x="0" y="46"/>
                  </a:moveTo>
                  <a:lnTo>
                    <a:pt x="37" y="0"/>
                  </a:lnTo>
                  <a:lnTo>
                    <a:pt x="244" y="0"/>
                  </a:lnTo>
                  <a:lnTo>
                    <a:pt x="244" y="328"/>
                  </a:lnTo>
                  <a:lnTo>
                    <a:pt x="215" y="374"/>
                  </a:lnTo>
                  <a:lnTo>
                    <a:pt x="215" y="46"/>
                  </a:lnTo>
                  <a:lnTo>
                    <a:pt x="111" y="46"/>
                  </a:lnTo>
                  <a:lnTo>
                    <a:pt x="59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65" name="Line 138"/>
            <p:cNvSpPr>
              <a:spLocks noChangeShapeType="1"/>
            </p:cNvSpPr>
            <p:nvPr/>
          </p:nvSpPr>
          <p:spPr bwMode="auto">
            <a:xfrm flipH="1">
              <a:off x="4982766" y="2000250"/>
              <a:ext cx="44053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66" name="Oval 139"/>
            <p:cNvSpPr>
              <a:spLocks noChangeArrowheads="1"/>
            </p:cNvSpPr>
            <p:nvPr/>
          </p:nvSpPr>
          <p:spPr bwMode="auto">
            <a:xfrm>
              <a:off x="4739879" y="2580085"/>
              <a:ext cx="282178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67" name="Group 144"/>
            <p:cNvGrpSpPr>
              <a:grpSpLocks/>
            </p:cNvGrpSpPr>
            <p:nvPr/>
          </p:nvGrpSpPr>
          <p:grpSpPr bwMode="auto">
            <a:xfrm>
              <a:off x="4737497" y="2759869"/>
              <a:ext cx="289322" cy="45244"/>
              <a:chOff x="3019" y="2192"/>
              <a:chExt cx="243" cy="38"/>
            </a:xfrm>
          </p:grpSpPr>
          <p:sp>
            <p:nvSpPr>
              <p:cNvPr id="556" name="Arc 140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7" name="Arc 141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8" name="Arc 142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9" name="Arc 143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68" name="Line 145"/>
            <p:cNvSpPr>
              <a:spLocks noChangeShapeType="1"/>
            </p:cNvSpPr>
            <p:nvPr/>
          </p:nvSpPr>
          <p:spPr bwMode="auto">
            <a:xfrm>
              <a:off x="4735116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69" name="Line 146"/>
            <p:cNvSpPr>
              <a:spLocks noChangeShapeType="1"/>
            </p:cNvSpPr>
            <p:nvPr/>
          </p:nvSpPr>
          <p:spPr bwMode="auto">
            <a:xfrm>
              <a:off x="5026819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70" name="Rectangle 147"/>
            <p:cNvSpPr>
              <a:spLocks noChangeArrowheads="1"/>
            </p:cNvSpPr>
            <p:nvPr/>
          </p:nvSpPr>
          <p:spPr bwMode="auto">
            <a:xfrm>
              <a:off x="5137548" y="2601517"/>
              <a:ext cx="282178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71" name="Rectangle 148"/>
            <p:cNvSpPr>
              <a:spLocks noChangeArrowheads="1"/>
            </p:cNvSpPr>
            <p:nvPr/>
          </p:nvSpPr>
          <p:spPr bwMode="auto">
            <a:xfrm>
              <a:off x="5189935" y="2005013"/>
              <a:ext cx="23812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72" name="Rectangle 149"/>
            <p:cNvSpPr>
              <a:spLocks noChangeArrowheads="1"/>
            </p:cNvSpPr>
            <p:nvPr/>
          </p:nvSpPr>
          <p:spPr bwMode="auto">
            <a:xfrm>
              <a:off x="5145881" y="2070497"/>
              <a:ext cx="238125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73" name="Freeform 150"/>
            <p:cNvSpPr>
              <a:spLocks/>
            </p:cNvSpPr>
            <p:nvPr/>
          </p:nvSpPr>
          <p:spPr bwMode="auto">
            <a:xfrm>
              <a:off x="5132785" y="2000250"/>
              <a:ext cx="292894" cy="446485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11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74" name="Line 151"/>
            <p:cNvSpPr>
              <a:spLocks noChangeShapeType="1"/>
            </p:cNvSpPr>
            <p:nvPr/>
          </p:nvSpPr>
          <p:spPr bwMode="auto">
            <a:xfrm flipH="1">
              <a:off x="5397104" y="2000250"/>
              <a:ext cx="45244" cy="654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75" name="Oval 152"/>
            <p:cNvSpPr>
              <a:spLocks noChangeArrowheads="1"/>
            </p:cNvSpPr>
            <p:nvPr/>
          </p:nvSpPr>
          <p:spPr bwMode="auto">
            <a:xfrm>
              <a:off x="5137548" y="2580085"/>
              <a:ext cx="282178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76" name="Group 157"/>
            <p:cNvGrpSpPr>
              <a:grpSpLocks/>
            </p:cNvGrpSpPr>
            <p:nvPr/>
          </p:nvGrpSpPr>
          <p:grpSpPr bwMode="auto">
            <a:xfrm>
              <a:off x="5135166" y="2758679"/>
              <a:ext cx="290513" cy="46434"/>
              <a:chOff x="3353" y="2191"/>
              <a:chExt cx="244" cy="39"/>
            </a:xfrm>
          </p:grpSpPr>
          <p:sp>
            <p:nvSpPr>
              <p:cNvPr id="552" name="Arc 153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3" name="Arc 154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4" name="Arc 155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5" name="Arc 156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77" name="Line 158"/>
            <p:cNvSpPr>
              <a:spLocks noChangeShapeType="1"/>
            </p:cNvSpPr>
            <p:nvPr/>
          </p:nvSpPr>
          <p:spPr bwMode="auto">
            <a:xfrm>
              <a:off x="5132785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78" name="Line 159"/>
            <p:cNvSpPr>
              <a:spLocks noChangeShapeType="1"/>
            </p:cNvSpPr>
            <p:nvPr/>
          </p:nvSpPr>
          <p:spPr bwMode="auto">
            <a:xfrm>
              <a:off x="5424488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79" name="Line 160"/>
            <p:cNvSpPr>
              <a:spLocks noChangeShapeType="1"/>
            </p:cNvSpPr>
            <p:nvPr/>
          </p:nvSpPr>
          <p:spPr bwMode="auto">
            <a:xfrm>
              <a:off x="3648075" y="2520554"/>
              <a:ext cx="1634729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80" name="Line 161"/>
            <p:cNvSpPr>
              <a:spLocks noChangeShapeType="1"/>
            </p:cNvSpPr>
            <p:nvPr/>
          </p:nvSpPr>
          <p:spPr bwMode="auto">
            <a:xfrm>
              <a:off x="3657600" y="2434829"/>
              <a:ext cx="0" cy="1619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81" name="Line 162"/>
            <p:cNvSpPr>
              <a:spLocks noChangeShapeType="1"/>
            </p:cNvSpPr>
            <p:nvPr/>
          </p:nvSpPr>
          <p:spPr bwMode="auto">
            <a:xfrm>
              <a:off x="4055269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82" name="Line 163"/>
            <p:cNvSpPr>
              <a:spLocks noChangeShapeType="1"/>
            </p:cNvSpPr>
            <p:nvPr/>
          </p:nvSpPr>
          <p:spPr bwMode="auto">
            <a:xfrm>
              <a:off x="4461272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83" name="Line 164"/>
            <p:cNvSpPr>
              <a:spLocks noChangeShapeType="1"/>
            </p:cNvSpPr>
            <p:nvPr/>
          </p:nvSpPr>
          <p:spPr bwMode="auto">
            <a:xfrm>
              <a:off x="4876800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84" name="Line 165"/>
            <p:cNvSpPr>
              <a:spLocks noChangeShapeType="1"/>
            </p:cNvSpPr>
            <p:nvPr/>
          </p:nvSpPr>
          <p:spPr bwMode="auto">
            <a:xfrm>
              <a:off x="5274469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85" name="Group 171"/>
            <p:cNvGrpSpPr>
              <a:grpSpLocks/>
            </p:cNvGrpSpPr>
            <p:nvPr/>
          </p:nvGrpSpPr>
          <p:grpSpPr bwMode="auto">
            <a:xfrm>
              <a:off x="3538538" y="3144442"/>
              <a:ext cx="1845469" cy="163115"/>
              <a:chOff x="2012" y="2515"/>
              <a:chExt cx="1550" cy="137"/>
            </a:xfrm>
          </p:grpSpPr>
          <p:sp>
            <p:nvSpPr>
              <p:cNvPr id="547" name="Rectangle 166"/>
              <p:cNvSpPr>
                <a:spLocks noChangeArrowheads="1"/>
              </p:cNvSpPr>
              <p:nvPr/>
            </p:nvSpPr>
            <p:spPr bwMode="auto">
              <a:xfrm>
                <a:off x="2012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8" name="Rectangle 167"/>
              <p:cNvSpPr>
                <a:spLocks noChangeArrowheads="1"/>
              </p:cNvSpPr>
              <p:nvPr/>
            </p:nvSpPr>
            <p:spPr bwMode="auto">
              <a:xfrm>
                <a:off x="2331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9" name="Rectangle 168"/>
              <p:cNvSpPr>
                <a:spLocks noChangeArrowheads="1"/>
              </p:cNvSpPr>
              <p:nvPr/>
            </p:nvSpPr>
            <p:spPr bwMode="auto">
              <a:xfrm>
                <a:off x="2657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0" name="Rectangle 169"/>
              <p:cNvSpPr>
                <a:spLocks noChangeArrowheads="1"/>
              </p:cNvSpPr>
              <p:nvPr/>
            </p:nvSpPr>
            <p:spPr bwMode="auto">
              <a:xfrm>
                <a:off x="2976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1" name="Rectangle 170"/>
              <p:cNvSpPr>
                <a:spLocks noChangeArrowheads="1"/>
              </p:cNvSpPr>
              <p:nvPr/>
            </p:nvSpPr>
            <p:spPr bwMode="auto">
              <a:xfrm>
                <a:off x="3296" y="2515"/>
                <a:ext cx="266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86" name="Rectangle 172"/>
            <p:cNvSpPr>
              <a:spLocks noChangeArrowheads="1"/>
            </p:cNvSpPr>
            <p:nvPr/>
          </p:nvSpPr>
          <p:spPr bwMode="auto">
            <a:xfrm>
              <a:off x="3467101" y="3103960"/>
              <a:ext cx="46326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487" name="Rectangle 173"/>
            <p:cNvSpPr>
              <a:spLocks noChangeArrowheads="1"/>
            </p:cNvSpPr>
            <p:nvPr/>
          </p:nvSpPr>
          <p:spPr bwMode="auto">
            <a:xfrm>
              <a:off x="3842147" y="3095625"/>
              <a:ext cx="41344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488" name="Rectangle 174"/>
            <p:cNvSpPr>
              <a:spLocks noChangeArrowheads="1"/>
            </p:cNvSpPr>
            <p:nvPr/>
          </p:nvSpPr>
          <p:spPr bwMode="auto">
            <a:xfrm>
              <a:off x="4241007" y="3095625"/>
              <a:ext cx="482503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489" name="Rectangle 175"/>
            <p:cNvSpPr>
              <a:spLocks noChangeArrowheads="1"/>
            </p:cNvSpPr>
            <p:nvPr/>
          </p:nvSpPr>
          <p:spPr bwMode="auto">
            <a:xfrm>
              <a:off x="4610100" y="3095625"/>
              <a:ext cx="485709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490" name="Rectangle 176"/>
            <p:cNvSpPr>
              <a:spLocks noChangeArrowheads="1"/>
            </p:cNvSpPr>
            <p:nvPr/>
          </p:nvSpPr>
          <p:spPr bwMode="auto">
            <a:xfrm>
              <a:off x="4991100" y="3094435"/>
              <a:ext cx="434991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491" name="Group 179"/>
            <p:cNvGrpSpPr>
              <a:grpSpLocks/>
            </p:cNvGrpSpPr>
            <p:nvPr/>
          </p:nvGrpSpPr>
          <p:grpSpPr bwMode="auto">
            <a:xfrm>
              <a:off x="3709987" y="2802731"/>
              <a:ext cx="328613" cy="301229"/>
              <a:chOff x="2156" y="2228"/>
              <a:chExt cx="276" cy="253"/>
            </a:xfrm>
          </p:grpSpPr>
          <p:sp>
            <p:nvSpPr>
              <p:cNvPr id="545" name="Freeform 177"/>
              <p:cNvSpPr>
                <a:spLocks/>
              </p:cNvSpPr>
              <p:nvPr/>
            </p:nvSpPr>
            <p:spPr bwMode="auto">
              <a:xfrm>
                <a:off x="2312" y="2228"/>
                <a:ext cx="120" cy="120"/>
              </a:xfrm>
              <a:custGeom>
                <a:avLst/>
                <a:gdLst>
                  <a:gd name="T0" fmla="*/ 119 w 120"/>
                  <a:gd name="T1" fmla="*/ 0 h 120"/>
                  <a:gd name="T2" fmla="*/ 37 w 120"/>
                  <a:gd name="T3" fmla="*/ 119 h 120"/>
                  <a:gd name="T4" fmla="*/ 15 w 120"/>
                  <a:gd name="T5" fmla="*/ 91 h 120"/>
                  <a:gd name="T6" fmla="*/ 0 w 120"/>
                  <a:gd name="T7" fmla="*/ 55 h 120"/>
                  <a:gd name="T8" fmla="*/ 119 w 12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0"/>
                  <a:gd name="T17" fmla="*/ 120 w 12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0">
                    <a:moveTo>
                      <a:pt x="119" y="0"/>
                    </a:moveTo>
                    <a:lnTo>
                      <a:pt x="37" y="119"/>
                    </a:lnTo>
                    <a:lnTo>
                      <a:pt x="15" y="91"/>
                    </a:lnTo>
                    <a:lnTo>
                      <a:pt x="0" y="55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6" name="Line 178"/>
              <p:cNvSpPr>
                <a:spLocks noChangeShapeType="1"/>
              </p:cNvSpPr>
              <p:nvPr/>
            </p:nvSpPr>
            <p:spPr bwMode="auto">
              <a:xfrm flipV="1">
                <a:off x="2156" y="2312"/>
                <a:ext cx="178" cy="16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2" name="Group 182"/>
            <p:cNvGrpSpPr>
              <a:grpSpLocks/>
            </p:cNvGrpSpPr>
            <p:nvPr/>
          </p:nvGrpSpPr>
          <p:grpSpPr bwMode="auto">
            <a:xfrm>
              <a:off x="3788569" y="2792017"/>
              <a:ext cx="1045369" cy="307181"/>
              <a:chOff x="2222" y="2219"/>
              <a:chExt cx="878" cy="258"/>
            </a:xfrm>
          </p:grpSpPr>
          <p:sp>
            <p:nvSpPr>
              <p:cNvPr id="543" name="Freeform 180"/>
              <p:cNvSpPr>
                <a:spLocks/>
              </p:cNvSpPr>
              <p:nvPr/>
            </p:nvSpPr>
            <p:spPr bwMode="auto">
              <a:xfrm>
                <a:off x="2965" y="2219"/>
                <a:ext cx="135" cy="83"/>
              </a:xfrm>
              <a:custGeom>
                <a:avLst/>
                <a:gdLst>
                  <a:gd name="T0" fmla="*/ 134 w 135"/>
                  <a:gd name="T1" fmla="*/ 9 h 83"/>
                  <a:gd name="T2" fmla="*/ 15 w 135"/>
                  <a:gd name="T3" fmla="*/ 82 h 83"/>
                  <a:gd name="T4" fmla="*/ 7 w 135"/>
                  <a:gd name="T5" fmla="*/ 46 h 83"/>
                  <a:gd name="T6" fmla="*/ 0 w 135"/>
                  <a:gd name="T7" fmla="*/ 0 h 83"/>
                  <a:gd name="T8" fmla="*/ 134 w 135"/>
                  <a:gd name="T9" fmla="*/ 9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3"/>
                  <a:gd name="T17" fmla="*/ 135 w 135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3">
                    <a:moveTo>
                      <a:pt x="134" y="9"/>
                    </a:moveTo>
                    <a:lnTo>
                      <a:pt x="15" y="82"/>
                    </a:lnTo>
                    <a:lnTo>
                      <a:pt x="7" y="46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4" name="Line 181"/>
              <p:cNvSpPr>
                <a:spLocks noChangeShapeType="1"/>
              </p:cNvSpPr>
              <p:nvPr/>
            </p:nvSpPr>
            <p:spPr bwMode="auto">
              <a:xfrm flipV="1">
                <a:off x="2222" y="2263"/>
                <a:ext cx="757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3" name="Group 185"/>
            <p:cNvGrpSpPr>
              <a:grpSpLocks/>
            </p:cNvGrpSpPr>
            <p:nvPr/>
          </p:nvGrpSpPr>
          <p:grpSpPr bwMode="auto">
            <a:xfrm>
              <a:off x="3595687" y="2802732"/>
              <a:ext cx="80963" cy="302419"/>
              <a:chOff x="2060" y="2228"/>
              <a:chExt cx="68" cy="254"/>
            </a:xfrm>
          </p:grpSpPr>
          <p:sp>
            <p:nvSpPr>
              <p:cNvPr id="541" name="Freeform 183"/>
              <p:cNvSpPr>
                <a:spLocks/>
              </p:cNvSpPr>
              <p:nvPr/>
            </p:nvSpPr>
            <p:spPr bwMode="auto">
              <a:xfrm>
                <a:off x="2060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2" name="Line 184"/>
              <p:cNvSpPr>
                <a:spLocks noChangeShapeType="1"/>
              </p:cNvSpPr>
              <p:nvPr/>
            </p:nvSpPr>
            <p:spPr bwMode="auto">
              <a:xfrm flipV="1">
                <a:off x="2097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4" name="Group 188"/>
            <p:cNvGrpSpPr>
              <a:grpSpLocks/>
            </p:cNvGrpSpPr>
            <p:nvPr/>
          </p:nvGrpSpPr>
          <p:grpSpPr bwMode="auto">
            <a:xfrm>
              <a:off x="4073128" y="2802732"/>
              <a:ext cx="79772" cy="302419"/>
              <a:chOff x="2461" y="2228"/>
              <a:chExt cx="67" cy="254"/>
            </a:xfrm>
          </p:grpSpPr>
          <p:sp>
            <p:nvSpPr>
              <p:cNvPr id="539" name="Freeform 186"/>
              <p:cNvSpPr>
                <a:spLocks/>
              </p:cNvSpPr>
              <p:nvPr/>
            </p:nvSpPr>
            <p:spPr bwMode="auto">
              <a:xfrm>
                <a:off x="2461" y="2228"/>
                <a:ext cx="67" cy="156"/>
              </a:xfrm>
              <a:custGeom>
                <a:avLst/>
                <a:gdLst>
                  <a:gd name="T0" fmla="*/ 37 w 67"/>
                  <a:gd name="T1" fmla="*/ 0 h 156"/>
                  <a:gd name="T2" fmla="*/ 66 w 67"/>
                  <a:gd name="T3" fmla="*/ 155 h 156"/>
                  <a:gd name="T4" fmla="*/ 37 w 67"/>
                  <a:gd name="T5" fmla="*/ 155 h 156"/>
                  <a:gd name="T6" fmla="*/ 0 w 67"/>
                  <a:gd name="T7" fmla="*/ 155 h 156"/>
                  <a:gd name="T8" fmla="*/ 37 w 67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6"/>
                  <a:gd name="T17" fmla="*/ 67 w 67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6">
                    <a:moveTo>
                      <a:pt x="37" y="0"/>
                    </a:moveTo>
                    <a:lnTo>
                      <a:pt x="66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0" name="Line 187"/>
              <p:cNvSpPr>
                <a:spLocks noChangeShapeType="1"/>
              </p:cNvSpPr>
              <p:nvPr/>
            </p:nvSpPr>
            <p:spPr bwMode="auto">
              <a:xfrm flipV="1">
                <a:off x="2498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5" name="Group 191"/>
            <p:cNvGrpSpPr>
              <a:grpSpLocks/>
            </p:cNvGrpSpPr>
            <p:nvPr/>
          </p:nvGrpSpPr>
          <p:grpSpPr bwMode="auto">
            <a:xfrm>
              <a:off x="4469606" y="2802732"/>
              <a:ext cx="80963" cy="302419"/>
              <a:chOff x="2794" y="2228"/>
              <a:chExt cx="68" cy="254"/>
            </a:xfrm>
          </p:grpSpPr>
          <p:sp>
            <p:nvSpPr>
              <p:cNvPr id="537" name="Freeform 189"/>
              <p:cNvSpPr>
                <a:spLocks/>
              </p:cNvSpPr>
              <p:nvPr/>
            </p:nvSpPr>
            <p:spPr bwMode="auto">
              <a:xfrm>
                <a:off x="2794" y="2228"/>
                <a:ext cx="68" cy="156"/>
              </a:xfrm>
              <a:custGeom>
                <a:avLst/>
                <a:gdLst>
                  <a:gd name="T0" fmla="*/ 38 w 68"/>
                  <a:gd name="T1" fmla="*/ 0 h 156"/>
                  <a:gd name="T2" fmla="*/ 67 w 68"/>
                  <a:gd name="T3" fmla="*/ 155 h 156"/>
                  <a:gd name="T4" fmla="*/ 38 w 68"/>
                  <a:gd name="T5" fmla="*/ 155 h 156"/>
                  <a:gd name="T6" fmla="*/ 0 w 68"/>
                  <a:gd name="T7" fmla="*/ 155 h 156"/>
                  <a:gd name="T8" fmla="*/ 38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8" y="0"/>
                    </a:moveTo>
                    <a:lnTo>
                      <a:pt x="67" y="155"/>
                    </a:lnTo>
                    <a:lnTo>
                      <a:pt x="38" y="155"/>
                    </a:lnTo>
                    <a:lnTo>
                      <a:pt x="0" y="155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8" name="Line 190"/>
              <p:cNvSpPr>
                <a:spLocks noChangeShapeType="1"/>
              </p:cNvSpPr>
              <p:nvPr/>
            </p:nvSpPr>
            <p:spPr bwMode="auto">
              <a:xfrm flipV="1">
                <a:off x="2832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6" name="Group 194"/>
            <p:cNvGrpSpPr>
              <a:grpSpLocks/>
            </p:cNvGrpSpPr>
            <p:nvPr/>
          </p:nvGrpSpPr>
          <p:grpSpPr bwMode="auto">
            <a:xfrm>
              <a:off x="4867275" y="2802732"/>
              <a:ext cx="80963" cy="302419"/>
              <a:chOff x="3128" y="2228"/>
              <a:chExt cx="68" cy="254"/>
            </a:xfrm>
          </p:grpSpPr>
          <p:sp>
            <p:nvSpPr>
              <p:cNvPr id="535" name="Freeform 192"/>
              <p:cNvSpPr>
                <a:spLocks/>
              </p:cNvSpPr>
              <p:nvPr/>
            </p:nvSpPr>
            <p:spPr bwMode="auto">
              <a:xfrm>
                <a:off x="3128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6" name="Line 193"/>
              <p:cNvSpPr>
                <a:spLocks noChangeShapeType="1"/>
              </p:cNvSpPr>
              <p:nvPr/>
            </p:nvSpPr>
            <p:spPr bwMode="auto">
              <a:xfrm flipV="1">
                <a:off x="3165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7" name="Group 197"/>
            <p:cNvGrpSpPr>
              <a:grpSpLocks/>
            </p:cNvGrpSpPr>
            <p:nvPr/>
          </p:nvGrpSpPr>
          <p:grpSpPr bwMode="auto">
            <a:xfrm>
              <a:off x="5264944" y="2802732"/>
              <a:ext cx="80963" cy="302419"/>
              <a:chOff x="3462" y="2228"/>
              <a:chExt cx="68" cy="254"/>
            </a:xfrm>
          </p:grpSpPr>
          <p:sp>
            <p:nvSpPr>
              <p:cNvPr id="533" name="Freeform 195"/>
              <p:cNvSpPr>
                <a:spLocks/>
              </p:cNvSpPr>
              <p:nvPr/>
            </p:nvSpPr>
            <p:spPr bwMode="auto">
              <a:xfrm>
                <a:off x="3462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4" name="Line 196"/>
              <p:cNvSpPr>
                <a:spLocks noChangeShapeType="1"/>
              </p:cNvSpPr>
              <p:nvPr/>
            </p:nvSpPr>
            <p:spPr bwMode="auto">
              <a:xfrm flipV="1">
                <a:off x="3499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8" name="Group 200"/>
            <p:cNvGrpSpPr>
              <a:grpSpLocks/>
            </p:cNvGrpSpPr>
            <p:nvPr/>
          </p:nvGrpSpPr>
          <p:grpSpPr bwMode="auto">
            <a:xfrm>
              <a:off x="4991100" y="2802732"/>
              <a:ext cx="247650" cy="303610"/>
              <a:chOff x="3232" y="2228"/>
              <a:chExt cx="208" cy="255"/>
            </a:xfrm>
          </p:grpSpPr>
          <p:sp>
            <p:nvSpPr>
              <p:cNvPr id="531" name="Freeform 198"/>
              <p:cNvSpPr>
                <a:spLocks/>
              </p:cNvSpPr>
              <p:nvPr/>
            </p:nvSpPr>
            <p:spPr bwMode="auto">
              <a:xfrm>
                <a:off x="3232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2 w 105"/>
                  <a:gd name="T5" fmla="*/ 110 h 138"/>
                  <a:gd name="T6" fmla="*/ 60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2" y="110"/>
                    </a:lnTo>
                    <a:lnTo>
                      <a:pt x="60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2" name="Line 199"/>
              <p:cNvSpPr>
                <a:spLocks noChangeShapeType="1"/>
              </p:cNvSpPr>
              <p:nvPr/>
            </p:nvSpPr>
            <p:spPr bwMode="auto">
              <a:xfrm flipH="1" flipV="1">
                <a:off x="3306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9" name="Group 203"/>
            <p:cNvGrpSpPr>
              <a:grpSpLocks/>
            </p:cNvGrpSpPr>
            <p:nvPr/>
          </p:nvGrpSpPr>
          <p:grpSpPr bwMode="auto">
            <a:xfrm>
              <a:off x="4593432" y="2802732"/>
              <a:ext cx="564356" cy="297656"/>
              <a:chOff x="2898" y="2228"/>
              <a:chExt cx="474" cy="250"/>
            </a:xfrm>
          </p:grpSpPr>
          <p:sp>
            <p:nvSpPr>
              <p:cNvPr id="529" name="Freeform 201"/>
              <p:cNvSpPr>
                <a:spLocks/>
              </p:cNvSpPr>
              <p:nvPr/>
            </p:nvSpPr>
            <p:spPr bwMode="auto">
              <a:xfrm>
                <a:off x="28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2 w 127"/>
                  <a:gd name="T5" fmla="*/ 55 h 92"/>
                  <a:gd name="T6" fmla="*/ 97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2" y="55"/>
                    </a:lnTo>
                    <a:lnTo>
                      <a:pt x="97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0" name="Line 202"/>
              <p:cNvSpPr>
                <a:spLocks noChangeShapeType="1"/>
              </p:cNvSpPr>
              <p:nvPr/>
            </p:nvSpPr>
            <p:spPr bwMode="auto">
              <a:xfrm flipH="1" flipV="1">
                <a:off x="3001" y="2280"/>
                <a:ext cx="371" cy="19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0" name="Group 206"/>
            <p:cNvGrpSpPr>
              <a:grpSpLocks/>
            </p:cNvGrpSpPr>
            <p:nvPr/>
          </p:nvGrpSpPr>
          <p:grpSpPr bwMode="auto">
            <a:xfrm>
              <a:off x="4195763" y="2802731"/>
              <a:ext cx="883444" cy="296466"/>
              <a:chOff x="2564" y="2228"/>
              <a:chExt cx="742" cy="249"/>
            </a:xfrm>
          </p:grpSpPr>
          <p:sp>
            <p:nvSpPr>
              <p:cNvPr id="527" name="Freeform 204"/>
              <p:cNvSpPr>
                <a:spLocks/>
              </p:cNvSpPr>
              <p:nvPr/>
            </p:nvSpPr>
            <p:spPr bwMode="auto">
              <a:xfrm>
                <a:off x="2564" y="2228"/>
                <a:ext cx="128" cy="74"/>
              </a:xfrm>
              <a:custGeom>
                <a:avLst/>
                <a:gdLst>
                  <a:gd name="T0" fmla="*/ 0 w 128"/>
                  <a:gd name="T1" fmla="*/ 0 h 74"/>
                  <a:gd name="T2" fmla="*/ 127 w 128"/>
                  <a:gd name="T3" fmla="*/ 0 h 74"/>
                  <a:gd name="T4" fmla="*/ 119 w 128"/>
                  <a:gd name="T5" fmla="*/ 37 h 74"/>
                  <a:gd name="T6" fmla="*/ 112 w 128"/>
                  <a:gd name="T7" fmla="*/ 73 h 74"/>
                  <a:gd name="T8" fmla="*/ 0 w 128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74"/>
                  <a:gd name="T17" fmla="*/ 128 w 128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74">
                    <a:moveTo>
                      <a:pt x="0" y="0"/>
                    </a:moveTo>
                    <a:lnTo>
                      <a:pt x="127" y="0"/>
                    </a:lnTo>
                    <a:lnTo>
                      <a:pt x="119" y="37"/>
                    </a:lnTo>
                    <a:lnTo>
                      <a:pt x="112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8" name="Line 205"/>
              <p:cNvSpPr>
                <a:spLocks noChangeShapeType="1"/>
              </p:cNvSpPr>
              <p:nvPr/>
            </p:nvSpPr>
            <p:spPr bwMode="auto">
              <a:xfrm flipH="1" flipV="1">
                <a:off x="2676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1" name="Group 209"/>
            <p:cNvGrpSpPr>
              <a:grpSpLocks/>
            </p:cNvGrpSpPr>
            <p:nvPr/>
          </p:nvGrpSpPr>
          <p:grpSpPr bwMode="auto">
            <a:xfrm>
              <a:off x="4982767" y="2802732"/>
              <a:ext cx="248840" cy="303610"/>
              <a:chOff x="3225" y="2228"/>
              <a:chExt cx="209" cy="255"/>
            </a:xfrm>
          </p:grpSpPr>
          <p:sp>
            <p:nvSpPr>
              <p:cNvPr id="525" name="Freeform 207"/>
              <p:cNvSpPr>
                <a:spLocks/>
              </p:cNvSpPr>
              <p:nvPr/>
            </p:nvSpPr>
            <p:spPr bwMode="auto">
              <a:xfrm>
                <a:off x="3321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2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2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6" name="Line 208"/>
              <p:cNvSpPr>
                <a:spLocks noChangeShapeType="1"/>
              </p:cNvSpPr>
              <p:nvPr/>
            </p:nvSpPr>
            <p:spPr bwMode="auto">
              <a:xfrm flipV="1">
                <a:off x="3225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2" name="Group 212"/>
            <p:cNvGrpSpPr>
              <a:grpSpLocks/>
            </p:cNvGrpSpPr>
            <p:nvPr/>
          </p:nvGrpSpPr>
          <p:grpSpPr bwMode="auto">
            <a:xfrm>
              <a:off x="4514850" y="2802731"/>
              <a:ext cx="325041" cy="301229"/>
              <a:chOff x="2832" y="2228"/>
              <a:chExt cx="273" cy="253"/>
            </a:xfrm>
          </p:grpSpPr>
          <p:sp>
            <p:nvSpPr>
              <p:cNvPr id="523" name="Freeform 210"/>
              <p:cNvSpPr>
                <a:spLocks/>
              </p:cNvSpPr>
              <p:nvPr/>
            </p:nvSpPr>
            <p:spPr bwMode="auto">
              <a:xfrm>
                <a:off x="2832" y="2228"/>
                <a:ext cx="112" cy="120"/>
              </a:xfrm>
              <a:custGeom>
                <a:avLst/>
                <a:gdLst>
                  <a:gd name="T0" fmla="*/ 0 w 112"/>
                  <a:gd name="T1" fmla="*/ 0 h 120"/>
                  <a:gd name="T2" fmla="*/ 111 w 112"/>
                  <a:gd name="T3" fmla="*/ 55 h 120"/>
                  <a:gd name="T4" fmla="*/ 96 w 112"/>
                  <a:gd name="T5" fmla="*/ 91 h 120"/>
                  <a:gd name="T6" fmla="*/ 74 w 112"/>
                  <a:gd name="T7" fmla="*/ 119 h 120"/>
                  <a:gd name="T8" fmla="*/ 0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0" y="0"/>
                    </a:moveTo>
                    <a:lnTo>
                      <a:pt x="111" y="55"/>
                    </a:lnTo>
                    <a:lnTo>
                      <a:pt x="96" y="91"/>
                    </a:lnTo>
                    <a:lnTo>
                      <a:pt x="74" y="1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4" name="Line 211"/>
              <p:cNvSpPr>
                <a:spLocks noChangeShapeType="1"/>
              </p:cNvSpPr>
              <p:nvPr/>
            </p:nvSpPr>
            <p:spPr bwMode="auto">
              <a:xfrm flipH="1" flipV="1">
                <a:off x="2920" y="2313"/>
                <a:ext cx="185" cy="16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3" name="Group 215"/>
            <p:cNvGrpSpPr>
              <a:grpSpLocks/>
            </p:cNvGrpSpPr>
            <p:nvPr/>
          </p:nvGrpSpPr>
          <p:grpSpPr bwMode="auto">
            <a:xfrm>
              <a:off x="3799285" y="2802731"/>
              <a:ext cx="882253" cy="296466"/>
              <a:chOff x="2231" y="2228"/>
              <a:chExt cx="741" cy="249"/>
            </a:xfrm>
          </p:grpSpPr>
          <p:sp>
            <p:nvSpPr>
              <p:cNvPr id="521" name="Freeform 213"/>
              <p:cNvSpPr>
                <a:spLocks/>
              </p:cNvSpPr>
              <p:nvPr/>
            </p:nvSpPr>
            <p:spPr bwMode="auto">
              <a:xfrm>
                <a:off x="2231" y="2228"/>
                <a:ext cx="127" cy="74"/>
              </a:xfrm>
              <a:custGeom>
                <a:avLst/>
                <a:gdLst>
                  <a:gd name="T0" fmla="*/ 0 w 127"/>
                  <a:gd name="T1" fmla="*/ 0 h 74"/>
                  <a:gd name="T2" fmla="*/ 126 w 127"/>
                  <a:gd name="T3" fmla="*/ 0 h 74"/>
                  <a:gd name="T4" fmla="*/ 118 w 127"/>
                  <a:gd name="T5" fmla="*/ 37 h 74"/>
                  <a:gd name="T6" fmla="*/ 111 w 127"/>
                  <a:gd name="T7" fmla="*/ 73 h 74"/>
                  <a:gd name="T8" fmla="*/ 0 w 127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4"/>
                  <a:gd name="T17" fmla="*/ 127 w 127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4">
                    <a:moveTo>
                      <a:pt x="0" y="0"/>
                    </a:moveTo>
                    <a:lnTo>
                      <a:pt x="126" y="0"/>
                    </a:lnTo>
                    <a:lnTo>
                      <a:pt x="118" y="37"/>
                    </a:lnTo>
                    <a:lnTo>
                      <a:pt x="111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2" name="Line 214"/>
              <p:cNvSpPr>
                <a:spLocks noChangeShapeType="1"/>
              </p:cNvSpPr>
              <p:nvPr/>
            </p:nvSpPr>
            <p:spPr bwMode="auto">
              <a:xfrm flipH="1" flipV="1">
                <a:off x="2342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4" name="Group 218"/>
            <p:cNvGrpSpPr>
              <a:grpSpLocks/>
            </p:cNvGrpSpPr>
            <p:nvPr/>
          </p:nvGrpSpPr>
          <p:grpSpPr bwMode="auto">
            <a:xfrm>
              <a:off x="4266010" y="2802731"/>
              <a:ext cx="885825" cy="296466"/>
              <a:chOff x="2623" y="2228"/>
              <a:chExt cx="744" cy="249"/>
            </a:xfrm>
          </p:grpSpPr>
          <p:sp>
            <p:nvSpPr>
              <p:cNvPr id="519" name="Freeform 216"/>
              <p:cNvSpPr>
                <a:spLocks/>
              </p:cNvSpPr>
              <p:nvPr/>
            </p:nvSpPr>
            <p:spPr bwMode="auto">
              <a:xfrm>
                <a:off x="3232" y="2228"/>
                <a:ext cx="135" cy="74"/>
              </a:xfrm>
              <a:custGeom>
                <a:avLst/>
                <a:gdLst>
                  <a:gd name="T0" fmla="*/ 134 w 135"/>
                  <a:gd name="T1" fmla="*/ 0 h 74"/>
                  <a:gd name="T2" fmla="*/ 15 w 135"/>
                  <a:gd name="T3" fmla="*/ 73 h 74"/>
                  <a:gd name="T4" fmla="*/ 8 w 135"/>
                  <a:gd name="T5" fmla="*/ 37 h 74"/>
                  <a:gd name="T6" fmla="*/ 0 w 135"/>
                  <a:gd name="T7" fmla="*/ 0 h 74"/>
                  <a:gd name="T8" fmla="*/ 134 w 135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4"/>
                  <a:gd name="T17" fmla="*/ 135 w 135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4">
                    <a:moveTo>
                      <a:pt x="134" y="0"/>
                    </a:moveTo>
                    <a:lnTo>
                      <a:pt x="15" y="73"/>
                    </a:lnTo>
                    <a:lnTo>
                      <a:pt x="8" y="37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0" name="Line 217"/>
              <p:cNvSpPr>
                <a:spLocks noChangeShapeType="1"/>
              </p:cNvSpPr>
              <p:nvPr/>
            </p:nvSpPr>
            <p:spPr bwMode="auto">
              <a:xfrm flipV="1">
                <a:off x="2623" y="2263"/>
                <a:ext cx="623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5" name="Group 221"/>
            <p:cNvGrpSpPr>
              <a:grpSpLocks/>
            </p:cNvGrpSpPr>
            <p:nvPr/>
          </p:nvGrpSpPr>
          <p:grpSpPr bwMode="auto">
            <a:xfrm>
              <a:off x="4117181" y="2802731"/>
              <a:ext cx="642938" cy="296466"/>
              <a:chOff x="2498" y="2228"/>
              <a:chExt cx="540" cy="249"/>
            </a:xfrm>
          </p:grpSpPr>
          <p:sp>
            <p:nvSpPr>
              <p:cNvPr id="517" name="Freeform 219"/>
              <p:cNvSpPr>
                <a:spLocks/>
              </p:cNvSpPr>
              <p:nvPr/>
            </p:nvSpPr>
            <p:spPr bwMode="auto">
              <a:xfrm>
                <a:off x="24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18 h 92"/>
                  <a:gd name="T4" fmla="*/ 111 w 127"/>
                  <a:gd name="T5" fmla="*/ 55 h 92"/>
                  <a:gd name="T6" fmla="*/ 104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18"/>
                    </a:lnTo>
                    <a:lnTo>
                      <a:pt x="111" y="55"/>
                    </a:lnTo>
                    <a:lnTo>
                      <a:pt x="104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8" name="Line 220"/>
              <p:cNvSpPr>
                <a:spLocks noChangeShapeType="1"/>
              </p:cNvSpPr>
              <p:nvPr/>
            </p:nvSpPr>
            <p:spPr bwMode="auto">
              <a:xfrm flipH="1" flipV="1">
                <a:off x="2601" y="2280"/>
                <a:ext cx="437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6" name="Group 224"/>
            <p:cNvGrpSpPr>
              <a:grpSpLocks/>
            </p:cNvGrpSpPr>
            <p:nvPr/>
          </p:nvGrpSpPr>
          <p:grpSpPr bwMode="auto">
            <a:xfrm>
              <a:off x="3799285" y="2802731"/>
              <a:ext cx="563165" cy="296466"/>
              <a:chOff x="2231" y="2228"/>
              <a:chExt cx="473" cy="249"/>
            </a:xfrm>
          </p:grpSpPr>
          <p:sp>
            <p:nvSpPr>
              <p:cNvPr id="515" name="Freeform 222"/>
              <p:cNvSpPr>
                <a:spLocks/>
              </p:cNvSpPr>
              <p:nvPr/>
            </p:nvSpPr>
            <p:spPr bwMode="auto">
              <a:xfrm>
                <a:off x="2231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1 w 127"/>
                  <a:gd name="T5" fmla="*/ 55 h 92"/>
                  <a:gd name="T6" fmla="*/ 96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1" y="55"/>
                    </a:lnTo>
                    <a:lnTo>
                      <a:pt x="96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6" name="Line 223"/>
              <p:cNvSpPr>
                <a:spLocks noChangeShapeType="1"/>
              </p:cNvSpPr>
              <p:nvPr/>
            </p:nvSpPr>
            <p:spPr bwMode="auto">
              <a:xfrm flipH="1" flipV="1">
                <a:off x="2333" y="2278"/>
                <a:ext cx="371" cy="19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7" name="Group 227"/>
            <p:cNvGrpSpPr>
              <a:grpSpLocks/>
            </p:cNvGrpSpPr>
            <p:nvPr/>
          </p:nvGrpSpPr>
          <p:grpSpPr bwMode="auto">
            <a:xfrm>
              <a:off x="3719513" y="2802732"/>
              <a:ext cx="247650" cy="303610"/>
              <a:chOff x="2164" y="2228"/>
              <a:chExt cx="208" cy="255"/>
            </a:xfrm>
          </p:grpSpPr>
          <p:sp>
            <p:nvSpPr>
              <p:cNvPr id="513" name="Freeform 225"/>
              <p:cNvSpPr>
                <a:spLocks/>
              </p:cNvSpPr>
              <p:nvPr/>
            </p:nvSpPr>
            <p:spPr bwMode="auto">
              <a:xfrm>
                <a:off x="2164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1 w 105"/>
                  <a:gd name="T5" fmla="*/ 110 h 138"/>
                  <a:gd name="T6" fmla="*/ 59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1" y="110"/>
                    </a:lnTo>
                    <a:lnTo>
                      <a:pt x="59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4" name="Line 226"/>
              <p:cNvSpPr>
                <a:spLocks noChangeShapeType="1"/>
              </p:cNvSpPr>
              <p:nvPr/>
            </p:nvSpPr>
            <p:spPr bwMode="auto">
              <a:xfrm flipH="1" flipV="1">
                <a:off x="2238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8" name="Group 230"/>
            <p:cNvGrpSpPr>
              <a:grpSpLocks/>
            </p:cNvGrpSpPr>
            <p:nvPr/>
          </p:nvGrpSpPr>
          <p:grpSpPr bwMode="auto">
            <a:xfrm>
              <a:off x="4187429" y="2802732"/>
              <a:ext cx="248840" cy="303610"/>
              <a:chOff x="2557" y="2228"/>
              <a:chExt cx="209" cy="255"/>
            </a:xfrm>
          </p:grpSpPr>
          <p:sp>
            <p:nvSpPr>
              <p:cNvPr id="511" name="Freeform 228"/>
              <p:cNvSpPr>
                <a:spLocks/>
              </p:cNvSpPr>
              <p:nvPr/>
            </p:nvSpPr>
            <p:spPr bwMode="auto">
              <a:xfrm>
                <a:off x="2653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3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3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2" name="Line 229"/>
              <p:cNvSpPr>
                <a:spLocks noChangeShapeType="1"/>
              </p:cNvSpPr>
              <p:nvPr/>
            </p:nvSpPr>
            <p:spPr bwMode="auto">
              <a:xfrm flipV="1">
                <a:off x="2557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510" name="TextBox 509"/>
            <p:cNvSpPr txBox="1"/>
            <p:nvPr/>
          </p:nvSpPr>
          <p:spPr>
            <a:xfrm>
              <a:off x="4030398" y="3380561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</a:t>
              </a:r>
            </a:p>
          </p:txBody>
        </p:sp>
      </p:grpSp>
      <p:grpSp>
        <p:nvGrpSpPr>
          <p:cNvPr id="572" name="Group 571" descr="Spread the data round robin (first tuple to first machine, second to second, etc). The ith tuple is in the i mod nth machine. Good for spreading low" title="Round-Robin"/>
          <p:cNvGrpSpPr/>
          <p:nvPr/>
        </p:nvGrpSpPr>
        <p:grpSpPr>
          <a:xfrm>
            <a:off x="3885960" y="3447262"/>
            <a:ext cx="1976437" cy="1686839"/>
            <a:chOff x="5868592" y="2000250"/>
            <a:chExt cx="1976437" cy="1686839"/>
          </a:xfrm>
        </p:grpSpPr>
        <p:sp>
          <p:nvSpPr>
            <p:cNvPr id="573" name="Rectangle 231" descr="50%"/>
            <p:cNvSpPr>
              <a:spLocks noChangeArrowheads="1"/>
            </p:cNvSpPr>
            <p:nvPr/>
          </p:nvSpPr>
          <p:spPr bwMode="auto">
            <a:xfrm>
              <a:off x="5894785" y="3089673"/>
              <a:ext cx="1950244" cy="258365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4" name="Rectangle 232"/>
            <p:cNvSpPr>
              <a:spLocks noChangeArrowheads="1"/>
            </p:cNvSpPr>
            <p:nvPr/>
          </p:nvSpPr>
          <p:spPr bwMode="auto">
            <a:xfrm>
              <a:off x="5920979" y="2595563"/>
              <a:ext cx="282178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5" name="Rectangle 233"/>
            <p:cNvSpPr>
              <a:spLocks noChangeArrowheads="1"/>
            </p:cNvSpPr>
            <p:nvPr/>
          </p:nvSpPr>
          <p:spPr bwMode="auto">
            <a:xfrm>
              <a:off x="5974557" y="2005013"/>
              <a:ext cx="236935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6" name="Rectangle 234"/>
            <p:cNvSpPr>
              <a:spLocks noChangeArrowheads="1"/>
            </p:cNvSpPr>
            <p:nvPr/>
          </p:nvSpPr>
          <p:spPr bwMode="auto">
            <a:xfrm>
              <a:off x="5929313" y="2069306"/>
              <a:ext cx="23812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7" name="Freeform 235"/>
            <p:cNvSpPr>
              <a:spLocks/>
            </p:cNvSpPr>
            <p:nvPr/>
          </p:nvSpPr>
          <p:spPr bwMode="auto">
            <a:xfrm>
              <a:off x="5916216" y="2000251"/>
              <a:ext cx="283369" cy="441722"/>
            </a:xfrm>
            <a:custGeom>
              <a:avLst/>
              <a:gdLst>
                <a:gd name="T0" fmla="*/ 0 w 238"/>
                <a:gd name="T1" fmla="*/ 2147483647 h 371"/>
                <a:gd name="T2" fmla="*/ 2147483647 w 238"/>
                <a:gd name="T3" fmla="*/ 0 h 371"/>
                <a:gd name="T4" fmla="*/ 2147483647 w 238"/>
                <a:gd name="T5" fmla="*/ 0 h 371"/>
                <a:gd name="T6" fmla="*/ 2147483647 w 238"/>
                <a:gd name="T7" fmla="*/ 2147483647 h 371"/>
                <a:gd name="T8" fmla="*/ 2147483647 w 238"/>
                <a:gd name="T9" fmla="*/ 2147483647 h 371"/>
                <a:gd name="T10" fmla="*/ 2147483647 w 238"/>
                <a:gd name="T11" fmla="*/ 2147483647 h 371"/>
                <a:gd name="T12" fmla="*/ 2147483647 w 238"/>
                <a:gd name="T13" fmla="*/ 2147483647 h 371"/>
                <a:gd name="T14" fmla="*/ 2147483647 w 238"/>
                <a:gd name="T15" fmla="*/ 2147483647 h 371"/>
                <a:gd name="T16" fmla="*/ 0 w 238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"/>
                <a:gd name="T28" fmla="*/ 0 h 371"/>
                <a:gd name="T29" fmla="*/ 238 w 238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" h="371">
                  <a:moveTo>
                    <a:pt x="0" y="45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78" name="Line 236"/>
            <p:cNvSpPr>
              <a:spLocks noChangeShapeType="1"/>
            </p:cNvSpPr>
            <p:nvPr/>
          </p:nvSpPr>
          <p:spPr bwMode="auto">
            <a:xfrm flipH="1">
              <a:off x="6181725" y="2000250"/>
              <a:ext cx="34529" cy="61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79" name="Oval 237"/>
            <p:cNvSpPr>
              <a:spLocks noChangeArrowheads="1"/>
            </p:cNvSpPr>
            <p:nvPr/>
          </p:nvSpPr>
          <p:spPr bwMode="auto">
            <a:xfrm>
              <a:off x="5920979" y="2574132"/>
              <a:ext cx="282178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580" name="Group 242"/>
            <p:cNvGrpSpPr>
              <a:grpSpLocks/>
            </p:cNvGrpSpPr>
            <p:nvPr/>
          </p:nvGrpSpPr>
          <p:grpSpPr bwMode="auto">
            <a:xfrm>
              <a:off x="5918597" y="2751535"/>
              <a:ext cx="289322" cy="45244"/>
              <a:chOff x="4011" y="2185"/>
              <a:chExt cx="243" cy="38"/>
            </a:xfrm>
          </p:grpSpPr>
          <p:sp>
            <p:nvSpPr>
              <p:cNvPr id="706" name="Arc 238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7" name="Arc 239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8" name="Arc 240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9" name="Arc 241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581" name="Line 244"/>
            <p:cNvSpPr>
              <a:spLocks noChangeShapeType="1"/>
            </p:cNvSpPr>
            <p:nvPr/>
          </p:nvSpPr>
          <p:spPr bwMode="auto">
            <a:xfrm>
              <a:off x="6207919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82" name="Rectangle 245"/>
            <p:cNvSpPr>
              <a:spLocks noChangeArrowheads="1"/>
            </p:cNvSpPr>
            <p:nvPr/>
          </p:nvSpPr>
          <p:spPr bwMode="auto">
            <a:xfrm>
              <a:off x="6318647" y="2595563"/>
              <a:ext cx="290513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3" name="Rectangle 246"/>
            <p:cNvSpPr>
              <a:spLocks noChangeArrowheads="1"/>
            </p:cNvSpPr>
            <p:nvPr/>
          </p:nvSpPr>
          <p:spPr bwMode="auto">
            <a:xfrm>
              <a:off x="6371035" y="2005013"/>
              <a:ext cx="246459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4" name="Rectangle 247"/>
            <p:cNvSpPr>
              <a:spLocks noChangeArrowheads="1"/>
            </p:cNvSpPr>
            <p:nvPr/>
          </p:nvSpPr>
          <p:spPr bwMode="auto">
            <a:xfrm>
              <a:off x="6336507" y="2069306"/>
              <a:ext cx="23693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5" name="Freeform 248"/>
            <p:cNvSpPr>
              <a:spLocks/>
            </p:cNvSpPr>
            <p:nvPr/>
          </p:nvSpPr>
          <p:spPr bwMode="auto">
            <a:xfrm>
              <a:off x="6322219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0" y="370"/>
                  </a:lnTo>
                  <a:lnTo>
                    <a:pt x="200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86" name="Line 249"/>
            <p:cNvSpPr>
              <a:spLocks noChangeShapeType="1"/>
            </p:cNvSpPr>
            <p:nvPr/>
          </p:nvSpPr>
          <p:spPr bwMode="auto">
            <a:xfrm flipH="1">
              <a:off x="6578204" y="2000250"/>
              <a:ext cx="44053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87" name="Oval 250"/>
            <p:cNvSpPr>
              <a:spLocks noChangeArrowheads="1"/>
            </p:cNvSpPr>
            <p:nvPr/>
          </p:nvSpPr>
          <p:spPr bwMode="auto">
            <a:xfrm>
              <a:off x="6318647" y="2574132"/>
              <a:ext cx="290513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588" name="Group 255"/>
            <p:cNvGrpSpPr>
              <a:grpSpLocks/>
            </p:cNvGrpSpPr>
            <p:nvPr/>
          </p:nvGrpSpPr>
          <p:grpSpPr bwMode="auto">
            <a:xfrm>
              <a:off x="6316267" y="2751535"/>
              <a:ext cx="288131" cy="45244"/>
              <a:chOff x="4345" y="2185"/>
              <a:chExt cx="242" cy="38"/>
            </a:xfrm>
          </p:grpSpPr>
          <p:sp>
            <p:nvSpPr>
              <p:cNvPr id="702" name="Arc 251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3" name="Arc 252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4" name="Arc 253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5" name="Arc 254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589" name="Line 256"/>
            <p:cNvSpPr>
              <a:spLocks noChangeShapeType="1"/>
            </p:cNvSpPr>
            <p:nvPr/>
          </p:nvSpPr>
          <p:spPr bwMode="auto">
            <a:xfrm>
              <a:off x="6313885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90" name="Line 257"/>
            <p:cNvSpPr>
              <a:spLocks noChangeShapeType="1"/>
            </p:cNvSpPr>
            <p:nvPr/>
          </p:nvSpPr>
          <p:spPr bwMode="auto">
            <a:xfrm>
              <a:off x="6613922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91" name="Rectangle 258"/>
            <p:cNvSpPr>
              <a:spLocks noChangeArrowheads="1"/>
            </p:cNvSpPr>
            <p:nvPr/>
          </p:nvSpPr>
          <p:spPr bwMode="auto">
            <a:xfrm>
              <a:off x="6732985" y="2595563"/>
              <a:ext cx="282178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92" name="Rectangle 259"/>
            <p:cNvSpPr>
              <a:spLocks noChangeArrowheads="1"/>
            </p:cNvSpPr>
            <p:nvPr/>
          </p:nvSpPr>
          <p:spPr bwMode="auto">
            <a:xfrm>
              <a:off x="6786563" y="2005013"/>
              <a:ext cx="236935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93" name="Rectangle 260"/>
            <p:cNvSpPr>
              <a:spLocks noChangeArrowheads="1"/>
            </p:cNvSpPr>
            <p:nvPr/>
          </p:nvSpPr>
          <p:spPr bwMode="auto">
            <a:xfrm>
              <a:off x="6732985" y="2069306"/>
              <a:ext cx="246459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94" name="Freeform 261"/>
            <p:cNvSpPr>
              <a:spLocks/>
            </p:cNvSpPr>
            <p:nvPr/>
          </p:nvSpPr>
          <p:spPr bwMode="auto">
            <a:xfrm>
              <a:off x="6728223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97" y="45"/>
                  </a:lnTo>
                  <a:lnTo>
                    <a:pt x="45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95" name="Line 262"/>
            <p:cNvSpPr>
              <a:spLocks noChangeShapeType="1"/>
            </p:cNvSpPr>
            <p:nvPr/>
          </p:nvSpPr>
          <p:spPr bwMode="auto">
            <a:xfrm flipH="1">
              <a:off x="6984207" y="2000250"/>
              <a:ext cx="35719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96" name="Oval 263"/>
            <p:cNvSpPr>
              <a:spLocks noChangeArrowheads="1"/>
            </p:cNvSpPr>
            <p:nvPr/>
          </p:nvSpPr>
          <p:spPr bwMode="auto">
            <a:xfrm>
              <a:off x="6732985" y="2574132"/>
              <a:ext cx="282178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597" name="Group 268"/>
            <p:cNvGrpSpPr>
              <a:grpSpLocks/>
            </p:cNvGrpSpPr>
            <p:nvPr/>
          </p:nvGrpSpPr>
          <p:grpSpPr bwMode="auto">
            <a:xfrm>
              <a:off x="6730604" y="2751535"/>
              <a:ext cx="282178" cy="45244"/>
              <a:chOff x="4693" y="2185"/>
              <a:chExt cx="237" cy="38"/>
            </a:xfrm>
          </p:grpSpPr>
          <p:sp>
            <p:nvSpPr>
              <p:cNvPr id="698" name="Arc 264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9" name="Arc 265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0" name="Arc 266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1" name="Arc 267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598" name="Line 269"/>
            <p:cNvSpPr>
              <a:spLocks noChangeShapeType="1"/>
            </p:cNvSpPr>
            <p:nvPr/>
          </p:nvSpPr>
          <p:spPr bwMode="auto">
            <a:xfrm>
              <a:off x="6728222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99" name="Line 270"/>
            <p:cNvSpPr>
              <a:spLocks noChangeShapeType="1"/>
            </p:cNvSpPr>
            <p:nvPr/>
          </p:nvSpPr>
          <p:spPr bwMode="auto">
            <a:xfrm>
              <a:off x="7011591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00" name="Rectangle 271"/>
            <p:cNvSpPr>
              <a:spLocks noChangeArrowheads="1"/>
            </p:cNvSpPr>
            <p:nvPr/>
          </p:nvSpPr>
          <p:spPr bwMode="auto">
            <a:xfrm>
              <a:off x="7138987" y="2595563"/>
              <a:ext cx="282179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01" name="Rectangle 272"/>
            <p:cNvSpPr>
              <a:spLocks noChangeArrowheads="1"/>
            </p:cNvSpPr>
            <p:nvPr/>
          </p:nvSpPr>
          <p:spPr bwMode="auto">
            <a:xfrm>
              <a:off x="7183041" y="2005013"/>
              <a:ext cx="238125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02" name="Rectangle 273"/>
            <p:cNvSpPr>
              <a:spLocks noChangeArrowheads="1"/>
            </p:cNvSpPr>
            <p:nvPr/>
          </p:nvSpPr>
          <p:spPr bwMode="auto">
            <a:xfrm>
              <a:off x="7148513" y="2069306"/>
              <a:ext cx="23693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03" name="Freeform 274"/>
            <p:cNvSpPr>
              <a:spLocks/>
            </p:cNvSpPr>
            <p:nvPr/>
          </p:nvSpPr>
          <p:spPr bwMode="auto">
            <a:xfrm>
              <a:off x="7125891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15" y="370"/>
                  </a:lnTo>
                  <a:lnTo>
                    <a:pt x="215" y="45"/>
                  </a:lnTo>
                  <a:lnTo>
                    <a:pt x="111" y="45"/>
                  </a:lnTo>
                  <a:lnTo>
                    <a:pt x="59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04" name="Line 275"/>
            <p:cNvSpPr>
              <a:spLocks noChangeShapeType="1"/>
            </p:cNvSpPr>
            <p:nvPr/>
          </p:nvSpPr>
          <p:spPr bwMode="auto">
            <a:xfrm flipH="1">
              <a:off x="7381875" y="2000250"/>
              <a:ext cx="44054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05" name="Oval 276"/>
            <p:cNvSpPr>
              <a:spLocks noChangeArrowheads="1"/>
            </p:cNvSpPr>
            <p:nvPr/>
          </p:nvSpPr>
          <p:spPr bwMode="auto">
            <a:xfrm>
              <a:off x="7138987" y="2574132"/>
              <a:ext cx="282179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606" name="Group 281"/>
            <p:cNvGrpSpPr>
              <a:grpSpLocks/>
            </p:cNvGrpSpPr>
            <p:nvPr/>
          </p:nvGrpSpPr>
          <p:grpSpPr bwMode="auto">
            <a:xfrm>
              <a:off x="7136607" y="2751535"/>
              <a:ext cx="289322" cy="45244"/>
              <a:chOff x="5034" y="2185"/>
              <a:chExt cx="243" cy="38"/>
            </a:xfrm>
          </p:grpSpPr>
          <p:sp>
            <p:nvSpPr>
              <p:cNvPr id="694" name="Arc 277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5" name="Arc 278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6" name="Arc 279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7" name="Arc 280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07" name="Line 282"/>
            <p:cNvSpPr>
              <a:spLocks noChangeShapeType="1"/>
            </p:cNvSpPr>
            <p:nvPr/>
          </p:nvSpPr>
          <p:spPr bwMode="auto">
            <a:xfrm>
              <a:off x="7134225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08" name="Line 283"/>
            <p:cNvSpPr>
              <a:spLocks noChangeShapeType="1"/>
            </p:cNvSpPr>
            <p:nvPr/>
          </p:nvSpPr>
          <p:spPr bwMode="auto">
            <a:xfrm>
              <a:off x="7425929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09" name="Rectangle 284"/>
            <p:cNvSpPr>
              <a:spLocks noChangeArrowheads="1"/>
            </p:cNvSpPr>
            <p:nvPr/>
          </p:nvSpPr>
          <p:spPr bwMode="auto">
            <a:xfrm>
              <a:off x="7536656" y="2595563"/>
              <a:ext cx="282179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10" name="Rectangle 285"/>
            <p:cNvSpPr>
              <a:spLocks noChangeArrowheads="1"/>
            </p:cNvSpPr>
            <p:nvPr/>
          </p:nvSpPr>
          <p:spPr bwMode="auto">
            <a:xfrm>
              <a:off x="7590235" y="2005013"/>
              <a:ext cx="236934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11" name="Rectangle 286"/>
            <p:cNvSpPr>
              <a:spLocks noChangeArrowheads="1"/>
            </p:cNvSpPr>
            <p:nvPr/>
          </p:nvSpPr>
          <p:spPr bwMode="auto">
            <a:xfrm>
              <a:off x="7544991" y="2069306"/>
              <a:ext cx="23812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12" name="Freeform 287"/>
            <p:cNvSpPr>
              <a:spLocks/>
            </p:cNvSpPr>
            <p:nvPr/>
          </p:nvSpPr>
          <p:spPr bwMode="auto">
            <a:xfrm>
              <a:off x="7531894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11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3" name="Line 288"/>
            <p:cNvSpPr>
              <a:spLocks noChangeShapeType="1"/>
            </p:cNvSpPr>
            <p:nvPr/>
          </p:nvSpPr>
          <p:spPr bwMode="auto">
            <a:xfrm flipH="1">
              <a:off x="7797404" y="2000250"/>
              <a:ext cx="44053" cy="63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4" name="Oval 289"/>
            <p:cNvSpPr>
              <a:spLocks noChangeArrowheads="1"/>
            </p:cNvSpPr>
            <p:nvPr/>
          </p:nvSpPr>
          <p:spPr bwMode="auto">
            <a:xfrm>
              <a:off x="7536656" y="2574132"/>
              <a:ext cx="282179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615" name="Group 294"/>
            <p:cNvGrpSpPr>
              <a:grpSpLocks/>
            </p:cNvGrpSpPr>
            <p:nvPr/>
          </p:nvGrpSpPr>
          <p:grpSpPr bwMode="auto">
            <a:xfrm>
              <a:off x="7534276" y="2751535"/>
              <a:ext cx="289322" cy="45244"/>
              <a:chOff x="5368" y="2185"/>
              <a:chExt cx="243" cy="38"/>
            </a:xfrm>
          </p:grpSpPr>
          <p:sp>
            <p:nvSpPr>
              <p:cNvPr id="690" name="Arc 290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1" name="Arc 291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2" name="Arc 292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3" name="Arc 293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16" name="Line 295"/>
            <p:cNvSpPr>
              <a:spLocks noChangeShapeType="1"/>
            </p:cNvSpPr>
            <p:nvPr/>
          </p:nvSpPr>
          <p:spPr bwMode="auto">
            <a:xfrm>
              <a:off x="7531894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7" name="Line 296"/>
            <p:cNvSpPr>
              <a:spLocks noChangeShapeType="1"/>
            </p:cNvSpPr>
            <p:nvPr/>
          </p:nvSpPr>
          <p:spPr bwMode="auto">
            <a:xfrm>
              <a:off x="7823597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8" name="Line 297"/>
            <p:cNvSpPr>
              <a:spLocks noChangeShapeType="1"/>
            </p:cNvSpPr>
            <p:nvPr/>
          </p:nvSpPr>
          <p:spPr bwMode="auto">
            <a:xfrm>
              <a:off x="6048375" y="2515791"/>
              <a:ext cx="1633538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9" name="Line 298"/>
            <p:cNvSpPr>
              <a:spLocks noChangeShapeType="1"/>
            </p:cNvSpPr>
            <p:nvPr/>
          </p:nvSpPr>
          <p:spPr bwMode="auto">
            <a:xfrm>
              <a:off x="6057900" y="2430066"/>
              <a:ext cx="0" cy="160734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20" name="Line 299"/>
            <p:cNvSpPr>
              <a:spLocks noChangeShapeType="1"/>
            </p:cNvSpPr>
            <p:nvPr/>
          </p:nvSpPr>
          <p:spPr bwMode="auto">
            <a:xfrm>
              <a:off x="6454379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21" name="Line 300"/>
            <p:cNvSpPr>
              <a:spLocks noChangeShapeType="1"/>
            </p:cNvSpPr>
            <p:nvPr/>
          </p:nvSpPr>
          <p:spPr bwMode="auto">
            <a:xfrm>
              <a:off x="6861572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22" name="Line 301"/>
            <p:cNvSpPr>
              <a:spLocks noChangeShapeType="1"/>
            </p:cNvSpPr>
            <p:nvPr/>
          </p:nvSpPr>
          <p:spPr bwMode="auto">
            <a:xfrm>
              <a:off x="7275910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23" name="Line 302"/>
            <p:cNvSpPr>
              <a:spLocks noChangeShapeType="1"/>
            </p:cNvSpPr>
            <p:nvPr/>
          </p:nvSpPr>
          <p:spPr bwMode="auto">
            <a:xfrm>
              <a:off x="7673579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624" name="Group 308"/>
            <p:cNvGrpSpPr>
              <a:grpSpLocks/>
            </p:cNvGrpSpPr>
            <p:nvPr/>
          </p:nvGrpSpPr>
          <p:grpSpPr bwMode="auto">
            <a:xfrm>
              <a:off x="5938837" y="3132535"/>
              <a:ext cx="1844279" cy="161925"/>
              <a:chOff x="4028" y="2505"/>
              <a:chExt cx="1549" cy="136"/>
            </a:xfrm>
          </p:grpSpPr>
          <p:sp>
            <p:nvSpPr>
              <p:cNvPr id="685" name="Rectangle 303"/>
              <p:cNvSpPr>
                <a:spLocks noChangeArrowheads="1"/>
              </p:cNvSpPr>
              <p:nvPr/>
            </p:nvSpPr>
            <p:spPr bwMode="auto">
              <a:xfrm>
                <a:off x="4028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6" name="Rectangle 304"/>
              <p:cNvSpPr>
                <a:spLocks noChangeArrowheads="1"/>
              </p:cNvSpPr>
              <p:nvPr/>
            </p:nvSpPr>
            <p:spPr bwMode="auto">
              <a:xfrm>
                <a:off x="4347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7" name="Rectangle 305"/>
              <p:cNvSpPr>
                <a:spLocks noChangeArrowheads="1"/>
              </p:cNvSpPr>
              <p:nvPr/>
            </p:nvSpPr>
            <p:spPr bwMode="auto">
              <a:xfrm>
                <a:off x="4673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8" name="Rectangle 306"/>
              <p:cNvSpPr>
                <a:spLocks noChangeArrowheads="1"/>
              </p:cNvSpPr>
              <p:nvPr/>
            </p:nvSpPr>
            <p:spPr bwMode="auto">
              <a:xfrm>
                <a:off x="4992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9" name="Rectangle 307"/>
              <p:cNvSpPr>
                <a:spLocks noChangeArrowheads="1"/>
              </p:cNvSpPr>
              <p:nvPr/>
            </p:nvSpPr>
            <p:spPr bwMode="auto">
              <a:xfrm>
                <a:off x="5311" y="2505"/>
                <a:ext cx="266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25" name="Rectangle 309"/>
            <p:cNvSpPr>
              <a:spLocks noChangeArrowheads="1"/>
            </p:cNvSpPr>
            <p:nvPr/>
          </p:nvSpPr>
          <p:spPr bwMode="auto">
            <a:xfrm>
              <a:off x="5868592" y="3081338"/>
              <a:ext cx="46326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626" name="Rectangle 310"/>
            <p:cNvSpPr>
              <a:spLocks noChangeArrowheads="1"/>
            </p:cNvSpPr>
            <p:nvPr/>
          </p:nvSpPr>
          <p:spPr bwMode="auto">
            <a:xfrm>
              <a:off x="6248400" y="3081338"/>
              <a:ext cx="41344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627" name="Rectangle 311"/>
            <p:cNvSpPr>
              <a:spLocks noChangeArrowheads="1"/>
            </p:cNvSpPr>
            <p:nvPr/>
          </p:nvSpPr>
          <p:spPr bwMode="auto">
            <a:xfrm>
              <a:off x="6628210" y="3094435"/>
              <a:ext cx="482503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628" name="Rectangle 312"/>
            <p:cNvSpPr>
              <a:spLocks noChangeArrowheads="1"/>
            </p:cNvSpPr>
            <p:nvPr/>
          </p:nvSpPr>
          <p:spPr bwMode="auto">
            <a:xfrm>
              <a:off x="7010400" y="3100388"/>
              <a:ext cx="485709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629" name="Rectangle 313"/>
            <p:cNvSpPr>
              <a:spLocks noChangeArrowheads="1"/>
            </p:cNvSpPr>
            <p:nvPr/>
          </p:nvSpPr>
          <p:spPr bwMode="auto">
            <a:xfrm>
              <a:off x="7390210" y="3088482"/>
              <a:ext cx="434991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630" name="Group 316"/>
            <p:cNvGrpSpPr>
              <a:grpSpLocks/>
            </p:cNvGrpSpPr>
            <p:nvPr/>
          </p:nvGrpSpPr>
          <p:grpSpPr bwMode="auto">
            <a:xfrm>
              <a:off x="6110287" y="2794398"/>
              <a:ext cx="328613" cy="297656"/>
              <a:chOff x="4172" y="2221"/>
              <a:chExt cx="276" cy="250"/>
            </a:xfrm>
          </p:grpSpPr>
          <p:sp>
            <p:nvSpPr>
              <p:cNvPr id="683" name="Freeform 314"/>
              <p:cNvSpPr>
                <a:spLocks/>
              </p:cNvSpPr>
              <p:nvPr/>
            </p:nvSpPr>
            <p:spPr bwMode="auto">
              <a:xfrm>
                <a:off x="4328" y="2221"/>
                <a:ext cx="120" cy="118"/>
              </a:xfrm>
              <a:custGeom>
                <a:avLst/>
                <a:gdLst>
                  <a:gd name="T0" fmla="*/ 119 w 120"/>
                  <a:gd name="T1" fmla="*/ 0 h 118"/>
                  <a:gd name="T2" fmla="*/ 37 w 120"/>
                  <a:gd name="T3" fmla="*/ 117 h 118"/>
                  <a:gd name="T4" fmla="*/ 15 w 120"/>
                  <a:gd name="T5" fmla="*/ 90 h 118"/>
                  <a:gd name="T6" fmla="*/ 0 w 120"/>
                  <a:gd name="T7" fmla="*/ 54 h 118"/>
                  <a:gd name="T8" fmla="*/ 119 w 120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8"/>
                  <a:gd name="T17" fmla="*/ 120 w 120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8">
                    <a:moveTo>
                      <a:pt x="119" y="0"/>
                    </a:moveTo>
                    <a:lnTo>
                      <a:pt x="37" y="117"/>
                    </a:lnTo>
                    <a:lnTo>
                      <a:pt x="15" y="90"/>
                    </a:lnTo>
                    <a:lnTo>
                      <a:pt x="0" y="54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4" name="Line 315"/>
              <p:cNvSpPr>
                <a:spLocks noChangeShapeType="1"/>
              </p:cNvSpPr>
              <p:nvPr/>
            </p:nvSpPr>
            <p:spPr bwMode="auto">
              <a:xfrm flipV="1">
                <a:off x="4172" y="2304"/>
                <a:ext cx="178" cy="16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1" name="Group 319"/>
            <p:cNvGrpSpPr>
              <a:grpSpLocks/>
            </p:cNvGrpSpPr>
            <p:nvPr/>
          </p:nvGrpSpPr>
          <p:grpSpPr bwMode="auto">
            <a:xfrm>
              <a:off x="6190060" y="2783682"/>
              <a:ext cx="1042988" cy="302419"/>
              <a:chOff x="4239" y="2212"/>
              <a:chExt cx="876" cy="254"/>
            </a:xfrm>
          </p:grpSpPr>
          <p:sp>
            <p:nvSpPr>
              <p:cNvPr id="681" name="Freeform 317"/>
              <p:cNvSpPr>
                <a:spLocks/>
              </p:cNvSpPr>
              <p:nvPr/>
            </p:nvSpPr>
            <p:spPr bwMode="auto">
              <a:xfrm>
                <a:off x="4980" y="2212"/>
                <a:ext cx="135" cy="82"/>
              </a:xfrm>
              <a:custGeom>
                <a:avLst/>
                <a:gdLst>
                  <a:gd name="T0" fmla="*/ 134 w 135"/>
                  <a:gd name="T1" fmla="*/ 9 h 82"/>
                  <a:gd name="T2" fmla="*/ 15 w 135"/>
                  <a:gd name="T3" fmla="*/ 81 h 82"/>
                  <a:gd name="T4" fmla="*/ 8 w 135"/>
                  <a:gd name="T5" fmla="*/ 45 h 82"/>
                  <a:gd name="T6" fmla="*/ 0 w 135"/>
                  <a:gd name="T7" fmla="*/ 0 h 82"/>
                  <a:gd name="T8" fmla="*/ 134 w 135"/>
                  <a:gd name="T9" fmla="*/ 9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2"/>
                  <a:gd name="T17" fmla="*/ 135 w 135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2">
                    <a:moveTo>
                      <a:pt x="134" y="9"/>
                    </a:moveTo>
                    <a:lnTo>
                      <a:pt x="15" y="81"/>
                    </a:lnTo>
                    <a:lnTo>
                      <a:pt x="8" y="45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2" name="Line 318"/>
              <p:cNvSpPr>
                <a:spLocks noChangeShapeType="1"/>
              </p:cNvSpPr>
              <p:nvPr/>
            </p:nvSpPr>
            <p:spPr bwMode="auto">
              <a:xfrm flipV="1">
                <a:off x="4239" y="2255"/>
                <a:ext cx="756" cy="21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2" name="Group 322"/>
            <p:cNvGrpSpPr>
              <a:grpSpLocks/>
            </p:cNvGrpSpPr>
            <p:nvPr/>
          </p:nvGrpSpPr>
          <p:grpSpPr bwMode="auto">
            <a:xfrm>
              <a:off x="5995987" y="2794397"/>
              <a:ext cx="80963" cy="300038"/>
              <a:chOff x="4076" y="2221"/>
              <a:chExt cx="68" cy="252"/>
            </a:xfrm>
          </p:grpSpPr>
          <p:sp>
            <p:nvSpPr>
              <p:cNvPr id="679" name="Freeform 320"/>
              <p:cNvSpPr>
                <a:spLocks/>
              </p:cNvSpPr>
              <p:nvPr/>
            </p:nvSpPr>
            <p:spPr bwMode="auto">
              <a:xfrm>
                <a:off x="40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0" name="Line 321"/>
              <p:cNvSpPr>
                <a:spLocks noChangeShapeType="1"/>
              </p:cNvSpPr>
              <p:nvPr/>
            </p:nvSpPr>
            <p:spPr bwMode="auto">
              <a:xfrm flipV="1">
                <a:off x="41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3" name="Group 325"/>
            <p:cNvGrpSpPr>
              <a:grpSpLocks/>
            </p:cNvGrpSpPr>
            <p:nvPr/>
          </p:nvGrpSpPr>
          <p:grpSpPr bwMode="auto">
            <a:xfrm>
              <a:off x="6472237" y="2794397"/>
              <a:ext cx="80963" cy="300038"/>
              <a:chOff x="4476" y="2221"/>
              <a:chExt cx="68" cy="252"/>
            </a:xfrm>
          </p:grpSpPr>
          <p:sp>
            <p:nvSpPr>
              <p:cNvPr id="677" name="Freeform 323"/>
              <p:cNvSpPr>
                <a:spLocks/>
              </p:cNvSpPr>
              <p:nvPr/>
            </p:nvSpPr>
            <p:spPr bwMode="auto">
              <a:xfrm>
                <a:off x="44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8" name="Line 324"/>
              <p:cNvSpPr>
                <a:spLocks noChangeShapeType="1"/>
              </p:cNvSpPr>
              <p:nvPr/>
            </p:nvSpPr>
            <p:spPr bwMode="auto">
              <a:xfrm flipV="1">
                <a:off x="45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4" name="Group 328"/>
            <p:cNvGrpSpPr>
              <a:grpSpLocks/>
            </p:cNvGrpSpPr>
            <p:nvPr/>
          </p:nvGrpSpPr>
          <p:grpSpPr bwMode="auto">
            <a:xfrm>
              <a:off x="6869906" y="2794397"/>
              <a:ext cx="80963" cy="300038"/>
              <a:chOff x="4810" y="2221"/>
              <a:chExt cx="68" cy="252"/>
            </a:xfrm>
          </p:grpSpPr>
          <p:sp>
            <p:nvSpPr>
              <p:cNvPr id="675" name="Freeform 326"/>
              <p:cNvSpPr>
                <a:spLocks/>
              </p:cNvSpPr>
              <p:nvPr/>
            </p:nvSpPr>
            <p:spPr bwMode="auto">
              <a:xfrm>
                <a:off x="4810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6" name="Line 327"/>
              <p:cNvSpPr>
                <a:spLocks noChangeShapeType="1"/>
              </p:cNvSpPr>
              <p:nvPr/>
            </p:nvSpPr>
            <p:spPr bwMode="auto">
              <a:xfrm flipV="1">
                <a:off x="4847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5" name="Group 331"/>
            <p:cNvGrpSpPr>
              <a:grpSpLocks/>
            </p:cNvGrpSpPr>
            <p:nvPr/>
          </p:nvGrpSpPr>
          <p:grpSpPr bwMode="auto">
            <a:xfrm>
              <a:off x="7267576" y="2794397"/>
              <a:ext cx="79772" cy="300038"/>
              <a:chOff x="5144" y="2221"/>
              <a:chExt cx="67" cy="252"/>
            </a:xfrm>
          </p:grpSpPr>
          <p:sp>
            <p:nvSpPr>
              <p:cNvPr id="673" name="Freeform 329"/>
              <p:cNvSpPr>
                <a:spLocks/>
              </p:cNvSpPr>
              <p:nvPr/>
            </p:nvSpPr>
            <p:spPr bwMode="auto">
              <a:xfrm>
                <a:off x="5144" y="2221"/>
                <a:ext cx="67" cy="154"/>
              </a:xfrm>
              <a:custGeom>
                <a:avLst/>
                <a:gdLst>
                  <a:gd name="T0" fmla="*/ 37 w 67"/>
                  <a:gd name="T1" fmla="*/ 0 h 154"/>
                  <a:gd name="T2" fmla="*/ 66 w 67"/>
                  <a:gd name="T3" fmla="*/ 153 h 154"/>
                  <a:gd name="T4" fmla="*/ 37 w 67"/>
                  <a:gd name="T5" fmla="*/ 153 h 154"/>
                  <a:gd name="T6" fmla="*/ 0 w 67"/>
                  <a:gd name="T7" fmla="*/ 153 h 154"/>
                  <a:gd name="T8" fmla="*/ 37 w 67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4"/>
                  <a:gd name="T17" fmla="*/ 67 w 67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4">
                    <a:moveTo>
                      <a:pt x="37" y="0"/>
                    </a:moveTo>
                    <a:lnTo>
                      <a:pt x="66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4" name="Line 330"/>
              <p:cNvSpPr>
                <a:spLocks noChangeShapeType="1"/>
              </p:cNvSpPr>
              <p:nvPr/>
            </p:nvSpPr>
            <p:spPr bwMode="auto">
              <a:xfrm flipV="1">
                <a:off x="5181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6" name="Group 334"/>
            <p:cNvGrpSpPr>
              <a:grpSpLocks/>
            </p:cNvGrpSpPr>
            <p:nvPr/>
          </p:nvGrpSpPr>
          <p:grpSpPr bwMode="auto">
            <a:xfrm>
              <a:off x="7664053" y="2794397"/>
              <a:ext cx="80963" cy="300038"/>
              <a:chOff x="5477" y="2221"/>
              <a:chExt cx="68" cy="252"/>
            </a:xfrm>
          </p:grpSpPr>
          <p:sp>
            <p:nvSpPr>
              <p:cNvPr id="671" name="Freeform 332"/>
              <p:cNvSpPr>
                <a:spLocks/>
              </p:cNvSpPr>
              <p:nvPr/>
            </p:nvSpPr>
            <p:spPr bwMode="auto">
              <a:xfrm>
                <a:off x="5477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2" name="Line 333"/>
              <p:cNvSpPr>
                <a:spLocks noChangeShapeType="1"/>
              </p:cNvSpPr>
              <p:nvPr/>
            </p:nvSpPr>
            <p:spPr bwMode="auto">
              <a:xfrm flipV="1">
                <a:off x="5514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7" name="Group 337"/>
            <p:cNvGrpSpPr>
              <a:grpSpLocks/>
            </p:cNvGrpSpPr>
            <p:nvPr/>
          </p:nvGrpSpPr>
          <p:grpSpPr bwMode="auto">
            <a:xfrm>
              <a:off x="7390210" y="2794397"/>
              <a:ext cx="246459" cy="300038"/>
              <a:chOff x="5247" y="2221"/>
              <a:chExt cx="207" cy="252"/>
            </a:xfrm>
          </p:grpSpPr>
          <p:sp>
            <p:nvSpPr>
              <p:cNvPr id="669" name="Freeform 335"/>
              <p:cNvSpPr>
                <a:spLocks/>
              </p:cNvSpPr>
              <p:nvPr/>
            </p:nvSpPr>
            <p:spPr bwMode="auto">
              <a:xfrm>
                <a:off x="5247" y="2221"/>
                <a:ext cx="105" cy="136"/>
              </a:xfrm>
              <a:custGeom>
                <a:avLst/>
                <a:gdLst>
                  <a:gd name="T0" fmla="*/ 0 w 105"/>
                  <a:gd name="T1" fmla="*/ 0 h 136"/>
                  <a:gd name="T2" fmla="*/ 104 w 105"/>
                  <a:gd name="T3" fmla="*/ 81 h 136"/>
                  <a:gd name="T4" fmla="*/ 82 w 105"/>
                  <a:gd name="T5" fmla="*/ 108 h 136"/>
                  <a:gd name="T6" fmla="*/ 60 w 105"/>
                  <a:gd name="T7" fmla="*/ 135 h 136"/>
                  <a:gd name="T8" fmla="*/ 0 w 105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6"/>
                  <a:gd name="T17" fmla="*/ 105 w 105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6">
                    <a:moveTo>
                      <a:pt x="0" y="0"/>
                    </a:moveTo>
                    <a:lnTo>
                      <a:pt x="104" y="81"/>
                    </a:lnTo>
                    <a:lnTo>
                      <a:pt x="82" y="108"/>
                    </a:lnTo>
                    <a:lnTo>
                      <a:pt x="60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0" name="Line 336"/>
              <p:cNvSpPr>
                <a:spLocks noChangeShapeType="1"/>
              </p:cNvSpPr>
              <p:nvPr/>
            </p:nvSpPr>
            <p:spPr bwMode="auto">
              <a:xfrm flipH="1" flipV="1">
                <a:off x="5321" y="2322"/>
                <a:ext cx="133" cy="15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8" name="Group 340"/>
            <p:cNvGrpSpPr>
              <a:grpSpLocks/>
            </p:cNvGrpSpPr>
            <p:nvPr/>
          </p:nvGrpSpPr>
          <p:grpSpPr bwMode="auto">
            <a:xfrm>
              <a:off x="6993732" y="2794397"/>
              <a:ext cx="564356" cy="295275"/>
              <a:chOff x="4914" y="2221"/>
              <a:chExt cx="474" cy="248"/>
            </a:xfrm>
          </p:grpSpPr>
          <p:sp>
            <p:nvSpPr>
              <p:cNvPr id="667" name="Freeform 338"/>
              <p:cNvSpPr>
                <a:spLocks/>
              </p:cNvSpPr>
              <p:nvPr/>
            </p:nvSpPr>
            <p:spPr bwMode="auto">
              <a:xfrm>
                <a:off x="4914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1 w 127"/>
                  <a:gd name="T5" fmla="*/ 54 h 91"/>
                  <a:gd name="T6" fmla="*/ 96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1" y="54"/>
                    </a:lnTo>
                    <a:lnTo>
                      <a:pt x="96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8" name="Line 339"/>
              <p:cNvSpPr>
                <a:spLocks noChangeShapeType="1"/>
              </p:cNvSpPr>
              <p:nvPr/>
            </p:nvSpPr>
            <p:spPr bwMode="auto">
              <a:xfrm flipH="1" flipV="1">
                <a:off x="5018" y="2273"/>
                <a:ext cx="370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9" name="Group 343"/>
            <p:cNvGrpSpPr>
              <a:grpSpLocks/>
            </p:cNvGrpSpPr>
            <p:nvPr/>
          </p:nvGrpSpPr>
          <p:grpSpPr bwMode="auto">
            <a:xfrm>
              <a:off x="6596062" y="2794397"/>
              <a:ext cx="882254" cy="294084"/>
              <a:chOff x="4580" y="2221"/>
              <a:chExt cx="741" cy="247"/>
            </a:xfrm>
          </p:grpSpPr>
          <p:sp>
            <p:nvSpPr>
              <p:cNvPr id="665" name="Freeform 341"/>
              <p:cNvSpPr>
                <a:spLocks/>
              </p:cNvSpPr>
              <p:nvPr/>
            </p:nvSpPr>
            <p:spPr bwMode="auto">
              <a:xfrm>
                <a:off x="4580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1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1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6" name="Line 342"/>
              <p:cNvSpPr>
                <a:spLocks noChangeShapeType="1"/>
              </p:cNvSpPr>
              <p:nvPr/>
            </p:nvSpPr>
            <p:spPr bwMode="auto">
              <a:xfrm flipH="1" flipV="1">
                <a:off x="4690" y="2256"/>
                <a:ext cx="631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0" name="Group 346"/>
            <p:cNvGrpSpPr>
              <a:grpSpLocks/>
            </p:cNvGrpSpPr>
            <p:nvPr/>
          </p:nvGrpSpPr>
          <p:grpSpPr bwMode="auto">
            <a:xfrm>
              <a:off x="7381875" y="2794397"/>
              <a:ext cx="248841" cy="300038"/>
              <a:chOff x="5240" y="2221"/>
              <a:chExt cx="209" cy="252"/>
            </a:xfrm>
          </p:grpSpPr>
          <p:sp>
            <p:nvSpPr>
              <p:cNvPr id="663" name="Freeform 344"/>
              <p:cNvSpPr>
                <a:spLocks/>
              </p:cNvSpPr>
              <p:nvPr/>
            </p:nvSpPr>
            <p:spPr bwMode="auto">
              <a:xfrm>
                <a:off x="5336" y="2221"/>
                <a:ext cx="113" cy="136"/>
              </a:xfrm>
              <a:custGeom>
                <a:avLst/>
                <a:gdLst>
                  <a:gd name="T0" fmla="*/ 112 w 113"/>
                  <a:gd name="T1" fmla="*/ 0 h 136"/>
                  <a:gd name="T2" fmla="*/ 45 w 113"/>
                  <a:gd name="T3" fmla="*/ 135 h 136"/>
                  <a:gd name="T4" fmla="*/ 23 w 113"/>
                  <a:gd name="T5" fmla="*/ 108 h 136"/>
                  <a:gd name="T6" fmla="*/ 0 w 113"/>
                  <a:gd name="T7" fmla="*/ 81 h 136"/>
                  <a:gd name="T8" fmla="*/ 112 w 113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6"/>
                  <a:gd name="T17" fmla="*/ 113 w 113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6">
                    <a:moveTo>
                      <a:pt x="112" y="0"/>
                    </a:moveTo>
                    <a:lnTo>
                      <a:pt x="45" y="135"/>
                    </a:lnTo>
                    <a:lnTo>
                      <a:pt x="23" y="108"/>
                    </a:lnTo>
                    <a:lnTo>
                      <a:pt x="0" y="81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4" name="Line 345"/>
              <p:cNvSpPr>
                <a:spLocks noChangeShapeType="1"/>
              </p:cNvSpPr>
              <p:nvPr/>
            </p:nvSpPr>
            <p:spPr bwMode="auto">
              <a:xfrm flipV="1">
                <a:off x="5240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1" name="Group 349"/>
            <p:cNvGrpSpPr>
              <a:grpSpLocks/>
            </p:cNvGrpSpPr>
            <p:nvPr/>
          </p:nvGrpSpPr>
          <p:grpSpPr bwMode="auto">
            <a:xfrm>
              <a:off x="6913960" y="2794397"/>
              <a:ext cx="325040" cy="298847"/>
              <a:chOff x="4847" y="2221"/>
              <a:chExt cx="273" cy="251"/>
            </a:xfrm>
          </p:grpSpPr>
          <p:sp>
            <p:nvSpPr>
              <p:cNvPr id="661" name="Freeform 347"/>
              <p:cNvSpPr>
                <a:spLocks/>
              </p:cNvSpPr>
              <p:nvPr/>
            </p:nvSpPr>
            <p:spPr bwMode="auto">
              <a:xfrm>
                <a:off x="4847" y="2221"/>
                <a:ext cx="112" cy="118"/>
              </a:xfrm>
              <a:custGeom>
                <a:avLst/>
                <a:gdLst>
                  <a:gd name="T0" fmla="*/ 0 w 112"/>
                  <a:gd name="T1" fmla="*/ 0 h 118"/>
                  <a:gd name="T2" fmla="*/ 111 w 112"/>
                  <a:gd name="T3" fmla="*/ 54 h 118"/>
                  <a:gd name="T4" fmla="*/ 96 w 112"/>
                  <a:gd name="T5" fmla="*/ 90 h 118"/>
                  <a:gd name="T6" fmla="*/ 74 w 112"/>
                  <a:gd name="T7" fmla="*/ 117 h 118"/>
                  <a:gd name="T8" fmla="*/ 0 w 112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8"/>
                  <a:gd name="T17" fmla="*/ 112 w 112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8">
                    <a:moveTo>
                      <a:pt x="0" y="0"/>
                    </a:moveTo>
                    <a:lnTo>
                      <a:pt x="111" y="54"/>
                    </a:lnTo>
                    <a:lnTo>
                      <a:pt x="96" y="90"/>
                    </a:lnTo>
                    <a:lnTo>
                      <a:pt x="74" y="1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2" name="Line 348"/>
              <p:cNvSpPr>
                <a:spLocks noChangeShapeType="1"/>
              </p:cNvSpPr>
              <p:nvPr/>
            </p:nvSpPr>
            <p:spPr bwMode="auto">
              <a:xfrm flipH="1" flipV="1">
                <a:off x="4935" y="2306"/>
                <a:ext cx="185" cy="16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2" name="Group 352"/>
            <p:cNvGrpSpPr>
              <a:grpSpLocks/>
            </p:cNvGrpSpPr>
            <p:nvPr/>
          </p:nvGrpSpPr>
          <p:grpSpPr bwMode="auto">
            <a:xfrm>
              <a:off x="6198394" y="2794397"/>
              <a:ext cx="883444" cy="294084"/>
              <a:chOff x="4246" y="2221"/>
              <a:chExt cx="742" cy="247"/>
            </a:xfrm>
          </p:grpSpPr>
          <p:sp>
            <p:nvSpPr>
              <p:cNvPr id="659" name="Freeform 350"/>
              <p:cNvSpPr>
                <a:spLocks/>
              </p:cNvSpPr>
              <p:nvPr/>
            </p:nvSpPr>
            <p:spPr bwMode="auto">
              <a:xfrm>
                <a:off x="4246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2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2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0" name="Line 351"/>
              <p:cNvSpPr>
                <a:spLocks noChangeShapeType="1"/>
              </p:cNvSpPr>
              <p:nvPr/>
            </p:nvSpPr>
            <p:spPr bwMode="auto">
              <a:xfrm flipH="1" flipV="1">
                <a:off x="4358" y="2256"/>
                <a:ext cx="630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3" name="Group 355"/>
            <p:cNvGrpSpPr>
              <a:grpSpLocks/>
            </p:cNvGrpSpPr>
            <p:nvPr/>
          </p:nvGrpSpPr>
          <p:grpSpPr bwMode="auto">
            <a:xfrm>
              <a:off x="6665119" y="2794397"/>
              <a:ext cx="885825" cy="294084"/>
              <a:chOff x="4638" y="2221"/>
              <a:chExt cx="744" cy="247"/>
            </a:xfrm>
          </p:grpSpPr>
          <p:sp>
            <p:nvSpPr>
              <p:cNvPr id="657" name="Freeform 353"/>
              <p:cNvSpPr>
                <a:spLocks/>
              </p:cNvSpPr>
              <p:nvPr/>
            </p:nvSpPr>
            <p:spPr bwMode="auto">
              <a:xfrm>
                <a:off x="5247" y="2221"/>
                <a:ext cx="135" cy="73"/>
              </a:xfrm>
              <a:custGeom>
                <a:avLst/>
                <a:gdLst>
                  <a:gd name="T0" fmla="*/ 134 w 135"/>
                  <a:gd name="T1" fmla="*/ 0 h 73"/>
                  <a:gd name="T2" fmla="*/ 15 w 135"/>
                  <a:gd name="T3" fmla="*/ 72 h 73"/>
                  <a:gd name="T4" fmla="*/ 8 w 135"/>
                  <a:gd name="T5" fmla="*/ 36 h 73"/>
                  <a:gd name="T6" fmla="*/ 0 w 135"/>
                  <a:gd name="T7" fmla="*/ 0 h 73"/>
                  <a:gd name="T8" fmla="*/ 134 w 135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3"/>
                  <a:gd name="T17" fmla="*/ 135 w 135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3">
                    <a:moveTo>
                      <a:pt x="134" y="0"/>
                    </a:moveTo>
                    <a:lnTo>
                      <a:pt x="15" y="72"/>
                    </a:lnTo>
                    <a:lnTo>
                      <a:pt x="8" y="36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8" name="Line 354"/>
              <p:cNvSpPr>
                <a:spLocks noChangeShapeType="1"/>
              </p:cNvSpPr>
              <p:nvPr/>
            </p:nvSpPr>
            <p:spPr bwMode="auto">
              <a:xfrm flipV="1">
                <a:off x="4638" y="2256"/>
                <a:ext cx="623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4" name="Group 358"/>
            <p:cNvGrpSpPr>
              <a:grpSpLocks/>
            </p:cNvGrpSpPr>
            <p:nvPr/>
          </p:nvGrpSpPr>
          <p:grpSpPr bwMode="auto">
            <a:xfrm>
              <a:off x="6516291" y="2794397"/>
              <a:ext cx="645319" cy="295275"/>
              <a:chOff x="4513" y="2221"/>
              <a:chExt cx="542" cy="248"/>
            </a:xfrm>
          </p:grpSpPr>
          <p:sp>
            <p:nvSpPr>
              <p:cNvPr id="655" name="Freeform 356"/>
              <p:cNvSpPr>
                <a:spLocks/>
              </p:cNvSpPr>
              <p:nvPr/>
            </p:nvSpPr>
            <p:spPr bwMode="auto">
              <a:xfrm>
                <a:off x="4513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18 h 91"/>
                  <a:gd name="T4" fmla="*/ 112 w 127"/>
                  <a:gd name="T5" fmla="*/ 54 h 91"/>
                  <a:gd name="T6" fmla="*/ 104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18"/>
                    </a:lnTo>
                    <a:lnTo>
                      <a:pt x="112" y="54"/>
                    </a:lnTo>
                    <a:lnTo>
                      <a:pt x="104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6" name="Line 357"/>
              <p:cNvSpPr>
                <a:spLocks noChangeShapeType="1"/>
              </p:cNvSpPr>
              <p:nvPr/>
            </p:nvSpPr>
            <p:spPr bwMode="auto">
              <a:xfrm flipH="1" flipV="1">
                <a:off x="4617" y="2273"/>
                <a:ext cx="438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5" name="Group 361"/>
            <p:cNvGrpSpPr>
              <a:grpSpLocks/>
            </p:cNvGrpSpPr>
            <p:nvPr/>
          </p:nvGrpSpPr>
          <p:grpSpPr bwMode="auto">
            <a:xfrm>
              <a:off x="6198394" y="2794397"/>
              <a:ext cx="564356" cy="294084"/>
              <a:chOff x="4246" y="2221"/>
              <a:chExt cx="474" cy="247"/>
            </a:xfrm>
          </p:grpSpPr>
          <p:sp>
            <p:nvSpPr>
              <p:cNvPr id="653" name="Freeform 359"/>
              <p:cNvSpPr>
                <a:spLocks/>
              </p:cNvSpPr>
              <p:nvPr/>
            </p:nvSpPr>
            <p:spPr bwMode="auto">
              <a:xfrm>
                <a:off x="4246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2 w 127"/>
                  <a:gd name="T5" fmla="*/ 54 h 91"/>
                  <a:gd name="T6" fmla="*/ 97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2" y="54"/>
                    </a:lnTo>
                    <a:lnTo>
                      <a:pt x="97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4" name="Line 360"/>
              <p:cNvSpPr>
                <a:spLocks noChangeShapeType="1"/>
              </p:cNvSpPr>
              <p:nvPr/>
            </p:nvSpPr>
            <p:spPr bwMode="auto">
              <a:xfrm flipH="1" flipV="1">
                <a:off x="4349" y="2271"/>
                <a:ext cx="371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6" name="Group 364"/>
            <p:cNvGrpSpPr>
              <a:grpSpLocks/>
            </p:cNvGrpSpPr>
            <p:nvPr/>
          </p:nvGrpSpPr>
          <p:grpSpPr bwMode="auto">
            <a:xfrm>
              <a:off x="6119813" y="2794398"/>
              <a:ext cx="245269" cy="301228"/>
              <a:chOff x="4180" y="2221"/>
              <a:chExt cx="206" cy="253"/>
            </a:xfrm>
          </p:grpSpPr>
          <p:sp>
            <p:nvSpPr>
              <p:cNvPr id="651" name="Freeform 362"/>
              <p:cNvSpPr>
                <a:spLocks/>
              </p:cNvSpPr>
              <p:nvPr/>
            </p:nvSpPr>
            <p:spPr bwMode="auto">
              <a:xfrm>
                <a:off x="4180" y="2221"/>
                <a:ext cx="104" cy="136"/>
              </a:xfrm>
              <a:custGeom>
                <a:avLst/>
                <a:gdLst>
                  <a:gd name="T0" fmla="*/ 0 w 104"/>
                  <a:gd name="T1" fmla="*/ 0 h 136"/>
                  <a:gd name="T2" fmla="*/ 103 w 104"/>
                  <a:gd name="T3" fmla="*/ 81 h 136"/>
                  <a:gd name="T4" fmla="*/ 81 w 104"/>
                  <a:gd name="T5" fmla="*/ 108 h 136"/>
                  <a:gd name="T6" fmla="*/ 59 w 104"/>
                  <a:gd name="T7" fmla="*/ 135 h 136"/>
                  <a:gd name="T8" fmla="*/ 0 w 104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36"/>
                  <a:gd name="T17" fmla="*/ 104 w 104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36">
                    <a:moveTo>
                      <a:pt x="0" y="0"/>
                    </a:moveTo>
                    <a:lnTo>
                      <a:pt x="103" y="81"/>
                    </a:lnTo>
                    <a:lnTo>
                      <a:pt x="81" y="108"/>
                    </a:lnTo>
                    <a:lnTo>
                      <a:pt x="59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2" name="Line 363"/>
              <p:cNvSpPr>
                <a:spLocks noChangeShapeType="1"/>
              </p:cNvSpPr>
              <p:nvPr/>
            </p:nvSpPr>
            <p:spPr bwMode="auto">
              <a:xfrm flipH="1" flipV="1">
                <a:off x="4253" y="2322"/>
                <a:ext cx="133" cy="15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7" name="Group 367"/>
            <p:cNvGrpSpPr>
              <a:grpSpLocks/>
            </p:cNvGrpSpPr>
            <p:nvPr/>
          </p:nvGrpSpPr>
          <p:grpSpPr bwMode="auto">
            <a:xfrm>
              <a:off x="6587729" y="2794397"/>
              <a:ext cx="247650" cy="300038"/>
              <a:chOff x="4573" y="2221"/>
              <a:chExt cx="208" cy="252"/>
            </a:xfrm>
          </p:grpSpPr>
          <p:sp>
            <p:nvSpPr>
              <p:cNvPr id="649" name="Freeform 365"/>
              <p:cNvSpPr>
                <a:spLocks/>
              </p:cNvSpPr>
              <p:nvPr/>
            </p:nvSpPr>
            <p:spPr bwMode="auto">
              <a:xfrm>
                <a:off x="4669" y="2221"/>
                <a:ext cx="112" cy="136"/>
              </a:xfrm>
              <a:custGeom>
                <a:avLst/>
                <a:gdLst>
                  <a:gd name="T0" fmla="*/ 111 w 112"/>
                  <a:gd name="T1" fmla="*/ 0 h 136"/>
                  <a:gd name="T2" fmla="*/ 45 w 112"/>
                  <a:gd name="T3" fmla="*/ 135 h 136"/>
                  <a:gd name="T4" fmla="*/ 22 w 112"/>
                  <a:gd name="T5" fmla="*/ 108 h 136"/>
                  <a:gd name="T6" fmla="*/ 0 w 112"/>
                  <a:gd name="T7" fmla="*/ 81 h 136"/>
                  <a:gd name="T8" fmla="*/ 111 w 112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36"/>
                  <a:gd name="T17" fmla="*/ 112 w 112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36">
                    <a:moveTo>
                      <a:pt x="111" y="0"/>
                    </a:moveTo>
                    <a:lnTo>
                      <a:pt x="45" y="135"/>
                    </a:lnTo>
                    <a:lnTo>
                      <a:pt x="22" y="108"/>
                    </a:lnTo>
                    <a:lnTo>
                      <a:pt x="0" y="81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0" name="Line 366"/>
              <p:cNvSpPr>
                <a:spLocks noChangeShapeType="1"/>
              </p:cNvSpPr>
              <p:nvPr/>
            </p:nvSpPr>
            <p:spPr bwMode="auto">
              <a:xfrm flipV="1">
                <a:off x="4573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48" name="TextBox 647"/>
            <p:cNvSpPr txBox="1"/>
            <p:nvPr/>
          </p:nvSpPr>
          <p:spPr>
            <a:xfrm>
              <a:off x="6075314" y="3317757"/>
              <a:ext cx="1401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Round-Robin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269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Insert to Unique Key?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Data partitioned on function of key? </a:t>
            </a:r>
          </a:p>
          <a:p>
            <a:pPr lvl="1"/>
            <a:r>
              <a:rPr lang="en-US" altLang="x-none" dirty="0"/>
              <a:t>Route to relevant node</a:t>
            </a:r>
          </a:p>
          <a:p>
            <a:pPr lvl="2"/>
            <a:r>
              <a:rPr lang="en-US" altLang="x-none" dirty="0"/>
              <a:t>And reject if already exists</a:t>
            </a:r>
          </a:p>
        </p:txBody>
      </p:sp>
      <p:grpSp>
        <p:nvGrpSpPr>
          <p:cNvPr id="564" name="Group 563" descr="With hashed data it is easy to apply the hash function and find exactly which machine the data is on. Only one broadcast is necessary" title="Hash Broadcast"/>
          <p:cNvGrpSpPr/>
          <p:nvPr/>
        </p:nvGrpSpPr>
        <p:grpSpPr>
          <a:xfrm>
            <a:off x="2097777" y="2702983"/>
            <a:ext cx="73235" cy="457200"/>
            <a:chOff x="2721754" y="3560344"/>
            <a:chExt cx="97646" cy="609600"/>
          </a:xfrm>
        </p:grpSpPr>
        <p:cxnSp>
          <p:nvCxnSpPr>
            <p:cNvPr id="565" name="Straight Arrow Connector 564"/>
            <p:cNvCxnSpPr/>
            <p:nvPr/>
          </p:nvCxnSpPr>
          <p:spPr bwMode="auto">
            <a:xfrm flipH="1">
              <a:off x="2764420" y="3657990"/>
              <a:ext cx="6157" cy="511954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6" name="Oval 565"/>
            <p:cNvSpPr/>
            <p:nvPr/>
          </p:nvSpPr>
          <p:spPr bwMode="auto">
            <a:xfrm>
              <a:off x="2721754" y="3560344"/>
              <a:ext cx="97646" cy="9764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  <p:grpSp>
        <p:nvGrpSpPr>
          <p:cNvPr id="567" name="Group 566" descr="Hash data on several machines so that it is completely split up evenly (if the hash function is good)" title="Hash"/>
          <p:cNvGrpSpPr/>
          <p:nvPr/>
        </p:nvGrpSpPr>
        <p:grpSpPr>
          <a:xfrm>
            <a:off x="1127773" y="3287580"/>
            <a:ext cx="2449115" cy="3028951"/>
            <a:chOff x="3467101" y="2000250"/>
            <a:chExt cx="2449115" cy="3028951"/>
          </a:xfrm>
        </p:grpSpPr>
        <p:sp>
          <p:nvSpPr>
            <p:cNvPr id="568" name="Rectangle 567"/>
            <p:cNvSpPr>
              <a:spLocks noChangeArrowheads="1"/>
            </p:cNvSpPr>
            <p:nvPr/>
          </p:nvSpPr>
          <p:spPr bwMode="auto">
            <a:xfrm>
              <a:off x="3507581" y="4669632"/>
              <a:ext cx="2128838" cy="359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69" name="Rectangle 94" descr="50%"/>
            <p:cNvSpPr>
              <a:spLocks noChangeArrowheads="1"/>
            </p:cNvSpPr>
            <p:nvPr/>
          </p:nvSpPr>
          <p:spPr bwMode="auto">
            <a:xfrm>
              <a:off x="3494485" y="3100387"/>
              <a:ext cx="1951434" cy="261938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0" name="Rectangle 95"/>
            <p:cNvSpPr>
              <a:spLocks noChangeArrowheads="1"/>
            </p:cNvSpPr>
            <p:nvPr/>
          </p:nvSpPr>
          <p:spPr bwMode="auto">
            <a:xfrm>
              <a:off x="3520679" y="2601517"/>
              <a:ext cx="282178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1" name="Rectangle 96"/>
            <p:cNvSpPr>
              <a:spLocks noChangeArrowheads="1"/>
            </p:cNvSpPr>
            <p:nvPr/>
          </p:nvSpPr>
          <p:spPr bwMode="auto">
            <a:xfrm>
              <a:off x="3574257" y="2005013"/>
              <a:ext cx="23693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2" name="Rectangle 97"/>
            <p:cNvSpPr>
              <a:spLocks noChangeArrowheads="1"/>
            </p:cNvSpPr>
            <p:nvPr/>
          </p:nvSpPr>
          <p:spPr bwMode="auto">
            <a:xfrm>
              <a:off x="3530204" y="2070497"/>
              <a:ext cx="236934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3" name="Freeform 98"/>
            <p:cNvSpPr>
              <a:spLocks/>
            </p:cNvSpPr>
            <p:nvPr/>
          </p:nvSpPr>
          <p:spPr bwMode="auto">
            <a:xfrm>
              <a:off x="3515916" y="2000250"/>
              <a:ext cx="284559" cy="446485"/>
            </a:xfrm>
            <a:custGeom>
              <a:avLst/>
              <a:gdLst>
                <a:gd name="T0" fmla="*/ 0 w 239"/>
                <a:gd name="T1" fmla="*/ 2147483647 h 375"/>
                <a:gd name="T2" fmla="*/ 2147483647 w 239"/>
                <a:gd name="T3" fmla="*/ 0 h 375"/>
                <a:gd name="T4" fmla="*/ 2147483647 w 239"/>
                <a:gd name="T5" fmla="*/ 0 h 375"/>
                <a:gd name="T6" fmla="*/ 2147483647 w 239"/>
                <a:gd name="T7" fmla="*/ 2147483647 h 375"/>
                <a:gd name="T8" fmla="*/ 2147483647 w 239"/>
                <a:gd name="T9" fmla="*/ 2147483647 h 375"/>
                <a:gd name="T10" fmla="*/ 2147483647 w 239"/>
                <a:gd name="T11" fmla="*/ 2147483647 h 375"/>
                <a:gd name="T12" fmla="*/ 2147483647 w 239"/>
                <a:gd name="T13" fmla="*/ 2147483647 h 375"/>
                <a:gd name="T14" fmla="*/ 2147483647 w 239"/>
                <a:gd name="T15" fmla="*/ 2147483647 h 375"/>
                <a:gd name="T16" fmla="*/ 0 w 239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"/>
                <a:gd name="T28" fmla="*/ 0 h 375"/>
                <a:gd name="T29" fmla="*/ 239 w 239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" h="375">
                  <a:moveTo>
                    <a:pt x="0" y="46"/>
                  </a:moveTo>
                  <a:lnTo>
                    <a:pt x="37" y="0"/>
                  </a:lnTo>
                  <a:lnTo>
                    <a:pt x="238" y="0"/>
                  </a:lnTo>
                  <a:lnTo>
                    <a:pt x="238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74" name="Line 99"/>
            <p:cNvSpPr>
              <a:spLocks noChangeShapeType="1"/>
            </p:cNvSpPr>
            <p:nvPr/>
          </p:nvSpPr>
          <p:spPr bwMode="auto">
            <a:xfrm flipH="1">
              <a:off x="3781425" y="2001441"/>
              <a:ext cx="34529" cy="631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75" name="Oval 100"/>
            <p:cNvSpPr>
              <a:spLocks noChangeArrowheads="1"/>
            </p:cNvSpPr>
            <p:nvPr/>
          </p:nvSpPr>
          <p:spPr bwMode="auto">
            <a:xfrm>
              <a:off x="3520679" y="2580085"/>
              <a:ext cx="282178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576" name="Group 105"/>
            <p:cNvGrpSpPr>
              <a:grpSpLocks/>
            </p:cNvGrpSpPr>
            <p:nvPr/>
          </p:nvGrpSpPr>
          <p:grpSpPr bwMode="auto">
            <a:xfrm>
              <a:off x="3518297" y="2759869"/>
              <a:ext cx="289322" cy="45244"/>
              <a:chOff x="1995" y="2192"/>
              <a:chExt cx="243" cy="38"/>
            </a:xfrm>
          </p:grpSpPr>
          <p:sp>
            <p:nvSpPr>
              <p:cNvPr id="704" name="Arc 101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5" name="Arc 102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6" name="Arc 103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7" name="Arc 104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577" name="Line 106"/>
            <p:cNvSpPr>
              <a:spLocks noChangeShapeType="1"/>
            </p:cNvSpPr>
            <p:nvPr/>
          </p:nvSpPr>
          <p:spPr bwMode="auto">
            <a:xfrm>
              <a:off x="3515916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78" name="Line 107"/>
            <p:cNvSpPr>
              <a:spLocks noChangeShapeType="1"/>
            </p:cNvSpPr>
            <p:nvPr/>
          </p:nvSpPr>
          <p:spPr bwMode="auto">
            <a:xfrm>
              <a:off x="3807619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79" name="Rectangle 108"/>
            <p:cNvSpPr>
              <a:spLocks noChangeArrowheads="1"/>
            </p:cNvSpPr>
            <p:nvPr/>
          </p:nvSpPr>
          <p:spPr bwMode="auto">
            <a:xfrm>
              <a:off x="3918347" y="2601517"/>
              <a:ext cx="290513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0" name="Rectangle 109"/>
            <p:cNvSpPr>
              <a:spLocks noChangeArrowheads="1"/>
            </p:cNvSpPr>
            <p:nvPr/>
          </p:nvSpPr>
          <p:spPr bwMode="auto">
            <a:xfrm>
              <a:off x="3971925" y="2005013"/>
              <a:ext cx="246460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1" name="Rectangle 110"/>
            <p:cNvSpPr>
              <a:spLocks noChangeArrowheads="1"/>
            </p:cNvSpPr>
            <p:nvPr/>
          </p:nvSpPr>
          <p:spPr bwMode="auto">
            <a:xfrm>
              <a:off x="3936206" y="2070497"/>
              <a:ext cx="238125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2" name="Freeform 111"/>
            <p:cNvSpPr>
              <a:spLocks/>
            </p:cNvSpPr>
            <p:nvPr/>
          </p:nvSpPr>
          <p:spPr bwMode="auto">
            <a:xfrm>
              <a:off x="3921919" y="2000250"/>
              <a:ext cx="292894" cy="446485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8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1" y="374"/>
                  </a:lnTo>
                  <a:lnTo>
                    <a:pt x="201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83" name="Line 112"/>
            <p:cNvSpPr>
              <a:spLocks noChangeShapeType="1"/>
            </p:cNvSpPr>
            <p:nvPr/>
          </p:nvSpPr>
          <p:spPr bwMode="auto">
            <a:xfrm flipH="1">
              <a:off x="4179094" y="2000250"/>
              <a:ext cx="44054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84" name="Oval 113"/>
            <p:cNvSpPr>
              <a:spLocks noChangeArrowheads="1"/>
            </p:cNvSpPr>
            <p:nvPr/>
          </p:nvSpPr>
          <p:spPr bwMode="auto">
            <a:xfrm>
              <a:off x="3918347" y="2580085"/>
              <a:ext cx="290513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585" name="Group 118"/>
            <p:cNvGrpSpPr>
              <a:grpSpLocks/>
            </p:cNvGrpSpPr>
            <p:nvPr/>
          </p:nvGrpSpPr>
          <p:grpSpPr bwMode="auto">
            <a:xfrm>
              <a:off x="3915966" y="2759869"/>
              <a:ext cx="289322" cy="45244"/>
              <a:chOff x="2329" y="2192"/>
              <a:chExt cx="243" cy="38"/>
            </a:xfrm>
          </p:grpSpPr>
          <p:sp>
            <p:nvSpPr>
              <p:cNvPr id="700" name="Arc 114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1" name="Arc 115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2" name="Arc 116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3" name="Arc 117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586" name="Line 119"/>
            <p:cNvSpPr>
              <a:spLocks noChangeShapeType="1"/>
            </p:cNvSpPr>
            <p:nvPr/>
          </p:nvSpPr>
          <p:spPr bwMode="auto">
            <a:xfrm>
              <a:off x="3913585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87" name="Line 120"/>
            <p:cNvSpPr>
              <a:spLocks noChangeShapeType="1"/>
            </p:cNvSpPr>
            <p:nvPr/>
          </p:nvSpPr>
          <p:spPr bwMode="auto">
            <a:xfrm>
              <a:off x="4213622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88" name="Rectangle 121"/>
            <p:cNvSpPr>
              <a:spLocks noChangeArrowheads="1"/>
            </p:cNvSpPr>
            <p:nvPr/>
          </p:nvSpPr>
          <p:spPr bwMode="auto">
            <a:xfrm>
              <a:off x="4333875" y="2601517"/>
              <a:ext cx="282179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9" name="Rectangle 122"/>
            <p:cNvSpPr>
              <a:spLocks noChangeArrowheads="1"/>
            </p:cNvSpPr>
            <p:nvPr/>
          </p:nvSpPr>
          <p:spPr bwMode="auto">
            <a:xfrm>
              <a:off x="4386263" y="2005013"/>
              <a:ext cx="23812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90" name="Rectangle 123"/>
            <p:cNvSpPr>
              <a:spLocks noChangeArrowheads="1"/>
            </p:cNvSpPr>
            <p:nvPr/>
          </p:nvSpPr>
          <p:spPr bwMode="auto">
            <a:xfrm>
              <a:off x="4333875" y="2070497"/>
              <a:ext cx="246460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91" name="Freeform 124"/>
            <p:cNvSpPr>
              <a:spLocks/>
            </p:cNvSpPr>
            <p:nvPr/>
          </p:nvSpPr>
          <p:spPr bwMode="auto">
            <a:xfrm>
              <a:off x="4329113" y="2000250"/>
              <a:ext cx="292894" cy="446485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29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7" y="374"/>
                  </a:lnTo>
                  <a:lnTo>
                    <a:pt x="207" y="46"/>
                  </a:lnTo>
                  <a:lnTo>
                    <a:pt x="96" y="46"/>
                  </a:lnTo>
                  <a:lnTo>
                    <a:pt x="44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92" name="Line 125"/>
            <p:cNvSpPr>
              <a:spLocks noChangeShapeType="1"/>
            </p:cNvSpPr>
            <p:nvPr/>
          </p:nvSpPr>
          <p:spPr bwMode="auto">
            <a:xfrm flipH="1">
              <a:off x="4585098" y="2000250"/>
              <a:ext cx="35719" cy="654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93" name="Oval 126"/>
            <p:cNvSpPr>
              <a:spLocks noChangeArrowheads="1"/>
            </p:cNvSpPr>
            <p:nvPr/>
          </p:nvSpPr>
          <p:spPr bwMode="auto">
            <a:xfrm>
              <a:off x="4333875" y="2580085"/>
              <a:ext cx="282179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594" name="Group 131"/>
            <p:cNvGrpSpPr>
              <a:grpSpLocks/>
            </p:cNvGrpSpPr>
            <p:nvPr/>
          </p:nvGrpSpPr>
          <p:grpSpPr bwMode="auto">
            <a:xfrm>
              <a:off x="4331494" y="2758679"/>
              <a:ext cx="280988" cy="46434"/>
              <a:chOff x="2678" y="2191"/>
              <a:chExt cx="236" cy="39"/>
            </a:xfrm>
          </p:grpSpPr>
          <p:sp>
            <p:nvSpPr>
              <p:cNvPr id="696" name="Arc 127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7" name="Arc 128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8" name="Arc 129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9" name="Arc 130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595" name="Line 132"/>
            <p:cNvSpPr>
              <a:spLocks noChangeShapeType="1"/>
            </p:cNvSpPr>
            <p:nvPr/>
          </p:nvSpPr>
          <p:spPr bwMode="auto">
            <a:xfrm>
              <a:off x="4329113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96" name="Line 133"/>
            <p:cNvSpPr>
              <a:spLocks noChangeShapeType="1"/>
            </p:cNvSpPr>
            <p:nvPr/>
          </p:nvSpPr>
          <p:spPr bwMode="auto">
            <a:xfrm>
              <a:off x="4611291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97" name="Rectangle 134"/>
            <p:cNvSpPr>
              <a:spLocks noChangeArrowheads="1"/>
            </p:cNvSpPr>
            <p:nvPr/>
          </p:nvSpPr>
          <p:spPr bwMode="auto">
            <a:xfrm>
              <a:off x="4739879" y="2601517"/>
              <a:ext cx="282178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98" name="Rectangle 135"/>
            <p:cNvSpPr>
              <a:spLocks noChangeArrowheads="1"/>
            </p:cNvSpPr>
            <p:nvPr/>
          </p:nvSpPr>
          <p:spPr bwMode="auto">
            <a:xfrm>
              <a:off x="4783931" y="2005013"/>
              <a:ext cx="23812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99" name="Rectangle 136"/>
            <p:cNvSpPr>
              <a:spLocks noChangeArrowheads="1"/>
            </p:cNvSpPr>
            <p:nvPr/>
          </p:nvSpPr>
          <p:spPr bwMode="auto">
            <a:xfrm>
              <a:off x="4748213" y="2070497"/>
              <a:ext cx="238125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00" name="Freeform 137"/>
            <p:cNvSpPr>
              <a:spLocks/>
            </p:cNvSpPr>
            <p:nvPr/>
          </p:nvSpPr>
          <p:spPr bwMode="auto">
            <a:xfrm>
              <a:off x="4726781" y="2000250"/>
              <a:ext cx="291704" cy="446485"/>
            </a:xfrm>
            <a:custGeom>
              <a:avLst/>
              <a:gdLst>
                <a:gd name="T0" fmla="*/ 0 w 245"/>
                <a:gd name="T1" fmla="*/ 2147483647 h 375"/>
                <a:gd name="T2" fmla="*/ 2147483647 w 245"/>
                <a:gd name="T3" fmla="*/ 0 h 375"/>
                <a:gd name="T4" fmla="*/ 2147483647 w 245"/>
                <a:gd name="T5" fmla="*/ 0 h 375"/>
                <a:gd name="T6" fmla="*/ 2147483647 w 245"/>
                <a:gd name="T7" fmla="*/ 2147483647 h 375"/>
                <a:gd name="T8" fmla="*/ 2147483647 w 245"/>
                <a:gd name="T9" fmla="*/ 2147483647 h 375"/>
                <a:gd name="T10" fmla="*/ 2147483647 w 245"/>
                <a:gd name="T11" fmla="*/ 2147483647 h 375"/>
                <a:gd name="T12" fmla="*/ 2147483647 w 245"/>
                <a:gd name="T13" fmla="*/ 2147483647 h 375"/>
                <a:gd name="T14" fmla="*/ 2147483647 w 245"/>
                <a:gd name="T15" fmla="*/ 2147483647 h 375"/>
                <a:gd name="T16" fmla="*/ 0 w 245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5"/>
                <a:gd name="T28" fmla="*/ 0 h 375"/>
                <a:gd name="T29" fmla="*/ 245 w 245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5" h="375">
                  <a:moveTo>
                    <a:pt x="0" y="46"/>
                  </a:moveTo>
                  <a:lnTo>
                    <a:pt x="37" y="0"/>
                  </a:lnTo>
                  <a:lnTo>
                    <a:pt x="244" y="0"/>
                  </a:lnTo>
                  <a:lnTo>
                    <a:pt x="244" y="328"/>
                  </a:lnTo>
                  <a:lnTo>
                    <a:pt x="215" y="374"/>
                  </a:lnTo>
                  <a:lnTo>
                    <a:pt x="215" y="46"/>
                  </a:lnTo>
                  <a:lnTo>
                    <a:pt x="111" y="46"/>
                  </a:lnTo>
                  <a:lnTo>
                    <a:pt x="59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01" name="Line 138"/>
            <p:cNvSpPr>
              <a:spLocks noChangeShapeType="1"/>
            </p:cNvSpPr>
            <p:nvPr/>
          </p:nvSpPr>
          <p:spPr bwMode="auto">
            <a:xfrm flipH="1">
              <a:off x="4982766" y="2000250"/>
              <a:ext cx="44053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02" name="Oval 139"/>
            <p:cNvSpPr>
              <a:spLocks noChangeArrowheads="1"/>
            </p:cNvSpPr>
            <p:nvPr/>
          </p:nvSpPr>
          <p:spPr bwMode="auto">
            <a:xfrm>
              <a:off x="4739879" y="2580085"/>
              <a:ext cx="282178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603" name="Group 144"/>
            <p:cNvGrpSpPr>
              <a:grpSpLocks/>
            </p:cNvGrpSpPr>
            <p:nvPr/>
          </p:nvGrpSpPr>
          <p:grpSpPr bwMode="auto">
            <a:xfrm>
              <a:off x="4737497" y="2759869"/>
              <a:ext cx="289322" cy="45244"/>
              <a:chOff x="3019" y="2192"/>
              <a:chExt cx="243" cy="38"/>
            </a:xfrm>
          </p:grpSpPr>
          <p:sp>
            <p:nvSpPr>
              <p:cNvPr id="692" name="Arc 140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3" name="Arc 141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4" name="Arc 142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5" name="Arc 143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04" name="Line 145"/>
            <p:cNvSpPr>
              <a:spLocks noChangeShapeType="1"/>
            </p:cNvSpPr>
            <p:nvPr/>
          </p:nvSpPr>
          <p:spPr bwMode="auto">
            <a:xfrm>
              <a:off x="4735116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05" name="Line 146"/>
            <p:cNvSpPr>
              <a:spLocks noChangeShapeType="1"/>
            </p:cNvSpPr>
            <p:nvPr/>
          </p:nvSpPr>
          <p:spPr bwMode="auto">
            <a:xfrm>
              <a:off x="5026819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06" name="Rectangle 147"/>
            <p:cNvSpPr>
              <a:spLocks noChangeArrowheads="1"/>
            </p:cNvSpPr>
            <p:nvPr/>
          </p:nvSpPr>
          <p:spPr bwMode="auto">
            <a:xfrm>
              <a:off x="5137548" y="2601517"/>
              <a:ext cx="282178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07" name="Rectangle 148"/>
            <p:cNvSpPr>
              <a:spLocks noChangeArrowheads="1"/>
            </p:cNvSpPr>
            <p:nvPr/>
          </p:nvSpPr>
          <p:spPr bwMode="auto">
            <a:xfrm>
              <a:off x="5189935" y="2005013"/>
              <a:ext cx="23812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08" name="Rectangle 149"/>
            <p:cNvSpPr>
              <a:spLocks noChangeArrowheads="1"/>
            </p:cNvSpPr>
            <p:nvPr/>
          </p:nvSpPr>
          <p:spPr bwMode="auto">
            <a:xfrm>
              <a:off x="5145881" y="2070497"/>
              <a:ext cx="238125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09" name="Freeform 150"/>
            <p:cNvSpPr>
              <a:spLocks/>
            </p:cNvSpPr>
            <p:nvPr/>
          </p:nvSpPr>
          <p:spPr bwMode="auto">
            <a:xfrm>
              <a:off x="5132785" y="2000250"/>
              <a:ext cx="292894" cy="446485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11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0" name="Line 151"/>
            <p:cNvSpPr>
              <a:spLocks noChangeShapeType="1"/>
            </p:cNvSpPr>
            <p:nvPr/>
          </p:nvSpPr>
          <p:spPr bwMode="auto">
            <a:xfrm flipH="1">
              <a:off x="5397104" y="2000250"/>
              <a:ext cx="45244" cy="654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1" name="Oval 152"/>
            <p:cNvSpPr>
              <a:spLocks noChangeArrowheads="1"/>
            </p:cNvSpPr>
            <p:nvPr/>
          </p:nvSpPr>
          <p:spPr bwMode="auto">
            <a:xfrm>
              <a:off x="5137548" y="2580085"/>
              <a:ext cx="282178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612" name="Group 157"/>
            <p:cNvGrpSpPr>
              <a:grpSpLocks/>
            </p:cNvGrpSpPr>
            <p:nvPr/>
          </p:nvGrpSpPr>
          <p:grpSpPr bwMode="auto">
            <a:xfrm>
              <a:off x="5135166" y="2758679"/>
              <a:ext cx="290513" cy="46434"/>
              <a:chOff x="3353" y="2191"/>
              <a:chExt cx="244" cy="39"/>
            </a:xfrm>
          </p:grpSpPr>
          <p:sp>
            <p:nvSpPr>
              <p:cNvPr id="688" name="Arc 153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9" name="Arc 154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0" name="Arc 155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1" name="Arc 156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13" name="Line 158"/>
            <p:cNvSpPr>
              <a:spLocks noChangeShapeType="1"/>
            </p:cNvSpPr>
            <p:nvPr/>
          </p:nvSpPr>
          <p:spPr bwMode="auto">
            <a:xfrm>
              <a:off x="5132785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4" name="Line 159"/>
            <p:cNvSpPr>
              <a:spLocks noChangeShapeType="1"/>
            </p:cNvSpPr>
            <p:nvPr/>
          </p:nvSpPr>
          <p:spPr bwMode="auto">
            <a:xfrm>
              <a:off x="5424488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5" name="Line 160"/>
            <p:cNvSpPr>
              <a:spLocks noChangeShapeType="1"/>
            </p:cNvSpPr>
            <p:nvPr/>
          </p:nvSpPr>
          <p:spPr bwMode="auto">
            <a:xfrm>
              <a:off x="3648075" y="2520554"/>
              <a:ext cx="1634729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6" name="Line 161"/>
            <p:cNvSpPr>
              <a:spLocks noChangeShapeType="1"/>
            </p:cNvSpPr>
            <p:nvPr/>
          </p:nvSpPr>
          <p:spPr bwMode="auto">
            <a:xfrm>
              <a:off x="3657600" y="2434829"/>
              <a:ext cx="0" cy="1619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7" name="Line 162"/>
            <p:cNvSpPr>
              <a:spLocks noChangeShapeType="1"/>
            </p:cNvSpPr>
            <p:nvPr/>
          </p:nvSpPr>
          <p:spPr bwMode="auto">
            <a:xfrm>
              <a:off x="4055269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8" name="Line 163"/>
            <p:cNvSpPr>
              <a:spLocks noChangeShapeType="1"/>
            </p:cNvSpPr>
            <p:nvPr/>
          </p:nvSpPr>
          <p:spPr bwMode="auto">
            <a:xfrm>
              <a:off x="4461272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9" name="Line 164"/>
            <p:cNvSpPr>
              <a:spLocks noChangeShapeType="1"/>
            </p:cNvSpPr>
            <p:nvPr/>
          </p:nvSpPr>
          <p:spPr bwMode="auto">
            <a:xfrm>
              <a:off x="4876800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20" name="Line 165"/>
            <p:cNvSpPr>
              <a:spLocks noChangeShapeType="1"/>
            </p:cNvSpPr>
            <p:nvPr/>
          </p:nvSpPr>
          <p:spPr bwMode="auto">
            <a:xfrm>
              <a:off x="5274469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621" name="Group 171"/>
            <p:cNvGrpSpPr>
              <a:grpSpLocks/>
            </p:cNvGrpSpPr>
            <p:nvPr/>
          </p:nvGrpSpPr>
          <p:grpSpPr bwMode="auto">
            <a:xfrm>
              <a:off x="3538538" y="3144442"/>
              <a:ext cx="1845469" cy="163115"/>
              <a:chOff x="2012" y="2515"/>
              <a:chExt cx="1550" cy="137"/>
            </a:xfrm>
          </p:grpSpPr>
          <p:sp>
            <p:nvSpPr>
              <p:cNvPr id="683" name="Rectangle 166"/>
              <p:cNvSpPr>
                <a:spLocks noChangeArrowheads="1"/>
              </p:cNvSpPr>
              <p:nvPr/>
            </p:nvSpPr>
            <p:spPr bwMode="auto">
              <a:xfrm>
                <a:off x="2012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4" name="Rectangle 167"/>
              <p:cNvSpPr>
                <a:spLocks noChangeArrowheads="1"/>
              </p:cNvSpPr>
              <p:nvPr/>
            </p:nvSpPr>
            <p:spPr bwMode="auto">
              <a:xfrm>
                <a:off x="2331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5" name="Rectangle 168"/>
              <p:cNvSpPr>
                <a:spLocks noChangeArrowheads="1"/>
              </p:cNvSpPr>
              <p:nvPr/>
            </p:nvSpPr>
            <p:spPr bwMode="auto">
              <a:xfrm>
                <a:off x="2657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6" name="Rectangle 169"/>
              <p:cNvSpPr>
                <a:spLocks noChangeArrowheads="1"/>
              </p:cNvSpPr>
              <p:nvPr/>
            </p:nvSpPr>
            <p:spPr bwMode="auto">
              <a:xfrm>
                <a:off x="2976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7" name="Rectangle 170"/>
              <p:cNvSpPr>
                <a:spLocks noChangeArrowheads="1"/>
              </p:cNvSpPr>
              <p:nvPr/>
            </p:nvSpPr>
            <p:spPr bwMode="auto">
              <a:xfrm>
                <a:off x="3296" y="2515"/>
                <a:ext cx="266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22" name="Rectangle 172"/>
            <p:cNvSpPr>
              <a:spLocks noChangeArrowheads="1"/>
            </p:cNvSpPr>
            <p:nvPr/>
          </p:nvSpPr>
          <p:spPr bwMode="auto">
            <a:xfrm>
              <a:off x="3467101" y="3103960"/>
              <a:ext cx="46326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623" name="Rectangle 173"/>
            <p:cNvSpPr>
              <a:spLocks noChangeArrowheads="1"/>
            </p:cNvSpPr>
            <p:nvPr/>
          </p:nvSpPr>
          <p:spPr bwMode="auto">
            <a:xfrm>
              <a:off x="3842147" y="3095625"/>
              <a:ext cx="41344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624" name="Rectangle 174"/>
            <p:cNvSpPr>
              <a:spLocks noChangeArrowheads="1"/>
            </p:cNvSpPr>
            <p:nvPr/>
          </p:nvSpPr>
          <p:spPr bwMode="auto">
            <a:xfrm>
              <a:off x="4241007" y="3095625"/>
              <a:ext cx="482503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625" name="Rectangle 175"/>
            <p:cNvSpPr>
              <a:spLocks noChangeArrowheads="1"/>
            </p:cNvSpPr>
            <p:nvPr/>
          </p:nvSpPr>
          <p:spPr bwMode="auto">
            <a:xfrm>
              <a:off x="4610100" y="3095625"/>
              <a:ext cx="485709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626" name="Rectangle 176"/>
            <p:cNvSpPr>
              <a:spLocks noChangeArrowheads="1"/>
            </p:cNvSpPr>
            <p:nvPr/>
          </p:nvSpPr>
          <p:spPr bwMode="auto">
            <a:xfrm>
              <a:off x="4991100" y="3094435"/>
              <a:ext cx="434991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627" name="Group 179"/>
            <p:cNvGrpSpPr>
              <a:grpSpLocks/>
            </p:cNvGrpSpPr>
            <p:nvPr/>
          </p:nvGrpSpPr>
          <p:grpSpPr bwMode="auto">
            <a:xfrm>
              <a:off x="3709987" y="2802731"/>
              <a:ext cx="328613" cy="301229"/>
              <a:chOff x="2156" y="2228"/>
              <a:chExt cx="276" cy="253"/>
            </a:xfrm>
          </p:grpSpPr>
          <p:sp>
            <p:nvSpPr>
              <p:cNvPr id="681" name="Freeform 177"/>
              <p:cNvSpPr>
                <a:spLocks/>
              </p:cNvSpPr>
              <p:nvPr/>
            </p:nvSpPr>
            <p:spPr bwMode="auto">
              <a:xfrm>
                <a:off x="2312" y="2228"/>
                <a:ext cx="120" cy="120"/>
              </a:xfrm>
              <a:custGeom>
                <a:avLst/>
                <a:gdLst>
                  <a:gd name="T0" fmla="*/ 119 w 120"/>
                  <a:gd name="T1" fmla="*/ 0 h 120"/>
                  <a:gd name="T2" fmla="*/ 37 w 120"/>
                  <a:gd name="T3" fmla="*/ 119 h 120"/>
                  <a:gd name="T4" fmla="*/ 15 w 120"/>
                  <a:gd name="T5" fmla="*/ 91 h 120"/>
                  <a:gd name="T6" fmla="*/ 0 w 120"/>
                  <a:gd name="T7" fmla="*/ 55 h 120"/>
                  <a:gd name="T8" fmla="*/ 119 w 12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0"/>
                  <a:gd name="T17" fmla="*/ 120 w 12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0">
                    <a:moveTo>
                      <a:pt x="119" y="0"/>
                    </a:moveTo>
                    <a:lnTo>
                      <a:pt x="37" y="119"/>
                    </a:lnTo>
                    <a:lnTo>
                      <a:pt x="15" y="91"/>
                    </a:lnTo>
                    <a:lnTo>
                      <a:pt x="0" y="55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2" name="Line 178"/>
              <p:cNvSpPr>
                <a:spLocks noChangeShapeType="1"/>
              </p:cNvSpPr>
              <p:nvPr/>
            </p:nvSpPr>
            <p:spPr bwMode="auto">
              <a:xfrm flipV="1">
                <a:off x="2156" y="2312"/>
                <a:ext cx="178" cy="16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28" name="Group 182"/>
            <p:cNvGrpSpPr>
              <a:grpSpLocks/>
            </p:cNvGrpSpPr>
            <p:nvPr/>
          </p:nvGrpSpPr>
          <p:grpSpPr bwMode="auto">
            <a:xfrm>
              <a:off x="3788569" y="2792017"/>
              <a:ext cx="1045369" cy="307181"/>
              <a:chOff x="2222" y="2219"/>
              <a:chExt cx="878" cy="258"/>
            </a:xfrm>
          </p:grpSpPr>
          <p:sp>
            <p:nvSpPr>
              <p:cNvPr id="679" name="Freeform 180"/>
              <p:cNvSpPr>
                <a:spLocks/>
              </p:cNvSpPr>
              <p:nvPr/>
            </p:nvSpPr>
            <p:spPr bwMode="auto">
              <a:xfrm>
                <a:off x="2965" y="2219"/>
                <a:ext cx="135" cy="83"/>
              </a:xfrm>
              <a:custGeom>
                <a:avLst/>
                <a:gdLst>
                  <a:gd name="T0" fmla="*/ 134 w 135"/>
                  <a:gd name="T1" fmla="*/ 9 h 83"/>
                  <a:gd name="T2" fmla="*/ 15 w 135"/>
                  <a:gd name="T3" fmla="*/ 82 h 83"/>
                  <a:gd name="T4" fmla="*/ 7 w 135"/>
                  <a:gd name="T5" fmla="*/ 46 h 83"/>
                  <a:gd name="T6" fmla="*/ 0 w 135"/>
                  <a:gd name="T7" fmla="*/ 0 h 83"/>
                  <a:gd name="T8" fmla="*/ 134 w 135"/>
                  <a:gd name="T9" fmla="*/ 9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3"/>
                  <a:gd name="T17" fmla="*/ 135 w 135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3">
                    <a:moveTo>
                      <a:pt x="134" y="9"/>
                    </a:moveTo>
                    <a:lnTo>
                      <a:pt x="15" y="82"/>
                    </a:lnTo>
                    <a:lnTo>
                      <a:pt x="7" y="46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0" name="Line 181"/>
              <p:cNvSpPr>
                <a:spLocks noChangeShapeType="1"/>
              </p:cNvSpPr>
              <p:nvPr/>
            </p:nvSpPr>
            <p:spPr bwMode="auto">
              <a:xfrm flipV="1">
                <a:off x="2222" y="2263"/>
                <a:ext cx="757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29" name="Group 185"/>
            <p:cNvGrpSpPr>
              <a:grpSpLocks/>
            </p:cNvGrpSpPr>
            <p:nvPr/>
          </p:nvGrpSpPr>
          <p:grpSpPr bwMode="auto">
            <a:xfrm>
              <a:off x="3595687" y="2802732"/>
              <a:ext cx="80963" cy="302419"/>
              <a:chOff x="2060" y="2228"/>
              <a:chExt cx="68" cy="254"/>
            </a:xfrm>
          </p:grpSpPr>
          <p:sp>
            <p:nvSpPr>
              <p:cNvPr id="677" name="Freeform 183"/>
              <p:cNvSpPr>
                <a:spLocks/>
              </p:cNvSpPr>
              <p:nvPr/>
            </p:nvSpPr>
            <p:spPr bwMode="auto">
              <a:xfrm>
                <a:off x="2060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8" name="Line 184"/>
              <p:cNvSpPr>
                <a:spLocks noChangeShapeType="1"/>
              </p:cNvSpPr>
              <p:nvPr/>
            </p:nvSpPr>
            <p:spPr bwMode="auto">
              <a:xfrm flipV="1">
                <a:off x="2097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0" name="Group 188"/>
            <p:cNvGrpSpPr>
              <a:grpSpLocks/>
            </p:cNvGrpSpPr>
            <p:nvPr/>
          </p:nvGrpSpPr>
          <p:grpSpPr bwMode="auto">
            <a:xfrm>
              <a:off x="4073128" y="2802732"/>
              <a:ext cx="79772" cy="302419"/>
              <a:chOff x="2461" y="2228"/>
              <a:chExt cx="67" cy="254"/>
            </a:xfrm>
          </p:grpSpPr>
          <p:sp>
            <p:nvSpPr>
              <p:cNvPr id="675" name="Freeform 186"/>
              <p:cNvSpPr>
                <a:spLocks/>
              </p:cNvSpPr>
              <p:nvPr/>
            </p:nvSpPr>
            <p:spPr bwMode="auto">
              <a:xfrm>
                <a:off x="2461" y="2228"/>
                <a:ext cx="67" cy="156"/>
              </a:xfrm>
              <a:custGeom>
                <a:avLst/>
                <a:gdLst>
                  <a:gd name="T0" fmla="*/ 37 w 67"/>
                  <a:gd name="T1" fmla="*/ 0 h 156"/>
                  <a:gd name="T2" fmla="*/ 66 w 67"/>
                  <a:gd name="T3" fmla="*/ 155 h 156"/>
                  <a:gd name="T4" fmla="*/ 37 w 67"/>
                  <a:gd name="T5" fmla="*/ 155 h 156"/>
                  <a:gd name="T6" fmla="*/ 0 w 67"/>
                  <a:gd name="T7" fmla="*/ 155 h 156"/>
                  <a:gd name="T8" fmla="*/ 37 w 67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6"/>
                  <a:gd name="T17" fmla="*/ 67 w 67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6">
                    <a:moveTo>
                      <a:pt x="37" y="0"/>
                    </a:moveTo>
                    <a:lnTo>
                      <a:pt x="66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6" name="Line 187"/>
              <p:cNvSpPr>
                <a:spLocks noChangeShapeType="1"/>
              </p:cNvSpPr>
              <p:nvPr/>
            </p:nvSpPr>
            <p:spPr bwMode="auto">
              <a:xfrm flipV="1">
                <a:off x="2498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1" name="Group 191"/>
            <p:cNvGrpSpPr>
              <a:grpSpLocks/>
            </p:cNvGrpSpPr>
            <p:nvPr/>
          </p:nvGrpSpPr>
          <p:grpSpPr bwMode="auto">
            <a:xfrm>
              <a:off x="4469606" y="2802732"/>
              <a:ext cx="80963" cy="302419"/>
              <a:chOff x="2794" y="2228"/>
              <a:chExt cx="68" cy="254"/>
            </a:xfrm>
          </p:grpSpPr>
          <p:sp>
            <p:nvSpPr>
              <p:cNvPr id="673" name="Freeform 189"/>
              <p:cNvSpPr>
                <a:spLocks/>
              </p:cNvSpPr>
              <p:nvPr/>
            </p:nvSpPr>
            <p:spPr bwMode="auto">
              <a:xfrm>
                <a:off x="2794" y="2228"/>
                <a:ext cx="68" cy="156"/>
              </a:xfrm>
              <a:custGeom>
                <a:avLst/>
                <a:gdLst>
                  <a:gd name="T0" fmla="*/ 38 w 68"/>
                  <a:gd name="T1" fmla="*/ 0 h 156"/>
                  <a:gd name="T2" fmla="*/ 67 w 68"/>
                  <a:gd name="T3" fmla="*/ 155 h 156"/>
                  <a:gd name="T4" fmla="*/ 38 w 68"/>
                  <a:gd name="T5" fmla="*/ 155 h 156"/>
                  <a:gd name="T6" fmla="*/ 0 w 68"/>
                  <a:gd name="T7" fmla="*/ 155 h 156"/>
                  <a:gd name="T8" fmla="*/ 38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8" y="0"/>
                    </a:moveTo>
                    <a:lnTo>
                      <a:pt x="67" y="155"/>
                    </a:lnTo>
                    <a:lnTo>
                      <a:pt x="38" y="155"/>
                    </a:lnTo>
                    <a:lnTo>
                      <a:pt x="0" y="155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4" name="Line 190"/>
              <p:cNvSpPr>
                <a:spLocks noChangeShapeType="1"/>
              </p:cNvSpPr>
              <p:nvPr/>
            </p:nvSpPr>
            <p:spPr bwMode="auto">
              <a:xfrm flipV="1">
                <a:off x="2832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2" name="Group 194"/>
            <p:cNvGrpSpPr>
              <a:grpSpLocks/>
            </p:cNvGrpSpPr>
            <p:nvPr/>
          </p:nvGrpSpPr>
          <p:grpSpPr bwMode="auto">
            <a:xfrm>
              <a:off x="4867275" y="2802732"/>
              <a:ext cx="80963" cy="302419"/>
              <a:chOff x="3128" y="2228"/>
              <a:chExt cx="68" cy="254"/>
            </a:xfrm>
          </p:grpSpPr>
          <p:sp>
            <p:nvSpPr>
              <p:cNvPr id="671" name="Freeform 192"/>
              <p:cNvSpPr>
                <a:spLocks/>
              </p:cNvSpPr>
              <p:nvPr/>
            </p:nvSpPr>
            <p:spPr bwMode="auto">
              <a:xfrm>
                <a:off x="3128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2" name="Line 193"/>
              <p:cNvSpPr>
                <a:spLocks noChangeShapeType="1"/>
              </p:cNvSpPr>
              <p:nvPr/>
            </p:nvSpPr>
            <p:spPr bwMode="auto">
              <a:xfrm flipV="1">
                <a:off x="3165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3" name="Group 197"/>
            <p:cNvGrpSpPr>
              <a:grpSpLocks/>
            </p:cNvGrpSpPr>
            <p:nvPr/>
          </p:nvGrpSpPr>
          <p:grpSpPr bwMode="auto">
            <a:xfrm>
              <a:off x="5264944" y="2802732"/>
              <a:ext cx="80963" cy="302419"/>
              <a:chOff x="3462" y="2228"/>
              <a:chExt cx="68" cy="254"/>
            </a:xfrm>
          </p:grpSpPr>
          <p:sp>
            <p:nvSpPr>
              <p:cNvPr id="669" name="Freeform 195"/>
              <p:cNvSpPr>
                <a:spLocks/>
              </p:cNvSpPr>
              <p:nvPr/>
            </p:nvSpPr>
            <p:spPr bwMode="auto">
              <a:xfrm>
                <a:off x="3462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0" name="Line 196"/>
              <p:cNvSpPr>
                <a:spLocks noChangeShapeType="1"/>
              </p:cNvSpPr>
              <p:nvPr/>
            </p:nvSpPr>
            <p:spPr bwMode="auto">
              <a:xfrm flipV="1">
                <a:off x="3499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4" name="Group 200"/>
            <p:cNvGrpSpPr>
              <a:grpSpLocks/>
            </p:cNvGrpSpPr>
            <p:nvPr/>
          </p:nvGrpSpPr>
          <p:grpSpPr bwMode="auto">
            <a:xfrm>
              <a:off x="4991100" y="2802732"/>
              <a:ext cx="247650" cy="303610"/>
              <a:chOff x="3232" y="2228"/>
              <a:chExt cx="208" cy="255"/>
            </a:xfrm>
          </p:grpSpPr>
          <p:sp>
            <p:nvSpPr>
              <p:cNvPr id="667" name="Freeform 198"/>
              <p:cNvSpPr>
                <a:spLocks/>
              </p:cNvSpPr>
              <p:nvPr/>
            </p:nvSpPr>
            <p:spPr bwMode="auto">
              <a:xfrm>
                <a:off x="3232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2 w 105"/>
                  <a:gd name="T5" fmla="*/ 110 h 138"/>
                  <a:gd name="T6" fmla="*/ 60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2" y="110"/>
                    </a:lnTo>
                    <a:lnTo>
                      <a:pt x="60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8" name="Line 199"/>
              <p:cNvSpPr>
                <a:spLocks noChangeShapeType="1"/>
              </p:cNvSpPr>
              <p:nvPr/>
            </p:nvSpPr>
            <p:spPr bwMode="auto">
              <a:xfrm flipH="1" flipV="1">
                <a:off x="3306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5" name="Group 203"/>
            <p:cNvGrpSpPr>
              <a:grpSpLocks/>
            </p:cNvGrpSpPr>
            <p:nvPr/>
          </p:nvGrpSpPr>
          <p:grpSpPr bwMode="auto">
            <a:xfrm>
              <a:off x="4593432" y="2802732"/>
              <a:ext cx="564356" cy="297656"/>
              <a:chOff x="2898" y="2228"/>
              <a:chExt cx="474" cy="250"/>
            </a:xfrm>
          </p:grpSpPr>
          <p:sp>
            <p:nvSpPr>
              <p:cNvPr id="665" name="Freeform 201"/>
              <p:cNvSpPr>
                <a:spLocks/>
              </p:cNvSpPr>
              <p:nvPr/>
            </p:nvSpPr>
            <p:spPr bwMode="auto">
              <a:xfrm>
                <a:off x="28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2 w 127"/>
                  <a:gd name="T5" fmla="*/ 55 h 92"/>
                  <a:gd name="T6" fmla="*/ 97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2" y="55"/>
                    </a:lnTo>
                    <a:lnTo>
                      <a:pt x="97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6" name="Line 202"/>
              <p:cNvSpPr>
                <a:spLocks noChangeShapeType="1"/>
              </p:cNvSpPr>
              <p:nvPr/>
            </p:nvSpPr>
            <p:spPr bwMode="auto">
              <a:xfrm flipH="1" flipV="1">
                <a:off x="3001" y="2280"/>
                <a:ext cx="371" cy="19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6" name="Group 206"/>
            <p:cNvGrpSpPr>
              <a:grpSpLocks/>
            </p:cNvGrpSpPr>
            <p:nvPr/>
          </p:nvGrpSpPr>
          <p:grpSpPr bwMode="auto">
            <a:xfrm>
              <a:off x="4195763" y="2802731"/>
              <a:ext cx="883444" cy="296466"/>
              <a:chOff x="2564" y="2228"/>
              <a:chExt cx="742" cy="249"/>
            </a:xfrm>
          </p:grpSpPr>
          <p:sp>
            <p:nvSpPr>
              <p:cNvPr id="663" name="Freeform 204"/>
              <p:cNvSpPr>
                <a:spLocks/>
              </p:cNvSpPr>
              <p:nvPr/>
            </p:nvSpPr>
            <p:spPr bwMode="auto">
              <a:xfrm>
                <a:off x="2564" y="2228"/>
                <a:ext cx="128" cy="74"/>
              </a:xfrm>
              <a:custGeom>
                <a:avLst/>
                <a:gdLst>
                  <a:gd name="T0" fmla="*/ 0 w 128"/>
                  <a:gd name="T1" fmla="*/ 0 h 74"/>
                  <a:gd name="T2" fmla="*/ 127 w 128"/>
                  <a:gd name="T3" fmla="*/ 0 h 74"/>
                  <a:gd name="T4" fmla="*/ 119 w 128"/>
                  <a:gd name="T5" fmla="*/ 37 h 74"/>
                  <a:gd name="T6" fmla="*/ 112 w 128"/>
                  <a:gd name="T7" fmla="*/ 73 h 74"/>
                  <a:gd name="T8" fmla="*/ 0 w 128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74"/>
                  <a:gd name="T17" fmla="*/ 128 w 128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74">
                    <a:moveTo>
                      <a:pt x="0" y="0"/>
                    </a:moveTo>
                    <a:lnTo>
                      <a:pt x="127" y="0"/>
                    </a:lnTo>
                    <a:lnTo>
                      <a:pt x="119" y="37"/>
                    </a:lnTo>
                    <a:lnTo>
                      <a:pt x="112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4" name="Line 205"/>
              <p:cNvSpPr>
                <a:spLocks noChangeShapeType="1"/>
              </p:cNvSpPr>
              <p:nvPr/>
            </p:nvSpPr>
            <p:spPr bwMode="auto">
              <a:xfrm flipH="1" flipV="1">
                <a:off x="2676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7" name="Group 209"/>
            <p:cNvGrpSpPr>
              <a:grpSpLocks/>
            </p:cNvGrpSpPr>
            <p:nvPr/>
          </p:nvGrpSpPr>
          <p:grpSpPr bwMode="auto">
            <a:xfrm>
              <a:off x="4982767" y="2802732"/>
              <a:ext cx="248840" cy="303610"/>
              <a:chOff x="3225" y="2228"/>
              <a:chExt cx="209" cy="255"/>
            </a:xfrm>
          </p:grpSpPr>
          <p:sp>
            <p:nvSpPr>
              <p:cNvPr id="661" name="Freeform 207"/>
              <p:cNvSpPr>
                <a:spLocks/>
              </p:cNvSpPr>
              <p:nvPr/>
            </p:nvSpPr>
            <p:spPr bwMode="auto">
              <a:xfrm>
                <a:off x="3321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2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2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2" name="Line 208"/>
              <p:cNvSpPr>
                <a:spLocks noChangeShapeType="1"/>
              </p:cNvSpPr>
              <p:nvPr/>
            </p:nvSpPr>
            <p:spPr bwMode="auto">
              <a:xfrm flipV="1">
                <a:off x="3225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8" name="Group 212"/>
            <p:cNvGrpSpPr>
              <a:grpSpLocks/>
            </p:cNvGrpSpPr>
            <p:nvPr/>
          </p:nvGrpSpPr>
          <p:grpSpPr bwMode="auto">
            <a:xfrm>
              <a:off x="4514850" y="2802731"/>
              <a:ext cx="325041" cy="301229"/>
              <a:chOff x="2832" y="2228"/>
              <a:chExt cx="273" cy="253"/>
            </a:xfrm>
          </p:grpSpPr>
          <p:sp>
            <p:nvSpPr>
              <p:cNvPr id="659" name="Freeform 210"/>
              <p:cNvSpPr>
                <a:spLocks/>
              </p:cNvSpPr>
              <p:nvPr/>
            </p:nvSpPr>
            <p:spPr bwMode="auto">
              <a:xfrm>
                <a:off x="2832" y="2228"/>
                <a:ext cx="112" cy="120"/>
              </a:xfrm>
              <a:custGeom>
                <a:avLst/>
                <a:gdLst>
                  <a:gd name="T0" fmla="*/ 0 w 112"/>
                  <a:gd name="T1" fmla="*/ 0 h 120"/>
                  <a:gd name="T2" fmla="*/ 111 w 112"/>
                  <a:gd name="T3" fmla="*/ 55 h 120"/>
                  <a:gd name="T4" fmla="*/ 96 w 112"/>
                  <a:gd name="T5" fmla="*/ 91 h 120"/>
                  <a:gd name="T6" fmla="*/ 74 w 112"/>
                  <a:gd name="T7" fmla="*/ 119 h 120"/>
                  <a:gd name="T8" fmla="*/ 0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0" y="0"/>
                    </a:moveTo>
                    <a:lnTo>
                      <a:pt x="111" y="55"/>
                    </a:lnTo>
                    <a:lnTo>
                      <a:pt x="96" y="91"/>
                    </a:lnTo>
                    <a:lnTo>
                      <a:pt x="74" y="1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0" name="Line 211"/>
              <p:cNvSpPr>
                <a:spLocks noChangeShapeType="1"/>
              </p:cNvSpPr>
              <p:nvPr/>
            </p:nvSpPr>
            <p:spPr bwMode="auto">
              <a:xfrm flipH="1" flipV="1">
                <a:off x="2920" y="2313"/>
                <a:ext cx="185" cy="16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9" name="Group 215"/>
            <p:cNvGrpSpPr>
              <a:grpSpLocks/>
            </p:cNvGrpSpPr>
            <p:nvPr/>
          </p:nvGrpSpPr>
          <p:grpSpPr bwMode="auto">
            <a:xfrm>
              <a:off x="3799285" y="2802731"/>
              <a:ext cx="882253" cy="296466"/>
              <a:chOff x="2231" y="2228"/>
              <a:chExt cx="741" cy="249"/>
            </a:xfrm>
          </p:grpSpPr>
          <p:sp>
            <p:nvSpPr>
              <p:cNvPr id="657" name="Freeform 213"/>
              <p:cNvSpPr>
                <a:spLocks/>
              </p:cNvSpPr>
              <p:nvPr/>
            </p:nvSpPr>
            <p:spPr bwMode="auto">
              <a:xfrm>
                <a:off x="2231" y="2228"/>
                <a:ext cx="127" cy="74"/>
              </a:xfrm>
              <a:custGeom>
                <a:avLst/>
                <a:gdLst>
                  <a:gd name="T0" fmla="*/ 0 w 127"/>
                  <a:gd name="T1" fmla="*/ 0 h 74"/>
                  <a:gd name="T2" fmla="*/ 126 w 127"/>
                  <a:gd name="T3" fmla="*/ 0 h 74"/>
                  <a:gd name="T4" fmla="*/ 118 w 127"/>
                  <a:gd name="T5" fmla="*/ 37 h 74"/>
                  <a:gd name="T6" fmla="*/ 111 w 127"/>
                  <a:gd name="T7" fmla="*/ 73 h 74"/>
                  <a:gd name="T8" fmla="*/ 0 w 127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4"/>
                  <a:gd name="T17" fmla="*/ 127 w 127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4">
                    <a:moveTo>
                      <a:pt x="0" y="0"/>
                    </a:moveTo>
                    <a:lnTo>
                      <a:pt x="126" y="0"/>
                    </a:lnTo>
                    <a:lnTo>
                      <a:pt x="118" y="37"/>
                    </a:lnTo>
                    <a:lnTo>
                      <a:pt x="111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8" name="Line 214"/>
              <p:cNvSpPr>
                <a:spLocks noChangeShapeType="1"/>
              </p:cNvSpPr>
              <p:nvPr/>
            </p:nvSpPr>
            <p:spPr bwMode="auto">
              <a:xfrm flipH="1" flipV="1">
                <a:off x="2342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0" name="Group 218"/>
            <p:cNvGrpSpPr>
              <a:grpSpLocks/>
            </p:cNvGrpSpPr>
            <p:nvPr/>
          </p:nvGrpSpPr>
          <p:grpSpPr bwMode="auto">
            <a:xfrm>
              <a:off x="4266010" y="2802731"/>
              <a:ext cx="885825" cy="296466"/>
              <a:chOff x="2623" y="2228"/>
              <a:chExt cx="744" cy="249"/>
            </a:xfrm>
          </p:grpSpPr>
          <p:sp>
            <p:nvSpPr>
              <p:cNvPr id="655" name="Freeform 216"/>
              <p:cNvSpPr>
                <a:spLocks/>
              </p:cNvSpPr>
              <p:nvPr/>
            </p:nvSpPr>
            <p:spPr bwMode="auto">
              <a:xfrm>
                <a:off x="3232" y="2228"/>
                <a:ext cx="135" cy="74"/>
              </a:xfrm>
              <a:custGeom>
                <a:avLst/>
                <a:gdLst>
                  <a:gd name="T0" fmla="*/ 134 w 135"/>
                  <a:gd name="T1" fmla="*/ 0 h 74"/>
                  <a:gd name="T2" fmla="*/ 15 w 135"/>
                  <a:gd name="T3" fmla="*/ 73 h 74"/>
                  <a:gd name="T4" fmla="*/ 8 w 135"/>
                  <a:gd name="T5" fmla="*/ 37 h 74"/>
                  <a:gd name="T6" fmla="*/ 0 w 135"/>
                  <a:gd name="T7" fmla="*/ 0 h 74"/>
                  <a:gd name="T8" fmla="*/ 134 w 135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4"/>
                  <a:gd name="T17" fmla="*/ 135 w 135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4">
                    <a:moveTo>
                      <a:pt x="134" y="0"/>
                    </a:moveTo>
                    <a:lnTo>
                      <a:pt x="15" y="73"/>
                    </a:lnTo>
                    <a:lnTo>
                      <a:pt x="8" y="37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6" name="Line 217"/>
              <p:cNvSpPr>
                <a:spLocks noChangeShapeType="1"/>
              </p:cNvSpPr>
              <p:nvPr/>
            </p:nvSpPr>
            <p:spPr bwMode="auto">
              <a:xfrm flipV="1">
                <a:off x="2623" y="2263"/>
                <a:ext cx="623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1" name="Group 221"/>
            <p:cNvGrpSpPr>
              <a:grpSpLocks/>
            </p:cNvGrpSpPr>
            <p:nvPr/>
          </p:nvGrpSpPr>
          <p:grpSpPr bwMode="auto">
            <a:xfrm>
              <a:off x="4117181" y="2802731"/>
              <a:ext cx="642938" cy="296466"/>
              <a:chOff x="2498" y="2228"/>
              <a:chExt cx="540" cy="249"/>
            </a:xfrm>
          </p:grpSpPr>
          <p:sp>
            <p:nvSpPr>
              <p:cNvPr id="653" name="Freeform 219"/>
              <p:cNvSpPr>
                <a:spLocks/>
              </p:cNvSpPr>
              <p:nvPr/>
            </p:nvSpPr>
            <p:spPr bwMode="auto">
              <a:xfrm>
                <a:off x="24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18 h 92"/>
                  <a:gd name="T4" fmla="*/ 111 w 127"/>
                  <a:gd name="T5" fmla="*/ 55 h 92"/>
                  <a:gd name="T6" fmla="*/ 104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18"/>
                    </a:lnTo>
                    <a:lnTo>
                      <a:pt x="111" y="55"/>
                    </a:lnTo>
                    <a:lnTo>
                      <a:pt x="104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4" name="Line 220"/>
              <p:cNvSpPr>
                <a:spLocks noChangeShapeType="1"/>
              </p:cNvSpPr>
              <p:nvPr/>
            </p:nvSpPr>
            <p:spPr bwMode="auto">
              <a:xfrm flipH="1" flipV="1">
                <a:off x="2601" y="2280"/>
                <a:ext cx="437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2" name="Group 224"/>
            <p:cNvGrpSpPr>
              <a:grpSpLocks/>
            </p:cNvGrpSpPr>
            <p:nvPr/>
          </p:nvGrpSpPr>
          <p:grpSpPr bwMode="auto">
            <a:xfrm>
              <a:off x="3799285" y="2802731"/>
              <a:ext cx="563165" cy="296466"/>
              <a:chOff x="2231" y="2228"/>
              <a:chExt cx="473" cy="249"/>
            </a:xfrm>
          </p:grpSpPr>
          <p:sp>
            <p:nvSpPr>
              <p:cNvPr id="651" name="Freeform 222"/>
              <p:cNvSpPr>
                <a:spLocks/>
              </p:cNvSpPr>
              <p:nvPr/>
            </p:nvSpPr>
            <p:spPr bwMode="auto">
              <a:xfrm>
                <a:off x="2231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1 w 127"/>
                  <a:gd name="T5" fmla="*/ 55 h 92"/>
                  <a:gd name="T6" fmla="*/ 96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1" y="55"/>
                    </a:lnTo>
                    <a:lnTo>
                      <a:pt x="96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2" name="Line 223"/>
              <p:cNvSpPr>
                <a:spLocks noChangeShapeType="1"/>
              </p:cNvSpPr>
              <p:nvPr/>
            </p:nvSpPr>
            <p:spPr bwMode="auto">
              <a:xfrm flipH="1" flipV="1">
                <a:off x="2333" y="2278"/>
                <a:ext cx="371" cy="19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3" name="Group 227"/>
            <p:cNvGrpSpPr>
              <a:grpSpLocks/>
            </p:cNvGrpSpPr>
            <p:nvPr/>
          </p:nvGrpSpPr>
          <p:grpSpPr bwMode="auto">
            <a:xfrm>
              <a:off x="3719513" y="2802732"/>
              <a:ext cx="247650" cy="303610"/>
              <a:chOff x="2164" y="2228"/>
              <a:chExt cx="208" cy="255"/>
            </a:xfrm>
          </p:grpSpPr>
          <p:sp>
            <p:nvSpPr>
              <p:cNvPr id="649" name="Freeform 225"/>
              <p:cNvSpPr>
                <a:spLocks/>
              </p:cNvSpPr>
              <p:nvPr/>
            </p:nvSpPr>
            <p:spPr bwMode="auto">
              <a:xfrm>
                <a:off x="2164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1 w 105"/>
                  <a:gd name="T5" fmla="*/ 110 h 138"/>
                  <a:gd name="T6" fmla="*/ 59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1" y="110"/>
                    </a:lnTo>
                    <a:lnTo>
                      <a:pt x="59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0" name="Line 226"/>
              <p:cNvSpPr>
                <a:spLocks noChangeShapeType="1"/>
              </p:cNvSpPr>
              <p:nvPr/>
            </p:nvSpPr>
            <p:spPr bwMode="auto">
              <a:xfrm flipH="1" flipV="1">
                <a:off x="2238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4" name="Group 230"/>
            <p:cNvGrpSpPr>
              <a:grpSpLocks/>
            </p:cNvGrpSpPr>
            <p:nvPr/>
          </p:nvGrpSpPr>
          <p:grpSpPr bwMode="auto">
            <a:xfrm>
              <a:off x="4187429" y="2802732"/>
              <a:ext cx="248840" cy="303610"/>
              <a:chOff x="2557" y="2228"/>
              <a:chExt cx="209" cy="255"/>
            </a:xfrm>
          </p:grpSpPr>
          <p:sp>
            <p:nvSpPr>
              <p:cNvPr id="647" name="Freeform 228"/>
              <p:cNvSpPr>
                <a:spLocks/>
              </p:cNvSpPr>
              <p:nvPr/>
            </p:nvSpPr>
            <p:spPr bwMode="auto">
              <a:xfrm>
                <a:off x="2653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3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3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48" name="Line 229"/>
              <p:cNvSpPr>
                <a:spLocks noChangeShapeType="1"/>
              </p:cNvSpPr>
              <p:nvPr/>
            </p:nvSpPr>
            <p:spPr bwMode="auto">
              <a:xfrm flipV="1">
                <a:off x="2557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45" name="Line 243"/>
            <p:cNvSpPr>
              <a:spLocks noChangeShapeType="1"/>
            </p:cNvSpPr>
            <p:nvPr/>
          </p:nvSpPr>
          <p:spPr bwMode="auto">
            <a:xfrm>
              <a:off x="5916216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46" name="TextBox 645"/>
            <p:cNvSpPr txBox="1"/>
            <p:nvPr/>
          </p:nvSpPr>
          <p:spPr>
            <a:xfrm>
              <a:off x="4030398" y="3380561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</a:t>
              </a:r>
            </a:p>
          </p:txBody>
        </p:sp>
      </p:grpSp>
      <p:grpSp>
        <p:nvGrpSpPr>
          <p:cNvPr id="708" name="Group 707" descr="Spread the data round robin (first tuple to first machine, second to second, etc). The ith tuple is in the i mod nth machine. Good for spreading low" title="Round-Robin"/>
          <p:cNvGrpSpPr/>
          <p:nvPr/>
        </p:nvGrpSpPr>
        <p:grpSpPr>
          <a:xfrm>
            <a:off x="3885960" y="3447262"/>
            <a:ext cx="1976437" cy="1686839"/>
            <a:chOff x="5868592" y="2000250"/>
            <a:chExt cx="1976437" cy="1686839"/>
          </a:xfrm>
        </p:grpSpPr>
        <p:sp>
          <p:nvSpPr>
            <p:cNvPr id="709" name="Rectangle 231" descr="50%"/>
            <p:cNvSpPr>
              <a:spLocks noChangeArrowheads="1"/>
            </p:cNvSpPr>
            <p:nvPr/>
          </p:nvSpPr>
          <p:spPr bwMode="auto">
            <a:xfrm>
              <a:off x="5894785" y="3089673"/>
              <a:ext cx="1950244" cy="258365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10" name="Rectangle 232"/>
            <p:cNvSpPr>
              <a:spLocks noChangeArrowheads="1"/>
            </p:cNvSpPr>
            <p:nvPr/>
          </p:nvSpPr>
          <p:spPr bwMode="auto">
            <a:xfrm>
              <a:off x="5920979" y="2595563"/>
              <a:ext cx="282178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11" name="Rectangle 233"/>
            <p:cNvSpPr>
              <a:spLocks noChangeArrowheads="1"/>
            </p:cNvSpPr>
            <p:nvPr/>
          </p:nvSpPr>
          <p:spPr bwMode="auto">
            <a:xfrm>
              <a:off x="5974557" y="2005013"/>
              <a:ext cx="236935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12" name="Rectangle 234"/>
            <p:cNvSpPr>
              <a:spLocks noChangeArrowheads="1"/>
            </p:cNvSpPr>
            <p:nvPr/>
          </p:nvSpPr>
          <p:spPr bwMode="auto">
            <a:xfrm>
              <a:off x="5929313" y="2069306"/>
              <a:ext cx="23812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13" name="Freeform 235"/>
            <p:cNvSpPr>
              <a:spLocks/>
            </p:cNvSpPr>
            <p:nvPr/>
          </p:nvSpPr>
          <p:spPr bwMode="auto">
            <a:xfrm>
              <a:off x="5916216" y="2000251"/>
              <a:ext cx="283369" cy="441722"/>
            </a:xfrm>
            <a:custGeom>
              <a:avLst/>
              <a:gdLst>
                <a:gd name="T0" fmla="*/ 0 w 238"/>
                <a:gd name="T1" fmla="*/ 2147483647 h 371"/>
                <a:gd name="T2" fmla="*/ 2147483647 w 238"/>
                <a:gd name="T3" fmla="*/ 0 h 371"/>
                <a:gd name="T4" fmla="*/ 2147483647 w 238"/>
                <a:gd name="T5" fmla="*/ 0 h 371"/>
                <a:gd name="T6" fmla="*/ 2147483647 w 238"/>
                <a:gd name="T7" fmla="*/ 2147483647 h 371"/>
                <a:gd name="T8" fmla="*/ 2147483647 w 238"/>
                <a:gd name="T9" fmla="*/ 2147483647 h 371"/>
                <a:gd name="T10" fmla="*/ 2147483647 w 238"/>
                <a:gd name="T11" fmla="*/ 2147483647 h 371"/>
                <a:gd name="T12" fmla="*/ 2147483647 w 238"/>
                <a:gd name="T13" fmla="*/ 2147483647 h 371"/>
                <a:gd name="T14" fmla="*/ 2147483647 w 238"/>
                <a:gd name="T15" fmla="*/ 2147483647 h 371"/>
                <a:gd name="T16" fmla="*/ 0 w 238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"/>
                <a:gd name="T28" fmla="*/ 0 h 371"/>
                <a:gd name="T29" fmla="*/ 238 w 238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" h="371">
                  <a:moveTo>
                    <a:pt x="0" y="45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14" name="Line 236"/>
            <p:cNvSpPr>
              <a:spLocks noChangeShapeType="1"/>
            </p:cNvSpPr>
            <p:nvPr/>
          </p:nvSpPr>
          <p:spPr bwMode="auto">
            <a:xfrm flipH="1">
              <a:off x="6181725" y="2000250"/>
              <a:ext cx="34529" cy="61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15" name="Oval 237"/>
            <p:cNvSpPr>
              <a:spLocks noChangeArrowheads="1"/>
            </p:cNvSpPr>
            <p:nvPr/>
          </p:nvSpPr>
          <p:spPr bwMode="auto">
            <a:xfrm>
              <a:off x="5920979" y="2574132"/>
              <a:ext cx="282178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716" name="Group 242"/>
            <p:cNvGrpSpPr>
              <a:grpSpLocks/>
            </p:cNvGrpSpPr>
            <p:nvPr/>
          </p:nvGrpSpPr>
          <p:grpSpPr bwMode="auto">
            <a:xfrm>
              <a:off x="5918597" y="2751535"/>
              <a:ext cx="289322" cy="45244"/>
              <a:chOff x="4011" y="2185"/>
              <a:chExt cx="243" cy="38"/>
            </a:xfrm>
          </p:grpSpPr>
          <p:sp>
            <p:nvSpPr>
              <p:cNvPr id="842" name="Arc 238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43" name="Arc 239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44" name="Arc 240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45" name="Arc 241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717" name="Line 244"/>
            <p:cNvSpPr>
              <a:spLocks noChangeShapeType="1"/>
            </p:cNvSpPr>
            <p:nvPr/>
          </p:nvSpPr>
          <p:spPr bwMode="auto">
            <a:xfrm>
              <a:off x="6207919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18" name="Rectangle 245"/>
            <p:cNvSpPr>
              <a:spLocks noChangeArrowheads="1"/>
            </p:cNvSpPr>
            <p:nvPr/>
          </p:nvSpPr>
          <p:spPr bwMode="auto">
            <a:xfrm>
              <a:off x="6318647" y="2595563"/>
              <a:ext cx="290513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19" name="Rectangle 246"/>
            <p:cNvSpPr>
              <a:spLocks noChangeArrowheads="1"/>
            </p:cNvSpPr>
            <p:nvPr/>
          </p:nvSpPr>
          <p:spPr bwMode="auto">
            <a:xfrm>
              <a:off x="6371035" y="2005013"/>
              <a:ext cx="246459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20" name="Rectangle 247"/>
            <p:cNvSpPr>
              <a:spLocks noChangeArrowheads="1"/>
            </p:cNvSpPr>
            <p:nvPr/>
          </p:nvSpPr>
          <p:spPr bwMode="auto">
            <a:xfrm>
              <a:off x="6336507" y="2069306"/>
              <a:ext cx="23693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21" name="Freeform 248"/>
            <p:cNvSpPr>
              <a:spLocks/>
            </p:cNvSpPr>
            <p:nvPr/>
          </p:nvSpPr>
          <p:spPr bwMode="auto">
            <a:xfrm>
              <a:off x="6322219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0" y="370"/>
                  </a:lnTo>
                  <a:lnTo>
                    <a:pt x="200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22" name="Line 249"/>
            <p:cNvSpPr>
              <a:spLocks noChangeShapeType="1"/>
            </p:cNvSpPr>
            <p:nvPr/>
          </p:nvSpPr>
          <p:spPr bwMode="auto">
            <a:xfrm flipH="1">
              <a:off x="6578204" y="2000250"/>
              <a:ext cx="44053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23" name="Oval 250"/>
            <p:cNvSpPr>
              <a:spLocks noChangeArrowheads="1"/>
            </p:cNvSpPr>
            <p:nvPr/>
          </p:nvSpPr>
          <p:spPr bwMode="auto">
            <a:xfrm>
              <a:off x="6318647" y="2574132"/>
              <a:ext cx="290513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724" name="Group 255"/>
            <p:cNvGrpSpPr>
              <a:grpSpLocks/>
            </p:cNvGrpSpPr>
            <p:nvPr/>
          </p:nvGrpSpPr>
          <p:grpSpPr bwMode="auto">
            <a:xfrm>
              <a:off x="6316267" y="2751535"/>
              <a:ext cx="288131" cy="45244"/>
              <a:chOff x="4345" y="2185"/>
              <a:chExt cx="242" cy="38"/>
            </a:xfrm>
          </p:grpSpPr>
          <p:sp>
            <p:nvSpPr>
              <p:cNvPr id="838" name="Arc 251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39" name="Arc 252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40" name="Arc 253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41" name="Arc 254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725" name="Line 256"/>
            <p:cNvSpPr>
              <a:spLocks noChangeShapeType="1"/>
            </p:cNvSpPr>
            <p:nvPr/>
          </p:nvSpPr>
          <p:spPr bwMode="auto">
            <a:xfrm>
              <a:off x="6313885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26" name="Line 257"/>
            <p:cNvSpPr>
              <a:spLocks noChangeShapeType="1"/>
            </p:cNvSpPr>
            <p:nvPr/>
          </p:nvSpPr>
          <p:spPr bwMode="auto">
            <a:xfrm>
              <a:off x="6613922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27" name="Rectangle 258"/>
            <p:cNvSpPr>
              <a:spLocks noChangeArrowheads="1"/>
            </p:cNvSpPr>
            <p:nvPr/>
          </p:nvSpPr>
          <p:spPr bwMode="auto">
            <a:xfrm>
              <a:off x="6732985" y="2595563"/>
              <a:ext cx="282178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28" name="Rectangle 259"/>
            <p:cNvSpPr>
              <a:spLocks noChangeArrowheads="1"/>
            </p:cNvSpPr>
            <p:nvPr/>
          </p:nvSpPr>
          <p:spPr bwMode="auto">
            <a:xfrm>
              <a:off x="6786563" y="2005013"/>
              <a:ext cx="236935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29" name="Rectangle 260"/>
            <p:cNvSpPr>
              <a:spLocks noChangeArrowheads="1"/>
            </p:cNvSpPr>
            <p:nvPr/>
          </p:nvSpPr>
          <p:spPr bwMode="auto">
            <a:xfrm>
              <a:off x="6732985" y="2069306"/>
              <a:ext cx="246459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30" name="Freeform 261"/>
            <p:cNvSpPr>
              <a:spLocks/>
            </p:cNvSpPr>
            <p:nvPr/>
          </p:nvSpPr>
          <p:spPr bwMode="auto">
            <a:xfrm>
              <a:off x="6728223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97" y="45"/>
                  </a:lnTo>
                  <a:lnTo>
                    <a:pt x="45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31" name="Line 262"/>
            <p:cNvSpPr>
              <a:spLocks noChangeShapeType="1"/>
            </p:cNvSpPr>
            <p:nvPr/>
          </p:nvSpPr>
          <p:spPr bwMode="auto">
            <a:xfrm flipH="1">
              <a:off x="6984207" y="2000250"/>
              <a:ext cx="35719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32" name="Oval 263"/>
            <p:cNvSpPr>
              <a:spLocks noChangeArrowheads="1"/>
            </p:cNvSpPr>
            <p:nvPr/>
          </p:nvSpPr>
          <p:spPr bwMode="auto">
            <a:xfrm>
              <a:off x="6732985" y="2574132"/>
              <a:ext cx="282178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733" name="Group 268"/>
            <p:cNvGrpSpPr>
              <a:grpSpLocks/>
            </p:cNvGrpSpPr>
            <p:nvPr/>
          </p:nvGrpSpPr>
          <p:grpSpPr bwMode="auto">
            <a:xfrm>
              <a:off x="6730604" y="2751535"/>
              <a:ext cx="282178" cy="45244"/>
              <a:chOff x="4693" y="2185"/>
              <a:chExt cx="237" cy="38"/>
            </a:xfrm>
          </p:grpSpPr>
          <p:sp>
            <p:nvSpPr>
              <p:cNvPr id="834" name="Arc 264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35" name="Arc 265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36" name="Arc 266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37" name="Arc 267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734" name="Line 269"/>
            <p:cNvSpPr>
              <a:spLocks noChangeShapeType="1"/>
            </p:cNvSpPr>
            <p:nvPr/>
          </p:nvSpPr>
          <p:spPr bwMode="auto">
            <a:xfrm>
              <a:off x="6728222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35" name="Line 270"/>
            <p:cNvSpPr>
              <a:spLocks noChangeShapeType="1"/>
            </p:cNvSpPr>
            <p:nvPr/>
          </p:nvSpPr>
          <p:spPr bwMode="auto">
            <a:xfrm>
              <a:off x="7011591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36" name="Rectangle 271"/>
            <p:cNvSpPr>
              <a:spLocks noChangeArrowheads="1"/>
            </p:cNvSpPr>
            <p:nvPr/>
          </p:nvSpPr>
          <p:spPr bwMode="auto">
            <a:xfrm>
              <a:off x="7138987" y="2595563"/>
              <a:ext cx="282179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37" name="Rectangle 272"/>
            <p:cNvSpPr>
              <a:spLocks noChangeArrowheads="1"/>
            </p:cNvSpPr>
            <p:nvPr/>
          </p:nvSpPr>
          <p:spPr bwMode="auto">
            <a:xfrm>
              <a:off x="7183041" y="2005013"/>
              <a:ext cx="238125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38" name="Rectangle 273"/>
            <p:cNvSpPr>
              <a:spLocks noChangeArrowheads="1"/>
            </p:cNvSpPr>
            <p:nvPr/>
          </p:nvSpPr>
          <p:spPr bwMode="auto">
            <a:xfrm>
              <a:off x="7148513" y="2069306"/>
              <a:ext cx="23693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39" name="Freeform 274"/>
            <p:cNvSpPr>
              <a:spLocks/>
            </p:cNvSpPr>
            <p:nvPr/>
          </p:nvSpPr>
          <p:spPr bwMode="auto">
            <a:xfrm>
              <a:off x="7125891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15" y="370"/>
                  </a:lnTo>
                  <a:lnTo>
                    <a:pt x="215" y="45"/>
                  </a:lnTo>
                  <a:lnTo>
                    <a:pt x="111" y="45"/>
                  </a:lnTo>
                  <a:lnTo>
                    <a:pt x="59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40" name="Line 275"/>
            <p:cNvSpPr>
              <a:spLocks noChangeShapeType="1"/>
            </p:cNvSpPr>
            <p:nvPr/>
          </p:nvSpPr>
          <p:spPr bwMode="auto">
            <a:xfrm flipH="1">
              <a:off x="7381875" y="2000250"/>
              <a:ext cx="44054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41" name="Oval 276"/>
            <p:cNvSpPr>
              <a:spLocks noChangeArrowheads="1"/>
            </p:cNvSpPr>
            <p:nvPr/>
          </p:nvSpPr>
          <p:spPr bwMode="auto">
            <a:xfrm>
              <a:off x="7138987" y="2574132"/>
              <a:ext cx="282179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742" name="Group 281"/>
            <p:cNvGrpSpPr>
              <a:grpSpLocks/>
            </p:cNvGrpSpPr>
            <p:nvPr/>
          </p:nvGrpSpPr>
          <p:grpSpPr bwMode="auto">
            <a:xfrm>
              <a:off x="7136607" y="2751535"/>
              <a:ext cx="289322" cy="45244"/>
              <a:chOff x="5034" y="2185"/>
              <a:chExt cx="243" cy="38"/>
            </a:xfrm>
          </p:grpSpPr>
          <p:sp>
            <p:nvSpPr>
              <p:cNvPr id="830" name="Arc 277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31" name="Arc 278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32" name="Arc 279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33" name="Arc 280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743" name="Line 282"/>
            <p:cNvSpPr>
              <a:spLocks noChangeShapeType="1"/>
            </p:cNvSpPr>
            <p:nvPr/>
          </p:nvSpPr>
          <p:spPr bwMode="auto">
            <a:xfrm>
              <a:off x="7134225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44" name="Line 283"/>
            <p:cNvSpPr>
              <a:spLocks noChangeShapeType="1"/>
            </p:cNvSpPr>
            <p:nvPr/>
          </p:nvSpPr>
          <p:spPr bwMode="auto">
            <a:xfrm>
              <a:off x="7425929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45" name="Rectangle 284"/>
            <p:cNvSpPr>
              <a:spLocks noChangeArrowheads="1"/>
            </p:cNvSpPr>
            <p:nvPr/>
          </p:nvSpPr>
          <p:spPr bwMode="auto">
            <a:xfrm>
              <a:off x="7536656" y="2595563"/>
              <a:ext cx="282179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46" name="Rectangle 285"/>
            <p:cNvSpPr>
              <a:spLocks noChangeArrowheads="1"/>
            </p:cNvSpPr>
            <p:nvPr/>
          </p:nvSpPr>
          <p:spPr bwMode="auto">
            <a:xfrm>
              <a:off x="7590235" y="2005013"/>
              <a:ext cx="236934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47" name="Rectangle 286"/>
            <p:cNvSpPr>
              <a:spLocks noChangeArrowheads="1"/>
            </p:cNvSpPr>
            <p:nvPr/>
          </p:nvSpPr>
          <p:spPr bwMode="auto">
            <a:xfrm>
              <a:off x="7544991" y="2069306"/>
              <a:ext cx="23812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48" name="Freeform 287"/>
            <p:cNvSpPr>
              <a:spLocks/>
            </p:cNvSpPr>
            <p:nvPr/>
          </p:nvSpPr>
          <p:spPr bwMode="auto">
            <a:xfrm>
              <a:off x="7531894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11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49" name="Line 288"/>
            <p:cNvSpPr>
              <a:spLocks noChangeShapeType="1"/>
            </p:cNvSpPr>
            <p:nvPr/>
          </p:nvSpPr>
          <p:spPr bwMode="auto">
            <a:xfrm flipH="1">
              <a:off x="7797404" y="2000250"/>
              <a:ext cx="44053" cy="63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50" name="Oval 289"/>
            <p:cNvSpPr>
              <a:spLocks noChangeArrowheads="1"/>
            </p:cNvSpPr>
            <p:nvPr/>
          </p:nvSpPr>
          <p:spPr bwMode="auto">
            <a:xfrm>
              <a:off x="7536656" y="2574132"/>
              <a:ext cx="282179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751" name="Group 294"/>
            <p:cNvGrpSpPr>
              <a:grpSpLocks/>
            </p:cNvGrpSpPr>
            <p:nvPr/>
          </p:nvGrpSpPr>
          <p:grpSpPr bwMode="auto">
            <a:xfrm>
              <a:off x="7534276" y="2751535"/>
              <a:ext cx="289322" cy="45244"/>
              <a:chOff x="5368" y="2185"/>
              <a:chExt cx="243" cy="38"/>
            </a:xfrm>
          </p:grpSpPr>
          <p:sp>
            <p:nvSpPr>
              <p:cNvPr id="826" name="Arc 290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27" name="Arc 291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28" name="Arc 292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29" name="Arc 293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752" name="Line 295"/>
            <p:cNvSpPr>
              <a:spLocks noChangeShapeType="1"/>
            </p:cNvSpPr>
            <p:nvPr/>
          </p:nvSpPr>
          <p:spPr bwMode="auto">
            <a:xfrm>
              <a:off x="7531894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53" name="Line 296"/>
            <p:cNvSpPr>
              <a:spLocks noChangeShapeType="1"/>
            </p:cNvSpPr>
            <p:nvPr/>
          </p:nvSpPr>
          <p:spPr bwMode="auto">
            <a:xfrm>
              <a:off x="7823597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54" name="Line 297"/>
            <p:cNvSpPr>
              <a:spLocks noChangeShapeType="1"/>
            </p:cNvSpPr>
            <p:nvPr/>
          </p:nvSpPr>
          <p:spPr bwMode="auto">
            <a:xfrm>
              <a:off x="6048375" y="2515791"/>
              <a:ext cx="1633538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55" name="Line 298"/>
            <p:cNvSpPr>
              <a:spLocks noChangeShapeType="1"/>
            </p:cNvSpPr>
            <p:nvPr/>
          </p:nvSpPr>
          <p:spPr bwMode="auto">
            <a:xfrm>
              <a:off x="6057900" y="2430066"/>
              <a:ext cx="0" cy="160734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56" name="Line 299"/>
            <p:cNvSpPr>
              <a:spLocks noChangeShapeType="1"/>
            </p:cNvSpPr>
            <p:nvPr/>
          </p:nvSpPr>
          <p:spPr bwMode="auto">
            <a:xfrm>
              <a:off x="6454379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57" name="Line 300"/>
            <p:cNvSpPr>
              <a:spLocks noChangeShapeType="1"/>
            </p:cNvSpPr>
            <p:nvPr/>
          </p:nvSpPr>
          <p:spPr bwMode="auto">
            <a:xfrm>
              <a:off x="6861572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58" name="Line 301"/>
            <p:cNvSpPr>
              <a:spLocks noChangeShapeType="1"/>
            </p:cNvSpPr>
            <p:nvPr/>
          </p:nvSpPr>
          <p:spPr bwMode="auto">
            <a:xfrm>
              <a:off x="7275910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759" name="Line 302"/>
            <p:cNvSpPr>
              <a:spLocks noChangeShapeType="1"/>
            </p:cNvSpPr>
            <p:nvPr/>
          </p:nvSpPr>
          <p:spPr bwMode="auto">
            <a:xfrm>
              <a:off x="7673579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760" name="Group 308"/>
            <p:cNvGrpSpPr>
              <a:grpSpLocks/>
            </p:cNvGrpSpPr>
            <p:nvPr/>
          </p:nvGrpSpPr>
          <p:grpSpPr bwMode="auto">
            <a:xfrm>
              <a:off x="5938837" y="3132535"/>
              <a:ext cx="1844279" cy="161925"/>
              <a:chOff x="4028" y="2505"/>
              <a:chExt cx="1549" cy="136"/>
            </a:xfrm>
          </p:grpSpPr>
          <p:sp>
            <p:nvSpPr>
              <p:cNvPr id="821" name="Rectangle 303"/>
              <p:cNvSpPr>
                <a:spLocks noChangeArrowheads="1"/>
              </p:cNvSpPr>
              <p:nvPr/>
            </p:nvSpPr>
            <p:spPr bwMode="auto">
              <a:xfrm>
                <a:off x="4028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22" name="Rectangle 304"/>
              <p:cNvSpPr>
                <a:spLocks noChangeArrowheads="1"/>
              </p:cNvSpPr>
              <p:nvPr/>
            </p:nvSpPr>
            <p:spPr bwMode="auto">
              <a:xfrm>
                <a:off x="4347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23" name="Rectangle 305"/>
              <p:cNvSpPr>
                <a:spLocks noChangeArrowheads="1"/>
              </p:cNvSpPr>
              <p:nvPr/>
            </p:nvSpPr>
            <p:spPr bwMode="auto">
              <a:xfrm>
                <a:off x="4673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24" name="Rectangle 306"/>
              <p:cNvSpPr>
                <a:spLocks noChangeArrowheads="1"/>
              </p:cNvSpPr>
              <p:nvPr/>
            </p:nvSpPr>
            <p:spPr bwMode="auto">
              <a:xfrm>
                <a:off x="4992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25" name="Rectangle 307"/>
              <p:cNvSpPr>
                <a:spLocks noChangeArrowheads="1"/>
              </p:cNvSpPr>
              <p:nvPr/>
            </p:nvSpPr>
            <p:spPr bwMode="auto">
              <a:xfrm>
                <a:off x="5311" y="2505"/>
                <a:ext cx="266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761" name="Rectangle 309"/>
            <p:cNvSpPr>
              <a:spLocks noChangeArrowheads="1"/>
            </p:cNvSpPr>
            <p:nvPr/>
          </p:nvSpPr>
          <p:spPr bwMode="auto">
            <a:xfrm>
              <a:off x="5868592" y="3081338"/>
              <a:ext cx="46326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762" name="Rectangle 310"/>
            <p:cNvSpPr>
              <a:spLocks noChangeArrowheads="1"/>
            </p:cNvSpPr>
            <p:nvPr/>
          </p:nvSpPr>
          <p:spPr bwMode="auto">
            <a:xfrm>
              <a:off x="6248400" y="3081338"/>
              <a:ext cx="41344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763" name="Rectangle 311"/>
            <p:cNvSpPr>
              <a:spLocks noChangeArrowheads="1"/>
            </p:cNvSpPr>
            <p:nvPr/>
          </p:nvSpPr>
          <p:spPr bwMode="auto">
            <a:xfrm>
              <a:off x="6628210" y="3094435"/>
              <a:ext cx="482503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764" name="Rectangle 312"/>
            <p:cNvSpPr>
              <a:spLocks noChangeArrowheads="1"/>
            </p:cNvSpPr>
            <p:nvPr/>
          </p:nvSpPr>
          <p:spPr bwMode="auto">
            <a:xfrm>
              <a:off x="7010400" y="3100388"/>
              <a:ext cx="485709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765" name="Rectangle 313"/>
            <p:cNvSpPr>
              <a:spLocks noChangeArrowheads="1"/>
            </p:cNvSpPr>
            <p:nvPr/>
          </p:nvSpPr>
          <p:spPr bwMode="auto">
            <a:xfrm>
              <a:off x="7390210" y="3088482"/>
              <a:ext cx="434991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766" name="Group 316"/>
            <p:cNvGrpSpPr>
              <a:grpSpLocks/>
            </p:cNvGrpSpPr>
            <p:nvPr/>
          </p:nvGrpSpPr>
          <p:grpSpPr bwMode="auto">
            <a:xfrm>
              <a:off x="6110287" y="2794398"/>
              <a:ext cx="328613" cy="297656"/>
              <a:chOff x="4172" y="2221"/>
              <a:chExt cx="276" cy="250"/>
            </a:xfrm>
          </p:grpSpPr>
          <p:sp>
            <p:nvSpPr>
              <p:cNvPr id="819" name="Freeform 314"/>
              <p:cNvSpPr>
                <a:spLocks/>
              </p:cNvSpPr>
              <p:nvPr/>
            </p:nvSpPr>
            <p:spPr bwMode="auto">
              <a:xfrm>
                <a:off x="4328" y="2221"/>
                <a:ext cx="120" cy="118"/>
              </a:xfrm>
              <a:custGeom>
                <a:avLst/>
                <a:gdLst>
                  <a:gd name="T0" fmla="*/ 119 w 120"/>
                  <a:gd name="T1" fmla="*/ 0 h 118"/>
                  <a:gd name="T2" fmla="*/ 37 w 120"/>
                  <a:gd name="T3" fmla="*/ 117 h 118"/>
                  <a:gd name="T4" fmla="*/ 15 w 120"/>
                  <a:gd name="T5" fmla="*/ 90 h 118"/>
                  <a:gd name="T6" fmla="*/ 0 w 120"/>
                  <a:gd name="T7" fmla="*/ 54 h 118"/>
                  <a:gd name="T8" fmla="*/ 119 w 120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8"/>
                  <a:gd name="T17" fmla="*/ 120 w 120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8">
                    <a:moveTo>
                      <a:pt x="119" y="0"/>
                    </a:moveTo>
                    <a:lnTo>
                      <a:pt x="37" y="117"/>
                    </a:lnTo>
                    <a:lnTo>
                      <a:pt x="15" y="90"/>
                    </a:lnTo>
                    <a:lnTo>
                      <a:pt x="0" y="54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20" name="Line 315"/>
              <p:cNvSpPr>
                <a:spLocks noChangeShapeType="1"/>
              </p:cNvSpPr>
              <p:nvPr/>
            </p:nvSpPr>
            <p:spPr bwMode="auto">
              <a:xfrm flipV="1">
                <a:off x="4172" y="2304"/>
                <a:ext cx="178" cy="16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67" name="Group 319"/>
            <p:cNvGrpSpPr>
              <a:grpSpLocks/>
            </p:cNvGrpSpPr>
            <p:nvPr/>
          </p:nvGrpSpPr>
          <p:grpSpPr bwMode="auto">
            <a:xfrm>
              <a:off x="6190060" y="2783682"/>
              <a:ext cx="1042988" cy="302419"/>
              <a:chOff x="4239" y="2212"/>
              <a:chExt cx="876" cy="254"/>
            </a:xfrm>
          </p:grpSpPr>
          <p:sp>
            <p:nvSpPr>
              <p:cNvPr id="817" name="Freeform 317"/>
              <p:cNvSpPr>
                <a:spLocks/>
              </p:cNvSpPr>
              <p:nvPr/>
            </p:nvSpPr>
            <p:spPr bwMode="auto">
              <a:xfrm>
                <a:off x="4980" y="2212"/>
                <a:ext cx="135" cy="82"/>
              </a:xfrm>
              <a:custGeom>
                <a:avLst/>
                <a:gdLst>
                  <a:gd name="T0" fmla="*/ 134 w 135"/>
                  <a:gd name="T1" fmla="*/ 9 h 82"/>
                  <a:gd name="T2" fmla="*/ 15 w 135"/>
                  <a:gd name="T3" fmla="*/ 81 h 82"/>
                  <a:gd name="T4" fmla="*/ 8 w 135"/>
                  <a:gd name="T5" fmla="*/ 45 h 82"/>
                  <a:gd name="T6" fmla="*/ 0 w 135"/>
                  <a:gd name="T7" fmla="*/ 0 h 82"/>
                  <a:gd name="T8" fmla="*/ 134 w 135"/>
                  <a:gd name="T9" fmla="*/ 9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2"/>
                  <a:gd name="T17" fmla="*/ 135 w 135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2">
                    <a:moveTo>
                      <a:pt x="134" y="9"/>
                    </a:moveTo>
                    <a:lnTo>
                      <a:pt x="15" y="81"/>
                    </a:lnTo>
                    <a:lnTo>
                      <a:pt x="8" y="45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18" name="Line 318"/>
              <p:cNvSpPr>
                <a:spLocks noChangeShapeType="1"/>
              </p:cNvSpPr>
              <p:nvPr/>
            </p:nvSpPr>
            <p:spPr bwMode="auto">
              <a:xfrm flipV="1">
                <a:off x="4239" y="2255"/>
                <a:ext cx="756" cy="21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68" name="Group 322"/>
            <p:cNvGrpSpPr>
              <a:grpSpLocks/>
            </p:cNvGrpSpPr>
            <p:nvPr/>
          </p:nvGrpSpPr>
          <p:grpSpPr bwMode="auto">
            <a:xfrm>
              <a:off x="5995987" y="2794397"/>
              <a:ext cx="80963" cy="300038"/>
              <a:chOff x="4076" y="2221"/>
              <a:chExt cx="68" cy="252"/>
            </a:xfrm>
          </p:grpSpPr>
          <p:sp>
            <p:nvSpPr>
              <p:cNvPr id="815" name="Freeform 320"/>
              <p:cNvSpPr>
                <a:spLocks/>
              </p:cNvSpPr>
              <p:nvPr/>
            </p:nvSpPr>
            <p:spPr bwMode="auto">
              <a:xfrm>
                <a:off x="40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16" name="Line 321"/>
              <p:cNvSpPr>
                <a:spLocks noChangeShapeType="1"/>
              </p:cNvSpPr>
              <p:nvPr/>
            </p:nvSpPr>
            <p:spPr bwMode="auto">
              <a:xfrm flipV="1">
                <a:off x="41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69" name="Group 325"/>
            <p:cNvGrpSpPr>
              <a:grpSpLocks/>
            </p:cNvGrpSpPr>
            <p:nvPr/>
          </p:nvGrpSpPr>
          <p:grpSpPr bwMode="auto">
            <a:xfrm>
              <a:off x="6472237" y="2794397"/>
              <a:ext cx="80963" cy="300038"/>
              <a:chOff x="4476" y="2221"/>
              <a:chExt cx="68" cy="252"/>
            </a:xfrm>
          </p:grpSpPr>
          <p:sp>
            <p:nvSpPr>
              <p:cNvPr id="813" name="Freeform 323"/>
              <p:cNvSpPr>
                <a:spLocks/>
              </p:cNvSpPr>
              <p:nvPr/>
            </p:nvSpPr>
            <p:spPr bwMode="auto">
              <a:xfrm>
                <a:off x="44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14" name="Line 324"/>
              <p:cNvSpPr>
                <a:spLocks noChangeShapeType="1"/>
              </p:cNvSpPr>
              <p:nvPr/>
            </p:nvSpPr>
            <p:spPr bwMode="auto">
              <a:xfrm flipV="1">
                <a:off x="45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70" name="Group 328"/>
            <p:cNvGrpSpPr>
              <a:grpSpLocks/>
            </p:cNvGrpSpPr>
            <p:nvPr/>
          </p:nvGrpSpPr>
          <p:grpSpPr bwMode="auto">
            <a:xfrm>
              <a:off x="6869906" y="2794397"/>
              <a:ext cx="80963" cy="300038"/>
              <a:chOff x="4810" y="2221"/>
              <a:chExt cx="68" cy="252"/>
            </a:xfrm>
          </p:grpSpPr>
          <p:sp>
            <p:nvSpPr>
              <p:cNvPr id="811" name="Freeform 326"/>
              <p:cNvSpPr>
                <a:spLocks/>
              </p:cNvSpPr>
              <p:nvPr/>
            </p:nvSpPr>
            <p:spPr bwMode="auto">
              <a:xfrm>
                <a:off x="4810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12" name="Line 327"/>
              <p:cNvSpPr>
                <a:spLocks noChangeShapeType="1"/>
              </p:cNvSpPr>
              <p:nvPr/>
            </p:nvSpPr>
            <p:spPr bwMode="auto">
              <a:xfrm flipV="1">
                <a:off x="4847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71" name="Group 331"/>
            <p:cNvGrpSpPr>
              <a:grpSpLocks/>
            </p:cNvGrpSpPr>
            <p:nvPr/>
          </p:nvGrpSpPr>
          <p:grpSpPr bwMode="auto">
            <a:xfrm>
              <a:off x="7267576" y="2794397"/>
              <a:ext cx="79772" cy="300038"/>
              <a:chOff x="5144" y="2221"/>
              <a:chExt cx="67" cy="252"/>
            </a:xfrm>
          </p:grpSpPr>
          <p:sp>
            <p:nvSpPr>
              <p:cNvPr id="809" name="Freeform 329"/>
              <p:cNvSpPr>
                <a:spLocks/>
              </p:cNvSpPr>
              <p:nvPr/>
            </p:nvSpPr>
            <p:spPr bwMode="auto">
              <a:xfrm>
                <a:off x="5144" y="2221"/>
                <a:ext cx="67" cy="154"/>
              </a:xfrm>
              <a:custGeom>
                <a:avLst/>
                <a:gdLst>
                  <a:gd name="T0" fmla="*/ 37 w 67"/>
                  <a:gd name="T1" fmla="*/ 0 h 154"/>
                  <a:gd name="T2" fmla="*/ 66 w 67"/>
                  <a:gd name="T3" fmla="*/ 153 h 154"/>
                  <a:gd name="T4" fmla="*/ 37 w 67"/>
                  <a:gd name="T5" fmla="*/ 153 h 154"/>
                  <a:gd name="T6" fmla="*/ 0 w 67"/>
                  <a:gd name="T7" fmla="*/ 153 h 154"/>
                  <a:gd name="T8" fmla="*/ 37 w 67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4"/>
                  <a:gd name="T17" fmla="*/ 67 w 67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4">
                    <a:moveTo>
                      <a:pt x="37" y="0"/>
                    </a:moveTo>
                    <a:lnTo>
                      <a:pt x="66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10" name="Line 330"/>
              <p:cNvSpPr>
                <a:spLocks noChangeShapeType="1"/>
              </p:cNvSpPr>
              <p:nvPr/>
            </p:nvSpPr>
            <p:spPr bwMode="auto">
              <a:xfrm flipV="1">
                <a:off x="5181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72" name="Group 334"/>
            <p:cNvGrpSpPr>
              <a:grpSpLocks/>
            </p:cNvGrpSpPr>
            <p:nvPr/>
          </p:nvGrpSpPr>
          <p:grpSpPr bwMode="auto">
            <a:xfrm>
              <a:off x="7664053" y="2794397"/>
              <a:ext cx="80963" cy="300038"/>
              <a:chOff x="5477" y="2221"/>
              <a:chExt cx="68" cy="252"/>
            </a:xfrm>
          </p:grpSpPr>
          <p:sp>
            <p:nvSpPr>
              <p:cNvPr id="807" name="Freeform 332"/>
              <p:cNvSpPr>
                <a:spLocks/>
              </p:cNvSpPr>
              <p:nvPr/>
            </p:nvSpPr>
            <p:spPr bwMode="auto">
              <a:xfrm>
                <a:off x="5477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08" name="Line 333"/>
              <p:cNvSpPr>
                <a:spLocks noChangeShapeType="1"/>
              </p:cNvSpPr>
              <p:nvPr/>
            </p:nvSpPr>
            <p:spPr bwMode="auto">
              <a:xfrm flipV="1">
                <a:off x="5514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73" name="Group 337"/>
            <p:cNvGrpSpPr>
              <a:grpSpLocks/>
            </p:cNvGrpSpPr>
            <p:nvPr/>
          </p:nvGrpSpPr>
          <p:grpSpPr bwMode="auto">
            <a:xfrm>
              <a:off x="7390210" y="2794397"/>
              <a:ext cx="246459" cy="300038"/>
              <a:chOff x="5247" y="2221"/>
              <a:chExt cx="207" cy="252"/>
            </a:xfrm>
          </p:grpSpPr>
          <p:sp>
            <p:nvSpPr>
              <p:cNvPr id="805" name="Freeform 335"/>
              <p:cNvSpPr>
                <a:spLocks/>
              </p:cNvSpPr>
              <p:nvPr/>
            </p:nvSpPr>
            <p:spPr bwMode="auto">
              <a:xfrm>
                <a:off x="5247" y="2221"/>
                <a:ext cx="105" cy="136"/>
              </a:xfrm>
              <a:custGeom>
                <a:avLst/>
                <a:gdLst>
                  <a:gd name="T0" fmla="*/ 0 w 105"/>
                  <a:gd name="T1" fmla="*/ 0 h 136"/>
                  <a:gd name="T2" fmla="*/ 104 w 105"/>
                  <a:gd name="T3" fmla="*/ 81 h 136"/>
                  <a:gd name="T4" fmla="*/ 82 w 105"/>
                  <a:gd name="T5" fmla="*/ 108 h 136"/>
                  <a:gd name="T6" fmla="*/ 60 w 105"/>
                  <a:gd name="T7" fmla="*/ 135 h 136"/>
                  <a:gd name="T8" fmla="*/ 0 w 105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6"/>
                  <a:gd name="T17" fmla="*/ 105 w 105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6">
                    <a:moveTo>
                      <a:pt x="0" y="0"/>
                    </a:moveTo>
                    <a:lnTo>
                      <a:pt x="104" y="81"/>
                    </a:lnTo>
                    <a:lnTo>
                      <a:pt x="82" y="108"/>
                    </a:lnTo>
                    <a:lnTo>
                      <a:pt x="60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06" name="Line 336"/>
              <p:cNvSpPr>
                <a:spLocks noChangeShapeType="1"/>
              </p:cNvSpPr>
              <p:nvPr/>
            </p:nvSpPr>
            <p:spPr bwMode="auto">
              <a:xfrm flipH="1" flipV="1">
                <a:off x="5321" y="2322"/>
                <a:ext cx="133" cy="15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74" name="Group 340"/>
            <p:cNvGrpSpPr>
              <a:grpSpLocks/>
            </p:cNvGrpSpPr>
            <p:nvPr/>
          </p:nvGrpSpPr>
          <p:grpSpPr bwMode="auto">
            <a:xfrm>
              <a:off x="6993732" y="2794397"/>
              <a:ext cx="564356" cy="295275"/>
              <a:chOff x="4914" y="2221"/>
              <a:chExt cx="474" cy="248"/>
            </a:xfrm>
          </p:grpSpPr>
          <p:sp>
            <p:nvSpPr>
              <p:cNvPr id="803" name="Freeform 338"/>
              <p:cNvSpPr>
                <a:spLocks/>
              </p:cNvSpPr>
              <p:nvPr/>
            </p:nvSpPr>
            <p:spPr bwMode="auto">
              <a:xfrm>
                <a:off x="4914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1 w 127"/>
                  <a:gd name="T5" fmla="*/ 54 h 91"/>
                  <a:gd name="T6" fmla="*/ 96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1" y="54"/>
                    </a:lnTo>
                    <a:lnTo>
                      <a:pt x="96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04" name="Line 339"/>
              <p:cNvSpPr>
                <a:spLocks noChangeShapeType="1"/>
              </p:cNvSpPr>
              <p:nvPr/>
            </p:nvSpPr>
            <p:spPr bwMode="auto">
              <a:xfrm flipH="1" flipV="1">
                <a:off x="5018" y="2273"/>
                <a:ext cx="370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75" name="Group 343"/>
            <p:cNvGrpSpPr>
              <a:grpSpLocks/>
            </p:cNvGrpSpPr>
            <p:nvPr/>
          </p:nvGrpSpPr>
          <p:grpSpPr bwMode="auto">
            <a:xfrm>
              <a:off x="6596062" y="2794397"/>
              <a:ext cx="882254" cy="294084"/>
              <a:chOff x="4580" y="2221"/>
              <a:chExt cx="741" cy="247"/>
            </a:xfrm>
          </p:grpSpPr>
          <p:sp>
            <p:nvSpPr>
              <p:cNvPr id="801" name="Freeform 341"/>
              <p:cNvSpPr>
                <a:spLocks/>
              </p:cNvSpPr>
              <p:nvPr/>
            </p:nvSpPr>
            <p:spPr bwMode="auto">
              <a:xfrm>
                <a:off x="4580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1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1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02" name="Line 342"/>
              <p:cNvSpPr>
                <a:spLocks noChangeShapeType="1"/>
              </p:cNvSpPr>
              <p:nvPr/>
            </p:nvSpPr>
            <p:spPr bwMode="auto">
              <a:xfrm flipH="1" flipV="1">
                <a:off x="4690" y="2256"/>
                <a:ext cx="631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76" name="Group 346"/>
            <p:cNvGrpSpPr>
              <a:grpSpLocks/>
            </p:cNvGrpSpPr>
            <p:nvPr/>
          </p:nvGrpSpPr>
          <p:grpSpPr bwMode="auto">
            <a:xfrm>
              <a:off x="7381875" y="2794397"/>
              <a:ext cx="248841" cy="300038"/>
              <a:chOff x="5240" y="2221"/>
              <a:chExt cx="209" cy="252"/>
            </a:xfrm>
          </p:grpSpPr>
          <p:sp>
            <p:nvSpPr>
              <p:cNvPr id="799" name="Freeform 344"/>
              <p:cNvSpPr>
                <a:spLocks/>
              </p:cNvSpPr>
              <p:nvPr/>
            </p:nvSpPr>
            <p:spPr bwMode="auto">
              <a:xfrm>
                <a:off x="5336" y="2221"/>
                <a:ext cx="113" cy="136"/>
              </a:xfrm>
              <a:custGeom>
                <a:avLst/>
                <a:gdLst>
                  <a:gd name="T0" fmla="*/ 112 w 113"/>
                  <a:gd name="T1" fmla="*/ 0 h 136"/>
                  <a:gd name="T2" fmla="*/ 45 w 113"/>
                  <a:gd name="T3" fmla="*/ 135 h 136"/>
                  <a:gd name="T4" fmla="*/ 23 w 113"/>
                  <a:gd name="T5" fmla="*/ 108 h 136"/>
                  <a:gd name="T6" fmla="*/ 0 w 113"/>
                  <a:gd name="T7" fmla="*/ 81 h 136"/>
                  <a:gd name="T8" fmla="*/ 112 w 113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6"/>
                  <a:gd name="T17" fmla="*/ 113 w 113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6">
                    <a:moveTo>
                      <a:pt x="112" y="0"/>
                    </a:moveTo>
                    <a:lnTo>
                      <a:pt x="45" y="135"/>
                    </a:lnTo>
                    <a:lnTo>
                      <a:pt x="23" y="108"/>
                    </a:lnTo>
                    <a:lnTo>
                      <a:pt x="0" y="81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00" name="Line 345"/>
              <p:cNvSpPr>
                <a:spLocks noChangeShapeType="1"/>
              </p:cNvSpPr>
              <p:nvPr/>
            </p:nvSpPr>
            <p:spPr bwMode="auto">
              <a:xfrm flipV="1">
                <a:off x="5240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77" name="Group 349"/>
            <p:cNvGrpSpPr>
              <a:grpSpLocks/>
            </p:cNvGrpSpPr>
            <p:nvPr/>
          </p:nvGrpSpPr>
          <p:grpSpPr bwMode="auto">
            <a:xfrm>
              <a:off x="6913960" y="2794397"/>
              <a:ext cx="325040" cy="298847"/>
              <a:chOff x="4847" y="2221"/>
              <a:chExt cx="273" cy="251"/>
            </a:xfrm>
          </p:grpSpPr>
          <p:sp>
            <p:nvSpPr>
              <p:cNvPr id="797" name="Freeform 347"/>
              <p:cNvSpPr>
                <a:spLocks/>
              </p:cNvSpPr>
              <p:nvPr/>
            </p:nvSpPr>
            <p:spPr bwMode="auto">
              <a:xfrm>
                <a:off x="4847" y="2221"/>
                <a:ext cx="112" cy="118"/>
              </a:xfrm>
              <a:custGeom>
                <a:avLst/>
                <a:gdLst>
                  <a:gd name="T0" fmla="*/ 0 w 112"/>
                  <a:gd name="T1" fmla="*/ 0 h 118"/>
                  <a:gd name="T2" fmla="*/ 111 w 112"/>
                  <a:gd name="T3" fmla="*/ 54 h 118"/>
                  <a:gd name="T4" fmla="*/ 96 w 112"/>
                  <a:gd name="T5" fmla="*/ 90 h 118"/>
                  <a:gd name="T6" fmla="*/ 74 w 112"/>
                  <a:gd name="T7" fmla="*/ 117 h 118"/>
                  <a:gd name="T8" fmla="*/ 0 w 112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8"/>
                  <a:gd name="T17" fmla="*/ 112 w 112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8">
                    <a:moveTo>
                      <a:pt x="0" y="0"/>
                    </a:moveTo>
                    <a:lnTo>
                      <a:pt x="111" y="54"/>
                    </a:lnTo>
                    <a:lnTo>
                      <a:pt x="96" y="90"/>
                    </a:lnTo>
                    <a:lnTo>
                      <a:pt x="74" y="1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98" name="Line 348"/>
              <p:cNvSpPr>
                <a:spLocks noChangeShapeType="1"/>
              </p:cNvSpPr>
              <p:nvPr/>
            </p:nvSpPr>
            <p:spPr bwMode="auto">
              <a:xfrm flipH="1" flipV="1">
                <a:off x="4935" y="2306"/>
                <a:ext cx="185" cy="16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78" name="Group 352"/>
            <p:cNvGrpSpPr>
              <a:grpSpLocks/>
            </p:cNvGrpSpPr>
            <p:nvPr/>
          </p:nvGrpSpPr>
          <p:grpSpPr bwMode="auto">
            <a:xfrm>
              <a:off x="6198394" y="2794397"/>
              <a:ext cx="883444" cy="294084"/>
              <a:chOff x="4246" y="2221"/>
              <a:chExt cx="742" cy="247"/>
            </a:xfrm>
          </p:grpSpPr>
          <p:sp>
            <p:nvSpPr>
              <p:cNvPr id="795" name="Freeform 350"/>
              <p:cNvSpPr>
                <a:spLocks/>
              </p:cNvSpPr>
              <p:nvPr/>
            </p:nvSpPr>
            <p:spPr bwMode="auto">
              <a:xfrm>
                <a:off x="4246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2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2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96" name="Line 351"/>
              <p:cNvSpPr>
                <a:spLocks noChangeShapeType="1"/>
              </p:cNvSpPr>
              <p:nvPr/>
            </p:nvSpPr>
            <p:spPr bwMode="auto">
              <a:xfrm flipH="1" flipV="1">
                <a:off x="4358" y="2256"/>
                <a:ext cx="630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79" name="Group 355"/>
            <p:cNvGrpSpPr>
              <a:grpSpLocks/>
            </p:cNvGrpSpPr>
            <p:nvPr/>
          </p:nvGrpSpPr>
          <p:grpSpPr bwMode="auto">
            <a:xfrm>
              <a:off x="6665119" y="2794397"/>
              <a:ext cx="885825" cy="294084"/>
              <a:chOff x="4638" y="2221"/>
              <a:chExt cx="744" cy="247"/>
            </a:xfrm>
          </p:grpSpPr>
          <p:sp>
            <p:nvSpPr>
              <p:cNvPr id="793" name="Freeform 353"/>
              <p:cNvSpPr>
                <a:spLocks/>
              </p:cNvSpPr>
              <p:nvPr/>
            </p:nvSpPr>
            <p:spPr bwMode="auto">
              <a:xfrm>
                <a:off x="5247" y="2221"/>
                <a:ext cx="135" cy="73"/>
              </a:xfrm>
              <a:custGeom>
                <a:avLst/>
                <a:gdLst>
                  <a:gd name="T0" fmla="*/ 134 w 135"/>
                  <a:gd name="T1" fmla="*/ 0 h 73"/>
                  <a:gd name="T2" fmla="*/ 15 w 135"/>
                  <a:gd name="T3" fmla="*/ 72 h 73"/>
                  <a:gd name="T4" fmla="*/ 8 w 135"/>
                  <a:gd name="T5" fmla="*/ 36 h 73"/>
                  <a:gd name="T6" fmla="*/ 0 w 135"/>
                  <a:gd name="T7" fmla="*/ 0 h 73"/>
                  <a:gd name="T8" fmla="*/ 134 w 135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3"/>
                  <a:gd name="T17" fmla="*/ 135 w 135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3">
                    <a:moveTo>
                      <a:pt x="134" y="0"/>
                    </a:moveTo>
                    <a:lnTo>
                      <a:pt x="15" y="72"/>
                    </a:lnTo>
                    <a:lnTo>
                      <a:pt x="8" y="36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94" name="Line 354"/>
              <p:cNvSpPr>
                <a:spLocks noChangeShapeType="1"/>
              </p:cNvSpPr>
              <p:nvPr/>
            </p:nvSpPr>
            <p:spPr bwMode="auto">
              <a:xfrm flipV="1">
                <a:off x="4638" y="2256"/>
                <a:ext cx="623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80" name="Group 358"/>
            <p:cNvGrpSpPr>
              <a:grpSpLocks/>
            </p:cNvGrpSpPr>
            <p:nvPr/>
          </p:nvGrpSpPr>
          <p:grpSpPr bwMode="auto">
            <a:xfrm>
              <a:off x="6516291" y="2794397"/>
              <a:ext cx="645319" cy="295275"/>
              <a:chOff x="4513" y="2221"/>
              <a:chExt cx="542" cy="248"/>
            </a:xfrm>
          </p:grpSpPr>
          <p:sp>
            <p:nvSpPr>
              <p:cNvPr id="791" name="Freeform 356"/>
              <p:cNvSpPr>
                <a:spLocks/>
              </p:cNvSpPr>
              <p:nvPr/>
            </p:nvSpPr>
            <p:spPr bwMode="auto">
              <a:xfrm>
                <a:off x="4513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18 h 91"/>
                  <a:gd name="T4" fmla="*/ 112 w 127"/>
                  <a:gd name="T5" fmla="*/ 54 h 91"/>
                  <a:gd name="T6" fmla="*/ 104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18"/>
                    </a:lnTo>
                    <a:lnTo>
                      <a:pt x="112" y="54"/>
                    </a:lnTo>
                    <a:lnTo>
                      <a:pt x="104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92" name="Line 357"/>
              <p:cNvSpPr>
                <a:spLocks noChangeShapeType="1"/>
              </p:cNvSpPr>
              <p:nvPr/>
            </p:nvSpPr>
            <p:spPr bwMode="auto">
              <a:xfrm flipH="1" flipV="1">
                <a:off x="4617" y="2273"/>
                <a:ext cx="438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81" name="Group 361"/>
            <p:cNvGrpSpPr>
              <a:grpSpLocks/>
            </p:cNvGrpSpPr>
            <p:nvPr/>
          </p:nvGrpSpPr>
          <p:grpSpPr bwMode="auto">
            <a:xfrm>
              <a:off x="6198394" y="2794397"/>
              <a:ext cx="564356" cy="294084"/>
              <a:chOff x="4246" y="2221"/>
              <a:chExt cx="474" cy="247"/>
            </a:xfrm>
          </p:grpSpPr>
          <p:sp>
            <p:nvSpPr>
              <p:cNvPr id="789" name="Freeform 359"/>
              <p:cNvSpPr>
                <a:spLocks/>
              </p:cNvSpPr>
              <p:nvPr/>
            </p:nvSpPr>
            <p:spPr bwMode="auto">
              <a:xfrm>
                <a:off x="4246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2 w 127"/>
                  <a:gd name="T5" fmla="*/ 54 h 91"/>
                  <a:gd name="T6" fmla="*/ 97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2" y="54"/>
                    </a:lnTo>
                    <a:lnTo>
                      <a:pt x="97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90" name="Line 360"/>
              <p:cNvSpPr>
                <a:spLocks noChangeShapeType="1"/>
              </p:cNvSpPr>
              <p:nvPr/>
            </p:nvSpPr>
            <p:spPr bwMode="auto">
              <a:xfrm flipH="1" flipV="1">
                <a:off x="4349" y="2271"/>
                <a:ext cx="371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82" name="Group 364"/>
            <p:cNvGrpSpPr>
              <a:grpSpLocks/>
            </p:cNvGrpSpPr>
            <p:nvPr/>
          </p:nvGrpSpPr>
          <p:grpSpPr bwMode="auto">
            <a:xfrm>
              <a:off x="6119813" y="2794398"/>
              <a:ext cx="245269" cy="301228"/>
              <a:chOff x="4180" y="2221"/>
              <a:chExt cx="206" cy="253"/>
            </a:xfrm>
          </p:grpSpPr>
          <p:sp>
            <p:nvSpPr>
              <p:cNvPr id="787" name="Freeform 362"/>
              <p:cNvSpPr>
                <a:spLocks/>
              </p:cNvSpPr>
              <p:nvPr/>
            </p:nvSpPr>
            <p:spPr bwMode="auto">
              <a:xfrm>
                <a:off x="4180" y="2221"/>
                <a:ext cx="104" cy="136"/>
              </a:xfrm>
              <a:custGeom>
                <a:avLst/>
                <a:gdLst>
                  <a:gd name="T0" fmla="*/ 0 w 104"/>
                  <a:gd name="T1" fmla="*/ 0 h 136"/>
                  <a:gd name="T2" fmla="*/ 103 w 104"/>
                  <a:gd name="T3" fmla="*/ 81 h 136"/>
                  <a:gd name="T4" fmla="*/ 81 w 104"/>
                  <a:gd name="T5" fmla="*/ 108 h 136"/>
                  <a:gd name="T6" fmla="*/ 59 w 104"/>
                  <a:gd name="T7" fmla="*/ 135 h 136"/>
                  <a:gd name="T8" fmla="*/ 0 w 104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36"/>
                  <a:gd name="T17" fmla="*/ 104 w 104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36">
                    <a:moveTo>
                      <a:pt x="0" y="0"/>
                    </a:moveTo>
                    <a:lnTo>
                      <a:pt x="103" y="81"/>
                    </a:lnTo>
                    <a:lnTo>
                      <a:pt x="81" y="108"/>
                    </a:lnTo>
                    <a:lnTo>
                      <a:pt x="59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88" name="Line 363"/>
              <p:cNvSpPr>
                <a:spLocks noChangeShapeType="1"/>
              </p:cNvSpPr>
              <p:nvPr/>
            </p:nvSpPr>
            <p:spPr bwMode="auto">
              <a:xfrm flipH="1" flipV="1">
                <a:off x="4253" y="2322"/>
                <a:ext cx="133" cy="15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783" name="Group 367"/>
            <p:cNvGrpSpPr>
              <a:grpSpLocks/>
            </p:cNvGrpSpPr>
            <p:nvPr/>
          </p:nvGrpSpPr>
          <p:grpSpPr bwMode="auto">
            <a:xfrm>
              <a:off x="6587729" y="2794397"/>
              <a:ext cx="247650" cy="300038"/>
              <a:chOff x="4573" y="2221"/>
              <a:chExt cx="208" cy="252"/>
            </a:xfrm>
          </p:grpSpPr>
          <p:sp>
            <p:nvSpPr>
              <p:cNvPr id="785" name="Freeform 365"/>
              <p:cNvSpPr>
                <a:spLocks/>
              </p:cNvSpPr>
              <p:nvPr/>
            </p:nvSpPr>
            <p:spPr bwMode="auto">
              <a:xfrm>
                <a:off x="4669" y="2221"/>
                <a:ext cx="112" cy="136"/>
              </a:xfrm>
              <a:custGeom>
                <a:avLst/>
                <a:gdLst>
                  <a:gd name="T0" fmla="*/ 111 w 112"/>
                  <a:gd name="T1" fmla="*/ 0 h 136"/>
                  <a:gd name="T2" fmla="*/ 45 w 112"/>
                  <a:gd name="T3" fmla="*/ 135 h 136"/>
                  <a:gd name="T4" fmla="*/ 22 w 112"/>
                  <a:gd name="T5" fmla="*/ 108 h 136"/>
                  <a:gd name="T6" fmla="*/ 0 w 112"/>
                  <a:gd name="T7" fmla="*/ 81 h 136"/>
                  <a:gd name="T8" fmla="*/ 111 w 112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36"/>
                  <a:gd name="T17" fmla="*/ 112 w 112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36">
                    <a:moveTo>
                      <a:pt x="111" y="0"/>
                    </a:moveTo>
                    <a:lnTo>
                      <a:pt x="45" y="135"/>
                    </a:lnTo>
                    <a:lnTo>
                      <a:pt x="22" y="108"/>
                    </a:lnTo>
                    <a:lnTo>
                      <a:pt x="0" y="81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86" name="Line 366"/>
              <p:cNvSpPr>
                <a:spLocks noChangeShapeType="1"/>
              </p:cNvSpPr>
              <p:nvPr/>
            </p:nvSpPr>
            <p:spPr bwMode="auto">
              <a:xfrm flipV="1">
                <a:off x="4573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784" name="TextBox 783"/>
            <p:cNvSpPr txBox="1"/>
            <p:nvPr/>
          </p:nvSpPr>
          <p:spPr>
            <a:xfrm>
              <a:off x="6075314" y="3317757"/>
              <a:ext cx="1401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Round-Robin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61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Parallelism?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Scan 100TB </a:t>
            </a:r>
          </a:p>
          <a:p>
            <a:pPr lvl="1"/>
            <a:r>
              <a:rPr lang="en-US"/>
              <a:t>At 0.5 GB/sec (see lec 4):</a:t>
            </a:r>
            <a:br>
              <a:rPr lang="en-US"/>
            </a:br>
            <a:r>
              <a:rPr lang="en-US"/>
              <a:t>~200,000 sec = ~2.31 days</a:t>
            </a:r>
            <a:endParaRPr lang="en-US" dirty="0"/>
          </a:p>
        </p:txBody>
      </p:sp>
      <p:pic>
        <p:nvPicPr>
          <p:cNvPr id="5" name="Picture 2" descr="a kid sipping from 1 straw, demonstrating I/O bottleneck">
            <a:extLst>
              <a:ext uri="{FF2B5EF4-FFF2-40B4-BE49-F238E27FC236}">
                <a16:creationId xmlns:a16="http://schemas.microsoft.com/office/drawing/2014/main" id="{A6F12A0E-761E-46F3-9EAE-0D0DA3945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b="-438"/>
          <a:stretch/>
        </p:blipFill>
        <p:spPr bwMode="auto">
          <a:xfrm>
            <a:off x="6282799" y="1227392"/>
            <a:ext cx="1295400" cy="16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Insert to Unique Key cont.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229600" cy="3394472"/>
          </a:xfrm>
        </p:spPr>
        <p:txBody>
          <a:bodyPr/>
          <a:lstStyle/>
          <a:p>
            <a:r>
              <a:rPr lang="en-US" altLang="x-none" dirty="0"/>
              <a:t>Otherwise</a:t>
            </a:r>
          </a:p>
          <a:p>
            <a:pPr lvl="1"/>
            <a:r>
              <a:rPr lang="en-US" altLang="x-none" dirty="0"/>
              <a:t>Broadcast lookup</a:t>
            </a:r>
          </a:p>
          <a:p>
            <a:pPr lvl="1"/>
            <a:r>
              <a:rPr lang="en-US" altLang="x-none" dirty="0"/>
              <a:t>Collect responses</a:t>
            </a:r>
          </a:p>
          <a:p>
            <a:pPr lvl="1"/>
            <a:r>
              <a:rPr lang="en-US" altLang="x-none" dirty="0"/>
              <a:t>If not exists, insert anywhere</a:t>
            </a:r>
          </a:p>
          <a:p>
            <a:pPr lvl="2"/>
            <a:r>
              <a:rPr lang="en-US" altLang="x-none" dirty="0"/>
              <a:t>Else reject</a:t>
            </a:r>
          </a:p>
        </p:txBody>
      </p:sp>
      <p:grpSp>
        <p:nvGrpSpPr>
          <p:cNvPr id="143" name="Group 142" descr="Must scan the whole database and look at each machine and if none with the key in question exist then place the data anywhere" title="Round Robin Broadcast"/>
          <p:cNvGrpSpPr/>
          <p:nvPr/>
        </p:nvGrpSpPr>
        <p:grpSpPr>
          <a:xfrm>
            <a:off x="3963319" y="2965340"/>
            <a:ext cx="1583588" cy="457200"/>
            <a:chOff x="5701268" y="3560344"/>
            <a:chExt cx="2111450" cy="609600"/>
          </a:xfrm>
        </p:grpSpPr>
        <p:cxnSp>
          <p:nvCxnSpPr>
            <p:cNvPr id="144" name="Straight Arrow Connector 143"/>
            <p:cNvCxnSpPr/>
            <p:nvPr/>
          </p:nvCxnSpPr>
          <p:spPr bwMode="auto">
            <a:xfrm flipH="1">
              <a:off x="5701268" y="3657990"/>
              <a:ext cx="1057739" cy="511954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Straight Arrow Connector 144"/>
            <p:cNvCxnSpPr/>
            <p:nvPr/>
          </p:nvCxnSpPr>
          <p:spPr bwMode="auto">
            <a:xfrm flipH="1">
              <a:off x="6200612" y="3657990"/>
              <a:ext cx="558395" cy="4952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Oval 145"/>
            <p:cNvSpPr/>
            <p:nvPr/>
          </p:nvSpPr>
          <p:spPr bwMode="auto">
            <a:xfrm>
              <a:off x="6710184" y="3560344"/>
              <a:ext cx="97646" cy="9764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 bwMode="auto">
            <a:xfrm flipH="1">
              <a:off x="6735599" y="3657990"/>
              <a:ext cx="23408" cy="4952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>
              <a:off x="6759007" y="3657990"/>
              <a:ext cx="524280" cy="4952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Straight Arrow Connector 148"/>
            <p:cNvCxnSpPr/>
            <p:nvPr/>
          </p:nvCxnSpPr>
          <p:spPr bwMode="auto">
            <a:xfrm>
              <a:off x="6759007" y="3657990"/>
              <a:ext cx="1053711" cy="4952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51" name="Straight Arrow Connector 150" descr="Must scan the whole database and look at each machine and if none with the key in question exist then place the data anywhere" title="Round Robin Broadcast"/>
          <p:cNvCxnSpPr>
            <a:cxnSpLocks/>
            <a:stCxn id="146" idx="4"/>
          </p:cNvCxnSpPr>
          <p:nvPr/>
        </p:nvCxnSpPr>
        <p:spPr bwMode="auto">
          <a:xfrm flipH="1">
            <a:off x="4387824" y="3038575"/>
            <a:ext cx="368800" cy="390494"/>
          </a:xfrm>
          <a:prstGeom prst="straightConnector1">
            <a:avLst/>
          </a:prstGeom>
          <a:solidFill>
            <a:srgbClr val="3366FF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32" name="Group 431" descr="Spread the data round robin (first tuple to first machine, second to second, etc). The ith tuple is in the i mod nth machine. Good for spreading low" title="Round-Robin"/>
          <p:cNvGrpSpPr/>
          <p:nvPr/>
        </p:nvGrpSpPr>
        <p:grpSpPr>
          <a:xfrm>
            <a:off x="3885960" y="3447262"/>
            <a:ext cx="1976437" cy="1686839"/>
            <a:chOff x="5868592" y="2000250"/>
            <a:chExt cx="1976437" cy="1686839"/>
          </a:xfrm>
        </p:grpSpPr>
        <p:sp>
          <p:nvSpPr>
            <p:cNvPr id="433" name="Rectangle 231" descr="50%"/>
            <p:cNvSpPr>
              <a:spLocks noChangeArrowheads="1"/>
            </p:cNvSpPr>
            <p:nvPr/>
          </p:nvSpPr>
          <p:spPr bwMode="auto">
            <a:xfrm>
              <a:off x="5894785" y="3089673"/>
              <a:ext cx="1950244" cy="258365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34" name="Rectangle 232"/>
            <p:cNvSpPr>
              <a:spLocks noChangeArrowheads="1"/>
            </p:cNvSpPr>
            <p:nvPr/>
          </p:nvSpPr>
          <p:spPr bwMode="auto">
            <a:xfrm>
              <a:off x="5920979" y="2595563"/>
              <a:ext cx="282178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35" name="Rectangle 233"/>
            <p:cNvSpPr>
              <a:spLocks noChangeArrowheads="1"/>
            </p:cNvSpPr>
            <p:nvPr/>
          </p:nvSpPr>
          <p:spPr bwMode="auto">
            <a:xfrm>
              <a:off x="5974557" y="2005013"/>
              <a:ext cx="236935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36" name="Rectangle 234"/>
            <p:cNvSpPr>
              <a:spLocks noChangeArrowheads="1"/>
            </p:cNvSpPr>
            <p:nvPr/>
          </p:nvSpPr>
          <p:spPr bwMode="auto">
            <a:xfrm>
              <a:off x="5929313" y="2069306"/>
              <a:ext cx="23812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37" name="Freeform 235"/>
            <p:cNvSpPr>
              <a:spLocks/>
            </p:cNvSpPr>
            <p:nvPr/>
          </p:nvSpPr>
          <p:spPr bwMode="auto">
            <a:xfrm>
              <a:off x="5916216" y="2000251"/>
              <a:ext cx="283369" cy="441722"/>
            </a:xfrm>
            <a:custGeom>
              <a:avLst/>
              <a:gdLst>
                <a:gd name="T0" fmla="*/ 0 w 238"/>
                <a:gd name="T1" fmla="*/ 2147483647 h 371"/>
                <a:gd name="T2" fmla="*/ 2147483647 w 238"/>
                <a:gd name="T3" fmla="*/ 0 h 371"/>
                <a:gd name="T4" fmla="*/ 2147483647 w 238"/>
                <a:gd name="T5" fmla="*/ 0 h 371"/>
                <a:gd name="T6" fmla="*/ 2147483647 w 238"/>
                <a:gd name="T7" fmla="*/ 2147483647 h 371"/>
                <a:gd name="T8" fmla="*/ 2147483647 w 238"/>
                <a:gd name="T9" fmla="*/ 2147483647 h 371"/>
                <a:gd name="T10" fmla="*/ 2147483647 w 238"/>
                <a:gd name="T11" fmla="*/ 2147483647 h 371"/>
                <a:gd name="T12" fmla="*/ 2147483647 w 238"/>
                <a:gd name="T13" fmla="*/ 2147483647 h 371"/>
                <a:gd name="T14" fmla="*/ 2147483647 w 238"/>
                <a:gd name="T15" fmla="*/ 2147483647 h 371"/>
                <a:gd name="T16" fmla="*/ 0 w 238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"/>
                <a:gd name="T28" fmla="*/ 0 h 371"/>
                <a:gd name="T29" fmla="*/ 238 w 238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" h="371">
                  <a:moveTo>
                    <a:pt x="0" y="45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38" name="Line 236"/>
            <p:cNvSpPr>
              <a:spLocks noChangeShapeType="1"/>
            </p:cNvSpPr>
            <p:nvPr/>
          </p:nvSpPr>
          <p:spPr bwMode="auto">
            <a:xfrm flipH="1">
              <a:off x="6181725" y="2000250"/>
              <a:ext cx="34529" cy="61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39" name="Oval 237"/>
            <p:cNvSpPr>
              <a:spLocks noChangeArrowheads="1"/>
            </p:cNvSpPr>
            <p:nvPr/>
          </p:nvSpPr>
          <p:spPr bwMode="auto">
            <a:xfrm>
              <a:off x="5920979" y="2574132"/>
              <a:ext cx="282178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40" name="Group 242"/>
            <p:cNvGrpSpPr>
              <a:grpSpLocks/>
            </p:cNvGrpSpPr>
            <p:nvPr/>
          </p:nvGrpSpPr>
          <p:grpSpPr bwMode="auto">
            <a:xfrm>
              <a:off x="5918597" y="2751535"/>
              <a:ext cx="289322" cy="45244"/>
              <a:chOff x="4011" y="2185"/>
              <a:chExt cx="243" cy="38"/>
            </a:xfrm>
          </p:grpSpPr>
          <p:sp>
            <p:nvSpPr>
              <p:cNvPr id="566" name="Arc 238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7" name="Arc 239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8" name="Arc 240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9" name="Arc 241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41" name="Line 244"/>
            <p:cNvSpPr>
              <a:spLocks noChangeShapeType="1"/>
            </p:cNvSpPr>
            <p:nvPr/>
          </p:nvSpPr>
          <p:spPr bwMode="auto">
            <a:xfrm>
              <a:off x="6207919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42" name="Rectangle 245"/>
            <p:cNvSpPr>
              <a:spLocks noChangeArrowheads="1"/>
            </p:cNvSpPr>
            <p:nvPr/>
          </p:nvSpPr>
          <p:spPr bwMode="auto">
            <a:xfrm>
              <a:off x="6318647" y="2595563"/>
              <a:ext cx="290513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43" name="Rectangle 246"/>
            <p:cNvSpPr>
              <a:spLocks noChangeArrowheads="1"/>
            </p:cNvSpPr>
            <p:nvPr/>
          </p:nvSpPr>
          <p:spPr bwMode="auto">
            <a:xfrm>
              <a:off x="6371035" y="2005013"/>
              <a:ext cx="246459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44" name="Rectangle 247"/>
            <p:cNvSpPr>
              <a:spLocks noChangeArrowheads="1"/>
            </p:cNvSpPr>
            <p:nvPr/>
          </p:nvSpPr>
          <p:spPr bwMode="auto">
            <a:xfrm>
              <a:off x="6336507" y="2069306"/>
              <a:ext cx="23693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45" name="Freeform 248"/>
            <p:cNvSpPr>
              <a:spLocks/>
            </p:cNvSpPr>
            <p:nvPr/>
          </p:nvSpPr>
          <p:spPr bwMode="auto">
            <a:xfrm>
              <a:off x="6322219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0" y="370"/>
                  </a:lnTo>
                  <a:lnTo>
                    <a:pt x="200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46" name="Line 249"/>
            <p:cNvSpPr>
              <a:spLocks noChangeShapeType="1"/>
            </p:cNvSpPr>
            <p:nvPr/>
          </p:nvSpPr>
          <p:spPr bwMode="auto">
            <a:xfrm flipH="1">
              <a:off x="6578204" y="2000250"/>
              <a:ext cx="44053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47" name="Oval 250"/>
            <p:cNvSpPr>
              <a:spLocks noChangeArrowheads="1"/>
            </p:cNvSpPr>
            <p:nvPr/>
          </p:nvSpPr>
          <p:spPr bwMode="auto">
            <a:xfrm>
              <a:off x="6318647" y="2574132"/>
              <a:ext cx="290513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48" name="Group 255"/>
            <p:cNvGrpSpPr>
              <a:grpSpLocks/>
            </p:cNvGrpSpPr>
            <p:nvPr/>
          </p:nvGrpSpPr>
          <p:grpSpPr bwMode="auto">
            <a:xfrm>
              <a:off x="6316267" y="2751535"/>
              <a:ext cx="288131" cy="45244"/>
              <a:chOff x="4345" y="2185"/>
              <a:chExt cx="242" cy="38"/>
            </a:xfrm>
          </p:grpSpPr>
          <p:sp>
            <p:nvSpPr>
              <p:cNvPr id="562" name="Arc 251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3" name="Arc 252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4" name="Arc 253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5" name="Arc 254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49" name="Line 256"/>
            <p:cNvSpPr>
              <a:spLocks noChangeShapeType="1"/>
            </p:cNvSpPr>
            <p:nvPr/>
          </p:nvSpPr>
          <p:spPr bwMode="auto">
            <a:xfrm>
              <a:off x="6313885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50" name="Line 257"/>
            <p:cNvSpPr>
              <a:spLocks noChangeShapeType="1"/>
            </p:cNvSpPr>
            <p:nvPr/>
          </p:nvSpPr>
          <p:spPr bwMode="auto">
            <a:xfrm>
              <a:off x="6613922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51" name="Rectangle 258"/>
            <p:cNvSpPr>
              <a:spLocks noChangeArrowheads="1"/>
            </p:cNvSpPr>
            <p:nvPr/>
          </p:nvSpPr>
          <p:spPr bwMode="auto">
            <a:xfrm>
              <a:off x="6732985" y="2595563"/>
              <a:ext cx="282178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2" name="Rectangle 259"/>
            <p:cNvSpPr>
              <a:spLocks noChangeArrowheads="1"/>
            </p:cNvSpPr>
            <p:nvPr/>
          </p:nvSpPr>
          <p:spPr bwMode="auto">
            <a:xfrm>
              <a:off x="6786563" y="2005013"/>
              <a:ext cx="236935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3" name="Rectangle 260"/>
            <p:cNvSpPr>
              <a:spLocks noChangeArrowheads="1"/>
            </p:cNvSpPr>
            <p:nvPr/>
          </p:nvSpPr>
          <p:spPr bwMode="auto">
            <a:xfrm>
              <a:off x="6732985" y="2069306"/>
              <a:ext cx="246459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4" name="Freeform 261"/>
            <p:cNvSpPr>
              <a:spLocks/>
            </p:cNvSpPr>
            <p:nvPr/>
          </p:nvSpPr>
          <p:spPr bwMode="auto">
            <a:xfrm>
              <a:off x="6728223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97" y="45"/>
                  </a:lnTo>
                  <a:lnTo>
                    <a:pt x="45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55" name="Line 262"/>
            <p:cNvSpPr>
              <a:spLocks noChangeShapeType="1"/>
            </p:cNvSpPr>
            <p:nvPr/>
          </p:nvSpPr>
          <p:spPr bwMode="auto">
            <a:xfrm flipH="1">
              <a:off x="6984207" y="2000250"/>
              <a:ext cx="35719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56" name="Oval 263"/>
            <p:cNvSpPr>
              <a:spLocks noChangeArrowheads="1"/>
            </p:cNvSpPr>
            <p:nvPr/>
          </p:nvSpPr>
          <p:spPr bwMode="auto">
            <a:xfrm>
              <a:off x="6732985" y="2574132"/>
              <a:ext cx="282178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57" name="Group 268"/>
            <p:cNvGrpSpPr>
              <a:grpSpLocks/>
            </p:cNvGrpSpPr>
            <p:nvPr/>
          </p:nvGrpSpPr>
          <p:grpSpPr bwMode="auto">
            <a:xfrm>
              <a:off x="6730604" y="2751535"/>
              <a:ext cx="282178" cy="45244"/>
              <a:chOff x="4693" y="2185"/>
              <a:chExt cx="237" cy="38"/>
            </a:xfrm>
          </p:grpSpPr>
          <p:sp>
            <p:nvSpPr>
              <p:cNvPr id="558" name="Arc 264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9" name="Arc 265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0" name="Arc 266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1" name="Arc 267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58" name="Line 269"/>
            <p:cNvSpPr>
              <a:spLocks noChangeShapeType="1"/>
            </p:cNvSpPr>
            <p:nvPr/>
          </p:nvSpPr>
          <p:spPr bwMode="auto">
            <a:xfrm>
              <a:off x="6728222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59" name="Line 270"/>
            <p:cNvSpPr>
              <a:spLocks noChangeShapeType="1"/>
            </p:cNvSpPr>
            <p:nvPr/>
          </p:nvSpPr>
          <p:spPr bwMode="auto">
            <a:xfrm>
              <a:off x="7011591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60" name="Rectangle 271"/>
            <p:cNvSpPr>
              <a:spLocks noChangeArrowheads="1"/>
            </p:cNvSpPr>
            <p:nvPr/>
          </p:nvSpPr>
          <p:spPr bwMode="auto">
            <a:xfrm>
              <a:off x="7138987" y="2595563"/>
              <a:ext cx="282179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61" name="Rectangle 272"/>
            <p:cNvSpPr>
              <a:spLocks noChangeArrowheads="1"/>
            </p:cNvSpPr>
            <p:nvPr/>
          </p:nvSpPr>
          <p:spPr bwMode="auto">
            <a:xfrm>
              <a:off x="7183041" y="2005013"/>
              <a:ext cx="238125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62" name="Rectangle 273"/>
            <p:cNvSpPr>
              <a:spLocks noChangeArrowheads="1"/>
            </p:cNvSpPr>
            <p:nvPr/>
          </p:nvSpPr>
          <p:spPr bwMode="auto">
            <a:xfrm>
              <a:off x="7148513" y="2069306"/>
              <a:ext cx="23693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63" name="Freeform 274"/>
            <p:cNvSpPr>
              <a:spLocks/>
            </p:cNvSpPr>
            <p:nvPr/>
          </p:nvSpPr>
          <p:spPr bwMode="auto">
            <a:xfrm>
              <a:off x="7125891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15" y="370"/>
                  </a:lnTo>
                  <a:lnTo>
                    <a:pt x="215" y="45"/>
                  </a:lnTo>
                  <a:lnTo>
                    <a:pt x="111" y="45"/>
                  </a:lnTo>
                  <a:lnTo>
                    <a:pt x="59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64" name="Line 275"/>
            <p:cNvSpPr>
              <a:spLocks noChangeShapeType="1"/>
            </p:cNvSpPr>
            <p:nvPr/>
          </p:nvSpPr>
          <p:spPr bwMode="auto">
            <a:xfrm flipH="1">
              <a:off x="7381875" y="2000250"/>
              <a:ext cx="44054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65" name="Oval 276"/>
            <p:cNvSpPr>
              <a:spLocks noChangeArrowheads="1"/>
            </p:cNvSpPr>
            <p:nvPr/>
          </p:nvSpPr>
          <p:spPr bwMode="auto">
            <a:xfrm>
              <a:off x="7138987" y="2574132"/>
              <a:ext cx="282179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66" name="Group 281"/>
            <p:cNvGrpSpPr>
              <a:grpSpLocks/>
            </p:cNvGrpSpPr>
            <p:nvPr/>
          </p:nvGrpSpPr>
          <p:grpSpPr bwMode="auto">
            <a:xfrm>
              <a:off x="7136607" y="2751535"/>
              <a:ext cx="289322" cy="45244"/>
              <a:chOff x="5034" y="2185"/>
              <a:chExt cx="243" cy="38"/>
            </a:xfrm>
          </p:grpSpPr>
          <p:sp>
            <p:nvSpPr>
              <p:cNvPr id="554" name="Arc 277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5" name="Arc 278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6" name="Arc 279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7" name="Arc 280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67" name="Line 282"/>
            <p:cNvSpPr>
              <a:spLocks noChangeShapeType="1"/>
            </p:cNvSpPr>
            <p:nvPr/>
          </p:nvSpPr>
          <p:spPr bwMode="auto">
            <a:xfrm>
              <a:off x="7134225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68" name="Line 283"/>
            <p:cNvSpPr>
              <a:spLocks noChangeShapeType="1"/>
            </p:cNvSpPr>
            <p:nvPr/>
          </p:nvSpPr>
          <p:spPr bwMode="auto">
            <a:xfrm>
              <a:off x="7425929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69" name="Rectangle 284"/>
            <p:cNvSpPr>
              <a:spLocks noChangeArrowheads="1"/>
            </p:cNvSpPr>
            <p:nvPr/>
          </p:nvSpPr>
          <p:spPr bwMode="auto">
            <a:xfrm>
              <a:off x="7536656" y="2595563"/>
              <a:ext cx="282179" cy="15121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70" name="Rectangle 285"/>
            <p:cNvSpPr>
              <a:spLocks noChangeArrowheads="1"/>
            </p:cNvSpPr>
            <p:nvPr/>
          </p:nvSpPr>
          <p:spPr bwMode="auto">
            <a:xfrm>
              <a:off x="7590235" y="2005013"/>
              <a:ext cx="236934" cy="388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71" name="Rectangle 286"/>
            <p:cNvSpPr>
              <a:spLocks noChangeArrowheads="1"/>
            </p:cNvSpPr>
            <p:nvPr/>
          </p:nvSpPr>
          <p:spPr bwMode="auto">
            <a:xfrm>
              <a:off x="7544991" y="2069306"/>
              <a:ext cx="238125" cy="377429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72" name="Freeform 287"/>
            <p:cNvSpPr>
              <a:spLocks/>
            </p:cNvSpPr>
            <p:nvPr/>
          </p:nvSpPr>
          <p:spPr bwMode="auto">
            <a:xfrm>
              <a:off x="7531894" y="2000251"/>
              <a:ext cx="292894" cy="441722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11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73" name="Line 288"/>
            <p:cNvSpPr>
              <a:spLocks noChangeShapeType="1"/>
            </p:cNvSpPr>
            <p:nvPr/>
          </p:nvSpPr>
          <p:spPr bwMode="auto">
            <a:xfrm flipH="1">
              <a:off x="7797404" y="2000250"/>
              <a:ext cx="44053" cy="63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74" name="Oval 289"/>
            <p:cNvSpPr>
              <a:spLocks noChangeArrowheads="1"/>
            </p:cNvSpPr>
            <p:nvPr/>
          </p:nvSpPr>
          <p:spPr bwMode="auto">
            <a:xfrm>
              <a:off x="7536656" y="2574132"/>
              <a:ext cx="282179" cy="5476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75" name="Group 294"/>
            <p:cNvGrpSpPr>
              <a:grpSpLocks/>
            </p:cNvGrpSpPr>
            <p:nvPr/>
          </p:nvGrpSpPr>
          <p:grpSpPr bwMode="auto">
            <a:xfrm>
              <a:off x="7534276" y="2751535"/>
              <a:ext cx="289322" cy="45244"/>
              <a:chOff x="5368" y="2185"/>
              <a:chExt cx="243" cy="38"/>
            </a:xfrm>
          </p:grpSpPr>
          <p:sp>
            <p:nvSpPr>
              <p:cNvPr id="550" name="Arc 290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1" name="Arc 291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2" name="Arc 292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3" name="Arc 293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76" name="Line 295"/>
            <p:cNvSpPr>
              <a:spLocks noChangeShapeType="1"/>
            </p:cNvSpPr>
            <p:nvPr/>
          </p:nvSpPr>
          <p:spPr bwMode="auto">
            <a:xfrm>
              <a:off x="7531894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77" name="Line 296"/>
            <p:cNvSpPr>
              <a:spLocks noChangeShapeType="1"/>
            </p:cNvSpPr>
            <p:nvPr/>
          </p:nvSpPr>
          <p:spPr bwMode="auto">
            <a:xfrm>
              <a:off x="7823597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78" name="Line 297"/>
            <p:cNvSpPr>
              <a:spLocks noChangeShapeType="1"/>
            </p:cNvSpPr>
            <p:nvPr/>
          </p:nvSpPr>
          <p:spPr bwMode="auto">
            <a:xfrm>
              <a:off x="6048375" y="2515791"/>
              <a:ext cx="1633538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79" name="Line 298"/>
            <p:cNvSpPr>
              <a:spLocks noChangeShapeType="1"/>
            </p:cNvSpPr>
            <p:nvPr/>
          </p:nvSpPr>
          <p:spPr bwMode="auto">
            <a:xfrm>
              <a:off x="6057900" y="2430066"/>
              <a:ext cx="0" cy="160734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80" name="Line 299"/>
            <p:cNvSpPr>
              <a:spLocks noChangeShapeType="1"/>
            </p:cNvSpPr>
            <p:nvPr/>
          </p:nvSpPr>
          <p:spPr bwMode="auto">
            <a:xfrm>
              <a:off x="6454379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81" name="Line 300"/>
            <p:cNvSpPr>
              <a:spLocks noChangeShapeType="1"/>
            </p:cNvSpPr>
            <p:nvPr/>
          </p:nvSpPr>
          <p:spPr bwMode="auto">
            <a:xfrm>
              <a:off x="6861572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82" name="Line 301"/>
            <p:cNvSpPr>
              <a:spLocks noChangeShapeType="1"/>
            </p:cNvSpPr>
            <p:nvPr/>
          </p:nvSpPr>
          <p:spPr bwMode="auto">
            <a:xfrm>
              <a:off x="7275910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483" name="Line 302"/>
            <p:cNvSpPr>
              <a:spLocks noChangeShapeType="1"/>
            </p:cNvSpPr>
            <p:nvPr/>
          </p:nvSpPr>
          <p:spPr bwMode="auto">
            <a:xfrm>
              <a:off x="7673579" y="2440782"/>
              <a:ext cx="0" cy="150019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84" name="Group 308"/>
            <p:cNvGrpSpPr>
              <a:grpSpLocks/>
            </p:cNvGrpSpPr>
            <p:nvPr/>
          </p:nvGrpSpPr>
          <p:grpSpPr bwMode="auto">
            <a:xfrm>
              <a:off x="5938837" y="3132535"/>
              <a:ext cx="1844279" cy="161925"/>
              <a:chOff x="4028" y="2505"/>
              <a:chExt cx="1549" cy="136"/>
            </a:xfrm>
          </p:grpSpPr>
          <p:sp>
            <p:nvSpPr>
              <p:cNvPr id="545" name="Rectangle 303"/>
              <p:cNvSpPr>
                <a:spLocks noChangeArrowheads="1"/>
              </p:cNvSpPr>
              <p:nvPr/>
            </p:nvSpPr>
            <p:spPr bwMode="auto">
              <a:xfrm>
                <a:off x="4028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6" name="Rectangle 304"/>
              <p:cNvSpPr>
                <a:spLocks noChangeArrowheads="1"/>
              </p:cNvSpPr>
              <p:nvPr/>
            </p:nvSpPr>
            <p:spPr bwMode="auto">
              <a:xfrm>
                <a:off x="4347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7" name="Rectangle 305"/>
              <p:cNvSpPr>
                <a:spLocks noChangeArrowheads="1"/>
              </p:cNvSpPr>
              <p:nvPr/>
            </p:nvSpPr>
            <p:spPr bwMode="auto">
              <a:xfrm>
                <a:off x="4673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8" name="Rectangle 306"/>
              <p:cNvSpPr>
                <a:spLocks noChangeArrowheads="1"/>
              </p:cNvSpPr>
              <p:nvPr/>
            </p:nvSpPr>
            <p:spPr bwMode="auto">
              <a:xfrm>
                <a:off x="4992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9" name="Rectangle 307"/>
              <p:cNvSpPr>
                <a:spLocks noChangeArrowheads="1"/>
              </p:cNvSpPr>
              <p:nvPr/>
            </p:nvSpPr>
            <p:spPr bwMode="auto">
              <a:xfrm>
                <a:off x="5311" y="2505"/>
                <a:ext cx="266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85" name="Rectangle 309"/>
            <p:cNvSpPr>
              <a:spLocks noChangeArrowheads="1"/>
            </p:cNvSpPr>
            <p:nvPr/>
          </p:nvSpPr>
          <p:spPr bwMode="auto">
            <a:xfrm>
              <a:off x="5868592" y="3081338"/>
              <a:ext cx="46326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486" name="Rectangle 310"/>
            <p:cNvSpPr>
              <a:spLocks noChangeArrowheads="1"/>
            </p:cNvSpPr>
            <p:nvPr/>
          </p:nvSpPr>
          <p:spPr bwMode="auto">
            <a:xfrm>
              <a:off x="6248400" y="3081338"/>
              <a:ext cx="41344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487" name="Rectangle 311"/>
            <p:cNvSpPr>
              <a:spLocks noChangeArrowheads="1"/>
            </p:cNvSpPr>
            <p:nvPr/>
          </p:nvSpPr>
          <p:spPr bwMode="auto">
            <a:xfrm>
              <a:off x="6628210" y="3094435"/>
              <a:ext cx="482503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488" name="Rectangle 312"/>
            <p:cNvSpPr>
              <a:spLocks noChangeArrowheads="1"/>
            </p:cNvSpPr>
            <p:nvPr/>
          </p:nvSpPr>
          <p:spPr bwMode="auto">
            <a:xfrm>
              <a:off x="7010400" y="3100388"/>
              <a:ext cx="485709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489" name="Rectangle 313"/>
            <p:cNvSpPr>
              <a:spLocks noChangeArrowheads="1"/>
            </p:cNvSpPr>
            <p:nvPr/>
          </p:nvSpPr>
          <p:spPr bwMode="auto">
            <a:xfrm>
              <a:off x="7390210" y="3088482"/>
              <a:ext cx="434991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490" name="Group 316"/>
            <p:cNvGrpSpPr>
              <a:grpSpLocks/>
            </p:cNvGrpSpPr>
            <p:nvPr/>
          </p:nvGrpSpPr>
          <p:grpSpPr bwMode="auto">
            <a:xfrm>
              <a:off x="6110287" y="2794398"/>
              <a:ext cx="328613" cy="297656"/>
              <a:chOff x="4172" y="2221"/>
              <a:chExt cx="276" cy="250"/>
            </a:xfrm>
          </p:grpSpPr>
          <p:sp>
            <p:nvSpPr>
              <p:cNvPr id="543" name="Freeform 314"/>
              <p:cNvSpPr>
                <a:spLocks/>
              </p:cNvSpPr>
              <p:nvPr/>
            </p:nvSpPr>
            <p:spPr bwMode="auto">
              <a:xfrm>
                <a:off x="4328" y="2221"/>
                <a:ext cx="120" cy="118"/>
              </a:xfrm>
              <a:custGeom>
                <a:avLst/>
                <a:gdLst>
                  <a:gd name="T0" fmla="*/ 119 w 120"/>
                  <a:gd name="T1" fmla="*/ 0 h 118"/>
                  <a:gd name="T2" fmla="*/ 37 w 120"/>
                  <a:gd name="T3" fmla="*/ 117 h 118"/>
                  <a:gd name="T4" fmla="*/ 15 w 120"/>
                  <a:gd name="T5" fmla="*/ 90 h 118"/>
                  <a:gd name="T6" fmla="*/ 0 w 120"/>
                  <a:gd name="T7" fmla="*/ 54 h 118"/>
                  <a:gd name="T8" fmla="*/ 119 w 120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8"/>
                  <a:gd name="T17" fmla="*/ 120 w 120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8">
                    <a:moveTo>
                      <a:pt x="119" y="0"/>
                    </a:moveTo>
                    <a:lnTo>
                      <a:pt x="37" y="117"/>
                    </a:lnTo>
                    <a:lnTo>
                      <a:pt x="15" y="90"/>
                    </a:lnTo>
                    <a:lnTo>
                      <a:pt x="0" y="54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4" name="Line 315"/>
              <p:cNvSpPr>
                <a:spLocks noChangeShapeType="1"/>
              </p:cNvSpPr>
              <p:nvPr/>
            </p:nvSpPr>
            <p:spPr bwMode="auto">
              <a:xfrm flipV="1">
                <a:off x="4172" y="2304"/>
                <a:ext cx="178" cy="16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1" name="Group 319"/>
            <p:cNvGrpSpPr>
              <a:grpSpLocks/>
            </p:cNvGrpSpPr>
            <p:nvPr/>
          </p:nvGrpSpPr>
          <p:grpSpPr bwMode="auto">
            <a:xfrm>
              <a:off x="6190060" y="2783682"/>
              <a:ext cx="1042988" cy="302419"/>
              <a:chOff x="4239" y="2212"/>
              <a:chExt cx="876" cy="254"/>
            </a:xfrm>
          </p:grpSpPr>
          <p:sp>
            <p:nvSpPr>
              <p:cNvPr id="541" name="Freeform 317"/>
              <p:cNvSpPr>
                <a:spLocks/>
              </p:cNvSpPr>
              <p:nvPr/>
            </p:nvSpPr>
            <p:spPr bwMode="auto">
              <a:xfrm>
                <a:off x="4980" y="2212"/>
                <a:ext cx="135" cy="82"/>
              </a:xfrm>
              <a:custGeom>
                <a:avLst/>
                <a:gdLst>
                  <a:gd name="T0" fmla="*/ 134 w 135"/>
                  <a:gd name="T1" fmla="*/ 9 h 82"/>
                  <a:gd name="T2" fmla="*/ 15 w 135"/>
                  <a:gd name="T3" fmla="*/ 81 h 82"/>
                  <a:gd name="T4" fmla="*/ 8 w 135"/>
                  <a:gd name="T5" fmla="*/ 45 h 82"/>
                  <a:gd name="T6" fmla="*/ 0 w 135"/>
                  <a:gd name="T7" fmla="*/ 0 h 82"/>
                  <a:gd name="T8" fmla="*/ 134 w 135"/>
                  <a:gd name="T9" fmla="*/ 9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2"/>
                  <a:gd name="T17" fmla="*/ 135 w 135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2">
                    <a:moveTo>
                      <a:pt x="134" y="9"/>
                    </a:moveTo>
                    <a:lnTo>
                      <a:pt x="15" y="81"/>
                    </a:lnTo>
                    <a:lnTo>
                      <a:pt x="8" y="45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2" name="Line 318"/>
              <p:cNvSpPr>
                <a:spLocks noChangeShapeType="1"/>
              </p:cNvSpPr>
              <p:nvPr/>
            </p:nvSpPr>
            <p:spPr bwMode="auto">
              <a:xfrm flipV="1">
                <a:off x="4239" y="2255"/>
                <a:ext cx="756" cy="21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2" name="Group 322"/>
            <p:cNvGrpSpPr>
              <a:grpSpLocks/>
            </p:cNvGrpSpPr>
            <p:nvPr/>
          </p:nvGrpSpPr>
          <p:grpSpPr bwMode="auto">
            <a:xfrm>
              <a:off x="5995987" y="2794397"/>
              <a:ext cx="80963" cy="300038"/>
              <a:chOff x="4076" y="2221"/>
              <a:chExt cx="68" cy="252"/>
            </a:xfrm>
          </p:grpSpPr>
          <p:sp>
            <p:nvSpPr>
              <p:cNvPr id="539" name="Freeform 320"/>
              <p:cNvSpPr>
                <a:spLocks/>
              </p:cNvSpPr>
              <p:nvPr/>
            </p:nvSpPr>
            <p:spPr bwMode="auto">
              <a:xfrm>
                <a:off x="40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0" name="Line 321"/>
              <p:cNvSpPr>
                <a:spLocks noChangeShapeType="1"/>
              </p:cNvSpPr>
              <p:nvPr/>
            </p:nvSpPr>
            <p:spPr bwMode="auto">
              <a:xfrm flipV="1">
                <a:off x="41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3" name="Group 325"/>
            <p:cNvGrpSpPr>
              <a:grpSpLocks/>
            </p:cNvGrpSpPr>
            <p:nvPr/>
          </p:nvGrpSpPr>
          <p:grpSpPr bwMode="auto">
            <a:xfrm>
              <a:off x="6472237" y="2794397"/>
              <a:ext cx="80963" cy="300038"/>
              <a:chOff x="4476" y="2221"/>
              <a:chExt cx="68" cy="252"/>
            </a:xfrm>
          </p:grpSpPr>
          <p:sp>
            <p:nvSpPr>
              <p:cNvPr id="537" name="Freeform 323"/>
              <p:cNvSpPr>
                <a:spLocks/>
              </p:cNvSpPr>
              <p:nvPr/>
            </p:nvSpPr>
            <p:spPr bwMode="auto">
              <a:xfrm>
                <a:off x="44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8" name="Line 324"/>
              <p:cNvSpPr>
                <a:spLocks noChangeShapeType="1"/>
              </p:cNvSpPr>
              <p:nvPr/>
            </p:nvSpPr>
            <p:spPr bwMode="auto">
              <a:xfrm flipV="1">
                <a:off x="45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4" name="Group 328"/>
            <p:cNvGrpSpPr>
              <a:grpSpLocks/>
            </p:cNvGrpSpPr>
            <p:nvPr/>
          </p:nvGrpSpPr>
          <p:grpSpPr bwMode="auto">
            <a:xfrm>
              <a:off x="6869906" y="2794397"/>
              <a:ext cx="80963" cy="300038"/>
              <a:chOff x="4810" y="2221"/>
              <a:chExt cx="68" cy="252"/>
            </a:xfrm>
          </p:grpSpPr>
          <p:sp>
            <p:nvSpPr>
              <p:cNvPr id="535" name="Freeform 326"/>
              <p:cNvSpPr>
                <a:spLocks/>
              </p:cNvSpPr>
              <p:nvPr/>
            </p:nvSpPr>
            <p:spPr bwMode="auto">
              <a:xfrm>
                <a:off x="4810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6" name="Line 327"/>
              <p:cNvSpPr>
                <a:spLocks noChangeShapeType="1"/>
              </p:cNvSpPr>
              <p:nvPr/>
            </p:nvSpPr>
            <p:spPr bwMode="auto">
              <a:xfrm flipV="1">
                <a:off x="4847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5" name="Group 331"/>
            <p:cNvGrpSpPr>
              <a:grpSpLocks/>
            </p:cNvGrpSpPr>
            <p:nvPr/>
          </p:nvGrpSpPr>
          <p:grpSpPr bwMode="auto">
            <a:xfrm>
              <a:off x="7267576" y="2794397"/>
              <a:ext cx="79772" cy="300038"/>
              <a:chOff x="5144" y="2221"/>
              <a:chExt cx="67" cy="252"/>
            </a:xfrm>
          </p:grpSpPr>
          <p:sp>
            <p:nvSpPr>
              <p:cNvPr id="533" name="Freeform 329"/>
              <p:cNvSpPr>
                <a:spLocks/>
              </p:cNvSpPr>
              <p:nvPr/>
            </p:nvSpPr>
            <p:spPr bwMode="auto">
              <a:xfrm>
                <a:off x="5144" y="2221"/>
                <a:ext cx="67" cy="154"/>
              </a:xfrm>
              <a:custGeom>
                <a:avLst/>
                <a:gdLst>
                  <a:gd name="T0" fmla="*/ 37 w 67"/>
                  <a:gd name="T1" fmla="*/ 0 h 154"/>
                  <a:gd name="T2" fmla="*/ 66 w 67"/>
                  <a:gd name="T3" fmla="*/ 153 h 154"/>
                  <a:gd name="T4" fmla="*/ 37 w 67"/>
                  <a:gd name="T5" fmla="*/ 153 h 154"/>
                  <a:gd name="T6" fmla="*/ 0 w 67"/>
                  <a:gd name="T7" fmla="*/ 153 h 154"/>
                  <a:gd name="T8" fmla="*/ 37 w 67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4"/>
                  <a:gd name="T17" fmla="*/ 67 w 67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4">
                    <a:moveTo>
                      <a:pt x="37" y="0"/>
                    </a:moveTo>
                    <a:lnTo>
                      <a:pt x="66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4" name="Line 330"/>
              <p:cNvSpPr>
                <a:spLocks noChangeShapeType="1"/>
              </p:cNvSpPr>
              <p:nvPr/>
            </p:nvSpPr>
            <p:spPr bwMode="auto">
              <a:xfrm flipV="1">
                <a:off x="5181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6" name="Group 334"/>
            <p:cNvGrpSpPr>
              <a:grpSpLocks/>
            </p:cNvGrpSpPr>
            <p:nvPr/>
          </p:nvGrpSpPr>
          <p:grpSpPr bwMode="auto">
            <a:xfrm>
              <a:off x="7664053" y="2794397"/>
              <a:ext cx="80963" cy="300038"/>
              <a:chOff x="5477" y="2221"/>
              <a:chExt cx="68" cy="252"/>
            </a:xfrm>
          </p:grpSpPr>
          <p:sp>
            <p:nvSpPr>
              <p:cNvPr id="531" name="Freeform 332"/>
              <p:cNvSpPr>
                <a:spLocks/>
              </p:cNvSpPr>
              <p:nvPr/>
            </p:nvSpPr>
            <p:spPr bwMode="auto">
              <a:xfrm>
                <a:off x="5477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2" name="Line 333"/>
              <p:cNvSpPr>
                <a:spLocks noChangeShapeType="1"/>
              </p:cNvSpPr>
              <p:nvPr/>
            </p:nvSpPr>
            <p:spPr bwMode="auto">
              <a:xfrm flipV="1">
                <a:off x="5514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7" name="Group 337"/>
            <p:cNvGrpSpPr>
              <a:grpSpLocks/>
            </p:cNvGrpSpPr>
            <p:nvPr/>
          </p:nvGrpSpPr>
          <p:grpSpPr bwMode="auto">
            <a:xfrm>
              <a:off x="7390210" y="2794397"/>
              <a:ext cx="246459" cy="300038"/>
              <a:chOff x="5247" y="2221"/>
              <a:chExt cx="207" cy="252"/>
            </a:xfrm>
          </p:grpSpPr>
          <p:sp>
            <p:nvSpPr>
              <p:cNvPr id="529" name="Freeform 335"/>
              <p:cNvSpPr>
                <a:spLocks/>
              </p:cNvSpPr>
              <p:nvPr/>
            </p:nvSpPr>
            <p:spPr bwMode="auto">
              <a:xfrm>
                <a:off x="5247" y="2221"/>
                <a:ext cx="105" cy="136"/>
              </a:xfrm>
              <a:custGeom>
                <a:avLst/>
                <a:gdLst>
                  <a:gd name="T0" fmla="*/ 0 w 105"/>
                  <a:gd name="T1" fmla="*/ 0 h 136"/>
                  <a:gd name="T2" fmla="*/ 104 w 105"/>
                  <a:gd name="T3" fmla="*/ 81 h 136"/>
                  <a:gd name="T4" fmla="*/ 82 w 105"/>
                  <a:gd name="T5" fmla="*/ 108 h 136"/>
                  <a:gd name="T6" fmla="*/ 60 w 105"/>
                  <a:gd name="T7" fmla="*/ 135 h 136"/>
                  <a:gd name="T8" fmla="*/ 0 w 105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6"/>
                  <a:gd name="T17" fmla="*/ 105 w 105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6">
                    <a:moveTo>
                      <a:pt x="0" y="0"/>
                    </a:moveTo>
                    <a:lnTo>
                      <a:pt x="104" y="81"/>
                    </a:lnTo>
                    <a:lnTo>
                      <a:pt x="82" y="108"/>
                    </a:lnTo>
                    <a:lnTo>
                      <a:pt x="60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0" name="Line 336"/>
              <p:cNvSpPr>
                <a:spLocks noChangeShapeType="1"/>
              </p:cNvSpPr>
              <p:nvPr/>
            </p:nvSpPr>
            <p:spPr bwMode="auto">
              <a:xfrm flipH="1" flipV="1">
                <a:off x="5321" y="2322"/>
                <a:ext cx="133" cy="15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8" name="Group 340"/>
            <p:cNvGrpSpPr>
              <a:grpSpLocks/>
            </p:cNvGrpSpPr>
            <p:nvPr/>
          </p:nvGrpSpPr>
          <p:grpSpPr bwMode="auto">
            <a:xfrm>
              <a:off x="6993732" y="2794397"/>
              <a:ext cx="564356" cy="295275"/>
              <a:chOff x="4914" y="2221"/>
              <a:chExt cx="474" cy="248"/>
            </a:xfrm>
          </p:grpSpPr>
          <p:sp>
            <p:nvSpPr>
              <p:cNvPr id="527" name="Freeform 338"/>
              <p:cNvSpPr>
                <a:spLocks/>
              </p:cNvSpPr>
              <p:nvPr/>
            </p:nvSpPr>
            <p:spPr bwMode="auto">
              <a:xfrm>
                <a:off x="4914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1 w 127"/>
                  <a:gd name="T5" fmla="*/ 54 h 91"/>
                  <a:gd name="T6" fmla="*/ 96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1" y="54"/>
                    </a:lnTo>
                    <a:lnTo>
                      <a:pt x="96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8" name="Line 339"/>
              <p:cNvSpPr>
                <a:spLocks noChangeShapeType="1"/>
              </p:cNvSpPr>
              <p:nvPr/>
            </p:nvSpPr>
            <p:spPr bwMode="auto">
              <a:xfrm flipH="1" flipV="1">
                <a:off x="5018" y="2273"/>
                <a:ext cx="370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9" name="Group 343"/>
            <p:cNvGrpSpPr>
              <a:grpSpLocks/>
            </p:cNvGrpSpPr>
            <p:nvPr/>
          </p:nvGrpSpPr>
          <p:grpSpPr bwMode="auto">
            <a:xfrm>
              <a:off x="6596062" y="2794397"/>
              <a:ext cx="882254" cy="294084"/>
              <a:chOff x="4580" y="2221"/>
              <a:chExt cx="741" cy="247"/>
            </a:xfrm>
          </p:grpSpPr>
          <p:sp>
            <p:nvSpPr>
              <p:cNvPr id="525" name="Freeform 341"/>
              <p:cNvSpPr>
                <a:spLocks/>
              </p:cNvSpPr>
              <p:nvPr/>
            </p:nvSpPr>
            <p:spPr bwMode="auto">
              <a:xfrm>
                <a:off x="4580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1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1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6" name="Line 342"/>
              <p:cNvSpPr>
                <a:spLocks noChangeShapeType="1"/>
              </p:cNvSpPr>
              <p:nvPr/>
            </p:nvSpPr>
            <p:spPr bwMode="auto">
              <a:xfrm flipH="1" flipV="1">
                <a:off x="4690" y="2256"/>
                <a:ext cx="631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0" name="Group 346"/>
            <p:cNvGrpSpPr>
              <a:grpSpLocks/>
            </p:cNvGrpSpPr>
            <p:nvPr/>
          </p:nvGrpSpPr>
          <p:grpSpPr bwMode="auto">
            <a:xfrm>
              <a:off x="7381875" y="2794397"/>
              <a:ext cx="248841" cy="300038"/>
              <a:chOff x="5240" y="2221"/>
              <a:chExt cx="209" cy="252"/>
            </a:xfrm>
          </p:grpSpPr>
          <p:sp>
            <p:nvSpPr>
              <p:cNvPr id="523" name="Freeform 344"/>
              <p:cNvSpPr>
                <a:spLocks/>
              </p:cNvSpPr>
              <p:nvPr/>
            </p:nvSpPr>
            <p:spPr bwMode="auto">
              <a:xfrm>
                <a:off x="5336" y="2221"/>
                <a:ext cx="113" cy="136"/>
              </a:xfrm>
              <a:custGeom>
                <a:avLst/>
                <a:gdLst>
                  <a:gd name="T0" fmla="*/ 112 w 113"/>
                  <a:gd name="T1" fmla="*/ 0 h 136"/>
                  <a:gd name="T2" fmla="*/ 45 w 113"/>
                  <a:gd name="T3" fmla="*/ 135 h 136"/>
                  <a:gd name="T4" fmla="*/ 23 w 113"/>
                  <a:gd name="T5" fmla="*/ 108 h 136"/>
                  <a:gd name="T6" fmla="*/ 0 w 113"/>
                  <a:gd name="T7" fmla="*/ 81 h 136"/>
                  <a:gd name="T8" fmla="*/ 112 w 113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6"/>
                  <a:gd name="T17" fmla="*/ 113 w 113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6">
                    <a:moveTo>
                      <a:pt x="112" y="0"/>
                    </a:moveTo>
                    <a:lnTo>
                      <a:pt x="45" y="135"/>
                    </a:lnTo>
                    <a:lnTo>
                      <a:pt x="23" y="108"/>
                    </a:lnTo>
                    <a:lnTo>
                      <a:pt x="0" y="81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4" name="Line 345"/>
              <p:cNvSpPr>
                <a:spLocks noChangeShapeType="1"/>
              </p:cNvSpPr>
              <p:nvPr/>
            </p:nvSpPr>
            <p:spPr bwMode="auto">
              <a:xfrm flipV="1">
                <a:off x="5240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1" name="Group 349"/>
            <p:cNvGrpSpPr>
              <a:grpSpLocks/>
            </p:cNvGrpSpPr>
            <p:nvPr/>
          </p:nvGrpSpPr>
          <p:grpSpPr bwMode="auto">
            <a:xfrm>
              <a:off x="6913960" y="2794397"/>
              <a:ext cx="325040" cy="298847"/>
              <a:chOff x="4847" y="2221"/>
              <a:chExt cx="273" cy="251"/>
            </a:xfrm>
          </p:grpSpPr>
          <p:sp>
            <p:nvSpPr>
              <p:cNvPr id="521" name="Freeform 347"/>
              <p:cNvSpPr>
                <a:spLocks/>
              </p:cNvSpPr>
              <p:nvPr/>
            </p:nvSpPr>
            <p:spPr bwMode="auto">
              <a:xfrm>
                <a:off x="4847" y="2221"/>
                <a:ext cx="112" cy="118"/>
              </a:xfrm>
              <a:custGeom>
                <a:avLst/>
                <a:gdLst>
                  <a:gd name="T0" fmla="*/ 0 w 112"/>
                  <a:gd name="T1" fmla="*/ 0 h 118"/>
                  <a:gd name="T2" fmla="*/ 111 w 112"/>
                  <a:gd name="T3" fmla="*/ 54 h 118"/>
                  <a:gd name="T4" fmla="*/ 96 w 112"/>
                  <a:gd name="T5" fmla="*/ 90 h 118"/>
                  <a:gd name="T6" fmla="*/ 74 w 112"/>
                  <a:gd name="T7" fmla="*/ 117 h 118"/>
                  <a:gd name="T8" fmla="*/ 0 w 112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8"/>
                  <a:gd name="T17" fmla="*/ 112 w 112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8">
                    <a:moveTo>
                      <a:pt x="0" y="0"/>
                    </a:moveTo>
                    <a:lnTo>
                      <a:pt x="111" y="54"/>
                    </a:lnTo>
                    <a:lnTo>
                      <a:pt x="96" y="90"/>
                    </a:lnTo>
                    <a:lnTo>
                      <a:pt x="74" y="1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2" name="Line 348"/>
              <p:cNvSpPr>
                <a:spLocks noChangeShapeType="1"/>
              </p:cNvSpPr>
              <p:nvPr/>
            </p:nvSpPr>
            <p:spPr bwMode="auto">
              <a:xfrm flipH="1" flipV="1">
                <a:off x="4935" y="2306"/>
                <a:ext cx="185" cy="16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2" name="Group 352"/>
            <p:cNvGrpSpPr>
              <a:grpSpLocks/>
            </p:cNvGrpSpPr>
            <p:nvPr/>
          </p:nvGrpSpPr>
          <p:grpSpPr bwMode="auto">
            <a:xfrm>
              <a:off x="6198394" y="2794397"/>
              <a:ext cx="883444" cy="294084"/>
              <a:chOff x="4246" y="2221"/>
              <a:chExt cx="742" cy="247"/>
            </a:xfrm>
          </p:grpSpPr>
          <p:sp>
            <p:nvSpPr>
              <p:cNvPr id="519" name="Freeform 350"/>
              <p:cNvSpPr>
                <a:spLocks/>
              </p:cNvSpPr>
              <p:nvPr/>
            </p:nvSpPr>
            <p:spPr bwMode="auto">
              <a:xfrm>
                <a:off x="4246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2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2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0" name="Line 351"/>
              <p:cNvSpPr>
                <a:spLocks noChangeShapeType="1"/>
              </p:cNvSpPr>
              <p:nvPr/>
            </p:nvSpPr>
            <p:spPr bwMode="auto">
              <a:xfrm flipH="1" flipV="1">
                <a:off x="4358" y="2256"/>
                <a:ext cx="630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3" name="Group 355"/>
            <p:cNvGrpSpPr>
              <a:grpSpLocks/>
            </p:cNvGrpSpPr>
            <p:nvPr/>
          </p:nvGrpSpPr>
          <p:grpSpPr bwMode="auto">
            <a:xfrm>
              <a:off x="6665119" y="2794397"/>
              <a:ext cx="885825" cy="294084"/>
              <a:chOff x="4638" y="2221"/>
              <a:chExt cx="744" cy="247"/>
            </a:xfrm>
          </p:grpSpPr>
          <p:sp>
            <p:nvSpPr>
              <p:cNvPr id="517" name="Freeform 353"/>
              <p:cNvSpPr>
                <a:spLocks/>
              </p:cNvSpPr>
              <p:nvPr/>
            </p:nvSpPr>
            <p:spPr bwMode="auto">
              <a:xfrm>
                <a:off x="5247" y="2221"/>
                <a:ext cx="135" cy="73"/>
              </a:xfrm>
              <a:custGeom>
                <a:avLst/>
                <a:gdLst>
                  <a:gd name="T0" fmla="*/ 134 w 135"/>
                  <a:gd name="T1" fmla="*/ 0 h 73"/>
                  <a:gd name="T2" fmla="*/ 15 w 135"/>
                  <a:gd name="T3" fmla="*/ 72 h 73"/>
                  <a:gd name="T4" fmla="*/ 8 w 135"/>
                  <a:gd name="T5" fmla="*/ 36 h 73"/>
                  <a:gd name="T6" fmla="*/ 0 w 135"/>
                  <a:gd name="T7" fmla="*/ 0 h 73"/>
                  <a:gd name="T8" fmla="*/ 134 w 135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3"/>
                  <a:gd name="T17" fmla="*/ 135 w 135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3">
                    <a:moveTo>
                      <a:pt x="134" y="0"/>
                    </a:moveTo>
                    <a:lnTo>
                      <a:pt x="15" y="72"/>
                    </a:lnTo>
                    <a:lnTo>
                      <a:pt x="8" y="36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8" name="Line 354"/>
              <p:cNvSpPr>
                <a:spLocks noChangeShapeType="1"/>
              </p:cNvSpPr>
              <p:nvPr/>
            </p:nvSpPr>
            <p:spPr bwMode="auto">
              <a:xfrm flipV="1">
                <a:off x="4638" y="2256"/>
                <a:ext cx="623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4" name="Group 358"/>
            <p:cNvGrpSpPr>
              <a:grpSpLocks/>
            </p:cNvGrpSpPr>
            <p:nvPr/>
          </p:nvGrpSpPr>
          <p:grpSpPr bwMode="auto">
            <a:xfrm>
              <a:off x="6516291" y="2794397"/>
              <a:ext cx="645319" cy="295275"/>
              <a:chOff x="4513" y="2221"/>
              <a:chExt cx="542" cy="248"/>
            </a:xfrm>
          </p:grpSpPr>
          <p:sp>
            <p:nvSpPr>
              <p:cNvPr id="515" name="Freeform 356"/>
              <p:cNvSpPr>
                <a:spLocks/>
              </p:cNvSpPr>
              <p:nvPr/>
            </p:nvSpPr>
            <p:spPr bwMode="auto">
              <a:xfrm>
                <a:off x="4513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18 h 91"/>
                  <a:gd name="T4" fmla="*/ 112 w 127"/>
                  <a:gd name="T5" fmla="*/ 54 h 91"/>
                  <a:gd name="T6" fmla="*/ 104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18"/>
                    </a:lnTo>
                    <a:lnTo>
                      <a:pt x="112" y="54"/>
                    </a:lnTo>
                    <a:lnTo>
                      <a:pt x="104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6" name="Line 357"/>
              <p:cNvSpPr>
                <a:spLocks noChangeShapeType="1"/>
              </p:cNvSpPr>
              <p:nvPr/>
            </p:nvSpPr>
            <p:spPr bwMode="auto">
              <a:xfrm flipH="1" flipV="1">
                <a:off x="4617" y="2273"/>
                <a:ext cx="438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5" name="Group 361"/>
            <p:cNvGrpSpPr>
              <a:grpSpLocks/>
            </p:cNvGrpSpPr>
            <p:nvPr/>
          </p:nvGrpSpPr>
          <p:grpSpPr bwMode="auto">
            <a:xfrm>
              <a:off x="6198394" y="2794397"/>
              <a:ext cx="564356" cy="294084"/>
              <a:chOff x="4246" y="2221"/>
              <a:chExt cx="474" cy="247"/>
            </a:xfrm>
          </p:grpSpPr>
          <p:sp>
            <p:nvSpPr>
              <p:cNvPr id="513" name="Freeform 359"/>
              <p:cNvSpPr>
                <a:spLocks/>
              </p:cNvSpPr>
              <p:nvPr/>
            </p:nvSpPr>
            <p:spPr bwMode="auto">
              <a:xfrm>
                <a:off x="4246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2 w 127"/>
                  <a:gd name="T5" fmla="*/ 54 h 91"/>
                  <a:gd name="T6" fmla="*/ 97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2" y="54"/>
                    </a:lnTo>
                    <a:lnTo>
                      <a:pt x="97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4" name="Line 360"/>
              <p:cNvSpPr>
                <a:spLocks noChangeShapeType="1"/>
              </p:cNvSpPr>
              <p:nvPr/>
            </p:nvSpPr>
            <p:spPr bwMode="auto">
              <a:xfrm flipH="1" flipV="1">
                <a:off x="4349" y="2271"/>
                <a:ext cx="371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6" name="Group 364"/>
            <p:cNvGrpSpPr>
              <a:grpSpLocks/>
            </p:cNvGrpSpPr>
            <p:nvPr/>
          </p:nvGrpSpPr>
          <p:grpSpPr bwMode="auto">
            <a:xfrm>
              <a:off x="6119813" y="2794398"/>
              <a:ext cx="245269" cy="301228"/>
              <a:chOff x="4180" y="2221"/>
              <a:chExt cx="206" cy="253"/>
            </a:xfrm>
          </p:grpSpPr>
          <p:sp>
            <p:nvSpPr>
              <p:cNvPr id="511" name="Freeform 362"/>
              <p:cNvSpPr>
                <a:spLocks/>
              </p:cNvSpPr>
              <p:nvPr/>
            </p:nvSpPr>
            <p:spPr bwMode="auto">
              <a:xfrm>
                <a:off x="4180" y="2221"/>
                <a:ext cx="104" cy="136"/>
              </a:xfrm>
              <a:custGeom>
                <a:avLst/>
                <a:gdLst>
                  <a:gd name="T0" fmla="*/ 0 w 104"/>
                  <a:gd name="T1" fmla="*/ 0 h 136"/>
                  <a:gd name="T2" fmla="*/ 103 w 104"/>
                  <a:gd name="T3" fmla="*/ 81 h 136"/>
                  <a:gd name="T4" fmla="*/ 81 w 104"/>
                  <a:gd name="T5" fmla="*/ 108 h 136"/>
                  <a:gd name="T6" fmla="*/ 59 w 104"/>
                  <a:gd name="T7" fmla="*/ 135 h 136"/>
                  <a:gd name="T8" fmla="*/ 0 w 104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36"/>
                  <a:gd name="T17" fmla="*/ 104 w 104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36">
                    <a:moveTo>
                      <a:pt x="0" y="0"/>
                    </a:moveTo>
                    <a:lnTo>
                      <a:pt x="103" y="81"/>
                    </a:lnTo>
                    <a:lnTo>
                      <a:pt x="81" y="108"/>
                    </a:lnTo>
                    <a:lnTo>
                      <a:pt x="59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2" name="Line 363"/>
              <p:cNvSpPr>
                <a:spLocks noChangeShapeType="1"/>
              </p:cNvSpPr>
              <p:nvPr/>
            </p:nvSpPr>
            <p:spPr bwMode="auto">
              <a:xfrm flipH="1" flipV="1">
                <a:off x="4253" y="2322"/>
                <a:ext cx="133" cy="15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7" name="Group 367"/>
            <p:cNvGrpSpPr>
              <a:grpSpLocks/>
            </p:cNvGrpSpPr>
            <p:nvPr/>
          </p:nvGrpSpPr>
          <p:grpSpPr bwMode="auto">
            <a:xfrm>
              <a:off x="6587729" y="2794397"/>
              <a:ext cx="247650" cy="300038"/>
              <a:chOff x="4573" y="2221"/>
              <a:chExt cx="208" cy="252"/>
            </a:xfrm>
          </p:grpSpPr>
          <p:sp>
            <p:nvSpPr>
              <p:cNvPr id="509" name="Freeform 365"/>
              <p:cNvSpPr>
                <a:spLocks/>
              </p:cNvSpPr>
              <p:nvPr/>
            </p:nvSpPr>
            <p:spPr bwMode="auto">
              <a:xfrm>
                <a:off x="4669" y="2221"/>
                <a:ext cx="112" cy="136"/>
              </a:xfrm>
              <a:custGeom>
                <a:avLst/>
                <a:gdLst>
                  <a:gd name="T0" fmla="*/ 111 w 112"/>
                  <a:gd name="T1" fmla="*/ 0 h 136"/>
                  <a:gd name="T2" fmla="*/ 45 w 112"/>
                  <a:gd name="T3" fmla="*/ 135 h 136"/>
                  <a:gd name="T4" fmla="*/ 22 w 112"/>
                  <a:gd name="T5" fmla="*/ 108 h 136"/>
                  <a:gd name="T6" fmla="*/ 0 w 112"/>
                  <a:gd name="T7" fmla="*/ 81 h 136"/>
                  <a:gd name="T8" fmla="*/ 111 w 112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36"/>
                  <a:gd name="T17" fmla="*/ 112 w 112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36">
                    <a:moveTo>
                      <a:pt x="111" y="0"/>
                    </a:moveTo>
                    <a:lnTo>
                      <a:pt x="45" y="135"/>
                    </a:lnTo>
                    <a:lnTo>
                      <a:pt x="22" y="108"/>
                    </a:lnTo>
                    <a:lnTo>
                      <a:pt x="0" y="81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0" name="Line 366"/>
              <p:cNvSpPr>
                <a:spLocks noChangeShapeType="1"/>
              </p:cNvSpPr>
              <p:nvPr/>
            </p:nvSpPr>
            <p:spPr bwMode="auto">
              <a:xfrm flipV="1">
                <a:off x="4573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508" name="TextBox 507"/>
            <p:cNvSpPr txBox="1"/>
            <p:nvPr/>
          </p:nvSpPr>
          <p:spPr>
            <a:xfrm>
              <a:off x="6075314" y="3317757"/>
              <a:ext cx="1401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Round-Robin</a:t>
              </a:r>
            </a:p>
          </p:txBody>
        </p:sp>
      </p:grpSp>
      <p:grpSp>
        <p:nvGrpSpPr>
          <p:cNvPr id="570" name="Group 569" descr="With hashed data it is easy to apply the hash function and find exactly which machine the data is on. Only one broadcast is necessary" title="Hash Broadcast"/>
          <p:cNvGrpSpPr/>
          <p:nvPr/>
        </p:nvGrpSpPr>
        <p:grpSpPr>
          <a:xfrm>
            <a:off x="2097777" y="2702983"/>
            <a:ext cx="73235" cy="457200"/>
            <a:chOff x="2721754" y="3560344"/>
            <a:chExt cx="97646" cy="609600"/>
          </a:xfrm>
        </p:grpSpPr>
        <p:cxnSp>
          <p:nvCxnSpPr>
            <p:cNvPr id="571" name="Straight Arrow Connector 570"/>
            <p:cNvCxnSpPr/>
            <p:nvPr/>
          </p:nvCxnSpPr>
          <p:spPr bwMode="auto">
            <a:xfrm flipH="1">
              <a:off x="2764420" y="3657990"/>
              <a:ext cx="6157" cy="511954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2" name="Oval 571"/>
            <p:cNvSpPr/>
            <p:nvPr/>
          </p:nvSpPr>
          <p:spPr bwMode="auto">
            <a:xfrm>
              <a:off x="2721754" y="3560344"/>
              <a:ext cx="97646" cy="9764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  <p:grpSp>
        <p:nvGrpSpPr>
          <p:cNvPr id="573" name="Group 572" descr="Hash data on several machines so that it is completely split up evenly (if the hash function is good)" title="Hash"/>
          <p:cNvGrpSpPr/>
          <p:nvPr/>
        </p:nvGrpSpPr>
        <p:grpSpPr>
          <a:xfrm>
            <a:off x="1127773" y="3287580"/>
            <a:ext cx="2449115" cy="3028951"/>
            <a:chOff x="3467101" y="2000250"/>
            <a:chExt cx="2449115" cy="3028951"/>
          </a:xfrm>
        </p:grpSpPr>
        <p:sp>
          <p:nvSpPr>
            <p:cNvPr id="574" name="Rectangle 573"/>
            <p:cNvSpPr>
              <a:spLocks noChangeArrowheads="1"/>
            </p:cNvSpPr>
            <p:nvPr/>
          </p:nvSpPr>
          <p:spPr bwMode="auto">
            <a:xfrm>
              <a:off x="3507581" y="4669632"/>
              <a:ext cx="2128838" cy="359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5" name="Rectangle 94" descr="50%"/>
            <p:cNvSpPr>
              <a:spLocks noChangeArrowheads="1"/>
            </p:cNvSpPr>
            <p:nvPr/>
          </p:nvSpPr>
          <p:spPr bwMode="auto">
            <a:xfrm>
              <a:off x="3494485" y="3100387"/>
              <a:ext cx="1951434" cy="261938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6" name="Rectangle 95"/>
            <p:cNvSpPr>
              <a:spLocks noChangeArrowheads="1"/>
            </p:cNvSpPr>
            <p:nvPr/>
          </p:nvSpPr>
          <p:spPr bwMode="auto">
            <a:xfrm>
              <a:off x="3520679" y="2601517"/>
              <a:ext cx="282178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7" name="Rectangle 96"/>
            <p:cNvSpPr>
              <a:spLocks noChangeArrowheads="1"/>
            </p:cNvSpPr>
            <p:nvPr/>
          </p:nvSpPr>
          <p:spPr bwMode="auto">
            <a:xfrm>
              <a:off x="3574257" y="2005013"/>
              <a:ext cx="23693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8" name="Rectangle 97"/>
            <p:cNvSpPr>
              <a:spLocks noChangeArrowheads="1"/>
            </p:cNvSpPr>
            <p:nvPr/>
          </p:nvSpPr>
          <p:spPr bwMode="auto">
            <a:xfrm>
              <a:off x="3530204" y="2070497"/>
              <a:ext cx="236934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9" name="Freeform 98"/>
            <p:cNvSpPr>
              <a:spLocks/>
            </p:cNvSpPr>
            <p:nvPr/>
          </p:nvSpPr>
          <p:spPr bwMode="auto">
            <a:xfrm>
              <a:off x="3515916" y="2000250"/>
              <a:ext cx="284559" cy="446485"/>
            </a:xfrm>
            <a:custGeom>
              <a:avLst/>
              <a:gdLst>
                <a:gd name="T0" fmla="*/ 0 w 239"/>
                <a:gd name="T1" fmla="*/ 2147483647 h 375"/>
                <a:gd name="T2" fmla="*/ 2147483647 w 239"/>
                <a:gd name="T3" fmla="*/ 0 h 375"/>
                <a:gd name="T4" fmla="*/ 2147483647 w 239"/>
                <a:gd name="T5" fmla="*/ 0 h 375"/>
                <a:gd name="T6" fmla="*/ 2147483647 w 239"/>
                <a:gd name="T7" fmla="*/ 2147483647 h 375"/>
                <a:gd name="T8" fmla="*/ 2147483647 w 239"/>
                <a:gd name="T9" fmla="*/ 2147483647 h 375"/>
                <a:gd name="T10" fmla="*/ 2147483647 w 239"/>
                <a:gd name="T11" fmla="*/ 2147483647 h 375"/>
                <a:gd name="T12" fmla="*/ 2147483647 w 239"/>
                <a:gd name="T13" fmla="*/ 2147483647 h 375"/>
                <a:gd name="T14" fmla="*/ 2147483647 w 239"/>
                <a:gd name="T15" fmla="*/ 2147483647 h 375"/>
                <a:gd name="T16" fmla="*/ 0 w 239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"/>
                <a:gd name="T28" fmla="*/ 0 h 375"/>
                <a:gd name="T29" fmla="*/ 239 w 239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" h="375">
                  <a:moveTo>
                    <a:pt x="0" y="46"/>
                  </a:moveTo>
                  <a:lnTo>
                    <a:pt x="37" y="0"/>
                  </a:lnTo>
                  <a:lnTo>
                    <a:pt x="238" y="0"/>
                  </a:lnTo>
                  <a:lnTo>
                    <a:pt x="238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80" name="Line 99"/>
            <p:cNvSpPr>
              <a:spLocks noChangeShapeType="1"/>
            </p:cNvSpPr>
            <p:nvPr/>
          </p:nvSpPr>
          <p:spPr bwMode="auto">
            <a:xfrm flipH="1">
              <a:off x="3781425" y="2001441"/>
              <a:ext cx="34529" cy="631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81" name="Oval 100"/>
            <p:cNvSpPr>
              <a:spLocks noChangeArrowheads="1"/>
            </p:cNvSpPr>
            <p:nvPr/>
          </p:nvSpPr>
          <p:spPr bwMode="auto">
            <a:xfrm>
              <a:off x="3520679" y="2580085"/>
              <a:ext cx="282178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582" name="Group 105"/>
            <p:cNvGrpSpPr>
              <a:grpSpLocks/>
            </p:cNvGrpSpPr>
            <p:nvPr/>
          </p:nvGrpSpPr>
          <p:grpSpPr bwMode="auto">
            <a:xfrm>
              <a:off x="3518297" y="2759869"/>
              <a:ext cx="289322" cy="45244"/>
              <a:chOff x="1995" y="2192"/>
              <a:chExt cx="243" cy="38"/>
            </a:xfrm>
          </p:grpSpPr>
          <p:sp>
            <p:nvSpPr>
              <p:cNvPr id="710" name="Arc 101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11" name="Arc 102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12" name="Arc 103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13" name="Arc 104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583" name="Line 106"/>
            <p:cNvSpPr>
              <a:spLocks noChangeShapeType="1"/>
            </p:cNvSpPr>
            <p:nvPr/>
          </p:nvSpPr>
          <p:spPr bwMode="auto">
            <a:xfrm>
              <a:off x="3515916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84" name="Line 107"/>
            <p:cNvSpPr>
              <a:spLocks noChangeShapeType="1"/>
            </p:cNvSpPr>
            <p:nvPr/>
          </p:nvSpPr>
          <p:spPr bwMode="auto">
            <a:xfrm>
              <a:off x="3807619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85" name="Rectangle 108"/>
            <p:cNvSpPr>
              <a:spLocks noChangeArrowheads="1"/>
            </p:cNvSpPr>
            <p:nvPr/>
          </p:nvSpPr>
          <p:spPr bwMode="auto">
            <a:xfrm>
              <a:off x="3918347" y="2601517"/>
              <a:ext cx="290513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6" name="Rectangle 109"/>
            <p:cNvSpPr>
              <a:spLocks noChangeArrowheads="1"/>
            </p:cNvSpPr>
            <p:nvPr/>
          </p:nvSpPr>
          <p:spPr bwMode="auto">
            <a:xfrm>
              <a:off x="3971925" y="2005013"/>
              <a:ext cx="246460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7" name="Rectangle 110"/>
            <p:cNvSpPr>
              <a:spLocks noChangeArrowheads="1"/>
            </p:cNvSpPr>
            <p:nvPr/>
          </p:nvSpPr>
          <p:spPr bwMode="auto">
            <a:xfrm>
              <a:off x="3936206" y="2070497"/>
              <a:ext cx="238125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8" name="Freeform 111"/>
            <p:cNvSpPr>
              <a:spLocks/>
            </p:cNvSpPr>
            <p:nvPr/>
          </p:nvSpPr>
          <p:spPr bwMode="auto">
            <a:xfrm>
              <a:off x="3921919" y="2000250"/>
              <a:ext cx="292894" cy="446485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8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1" y="374"/>
                  </a:lnTo>
                  <a:lnTo>
                    <a:pt x="201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89" name="Line 112"/>
            <p:cNvSpPr>
              <a:spLocks noChangeShapeType="1"/>
            </p:cNvSpPr>
            <p:nvPr/>
          </p:nvSpPr>
          <p:spPr bwMode="auto">
            <a:xfrm flipH="1">
              <a:off x="4179094" y="2000250"/>
              <a:ext cx="44054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90" name="Oval 113"/>
            <p:cNvSpPr>
              <a:spLocks noChangeArrowheads="1"/>
            </p:cNvSpPr>
            <p:nvPr/>
          </p:nvSpPr>
          <p:spPr bwMode="auto">
            <a:xfrm>
              <a:off x="3918347" y="2580085"/>
              <a:ext cx="290513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591" name="Group 118"/>
            <p:cNvGrpSpPr>
              <a:grpSpLocks/>
            </p:cNvGrpSpPr>
            <p:nvPr/>
          </p:nvGrpSpPr>
          <p:grpSpPr bwMode="auto">
            <a:xfrm>
              <a:off x="3915966" y="2759869"/>
              <a:ext cx="289322" cy="45244"/>
              <a:chOff x="2329" y="2192"/>
              <a:chExt cx="243" cy="38"/>
            </a:xfrm>
          </p:grpSpPr>
          <p:sp>
            <p:nvSpPr>
              <p:cNvPr id="706" name="Arc 114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7" name="Arc 115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8" name="Arc 116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9" name="Arc 117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592" name="Line 119"/>
            <p:cNvSpPr>
              <a:spLocks noChangeShapeType="1"/>
            </p:cNvSpPr>
            <p:nvPr/>
          </p:nvSpPr>
          <p:spPr bwMode="auto">
            <a:xfrm>
              <a:off x="3913585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93" name="Line 120"/>
            <p:cNvSpPr>
              <a:spLocks noChangeShapeType="1"/>
            </p:cNvSpPr>
            <p:nvPr/>
          </p:nvSpPr>
          <p:spPr bwMode="auto">
            <a:xfrm>
              <a:off x="4213622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94" name="Rectangle 121"/>
            <p:cNvSpPr>
              <a:spLocks noChangeArrowheads="1"/>
            </p:cNvSpPr>
            <p:nvPr/>
          </p:nvSpPr>
          <p:spPr bwMode="auto">
            <a:xfrm>
              <a:off x="4333875" y="2601517"/>
              <a:ext cx="282179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95" name="Rectangle 122"/>
            <p:cNvSpPr>
              <a:spLocks noChangeArrowheads="1"/>
            </p:cNvSpPr>
            <p:nvPr/>
          </p:nvSpPr>
          <p:spPr bwMode="auto">
            <a:xfrm>
              <a:off x="4386263" y="2005013"/>
              <a:ext cx="23812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96" name="Rectangle 123"/>
            <p:cNvSpPr>
              <a:spLocks noChangeArrowheads="1"/>
            </p:cNvSpPr>
            <p:nvPr/>
          </p:nvSpPr>
          <p:spPr bwMode="auto">
            <a:xfrm>
              <a:off x="4333875" y="2070497"/>
              <a:ext cx="246460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97" name="Freeform 124"/>
            <p:cNvSpPr>
              <a:spLocks/>
            </p:cNvSpPr>
            <p:nvPr/>
          </p:nvSpPr>
          <p:spPr bwMode="auto">
            <a:xfrm>
              <a:off x="4329113" y="2000250"/>
              <a:ext cx="292894" cy="446485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29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7" y="374"/>
                  </a:lnTo>
                  <a:lnTo>
                    <a:pt x="207" y="46"/>
                  </a:lnTo>
                  <a:lnTo>
                    <a:pt x="96" y="46"/>
                  </a:lnTo>
                  <a:lnTo>
                    <a:pt x="44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98" name="Line 125"/>
            <p:cNvSpPr>
              <a:spLocks noChangeShapeType="1"/>
            </p:cNvSpPr>
            <p:nvPr/>
          </p:nvSpPr>
          <p:spPr bwMode="auto">
            <a:xfrm flipH="1">
              <a:off x="4585098" y="2000250"/>
              <a:ext cx="35719" cy="654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599" name="Oval 126"/>
            <p:cNvSpPr>
              <a:spLocks noChangeArrowheads="1"/>
            </p:cNvSpPr>
            <p:nvPr/>
          </p:nvSpPr>
          <p:spPr bwMode="auto">
            <a:xfrm>
              <a:off x="4333875" y="2580085"/>
              <a:ext cx="282179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600" name="Group 131"/>
            <p:cNvGrpSpPr>
              <a:grpSpLocks/>
            </p:cNvGrpSpPr>
            <p:nvPr/>
          </p:nvGrpSpPr>
          <p:grpSpPr bwMode="auto">
            <a:xfrm>
              <a:off x="4331494" y="2758679"/>
              <a:ext cx="280988" cy="46434"/>
              <a:chOff x="2678" y="2191"/>
              <a:chExt cx="236" cy="39"/>
            </a:xfrm>
          </p:grpSpPr>
          <p:sp>
            <p:nvSpPr>
              <p:cNvPr id="702" name="Arc 127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3" name="Arc 128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4" name="Arc 129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5" name="Arc 130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01" name="Line 132"/>
            <p:cNvSpPr>
              <a:spLocks noChangeShapeType="1"/>
            </p:cNvSpPr>
            <p:nvPr/>
          </p:nvSpPr>
          <p:spPr bwMode="auto">
            <a:xfrm>
              <a:off x="4329113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02" name="Line 133"/>
            <p:cNvSpPr>
              <a:spLocks noChangeShapeType="1"/>
            </p:cNvSpPr>
            <p:nvPr/>
          </p:nvSpPr>
          <p:spPr bwMode="auto">
            <a:xfrm>
              <a:off x="4611291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03" name="Rectangle 134"/>
            <p:cNvSpPr>
              <a:spLocks noChangeArrowheads="1"/>
            </p:cNvSpPr>
            <p:nvPr/>
          </p:nvSpPr>
          <p:spPr bwMode="auto">
            <a:xfrm>
              <a:off x="4739879" y="2601517"/>
              <a:ext cx="282178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04" name="Rectangle 135"/>
            <p:cNvSpPr>
              <a:spLocks noChangeArrowheads="1"/>
            </p:cNvSpPr>
            <p:nvPr/>
          </p:nvSpPr>
          <p:spPr bwMode="auto">
            <a:xfrm>
              <a:off x="4783931" y="2005013"/>
              <a:ext cx="23812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05" name="Rectangle 136"/>
            <p:cNvSpPr>
              <a:spLocks noChangeArrowheads="1"/>
            </p:cNvSpPr>
            <p:nvPr/>
          </p:nvSpPr>
          <p:spPr bwMode="auto">
            <a:xfrm>
              <a:off x="4748213" y="2070497"/>
              <a:ext cx="238125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06" name="Freeform 137"/>
            <p:cNvSpPr>
              <a:spLocks/>
            </p:cNvSpPr>
            <p:nvPr/>
          </p:nvSpPr>
          <p:spPr bwMode="auto">
            <a:xfrm>
              <a:off x="4726781" y="2000250"/>
              <a:ext cx="291704" cy="446485"/>
            </a:xfrm>
            <a:custGeom>
              <a:avLst/>
              <a:gdLst>
                <a:gd name="T0" fmla="*/ 0 w 245"/>
                <a:gd name="T1" fmla="*/ 2147483647 h 375"/>
                <a:gd name="T2" fmla="*/ 2147483647 w 245"/>
                <a:gd name="T3" fmla="*/ 0 h 375"/>
                <a:gd name="T4" fmla="*/ 2147483647 w 245"/>
                <a:gd name="T5" fmla="*/ 0 h 375"/>
                <a:gd name="T6" fmla="*/ 2147483647 w 245"/>
                <a:gd name="T7" fmla="*/ 2147483647 h 375"/>
                <a:gd name="T8" fmla="*/ 2147483647 w 245"/>
                <a:gd name="T9" fmla="*/ 2147483647 h 375"/>
                <a:gd name="T10" fmla="*/ 2147483647 w 245"/>
                <a:gd name="T11" fmla="*/ 2147483647 h 375"/>
                <a:gd name="T12" fmla="*/ 2147483647 w 245"/>
                <a:gd name="T13" fmla="*/ 2147483647 h 375"/>
                <a:gd name="T14" fmla="*/ 2147483647 w 245"/>
                <a:gd name="T15" fmla="*/ 2147483647 h 375"/>
                <a:gd name="T16" fmla="*/ 0 w 245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5"/>
                <a:gd name="T28" fmla="*/ 0 h 375"/>
                <a:gd name="T29" fmla="*/ 245 w 245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5" h="375">
                  <a:moveTo>
                    <a:pt x="0" y="46"/>
                  </a:moveTo>
                  <a:lnTo>
                    <a:pt x="37" y="0"/>
                  </a:lnTo>
                  <a:lnTo>
                    <a:pt x="244" y="0"/>
                  </a:lnTo>
                  <a:lnTo>
                    <a:pt x="244" y="328"/>
                  </a:lnTo>
                  <a:lnTo>
                    <a:pt x="215" y="374"/>
                  </a:lnTo>
                  <a:lnTo>
                    <a:pt x="215" y="46"/>
                  </a:lnTo>
                  <a:lnTo>
                    <a:pt x="111" y="46"/>
                  </a:lnTo>
                  <a:lnTo>
                    <a:pt x="59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07" name="Line 138"/>
            <p:cNvSpPr>
              <a:spLocks noChangeShapeType="1"/>
            </p:cNvSpPr>
            <p:nvPr/>
          </p:nvSpPr>
          <p:spPr bwMode="auto">
            <a:xfrm flipH="1">
              <a:off x="4982766" y="2000250"/>
              <a:ext cx="44053" cy="64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08" name="Oval 139"/>
            <p:cNvSpPr>
              <a:spLocks noChangeArrowheads="1"/>
            </p:cNvSpPr>
            <p:nvPr/>
          </p:nvSpPr>
          <p:spPr bwMode="auto">
            <a:xfrm>
              <a:off x="4739879" y="2580085"/>
              <a:ext cx="282178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609" name="Group 144"/>
            <p:cNvGrpSpPr>
              <a:grpSpLocks/>
            </p:cNvGrpSpPr>
            <p:nvPr/>
          </p:nvGrpSpPr>
          <p:grpSpPr bwMode="auto">
            <a:xfrm>
              <a:off x="4737497" y="2759869"/>
              <a:ext cx="289322" cy="45244"/>
              <a:chOff x="3019" y="2192"/>
              <a:chExt cx="243" cy="38"/>
            </a:xfrm>
          </p:grpSpPr>
          <p:sp>
            <p:nvSpPr>
              <p:cNvPr id="698" name="Arc 140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9" name="Arc 141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0" name="Arc 142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1" name="Arc 143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10" name="Line 145"/>
            <p:cNvSpPr>
              <a:spLocks noChangeShapeType="1"/>
            </p:cNvSpPr>
            <p:nvPr/>
          </p:nvSpPr>
          <p:spPr bwMode="auto">
            <a:xfrm>
              <a:off x="4735116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1" name="Line 146"/>
            <p:cNvSpPr>
              <a:spLocks noChangeShapeType="1"/>
            </p:cNvSpPr>
            <p:nvPr/>
          </p:nvSpPr>
          <p:spPr bwMode="auto">
            <a:xfrm>
              <a:off x="5026819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2" name="Rectangle 147"/>
            <p:cNvSpPr>
              <a:spLocks noChangeArrowheads="1"/>
            </p:cNvSpPr>
            <p:nvPr/>
          </p:nvSpPr>
          <p:spPr bwMode="auto">
            <a:xfrm>
              <a:off x="5137548" y="2601517"/>
              <a:ext cx="282178" cy="153590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13" name="Rectangle 148"/>
            <p:cNvSpPr>
              <a:spLocks noChangeArrowheads="1"/>
            </p:cNvSpPr>
            <p:nvPr/>
          </p:nvSpPr>
          <p:spPr bwMode="auto">
            <a:xfrm>
              <a:off x="5189935" y="2005013"/>
              <a:ext cx="238125" cy="3917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14" name="Rectangle 149"/>
            <p:cNvSpPr>
              <a:spLocks noChangeArrowheads="1"/>
            </p:cNvSpPr>
            <p:nvPr/>
          </p:nvSpPr>
          <p:spPr bwMode="auto">
            <a:xfrm>
              <a:off x="5145881" y="2070497"/>
              <a:ext cx="238125" cy="381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15" name="Freeform 150"/>
            <p:cNvSpPr>
              <a:spLocks/>
            </p:cNvSpPr>
            <p:nvPr/>
          </p:nvSpPr>
          <p:spPr bwMode="auto">
            <a:xfrm>
              <a:off x="5132785" y="2000250"/>
              <a:ext cx="292894" cy="446485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11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6" name="Line 151"/>
            <p:cNvSpPr>
              <a:spLocks noChangeShapeType="1"/>
            </p:cNvSpPr>
            <p:nvPr/>
          </p:nvSpPr>
          <p:spPr bwMode="auto">
            <a:xfrm flipH="1">
              <a:off x="5397104" y="2000250"/>
              <a:ext cx="45244" cy="654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17" name="Oval 152"/>
            <p:cNvSpPr>
              <a:spLocks noChangeArrowheads="1"/>
            </p:cNvSpPr>
            <p:nvPr/>
          </p:nvSpPr>
          <p:spPr bwMode="auto">
            <a:xfrm>
              <a:off x="5137548" y="2580085"/>
              <a:ext cx="282178" cy="55959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618" name="Group 157"/>
            <p:cNvGrpSpPr>
              <a:grpSpLocks/>
            </p:cNvGrpSpPr>
            <p:nvPr/>
          </p:nvGrpSpPr>
          <p:grpSpPr bwMode="auto">
            <a:xfrm>
              <a:off x="5135166" y="2758679"/>
              <a:ext cx="290513" cy="46434"/>
              <a:chOff x="3353" y="2191"/>
              <a:chExt cx="244" cy="39"/>
            </a:xfrm>
          </p:grpSpPr>
          <p:sp>
            <p:nvSpPr>
              <p:cNvPr id="694" name="Arc 153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5" name="Arc 154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6" name="Arc 155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7" name="Arc 156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19" name="Line 158"/>
            <p:cNvSpPr>
              <a:spLocks noChangeShapeType="1"/>
            </p:cNvSpPr>
            <p:nvPr/>
          </p:nvSpPr>
          <p:spPr bwMode="auto">
            <a:xfrm>
              <a:off x="5132785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20" name="Line 159"/>
            <p:cNvSpPr>
              <a:spLocks noChangeShapeType="1"/>
            </p:cNvSpPr>
            <p:nvPr/>
          </p:nvSpPr>
          <p:spPr bwMode="auto">
            <a:xfrm>
              <a:off x="5424488" y="2596754"/>
              <a:ext cx="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21" name="Line 160"/>
            <p:cNvSpPr>
              <a:spLocks noChangeShapeType="1"/>
            </p:cNvSpPr>
            <p:nvPr/>
          </p:nvSpPr>
          <p:spPr bwMode="auto">
            <a:xfrm>
              <a:off x="3648075" y="2520554"/>
              <a:ext cx="1634729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22" name="Line 161"/>
            <p:cNvSpPr>
              <a:spLocks noChangeShapeType="1"/>
            </p:cNvSpPr>
            <p:nvPr/>
          </p:nvSpPr>
          <p:spPr bwMode="auto">
            <a:xfrm>
              <a:off x="3657600" y="2434829"/>
              <a:ext cx="0" cy="1619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23" name="Line 162"/>
            <p:cNvSpPr>
              <a:spLocks noChangeShapeType="1"/>
            </p:cNvSpPr>
            <p:nvPr/>
          </p:nvSpPr>
          <p:spPr bwMode="auto">
            <a:xfrm>
              <a:off x="4055269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24" name="Line 163"/>
            <p:cNvSpPr>
              <a:spLocks noChangeShapeType="1"/>
            </p:cNvSpPr>
            <p:nvPr/>
          </p:nvSpPr>
          <p:spPr bwMode="auto">
            <a:xfrm>
              <a:off x="4461272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25" name="Line 164"/>
            <p:cNvSpPr>
              <a:spLocks noChangeShapeType="1"/>
            </p:cNvSpPr>
            <p:nvPr/>
          </p:nvSpPr>
          <p:spPr bwMode="auto">
            <a:xfrm>
              <a:off x="4876800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26" name="Line 165"/>
            <p:cNvSpPr>
              <a:spLocks noChangeShapeType="1"/>
            </p:cNvSpPr>
            <p:nvPr/>
          </p:nvSpPr>
          <p:spPr bwMode="auto">
            <a:xfrm>
              <a:off x="5274469" y="2445544"/>
              <a:ext cx="0" cy="15121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627" name="Group 171"/>
            <p:cNvGrpSpPr>
              <a:grpSpLocks/>
            </p:cNvGrpSpPr>
            <p:nvPr/>
          </p:nvGrpSpPr>
          <p:grpSpPr bwMode="auto">
            <a:xfrm>
              <a:off x="3538538" y="3144442"/>
              <a:ext cx="1845469" cy="163115"/>
              <a:chOff x="2012" y="2515"/>
              <a:chExt cx="1550" cy="137"/>
            </a:xfrm>
          </p:grpSpPr>
          <p:sp>
            <p:nvSpPr>
              <p:cNvPr id="689" name="Rectangle 166"/>
              <p:cNvSpPr>
                <a:spLocks noChangeArrowheads="1"/>
              </p:cNvSpPr>
              <p:nvPr/>
            </p:nvSpPr>
            <p:spPr bwMode="auto">
              <a:xfrm>
                <a:off x="2012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0" name="Rectangle 167"/>
              <p:cNvSpPr>
                <a:spLocks noChangeArrowheads="1"/>
              </p:cNvSpPr>
              <p:nvPr/>
            </p:nvSpPr>
            <p:spPr bwMode="auto">
              <a:xfrm>
                <a:off x="2331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1" name="Rectangle 168"/>
              <p:cNvSpPr>
                <a:spLocks noChangeArrowheads="1"/>
              </p:cNvSpPr>
              <p:nvPr/>
            </p:nvSpPr>
            <p:spPr bwMode="auto">
              <a:xfrm>
                <a:off x="2657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2" name="Rectangle 169"/>
              <p:cNvSpPr>
                <a:spLocks noChangeArrowheads="1"/>
              </p:cNvSpPr>
              <p:nvPr/>
            </p:nvSpPr>
            <p:spPr bwMode="auto">
              <a:xfrm>
                <a:off x="2976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3" name="Rectangle 170"/>
              <p:cNvSpPr>
                <a:spLocks noChangeArrowheads="1"/>
              </p:cNvSpPr>
              <p:nvPr/>
            </p:nvSpPr>
            <p:spPr bwMode="auto">
              <a:xfrm>
                <a:off x="3296" y="2515"/>
                <a:ext cx="266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28" name="Rectangle 172"/>
            <p:cNvSpPr>
              <a:spLocks noChangeArrowheads="1"/>
            </p:cNvSpPr>
            <p:nvPr/>
          </p:nvSpPr>
          <p:spPr bwMode="auto">
            <a:xfrm>
              <a:off x="3467101" y="3103960"/>
              <a:ext cx="46326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629" name="Rectangle 173"/>
            <p:cNvSpPr>
              <a:spLocks noChangeArrowheads="1"/>
            </p:cNvSpPr>
            <p:nvPr/>
          </p:nvSpPr>
          <p:spPr bwMode="auto">
            <a:xfrm>
              <a:off x="3842147" y="3095625"/>
              <a:ext cx="413447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630" name="Rectangle 174"/>
            <p:cNvSpPr>
              <a:spLocks noChangeArrowheads="1"/>
            </p:cNvSpPr>
            <p:nvPr/>
          </p:nvSpPr>
          <p:spPr bwMode="auto">
            <a:xfrm>
              <a:off x="4241007" y="3095625"/>
              <a:ext cx="482503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631" name="Rectangle 175"/>
            <p:cNvSpPr>
              <a:spLocks noChangeArrowheads="1"/>
            </p:cNvSpPr>
            <p:nvPr/>
          </p:nvSpPr>
          <p:spPr bwMode="auto">
            <a:xfrm>
              <a:off x="4610100" y="3095625"/>
              <a:ext cx="485709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632" name="Rectangle 176"/>
            <p:cNvSpPr>
              <a:spLocks noChangeArrowheads="1"/>
            </p:cNvSpPr>
            <p:nvPr/>
          </p:nvSpPr>
          <p:spPr bwMode="auto">
            <a:xfrm>
              <a:off x="4991100" y="3094435"/>
              <a:ext cx="434991" cy="2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633" name="Group 179"/>
            <p:cNvGrpSpPr>
              <a:grpSpLocks/>
            </p:cNvGrpSpPr>
            <p:nvPr/>
          </p:nvGrpSpPr>
          <p:grpSpPr bwMode="auto">
            <a:xfrm>
              <a:off x="3709987" y="2802731"/>
              <a:ext cx="328613" cy="301229"/>
              <a:chOff x="2156" y="2228"/>
              <a:chExt cx="276" cy="253"/>
            </a:xfrm>
          </p:grpSpPr>
          <p:sp>
            <p:nvSpPr>
              <p:cNvPr id="687" name="Freeform 177"/>
              <p:cNvSpPr>
                <a:spLocks/>
              </p:cNvSpPr>
              <p:nvPr/>
            </p:nvSpPr>
            <p:spPr bwMode="auto">
              <a:xfrm>
                <a:off x="2312" y="2228"/>
                <a:ext cx="120" cy="120"/>
              </a:xfrm>
              <a:custGeom>
                <a:avLst/>
                <a:gdLst>
                  <a:gd name="T0" fmla="*/ 119 w 120"/>
                  <a:gd name="T1" fmla="*/ 0 h 120"/>
                  <a:gd name="T2" fmla="*/ 37 w 120"/>
                  <a:gd name="T3" fmla="*/ 119 h 120"/>
                  <a:gd name="T4" fmla="*/ 15 w 120"/>
                  <a:gd name="T5" fmla="*/ 91 h 120"/>
                  <a:gd name="T6" fmla="*/ 0 w 120"/>
                  <a:gd name="T7" fmla="*/ 55 h 120"/>
                  <a:gd name="T8" fmla="*/ 119 w 12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0"/>
                  <a:gd name="T17" fmla="*/ 120 w 12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0">
                    <a:moveTo>
                      <a:pt x="119" y="0"/>
                    </a:moveTo>
                    <a:lnTo>
                      <a:pt x="37" y="119"/>
                    </a:lnTo>
                    <a:lnTo>
                      <a:pt x="15" y="91"/>
                    </a:lnTo>
                    <a:lnTo>
                      <a:pt x="0" y="55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8" name="Line 178"/>
              <p:cNvSpPr>
                <a:spLocks noChangeShapeType="1"/>
              </p:cNvSpPr>
              <p:nvPr/>
            </p:nvSpPr>
            <p:spPr bwMode="auto">
              <a:xfrm flipV="1">
                <a:off x="2156" y="2312"/>
                <a:ext cx="178" cy="16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4" name="Group 182"/>
            <p:cNvGrpSpPr>
              <a:grpSpLocks/>
            </p:cNvGrpSpPr>
            <p:nvPr/>
          </p:nvGrpSpPr>
          <p:grpSpPr bwMode="auto">
            <a:xfrm>
              <a:off x="3788569" y="2792017"/>
              <a:ext cx="1045369" cy="307181"/>
              <a:chOff x="2222" y="2219"/>
              <a:chExt cx="878" cy="258"/>
            </a:xfrm>
          </p:grpSpPr>
          <p:sp>
            <p:nvSpPr>
              <p:cNvPr id="685" name="Freeform 180"/>
              <p:cNvSpPr>
                <a:spLocks/>
              </p:cNvSpPr>
              <p:nvPr/>
            </p:nvSpPr>
            <p:spPr bwMode="auto">
              <a:xfrm>
                <a:off x="2965" y="2219"/>
                <a:ext cx="135" cy="83"/>
              </a:xfrm>
              <a:custGeom>
                <a:avLst/>
                <a:gdLst>
                  <a:gd name="T0" fmla="*/ 134 w 135"/>
                  <a:gd name="T1" fmla="*/ 9 h 83"/>
                  <a:gd name="T2" fmla="*/ 15 w 135"/>
                  <a:gd name="T3" fmla="*/ 82 h 83"/>
                  <a:gd name="T4" fmla="*/ 7 w 135"/>
                  <a:gd name="T5" fmla="*/ 46 h 83"/>
                  <a:gd name="T6" fmla="*/ 0 w 135"/>
                  <a:gd name="T7" fmla="*/ 0 h 83"/>
                  <a:gd name="T8" fmla="*/ 134 w 135"/>
                  <a:gd name="T9" fmla="*/ 9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3"/>
                  <a:gd name="T17" fmla="*/ 135 w 135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3">
                    <a:moveTo>
                      <a:pt x="134" y="9"/>
                    </a:moveTo>
                    <a:lnTo>
                      <a:pt x="15" y="82"/>
                    </a:lnTo>
                    <a:lnTo>
                      <a:pt x="7" y="46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6" name="Line 181"/>
              <p:cNvSpPr>
                <a:spLocks noChangeShapeType="1"/>
              </p:cNvSpPr>
              <p:nvPr/>
            </p:nvSpPr>
            <p:spPr bwMode="auto">
              <a:xfrm flipV="1">
                <a:off x="2222" y="2263"/>
                <a:ext cx="757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5" name="Group 185"/>
            <p:cNvGrpSpPr>
              <a:grpSpLocks/>
            </p:cNvGrpSpPr>
            <p:nvPr/>
          </p:nvGrpSpPr>
          <p:grpSpPr bwMode="auto">
            <a:xfrm>
              <a:off x="3595687" y="2802732"/>
              <a:ext cx="80963" cy="302419"/>
              <a:chOff x="2060" y="2228"/>
              <a:chExt cx="68" cy="254"/>
            </a:xfrm>
          </p:grpSpPr>
          <p:sp>
            <p:nvSpPr>
              <p:cNvPr id="683" name="Freeform 183"/>
              <p:cNvSpPr>
                <a:spLocks/>
              </p:cNvSpPr>
              <p:nvPr/>
            </p:nvSpPr>
            <p:spPr bwMode="auto">
              <a:xfrm>
                <a:off x="2060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4" name="Line 184"/>
              <p:cNvSpPr>
                <a:spLocks noChangeShapeType="1"/>
              </p:cNvSpPr>
              <p:nvPr/>
            </p:nvSpPr>
            <p:spPr bwMode="auto">
              <a:xfrm flipV="1">
                <a:off x="2097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6" name="Group 188"/>
            <p:cNvGrpSpPr>
              <a:grpSpLocks/>
            </p:cNvGrpSpPr>
            <p:nvPr/>
          </p:nvGrpSpPr>
          <p:grpSpPr bwMode="auto">
            <a:xfrm>
              <a:off x="4073128" y="2802732"/>
              <a:ext cx="79772" cy="302419"/>
              <a:chOff x="2461" y="2228"/>
              <a:chExt cx="67" cy="254"/>
            </a:xfrm>
          </p:grpSpPr>
          <p:sp>
            <p:nvSpPr>
              <p:cNvPr id="681" name="Freeform 186"/>
              <p:cNvSpPr>
                <a:spLocks/>
              </p:cNvSpPr>
              <p:nvPr/>
            </p:nvSpPr>
            <p:spPr bwMode="auto">
              <a:xfrm>
                <a:off x="2461" y="2228"/>
                <a:ext cx="67" cy="156"/>
              </a:xfrm>
              <a:custGeom>
                <a:avLst/>
                <a:gdLst>
                  <a:gd name="T0" fmla="*/ 37 w 67"/>
                  <a:gd name="T1" fmla="*/ 0 h 156"/>
                  <a:gd name="T2" fmla="*/ 66 w 67"/>
                  <a:gd name="T3" fmla="*/ 155 h 156"/>
                  <a:gd name="T4" fmla="*/ 37 w 67"/>
                  <a:gd name="T5" fmla="*/ 155 h 156"/>
                  <a:gd name="T6" fmla="*/ 0 w 67"/>
                  <a:gd name="T7" fmla="*/ 155 h 156"/>
                  <a:gd name="T8" fmla="*/ 37 w 67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6"/>
                  <a:gd name="T17" fmla="*/ 67 w 67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6">
                    <a:moveTo>
                      <a:pt x="37" y="0"/>
                    </a:moveTo>
                    <a:lnTo>
                      <a:pt x="66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2" name="Line 187"/>
              <p:cNvSpPr>
                <a:spLocks noChangeShapeType="1"/>
              </p:cNvSpPr>
              <p:nvPr/>
            </p:nvSpPr>
            <p:spPr bwMode="auto">
              <a:xfrm flipV="1">
                <a:off x="2498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7" name="Group 191"/>
            <p:cNvGrpSpPr>
              <a:grpSpLocks/>
            </p:cNvGrpSpPr>
            <p:nvPr/>
          </p:nvGrpSpPr>
          <p:grpSpPr bwMode="auto">
            <a:xfrm>
              <a:off x="4469606" y="2802732"/>
              <a:ext cx="80963" cy="302419"/>
              <a:chOff x="2794" y="2228"/>
              <a:chExt cx="68" cy="254"/>
            </a:xfrm>
          </p:grpSpPr>
          <p:sp>
            <p:nvSpPr>
              <p:cNvPr id="679" name="Freeform 189"/>
              <p:cNvSpPr>
                <a:spLocks/>
              </p:cNvSpPr>
              <p:nvPr/>
            </p:nvSpPr>
            <p:spPr bwMode="auto">
              <a:xfrm>
                <a:off x="2794" y="2228"/>
                <a:ext cx="68" cy="156"/>
              </a:xfrm>
              <a:custGeom>
                <a:avLst/>
                <a:gdLst>
                  <a:gd name="T0" fmla="*/ 38 w 68"/>
                  <a:gd name="T1" fmla="*/ 0 h 156"/>
                  <a:gd name="T2" fmla="*/ 67 w 68"/>
                  <a:gd name="T3" fmla="*/ 155 h 156"/>
                  <a:gd name="T4" fmla="*/ 38 w 68"/>
                  <a:gd name="T5" fmla="*/ 155 h 156"/>
                  <a:gd name="T6" fmla="*/ 0 w 68"/>
                  <a:gd name="T7" fmla="*/ 155 h 156"/>
                  <a:gd name="T8" fmla="*/ 38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8" y="0"/>
                    </a:moveTo>
                    <a:lnTo>
                      <a:pt x="67" y="155"/>
                    </a:lnTo>
                    <a:lnTo>
                      <a:pt x="38" y="155"/>
                    </a:lnTo>
                    <a:lnTo>
                      <a:pt x="0" y="155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0" name="Line 190"/>
              <p:cNvSpPr>
                <a:spLocks noChangeShapeType="1"/>
              </p:cNvSpPr>
              <p:nvPr/>
            </p:nvSpPr>
            <p:spPr bwMode="auto">
              <a:xfrm flipV="1">
                <a:off x="2832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8" name="Group 194"/>
            <p:cNvGrpSpPr>
              <a:grpSpLocks/>
            </p:cNvGrpSpPr>
            <p:nvPr/>
          </p:nvGrpSpPr>
          <p:grpSpPr bwMode="auto">
            <a:xfrm>
              <a:off x="4867275" y="2802732"/>
              <a:ext cx="80963" cy="302419"/>
              <a:chOff x="3128" y="2228"/>
              <a:chExt cx="68" cy="254"/>
            </a:xfrm>
          </p:grpSpPr>
          <p:sp>
            <p:nvSpPr>
              <p:cNvPr id="677" name="Freeform 192"/>
              <p:cNvSpPr>
                <a:spLocks/>
              </p:cNvSpPr>
              <p:nvPr/>
            </p:nvSpPr>
            <p:spPr bwMode="auto">
              <a:xfrm>
                <a:off x="3128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8" name="Line 193"/>
              <p:cNvSpPr>
                <a:spLocks noChangeShapeType="1"/>
              </p:cNvSpPr>
              <p:nvPr/>
            </p:nvSpPr>
            <p:spPr bwMode="auto">
              <a:xfrm flipV="1">
                <a:off x="3165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9" name="Group 197"/>
            <p:cNvGrpSpPr>
              <a:grpSpLocks/>
            </p:cNvGrpSpPr>
            <p:nvPr/>
          </p:nvGrpSpPr>
          <p:grpSpPr bwMode="auto">
            <a:xfrm>
              <a:off x="5264944" y="2802732"/>
              <a:ext cx="80963" cy="302419"/>
              <a:chOff x="3462" y="2228"/>
              <a:chExt cx="68" cy="254"/>
            </a:xfrm>
          </p:grpSpPr>
          <p:sp>
            <p:nvSpPr>
              <p:cNvPr id="675" name="Freeform 195"/>
              <p:cNvSpPr>
                <a:spLocks/>
              </p:cNvSpPr>
              <p:nvPr/>
            </p:nvSpPr>
            <p:spPr bwMode="auto">
              <a:xfrm>
                <a:off x="3462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6" name="Line 196"/>
              <p:cNvSpPr>
                <a:spLocks noChangeShapeType="1"/>
              </p:cNvSpPr>
              <p:nvPr/>
            </p:nvSpPr>
            <p:spPr bwMode="auto">
              <a:xfrm flipV="1">
                <a:off x="3499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0" name="Group 200"/>
            <p:cNvGrpSpPr>
              <a:grpSpLocks/>
            </p:cNvGrpSpPr>
            <p:nvPr/>
          </p:nvGrpSpPr>
          <p:grpSpPr bwMode="auto">
            <a:xfrm>
              <a:off x="4991100" y="2802732"/>
              <a:ext cx="247650" cy="303610"/>
              <a:chOff x="3232" y="2228"/>
              <a:chExt cx="208" cy="255"/>
            </a:xfrm>
          </p:grpSpPr>
          <p:sp>
            <p:nvSpPr>
              <p:cNvPr id="673" name="Freeform 198"/>
              <p:cNvSpPr>
                <a:spLocks/>
              </p:cNvSpPr>
              <p:nvPr/>
            </p:nvSpPr>
            <p:spPr bwMode="auto">
              <a:xfrm>
                <a:off x="3232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2 w 105"/>
                  <a:gd name="T5" fmla="*/ 110 h 138"/>
                  <a:gd name="T6" fmla="*/ 60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2" y="110"/>
                    </a:lnTo>
                    <a:lnTo>
                      <a:pt x="60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4" name="Line 199"/>
              <p:cNvSpPr>
                <a:spLocks noChangeShapeType="1"/>
              </p:cNvSpPr>
              <p:nvPr/>
            </p:nvSpPr>
            <p:spPr bwMode="auto">
              <a:xfrm flipH="1" flipV="1">
                <a:off x="3306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1" name="Group 203"/>
            <p:cNvGrpSpPr>
              <a:grpSpLocks/>
            </p:cNvGrpSpPr>
            <p:nvPr/>
          </p:nvGrpSpPr>
          <p:grpSpPr bwMode="auto">
            <a:xfrm>
              <a:off x="4593432" y="2802732"/>
              <a:ext cx="564356" cy="297656"/>
              <a:chOff x="2898" y="2228"/>
              <a:chExt cx="474" cy="250"/>
            </a:xfrm>
          </p:grpSpPr>
          <p:sp>
            <p:nvSpPr>
              <p:cNvPr id="671" name="Freeform 201"/>
              <p:cNvSpPr>
                <a:spLocks/>
              </p:cNvSpPr>
              <p:nvPr/>
            </p:nvSpPr>
            <p:spPr bwMode="auto">
              <a:xfrm>
                <a:off x="28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2 w 127"/>
                  <a:gd name="T5" fmla="*/ 55 h 92"/>
                  <a:gd name="T6" fmla="*/ 97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2" y="55"/>
                    </a:lnTo>
                    <a:lnTo>
                      <a:pt x="97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2" name="Line 202"/>
              <p:cNvSpPr>
                <a:spLocks noChangeShapeType="1"/>
              </p:cNvSpPr>
              <p:nvPr/>
            </p:nvSpPr>
            <p:spPr bwMode="auto">
              <a:xfrm flipH="1" flipV="1">
                <a:off x="3001" y="2280"/>
                <a:ext cx="371" cy="19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2" name="Group 206"/>
            <p:cNvGrpSpPr>
              <a:grpSpLocks/>
            </p:cNvGrpSpPr>
            <p:nvPr/>
          </p:nvGrpSpPr>
          <p:grpSpPr bwMode="auto">
            <a:xfrm>
              <a:off x="4195763" y="2802731"/>
              <a:ext cx="883444" cy="296466"/>
              <a:chOff x="2564" y="2228"/>
              <a:chExt cx="742" cy="249"/>
            </a:xfrm>
          </p:grpSpPr>
          <p:sp>
            <p:nvSpPr>
              <p:cNvPr id="669" name="Freeform 204"/>
              <p:cNvSpPr>
                <a:spLocks/>
              </p:cNvSpPr>
              <p:nvPr/>
            </p:nvSpPr>
            <p:spPr bwMode="auto">
              <a:xfrm>
                <a:off x="2564" y="2228"/>
                <a:ext cx="128" cy="74"/>
              </a:xfrm>
              <a:custGeom>
                <a:avLst/>
                <a:gdLst>
                  <a:gd name="T0" fmla="*/ 0 w 128"/>
                  <a:gd name="T1" fmla="*/ 0 h 74"/>
                  <a:gd name="T2" fmla="*/ 127 w 128"/>
                  <a:gd name="T3" fmla="*/ 0 h 74"/>
                  <a:gd name="T4" fmla="*/ 119 w 128"/>
                  <a:gd name="T5" fmla="*/ 37 h 74"/>
                  <a:gd name="T6" fmla="*/ 112 w 128"/>
                  <a:gd name="T7" fmla="*/ 73 h 74"/>
                  <a:gd name="T8" fmla="*/ 0 w 128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74"/>
                  <a:gd name="T17" fmla="*/ 128 w 128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74">
                    <a:moveTo>
                      <a:pt x="0" y="0"/>
                    </a:moveTo>
                    <a:lnTo>
                      <a:pt x="127" y="0"/>
                    </a:lnTo>
                    <a:lnTo>
                      <a:pt x="119" y="37"/>
                    </a:lnTo>
                    <a:lnTo>
                      <a:pt x="112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0" name="Line 205"/>
              <p:cNvSpPr>
                <a:spLocks noChangeShapeType="1"/>
              </p:cNvSpPr>
              <p:nvPr/>
            </p:nvSpPr>
            <p:spPr bwMode="auto">
              <a:xfrm flipH="1" flipV="1">
                <a:off x="2676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3" name="Group 209"/>
            <p:cNvGrpSpPr>
              <a:grpSpLocks/>
            </p:cNvGrpSpPr>
            <p:nvPr/>
          </p:nvGrpSpPr>
          <p:grpSpPr bwMode="auto">
            <a:xfrm>
              <a:off x="4982767" y="2802732"/>
              <a:ext cx="248840" cy="303610"/>
              <a:chOff x="3225" y="2228"/>
              <a:chExt cx="209" cy="255"/>
            </a:xfrm>
          </p:grpSpPr>
          <p:sp>
            <p:nvSpPr>
              <p:cNvPr id="667" name="Freeform 207"/>
              <p:cNvSpPr>
                <a:spLocks/>
              </p:cNvSpPr>
              <p:nvPr/>
            </p:nvSpPr>
            <p:spPr bwMode="auto">
              <a:xfrm>
                <a:off x="3321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2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2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8" name="Line 208"/>
              <p:cNvSpPr>
                <a:spLocks noChangeShapeType="1"/>
              </p:cNvSpPr>
              <p:nvPr/>
            </p:nvSpPr>
            <p:spPr bwMode="auto">
              <a:xfrm flipV="1">
                <a:off x="3225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4" name="Group 212"/>
            <p:cNvGrpSpPr>
              <a:grpSpLocks/>
            </p:cNvGrpSpPr>
            <p:nvPr/>
          </p:nvGrpSpPr>
          <p:grpSpPr bwMode="auto">
            <a:xfrm>
              <a:off x="4514850" y="2802731"/>
              <a:ext cx="325041" cy="301229"/>
              <a:chOff x="2832" y="2228"/>
              <a:chExt cx="273" cy="253"/>
            </a:xfrm>
          </p:grpSpPr>
          <p:sp>
            <p:nvSpPr>
              <p:cNvPr id="665" name="Freeform 210"/>
              <p:cNvSpPr>
                <a:spLocks/>
              </p:cNvSpPr>
              <p:nvPr/>
            </p:nvSpPr>
            <p:spPr bwMode="auto">
              <a:xfrm>
                <a:off x="2832" y="2228"/>
                <a:ext cx="112" cy="120"/>
              </a:xfrm>
              <a:custGeom>
                <a:avLst/>
                <a:gdLst>
                  <a:gd name="T0" fmla="*/ 0 w 112"/>
                  <a:gd name="T1" fmla="*/ 0 h 120"/>
                  <a:gd name="T2" fmla="*/ 111 w 112"/>
                  <a:gd name="T3" fmla="*/ 55 h 120"/>
                  <a:gd name="T4" fmla="*/ 96 w 112"/>
                  <a:gd name="T5" fmla="*/ 91 h 120"/>
                  <a:gd name="T6" fmla="*/ 74 w 112"/>
                  <a:gd name="T7" fmla="*/ 119 h 120"/>
                  <a:gd name="T8" fmla="*/ 0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0" y="0"/>
                    </a:moveTo>
                    <a:lnTo>
                      <a:pt x="111" y="55"/>
                    </a:lnTo>
                    <a:lnTo>
                      <a:pt x="96" y="91"/>
                    </a:lnTo>
                    <a:lnTo>
                      <a:pt x="74" y="1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6" name="Line 211"/>
              <p:cNvSpPr>
                <a:spLocks noChangeShapeType="1"/>
              </p:cNvSpPr>
              <p:nvPr/>
            </p:nvSpPr>
            <p:spPr bwMode="auto">
              <a:xfrm flipH="1" flipV="1">
                <a:off x="2920" y="2313"/>
                <a:ext cx="185" cy="16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5" name="Group 215"/>
            <p:cNvGrpSpPr>
              <a:grpSpLocks/>
            </p:cNvGrpSpPr>
            <p:nvPr/>
          </p:nvGrpSpPr>
          <p:grpSpPr bwMode="auto">
            <a:xfrm>
              <a:off x="3799285" y="2802731"/>
              <a:ext cx="882253" cy="296466"/>
              <a:chOff x="2231" y="2228"/>
              <a:chExt cx="741" cy="249"/>
            </a:xfrm>
          </p:grpSpPr>
          <p:sp>
            <p:nvSpPr>
              <p:cNvPr id="663" name="Freeform 213"/>
              <p:cNvSpPr>
                <a:spLocks/>
              </p:cNvSpPr>
              <p:nvPr/>
            </p:nvSpPr>
            <p:spPr bwMode="auto">
              <a:xfrm>
                <a:off x="2231" y="2228"/>
                <a:ext cx="127" cy="74"/>
              </a:xfrm>
              <a:custGeom>
                <a:avLst/>
                <a:gdLst>
                  <a:gd name="T0" fmla="*/ 0 w 127"/>
                  <a:gd name="T1" fmla="*/ 0 h 74"/>
                  <a:gd name="T2" fmla="*/ 126 w 127"/>
                  <a:gd name="T3" fmla="*/ 0 h 74"/>
                  <a:gd name="T4" fmla="*/ 118 w 127"/>
                  <a:gd name="T5" fmla="*/ 37 h 74"/>
                  <a:gd name="T6" fmla="*/ 111 w 127"/>
                  <a:gd name="T7" fmla="*/ 73 h 74"/>
                  <a:gd name="T8" fmla="*/ 0 w 127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4"/>
                  <a:gd name="T17" fmla="*/ 127 w 127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4">
                    <a:moveTo>
                      <a:pt x="0" y="0"/>
                    </a:moveTo>
                    <a:lnTo>
                      <a:pt x="126" y="0"/>
                    </a:lnTo>
                    <a:lnTo>
                      <a:pt x="118" y="37"/>
                    </a:lnTo>
                    <a:lnTo>
                      <a:pt x="111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4" name="Line 214"/>
              <p:cNvSpPr>
                <a:spLocks noChangeShapeType="1"/>
              </p:cNvSpPr>
              <p:nvPr/>
            </p:nvSpPr>
            <p:spPr bwMode="auto">
              <a:xfrm flipH="1" flipV="1">
                <a:off x="2342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6" name="Group 218"/>
            <p:cNvGrpSpPr>
              <a:grpSpLocks/>
            </p:cNvGrpSpPr>
            <p:nvPr/>
          </p:nvGrpSpPr>
          <p:grpSpPr bwMode="auto">
            <a:xfrm>
              <a:off x="4266010" y="2802731"/>
              <a:ext cx="885825" cy="296466"/>
              <a:chOff x="2623" y="2228"/>
              <a:chExt cx="744" cy="249"/>
            </a:xfrm>
          </p:grpSpPr>
          <p:sp>
            <p:nvSpPr>
              <p:cNvPr id="661" name="Freeform 216"/>
              <p:cNvSpPr>
                <a:spLocks/>
              </p:cNvSpPr>
              <p:nvPr/>
            </p:nvSpPr>
            <p:spPr bwMode="auto">
              <a:xfrm>
                <a:off x="3232" y="2228"/>
                <a:ext cx="135" cy="74"/>
              </a:xfrm>
              <a:custGeom>
                <a:avLst/>
                <a:gdLst>
                  <a:gd name="T0" fmla="*/ 134 w 135"/>
                  <a:gd name="T1" fmla="*/ 0 h 74"/>
                  <a:gd name="T2" fmla="*/ 15 w 135"/>
                  <a:gd name="T3" fmla="*/ 73 h 74"/>
                  <a:gd name="T4" fmla="*/ 8 w 135"/>
                  <a:gd name="T5" fmla="*/ 37 h 74"/>
                  <a:gd name="T6" fmla="*/ 0 w 135"/>
                  <a:gd name="T7" fmla="*/ 0 h 74"/>
                  <a:gd name="T8" fmla="*/ 134 w 135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4"/>
                  <a:gd name="T17" fmla="*/ 135 w 135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4">
                    <a:moveTo>
                      <a:pt x="134" y="0"/>
                    </a:moveTo>
                    <a:lnTo>
                      <a:pt x="15" y="73"/>
                    </a:lnTo>
                    <a:lnTo>
                      <a:pt x="8" y="37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2" name="Line 217"/>
              <p:cNvSpPr>
                <a:spLocks noChangeShapeType="1"/>
              </p:cNvSpPr>
              <p:nvPr/>
            </p:nvSpPr>
            <p:spPr bwMode="auto">
              <a:xfrm flipV="1">
                <a:off x="2623" y="2263"/>
                <a:ext cx="623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7" name="Group 221"/>
            <p:cNvGrpSpPr>
              <a:grpSpLocks/>
            </p:cNvGrpSpPr>
            <p:nvPr/>
          </p:nvGrpSpPr>
          <p:grpSpPr bwMode="auto">
            <a:xfrm>
              <a:off x="4117181" y="2802731"/>
              <a:ext cx="642938" cy="296466"/>
              <a:chOff x="2498" y="2228"/>
              <a:chExt cx="540" cy="249"/>
            </a:xfrm>
          </p:grpSpPr>
          <p:sp>
            <p:nvSpPr>
              <p:cNvPr id="659" name="Freeform 219"/>
              <p:cNvSpPr>
                <a:spLocks/>
              </p:cNvSpPr>
              <p:nvPr/>
            </p:nvSpPr>
            <p:spPr bwMode="auto">
              <a:xfrm>
                <a:off x="24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18 h 92"/>
                  <a:gd name="T4" fmla="*/ 111 w 127"/>
                  <a:gd name="T5" fmla="*/ 55 h 92"/>
                  <a:gd name="T6" fmla="*/ 104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18"/>
                    </a:lnTo>
                    <a:lnTo>
                      <a:pt x="111" y="55"/>
                    </a:lnTo>
                    <a:lnTo>
                      <a:pt x="104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0" name="Line 220"/>
              <p:cNvSpPr>
                <a:spLocks noChangeShapeType="1"/>
              </p:cNvSpPr>
              <p:nvPr/>
            </p:nvSpPr>
            <p:spPr bwMode="auto">
              <a:xfrm flipH="1" flipV="1">
                <a:off x="2601" y="2280"/>
                <a:ext cx="437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8" name="Group 224"/>
            <p:cNvGrpSpPr>
              <a:grpSpLocks/>
            </p:cNvGrpSpPr>
            <p:nvPr/>
          </p:nvGrpSpPr>
          <p:grpSpPr bwMode="auto">
            <a:xfrm>
              <a:off x="3799285" y="2802731"/>
              <a:ext cx="563165" cy="296466"/>
              <a:chOff x="2231" y="2228"/>
              <a:chExt cx="473" cy="249"/>
            </a:xfrm>
          </p:grpSpPr>
          <p:sp>
            <p:nvSpPr>
              <p:cNvPr id="657" name="Freeform 222"/>
              <p:cNvSpPr>
                <a:spLocks/>
              </p:cNvSpPr>
              <p:nvPr/>
            </p:nvSpPr>
            <p:spPr bwMode="auto">
              <a:xfrm>
                <a:off x="2231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1 w 127"/>
                  <a:gd name="T5" fmla="*/ 55 h 92"/>
                  <a:gd name="T6" fmla="*/ 96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1" y="55"/>
                    </a:lnTo>
                    <a:lnTo>
                      <a:pt x="96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8" name="Line 223"/>
              <p:cNvSpPr>
                <a:spLocks noChangeShapeType="1"/>
              </p:cNvSpPr>
              <p:nvPr/>
            </p:nvSpPr>
            <p:spPr bwMode="auto">
              <a:xfrm flipH="1" flipV="1">
                <a:off x="2333" y="2278"/>
                <a:ext cx="371" cy="19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9" name="Group 227"/>
            <p:cNvGrpSpPr>
              <a:grpSpLocks/>
            </p:cNvGrpSpPr>
            <p:nvPr/>
          </p:nvGrpSpPr>
          <p:grpSpPr bwMode="auto">
            <a:xfrm>
              <a:off x="3719513" y="2802732"/>
              <a:ext cx="247650" cy="303610"/>
              <a:chOff x="2164" y="2228"/>
              <a:chExt cx="208" cy="255"/>
            </a:xfrm>
          </p:grpSpPr>
          <p:sp>
            <p:nvSpPr>
              <p:cNvPr id="655" name="Freeform 225"/>
              <p:cNvSpPr>
                <a:spLocks/>
              </p:cNvSpPr>
              <p:nvPr/>
            </p:nvSpPr>
            <p:spPr bwMode="auto">
              <a:xfrm>
                <a:off x="2164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1 w 105"/>
                  <a:gd name="T5" fmla="*/ 110 h 138"/>
                  <a:gd name="T6" fmla="*/ 59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1" y="110"/>
                    </a:lnTo>
                    <a:lnTo>
                      <a:pt x="59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6" name="Line 226"/>
              <p:cNvSpPr>
                <a:spLocks noChangeShapeType="1"/>
              </p:cNvSpPr>
              <p:nvPr/>
            </p:nvSpPr>
            <p:spPr bwMode="auto">
              <a:xfrm flipH="1" flipV="1">
                <a:off x="2238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50" name="Group 230"/>
            <p:cNvGrpSpPr>
              <a:grpSpLocks/>
            </p:cNvGrpSpPr>
            <p:nvPr/>
          </p:nvGrpSpPr>
          <p:grpSpPr bwMode="auto">
            <a:xfrm>
              <a:off x="4187429" y="2802732"/>
              <a:ext cx="248840" cy="303610"/>
              <a:chOff x="2557" y="2228"/>
              <a:chExt cx="209" cy="255"/>
            </a:xfrm>
          </p:grpSpPr>
          <p:sp>
            <p:nvSpPr>
              <p:cNvPr id="653" name="Freeform 228"/>
              <p:cNvSpPr>
                <a:spLocks/>
              </p:cNvSpPr>
              <p:nvPr/>
            </p:nvSpPr>
            <p:spPr bwMode="auto">
              <a:xfrm>
                <a:off x="2653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3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3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4" name="Line 229"/>
              <p:cNvSpPr>
                <a:spLocks noChangeShapeType="1"/>
              </p:cNvSpPr>
              <p:nvPr/>
            </p:nvSpPr>
            <p:spPr bwMode="auto">
              <a:xfrm flipV="1">
                <a:off x="2557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51" name="Line 243"/>
            <p:cNvSpPr>
              <a:spLocks noChangeShapeType="1"/>
            </p:cNvSpPr>
            <p:nvPr/>
          </p:nvSpPr>
          <p:spPr bwMode="auto">
            <a:xfrm>
              <a:off x="5916216" y="2590800"/>
              <a:ext cx="0" cy="1500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ea typeface="Helvetica Neue" charset="0"/>
                <a:cs typeface="Helvetica Neue" charset="0"/>
              </a:endParaRPr>
            </a:p>
          </p:txBody>
        </p:sp>
        <p:sp>
          <p:nvSpPr>
            <p:cNvPr id="652" name="TextBox 651"/>
            <p:cNvSpPr txBox="1"/>
            <p:nvPr/>
          </p:nvSpPr>
          <p:spPr>
            <a:xfrm>
              <a:off x="4030398" y="3380561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70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Remember Hashing?</a:t>
            </a:r>
            <a:endParaRPr lang="en-US" dirty="0"/>
          </a:p>
        </p:txBody>
      </p:sp>
      <p:grpSp>
        <p:nvGrpSpPr>
          <p:cNvPr id="31" name="Group 30" descr="Data streams in and is hashed by the hash function h_p and then each partition is hashed by h_r" title="Hashing"/>
          <p:cNvGrpSpPr/>
          <p:nvPr/>
        </p:nvGrpSpPr>
        <p:grpSpPr>
          <a:xfrm>
            <a:off x="2438400" y="1581150"/>
            <a:ext cx="3438692" cy="1493117"/>
            <a:chOff x="3086100" y="2114551"/>
            <a:chExt cx="3438692" cy="1493117"/>
          </a:xfrm>
        </p:grpSpPr>
        <p:grpSp>
          <p:nvGrpSpPr>
            <p:cNvPr id="30" name="Group 29"/>
            <p:cNvGrpSpPr/>
            <p:nvPr/>
          </p:nvGrpSpPr>
          <p:grpSpPr>
            <a:xfrm>
              <a:off x="3086100" y="2114551"/>
              <a:ext cx="2959245" cy="1493117"/>
              <a:chOff x="5669115" y="3478985"/>
              <a:chExt cx="2532426" cy="1277761"/>
            </a:xfrm>
          </p:grpSpPr>
          <p:sp>
            <p:nvSpPr>
              <p:cNvPr id="6" name="Line 13"/>
              <p:cNvSpPr>
                <a:spLocks noChangeShapeType="1"/>
              </p:cNvSpPr>
              <p:nvPr/>
            </p:nvSpPr>
            <p:spPr bwMode="auto">
              <a:xfrm>
                <a:off x="6123980" y="4377015"/>
                <a:ext cx="245067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" name="AutoShape 2"/>
              <p:cNvSpPr>
                <a:spLocks noChangeArrowheads="1"/>
              </p:cNvSpPr>
              <p:nvPr/>
            </p:nvSpPr>
            <p:spPr bwMode="auto">
              <a:xfrm>
                <a:off x="5669115" y="3855681"/>
                <a:ext cx="454865" cy="901065"/>
              </a:xfrm>
              <a:prstGeom prst="can">
                <a:avLst>
                  <a:gd name="adj" fmla="val 46041"/>
                </a:avLst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>
                <a:off x="7107009" y="3848317"/>
                <a:ext cx="454865" cy="901065"/>
              </a:xfrm>
              <a:prstGeom prst="can">
                <a:avLst>
                  <a:gd name="adj" fmla="val 46041"/>
                </a:avLst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7170119" y="4117932"/>
                <a:ext cx="314953" cy="11463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0" name="Rectangle 19"/>
              <p:cNvSpPr>
                <a:spLocks noChangeArrowheads="1"/>
              </p:cNvSpPr>
              <p:nvPr/>
            </p:nvSpPr>
            <p:spPr bwMode="auto">
              <a:xfrm>
                <a:off x="7168928" y="4300450"/>
                <a:ext cx="314953" cy="11463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7167737" y="4500901"/>
                <a:ext cx="314953" cy="11463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6331832" y="4032117"/>
                <a:ext cx="629310" cy="663471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6399109" y="4306215"/>
                <a:ext cx="114907" cy="11463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6749784" y="4121135"/>
                <a:ext cx="114907" cy="11463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6747403" y="4301092"/>
                <a:ext cx="114907" cy="11463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6749189" y="4490655"/>
                <a:ext cx="114907" cy="11463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H="1" flipV="1">
                <a:off x="6515207" y="4360650"/>
                <a:ext cx="242317" cy="44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6512825" y="4180053"/>
                <a:ext cx="229814" cy="1786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H="1" flipV="1">
                <a:off x="6514612" y="4360650"/>
                <a:ext cx="233982" cy="1741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6865287" y="4180694"/>
                <a:ext cx="3018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6862905" y="4361291"/>
                <a:ext cx="3018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6864691" y="4555337"/>
                <a:ext cx="3018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V="1">
                <a:off x="6864096" y="4360650"/>
                <a:ext cx="264346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 flipH="1">
                <a:off x="7492787" y="4179180"/>
                <a:ext cx="2804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 flipH="1">
                <a:off x="7487811" y="4359453"/>
                <a:ext cx="2804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H="1">
                <a:off x="7489738" y="4569426"/>
                <a:ext cx="2804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44463" y="3478985"/>
                <a:ext cx="299327" cy="256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50" dirty="0" err="1">
                    <a:latin typeface="Helvetica Neue"/>
                  </a:rPr>
                  <a:t>h</a:t>
                </a:r>
                <a:r>
                  <a:rPr lang="en-US" sz="1350" baseline="-25000" dirty="0" err="1">
                    <a:latin typeface="Helvetica Neue"/>
                  </a:rPr>
                  <a:t>p</a:t>
                </a:r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928279" y="3512642"/>
                <a:ext cx="273262" cy="256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50" dirty="0" err="1">
                    <a:latin typeface="Helvetica Neue"/>
                  </a:rPr>
                  <a:t>h</a:t>
                </a:r>
                <a:r>
                  <a:rPr lang="en-US" sz="1350" baseline="-25000" dirty="0" err="1">
                    <a:latin typeface="Helvetica Neue"/>
                  </a:rPr>
                  <a:t>r</a:t>
                </a:r>
                <a:endParaRPr lang="en-US" sz="1350" dirty="0">
                  <a:latin typeface="Helvetica Neue"/>
                </a:endParaRPr>
              </a:p>
            </p:txBody>
          </p:sp>
        </p:grpSp>
        <p:grpSp>
          <p:nvGrpSpPr>
            <p:cNvPr id="36" name="Group 27"/>
            <p:cNvGrpSpPr>
              <a:grpSpLocks/>
            </p:cNvGrpSpPr>
            <p:nvPr/>
          </p:nvGrpSpPr>
          <p:grpSpPr bwMode="auto">
            <a:xfrm>
              <a:off x="5544413" y="2747810"/>
              <a:ext cx="720127" cy="775293"/>
              <a:chOff x="5481638" y="2919413"/>
              <a:chExt cx="1677987" cy="1644650"/>
            </a:xfrm>
          </p:grpSpPr>
          <p:sp>
            <p:nvSpPr>
              <p:cNvPr id="48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49" name="Rectangle 12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</p:grp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 flipH="1">
              <a:off x="6203903" y="3146682"/>
              <a:ext cx="320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114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Parallelize me!  Hashing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1: shuffle data across machines (</a:t>
            </a:r>
            <a:r>
              <a:rPr lang="en-US" dirty="0" err="1"/>
              <a:t>hn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streaming out to network as it is scanned </a:t>
            </a:r>
          </a:p>
          <a:p>
            <a:pPr lvl="1"/>
            <a:r>
              <a:rPr lang="en-US" dirty="0"/>
              <a:t>which machine for this record? </a:t>
            </a:r>
          </a:p>
          <a:p>
            <a:pPr lvl="2"/>
            <a:r>
              <a:rPr lang="en-US" dirty="0"/>
              <a:t>use (yet another) independent hash function </a:t>
            </a:r>
            <a:r>
              <a:rPr lang="en-US" dirty="0" err="1"/>
              <a:t>hn</a:t>
            </a:r>
            <a:endParaRPr lang="en-US" dirty="0"/>
          </a:p>
        </p:txBody>
      </p:sp>
      <p:grpSp>
        <p:nvGrpSpPr>
          <p:cNvPr id="4" name="Group 3" descr="Data is shuffled across n machines using h_n" title="Parallel Hashing"/>
          <p:cNvGrpSpPr/>
          <p:nvPr/>
        </p:nvGrpSpPr>
        <p:grpSpPr>
          <a:xfrm>
            <a:off x="609600" y="2724150"/>
            <a:ext cx="1863709" cy="2232020"/>
            <a:chOff x="609600" y="2724150"/>
            <a:chExt cx="1863709" cy="2232020"/>
          </a:xfrm>
        </p:grpSpPr>
        <p:sp>
          <p:nvSpPr>
            <p:cNvPr id="248" name="Line 13" descr="Data is shuffled across n machines using h_n and then " title="Parallel hashing"/>
            <p:cNvSpPr>
              <a:spLocks noChangeShapeType="1"/>
            </p:cNvSpPr>
            <p:nvPr/>
          </p:nvSpPr>
          <p:spPr bwMode="auto">
            <a:xfrm>
              <a:off x="851620" y="3095430"/>
              <a:ext cx="1169909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06" name="Line 13" descr="Data is shuffled across n machines using h_n and then " title="Parallel hashing"/>
            <p:cNvSpPr>
              <a:spLocks noChangeShapeType="1"/>
            </p:cNvSpPr>
            <p:nvPr/>
          </p:nvSpPr>
          <p:spPr bwMode="auto">
            <a:xfrm>
              <a:off x="855474" y="3879197"/>
              <a:ext cx="1221278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35" name="Line 13" descr="Data is shuffled across n machines using h_n and then " title="Parallel hashing"/>
            <p:cNvSpPr>
              <a:spLocks noChangeShapeType="1"/>
            </p:cNvSpPr>
            <p:nvPr/>
          </p:nvSpPr>
          <p:spPr bwMode="auto">
            <a:xfrm>
              <a:off x="859329" y="4651651"/>
              <a:ext cx="1203617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417" name="Line 13" descr="Data is shuffled across n machines using h_n and then " title="Parallel hashing"/>
            <p:cNvSpPr>
              <a:spLocks noChangeShapeType="1"/>
            </p:cNvSpPr>
            <p:nvPr/>
          </p:nvSpPr>
          <p:spPr bwMode="auto">
            <a:xfrm>
              <a:off x="834235" y="3106173"/>
              <a:ext cx="1173488" cy="757967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418" name="Line 13" descr="Data is shuffled across n machines using h_n and then " title="Parallel hashing"/>
            <p:cNvSpPr>
              <a:spLocks noChangeShapeType="1"/>
            </p:cNvSpPr>
            <p:nvPr/>
          </p:nvSpPr>
          <p:spPr bwMode="auto">
            <a:xfrm>
              <a:off x="861847" y="3128800"/>
              <a:ext cx="1159682" cy="1493308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419" name="Line 13" descr="Data is shuffled across n machines using h_n and then " title="Parallel hashing"/>
            <p:cNvSpPr>
              <a:spLocks noChangeShapeType="1"/>
            </p:cNvSpPr>
            <p:nvPr/>
          </p:nvSpPr>
          <p:spPr bwMode="auto">
            <a:xfrm flipV="1">
              <a:off x="889459" y="3094860"/>
              <a:ext cx="1187293" cy="780593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420" name="Line 13" descr="Data is shuffled across n machines using h_n and then " title="Parallel hashing"/>
            <p:cNvSpPr>
              <a:spLocks noChangeShapeType="1"/>
            </p:cNvSpPr>
            <p:nvPr/>
          </p:nvSpPr>
          <p:spPr bwMode="auto">
            <a:xfrm flipV="1">
              <a:off x="889459" y="3886766"/>
              <a:ext cx="1145876" cy="76928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421" name="Line 13" descr="Data is shuffled across n machines using h_n and then " title="Parallel hashing"/>
            <p:cNvSpPr>
              <a:spLocks noChangeShapeType="1"/>
            </p:cNvSpPr>
            <p:nvPr/>
          </p:nvSpPr>
          <p:spPr bwMode="auto">
            <a:xfrm>
              <a:off x="903265" y="3875453"/>
              <a:ext cx="1173487" cy="803219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422" name="Line 13" descr="Data is shuffled across n machines using h_n and then " title="Parallel hashing"/>
            <p:cNvSpPr>
              <a:spLocks noChangeShapeType="1"/>
            </p:cNvSpPr>
            <p:nvPr/>
          </p:nvSpPr>
          <p:spPr bwMode="auto">
            <a:xfrm flipV="1">
              <a:off x="875653" y="3128800"/>
              <a:ext cx="1145876" cy="1493308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01" name="Rectangle 100" descr="Data is shuffled across n machines using h_n and then " title="Parallel hashing"/>
            <p:cNvSpPr/>
            <p:nvPr/>
          </p:nvSpPr>
          <p:spPr>
            <a:xfrm>
              <a:off x="1358301" y="2748384"/>
              <a:ext cx="344966" cy="30008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350" dirty="0" err="1">
                  <a:latin typeface="Helvetica Neue"/>
                </a:rPr>
                <a:t>h</a:t>
              </a:r>
              <a:r>
                <a:rPr lang="en-US" sz="1350" baseline="-25000" dirty="0" err="1">
                  <a:latin typeface="Helvetica Neue"/>
                </a:rPr>
                <a:t>n</a:t>
              </a:r>
              <a:endParaRPr lang="en-US" sz="1350" dirty="0">
                <a:latin typeface="Helvetica Neue"/>
              </a:endParaRPr>
            </a:p>
          </p:txBody>
        </p:sp>
        <p:sp>
          <p:nvSpPr>
            <p:cNvPr id="254" name="Rectangle 6" descr="Data is shuffled across n machines using h_n and then " title="Parallel hashing"/>
            <p:cNvSpPr>
              <a:spLocks noChangeArrowheads="1"/>
            </p:cNvSpPr>
            <p:nvPr/>
          </p:nvSpPr>
          <p:spPr bwMode="auto">
            <a:xfrm>
              <a:off x="1993617" y="2836757"/>
              <a:ext cx="471983" cy="497603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21" name="Rectangle 6" descr="Data is shuffled across n machines using h_n and then " title="Parallel hashing"/>
            <p:cNvSpPr>
              <a:spLocks noChangeArrowheads="1"/>
            </p:cNvSpPr>
            <p:nvPr/>
          </p:nvSpPr>
          <p:spPr bwMode="auto">
            <a:xfrm>
              <a:off x="1997471" y="3620524"/>
              <a:ext cx="471983" cy="497603"/>
            </a:xfrm>
            <a:prstGeom prst="rect">
              <a:avLst/>
            </a:prstGeom>
            <a:solidFill>
              <a:srgbClr val="09B05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50" name="Rectangle 6" descr="Data is shuffled across n machines using h_n and then " title="Parallel hashing"/>
            <p:cNvSpPr>
              <a:spLocks noChangeArrowheads="1"/>
            </p:cNvSpPr>
            <p:nvPr/>
          </p:nvSpPr>
          <p:spPr bwMode="auto">
            <a:xfrm>
              <a:off x="2001326" y="4392978"/>
              <a:ext cx="471983" cy="497603"/>
            </a:xfrm>
            <a:prstGeom prst="rect">
              <a:avLst/>
            </a:prstGeom>
            <a:solidFill>
              <a:srgbClr val="FD823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42" name="AutoShape 2" descr="Data is shuffled across n machines using h_n and then " title="Parallel hashing"/>
            <p:cNvSpPr>
              <a:spLocks noChangeArrowheads="1"/>
            </p:cNvSpPr>
            <p:nvPr/>
          </p:nvSpPr>
          <p:spPr bwMode="auto">
            <a:xfrm>
              <a:off x="609600" y="2724150"/>
              <a:ext cx="341149" cy="675799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05" name="AutoShape 2" descr="Data is shuffled across n machines using h_n and then " title="Parallel hashing"/>
            <p:cNvSpPr>
              <a:spLocks noChangeArrowheads="1"/>
            </p:cNvSpPr>
            <p:nvPr/>
          </p:nvSpPr>
          <p:spPr bwMode="auto">
            <a:xfrm>
              <a:off x="613455" y="3507916"/>
              <a:ext cx="341149" cy="675799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34" name="AutoShape 2" descr="Data is shuffled across n machines using h_n and then " title="Parallel hashing"/>
            <p:cNvSpPr>
              <a:spLocks noChangeArrowheads="1"/>
            </p:cNvSpPr>
            <p:nvPr/>
          </p:nvSpPr>
          <p:spPr bwMode="auto">
            <a:xfrm>
              <a:off x="617310" y="4280371"/>
              <a:ext cx="341149" cy="675799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060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6888" y="310896"/>
            <a:ext cx="8641080" cy="1161288"/>
          </a:xfrm>
        </p:spPr>
        <p:txBody>
          <a:bodyPr/>
          <a:lstStyle/>
          <a:p>
            <a:r>
              <a:rPr lang="en-US" dirty="0"/>
              <a:t>Parallelize me!  Hashing Part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6888" y="1200150"/>
            <a:ext cx="4343400" cy="2633472"/>
          </a:xfrm>
        </p:spPr>
        <p:txBody>
          <a:bodyPr>
            <a:normAutofit/>
          </a:bodyPr>
          <a:lstStyle/>
          <a:p>
            <a:r>
              <a:rPr lang="en-US" sz="1800" dirty="0"/>
              <a:t>Receivers proceed with phase 1 in a pipeline</a:t>
            </a:r>
            <a:br>
              <a:rPr lang="en-US" sz="1800" dirty="0"/>
            </a:br>
            <a:r>
              <a:rPr lang="en-US" sz="1800" dirty="0"/>
              <a:t>as data streams in </a:t>
            </a:r>
          </a:p>
          <a:p>
            <a:pPr lvl="1"/>
            <a:r>
              <a:rPr lang="en-US" sz="1800" dirty="0"/>
              <a:t>from local disk and network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>
          <a:xfrm>
            <a:off x="4663440" y="1200150"/>
            <a:ext cx="4224528" cy="2633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/>
              <a:t>Nearly same as single-node hashing</a:t>
            </a:r>
          </a:p>
          <a:p>
            <a:pPr marL="0" indent="0">
              <a:spcBef>
                <a:spcPts val="4000"/>
              </a:spcBef>
              <a:buNone/>
            </a:pPr>
            <a:r>
              <a:rPr lang="en-US" sz="1800" i="1" dirty="0"/>
              <a:t>Near-perfect speed-up, scale-up! </a:t>
            </a:r>
            <a:br>
              <a:rPr lang="en-US" sz="1800" i="1" dirty="0"/>
            </a:br>
            <a:r>
              <a:rPr lang="en-US" sz="1800" i="1" dirty="0"/>
              <a:t>Streams through phase 1, during which time every component works at its top speed, no waiting. </a:t>
            </a:r>
          </a:p>
          <a:p>
            <a:pPr marL="0" indent="0">
              <a:spcBef>
                <a:spcPts val="4000"/>
              </a:spcBef>
              <a:buNone/>
            </a:pPr>
            <a:r>
              <a:rPr lang="en-US" sz="1800" i="1" dirty="0"/>
              <a:t>Have to wait to start phase 2.</a:t>
            </a:r>
          </a:p>
        </p:txBody>
      </p:sp>
      <p:sp>
        <p:nvSpPr>
          <p:cNvPr id="244" name="AutoShape 5" descr="Data is shuffled across machines using h_n and then each machine independently carries out hashing using h_p and h_r like normal&#10;" title="Parallel Hashing"/>
          <p:cNvSpPr>
            <a:spLocks noChangeArrowheads="1"/>
          </p:cNvSpPr>
          <p:nvPr/>
        </p:nvSpPr>
        <p:spPr bwMode="auto">
          <a:xfrm>
            <a:off x="2662111" y="2674975"/>
            <a:ext cx="341149" cy="675799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250" name="Rectangle 18" descr="Data is shuffled across machines using h_n and then each machine independently carries out hashing using h_p and h_r like normal&#10;" title="Parallel Hashing"/>
          <p:cNvSpPr>
            <a:spLocks noChangeArrowheads="1"/>
          </p:cNvSpPr>
          <p:nvPr/>
        </p:nvSpPr>
        <p:spPr bwMode="auto">
          <a:xfrm>
            <a:off x="2709444" y="2877186"/>
            <a:ext cx="236215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251" name="Rectangle 19" descr="Data is shuffled across machines using h_n and then each machine independently carries out hashing using h_p and h_r like normal&#10;" title="Parallel Hashing"/>
          <p:cNvSpPr>
            <a:spLocks noChangeArrowheads="1"/>
          </p:cNvSpPr>
          <p:nvPr/>
        </p:nvSpPr>
        <p:spPr bwMode="auto">
          <a:xfrm>
            <a:off x="2708550" y="3014075"/>
            <a:ext cx="236215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252" name="Rectangle 20" descr="Data is shuffled across machines using h_n and then each machine independently carries out hashing using h_p and h_r like normal&#10;" title="Parallel Hashing"/>
          <p:cNvSpPr>
            <a:spLocks noChangeArrowheads="1"/>
          </p:cNvSpPr>
          <p:nvPr/>
        </p:nvSpPr>
        <p:spPr bwMode="auto">
          <a:xfrm>
            <a:off x="2707657" y="3164413"/>
            <a:ext cx="236215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262" name="Line 21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>
            <a:off x="2480819" y="2924258"/>
            <a:ext cx="22639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263" name="Line 22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>
            <a:off x="2479033" y="3059705"/>
            <a:ext cx="22639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264" name="Line 23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>
            <a:off x="2480372" y="3205240"/>
            <a:ext cx="22639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265" name="Line 13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 flipV="1">
            <a:off x="2479926" y="3059225"/>
            <a:ext cx="198260" cy="9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267" name="Line 17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 flipH="1">
            <a:off x="2951445" y="2923122"/>
            <a:ext cx="2103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268" name="Line 17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 flipH="1">
            <a:off x="2947713" y="3058327"/>
            <a:ext cx="2103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269" name="Line 17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 flipH="1">
            <a:off x="2949158" y="3215807"/>
            <a:ext cx="2103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08" name="AutoShape 5" descr="Data is shuffled across machines using h_n and then each machine independently carries out hashing using h_p and h_r like normal&#10;" title="Parallel Hashing"/>
          <p:cNvSpPr>
            <a:spLocks noChangeArrowheads="1"/>
          </p:cNvSpPr>
          <p:nvPr/>
        </p:nvSpPr>
        <p:spPr bwMode="auto">
          <a:xfrm>
            <a:off x="2665965" y="3458742"/>
            <a:ext cx="341149" cy="675799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09" name="Rectangle 18" descr="Data is shuffled across machines using h_n and then each machine independently carries out hashing using h_p and h_r like normal&#10;" title="Parallel Hashing"/>
          <p:cNvSpPr>
            <a:spLocks noChangeArrowheads="1"/>
          </p:cNvSpPr>
          <p:nvPr/>
        </p:nvSpPr>
        <p:spPr bwMode="auto">
          <a:xfrm>
            <a:off x="2713298" y="3660952"/>
            <a:ext cx="236215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10" name="Rectangle 19" descr="Data is shuffled across machines using h_n and then each machine independently carries out hashing using h_p and h_r like normal&#10;" title="Parallel Hashing"/>
          <p:cNvSpPr>
            <a:spLocks noChangeArrowheads="1"/>
          </p:cNvSpPr>
          <p:nvPr/>
        </p:nvSpPr>
        <p:spPr bwMode="auto">
          <a:xfrm>
            <a:off x="2712405" y="3797842"/>
            <a:ext cx="236215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11" name="Rectangle 20" descr="Data is shuffled across machines using h_n and then each machine independently carries out hashing using h_p and h_r like normal&#10;" title="Parallel Hashing"/>
          <p:cNvSpPr>
            <a:spLocks noChangeArrowheads="1"/>
          </p:cNvSpPr>
          <p:nvPr/>
        </p:nvSpPr>
        <p:spPr bwMode="auto">
          <a:xfrm>
            <a:off x="2711511" y="3948179"/>
            <a:ext cx="236215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29" name="Line 21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>
            <a:off x="2484673" y="3708024"/>
            <a:ext cx="22639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30" name="Line 22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>
            <a:off x="2482887" y="3843472"/>
            <a:ext cx="22639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31" name="Line 23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>
            <a:off x="2484226" y="3989006"/>
            <a:ext cx="22639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17" name="Line 13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 flipV="1">
            <a:off x="2483780" y="3842991"/>
            <a:ext cx="198260" cy="9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18" name="Line 17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 flipH="1">
            <a:off x="2955299" y="3706889"/>
            <a:ext cx="2103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19" name="Line 17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 flipH="1">
            <a:off x="2951567" y="3842093"/>
            <a:ext cx="2103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20" name="Line 17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 flipH="1">
            <a:off x="2953012" y="3999573"/>
            <a:ext cx="2103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37" name="AutoShape 5" descr="Data is shuffled across machines using h_n and then each machine independently carries out hashing using h_p and h_r like normal&#10;" title="Parallel Hashing"/>
          <p:cNvSpPr>
            <a:spLocks noChangeArrowheads="1"/>
          </p:cNvSpPr>
          <p:nvPr/>
        </p:nvSpPr>
        <p:spPr bwMode="auto">
          <a:xfrm>
            <a:off x="2669820" y="4231196"/>
            <a:ext cx="341149" cy="675799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38" name="Rectangle 18" descr="Data is shuffled across machines using h_n and then each machine independently carries out hashing using h_p and h_r like normal&#10;" title="Parallel Hashing"/>
          <p:cNvSpPr>
            <a:spLocks noChangeArrowheads="1"/>
          </p:cNvSpPr>
          <p:nvPr/>
        </p:nvSpPr>
        <p:spPr bwMode="auto">
          <a:xfrm>
            <a:off x="2717153" y="4433407"/>
            <a:ext cx="236215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39" name="Rectangle 19" descr="Data is shuffled across machines using h_n and then each machine independently carries out hashing using h_p and h_r like normal&#10;" title="Parallel Hashing"/>
          <p:cNvSpPr>
            <a:spLocks noChangeArrowheads="1"/>
          </p:cNvSpPr>
          <p:nvPr/>
        </p:nvSpPr>
        <p:spPr bwMode="auto">
          <a:xfrm>
            <a:off x="2716260" y="4570296"/>
            <a:ext cx="236215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40" name="Rectangle 20" descr="Data is shuffled across machines using h_n and then each machine independently carries out hashing using h_p and h_r like normal&#10;" title="Parallel Hashing"/>
          <p:cNvSpPr>
            <a:spLocks noChangeArrowheads="1"/>
          </p:cNvSpPr>
          <p:nvPr/>
        </p:nvSpPr>
        <p:spPr bwMode="auto">
          <a:xfrm>
            <a:off x="2715366" y="4720633"/>
            <a:ext cx="236215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grpSp>
        <p:nvGrpSpPr>
          <p:cNvPr id="2" name="Group 1" descr="Data is shuffled across machines using h_n and then each machine independently carries out hashing using h_p and h_r like normal&#10;" title="Parallel Hashing"/>
          <p:cNvGrpSpPr/>
          <p:nvPr/>
        </p:nvGrpSpPr>
        <p:grpSpPr>
          <a:xfrm>
            <a:off x="3102836" y="2697550"/>
            <a:ext cx="946316" cy="2232020"/>
            <a:chOff x="7694643" y="3878417"/>
            <a:chExt cx="1261754" cy="2976026"/>
          </a:xfrm>
        </p:grpSpPr>
        <p:sp>
          <p:nvSpPr>
            <p:cNvPr id="243" name="AutoShape 3"/>
            <p:cNvSpPr>
              <a:spLocks noChangeArrowheads="1"/>
            </p:cNvSpPr>
            <p:nvPr/>
          </p:nvSpPr>
          <p:spPr bwMode="auto">
            <a:xfrm>
              <a:off x="8491253" y="3878417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grpSp>
          <p:nvGrpSpPr>
            <p:cNvPr id="245" name="Group 27"/>
            <p:cNvGrpSpPr>
              <a:grpSpLocks/>
            </p:cNvGrpSpPr>
            <p:nvPr/>
          </p:nvGrpSpPr>
          <p:grpSpPr bwMode="auto">
            <a:xfrm>
              <a:off x="7694643" y="4043644"/>
              <a:ext cx="629310" cy="663471"/>
              <a:chOff x="5481638" y="2919413"/>
              <a:chExt cx="1677987" cy="1644650"/>
            </a:xfrm>
          </p:grpSpPr>
          <p:sp>
            <p:nvSpPr>
              <p:cNvPr id="246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47" name="Rectangle 12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</p:grpSp>
        <p:sp>
          <p:nvSpPr>
            <p:cNvPr id="249" name="Line 17"/>
            <p:cNvSpPr>
              <a:spLocks noChangeShapeType="1"/>
            </p:cNvSpPr>
            <p:nvPr/>
          </p:nvSpPr>
          <p:spPr bwMode="auto">
            <a:xfrm flipH="1">
              <a:off x="8270964" y="4384986"/>
              <a:ext cx="280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13" name="AutoShape 3"/>
            <p:cNvSpPr>
              <a:spLocks noChangeArrowheads="1"/>
            </p:cNvSpPr>
            <p:nvPr/>
          </p:nvSpPr>
          <p:spPr bwMode="auto">
            <a:xfrm>
              <a:off x="8496392" y="4923439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grpSp>
          <p:nvGrpSpPr>
            <p:cNvPr id="314" name="Group 27"/>
            <p:cNvGrpSpPr>
              <a:grpSpLocks/>
            </p:cNvGrpSpPr>
            <p:nvPr/>
          </p:nvGrpSpPr>
          <p:grpSpPr bwMode="auto">
            <a:xfrm>
              <a:off x="7699782" y="5088666"/>
              <a:ext cx="629310" cy="663471"/>
              <a:chOff x="5481638" y="2919413"/>
              <a:chExt cx="1677987" cy="1644650"/>
            </a:xfrm>
          </p:grpSpPr>
          <p:sp>
            <p:nvSpPr>
              <p:cNvPr id="332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333" name="Rectangle 12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</p:grpSp>
        <p:sp>
          <p:nvSpPr>
            <p:cNvPr id="315" name="Line 17"/>
            <p:cNvSpPr>
              <a:spLocks noChangeShapeType="1"/>
            </p:cNvSpPr>
            <p:nvPr/>
          </p:nvSpPr>
          <p:spPr bwMode="auto">
            <a:xfrm flipH="1">
              <a:off x="8276103" y="5430008"/>
              <a:ext cx="280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42" name="AutoShape 3"/>
            <p:cNvSpPr>
              <a:spLocks noChangeArrowheads="1"/>
            </p:cNvSpPr>
            <p:nvPr/>
          </p:nvSpPr>
          <p:spPr bwMode="auto">
            <a:xfrm>
              <a:off x="8501532" y="5953378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grpSp>
          <p:nvGrpSpPr>
            <p:cNvPr id="343" name="Group 27"/>
            <p:cNvGrpSpPr>
              <a:grpSpLocks/>
            </p:cNvGrpSpPr>
            <p:nvPr/>
          </p:nvGrpSpPr>
          <p:grpSpPr bwMode="auto">
            <a:xfrm>
              <a:off x="7704922" y="6118605"/>
              <a:ext cx="629310" cy="663471"/>
              <a:chOff x="5481638" y="2919413"/>
              <a:chExt cx="1677987" cy="1644650"/>
            </a:xfrm>
          </p:grpSpPr>
          <p:sp>
            <p:nvSpPr>
              <p:cNvPr id="415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416" name="Rectangle 12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</p:grpSp>
        <p:sp>
          <p:nvSpPr>
            <p:cNvPr id="344" name="Line 17"/>
            <p:cNvSpPr>
              <a:spLocks noChangeShapeType="1"/>
            </p:cNvSpPr>
            <p:nvPr/>
          </p:nvSpPr>
          <p:spPr bwMode="auto">
            <a:xfrm flipH="1">
              <a:off x="8281243" y="6459947"/>
              <a:ext cx="280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</p:grpSp>
      <p:sp>
        <p:nvSpPr>
          <p:cNvPr id="358" name="Line 21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>
            <a:off x="2488528" y="4480478"/>
            <a:ext cx="22639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59" name="Line 22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>
            <a:off x="2486742" y="4615926"/>
            <a:ext cx="22639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414" name="Line 23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>
            <a:off x="2488081" y="4761461"/>
            <a:ext cx="22639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46" name="Line 13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 flipV="1">
            <a:off x="2487635" y="4615446"/>
            <a:ext cx="198260" cy="9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47" name="Line 17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 flipH="1">
            <a:off x="2959154" y="4479343"/>
            <a:ext cx="2103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48" name="Line 17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 flipH="1">
            <a:off x="2955422" y="4614548"/>
            <a:ext cx="2103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49" name="Line 17" descr="Data is shuffled across machines using h_n and then each machine independently carries out hashing using h_p and h_r like normal&#10;" title="Parallel Hashing"/>
          <p:cNvSpPr>
            <a:spLocks noChangeShapeType="1"/>
          </p:cNvSpPr>
          <p:nvPr/>
        </p:nvSpPr>
        <p:spPr bwMode="auto">
          <a:xfrm flipH="1">
            <a:off x="2956867" y="4772027"/>
            <a:ext cx="2103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3" name="Rectangle 2" descr="Data is shuffled across machines using h_n and then each machine independently carries out hashing using h_p and h_r like normal&#10;" title="Parallel Hashing"/>
          <p:cNvSpPr/>
          <p:nvPr/>
        </p:nvSpPr>
        <p:spPr>
          <a:xfrm>
            <a:off x="2411306" y="2394100"/>
            <a:ext cx="34977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err="1">
                <a:latin typeface="Helvetica Neue"/>
              </a:rPr>
              <a:t>h</a:t>
            </a:r>
            <a:r>
              <a:rPr lang="en-US" sz="1350" baseline="-25000" dirty="0" err="1">
                <a:latin typeface="Helvetica Neue"/>
              </a:rPr>
              <a:t>p</a:t>
            </a:r>
            <a:endParaRPr lang="en-US" sz="1350" dirty="0">
              <a:latin typeface="Helvetica Neue"/>
            </a:endParaRPr>
          </a:p>
        </p:txBody>
      </p:sp>
      <p:sp>
        <p:nvSpPr>
          <p:cNvPr id="100" name="Rectangle 99" descr="Data is shuffled across machines using h_n and then each machine independently carries out hashing using h_p and h_r like normal&#10;" title="Parallel Hashing"/>
          <p:cNvSpPr/>
          <p:nvPr/>
        </p:nvSpPr>
        <p:spPr>
          <a:xfrm>
            <a:off x="3173722" y="2394100"/>
            <a:ext cx="31931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err="1">
                <a:latin typeface="Helvetica Neue"/>
              </a:rPr>
              <a:t>h</a:t>
            </a:r>
            <a:r>
              <a:rPr lang="en-US" sz="1350" baseline="-25000" dirty="0" err="1">
                <a:latin typeface="Helvetica Neue"/>
              </a:rPr>
              <a:t>r</a:t>
            </a:r>
            <a:endParaRPr lang="en-US" sz="1350" dirty="0">
              <a:latin typeface="Helvetica Neue"/>
            </a:endParaRPr>
          </a:p>
        </p:txBody>
      </p:sp>
      <p:grpSp>
        <p:nvGrpSpPr>
          <p:cNvPr id="113" name="Group 112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47A2D6B0-D4F0-3E43-A844-D45B23A8F3DE}"/>
              </a:ext>
            </a:extLst>
          </p:cNvPr>
          <p:cNvGrpSpPr/>
          <p:nvPr/>
        </p:nvGrpSpPr>
        <p:grpSpPr>
          <a:xfrm>
            <a:off x="609600" y="2724150"/>
            <a:ext cx="1863709" cy="2232020"/>
            <a:chOff x="609600" y="2724150"/>
            <a:chExt cx="1863709" cy="2232020"/>
          </a:xfrm>
        </p:grpSpPr>
        <p:sp>
          <p:nvSpPr>
            <p:cNvPr id="114" name="Line 13" descr="Data is shuffled across n machines using h_n and then " title="Parallel hashing">
              <a:extLst>
                <a:ext uri="{FF2B5EF4-FFF2-40B4-BE49-F238E27FC236}">
                  <a16:creationId xmlns:a16="http://schemas.microsoft.com/office/drawing/2014/main" id="{33984C1B-DFB6-A24C-95F7-CB5D1EEDE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620" y="3095430"/>
              <a:ext cx="1169909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15" name="Line 13" descr="Data is shuffled across n machines using h_n and then " title="Parallel hashing">
              <a:extLst>
                <a:ext uri="{FF2B5EF4-FFF2-40B4-BE49-F238E27FC236}">
                  <a16:creationId xmlns:a16="http://schemas.microsoft.com/office/drawing/2014/main" id="{8C9E79C2-D23E-6945-8DEB-1D824E97C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474" y="3879197"/>
              <a:ext cx="1221278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16" name="Line 13" descr="Data is shuffled across n machines using h_n and then " title="Parallel hashing">
              <a:extLst>
                <a:ext uri="{FF2B5EF4-FFF2-40B4-BE49-F238E27FC236}">
                  <a16:creationId xmlns:a16="http://schemas.microsoft.com/office/drawing/2014/main" id="{EA9B1607-7086-3344-BFE5-BA9B4476D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329" y="4651651"/>
              <a:ext cx="1203617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17" name="Line 13" descr="Data is shuffled across n machines using h_n and then " title="Parallel hashing">
              <a:extLst>
                <a:ext uri="{FF2B5EF4-FFF2-40B4-BE49-F238E27FC236}">
                  <a16:creationId xmlns:a16="http://schemas.microsoft.com/office/drawing/2014/main" id="{08580FE0-60C8-CA47-9476-79FC1FF8E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235" y="3106173"/>
              <a:ext cx="1173488" cy="757967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18" name="Line 13" descr="Data is shuffled across n machines using h_n and then " title="Parallel hashing">
              <a:extLst>
                <a:ext uri="{FF2B5EF4-FFF2-40B4-BE49-F238E27FC236}">
                  <a16:creationId xmlns:a16="http://schemas.microsoft.com/office/drawing/2014/main" id="{E2713BB6-3EA5-CE4E-8A72-95955816C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847" y="3128800"/>
              <a:ext cx="1159682" cy="1493308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19" name="Line 13" descr="Data is shuffled across n machines using h_n and then " title="Parallel hashing">
              <a:extLst>
                <a:ext uri="{FF2B5EF4-FFF2-40B4-BE49-F238E27FC236}">
                  <a16:creationId xmlns:a16="http://schemas.microsoft.com/office/drawing/2014/main" id="{6CACDE68-B187-0A45-AD3D-4FEBCFFEC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9459" y="3094860"/>
              <a:ext cx="1187293" cy="780593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20" name="Line 13" descr="Data is shuffled across n machines using h_n and then " title="Parallel hashing">
              <a:extLst>
                <a:ext uri="{FF2B5EF4-FFF2-40B4-BE49-F238E27FC236}">
                  <a16:creationId xmlns:a16="http://schemas.microsoft.com/office/drawing/2014/main" id="{72DCBF4C-9DE9-A74A-B243-C0A3AB2E7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9459" y="3886766"/>
              <a:ext cx="1145876" cy="76928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21" name="Line 13" descr="Data is shuffled across n machines using h_n and then " title="Parallel hashing">
              <a:extLst>
                <a:ext uri="{FF2B5EF4-FFF2-40B4-BE49-F238E27FC236}">
                  <a16:creationId xmlns:a16="http://schemas.microsoft.com/office/drawing/2014/main" id="{05163C70-AB21-5546-B6BE-D96E86406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265" y="3875453"/>
              <a:ext cx="1173487" cy="803219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22" name="Line 13" descr="Data is shuffled across n machines using h_n and then " title="Parallel hashing">
              <a:extLst>
                <a:ext uri="{FF2B5EF4-FFF2-40B4-BE49-F238E27FC236}">
                  <a16:creationId xmlns:a16="http://schemas.microsoft.com/office/drawing/2014/main" id="{5DF6A93D-1A1A-C743-9B91-E6B460191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5653" y="3128800"/>
              <a:ext cx="1145876" cy="1493308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23" name="Rectangle 122" descr="Data is shuffled across n machines using h_n and then " title="Parallel hashing">
              <a:extLst>
                <a:ext uri="{FF2B5EF4-FFF2-40B4-BE49-F238E27FC236}">
                  <a16:creationId xmlns:a16="http://schemas.microsoft.com/office/drawing/2014/main" id="{0CE9DD5B-C2F3-4D49-AD53-BEBB8D49469B}"/>
                </a:ext>
              </a:extLst>
            </p:cNvPr>
            <p:cNvSpPr/>
            <p:nvPr/>
          </p:nvSpPr>
          <p:spPr>
            <a:xfrm>
              <a:off x="1358301" y="2748384"/>
              <a:ext cx="344966" cy="30008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350" dirty="0" err="1">
                  <a:latin typeface="Helvetica Neue"/>
                </a:rPr>
                <a:t>h</a:t>
              </a:r>
              <a:r>
                <a:rPr lang="en-US" sz="1350" baseline="-25000" dirty="0" err="1">
                  <a:latin typeface="Helvetica Neue"/>
                </a:rPr>
                <a:t>n</a:t>
              </a:r>
              <a:endParaRPr lang="en-US" sz="1350" dirty="0">
                <a:latin typeface="Helvetica Neue"/>
              </a:endParaRPr>
            </a:p>
          </p:txBody>
        </p:sp>
        <p:sp>
          <p:nvSpPr>
            <p:cNvPr id="124" name="Rectangle 6" descr="Data is shuffled across n machines using h_n and then " title="Parallel hashing">
              <a:extLst>
                <a:ext uri="{FF2B5EF4-FFF2-40B4-BE49-F238E27FC236}">
                  <a16:creationId xmlns:a16="http://schemas.microsoft.com/office/drawing/2014/main" id="{D9234AAD-092A-E546-B9DD-E8648C57B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617" y="2836757"/>
              <a:ext cx="471983" cy="497603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25" name="Rectangle 6" descr="Data is shuffled across n machines using h_n and then " title="Parallel hashing">
              <a:extLst>
                <a:ext uri="{FF2B5EF4-FFF2-40B4-BE49-F238E27FC236}">
                  <a16:creationId xmlns:a16="http://schemas.microsoft.com/office/drawing/2014/main" id="{13C682D2-20FF-CA46-A769-C5175B9C8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471" y="3620524"/>
              <a:ext cx="471983" cy="497603"/>
            </a:xfrm>
            <a:prstGeom prst="rect">
              <a:avLst/>
            </a:prstGeom>
            <a:solidFill>
              <a:srgbClr val="09B05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26" name="Rectangle 6" descr="Data is shuffled across n machines using h_n and then " title="Parallel hashing">
              <a:extLst>
                <a:ext uri="{FF2B5EF4-FFF2-40B4-BE49-F238E27FC236}">
                  <a16:creationId xmlns:a16="http://schemas.microsoft.com/office/drawing/2014/main" id="{3C5A5105-3A8A-3849-8306-4D726927D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326" y="4392978"/>
              <a:ext cx="471983" cy="497603"/>
            </a:xfrm>
            <a:prstGeom prst="rect">
              <a:avLst/>
            </a:prstGeom>
            <a:solidFill>
              <a:srgbClr val="FD823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27" name="AutoShape 2" descr="Data is shuffled across n machines using h_n and then " title="Parallel hashing">
              <a:extLst>
                <a:ext uri="{FF2B5EF4-FFF2-40B4-BE49-F238E27FC236}">
                  <a16:creationId xmlns:a16="http://schemas.microsoft.com/office/drawing/2014/main" id="{4EDC7CD1-B4B0-EE4A-A44A-80F68053D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724150"/>
              <a:ext cx="341149" cy="675799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28" name="AutoShape 2" descr="Data is shuffled across n machines using h_n and then " title="Parallel hashing">
              <a:extLst>
                <a:ext uri="{FF2B5EF4-FFF2-40B4-BE49-F238E27FC236}">
                  <a16:creationId xmlns:a16="http://schemas.microsoft.com/office/drawing/2014/main" id="{36D5E449-3E0D-D04A-A15A-564A032B0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455" y="3507916"/>
              <a:ext cx="341149" cy="675799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29" name="AutoShape 2" descr="Data is shuffled across n machines using h_n and then " title="Parallel hashing">
              <a:extLst>
                <a:ext uri="{FF2B5EF4-FFF2-40B4-BE49-F238E27FC236}">
                  <a16:creationId xmlns:a16="http://schemas.microsoft.com/office/drawing/2014/main" id="{5803B8D7-695B-8247-90F9-93041ACE5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310" y="4280371"/>
              <a:ext cx="341149" cy="675799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</p:grpSp>
      <p:sp>
        <p:nvSpPr>
          <p:cNvPr id="130" name="Rectangle 8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1A4E343D-C740-9341-897C-6B41A42B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504" y="3015359"/>
            <a:ext cx="86180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31" name="Rectangle 9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347DBFF4-F5C2-7740-AA50-C28D9C56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11" y="2876550"/>
            <a:ext cx="86180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32" name="Rectangle 10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EF3C4B82-0649-A34F-948E-4A34F4286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725" y="3011517"/>
            <a:ext cx="86180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33" name="Rectangle 11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6FAFB80D-DBF5-714A-A8F3-BC50D68B9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064" y="3153689"/>
            <a:ext cx="86180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34" name="Line 14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C614E00C-9551-8F42-AB4D-372850A5D9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68578" y="3056186"/>
            <a:ext cx="181738" cy="3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35" name="Line 15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13A9761C-B066-6246-A6E3-4B24A604F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6791" y="2920738"/>
            <a:ext cx="172361" cy="1340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36" name="Line 16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A9DBBB3D-F33A-E24C-85CD-DDE530EDBE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68131" y="3056186"/>
            <a:ext cx="175487" cy="1306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37" name="Rectangle 8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50D290A4-D861-A743-8381-E620B07FB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359" y="3799126"/>
            <a:ext cx="86180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38" name="Rectangle 9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661B8DBE-C586-0346-8D89-B7EE1748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365" y="3660316"/>
            <a:ext cx="86180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39" name="Rectangle 10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953E4E56-3BDE-024E-A5F2-C77F49FC8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579" y="3795283"/>
            <a:ext cx="86180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40" name="Rectangle 11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E6E86C4D-5298-A74A-AAB4-F5BC42EF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9" y="3937456"/>
            <a:ext cx="86180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41" name="Line 14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8E0EB255-11FA-E84F-B638-1E2D44E7C1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72432" y="3839953"/>
            <a:ext cx="181738" cy="3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42" name="Line 15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74039158-161B-484B-BCBB-E381B6875D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0645" y="3704504"/>
            <a:ext cx="172361" cy="1340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43" name="Line 16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DE55A1D4-877F-6041-BFE8-E3DBEA6880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71985" y="3839952"/>
            <a:ext cx="175487" cy="1306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44" name="Rectangle 8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08C1EFFA-DBFF-584B-9723-01F8AF62F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214" y="4571580"/>
            <a:ext cx="86180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45" name="Rectangle 9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16D4D02E-623B-4245-9BBA-3C02826AD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220" y="4432771"/>
            <a:ext cx="86180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46" name="Rectangle 10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4C3EF480-7A33-4B4D-9CE7-88804C360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434" y="4567738"/>
            <a:ext cx="86180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47" name="Rectangle 11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0D118A78-C477-7E45-893D-B3025C246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774" y="4709910"/>
            <a:ext cx="86180" cy="8597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48" name="Line 14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40B4A0E9-D5CC-8347-8E9B-B42ABBB6DC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76287" y="4612407"/>
            <a:ext cx="181738" cy="3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49" name="Line 15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403AA148-6D6B-CA49-9095-AAE2ECECC1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4500" y="4476959"/>
            <a:ext cx="172361" cy="1340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  <p:sp>
        <p:nvSpPr>
          <p:cNvPr id="150" name="Line 16" descr="Data is shuffled across machines using h_n and then each machine independently carries out hashing using h_p and h_r like normal&#10;" title="Parallel Hashing">
            <a:extLst>
              <a:ext uri="{FF2B5EF4-FFF2-40B4-BE49-F238E27FC236}">
                <a16:creationId xmlns:a16="http://schemas.microsoft.com/office/drawing/2014/main" id="{E00804F8-F10E-4440-B9FC-4F3FD41112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75840" y="4612407"/>
            <a:ext cx="175487" cy="1306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87691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Join?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Hmmm</a:t>
            </a:r>
            <a:r>
              <a:rPr lang="mr-IN"/>
              <a:t>…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24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have enough machines</a:t>
            </a:r>
            <a:r>
              <a:rPr lang="mr-IN" dirty="0"/>
              <a:t>…</a:t>
            </a:r>
            <a:br>
              <a:rPr lang="en-US" dirty="0"/>
            </a:br>
            <a:r>
              <a:rPr lang="en-US" dirty="0"/>
              <a:t>Naïve parallel hash join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1"/>
            <a:ext cx="5609882" cy="339447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 dirty="0"/>
              <a:t>Phase 1: </a:t>
            </a:r>
            <a:r>
              <a:rPr lang="en-US" sz="1800" i="1" dirty="0"/>
              <a:t>shuffle</a:t>
            </a:r>
            <a:r>
              <a:rPr lang="en-US" sz="1800" dirty="0"/>
              <a:t> each table across machines (</a:t>
            </a:r>
            <a:r>
              <a:rPr lang="en-US" sz="1800" dirty="0" err="1"/>
              <a:t>h</a:t>
            </a:r>
            <a:r>
              <a:rPr lang="en-US" sz="1800" baseline="-25000" dirty="0" err="1"/>
              <a:t>n</a:t>
            </a:r>
            <a:r>
              <a:rPr lang="en-US" sz="1800" dirty="0"/>
              <a:t>) </a:t>
            </a:r>
          </a:p>
          <a:p>
            <a:pPr lvl="1"/>
            <a:r>
              <a:rPr lang="en-US" sz="1500" dirty="0"/>
              <a:t>Parallel scan streaming</a:t>
            </a:r>
            <a:r>
              <a:rPr lang="en-US" sz="1500" i="1" dirty="0"/>
              <a:t> </a:t>
            </a:r>
            <a:r>
              <a:rPr lang="en-US" sz="1500" dirty="0"/>
              <a:t>out to network</a:t>
            </a:r>
          </a:p>
          <a:p>
            <a:pPr lvl="1"/>
            <a:r>
              <a:rPr lang="en-US" sz="1500" dirty="0"/>
              <a:t>Wait for building relation to finish</a:t>
            </a:r>
          </a:p>
          <a:p>
            <a:pPr lvl="1"/>
            <a:r>
              <a:rPr lang="en-US" sz="1500" dirty="0"/>
              <a:t>Then stream probing relation through it </a:t>
            </a:r>
            <a:endParaRPr lang="en-US" sz="1500" baseline="-25000" dirty="0"/>
          </a:p>
          <a:p>
            <a:r>
              <a:rPr lang="en-US" sz="1800" dirty="0"/>
              <a:t>Receivers proceed with naïve hashing in a pipeline </a:t>
            </a:r>
            <a:r>
              <a:rPr lang="en-US" sz="1800" i="1" dirty="0"/>
              <a:t>as probe data streams in</a:t>
            </a:r>
            <a:r>
              <a:rPr lang="en-US" sz="1800" dirty="0"/>
              <a:t> </a:t>
            </a:r>
          </a:p>
          <a:p>
            <a:pPr lvl="1"/>
            <a:r>
              <a:rPr lang="en-US" sz="1500" dirty="0"/>
              <a:t>from local disk and network</a:t>
            </a:r>
          </a:p>
          <a:p>
            <a:pPr lvl="1"/>
            <a:r>
              <a:rPr lang="en-US" sz="1500" dirty="0"/>
              <a:t>Writes are independent, hence parallel</a:t>
            </a:r>
          </a:p>
          <a:p>
            <a:pPr lvl="1"/>
            <a:endParaRPr lang="en-US" sz="1500" dirty="0"/>
          </a:p>
          <a:p>
            <a:r>
              <a:rPr lang="en-US" sz="1700" dirty="0"/>
              <a:t>Note: there is a variation that has </a:t>
            </a:r>
            <a:r>
              <a:rPr lang="en-US" sz="1700" i="1" dirty="0"/>
              <a:t>no waiting</a:t>
            </a:r>
            <a:r>
              <a:rPr lang="en-US" sz="1700" dirty="0"/>
              <a:t>: both tables stream</a:t>
            </a:r>
          </a:p>
          <a:p>
            <a:pPr lvl="1"/>
            <a:r>
              <a:rPr lang="en-US" sz="1500" dirty="0" err="1"/>
              <a:t>Wilschut</a:t>
            </a:r>
            <a:r>
              <a:rPr lang="en-US" sz="1500" dirty="0"/>
              <a:t> and </a:t>
            </a:r>
            <a:r>
              <a:rPr lang="en-US" sz="1500" dirty="0" err="1"/>
              <a:t>Apers</a:t>
            </a:r>
            <a:r>
              <a:rPr lang="en-US" sz="1500" dirty="0"/>
              <a:t>’ “Symmetric” or “Pipeline” hash join</a:t>
            </a:r>
          </a:p>
          <a:p>
            <a:pPr lvl="1"/>
            <a:r>
              <a:rPr lang="en-US" sz="1500" dirty="0"/>
              <a:t>Requires more memory space</a:t>
            </a:r>
          </a:p>
          <a:p>
            <a:endParaRPr lang="en-US" sz="1700" dirty="0"/>
          </a:p>
        </p:txBody>
      </p:sp>
      <p:grpSp>
        <p:nvGrpSpPr>
          <p:cNvPr id="3" name="Group 2" descr="Data iss shuffled across machines using h_n and then each machine independetly does naive hashing " title="Naive Parallel Hash Join"/>
          <p:cNvGrpSpPr/>
          <p:nvPr/>
        </p:nvGrpSpPr>
        <p:grpSpPr>
          <a:xfrm>
            <a:off x="6194384" y="786029"/>
            <a:ext cx="2944450" cy="2834692"/>
            <a:chOff x="6194384" y="786029"/>
            <a:chExt cx="2944450" cy="2834692"/>
          </a:xfrm>
        </p:grpSpPr>
        <p:sp>
          <p:nvSpPr>
            <p:cNvPr id="248" name="Line 13"/>
            <p:cNvSpPr>
              <a:spLocks noChangeShapeType="1"/>
            </p:cNvSpPr>
            <p:nvPr/>
          </p:nvSpPr>
          <p:spPr bwMode="auto">
            <a:xfrm>
              <a:off x="6436404" y="1352550"/>
              <a:ext cx="1169909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06" name="Line 13"/>
            <p:cNvSpPr>
              <a:spLocks noChangeShapeType="1"/>
            </p:cNvSpPr>
            <p:nvPr/>
          </p:nvSpPr>
          <p:spPr bwMode="auto">
            <a:xfrm>
              <a:off x="6440258" y="2136317"/>
              <a:ext cx="1221278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35" name="Line 13"/>
            <p:cNvSpPr>
              <a:spLocks noChangeShapeType="1"/>
            </p:cNvSpPr>
            <p:nvPr/>
          </p:nvSpPr>
          <p:spPr bwMode="auto">
            <a:xfrm>
              <a:off x="6444113" y="2908771"/>
              <a:ext cx="1203617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417" name="Line 13"/>
            <p:cNvSpPr>
              <a:spLocks noChangeShapeType="1"/>
            </p:cNvSpPr>
            <p:nvPr/>
          </p:nvSpPr>
          <p:spPr bwMode="auto">
            <a:xfrm>
              <a:off x="6419019" y="1363293"/>
              <a:ext cx="1173488" cy="757967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418" name="Line 13"/>
            <p:cNvSpPr>
              <a:spLocks noChangeShapeType="1"/>
            </p:cNvSpPr>
            <p:nvPr/>
          </p:nvSpPr>
          <p:spPr bwMode="auto">
            <a:xfrm>
              <a:off x="6446631" y="1385920"/>
              <a:ext cx="1159682" cy="1493308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419" name="Line 13"/>
            <p:cNvSpPr>
              <a:spLocks noChangeShapeType="1"/>
            </p:cNvSpPr>
            <p:nvPr/>
          </p:nvSpPr>
          <p:spPr bwMode="auto">
            <a:xfrm flipV="1">
              <a:off x="6474243" y="1351980"/>
              <a:ext cx="1187293" cy="780593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420" name="Line 13"/>
            <p:cNvSpPr>
              <a:spLocks noChangeShapeType="1"/>
            </p:cNvSpPr>
            <p:nvPr/>
          </p:nvSpPr>
          <p:spPr bwMode="auto">
            <a:xfrm flipV="1">
              <a:off x="6474243" y="2143886"/>
              <a:ext cx="1145876" cy="76928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421" name="Line 13"/>
            <p:cNvSpPr>
              <a:spLocks noChangeShapeType="1"/>
            </p:cNvSpPr>
            <p:nvPr/>
          </p:nvSpPr>
          <p:spPr bwMode="auto">
            <a:xfrm>
              <a:off x="6488049" y="2132573"/>
              <a:ext cx="1173487" cy="803219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422" name="Line 13"/>
            <p:cNvSpPr>
              <a:spLocks noChangeShapeType="1"/>
            </p:cNvSpPr>
            <p:nvPr/>
          </p:nvSpPr>
          <p:spPr bwMode="auto">
            <a:xfrm flipV="1">
              <a:off x="6460437" y="1385920"/>
              <a:ext cx="1145876" cy="1493308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42" name="AutoShape 2"/>
            <p:cNvSpPr>
              <a:spLocks noChangeArrowheads="1"/>
            </p:cNvSpPr>
            <p:nvPr/>
          </p:nvSpPr>
          <p:spPr bwMode="auto">
            <a:xfrm>
              <a:off x="6194384" y="981270"/>
              <a:ext cx="341149" cy="675799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05" name="AutoShape 2"/>
            <p:cNvSpPr>
              <a:spLocks noChangeArrowheads="1"/>
            </p:cNvSpPr>
            <p:nvPr/>
          </p:nvSpPr>
          <p:spPr bwMode="auto">
            <a:xfrm>
              <a:off x="6198239" y="1765036"/>
              <a:ext cx="341149" cy="675799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34" name="AutoShape 2"/>
            <p:cNvSpPr>
              <a:spLocks noChangeArrowheads="1"/>
            </p:cNvSpPr>
            <p:nvPr/>
          </p:nvSpPr>
          <p:spPr bwMode="auto">
            <a:xfrm>
              <a:off x="6202094" y="2537491"/>
              <a:ext cx="341149" cy="675799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43085" y="1005504"/>
              <a:ext cx="344966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 err="1">
                  <a:latin typeface="Helvetica Neue"/>
                </a:rPr>
                <a:t>h</a:t>
              </a:r>
              <a:r>
                <a:rPr lang="en-US" sz="1350" baseline="-25000" dirty="0" err="1">
                  <a:latin typeface="Helvetica Neue"/>
                </a:rPr>
                <a:t>n</a:t>
              </a:r>
              <a:endParaRPr lang="en-US" sz="1350" dirty="0">
                <a:latin typeface="Helvetica Neue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54103" y="325138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7582124" y="977335"/>
              <a:ext cx="946316" cy="2232020"/>
              <a:chOff x="7694643" y="3878417"/>
              <a:chExt cx="1261754" cy="2976026"/>
            </a:xfrm>
          </p:grpSpPr>
          <p:sp>
            <p:nvSpPr>
              <p:cNvPr id="94" name="AutoShape 3"/>
              <p:cNvSpPr>
                <a:spLocks noChangeArrowheads="1"/>
              </p:cNvSpPr>
              <p:nvPr/>
            </p:nvSpPr>
            <p:spPr bwMode="auto">
              <a:xfrm>
                <a:off x="8491253" y="3878417"/>
                <a:ext cx="454865" cy="901065"/>
              </a:xfrm>
              <a:prstGeom prst="can">
                <a:avLst>
                  <a:gd name="adj" fmla="val 46041"/>
                </a:avLst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grpSp>
            <p:nvGrpSpPr>
              <p:cNvPr id="95" name="Group 27"/>
              <p:cNvGrpSpPr>
                <a:grpSpLocks/>
              </p:cNvGrpSpPr>
              <p:nvPr/>
            </p:nvGrpSpPr>
            <p:grpSpPr bwMode="auto">
              <a:xfrm>
                <a:off x="7694643" y="4043644"/>
                <a:ext cx="629310" cy="663471"/>
                <a:chOff x="5481638" y="2919413"/>
                <a:chExt cx="1677987" cy="1644650"/>
              </a:xfrm>
            </p:grpSpPr>
            <p:sp>
              <p:nvSpPr>
                <p:cNvPr id="109" name="Rectangle 7"/>
                <p:cNvSpPr>
                  <a:spLocks noChangeArrowheads="1"/>
                </p:cNvSpPr>
                <p:nvPr/>
              </p:nvSpPr>
              <p:spPr bwMode="auto">
                <a:xfrm>
                  <a:off x="5481638" y="2919413"/>
                  <a:ext cx="1677987" cy="1644650"/>
                </a:xfrm>
                <a:prstGeom prst="rect">
                  <a:avLst/>
                </a:prstGeom>
                <a:solidFill>
                  <a:srgbClr val="3365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10" name="Rectangle 12"/>
                <p:cNvSpPr>
                  <a:spLocks noChangeArrowheads="1"/>
                </p:cNvSpPr>
                <p:nvPr/>
              </p:nvSpPr>
              <p:spPr bwMode="auto">
                <a:xfrm>
                  <a:off x="5664200" y="3090863"/>
                  <a:ext cx="1350963" cy="128111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</p:grpSp>
          <p:sp>
            <p:nvSpPr>
              <p:cNvPr id="96" name="Line 17"/>
              <p:cNvSpPr>
                <a:spLocks noChangeShapeType="1"/>
              </p:cNvSpPr>
              <p:nvPr/>
            </p:nvSpPr>
            <p:spPr bwMode="auto">
              <a:xfrm flipH="1">
                <a:off x="8270964" y="4384986"/>
                <a:ext cx="2804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97" name="AutoShape 3"/>
              <p:cNvSpPr>
                <a:spLocks noChangeArrowheads="1"/>
              </p:cNvSpPr>
              <p:nvPr/>
            </p:nvSpPr>
            <p:spPr bwMode="auto">
              <a:xfrm>
                <a:off x="8496392" y="4923439"/>
                <a:ext cx="454865" cy="901065"/>
              </a:xfrm>
              <a:prstGeom prst="can">
                <a:avLst>
                  <a:gd name="adj" fmla="val 46041"/>
                </a:avLst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grpSp>
            <p:nvGrpSpPr>
              <p:cNvPr id="98" name="Group 27"/>
              <p:cNvGrpSpPr>
                <a:grpSpLocks/>
              </p:cNvGrpSpPr>
              <p:nvPr/>
            </p:nvGrpSpPr>
            <p:grpSpPr bwMode="auto">
              <a:xfrm>
                <a:off x="7699782" y="5088666"/>
                <a:ext cx="629310" cy="663471"/>
                <a:chOff x="5481638" y="2919413"/>
                <a:chExt cx="1677987" cy="1644650"/>
              </a:xfrm>
            </p:grpSpPr>
            <p:sp>
              <p:nvSpPr>
                <p:cNvPr id="107" name="Rectangle 7"/>
                <p:cNvSpPr>
                  <a:spLocks noChangeArrowheads="1"/>
                </p:cNvSpPr>
                <p:nvPr/>
              </p:nvSpPr>
              <p:spPr bwMode="auto">
                <a:xfrm>
                  <a:off x="5481638" y="2919413"/>
                  <a:ext cx="1677987" cy="1644650"/>
                </a:xfrm>
                <a:prstGeom prst="rect">
                  <a:avLst/>
                </a:prstGeom>
                <a:solidFill>
                  <a:srgbClr val="09B05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08" name="Rectangle 12"/>
                <p:cNvSpPr>
                  <a:spLocks noChangeArrowheads="1"/>
                </p:cNvSpPr>
                <p:nvPr/>
              </p:nvSpPr>
              <p:spPr bwMode="auto">
                <a:xfrm>
                  <a:off x="5664200" y="3090863"/>
                  <a:ext cx="1350963" cy="128111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</p:grpSp>
          <p:sp>
            <p:nvSpPr>
              <p:cNvPr id="99" name="Line 17"/>
              <p:cNvSpPr>
                <a:spLocks noChangeShapeType="1"/>
              </p:cNvSpPr>
              <p:nvPr/>
            </p:nvSpPr>
            <p:spPr bwMode="auto">
              <a:xfrm flipH="1">
                <a:off x="8276103" y="5430008"/>
                <a:ext cx="2804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02" name="AutoShape 3"/>
              <p:cNvSpPr>
                <a:spLocks noChangeArrowheads="1"/>
              </p:cNvSpPr>
              <p:nvPr/>
            </p:nvSpPr>
            <p:spPr bwMode="auto">
              <a:xfrm>
                <a:off x="8501532" y="5953378"/>
                <a:ext cx="454865" cy="901065"/>
              </a:xfrm>
              <a:prstGeom prst="can">
                <a:avLst>
                  <a:gd name="adj" fmla="val 46041"/>
                </a:avLst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grpSp>
            <p:nvGrpSpPr>
              <p:cNvPr id="103" name="Group 27"/>
              <p:cNvGrpSpPr>
                <a:grpSpLocks/>
              </p:cNvGrpSpPr>
              <p:nvPr/>
            </p:nvGrpSpPr>
            <p:grpSpPr bwMode="auto">
              <a:xfrm>
                <a:off x="7704922" y="6118605"/>
                <a:ext cx="629310" cy="663471"/>
                <a:chOff x="5481638" y="2919413"/>
                <a:chExt cx="1677987" cy="1644650"/>
              </a:xfrm>
            </p:grpSpPr>
            <p:sp>
              <p:nvSpPr>
                <p:cNvPr id="105" name="Rectangle 7"/>
                <p:cNvSpPr>
                  <a:spLocks noChangeArrowheads="1"/>
                </p:cNvSpPr>
                <p:nvPr/>
              </p:nvSpPr>
              <p:spPr bwMode="auto">
                <a:xfrm>
                  <a:off x="5481638" y="2919413"/>
                  <a:ext cx="1677987" cy="1644650"/>
                </a:xfrm>
                <a:prstGeom prst="rect">
                  <a:avLst/>
                </a:prstGeom>
                <a:solidFill>
                  <a:srgbClr val="FD823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06" name="Rectangle 105"/>
                <p:cNvSpPr>
                  <a:spLocks noChangeArrowheads="1"/>
                </p:cNvSpPr>
                <p:nvPr/>
              </p:nvSpPr>
              <p:spPr bwMode="auto">
                <a:xfrm>
                  <a:off x="5664200" y="3090863"/>
                  <a:ext cx="1350963" cy="128111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</p:grpSp>
          <p:sp>
            <p:nvSpPr>
              <p:cNvPr id="104" name="Line 17"/>
              <p:cNvSpPr>
                <a:spLocks noChangeShapeType="1"/>
              </p:cNvSpPr>
              <p:nvPr/>
            </p:nvSpPr>
            <p:spPr bwMode="auto">
              <a:xfrm flipH="1">
                <a:off x="8281243" y="6459947"/>
                <a:ext cx="2804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7680180" y="786029"/>
              <a:ext cx="319318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 err="1">
                  <a:latin typeface="Helvetica Neue"/>
                </a:rPr>
                <a:t>h</a:t>
              </a:r>
              <a:r>
                <a:rPr lang="en-US" sz="1350" baseline="-25000" dirty="0" err="1">
                  <a:latin typeface="Helvetica Neue"/>
                </a:rPr>
                <a:t>r</a:t>
              </a:r>
              <a:endParaRPr lang="en-US" sz="1350" dirty="0"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53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Grace Hash Join Pass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1 is like hashing above</a:t>
            </a:r>
          </a:p>
        </p:txBody>
      </p:sp>
      <p:grpSp>
        <p:nvGrpSpPr>
          <p:cNvPr id="6" name="Group 5" descr="Data shuffled across machines using h_n and then each machine independently hashes its data with h_p" title="Pass 1 Grace Hace Join"/>
          <p:cNvGrpSpPr/>
          <p:nvPr/>
        </p:nvGrpSpPr>
        <p:grpSpPr>
          <a:xfrm>
            <a:off x="914400" y="1910945"/>
            <a:ext cx="1828800" cy="2820600"/>
            <a:chOff x="3468235" y="1903370"/>
            <a:chExt cx="1451042" cy="2650421"/>
          </a:xfrm>
        </p:grpSpPr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3688260" y="2374776"/>
              <a:ext cx="656626" cy="1987444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3667874" y="2364323"/>
              <a:ext cx="688363" cy="102559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V="1">
              <a:off x="3675287" y="2373942"/>
              <a:ext cx="680950" cy="1007064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3682571" y="3373030"/>
              <a:ext cx="662315" cy="980983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684143" y="3388423"/>
              <a:ext cx="656727" cy="973796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3675287" y="2373941"/>
              <a:ext cx="669599" cy="1990559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385853" y="1903370"/>
              <a:ext cx="31290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latin typeface="Helvetica Neue"/>
                </a:rPr>
                <a:t>h</a:t>
              </a:r>
              <a:r>
                <a:rPr lang="en-US" sz="1050" baseline="-25000" dirty="0" err="1">
                  <a:latin typeface="Helvetica Neue"/>
                </a:rPr>
                <a:t>p</a:t>
              </a:r>
              <a:endParaRPr lang="en-US" sz="1050" dirty="0">
                <a:latin typeface="Helvetica Neue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3620488" y="2369249"/>
              <a:ext cx="735986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>
              <a:off x="3620488" y="3381658"/>
              <a:ext cx="768302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96" name="Line 13"/>
            <p:cNvSpPr>
              <a:spLocks noChangeShapeType="1"/>
            </p:cNvSpPr>
            <p:nvPr/>
          </p:nvSpPr>
          <p:spPr bwMode="auto">
            <a:xfrm>
              <a:off x="3620489" y="4362219"/>
              <a:ext cx="757191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3" name="AutoShape 2"/>
            <p:cNvSpPr>
              <a:spLocks noChangeArrowheads="1"/>
            </p:cNvSpPr>
            <p:nvPr/>
          </p:nvSpPr>
          <p:spPr bwMode="auto">
            <a:xfrm>
              <a:off x="3468235" y="2135678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Helvetica Neue"/>
                </a:rPr>
                <a:t>R</a:t>
              </a:r>
              <a:endParaRPr lang="en-US" sz="21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04" name="AutoShape 5"/>
            <p:cNvSpPr>
              <a:spLocks noChangeArrowheads="1"/>
            </p:cNvSpPr>
            <p:nvPr/>
          </p:nvSpPr>
          <p:spPr bwMode="auto">
            <a:xfrm>
              <a:off x="4704661" y="2119797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5" name="Rectangle 18"/>
            <p:cNvSpPr>
              <a:spLocks noChangeArrowheads="1"/>
            </p:cNvSpPr>
            <p:nvPr/>
          </p:nvSpPr>
          <p:spPr bwMode="auto">
            <a:xfrm>
              <a:off x="4734438" y="2247008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6" name="Rectangle 19"/>
            <p:cNvSpPr>
              <a:spLocks noChangeArrowheads="1"/>
            </p:cNvSpPr>
            <p:nvPr/>
          </p:nvSpPr>
          <p:spPr bwMode="auto">
            <a:xfrm>
              <a:off x="4733876" y="2333123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7" name="Rectangle 20"/>
            <p:cNvSpPr>
              <a:spLocks noChangeArrowheads="1"/>
            </p:cNvSpPr>
            <p:nvPr/>
          </p:nvSpPr>
          <p:spPr bwMode="auto">
            <a:xfrm>
              <a:off x="4733314" y="2427701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8" name="Rectangle 6"/>
            <p:cNvSpPr>
              <a:spLocks noChangeArrowheads="1"/>
            </p:cNvSpPr>
            <p:nvPr/>
          </p:nvSpPr>
          <p:spPr bwMode="auto">
            <a:xfrm>
              <a:off x="4338915" y="2206519"/>
              <a:ext cx="296923" cy="313040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auto">
            <a:xfrm>
              <a:off x="4370658" y="2335844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0" name="Rectangle 9"/>
            <p:cNvSpPr>
              <a:spLocks noChangeArrowheads="1"/>
            </p:cNvSpPr>
            <p:nvPr/>
          </p:nvSpPr>
          <p:spPr bwMode="auto">
            <a:xfrm>
              <a:off x="4536114" y="2248519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1" name="Rectangle 10"/>
            <p:cNvSpPr>
              <a:spLocks noChangeArrowheads="1"/>
            </p:cNvSpPr>
            <p:nvPr/>
          </p:nvSpPr>
          <p:spPr bwMode="auto">
            <a:xfrm>
              <a:off x="4534991" y="2333426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4535834" y="2422867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 flipH="1" flipV="1">
              <a:off x="4425436" y="2361528"/>
              <a:ext cx="114331" cy="2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4" name="Line 15"/>
            <p:cNvSpPr>
              <a:spLocks noChangeShapeType="1"/>
            </p:cNvSpPr>
            <p:nvPr/>
          </p:nvSpPr>
          <p:spPr bwMode="auto">
            <a:xfrm flipH="1">
              <a:off x="4424312" y="2276318"/>
              <a:ext cx="108431" cy="84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5" name="Line 16"/>
            <p:cNvSpPr>
              <a:spLocks noChangeShapeType="1"/>
            </p:cNvSpPr>
            <p:nvPr/>
          </p:nvSpPr>
          <p:spPr bwMode="auto">
            <a:xfrm flipH="1" flipV="1">
              <a:off x="4425155" y="2361527"/>
              <a:ext cx="110398" cy="82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6" name="Line 21"/>
            <p:cNvSpPr>
              <a:spLocks noChangeShapeType="1"/>
            </p:cNvSpPr>
            <p:nvPr/>
          </p:nvSpPr>
          <p:spPr bwMode="auto">
            <a:xfrm>
              <a:off x="4590612" y="227662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7" name="Line 22"/>
            <p:cNvSpPr>
              <a:spLocks noChangeShapeType="1"/>
            </p:cNvSpPr>
            <p:nvPr/>
          </p:nvSpPr>
          <p:spPr bwMode="auto">
            <a:xfrm>
              <a:off x="4589488" y="236183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8" name="Line 23"/>
            <p:cNvSpPr>
              <a:spLocks noChangeShapeType="1"/>
            </p:cNvSpPr>
            <p:nvPr/>
          </p:nvSpPr>
          <p:spPr bwMode="auto">
            <a:xfrm>
              <a:off x="4590331" y="2453384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9" name="Line 13"/>
            <p:cNvSpPr>
              <a:spLocks noChangeShapeType="1"/>
            </p:cNvSpPr>
            <p:nvPr/>
          </p:nvSpPr>
          <p:spPr bwMode="auto">
            <a:xfrm flipV="1">
              <a:off x="4590050" y="2361527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0" name="AutoShape 2"/>
            <p:cNvSpPr>
              <a:spLocks noChangeArrowheads="1"/>
            </p:cNvSpPr>
            <p:nvPr/>
          </p:nvSpPr>
          <p:spPr bwMode="auto">
            <a:xfrm>
              <a:off x="3468235" y="3148087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R</a:t>
              </a:r>
            </a:p>
          </p:txBody>
        </p:sp>
        <p:sp>
          <p:nvSpPr>
            <p:cNvPr id="121" name="AutoShape 5"/>
            <p:cNvSpPr>
              <a:spLocks noChangeArrowheads="1"/>
            </p:cNvSpPr>
            <p:nvPr/>
          </p:nvSpPr>
          <p:spPr bwMode="auto">
            <a:xfrm>
              <a:off x="4704661" y="3132207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2" name="Rectangle 18"/>
            <p:cNvSpPr>
              <a:spLocks noChangeArrowheads="1"/>
            </p:cNvSpPr>
            <p:nvPr/>
          </p:nvSpPr>
          <p:spPr bwMode="auto">
            <a:xfrm>
              <a:off x="4734438" y="3259416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3" name="Rectangle 19"/>
            <p:cNvSpPr>
              <a:spLocks noChangeArrowheads="1"/>
            </p:cNvSpPr>
            <p:nvPr/>
          </p:nvSpPr>
          <p:spPr bwMode="auto">
            <a:xfrm>
              <a:off x="4733876" y="3345533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4" name="Rectangle 20"/>
            <p:cNvSpPr>
              <a:spLocks noChangeArrowheads="1"/>
            </p:cNvSpPr>
            <p:nvPr/>
          </p:nvSpPr>
          <p:spPr bwMode="auto">
            <a:xfrm>
              <a:off x="4733314" y="3440110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5" name="Rectangle 6"/>
            <p:cNvSpPr>
              <a:spLocks noChangeArrowheads="1"/>
            </p:cNvSpPr>
            <p:nvPr/>
          </p:nvSpPr>
          <p:spPr bwMode="auto">
            <a:xfrm>
              <a:off x="4338915" y="3218928"/>
              <a:ext cx="296923" cy="313040"/>
            </a:xfrm>
            <a:prstGeom prst="rect">
              <a:avLst/>
            </a:prstGeom>
            <a:solidFill>
              <a:srgbClr val="09B05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6" name="Rectangle 8"/>
            <p:cNvSpPr>
              <a:spLocks noChangeArrowheads="1"/>
            </p:cNvSpPr>
            <p:nvPr/>
          </p:nvSpPr>
          <p:spPr bwMode="auto">
            <a:xfrm>
              <a:off x="4370657" y="3348253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4536114" y="3260928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4534991" y="3345836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4535834" y="3435275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0" name="Line 14"/>
            <p:cNvSpPr>
              <a:spLocks noChangeShapeType="1"/>
            </p:cNvSpPr>
            <p:nvPr/>
          </p:nvSpPr>
          <p:spPr bwMode="auto">
            <a:xfrm flipH="1" flipV="1">
              <a:off x="4425436" y="3373937"/>
              <a:ext cx="114331" cy="2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1" name="Line 15"/>
            <p:cNvSpPr>
              <a:spLocks noChangeShapeType="1"/>
            </p:cNvSpPr>
            <p:nvPr/>
          </p:nvSpPr>
          <p:spPr bwMode="auto">
            <a:xfrm flipH="1">
              <a:off x="4424312" y="3288727"/>
              <a:ext cx="108431" cy="84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2" name="Line 16"/>
            <p:cNvSpPr>
              <a:spLocks noChangeShapeType="1"/>
            </p:cNvSpPr>
            <p:nvPr/>
          </p:nvSpPr>
          <p:spPr bwMode="auto">
            <a:xfrm flipH="1" flipV="1">
              <a:off x="4425155" y="3373937"/>
              <a:ext cx="110398" cy="82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3" name="Line 21"/>
            <p:cNvSpPr>
              <a:spLocks noChangeShapeType="1"/>
            </p:cNvSpPr>
            <p:nvPr/>
          </p:nvSpPr>
          <p:spPr bwMode="auto">
            <a:xfrm>
              <a:off x="4590611" y="3289029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4" name="Line 22"/>
            <p:cNvSpPr>
              <a:spLocks noChangeShapeType="1"/>
            </p:cNvSpPr>
            <p:nvPr/>
          </p:nvSpPr>
          <p:spPr bwMode="auto">
            <a:xfrm>
              <a:off x="4589488" y="3374239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5" name="Line 23"/>
            <p:cNvSpPr>
              <a:spLocks noChangeShapeType="1"/>
            </p:cNvSpPr>
            <p:nvPr/>
          </p:nvSpPr>
          <p:spPr bwMode="auto">
            <a:xfrm>
              <a:off x="4590331" y="3465794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6" name="Line 13"/>
            <p:cNvSpPr>
              <a:spLocks noChangeShapeType="1"/>
            </p:cNvSpPr>
            <p:nvPr/>
          </p:nvSpPr>
          <p:spPr bwMode="auto">
            <a:xfrm flipV="1">
              <a:off x="4590049" y="3373936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7" name="AutoShape 2"/>
            <p:cNvSpPr>
              <a:spLocks noChangeArrowheads="1"/>
            </p:cNvSpPr>
            <p:nvPr/>
          </p:nvSpPr>
          <p:spPr bwMode="auto">
            <a:xfrm>
              <a:off x="3468235" y="4128648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R</a:t>
              </a:r>
            </a:p>
          </p:txBody>
        </p:sp>
        <p:sp>
          <p:nvSpPr>
            <p:cNvPr id="138" name="AutoShape 5"/>
            <p:cNvSpPr>
              <a:spLocks noChangeArrowheads="1"/>
            </p:cNvSpPr>
            <p:nvPr/>
          </p:nvSpPr>
          <p:spPr bwMode="auto">
            <a:xfrm>
              <a:off x="4704661" y="4112768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9" name="Rectangle 18"/>
            <p:cNvSpPr>
              <a:spLocks noChangeArrowheads="1"/>
            </p:cNvSpPr>
            <p:nvPr/>
          </p:nvSpPr>
          <p:spPr bwMode="auto">
            <a:xfrm>
              <a:off x="4734438" y="4239978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0" name="Rectangle 19"/>
            <p:cNvSpPr>
              <a:spLocks noChangeArrowheads="1"/>
            </p:cNvSpPr>
            <p:nvPr/>
          </p:nvSpPr>
          <p:spPr bwMode="auto">
            <a:xfrm>
              <a:off x="4733876" y="4326094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1" name="Rectangle 20"/>
            <p:cNvSpPr>
              <a:spLocks noChangeArrowheads="1"/>
            </p:cNvSpPr>
            <p:nvPr/>
          </p:nvSpPr>
          <p:spPr bwMode="auto">
            <a:xfrm>
              <a:off x="4733314" y="4420671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2" name="Rectangle 6"/>
            <p:cNvSpPr>
              <a:spLocks noChangeArrowheads="1"/>
            </p:cNvSpPr>
            <p:nvPr/>
          </p:nvSpPr>
          <p:spPr bwMode="auto">
            <a:xfrm>
              <a:off x="4338915" y="4199489"/>
              <a:ext cx="296923" cy="313040"/>
            </a:xfrm>
            <a:prstGeom prst="rect">
              <a:avLst/>
            </a:prstGeom>
            <a:solidFill>
              <a:srgbClr val="FD823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3" name="Rectangle 8"/>
            <p:cNvSpPr>
              <a:spLocks noChangeArrowheads="1"/>
            </p:cNvSpPr>
            <p:nvPr/>
          </p:nvSpPr>
          <p:spPr bwMode="auto">
            <a:xfrm>
              <a:off x="4370658" y="4328814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4536114" y="4241489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5" name="Rectangle 10"/>
            <p:cNvSpPr>
              <a:spLocks noChangeArrowheads="1"/>
            </p:cNvSpPr>
            <p:nvPr/>
          </p:nvSpPr>
          <p:spPr bwMode="auto">
            <a:xfrm>
              <a:off x="4534991" y="4326398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6" name="Rectangle 11"/>
            <p:cNvSpPr>
              <a:spLocks noChangeArrowheads="1"/>
            </p:cNvSpPr>
            <p:nvPr/>
          </p:nvSpPr>
          <p:spPr bwMode="auto">
            <a:xfrm>
              <a:off x="4535834" y="4415837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7" name="Line 14"/>
            <p:cNvSpPr>
              <a:spLocks noChangeShapeType="1"/>
            </p:cNvSpPr>
            <p:nvPr/>
          </p:nvSpPr>
          <p:spPr bwMode="auto">
            <a:xfrm flipH="1" flipV="1">
              <a:off x="4425436" y="4354498"/>
              <a:ext cx="114331" cy="2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8" name="Line 15"/>
            <p:cNvSpPr>
              <a:spLocks noChangeShapeType="1"/>
            </p:cNvSpPr>
            <p:nvPr/>
          </p:nvSpPr>
          <p:spPr bwMode="auto">
            <a:xfrm flipH="1">
              <a:off x="4424312" y="4269288"/>
              <a:ext cx="108431" cy="84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9" name="Line 16"/>
            <p:cNvSpPr>
              <a:spLocks noChangeShapeType="1"/>
            </p:cNvSpPr>
            <p:nvPr/>
          </p:nvSpPr>
          <p:spPr bwMode="auto">
            <a:xfrm flipH="1" flipV="1">
              <a:off x="4425155" y="4354498"/>
              <a:ext cx="110398" cy="82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0" name="Line 21"/>
            <p:cNvSpPr>
              <a:spLocks noChangeShapeType="1"/>
            </p:cNvSpPr>
            <p:nvPr/>
          </p:nvSpPr>
          <p:spPr bwMode="auto">
            <a:xfrm>
              <a:off x="4590612" y="426959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1" name="Line 22"/>
            <p:cNvSpPr>
              <a:spLocks noChangeShapeType="1"/>
            </p:cNvSpPr>
            <p:nvPr/>
          </p:nvSpPr>
          <p:spPr bwMode="auto">
            <a:xfrm>
              <a:off x="4589488" y="435480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2" name="Line 23"/>
            <p:cNvSpPr>
              <a:spLocks noChangeShapeType="1"/>
            </p:cNvSpPr>
            <p:nvPr/>
          </p:nvSpPr>
          <p:spPr bwMode="auto">
            <a:xfrm>
              <a:off x="4590331" y="4446355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3" name="Line 13"/>
            <p:cNvSpPr>
              <a:spLocks noChangeShapeType="1"/>
            </p:cNvSpPr>
            <p:nvPr/>
          </p:nvSpPr>
          <p:spPr bwMode="auto">
            <a:xfrm flipV="1">
              <a:off x="4590050" y="4354498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939240" y="2150924"/>
              <a:ext cx="30970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latin typeface="Helvetica Neue"/>
                </a:rPr>
                <a:t>h</a:t>
              </a:r>
              <a:r>
                <a:rPr lang="en-US" sz="1050" baseline="-25000" dirty="0" err="1">
                  <a:latin typeface="Helvetica Neue"/>
                </a:rPr>
                <a:t>n</a:t>
              </a:r>
              <a:endParaRPr lang="en-US" sz="1050" dirty="0"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051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Grace Hash Join Pass 1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1 is like hashing above</a:t>
            </a:r>
          </a:p>
          <a:p>
            <a:pPr lvl="1"/>
            <a:r>
              <a:rPr lang="en-US" dirty="0"/>
              <a:t>But do it 2x: once for each relation being joined</a:t>
            </a:r>
          </a:p>
        </p:txBody>
      </p:sp>
      <p:grpSp>
        <p:nvGrpSpPr>
          <p:cNvPr id="6" name="Group 5" descr="Data from R and S shuffled across machines using h_n and then each machine independently hashes its data for each table separately with h_p" title="Parallel Grace Hash Join Part 2"/>
          <p:cNvGrpSpPr/>
          <p:nvPr/>
        </p:nvGrpSpPr>
        <p:grpSpPr>
          <a:xfrm>
            <a:off x="990600" y="1752373"/>
            <a:ext cx="1618115" cy="3008613"/>
            <a:chOff x="3468235" y="1903370"/>
            <a:chExt cx="1618115" cy="3008613"/>
          </a:xfrm>
        </p:grpSpPr>
        <p:sp>
          <p:nvSpPr>
            <p:cNvPr id="103" name="AutoShape 2"/>
            <p:cNvSpPr>
              <a:spLocks noChangeArrowheads="1"/>
            </p:cNvSpPr>
            <p:nvPr/>
          </p:nvSpPr>
          <p:spPr bwMode="auto">
            <a:xfrm>
              <a:off x="3468235" y="2135678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Helvetica Neue"/>
                </a:rPr>
                <a:t>R</a:t>
              </a:r>
              <a:endParaRPr lang="en-US" sz="21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04" name="AutoShape 5"/>
            <p:cNvSpPr>
              <a:spLocks noChangeArrowheads="1"/>
            </p:cNvSpPr>
            <p:nvPr/>
          </p:nvSpPr>
          <p:spPr bwMode="auto">
            <a:xfrm>
              <a:off x="4704661" y="2119797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5" name="Rectangle 18"/>
            <p:cNvSpPr>
              <a:spLocks noChangeArrowheads="1"/>
            </p:cNvSpPr>
            <p:nvPr/>
          </p:nvSpPr>
          <p:spPr bwMode="auto">
            <a:xfrm>
              <a:off x="4734438" y="2247008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6" name="Rectangle 19"/>
            <p:cNvSpPr>
              <a:spLocks noChangeArrowheads="1"/>
            </p:cNvSpPr>
            <p:nvPr/>
          </p:nvSpPr>
          <p:spPr bwMode="auto">
            <a:xfrm>
              <a:off x="4733876" y="2333123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7" name="Rectangle 20"/>
            <p:cNvSpPr>
              <a:spLocks noChangeArrowheads="1"/>
            </p:cNvSpPr>
            <p:nvPr/>
          </p:nvSpPr>
          <p:spPr bwMode="auto">
            <a:xfrm>
              <a:off x="4733314" y="2427701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8" name="Rectangle 6"/>
            <p:cNvSpPr>
              <a:spLocks noChangeArrowheads="1"/>
            </p:cNvSpPr>
            <p:nvPr/>
          </p:nvSpPr>
          <p:spPr bwMode="auto">
            <a:xfrm>
              <a:off x="4338915" y="2206519"/>
              <a:ext cx="296923" cy="313040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auto">
            <a:xfrm>
              <a:off x="4370658" y="2335844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0" name="Rectangle 9"/>
            <p:cNvSpPr>
              <a:spLocks noChangeArrowheads="1"/>
            </p:cNvSpPr>
            <p:nvPr/>
          </p:nvSpPr>
          <p:spPr bwMode="auto">
            <a:xfrm>
              <a:off x="4536114" y="2248519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1" name="Rectangle 10"/>
            <p:cNvSpPr>
              <a:spLocks noChangeArrowheads="1"/>
            </p:cNvSpPr>
            <p:nvPr/>
          </p:nvSpPr>
          <p:spPr bwMode="auto">
            <a:xfrm>
              <a:off x="4534991" y="2333426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4535834" y="2422867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 flipH="1" flipV="1">
              <a:off x="4425436" y="2361528"/>
              <a:ext cx="114331" cy="2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4" name="Line 15"/>
            <p:cNvSpPr>
              <a:spLocks noChangeShapeType="1"/>
            </p:cNvSpPr>
            <p:nvPr/>
          </p:nvSpPr>
          <p:spPr bwMode="auto">
            <a:xfrm flipH="1">
              <a:off x="4424312" y="2276318"/>
              <a:ext cx="108431" cy="84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5" name="Line 16"/>
            <p:cNvSpPr>
              <a:spLocks noChangeShapeType="1"/>
            </p:cNvSpPr>
            <p:nvPr/>
          </p:nvSpPr>
          <p:spPr bwMode="auto">
            <a:xfrm flipH="1" flipV="1">
              <a:off x="4425155" y="2361527"/>
              <a:ext cx="110398" cy="82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6" name="Line 21"/>
            <p:cNvSpPr>
              <a:spLocks noChangeShapeType="1"/>
            </p:cNvSpPr>
            <p:nvPr/>
          </p:nvSpPr>
          <p:spPr bwMode="auto">
            <a:xfrm>
              <a:off x="4590612" y="227662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7" name="Line 22"/>
            <p:cNvSpPr>
              <a:spLocks noChangeShapeType="1"/>
            </p:cNvSpPr>
            <p:nvPr/>
          </p:nvSpPr>
          <p:spPr bwMode="auto">
            <a:xfrm>
              <a:off x="4589488" y="236183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8" name="Line 23"/>
            <p:cNvSpPr>
              <a:spLocks noChangeShapeType="1"/>
            </p:cNvSpPr>
            <p:nvPr/>
          </p:nvSpPr>
          <p:spPr bwMode="auto">
            <a:xfrm>
              <a:off x="4590331" y="2453384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9" name="Line 13"/>
            <p:cNvSpPr>
              <a:spLocks noChangeShapeType="1"/>
            </p:cNvSpPr>
            <p:nvPr/>
          </p:nvSpPr>
          <p:spPr bwMode="auto">
            <a:xfrm flipV="1">
              <a:off x="4590050" y="2361527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0" name="AutoShape 2"/>
            <p:cNvSpPr>
              <a:spLocks noChangeArrowheads="1"/>
            </p:cNvSpPr>
            <p:nvPr/>
          </p:nvSpPr>
          <p:spPr bwMode="auto">
            <a:xfrm>
              <a:off x="3468235" y="3148087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R</a:t>
              </a:r>
            </a:p>
          </p:txBody>
        </p:sp>
        <p:sp>
          <p:nvSpPr>
            <p:cNvPr id="121" name="AutoShape 5"/>
            <p:cNvSpPr>
              <a:spLocks noChangeArrowheads="1"/>
            </p:cNvSpPr>
            <p:nvPr/>
          </p:nvSpPr>
          <p:spPr bwMode="auto">
            <a:xfrm>
              <a:off x="4704661" y="3132207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2" name="Rectangle 18"/>
            <p:cNvSpPr>
              <a:spLocks noChangeArrowheads="1"/>
            </p:cNvSpPr>
            <p:nvPr/>
          </p:nvSpPr>
          <p:spPr bwMode="auto">
            <a:xfrm>
              <a:off x="4734438" y="3259416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3" name="Rectangle 19"/>
            <p:cNvSpPr>
              <a:spLocks noChangeArrowheads="1"/>
            </p:cNvSpPr>
            <p:nvPr/>
          </p:nvSpPr>
          <p:spPr bwMode="auto">
            <a:xfrm>
              <a:off x="4733876" y="3345533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4" name="Rectangle 20"/>
            <p:cNvSpPr>
              <a:spLocks noChangeArrowheads="1"/>
            </p:cNvSpPr>
            <p:nvPr/>
          </p:nvSpPr>
          <p:spPr bwMode="auto">
            <a:xfrm>
              <a:off x="4733314" y="3440110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5" name="Rectangle 6"/>
            <p:cNvSpPr>
              <a:spLocks noChangeArrowheads="1"/>
            </p:cNvSpPr>
            <p:nvPr/>
          </p:nvSpPr>
          <p:spPr bwMode="auto">
            <a:xfrm>
              <a:off x="4338915" y="3218928"/>
              <a:ext cx="296923" cy="313040"/>
            </a:xfrm>
            <a:prstGeom prst="rect">
              <a:avLst/>
            </a:prstGeom>
            <a:solidFill>
              <a:srgbClr val="09B05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6" name="Rectangle 8"/>
            <p:cNvSpPr>
              <a:spLocks noChangeArrowheads="1"/>
            </p:cNvSpPr>
            <p:nvPr/>
          </p:nvSpPr>
          <p:spPr bwMode="auto">
            <a:xfrm>
              <a:off x="4370657" y="3348253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4536114" y="3260928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4534991" y="3345836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4535834" y="3435275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0" name="Line 14"/>
            <p:cNvSpPr>
              <a:spLocks noChangeShapeType="1"/>
            </p:cNvSpPr>
            <p:nvPr/>
          </p:nvSpPr>
          <p:spPr bwMode="auto">
            <a:xfrm flipH="1" flipV="1">
              <a:off x="4425436" y="3373937"/>
              <a:ext cx="114331" cy="2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1" name="Line 15"/>
            <p:cNvSpPr>
              <a:spLocks noChangeShapeType="1"/>
            </p:cNvSpPr>
            <p:nvPr/>
          </p:nvSpPr>
          <p:spPr bwMode="auto">
            <a:xfrm flipH="1">
              <a:off x="4424312" y="3288727"/>
              <a:ext cx="108431" cy="84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2" name="Line 16"/>
            <p:cNvSpPr>
              <a:spLocks noChangeShapeType="1"/>
            </p:cNvSpPr>
            <p:nvPr/>
          </p:nvSpPr>
          <p:spPr bwMode="auto">
            <a:xfrm flipH="1" flipV="1">
              <a:off x="4425155" y="3373937"/>
              <a:ext cx="110398" cy="82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3" name="Line 21"/>
            <p:cNvSpPr>
              <a:spLocks noChangeShapeType="1"/>
            </p:cNvSpPr>
            <p:nvPr/>
          </p:nvSpPr>
          <p:spPr bwMode="auto">
            <a:xfrm>
              <a:off x="4590611" y="3289029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4" name="Line 22"/>
            <p:cNvSpPr>
              <a:spLocks noChangeShapeType="1"/>
            </p:cNvSpPr>
            <p:nvPr/>
          </p:nvSpPr>
          <p:spPr bwMode="auto">
            <a:xfrm>
              <a:off x="4589488" y="3374239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5" name="Line 23"/>
            <p:cNvSpPr>
              <a:spLocks noChangeShapeType="1"/>
            </p:cNvSpPr>
            <p:nvPr/>
          </p:nvSpPr>
          <p:spPr bwMode="auto">
            <a:xfrm>
              <a:off x="4590331" y="3465794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6" name="Line 13"/>
            <p:cNvSpPr>
              <a:spLocks noChangeShapeType="1"/>
            </p:cNvSpPr>
            <p:nvPr/>
          </p:nvSpPr>
          <p:spPr bwMode="auto">
            <a:xfrm flipV="1">
              <a:off x="4590049" y="3373936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7" name="AutoShape 2"/>
            <p:cNvSpPr>
              <a:spLocks noChangeArrowheads="1"/>
            </p:cNvSpPr>
            <p:nvPr/>
          </p:nvSpPr>
          <p:spPr bwMode="auto">
            <a:xfrm>
              <a:off x="3468235" y="4128648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R</a:t>
              </a:r>
            </a:p>
          </p:txBody>
        </p:sp>
        <p:sp>
          <p:nvSpPr>
            <p:cNvPr id="138" name="AutoShape 5"/>
            <p:cNvSpPr>
              <a:spLocks noChangeArrowheads="1"/>
            </p:cNvSpPr>
            <p:nvPr/>
          </p:nvSpPr>
          <p:spPr bwMode="auto">
            <a:xfrm>
              <a:off x="4704661" y="4112768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9" name="Rectangle 18"/>
            <p:cNvSpPr>
              <a:spLocks noChangeArrowheads="1"/>
            </p:cNvSpPr>
            <p:nvPr/>
          </p:nvSpPr>
          <p:spPr bwMode="auto">
            <a:xfrm>
              <a:off x="4734438" y="4239978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0" name="Rectangle 19"/>
            <p:cNvSpPr>
              <a:spLocks noChangeArrowheads="1"/>
            </p:cNvSpPr>
            <p:nvPr/>
          </p:nvSpPr>
          <p:spPr bwMode="auto">
            <a:xfrm>
              <a:off x="4733876" y="4326094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1" name="Rectangle 20"/>
            <p:cNvSpPr>
              <a:spLocks noChangeArrowheads="1"/>
            </p:cNvSpPr>
            <p:nvPr/>
          </p:nvSpPr>
          <p:spPr bwMode="auto">
            <a:xfrm>
              <a:off x="4733314" y="4420671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2" name="Rectangle 6"/>
            <p:cNvSpPr>
              <a:spLocks noChangeArrowheads="1"/>
            </p:cNvSpPr>
            <p:nvPr/>
          </p:nvSpPr>
          <p:spPr bwMode="auto">
            <a:xfrm>
              <a:off x="4338915" y="4199489"/>
              <a:ext cx="296923" cy="313040"/>
            </a:xfrm>
            <a:prstGeom prst="rect">
              <a:avLst/>
            </a:prstGeom>
            <a:solidFill>
              <a:srgbClr val="FD823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3" name="Rectangle 8"/>
            <p:cNvSpPr>
              <a:spLocks noChangeArrowheads="1"/>
            </p:cNvSpPr>
            <p:nvPr/>
          </p:nvSpPr>
          <p:spPr bwMode="auto">
            <a:xfrm>
              <a:off x="4370658" y="4328814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4536114" y="4241489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5" name="Rectangle 10"/>
            <p:cNvSpPr>
              <a:spLocks noChangeArrowheads="1"/>
            </p:cNvSpPr>
            <p:nvPr/>
          </p:nvSpPr>
          <p:spPr bwMode="auto">
            <a:xfrm>
              <a:off x="4534991" y="4326398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6" name="Rectangle 11"/>
            <p:cNvSpPr>
              <a:spLocks noChangeArrowheads="1"/>
            </p:cNvSpPr>
            <p:nvPr/>
          </p:nvSpPr>
          <p:spPr bwMode="auto">
            <a:xfrm>
              <a:off x="4535834" y="4415837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7" name="Line 14"/>
            <p:cNvSpPr>
              <a:spLocks noChangeShapeType="1"/>
            </p:cNvSpPr>
            <p:nvPr/>
          </p:nvSpPr>
          <p:spPr bwMode="auto">
            <a:xfrm flipH="1" flipV="1">
              <a:off x="4425436" y="4354498"/>
              <a:ext cx="114331" cy="2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8" name="Line 15"/>
            <p:cNvSpPr>
              <a:spLocks noChangeShapeType="1"/>
            </p:cNvSpPr>
            <p:nvPr/>
          </p:nvSpPr>
          <p:spPr bwMode="auto">
            <a:xfrm flipH="1">
              <a:off x="4424312" y="4269288"/>
              <a:ext cx="108431" cy="84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9" name="Line 16"/>
            <p:cNvSpPr>
              <a:spLocks noChangeShapeType="1"/>
            </p:cNvSpPr>
            <p:nvPr/>
          </p:nvSpPr>
          <p:spPr bwMode="auto">
            <a:xfrm flipH="1" flipV="1">
              <a:off x="4425155" y="4354498"/>
              <a:ext cx="110398" cy="82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0" name="Line 21"/>
            <p:cNvSpPr>
              <a:spLocks noChangeShapeType="1"/>
            </p:cNvSpPr>
            <p:nvPr/>
          </p:nvSpPr>
          <p:spPr bwMode="auto">
            <a:xfrm>
              <a:off x="4590612" y="426959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1" name="Line 22"/>
            <p:cNvSpPr>
              <a:spLocks noChangeShapeType="1"/>
            </p:cNvSpPr>
            <p:nvPr/>
          </p:nvSpPr>
          <p:spPr bwMode="auto">
            <a:xfrm>
              <a:off x="4589488" y="435480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2" name="Line 23"/>
            <p:cNvSpPr>
              <a:spLocks noChangeShapeType="1"/>
            </p:cNvSpPr>
            <p:nvPr/>
          </p:nvSpPr>
          <p:spPr bwMode="auto">
            <a:xfrm>
              <a:off x="4590331" y="4446355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3" name="Line 13"/>
            <p:cNvSpPr>
              <a:spLocks noChangeShapeType="1"/>
            </p:cNvSpPr>
            <p:nvPr/>
          </p:nvSpPr>
          <p:spPr bwMode="auto">
            <a:xfrm flipV="1">
              <a:off x="4590050" y="4354498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939240" y="2150924"/>
              <a:ext cx="30970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latin typeface="Helvetica Neue"/>
                </a:rPr>
                <a:t>h</a:t>
              </a:r>
              <a:r>
                <a:rPr lang="en-US" sz="1050" baseline="-25000" dirty="0" err="1">
                  <a:latin typeface="Helvetica Neue"/>
                </a:rPr>
                <a:t>n</a:t>
              </a:r>
              <a:endParaRPr lang="en-US" sz="1050" dirty="0">
                <a:latin typeface="Helvetica Neue"/>
              </a:endParaRPr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3648156" y="2514600"/>
              <a:ext cx="1438194" cy="2397383"/>
              <a:chOff x="3382573" y="3488520"/>
              <a:chExt cx="1917592" cy="3196510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3382573" y="3488520"/>
                <a:ext cx="1917592" cy="3196510"/>
                <a:chOff x="3382573" y="3488520"/>
                <a:chExt cx="1917592" cy="3196510"/>
              </a:xfrm>
            </p:grpSpPr>
            <p:sp>
              <p:nvSpPr>
                <p:cNvPr id="181" name="Line 13"/>
                <p:cNvSpPr>
                  <a:spLocks noChangeShapeType="1"/>
                </p:cNvSpPr>
                <p:nvPr/>
              </p:nvSpPr>
              <p:spPr bwMode="auto">
                <a:xfrm>
                  <a:off x="3587266" y="3817507"/>
                  <a:ext cx="970650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82" name="Line 13"/>
                <p:cNvSpPr>
                  <a:spLocks noChangeShapeType="1"/>
                </p:cNvSpPr>
                <p:nvPr/>
              </p:nvSpPr>
              <p:spPr bwMode="auto">
                <a:xfrm>
                  <a:off x="3587265" y="5128933"/>
                  <a:ext cx="1013270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83" name="Line 13"/>
                <p:cNvSpPr>
                  <a:spLocks noChangeShapeType="1"/>
                </p:cNvSpPr>
                <p:nvPr/>
              </p:nvSpPr>
              <p:spPr bwMode="auto">
                <a:xfrm>
                  <a:off x="3587265" y="6470685"/>
                  <a:ext cx="998617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grpSp>
              <p:nvGrpSpPr>
                <p:cNvPr id="184" name="Group 183"/>
                <p:cNvGrpSpPr/>
                <p:nvPr/>
              </p:nvGrpSpPr>
              <p:grpSpPr>
                <a:xfrm>
                  <a:off x="3638435" y="3775628"/>
                  <a:ext cx="917817" cy="2666904"/>
                  <a:chOff x="1912557" y="3217994"/>
                  <a:chExt cx="1003227" cy="2915080"/>
                </a:xfrm>
              </p:grpSpPr>
              <p:sp>
                <p:nvSpPr>
                  <p:cNvPr id="23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42269" y="3233228"/>
                    <a:ext cx="956973" cy="289652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3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12557" y="3217994"/>
                    <a:ext cx="1003227" cy="1494705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3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3361" y="3232014"/>
                    <a:ext cx="992423" cy="1467705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38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33977" y="4688095"/>
                    <a:ext cx="965265" cy="1429694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3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36269" y="4710528"/>
                    <a:ext cx="957121" cy="141922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40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3361" y="3232013"/>
                    <a:ext cx="975881" cy="290106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</p:grpSp>
            <p:sp>
              <p:nvSpPr>
                <p:cNvPr id="185" name="AutoShape 2"/>
                <p:cNvSpPr>
                  <a:spLocks noChangeArrowheads="1"/>
                </p:cNvSpPr>
                <p:nvPr/>
              </p:nvSpPr>
              <p:spPr bwMode="auto">
                <a:xfrm>
                  <a:off x="3386467" y="3509463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3365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Helvetica Neue"/>
                    </a:rPr>
                    <a:t>S</a:t>
                  </a:r>
                </a:p>
              </p:txBody>
            </p:sp>
            <p:sp>
              <p:nvSpPr>
                <p:cNvPr id="186" name="AutoShape 5"/>
                <p:cNvSpPr>
                  <a:spLocks noChangeArrowheads="1"/>
                </p:cNvSpPr>
                <p:nvPr/>
              </p:nvSpPr>
              <p:spPr bwMode="auto">
                <a:xfrm>
                  <a:off x="5017120" y="3488520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3365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87" name="Rectangle 18"/>
                <p:cNvSpPr>
                  <a:spLocks noChangeArrowheads="1"/>
                </p:cNvSpPr>
                <p:nvPr/>
              </p:nvSpPr>
              <p:spPr bwMode="auto">
                <a:xfrm>
                  <a:off x="5056391" y="3656291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88" name="Rectangle 19"/>
                <p:cNvSpPr>
                  <a:spLocks noChangeArrowheads="1"/>
                </p:cNvSpPr>
                <p:nvPr/>
              </p:nvSpPr>
              <p:spPr bwMode="auto">
                <a:xfrm>
                  <a:off x="5055650" y="3769864"/>
                  <a:ext cx="19598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89" name="Rectangle 20"/>
                <p:cNvSpPr>
                  <a:spLocks noChangeArrowheads="1"/>
                </p:cNvSpPr>
                <p:nvPr/>
              </p:nvSpPr>
              <p:spPr bwMode="auto">
                <a:xfrm>
                  <a:off x="5054909" y="3894597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90" name="Rectangle 6"/>
                <p:cNvSpPr>
                  <a:spLocks noChangeArrowheads="1"/>
                </p:cNvSpPr>
                <p:nvPr/>
              </p:nvSpPr>
              <p:spPr bwMode="auto">
                <a:xfrm>
                  <a:off x="4534759" y="3602891"/>
                  <a:ext cx="391594" cy="412852"/>
                </a:xfrm>
                <a:prstGeom prst="rect">
                  <a:avLst/>
                </a:prstGeom>
                <a:solidFill>
                  <a:srgbClr val="3365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91" name="Rectangle 8"/>
                <p:cNvSpPr>
                  <a:spLocks noChangeArrowheads="1"/>
                </p:cNvSpPr>
                <p:nvPr/>
              </p:nvSpPr>
              <p:spPr bwMode="auto">
                <a:xfrm>
                  <a:off x="4576622" y="3773451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92" name="Rectangle 9"/>
                <p:cNvSpPr>
                  <a:spLocks noChangeArrowheads="1"/>
                </p:cNvSpPr>
                <p:nvPr/>
              </p:nvSpPr>
              <p:spPr bwMode="auto">
                <a:xfrm>
                  <a:off x="4794833" y="3658283"/>
                  <a:ext cx="7150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93" name="Rectangle 10"/>
                <p:cNvSpPr>
                  <a:spLocks noChangeArrowheads="1"/>
                </p:cNvSpPr>
                <p:nvPr/>
              </p:nvSpPr>
              <p:spPr bwMode="auto">
                <a:xfrm>
                  <a:off x="4793352" y="3770264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94" name="Rectangle 11"/>
                <p:cNvSpPr>
                  <a:spLocks noChangeArrowheads="1"/>
                </p:cNvSpPr>
                <p:nvPr/>
              </p:nvSpPr>
              <p:spPr bwMode="auto">
                <a:xfrm>
                  <a:off x="4794463" y="3888221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95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4648865" y="3807324"/>
                  <a:ext cx="150784" cy="278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9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647383" y="3694946"/>
                  <a:ext cx="143004" cy="11118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97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4648495" y="3807324"/>
                  <a:ext cx="145598" cy="1083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98" name="Line 21"/>
                <p:cNvSpPr>
                  <a:spLocks noChangeShapeType="1"/>
                </p:cNvSpPr>
                <p:nvPr/>
              </p:nvSpPr>
              <p:spPr bwMode="auto">
                <a:xfrm>
                  <a:off x="4866707" y="3695345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99" name="Line 22"/>
                <p:cNvSpPr>
                  <a:spLocks noChangeShapeType="1"/>
                </p:cNvSpPr>
                <p:nvPr/>
              </p:nvSpPr>
              <p:spPr bwMode="auto">
                <a:xfrm>
                  <a:off x="4865225" y="3807723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0" name="Line 23"/>
                <p:cNvSpPr>
                  <a:spLocks noChangeShapeType="1"/>
                </p:cNvSpPr>
                <p:nvPr/>
              </p:nvSpPr>
              <p:spPr bwMode="auto">
                <a:xfrm>
                  <a:off x="4866335" y="3928470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65966" y="3807324"/>
                  <a:ext cx="164492" cy="7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2" name="AutoShape 2"/>
                <p:cNvSpPr>
                  <a:spLocks noChangeArrowheads="1"/>
                </p:cNvSpPr>
                <p:nvPr/>
              </p:nvSpPr>
              <p:spPr bwMode="auto">
                <a:xfrm>
                  <a:off x="3386467" y="4820888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09B05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 dirty="0">
                      <a:latin typeface="Helvetica Neue"/>
                    </a:rPr>
                    <a:t>S</a:t>
                  </a:r>
                </a:p>
              </p:txBody>
            </p:sp>
            <p:sp>
              <p:nvSpPr>
                <p:cNvPr id="203" name="AutoShape 5"/>
                <p:cNvSpPr>
                  <a:spLocks noChangeArrowheads="1"/>
                </p:cNvSpPr>
                <p:nvPr/>
              </p:nvSpPr>
              <p:spPr bwMode="auto">
                <a:xfrm>
                  <a:off x="5017120" y="4799945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09B05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4" name="Rectangle 18"/>
                <p:cNvSpPr>
                  <a:spLocks noChangeArrowheads="1"/>
                </p:cNvSpPr>
                <p:nvPr/>
              </p:nvSpPr>
              <p:spPr bwMode="auto">
                <a:xfrm>
                  <a:off x="5056391" y="4967715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5" name="Rectangle 19"/>
                <p:cNvSpPr>
                  <a:spLocks noChangeArrowheads="1"/>
                </p:cNvSpPr>
                <p:nvPr/>
              </p:nvSpPr>
              <p:spPr bwMode="auto">
                <a:xfrm>
                  <a:off x="5055650" y="5081290"/>
                  <a:ext cx="19598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6" name="Rectangle 20"/>
                <p:cNvSpPr>
                  <a:spLocks noChangeArrowheads="1"/>
                </p:cNvSpPr>
                <p:nvPr/>
              </p:nvSpPr>
              <p:spPr bwMode="auto">
                <a:xfrm>
                  <a:off x="5054909" y="5206022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7" name="Rectangle 6"/>
                <p:cNvSpPr>
                  <a:spLocks noChangeArrowheads="1"/>
                </p:cNvSpPr>
                <p:nvPr/>
              </p:nvSpPr>
              <p:spPr bwMode="auto">
                <a:xfrm>
                  <a:off x="4534759" y="4914317"/>
                  <a:ext cx="391594" cy="412852"/>
                </a:xfrm>
                <a:prstGeom prst="rect">
                  <a:avLst/>
                </a:prstGeom>
                <a:solidFill>
                  <a:srgbClr val="09B05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8" name="Rectangle 8"/>
                <p:cNvSpPr>
                  <a:spLocks noChangeArrowheads="1"/>
                </p:cNvSpPr>
                <p:nvPr/>
              </p:nvSpPr>
              <p:spPr bwMode="auto">
                <a:xfrm>
                  <a:off x="4576623" y="5084877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9" name="Rectangle 9"/>
                <p:cNvSpPr>
                  <a:spLocks noChangeArrowheads="1"/>
                </p:cNvSpPr>
                <p:nvPr/>
              </p:nvSpPr>
              <p:spPr bwMode="auto">
                <a:xfrm>
                  <a:off x="4794834" y="4969709"/>
                  <a:ext cx="7150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0" name="Rectangle 10"/>
                <p:cNvSpPr>
                  <a:spLocks noChangeArrowheads="1"/>
                </p:cNvSpPr>
                <p:nvPr/>
              </p:nvSpPr>
              <p:spPr bwMode="auto">
                <a:xfrm>
                  <a:off x="4793352" y="5081688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1" name="Rectangle 11"/>
                <p:cNvSpPr>
                  <a:spLocks noChangeArrowheads="1"/>
                </p:cNvSpPr>
                <p:nvPr/>
              </p:nvSpPr>
              <p:spPr bwMode="auto">
                <a:xfrm>
                  <a:off x="4794463" y="5199647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2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4648865" y="5118750"/>
                  <a:ext cx="150784" cy="278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3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647383" y="5006371"/>
                  <a:ext cx="143004" cy="11118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4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4648496" y="5118750"/>
                  <a:ext cx="145598" cy="1083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5" name="Line 21"/>
                <p:cNvSpPr>
                  <a:spLocks noChangeShapeType="1"/>
                </p:cNvSpPr>
                <p:nvPr/>
              </p:nvSpPr>
              <p:spPr bwMode="auto">
                <a:xfrm>
                  <a:off x="4866707" y="5006770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6" name="Line 22"/>
                <p:cNvSpPr>
                  <a:spLocks noChangeShapeType="1"/>
                </p:cNvSpPr>
                <p:nvPr/>
              </p:nvSpPr>
              <p:spPr bwMode="auto">
                <a:xfrm>
                  <a:off x="4865225" y="5119148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7" name="Line 23"/>
                <p:cNvSpPr>
                  <a:spLocks noChangeShapeType="1"/>
                </p:cNvSpPr>
                <p:nvPr/>
              </p:nvSpPr>
              <p:spPr bwMode="auto">
                <a:xfrm>
                  <a:off x="4866336" y="5239895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65966" y="5118750"/>
                  <a:ext cx="164492" cy="7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9" name="AutoShape 2"/>
                <p:cNvSpPr>
                  <a:spLocks noChangeArrowheads="1"/>
                </p:cNvSpPr>
                <p:nvPr/>
              </p:nvSpPr>
              <p:spPr bwMode="auto">
                <a:xfrm>
                  <a:off x="3382573" y="6124333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FD8232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 dirty="0">
                      <a:latin typeface="Helvetica Neue"/>
                    </a:rPr>
                    <a:t>S</a:t>
                  </a:r>
                </a:p>
              </p:txBody>
            </p:sp>
            <p:sp>
              <p:nvSpPr>
                <p:cNvPr id="220" name="AutoShape 5"/>
                <p:cNvSpPr>
                  <a:spLocks noChangeArrowheads="1"/>
                </p:cNvSpPr>
                <p:nvPr/>
              </p:nvSpPr>
              <p:spPr bwMode="auto">
                <a:xfrm>
                  <a:off x="5013227" y="6103391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FD8232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1" name="Rectangle 18"/>
                <p:cNvSpPr>
                  <a:spLocks noChangeArrowheads="1"/>
                </p:cNvSpPr>
                <p:nvPr/>
              </p:nvSpPr>
              <p:spPr bwMode="auto">
                <a:xfrm>
                  <a:off x="5052499" y="6271161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2" name="Rectangle 19"/>
                <p:cNvSpPr>
                  <a:spLocks noChangeArrowheads="1"/>
                </p:cNvSpPr>
                <p:nvPr/>
              </p:nvSpPr>
              <p:spPr bwMode="auto">
                <a:xfrm>
                  <a:off x="5051758" y="6384734"/>
                  <a:ext cx="19598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3" name="Rectangle 20"/>
                <p:cNvSpPr>
                  <a:spLocks noChangeArrowheads="1"/>
                </p:cNvSpPr>
                <p:nvPr/>
              </p:nvSpPr>
              <p:spPr bwMode="auto">
                <a:xfrm>
                  <a:off x="5051017" y="6509467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4" name="Rectangle 6"/>
                <p:cNvSpPr>
                  <a:spLocks noChangeArrowheads="1"/>
                </p:cNvSpPr>
                <p:nvPr/>
              </p:nvSpPr>
              <p:spPr bwMode="auto">
                <a:xfrm>
                  <a:off x="4530866" y="6217761"/>
                  <a:ext cx="391594" cy="412852"/>
                </a:xfrm>
                <a:prstGeom prst="rect">
                  <a:avLst/>
                </a:prstGeom>
                <a:solidFill>
                  <a:srgbClr val="FD823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5" name="Rectangle 8"/>
                <p:cNvSpPr>
                  <a:spLocks noChangeArrowheads="1"/>
                </p:cNvSpPr>
                <p:nvPr/>
              </p:nvSpPr>
              <p:spPr bwMode="auto">
                <a:xfrm>
                  <a:off x="4572730" y="6388322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6" name="Rectangle 9"/>
                <p:cNvSpPr>
                  <a:spLocks noChangeArrowheads="1"/>
                </p:cNvSpPr>
                <p:nvPr/>
              </p:nvSpPr>
              <p:spPr bwMode="auto">
                <a:xfrm>
                  <a:off x="4790941" y="6273153"/>
                  <a:ext cx="7150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7" name="Rectangle 10"/>
                <p:cNvSpPr>
                  <a:spLocks noChangeArrowheads="1"/>
                </p:cNvSpPr>
                <p:nvPr/>
              </p:nvSpPr>
              <p:spPr bwMode="auto">
                <a:xfrm>
                  <a:off x="4789459" y="6385135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8" name="Rectangle 11"/>
                <p:cNvSpPr>
                  <a:spLocks noChangeArrowheads="1"/>
                </p:cNvSpPr>
                <p:nvPr/>
              </p:nvSpPr>
              <p:spPr bwMode="auto">
                <a:xfrm>
                  <a:off x="4790571" y="6503091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9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4644974" y="6422194"/>
                  <a:ext cx="150784" cy="278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30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4644603" y="6422194"/>
                  <a:ext cx="145598" cy="1083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31" name="Line 21"/>
                <p:cNvSpPr>
                  <a:spLocks noChangeShapeType="1"/>
                </p:cNvSpPr>
                <p:nvPr/>
              </p:nvSpPr>
              <p:spPr bwMode="auto">
                <a:xfrm>
                  <a:off x="4862814" y="6310215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32" name="Line 22"/>
                <p:cNvSpPr>
                  <a:spLocks noChangeShapeType="1"/>
                </p:cNvSpPr>
                <p:nvPr/>
              </p:nvSpPr>
              <p:spPr bwMode="auto">
                <a:xfrm>
                  <a:off x="4861332" y="6422593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33" name="Line 23"/>
                <p:cNvSpPr>
                  <a:spLocks noChangeShapeType="1"/>
                </p:cNvSpPr>
                <p:nvPr/>
              </p:nvSpPr>
              <p:spPr bwMode="auto">
                <a:xfrm>
                  <a:off x="4862443" y="6543341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3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62073" y="6422194"/>
                  <a:ext cx="164492" cy="7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</p:grpSp>
          <p:sp>
            <p:nvSpPr>
              <p:cNvPr id="180" name="Line 15"/>
              <p:cNvSpPr>
                <a:spLocks noChangeShapeType="1"/>
              </p:cNvSpPr>
              <p:nvPr/>
            </p:nvSpPr>
            <p:spPr bwMode="auto">
              <a:xfrm flipH="1">
                <a:off x="4643491" y="6309816"/>
                <a:ext cx="143004" cy="1111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00" dirty="0">
                  <a:latin typeface="Helvetica Neue"/>
                </a:endParaRPr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4385853" y="1903370"/>
              <a:ext cx="31290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latin typeface="Helvetica Neue"/>
                </a:rPr>
                <a:t>h</a:t>
              </a:r>
              <a:r>
                <a:rPr lang="en-US" sz="1050" baseline="-25000" dirty="0" err="1">
                  <a:latin typeface="Helvetica Neue"/>
                </a:rPr>
                <a:t>p</a:t>
              </a:r>
              <a:endParaRPr lang="en-US" sz="1050" dirty="0"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589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Grace Hash Join Pass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472"/>
          </a:xfrm>
        </p:spPr>
        <p:txBody>
          <a:bodyPr/>
          <a:lstStyle/>
          <a:p>
            <a:r>
              <a:rPr lang="en-US" dirty="0"/>
              <a:t>Pass 2 is local Grace Hash Join per node</a:t>
            </a:r>
          </a:p>
          <a:p>
            <a:pPr lvl="1"/>
            <a:r>
              <a:rPr lang="en-US" dirty="0"/>
              <a:t>Complete independence across nodes</a:t>
            </a:r>
          </a:p>
        </p:txBody>
      </p:sp>
      <p:grpSp>
        <p:nvGrpSpPr>
          <p:cNvPr id="6" name="Group 5" descr="Each node does an independent grace hash join to join R and S" title="Pass 2"/>
          <p:cNvGrpSpPr/>
          <p:nvPr/>
        </p:nvGrpSpPr>
        <p:grpSpPr>
          <a:xfrm>
            <a:off x="4227189" y="1984681"/>
            <a:ext cx="1811277" cy="3022978"/>
            <a:chOff x="6017867" y="1920497"/>
            <a:chExt cx="1811277" cy="3022978"/>
          </a:xfrm>
        </p:grpSpPr>
        <p:grpSp>
          <p:nvGrpSpPr>
            <p:cNvPr id="13" name="Group 12"/>
            <p:cNvGrpSpPr/>
            <p:nvPr/>
          </p:nvGrpSpPr>
          <p:grpSpPr>
            <a:xfrm>
              <a:off x="6286500" y="1938292"/>
              <a:ext cx="821999" cy="884334"/>
              <a:chOff x="6858000" y="2362200"/>
              <a:chExt cx="1673684" cy="1800606"/>
            </a:xfrm>
          </p:grpSpPr>
          <p:grpSp>
            <p:nvGrpSpPr>
              <p:cNvPr id="67" name="Group 1888"/>
              <p:cNvGrpSpPr/>
              <p:nvPr/>
            </p:nvGrpSpPr>
            <p:grpSpPr>
              <a:xfrm>
                <a:off x="7618213" y="3061515"/>
                <a:ext cx="913471" cy="657648"/>
                <a:chOff x="-1" y="163776"/>
                <a:chExt cx="913470" cy="657647"/>
              </a:xfrm>
            </p:grpSpPr>
            <p:sp>
              <p:nvSpPr>
                <p:cNvPr id="69" name="Shape 1881"/>
                <p:cNvSpPr/>
                <p:nvPr/>
              </p:nvSpPr>
              <p:spPr>
                <a:xfrm>
                  <a:off x="-1" y="163776"/>
                  <a:ext cx="670978" cy="657647"/>
                </a:xfrm>
                <a:prstGeom prst="rect">
                  <a:avLst/>
                </a:prstGeom>
                <a:solidFill>
                  <a:srgbClr val="3365FF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70" name="Shape 1882"/>
                <p:cNvSpPr/>
                <p:nvPr/>
              </p:nvSpPr>
              <p:spPr>
                <a:xfrm>
                  <a:off x="73000" y="232334"/>
                  <a:ext cx="540211" cy="418329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71" name="Shape 1883"/>
                <p:cNvSpPr/>
                <p:nvPr/>
              </p:nvSpPr>
              <p:spPr>
                <a:xfrm flipH="1">
                  <a:off x="571087" y="432929"/>
                  <a:ext cx="342382" cy="318906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endParaRPr sz="1350"/>
                </a:p>
              </p:txBody>
            </p:sp>
            <p:sp>
              <p:nvSpPr>
                <p:cNvPr id="72" name="Shape 1884"/>
                <p:cNvSpPr/>
                <p:nvPr/>
              </p:nvSpPr>
              <p:spPr>
                <a:xfrm>
                  <a:off x="73000" y="695285"/>
                  <a:ext cx="122516" cy="113629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73" name="Shape 1885"/>
                <p:cNvSpPr/>
                <p:nvPr/>
              </p:nvSpPr>
              <p:spPr>
                <a:xfrm>
                  <a:off x="474048" y="695285"/>
                  <a:ext cx="122516" cy="113629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74" name="Shape 1886"/>
                <p:cNvSpPr/>
                <p:nvPr/>
              </p:nvSpPr>
              <p:spPr>
                <a:xfrm flipV="1">
                  <a:off x="136228" y="650664"/>
                  <a:ext cx="107747" cy="44622"/>
                </a:xfrm>
                <a:prstGeom prst="line">
                  <a:avLst/>
                </a:prstGeom>
                <a:solidFill>
                  <a:srgbClr val="3366FF"/>
                </a:solidFill>
                <a:ln w="285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endParaRPr sz="1350"/>
                </a:p>
              </p:txBody>
            </p:sp>
            <p:sp>
              <p:nvSpPr>
                <p:cNvPr id="87" name="Shape 1887"/>
                <p:cNvSpPr/>
                <p:nvPr/>
              </p:nvSpPr>
              <p:spPr>
                <a:xfrm flipH="1" flipV="1">
                  <a:off x="454245" y="650664"/>
                  <a:ext cx="81062" cy="44622"/>
                </a:xfrm>
                <a:prstGeom prst="line">
                  <a:avLst/>
                </a:prstGeom>
                <a:solidFill>
                  <a:srgbClr val="3366FF"/>
                </a:solidFill>
                <a:ln w="285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endParaRPr sz="1350"/>
                </a:p>
              </p:txBody>
            </p:sp>
          </p:grpSp>
          <p:grpSp>
            <p:nvGrpSpPr>
              <p:cNvPr id="94" name="Group 1892"/>
              <p:cNvGrpSpPr/>
              <p:nvPr/>
            </p:nvGrpSpPr>
            <p:grpSpPr>
              <a:xfrm>
                <a:off x="6861484" y="3267446"/>
                <a:ext cx="486183" cy="895360"/>
                <a:chOff x="-1" y="0"/>
                <a:chExt cx="486181" cy="895359"/>
              </a:xfrm>
            </p:grpSpPr>
            <p:sp>
              <p:nvSpPr>
                <p:cNvPr id="95" name="Shape 1889"/>
                <p:cNvSpPr/>
                <p:nvPr/>
              </p:nvSpPr>
              <p:spPr>
                <a:xfrm>
                  <a:off x="-1" y="-1"/>
                  <a:ext cx="486181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700"/>
                      </a:move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close/>
                    </a:path>
                  </a:pathLst>
                </a:custGeom>
                <a:solidFill>
                  <a:srgbClr val="3365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96" name="Shape 1890"/>
                <p:cNvSpPr/>
                <p:nvPr/>
              </p:nvSpPr>
              <p:spPr>
                <a:xfrm>
                  <a:off x="-1" y="-1"/>
                  <a:ext cx="486182" cy="223843"/>
                </a:xfrm>
                <a:prstGeom prst="ellipse">
                  <a:avLst/>
                </a:prstGeom>
                <a:solidFill>
                  <a:srgbClr val="3365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97" name="Shape 1891"/>
                <p:cNvSpPr/>
                <p:nvPr/>
              </p:nvSpPr>
              <p:spPr>
                <a:xfrm>
                  <a:off x="-2" y="-1"/>
                  <a:ext cx="486182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700"/>
                      </a:moveTo>
                      <a:cubicBezTo>
                        <a:pt x="21600" y="4191"/>
                        <a:pt x="16765" y="5400"/>
                        <a:pt x="10800" y="5400"/>
                      </a:cubicBezTo>
                      <a:cubicBezTo>
                        <a:pt x="4835" y="5400"/>
                        <a:pt x="0" y="4191"/>
                        <a:pt x="0" y="2700"/>
                      </a:cubicBez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lnTo>
                        <a:pt x="0" y="2700"/>
                      </a:lnTo>
                    </a:path>
                  </a:pathLst>
                </a:custGeom>
                <a:solidFill>
                  <a:schemeClr val="tx1">
                    <a:lumMod val="40000"/>
                    <a:lumOff val="60000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</p:grpSp>
          <p:sp>
            <p:nvSpPr>
              <p:cNvPr id="98" name="Shape 1893"/>
              <p:cNvSpPr/>
              <p:nvPr/>
            </p:nvSpPr>
            <p:spPr>
              <a:xfrm>
                <a:off x="6935320" y="3535354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/>
              </a:ln>
            </p:spPr>
            <p:txBody>
              <a:bodyPr lIns="34289" rIns="34289" anchor="ctr"/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2100"/>
              </a:p>
            </p:txBody>
          </p:sp>
          <p:sp>
            <p:nvSpPr>
              <p:cNvPr id="99" name="Shape 1894"/>
              <p:cNvSpPr/>
              <p:nvPr/>
            </p:nvSpPr>
            <p:spPr>
              <a:xfrm>
                <a:off x="6934048" y="3716717"/>
                <a:ext cx="336636" cy="113910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/>
              </a:ln>
            </p:spPr>
            <p:txBody>
              <a:bodyPr lIns="34289" rIns="34289" anchor="ctr"/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2100"/>
              </a:p>
            </p:txBody>
          </p:sp>
          <p:sp>
            <p:nvSpPr>
              <p:cNvPr id="100" name="Shape 1895"/>
              <p:cNvSpPr/>
              <p:nvPr/>
            </p:nvSpPr>
            <p:spPr>
              <a:xfrm>
                <a:off x="6932774" y="3915897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/>
              </a:ln>
            </p:spPr>
            <p:txBody>
              <a:bodyPr lIns="34289" rIns="34289" anchor="ctr"/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2100"/>
              </a:p>
            </p:txBody>
          </p:sp>
          <p:grpSp>
            <p:nvGrpSpPr>
              <p:cNvPr id="101" name="Group 1903"/>
              <p:cNvGrpSpPr/>
              <p:nvPr/>
            </p:nvGrpSpPr>
            <p:grpSpPr>
              <a:xfrm>
                <a:off x="6858000" y="2362200"/>
                <a:ext cx="486182" cy="895360"/>
                <a:chOff x="-1" y="0"/>
                <a:chExt cx="486181" cy="895359"/>
              </a:xfrm>
            </p:grpSpPr>
            <p:grpSp>
              <p:nvGrpSpPr>
                <p:cNvPr id="102" name="Group 1899"/>
                <p:cNvGrpSpPr/>
                <p:nvPr/>
              </p:nvGrpSpPr>
              <p:grpSpPr>
                <a:xfrm>
                  <a:off x="-2" y="-1"/>
                  <a:ext cx="486183" cy="895361"/>
                  <a:chOff x="-1" y="0"/>
                  <a:chExt cx="486181" cy="895359"/>
                </a:xfrm>
              </p:grpSpPr>
              <p:sp>
                <p:nvSpPr>
                  <p:cNvPr id="106" name="Shape 1896"/>
                  <p:cNvSpPr/>
                  <p:nvPr/>
                </p:nvSpPr>
                <p:spPr>
                  <a:xfrm>
                    <a:off x="-1" y="-1"/>
                    <a:ext cx="486181" cy="8953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700"/>
                        </a:moveTo>
                        <a:cubicBezTo>
                          <a:pt x="0" y="1209"/>
                          <a:pt x="4835" y="0"/>
                          <a:pt x="10800" y="0"/>
                        </a:cubicBezTo>
                        <a:cubicBezTo>
                          <a:pt x="16765" y="0"/>
                          <a:pt x="21600" y="1209"/>
                          <a:pt x="21600" y="2700"/>
                        </a:cubicBezTo>
                        <a:lnTo>
                          <a:pt x="21600" y="18900"/>
                        </a:lnTo>
                        <a:cubicBezTo>
                          <a:pt x="21600" y="20391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20391"/>
                          <a:pt x="0" y="18900"/>
                        </a:cubicBezTo>
                        <a:close/>
                      </a:path>
                    </a:pathLst>
                  </a:custGeom>
                  <a:solidFill>
                    <a:srgbClr val="5B9BD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ctr">
                    <a:noAutofit/>
                  </a:bodyPr>
                  <a:lstStyle/>
                  <a:p>
                    <a:pPr>
                      <a:defRPr sz="2800">
                        <a:solidFill>
                          <a:srgbClr val="CF0E30"/>
                        </a:solidFill>
                      </a:defRPr>
                    </a:pPr>
                    <a:endParaRPr sz="2100"/>
                  </a:p>
                </p:txBody>
              </p:sp>
              <p:sp>
                <p:nvSpPr>
                  <p:cNvPr id="107" name="Shape 1897"/>
                  <p:cNvSpPr/>
                  <p:nvPr/>
                </p:nvSpPr>
                <p:spPr>
                  <a:xfrm>
                    <a:off x="-1" y="-1"/>
                    <a:ext cx="486182" cy="223843"/>
                  </a:xfrm>
                  <a:prstGeom prst="ellipse">
                    <a:avLst/>
                  </a:prstGeom>
                  <a:solidFill>
                    <a:srgbClr val="3365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ctr">
                    <a:noAutofit/>
                  </a:bodyPr>
                  <a:lstStyle/>
                  <a:p>
                    <a:pPr>
                      <a:defRPr sz="2800">
                        <a:solidFill>
                          <a:srgbClr val="CF0E30"/>
                        </a:solidFill>
                      </a:defRPr>
                    </a:pPr>
                    <a:endParaRPr sz="2100"/>
                  </a:p>
                </p:txBody>
              </p:sp>
              <p:sp>
                <p:nvSpPr>
                  <p:cNvPr id="108" name="Shape 1898"/>
                  <p:cNvSpPr/>
                  <p:nvPr/>
                </p:nvSpPr>
                <p:spPr>
                  <a:xfrm>
                    <a:off x="-2" y="-1"/>
                    <a:ext cx="486182" cy="8953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700"/>
                        </a:moveTo>
                        <a:cubicBezTo>
                          <a:pt x="21600" y="4191"/>
                          <a:pt x="16765" y="5400"/>
                          <a:pt x="10800" y="5400"/>
                        </a:cubicBezTo>
                        <a:cubicBezTo>
                          <a:pt x="4835" y="5400"/>
                          <a:pt x="0" y="4191"/>
                          <a:pt x="0" y="2700"/>
                        </a:cubicBezTo>
                        <a:cubicBezTo>
                          <a:pt x="0" y="1209"/>
                          <a:pt x="4835" y="0"/>
                          <a:pt x="10800" y="0"/>
                        </a:cubicBezTo>
                        <a:cubicBezTo>
                          <a:pt x="16765" y="0"/>
                          <a:pt x="21600" y="1209"/>
                          <a:pt x="21600" y="2700"/>
                        </a:cubicBezTo>
                        <a:lnTo>
                          <a:pt x="21600" y="18900"/>
                        </a:lnTo>
                        <a:cubicBezTo>
                          <a:pt x="21600" y="20391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20391"/>
                          <a:pt x="0" y="18900"/>
                        </a:cubicBezTo>
                        <a:lnTo>
                          <a:pt x="0" y="2700"/>
                        </a:lnTo>
                      </a:path>
                    </a:pathLst>
                  </a:custGeom>
                  <a:solidFill>
                    <a:srgbClr val="3365FF"/>
                  </a:solidFill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34289" tIns="34289" rIns="34289" bIns="34289" numCol="1" anchor="ctr">
                    <a:noAutofit/>
                  </a:bodyPr>
                  <a:lstStyle/>
                  <a:p>
                    <a:pPr>
                      <a:defRPr sz="2800">
                        <a:solidFill>
                          <a:srgbClr val="CF0E30"/>
                        </a:solidFill>
                      </a:defRPr>
                    </a:pPr>
                    <a:endParaRPr sz="2100"/>
                  </a:p>
                </p:txBody>
              </p:sp>
            </p:grpSp>
            <p:sp>
              <p:nvSpPr>
                <p:cNvPr id="103" name="Shape 1900"/>
                <p:cNvSpPr/>
                <p:nvPr/>
              </p:nvSpPr>
              <p:spPr>
                <a:xfrm>
                  <a:off x="67453" y="267907"/>
                  <a:ext cx="336636" cy="113909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104" name="Shape 1901"/>
                <p:cNvSpPr/>
                <p:nvPr/>
              </p:nvSpPr>
              <p:spPr>
                <a:xfrm>
                  <a:off x="66182" y="449271"/>
                  <a:ext cx="336636" cy="113910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105" name="Shape 1902"/>
                <p:cNvSpPr/>
                <p:nvPr/>
              </p:nvSpPr>
              <p:spPr>
                <a:xfrm>
                  <a:off x="64908" y="648451"/>
                  <a:ext cx="336636" cy="113909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</p:grpSp>
          <p:sp>
            <p:nvSpPr>
              <p:cNvPr id="109" name="Shape 1904"/>
              <p:cNvSpPr/>
              <p:nvPr/>
            </p:nvSpPr>
            <p:spPr>
              <a:xfrm>
                <a:off x="7259546" y="2759625"/>
                <a:ext cx="554186" cy="571044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txBody>
              <a:bodyPr lIns="34289" rIns="34289"/>
              <a:lstStyle/>
              <a:p>
                <a:endParaRPr sz="1350"/>
              </a:p>
            </p:txBody>
          </p:sp>
          <p:sp>
            <p:nvSpPr>
              <p:cNvPr id="110" name="Shape 1905"/>
              <p:cNvSpPr/>
              <p:nvPr/>
            </p:nvSpPr>
            <p:spPr>
              <a:xfrm>
                <a:off x="7263031" y="3630320"/>
                <a:ext cx="491413" cy="20065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txBody>
              <a:bodyPr lIns="34289" rIns="34289"/>
              <a:lstStyle/>
              <a:p>
                <a:endParaRPr sz="135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286501" y="2947274"/>
              <a:ext cx="821999" cy="884334"/>
              <a:chOff x="6858000" y="2362200"/>
              <a:chExt cx="1673684" cy="1800606"/>
            </a:xfrm>
          </p:grpSpPr>
          <p:grpSp>
            <p:nvGrpSpPr>
              <p:cNvPr id="172" name="Group 1888"/>
              <p:cNvGrpSpPr/>
              <p:nvPr/>
            </p:nvGrpSpPr>
            <p:grpSpPr>
              <a:xfrm>
                <a:off x="7618213" y="3061515"/>
                <a:ext cx="913471" cy="657648"/>
                <a:chOff x="-1" y="163776"/>
                <a:chExt cx="913470" cy="657647"/>
              </a:xfrm>
            </p:grpSpPr>
            <p:sp>
              <p:nvSpPr>
                <p:cNvPr id="191" name="Shape 1881"/>
                <p:cNvSpPr/>
                <p:nvPr/>
              </p:nvSpPr>
              <p:spPr>
                <a:xfrm>
                  <a:off x="-1" y="163776"/>
                  <a:ext cx="670978" cy="657647"/>
                </a:xfrm>
                <a:prstGeom prst="rect">
                  <a:avLst/>
                </a:prstGeom>
                <a:solidFill>
                  <a:srgbClr val="09B05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192" name="Shape 1882"/>
                <p:cNvSpPr/>
                <p:nvPr/>
              </p:nvSpPr>
              <p:spPr>
                <a:xfrm>
                  <a:off x="73000" y="232334"/>
                  <a:ext cx="540211" cy="418329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193" name="Shape 1883"/>
                <p:cNvSpPr/>
                <p:nvPr/>
              </p:nvSpPr>
              <p:spPr>
                <a:xfrm flipH="1">
                  <a:off x="571087" y="432929"/>
                  <a:ext cx="342382" cy="318906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endParaRPr sz="1350"/>
                </a:p>
              </p:txBody>
            </p:sp>
            <p:sp>
              <p:nvSpPr>
                <p:cNvPr id="194" name="Shape 1884"/>
                <p:cNvSpPr/>
                <p:nvPr/>
              </p:nvSpPr>
              <p:spPr>
                <a:xfrm>
                  <a:off x="73000" y="695285"/>
                  <a:ext cx="122516" cy="113629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195" name="Shape 1885"/>
                <p:cNvSpPr/>
                <p:nvPr/>
              </p:nvSpPr>
              <p:spPr>
                <a:xfrm>
                  <a:off x="474048" y="695285"/>
                  <a:ext cx="122516" cy="113629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196" name="Shape 1886"/>
                <p:cNvSpPr/>
                <p:nvPr/>
              </p:nvSpPr>
              <p:spPr>
                <a:xfrm flipV="1">
                  <a:off x="136228" y="650664"/>
                  <a:ext cx="107747" cy="44622"/>
                </a:xfrm>
                <a:prstGeom prst="line">
                  <a:avLst/>
                </a:prstGeom>
                <a:solidFill>
                  <a:srgbClr val="3366FF"/>
                </a:solidFill>
                <a:ln w="285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endParaRPr sz="1350"/>
                </a:p>
              </p:txBody>
            </p:sp>
            <p:sp>
              <p:nvSpPr>
                <p:cNvPr id="197" name="Shape 1887"/>
                <p:cNvSpPr/>
                <p:nvPr/>
              </p:nvSpPr>
              <p:spPr>
                <a:xfrm flipH="1" flipV="1">
                  <a:off x="454245" y="650664"/>
                  <a:ext cx="81062" cy="44622"/>
                </a:xfrm>
                <a:prstGeom prst="line">
                  <a:avLst/>
                </a:prstGeom>
                <a:solidFill>
                  <a:srgbClr val="3366FF"/>
                </a:solidFill>
                <a:ln w="285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endParaRPr sz="1350"/>
                </a:p>
              </p:txBody>
            </p:sp>
          </p:grpSp>
          <p:grpSp>
            <p:nvGrpSpPr>
              <p:cNvPr id="173" name="Group 1892"/>
              <p:cNvGrpSpPr/>
              <p:nvPr/>
            </p:nvGrpSpPr>
            <p:grpSpPr>
              <a:xfrm>
                <a:off x="6861484" y="3267446"/>
                <a:ext cx="486183" cy="895360"/>
                <a:chOff x="-1" y="0"/>
                <a:chExt cx="486181" cy="895359"/>
              </a:xfrm>
            </p:grpSpPr>
            <p:sp>
              <p:nvSpPr>
                <p:cNvPr id="187" name="Shape 1889"/>
                <p:cNvSpPr/>
                <p:nvPr/>
              </p:nvSpPr>
              <p:spPr>
                <a:xfrm>
                  <a:off x="-1" y="-1"/>
                  <a:ext cx="486181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700"/>
                      </a:move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188" name="Shape 1890"/>
                <p:cNvSpPr/>
                <p:nvPr/>
              </p:nvSpPr>
              <p:spPr>
                <a:xfrm>
                  <a:off x="-1" y="-1"/>
                  <a:ext cx="486182" cy="223843"/>
                </a:xfrm>
                <a:prstGeom prst="ellipse">
                  <a:avLst/>
                </a:prstGeom>
                <a:solidFill>
                  <a:srgbClr val="09B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189" name="Shape 1891"/>
                <p:cNvSpPr/>
                <p:nvPr/>
              </p:nvSpPr>
              <p:spPr>
                <a:xfrm>
                  <a:off x="-2" y="-1"/>
                  <a:ext cx="486182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700"/>
                      </a:moveTo>
                      <a:cubicBezTo>
                        <a:pt x="21600" y="4191"/>
                        <a:pt x="16765" y="5400"/>
                        <a:pt x="10800" y="5400"/>
                      </a:cubicBezTo>
                      <a:cubicBezTo>
                        <a:pt x="4835" y="5400"/>
                        <a:pt x="0" y="4191"/>
                        <a:pt x="0" y="2700"/>
                      </a:cubicBez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lnTo>
                        <a:pt x="0" y="2700"/>
                      </a:lnTo>
                    </a:path>
                  </a:pathLst>
                </a:custGeom>
                <a:solidFill>
                  <a:srgbClr val="92D050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</p:grpSp>
          <p:sp>
            <p:nvSpPr>
              <p:cNvPr id="174" name="Shape 1893"/>
              <p:cNvSpPr/>
              <p:nvPr/>
            </p:nvSpPr>
            <p:spPr>
              <a:xfrm>
                <a:off x="6935320" y="3535354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/>
              </a:ln>
            </p:spPr>
            <p:txBody>
              <a:bodyPr lIns="34289" rIns="34289" anchor="ctr"/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2100"/>
              </a:p>
            </p:txBody>
          </p:sp>
          <p:sp>
            <p:nvSpPr>
              <p:cNvPr id="175" name="Shape 1894"/>
              <p:cNvSpPr/>
              <p:nvPr/>
            </p:nvSpPr>
            <p:spPr>
              <a:xfrm>
                <a:off x="6934048" y="3716717"/>
                <a:ext cx="336636" cy="113910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/>
              </a:ln>
            </p:spPr>
            <p:txBody>
              <a:bodyPr lIns="34289" rIns="34289" anchor="ctr"/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2100"/>
              </a:p>
            </p:txBody>
          </p:sp>
          <p:sp>
            <p:nvSpPr>
              <p:cNvPr id="176" name="Shape 1895"/>
              <p:cNvSpPr/>
              <p:nvPr/>
            </p:nvSpPr>
            <p:spPr>
              <a:xfrm>
                <a:off x="6932774" y="3915897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/>
              </a:ln>
            </p:spPr>
            <p:txBody>
              <a:bodyPr lIns="34289" rIns="34289" anchor="ctr"/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2100"/>
              </a:p>
            </p:txBody>
          </p:sp>
          <p:grpSp>
            <p:nvGrpSpPr>
              <p:cNvPr id="177" name="Group 1903"/>
              <p:cNvGrpSpPr/>
              <p:nvPr/>
            </p:nvGrpSpPr>
            <p:grpSpPr>
              <a:xfrm>
                <a:off x="6858000" y="2362200"/>
                <a:ext cx="486182" cy="895360"/>
                <a:chOff x="-1" y="0"/>
                <a:chExt cx="486181" cy="895359"/>
              </a:xfrm>
            </p:grpSpPr>
            <p:grpSp>
              <p:nvGrpSpPr>
                <p:cNvPr id="180" name="Group 1899"/>
                <p:cNvGrpSpPr/>
                <p:nvPr/>
              </p:nvGrpSpPr>
              <p:grpSpPr>
                <a:xfrm>
                  <a:off x="-2" y="-1"/>
                  <a:ext cx="486183" cy="895361"/>
                  <a:chOff x="-1" y="0"/>
                  <a:chExt cx="486181" cy="895359"/>
                </a:xfrm>
              </p:grpSpPr>
              <p:sp>
                <p:nvSpPr>
                  <p:cNvPr id="184" name="Shape 1896"/>
                  <p:cNvSpPr/>
                  <p:nvPr/>
                </p:nvSpPr>
                <p:spPr>
                  <a:xfrm>
                    <a:off x="-1" y="-1"/>
                    <a:ext cx="486181" cy="8953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700"/>
                        </a:moveTo>
                        <a:cubicBezTo>
                          <a:pt x="0" y="1209"/>
                          <a:pt x="4835" y="0"/>
                          <a:pt x="10800" y="0"/>
                        </a:cubicBezTo>
                        <a:cubicBezTo>
                          <a:pt x="16765" y="0"/>
                          <a:pt x="21600" y="1209"/>
                          <a:pt x="21600" y="2700"/>
                        </a:cubicBezTo>
                        <a:lnTo>
                          <a:pt x="21600" y="18900"/>
                        </a:lnTo>
                        <a:cubicBezTo>
                          <a:pt x="21600" y="20391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20391"/>
                          <a:pt x="0" y="18900"/>
                        </a:cubicBezTo>
                        <a:close/>
                      </a:path>
                    </a:pathLst>
                  </a:custGeom>
                  <a:solidFill>
                    <a:srgbClr val="09B05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ctr">
                    <a:noAutofit/>
                  </a:bodyPr>
                  <a:lstStyle/>
                  <a:p>
                    <a:pPr>
                      <a:defRPr sz="2800">
                        <a:solidFill>
                          <a:srgbClr val="CF0E30"/>
                        </a:solidFill>
                      </a:defRPr>
                    </a:pPr>
                    <a:endParaRPr sz="2100"/>
                  </a:p>
                </p:txBody>
              </p:sp>
              <p:sp>
                <p:nvSpPr>
                  <p:cNvPr id="185" name="Shape 1897"/>
                  <p:cNvSpPr/>
                  <p:nvPr/>
                </p:nvSpPr>
                <p:spPr>
                  <a:xfrm>
                    <a:off x="-1" y="-1"/>
                    <a:ext cx="486182" cy="223843"/>
                  </a:xfrm>
                  <a:prstGeom prst="ellipse">
                    <a:avLst/>
                  </a:prstGeom>
                  <a:solidFill>
                    <a:srgbClr val="09B05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ctr">
                    <a:noAutofit/>
                  </a:bodyPr>
                  <a:lstStyle/>
                  <a:p>
                    <a:pPr>
                      <a:defRPr sz="2800">
                        <a:solidFill>
                          <a:srgbClr val="CF0E30"/>
                        </a:solidFill>
                      </a:defRPr>
                    </a:pPr>
                    <a:endParaRPr sz="2100"/>
                  </a:p>
                </p:txBody>
              </p:sp>
              <p:sp>
                <p:nvSpPr>
                  <p:cNvPr id="186" name="Shape 1898"/>
                  <p:cNvSpPr/>
                  <p:nvPr/>
                </p:nvSpPr>
                <p:spPr>
                  <a:xfrm>
                    <a:off x="-2" y="-1"/>
                    <a:ext cx="486182" cy="8953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700"/>
                        </a:moveTo>
                        <a:cubicBezTo>
                          <a:pt x="21600" y="4191"/>
                          <a:pt x="16765" y="5400"/>
                          <a:pt x="10800" y="5400"/>
                        </a:cubicBezTo>
                        <a:cubicBezTo>
                          <a:pt x="4835" y="5400"/>
                          <a:pt x="0" y="4191"/>
                          <a:pt x="0" y="2700"/>
                        </a:cubicBezTo>
                        <a:cubicBezTo>
                          <a:pt x="0" y="1209"/>
                          <a:pt x="4835" y="0"/>
                          <a:pt x="10800" y="0"/>
                        </a:cubicBezTo>
                        <a:cubicBezTo>
                          <a:pt x="16765" y="0"/>
                          <a:pt x="21600" y="1209"/>
                          <a:pt x="21600" y="2700"/>
                        </a:cubicBezTo>
                        <a:lnTo>
                          <a:pt x="21600" y="18900"/>
                        </a:lnTo>
                        <a:cubicBezTo>
                          <a:pt x="21600" y="20391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20391"/>
                          <a:pt x="0" y="18900"/>
                        </a:cubicBezTo>
                        <a:lnTo>
                          <a:pt x="0" y="2700"/>
                        </a:lnTo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34289" tIns="34289" rIns="34289" bIns="34289" numCol="1" anchor="ctr">
                    <a:noAutofit/>
                  </a:bodyPr>
                  <a:lstStyle/>
                  <a:p>
                    <a:pPr>
                      <a:defRPr sz="2800">
                        <a:solidFill>
                          <a:srgbClr val="CF0E30"/>
                        </a:solidFill>
                      </a:defRPr>
                    </a:pPr>
                    <a:endParaRPr sz="2100"/>
                  </a:p>
                </p:txBody>
              </p:sp>
            </p:grpSp>
            <p:sp>
              <p:nvSpPr>
                <p:cNvPr id="181" name="Shape 1900"/>
                <p:cNvSpPr/>
                <p:nvPr/>
              </p:nvSpPr>
              <p:spPr>
                <a:xfrm>
                  <a:off x="67453" y="267907"/>
                  <a:ext cx="336636" cy="113909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182" name="Shape 1901"/>
                <p:cNvSpPr/>
                <p:nvPr/>
              </p:nvSpPr>
              <p:spPr>
                <a:xfrm>
                  <a:off x="66182" y="449271"/>
                  <a:ext cx="336636" cy="113910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183" name="Shape 1902"/>
                <p:cNvSpPr/>
                <p:nvPr/>
              </p:nvSpPr>
              <p:spPr>
                <a:xfrm>
                  <a:off x="64908" y="648451"/>
                  <a:ext cx="336636" cy="113909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</p:grpSp>
          <p:sp>
            <p:nvSpPr>
              <p:cNvPr id="178" name="Shape 1904"/>
              <p:cNvSpPr/>
              <p:nvPr/>
            </p:nvSpPr>
            <p:spPr>
              <a:xfrm>
                <a:off x="7259546" y="2759625"/>
                <a:ext cx="554186" cy="571044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txBody>
              <a:bodyPr lIns="34289" rIns="34289"/>
              <a:lstStyle/>
              <a:p>
                <a:endParaRPr sz="1350"/>
              </a:p>
            </p:txBody>
          </p:sp>
          <p:sp>
            <p:nvSpPr>
              <p:cNvPr id="179" name="Shape 1905"/>
              <p:cNvSpPr/>
              <p:nvPr/>
            </p:nvSpPr>
            <p:spPr>
              <a:xfrm>
                <a:off x="7263031" y="3630320"/>
                <a:ext cx="491413" cy="20065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txBody>
              <a:bodyPr lIns="34289" rIns="34289"/>
              <a:lstStyle/>
              <a:p>
                <a:endParaRPr sz="135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6286501" y="4059141"/>
              <a:ext cx="821999" cy="884334"/>
              <a:chOff x="6858000" y="2362200"/>
              <a:chExt cx="1673684" cy="1800606"/>
            </a:xfrm>
          </p:grpSpPr>
          <p:grpSp>
            <p:nvGrpSpPr>
              <p:cNvPr id="202" name="Group 1888"/>
              <p:cNvGrpSpPr/>
              <p:nvPr/>
            </p:nvGrpSpPr>
            <p:grpSpPr>
              <a:xfrm>
                <a:off x="7618213" y="3061515"/>
                <a:ext cx="913471" cy="657648"/>
                <a:chOff x="-1" y="163776"/>
                <a:chExt cx="913470" cy="657647"/>
              </a:xfrm>
            </p:grpSpPr>
            <p:sp>
              <p:nvSpPr>
                <p:cNvPr id="221" name="Shape 1881"/>
                <p:cNvSpPr/>
                <p:nvPr/>
              </p:nvSpPr>
              <p:spPr>
                <a:xfrm>
                  <a:off x="-1" y="163776"/>
                  <a:ext cx="670978" cy="657647"/>
                </a:xfrm>
                <a:prstGeom prst="rect">
                  <a:avLst/>
                </a:prstGeom>
                <a:solidFill>
                  <a:srgbClr val="FD8232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222" name="Shape 1882"/>
                <p:cNvSpPr/>
                <p:nvPr/>
              </p:nvSpPr>
              <p:spPr>
                <a:xfrm>
                  <a:off x="73000" y="232334"/>
                  <a:ext cx="540211" cy="418329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223" name="Shape 1883"/>
                <p:cNvSpPr/>
                <p:nvPr/>
              </p:nvSpPr>
              <p:spPr>
                <a:xfrm flipH="1">
                  <a:off x="571087" y="432929"/>
                  <a:ext cx="342382" cy="318906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endParaRPr sz="1350"/>
                </a:p>
              </p:txBody>
            </p:sp>
            <p:sp>
              <p:nvSpPr>
                <p:cNvPr id="224" name="Shape 1884"/>
                <p:cNvSpPr/>
                <p:nvPr/>
              </p:nvSpPr>
              <p:spPr>
                <a:xfrm>
                  <a:off x="73000" y="695285"/>
                  <a:ext cx="122516" cy="113629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225" name="Shape 1885"/>
                <p:cNvSpPr/>
                <p:nvPr/>
              </p:nvSpPr>
              <p:spPr>
                <a:xfrm>
                  <a:off x="474048" y="695285"/>
                  <a:ext cx="122516" cy="113629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226" name="Shape 1886"/>
                <p:cNvSpPr/>
                <p:nvPr/>
              </p:nvSpPr>
              <p:spPr>
                <a:xfrm flipV="1">
                  <a:off x="136228" y="650664"/>
                  <a:ext cx="107747" cy="44622"/>
                </a:xfrm>
                <a:prstGeom prst="line">
                  <a:avLst/>
                </a:prstGeom>
                <a:solidFill>
                  <a:srgbClr val="3366FF"/>
                </a:solidFill>
                <a:ln w="285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endParaRPr sz="1350"/>
                </a:p>
              </p:txBody>
            </p:sp>
            <p:sp>
              <p:nvSpPr>
                <p:cNvPr id="227" name="Shape 1887"/>
                <p:cNvSpPr/>
                <p:nvPr/>
              </p:nvSpPr>
              <p:spPr>
                <a:xfrm flipH="1" flipV="1">
                  <a:off x="454245" y="650664"/>
                  <a:ext cx="81062" cy="44622"/>
                </a:xfrm>
                <a:prstGeom prst="line">
                  <a:avLst/>
                </a:prstGeom>
                <a:solidFill>
                  <a:srgbClr val="3366FF"/>
                </a:solidFill>
                <a:ln w="285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endParaRPr sz="1350"/>
                </a:p>
              </p:txBody>
            </p:sp>
          </p:grpSp>
          <p:grpSp>
            <p:nvGrpSpPr>
              <p:cNvPr id="203" name="Group 1892"/>
              <p:cNvGrpSpPr/>
              <p:nvPr/>
            </p:nvGrpSpPr>
            <p:grpSpPr>
              <a:xfrm>
                <a:off x="6861484" y="3267446"/>
                <a:ext cx="486183" cy="895360"/>
                <a:chOff x="-1" y="0"/>
                <a:chExt cx="486181" cy="895359"/>
              </a:xfrm>
            </p:grpSpPr>
            <p:sp>
              <p:nvSpPr>
                <p:cNvPr id="217" name="Shape 1889"/>
                <p:cNvSpPr/>
                <p:nvPr/>
              </p:nvSpPr>
              <p:spPr>
                <a:xfrm>
                  <a:off x="-1" y="-1"/>
                  <a:ext cx="486181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700"/>
                      </a:move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218" name="Shape 1890"/>
                <p:cNvSpPr/>
                <p:nvPr/>
              </p:nvSpPr>
              <p:spPr>
                <a:xfrm>
                  <a:off x="-1" y="-1"/>
                  <a:ext cx="486182" cy="223843"/>
                </a:xfrm>
                <a:prstGeom prst="ellipse">
                  <a:avLst/>
                </a:pr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219" name="Shape 1891"/>
                <p:cNvSpPr/>
                <p:nvPr/>
              </p:nvSpPr>
              <p:spPr>
                <a:xfrm>
                  <a:off x="-2" y="-1"/>
                  <a:ext cx="486182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700"/>
                      </a:moveTo>
                      <a:cubicBezTo>
                        <a:pt x="21600" y="4191"/>
                        <a:pt x="16765" y="5400"/>
                        <a:pt x="10800" y="5400"/>
                      </a:cubicBezTo>
                      <a:cubicBezTo>
                        <a:pt x="4835" y="5400"/>
                        <a:pt x="0" y="4191"/>
                        <a:pt x="0" y="2700"/>
                      </a:cubicBez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lnTo>
                        <a:pt x="0" y="2700"/>
                      </a:lnTo>
                    </a:path>
                  </a:pathLst>
                </a:custGeom>
                <a:solidFill>
                  <a:schemeClr val="accent4">
                    <a:lumMod val="25000"/>
                    <a:lumOff val="75000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</p:grpSp>
          <p:sp>
            <p:nvSpPr>
              <p:cNvPr id="204" name="Shape 1893"/>
              <p:cNvSpPr/>
              <p:nvPr/>
            </p:nvSpPr>
            <p:spPr>
              <a:xfrm>
                <a:off x="6935320" y="3535354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/>
              </a:ln>
            </p:spPr>
            <p:txBody>
              <a:bodyPr lIns="34289" rIns="34289" anchor="ctr"/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2100"/>
              </a:p>
            </p:txBody>
          </p:sp>
          <p:sp>
            <p:nvSpPr>
              <p:cNvPr id="205" name="Shape 1894"/>
              <p:cNvSpPr/>
              <p:nvPr/>
            </p:nvSpPr>
            <p:spPr>
              <a:xfrm>
                <a:off x="6934048" y="3716717"/>
                <a:ext cx="336636" cy="113910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/>
              </a:ln>
            </p:spPr>
            <p:txBody>
              <a:bodyPr lIns="34289" rIns="34289" anchor="ctr"/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2100"/>
              </a:p>
            </p:txBody>
          </p:sp>
          <p:sp>
            <p:nvSpPr>
              <p:cNvPr id="206" name="Shape 1895"/>
              <p:cNvSpPr/>
              <p:nvPr/>
            </p:nvSpPr>
            <p:spPr>
              <a:xfrm>
                <a:off x="6932774" y="3915897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/>
              </a:ln>
            </p:spPr>
            <p:txBody>
              <a:bodyPr lIns="34289" rIns="34289" anchor="ctr"/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2100"/>
              </a:p>
            </p:txBody>
          </p:sp>
          <p:grpSp>
            <p:nvGrpSpPr>
              <p:cNvPr id="207" name="Group 1903"/>
              <p:cNvGrpSpPr/>
              <p:nvPr/>
            </p:nvGrpSpPr>
            <p:grpSpPr>
              <a:xfrm>
                <a:off x="6858000" y="2362200"/>
                <a:ext cx="486182" cy="895360"/>
                <a:chOff x="-1" y="0"/>
                <a:chExt cx="486181" cy="895359"/>
              </a:xfrm>
            </p:grpSpPr>
            <p:grpSp>
              <p:nvGrpSpPr>
                <p:cNvPr id="210" name="Group 1899"/>
                <p:cNvGrpSpPr/>
                <p:nvPr/>
              </p:nvGrpSpPr>
              <p:grpSpPr>
                <a:xfrm>
                  <a:off x="-2" y="-1"/>
                  <a:ext cx="486183" cy="895361"/>
                  <a:chOff x="-1" y="0"/>
                  <a:chExt cx="486181" cy="895359"/>
                </a:xfrm>
              </p:grpSpPr>
              <p:sp>
                <p:nvSpPr>
                  <p:cNvPr id="214" name="Shape 1896"/>
                  <p:cNvSpPr/>
                  <p:nvPr/>
                </p:nvSpPr>
                <p:spPr>
                  <a:xfrm>
                    <a:off x="-1" y="-1"/>
                    <a:ext cx="486181" cy="8953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700"/>
                        </a:moveTo>
                        <a:cubicBezTo>
                          <a:pt x="0" y="1209"/>
                          <a:pt x="4835" y="0"/>
                          <a:pt x="10800" y="0"/>
                        </a:cubicBezTo>
                        <a:cubicBezTo>
                          <a:pt x="16765" y="0"/>
                          <a:pt x="21600" y="1209"/>
                          <a:pt x="21600" y="2700"/>
                        </a:cubicBezTo>
                        <a:lnTo>
                          <a:pt x="21600" y="18900"/>
                        </a:lnTo>
                        <a:cubicBezTo>
                          <a:pt x="21600" y="20391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20391"/>
                          <a:pt x="0" y="18900"/>
                        </a:cubicBezTo>
                        <a:close/>
                      </a:path>
                    </a:pathLst>
                  </a:custGeom>
                  <a:solidFill>
                    <a:srgbClr val="5B9BD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ctr">
                    <a:noAutofit/>
                  </a:bodyPr>
                  <a:lstStyle/>
                  <a:p>
                    <a:pPr>
                      <a:defRPr sz="2800">
                        <a:solidFill>
                          <a:srgbClr val="CF0E30"/>
                        </a:solidFill>
                      </a:defRPr>
                    </a:pPr>
                    <a:endParaRPr sz="2100"/>
                  </a:p>
                </p:txBody>
              </p:sp>
              <p:sp>
                <p:nvSpPr>
                  <p:cNvPr id="215" name="Shape 1897"/>
                  <p:cNvSpPr/>
                  <p:nvPr/>
                </p:nvSpPr>
                <p:spPr>
                  <a:xfrm>
                    <a:off x="-1" y="-1"/>
                    <a:ext cx="486182" cy="223843"/>
                  </a:xfrm>
                  <a:prstGeom prst="ellipse">
                    <a:avLst/>
                  </a:prstGeom>
                  <a:solidFill>
                    <a:srgbClr val="FD823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ctr">
                    <a:noAutofit/>
                  </a:bodyPr>
                  <a:lstStyle/>
                  <a:p>
                    <a:pPr>
                      <a:defRPr sz="2800">
                        <a:solidFill>
                          <a:srgbClr val="CF0E30"/>
                        </a:solidFill>
                      </a:defRPr>
                    </a:pPr>
                    <a:endParaRPr sz="2100"/>
                  </a:p>
                </p:txBody>
              </p:sp>
              <p:sp>
                <p:nvSpPr>
                  <p:cNvPr id="216" name="Shape 1898"/>
                  <p:cNvSpPr/>
                  <p:nvPr/>
                </p:nvSpPr>
                <p:spPr>
                  <a:xfrm>
                    <a:off x="-2" y="-1"/>
                    <a:ext cx="486182" cy="8953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700"/>
                        </a:moveTo>
                        <a:cubicBezTo>
                          <a:pt x="21600" y="4191"/>
                          <a:pt x="16765" y="5400"/>
                          <a:pt x="10800" y="5400"/>
                        </a:cubicBezTo>
                        <a:cubicBezTo>
                          <a:pt x="4835" y="5400"/>
                          <a:pt x="0" y="4191"/>
                          <a:pt x="0" y="2700"/>
                        </a:cubicBezTo>
                        <a:cubicBezTo>
                          <a:pt x="0" y="1209"/>
                          <a:pt x="4835" y="0"/>
                          <a:pt x="10800" y="0"/>
                        </a:cubicBezTo>
                        <a:cubicBezTo>
                          <a:pt x="16765" y="0"/>
                          <a:pt x="21600" y="1209"/>
                          <a:pt x="21600" y="2700"/>
                        </a:cubicBezTo>
                        <a:lnTo>
                          <a:pt x="21600" y="18900"/>
                        </a:lnTo>
                        <a:cubicBezTo>
                          <a:pt x="21600" y="20391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20391"/>
                          <a:pt x="0" y="18900"/>
                        </a:cubicBezTo>
                        <a:lnTo>
                          <a:pt x="0" y="2700"/>
                        </a:lnTo>
                      </a:path>
                    </a:pathLst>
                  </a:custGeom>
                  <a:solidFill>
                    <a:srgbClr val="FD8232"/>
                  </a:solidFill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34289" tIns="34289" rIns="34289" bIns="34289" numCol="1" anchor="ctr">
                    <a:noAutofit/>
                  </a:bodyPr>
                  <a:lstStyle/>
                  <a:p>
                    <a:pPr>
                      <a:defRPr sz="2800">
                        <a:solidFill>
                          <a:srgbClr val="CF0E30"/>
                        </a:solidFill>
                      </a:defRPr>
                    </a:pPr>
                    <a:endParaRPr sz="2100"/>
                  </a:p>
                </p:txBody>
              </p:sp>
            </p:grpSp>
            <p:sp>
              <p:nvSpPr>
                <p:cNvPr id="211" name="Shape 1900"/>
                <p:cNvSpPr/>
                <p:nvPr/>
              </p:nvSpPr>
              <p:spPr>
                <a:xfrm>
                  <a:off x="67453" y="267907"/>
                  <a:ext cx="336636" cy="113909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212" name="Shape 1901"/>
                <p:cNvSpPr/>
                <p:nvPr/>
              </p:nvSpPr>
              <p:spPr>
                <a:xfrm>
                  <a:off x="66182" y="449271"/>
                  <a:ext cx="336636" cy="113910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  <p:sp>
              <p:nvSpPr>
                <p:cNvPr id="213" name="Shape 1902"/>
                <p:cNvSpPr/>
                <p:nvPr/>
              </p:nvSpPr>
              <p:spPr>
                <a:xfrm>
                  <a:off x="64908" y="648451"/>
                  <a:ext cx="336636" cy="113909"/>
                </a:xfrm>
                <a:prstGeom prst="rect">
                  <a:avLst/>
                </a:prstGeom>
                <a:solidFill>
                  <a:srgbClr val="800000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 sz="2100"/>
                </a:p>
              </p:txBody>
            </p:sp>
          </p:grpSp>
          <p:sp>
            <p:nvSpPr>
              <p:cNvPr id="208" name="Shape 1904"/>
              <p:cNvSpPr/>
              <p:nvPr/>
            </p:nvSpPr>
            <p:spPr>
              <a:xfrm>
                <a:off x="7259546" y="2759625"/>
                <a:ext cx="554186" cy="571044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txBody>
              <a:bodyPr lIns="34289" rIns="34289"/>
              <a:lstStyle/>
              <a:p>
                <a:endParaRPr sz="1350"/>
              </a:p>
            </p:txBody>
          </p:sp>
          <p:sp>
            <p:nvSpPr>
              <p:cNvPr id="209" name="Shape 1905"/>
              <p:cNvSpPr/>
              <p:nvPr/>
            </p:nvSpPr>
            <p:spPr>
              <a:xfrm>
                <a:off x="7263031" y="3630320"/>
                <a:ext cx="491413" cy="20065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txBody>
              <a:bodyPr lIns="34289" rIns="34289"/>
              <a:lstStyle/>
              <a:p>
                <a:endParaRPr sz="1350"/>
              </a:p>
            </p:txBody>
          </p:sp>
        </p:grpSp>
        <p:sp>
          <p:nvSpPr>
            <p:cNvPr id="231" name="Rectangle 230"/>
            <p:cNvSpPr/>
            <p:nvPr/>
          </p:nvSpPr>
          <p:spPr>
            <a:xfrm>
              <a:off x="6678239" y="1920497"/>
              <a:ext cx="319318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 err="1">
                  <a:latin typeface="Helvetica Neue"/>
                </a:rPr>
                <a:t>h</a:t>
              </a:r>
              <a:r>
                <a:rPr lang="en-US" sz="1350" baseline="-25000" dirty="0" err="1">
                  <a:latin typeface="Helvetica Neue"/>
                </a:rPr>
                <a:t>r</a:t>
              </a:r>
              <a:endParaRPr lang="en-US" sz="1350" dirty="0">
                <a:latin typeface="Helvetica Neue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8036" y="2012628"/>
              <a:ext cx="31611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R</a:t>
              </a:r>
              <a:endParaRPr lang="en-US" dirty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038036" y="2440738"/>
              <a:ext cx="30970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S</a:t>
              </a:r>
              <a:endParaRPr lang="en-US" dirty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6038036" y="3041829"/>
              <a:ext cx="31611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09B05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</a:t>
              </a:r>
              <a:endParaRPr lang="en-US" dirty="0">
                <a:solidFill>
                  <a:srgbClr val="09B05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038036" y="3469939"/>
              <a:ext cx="30970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solidFill>
                    <a:srgbClr val="09B05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</a:t>
              </a:r>
              <a:endParaRPr lang="en-US" dirty="0">
                <a:solidFill>
                  <a:srgbClr val="09B05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017867" y="4163598"/>
              <a:ext cx="31611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D8232"/>
                  </a:solidFill>
                  <a:latin typeface="Helvetica Neue" charset="0"/>
                  <a:ea typeface="Helvetica Neue" charset="0"/>
                  <a:cs typeface="Helvetica Neue" charset="0"/>
                </a:rPr>
                <a:t>R</a:t>
              </a:r>
              <a:endParaRPr lang="en-US" dirty="0">
                <a:solidFill>
                  <a:srgbClr val="FD8232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6017867" y="4591707"/>
              <a:ext cx="30970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solidFill>
                    <a:srgbClr val="FD8232"/>
                  </a:solidFill>
                  <a:latin typeface="Helvetica Neue" charset="0"/>
                  <a:ea typeface="Helvetica Neue" charset="0"/>
                  <a:cs typeface="Helvetica Neue" charset="0"/>
                </a:rPr>
                <a:t>S</a:t>
              </a:r>
              <a:endParaRPr lang="en-US" dirty="0">
                <a:solidFill>
                  <a:srgbClr val="FD8232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083427" y="2256767"/>
              <a:ext cx="7457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R ⨝ S</a:t>
              </a:r>
              <a:endParaRPr lang="en-US" dirty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082269" y="3270005"/>
              <a:ext cx="7457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09B05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 ⨝ S</a:t>
              </a:r>
              <a:endParaRPr lang="en-US" dirty="0">
                <a:solidFill>
                  <a:srgbClr val="09B05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7081473" y="4348839"/>
              <a:ext cx="7457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D8232"/>
                  </a:solidFill>
                  <a:latin typeface="Helvetica Neue" charset="0"/>
                  <a:ea typeface="Helvetica Neue" charset="0"/>
                  <a:cs typeface="Helvetica Neue" charset="0"/>
                </a:rPr>
                <a:t>R ⨝ S</a:t>
              </a:r>
              <a:endParaRPr lang="en-US" dirty="0">
                <a:solidFill>
                  <a:srgbClr val="FD8232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111" name="Group 110" descr="Data from R and S shuffled across machines using h_n and then each machine independently hashes its data for each table separately with h_p" title="Parallel Grace Hash Join Part 2"/>
          <p:cNvGrpSpPr/>
          <p:nvPr/>
        </p:nvGrpSpPr>
        <p:grpSpPr>
          <a:xfrm>
            <a:off x="990600" y="1752373"/>
            <a:ext cx="1618115" cy="3008613"/>
            <a:chOff x="3468235" y="1903370"/>
            <a:chExt cx="1618115" cy="3008613"/>
          </a:xfrm>
        </p:grpSpPr>
        <p:sp>
          <p:nvSpPr>
            <p:cNvPr id="112" name="AutoShape 2"/>
            <p:cNvSpPr>
              <a:spLocks noChangeArrowheads="1"/>
            </p:cNvSpPr>
            <p:nvPr/>
          </p:nvSpPr>
          <p:spPr bwMode="auto">
            <a:xfrm>
              <a:off x="3468235" y="2135678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Helvetica Neue"/>
                </a:rPr>
                <a:t>R</a:t>
              </a:r>
              <a:endParaRPr lang="en-US" sz="21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13" name="AutoShape 5"/>
            <p:cNvSpPr>
              <a:spLocks noChangeArrowheads="1"/>
            </p:cNvSpPr>
            <p:nvPr/>
          </p:nvSpPr>
          <p:spPr bwMode="auto">
            <a:xfrm>
              <a:off x="4704661" y="2119797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4" name="Rectangle 18"/>
            <p:cNvSpPr>
              <a:spLocks noChangeArrowheads="1"/>
            </p:cNvSpPr>
            <p:nvPr/>
          </p:nvSpPr>
          <p:spPr bwMode="auto">
            <a:xfrm>
              <a:off x="4734438" y="2247008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5" name="Rectangle 19"/>
            <p:cNvSpPr>
              <a:spLocks noChangeArrowheads="1"/>
            </p:cNvSpPr>
            <p:nvPr/>
          </p:nvSpPr>
          <p:spPr bwMode="auto">
            <a:xfrm>
              <a:off x="4733876" y="2333123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6" name="Rectangle 20"/>
            <p:cNvSpPr>
              <a:spLocks noChangeArrowheads="1"/>
            </p:cNvSpPr>
            <p:nvPr/>
          </p:nvSpPr>
          <p:spPr bwMode="auto">
            <a:xfrm>
              <a:off x="4733314" y="2427701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7" name="Rectangle 6"/>
            <p:cNvSpPr>
              <a:spLocks noChangeArrowheads="1"/>
            </p:cNvSpPr>
            <p:nvPr/>
          </p:nvSpPr>
          <p:spPr bwMode="auto">
            <a:xfrm>
              <a:off x="4338915" y="2206519"/>
              <a:ext cx="296923" cy="313040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4370658" y="2335844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4536114" y="2248519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4534991" y="2333426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4535834" y="2422867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2" name="Line 14"/>
            <p:cNvSpPr>
              <a:spLocks noChangeShapeType="1"/>
            </p:cNvSpPr>
            <p:nvPr/>
          </p:nvSpPr>
          <p:spPr bwMode="auto">
            <a:xfrm flipH="1" flipV="1">
              <a:off x="4425436" y="2361528"/>
              <a:ext cx="114331" cy="2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3" name="Line 15"/>
            <p:cNvSpPr>
              <a:spLocks noChangeShapeType="1"/>
            </p:cNvSpPr>
            <p:nvPr/>
          </p:nvSpPr>
          <p:spPr bwMode="auto">
            <a:xfrm flipH="1">
              <a:off x="4424312" y="2276318"/>
              <a:ext cx="108431" cy="84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4425155" y="2361527"/>
              <a:ext cx="110398" cy="82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4590612" y="227662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6" name="Line 22"/>
            <p:cNvSpPr>
              <a:spLocks noChangeShapeType="1"/>
            </p:cNvSpPr>
            <p:nvPr/>
          </p:nvSpPr>
          <p:spPr bwMode="auto">
            <a:xfrm>
              <a:off x="4589488" y="236183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7" name="Line 23"/>
            <p:cNvSpPr>
              <a:spLocks noChangeShapeType="1"/>
            </p:cNvSpPr>
            <p:nvPr/>
          </p:nvSpPr>
          <p:spPr bwMode="auto">
            <a:xfrm>
              <a:off x="4590331" y="2453384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8" name="Line 13"/>
            <p:cNvSpPr>
              <a:spLocks noChangeShapeType="1"/>
            </p:cNvSpPr>
            <p:nvPr/>
          </p:nvSpPr>
          <p:spPr bwMode="auto">
            <a:xfrm flipV="1">
              <a:off x="4590050" y="2361527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9" name="AutoShape 2"/>
            <p:cNvSpPr>
              <a:spLocks noChangeArrowheads="1"/>
            </p:cNvSpPr>
            <p:nvPr/>
          </p:nvSpPr>
          <p:spPr bwMode="auto">
            <a:xfrm>
              <a:off x="3468235" y="3148087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R</a:t>
              </a:r>
            </a:p>
          </p:txBody>
        </p:sp>
        <p:sp>
          <p:nvSpPr>
            <p:cNvPr id="130" name="AutoShape 5"/>
            <p:cNvSpPr>
              <a:spLocks noChangeArrowheads="1"/>
            </p:cNvSpPr>
            <p:nvPr/>
          </p:nvSpPr>
          <p:spPr bwMode="auto">
            <a:xfrm>
              <a:off x="4704661" y="3132207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1" name="Rectangle 18"/>
            <p:cNvSpPr>
              <a:spLocks noChangeArrowheads="1"/>
            </p:cNvSpPr>
            <p:nvPr/>
          </p:nvSpPr>
          <p:spPr bwMode="auto">
            <a:xfrm>
              <a:off x="4734438" y="3259416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2" name="Rectangle 19"/>
            <p:cNvSpPr>
              <a:spLocks noChangeArrowheads="1"/>
            </p:cNvSpPr>
            <p:nvPr/>
          </p:nvSpPr>
          <p:spPr bwMode="auto">
            <a:xfrm>
              <a:off x="4733876" y="3345533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3" name="Rectangle 20"/>
            <p:cNvSpPr>
              <a:spLocks noChangeArrowheads="1"/>
            </p:cNvSpPr>
            <p:nvPr/>
          </p:nvSpPr>
          <p:spPr bwMode="auto">
            <a:xfrm>
              <a:off x="4733314" y="3440110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4" name="Rectangle 6"/>
            <p:cNvSpPr>
              <a:spLocks noChangeArrowheads="1"/>
            </p:cNvSpPr>
            <p:nvPr/>
          </p:nvSpPr>
          <p:spPr bwMode="auto">
            <a:xfrm>
              <a:off x="4338915" y="3218928"/>
              <a:ext cx="296923" cy="313040"/>
            </a:xfrm>
            <a:prstGeom prst="rect">
              <a:avLst/>
            </a:prstGeom>
            <a:solidFill>
              <a:srgbClr val="09B05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5" name="Rectangle 8"/>
            <p:cNvSpPr>
              <a:spLocks noChangeArrowheads="1"/>
            </p:cNvSpPr>
            <p:nvPr/>
          </p:nvSpPr>
          <p:spPr bwMode="auto">
            <a:xfrm>
              <a:off x="4370657" y="3348253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6" name="Rectangle 9"/>
            <p:cNvSpPr>
              <a:spLocks noChangeArrowheads="1"/>
            </p:cNvSpPr>
            <p:nvPr/>
          </p:nvSpPr>
          <p:spPr bwMode="auto">
            <a:xfrm>
              <a:off x="4536114" y="3260928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7" name="Rectangle 10"/>
            <p:cNvSpPr>
              <a:spLocks noChangeArrowheads="1"/>
            </p:cNvSpPr>
            <p:nvPr/>
          </p:nvSpPr>
          <p:spPr bwMode="auto">
            <a:xfrm>
              <a:off x="4534991" y="3345836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8" name="Rectangle 11"/>
            <p:cNvSpPr>
              <a:spLocks noChangeArrowheads="1"/>
            </p:cNvSpPr>
            <p:nvPr/>
          </p:nvSpPr>
          <p:spPr bwMode="auto">
            <a:xfrm>
              <a:off x="4535834" y="3435275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9" name="Line 14"/>
            <p:cNvSpPr>
              <a:spLocks noChangeShapeType="1"/>
            </p:cNvSpPr>
            <p:nvPr/>
          </p:nvSpPr>
          <p:spPr bwMode="auto">
            <a:xfrm flipH="1" flipV="1">
              <a:off x="4425436" y="3373937"/>
              <a:ext cx="114331" cy="2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0" name="Line 15"/>
            <p:cNvSpPr>
              <a:spLocks noChangeShapeType="1"/>
            </p:cNvSpPr>
            <p:nvPr/>
          </p:nvSpPr>
          <p:spPr bwMode="auto">
            <a:xfrm flipH="1">
              <a:off x="4424312" y="3288727"/>
              <a:ext cx="108431" cy="84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1" name="Line 16"/>
            <p:cNvSpPr>
              <a:spLocks noChangeShapeType="1"/>
            </p:cNvSpPr>
            <p:nvPr/>
          </p:nvSpPr>
          <p:spPr bwMode="auto">
            <a:xfrm flipH="1" flipV="1">
              <a:off x="4425155" y="3373937"/>
              <a:ext cx="110398" cy="82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2" name="Line 21"/>
            <p:cNvSpPr>
              <a:spLocks noChangeShapeType="1"/>
            </p:cNvSpPr>
            <p:nvPr/>
          </p:nvSpPr>
          <p:spPr bwMode="auto">
            <a:xfrm>
              <a:off x="4590611" y="3289029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3" name="Line 22"/>
            <p:cNvSpPr>
              <a:spLocks noChangeShapeType="1"/>
            </p:cNvSpPr>
            <p:nvPr/>
          </p:nvSpPr>
          <p:spPr bwMode="auto">
            <a:xfrm>
              <a:off x="4589488" y="3374239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4" name="Line 23"/>
            <p:cNvSpPr>
              <a:spLocks noChangeShapeType="1"/>
            </p:cNvSpPr>
            <p:nvPr/>
          </p:nvSpPr>
          <p:spPr bwMode="auto">
            <a:xfrm>
              <a:off x="4590331" y="3465794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5" name="Line 13"/>
            <p:cNvSpPr>
              <a:spLocks noChangeShapeType="1"/>
            </p:cNvSpPr>
            <p:nvPr/>
          </p:nvSpPr>
          <p:spPr bwMode="auto">
            <a:xfrm flipV="1">
              <a:off x="4590049" y="3373936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6" name="AutoShape 2"/>
            <p:cNvSpPr>
              <a:spLocks noChangeArrowheads="1"/>
            </p:cNvSpPr>
            <p:nvPr/>
          </p:nvSpPr>
          <p:spPr bwMode="auto">
            <a:xfrm>
              <a:off x="3468235" y="4128648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R</a:t>
              </a:r>
            </a:p>
          </p:txBody>
        </p:sp>
        <p:sp>
          <p:nvSpPr>
            <p:cNvPr id="147" name="AutoShape 5"/>
            <p:cNvSpPr>
              <a:spLocks noChangeArrowheads="1"/>
            </p:cNvSpPr>
            <p:nvPr/>
          </p:nvSpPr>
          <p:spPr bwMode="auto">
            <a:xfrm>
              <a:off x="4704661" y="4112768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8" name="Rectangle 18"/>
            <p:cNvSpPr>
              <a:spLocks noChangeArrowheads="1"/>
            </p:cNvSpPr>
            <p:nvPr/>
          </p:nvSpPr>
          <p:spPr bwMode="auto">
            <a:xfrm>
              <a:off x="4734438" y="4239978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9" name="Rectangle 19"/>
            <p:cNvSpPr>
              <a:spLocks noChangeArrowheads="1"/>
            </p:cNvSpPr>
            <p:nvPr/>
          </p:nvSpPr>
          <p:spPr bwMode="auto">
            <a:xfrm>
              <a:off x="4733876" y="4326094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0" name="Rectangle 20"/>
            <p:cNvSpPr>
              <a:spLocks noChangeArrowheads="1"/>
            </p:cNvSpPr>
            <p:nvPr/>
          </p:nvSpPr>
          <p:spPr bwMode="auto">
            <a:xfrm>
              <a:off x="4733314" y="4420671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1" name="Rectangle 6"/>
            <p:cNvSpPr>
              <a:spLocks noChangeArrowheads="1"/>
            </p:cNvSpPr>
            <p:nvPr/>
          </p:nvSpPr>
          <p:spPr bwMode="auto">
            <a:xfrm>
              <a:off x="4338915" y="4199489"/>
              <a:ext cx="296923" cy="313040"/>
            </a:xfrm>
            <a:prstGeom prst="rect">
              <a:avLst/>
            </a:prstGeom>
            <a:solidFill>
              <a:srgbClr val="FD823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2" name="Rectangle 8"/>
            <p:cNvSpPr>
              <a:spLocks noChangeArrowheads="1"/>
            </p:cNvSpPr>
            <p:nvPr/>
          </p:nvSpPr>
          <p:spPr bwMode="auto">
            <a:xfrm>
              <a:off x="4370658" y="4328814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3" name="Rectangle 9"/>
            <p:cNvSpPr>
              <a:spLocks noChangeArrowheads="1"/>
            </p:cNvSpPr>
            <p:nvPr/>
          </p:nvSpPr>
          <p:spPr bwMode="auto">
            <a:xfrm>
              <a:off x="4536114" y="4241489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4" name="Rectangle 10"/>
            <p:cNvSpPr>
              <a:spLocks noChangeArrowheads="1"/>
            </p:cNvSpPr>
            <p:nvPr/>
          </p:nvSpPr>
          <p:spPr bwMode="auto">
            <a:xfrm>
              <a:off x="4534991" y="4326398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5" name="Rectangle 11"/>
            <p:cNvSpPr>
              <a:spLocks noChangeArrowheads="1"/>
            </p:cNvSpPr>
            <p:nvPr/>
          </p:nvSpPr>
          <p:spPr bwMode="auto">
            <a:xfrm>
              <a:off x="4535834" y="4415837"/>
              <a:ext cx="54216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6" name="Line 14"/>
            <p:cNvSpPr>
              <a:spLocks noChangeShapeType="1"/>
            </p:cNvSpPr>
            <p:nvPr/>
          </p:nvSpPr>
          <p:spPr bwMode="auto">
            <a:xfrm flipH="1" flipV="1">
              <a:off x="4425436" y="4354498"/>
              <a:ext cx="114331" cy="2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7" name="Line 15"/>
            <p:cNvSpPr>
              <a:spLocks noChangeShapeType="1"/>
            </p:cNvSpPr>
            <p:nvPr/>
          </p:nvSpPr>
          <p:spPr bwMode="auto">
            <a:xfrm flipH="1">
              <a:off x="4424312" y="4269288"/>
              <a:ext cx="108431" cy="84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8" name="Line 16"/>
            <p:cNvSpPr>
              <a:spLocks noChangeShapeType="1"/>
            </p:cNvSpPr>
            <p:nvPr/>
          </p:nvSpPr>
          <p:spPr bwMode="auto">
            <a:xfrm flipH="1" flipV="1">
              <a:off x="4425155" y="4354498"/>
              <a:ext cx="110398" cy="82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>
              <a:off x="4590612" y="426959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4589488" y="435480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61" name="Line 23"/>
            <p:cNvSpPr>
              <a:spLocks noChangeShapeType="1"/>
            </p:cNvSpPr>
            <p:nvPr/>
          </p:nvSpPr>
          <p:spPr bwMode="auto">
            <a:xfrm>
              <a:off x="4590331" y="4446355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62" name="Line 13"/>
            <p:cNvSpPr>
              <a:spLocks noChangeShapeType="1"/>
            </p:cNvSpPr>
            <p:nvPr/>
          </p:nvSpPr>
          <p:spPr bwMode="auto">
            <a:xfrm flipV="1">
              <a:off x="4590050" y="4354498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939240" y="2150924"/>
              <a:ext cx="30970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latin typeface="Helvetica Neue"/>
                </a:rPr>
                <a:t>h</a:t>
              </a:r>
              <a:r>
                <a:rPr lang="en-US" sz="1050" baseline="-25000" dirty="0" err="1">
                  <a:latin typeface="Helvetica Neue"/>
                </a:rPr>
                <a:t>n</a:t>
              </a:r>
              <a:endParaRPr lang="en-US" sz="1050" dirty="0">
                <a:latin typeface="Helvetica Neue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3648156" y="2514600"/>
              <a:ext cx="1438194" cy="2397383"/>
              <a:chOff x="3382573" y="3488520"/>
              <a:chExt cx="1917592" cy="3196510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382573" y="3488520"/>
                <a:ext cx="1917592" cy="3196510"/>
                <a:chOff x="3382573" y="3488520"/>
                <a:chExt cx="1917592" cy="3196510"/>
              </a:xfrm>
            </p:grpSpPr>
            <p:sp>
              <p:nvSpPr>
                <p:cNvPr id="168" name="Line 13"/>
                <p:cNvSpPr>
                  <a:spLocks noChangeShapeType="1"/>
                </p:cNvSpPr>
                <p:nvPr/>
              </p:nvSpPr>
              <p:spPr bwMode="auto">
                <a:xfrm>
                  <a:off x="3587266" y="3817507"/>
                  <a:ext cx="970650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69" name="Line 13"/>
                <p:cNvSpPr>
                  <a:spLocks noChangeShapeType="1"/>
                </p:cNvSpPr>
                <p:nvPr/>
              </p:nvSpPr>
              <p:spPr bwMode="auto">
                <a:xfrm>
                  <a:off x="3587265" y="5128933"/>
                  <a:ext cx="1013270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70" name="Line 13"/>
                <p:cNvSpPr>
                  <a:spLocks noChangeShapeType="1"/>
                </p:cNvSpPr>
                <p:nvPr/>
              </p:nvSpPr>
              <p:spPr bwMode="auto">
                <a:xfrm>
                  <a:off x="3587265" y="6470685"/>
                  <a:ext cx="998617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3638435" y="3775628"/>
                  <a:ext cx="917817" cy="2666904"/>
                  <a:chOff x="1912557" y="3217994"/>
                  <a:chExt cx="1003227" cy="2915080"/>
                </a:xfrm>
              </p:grpSpPr>
              <p:sp>
                <p:nvSpPr>
                  <p:cNvPr id="28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42269" y="3233228"/>
                    <a:ext cx="956973" cy="289652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8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12557" y="3217994"/>
                    <a:ext cx="1003227" cy="1494705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85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3361" y="3232014"/>
                    <a:ext cx="992423" cy="1467705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86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33977" y="4688095"/>
                    <a:ext cx="965265" cy="1429694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8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36269" y="4710528"/>
                    <a:ext cx="957121" cy="141922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88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3361" y="3232013"/>
                    <a:ext cx="975881" cy="290106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</p:grpSp>
            <p:sp>
              <p:nvSpPr>
                <p:cNvPr id="198" name="AutoShape 2"/>
                <p:cNvSpPr>
                  <a:spLocks noChangeArrowheads="1"/>
                </p:cNvSpPr>
                <p:nvPr/>
              </p:nvSpPr>
              <p:spPr bwMode="auto">
                <a:xfrm>
                  <a:off x="3386467" y="3509463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3365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Helvetica Neue"/>
                    </a:rPr>
                    <a:t>S</a:t>
                  </a:r>
                </a:p>
              </p:txBody>
            </p:sp>
            <p:sp>
              <p:nvSpPr>
                <p:cNvPr id="199" name="AutoShape 5"/>
                <p:cNvSpPr>
                  <a:spLocks noChangeArrowheads="1"/>
                </p:cNvSpPr>
                <p:nvPr/>
              </p:nvSpPr>
              <p:spPr bwMode="auto">
                <a:xfrm>
                  <a:off x="5017120" y="3488520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3365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0" name="Rectangle 18"/>
                <p:cNvSpPr>
                  <a:spLocks noChangeArrowheads="1"/>
                </p:cNvSpPr>
                <p:nvPr/>
              </p:nvSpPr>
              <p:spPr bwMode="auto">
                <a:xfrm>
                  <a:off x="5056391" y="3656291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0" name="Rectangle 19"/>
                <p:cNvSpPr>
                  <a:spLocks noChangeArrowheads="1"/>
                </p:cNvSpPr>
                <p:nvPr/>
              </p:nvSpPr>
              <p:spPr bwMode="auto">
                <a:xfrm>
                  <a:off x="5055650" y="3769864"/>
                  <a:ext cx="19598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8" name="Rectangle 20"/>
                <p:cNvSpPr>
                  <a:spLocks noChangeArrowheads="1"/>
                </p:cNvSpPr>
                <p:nvPr/>
              </p:nvSpPr>
              <p:spPr bwMode="auto">
                <a:xfrm>
                  <a:off x="5054909" y="3894597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9" name="Rectangle 6"/>
                <p:cNvSpPr>
                  <a:spLocks noChangeArrowheads="1"/>
                </p:cNvSpPr>
                <p:nvPr/>
              </p:nvSpPr>
              <p:spPr bwMode="auto">
                <a:xfrm>
                  <a:off x="4534759" y="3602891"/>
                  <a:ext cx="391594" cy="412852"/>
                </a:xfrm>
                <a:prstGeom prst="rect">
                  <a:avLst/>
                </a:prstGeom>
                <a:solidFill>
                  <a:srgbClr val="3365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30" name="Rectangle 8"/>
                <p:cNvSpPr>
                  <a:spLocks noChangeArrowheads="1"/>
                </p:cNvSpPr>
                <p:nvPr/>
              </p:nvSpPr>
              <p:spPr bwMode="auto">
                <a:xfrm>
                  <a:off x="4576622" y="3773451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38" name="Rectangle 9"/>
                <p:cNvSpPr>
                  <a:spLocks noChangeArrowheads="1"/>
                </p:cNvSpPr>
                <p:nvPr/>
              </p:nvSpPr>
              <p:spPr bwMode="auto">
                <a:xfrm>
                  <a:off x="4794833" y="3658283"/>
                  <a:ext cx="7150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41" name="Rectangle 10"/>
                <p:cNvSpPr>
                  <a:spLocks noChangeArrowheads="1"/>
                </p:cNvSpPr>
                <p:nvPr/>
              </p:nvSpPr>
              <p:spPr bwMode="auto">
                <a:xfrm>
                  <a:off x="4793352" y="3770264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42" name="Rectangle 11"/>
                <p:cNvSpPr>
                  <a:spLocks noChangeArrowheads="1"/>
                </p:cNvSpPr>
                <p:nvPr/>
              </p:nvSpPr>
              <p:spPr bwMode="auto">
                <a:xfrm>
                  <a:off x="4794463" y="3888221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43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4648865" y="3807324"/>
                  <a:ext cx="150784" cy="278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44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647383" y="3694946"/>
                  <a:ext cx="143004" cy="11118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45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4648495" y="3807324"/>
                  <a:ext cx="145598" cy="1083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46" name="Line 21"/>
                <p:cNvSpPr>
                  <a:spLocks noChangeShapeType="1"/>
                </p:cNvSpPr>
                <p:nvPr/>
              </p:nvSpPr>
              <p:spPr bwMode="auto">
                <a:xfrm>
                  <a:off x="4866707" y="3695345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47" name="Line 22"/>
                <p:cNvSpPr>
                  <a:spLocks noChangeShapeType="1"/>
                </p:cNvSpPr>
                <p:nvPr/>
              </p:nvSpPr>
              <p:spPr bwMode="auto">
                <a:xfrm>
                  <a:off x="4865225" y="3807723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48" name="Line 23"/>
                <p:cNvSpPr>
                  <a:spLocks noChangeShapeType="1"/>
                </p:cNvSpPr>
                <p:nvPr/>
              </p:nvSpPr>
              <p:spPr bwMode="auto">
                <a:xfrm>
                  <a:off x="4866335" y="3928470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4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65966" y="3807324"/>
                  <a:ext cx="164492" cy="7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50" name="AutoShape 2"/>
                <p:cNvSpPr>
                  <a:spLocks noChangeArrowheads="1"/>
                </p:cNvSpPr>
                <p:nvPr/>
              </p:nvSpPr>
              <p:spPr bwMode="auto">
                <a:xfrm>
                  <a:off x="3386467" y="4820888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09B05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 dirty="0">
                      <a:latin typeface="Helvetica Neue"/>
                    </a:rPr>
                    <a:t>S</a:t>
                  </a:r>
                </a:p>
              </p:txBody>
            </p:sp>
            <p:sp>
              <p:nvSpPr>
                <p:cNvPr id="251" name="AutoShape 5"/>
                <p:cNvSpPr>
                  <a:spLocks noChangeArrowheads="1"/>
                </p:cNvSpPr>
                <p:nvPr/>
              </p:nvSpPr>
              <p:spPr bwMode="auto">
                <a:xfrm>
                  <a:off x="5017120" y="4799945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09B05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52" name="Rectangle 18"/>
                <p:cNvSpPr>
                  <a:spLocks noChangeArrowheads="1"/>
                </p:cNvSpPr>
                <p:nvPr/>
              </p:nvSpPr>
              <p:spPr bwMode="auto">
                <a:xfrm>
                  <a:off x="5056391" y="4967715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53" name="Rectangle 19"/>
                <p:cNvSpPr>
                  <a:spLocks noChangeArrowheads="1"/>
                </p:cNvSpPr>
                <p:nvPr/>
              </p:nvSpPr>
              <p:spPr bwMode="auto">
                <a:xfrm>
                  <a:off x="5055650" y="5081290"/>
                  <a:ext cx="19598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54" name="Rectangle 20"/>
                <p:cNvSpPr>
                  <a:spLocks noChangeArrowheads="1"/>
                </p:cNvSpPr>
                <p:nvPr/>
              </p:nvSpPr>
              <p:spPr bwMode="auto">
                <a:xfrm>
                  <a:off x="5054909" y="5206022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55" name="Rectangle 6"/>
                <p:cNvSpPr>
                  <a:spLocks noChangeArrowheads="1"/>
                </p:cNvSpPr>
                <p:nvPr/>
              </p:nvSpPr>
              <p:spPr bwMode="auto">
                <a:xfrm>
                  <a:off x="4534759" y="4914317"/>
                  <a:ext cx="391594" cy="412852"/>
                </a:xfrm>
                <a:prstGeom prst="rect">
                  <a:avLst/>
                </a:prstGeom>
                <a:solidFill>
                  <a:srgbClr val="09B05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56" name="Rectangle 8"/>
                <p:cNvSpPr>
                  <a:spLocks noChangeArrowheads="1"/>
                </p:cNvSpPr>
                <p:nvPr/>
              </p:nvSpPr>
              <p:spPr bwMode="auto">
                <a:xfrm>
                  <a:off x="4576623" y="5084877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57" name="Rectangle 9"/>
                <p:cNvSpPr>
                  <a:spLocks noChangeArrowheads="1"/>
                </p:cNvSpPr>
                <p:nvPr/>
              </p:nvSpPr>
              <p:spPr bwMode="auto">
                <a:xfrm>
                  <a:off x="4794834" y="4969709"/>
                  <a:ext cx="7150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58" name="Rectangle 10"/>
                <p:cNvSpPr>
                  <a:spLocks noChangeArrowheads="1"/>
                </p:cNvSpPr>
                <p:nvPr/>
              </p:nvSpPr>
              <p:spPr bwMode="auto">
                <a:xfrm>
                  <a:off x="4793352" y="5081688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59" name="Rectangle 11"/>
                <p:cNvSpPr>
                  <a:spLocks noChangeArrowheads="1"/>
                </p:cNvSpPr>
                <p:nvPr/>
              </p:nvSpPr>
              <p:spPr bwMode="auto">
                <a:xfrm>
                  <a:off x="4794463" y="5199647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60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4648865" y="5118750"/>
                  <a:ext cx="150784" cy="278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61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647383" y="5006371"/>
                  <a:ext cx="143004" cy="11118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62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4648496" y="5118750"/>
                  <a:ext cx="145598" cy="1083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63" name="Line 21"/>
                <p:cNvSpPr>
                  <a:spLocks noChangeShapeType="1"/>
                </p:cNvSpPr>
                <p:nvPr/>
              </p:nvSpPr>
              <p:spPr bwMode="auto">
                <a:xfrm>
                  <a:off x="4866707" y="5006770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64" name="Line 22"/>
                <p:cNvSpPr>
                  <a:spLocks noChangeShapeType="1"/>
                </p:cNvSpPr>
                <p:nvPr/>
              </p:nvSpPr>
              <p:spPr bwMode="auto">
                <a:xfrm>
                  <a:off x="4865225" y="5119148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65" name="Line 23"/>
                <p:cNvSpPr>
                  <a:spLocks noChangeShapeType="1"/>
                </p:cNvSpPr>
                <p:nvPr/>
              </p:nvSpPr>
              <p:spPr bwMode="auto">
                <a:xfrm>
                  <a:off x="4866336" y="5239895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6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65966" y="5118750"/>
                  <a:ext cx="164492" cy="7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67" name="AutoShape 2"/>
                <p:cNvSpPr>
                  <a:spLocks noChangeArrowheads="1"/>
                </p:cNvSpPr>
                <p:nvPr/>
              </p:nvSpPr>
              <p:spPr bwMode="auto">
                <a:xfrm>
                  <a:off x="3382573" y="6124333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FD8232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 dirty="0">
                      <a:latin typeface="Helvetica Neue"/>
                    </a:rPr>
                    <a:t>S</a:t>
                  </a:r>
                </a:p>
              </p:txBody>
            </p:sp>
            <p:sp>
              <p:nvSpPr>
                <p:cNvPr id="268" name="AutoShape 5"/>
                <p:cNvSpPr>
                  <a:spLocks noChangeArrowheads="1"/>
                </p:cNvSpPr>
                <p:nvPr/>
              </p:nvSpPr>
              <p:spPr bwMode="auto">
                <a:xfrm>
                  <a:off x="5013227" y="6103391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FD8232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69" name="Rectangle 18"/>
                <p:cNvSpPr>
                  <a:spLocks noChangeArrowheads="1"/>
                </p:cNvSpPr>
                <p:nvPr/>
              </p:nvSpPr>
              <p:spPr bwMode="auto">
                <a:xfrm>
                  <a:off x="5052499" y="6271161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70" name="Rectangle 19"/>
                <p:cNvSpPr>
                  <a:spLocks noChangeArrowheads="1"/>
                </p:cNvSpPr>
                <p:nvPr/>
              </p:nvSpPr>
              <p:spPr bwMode="auto">
                <a:xfrm>
                  <a:off x="5051758" y="6384734"/>
                  <a:ext cx="19598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71" name="Rectangle 20"/>
                <p:cNvSpPr>
                  <a:spLocks noChangeArrowheads="1"/>
                </p:cNvSpPr>
                <p:nvPr/>
              </p:nvSpPr>
              <p:spPr bwMode="auto">
                <a:xfrm>
                  <a:off x="5051017" y="6509467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72" name="Rectangle 6"/>
                <p:cNvSpPr>
                  <a:spLocks noChangeArrowheads="1"/>
                </p:cNvSpPr>
                <p:nvPr/>
              </p:nvSpPr>
              <p:spPr bwMode="auto">
                <a:xfrm>
                  <a:off x="4530866" y="6217761"/>
                  <a:ext cx="391594" cy="412852"/>
                </a:xfrm>
                <a:prstGeom prst="rect">
                  <a:avLst/>
                </a:prstGeom>
                <a:solidFill>
                  <a:srgbClr val="FD823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73" name="Rectangle 8"/>
                <p:cNvSpPr>
                  <a:spLocks noChangeArrowheads="1"/>
                </p:cNvSpPr>
                <p:nvPr/>
              </p:nvSpPr>
              <p:spPr bwMode="auto">
                <a:xfrm>
                  <a:off x="4572730" y="6388322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74" name="Rectangle 9"/>
                <p:cNvSpPr>
                  <a:spLocks noChangeArrowheads="1"/>
                </p:cNvSpPr>
                <p:nvPr/>
              </p:nvSpPr>
              <p:spPr bwMode="auto">
                <a:xfrm>
                  <a:off x="4790941" y="6273153"/>
                  <a:ext cx="7150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75" name="Rectangle 10"/>
                <p:cNvSpPr>
                  <a:spLocks noChangeArrowheads="1"/>
                </p:cNvSpPr>
                <p:nvPr/>
              </p:nvSpPr>
              <p:spPr bwMode="auto">
                <a:xfrm>
                  <a:off x="4789459" y="6385135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76" name="Rectangle 11"/>
                <p:cNvSpPr>
                  <a:spLocks noChangeArrowheads="1"/>
                </p:cNvSpPr>
                <p:nvPr/>
              </p:nvSpPr>
              <p:spPr bwMode="auto">
                <a:xfrm>
                  <a:off x="4790571" y="6503091"/>
                  <a:ext cx="7150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77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4644974" y="6422194"/>
                  <a:ext cx="150784" cy="278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78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4644603" y="6422194"/>
                  <a:ext cx="145598" cy="1083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79" name="Line 21"/>
                <p:cNvSpPr>
                  <a:spLocks noChangeShapeType="1"/>
                </p:cNvSpPr>
                <p:nvPr/>
              </p:nvSpPr>
              <p:spPr bwMode="auto">
                <a:xfrm>
                  <a:off x="4862814" y="6310215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80" name="Line 22"/>
                <p:cNvSpPr>
                  <a:spLocks noChangeShapeType="1"/>
                </p:cNvSpPr>
                <p:nvPr/>
              </p:nvSpPr>
              <p:spPr bwMode="auto">
                <a:xfrm>
                  <a:off x="4861332" y="6422593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81" name="Line 23"/>
                <p:cNvSpPr>
                  <a:spLocks noChangeShapeType="1"/>
                </p:cNvSpPr>
                <p:nvPr/>
              </p:nvSpPr>
              <p:spPr bwMode="auto">
                <a:xfrm>
                  <a:off x="4862443" y="6543341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8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62073" y="6422194"/>
                  <a:ext cx="164492" cy="7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</p:grpSp>
          <p:sp>
            <p:nvSpPr>
              <p:cNvPr id="167" name="Line 15"/>
              <p:cNvSpPr>
                <a:spLocks noChangeShapeType="1"/>
              </p:cNvSpPr>
              <p:nvPr/>
            </p:nvSpPr>
            <p:spPr bwMode="auto">
              <a:xfrm flipH="1">
                <a:off x="4643491" y="6309816"/>
                <a:ext cx="143004" cy="1111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00" dirty="0">
                  <a:latin typeface="Helvetica Neue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4385853" y="1903370"/>
              <a:ext cx="31290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latin typeface="Helvetica Neue"/>
                </a:rPr>
                <a:t>h</a:t>
              </a:r>
              <a:r>
                <a:rPr lang="en-US" sz="1050" baseline="-25000" dirty="0" err="1">
                  <a:latin typeface="Helvetica Neue"/>
                </a:rPr>
                <a:t>p</a:t>
              </a:r>
              <a:endParaRPr lang="en-US" sz="1050" dirty="0"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354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Grace Hash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Pass 1: parallel streaming</a:t>
            </a:r>
          </a:p>
          <a:p>
            <a:pPr lvl="1"/>
            <a:r>
              <a:rPr lang="en-US" dirty="0"/>
              <a:t>Stream building and probing tables through shuffle/partition</a:t>
            </a:r>
          </a:p>
          <a:p>
            <a:r>
              <a:rPr lang="en-US" dirty="0"/>
              <a:t>Pass 2 is local Grace Hash Join per node</a:t>
            </a:r>
          </a:p>
          <a:p>
            <a:pPr lvl="1"/>
            <a:r>
              <a:rPr lang="en-US" dirty="0"/>
              <a:t>Complete independence across nodes in Pass 2</a:t>
            </a:r>
          </a:p>
          <a:p>
            <a:r>
              <a:rPr lang="en-US" dirty="0"/>
              <a:t>Near-perfect speed-up, scale-up! </a:t>
            </a:r>
          </a:p>
          <a:p>
            <a:r>
              <a:rPr lang="en-US" dirty="0"/>
              <a:t>Every component works at its top speed</a:t>
            </a:r>
          </a:p>
          <a:p>
            <a:pPr lvl="1"/>
            <a:r>
              <a:rPr lang="en-US" dirty="0"/>
              <a:t>Only waiting is for Pass 1 to end.</a:t>
            </a:r>
          </a:p>
          <a:p>
            <a:pPr lvl="1"/>
            <a:endParaRPr lang="en-US" dirty="0"/>
          </a:p>
          <a:p>
            <a:r>
              <a:rPr lang="en-US" dirty="0"/>
              <a:t>Note: there is a variant that has no waiting</a:t>
            </a:r>
          </a:p>
          <a:p>
            <a:pPr lvl="1"/>
            <a:r>
              <a:rPr lang="en-US" dirty="0" err="1"/>
              <a:t>Urhan’s</a:t>
            </a:r>
            <a:r>
              <a:rPr lang="en-US" dirty="0"/>
              <a:t> </a:t>
            </a:r>
            <a:r>
              <a:rPr lang="en-US" dirty="0" err="1"/>
              <a:t>Xjoin</a:t>
            </a:r>
            <a:r>
              <a:rPr lang="en-US" dirty="0"/>
              <a:t>, a variant of symmetric hash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Parallelism?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100TB </a:t>
            </a:r>
          </a:p>
          <a:p>
            <a:pPr lvl="1">
              <a:spcAft>
                <a:spcPts val="2000"/>
              </a:spcAft>
            </a:pPr>
            <a:r>
              <a:rPr lang="en-US" dirty="0"/>
              <a:t>At 0.5 GB/sec (see </a:t>
            </a:r>
            <a:r>
              <a:rPr lang="en-US" dirty="0" err="1"/>
              <a:t>lec</a:t>
            </a:r>
            <a:r>
              <a:rPr lang="en-US" dirty="0"/>
              <a:t> 4):</a:t>
            </a:r>
            <a:br>
              <a:rPr lang="en-US" dirty="0"/>
            </a:br>
            <a:r>
              <a:rPr lang="en-US" dirty="0"/>
              <a:t>~200,000 sec = ~2.31 days</a:t>
            </a:r>
          </a:p>
          <a:p>
            <a:r>
              <a:rPr lang="en-US" dirty="0"/>
              <a:t>Run it 100-way parallel:</a:t>
            </a:r>
          </a:p>
          <a:p>
            <a:pPr lvl="1"/>
            <a:r>
              <a:rPr lang="en-US" dirty="0"/>
              <a:t>2,000 sec = 33 minutes</a:t>
            </a:r>
          </a:p>
          <a:p>
            <a:pPr>
              <a:spcBef>
                <a:spcPts val="2400"/>
              </a:spcBef>
            </a:pPr>
            <a:r>
              <a:rPr lang="en-US" dirty="0"/>
              <a:t>1 big problem = many small problems</a:t>
            </a:r>
          </a:p>
          <a:p>
            <a:pPr lvl="1"/>
            <a:r>
              <a:rPr lang="en-US" dirty="0"/>
              <a:t>Trick: make them independent</a:t>
            </a:r>
          </a:p>
        </p:txBody>
      </p:sp>
      <p:pic>
        <p:nvPicPr>
          <p:cNvPr id="6" name="Picture 5" descr="A man with hundreds of straws in his mouth (world record!) demonstrating parallelism" title="Man with Straw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125737"/>
            <a:ext cx="1211799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0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 me!  Sorting Pass 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0: shuffle data across machines</a:t>
            </a:r>
          </a:p>
          <a:p>
            <a:pPr lvl="1"/>
            <a:r>
              <a:rPr lang="en-US" dirty="0"/>
              <a:t>streaming out to network as it is scanned </a:t>
            </a:r>
          </a:p>
          <a:p>
            <a:pPr lvl="1"/>
            <a:r>
              <a:rPr lang="en-US" dirty="0"/>
              <a:t>which machine for this record? </a:t>
            </a:r>
            <a:br>
              <a:rPr lang="en-US" dirty="0"/>
            </a:br>
            <a:r>
              <a:rPr lang="en-US" i="1" dirty="0"/>
              <a:t>Split on value range (e.g. [-∞,10], [11,100], [101, ∞]).</a:t>
            </a:r>
          </a:p>
        </p:txBody>
      </p:sp>
      <p:grpSp>
        <p:nvGrpSpPr>
          <p:cNvPr id="8" name="Group 7" descr="Split data on value ranges across machines" title="Parallel Sorting Pass 0 "/>
          <p:cNvGrpSpPr/>
          <p:nvPr/>
        </p:nvGrpSpPr>
        <p:grpSpPr>
          <a:xfrm>
            <a:off x="457200" y="2724150"/>
            <a:ext cx="1592408" cy="2183369"/>
            <a:chOff x="4626701" y="2940130"/>
            <a:chExt cx="1592408" cy="218336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4994359" y="3281418"/>
              <a:ext cx="7129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4984407" y="4071783"/>
              <a:ext cx="7129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5002066" y="4866043"/>
              <a:ext cx="7129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5003200" y="3268338"/>
              <a:ext cx="704093" cy="8223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5017006" y="3315327"/>
              <a:ext cx="690287" cy="15388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V="1">
              <a:off x="4989395" y="3280085"/>
              <a:ext cx="717898" cy="798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5017007" y="4078900"/>
              <a:ext cx="690286" cy="7753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003201" y="3280085"/>
              <a:ext cx="704092" cy="15858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V="1">
              <a:off x="5017006" y="4067153"/>
              <a:ext cx="662675" cy="798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09977" y="2965177"/>
              <a:ext cx="5757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Helvetica Neue"/>
                </a:rPr>
                <a:t>range</a:t>
              </a:r>
            </a:p>
          </p:txBody>
        </p:sp>
        <p:sp>
          <p:nvSpPr>
            <p:cNvPr id="36" name="AutoShape 2"/>
            <p:cNvSpPr>
              <a:spLocks noChangeArrowheads="1"/>
            </p:cNvSpPr>
            <p:nvPr/>
          </p:nvSpPr>
          <p:spPr bwMode="auto">
            <a:xfrm>
              <a:off x="4626701" y="2940130"/>
              <a:ext cx="382024" cy="598745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7" name="AutoShape 2"/>
            <p:cNvSpPr>
              <a:spLocks noChangeArrowheads="1"/>
            </p:cNvSpPr>
            <p:nvPr/>
          </p:nvSpPr>
          <p:spPr bwMode="auto">
            <a:xfrm>
              <a:off x="4639843" y="3730495"/>
              <a:ext cx="382024" cy="598745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38" name="AutoShape 2"/>
            <p:cNvSpPr>
              <a:spLocks noChangeArrowheads="1"/>
            </p:cNvSpPr>
            <p:nvPr/>
          </p:nvSpPr>
          <p:spPr bwMode="auto">
            <a:xfrm>
              <a:off x="4634409" y="4524754"/>
              <a:ext cx="382024" cy="598745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grpSp>
          <p:nvGrpSpPr>
            <p:cNvPr id="188" name="Group 27"/>
            <p:cNvGrpSpPr>
              <a:grpSpLocks/>
            </p:cNvGrpSpPr>
            <p:nvPr/>
          </p:nvGrpSpPr>
          <p:grpSpPr bwMode="auto">
            <a:xfrm>
              <a:off x="5682868" y="3042686"/>
              <a:ext cx="528533" cy="440867"/>
              <a:chOff x="5481638" y="2919413"/>
              <a:chExt cx="1677987" cy="1644650"/>
            </a:xfrm>
          </p:grpSpPr>
          <p:sp>
            <p:nvSpPr>
              <p:cNvPr id="189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90" name="Rectangle 12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</p:grpSp>
        <p:grpSp>
          <p:nvGrpSpPr>
            <p:cNvPr id="207" name="Group 27"/>
            <p:cNvGrpSpPr>
              <a:grpSpLocks/>
            </p:cNvGrpSpPr>
            <p:nvPr/>
          </p:nvGrpSpPr>
          <p:grpSpPr bwMode="auto">
            <a:xfrm>
              <a:off x="5672917" y="3833051"/>
              <a:ext cx="528533" cy="440867"/>
              <a:chOff x="5481638" y="2919413"/>
              <a:chExt cx="1677987" cy="1644650"/>
            </a:xfrm>
          </p:grpSpPr>
          <p:sp>
            <p:nvSpPr>
              <p:cNvPr id="213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14" name="Rectangle 12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</p:grpSp>
        <p:grpSp>
          <p:nvGrpSpPr>
            <p:cNvPr id="232" name="Group 27"/>
            <p:cNvGrpSpPr>
              <a:grpSpLocks/>
            </p:cNvGrpSpPr>
            <p:nvPr/>
          </p:nvGrpSpPr>
          <p:grpSpPr bwMode="auto">
            <a:xfrm>
              <a:off x="5690576" y="4627311"/>
              <a:ext cx="528533" cy="440867"/>
              <a:chOff x="5481638" y="2919413"/>
              <a:chExt cx="1677987" cy="1644650"/>
            </a:xfrm>
          </p:grpSpPr>
          <p:sp>
            <p:nvSpPr>
              <p:cNvPr id="238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39" name="Rectangle 12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4474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fter pass 0 in which data is partitioned to machines on range values, each machine independently carries out sorting" title="Parallelized sorting pass 1-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 me!  Sorting Pass 1-n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Receivers proceed with pass 0 as the data streams in</a:t>
            </a:r>
          </a:p>
          <a:p>
            <a:r>
              <a:rPr lang="en-US" dirty="0"/>
              <a:t>Passes 1</a:t>
            </a:r>
            <a:r>
              <a:rPr lang="mr-IN" dirty="0"/>
              <a:t>–</a:t>
            </a:r>
            <a:r>
              <a:rPr lang="en-US" dirty="0"/>
              <a:t>n done independently as in  single-node sorting</a:t>
            </a:r>
          </a:p>
          <a:p>
            <a:r>
              <a:rPr lang="en-US" b="1" dirty="0"/>
              <a:t>A Wrinkle: How to  ensure ranges  are the same #pages?!</a:t>
            </a:r>
          </a:p>
          <a:p>
            <a:pPr lvl="1"/>
            <a:r>
              <a:rPr lang="en-US" b="1" dirty="0"/>
              <a:t>i.e. avoid data skew?</a:t>
            </a:r>
          </a:p>
        </p:txBody>
      </p:sp>
      <p:grpSp>
        <p:nvGrpSpPr>
          <p:cNvPr id="6" name="Group 5" descr="Shows partition 3 databases by range in 3 bins and then doing independent sorting in each bin" title="Sorting"/>
          <p:cNvGrpSpPr/>
          <p:nvPr/>
        </p:nvGrpSpPr>
        <p:grpSpPr>
          <a:xfrm>
            <a:off x="1981200" y="2661580"/>
            <a:ext cx="3275013" cy="2203370"/>
            <a:chOff x="4626701" y="2940130"/>
            <a:chExt cx="3275013" cy="2203370"/>
          </a:xfrm>
        </p:grpSpPr>
        <p:sp>
          <p:nvSpPr>
            <p:cNvPr id="191" name="Line 13"/>
            <p:cNvSpPr>
              <a:spLocks noChangeShapeType="1"/>
            </p:cNvSpPr>
            <p:nvPr/>
          </p:nvSpPr>
          <p:spPr bwMode="auto">
            <a:xfrm>
              <a:off x="4994359" y="3281418"/>
              <a:ext cx="7129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grpSp>
          <p:nvGrpSpPr>
            <p:cNvPr id="173" name="Group 28"/>
            <p:cNvGrpSpPr>
              <a:grpSpLocks/>
            </p:cNvGrpSpPr>
            <p:nvPr/>
          </p:nvGrpSpPr>
          <p:grpSpPr bwMode="auto">
            <a:xfrm flipH="1">
              <a:off x="6703432" y="3081411"/>
              <a:ext cx="701544" cy="440867"/>
              <a:chOff x="1847850" y="2890838"/>
              <a:chExt cx="2227263" cy="1644650"/>
            </a:xfrm>
          </p:grpSpPr>
          <p:sp>
            <p:nvSpPr>
              <p:cNvPr id="174" name="Rectangle 6"/>
              <p:cNvSpPr>
                <a:spLocks noChangeArrowheads="1"/>
              </p:cNvSpPr>
              <p:nvPr/>
            </p:nvSpPr>
            <p:spPr bwMode="auto">
              <a:xfrm>
                <a:off x="1847850" y="2890838"/>
                <a:ext cx="1677988" cy="1644650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75" name="Rectangle 8"/>
              <p:cNvSpPr>
                <a:spLocks noChangeArrowheads="1"/>
              </p:cNvSpPr>
              <p:nvPr/>
            </p:nvSpPr>
            <p:spPr bwMode="auto">
              <a:xfrm>
                <a:off x="2027238" y="3570288"/>
                <a:ext cx="306387" cy="28416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76" name="Rectangle 9"/>
              <p:cNvSpPr>
                <a:spLocks noChangeArrowheads="1"/>
              </p:cNvSpPr>
              <p:nvPr/>
            </p:nvSpPr>
            <p:spPr bwMode="auto">
              <a:xfrm>
                <a:off x="2962275" y="3111500"/>
                <a:ext cx="306388" cy="28416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77" name="Rectangle 10"/>
              <p:cNvSpPr>
                <a:spLocks noChangeArrowheads="1"/>
              </p:cNvSpPr>
              <p:nvPr/>
            </p:nvSpPr>
            <p:spPr bwMode="auto">
              <a:xfrm>
                <a:off x="2955925" y="3557588"/>
                <a:ext cx="306388" cy="28416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78" name="Rectangle 11"/>
              <p:cNvSpPr>
                <a:spLocks noChangeArrowheads="1"/>
              </p:cNvSpPr>
              <p:nvPr/>
            </p:nvSpPr>
            <p:spPr bwMode="auto">
              <a:xfrm>
                <a:off x="2960688" y="4027488"/>
                <a:ext cx="306387" cy="28416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79" name="Line 14"/>
              <p:cNvSpPr>
                <a:spLocks noChangeShapeType="1"/>
              </p:cNvSpPr>
              <p:nvPr/>
            </p:nvSpPr>
            <p:spPr bwMode="auto">
              <a:xfrm flipH="1" flipV="1">
                <a:off x="2336800" y="3705225"/>
                <a:ext cx="646113" cy="111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80" name="Line 15"/>
              <p:cNvSpPr>
                <a:spLocks noChangeShapeType="1"/>
              </p:cNvSpPr>
              <p:nvPr/>
            </p:nvSpPr>
            <p:spPr bwMode="auto">
              <a:xfrm flipH="1">
                <a:off x="2330450" y="3257550"/>
                <a:ext cx="612775" cy="4429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81" name="Line 16"/>
              <p:cNvSpPr>
                <a:spLocks noChangeShapeType="1"/>
              </p:cNvSpPr>
              <p:nvPr/>
            </p:nvSpPr>
            <p:spPr bwMode="auto">
              <a:xfrm flipH="1" flipV="1">
                <a:off x="2335213" y="3705225"/>
                <a:ext cx="623887" cy="431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82" name="Line 21"/>
              <p:cNvSpPr>
                <a:spLocks noChangeShapeType="1"/>
              </p:cNvSpPr>
              <p:nvPr/>
            </p:nvSpPr>
            <p:spPr bwMode="auto">
              <a:xfrm>
                <a:off x="3270250" y="3259138"/>
                <a:ext cx="8048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83" name="Line 22"/>
              <p:cNvSpPr>
                <a:spLocks noChangeShapeType="1"/>
              </p:cNvSpPr>
              <p:nvPr/>
            </p:nvSpPr>
            <p:spPr bwMode="auto">
              <a:xfrm>
                <a:off x="3263900" y="3706813"/>
                <a:ext cx="8048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84" name="Line 23"/>
              <p:cNvSpPr>
                <a:spLocks noChangeShapeType="1"/>
              </p:cNvSpPr>
              <p:nvPr/>
            </p:nvSpPr>
            <p:spPr bwMode="auto">
              <a:xfrm>
                <a:off x="3268663" y="4187825"/>
                <a:ext cx="8048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</p:grpSp>
        <p:sp>
          <p:nvSpPr>
            <p:cNvPr id="186" name="AutoShape 3"/>
            <p:cNvSpPr>
              <a:spLocks noChangeArrowheads="1"/>
            </p:cNvSpPr>
            <p:nvPr/>
          </p:nvSpPr>
          <p:spPr bwMode="auto">
            <a:xfrm>
              <a:off x="7511982" y="2960130"/>
              <a:ext cx="382024" cy="598745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87" name="AutoShape 5"/>
            <p:cNvSpPr>
              <a:spLocks noChangeArrowheads="1"/>
            </p:cNvSpPr>
            <p:nvPr/>
          </p:nvSpPr>
          <p:spPr bwMode="auto">
            <a:xfrm>
              <a:off x="6349410" y="2940130"/>
              <a:ext cx="382024" cy="598745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92" name="Line 17"/>
            <p:cNvSpPr>
              <a:spLocks noChangeShapeType="1"/>
            </p:cNvSpPr>
            <p:nvPr/>
          </p:nvSpPr>
          <p:spPr bwMode="auto">
            <a:xfrm flipH="1">
              <a:off x="7326971" y="3296738"/>
              <a:ext cx="2355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93" name="Rectangle 18"/>
            <p:cNvSpPr>
              <a:spLocks noChangeArrowheads="1"/>
            </p:cNvSpPr>
            <p:nvPr/>
          </p:nvSpPr>
          <p:spPr bwMode="auto">
            <a:xfrm>
              <a:off x="6402414" y="3119285"/>
              <a:ext cx="264517" cy="7617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94" name="Rectangle 19"/>
            <p:cNvSpPr>
              <a:spLocks noChangeArrowheads="1"/>
            </p:cNvSpPr>
            <p:nvPr/>
          </p:nvSpPr>
          <p:spPr bwMode="auto">
            <a:xfrm>
              <a:off x="6401413" y="3240566"/>
              <a:ext cx="264517" cy="7617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95" name="Rectangle 20"/>
            <p:cNvSpPr>
              <a:spLocks noChangeArrowheads="1"/>
            </p:cNvSpPr>
            <p:nvPr/>
          </p:nvSpPr>
          <p:spPr bwMode="auto">
            <a:xfrm>
              <a:off x="6400413" y="3373762"/>
              <a:ext cx="264517" cy="7617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196" name="Line 13"/>
            <p:cNvSpPr>
              <a:spLocks noChangeShapeType="1"/>
            </p:cNvSpPr>
            <p:nvPr/>
          </p:nvSpPr>
          <p:spPr bwMode="auto">
            <a:xfrm flipV="1">
              <a:off x="6145397" y="3280567"/>
              <a:ext cx="222014" cy="8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02" name="Line 13"/>
            <p:cNvSpPr>
              <a:spLocks noChangeShapeType="1"/>
            </p:cNvSpPr>
            <p:nvPr/>
          </p:nvSpPr>
          <p:spPr bwMode="auto">
            <a:xfrm>
              <a:off x="4984407" y="4071783"/>
              <a:ext cx="7129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grpSp>
          <p:nvGrpSpPr>
            <p:cNvPr id="204" name="Group 28"/>
            <p:cNvGrpSpPr>
              <a:grpSpLocks/>
            </p:cNvGrpSpPr>
            <p:nvPr/>
          </p:nvGrpSpPr>
          <p:grpSpPr bwMode="auto">
            <a:xfrm flipH="1">
              <a:off x="6693480" y="3871776"/>
              <a:ext cx="701544" cy="440867"/>
              <a:chOff x="1847850" y="2890838"/>
              <a:chExt cx="2227263" cy="1644650"/>
            </a:xfrm>
          </p:grpSpPr>
          <p:sp>
            <p:nvSpPr>
              <p:cNvPr id="215" name="Rectangle 6"/>
              <p:cNvSpPr>
                <a:spLocks noChangeArrowheads="1"/>
              </p:cNvSpPr>
              <p:nvPr/>
            </p:nvSpPr>
            <p:spPr bwMode="auto">
              <a:xfrm>
                <a:off x="1847850" y="2890838"/>
                <a:ext cx="1677988" cy="1644650"/>
              </a:xfrm>
              <a:prstGeom prst="rect">
                <a:avLst/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16" name="Rectangle 8"/>
              <p:cNvSpPr>
                <a:spLocks noChangeArrowheads="1"/>
              </p:cNvSpPr>
              <p:nvPr/>
            </p:nvSpPr>
            <p:spPr bwMode="auto">
              <a:xfrm>
                <a:off x="2027238" y="3570288"/>
                <a:ext cx="306387" cy="28416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17" name="Rectangle 9"/>
              <p:cNvSpPr>
                <a:spLocks noChangeArrowheads="1"/>
              </p:cNvSpPr>
              <p:nvPr/>
            </p:nvSpPr>
            <p:spPr bwMode="auto">
              <a:xfrm>
                <a:off x="2962275" y="3111500"/>
                <a:ext cx="306388" cy="28416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18" name="Rectangle 10"/>
              <p:cNvSpPr>
                <a:spLocks noChangeArrowheads="1"/>
              </p:cNvSpPr>
              <p:nvPr/>
            </p:nvSpPr>
            <p:spPr bwMode="auto">
              <a:xfrm>
                <a:off x="2955925" y="3557588"/>
                <a:ext cx="306388" cy="28416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19" name="Rectangle 11"/>
              <p:cNvSpPr>
                <a:spLocks noChangeArrowheads="1"/>
              </p:cNvSpPr>
              <p:nvPr/>
            </p:nvSpPr>
            <p:spPr bwMode="auto">
              <a:xfrm>
                <a:off x="2960688" y="4027488"/>
                <a:ext cx="306387" cy="28416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20" name="Line 14"/>
              <p:cNvSpPr>
                <a:spLocks noChangeShapeType="1"/>
              </p:cNvSpPr>
              <p:nvPr/>
            </p:nvSpPr>
            <p:spPr bwMode="auto">
              <a:xfrm flipH="1" flipV="1">
                <a:off x="2336800" y="3705225"/>
                <a:ext cx="646113" cy="111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21" name="Line 15"/>
              <p:cNvSpPr>
                <a:spLocks noChangeShapeType="1"/>
              </p:cNvSpPr>
              <p:nvPr/>
            </p:nvSpPr>
            <p:spPr bwMode="auto">
              <a:xfrm flipH="1">
                <a:off x="2330450" y="3257550"/>
                <a:ext cx="612775" cy="4429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22" name="Line 16"/>
              <p:cNvSpPr>
                <a:spLocks noChangeShapeType="1"/>
              </p:cNvSpPr>
              <p:nvPr/>
            </p:nvSpPr>
            <p:spPr bwMode="auto">
              <a:xfrm flipH="1" flipV="1">
                <a:off x="2335213" y="3705225"/>
                <a:ext cx="623887" cy="431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23" name="Line 21"/>
              <p:cNvSpPr>
                <a:spLocks noChangeShapeType="1"/>
              </p:cNvSpPr>
              <p:nvPr/>
            </p:nvSpPr>
            <p:spPr bwMode="auto">
              <a:xfrm>
                <a:off x="3270250" y="3259138"/>
                <a:ext cx="8048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24" name="Line 22"/>
              <p:cNvSpPr>
                <a:spLocks noChangeShapeType="1"/>
              </p:cNvSpPr>
              <p:nvPr/>
            </p:nvSpPr>
            <p:spPr bwMode="auto">
              <a:xfrm>
                <a:off x="3263900" y="3706813"/>
                <a:ext cx="8048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25" name="Line 23"/>
              <p:cNvSpPr>
                <a:spLocks noChangeShapeType="1"/>
              </p:cNvSpPr>
              <p:nvPr/>
            </p:nvSpPr>
            <p:spPr bwMode="auto">
              <a:xfrm>
                <a:off x="3268663" y="4187825"/>
                <a:ext cx="8048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</p:grpSp>
        <p:sp>
          <p:nvSpPr>
            <p:cNvPr id="205" name="AutoShape 3"/>
            <p:cNvSpPr>
              <a:spLocks noChangeArrowheads="1"/>
            </p:cNvSpPr>
            <p:nvPr/>
          </p:nvSpPr>
          <p:spPr bwMode="auto">
            <a:xfrm>
              <a:off x="7502031" y="3750495"/>
              <a:ext cx="382024" cy="598745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06" name="AutoShape 5"/>
            <p:cNvSpPr>
              <a:spLocks noChangeArrowheads="1"/>
            </p:cNvSpPr>
            <p:nvPr/>
          </p:nvSpPr>
          <p:spPr bwMode="auto">
            <a:xfrm>
              <a:off x="6339459" y="3730495"/>
              <a:ext cx="382024" cy="598745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08" name="Line 17"/>
            <p:cNvSpPr>
              <a:spLocks noChangeShapeType="1"/>
            </p:cNvSpPr>
            <p:nvPr/>
          </p:nvSpPr>
          <p:spPr bwMode="auto">
            <a:xfrm flipH="1">
              <a:off x="7317019" y="4087103"/>
              <a:ext cx="2355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09" name="Rectangle 18"/>
            <p:cNvSpPr>
              <a:spLocks noChangeArrowheads="1"/>
            </p:cNvSpPr>
            <p:nvPr/>
          </p:nvSpPr>
          <p:spPr bwMode="auto">
            <a:xfrm>
              <a:off x="6392462" y="3909650"/>
              <a:ext cx="264517" cy="7617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10" name="Rectangle 19"/>
            <p:cNvSpPr>
              <a:spLocks noChangeArrowheads="1"/>
            </p:cNvSpPr>
            <p:nvPr/>
          </p:nvSpPr>
          <p:spPr bwMode="auto">
            <a:xfrm>
              <a:off x="6391461" y="4030931"/>
              <a:ext cx="264517" cy="7617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11" name="Rectangle 20"/>
            <p:cNvSpPr>
              <a:spLocks noChangeArrowheads="1"/>
            </p:cNvSpPr>
            <p:nvPr/>
          </p:nvSpPr>
          <p:spPr bwMode="auto">
            <a:xfrm>
              <a:off x="6390462" y="4164127"/>
              <a:ext cx="264517" cy="7617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12" name="Line 13"/>
            <p:cNvSpPr>
              <a:spLocks noChangeShapeType="1"/>
            </p:cNvSpPr>
            <p:nvPr/>
          </p:nvSpPr>
          <p:spPr bwMode="auto">
            <a:xfrm flipV="1">
              <a:off x="6135445" y="4070932"/>
              <a:ext cx="222014" cy="8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27" name="Line 13"/>
            <p:cNvSpPr>
              <a:spLocks noChangeShapeType="1"/>
            </p:cNvSpPr>
            <p:nvPr/>
          </p:nvSpPr>
          <p:spPr bwMode="auto">
            <a:xfrm>
              <a:off x="5002066" y="4866043"/>
              <a:ext cx="7129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grpSp>
          <p:nvGrpSpPr>
            <p:cNvPr id="229" name="Group 28"/>
            <p:cNvGrpSpPr>
              <a:grpSpLocks/>
            </p:cNvGrpSpPr>
            <p:nvPr/>
          </p:nvGrpSpPr>
          <p:grpSpPr bwMode="auto">
            <a:xfrm flipH="1">
              <a:off x="6711140" y="4666036"/>
              <a:ext cx="701544" cy="440867"/>
              <a:chOff x="1847850" y="2890838"/>
              <a:chExt cx="2227263" cy="1644650"/>
            </a:xfrm>
          </p:grpSpPr>
          <p:sp>
            <p:nvSpPr>
              <p:cNvPr id="240" name="Rectangle 6"/>
              <p:cNvSpPr>
                <a:spLocks noChangeArrowheads="1"/>
              </p:cNvSpPr>
              <p:nvPr/>
            </p:nvSpPr>
            <p:spPr bwMode="auto">
              <a:xfrm>
                <a:off x="1847850" y="2890838"/>
                <a:ext cx="1677988" cy="1644650"/>
              </a:xfrm>
              <a:prstGeom prst="rect">
                <a:avLst/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41" name="Rectangle 8"/>
              <p:cNvSpPr>
                <a:spLocks noChangeArrowheads="1"/>
              </p:cNvSpPr>
              <p:nvPr/>
            </p:nvSpPr>
            <p:spPr bwMode="auto">
              <a:xfrm>
                <a:off x="2027238" y="3570288"/>
                <a:ext cx="306387" cy="28416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42" name="Rectangle 9"/>
              <p:cNvSpPr>
                <a:spLocks noChangeArrowheads="1"/>
              </p:cNvSpPr>
              <p:nvPr/>
            </p:nvSpPr>
            <p:spPr bwMode="auto">
              <a:xfrm>
                <a:off x="2962275" y="3111500"/>
                <a:ext cx="306388" cy="28416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43" name="Rectangle 10"/>
              <p:cNvSpPr>
                <a:spLocks noChangeArrowheads="1"/>
              </p:cNvSpPr>
              <p:nvPr/>
            </p:nvSpPr>
            <p:spPr bwMode="auto">
              <a:xfrm>
                <a:off x="2955925" y="3557588"/>
                <a:ext cx="306388" cy="28416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44" name="Rectangle 11"/>
              <p:cNvSpPr>
                <a:spLocks noChangeArrowheads="1"/>
              </p:cNvSpPr>
              <p:nvPr/>
            </p:nvSpPr>
            <p:spPr bwMode="auto">
              <a:xfrm>
                <a:off x="2960688" y="4027488"/>
                <a:ext cx="306387" cy="28416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45" name="Line 14"/>
              <p:cNvSpPr>
                <a:spLocks noChangeShapeType="1"/>
              </p:cNvSpPr>
              <p:nvPr/>
            </p:nvSpPr>
            <p:spPr bwMode="auto">
              <a:xfrm flipH="1" flipV="1">
                <a:off x="2336800" y="3705225"/>
                <a:ext cx="646113" cy="111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46" name="Line 15"/>
              <p:cNvSpPr>
                <a:spLocks noChangeShapeType="1"/>
              </p:cNvSpPr>
              <p:nvPr/>
            </p:nvSpPr>
            <p:spPr bwMode="auto">
              <a:xfrm flipH="1">
                <a:off x="2330450" y="3257550"/>
                <a:ext cx="612775" cy="4429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47" name="Line 16"/>
              <p:cNvSpPr>
                <a:spLocks noChangeShapeType="1"/>
              </p:cNvSpPr>
              <p:nvPr/>
            </p:nvSpPr>
            <p:spPr bwMode="auto">
              <a:xfrm flipH="1" flipV="1">
                <a:off x="2335213" y="3705225"/>
                <a:ext cx="623887" cy="431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48" name="Line 21"/>
              <p:cNvSpPr>
                <a:spLocks noChangeShapeType="1"/>
              </p:cNvSpPr>
              <p:nvPr/>
            </p:nvSpPr>
            <p:spPr bwMode="auto">
              <a:xfrm>
                <a:off x="3270250" y="3259138"/>
                <a:ext cx="8048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49" name="Line 22"/>
              <p:cNvSpPr>
                <a:spLocks noChangeShapeType="1"/>
              </p:cNvSpPr>
              <p:nvPr/>
            </p:nvSpPr>
            <p:spPr bwMode="auto">
              <a:xfrm>
                <a:off x="3263900" y="3706813"/>
                <a:ext cx="8048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50" name="Line 23"/>
              <p:cNvSpPr>
                <a:spLocks noChangeShapeType="1"/>
              </p:cNvSpPr>
              <p:nvPr/>
            </p:nvSpPr>
            <p:spPr bwMode="auto">
              <a:xfrm>
                <a:off x="3268663" y="4187825"/>
                <a:ext cx="8048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</p:grpSp>
        <p:sp>
          <p:nvSpPr>
            <p:cNvPr id="230" name="AutoShape 3"/>
            <p:cNvSpPr>
              <a:spLocks noChangeArrowheads="1"/>
            </p:cNvSpPr>
            <p:nvPr/>
          </p:nvSpPr>
          <p:spPr bwMode="auto">
            <a:xfrm>
              <a:off x="7519690" y="4544755"/>
              <a:ext cx="382024" cy="598745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31" name="AutoShape 5"/>
            <p:cNvSpPr>
              <a:spLocks noChangeArrowheads="1"/>
            </p:cNvSpPr>
            <p:nvPr/>
          </p:nvSpPr>
          <p:spPr bwMode="auto">
            <a:xfrm>
              <a:off x="6357118" y="4524754"/>
              <a:ext cx="382024" cy="598745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33" name="Line 17"/>
            <p:cNvSpPr>
              <a:spLocks noChangeShapeType="1"/>
            </p:cNvSpPr>
            <p:nvPr/>
          </p:nvSpPr>
          <p:spPr bwMode="auto">
            <a:xfrm flipH="1">
              <a:off x="7334679" y="4881362"/>
              <a:ext cx="2355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34" name="Rectangle 18"/>
            <p:cNvSpPr>
              <a:spLocks noChangeArrowheads="1"/>
            </p:cNvSpPr>
            <p:nvPr/>
          </p:nvSpPr>
          <p:spPr bwMode="auto">
            <a:xfrm>
              <a:off x="6410121" y="4703910"/>
              <a:ext cx="264517" cy="7617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35" name="Rectangle 19"/>
            <p:cNvSpPr>
              <a:spLocks noChangeArrowheads="1"/>
            </p:cNvSpPr>
            <p:nvPr/>
          </p:nvSpPr>
          <p:spPr bwMode="auto">
            <a:xfrm>
              <a:off x="6409121" y="4825190"/>
              <a:ext cx="264517" cy="7617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36" name="Rectangle 20"/>
            <p:cNvSpPr>
              <a:spLocks noChangeArrowheads="1"/>
            </p:cNvSpPr>
            <p:nvPr/>
          </p:nvSpPr>
          <p:spPr bwMode="auto">
            <a:xfrm>
              <a:off x="6408121" y="4958387"/>
              <a:ext cx="264517" cy="7617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37" name="Line 13"/>
            <p:cNvSpPr>
              <a:spLocks noChangeShapeType="1"/>
            </p:cNvSpPr>
            <p:nvPr/>
          </p:nvSpPr>
          <p:spPr bwMode="auto">
            <a:xfrm flipV="1">
              <a:off x="6153105" y="4865191"/>
              <a:ext cx="222014" cy="8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51" name="Line 13"/>
            <p:cNvSpPr>
              <a:spLocks noChangeShapeType="1"/>
            </p:cNvSpPr>
            <p:nvPr/>
          </p:nvSpPr>
          <p:spPr bwMode="auto">
            <a:xfrm>
              <a:off x="5003200" y="3268338"/>
              <a:ext cx="704093" cy="8223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52" name="Line 13"/>
            <p:cNvSpPr>
              <a:spLocks noChangeShapeType="1"/>
            </p:cNvSpPr>
            <p:nvPr/>
          </p:nvSpPr>
          <p:spPr bwMode="auto">
            <a:xfrm>
              <a:off x="5017006" y="3315327"/>
              <a:ext cx="690287" cy="15388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53" name="Line 13"/>
            <p:cNvSpPr>
              <a:spLocks noChangeShapeType="1"/>
            </p:cNvSpPr>
            <p:nvPr/>
          </p:nvSpPr>
          <p:spPr bwMode="auto">
            <a:xfrm flipV="1">
              <a:off x="4989395" y="3280085"/>
              <a:ext cx="717898" cy="798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55" name="Line 13"/>
            <p:cNvSpPr>
              <a:spLocks noChangeShapeType="1"/>
            </p:cNvSpPr>
            <p:nvPr/>
          </p:nvSpPr>
          <p:spPr bwMode="auto">
            <a:xfrm>
              <a:off x="5017007" y="4078900"/>
              <a:ext cx="690286" cy="7753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56" name="Line 13"/>
            <p:cNvSpPr>
              <a:spLocks noChangeShapeType="1"/>
            </p:cNvSpPr>
            <p:nvPr/>
          </p:nvSpPr>
          <p:spPr bwMode="auto">
            <a:xfrm flipV="1">
              <a:off x="5003201" y="3280085"/>
              <a:ext cx="704092" cy="15858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57" name="Line 13"/>
            <p:cNvSpPr>
              <a:spLocks noChangeShapeType="1"/>
            </p:cNvSpPr>
            <p:nvPr/>
          </p:nvSpPr>
          <p:spPr bwMode="auto">
            <a:xfrm flipV="1">
              <a:off x="5017006" y="4067153"/>
              <a:ext cx="662675" cy="798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109977" y="2965177"/>
              <a:ext cx="5757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Helvetica Neue"/>
                </a:rPr>
                <a:t>range</a:t>
              </a:r>
            </a:p>
          </p:txBody>
        </p:sp>
        <p:sp>
          <p:nvSpPr>
            <p:cNvPr id="185" name="AutoShape 2"/>
            <p:cNvSpPr>
              <a:spLocks noChangeArrowheads="1"/>
            </p:cNvSpPr>
            <p:nvPr/>
          </p:nvSpPr>
          <p:spPr bwMode="auto">
            <a:xfrm>
              <a:off x="4626701" y="2940130"/>
              <a:ext cx="382024" cy="598745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01" name="AutoShape 2"/>
            <p:cNvSpPr>
              <a:spLocks noChangeArrowheads="1"/>
            </p:cNvSpPr>
            <p:nvPr/>
          </p:nvSpPr>
          <p:spPr bwMode="auto">
            <a:xfrm>
              <a:off x="4639843" y="3730495"/>
              <a:ext cx="382024" cy="598745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226" name="AutoShape 2"/>
            <p:cNvSpPr>
              <a:spLocks noChangeArrowheads="1"/>
            </p:cNvSpPr>
            <p:nvPr/>
          </p:nvSpPr>
          <p:spPr bwMode="auto">
            <a:xfrm>
              <a:off x="4634409" y="4524754"/>
              <a:ext cx="382024" cy="598745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grpSp>
          <p:nvGrpSpPr>
            <p:cNvPr id="188" name="Group 27"/>
            <p:cNvGrpSpPr>
              <a:grpSpLocks/>
            </p:cNvGrpSpPr>
            <p:nvPr/>
          </p:nvGrpSpPr>
          <p:grpSpPr bwMode="auto">
            <a:xfrm>
              <a:off x="5682868" y="3042686"/>
              <a:ext cx="528533" cy="440867"/>
              <a:chOff x="5481638" y="2919413"/>
              <a:chExt cx="1677987" cy="1644650"/>
            </a:xfrm>
          </p:grpSpPr>
          <p:sp>
            <p:nvSpPr>
              <p:cNvPr id="189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90" name="Rectangle 12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</p:grpSp>
        <p:grpSp>
          <p:nvGrpSpPr>
            <p:cNvPr id="207" name="Group 27"/>
            <p:cNvGrpSpPr>
              <a:grpSpLocks/>
            </p:cNvGrpSpPr>
            <p:nvPr/>
          </p:nvGrpSpPr>
          <p:grpSpPr bwMode="auto">
            <a:xfrm>
              <a:off x="5672917" y="3833051"/>
              <a:ext cx="528533" cy="440867"/>
              <a:chOff x="5481638" y="2919413"/>
              <a:chExt cx="1677987" cy="1644650"/>
            </a:xfrm>
          </p:grpSpPr>
          <p:sp>
            <p:nvSpPr>
              <p:cNvPr id="213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14" name="Rectangle 12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</p:grpSp>
        <p:grpSp>
          <p:nvGrpSpPr>
            <p:cNvPr id="232" name="Group 27"/>
            <p:cNvGrpSpPr>
              <a:grpSpLocks/>
            </p:cNvGrpSpPr>
            <p:nvPr/>
          </p:nvGrpSpPr>
          <p:grpSpPr bwMode="auto">
            <a:xfrm>
              <a:off x="5690576" y="4627311"/>
              <a:ext cx="528533" cy="440867"/>
              <a:chOff x="5481638" y="2919413"/>
              <a:chExt cx="1677987" cy="1644650"/>
            </a:xfrm>
          </p:grpSpPr>
          <p:sp>
            <p:nvSpPr>
              <p:cNvPr id="238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39" name="Rectangle 12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626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95800" cy="3394472"/>
          </a:xfrm>
        </p:spPr>
        <p:txBody>
          <a:bodyPr/>
          <a:lstStyle/>
          <a:p>
            <a:r>
              <a:rPr lang="en-US" dirty="0"/>
              <a:t>Goal: equal frequency per machine</a:t>
            </a:r>
          </a:p>
          <a:p>
            <a:r>
              <a:rPr lang="en-US" dirty="0"/>
              <a:t>Note: ranges often don’t divide x axis evenly </a:t>
            </a:r>
          </a:p>
          <a:p>
            <a:r>
              <a:rPr lang="en-US" dirty="0"/>
              <a:t>How to choose?</a:t>
            </a:r>
          </a:p>
        </p:txBody>
      </p:sp>
      <p:pic>
        <p:nvPicPr>
          <p:cNvPr id="4" name="Picture 3" descr="A normal histogram in which displays a classic bell curve shape" title="Hist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895350"/>
            <a:ext cx="3124200" cy="266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9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partitioning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267200" cy="365759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Would be easy if data small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In general, can sample the input relation prior to shuffling, pick splits based on sample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Note: Random sampling can be tricky to implement in a query pipeline; simpler if you materialize first.</a:t>
            </a:r>
          </a:p>
        </p:txBody>
      </p:sp>
      <p:pic>
        <p:nvPicPr>
          <p:cNvPr id="4" name="Picture 3" descr="A Histogram displayed a bell curve shape. The left side is a partition, the right side is a partition, and the tallest bar in the center is its own partition." title="Histogram Partition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882098"/>
            <a:ext cx="3124200" cy="2669153"/>
          </a:xfrm>
          <a:prstGeom prst="rect">
            <a:avLst/>
          </a:prstGeom>
        </p:spPr>
      </p:pic>
      <p:grpSp>
        <p:nvGrpSpPr>
          <p:cNvPr id="8" name="Group 7" descr="A Histogram displayed a bell curve shape. The left side is a partition, the right side is a partition, and the tallest bar in the center is its own partition." title="Histogram Partitioned"/>
          <p:cNvGrpSpPr/>
          <p:nvPr/>
        </p:nvGrpSpPr>
        <p:grpSpPr>
          <a:xfrm>
            <a:off x="5276850" y="1085850"/>
            <a:ext cx="2571750" cy="2000250"/>
            <a:chOff x="5511800" y="1447800"/>
            <a:chExt cx="3429000" cy="2667000"/>
          </a:xfrm>
        </p:grpSpPr>
        <p:sp>
          <p:nvSpPr>
            <p:cNvPr id="5" name="Rectangle 4"/>
            <p:cNvSpPr/>
            <p:nvPr/>
          </p:nvSpPr>
          <p:spPr bwMode="auto">
            <a:xfrm>
              <a:off x="5511800" y="1447800"/>
              <a:ext cx="1600200" cy="2667000"/>
            </a:xfrm>
            <a:prstGeom prst="rect">
              <a:avLst/>
            </a:prstGeom>
            <a:solidFill>
              <a:srgbClr val="3365FF">
                <a:alpha val="50196"/>
              </a:srgb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467600" y="1447800"/>
              <a:ext cx="1473200" cy="2667000"/>
            </a:xfrm>
            <a:prstGeom prst="rect">
              <a:avLst/>
            </a:prstGeom>
            <a:solidFill>
              <a:srgbClr val="FD8232">
                <a:alpha val="50196"/>
              </a:srgb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112000" y="1447800"/>
              <a:ext cx="355600" cy="2667000"/>
            </a:xfrm>
            <a:prstGeom prst="rect">
              <a:avLst/>
            </a:prstGeom>
            <a:solidFill>
              <a:srgbClr val="09B050">
                <a:alpha val="50196"/>
              </a:srgb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76400" y="4119085"/>
            <a:ext cx="4114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How to sample a database table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? </a:t>
            </a:r>
            <a:br>
              <a:rPr lang="en-US" sz="140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Advanced topic, we will not discuss in this class</a:t>
            </a:r>
            <a:r>
              <a:rPr lang="en-US" sz="1400" dirty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746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Some Sorting Records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6096000" cy="3394472"/>
          </a:xfrm>
        </p:spPr>
        <p:txBody>
          <a:bodyPr>
            <a:normAutofit/>
          </a:bodyPr>
          <a:lstStyle/>
          <a:p>
            <a:r>
              <a:rPr lang="en-US" altLang="x-none" dirty="0"/>
              <a:t>Sorting has become a blood sport!</a:t>
            </a:r>
          </a:p>
          <a:p>
            <a:pPr lvl="1"/>
            <a:r>
              <a:rPr lang="en-US" altLang="x-none" dirty="0"/>
              <a:t>Parallel sorting is the name of the game ...</a:t>
            </a:r>
          </a:p>
          <a:p>
            <a:pPr>
              <a:spcBef>
                <a:spcPts val="2000"/>
              </a:spcBef>
            </a:pPr>
            <a:r>
              <a:rPr lang="en-US" altLang="x-none" dirty="0"/>
              <a:t>Minute Sort: how many 100-byte records can you sort in a minute? </a:t>
            </a:r>
          </a:p>
          <a:p>
            <a:pPr lvl="1"/>
            <a:r>
              <a:rPr lang="en-US" altLang="x-none" dirty="0"/>
              <a:t>Current World record: 55 TB.  </a:t>
            </a:r>
            <a:r>
              <a:rPr lang="en-US" altLang="x-none" dirty="0" err="1"/>
              <a:t>Tencent</a:t>
            </a:r>
            <a:r>
              <a:rPr lang="en-US" altLang="x-none" dirty="0"/>
              <a:t>.</a:t>
            </a:r>
          </a:p>
          <a:p>
            <a:pPr lvl="2"/>
            <a:r>
              <a:rPr lang="en-US" altLang="x-none" dirty="0"/>
              <a:t>512 nodes, 10,240 cores</a:t>
            </a:r>
          </a:p>
          <a:p>
            <a:pPr lvl="2"/>
            <a:r>
              <a:rPr lang="en-US" altLang="x-none" dirty="0"/>
              <a:t>512 GB RAM, 4x1.2TB SSDs (2016)</a:t>
            </a:r>
          </a:p>
          <a:p>
            <a:pPr>
              <a:spcBef>
                <a:spcPts val="2000"/>
              </a:spcBef>
            </a:pPr>
            <a:r>
              <a:rPr lang="en-US" sz="2300" b="1" dirty="0">
                <a:solidFill>
                  <a:srgbClr val="C00000"/>
                </a:solidFill>
              </a:rPr>
              <a:t>This slide is FYI; will not be on exams</a:t>
            </a:r>
          </a:p>
        </p:txBody>
      </p:sp>
    </p:spTree>
    <p:extLst>
      <p:ext uri="{BB962C8B-B14F-4D97-AF65-F5344CB8AC3E}">
        <p14:creationId xmlns:p14="http://schemas.microsoft.com/office/powerpoint/2010/main" val="66313798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Some Sorting Records cont.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60960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x-none" dirty="0" err="1"/>
              <a:t>CloudSort</a:t>
            </a:r>
            <a:r>
              <a:rPr lang="en-US" altLang="x-none" dirty="0"/>
              <a:t>: min cost to sort 100TB</a:t>
            </a:r>
          </a:p>
          <a:p>
            <a:pPr lvl="1"/>
            <a:r>
              <a:rPr lang="en-US" altLang="x-none" dirty="0"/>
              <a:t>Current World record: $144. </a:t>
            </a:r>
            <a:r>
              <a:rPr lang="en-US" altLang="x-none" dirty="0" err="1"/>
              <a:t>Alibaba+Databricks</a:t>
            </a:r>
            <a:endParaRPr lang="en-US" altLang="x-none" dirty="0"/>
          </a:p>
          <a:p>
            <a:pPr lvl="2"/>
            <a:r>
              <a:rPr lang="en-US" altLang="x-none" dirty="0"/>
              <a:t>394 Alibaba Cloud machines, 8GB RAM, 40GB Ultra Cloud Disks, 4 135GB SSD Cloud Disks (2016)</a:t>
            </a:r>
          </a:p>
          <a:p>
            <a:pPr>
              <a:spcBef>
                <a:spcPts val="2000"/>
              </a:spcBef>
            </a:pPr>
            <a:r>
              <a:rPr lang="en-US" altLang="x-none" dirty="0"/>
              <a:t>Also </a:t>
            </a:r>
            <a:r>
              <a:rPr lang="en-US" altLang="x-none" dirty="0" err="1"/>
              <a:t>JouleSort</a:t>
            </a:r>
            <a:r>
              <a:rPr lang="en-US" altLang="x-none" dirty="0"/>
              <a:t> and </a:t>
            </a:r>
            <a:r>
              <a:rPr lang="en-US" altLang="x-none" dirty="0" err="1"/>
              <a:t>GraySort</a:t>
            </a:r>
            <a:endParaRPr lang="en-US" altLang="x-none" dirty="0"/>
          </a:p>
          <a:p>
            <a:pPr lvl="1"/>
            <a:r>
              <a:rPr lang="en-US" altLang="x-none" dirty="0"/>
              <a:t>See </a:t>
            </a:r>
            <a:r>
              <a:rPr lang="en-US" altLang="x-none" dirty="0">
                <a:hlinkClick r:id="rId3"/>
              </a:rPr>
              <a:t>http://sortbenchmark.org</a:t>
            </a:r>
            <a:endParaRPr lang="en-US" altLang="x-none" dirty="0"/>
          </a:p>
          <a:p>
            <a:pPr>
              <a:spcBef>
                <a:spcPts val="2000"/>
              </a:spcBef>
            </a:pPr>
            <a:r>
              <a:rPr lang="en-US" altLang="x-none" dirty="0"/>
              <a:t>Students have held sorting trophies at various times</a:t>
            </a:r>
          </a:p>
          <a:p>
            <a:pPr lvl="1"/>
            <a:r>
              <a:rPr lang="en-US" altLang="x-none" dirty="0"/>
              <a:t>Always evolving</a:t>
            </a:r>
          </a:p>
          <a:p>
            <a:pPr>
              <a:spcBef>
                <a:spcPts val="2000"/>
              </a:spcBef>
            </a:pPr>
            <a:r>
              <a:rPr lang="en-US" sz="2300" b="1" dirty="0">
                <a:solidFill>
                  <a:srgbClr val="C00000"/>
                </a:solidFill>
              </a:rPr>
              <a:t>This slide is FYI; will not be on exams</a:t>
            </a:r>
          </a:p>
        </p:txBody>
      </p:sp>
    </p:spTree>
    <p:extLst>
      <p:ext uri="{BB962C8B-B14F-4D97-AF65-F5344CB8AC3E}">
        <p14:creationId xmlns:p14="http://schemas.microsoft.com/office/powerpoint/2010/main" val="147245619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Sort-Merge Join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0 .. n-1 are like parallel sorting above</a:t>
            </a:r>
          </a:p>
          <a:p>
            <a:r>
              <a:rPr lang="en-US" dirty="0"/>
              <a:t>Note: this picture is a 2-pass sort (n=1); this is pass 0</a:t>
            </a:r>
          </a:p>
        </p:txBody>
      </p:sp>
      <p:grpSp>
        <p:nvGrpSpPr>
          <p:cNvPr id="8" name="Group 7" descr="Data is distributed among machines using a arange partition and then sorted inependently" title="Parallel Sort"/>
          <p:cNvGrpSpPr/>
          <p:nvPr/>
        </p:nvGrpSpPr>
        <p:grpSpPr>
          <a:xfrm>
            <a:off x="1066800" y="2175446"/>
            <a:ext cx="1451042" cy="2433994"/>
            <a:chOff x="3441691" y="1858432"/>
            <a:chExt cx="1451042" cy="2433994"/>
          </a:xfrm>
        </p:grpSpPr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3661717" y="2113410"/>
              <a:ext cx="656626" cy="1987444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>
              <a:off x="3641331" y="2102958"/>
              <a:ext cx="688363" cy="102559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 flipV="1">
              <a:off x="3648744" y="2112577"/>
              <a:ext cx="680950" cy="1007064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 flipV="1">
              <a:off x="3656028" y="3111665"/>
              <a:ext cx="662315" cy="980983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>
              <a:off x="3657600" y="3127058"/>
              <a:ext cx="656727" cy="973796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88" name="Line 13"/>
            <p:cNvSpPr>
              <a:spLocks noChangeShapeType="1"/>
            </p:cNvSpPr>
            <p:nvPr/>
          </p:nvSpPr>
          <p:spPr bwMode="auto">
            <a:xfrm flipV="1">
              <a:off x="3648744" y="2112576"/>
              <a:ext cx="669599" cy="1990559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90" name="Line 13"/>
            <p:cNvSpPr>
              <a:spLocks noChangeShapeType="1"/>
            </p:cNvSpPr>
            <p:nvPr/>
          </p:nvSpPr>
          <p:spPr bwMode="auto">
            <a:xfrm>
              <a:off x="3593945" y="2107883"/>
              <a:ext cx="735986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91" name="Line 13"/>
            <p:cNvSpPr>
              <a:spLocks noChangeShapeType="1"/>
            </p:cNvSpPr>
            <p:nvPr/>
          </p:nvSpPr>
          <p:spPr bwMode="auto">
            <a:xfrm>
              <a:off x="3593945" y="3120293"/>
              <a:ext cx="768302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92" name="Line 13"/>
            <p:cNvSpPr>
              <a:spLocks noChangeShapeType="1"/>
            </p:cNvSpPr>
            <p:nvPr/>
          </p:nvSpPr>
          <p:spPr bwMode="auto">
            <a:xfrm>
              <a:off x="3593945" y="4100854"/>
              <a:ext cx="757191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93" name="AutoShape 2"/>
            <p:cNvSpPr>
              <a:spLocks noChangeArrowheads="1"/>
            </p:cNvSpPr>
            <p:nvPr/>
          </p:nvSpPr>
          <p:spPr bwMode="auto">
            <a:xfrm>
              <a:off x="3441691" y="1874313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Helvetica Neue"/>
                </a:rPr>
                <a:t>R</a:t>
              </a:r>
              <a:endParaRPr lang="en-US" sz="21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94" name="AutoShape 5"/>
            <p:cNvSpPr>
              <a:spLocks noChangeArrowheads="1"/>
            </p:cNvSpPr>
            <p:nvPr/>
          </p:nvSpPr>
          <p:spPr bwMode="auto">
            <a:xfrm>
              <a:off x="4678117" y="1858432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95" name="Rectangle 18"/>
            <p:cNvSpPr>
              <a:spLocks noChangeArrowheads="1"/>
            </p:cNvSpPr>
            <p:nvPr/>
          </p:nvSpPr>
          <p:spPr bwMode="auto">
            <a:xfrm>
              <a:off x="4707895" y="1985642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96" name="Rectangle 19"/>
            <p:cNvSpPr>
              <a:spLocks noChangeArrowheads="1"/>
            </p:cNvSpPr>
            <p:nvPr/>
          </p:nvSpPr>
          <p:spPr bwMode="auto">
            <a:xfrm>
              <a:off x="4707332" y="2071758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97" name="Rectangle 20"/>
            <p:cNvSpPr>
              <a:spLocks noChangeArrowheads="1"/>
            </p:cNvSpPr>
            <p:nvPr/>
          </p:nvSpPr>
          <p:spPr bwMode="auto">
            <a:xfrm>
              <a:off x="4706771" y="2166335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6" name="Line 21"/>
            <p:cNvSpPr>
              <a:spLocks noChangeShapeType="1"/>
            </p:cNvSpPr>
            <p:nvPr/>
          </p:nvSpPr>
          <p:spPr bwMode="auto">
            <a:xfrm>
              <a:off x="4564069" y="2015255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>
              <a:off x="4562945" y="2100464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8" name="Line 23"/>
            <p:cNvSpPr>
              <a:spLocks noChangeShapeType="1"/>
            </p:cNvSpPr>
            <p:nvPr/>
          </p:nvSpPr>
          <p:spPr bwMode="auto">
            <a:xfrm>
              <a:off x="4563787" y="2192019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9" name="Line 13"/>
            <p:cNvSpPr>
              <a:spLocks noChangeShapeType="1"/>
            </p:cNvSpPr>
            <p:nvPr/>
          </p:nvSpPr>
          <p:spPr bwMode="auto">
            <a:xfrm flipV="1">
              <a:off x="4563506" y="2100162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0" name="AutoShape 2"/>
            <p:cNvSpPr>
              <a:spLocks noChangeArrowheads="1"/>
            </p:cNvSpPr>
            <p:nvPr/>
          </p:nvSpPr>
          <p:spPr bwMode="auto">
            <a:xfrm>
              <a:off x="3441691" y="2886722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R</a:t>
              </a:r>
            </a:p>
          </p:txBody>
        </p:sp>
        <p:sp>
          <p:nvSpPr>
            <p:cNvPr id="111" name="AutoShape 5"/>
            <p:cNvSpPr>
              <a:spLocks noChangeArrowheads="1"/>
            </p:cNvSpPr>
            <p:nvPr/>
          </p:nvSpPr>
          <p:spPr bwMode="auto">
            <a:xfrm>
              <a:off x="4678117" y="2870841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2" name="Rectangle 18"/>
            <p:cNvSpPr>
              <a:spLocks noChangeArrowheads="1"/>
            </p:cNvSpPr>
            <p:nvPr/>
          </p:nvSpPr>
          <p:spPr bwMode="auto">
            <a:xfrm>
              <a:off x="4707895" y="2998051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3" name="Rectangle 19"/>
            <p:cNvSpPr>
              <a:spLocks noChangeArrowheads="1"/>
            </p:cNvSpPr>
            <p:nvPr/>
          </p:nvSpPr>
          <p:spPr bwMode="auto">
            <a:xfrm>
              <a:off x="4707332" y="3084167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4" name="Rectangle 20"/>
            <p:cNvSpPr>
              <a:spLocks noChangeArrowheads="1"/>
            </p:cNvSpPr>
            <p:nvPr/>
          </p:nvSpPr>
          <p:spPr bwMode="auto">
            <a:xfrm>
              <a:off x="4706771" y="3178745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3" name="Line 21"/>
            <p:cNvSpPr>
              <a:spLocks noChangeShapeType="1"/>
            </p:cNvSpPr>
            <p:nvPr/>
          </p:nvSpPr>
          <p:spPr bwMode="auto">
            <a:xfrm>
              <a:off x="4564068" y="3027664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4" name="Line 22"/>
            <p:cNvSpPr>
              <a:spLocks noChangeShapeType="1"/>
            </p:cNvSpPr>
            <p:nvPr/>
          </p:nvSpPr>
          <p:spPr bwMode="auto">
            <a:xfrm>
              <a:off x="4562944" y="3112874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5" name="Line 23"/>
            <p:cNvSpPr>
              <a:spLocks noChangeShapeType="1"/>
            </p:cNvSpPr>
            <p:nvPr/>
          </p:nvSpPr>
          <p:spPr bwMode="auto">
            <a:xfrm>
              <a:off x="4563787" y="3204429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6" name="Line 13"/>
            <p:cNvSpPr>
              <a:spLocks noChangeShapeType="1"/>
            </p:cNvSpPr>
            <p:nvPr/>
          </p:nvSpPr>
          <p:spPr bwMode="auto">
            <a:xfrm flipV="1">
              <a:off x="4563506" y="3112571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7" name="AutoShape 2"/>
            <p:cNvSpPr>
              <a:spLocks noChangeArrowheads="1"/>
            </p:cNvSpPr>
            <p:nvPr/>
          </p:nvSpPr>
          <p:spPr bwMode="auto">
            <a:xfrm>
              <a:off x="3441691" y="3867283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R</a:t>
              </a:r>
            </a:p>
          </p:txBody>
        </p:sp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4678117" y="3851403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9" name="Rectangle 18"/>
            <p:cNvSpPr>
              <a:spLocks noChangeArrowheads="1"/>
            </p:cNvSpPr>
            <p:nvPr/>
          </p:nvSpPr>
          <p:spPr bwMode="auto">
            <a:xfrm>
              <a:off x="4707895" y="3978613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0" name="Rectangle 19"/>
            <p:cNvSpPr>
              <a:spLocks noChangeArrowheads="1"/>
            </p:cNvSpPr>
            <p:nvPr/>
          </p:nvSpPr>
          <p:spPr bwMode="auto">
            <a:xfrm>
              <a:off x="4707332" y="4064729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1" name="Rectangle 20"/>
            <p:cNvSpPr>
              <a:spLocks noChangeArrowheads="1"/>
            </p:cNvSpPr>
            <p:nvPr/>
          </p:nvSpPr>
          <p:spPr bwMode="auto">
            <a:xfrm>
              <a:off x="4706771" y="4159306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0" name="Line 21"/>
            <p:cNvSpPr>
              <a:spLocks noChangeShapeType="1"/>
            </p:cNvSpPr>
            <p:nvPr/>
          </p:nvSpPr>
          <p:spPr bwMode="auto">
            <a:xfrm>
              <a:off x="4564069" y="4008225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1" name="Line 22"/>
            <p:cNvSpPr>
              <a:spLocks noChangeShapeType="1"/>
            </p:cNvSpPr>
            <p:nvPr/>
          </p:nvSpPr>
          <p:spPr bwMode="auto">
            <a:xfrm>
              <a:off x="4562945" y="4093435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4563787" y="418499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3" name="Line 13"/>
            <p:cNvSpPr>
              <a:spLocks noChangeShapeType="1"/>
            </p:cNvSpPr>
            <p:nvPr/>
          </p:nvSpPr>
          <p:spPr bwMode="auto">
            <a:xfrm flipV="1">
              <a:off x="4563506" y="4093132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727088" y="1881160"/>
              <a:ext cx="52610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>
                  <a:latin typeface="Helvetica Neue"/>
                </a:rPr>
                <a:t>range</a:t>
              </a:r>
              <a:endParaRPr lang="en-US" sz="1050" dirty="0">
                <a:latin typeface="Helvetica Neue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71831" y="1955943"/>
              <a:ext cx="327184" cy="272915"/>
              <a:chOff x="6487835" y="3204021"/>
              <a:chExt cx="436245" cy="363887"/>
            </a:xfrm>
          </p:grpSpPr>
          <p:sp>
            <p:nvSpPr>
              <p:cNvPr id="211" name="Rectangle 210"/>
              <p:cNvSpPr>
                <a:spLocks noChangeArrowheads="1"/>
              </p:cNvSpPr>
              <p:nvPr/>
            </p:nvSpPr>
            <p:spPr bwMode="auto">
              <a:xfrm>
                <a:off x="6487835" y="3204021"/>
                <a:ext cx="436245" cy="363887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212" name="Rectangle 12"/>
              <p:cNvSpPr>
                <a:spLocks noChangeArrowheads="1"/>
              </p:cNvSpPr>
              <p:nvPr/>
            </p:nvSpPr>
            <p:spPr bwMode="auto">
              <a:xfrm>
                <a:off x="6534765" y="3251527"/>
                <a:ext cx="351225" cy="28345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275299" y="2986652"/>
              <a:ext cx="327184" cy="272915"/>
              <a:chOff x="6479621" y="3856380"/>
              <a:chExt cx="436245" cy="363887"/>
            </a:xfrm>
          </p:grpSpPr>
          <p:sp>
            <p:nvSpPr>
              <p:cNvPr id="213" name="Rectangle 7"/>
              <p:cNvSpPr>
                <a:spLocks noChangeArrowheads="1"/>
              </p:cNvSpPr>
              <p:nvPr/>
            </p:nvSpPr>
            <p:spPr bwMode="auto">
              <a:xfrm>
                <a:off x="6479621" y="3856380"/>
                <a:ext cx="436245" cy="363887"/>
              </a:xfrm>
              <a:prstGeom prst="rect">
                <a:avLst/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214" name="Rectangle 12"/>
              <p:cNvSpPr>
                <a:spLocks noChangeArrowheads="1"/>
              </p:cNvSpPr>
              <p:nvPr/>
            </p:nvSpPr>
            <p:spPr bwMode="auto">
              <a:xfrm>
                <a:off x="6527084" y="3894314"/>
                <a:ext cx="351225" cy="28345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4276614" y="3960481"/>
              <a:ext cx="327184" cy="272915"/>
              <a:chOff x="6494197" y="4511954"/>
              <a:chExt cx="436245" cy="363887"/>
            </a:xfrm>
          </p:grpSpPr>
          <p:sp>
            <p:nvSpPr>
              <p:cNvPr id="215" name="Rectangle 7"/>
              <p:cNvSpPr>
                <a:spLocks noChangeArrowheads="1"/>
              </p:cNvSpPr>
              <p:nvPr/>
            </p:nvSpPr>
            <p:spPr bwMode="auto">
              <a:xfrm>
                <a:off x="6494197" y="4511954"/>
                <a:ext cx="436245" cy="363887"/>
              </a:xfrm>
              <a:prstGeom prst="rect">
                <a:avLst/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216" name="Rectangle 12"/>
              <p:cNvSpPr>
                <a:spLocks noChangeArrowheads="1"/>
              </p:cNvSpPr>
              <p:nvPr/>
            </p:nvSpPr>
            <p:spPr bwMode="auto">
              <a:xfrm>
                <a:off x="6541660" y="4549888"/>
                <a:ext cx="351225" cy="28345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31627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Sort-Merge Join Pass 0</a:t>
            </a:r>
            <a:r>
              <a:rPr lang="mr-IN" dirty="0"/>
              <a:t>…</a:t>
            </a:r>
            <a:r>
              <a:rPr lang="en-US" dirty="0"/>
              <a:t>n-1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0 .. n-1 are like parallel sorting above</a:t>
            </a:r>
          </a:p>
          <a:p>
            <a:pPr lvl="1"/>
            <a:r>
              <a:rPr lang="en-US" dirty="0"/>
              <a:t>But do it 2x: once for each relation, with same ranges</a:t>
            </a:r>
          </a:p>
          <a:p>
            <a:pPr lvl="1"/>
            <a:r>
              <a:rPr lang="en-US" dirty="0"/>
              <a:t>Note: this picture is a 2-pass sort (n=1); this is pass 0</a:t>
            </a:r>
          </a:p>
        </p:txBody>
      </p:sp>
      <p:grpSp>
        <p:nvGrpSpPr>
          <p:cNvPr id="8" name="Group 7" descr="R and S are range partitioned across machines. Each machine carries out an independent sort merge join of its peice of R and S" title="Parallel Sort-Merge Join Pass 0-(n-1)"/>
          <p:cNvGrpSpPr/>
          <p:nvPr/>
        </p:nvGrpSpPr>
        <p:grpSpPr>
          <a:xfrm>
            <a:off x="474133" y="2419350"/>
            <a:ext cx="1643893" cy="2469284"/>
            <a:chOff x="3441691" y="1858432"/>
            <a:chExt cx="1643893" cy="2774084"/>
          </a:xfrm>
        </p:grpSpPr>
        <p:sp>
          <p:nvSpPr>
            <p:cNvPr id="93" name="AutoShape 2"/>
            <p:cNvSpPr>
              <a:spLocks noChangeArrowheads="1"/>
            </p:cNvSpPr>
            <p:nvPr/>
          </p:nvSpPr>
          <p:spPr bwMode="auto">
            <a:xfrm>
              <a:off x="3441691" y="1874313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Helvetica Neue"/>
                </a:rPr>
                <a:t>R</a:t>
              </a:r>
              <a:endParaRPr lang="en-US" sz="21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94" name="AutoShape 5"/>
            <p:cNvSpPr>
              <a:spLocks noChangeArrowheads="1"/>
            </p:cNvSpPr>
            <p:nvPr/>
          </p:nvSpPr>
          <p:spPr bwMode="auto">
            <a:xfrm>
              <a:off x="4678117" y="1858432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95" name="Rectangle 18"/>
            <p:cNvSpPr>
              <a:spLocks noChangeArrowheads="1"/>
            </p:cNvSpPr>
            <p:nvPr/>
          </p:nvSpPr>
          <p:spPr bwMode="auto">
            <a:xfrm>
              <a:off x="4707895" y="1985642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96" name="Rectangle 19"/>
            <p:cNvSpPr>
              <a:spLocks noChangeArrowheads="1"/>
            </p:cNvSpPr>
            <p:nvPr/>
          </p:nvSpPr>
          <p:spPr bwMode="auto">
            <a:xfrm>
              <a:off x="4707332" y="2071758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97" name="Rectangle 20"/>
            <p:cNvSpPr>
              <a:spLocks noChangeArrowheads="1"/>
            </p:cNvSpPr>
            <p:nvPr/>
          </p:nvSpPr>
          <p:spPr bwMode="auto">
            <a:xfrm>
              <a:off x="4706771" y="2166335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6" name="Line 21"/>
            <p:cNvSpPr>
              <a:spLocks noChangeShapeType="1"/>
            </p:cNvSpPr>
            <p:nvPr/>
          </p:nvSpPr>
          <p:spPr bwMode="auto">
            <a:xfrm>
              <a:off x="4564069" y="2015255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>
              <a:off x="4562945" y="2100464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8" name="Line 23"/>
            <p:cNvSpPr>
              <a:spLocks noChangeShapeType="1"/>
            </p:cNvSpPr>
            <p:nvPr/>
          </p:nvSpPr>
          <p:spPr bwMode="auto">
            <a:xfrm>
              <a:off x="4563787" y="2192019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09" name="Line 13"/>
            <p:cNvSpPr>
              <a:spLocks noChangeShapeType="1"/>
            </p:cNvSpPr>
            <p:nvPr/>
          </p:nvSpPr>
          <p:spPr bwMode="auto">
            <a:xfrm flipV="1">
              <a:off x="4563506" y="2100162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0" name="AutoShape 2"/>
            <p:cNvSpPr>
              <a:spLocks noChangeArrowheads="1"/>
            </p:cNvSpPr>
            <p:nvPr/>
          </p:nvSpPr>
          <p:spPr bwMode="auto">
            <a:xfrm>
              <a:off x="3441691" y="2886722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R</a:t>
              </a:r>
            </a:p>
          </p:txBody>
        </p:sp>
        <p:sp>
          <p:nvSpPr>
            <p:cNvPr id="111" name="AutoShape 5"/>
            <p:cNvSpPr>
              <a:spLocks noChangeArrowheads="1"/>
            </p:cNvSpPr>
            <p:nvPr/>
          </p:nvSpPr>
          <p:spPr bwMode="auto">
            <a:xfrm>
              <a:off x="4678117" y="2870841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2" name="Rectangle 18"/>
            <p:cNvSpPr>
              <a:spLocks noChangeArrowheads="1"/>
            </p:cNvSpPr>
            <p:nvPr/>
          </p:nvSpPr>
          <p:spPr bwMode="auto">
            <a:xfrm>
              <a:off x="4707895" y="2998051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3" name="Rectangle 19"/>
            <p:cNvSpPr>
              <a:spLocks noChangeArrowheads="1"/>
            </p:cNvSpPr>
            <p:nvPr/>
          </p:nvSpPr>
          <p:spPr bwMode="auto">
            <a:xfrm>
              <a:off x="4707332" y="3084167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14" name="Rectangle 20"/>
            <p:cNvSpPr>
              <a:spLocks noChangeArrowheads="1"/>
            </p:cNvSpPr>
            <p:nvPr/>
          </p:nvSpPr>
          <p:spPr bwMode="auto">
            <a:xfrm>
              <a:off x="4706771" y="3178745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3" name="Line 21"/>
            <p:cNvSpPr>
              <a:spLocks noChangeShapeType="1"/>
            </p:cNvSpPr>
            <p:nvPr/>
          </p:nvSpPr>
          <p:spPr bwMode="auto">
            <a:xfrm>
              <a:off x="4564068" y="3027664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4" name="Line 22"/>
            <p:cNvSpPr>
              <a:spLocks noChangeShapeType="1"/>
            </p:cNvSpPr>
            <p:nvPr/>
          </p:nvSpPr>
          <p:spPr bwMode="auto">
            <a:xfrm>
              <a:off x="4562944" y="3112874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5" name="Line 23"/>
            <p:cNvSpPr>
              <a:spLocks noChangeShapeType="1"/>
            </p:cNvSpPr>
            <p:nvPr/>
          </p:nvSpPr>
          <p:spPr bwMode="auto">
            <a:xfrm>
              <a:off x="4563787" y="3204429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6" name="Line 13"/>
            <p:cNvSpPr>
              <a:spLocks noChangeShapeType="1"/>
            </p:cNvSpPr>
            <p:nvPr/>
          </p:nvSpPr>
          <p:spPr bwMode="auto">
            <a:xfrm flipV="1">
              <a:off x="4563506" y="3112571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7" name="AutoShape 2"/>
            <p:cNvSpPr>
              <a:spLocks noChangeArrowheads="1"/>
            </p:cNvSpPr>
            <p:nvPr/>
          </p:nvSpPr>
          <p:spPr bwMode="auto">
            <a:xfrm>
              <a:off x="3441691" y="3867283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R</a:t>
              </a:r>
            </a:p>
          </p:txBody>
        </p:sp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4678117" y="3851403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29" name="Rectangle 18"/>
            <p:cNvSpPr>
              <a:spLocks noChangeArrowheads="1"/>
            </p:cNvSpPr>
            <p:nvPr/>
          </p:nvSpPr>
          <p:spPr bwMode="auto">
            <a:xfrm>
              <a:off x="4707895" y="3978613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0" name="Rectangle 19"/>
            <p:cNvSpPr>
              <a:spLocks noChangeArrowheads="1"/>
            </p:cNvSpPr>
            <p:nvPr/>
          </p:nvSpPr>
          <p:spPr bwMode="auto">
            <a:xfrm>
              <a:off x="4707332" y="4064729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31" name="Rectangle 20"/>
            <p:cNvSpPr>
              <a:spLocks noChangeArrowheads="1"/>
            </p:cNvSpPr>
            <p:nvPr/>
          </p:nvSpPr>
          <p:spPr bwMode="auto">
            <a:xfrm>
              <a:off x="4706771" y="4159306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0" name="Line 21"/>
            <p:cNvSpPr>
              <a:spLocks noChangeShapeType="1"/>
            </p:cNvSpPr>
            <p:nvPr/>
          </p:nvSpPr>
          <p:spPr bwMode="auto">
            <a:xfrm>
              <a:off x="4564069" y="4008225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1" name="Line 22"/>
            <p:cNvSpPr>
              <a:spLocks noChangeShapeType="1"/>
            </p:cNvSpPr>
            <p:nvPr/>
          </p:nvSpPr>
          <p:spPr bwMode="auto">
            <a:xfrm>
              <a:off x="4562945" y="4093435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4563787" y="418499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3" name="Line 13"/>
            <p:cNvSpPr>
              <a:spLocks noChangeShapeType="1"/>
            </p:cNvSpPr>
            <p:nvPr/>
          </p:nvSpPr>
          <p:spPr bwMode="auto">
            <a:xfrm flipV="1">
              <a:off x="4563506" y="4093132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727088" y="1881160"/>
              <a:ext cx="52610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>
                  <a:latin typeface="Helvetica Neue"/>
                </a:rPr>
                <a:t>range</a:t>
              </a:r>
              <a:endParaRPr lang="en-US" sz="1050" dirty="0">
                <a:latin typeface="Helvetica Neue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71831" y="1955943"/>
              <a:ext cx="327184" cy="272915"/>
              <a:chOff x="6487835" y="3204021"/>
              <a:chExt cx="436245" cy="363887"/>
            </a:xfrm>
          </p:grpSpPr>
          <p:sp>
            <p:nvSpPr>
              <p:cNvPr id="211" name="Rectangle 210"/>
              <p:cNvSpPr>
                <a:spLocks noChangeArrowheads="1"/>
              </p:cNvSpPr>
              <p:nvPr/>
            </p:nvSpPr>
            <p:spPr bwMode="auto">
              <a:xfrm>
                <a:off x="6487835" y="3204021"/>
                <a:ext cx="436245" cy="363887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212" name="Rectangle 12"/>
              <p:cNvSpPr>
                <a:spLocks noChangeArrowheads="1"/>
              </p:cNvSpPr>
              <p:nvPr/>
            </p:nvSpPr>
            <p:spPr bwMode="auto">
              <a:xfrm>
                <a:off x="6534765" y="3251527"/>
                <a:ext cx="351225" cy="28345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275299" y="2986652"/>
              <a:ext cx="327184" cy="272915"/>
              <a:chOff x="6479621" y="3856380"/>
              <a:chExt cx="436245" cy="363887"/>
            </a:xfrm>
          </p:grpSpPr>
          <p:sp>
            <p:nvSpPr>
              <p:cNvPr id="213" name="Rectangle 7"/>
              <p:cNvSpPr>
                <a:spLocks noChangeArrowheads="1"/>
              </p:cNvSpPr>
              <p:nvPr/>
            </p:nvSpPr>
            <p:spPr bwMode="auto">
              <a:xfrm>
                <a:off x="6479621" y="3856380"/>
                <a:ext cx="436245" cy="363887"/>
              </a:xfrm>
              <a:prstGeom prst="rect">
                <a:avLst/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214" name="Rectangle 12"/>
              <p:cNvSpPr>
                <a:spLocks noChangeArrowheads="1"/>
              </p:cNvSpPr>
              <p:nvPr/>
            </p:nvSpPr>
            <p:spPr bwMode="auto">
              <a:xfrm>
                <a:off x="6527084" y="3894314"/>
                <a:ext cx="351225" cy="28345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4276614" y="3960481"/>
              <a:ext cx="327184" cy="272915"/>
              <a:chOff x="6494197" y="4511954"/>
              <a:chExt cx="436245" cy="363887"/>
            </a:xfrm>
          </p:grpSpPr>
          <p:sp>
            <p:nvSpPr>
              <p:cNvPr id="215" name="Rectangle 7"/>
              <p:cNvSpPr>
                <a:spLocks noChangeArrowheads="1"/>
              </p:cNvSpPr>
              <p:nvPr/>
            </p:nvSpPr>
            <p:spPr bwMode="auto">
              <a:xfrm>
                <a:off x="6494197" y="4511954"/>
                <a:ext cx="436245" cy="363887"/>
              </a:xfrm>
              <a:prstGeom prst="rect">
                <a:avLst/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216" name="Rectangle 12"/>
              <p:cNvSpPr>
                <a:spLocks noChangeArrowheads="1"/>
              </p:cNvSpPr>
              <p:nvPr/>
            </p:nvSpPr>
            <p:spPr bwMode="auto">
              <a:xfrm>
                <a:off x="6541660" y="4549888"/>
                <a:ext cx="351225" cy="28345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3647390" y="2235133"/>
              <a:ext cx="1438194" cy="2397383"/>
              <a:chOff x="3374578" y="3328665"/>
              <a:chExt cx="1917592" cy="3196510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3374578" y="3328665"/>
                <a:ext cx="1917592" cy="3196510"/>
                <a:chOff x="3382573" y="3488520"/>
                <a:chExt cx="1917592" cy="3196510"/>
              </a:xfrm>
            </p:grpSpPr>
            <p:sp>
              <p:nvSpPr>
                <p:cNvPr id="148" name="Line 13"/>
                <p:cNvSpPr>
                  <a:spLocks noChangeShapeType="1"/>
                </p:cNvSpPr>
                <p:nvPr/>
              </p:nvSpPr>
              <p:spPr bwMode="auto">
                <a:xfrm>
                  <a:off x="3587266" y="3817507"/>
                  <a:ext cx="970650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49" name="Line 13"/>
                <p:cNvSpPr>
                  <a:spLocks noChangeShapeType="1"/>
                </p:cNvSpPr>
                <p:nvPr/>
              </p:nvSpPr>
              <p:spPr bwMode="auto">
                <a:xfrm>
                  <a:off x="3587265" y="5128933"/>
                  <a:ext cx="1013270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50" name="Line 13"/>
                <p:cNvSpPr>
                  <a:spLocks noChangeShapeType="1"/>
                </p:cNvSpPr>
                <p:nvPr/>
              </p:nvSpPr>
              <p:spPr bwMode="auto">
                <a:xfrm>
                  <a:off x="3587265" y="6470685"/>
                  <a:ext cx="998617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grpSp>
              <p:nvGrpSpPr>
                <p:cNvPr id="151" name="Group 150"/>
                <p:cNvGrpSpPr/>
                <p:nvPr/>
              </p:nvGrpSpPr>
              <p:grpSpPr>
                <a:xfrm>
                  <a:off x="3638435" y="3775628"/>
                  <a:ext cx="917817" cy="2666904"/>
                  <a:chOff x="1912557" y="3217994"/>
                  <a:chExt cx="1003227" cy="2915080"/>
                </a:xfrm>
              </p:grpSpPr>
              <p:sp>
                <p:nvSpPr>
                  <p:cNvPr id="202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42269" y="3233228"/>
                    <a:ext cx="956973" cy="289652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0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12557" y="3217994"/>
                    <a:ext cx="1003227" cy="1494705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04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3361" y="3232014"/>
                    <a:ext cx="992423" cy="1467705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05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33977" y="4688095"/>
                    <a:ext cx="965265" cy="1429694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0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36269" y="4710528"/>
                    <a:ext cx="957121" cy="141922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0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3361" y="3232013"/>
                    <a:ext cx="975881" cy="290106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</p:grpSp>
            <p:sp>
              <p:nvSpPr>
                <p:cNvPr id="152" name="AutoShape 2"/>
                <p:cNvSpPr>
                  <a:spLocks noChangeArrowheads="1"/>
                </p:cNvSpPr>
                <p:nvPr/>
              </p:nvSpPr>
              <p:spPr bwMode="auto">
                <a:xfrm>
                  <a:off x="3386467" y="3509463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3365FF"/>
                </a:solidFill>
                <a:ln w="12700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Helvetica Neue"/>
                    </a:rPr>
                    <a:t>S</a:t>
                  </a:r>
                </a:p>
              </p:txBody>
            </p:sp>
            <p:sp>
              <p:nvSpPr>
                <p:cNvPr id="153" name="AutoShape 5"/>
                <p:cNvSpPr>
                  <a:spLocks noChangeArrowheads="1"/>
                </p:cNvSpPr>
                <p:nvPr/>
              </p:nvSpPr>
              <p:spPr bwMode="auto">
                <a:xfrm>
                  <a:off x="5017120" y="3488520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3365FF"/>
                </a:solidFill>
                <a:ln w="12700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54" name="Rectangle 18"/>
                <p:cNvSpPr>
                  <a:spLocks noChangeArrowheads="1"/>
                </p:cNvSpPr>
                <p:nvPr/>
              </p:nvSpPr>
              <p:spPr bwMode="auto">
                <a:xfrm>
                  <a:off x="5056391" y="3656291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55" name="Rectangle 19"/>
                <p:cNvSpPr>
                  <a:spLocks noChangeArrowheads="1"/>
                </p:cNvSpPr>
                <p:nvPr/>
              </p:nvSpPr>
              <p:spPr bwMode="auto">
                <a:xfrm>
                  <a:off x="5055650" y="3769864"/>
                  <a:ext cx="19598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56" name="Rectangle 20"/>
                <p:cNvSpPr>
                  <a:spLocks noChangeArrowheads="1"/>
                </p:cNvSpPr>
                <p:nvPr/>
              </p:nvSpPr>
              <p:spPr bwMode="auto">
                <a:xfrm>
                  <a:off x="5054909" y="3894597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65" name="Line 21"/>
                <p:cNvSpPr>
                  <a:spLocks noChangeShapeType="1"/>
                </p:cNvSpPr>
                <p:nvPr/>
              </p:nvSpPr>
              <p:spPr bwMode="auto">
                <a:xfrm>
                  <a:off x="4866707" y="3695345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66" name="Line 22"/>
                <p:cNvSpPr>
                  <a:spLocks noChangeShapeType="1"/>
                </p:cNvSpPr>
                <p:nvPr/>
              </p:nvSpPr>
              <p:spPr bwMode="auto">
                <a:xfrm>
                  <a:off x="4865225" y="3807723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67" name="Line 23"/>
                <p:cNvSpPr>
                  <a:spLocks noChangeShapeType="1"/>
                </p:cNvSpPr>
                <p:nvPr/>
              </p:nvSpPr>
              <p:spPr bwMode="auto">
                <a:xfrm>
                  <a:off x="4866335" y="3928470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6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65966" y="3807324"/>
                  <a:ext cx="164492" cy="797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69" name="AutoShape 2"/>
                <p:cNvSpPr>
                  <a:spLocks noChangeArrowheads="1"/>
                </p:cNvSpPr>
                <p:nvPr/>
              </p:nvSpPr>
              <p:spPr bwMode="auto">
                <a:xfrm>
                  <a:off x="3386467" y="4820888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09B05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 dirty="0">
                      <a:latin typeface="Helvetica Neue"/>
                    </a:rPr>
                    <a:t>S</a:t>
                  </a:r>
                </a:p>
              </p:txBody>
            </p:sp>
            <p:sp>
              <p:nvSpPr>
                <p:cNvPr id="170" name="AutoShape 5"/>
                <p:cNvSpPr>
                  <a:spLocks noChangeArrowheads="1"/>
                </p:cNvSpPr>
                <p:nvPr/>
              </p:nvSpPr>
              <p:spPr bwMode="auto">
                <a:xfrm>
                  <a:off x="5017120" y="4799945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09B05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71" name="Rectangle 18"/>
                <p:cNvSpPr>
                  <a:spLocks noChangeArrowheads="1"/>
                </p:cNvSpPr>
                <p:nvPr/>
              </p:nvSpPr>
              <p:spPr bwMode="auto">
                <a:xfrm>
                  <a:off x="5056391" y="4967715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72" name="Rectangle 19"/>
                <p:cNvSpPr>
                  <a:spLocks noChangeArrowheads="1"/>
                </p:cNvSpPr>
                <p:nvPr/>
              </p:nvSpPr>
              <p:spPr bwMode="auto">
                <a:xfrm>
                  <a:off x="5055650" y="5081290"/>
                  <a:ext cx="19598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73" name="Rectangle 20"/>
                <p:cNvSpPr>
                  <a:spLocks noChangeArrowheads="1"/>
                </p:cNvSpPr>
                <p:nvPr/>
              </p:nvSpPr>
              <p:spPr bwMode="auto">
                <a:xfrm>
                  <a:off x="5054909" y="5206022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82" name="Line 21"/>
                <p:cNvSpPr>
                  <a:spLocks noChangeShapeType="1"/>
                </p:cNvSpPr>
                <p:nvPr/>
              </p:nvSpPr>
              <p:spPr bwMode="auto">
                <a:xfrm>
                  <a:off x="4866707" y="5006770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83" name="Line 22"/>
                <p:cNvSpPr>
                  <a:spLocks noChangeShapeType="1"/>
                </p:cNvSpPr>
                <p:nvPr/>
              </p:nvSpPr>
              <p:spPr bwMode="auto">
                <a:xfrm>
                  <a:off x="4865225" y="5119148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84" name="Line 23"/>
                <p:cNvSpPr>
                  <a:spLocks noChangeShapeType="1"/>
                </p:cNvSpPr>
                <p:nvPr/>
              </p:nvSpPr>
              <p:spPr bwMode="auto">
                <a:xfrm>
                  <a:off x="4866336" y="5239895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8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65966" y="5118750"/>
                  <a:ext cx="164492" cy="797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86" name="AutoShape 2"/>
                <p:cNvSpPr>
                  <a:spLocks noChangeArrowheads="1"/>
                </p:cNvSpPr>
                <p:nvPr/>
              </p:nvSpPr>
              <p:spPr bwMode="auto">
                <a:xfrm>
                  <a:off x="3382573" y="6124333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FD8232"/>
                </a:solidFill>
                <a:ln w="12700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 dirty="0">
                      <a:latin typeface="Helvetica Neue"/>
                    </a:rPr>
                    <a:t>S</a:t>
                  </a:r>
                </a:p>
              </p:txBody>
            </p:sp>
            <p:sp>
              <p:nvSpPr>
                <p:cNvPr id="187" name="AutoShape 5"/>
                <p:cNvSpPr>
                  <a:spLocks noChangeArrowheads="1"/>
                </p:cNvSpPr>
                <p:nvPr/>
              </p:nvSpPr>
              <p:spPr bwMode="auto">
                <a:xfrm>
                  <a:off x="5013227" y="6103391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FD8232"/>
                </a:solidFill>
                <a:ln w="12700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88" name="Rectangle 18"/>
                <p:cNvSpPr>
                  <a:spLocks noChangeArrowheads="1"/>
                </p:cNvSpPr>
                <p:nvPr/>
              </p:nvSpPr>
              <p:spPr bwMode="auto">
                <a:xfrm>
                  <a:off x="5052499" y="6271161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89" name="Rectangle 19"/>
                <p:cNvSpPr>
                  <a:spLocks noChangeArrowheads="1"/>
                </p:cNvSpPr>
                <p:nvPr/>
              </p:nvSpPr>
              <p:spPr bwMode="auto">
                <a:xfrm>
                  <a:off x="5051758" y="6384734"/>
                  <a:ext cx="19598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90" name="Rectangle 20"/>
                <p:cNvSpPr>
                  <a:spLocks noChangeArrowheads="1"/>
                </p:cNvSpPr>
                <p:nvPr/>
              </p:nvSpPr>
              <p:spPr bwMode="auto">
                <a:xfrm>
                  <a:off x="5051017" y="6509467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98" name="Line 21"/>
                <p:cNvSpPr>
                  <a:spLocks noChangeShapeType="1"/>
                </p:cNvSpPr>
                <p:nvPr/>
              </p:nvSpPr>
              <p:spPr bwMode="auto">
                <a:xfrm>
                  <a:off x="4862814" y="6310215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99" name="Line 22"/>
                <p:cNvSpPr>
                  <a:spLocks noChangeShapeType="1"/>
                </p:cNvSpPr>
                <p:nvPr/>
              </p:nvSpPr>
              <p:spPr bwMode="auto">
                <a:xfrm>
                  <a:off x="4861332" y="6422593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0" name="Line 23"/>
                <p:cNvSpPr>
                  <a:spLocks noChangeShapeType="1"/>
                </p:cNvSpPr>
                <p:nvPr/>
              </p:nvSpPr>
              <p:spPr bwMode="auto">
                <a:xfrm>
                  <a:off x="4862443" y="6543341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62073" y="6422194"/>
                  <a:ext cx="164492" cy="797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4415518" y="3435724"/>
                <a:ext cx="436245" cy="363887"/>
                <a:chOff x="6487835" y="3204021"/>
                <a:chExt cx="436245" cy="363887"/>
              </a:xfrm>
            </p:grpSpPr>
            <p:sp>
              <p:nvSpPr>
                <p:cNvPr id="219" name="Rectangle 218"/>
                <p:cNvSpPr>
                  <a:spLocks noChangeArrowheads="1"/>
                </p:cNvSpPr>
                <p:nvPr/>
              </p:nvSpPr>
              <p:spPr bwMode="auto">
                <a:xfrm>
                  <a:off x="6487835" y="3204021"/>
                  <a:ext cx="436245" cy="363887"/>
                </a:xfrm>
                <a:prstGeom prst="rect">
                  <a:avLst/>
                </a:prstGeom>
                <a:solidFill>
                  <a:srgbClr val="3365FF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220" name="Rectangle 12"/>
                <p:cNvSpPr>
                  <a:spLocks noChangeArrowheads="1"/>
                </p:cNvSpPr>
                <p:nvPr/>
              </p:nvSpPr>
              <p:spPr bwMode="auto">
                <a:xfrm>
                  <a:off x="6534765" y="3251527"/>
                  <a:ext cx="351225" cy="28345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4420335" y="4785718"/>
                <a:ext cx="436245" cy="363887"/>
                <a:chOff x="6479621" y="3856380"/>
                <a:chExt cx="436245" cy="363887"/>
              </a:xfrm>
            </p:grpSpPr>
            <p:sp>
              <p:nvSpPr>
                <p:cNvPr id="222" name="Rectangle 7"/>
                <p:cNvSpPr>
                  <a:spLocks noChangeArrowheads="1"/>
                </p:cNvSpPr>
                <p:nvPr/>
              </p:nvSpPr>
              <p:spPr bwMode="auto">
                <a:xfrm>
                  <a:off x="6479621" y="3856380"/>
                  <a:ext cx="436245" cy="363887"/>
                </a:xfrm>
                <a:prstGeom prst="rect">
                  <a:avLst/>
                </a:prstGeom>
                <a:solidFill>
                  <a:srgbClr val="09B05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223" name="Rectangle 12"/>
                <p:cNvSpPr>
                  <a:spLocks noChangeArrowheads="1"/>
                </p:cNvSpPr>
                <p:nvPr/>
              </p:nvSpPr>
              <p:spPr bwMode="auto">
                <a:xfrm>
                  <a:off x="6527084" y="3894314"/>
                  <a:ext cx="351225" cy="28345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  <p:grpSp>
            <p:nvGrpSpPr>
              <p:cNvPr id="224" name="Group 223"/>
              <p:cNvGrpSpPr/>
              <p:nvPr/>
            </p:nvGrpSpPr>
            <p:grpSpPr>
              <a:xfrm>
                <a:off x="4412284" y="6097198"/>
                <a:ext cx="436245" cy="363887"/>
                <a:chOff x="6494197" y="4511954"/>
                <a:chExt cx="436245" cy="363887"/>
              </a:xfrm>
            </p:grpSpPr>
            <p:sp>
              <p:nvSpPr>
                <p:cNvPr id="225" name="Rectangle 7"/>
                <p:cNvSpPr>
                  <a:spLocks noChangeArrowheads="1"/>
                </p:cNvSpPr>
                <p:nvPr/>
              </p:nvSpPr>
              <p:spPr bwMode="auto">
                <a:xfrm>
                  <a:off x="6494197" y="4511954"/>
                  <a:ext cx="436245" cy="363887"/>
                </a:xfrm>
                <a:prstGeom prst="rect">
                  <a:avLst/>
                </a:prstGeom>
                <a:solidFill>
                  <a:srgbClr val="FD8232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226" name="Rectangle 12"/>
                <p:cNvSpPr>
                  <a:spLocks noChangeArrowheads="1"/>
                </p:cNvSpPr>
                <p:nvPr/>
              </p:nvSpPr>
              <p:spPr bwMode="auto">
                <a:xfrm>
                  <a:off x="6541660" y="4549888"/>
                  <a:ext cx="351225" cy="28345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89572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 n (with optimization)</a:t>
            </a:r>
            <a:endParaRPr lang="en-US" dirty="0"/>
          </a:p>
        </p:txBody>
      </p:sp>
      <p:sp>
        <p:nvSpPr>
          <p:cNvPr id="154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Pass 0 .. n-1 are like parallel sorting above</a:t>
            </a:r>
          </a:p>
          <a:p>
            <a:pPr lvl="1"/>
            <a:r>
              <a:rPr lang="en-US"/>
              <a:t>But do it 2x: once for each relation, with same ranges</a:t>
            </a:r>
          </a:p>
          <a:p>
            <a:r>
              <a:rPr lang="en-US"/>
              <a:t>Pass n: merge join partitions locally on each node</a:t>
            </a:r>
            <a:endParaRPr lang="en-US" dirty="0"/>
          </a:p>
        </p:txBody>
      </p:sp>
      <p:grpSp>
        <p:nvGrpSpPr>
          <p:cNvPr id="6" name="Group 5" descr="Partitions on each node are joined locally " title="Sort Merge Join pass N"/>
          <p:cNvGrpSpPr/>
          <p:nvPr/>
        </p:nvGrpSpPr>
        <p:grpSpPr>
          <a:xfrm>
            <a:off x="3965074" y="2431216"/>
            <a:ext cx="2272823" cy="2563745"/>
            <a:chOff x="5772741" y="1314450"/>
            <a:chExt cx="2272823" cy="3440045"/>
          </a:xfrm>
        </p:grpSpPr>
        <p:grpSp>
          <p:nvGrpSpPr>
            <p:cNvPr id="83" name="Group 82"/>
            <p:cNvGrpSpPr/>
            <p:nvPr/>
          </p:nvGrpSpPr>
          <p:grpSpPr>
            <a:xfrm>
              <a:off x="5772741" y="1314450"/>
              <a:ext cx="2272823" cy="1018796"/>
              <a:chOff x="4659637" y="1878333"/>
              <a:chExt cx="3030430" cy="1358394"/>
            </a:xfrm>
          </p:grpSpPr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 flipH="1">
                <a:off x="5705813" y="2066709"/>
                <a:ext cx="704711" cy="1170018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 flipH="1">
                <a:off x="6241362" y="2610544"/>
                <a:ext cx="128674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 flipH="1">
                <a:off x="5813821" y="2745868"/>
                <a:ext cx="128675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 flipH="1">
                <a:off x="5816488" y="2905306"/>
                <a:ext cx="128675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66" name="Rectangle 11"/>
              <p:cNvSpPr>
                <a:spLocks noChangeArrowheads="1"/>
              </p:cNvSpPr>
              <p:nvPr/>
            </p:nvSpPr>
            <p:spPr bwMode="auto">
              <a:xfrm flipH="1">
                <a:off x="5814488" y="3073255"/>
                <a:ext cx="128674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67" name="Line 14"/>
              <p:cNvSpPr>
                <a:spLocks noChangeShapeType="1"/>
              </p:cNvSpPr>
              <p:nvPr/>
            </p:nvSpPr>
            <p:spPr bwMode="auto">
              <a:xfrm flipV="1">
                <a:off x="5933828" y="2683393"/>
                <a:ext cx="307533" cy="2786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68" name="Line 15"/>
              <p:cNvSpPr>
                <a:spLocks noChangeShapeType="1"/>
              </p:cNvSpPr>
              <p:nvPr/>
            </p:nvSpPr>
            <p:spPr bwMode="auto">
              <a:xfrm flipV="1">
                <a:off x="5950496" y="2683393"/>
                <a:ext cx="290865" cy="1146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69" name="Line 16"/>
              <p:cNvSpPr>
                <a:spLocks noChangeShapeType="1"/>
              </p:cNvSpPr>
              <p:nvPr/>
            </p:nvSpPr>
            <p:spPr bwMode="auto">
              <a:xfrm flipV="1">
                <a:off x="5943829" y="2686858"/>
                <a:ext cx="297532" cy="4255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>
                <a:off x="5475133" y="2798636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 flipH="1">
                <a:off x="5477800" y="2958641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2" name="Line 23"/>
              <p:cNvSpPr>
                <a:spLocks noChangeShapeType="1"/>
              </p:cNvSpPr>
              <p:nvPr/>
            </p:nvSpPr>
            <p:spPr bwMode="auto">
              <a:xfrm flipH="1">
                <a:off x="5475800" y="3130562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4" name="AutoShape 5"/>
              <p:cNvSpPr>
                <a:spLocks noChangeArrowheads="1"/>
              </p:cNvSpPr>
              <p:nvPr/>
            </p:nvSpPr>
            <p:spPr bwMode="auto">
              <a:xfrm>
                <a:off x="5003104" y="2438400"/>
                <a:ext cx="509365" cy="798327"/>
              </a:xfrm>
              <a:prstGeom prst="can">
                <a:avLst>
                  <a:gd name="adj" fmla="val 46041"/>
                </a:avLst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5" name="Line 17"/>
              <p:cNvSpPr>
                <a:spLocks noChangeShapeType="1"/>
              </p:cNvSpPr>
              <p:nvPr/>
            </p:nvSpPr>
            <p:spPr bwMode="auto">
              <a:xfrm flipH="1">
                <a:off x="6370036" y="2665297"/>
                <a:ext cx="3140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5073775" y="2717498"/>
                <a:ext cx="352689" cy="10156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5072441" y="2879206"/>
                <a:ext cx="352689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5071108" y="3056801"/>
                <a:ext cx="352689" cy="10156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659637" y="2717498"/>
                <a:ext cx="412933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3365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  <a:endParaRPr lang="en-US" dirty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 flipH="1">
                <a:off x="5813821" y="2145577"/>
                <a:ext cx="128675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 flipH="1">
                <a:off x="5816488" y="2305015"/>
                <a:ext cx="128675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 flipH="1">
                <a:off x="5814488" y="2472964"/>
                <a:ext cx="128674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5933828" y="2361754"/>
                <a:ext cx="316012" cy="3035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>
                <a:off x="5950496" y="2197776"/>
                <a:ext cx="290865" cy="4499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5943828" y="2512115"/>
                <a:ext cx="297533" cy="16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3" name="Line 21"/>
              <p:cNvSpPr>
                <a:spLocks noChangeShapeType="1"/>
              </p:cNvSpPr>
              <p:nvPr/>
            </p:nvSpPr>
            <p:spPr bwMode="auto">
              <a:xfrm flipH="1">
                <a:off x="5475133" y="2198345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 flipH="1">
                <a:off x="5477800" y="2358350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 flipH="1">
                <a:off x="5475800" y="2530271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7" name="AutoShape 5"/>
              <p:cNvSpPr>
                <a:spLocks noChangeArrowheads="1"/>
              </p:cNvSpPr>
              <p:nvPr/>
            </p:nvSpPr>
            <p:spPr bwMode="auto">
              <a:xfrm>
                <a:off x="5003104" y="1878333"/>
                <a:ext cx="509365" cy="798327"/>
              </a:xfrm>
              <a:prstGeom prst="can">
                <a:avLst>
                  <a:gd name="adj" fmla="val 46041"/>
                </a:avLst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5073775" y="2117207"/>
                <a:ext cx="352689" cy="10156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5072441" y="2278915"/>
                <a:ext cx="352689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5071108" y="2456510"/>
                <a:ext cx="352689" cy="10156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659637" y="2117208"/>
                <a:ext cx="421483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3365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R</a:t>
                </a:r>
                <a:endParaRPr lang="en-US" dirty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695778" y="2473691"/>
                <a:ext cx="994289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3365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R ⨝ S</a:t>
                </a:r>
                <a:endParaRPr lang="en-US" dirty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772741" y="2514391"/>
              <a:ext cx="2272823" cy="1018796"/>
              <a:chOff x="4659637" y="1878333"/>
              <a:chExt cx="3030430" cy="1358394"/>
            </a:xfrm>
          </p:grpSpPr>
          <p:sp>
            <p:nvSpPr>
              <p:cNvPr id="85" name="Rectangle 6"/>
              <p:cNvSpPr>
                <a:spLocks noChangeArrowheads="1"/>
              </p:cNvSpPr>
              <p:nvPr/>
            </p:nvSpPr>
            <p:spPr bwMode="auto">
              <a:xfrm flipH="1">
                <a:off x="5705813" y="2066709"/>
                <a:ext cx="704711" cy="1170018"/>
              </a:xfrm>
              <a:prstGeom prst="rect">
                <a:avLst/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86" name="Rectangle 8"/>
              <p:cNvSpPr>
                <a:spLocks noChangeArrowheads="1"/>
              </p:cNvSpPr>
              <p:nvPr/>
            </p:nvSpPr>
            <p:spPr bwMode="auto">
              <a:xfrm flipH="1">
                <a:off x="6241362" y="2610544"/>
                <a:ext cx="128674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 flipH="1">
                <a:off x="5813821" y="2745868"/>
                <a:ext cx="128675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 flipH="1">
                <a:off x="5816488" y="2905306"/>
                <a:ext cx="128675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 flipH="1">
                <a:off x="5814488" y="3073255"/>
                <a:ext cx="128674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90" name="Line 14"/>
              <p:cNvSpPr>
                <a:spLocks noChangeShapeType="1"/>
              </p:cNvSpPr>
              <p:nvPr/>
            </p:nvSpPr>
            <p:spPr bwMode="auto">
              <a:xfrm flipV="1">
                <a:off x="5933828" y="2683393"/>
                <a:ext cx="307533" cy="2786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91" name="Line 15"/>
              <p:cNvSpPr>
                <a:spLocks noChangeShapeType="1"/>
              </p:cNvSpPr>
              <p:nvPr/>
            </p:nvSpPr>
            <p:spPr bwMode="auto">
              <a:xfrm flipV="1">
                <a:off x="5950496" y="2683393"/>
                <a:ext cx="290865" cy="1146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92" name="Line 16"/>
              <p:cNvSpPr>
                <a:spLocks noChangeShapeType="1"/>
              </p:cNvSpPr>
              <p:nvPr/>
            </p:nvSpPr>
            <p:spPr bwMode="auto">
              <a:xfrm flipV="1">
                <a:off x="5943829" y="2686858"/>
                <a:ext cx="297532" cy="4255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93" name="Line 21"/>
              <p:cNvSpPr>
                <a:spLocks noChangeShapeType="1"/>
              </p:cNvSpPr>
              <p:nvPr/>
            </p:nvSpPr>
            <p:spPr bwMode="auto">
              <a:xfrm flipH="1">
                <a:off x="5475133" y="2798636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94" name="Line 22"/>
              <p:cNvSpPr>
                <a:spLocks noChangeShapeType="1"/>
              </p:cNvSpPr>
              <p:nvPr/>
            </p:nvSpPr>
            <p:spPr bwMode="auto">
              <a:xfrm flipH="1">
                <a:off x="5477800" y="2958641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95" name="Line 23"/>
              <p:cNvSpPr>
                <a:spLocks noChangeShapeType="1"/>
              </p:cNvSpPr>
              <p:nvPr/>
            </p:nvSpPr>
            <p:spPr bwMode="auto">
              <a:xfrm flipH="1">
                <a:off x="5475800" y="3130562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96" name="AutoShape 5"/>
              <p:cNvSpPr>
                <a:spLocks noChangeArrowheads="1"/>
              </p:cNvSpPr>
              <p:nvPr/>
            </p:nvSpPr>
            <p:spPr bwMode="auto">
              <a:xfrm>
                <a:off x="5003104" y="2438400"/>
                <a:ext cx="509365" cy="798327"/>
              </a:xfrm>
              <a:prstGeom prst="can">
                <a:avLst>
                  <a:gd name="adj" fmla="val 46041"/>
                </a:avLst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97" name="Line 17"/>
              <p:cNvSpPr>
                <a:spLocks noChangeShapeType="1"/>
              </p:cNvSpPr>
              <p:nvPr/>
            </p:nvSpPr>
            <p:spPr bwMode="auto">
              <a:xfrm flipH="1">
                <a:off x="6370036" y="2665297"/>
                <a:ext cx="3140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5073775" y="2717498"/>
                <a:ext cx="352689" cy="10156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>
                <a:off x="5072441" y="2879206"/>
                <a:ext cx="352689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5071108" y="3056801"/>
                <a:ext cx="352689" cy="10156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659637" y="2717498"/>
                <a:ext cx="412933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3365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  <a:endParaRPr lang="en-US" dirty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02" name="Rectangle 9"/>
              <p:cNvSpPr>
                <a:spLocks noChangeArrowheads="1"/>
              </p:cNvSpPr>
              <p:nvPr/>
            </p:nvSpPr>
            <p:spPr bwMode="auto">
              <a:xfrm flipH="1">
                <a:off x="5813821" y="2145577"/>
                <a:ext cx="128675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03" name="Rectangle 10"/>
              <p:cNvSpPr>
                <a:spLocks noChangeArrowheads="1"/>
              </p:cNvSpPr>
              <p:nvPr/>
            </p:nvSpPr>
            <p:spPr bwMode="auto">
              <a:xfrm flipH="1">
                <a:off x="5816488" y="2305015"/>
                <a:ext cx="128675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04" name="Rectangle 11"/>
              <p:cNvSpPr>
                <a:spLocks noChangeArrowheads="1"/>
              </p:cNvSpPr>
              <p:nvPr/>
            </p:nvSpPr>
            <p:spPr bwMode="auto">
              <a:xfrm flipH="1">
                <a:off x="5814488" y="2472964"/>
                <a:ext cx="128674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05" name="Line 14"/>
              <p:cNvSpPr>
                <a:spLocks noChangeShapeType="1"/>
              </p:cNvSpPr>
              <p:nvPr/>
            </p:nvSpPr>
            <p:spPr bwMode="auto">
              <a:xfrm>
                <a:off x="5933828" y="2361754"/>
                <a:ext cx="316012" cy="3035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06" name="Line 15"/>
              <p:cNvSpPr>
                <a:spLocks noChangeShapeType="1"/>
              </p:cNvSpPr>
              <p:nvPr/>
            </p:nvSpPr>
            <p:spPr bwMode="auto">
              <a:xfrm>
                <a:off x="5950496" y="2197776"/>
                <a:ext cx="290865" cy="4499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07" name="Line 16"/>
              <p:cNvSpPr>
                <a:spLocks noChangeShapeType="1"/>
              </p:cNvSpPr>
              <p:nvPr/>
            </p:nvSpPr>
            <p:spPr bwMode="auto">
              <a:xfrm>
                <a:off x="5943828" y="2512115"/>
                <a:ext cx="297533" cy="16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08" name="Line 21"/>
              <p:cNvSpPr>
                <a:spLocks noChangeShapeType="1"/>
              </p:cNvSpPr>
              <p:nvPr/>
            </p:nvSpPr>
            <p:spPr bwMode="auto">
              <a:xfrm flipH="1">
                <a:off x="5475133" y="2198345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09" name="Line 22"/>
              <p:cNvSpPr>
                <a:spLocks noChangeShapeType="1"/>
              </p:cNvSpPr>
              <p:nvPr/>
            </p:nvSpPr>
            <p:spPr bwMode="auto">
              <a:xfrm flipH="1">
                <a:off x="5477800" y="2358350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10" name="Line 23"/>
              <p:cNvSpPr>
                <a:spLocks noChangeShapeType="1"/>
              </p:cNvSpPr>
              <p:nvPr/>
            </p:nvSpPr>
            <p:spPr bwMode="auto">
              <a:xfrm flipH="1">
                <a:off x="5475800" y="2530271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11" name="AutoShape 5"/>
              <p:cNvSpPr>
                <a:spLocks noChangeArrowheads="1"/>
              </p:cNvSpPr>
              <p:nvPr/>
            </p:nvSpPr>
            <p:spPr bwMode="auto">
              <a:xfrm>
                <a:off x="5003104" y="1878333"/>
                <a:ext cx="509365" cy="798327"/>
              </a:xfrm>
              <a:prstGeom prst="can">
                <a:avLst>
                  <a:gd name="adj" fmla="val 46041"/>
                </a:avLst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12" name="Rectangle 111"/>
              <p:cNvSpPr>
                <a:spLocks noChangeArrowheads="1"/>
              </p:cNvSpPr>
              <p:nvPr/>
            </p:nvSpPr>
            <p:spPr bwMode="auto">
              <a:xfrm>
                <a:off x="5073775" y="2117207"/>
                <a:ext cx="352689" cy="10156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5072441" y="2278915"/>
                <a:ext cx="352689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5071108" y="2456510"/>
                <a:ext cx="352689" cy="10156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659637" y="2117208"/>
                <a:ext cx="421483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3365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R</a:t>
                </a:r>
                <a:endParaRPr lang="en-US" dirty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5778" y="2473691"/>
                <a:ext cx="994289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3365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R ⨝ S</a:t>
                </a:r>
                <a:endParaRPr lang="en-US" dirty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5772741" y="3735699"/>
              <a:ext cx="2272823" cy="1018796"/>
              <a:chOff x="4659637" y="1878333"/>
              <a:chExt cx="3030430" cy="1358394"/>
            </a:xfrm>
          </p:grpSpPr>
          <p:sp>
            <p:nvSpPr>
              <p:cNvPr id="118" name="Rectangle 6"/>
              <p:cNvSpPr>
                <a:spLocks noChangeArrowheads="1"/>
              </p:cNvSpPr>
              <p:nvPr/>
            </p:nvSpPr>
            <p:spPr bwMode="auto">
              <a:xfrm flipH="1">
                <a:off x="5705813" y="2066709"/>
                <a:ext cx="704711" cy="1170018"/>
              </a:xfrm>
              <a:prstGeom prst="rect">
                <a:avLst/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 flipH="1">
                <a:off x="6241362" y="2610544"/>
                <a:ext cx="128674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 flipH="1">
                <a:off x="5813821" y="2745868"/>
                <a:ext cx="128675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 flipH="1">
                <a:off x="5816488" y="2905306"/>
                <a:ext cx="128675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 flipH="1">
                <a:off x="5814488" y="3073255"/>
                <a:ext cx="128674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23" name="Line 14"/>
              <p:cNvSpPr>
                <a:spLocks noChangeShapeType="1"/>
              </p:cNvSpPr>
              <p:nvPr/>
            </p:nvSpPr>
            <p:spPr bwMode="auto">
              <a:xfrm flipV="1">
                <a:off x="5933828" y="2683393"/>
                <a:ext cx="307533" cy="2786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24" name="Line 15"/>
              <p:cNvSpPr>
                <a:spLocks noChangeShapeType="1"/>
              </p:cNvSpPr>
              <p:nvPr/>
            </p:nvSpPr>
            <p:spPr bwMode="auto">
              <a:xfrm flipV="1">
                <a:off x="5950496" y="2683393"/>
                <a:ext cx="290865" cy="1146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25" name="Line 16"/>
              <p:cNvSpPr>
                <a:spLocks noChangeShapeType="1"/>
              </p:cNvSpPr>
              <p:nvPr/>
            </p:nvSpPr>
            <p:spPr bwMode="auto">
              <a:xfrm flipV="1">
                <a:off x="5943829" y="2686858"/>
                <a:ext cx="297532" cy="4255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26" name="Line 21"/>
              <p:cNvSpPr>
                <a:spLocks noChangeShapeType="1"/>
              </p:cNvSpPr>
              <p:nvPr/>
            </p:nvSpPr>
            <p:spPr bwMode="auto">
              <a:xfrm flipH="1">
                <a:off x="5475133" y="2798636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27" name="Line 22"/>
              <p:cNvSpPr>
                <a:spLocks noChangeShapeType="1"/>
              </p:cNvSpPr>
              <p:nvPr/>
            </p:nvSpPr>
            <p:spPr bwMode="auto">
              <a:xfrm flipH="1">
                <a:off x="5477800" y="2958641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28" name="Line 23"/>
              <p:cNvSpPr>
                <a:spLocks noChangeShapeType="1"/>
              </p:cNvSpPr>
              <p:nvPr/>
            </p:nvSpPr>
            <p:spPr bwMode="auto">
              <a:xfrm flipH="1">
                <a:off x="5475800" y="3130562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29" name="AutoShape 5"/>
              <p:cNvSpPr>
                <a:spLocks noChangeArrowheads="1"/>
              </p:cNvSpPr>
              <p:nvPr/>
            </p:nvSpPr>
            <p:spPr bwMode="auto">
              <a:xfrm>
                <a:off x="5003104" y="2438400"/>
                <a:ext cx="509365" cy="798327"/>
              </a:xfrm>
              <a:prstGeom prst="can">
                <a:avLst>
                  <a:gd name="adj" fmla="val 46041"/>
                </a:avLst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30" name="Line 17"/>
              <p:cNvSpPr>
                <a:spLocks noChangeShapeType="1"/>
              </p:cNvSpPr>
              <p:nvPr/>
            </p:nvSpPr>
            <p:spPr bwMode="auto">
              <a:xfrm flipH="1">
                <a:off x="6370036" y="2665297"/>
                <a:ext cx="3140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5073775" y="2717498"/>
                <a:ext cx="352689" cy="10156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32" name="Rectangle 131"/>
              <p:cNvSpPr>
                <a:spLocks noChangeArrowheads="1"/>
              </p:cNvSpPr>
              <p:nvPr/>
            </p:nvSpPr>
            <p:spPr bwMode="auto">
              <a:xfrm>
                <a:off x="5072441" y="2879206"/>
                <a:ext cx="352689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5071108" y="3056801"/>
                <a:ext cx="352689" cy="10156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659637" y="2717498"/>
                <a:ext cx="412933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3365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  <a:endParaRPr lang="en-US" dirty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35" name="Rectangle 9"/>
              <p:cNvSpPr>
                <a:spLocks noChangeArrowheads="1"/>
              </p:cNvSpPr>
              <p:nvPr/>
            </p:nvSpPr>
            <p:spPr bwMode="auto">
              <a:xfrm flipH="1">
                <a:off x="5813821" y="2145577"/>
                <a:ext cx="128675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36" name="Rectangle 10"/>
              <p:cNvSpPr>
                <a:spLocks noChangeArrowheads="1"/>
              </p:cNvSpPr>
              <p:nvPr/>
            </p:nvSpPr>
            <p:spPr bwMode="auto">
              <a:xfrm flipH="1">
                <a:off x="5816488" y="2305015"/>
                <a:ext cx="128675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37" name="Rectangle 11"/>
              <p:cNvSpPr>
                <a:spLocks noChangeArrowheads="1"/>
              </p:cNvSpPr>
              <p:nvPr/>
            </p:nvSpPr>
            <p:spPr bwMode="auto">
              <a:xfrm flipH="1">
                <a:off x="5814488" y="2472964"/>
                <a:ext cx="128674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38" name="Line 14"/>
              <p:cNvSpPr>
                <a:spLocks noChangeShapeType="1"/>
              </p:cNvSpPr>
              <p:nvPr/>
            </p:nvSpPr>
            <p:spPr bwMode="auto">
              <a:xfrm>
                <a:off x="5933828" y="2361754"/>
                <a:ext cx="316012" cy="3035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39" name="Line 15"/>
              <p:cNvSpPr>
                <a:spLocks noChangeShapeType="1"/>
              </p:cNvSpPr>
              <p:nvPr/>
            </p:nvSpPr>
            <p:spPr bwMode="auto">
              <a:xfrm>
                <a:off x="5950496" y="2197776"/>
                <a:ext cx="290865" cy="4499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40" name="Line 16"/>
              <p:cNvSpPr>
                <a:spLocks noChangeShapeType="1"/>
              </p:cNvSpPr>
              <p:nvPr/>
            </p:nvSpPr>
            <p:spPr bwMode="auto">
              <a:xfrm>
                <a:off x="5943828" y="2512115"/>
                <a:ext cx="297533" cy="16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41" name="Line 21"/>
              <p:cNvSpPr>
                <a:spLocks noChangeShapeType="1"/>
              </p:cNvSpPr>
              <p:nvPr/>
            </p:nvSpPr>
            <p:spPr bwMode="auto">
              <a:xfrm flipH="1">
                <a:off x="5475133" y="2198345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42" name="Line 22"/>
              <p:cNvSpPr>
                <a:spLocks noChangeShapeType="1"/>
              </p:cNvSpPr>
              <p:nvPr/>
            </p:nvSpPr>
            <p:spPr bwMode="auto">
              <a:xfrm flipH="1">
                <a:off x="5477800" y="2358350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43" name="Line 23"/>
              <p:cNvSpPr>
                <a:spLocks noChangeShapeType="1"/>
              </p:cNvSpPr>
              <p:nvPr/>
            </p:nvSpPr>
            <p:spPr bwMode="auto">
              <a:xfrm flipH="1">
                <a:off x="5475800" y="2530271"/>
                <a:ext cx="3380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44" name="AutoShape 5"/>
              <p:cNvSpPr>
                <a:spLocks noChangeArrowheads="1"/>
              </p:cNvSpPr>
              <p:nvPr/>
            </p:nvSpPr>
            <p:spPr bwMode="auto">
              <a:xfrm>
                <a:off x="5003104" y="1878333"/>
                <a:ext cx="509365" cy="798327"/>
              </a:xfrm>
              <a:prstGeom prst="can">
                <a:avLst>
                  <a:gd name="adj" fmla="val 46041"/>
                </a:avLst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5073775" y="2117207"/>
                <a:ext cx="352689" cy="10156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46" name="Rectangle 145"/>
              <p:cNvSpPr>
                <a:spLocks noChangeArrowheads="1"/>
              </p:cNvSpPr>
              <p:nvPr/>
            </p:nvSpPr>
            <p:spPr bwMode="auto">
              <a:xfrm>
                <a:off x="5072441" y="2278915"/>
                <a:ext cx="352689" cy="10156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47" name="Rectangle 146"/>
              <p:cNvSpPr>
                <a:spLocks noChangeArrowheads="1"/>
              </p:cNvSpPr>
              <p:nvPr/>
            </p:nvSpPr>
            <p:spPr bwMode="auto">
              <a:xfrm>
                <a:off x="5071108" y="2456510"/>
                <a:ext cx="352689" cy="10156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659637" y="2117208"/>
                <a:ext cx="421483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3365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R</a:t>
                </a:r>
                <a:endParaRPr lang="en-US" dirty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695778" y="2473691"/>
                <a:ext cx="994289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3365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R ⨝ S</a:t>
                </a:r>
                <a:endParaRPr lang="en-US" dirty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  <p:grpSp>
        <p:nvGrpSpPr>
          <p:cNvPr id="150" name="Group 149" descr="R and S are range partitioned across machines. Each machine carries out an independent sort merge join of its peice of R and S" title="Parallel Sort-Merge Join Pass 0-(n-1)"/>
          <p:cNvGrpSpPr/>
          <p:nvPr/>
        </p:nvGrpSpPr>
        <p:grpSpPr>
          <a:xfrm>
            <a:off x="474133" y="2419350"/>
            <a:ext cx="1643893" cy="2469284"/>
            <a:chOff x="3441691" y="1858432"/>
            <a:chExt cx="1643893" cy="2774084"/>
          </a:xfrm>
        </p:grpSpPr>
        <p:sp>
          <p:nvSpPr>
            <p:cNvPr id="151" name="AutoShape 2"/>
            <p:cNvSpPr>
              <a:spLocks noChangeArrowheads="1"/>
            </p:cNvSpPr>
            <p:nvPr/>
          </p:nvSpPr>
          <p:spPr bwMode="auto">
            <a:xfrm>
              <a:off x="3441691" y="1874313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Helvetica Neue"/>
                </a:rPr>
                <a:t>R</a:t>
              </a:r>
              <a:endParaRPr lang="en-US" sz="21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52" name="AutoShape 5"/>
            <p:cNvSpPr>
              <a:spLocks noChangeArrowheads="1"/>
            </p:cNvSpPr>
            <p:nvPr/>
          </p:nvSpPr>
          <p:spPr bwMode="auto">
            <a:xfrm>
              <a:off x="4678117" y="1858432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3" name="Rectangle 18"/>
            <p:cNvSpPr>
              <a:spLocks noChangeArrowheads="1"/>
            </p:cNvSpPr>
            <p:nvPr/>
          </p:nvSpPr>
          <p:spPr bwMode="auto">
            <a:xfrm>
              <a:off x="4707895" y="1985642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5" name="Rectangle 19"/>
            <p:cNvSpPr>
              <a:spLocks noChangeArrowheads="1"/>
            </p:cNvSpPr>
            <p:nvPr/>
          </p:nvSpPr>
          <p:spPr bwMode="auto">
            <a:xfrm>
              <a:off x="4707332" y="2071758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6" name="Rectangle 20"/>
            <p:cNvSpPr>
              <a:spLocks noChangeArrowheads="1"/>
            </p:cNvSpPr>
            <p:nvPr/>
          </p:nvSpPr>
          <p:spPr bwMode="auto">
            <a:xfrm>
              <a:off x="4706771" y="2166335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7" name="Line 21"/>
            <p:cNvSpPr>
              <a:spLocks noChangeShapeType="1"/>
            </p:cNvSpPr>
            <p:nvPr/>
          </p:nvSpPr>
          <p:spPr bwMode="auto">
            <a:xfrm>
              <a:off x="4564069" y="2015255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8" name="Line 22"/>
            <p:cNvSpPr>
              <a:spLocks noChangeShapeType="1"/>
            </p:cNvSpPr>
            <p:nvPr/>
          </p:nvSpPr>
          <p:spPr bwMode="auto">
            <a:xfrm>
              <a:off x="4562945" y="2100464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59" name="Line 23"/>
            <p:cNvSpPr>
              <a:spLocks noChangeShapeType="1"/>
            </p:cNvSpPr>
            <p:nvPr/>
          </p:nvSpPr>
          <p:spPr bwMode="auto">
            <a:xfrm>
              <a:off x="4563787" y="2192019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60" name="Line 13"/>
            <p:cNvSpPr>
              <a:spLocks noChangeShapeType="1"/>
            </p:cNvSpPr>
            <p:nvPr/>
          </p:nvSpPr>
          <p:spPr bwMode="auto">
            <a:xfrm flipV="1">
              <a:off x="4563506" y="2100162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61" name="AutoShape 2"/>
            <p:cNvSpPr>
              <a:spLocks noChangeArrowheads="1"/>
            </p:cNvSpPr>
            <p:nvPr/>
          </p:nvSpPr>
          <p:spPr bwMode="auto">
            <a:xfrm>
              <a:off x="3441691" y="2886722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R</a:t>
              </a:r>
            </a:p>
          </p:txBody>
        </p:sp>
        <p:sp>
          <p:nvSpPr>
            <p:cNvPr id="162" name="AutoShape 5"/>
            <p:cNvSpPr>
              <a:spLocks noChangeArrowheads="1"/>
            </p:cNvSpPr>
            <p:nvPr/>
          </p:nvSpPr>
          <p:spPr bwMode="auto">
            <a:xfrm>
              <a:off x="4678117" y="2870841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63" name="Rectangle 18"/>
            <p:cNvSpPr>
              <a:spLocks noChangeArrowheads="1"/>
            </p:cNvSpPr>
            <p:nvPr/>
          </p:nvSpPr>
          <p:spPr bwMode="auto">
            <a:xfrm>
              <a:off x="4707895" y="2998051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64" name="Rectangle 19"/>
            <p:cNvSpPr>
              <a:spLocks noChangeArrowheads="1"/>
            </p:cNvSpPr>
            <p:nvPr/>
          </p:nvSpPr>
          <p:spPr bwMode="auto">
            <a:xfrm>
              <a:off x="4707332" y="3084167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65" name="Rectangle 20"/>
            <p:cNvSpPr>
              <a:spLocks noChangeArrowheads="1"/>
            </p:cNvSpPr>
            <p:nvPr/>
          </p:nvSpPr>
          <p:spPr bwMode="auto">
            <a:xfrm>
              <a:off x="4706771" y="3178745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66" name="Line 21"/>
            <p:cNvSpPr>
              <a:spLocks noChangeShapeType="1"/>
            </p:cNvSpPr>
            <p:nvPr/>
          </p:nvSpPr>
          <p:spPr bwMode="auto">
            <a:xfrm>
              <a:off x="4564068" y="3027664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67" name="Line 22"/>
            <p:cNvSpPr>
              <a:spLocks noChangeShapeType="1"/>
            </p:cNvSpPr>
            <p:nvPr/>
          </p:nvSpPr>
          <p:spPr bwMode="auto">
            <a:xfrm>
              <a:off x="4562944" y="3112874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68" name="Line 23"/>
            <p:cNvSpPr>
              <a:spLocks noChangeShapeType="1"/>
            </p:cNvSpPr>
            <p:nvPr/>
          </p:nvSpPr>
          <p:spPr bwMode="auto">
            <a:xfrm>
              <a:off x="4563787" y="3204429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69" name="Line 13"/>
            <p:cNvSpPr>
              <a:spLocks noChangeShapeType="1"/>
            </p:cNvSpPr>
            <p:nvPr/>
          </p:nvSpPr>
          <p:spPr bwMode="auto">
            <a:xfrm flipV="1">
              <a:off x="4563506" y="3112571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70" name="AutoShape 2"/>
            <p:cNvSpPr>
              <a:spLocks noChangeArrowheads="1"/>
            </p:cNvSpPr>
            <p:nvPr/>
          </p:nvSpPr>
          <p:spPr bwMode="auto">
            <a:xfrm>
              <a:off x="3441691" y="3867283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R</a:t>
              </a:r>
            </a:p>
          </p:txBody>
        </p:sp>
        <p:sp>
          <p:nvSpPr>
            <p:cNvPr id="171" name="AutoShape 5"/>
            <p:cNvSpPr>
              <a:spLocks noChangeArrowheads="1"/>
            </p:cNvSpPr>
            <p:nvPr/>
          </p:nvSpPr>
          <p:spPr bwMode="auto">
            <a:xfrm>
              <a:off x="4678117" y="3851403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72" name="Rectangle 18"/>
            <p:cNvSpPr>
              <a:spLocks noChangeArrowheads="1"/>
            </p:cNvSpPr>
            <p:nvPr/>
          </p:nvSpPr>
          <p:spPr bwMode="auto">
            <a:xfrm>
              <a:off x="4707895" y="3978613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73" name="Rectangle 19"/>
            <p:cNvSpPr>
              <a:spLocks noChangeArrowheads="1"/>
            </p:cNvSpPr>
            <p:nvPr/>
          </p:nvSpPr>
          <p:spPr bwMode="auto">
            <a:xfrm>
              <a:off x="4707332" y="4064729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74" name="Rectangle 20"/>
            <p:cNvSpPr>
              <a:spLocks noChangeArrowheads="1"/>
            </p:cNvSpPr>
            <p:nvPr/>
          </p:nvSpPr>
          <p:spPr bwMode="auto">
            <a:xfrm>
              <a:off x="4706771" y="4159306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75" name="Line 21"/>
            <p:cNvSpPr>
              <a:spLocks noChangeShapeType="1"/>
            </p:cNvSpPr>
            <p:nvPr/>
          </p:nvSpPr>
          <p:spPr bwMode="auto">
            <a:xfrm>
              <a:off x="4564069" y="4008225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76" name="Line 22"/>
            <p:cNvSpPr>
              <a:spLocks noChangeShapeType="1"/>
            </p:cNvSpPr>
            <p:nvPr/>
          </p:nvSpPr>
          <p:spPr bwMode="auto">
            <a:xfrm>
              <a:off x="4562945" y="4093435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77" name="Line 23"/>
            <p:cNvSpPr>
              <a:spLocks noChangeShapeType="1"/>
            </p:cNvSpPr>
            <p:nvPr/>
          </p:nvSpPr>
          <p:spPr bwMode="auto">
            <a:xfrm>
              <a:off x="4563787" y="418499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78" name="Line 13"/>
            <p:cNvSpPr>
              <a:spLocks noChangeShapeType="1"/>
            </p:cNvSpPr>
            <p:nvPr/>
          </p:nvSpPr>
          <p:spPr bwMode="auto">
            <a:xfrm flipV="1">
              <a:off x="4563506" y="4093132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727088" y="1881160"/>
              <a:ext cx="52610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>
                  <a:latin typeface="Helvetica Neue"/>
                </a:rPr>
                <a:t>range</a:t>
              </a:r>
              <a:endParaRPr lang="en-US" sz="1050" dirty="0">
                <a:latin typeface="Helvetica Neue"/>
              </a:endParaRP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4271831" y="1955943"/>
              <a:ext cx="327184" cy="272915"/>
              <a:chOff x="6487835" y="3204021"/>
              <a:chExt cx="436245" cy="363887"/>
            </a:xfrm>
          </p:grpSpPr>
          <p:sp>
            <p:nvSpPr>
              <p:cNvPr id="235" name="Rectangle 234"/>
              <p:cNvSpPr>
                <a:spLocks noChangeArrowheads="1"/>
              </p:cNvSpPr>
              <p:nvPr/>
            </p:nvSpPr>
            <p:spPr bwMode="auto">
              <a:xfrm>
                <a:off x="6487835" y="3204021"/>
                <a:ext cx="436245" cy="363887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236" name="Rectangle 12"/>
              <p:cNvSpPr>
                <a:spLocks noChangeArrowheads="1"/>
              </p:cNvSpPr>
              <p:nvPr/>
            </p:nvSpPr>
            <p:spPr bwMode="auto">
              <a:xfrm>
                <a:off x="6534765" y="3251527"/>
                <a:ext cx="351225" cy="28345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75299" y="2986652"/>
              <a:ext cx="327184" cy="272915"/>
              <a:chOff x="6479621" y="3856380"/>
              <a:chExt cx="436245" cy="363887"/>
            </a:xfrm>
          </p:grpSpPr>
          <p:sp>
            <p:nvSpPr>
              <p:cNvPr id="233" name="Rectangle 7"/>
              <p:cNvSpPr>
                <a:spLocks noChangeArrowheads="1"/>
              </p:cNvSpPr>
              <p:nvPr/>
            </p:nvSpPr>
            <p:spPr bwMode="auto">
              <a:xfrm>
                <a:off x="6479621" y="3856380"/>
                <a:ext cx="436245" cy="363887"/>
              </a:xfrm>
              <a:prstGeom prst="rect">
                <a:avLst/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234" name="Rectangle 12"/>
              <p:cNvSpPr>
                <a:spLocks noChangeArrowheads="1"/>
              </p:cNvSpPr>
              <p:nvPr/>
            </p:nvSpPr>
            <p:spPr bwMode="auto">
              <a:xfrm>
                <a:off x="6527084" y="3894314"/>
                <a:ext cx="351225" cy="28345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4276614" y="3960481"/>
              <a:ext cx="327184" cy="272915"/>
              <a:chOff x="6494197" y="4511954"/>
              <a:chExt cx="436245" cy="363887"/>
            </a:xfrm>
          </p:grpSpPr>
          <p:sp>
            <p:nvSpPr>
              <p:cNvPr id="231" name="Rectangle 7"/>
              <p:cNvSpPr>
                <a:spLocks noChangeArrowheads="1"/>
              </p:cNvSpPr>
              <p:nvPr/>
            </p:nvSpPr>
            <p:spPr bwMode="auto">
              <a:xfrm>
                <a:off x="6494197" y="4511954"/>
                <a:ext cx="436245" cy="363887"/>
              </a:xfrm>
              <a:prstGeom prst="rect">
                <a:avLst/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232" name="Rectangle 12"/>
              <p:cNvSpPr>
                <a:spLocks noChangeArrowheads="1"/>
              </p:cNvSpPr>
              <p:nvPr/>
            </p:nvSpPr>
            <p:spPr bwMode="auto">
              <a:xfrm>
                <a:off x="6541660" y="4549888"/>
                <a:ext cx="351225" cy="28345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647390" y="2235133"/>
              <a:ext cx="1438194" cy="2397383"/>
              <a:chOff x="3374578" y="3328665"/>
              <a:chExt cx="1917592" cy="3196510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3374578" y="3328665"/>
                <a:ext cx="1917592" cy="3196510"/>
                <a:chOff x="3382573" y="3488520"/>
                <a:chExt cx="1917592" cy="3196510"/>
              </a:xfrm>
            </p:grpSpPr>
            <p:sp>
              <p:nvSpPr>
                <p:cNvPr id="194" name="Line 13"/>
                <p:cNvSpPr>
                  <a:spLocks noChangeShapeType="1"/>
                </p:cNvSpPr>
                <p:nvPr/>
              </p:nvSpPr>
              <p:spPr bwMode="auto">
                <a:xfrm>
                  <a:off x="3587266" y="3817507"/>
                  <a:ext cx="970650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95" name="Line 13"/>
                <p:cNvSpPr>
                  <a:spLocks noChangeShapeType="1"/>
                </p:cNvSpPr>
                <p:nvPr/>
              </p:nvSpPr>
              <p:spPr bwMode="auto">
                <a:xfrm>
                  <a:off x="3587265" y="5128933"/>
                  <a:ext cx="1013270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96" name="Line 13"/>
                <p:cNvSpPr>
                  <a:spLocks noChangeShapeType="1"/>
                </p:cNvSpPr>
                <p:nvPr/>
              </p:nvSpPr>
              <p:spPr bwMode="auto">
                <a:xfrm>
                  <a:off x="3587265" y="6470685"/>
                  <a:ext cx="998617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grpSp>
              <p:nvGrpSpPr>
                <p:cNvPr id="197" name="Group 196"/>
                <p:cNvGrpSpPr/>
                <p:nvPr/>
              </p:nvGrpSpPr>
              <p:grpSpPr>
                <a:xfrm>
                  <a:off x="3638435" y="3775628"/>
                  <a:ext cx="917817" cy="2666904"/>
                  <a:chOff x="1912557" y="3217994"/>
                  <a:chExt cx="1003227" cy="2915080"/>
                </a:xfrm>
              </p:grpSpPr>
              <p:sp>
                <p:nvSpPr>
                  <p:cNvPr id="22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42269" y="3233228"/>
                    <a:ext cx="956973" cy="289652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2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12557" y="3217994"/>
                    <a:ext cx="1003227" cy="1494705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2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3361" y="3232014"/>
                    <a:ext cx="992423" cy="1467705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28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33977" y="4688095"/>
                    <a:ext cx="965265" cy="1429694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36269" y="4710528"/>
                    <a:ext cx="957121" cy="141922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230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3361" y="3232013"/>
                    <a:ext cx="975881" cy="290106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10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</p:grpSp>
            <p:sp>
              <p:nvSpPr>
                <p:cNvPr id="198" name="AutoShape 2"/>
                <p:cNvSpPr>
                  <a:spLocks noChangeArrowheads="1"/>
                </p:cNvSpPr>
                <p:nvPr/>
              </p:nvSpPr>
              <p:spPr bwMode="auto">
                <a:xfrm>
                  <a:off x="3386467" y="3509463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3365FF"/>
                </a:solidFill>
                <a:ln w="12700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Helvetica Neue"/>
                    </a:rPr>
                    <a:t>S</a:t>
                  </a:r>
                </a:p>
              </p:txBody>
            </p:sp>
            <p:sp>
              <p:nvSpPr>
                <p:cNvPr id="199" name="AutoShape 5"/>
                <p:cNvSpPr>
                  <a:spLocks noChangeArrowheads="1"/>
                </p:cNvSpPr>
                <p:nvPr/>
              </p:nvSpPr>
              <p:spPr bwMode="auto">
                <a:xfrm>
                  <a:off x="5017120" y="3488520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3365FF"/>
                </a:solidFill>
                <a:ln w="12700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0" name="Rectangle 18"/>
                <p:cNvSpPr>
                  <a:spLocks noChangeArrowheads="1"/>
                </p:cNvSpPr>
                <p:nvPr/>
              </p:nvSpPr>
              <p:spPr bwMode="auto">
                <a:xfrm>
                  <a:off x="5056391" y="3656291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1" name="Rectangle 19"/>
                <p:cNvSpPr>
                  <a:spLocks noChangeArrowheads="1"/>
                </p:cNvSpPr>
                <p:nvPr/>
              </p:nvSpPr>
              <p:spPr bwMode="auto">
                <a:xfrm>
                  <a:off x="5055650" y="3769864"/>
                  <a:ext cx="19598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2" name="Rectangle 20"/>
                <p:cNvSpPr>
                  <a:spLocks noChangeArrowheads="1"/>
                </p:cNvSpPr>
                <p:nvPr/>
              </p:nvSpPr>
              <p:spPr bwMode="auto">
                <a:xfrm>
                  <a:off x="5054909" y="3894597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3" name="Line 21"/>
                <p:cNvSpPr>
                  <a:spLocks noChangeShapeType="1"/>
                </p:cNvSpPr>
                <p:nvPr/>
              </p:nvSpPr>
              <p:spPr bwMode="auto">
                <a:xfrm>
                  <a:off x="4866707" y="3695345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4" name="Line 22"/>
                <p:cNvSpPr>
                  <a:spLocks noChangeShapeType="1"/>
                </p:cNvSpPr>
                <p:nvPr/>
              </p:nvSpPr>
              <p:spPr bwMode="auto">
                <a:xfrm>
                  <a:off x="4865225" y="3807723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5" name="Line 23"/>
                <p:cNvSpPr>
                  <a:spLocks noChangeShapeType="1"/>
                </p:cNvSpPr>
                <p:nvPr/>
              </p:nvSpPr>
              <p:spPr bwMode="auto">
                <a:xfrm>
                  <a:off x="4866335" y="3928470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65966" y="3807324"/>
                  <a:ext cx="164492" cy="797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7" name="AutoShape 2"/>
                <p:cNvSpPr>
                  <a:spLocks noChangeArrowheads="1"/>
                </p:cNvSpPr>
                <p:nvPr/>
              </p:nvSpPr>
              <p:spPr bwMode="auto">
                <a:xfrm>
                  <a:off x="3386467" y="4820888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09B05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 dirty="0">
                      <a:latin typeface="Helvetica Neue"/>
                    </a:rPr>
                    <a:t>S</a:t>
                  </a:r>
                </a:p>
              </p:txBody>
            </p:sp>
            <p:sp>
              <p:nvSpPr>
                <p:cNvPr id="208" name="AutoShape 5"/>
                <p:cNvSpPr>
                  <a:spLocks noChangeArrowheads="1"/>
                </p:cNvSpPr>
                <p:nvPr/>
              </p:nvSpPr>
              <p:spPr bwMode="auto">
                <a:xfrm>
                  <a:off x="5017120" y="4799945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09B05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09" name="Rectangle 18"/>
                <p:cNvSpPr>
                  <a:spLocks noChangeArrowheads="1"/>
                </p:cNvSpPr>
                <p:nvPr/>
              </p:nvSpPr>
              <p:spPr bwMode="auto">
                <a:xfrm>
                  <a:off x="5056391" y="4967715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0" name="Rectangle 19"/>
                <p:cNvSpPr>
                  <a:spLocks noChangeArrowheads="1"/>
                </p:cNvSpPr>
                <p:nvPr/>
              </p:nvSpPr>
              <p:spPr bwMode="auto">
                <a:xfrm>
                  <a:off x="5055650" y="5081290"/>
                  <a:ext cx="19598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1" name="Rectangle 20"/>
                <p:cNvSpPr>
                  <a:spLocks noChangeArrowheads="1"/>
                </p:cNvSpPr>
                <p:nvPr/>
              </p:nvSpPr>
              <p:spPr bwMode="auto">
                <a:xfrm>
                  <a:off x="5054909" y="5206022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2" name="Line 21"/>
                <p:cNvSpPr>
                  <a:spLocks noChangeShapeType="1"/>
                </p:cNvSpPr>
                <p:nvPr/>
              </p:nvSpPr>
              <p:spPr bwMode="auto">
                <a:xfrm>
                  <a:off x="4866707" y="5006770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3" name="Line 22"/>
                <p:cNvSpPr>
                  <a:spLocks noChangeShapeType="1"/>
                </p:cNvSpPr>
                <p:nvPr/>
              </p:nvSpPr>
              <p:spPr bwMode="auto">
                <a:xfrm>
                  <a:off x="4865225" y="5119148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4" name="Line 23"/>
                <p:cNvSpPr>
                  <a:spLocks noChangeShapeType="1"/>
                </p:cNvSpPr>
                <p:nvPr/>
              </p:nvSpPr>
              <p:spPr bwMode="auto">
                <a:xfrm>
                  <a:off x="4866336" y="5239895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65966" y="5118750"/>
                  <a:ext cx="164492" cy="797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6" name="AutoShape 2"/>
                <p:cNvSpPr>
                  <a:spLocks noChangeArrowheads="1"/>
                </p:cNvSpPr>
                <p:nvPr/>
              </p:nvSpPr>
              <p:spPr bwMode="auto">
                <a:xfrm>
                  <a:off x="3382573" y="6124333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FD8232"/>
                </a:solidFill>
                <a:ln w="12700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 dirty="0">
                      <a:latin typeface="Helvetica Neue"/>
                    </a:rPr>
                    <a:t>S</a:t>
                  </a:r>
                </a:p>
              </p:txBody>
            </p:sp>
            <p:sp>
              <p:nvSpPr>
                <p:cNvPr id="217" name="AutoShape 5"/>
                <p:cNvSpPr>
                  <a:spLocks noChangeArrowheads="1"/>
                </p:cNvSpPr>
                <p:nvPr/>
              </p:nvSpPr>
              <p:spPr bwMode="auto">
                <a:xfrm>
                  <a:off x="5013227" y="6103391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FD8232"/>
                </a:solidFill>
                <a:ln w="12700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8" name="Rectangle 18"/>
                <p:cNvSpPr>
                  <a:spLocks noChangeArrowheads="1"/>
                </p:cNvSpPr>
                <p:nvPr/>
              </p:nvSpPr>
              <p:spPr bwMode="auto">
                <a:xfrm>
                  <a:off x="5052499" y="6271161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19" name="Rectangle 19"/>
                <p:cNvSpPr>
                  <a:spLocks noChangeArrowheads="1"/>
                </p:cNvSpPr>
                <p:nvPr/>
              </p:nvSpPr>
              <p:spPr bwMode="auto">
                <a:xfrm>
                  <a:off x="5051758" y="6384734"/>
                  <a:ext cx="19598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0" name="Rectangle 20"/>
                <p:cNvSpPr>
                  <a:spLocks noChangeArrowheads="1"/>
                </p:cNvSpPr>
                <p:nvPr/>
              </p:nvSpPr>
              <p:spPr bwMode="auto">
                <a:xfrm>
                  <a:off x="5051017" y="6509467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1" name="Line 21"/>
                <p:cNvSpPr>
                  <a:spLocks noChangeShapeType="1"/>
                </p:cNvSpPr>
                <p:nvPr/>
              </p:nvSpPr>
              <p:spPr bwMode="auto">
                <a:xfrm>
                  <a:off x="4862814" y="6310215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2" name="Line 22"/>
                <p:cNvSpPr>
                  <a:spLocks noChangeShapeType="1"/>
                </p:cNvSpPr>
                <p:nvPr/>
              </p:nvSpPr>
              <p:spPr bwMode="auto">
                <a:xfrm>
                  <a:off x="4861332" y="6422593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3" name="Line 23"/>
                <p:cNvSpPr>
                  <a:spLocks noChangeShapeType="1"/>
                </p:cNvSpPr>
                <p:nvPr/>
              </p:nvSpPr>
              <p:spPr bwMode="auto">
                <a:xfrm>
                  <a:off x="4862443" y="6543341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22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62073" y="6422194"/>
                  <a:ext cx="164492" cy="797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</p:grpSp>
          <p:grpSp>
            <p:nvGrpSpPr>
              <p:cNvPr id="185" name="Group 184"/>
              <p:cNvGrpSpPr/>
              <p:nvPr/>
            </p:nvGrpSpPr>
            <p:grpSpPr>
              <a:xfrm>
                <a:off x="4415518" y="3435724"/>
                <a:ext cx="436245" cy="363887"/>
                <a:chOff x="6487835" y="3204021"/>
                <a:chExt cx="436245" cy="363887"/>
              </a:xfrm>
            </p:grpSpPr>
            <p:sp>
              <p:nvSpPr>
                <p:cNvPr id="192" name="Rectangle 191"/>
                <p:cNvSpPr>
                  <a:spLocks noChangeArrowheads="1"/>
                </p:cNvSpPr>
                <p:nvPr/>
              </p:nvSpPr>
              <p:spPr bwMode="auto">
                <a:xfrm>
                  <a:off x="6487835" y="3204021"/>
                  <a:ext cx="436245" cy="363887"/>
                </a:xfrm>
                <a:prstGeom prst="rect">
                  <a:avLst/>
                </a:prstGeom>
                <a:solidFill>
                  <a:srgbClr val="3365FF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193" name="Rectangle 12"/>
                <p:cNvSpPr>
                  <a:spLocks noChangeArrowheads="1"/>
                </p:cNvSpPr>
                <p:nvPr/>
              </p:nvSpPr>
              <p:spPr bwMode="auto">
                <a:xfrm>
                  <a:off x="6534765" y="3251527"/>
                  <a:ext cx="351225" cy="28345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4420335" y="4785718"/>
                <a:ext cx="436245" cy="363887"/>
                <a:chOff x="6479621" y="3856380"/>
                <a:chExt cx="436245" cy="363887"/>
              </a:xfrm>
            </p:grpSpPr>
            <p:sp>
              <p:nvSpPr>
                <p:cNvPr id="190" name="Rectangle 7"/>
                <p:cNvSpPr>
                  <a:spLocks noChangeArrowheads="1"/>
                </p:cNvSpPr>
                <p:nvPr/>
              </p:nvSpPr>
              <p:spPr bwMode="auto">
                <a:xfrm>
                  <a:off x="6479621" y="3856380"/>
                  <a:ext cx="436245" cy="363887"/>
                </a:xfrm>
                <a:prstGeom prst="rect">
                  <a:avLst/>
                </a:prstGeom>
                <a:solidFill>
                  <a:srgbClr val="09B05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191" name="Rectangle 12"/>
                <p:cNvSpPr>
                  <a:spLocks noChangeArrowheads="1"/>
                </p:cNvSpPr>
                <p:nvPr/>
              </p:nvSpPr>
              <p:spPr bwMode="auto">
                <a:xfrm>
                  <a:off x="6527084" y="3894314"/>
                  <a:ext cx="351225" cy="28345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4412284" y="6097198"/>
                <a:ext cx="436245" cy="363887"/>
                <a:chOff x="6494197" y="4511954"/>
                <a:chExt cx="436245" cy="363887"/>
              </a:xfrm>
            </p:grpSpPr>
            <p:sp>
              <p:nvSpPr>
                <p:cNvPr id="188" name="Rectangle 7"/>
                <p:cNvSpPr>
                  <a:spLocks noChangeArrowheads="1"/>
                </p:cNvSpPr>
                <p:nvPr/>
              </p:nvSpPr>
              <p:spPr bwMode="auto">
                <a:xfrm>
                  <a:off x="6494197" y="4511954"/>
                  <a:ext cx="436245" cy="363887"/>
                </a:xfrm>
                <a:prstGeom prst="rect">
                  <a:avLst/>
                </a:prstGeom>
                <a:solidFill>
                  <a:srgbClr val="FD8232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189" name="Rectangle 12"/>
                <p:cNvSpPr>
                  <a:spLocks noChangeArrowheads="1"/>
                </p:cNvSpPr>
                <p:nvPr/>
              </p:nvSpPr>
              <p:spPr bwMode="auto">
                <a:xfrm>
                  <a:off x="6541660" y="4549888"/>
                  <a:ext cx="351225" cy="28345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bg2">
                      <a:lumMod val="1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56622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Parallel Aggregates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10591800" cy="3394472"/>
          </a:xfrm>
        </p:spPr>
        <p:txBody>
          <a:bodyPr/>
          <a:lstStyle/>
          <a:p>
            <a:r>
              <a:rPr lang="en-US" altLang="x-none" dirty="0"/>
              <a:t>Hierarchical aggregation</a:t>
            </a:r>
          </a:p>
          <a:p>
            <a:r>
              <a:rPr lang="en-US" altLang="x-none" dirty="0"/>
              <a:t>For each aggregate function, need a global/local decomposition:</a:t>
            </a:r>
          </a:p>
          <a:p>
            <a:pPr lvl="1"/>
            <a:r>
              <a:rPr lang="en-US" altLang="x-none" b="1" dirty="0"/>
              <a:t>sum</a:t>
            </a:r>
            <a:r>
              <a:rPr lang="en-US" altLang="x-none" dirty="0"/>
              <a:t>(S) = </a:t>
            </a:r>
            <a:r>
              <a:rPr lang="en-US" altLang="x-none" b="1" dirty="0">
                <a:latin typeface="Symbol" charset="2"/>
              </a:rPr>
              <a:t>S</a:t>
            </a:r>
            <a:r>
              <a:rPr lang="en-US" altLang="x-none" b="1" dirty="0"/>
              <a:t> </a:t>
            </a:r>
            <a:r>
              <a:rPr lang="en-US" altLang="x-none" b="1" dirty="0">
                <a:latin typeface="Symbol" charset="2"/>
              </a:rPr>
              <a:t>S </a:t>
            </a:r>
            <a:r>
              <a:rPr lang="en-US" altLang="x-none" dirty="0"/>
              <a:t>(s)</a:t>
            </a:r>
          </a:p>
          <a:p>
            <a:pPr lvl="1"/>
            <a:r>
              <a:rPr lang="en-US" altLang="x-none" b="1" dirty="0"/>
              <a:t>count </a:t>
            </a:r>
            <a:r>
              <a:rPr lang="en-US" altLang="x-none" dirty="0"/>
              <a:t>= </a:t>
            </a:r>
            <a:r>
              <a:rPr lang="en-US" altLang="x-none" b="1" dirty="0">
                <a:latin typeface="Symbol" charset="2"/>
              </a:rPr>
              <a:t>S</a:t>
            </a:r>
            <a:r>
              <a:rPr lang="en-US" altLang="x-none" b="1" dirty="0"/>
              <a:t> count</a:t>
            </a:r>
            <a:r>
              <a:rPr lang="en-US" altLang="x-none" b="1" dirty="0">
                <a:latin typeface="Symbol" charset="2"/>
              </a:rPr>
              <a:t> </a:t>
            </a:r>
            <a:r>
              <a:rPr lang="en-US" altLang="x-none" dirty="0"/>
              <a:t>(s)</a:t>
            </a:r>
            <a:endParaRPr lang="en-US" altLang="x-none" b="1" dirty="0"/>
          </a:p>
          <a:p>
            <a:pPr lvl="1"/>
            <a:r>
              <a:rPr lang="en-US" altLang="x-none" b="1" dirty="0" err="1"/>
              <a:t>avg</a:t>
            </a:r>
            <a:r>
              <a:rPr lang="en-US" altLang="x-none" dirty="0"/>
              <a:t>(S) = (</a:t>
            </a:r>
            <a:r>
              <a:rPr lang="en-US" altLang="x-none" b="1" dirty="0">
                <a:latin typeface="Symbol" charset="2"/>
              </a:rPr>
              <a:t>S</a:t>
            </a:r>
            <a:r>
              <a:rPr lang="en-US" altLang="x-none" b="1" dirty="0"/>
              <a:t> </a:t>
            </a:r>
            <a:r>
              <a:rPr lang="en-US" altLang="x-none" b="1" dirty="0">
                <a:latin typeface="Symbol" charset="2"/>
              </a:rPr>
              <a:t>S </a:t>
            </a:r>
            <a:r>
              <a:rPr lang="en-US" altLang="x-none" dirty="0"/>
              <a:t>(s)) /</a:t>
            </a:r>
            <a:r>
              <a:rPr lang="en-US" altLang="x-none" b="1" dirty="0"/>
              <a:t> </a:t>
            </a:r>
            <a:r>
              <a:rPr lang="en-US" altLang="x-none" b="1" dirty="0">
                <a:latin typeface="Symbol" charset="2"/>
              </a:rPr>
              <a:t>S</a:t>
            </a:r>
            <a:r>
              <a:rPr lang="en-US" altLang="x-none" b="1" dirty="0"/>
              <a:t> count</a:t>
            </a:r>
            <a:r>
              <a:rPr lang="en-US" altLang="x-none" b="1" dirty="0">
                <a:latin typeface="Symbol" charset="2"/>
              </a:rPr>
              <a:t> </a:t>
            </a:r>
            <a:r>
              <a:rPr lang="en-US" altLang="x-none" dirty="0"/>
              <a:t>(s)</a:t>
            </a:r>
          </a:p>
          <a:p>
            <a:pPr lvl="1"/>
            <a:r>
              <a:rPr lang="en-US" altLang="x-none" dirty="0"/>
              <a:t>etc...</a:t>
            </a:r>
          </a:p>
        </p:txBody>
      </p:sp>
      <p:grpSp>
        <p:nvGrpSpPr>
          <p:cNvPr id="10" name="Group 9" descr="Each partition is locally and summed and then the n partitions are summed together when they are merged" title="Parallel Sum"/>
          <p:cNvGrpSpPr/>
          <p:nvPr/>
        </p:nvGrpSpPr>
        <p:grpSpPr>
          <a:xfrm>
            <a:off x="2730058" y="3181350"/>
            <a:ext cx="1498976" cy="1752098"/>
            <a:chOff x="2730058" y="2750078"/>
            <a:chExt cx="1498976" cy="2183370"/>
          </a:xfrm>
        </p:grpSpPr>
        <p:sp>
          <p:nvSpPr>
            <p:cNvPr id="18" name="AutoShape 2" descr="Each partition is locally and summed and then the n partitions are summed together when they are merged" title="Parallel Sum "/>
            <p:cNvSpPr>
              <a:spLocks noChangeArrowheads="1"/>
            </p:cNvSpPr>
            <p:nvPr/>
          </p:nvSpPr>
          <p:spPr bwMode="auto">
            <a:xfrm>
              <a:off x="2730058" y="2750078"/>
              <a:ext cx="382024" cy="598745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500" dirty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endParaRPr>
            </a:p>
          </p:txBody>
        </p:sp>
        <p:sp>
          <p:nvSpPr>
            <p:cNvPr id="19" name="AutoShape 2" descr="Each partition is locally and summed and then the n partitions are summed together when they are merged" title="Parallel Sum "/>
            <p:cNvSpPr>
              <a:spLocks noChangeArrowheads="1"/>
            </p:cNvSpPr>
            <p:nvPr/>
          </p:nvSpPr>
          <p:spPr bwMode="auto">
            <a:xfrm>
              <a:off x="2743200" y="3540443"/>
              <a:ext cx="382024" cy="598745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500" dirty="0">
                <a:solidFill>
                  <a:srgbClr val="FF0000"/>
                </a:solidFill>
                <a:latin typeface="Helvetica Neue"/>
              </a:endParaRPr>
            </a:p>
          </p:txBody>
        </p:sp>
        <p:sp>
          <p:nvSpPr>
            <p:cNvPr id="20" name="AutoShape 2" descr="Each partition is locally and summed and then the n partitions are summed together when they are merged" title="Parallel Sum "/>
            <p:cNvSpPr>
              <a:spLocks noChangeArrowheads="1"/>
            </p:cNvSpPr>
            <p:nvPr/>
          </p:nvSpPr>
          <p:spPr bwMode="auto">
            <a:xfrm>
              <a:off x="2737766" y="4334703"/>
              <a:ext cx="382024" cy="598745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500" dirty="0">
                <a:solidFill>
                  <a:srgbClr val="FF0000"/>
                </a:solidFill>
                <a:latin typeface="Helvetica Neue"/>
              </a:endParaRPr>
            </a:p>
          </p:txBody>
        </p:sp>
        <p:sp>
          <p:nvSpPr>
            <p:cNvPr id="22" name="Rectangle 7" descr="Each partition is locally and summed and then the n partitions are summed together when they are merged" title="Parallel Sum "/>
            <p:cNvSpPr>
              <a:spLocks noChangeArrowheads="1"/>
            </p:cNvSpPr>
            <p:nvPr/>
          </p:nvSpPr>
          <p:spPr bwMode="auto">
            <a:xfrm>
              <a:off x="3700501" y="3639189"/>
              <a:ext cx="528533" cy="4408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x-none" sz="2100" b="1" dirty="0">
                  <a:solidFill>
                    <a:srgbClr val="800000"/>
                  </a:solidFill>
                  <a:latin typeface="Symbol" charset="2"/>
                </a:rPr>
                <a:t>S</a:t>
              </a:r>
              <a:r>
                <a:rPr lang="en-US" altLang="x-none" dirty="0">
                  <a:solidFill>
                    <a:srgbClr val="800000"/>
                  </a:solidFill>
                </a:rPr>
                <a:t>=17</a:t>
              </a:r>
              <a:endParaRPr lang="en-US" sz="2100" dirty="0"/>
            </a:p>
          </p:txBody>
        </p:sp>
        <p:cxnSp>
          <p:nvCxnSpPr>
            <p:cNvPr id="3" name="Straight Connector 2" descr="Each partition is locally and summed and then the n partitions are summed together when they are merged" title="Parallel Sum "/>
            <p:cNvCxnSpPr>
              <a:stCxn id="18" idx="4"/>
              <a:endCxn id="22" idx="1"/>
            </p:cNvCxnSpPr>
            <p:nvPr/>
          </p:nvCxnSpPr>
          <p:spPr bwMode="auto">
            <a:xfrm>
              <a:off x="3112082" y="3049451"/>
              <a:ext cx="588419" cy="810172"/>
            </a:xfrm>
            <a:prstGeom prst="line">
              <a:avLst/>
            </a:prstGeom>
            <a:solidFill>
              <a:srgbClr val="3366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 descr="Each partition is locally and summed and then the n partitions are summed together when they are merged" title="Parallel Sum "/>
            <p:cNvCxnSpPr>
              <a:stCxn id="19" idx="4"/>
              <a:endCxn id="22" idx="1"/>
            </p:cNvCxnSpPr>
            <p:nvPr/>
          </p:nvCxnSpPr>
          <p:spPr bwMode="auto">
            <a:xfrm>
              <a:off x="3125224" y="3839816"/>
              <a:ext cx="575277" cy="19807"/>
            </a:xfrm>
            <a:prstGeom prst="line">
              <a:avLst/>
            </a:prstGeom>
            <a:solidFill>
              <a:srgbClr val="3366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 descr="Each partition is locally and summed and then the n partitions are summed together when they are merged" title="Parallel Sum "/>
            <p:cNvCxnSpPr>
              <a:stCxn id="20" idx="4"/>
              <a:endCxn id="22" idx="1"/>
            </p:cNvCxnSpPr>
            <p:nvPr/>
          </p:nvCxnSpPr>
          <p:spPr bwMode="auto">
            <a:xfrm flipV="1">
              <a:off x="3119789" y="3859623"/>
              <a:ext cx="580712" cy="774453"/>
            </a:xfrm>
            <a:prstGeom prst="line">
              <a:avLst/>
            </a:prstGeom>
            <a:solidFill>
              <a:srgbClr val="3366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Rectangle 33" descr="Each partition is locally and summed and then the n partitions are summed together when they are merged" title="Parallel Sum "/>
            <p:cNvSpPr/>
            <p:nvPr/>
          </p:nvSpPr>
          <p:spPr>
            <a:xfrm>
              <a:off x="3182563" y="2902287"/>
              <a:ext cx="562975" cy="46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dirty="0">
                  <a:solidFill>
                    <a:srgbClr val="FF0000"/>
                  </a:solidFill>
                  <a:ea typeface="Symbol" charset="2"/>
                  <a:cs typeface="Symbol" charset="2"/>
                </a:rPr>
                <a:t>=5</a:t>
              </a:r>
              <a:endParaRPr lang="en-US" dirty="0"/>
            </a:p>
          </p:txBody>
        </p:sp>
        <p:sp>
          <p:nvSpPr>
            <p:cNvPr id="42" name="Rectangle 41" descr="Each partition is locally and summed and then the n partitions are summed together when they are merged" title="Parallel Sum "/>
            <p:cNvSpPr/>
            <p:nvPr/>
          </p:nvSpPr>
          <p:spPr>
            <a:xfrm>
              <a:off x="3090630" y="3494104"/>
              <a:ext cx="562975" cy="46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dirty="0">
                  <a:solidFill>
                    <a:srgbClr val="FF0000"/>
                  </a:solidFill>
                  <a:ea typeface="Symbol" charset="2"/>
                  <a:cs typeface="Symbol" charset="2"/>
                </a:rPr>
                <a:t>=6</a:t>
              </a:r>
              <a:endParaRPr lang="en-US" dirty="0"/>
            </a:p>
          </p:txBody>
        </p:sp>
        <p:sp>
          <p:nvSpPr>
            <p:cNvPr id="43" name="Rectangle 42" descr="Each partition is locally and summed and then the n partitions are summed together when they are merged" title="Parallel Sum "/>
            <p:cNvSpPr/>
            <p:nvPr/>
          </p:nvSpPr>
          <p:spPr>
            <a:xfrm>
              <a:off x="3246277" y="4334703"/>
              <a:ext cx="553357" cy="46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dirty="0">
                  <a:solidFill>
                    <a:srgbClr val="FF0000"/>
                  </a:solidFill>
                  <a:ea typeface="Symbol" charset="2"/>
                  <a:cs typeface="Symbol" charset="2"/>
                </a:rPr>
                <a:t>=6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9AA39A-9F69-4762-9555-6E97FE02773C}"/>
              </a:ext>
            </a:extLst>
          </p:cNvPr>
          <p:cNvSpPr txBox="1"/>
          <p:nvPr/>
        </p:nvSpPr>
        <p:spPr>
          <a:xfrm>
            <a:off x="2694886" y="336003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EB923-A451-4E78-A904-2A482938B018}"/>
              </a:ext>
            </a:extLst>
          </p:cNvPr>
          <p:cNvSpPr txBox="1"/>
          <p:nvPr/>
        </p:nvSpPr>
        <p:spPr>
          <a:xfrm>
            <a:off x="2699602" y="399336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1,5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14F60E-4630-4509-B04E-8A16A1C31ED2}"/>
              </a:ext>
            </a:extLst>
          </p:cNvPr>
          <p:cNvSpPr txBox="1"/>
          <p:nvPr/>
        </p:nvSpPr>
        <p:spPr>
          <a:xfrm>
            <a:off x="2694886" y="465617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4,2</a:t>
            </a:r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Speed-up</a:t>
            </a:r>
          </a:p>
          <a:p>
            <a:pPr lvl="1"/>
            <a:r>
              <a:rPr lang="en-US" altLang="x-none" dirty="0"/>
              <a:t>Increase HW</a:t>
            </a:r>
          </a:p>
          <a:p>
            <a:pPr lvl="1"/>
            <a:r>
              <a:rPr lang="en-US" altLang="x-none" dirty="0"/>
              <a:t>Fix workload</a:t>
            </a:r>
          </a:p>
          <a:p>
            <a:pPr>
              <a:spcBef>
                <a:spcPts val="2000"/>
              </a:spcBef>
            </a:pPr>
            <a:r>
              <a:rPr lang="en-US" altLang="x-none" dirty="0"/>
              <a:t>Scale-up</a:t>
            </a:r>
          </a:p>
          <a:p>
            <a:pPr lvl="1"/>
            <a:r>
              <a:rPr lang="en-US" altLang="x-none" dirty="0"/>
              <a:t>Increase HW</a:t>
            </a:r>
          </a:p>
          <a:p>
            <a:pPr lvl="1"/>
            <a:r>
              <a:rPr lang="en-US" altLang="x-none" dirty="0"/>
              <a:t>Increase workload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Two Metrics to Shoot For</a:t>
            </a:r>
          </a:p>
        </p:txBody>
      </p:sp>
      <p:grpSp>
        <p:nvGrpSpPr>
          <p:cNvPr id="23555" name="Group 16" descr="A line graph with parallelism on the x-axis and throughoutput on the y-axis Ideal is a line with slope =1" title="Throughput v Parallelism"/>
          <p:cNvGrpSpPr>
            <a:grpSpLocks/>
          </p:cNvGrpSpPr>
          <p:nvPr/>
        </p:nvGrpSpPr>
        <p:grpSpPr bwMode="auto">
          <a:xfrm>
            <a:off x="3336287" y="1319700"/>
            <a:ext cx="2219648" cy="1577687"/>
            <a:chOff x="3106532" y="1894728"/>
            <a:chExt cx="2960100" cy="2102711"/>
          </a:xfrm>
        </p:grpSpPr>
        <p:sp>
          <p:nvSpPr>
            <p:cNvPr id="23563" name="Line 4"/>
            <p:cNvSpPr>
              <a:spLocks noChangeShapeType="1"/>
            </p:cNvSpPr>
            <p:nvPr/>
          </p:nvSpPr>
          <p:spPr bwMode="auto">
            <a:xfrm>
              <a:off x="3586163" y="1981200"/>
              <a:ext cx="0" cy="1552575"/>
            </a:xfrm>
            <a:prstGeom prst="line">
              <a:avLst/>
            </a:prstGeom>
            <a:noFill/>
            <a:ln w="28575">
              <a:solidFill>
                <a:srgbClr val="333C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64" name="Line 5"/>
            <p:cNvSpPr>
              <a:spLocks noChangeShapeType="1"/>
            </p:cNvSpPr>
            <p:nvPr/>
          </p:nvSpPr>
          <p:spPr bwMode="auto">
            <a:xfrm flipV="1">
              <a:off x="3586163" y="3505200"/>
              <a:ext cx="2362200" cy="28575"/>
            </a:xfrm>
            <a:prstGeom prst="line">
              <a:avLst/>
            </a:prstGeom>
            <a:noFill/>
            <a:ln w="28575">
              <a:solidFill>
                <a:srgbClr val="333C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65" name="Text Box 6"/>
            <p:cNvSpPr txBox="1">
              <a:spLocks noChangeArrowheads="1"/>
            </p:cNvSpPr>
            <p:nvPr/>
          </p:nvSpPr>
          <p:spPr bwMode="auto">
            <a:xfrm>
              <a:off x="3967163" y="3505200"/>
              <a:ext cx="1717040" cy="492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800" dirty="0">
                  <a:solidFill>
                    <a:srgbClr val="333C80"/>
                  </a:solidFill>
                </a:rPr>
                <a:t>parallelism</a:t>
              </a:r>
            </a:p>
          </p:txBody>
        </p:sp>
        <p:sp>
          <p:nvSpPr>
            <p:cNvPr id="23566" name="Text Box 7"/>
            <p:cNvSpPr txBox="1">
              <a:spLocks noChangeArrowheads="1"/>
            </p:cNvSpPr>
            <p:nvPr/>
          </p:nvSpPr>
          <p:spPr bwMode="auto">
            <a:xfrm rot="16200000">
              <a:off x="2494802" y="2506458"/>
              <a:ext cx="1715998" cy="49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333C80"/>
                  </a:solidFill>
                </a:rPr>
                <a:t>throughput</a:t>
              </a:r>
            </a:p>
          </p:txBody>
        </p:sp>
        <p:sp>
          <p:nvSpPr>
            <p:cNvPr id="23567" name="Line 8"/>
            <p:cNvSpPr>
              <a:spLocks noChangeShapeType="1"/>
            </p:cNvSpPr>
            <p:nvPr/>
          </p:nvSpPr>
          <p:spPr bwMode="auto">
            <a:xfrm flipV="1">
              <a:off x="3586163" y="2209800"/>
              <a:ext cx="1752600" cy="1295400"/>
            </a:xfrm>
            <a:prstGeom prst="line">
              <a:avLst/>
            </a:prstGeom>
            <a:noFill/>
            <a:ln w="28575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68" name="Text Box 9"/>
            <p:cNvSpPr txBox="1">
              <a:spLocks noChangeArrowheads="1"/>
            </p:cNvSpPr>
            <p:nvPr/>
          </p:nvSpPr>
          <p:spPr bwMode="auto">
            <a:xfrm>
              <a:off x="5170488" y="2257426"/>
              <a:ext cx="896144" cy="492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FF0080"/>
                  </a:solidFill>
                </a:rPr>
                <a:t>ideal</a:t>
              </a:r>
            </a:p>
          </p:txBody>
        </p:sp>
      </p:grpSp>
      <p:grpSp>
        <p:nvGrpSpPr>
          <p:cNvPr id="23556" name="Group 17" descr="Ea" title="Throughput vs data size + parallelism"/>
          <p:cNvGrpSpPr>
            <a:grpSpLocks/>
          </p:cNvGrpSpPr>
          <p:nvPr/>
        </p:nvGrpSpPr>
        <p:grpSpPr bwMode="auto">
          <a:xfrm>
            <a:off x="5757568" y="1319699"/>
            <a:ext cx="2836995" cy="1572925"/>
            <a:chOff x="3106554" y="3925139"/>
            <a:chExt cx="3783049" cy="2096362"/>
          </a:xfrm>
        </p:grpSpPr>
        <p:sp>
          <p:nvSpPr>
            <p:cNvPr id="23557" name="Line 16"/>
            <p:cNvSpPr>
              <a:spLocks noChangeShapeType="1"/>
            </p:cNvSpPr>
            <p:nvPr/>
          </p:nvSpPr>
          <p:spPr bwMode="auto">
            <a:xfrm>
              <a:off x="3586163" y="4005263"/>
              <a:ext cx="0" cy="1552575"/>
            </a:xfrm>
            <a:prstGeom prst="line">
              <a:avLst/>
            </a:prstGeom>
            <a:noFill/>
            <a:ln w="28575">
              <a:solidFill>
                <a:srgbClr val="333C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58" name="Line 17"/>
            <p:cNvSpPr>
              <a:spLocks noChangeShapeType="1"/>
            </p:cNvSpPr>
            <p:nvPr/>
          </p:nvSpPr>
          <p:spPr bwMode="auto">
            <a:xfrm flipV="1">
              <a:off x="3586163" y="5529263"/>
              <a:ext cx="2362200" cy="28575"/>
            </a:xfrm>
            <a:prstGeom prst="line">
              <a:avLst/>
            </a:prstGeom>
            <a:noFill/>
            <a:ln w="28575">
              <a:solidFill>
                <a:srgbClr val="333C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59" name="Text Box 18"/>
            <p:cNvSpPr txBox="1">
              <a:spLocks noChangeArrowheads="1"/>
            </p:cNvSpPr>
            <p:nvPr/>
          </p:nvSpPr>
          <p:spPr bwMode="auto">
            <a:xfrm>
              <a:off x="3590925" y="5529263"/>
              <a:ext cx="3298678" cy="49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800" dirty="0">
                  <a:solidFill>
                    <a:srgbClr val="333C80"/>
                  </a:solidFill>
                </a:rPr>
                <a:t>data size + parallelism</a:t>
              </a:r>
            </a:p>
          </p:txBody>
        </p:sp>
        <p:sp>
          <p:nvSpPr>
            <p:cNvPr id="23560" name="Text Box 19"/>
            <p:cNvSpPr txBox="1">
              <a:spLocks noChangeArrowheads="1"/>
            </p:cNvSpPr>
            <p:nvPr/>
          </p:nvSpPr>
          <p:spPr bwMode="auto">
            <a:xfrm rot="16200000">
              <a:off x="2494803" y="4536890"/>
              <a:ext cx="1715996" cy="492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333C80"/>
                  </a:solidFill>
                </a:rPr>
                <a:t>throughput</a:t>
              </a:r>
            </a:p>
          </p:txBody>
        </p:sp>
        <p:sp>
          <p:nvSpPr>
            <p:cNvPr id="23561" name="Line 20"/>
            <p:cNvSpPr>
              <a:spLocks noChangeShapeType="1"/>
            </p:cNvSpPr>
            <p:nvPr/>
          </p:nvSpPr>
          <p:spPr bwMode="auto">
            <a:xfrm flipV="1">
              <a:off x="3581400" y="4462463"/>
              <a:ext cx="1757363" cy="0"/>
            </a:xfrm>
            <a:prstGeom prst="line">
              <a:avLst/>
            </a:prstGeom>
            <a:noFill/>
            <a:ln w="28575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62" name="Text Box 21"/>
            <p:cNvSpPr txBox="1">
              <a:spLocks noChangeArrowheads="1"/>
            </p:cNvSpPr>
            <p:nvPr/>
          </p:nvSpPr>
          <p:spPr bwMode="auto">
            <a:xfrm>
              <a:off x="5029200" y="4462464"/>
              <a:ext cx="896064" cy="49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FF0080"/>
                  </a:solidFill>
                </a:rPr>
                <a:t>ideal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Parallel </a:t>
            </a:r>
            <a:r>
              <a:rPr lang="en-US" altLang="x-none" dirty="0" err="1"/>
              <a:t>GroupBy</a:t>
            </a:r>
            <a:endParaRPr lang="en-US" altLang="x-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1800" dirty="0"/>
              <a:t>Naïve Hash Group By</a:t>
            </a:r>
          </a:p>
          <a:p>
            <a:pPr lvl="1"/>
            <a:r>
              <a:rPr lang="en-US" altLang="x-none" dirty="0"/>
              <a:t>Local aggregation: in hash table keyed by group key </a:t>
            </a:r>
            <a:r>
              <a:rPr lang="en-US" altLang="x-none" dirty="0" err="1"/>
              <a:t>k</a:t>
            </a:r>
            <a:r>
              <a:rPr lang="en-US" altLang="x-none" baseline="-25000" dirty="0" err="1"/>
              <a:t>i</a:t>
            </a:r>
            <a:r>
              <a:rPr lang="en-US" altLang="x-none" dirty="0"/>
              <a:t> keep local </a:t>
            </a:r>
            <a:r>
              <a:rPr lang="en-US" altLang="x-none" dirty="0" err="1"/>
              <a:t>agg</a:t>
            </a:r>
            <a:r>
              <a:rPr lang="en-US" altLang="x-none" baseline="-25000" dirty="0" err="1"/>
              <a:t>i</a:t>
            </a:r>
            <a:endParaRPr lang="en-US" altLang="x-none" b="1" baseline="-25000" dirty="0">
              <a:solidFill>
                <a:schemeClr val="bg2">
                  <a:lumMod val="25000"/>
                </a:schemeClr>
              </a:solidFill>
            </a:endParaRPr>
          </a:p>
          <a:p>
            <a:pPr lvl="2"/>
            <a:r>
              <a:rPr lang="en-US" altLang="x-none" sz="1800" dirty="0"/>
              <a:t>E.g. </a:t>
            </a:r>
            <a:r>
              <a:rPr lang="en-US" altLang="x-non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SUM(price) group by cart;</a:t>
            </a:r>
          </a:p>
        </p:txBody>
      </p:sp>
      <p:grpSp>
        <p:nvGrpSpPr>
          <p:cNvPr id="2" name="Group 1" descr="The DBMS does many smaller summations to get the full sum" title="Naive Hash">
            <a:extLst>
              <a:ext uri="{FF2B5EF4-FFF2-40B4-BE49-F238E27FC236}">
                <a16:creationId xmlns:a16="http://schemas.microsoft.com/office/drawing/2014/main" id="{E99D157B-3470-45A9-89C9-F991416E05AA}"/>
              </a:ext>
            </a:extLst>
          </p:cNvPr>
          <p:cNvGrpSpPr/>
          <p:nvPr/>
        </p:nvGrpSpPr>
        <p:grpSpPr>
          <a:xfrm>
            <a:off x="990600" y="2952750"/>
            <a:ext cx="3124200" cy="1905000"/>
            <a:chOff x="2484493" y="3214755"/>
            <a:chExt cx="736740" cy="482083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2657138" y="3479609"/>
              <a:ext cx="267900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53" name="AutoShape 2"/>
            <p:cNvSpPr>
              <a:spLocks noChangeArrowheads="1"/>
            </p:cNvSpPr>
            <p:nvPr/>
          </p:nvSpPr>
          <p:spPr bwMode="auto">
            <a:xfrm>
              <a:off x="2484493" y="3214755"/>
              <a:ext cx="243359" cy="482083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grpSp>
          <p:nvGrpSpPr>
            <p:cNvPr id="59" name="Group 27"/>
            <p:cNvGrpSpPr>
              <a:grpSpLocks/>
            </p:cNvGrpSpPr>
            <p:nvPr/>
          </p:nvGrpSpPr>
          <p:grpSpPr bwMode="auto">
            <a:xfrm>
              <a:off x="2884543" y="3302125"/>
              <a:ext cx="336690" cy="354966"/>
              <a:chOff x="2541719" y="2927652"/>
              <a:chExt cx="1677987" cy="1644650"/>
            </a:xfrm>
          </p:grpSpPr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>
                <a:off x="2541719" y="2927652"/>
                <a:ext cx="1677987" cy="1644650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2" name="Rectangle 12"/>
              <p:cNvSpPr>
                <a:spLocks noChangeArrowheads="1"/>
              </p:cNvSpPr>
              <p:nvPr/>
            </p:nvSpPr>
            <p:spPr bwMode="auto">
              <a:xfrm>
                <a:off x="2716137" y="3109423"/>
                <a:ext cx="1350964" cy="128111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</p:grpSp>
      </p:grpSp>
      <p:grpSp>
        <p:nvGrpSpPr>
          <p:cNvPr id="10" name="Group 9" descr="The DBMS does many smaller summations to get the full sum" title="Naive Hash">
            <a:extLst>
              <a:ext uri="{FF2B5EF4-FFF2-40B4-BE49-F238E27FC236}">
                <a16:creationId xmlns:a16="http://schemas.microsoft.com/office/drawing/2014/main" id="{C8086726-44EB-46DA-A524-2CBEE5C38618}"/>
              </a:ext>
            </a:extLst>
          </p:cNvPr>
          <p:cNvGrpSpPr/>
          <p:nvPr/>
        </p:nvGrpSpPr>
        <p:grpSpPr>
          <a:xfrm>
            <a:off x="2858764" y="3464010"/>
            <a:ext cx="1110840" cy="369332"/>
            <a:chOff x="2858764" y="3464010"/>
            <a:chExt cx="1110840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F77FE1-9F9D-474E-981C-CDA9466CE2D5}"/>
                </a:ext>
              </a:extLst>
            </p:cNvPr>
            <p:cNvSpPr/>
            <p:nvPr/>
          </p:nvSpPr>
          <p:spPr>
            <a:xfrm>
              <a:off x="2858764" y="346401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C3AFE0-0E5A-4243-B78C-5318A9962121}"/>
                </a:ext>
              </a:extLst>
            </p:cNvPr>
            <p:cNvSpPr/>
            <p:nvPr/>
          </p:nvSpPr>
          <p:spPr>
            <a:xfrm>
              <a:off x="3122070" y="346401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001D9CA-6177-4745-8FAF-EB6AA5B792C2}"/>
                </a:ext>
              </a:extLst>
            </p:cNvPr>
            <p:cNvSpPr/>
            <p:nvPr/>
          </p:nvSpPr>
          <p:spPr>
            <a:xfrm>
              <a:off x="3385376" y="346401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57D144-5E6E-434A-8C85-64A63BEA3348}"/>
                </a:ext>
              </a:extLst>
            </p:cNvPr>
            <p:cNvSpPr/>
            <p:nvPr/>
          </p:nvSpPr>
          <p:spPr>
            <a:xfrm>
              <a:off x="3648682" y="346401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S</a:t>
              </a:r>
            </a:p>
          </p:txBody>
        </p:sp>
      </p:grpSp>
      <p:grpSp>
        <p:nvGrpSpPr>
          <p:cNvPr id="51" name="Group 50" descr="The DBMS does many smaller summations to get the full sum" title="Naive Hash">
            <a:extLst>
              <a:ext uri="{FF2B5EF4-FFF2-40B4-BE49-F238E27FC236}">
                <a16:creationId xmlns:a16="http://schemas.microsoft.com/office/drawing/2014/main" id="{0249C4B9-2125-489A-AFF3-87A418B919DC}"/>
              </a:ext>
            </a:extLst>
          </p:cNvPr>
          <p:cNvGrpSpPr/>
          <p:nvPr/>
        </p:nvGrpSpPr>
        <p:grpSpPr>
          <a:xfrm>
            <a:off x="2854780" y="3705179"/>
            <a:ext cx="1110840" cy="369332"/>
            <a:chOff x="2858764" y="3464010"/>
            <a:chExt cx="1110840" cy="36933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0783A79-0CCE-4D20-8A40-D525A20E6BE7}"/>
                </a:ext>
              </a:extLst>
            </p:cNvPr>
            <p:cNvSpPr/>
            <p:nvPr/>
          </p:nvSpPr>
          <p:spPr>
            <a:xfrm>
              <a:off x="2858764" y="346401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E014C80-322C-4F4F-9EAB-D02E53EAE97C}"/>
                </a:ext>
              </a:extLst>
            </p:cNvPr>
            <p:cNvSpPr/>
            <p:nvPr/>
          </p:nvSpPr>
          <p:spPr>
            <a:xfrm>
              <a:off x="3122070" y="346401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A3C18A-692C-4E7E-869C-83837001C9C5}"/>
                </a:ext>
              </a:extLst>
            </p:cNvPr>
            <p:cNvSpPr/>
            <p:nvPr/>
          </p:nvSpPr>
          <p:spPr>
            <a:xfrm>
              <a:off x="3385376" y="346401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0C232E2-2324-442A-894F-1F76676DE36D}"/>
                </a:ext>
              </a:extLst>
            </p:cNvPr>
            <p:cNvSpPr/>
            <p:nvPr/>
          </p:nvSpPr>
          <p:spPr>
            <a:xfrm>
              <a:off x="3648682" y="346401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S</a:t>
              </a:r>
            </a:p>
          </p:txBody>
        </p:sp>
      </p:grpSp>
      <p:grpSp>
        <p:nvGrpSpPr>
          <p:cNvPr id="61" name="Group 60" descr="The DBMS does many smaller summations to get the full sum" title="Naive Hash">
            <a:extLst>
              <a:ext uri="{FF2B5EF4-FFF2-40B4-BE49-F238E27FC236}">
                <a16:creationId xmlns:a16="http://schemas.microsoft.com/office/drawing/2014/main" id="{80D00279-F7C3-4C4B-A6C8-D6929F923456}"/>
              </a:ext>
            </a:extLst>
          </p:cNvPr>
          <p:cNvGrpSpPr/>
          <p:nvPr/>
        </p:nvGrpSpPr>
        <p:grpSpPr>
          <a:xfrm>
            <a:off x="2854780" y="3946348"/>
            <a:ext cx="1110840" cy="369332"/>
            <a:chOff x="2858764" y="3464010"/>
            <a:chExt cx="1110840" cy="36933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E72743A-FD8F-4BDF-B692-D3922A791D50}"/>
                </a:ext>
              </a:extLst>
            </p:cNvPr>
            <p:cNvSpPr/>
            <p:nvPr/>
          </p:nvSpPr>
          <p:spPr>
            <a:xfrm>
              <a:off x="2858764" y="346401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4DF22E7-60FA-4D16-8D2C-818E5D2AF22B}"/>
                </a:ext>
              </a:extLst>
            </p:cNvPr>
            <p:cNvSpPr/>
            <p:nvPr/>
          </p:nvSpPr>
          <p:spPr>
            <a:xfrm>
              <a:off x="3122070" y="346401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9DDA54-F1E4-408C-8157-1612FDCDA603}"/>
                </a:ext>
              </a:extLst>
            </p:cNvPr>
            <p:cNvSpPr/>
            <p:nvPr/>
          </p:nvSpPr>
          <p:spPr>
            <a:xfrm>
              <a:off x="3385376" y="346401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5D66081-EB7C-4576-A561-9CCCA3EA1715}"/>
                </a:ext>
              </a:extLst>
            </p:cNvPr>
            <p:cNvSpPr/>
            <p:nvPr/>
          </p:nvSpPr>
          <p:spPr>
            <a:xfrm>
              <a:off x="3648682" y="346401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S</a:t>
              </a:r>
            </a:p>
          </p:txBody>
        </p:sp>
      </p:grpSp>
      <p:grpSp>
        <p:nvGrpSpPr>
          <p:cNvPr id="98" name="Group 97" descr="The DBMS does many smaller summations to get the full sum" title="Naive Hash">
            <a:extLst>
              <a:ext uri="{FF2B5EF4-FFF2-40B4-BE49-F238E27FC236}">
                <a16:creationId xmlns:a16="http://schemas.microsoft.com/office/drawing/2014/main" id="{0EB8B067-CC45-4BD6-B3D1-87A807277D7B}"/>
              </a:ext>
            </a:extLst>
          </p:cNvPr>
          <p:cNvGrpSpPr/>
          <p:nvPr/>
        </p:nvGrpSpPr>
        <p:grpSpPr>
          <a:xfrm>
            <a:off x="2854780" y="4187517"/>
            <a:ext cx="1110840" cy="369332"/>
            <a:chOff x="2858764" y="3464010"/>
            <a:chExt cx="1110840" cy="36933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7142A82-57E2-4924-B112-6D5CA1B43DB6}"/>
                </a:ext>
              </a:extLst>
            </p:cNvPr>
            <p:cNvSpPr/>
            <p:nvPr/>
          </p:nvSpPr>
          <p:spPr>
            <a:xfrm>
              <a:off x="2858764" y="346401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A233C2-C78A-4B42-AADB-943D388FAA5F}"/>
                </a:ext>
              </a:extLst>
            </p:cNvPr>
            <p:cNvSpPr/>
            <p:nvPr/>
          </p:nvSpPr>
          <p:spPr>
            <a:xfrm>
              <a:off x="3122070" y="346401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556CFF-1475-450D-AF2E-3992368539E7}"/>
                </a:ext>
              </a:extLst>
            </p:cNvPr>
            <p:cNvSpPr/>
            <p:nvPr/>
          </p:nvSpPr>
          <p:spPr>
            <a:xfrm>
              <a:off x="3385376" y="346401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42C66C0-EDCB-45DD-9CF0-ECFB9DFF91D7}"/>
                </a:ext>
              </a:extLst>
            </p:cNvPr>
            <p:cNvSpPr/>
            <p:nvPr/>
          </p:nvSpPr>
          <p:spPr>
            <a:xfrm>
              <a:off x="3648682" y="346401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29209"/>
      </p:ext>
    </p:extLst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Parallel </a:t>
            </a:r>
            <a:r>
              <a:rPr lang="en-US" altLang="x-none" dirty="0" err="1"/>
              <a:t>GroupBy</a:t>
            </a:r>
            <a:r>
              <a:rPr lang="en-US" altLang="x-none" dirty="0"/>
              <a:t>, Cont.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1800" dirty="0"/>
              <a:t>Naïve Hash Group By</a:t>
            </a:r>
          </a:p>
          <a:p>
            <a:pPr lvl="1"/>
            <a:r>
              <a:rPr lang="en-US" altLang="x-none" dirty="0"/>
              <a:t>Local aggregation: in hash table keyed by group key </a:t>
            </a:r>
            <a:r>
              <a:rPr lang="en-US" altLang="x-none" dirty="0" err="1"/>
              <a:t>k</a:t>
            </a:r>
            <a:r>
              <a:rPr lang="en-US" altLang="x-none" baseline="-25000" dirty="0" err="1"/>
              <a:t>i</a:t>
            </a:r>
            <a:r>
              <a:rPr lang="en-US" altLang="x-none" dirty="0"/>
              <a:t> keep local </a:t>
            </a:r>
            <a:r>
              <a:rPr lang="en-US" altLang="x-none" dirty="0" err="1"/>
              <a:t>agg</a:t>
            </a:r>
            <a:r>
              <a:rPr lang="en-US" altLang="x-none" baseline="-25000" dirty="0" err="1"/>
              <a:t>i</a:t>
            </a:r>
            <a:endParaRPr lang="en-US" altLang="x-none" b="1" baseline="-25000" dirty="0">
              <a:solidFill>
                <a:schemeClr val="bg2">
                  <a:lumMod val="25000"/>
                </a:schemeClr>
              </a:solidFill>
            </a:endParaRPr>
          </a:p>
          <a:p>
            <a:pPr lvl="2"/>
            <a:r>
              <a:rPr lang="en-US" altLang="x-none" sz="1800" dirty="0"/>
              <a:t>For example, k is major, </a:t>
            </a:r>
            <a:r>
              <a:rPr lang="en-US" altLang="x-none" sz="1800" dirty="0" err="1"/>
              <a:t>agg</a:t>
            </a:r>
            <a:r>
              <a:rPr lang="en-US" altLang="x-none" sz="1800" dirty="0"/>
              <a:t> is (avg(</a:t>
            </a:r>
            <a:r>
              <a:rPr lang="en-US" altLang="x-none" sz="1800" dirty="0" err="1"/>
              <a:t>gpa</a:t>
            </a:r>
            <a:r>
              <a:rPr lang="en-US" altLang="x-none" sz="1800" dirty="0"/>
              <a:t>), count(*))</a:t>
            </a:r>
          </a:p>
          <a:p>
            <a:pPr lvl="1"/>
            <a:r>
              <a:rPr lang="en-US" altLang="x-none" dirty="0"/>
              <a:t>Shuffle local </a:t>
            </a:r>
            <a:r>
              <a:rPr lang="en-US" altLang="x-none" dirty="0" err="1"/>
              <a:t>aggs</a:t>
            </a:r>
            <a:r>
              <a:rPr lang="en-US" altLang="x-none" dirty="0"/>
              <a:t> by a hash function h</a:t>
            </a:r>
            <a:r>
              <a:rPr lang="en-US" altLang="x-none" baseline="-25000" dirty="0"/>
              <a:t>p</a:t>
            </a:r>
            <a:r>
              <a:rPr lang="en-US" altLang="x-none" dirty="0"/>
              <a:t>(</a:t>
            </a:r>
            <a:r>
              <a:rPr lang="en-US" altLang="x-none" dirty="0" err="1"/>
              <a:t>k</a:t>
            </a:r>
            <a:r>
              <a:rPr lang="en-US" altLang="x-none" baseline="-25000" dirty="0" err="1"/>
              <a:t>i</a:t>
            </a:r>
            <a:r>
              <a:rPr lang="en-US" altLang="x-none" dirty="0"/>
              <a:t>)</a:t>
            </a:r>
          </a:p>
          <a:p>
            <a:pPr lvl="1"/>
            <a:r>
              <a:rPr lang="en-US" altLang="x-none" dirty="0"/>
              <a:t>Compute global </a:t>
            </a:r>
            <a:r>
              <a:rPr lang="en-US" altLang="x-none" dirty="0" err="1"/>
              <a:t>aggs</a:t>
            </a:r>
            <a:r>
              <a:rPr lang="en-US" altLang="x-none" dirty="0"/>
              <a:t> for each key </a:t>
            </a:r>
            <a:r>
              <a:rPr lang="en-US" altLang="x-none" dirty="0" err="1"/>
              <a:t>k</a:t>
            </a:r>
            <a:r>
              <a:rPr lang="en-US" altLang="x-none" baseline="-25000" dirty="0" err="1"/>
              <a:t>i</a:t>
            </a:r>
            <a:endParaRPr lang="en-US" altLang="x-none" dirty="0"/>
          </a:p>
        </p:txBody>
      </p:sp>
      <p:grpSp>
        <p:nvGrpSpPr>
          <p:cNvPr id="8" name="Group 7" descr="Data spread over 3 machines being hashed and sent to the proper machine" title="Hash function"/>
          <p:cNvGrpSpPr/>
          <p:nvPr/>
        </p:nvGrpSpPr>
        <p:grpSpPr>
          <a:xfrm>
            <a:off x="2484493" y="3211522"/>
            <a:ext cx="2150449" cy="1595449"/>
            <a:chOff x="5314949" y="2043613"/>
            <a:chExt cx="2150449" cy="1595449"/>
          </a:xfrm>
        </p:grpSpPr>
        <p:grpSp>
          <p:nvGrpSpPr>
            <p:cNvPr id="4" name="Group 3"/>
            <p:cNvGrpSpPr/>
            <p:nvPr/>
          </p:nvGrpSpPr>
          <p:grpSpPr>
            <a:xfrm>
              <a:off x="6011751" y="2043613"/>
              <a:ext cx="878279" cy="1389461"/>
              <a:chOff x="4785989" y="3867078"/>
              <a:chExt cx="1656689" cy="2620925"/>
            </a:xfrm>
          </p:grpSpPr>
          <p:sp>
            <p:nvSpPr>
              <p:cNvPr id="74" name="Line 13"/>
              <p:cNvSpPr>
                <a:spLocks noChangeShapeType="1"/>
              </p:cNvSpPr>
              <p:nvPr/>
            </p:nvSpPr>
            <p:spPr bwMode="auto">
              <a:xfrm>
                <a:off x="4809169" y="4377015"/>
                <a:ext cx="1559878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5" name="Line 13"/>
              <p:cNvSpPr>
                <a:spLocks noChangeShapeType="1"/>
              </p:cNvSpPr>
              <p:nvPr/>
            </p:nvSpPr>
            <p:spPr bwMode="auto">
              <a:xfrm>
                <a:off x="4814308" y="5422037"/>
                <a:ext cx="1628370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6" name="Line 13"/>
              <p:cNvSpPr>
                <a:spLocks noChangeShapeType="1"/>
              </p:cNvSpPr>
              <p:nvPr/>
            </p:nvSpPr>
            <p:spPr bwMode="auto">
              <a:xfrm>
                <a:off x="4819448" y="6451976"/>
                <a:ext cx="160482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7" name="Line 13"/>
              <p:cNvSpPr>
                <a:spLocks noChangeShapeType="1"/>
              </p:cNvSpPr>
              <p:nvPr/>
            </p:nvSpPr>
            <p:spPr bwMode="auto">
              <a:xfrm>
                <a:off x="4785989" y="4391339"/>
                <a:ext cx="1564651" cy="1010622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8" name="Line 13"/>
              <p:cNvSpPr>
                <a:spLocks noChangeShapeType="1"/>
              </p:cNvSpPr>
              <p:nvPr/>
            </p:nvSpPr>
            <p:spPr bwMode="auto">
              <a:xfrm>
                <a:off x="4822806" y="4421507"/>
                <a:ext cx="1546242" cy="199107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9" name="Line 13"/>
              <p:cNvSpPr>
                <a:spLocks noChangeShapeType="1"/>
              </p:cNvSpPr>
              <p:nvPr/>
            </p:nvSpPr>
            <p:spPr bwMode="auto">
              <a:xfrm flipV="1">
                <a:off x="4859621" y="4376254"/>
                <a:ext cx="1583057" cy="1040791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80" name="Line 13"/>
              <p:cNvSpPr>
                <a:spLocks noChangeShapeType="1"/>
              </p:cNvSpPr>
              <p:nvPr/>
            </p:nvSpPr>
            <p:spPr bwMode="auto">
              <a:xfrm flipV="1">
                <a:off x="4859621" y="5432129"/>
                <a:ext cx="1527834" cy="102570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81" name="Line 13"/>
              <p:cNvSpPr>
                <a:spLocks noChangeShapeType="1"/>
              </p:cNvSpPr>
              <p:nvPr/>
            </p:nvSpPr>
            <p:spPr bwMode="auto">
              <a:xfrm>
                <a:off x="4878029" y="5417045"/>
                <a:ext cx="1564649" cy="1070958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82" name="Line 13"/>
              <p:cNvSpPr>
                <a:spLocks noChangeShapeType="1"/>
              </p:cNvSpPr>
              <p:nvPr/>
            </p:nvSpPr>
            <p:spPr bwMode="auto">
              <a:xfrm flipV="1">
                <a:off x="4841213" y="4421507"/>
                <a:ext cx="1527834" cy="199107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366978" y="3867078"/>
                <a:ext cx="659779" cy="566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50" dirty="0" err="1">
                    <a:latin typeface="Helvetica Neue"/>
                  </a:rPr>
                  <a:t>h</a:t>
                </a:r>
                <a:r>
                  <a:rPr lang="en-US" sz="1350" baseline="-25000" dirty="0" err="1">
                    <a:latin typeface="Helvetica Neue"/>
                  </a:rPr>
                  <a:t>p</a:t>
                </a:r>
                <a:endParaRPr lang="en-US" sz="1350" dirty="0">
                  <a:latin typeface="Helvetica Neue"/>
                </a:endParaRPr>
              </a:p>
            </p:txBody>
          </p:sp>
        </p:grpSp>
        <p:sp>
          <p:nvSpPr>
            <p:cNvPr id="88" name="Rectangle 7"/>
            <p:cNvSpPr>
              <a:spLocks noChangeArrowheads="1"/>
            </p:cNvSpPr>
            <p:nvPr/>
          </p:nvSpPr>
          <p:spPr bwMode="auto">
            <a:xfrm>
              <a:off x="6804039" y="2684421"/>
              <a:ext cx="336690" cy="354967"/>
            </a:xfrm>
            <a:prstGeom prst="rect">
              <a:avLst/>
            </a:prstGeom>
            <a:solidFill>
              <a:srgbClr val="09B05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6806789" y="3235453"/>
              <a:ext cx="336690" cy="354967"/>
            </a:xfrm>
            <a:prstGeom prst="rect">
              <a:avLst/>
            </a:prstGeom>
            <a:solidFill>
              <a:srgbClr val="FD823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314949" y="2046846"/>
              <a:ext cx="742238" cy="1592216"/>
              <a:chOff x="4474280" y="2384409"/>
              <a:chExt cx="1387323" cy="2976026"/>
            </a:xfrm>
          </p:grpSpPr>
          <p:sp>
            <p:nvSpPr>
              <p:cNvPr id="44" name="Line 13"/>
              <p:cNvSpPr>
                <a:spLocks noChangeShapeType="1"/>
              </p:cNvSpPr>
              <p:nvPr/>
            </p:nvSpPr>
            <p:spPr bwMode="auto">
              <a:xfrm>
                <a:off x="4796973" y="2879451"/>
                <a:ext cx="500734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45" name="Line 13"/>
              <p:cNvSpPr>
                <a:spLocks noChangeShapeType="1"/>
              </p:cNvSpPr>
              <p:nvPr/>
            </p:nvSpPr>
            <p:spPr bwMode="auto">
              <a:xfrm>
                <a:off x="4802112" y="3924471"/>
                <a:ext cx="606840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>
                <a:off x="4807251" y="4954411"/>
                <a:ext cx="601700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53" name="AutoShape 2"/>
              <p:cNvSpPr>
                <a:spLocks noChangeArrowheads="1"/>
              </p:cNvSpPr>
              <p:nvPr/>
            </p:nvSpPr>
            <p:spPr bwMode="auto">
              <a:xfrm>
                <a:off x="4474280" y="2384409"/>
                <a:ext cx="454865" cy="901065"/>
              </a:xfrm>
              <a:prstGeom prst="can">
                <a:avLst>
                  <a:gd name="adj" fmla="val 46041"/>
                </a:avLst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54" name="AutoShape 2"/>
              <p:cNvSpPr>
                <a:spLocks noChangeArrowheads="1"/>
              </p:cNvSpPr>
              <p:nvPr/>
            </p:nvSpPr>
            <p:spPr bwMode="auto">
              <a:xfrm>
                <a:off x="4479419" y="3429431"/>
                <a:ext cx="454865" cy="901065"/>
              </a:xfrm>
              <a:prstGeom prst="can">
                <a:avLst>
                  <a:gd name="adj" fmla="val 46041"/>
                </a:avLst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55" name="AutoShape 2"/>
              <p:cNvSpPr>
                <a:spLocks noChangeArrowheads="1"/>
              </p:cNvSpPr>
              <p:nvPr/>
            </p:nvSpPr>
            <p:spPr bwMode="auto">
              <a:xfrm>
                <a:off x="4484559" y="4459370"/>
                <a:ext cx="454865" cy="901065"/>
              </a:xfrm>
              <a:prstGeom prst="can">
                <a:avLst>
                  <a:gd name="adj" fmla="val 46041"/>
                </a:avLst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5222017" y="2547714"/>
                <a:ext cx="639586" cy="2738432"/>
                <a:chOff x="6592060" y="4046968"/>
                <a:chExt cx="639586" cy="2738432"/>
              </a:xfrm>
            </p:grpSpPr>
            <p:grpSp>
              <p:nvGrpSpPr>
                <p:cNvPr id="59" name="Group 27"/>
                <p:cNvGrpSpPr>
                  <a:grpSpLocks/>
                </p:cNvGrpSpPr>
                <p:nvPr/>
              </p:nvGrpSpPr>
              <p:grpSpPr bwMode="auto">
                <a:xfrm>
                  <a:off x="6592060" y="4046968"/>
                  <a:ext cx="629310" cy="663471"/>
                  <a:chOff x="2541719" y="2927652"/>
                  <a:chExt cx="1677987" cy="1644650"/>
                </a:xfrm>
              </p:grpSpPr>
              <p:sp>
                <p:nvSpPr>
                  <p:cNvPr id="7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541719" y="2927652"/>
                    <a:ext cx="1677987" cy="1644650"/>
                  </a:xfrm>
                  <a:prstGeom prst="rect">
                    <a:avLst/>
                  </a:prstGeom>
                  <a:solidFill>
                    <a:srgbClr val="3365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350" dirty="0">
                      <a:latin typeface="Helvetica Neue"/>
                    </a:endParaRPr>
                  </a:p>
                </p:txBody>
              </p:sp>
              <p:sp>
                <p:nvSpPr>
                  <p:cNvPr id="7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716137" y="3109423"/>
                    <a:ext cx="1350964" cy="1281112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350" dirty="0">
                      <a:latin typeface="Helvetica Neue"/>
                    </a:endParaRPr>
                  </a:p>
                </p:txBody>
              </p:sp>
            </p:grpSp>
            <p:grpSp>
              <p:nvGrpSpPr>
                <p:cNvPr id="62" name="Group 27"/>
                <p:cNvGrpSpPr>
                  <a:grpSpLocks/>
                </p:cNvGrpSpPr>
                <p:nvPr/>
              </p:nvGrpSpPr>
              <p:grpSpPr bwMode="auto">
                <a:xfrm>
                  <a:off x="6597196" y="5091990"/>
                  <a:ext cx="629310" cy="663471"/>
                  <a:chOff x="2541715" y="2927652"/>
                  <a:chExt cx="1677988" cy="1644650"/>
                </a:xfrm>
              </p:grpSpPr>
              <p:sp>
                <p:nvSpPr>
                  <p:cNvPr id="6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541715" y="2927652"/>
                    <a:ext cx="1677988" cy="1644650"/>
                  </a:xfrm>
                  <a:prstGeom prst="rect">
                    <a:avLst/>
                  </a:prstGeom>
                  <a:solidFill>
                    <a:srgbClr val="09B050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350" dirty="0">
                      <a:latin typeface="Helvetica Neue"/>
                    </a:endParaRPr>
                  </a:p>
                </p:txBody>
              </p:sp>
              <p:sp>
                <p:nvSpPr>
                  <p:cNvPr id="7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716137" y="3109423"/>
                    <a:ext cx="1350964" cy="1281112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350" dirty="0">
                      <a:latin typeface="Helvetica Neue"/>
                    </a:endParaRPr>
                  </a:p>
                </p:txBody>
              </p:sp>
            </p:grpSp>
            <p:grpSp>
              <p:nvGrpSpPr>
                <p:cNvPr id="65" name="Group 27"/>
                <p:cNvGrpSpPr>
                  <a:grpSpLocks/>
                </p:cNvGrpSpPr>
                <p:nvPr/>
              </p:nvGrpSpPr>
              <p:grpSpPr bwMode="auto">
                <a:xfrm>
                  <a:off x="6602336" y="6121929"/>
                  <a:ext cx="629310" cy="663471"/>
                  <a:chOff x="2541715" y="2927652"/>
                  <a:chExt cx="1677988" cy="1644650"/>
                </a:xfrm>
              </p:grpSpPr>
              <p:sp>
                <p:nvSpPr>
                  <p:cNvPr id="6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541715" y="2927652"/>
                    <a:ext cx="1677988" cy="1644650"/>
                  </a:xfrm>
                  <a:prstGeom prst="rect">
                    <a:avLst/>
                  </a:prstGeom>
                  <a:solidFill>
                    <a:srgbClr val="FD8232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350" dirty="0">
                      <a:latin typeface="Helvetica Neue"/>
                    </a:endParaRPr>
                  </a:p>
                </p:txBody>
              </p:sp>
              <p:sp>
                <p:nvSpPr>
                  <p:cNvPr id="6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716137" y="3109423"/>
                    <a:ext cx="1350964" cy="1281112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350" dirty="0">
                      <a:latin typeface="Helvetica Neue"/>
                    </a:endParaRPr>
                  </a:p>
                </p:txBody>
              </p:sp>
            </p:grpSp>
          </p:grpSp>
        </p:grp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6804039" y="2133045"/>
              <a:ext cx="336690" cy="354967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86" name="Rectangle 12"/>
            <p:cNvSpPr>
              <a:spLocks noChangeArrowheads="1"/>
            </p:cNvSpPr>
            <p:nvPr/>
          </p:nvSpPr>
          <p:spPr bwMode="auto">
            <a:xfrm>
              <a:off x="6841785" y="2731379"/>
              <a:ext cx="271073" cy="27650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6844534" y="3282410"/>
              <a:ext cx="271073" cy="27650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90" name="Rectangle 12"/>
            <p:cNvSpPr>
              <a:spLocks noChangeArrowheads="1"/>
            </p:cNvSpPr>
            <p:nvPr/>
          </p:nvSpPr>
          <p:spPr bwMode="auto">
            <a:xfrm>
              <a:off x="6836848" y="2171288"/>
              <a:ext cx="271073" cy="27650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91" name="Line 13"/>
            <p:cNvSpPr>
              <a:spLocks noChangeShapeType="1"/>
            </p:cNvSpPr>
            <p:nvPr/>
          </p:nvSpPr>
          <p:spPr bwMode="auto">
            <a:xfrm>
              <a:off x="7137980" y="2316533"/>
              <a:ext cx="267900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92" name="Line 13"/>
            <p:cNvSpPr>
              <a:spLocks noChangeShapeType="1"/>
            </p:cNvSpPr>
            <p:nvPr/>
          </p:nvSpPr>
          <p:spPr bwMode="auto">
            <a:xfrm>
              <a:off x="7140730" y="2875634"/>
              <a:ext cx="324668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7143479" y="3426667"/>
              <a:ext cx="321918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210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 dirty="0"/>
              <a:t>Parallel Aggregates/</a:t>
            </a:r>
            <a:r>
              <a:rPr lang="en-US" altLang="x-none" dirty="0" err="1"/>
              <a:t>GroupBy</a:t>
            </a:r>
            <a:r>
              <a:rPr lang="en-US" altLang="x-none" dirty="0"/>
              <a:t> Challenge!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2067" y="1409210"/>
            <a:ext cx="7611333" cy="3057525"/>
          </a:xfrm>
          <a:noFill/>
        </p:spPr>
        <p:txBody>
          <a:bodyPr>
            <a:normAutofit/>
          </a:bodyPr>
          <a:lstStyle/>
          <a:p>
            <a:r>
              <a:rPr lang="en-US" altLang="ja-JP" sz="1650" dirty="0"/>
              <a:t>Exercise:</a:t>
            </a:r>
          </a:p>
          <a:p>
            <a:pPr lvl="1"/>
            <a:r>
              <a:rPr lang="en-US" altLang="ja-JP" sz="1350" dirty="0"/>
              <a:t>Figure out parallel 2-pass </a:t>
            </a:r>
            <a:r>
              <a:rPr lang="en-US" altLang="ja-JP" sz="1350" dirty="0" err="1"/>
              <a:t>GraceHash</a:t>
            </a:r>
            <a:r>
              <a:rPr lang="en-US" altLang="ja-JP" sz="1350" dirty="0"/>
              <a:t>-based scheme to handle # large of groups</a:t>
            </a:r>
          </a:p>
          <a:p>
            <a:pPr lvl="1"/>
            <a:r>
              <a:rPr lang="en-US" altLang="ja-JP" sz="1350" dirty="0"/>
              <a:t>Figure out parallel Sort-based scheme</a:t>
            </a:r>
          </a:p>
        </p:txBody>
      </p:sp>
      <p:grpSp>
        <p:nvGrpSpPr>
          <p:cNvPr id="47" name="Group 46" descr="Each table is locally aggregating and then each aggregation is shuffled to a machine " title="Parallel Group by"/>
          <p:cNvGrpSpPr/>
          <p:nvPr/>
        </p:nvGrpSpPr>
        <p:grpSpPr>
          <a:xfrm>
            <a:off x="2484493" y="3211522"/>
            <a:ext cx="3151926" cy="1817679"/>
            <a:chOff x="2484493" y="3211522"/>
            <a:chExt cx="3151926" cy="1817679"/>
          </a:xfrm>
        </p:grpSpPr>
        <p:sp>
          <p:nvSpPr>
            <p:cNvPr id="48" name="Rectangle 3"/>
            <p:cNvSpPr>
              <a:spLocks noChangeArrowheads="1"/>
            </p:cNvSpPr>
            <p:nvPr/>
          </p:nvSpPr>
          <p:spPr bwMode="auto">
            <a:xfrm>
              <a:off x="3507581" y="4669632"/>
              <a:ext cx="2128838" cy="359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484493" y="3211522"/>
              <a:ext cx="2150449" cy="1595449"/>
              <a:chOff x="5314949" y="2043613"/>
              <a:chExt cx="2150449" cy="159544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011751" y="2043613"/>
                <a:ext cx="878279" cy="1389461"/>
                <a:chOff x="4785989" y="3867078"/>
                <a:chExt cx="1656689" cy="2620925"/>
              </a:xfrm>
            </p:grpSpPr>
            <p:sp>
              <p:nvSpPr>
                <p:cNvPr id="109" name="Line 13"/>
                <p:cNvSpPr>
                  <a:spLocks noChangeShapeType="1"/>
                </p:cNvSpPr>
                <p:nvPr/>
              </p:nvSpPr>
              <p:spPr bwMode="auto">
                <a:xfrm>
                  <a:off x="4809169" y="4377015"/>
                  <a:ext cx="1559878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10" name="Line 13"/>
                <p:cNvSpPr>
                  <a:spLocks noChangeShapeType="1"/>
                </p:cNvSpPr>
                <p:nvPr/>
              </p:nvSpPr>
              <p:spPr bwMode="auto">
                <a:xfrm>
                  <a:off x="4814308" y="5422037"/>
                  <a:ext cx="1628370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11" name="Line 13"/>
                <p:cNvSpPr>
                  <a:spLocks noChangeShapeType="1"/>
                </p:cNvSpPr>
                <p:nvPr/>
              </p:nvSpPr>
              <p:spPr bwMode="auto">
                <a:xfrm>
                  <a:off x="4819448" y="6451976"/>
                  <a:ext cx="160482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12" name="Line 13"/>
                <p:cNvSpPr>
                  <a:spLocks noChangeShapeType="1"/>
                </p:cNvSpPr>
                <p:nvPr/>
              </p:nvSpPr>
              <p:spPr bwMode="auto">
                <a:xfrm>
                  <a:off x="4785989" y="4391339"/>
                  <a:ext cx="1564651" cy="1010622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13" name="Line 13"/>
                <p:cNvSpPr>
                  <a:spLocks noChangeShapeType="1"/>
                </p:cNvSpPr>
                <p:nvPr/>
              </p:nvSpPr>
              <p:spPr bwMode="auto">
                <a:xfrm>
                  <a:off x="4822806" y="4421507"/>
                  <a:ext cx="1546242" cy="1991077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1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59621" y="4376254"/>
                  <a:ext cx="1583057" cy="1040791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1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59621" y="5432129"/>
                  <a:ext cx="1527834" cy="1025707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16" name="Line 13"/>
                <p:cNvSpPr>
                  <a:spLocks noChangeShapeType="1"/>
                </p:cNvSpPr>
                <p:nvPr/>
              </p:nvSpPr>
              <p:spPr bwMode="auto">
                <a:xfrm>
                  <a:off x="4878029" y="5417045"/>
                  <a:ext cx="1564649" cy="1070958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1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41213" y="4421507"/>
                  <a:ext cx="1527834" cy="1991077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5366978" y="3867078"/>
                  <a:ext cx="659779" cy="5660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350" dirty="0" err="1">
                      <a:latin typeface="Helvetica Neue"/>
                    </a:rPr>
                    <a:t>h</a:t>
                  </a:r>
                  <a:r>
                    <a:rPr lang="en-US" sz="1350" baseline="-25000" dirty="0" err="1">
                      <a:latin typeface="Helvetica Neue"/>
                    </a:rPr>
                    <a:t>p</a:t>
                  </a:r>
                  <a:endParaRPr lang="en-US" sz="1350" dirty="0">
                    <a:latin typeface="Helvetica Neue"/>
                  </a:endParaRPr>
                </a:p>
              </p:txBody>
            </p:sp>
          </p:grp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6804039" y="2684421"/>
                <a:ext cx="336690" cy="354967"/>
              </a:xfrm>
              <a:prstGeom prst="rect">
                <a:avLst/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6806789" y="3235453"/>
                <a:ext cx="336690" cy="354967"/>
              </a:xfrm>
              <a:prstGeom prst="rect">
                <a:avLst/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5314949" y="2046846"/>
                <a:ext cx="742238" cy="1592216"/>
                <a:chOff x="4474280" y="2384409"/>
                <a:chExt cx="1387323" cy="2976026"/>
              </a:xfrm>
            </p:grpSpPr>
            <p:sp>
              <p:nvSpPr>
                <p:cNvPr id="84" name="Line 13"/>
                <p:cNvSpPr>
                  <a:spLocks noChangeShapeType="1"/>
                </p:cNvSpPr>
                <p:nvPr/>
              </p:nvSpPr>
              <p:spPr bwMode="auto">
                <a:xfrm>
                  <a:off x="4796973" y="2879451"/>
                  <a:ext cx="500734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94" name="Line 13"/>
                <p:cNvSpPr>
                  <a:spLocks noChangeShapeType="1"/>
                </p:cNvSpPr>
                <p:nvPr/>
              </p:nvSpPr>
              <p:spPr bwMode="auto">
                <a:xfrm>
                  <a:off x="4802112" y="3924471"/>
                  <a:ext cx="606840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95" name="Line 13"/>
                <p:cNvSpPr>
                  <a:spLocks noChangeShapeType="1"/>
                </p:cNvSpPr>
                <p:nvPr/>
              </p:nvSpPr>
              <p:spPr bwMode="auto">
                <a:xfrm>
                  <a:off x="4807251" y="4954411"/>
                  <a:ext cx="601700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96" name="AutoShape 2"/>
                <p:cNvSpPr>
                  <a:spLocks noChangeArrowheads="1"/>
                </p:cNvSpPr>
                <p:nvPr/>
              </p:nvSpPr>
              <p:spPr bwMode="auto">
                <a:xfrm>
                  <a:off x="4474280" y="2384409"/>
                  <a:ext cx="454865" cy="901065"/>
                </a:xfrm>
                <a:prstGeom prst="can">
                  <a:avLst>
                    <a:gd name="adj" fmla="val 46041"/>
                  </a:avLst>
                </a:prstGeom>
                <a:solidFill>
                  <a:srgbClr val="3365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97" name="AutoShape 2"/>
                <p:cNvSpPr>
                  <a:spLocks noChangeArrowheads="1"/>
                </p:cNvSpPr>
                <p:nvPr/>
              </p:nvSpPr>
              <p:spPr bwMode="auto">
                <a:xfrm>
                  <a:off x="4479419" y="3429431"/>
                  <a:ext cx="454865" cy="901065"/>
                </a:xfrm>
                <a:prstGeom prst="can">
                  <a:avLst>
                    <a:gd name="adj" fmla="val 46041"/>
                  </a:avLst>
                </a:prstGeom>
                <a:solidFill>
                  <a:srgbClr val="09B05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98" name="AutoShape 2"/>
                <p:cNvSpPr>
                  <a:spLocks noChangeArrowheads="1"/>
                </p:cNvSpPr>
                <p:nvPr/>
              </p:nvSpPr>
              <p:spPr bwMode="auto">
                <a:xfrm>
                  <a:off x="4484559" y="4459370"/>
                  <a:ext cx="454865" cy="901065"/>
                </a:xfrm>
                <a:prstGeom prst="can">
                  <a:avLst>
                    <a:gd name="adj" fmla="val 46041"/>
                  </a:avLst>
                </a:prstGeom>
                <a:solidFill>
                  <a:srgbClr val="FD8232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grpSp>
              <p:nvGrpSpPr>
                <p:cNvPr id="99" name="Group 98"/>
                <p:cNvGrpSpPr/>
                <p:nvPr/>
              </p:nvGrpSpPr>
              <p:grpSpPr>
                <a:xfrm>
                  <a:off x="5222017" y="2547714"/>
                  <a:ext cx="639586" cy="2738432"/>
                  <a:chOff x="6592060" y="4046968"/>
                  <a:chExt cx="639586" cy="2738432"/>
                </a:xfrm>
              </p:grpSpPr>
              <p:grpSp>
                <p:nvGrpSpPr>
                  <p:cNvPr id="10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6592060" y="4046968"/>
                    <a:ext cx="629310" cy="663471"/>
                    <a:chOff x="2541719" y="2927652"/>
                    <a:chExt cx="1677987" cy="1644650"/>
                  </a:xfrm>
                </p:grpSpPr>
                <p:sp>
                  <p:nvSpPr>
                    <p:cNvPr id="107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1719" y="2927652"/>
                      <a:ext cx="1677987" cy="1644650"/>
                    </a:xfrm>
                    <a:prstGeom prst="rect">
                      <a:avLst/>
                    </a:prstGeom>
                    <a:solidFill>
                      <a:srgbClr val="3365FF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350" dirty="0">
                        <a:latin typeface="Helvetica Neue"/>
                      </a:endParaRPr>
                    </a:p>
                  </p:txBody>
                </p:sp>
                <p:sp>
                  <p:nvSpPr>
                    <p:cNvPr id="108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6137" y="3109423"/>
                      <a:ext cx="1350964" cy="128111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350" dirty="0">
                        <a:latin typeface="Helvetica Neue"/>
                      </a:endParaRPr>
                    </a:p>
                  </p:txBody>
                </p:sp>
              </p:grpSp>
              <p:grpSp>
                <p:nvGrpSpPr>
                  <p:cNvPr id="101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6597196" y="5091990"/>
                    <a:ext cx="629310" cy="663471"/>
                    <a:chOff x="2541715" y="2927652"/>
                    <a:chExt cx="1677988" cy="1644650"/>
                  </a:xfrm>
                </p:grpSpPr>
                <p:sp>
                  <p:nvSpPr>
                    <p:cNvPr id="105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1715" y="2927652"/>
                      <a:ext cx="1677988" cy="1644650"/>
                    </a:xfrm>
                    <a:prstGeom prst="rect">
                      <a:avLst/>
                    </a:prstGeom>
                    <a:solidFill>
                      <a:srgbClr val="09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350" dirty="0">
                        <a:latin typeface="Helvetica Neue"/>
                      </a:endParaRPr>
                    </a:p>
                  </p:txBody>
                </p:sp>
                <p:sp>
                  <p:nvSpPr>
                    <p:cNvPr id="106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6137" y="3109423"/>
                      <a:ext cx="1350964" cy="128111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350" dirty="0">
                        <a:latin typeface="Helvetica Neue"/>
                      </a:endParaRPr>
                    </a:p>
                  </p:txBody>
                </p:sp>
              </p:grpSp>
              <p:grpSp>
                <p:nvGrpSpPr>
                  <p:cNvPr id="102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6602336" y="6121929"/>
                    <a:ext cx="629310" cy="663471"/>
                    <a:chOff x="2541715" y="2927652"/>
                    <a:chExt cx="1677988" cy="1644650"/>
                  </a:xfrm>
                </p:grpSpPr>
                <p:sp>
                  <p:nvSpPr>
                    <p:cNvPr id="103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1715" y="2927652"/>
                      <a:ext cx="1677988" cy="1644650"/>
                    </a:xfrm>
                    <a:prstGeom prst="rect">
                      <a:avLst/>
                    </a:prstGeom>
                    <a:solidFill>
                      <a:srgbClr val="FD8232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350" dirty="0">
                        <a:latin typeface="Helvetica Neue"/>
                      </a:endParaRPr>
                    </a:p>
                  </p:txBody>
                </p:sp>
                <p:sp>
                  <p:nvSpPr>
                    <p:cNvPr id="104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6137" y="3109423"/>
                      <a:ext cx="1350964" cy="128111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350" dirty="0">
                        <a:latin typeface="Helvetica Neue"/>
                      </a:endParaRPr>
                    </a:p>
                  </p:txBody>
                </p:sp>
              </p:grpSp>
            </p:grpSp>
          </p:grpSp>
          <p:sp>
            <p:nvSpPr>
              <p:cNvPr id="58" name="Rectangle 7"/>
              <p:cNvSpPr>
                <a:spLocks noChangeArrowheads="1"/>
              </p:cNvSpPr>
              <p:nvPr/>
            </p:nvSpPr>
            <p:spPr bwMode="auto">
              <a:xfrm>
                <a:off x="6804039" y="2133045"/>
                <a:ext cx="336690" cy="354967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60" name="Rectangle 12"/>
              <p:cNvSpPr>
                <a:spLocks noChangeArrowheads="1"/>
              </p:cNvSpPr>
              <p:nvPr/>
            </p:nvSpPr>
            <p:spPr bwMode="auto">
              <a:xfrm>
                <a:off x="6841785" y="2731379"/>
                <a:ext cx="271073" cy="27650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6844534" y="3282410"/>
                <a:ext cx="271073" cy="27650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auto">
              <a:xfrm>
                <a:off x="6836848" y="2171288"/>
                <a:ext cx="271073" cy="276504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64" name="Line 13"/>
              <p:cNvSpPr>
                <a:spLocks noChangeShapeType="1"/>
              </p:cNvSpPr>
              <p:nvPr/>
            </p:nvSpPr>
            <p:spPr bwMode="auto">
              <a:xfrm>
                <a:off x="7137980" y="2316533"/>
                <a:ext cx="267900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>
                <a:off x="7140730" y="2875634"/>
                <a:ext cx="324668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  <p:sp>
            <p:nvSpPr>
              <p:cNvPr id="73" name="Line 13"/>
              <p:cNvSpPr>
                <a:spLocks noChangeShapeType="1"/>
              </p:cNvSpPr>
              <p:nvPr/>
            </p:nvSpPr>
            <p:spPr bwMode="auto">
              <a:xfrm>
                <a:off x="7143479" y="3426667"/>
                <a:ext cx="321918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Helvetica Neu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1648111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Joins: Bigger picture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Alternatives:</a:t>
            </a:r>
          </a:p>
          <a:p>
            <a:pPr lvl="1"/>
            <a:r>
              <a:rPr lang="en-US" altLang="x-none" dirty="0"/>
              <a:t>Symmetric shuffle</a:t>
            </a:r>
          </a:p>
          <a:p>
            <a:pPr lvl="2"/>
            <a:r>
              <a:rPr lang="en-US" altLang="x-none" dirty="0"/>
              <a:t>What we did so far</a:t>
            </a:r>
          </a:p>
          <a:p>
            <a:pPr lvl="1"/>
            <a:r>
              <a:rPr lang="en-US" altLang="x-none" dirty="0"/>
              <a:t>Asymmetric shuffle</a:t>
            </a:r>
          </a:p>
          <a:p>
            <a:pPr lvl="1"/>
            <a:r>
              <a:rPr lang="en-US" altLang="x-none" dirty="0"/>
              <a:t>Broadcast join</a:t>
            </a:r>
          </a:p>
        </p:txBody>
      </p:sp>
    </p:spTree>
    <p:extLst>
      <p:ext uri="{BB962C8B-B14F-4D97-AF65-F5344CB8AC3E}">
        <p14:creationId xmlns:p14="http://schemas.microsoft.com/office/powerpoint/2010/main" val="15956074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Join: One-sided shuffle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 already suitably partitioned,</a:t>
            </a:r>
          </a:p>
          <a:p>
            <a:r>
              <a:rPr lang="en-US" dirty="0"/>
              <a:t>just partition S, then run local join at every node and union results.</a:t>
            </a:r>
          </a:p>
        </p:txBody>
      </p:sp>
      <p:grpSp>
        <p:nvGrpSpPr>
          <p:cNvPr id="6" name="Group 5" descr="R is already partitioned, S is partitioned and then each machine is locally joined" title="Asymmetric Shuffle"/>
          <p:cNvGrpSpPr/>
          <p:nvPr/>
        </p:nvGrpSpPr>
        <p:grpSpPr>
          <a:xfrm>
            <a:off x="2286000" y="2114550"/>
            <a:ext cx="3152395" cy="2774404"/>
            <a:chOff x="2736822" y="1687588"/>
            <a:chExt cx="3152395" cy="2774404"/>
          </a:xfrm>
        </p:grpSpPr>
        <p:sp>
          <p:nvSpPr>
            <p:cNvPr id="30" name="Shape 1904"/>
            <p:cNvSpPr/>
            <p:nvPr/>
          </p:nvSpPr>
          <p:spPr>
            <a:xfrm>
              <a:off x="4191964" y="1929319"/>
              <a:ext cx="457028" cy="37231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34289" rIns="34289"/>
            <a:lstStyle/>
            <a:p>
              <a:endParaRPr sz="1350"/>
            </a:p>
          </p:txBody>
        </p:sp>
        <p:sp>
          <p:nvSpPr>
            <p:cNvPr id="31" name="Shape 1904"/>
            <p:cNvSpPr/>
            <p:nvPr/>
          </p:nvSpPr>
          <p:spPr>
            <a:xfrm>
              <a:off x="4371536" y="3283088"/>
              <a:ext cx="760841" cy="6352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34289" rIns="34289"/>
            <a:lstStyle/>
            <a:p>
              <a:endParaRPr sz="1350"/>
            </a:p>
          </p:txBody>
        </p:sp>
        <p:sp>
          <p:nvSpPr>
            <p:cNvPr id="32" name="Shape 1904"/>
            <p:cNvSpPr/>
            <p:nvPr/>
          </p:nvSpPr>
          <p:spPr>
            <a:xfrm>
              <a:off x="4363105" y="4256694"/>
              <a:ext cx="760841" cy="6352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34289" rIns="34289"/>
            <a:lstStyle/>
            <a:p>
              <a:endParaRPr sz="1350"/>
            </a:p>
          </p:txBody>
        </p:sp>
        <p:sp>
          <p:nvSpPr>
            <p:cNvPr id="33" name="Shape 1904"/>
            <p:cNvSpPr/>
            <p:nvPr/>
          </p:nvSpPr>
          <p:spPr>
            <a:xfrm>
              <a:off x="4172410" y="3881335"/>
              <a:ext cx="457028" cy="37231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34289" rIns="34289"/>
            <a:lstStyle/>
            <a:p>
              <a:endParaRPr sz="1350"/>
            </a:p>
          </p:txBody>
        </p:sp>
        <p:sp>
          <p:nvSpPr>
            <p:cNvPr id="34" name="Shape 1904"/>
            <p:cNvSpPr/>
            <p:nvPr/>
          </p:nvSpPr>
          <p:spPr>
            <a:xfrm>
              <a:off x="4382659" y="2304678"/>
              <a:ext cx="760841" cy="6352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34289" rIns="34289"/>
            <a:lstStyle/>
            <a:p>
              <a:endParaRPr sz="1350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2889076" y="1937039"/>
              <a:ext cx="735986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2889076" y="2949449"/>
              <a:ext cx="768302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2889076" y="3930010"/>
              <a:ext cx="757191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45" name="AutoShape 2"/>
            <p:cNvSpPr>
              <a:spLocks noChangeArrowheads="1"/>
            </p:cNvSpPr>
            <p:nvPr/>
          </p:nvSpPr>
          <p:spPr bwMode="auto">
            <a:xfrm>
              <a:off x="2736822" y="1703469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Helvetica Neue"/>
                </a:rPr>
                <a:t>R</a:t>
              </a:r>
              <a:endParaRPr lang="en-US" sz="21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46" name="AutoShape 5"/>
            <p:cNvSpPr>
              <a:spLocks noChangeArrowheads="1"/>
            </p:cNvSpPr>
            <p:nvPr/>
          </p:nvSpPr>
          <p:spPr bwMode="auto">
            <a:xfrm>
              <a:off x="3973248" y="1687588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003025" y="1814798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4002463" y="1900914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001901" y="1995491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3859199" y="1844411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3858076" y="192962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3858918" y="2021175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V="1">
              <a:off x="3858637" y="1929318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54" name="AutoShape 2"/>
            <p:cNvSpPr>
              <a:spLocks noChangeArrowheads="1"/>
            </p:cNvSpPr>
            <p:nvPr/>
          </p:nvSpPr>
          <p:spPr bwMode="auto">
            <a:xfrm>
              <a:off x="2736822" y="2715878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R</a:t>
              </a:r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auto">
            <a:xfrm>
              <a:off x="3973248" y="2699997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56" name="Rectangle 18"/>
            <p:cNvSpPr>
              <a:spLocks noChangeArrowheads="1"/>
            </p:cNvSpPr>
            <p:nvPr/>
          </p:nvSpPr>
          <p:spPr bwMode="auto">
            <a:xfrm>
              <a:off x="4003025" y="2827207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57" name="Rectangle 19"/>
            <p:cNvSpPr>
              <a:spLocks noChangeArrowheads="1"/>
            </p:cNvSpPr>
            <p:nvPr/>
          </p:nvSpPr>
          <p:spPr bwMode="auto">
            <a:xfrm>
              <a:off x="4002463" y="2913323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58" name="Rectangle 20"/>
            <p:cNvSpPr>
              <a:spLocks noChangeArrowheads="1"/>
            </p:cNvSpPr>
            <p:nvPr/>
          </p:nvSpPr>
          <p:spPr bwMode="auto">
            <a:xfrm>
              <a:off x="4001901" y="3007901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3859198" y="285682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3858075" y="2942030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3858918" y="3033585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 flipV="1">
              <a:off x="3858636" y="2941727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63" name="AutoShape 2"/>
            <p:cNvSpPr>
              <a:spLocks noChangeArrowheads="1"/>
            </p:cNvSpPr>
            <p:nvPr/>
          </p:nvSpPr>
          <p:spPr bwMode="auto">
            <a:xfrm>
              <a:off x="2736822" y="3696439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R</a:t>
              </a:r>
            </a:p>
          </p:txBody>
        </p:sp>
        <p:sp>
          <p:nvSpPr>
            <p:cNvPr id="64" name="AutoShape 5"/>
            <p:cNvSpPr>
              <a:spLocks noChangeArrowheads="1"/>
            </p:cNvSpPr>
            <p:nvPr/>
          </p:nvSpPr>
          <p:spPr bwMode="auto">
            <a:xfrm>
              <a:off x="3973248" y="3680559"/>
              <a:ext cx="214616" cy="425143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4003025" y="3807769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4002463" y="3893885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4001901" y="3988462"/>
              <a:ext cx="148602" cy="540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3859199" y="3837381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3858076" y="3922591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>
              <a:off x="3858918" y="4014146"/>
              <a:ext cx="142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V="1">
              <a:off x="3858637" y="3922288"/>
              <a:ext cx="124725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3566961" y="1785099"/>
              <a:ext cx="327184" cy="272915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3" name="Rectangle 7"/>
            <p:cNvSpPr>
              <a:spLocks noChangeArrowheads="1"/>
            </p:cNvSpPr>
            <p:nvPr/>
          </p:nvSpPr>
          <p:spPr bwMode="auto">
            <a:xfrm>
              <a:off x="3570429" y="2815808"/>
              <a:ext cx="327184" cy="272915"/>
            </a:xfrm>
            <a:prstGeom prst="rect">
              <a:avLst/>
            </a:prstGeom>
            <a:solidFill>
              <a:srgbClr val="09B05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4" name="Rectangle 7"/>
            <p:cNvSpPr>
              <a:spLocks noChangeArrowheads="1"/>
            </p:cNvSpPr>
            <p:nvPr/>
          </p:nvSpPr>
          <p:spPr bwMode="auto">
            <a:xfrm>
              <a:off x="3571744" y="3789637"/>
              <a:ext cx="327184" cy="272915"/>
            </a:xfrm>
            <a:prstGeom prst="rect">
              <a:avLst/>
            </a:prstGeom>
            <a:solidFill>
              <a:srgbClr val="FD823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942521" y="2064289"/>
              <a:ext cx="1438194" cy="2397383"/>
              <a:chOff x="3374578" y="3328665"/>
              <a:chExt cx="1917592" cy="3196510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3374578" y="3328665"/>
                <a:ext cx="1917592" cy="3196510"/>
                <a:chOff x="3382573" y="3488520"/>
                <a:chExt cx="1917592" cy="3196510"/>
              </a:xfrm>
            </p:grpSpPr>
            <p:sp>
              <p:nvSpPr>
                <p:cNvPr id="80" name="Line 13"/>
                <p:cNvSpPr>
                  <a:spLocks noChangeShapeType="1"/>
                </p:cNvSpPr>
                <p:nvPr/>
              </p:nvSpPr>
              <p:spPr bwMode="auto">
                <a:xfrm>
                  <a:off x="3587266" y="3817507"/>
                  <a:ext cx="970650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81" name="Line 13"/>
                <p:cNvSpPr>
                  <a:spLocks noChangeShapeType="1"/>
                </p:cNvSpPr>
                <p:nvPr/>
              </p:nvSpPr>
              <p:spPr bwMode="auto">
                <a:xfrm>
                  <a:off x="3587265" y="5128933"/>
                  <a:ext cx="1013270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82" name="Line 13"/>
                <p:cNvSpPr>
                  <a:spLocks noChangeShapeType="1"/>
                </p:cNvSpPr>
                <p:nvPr/>
              </p:nvSpPr>
              <p:spPr bwMode="auto">
                <a:xfrm>
                  <a:off x="3587265" y="6470685"/>
                  <a:ext cx="998617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3648320" y="3788454"/>
                  <a:ext cx="907933" cy="2654079"/>
                  <a:chOff x="1923361" y="3232013"/>
                  <a:chExt cx="992423" cy="2901061"/>
                </a:xfrm>
              </p:grpSpPr>
              <p:sp>
                <p:nvSpPr>
                  <p:cNvPr id="11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42269" y="3233228"/>
                    <a:ext cx="956973" cy="289652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75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113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3361" y="3232014"/>
                    <a:ext cx="992423" cy="1467705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75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114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33977" y="4688095"/>
                    <a:ext cx="965265" cy="1429694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75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11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36269" y="4710528"/>
                    <a:ext cx="957121" cy="141922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75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  <p:sp>
                <p:nvSpPr>
                  <p:cNvPr id="116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3361" y="3232013"/>
                    <a:ext cx="975881" cy="290106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>
                        <a:lumMod val="75000"/>
                      </a:schemeClr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00" dirty="0">
                      <a:latin typeface="Helvetica Neue"/>
                    </a:endParaRPr>
                  </a:p>
                </p:txBody>
              </p:sp>
            </p:grpSp>
            <p:sp>
              <p:nvSpPr>
                <p:cNvPr id="84" name="AutoShape 2"/>
                <p:cNvSpPr>
                  <a:spLocks noChangeArrowheads="1"/>
                </p:cNvSpPr>
                <p:nvPr/>
              </p:nvSpPr>
              <p:spPr bwMode="auto">
                <a:xfrm>
                  <a:off x="3386467" y="3509463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3365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Helvetica Neue"/>
                    </a:rPr>
                    <a:t>S</a:t>
                  </a:r>
                </a:p>
              </p:txBody>
            </p:sp>
            <p:sp>
              <p:nvSpPr>
                <p:cNvPr id="85" name="AutoShape 5"/>
                <p:cNvSpPr>
                  <a:spLocks noChangeArrowheads="1"/>
                </p:cNvSpPr>
                <p:nvPr/>
              </p:nvSpPr>
              <p:spPr bwMode="auto">
                <a:xfrm>
                  <a:off x="5017120" y="3488520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3365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86" name="Rectangle 18"/>
                <p:cNvSpPr>
                  <a:spLocks noChangeArrowheads="1"/>
                </p:cNvSpPr>
                <p:nvPr/>
              </p:nvSpPr>
              <p:spPr bwMode="auto">
                <a:xfrm>
                  <a:off x="5056391" y="3656291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87" name="Rectangle 19"/>
                <p:cNvSpPr>
                  <a:spLocks noChangeArrowheads="1"/>
                </p:cNvSpPr>
                <p:nvPr/>
              </p:nvSpPr>
              <p:spPr bwMode="auto">
                <a:xfrm>
                  <a:off x="5055650" y="3769864"/>
                  <a:ext cx="19598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88" name="Rectangle 20"/>
                <p:cNvSpPr>
                  <a:spLocks noChangeArrowheads="1"/>
                </p:cNvSpPr>
                <p:nvPr/>
              </p:nvSpPr>
              <p:spPr bwMode="auto">
                <a:xfrm>
                  <a:off x="5054909" y="3894597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89" name="Line 21"/>
                <p:cNvSpPr>
                  <a:spLocks noChangeShapeType="1"/>
                </p:cNvSpPr>
                <p:nvPr/>
              </p:nvSpPr>
              <p:spPr bwMode="auto">
                <a:xfrm>
                  <a:off x="4866707" y="3695345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90" name="Line 22"/>
                <p:cNvSpPr>
                  <a:spLocks noChangeShapeType="1"/>
                </p:cNvSpPr>
                <p:nvPr/>
              </p:nvSpPr>
              <p:spPr bwMode="auto">
                <a:xfrm>
                  <a:off x="4865225" y="3807723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91" name="Line 23"/>
                <p:cNvSpPr>
                  <a:spLocks noChangeShapeType="1"/>
                </p:cNvSpPr>
                <p:nvPr/>
              </p:nvSpPr>
              <p:spPr bwMode="auto">
                <a:xfrm>
                  <a:off x="4866335" y="3928470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9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65966" y="3807324"/>
                  <a:ext cx="164492" cy="7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93" name="AutoShape 2"/>
                <p:cNvSpPr>
                  <a:spLocks noChangeArrowheads="1"/>
                </p:cNvSpPr>
                <p:nvPr/>
              </p:nvSpPr>
              <p:spPr bwMode="auto">
                <a:xfrm>
                  <a:off x="3386467" y="4820888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09B05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 dirty="0">
                      <a:latin typeface="Helvetica Neue"/>
                    </a:rPr>
                    <a:t>S</a:t>
                  </a:r>
                </a:p>
              </p:txBody>
            </p:sp>
            <p:sp>
              <p:nvSpPr>
                <p:cNvPr id="94" name="AutoShape 5"/>
                <p:cNvSpPr>
                  <a:spLocks noChangeArrowheads="1"/>
                </p:cNvSpPr>
                <p:nvPr/>
              </p:nvSpPr>
              <p:spPr bwMode="auto">
                <a:xfrm>
                  <a:off x="5017120" y="4799945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09B05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95" name="Rectangle 18"/>
                <p:cNvSpPr>
                  <a:spLocks noChangeArrowheads="1"/>
                </p:cNvSpPr>
                <p:nvPr/>
              </p:nvSpPr>
              <p:spPr bwMode="auto">
                <a:xfrm>
                  <a:off x="5056391" y="4967715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96" name="Rectangle 19"/>
                <p:cNvSpPr>
                  <a:spLocks noChangeArrowheads="1"/>
                </p:cNvSpPr>
                <p:nvPr/>
              </p:nvSpPr>
              <p:spPr bwMode="auto">
                <a:xfrm>
                  <a:off x="5055650" y="5081290"/>
                  <a:ext cx="19598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97" name="Rectangle 20"/>
                <p:cNvSpPr>
                  <a:spLocks noChangeArrowheads="1"/>
                </p:cNvSpPr>
                <p:nvPr/>
              </p:nvSpPr>
              <p:spPr bwMode="auto">
                <a:xfrm>
                  <a:off x="5054909" y="5206022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98" name="Line 21"/>
                <p:cNvSpPr>
                  <a:spLocks noChangeShapeType="1"/>
                </p:cNvSpPr>
                <p:nvPr/>
              </p:nvSpPr>
              <p:spPr bwMode="auto">
                <a:xfrm>
                  <a:off x="4866707" y="5006770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99" name="Line 22"/>
                <p:cNvSpPr>
                  <a:spLocks noChangeShapeType="1"/>
                </p:cNvSpPr>
                <p:nvPr/>
              </p:nvSpPr>
              <p:spPr bwMode="auto">
                <a:xfrm>
                  <a:off x="4865225" y="5119148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00" name="Line 23"/>
                <p:cNvSpPr>
                  <a:spLocks noChangeShapeType="1"/>
                </p:cNvSpPr>
                <p:nvPr/>
              </p:nvSpPr>
              <p:spPr bwMode="auto">
                <a:xfrm>
                  <a:off x="4866336" y="5239895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0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65966" y="5118750"/>
                  <a:ext cx="164492" cy="7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02" name="AutoShape 2"/>
                <p:cNvSpPr>
                  <a:spLocks noChangeArrowheads="1"/>
                </p:cNvSpPr>
                <p:nvPr/>
              </p:nvSpPr>
              <p:spPr bwMode="auto">
                <a:xfrm>
                  <a:off x="3382573" y="6124333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FD8232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 dirty="0">
                      <a:latin typeface="Helvetica Neue"/>
                    </a:rPr>
                    <a:t>S</a:t>
                  </a:r>
                </a:p>
              </p:txBody>
            </p:sp>
            <p:sp>
              <p:nvSpPr>
                <p:cNvPr id="103" name="AutoShape 5"/>
                <p:cNvSpPr>
                  <a:spLocks noChangeArrowheads="1"/>
                </p:cNvSpPr>
                <p:nvPr/>
              </p:nvSpPr>
              <p:spPr bwMode="auto">
                <a:xfrm>
                  <a:off x="5013227" y="6103391"/>
                  <a:ext cx="283045" cy="560697"/>
                </a:xfrm>
                <a:prstGeom prst="can">
                  <a:avLst>
                    <a:gd name="adj" fmla="val 46041"/>
                  </a:avLst>
                </a:prstGeom>
                <a:solidFill>
                  <a:srgbClr val="FD8232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04" name="Rectangle 18"/>
                <p:cNvSpPr>
                  <a:spLocks noChangeArrowheads="1"/>
                </p:cNvSpPr>
                <p:nvPr/>
              </p:nvSpPr>
              <p:spPr bwMode="auto">
                <a:xfrm>
                  <a:off x="5052499" y="6271161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05" name="Rectangle 19"/>
                <p:cNvSpPr>
                  <a:spLocks noChangeArrowheads="1"/>
                </p:cNvSpPr>
                <p:nvPr/>
              </p:nvSpPr>
              <p:spPr bwMode="auto">
                <a:xfrm>
                  <a:off x="5051758" y="6384734"/>
                  <a:ext cx="195982" cy="7133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06" name="Rectangle 20"/>
                <p:cNvSpPr>
                  <a:spLocks noChangeArrowheads="1"/>
                </p:cNvSpPr>
                <p:nvPr/>
              </p:nvSpPr>
              <p:spPr bwMode="auto">
                <a:xfrm>
                  <a:off x="5051017" y="6509467"/>
                  <a:ext cx="195982" cy="71332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07" name="Line 21"/>
                <p:cNvSpPr>
                  <a:spLocks noChangeShapeType="1"/>
                </p:cNvSpPr>
                <p:nvPr/>
              </p:nvSpPr>
              <p:spPr bwMode="auto">
                <a:xfrm>
                  <a:off x="4862814" y="6310215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08" name="Line 22"/>
                <p:cNvSpPr>
                  <a:spLocks noChangeShapeType="1"/>
                </p:cNvSpPr>
                <p:nvPr/>
              </p:nvSpPr>
              <p:spPr bwMode="auto">
                <a:xfrm>
                  <a:off x="4861332" y="6422593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09" name="Line 23"/>
                <p:cNvSpPr>
                  <a:spLocks noChangeShapeType="1"/>
                </p:cNvSpPr>
                <p:nvPr/>
              </p:nvSpPr>
              <p:spPr bwMode="auto">
                <a:xfrm>
                  <a:off x="4862443" y="6543341"/>
                  <a:ext cx="1878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  <p:sp>
              <p:nvSpPr>
                <p:cNvPr id="11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62073" y="6422194"/>
                  <a:ext cx="164492" cy="7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>
                    <a:latin typeface="Helvetica Neue"/>
                  </a:endParaRPr>
                </a:p>
              </p:txBody>
            </p:sp>
          </p:grp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4415518" y="3435724"/>
                <a:ext cx="436245" cy="363887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4420335" y="4785718"/>
                <a:ext cx="436245" cy="363887"/>
              </a:xfrm>
              <a:prstGeom prst="rect">
                <a:avLst/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79" name="Rectangle 7"/>
              <p:cNvSpPr>
                <a:spLocks noChangeArrowheads="1"/>
              </p:cNvSpPr>
              <p:nvPr/>
            </p:nvSpPr>
            <p:spPr bwMode="auto">
              <a:xfrm>
                <a:off x="4412284" y="6097198"/>
                <a:ext cx="436245" cy="363887"/>
              </a:xfrm>
              <a:prstGeom prst="rect">
                <a:avLst/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sp>
          <p:nvSpPr>
            <p:cNvPr id="117" name="Shape 1881"/>
            <p:cNvSpPr/>
            <p:nvPr/>
          </p:nvSpPr>
          <p:spPr>
            <a:xfrm>
              <a:off x="4634187" y="2127580"/>
              <a:ext cx="329539" cy="322991"/>
            </a:xfrm>
            <a:prstGeom prst="rect">
              <a:avLst/>
            </a:prstGeom>
            <a:solidFill>
              <a:srgbClr val="3365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 sz="210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143500" y="2144826"/>
              <a:ext cx="7457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R ⨝ S</a:t>
              </a:r>
              <a:endParaRPr lang="en-US" dirty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9" name="Shape 1904"/>
            <p:cNvSpPr/>
            <p:nvPr/>
          </p:nvSpPr>
          <p:spPr>
            <a:xfrm>
              <a:off x="4180841" y="2907729"/>
              <a:ext cx="457028" cy="37231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34289" rIns="34289"/>
            <a:lstStyle/>
            <a:p>
              <a:endParaRPr sz="1350"/>
            </a:p>
          </p:txBody>
        </p:sp>
        <p:sp>
          <p:nvSpPr>
            <p:cNvPr id="120" name="Shape 1881"/>
            <p:cNvSpPr/>
            <p:nvPr/>
          </p:nvSpPr>
          <p:spPr>
            <a:xfrm>
              <a:off x="4629438" y="3096723"/>
              <a:ext cx="329539" cy="322991"/>
            </a:xfrm>
            <a:prstGeom prst="rect">
              <a:avLst/>
            </a:prstGeom>
            <a:solidFill>
              <a:srgbClr val="09B05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 sz="210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138751" y="3113968"/>
              <a:ext cx="7457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09B05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 ⨝ S</a:t>
              </a:r>
              <a:endParaRPr lang="en-US" dirty="0">
                <a:solidFill>
                  <a:srgbClr val="09B05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22" name="Shape 1881"/>
            <p:cNvSpPr/>
            <p:nvPr/>
          </p:nvSpPr>
          <p:spPr>
            <a:xfrm>
              <a:off x="4613980" y="4121582"/>
              <a:ext cx="329539" cy="322991"/>
            </a:xfrm>
            <a:prstGeom prst="rect">
              <a:avLst/>
            </a:prstGeom>
            <a:solidFill>
              <a:srgbClr val="FD823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 sz="21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123293" y="4138827"/>
              <a:ext cx="7457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D8232"/>
                  </a:solidFill>
                  <a:latin typeface="Helvetica Neue" charset="0"/>
                  <a:ea typeface="Helvetica Neue" charset="0"/>
                  <a:cs typeface="Helvetica Neue" charset="0"/>
                </a:rPr>
                <a:t>R ⨝ S</a:t>
              </a:r>
              <a:endParaRPr lang="en-US" dirty="0">
                <a:solidFill>
                  <a:srgbClr val="FD8232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686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“B</a:t>
            </a:r>
            <a:r>
              <a:rPr lang="en-US" altLang="x-none"/>
              <a:t>roadcast</a:t>
            </a:r>
            <a:r>
              <a:rPr lang="en-US" altLang="en-US"/>
              <a:t>”</a:t>
            </a:r>
            <a:r>
              <a:rPr lang="en-US" altLang="x-none"/>
              <a:t> Join</a:t>
            </a:r>
            <a:endParaRPr lang="en-US" alt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 is small, send it to all nodes that have a partition of S.</a:t>
            </a:r>
          </a:p>
          <a:p>
            <a:r>
              <a:rPr lang="en-US" dirty="0"/>
              <a:t>Do a local join at each node (using any algorithm) and union results.</a:t>
            </a:r>
          </a:p>
        </p:txBody>
      </p:sp>
      <p:grpSp>
        <p:nvGrpSpPr>
          <p:cNvPr id="6" name="Group 5" descr="R is sent to all nodes which contain some partition of S and then locally joined" title="Broadcast Join"/>
          <p:cNvGrpSpPr/>
          <p:nvPr/>
        </p:nvGrpSpPr>
        <p:grpSpPr>
          <a:xfrm>
            <a:off x="1219200" y="2495550"/>
            <a:ext cx="3657599" cy="2380565"/>
            <a:chOff x="2171701" y="1885950"/>
            <a:chExt cx="3657599" cy="2380565"/>
          </a:xfrm>
        </p:grpSpPr>
        <p:sp>
          <p:nvSpPr>
            <p:cNvPr id="57346" name="Text Box 4"/>
            <p:cNvSpPr txBox="1">
              <a:spLocks noChangeArrowheads="1"/>
            </p:cNvSpPr>
            <p:nvPr/>
          </p:nvSpPr>
          <p:spPr bwMode="auto">
            <a:xfrm>
              <a:off x="4864894" y="3943350"/>
              <a:ext cx="784189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500" dirty="0"/>
                <a:t>input S</a:t>
              </a:r>
            </a:p>
          </p:txBody>
        </p:sp>
        <p:sp>
          <p:nvSpPr>
            <p:cNvPr id="57347" name="Text Box 5"/>
            <p:cNvSpPr txBox="1">
              <a:spLocks noChangeArrowheads="1"/>
            </p:cNvSpPr>
            <p:nvPr/>
          </p:nvSpPr>
          <p:spPr bwMode="auto">
            <a:xfrm>
              <a:off x="2171701" y="2343150"/>
              <a:ext cx="795411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500" dirty="0"/>
                <a:t>input R</a:t>
              </a:r>
            </a:p>
          </p:txBody>
        </p:sp>
        <p:sp>
          <p:nvSpPr>
            <p:cNvPr id="57348" name="AutoShape 6"/>
            <p:cNvSpPr>
              <a:spLocks noChangeArrowheads="1"/>
            </p:cNvSpPr>
            <p:nvPr/>
          </p:nvSpPr>
          <p:spPr bwMode="auto">
            <a:xfrm>
              <a:off x="3143250" y="1885950"/>
              <a:ext cx="400050" cy="514350"/>
            </a:xfrm>
            <a:prstGeom prst="can">
              <a:avLst>
                <a:gd name="adj" fmla="val 3214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/>
            </a:p>
          </p:txBody>
        </p:sp>
        <p:sp>
          <p:nvSpPr>
            <p:cNvPr id="57349" name="AutoShape 7"/>
            <p:cNvSpPr>
              <a:spLocks noChangeArrowheads="1"/>
            </p:cNvSpPr>
            <p:nvPr/>
          </p:nvSpPr>
          <p:spPr bwMode="auto">
            <a:xfrm>
              <a:off x="3143250" y="2628900"/>
              <a:ext cx="400050" cy="514350"/>
            </a:xfrm>
            <a:prstGeom prst="can">
              <a:avLst>
                <a:gd name="adj" fmla="val 32143"/>
              </a:avLst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/>
            </a:p>
          </p:txBody>
        </p:sp>
        <p:sp>
          <p:nvSpPr>
            <p:cNvPr id="57350" name="AutoShape 8"/>
            <p:cNvSpPr>
              <a:spLocks noChangeArrowheads="1"/>
            </p:cNvSpPr>
            <p:nvPr/>
          </p:nvSpPr>
          <p:spPr bwMode="auto">
            <a:xfrm>
              <a:off x="3886200" y="3371850"/>
              <a:ext cx="400050" cy="514350"/>
            </a:xfrm>
            <a:prstGeom prst="can">
              <a:avLst>
                <a:gd name="adj" fmla="val 32143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/>
            </a:p>
          </p:txBody>
        </p:sp>
        <p:sp>
          <p:nvSpPr>
            <p:cNvPr id="57351" name="AutoShape 9"/>
            <p:cNvSpPr>
              <a:spLocks noChangeArrowheads="1"/>
            </p:cNvSpPr>
            <p:nvPr/>
          </p:nvSpPr>
          <p:spPr bwMode="auto">
            <a:xfrm>
              <a:off x="5143500" y="3371850"/>
              <a:ext cx="400050" cy="514350"/>
            </a:xfrm>
            <a:prstGeom prst="can">
              <a:avLst>
                <a:gd name="adj" fmla="val 32143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/>
            </a:p>
          </p:txBody>
        </p:sp>
        <p:sp>
          <p:nvSpPr>
            <p:cNvPr id="57352" name="AutoShape 10"/>
            <p:cNvSpPr>
              <a:spLocks noChangeArrowheads="1"/>
            </p:cNvSpPr>
            <p:nvPr/>
          </p:nvSpPr>
          <p:spPr bwMode="auto">
            <a:xfrm>
              <a:off x="4514850" y="3371850"/>
              <a:ext cx="400050" cy="514350"/>
            </a:xfrm>
            <a:prstGeom prst="can">
              <a:avLst>
                <a:gd name="adj" fmla="val 32143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/>
            </a:p>
          </p:txBody>
        </p:sp>
        <p:sp>
          <p:nvSpPr>
            <p:cNvPr id="57353" name="Rectangle 11"/>
            <p:cNvSpPr>
              <a:spLocks noChangeArrowheads="1"/>
            </p:cNvSpPr>
            <p:nvPr/>
          </p:nvSpPr>
          <p:spPr bwMode="auto">
            <a:xfrm>
              <a:off x="3886200" y="2686050"/>
              <a:ext cx="400050" cy="342900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/>
            </a:p>
          </p:txBody>
        </p:sp>
        <p:sp>
          <p:nvSpPr>
            <p:cNvPr id="57354" name="Rectangle 12"/>
            <p:cNvSpPr>
              <a:spLocks noChangeArrowheads="1"/>
            </p:cNvSpPr>
            <p:nvPr/>
          </p:nvSpPr>
          <p:spPr bwMode="auto">
            <a:xfrm>
              <a:off x="4514850" y="2686050"/>
              <a:ext cx="400050" cy="342900"/>
            </a:xfrm>
            <a:prstGeom prst="rect">
              <a:avLst/>
            </a:prstGeom>
            <a:solidFill>
              <a:srgbClr val="09B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/>
            </a:p>
          </p:txBody>
        </p:sp>
        <p:sp>
          <p:nvSpPr>
            <p:cNvPr id="57355" name="Rectangle 13"/>
            <p:cNvSpPr>
              <a:spLocks noChangeArrowheads="1"/>
            </p:cNvSpPr>
            <p:nvPr/>
          </p:nvSpPr>
          <p:spPr bwMode="auto">
            <a:xfrm>
              <a:off x="5143500" y="2686050"/>
              <a:ext cx="400050" cy="342900"/>
            </a:xfrm>
            <a:prstGeom prst="rect">
              <a:avLst/>
            </a:prstGeom>
            <a:solidFill>
              <a:srgbClr val="FD823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 sz="900"/>
            </a:p>
          </p:txBody>
        </p:sp>
        <p:sp>
          <p:nvSpPr>
            <p:cNvPr id="57356" name="Line 17"/>
            <p:cNvSpPr>
              <a:spLocks noChangeShapeType="1"/>
            </p:cNvSpPr>
            <p:nvPr/>
          </p:nvSpPr>
          <p:spPr bwMode="auto">
            <a:xfrm flipV="1">
              <a:off x="4057650" y="3028950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357" name="Line 18"/>
            <p:cNvSpPr>
              <a:spLocks noChangeShapeType="1"/>
            </p:cNvSpPr>
            <p:nvPr/>
          </p:nvSpPr>
          <p:spPr bwMode="auto">
            <a:xfrm flipV="1">
              <a:off x="4686300" y="3028950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358" name="Line 19"/>
            <p:cNvSpPr>
              <a:spLocks noChangeShapeType="1"/>
            </p:cNvSpPr>
            <p:nvPr/>
          </p:nvSpPr>
          <p:spPr bwMode="auto">
            <a:xfrm flipV="1">
              <a:off x="5314950" y="3028950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359" name="Line 22"/>
            <p:cNvSpPr>
              <a:spLocks noChangeShapeType="1"/>
            </p:cNvSpPr>
            <p:nvPr/>
          </p:nvSpPr>
          <p:spPr bwMode="auto">
            <a:xfrm flipH="1" flipV="1">
              <a:off x="3486150" y="2171700"/>
              <a:ext cx="285750" cy="628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364" name="Line 20"/>
            <p:cNvSpPr>
              <a:spLocks noChangeShapeType="1"/>
            </p:cNvSpPr>
            <p:nvPr/>
          </p:nvSpPr>
          <p:spPr bwMode="auto">
            <a:xfrm flipV="1">
              <a:off x="3771900" y="2800350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 flipV="1">
              <a:off x="3486150" y="2914650"/>
              <a:ext cx="2343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83016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“pipeline breakers”?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  <a:p>
            <a:pPr lvl="1"/>
            <a:r>
              <a:rPr lang="en-US" dirty="0"/>
              <a:t>Hence sort-merge join can’t start merging until sort is complete</a:t>
            </a:r>
          </a:p>
          <a:p>
            <a:pPr>
              <a:spcBef>
                <a:spcPts val="2000"/>
              </a:spcBef>
            </a:pPr>
            <a:r>
              <a:rPr lang="en-US" dirty="0"/>
              <a:t>Hash build</a:t>
            </a:r>
          </a:p>
          <a:p>
            <a:pPr lvl="1"/>
            <a:r>
              <a:rPr lang="en-US" dirty="0"/>
              <a:t>Hence Grace hash join can’t start probing until </a:t>
            </a:r>
            <a:r>
              <a:rPr lang="en-US" dirty="0" err="1"/>
              <a:t>hashtable</a:t>
            </a:r>
            <a:r>
              <a:rPr lang="en-US" dirty="0"/>
              <a:t> is built</a:t>
            </a:r>
          </a:p>
          <a:p>
            <a:pPr>
              <a:spcBef>
                <a:spcPts val="2000"/>
              </a:spcBef>
            </a:pPr>
            <a:r>
              <a:rPr lang="en-US" dirty="0"/>
              <a:t>Is there a join scheme that pipelines?</a:t>
            </a:r>
          </a:p>
        </p:txBody>
      </p:sp>
    </p:spTree>
    <p:extLst>
      <p:ext uri="{BB962C8B-B14F-4D97-AF65-F5344CB8AC3E}">
        <p14:creationId xmlns:p14="http://schemas.microsoft.com/office/powerpoint/2010/main" val="14276764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(Pipeline) Hash Join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Single-phase, streaming</a:t>
            </a:r>
          </a:p>
          <a:p>
            <a:pPr>
              <a:spcBef>
                <a:spcPts val="2000"/>
              </a:spcBef>
            </a:pPr>
            <a:r>
              <a:rPr lang="en-US" dirty="0"/>
              <a:t>Each node allocates two hash tables, one for each side</a:t>
            </a:r>
          </a:p>
          <a:p>
            <a:pPr>
              <a:spcBef>
                <a:spcPts val="2000"/>
              </a:spcBef>
            </a:pPr>
            <a:r>
              <a:rPr lang="en-US" dirty="0"/>
              <a:t>Upon arrival of a tuple of R:</a:t>
            </a:r>
          </a:p>
          <a:p>
            <a:pPr lvl="1"/>
            <a:r>
              <a:rPr lang="en-US" dirty="0"/>
              <a:t>Build into R </a:t>
            </a:r>
            <a:r>
              <a:rPr lang="en-US" dirty="0" err="1"/>
              <a:t>hashtable</a:t>
            </a:r>
            <a:r>
              <a:rPr lang="en-US" dirty="0"/>
              <a:t> by join key</a:t>
            </a:r>
          </a:p>
          <a:p>
            <a:pPr lvl="1"/>
            <a:r>
              <a:rPr lang="en-US" dirty="0"/>
              <a:t>Probe into S </a:t>
            </a:r>
            <a:r>
              <a:rPr lang="en-US" dirty="0" err="1"/>
              <a:t>hashtable</a:t>
            </a:r>
            <a:r>
              <a:rPr lang="en-US" dirty="0"/>
              <a:t> for matches and output any that are found</a:t>
            </a:r>
          </a:p>
          <a:p>
            <a:pPr>
              <a:spcBef>
                <a:spcPts val="2000"/>
              </a:spcBef>
            </a:pPr>
            <a:r>
              <a:rPr lang="en-US" dirty="0"/>
              <a:t>Upon arrival of a tuple of S:</a:t>
            </a:r>
          </a:p>
          <a:p>
            <a:pPr lvl="1"/>
            <a:r>
              <a:rPr lang="en-US" dirty="0"/>
              <a:t>Symmetric to R!</a:t>
            </a:r>
          </a:p>
        </p:txBody>
      </p:sp>
      <p:sp>
        <p:nvSpPr>
          <p:cNvPr id="72" name="AutoShape 2" descr="R goes into each partition and then S comes in and is probed" title="Symmetric Hash Join"/>
          <p:cNvSpPr>
            <a:spLocks noChangeArrowheads="1"/>
          </p:cNvSpPr>
          <p:nvPr/>
        </p:nvSpPr>
        <p:spPr bwMode="auto">
          <a:xfrm>
            <a:off x="3735550" y="3771348"/>
            <a:ext cx="341149" cy="579329"/>
          </a:xfrm>
          <a:prstGeom prst="can">
            <a:avLst>
              <a:gd name="adj" fmla="val 46041"/>
            </a:avLst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"/>
              </a:rPr>
              <a:t>R</a:t>
            </a:r>
            <a:endParaRPr lang="en-US" sz="135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73" name="AutoShape 2" descr="R goes into each partition and then S comes in and is probed" title="Symmetric Hash Join"/>
          <p:cNvSpPr>
            <a:spLocks noChangeArrowheads="1"/>
          </p:cNvSpPr>
          <p:nvPr/>
        </p:nvSpPr>
        <p:spPr bwMode="auto">
          <a:xfrm>
            <a:off x="3735550" y="4364002"/>
            <a:ext cx="341149" cy="572805"/>
          </a:xfrm>
          <a:prstGeom prst="can">
            <a:avLst>
              <a:gd name="adj" fmla="val 46041"/>
            </a:avLst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"/>
              </a:rPr>
              <a:t>S</a:t>
            </a:r>
          </a:p>
        </p:txBody>
      </p:sp>
      <p:grpSp>
        <p:nvGrpSpPr>
          <p:cNvPr id="74" name="Group 73" descr="R goes into each partition and then S comes in and is probed" title="Symmetric Hash Join"/>
          <p:cNvGrpSpPr/>
          <p:nvPr/>
        </p:nvGrpSpPr>
        <p:grpSpPr>
          <a:xfrm rot="5400000">
            <a:off x="4679031" y="3760119"/>
            <a:ext cx="1135949" cy="1197612"/>
            <a:chOff x="6854466" y="3352800"/>
            <a:chExt cx="1514599" cy="1596816"/>
          </a:xfrm>
        </p:grpSpPr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6854466" y="3352800"/>
              <a:ext cx="1514599" cy="15968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6934200" y="3505200"/>
              <a:ext cx="609600" cy="121919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7719392" y="3505200"/>
              <a:ext cx="590796" cy="121919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 dirty="0">
                <a:latin typeface="Helvetica Neue"/>
              </a:endParaRPr>
            </a:p>
          </p:txBody>
        </p:sp>
      </p:grpSp>
      <p:cxnSp>
        <p:nvCxnSpPr>
          <p:cNvPr id="78" name="Straight Arrow Connector 77" descr="R goes into each partition and then S comes in and is probed" title="Symmetric Hash Join"/>
          <p:cNvCxnSpPr/>
          <p:nvPr/>
        </p:nvCxnSpPr>
        <p:spPr bwMode="auto">
          <a:xfrm>
            <a:off x="4076699" y="4061012"/>
            <a:ext cx="740414" cy="18339"/>
          </a:xfrm>
          <a:prstGeom prst="straightConnector1">
            <a:avLst/>
          </a:prstGeom>
          <a:solidFill>
            <a:srgbClr val="3366FF"/>
          </a:solidFill>
          <a:ln w="222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9" name="Straight Arrow Connector 78" descr="R goes into each partition and then S comes in and is probed" title="Symmetric Hash Join"/>
          <p:cNvCxnSpPr/>
          <p:nvPr/>
        </p:nvCxnSpPr>
        <p:spPr bwMode="auto">
          <a:xfrm flipV="1">
            <a:off x="4817113" y="4162623"/>
            <a:ext cx="457199" cy="498571"/>
          </a:xfrm>
          <a:prstGeom prst="straightConnector1">
            <a:avLst/>
          </a:prstGeom>
          <a:solidFill>
            <a:srgbClr val="3366FF"/>
          </a:solidFill>
          <a:ln w="222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0" name="Straight Arrow Connector 79" descr="R goes into each partition and then S comes in and is probed" title="Symmetric Hash Join"/>
          <p:cNvCxnSpPr/>
          <p:nvPr/>
        </p:nvCxnSpPr>
        <p:spPr bwMode="auto">
          <a:xfrm flipV="1">
            <a:off x="5258520" y="4644300"/>
            <a:ext cx="839560" cy="12211"/>
          </a:xfrm>
          <a:prstGeom prst="straightConnector1">
            <a:avLst/>
          </a:prstGeom>
          <a:solidFill>
            <a:srgbClr val="3366FF"/>
          </a:solidFill>
          <a:ln w="222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1" name="Straight Arrow Connector 80" descr="R goes into each partition and then S comes in and is probed" title="Symmetric Hash Join"/>
          <p:cNvCxnSpPr/>
          <p:nvPr/>
        </p:nvCxnSpPr>
        <p:spPr bwMode="auto">
          <a:xfrm>
            <a:off x="4076699" y="4650404"/>
            <a:ext cx="740414" cy="10790"/>
          </a:xfrm>
          <a:prstGeom prst="straightConnector1">
            <a:avLst/>
          </a:prstGeom>
          <a:solidFill>
            <a:srgbClr val="3366FF"/>
          </a:solidFill>
          <a:ln w="222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2" name="Straight Arrow Connector 81" descr="R goes into each partition and then S comes in and is probed" title="Symmetric Hash Join"/>
          <p:cNvCxnSpPr/>
          <p:nvPr/>
        </p:nvCxnSpPr>
        <p:spPr bwMode="auto">
          <a:xfrm>
            <a:off x="4817112" y="4079352"/>
            <a:ext cx="440803" cy="595168"/>
          </a:xfrm>
          <a:prstGeom prst="straightConnector1">
            <a:avLst/>
          </a:prstGeom>
          <a:solidFill>
            <a:srgbClr val="3366FF"/>
          </a:solidFill>
          <a:ln w="222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3" name="Straight Arrow Connector 82" descr="R goes into each partition and then S comes in and is probed" title="Symmetric Hash Join"/>
          <p:cNvCxnSpPr/>
          <p:nvPr/>
        </p:nvCxnSpPr>
        <p:spPr bwMode="auto">
          <a:xfrm>
            <a:off x="5257914" y="4169255"/>
            <a:ext cx="840165" cy="0"/>
          </a:xfrm>
          <a:prstGeom prst="straightConnector1">
            <a:avLst/>
          </a:prstGeom>
          <a:solidFill>
            <a:srgbClr val="3366FF"/>
          </a:solidFill>
          <a:ln w="222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7817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(Pipeline) Hash Join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it work?</a:t>
            </a:r>
          </a:p>
          <a:p>
            <a:pPr lvl="1"/>
            <a:r>
              <a:rPr lang="en-US" sz="1600" dirty="0"/>
              <a:t>Each output tuple is generated exactly once: when the second part arrives</a:t>
            </a:r>
          </a:p>
          <a:p>
            <a:pPr>
              <a:spcBef>
                <a:spcPts val="2000"/>
              </a:spcBef>
            </a:pPr>
            <a:r>
              <a:rPr lang="en-US" dirty="0"/>
              <a:t>Streaming! </a:t>
            </a:r>
          </a:p>
          <a:p>
            <a:pPr lvl="1">
              <a:spcBef>
                <a:spcPts val="2000"/>
              </a:spcBef>
            </a:pPr>
            <a:r>
              <a:rPr lang="en-US" sz="1600" dirty="0"/>
              <a:t>Can always pull another tuple from R or S, build, and probe for outputs</a:t>
            </a:r>
          </a:p>
          <a:p>
            <a:pPr lvl="1"/>
            <a:r>
              <a:rPr lang="en-US" sz="1600" dirty="0"/>
              <a:t>Useful for Stream query engines!</a:t>
            </a:r>
          </a:p>
        </p:txBody>
      </p:sp>
    </p:spTree>
    <p:extLst>
      <p:ext uri="{BB962C8B-B14F-4D97-AF65-F5344CB8AC3E}">
        <p14:creationId xmlns:p14="http://schemas.microsoft.com/office/powerpoint/2010/main" val="281852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Symmetric Hash Join</a:t>
            </a:r>
          </a:p>
          <a:p>
            <a:pPr lvl="1"/>
            <a:r>
              <a:rPr lang="en-US" dirty="0"/>
              <a:t>Straightforward—part of the original proposal</a:t>
            </a:r>
          </a:p>
          <a:p>
            <a:pPr lvl="1"/>
            <a:r>
              <a:rPr lang="en-US" dirty="0"/>
              <a:t>Just add a streaming partitioning phase up front </a:t>
            </a:r>
          </a:p>
          <a:p>
            <a:pPr lvl="1"/>
            <a:r>
              <a:rPr lang="en-US" dirty="0"/>
              <a:t>As in naïve hash join</a:t>
            </a:r>
          </a:p>
          <a:p>
            <a:pPr>
              <a:spcBef>
                <a:spcPts val="2000"/>
              </a:spcBef>
            </a:pPr>
            <a:r>
              <a:rPr lang="en-US" dirty="0"/>
              <a:t>Out-of-core Symmetric Hash Join</a:t>
            </a:r>
          </a:p>
          <a:p>
            <a:pPr lvl="1"/>
            <a:r>
              <a:rPr lang="en-US" dirty="0"/>
              <a:t>Quite a bit trickier. See the </a:t>
            </a:r>
            <a:r>
              <a:rPr lang="en-US" dirty="0">
                <a:hlinkClick r:id="rId2"/>
              </a:rPr>
              <a:t>X-Join paper</a:t>
            </a:r>
            <a:r>
              <a:rPr lang="en-US" dirty="0"/>
              <a:t>.</a:t>
            </a:r>
          </a:p>
          <a:p>
            <a:pPr>
              <a:spcBef>
                <a:spcPts val="2000"/>
              </a:spcBef>
            </a:pPr>
            <a:r>
              <a:rPr lang="en-US" dirty="0"/>
              <a:t>Non-blocking sort-merge join</a:t>
            </a:r>
          </a:p>
          <a:p>
            <a:pPr lvl="1"/>
            <a:r>
              <a:rPr lang="en-US" dirty="0"/>
              <a:t>See the </a:t>
            </a:r>
            <a:r>
              <a:rPr lang="en-US" dirty="0">
                <a:hlinkClick r:id="rId3"/>
              </a:rPr>
              <a:t>Progressive Merge Join</a:t>
            </a:r>
            <a:r>
              <a:rPr lang="en-US" dirty="0"/>
              <a:t> paper</a:t>
            </a:r>
          </a:p>
        </p:txBody>
      </p:sp>
      <p:grpSp>
        <p:nvGrpSpPr>
          <p:cNvPr id="217" name="Group 216" descr="R and S are partitioned to machines and each machine does a symmetric hash join" title="Parallel Symmetric Hash Join"/>
          <p:cNvGrpSpPr/>
          <p:nvPr/>
        </p:nvGrpSpPr>
        <p:grpSpPr>
          <a:xfrm>
            <a:off x="6477000" y="634604"/>
            <a:ext cx="1762922" cy="2776305"/>
            <a:chOff x="5649203" y="2721840"/>
            <a:chExt cx="2350562" cy="3701740"/>
          </a:xfrm>
        </p:grpSpPr>
        <p:sp>
          <p:nvSpPr>
            <p:cNvPr id="78" name="AutoShape 2"/>
            <p:cNvSpPr>
              <a:spLocks noChangeArrowheads="1"/>
            </p:cNvSpPr>
            <p:nvPr/>
          </p:nvSpPr>
          <p:spPr bwMode="auto">
            <a:xfrm>
              <a:off x="5649203" y="2721840"/>
              <a:ext cx="286154" cy="566857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Helvetica Neue"/>
                </a:rPr>
                <a:t>R</a:t>
              </a:r>
              <a:endParaRPr lang="en-US" sz="21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79" name="AutoShape 2"/>
            <p:cNvSpPr>
              <a:spLocks noChangeArrowheads="1"/>
            </p:cNvSpPr>
            <p:nvPr/>
          </p:nvSpPr>
          <p:spPr bwMode="auto">
            <a:xfrm>
              <a:off x="5649203" y="4071719"/>
              <a:ext cx="286154" cy="566857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R</a:t>
              </a:r>
            </a:p>
          </p:txBody>
        </p:sp>
        <p:sp>
          <p:nvSpPr>
            <p:cNvPr id="80" name="AutoShape 2"/>
            <p:cNvSpPr>
              <a:spLocks noChangeArrowheads="1"/>
            </p:cNvSpPr>
            <p:nvPr/>
          </p:nvSpPr>
          <p:spPr bwMode="auto">
            <a:xfrm>
              <a:off x="5649203" y="5379134"/>
              <a:ext cx="286154" cy="566857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R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277209" y="2742168"/>
              <a:ext cx="41293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latin typeface="Helvetica Neue"/>
                </a:rPr>
                <a:t>h</a:t>
              </a:r>
              <a:r>
                <a:rPr lang="en-US" sz="1050" baseline="-25000" dirty="0" err="1">
                  <a:latin typeface="Helvetica Neue"/>
                </a:rPr>
                <a:t>n</a:t>
              </a:r>
              <a:endParaRPr lang="en-US" sz="1050" dirty="0">
                <a:latin typeface="Helvetica Neue"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>
              <a:off x="6093791" y="3556057"/>
              <a:ext cx="970650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93790" y="4867483"/>
              <a:ext cx="1013270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>
              <a:off x="6093790" y="6209235"/>
              <a:ext cx="998617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100" dirty="0">
                <a:latin typeface="Helvetica Neue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144960" y="3514178"/>
              <a:ext cx="917817" cy="2666904"/>
              <a:chOff x="1912557" y="3217994"/>
              <a:chExt cx="1003227" cy="2915080"/>
            </a:xfrm>
          </p:grpSpPr>
          <p:sp>
            <p:nvSpPr>
              <p:cNvPr id="139" name="Line 13"/>
              <p:cNvSpPr>
                <a:spLocks noChangeShapeType="1"/>
              </p:cNvSpPr>
              <p:nvPr/>
            </p:nvSpPr>
            <p:spPr bwMode="auto">
              <a:xfrm>
                <a:off x="1942269" y="3233228"/>
                <a:ext cx="956973" cy="2896521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00" dirty="0">
                  <a:latin typeface="Helvetica Neue"/>
                </a:endParaRPr>
              </a:p>
            </p:txBody>
          </p:sp>
          <p:sp>
            <p:nvSpPr>
              <p:cNvPr id="140" name="Line 13"/>
              <p:cNvSpPr>
                <a:spLocks noChangeShapeType="1"/>
              </p:cNvSpPr>
              <p:nvPr/>
            </p:nvSpPr>
            <p:spPr bwMode="auto">
              <a:xfrm>
                <a:off x="1912557" y="3217994"/>
                <a:ext cx="1003227" cy="149470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00" dirty="0">
                  <a:latin typeface="Helvetica Neue"/>
                </a:endParaRPr>
              </a:p>
            </p:txBody>
          </p:sp>
          <p:sp>
            <p:nvSpPr>
              <p:cNvPr id="141" name="Line 13"/>
              <p:cNvSpPr>
                <a:spLocks noChangeShapeType="1"/>
              </p:cNvSpPr>
              <p:nvPr/>
            </p:nvSpPr>
            <p:spPr bwMode="auto">
              <a:xfrm flipV="1">
                <a:off x="1923361" y="3232014"/>
                <a:ext cx="992423" cy="146770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00" dirty="0">
                  <a:latin typeface="Helvetica Neue"/>
                </a:endParaRPr>
              </a:p>
            </p:txBody>
          </p:sp>
          <p:sp>
            <p:nvSpPr>
              <p:cNvPr id="142" name="Line 13"/>
              <p:cNvSpPr>
                <a:spLocks noChangeShapeType="1"/>
              </p:cNvSpPr>
              <p:nvPr/>
            </p:nvSpPr>
            <p:spPr bwMode="auto">
              <a:xfrm flipV="1">
                <a:off x="1933977" y="4688095"/>
                <a:ext cx="965265" cy="1429694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00" dirty="0">
                  <a:latin typeface="Helvetica Neue"/>
                </a:endParaRPr>
              </a:p>
            </p:txBody>
          </p:sp>
          <p:sp>
            <p:nvSpPr>
              <p:cNvPr id="143" name="Line 13"/>
              <p:cNvSpPr>
                <a:spLocks noChangeShapeType="1"/>
              </p:cNvSpPr>
              <p:nvPr/>
            </p:nvSpPr>
            <p:spPr bwMode="auto">
              <a:xfrm>
                <a:off x="1936269" y="4710528"/>
                <a:ext cx="957121" cy="1419221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00" dirty="0">
                  <a:latin typeface="Helvetica Neue"/>
                </a:endParaRPr>
              </a:p>
            </p:txBody>
          </p:sp>
          <p:sp>
            <p:nvSpPr>
              <p:cNvPr id="144" name="Line 13"/>
              <p:cNvSpPr>
                <a:spLocks noChangeShapeType="1"/>
              </p:cNvSpPr>
              <p:nvPr/>
            </p:nvSpPr>
            <p:spPr bwMode="auto">
              <a:xfrm flipV="1">
                <a:off x="1923361" y="3232013"/>
                <a:ext cx="975881" cy="2901061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00" dirty="0">
                  <a:latin typeface="Helvetica Neue"/>
                </a:endParaRPr>
              </a:p>
            </p:txBody>
          </p:sp>
        </p:grpSp>
        <p:sp>
          <p:nvSpPr>
            <p:cNvPr id="89" name="AutoShape 2"/>
            <p:cNvSpPr>
              <a:spLocks noChangeArrowheads="1"/>
            </p:cNvSpPr>
            <p:nvPr/>
          </p:nvSpPr>
          <p:spPr bwMode="auto">
            <a:xfrm>
              <a:off x="5892992" y="3248013"/>
              <a:ext cx="283045" cy="560697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Helvetica Neue"/>
                </a:rPr>
                <a:t>S</a:t>
              </a:r>
            </a:p>
          </p:txBody>
        </p:sp>
        <p:sp>
          <p:nvSpPr>
            <p:cNvPr id="106" name="AutoShape 2"/>
            <p:cNvSpPr>
              <a:spLocks noChangeArrowheads="1"/>
            </p:cNvSpPr>
            <p:nvPr/>
          </p:nvSpPr>
          <p:spPr bwMode="auto">
            <a:xfrm>
              <a:off x="5892992" y="4559438"/>
              <a:ext cx="283045" cy="560697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S</a:t>
              </a:r>
            </a:p>
          </p:txBody>
        </p:sp>
        <p:sp>
          <p:nvSpPr>
            <p:cNvPr id="123" name="AutoShape 2"/>
            <p:cNvSpPr>
              <a:spLocks noChangeArrowheads="1"/>
            </p:cNvSpPr>
            <p:nvPr/>
          </p:nvSpPr>
          <p:spPr bwMode="auto">
            <a:xfrm>
              <a:off x="5889098" y="5862883"/>
              <a:ext cx="283045" cy="560697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Helvetica Neue"/>
                </a:rPr>
                <a:t>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935357" y="2977754"/>
              <a:ext cx="2064408" cy="768048"/>
              <a:chOff x="4675494" y="3393908"/>
              <a:chExt cx="4071037" cy="1514599"/>
            </a:xfrm>
          </p:grpSpPr>
          <p:grpSp>
            <p:nvGrpSpPr>
              <p:cNvPr id="159" name="Group 158"/>
              <p:cNvGrpSpPr/>
              <p:nvPr/>
            </p:nvGrpSpPr>
            <p:grpSpPr>
              <a:xfrm rot="5400000">
                <a:off x="6854466" y="3352800"/>
                <a:ext cx="1514599" cy="1596816"/>
                <a:chOff x="6854466" y="3352800"/>
                <a:chExt cx="1514599" cy="1596816"/>
              </a:xfrm>
            </p:grpSpPr>
            <p:sp>
              <p:nvSpPr>
                <p:cNvPr id="160" name="Rectangle 6"/>
                <p:cNvSpPr>
                  <a:spLocks noChangeArrowheads="1"/>
                </p:cNvSpPr>
                <p:nvPr/>
              </p:nvSpPr>
              <p:spPr bwMode="auto">
                <a:xfrm>
                  <a:off x="6854466" y="3352800"/>
                  <a:ext cx="1514599" cy="1596816"/>
                </a:xfrm>
                <a:prstGeom prst="rect">
                  <a:avLst/>
                </a:prstGeom>
                <a:solidFill>
                  <a:srgbClr val="3365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61" name="Rectangle 12"/>
                <p:cNvSpPr>
                  <a:spLocks noChangeArrowheads="1"/>
                </p:cNvSpPr>
                <p:nvPr/>
              </p:nvSpPr>
              <p:spPr bwMode="auto">
                <a:xfrm>
                  <a:off x="6934200" y="3505200"/>
                  <a:ext cx="609600" cy="1219199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62" name="Rectangle 12"/>
                <p:cNvSpPr>
                  <a:spLocks noChangeArrowheads="1"/>
                </p:cNvSpPr>
                <p:nvPr/>
              </p:nvSpPr>
              <p:spPr bwMode="auto">
                <a:xfrm>
                  <a:off x="7719392" y="3505200"/>
                  <a:ext cx="590796" cy="1219199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</p:grpSp>
          <p:cxnSp>
            <p:nvCxnSpPr>
              <p:cNvPr id="163" name="Straight Arrow Connector 162"/>
              <p:cNvCxnSpPr>
                <a:stCxn id="78" idx="4"/>
              </p:cNvCxnSpPr>
              <p:nvPr/>
            </p:nvCxnSpPr>
            <p:spPr bwMode="auto">
              <a:xfrm>
                <a:off x="4675494" y="3448168"/>
                <a:ext cx="2363081" cy="330276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64" name="Straight Arrow Connector 163"/>
              <p:cNvCxnSpPr/>
              <p:nvPr/>
            </p:nvCxnSpPr>
            <p:spPr bwMode="auto">
              <a:xfrm flipV="1">
                <a:off x="7038575" y="3889472"/>
                <a:ext cx="609599" cy="664761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65" name="Straight Arrow Connector 164"/>
              <p:cNvCxnSpPr/>
              <p:nvPr/>
            </p:nvCxnSpPr>
            <p:spPr bwMode="auto">
              <a:xfrm flipV="1">
                <a:off x="7627118" y="4531707"/>
                <a:ext cx="1119413" cy="16281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66" name="Straight Arrow Connector 165"/>
              <p:cNvCxnSpPr/>
              <p:nvPr/>
            </p:nvCxnSpPr>
            <p:spPr bwMode="auto">
              <a:xfrm>
                <a:off x="6051357" y="4539847"/>
                <a:ext cx="987218" cy="14386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67" name="Straight Arrow Connector 166"/>
              <p:cNvCxnSpPr/>
              <p:nvPr/>
            </p:nvCxnSpPr>
            <p:spPr bwMode="auto">
              <a:xfrm>
                <a:off x="7038574" y="3778443"/>
                <a:ext cx="587737" cy="793557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68" name="Straight Arrow Connector 167"/>
              <p:cNvCxnSpPr/>
              <p:nvPr/>
            </p:nvCxnSpPr>
            <p:spPr bwMode="auto">
              <a:xfrm>
                <a:off x="7626311" y="3898314"/>
                <a:ext cx="1120220" cy="0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grpSp>
          <p:nvGrpSpPr>
            <p:cNvPr id="169" name="Group 168"/>
            <p:cNvGrpSpPr/>
            <p:nvPr/>
          </p:nvGrpSpPr>
          <p:grpSpPr>
            <a:xfrm>
              <a:off x="5935357" y="4283835"/>
              <a:ext cx="2052924" cy="768048"/>
              <a:chOff x="4698141" y="3393908"/>
              <a:chExt cx="4048390" cy="1514599"/>
            </a:xfrm>
          </p:grpSpPr>
          <p:grpSp>
            <p:nvGrpSpPr>
              <p:cNvPr id="170" name="Group 169"/>
              <p:cNvGrpSpPr/>
              <p:nvPr/>
            </p:nvGrpSpPr>
            <p:grpSpPr>
              <a:xfrm rot="5400000">
                <a:off x="6854466" y="3352800"/>
                <a:ext cx="1514599" cy="1596816"/>
                <a:chOff x="6854466" y="3352800"/>
                <a:chExt cx="1514599" cy="1596816"/>
              </a:xfrm>
            </p:grpSpPr>
            <p:sp>
              <p:nvSpPr>
                <p:cNvPr id="177" name="Rectangle 6"/>
                <p:cNvSpPr>
                  <a:spLocks noChangeArrowheads="1"/>
                </p:cNvSpPr>
                <p:nvPr/>
              </p:nvSpPr>
              <p:spPr bwMode="auto">
                <a:xfrm>
                  <a:off x="6854466" y="3352800"/>
                  <a:ext cx="1514599" cy="1596816"/>
                </a:xfrm>
                <a:prstGeom prst="rect">
                  <a:avLst/>
                </a:prstGeom>
                <a:solidFill>
                  <a:srgbClr val="09B05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78" name="Rectangle 12"/>
                <p:cNvSpPr>
                  <a:spLocks noChangeArrowheads="1"/>
                </p:cNvSpPr>
                <p:nvPr/>
              </p:nvSpPr>
              <p:spPr bwMode="auto">
                <a:xfrm>
                  <a:off x="6934200" y="3505200"/>
                  <a:ext cx="609600" cy="1219199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79" name="Rectangle 12"/>
                <p:cNvSpPr>
                  <a:spLocks noChangeArrowheads="1"/>
                </p:cNvSpPr>
                <p:nvPr/>
              </p:nvSpPr>
              <p:spPr bwMode="auto">
                <a:xfrm>
                  <a:off x="7719392" y="3505200"/>
                  <a:ext cx="590796" cy="1219199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</p:grpSp>
          <p:cxnSp>
            <p:nvCxnSpPr>
              <p:cNvPr id="171" name="Straight Arrow Connector 170"/>
              <p:cNvCxnSpPr>
                <a:stCxn id="79" idx="4"/>
              </p:cNvCxnSpPr>
              <p:nvPr/>
            </p:nvCxnSpPr>
            <p:spPr bwMode="auto">
              <a:xfrm>
                <a:off x="4698141" y="3534538"/>
                <a:ext cx="2340435" cy="243906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72" name="Straight Arrow Connector 171"/>
              <p:cNvCxnSpPr/>
              <p:nvPr/>
            </p:nvCxnSpPr>
            <p:spPr bwMode="auto">
              <a:xfrm flipV="1">
                <a:off x="7038575" y="3889472"/>
                <a:ext cx="609599" cy="664761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73" name="Straight Arrow Connector 172"/>
              <p:cNvCxnSpPr/>
              <p:nvPr/>
            </p:nvCxnSpPr>
            <p:spPr bwMode="auto">
              <a:xfrm flipV="1">
                <a:off x="7627118" y="4531707"/>
                <a:ext cx="1119413" cy="16281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74" name="Straight Arrow Connector 173"/>
              <p:cNvCxnSpPr/>
              <p:nvPr/>
            </p:nvCxnSpPr>
            <p:spPr bwMode="auto">
              <a:xfrm>
                <a:off x="6051357" y="4539847"/>
                <a:ext cx="987218" cy="14386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75" name="Straight Arrow Connector 174"/>
              <p:cNvCxnSpPr/>
              <p:nvPr/>
            </p:nvCxnSpPr>
            <p:spPr bwMode="auto">
              <a:xfrm>
                <a:off x="7038574" y="3778443"/>
                <a:ext cx="587737" cy="793557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76" name="Straight Arrow Connector 175"/>
              <p:cNvCxnSpPr/>
              <p:nvPr/>
            </p:nvCxnSpPr>
            <p:spPr bwMode="auto">
              <a:xfrm>
                <a:off x="7626311" y="3898314"/>
                <a:ext cx="1120220" cy="0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grpSp>
          <p:nvGrpSpPr>
            <p:cNvPr id="180" name="Group 179"/>
            <p:cNvGrpSpPr/>
            <p:nvPr/>
          </p:nvGrpSpPr>
          <p:grpSpPr>
            <a:xfrm>
              <a:off x="5935357" y="5622056"/>
              <a:ext cx="2064408" cy="768048"/>
              <a:chOff x="4675494" y="3393908"/>
              <a:chExt cx="4071037" cy="1514599"/>
            </a:xfrm>
          </p:grpSpPr>
          <p:grpSp>
            <p:nvGrpSpPr>
              <p:cNvPr id="181" name="Group 180"/>
              <p:cNvGrpSpPr/>
              <p:nvPr/>
            </p:nvGrpSpPr>
            <p:grpSpPr>
              <a:xfrm rot="5400000">
                <a:off x="6854466" y="3352800"/>
                <a:ext cx="1514599" cy="1596816"/>
                <a:chOff x="6854466" y="3352800"/>
                <a:chExt cx="1514599" cy="1596816"/>
              </a:xfrm>
            </p:grpSpPr>
            <p:sp>
              <p:nvSpPr>
                <p:cNvPr id="188" name="Rectangle 6"/>
                <p:cNvSpPr>
                  <a:spLocks noChangeArrowheads="1"/>
                </p:cNvSpPr>
                <p:nvPr/>
              </p:nvSpPr>
              <p:spPr bwMode="auto">
                <a:xfrm>
                  <a:off x="6854466" y="3352800"/>
                  <a:ext cx="1514599" cy="1596816"/>
                </a:xfrm>
                <a:prstGeom prst="rect">
                  <a:avLst/>
                </a:prstGeom>
                <a:solidFill>
                  <a:srgbClr val="FD823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89" name="Rectangle 12"/>
                <p:cNvSpPr>
                  <a:spLocks noChangeArrowheads="1"/>
                </p:cNvSpPr>
                <p:nvPr/>
              </p:nvSpPr>
              <p:spPr bwMode="auto">
                <a:xfrm>
                  <a:off x="6934200" y="3505200"/>
                  <a:ext cx="609600" cy="1219199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  <p:sp>
              <p:nvSpPr>
                <p:cNvPr id="190" name="Rectangle 12"/>
                <p:cNvSpPr>
                  <a:spLocks noChangeArrowheads="1"/>
                </p:cNvSpPr>
                <p:nvPr/>
              </p:nvSpPr>
              <p:spPr bwMode="auto">
                <a:xfrm>
                  <a:off x="7719392" y="3505200"/>
                  <a:ext cx="590796" cy="1219199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350" dirty="0">
                    <a:latin typeface="Helvetica Neue"/>
                  </a:endParaRPr>
                </a:p>
              </p:txBody>
            </p:sp>
          </p:grpSp>
          <p:cxnSp>
            <p:nvCxnSpPr>
              <p:cNvPr id="182" name="Straight Arrow Connector 181"/>
              <p:cNvCxnSpPr/>
              <p:nvPr/>
            </p:nvCxnSpPr>
            <p:spPr bwMode="auto">
              <a:xfrm>
                <a:off x="4675494" y="3448168"/>
                <a:ext cx="2363081" cy="330276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83" name="Straight Arrow Connector 182"/>
              <p:cNvCxnSpPr/>
              <p:nvPr/>
            </p:nvCxnSpPr>
            <p:spPr bwMode="auto">
              <a:xfrm flipV="1">
                <a:off x="7038575" y="3889472"/>
                <a:ext cx="609599" cy="664761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84" name="Straight Arrow Connector 183"/>
              <p:cNvCxnSpPr/>
              <p:nvPr/>
            </p:nvCxnSpPr>
            <p:spPr bwMode="auto">
              <a:xfrm flipV="1">
                <a:off x="7627118" y="4531707"/>
                <a:ext cx="1119413" cy="16281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85" name="Straight Arrow Connector 184"/>
              <p:cNvCxnSpPr/>
              <p:nvPr/>
            </p:nvCxnSpPr>
            <p:spPr bwMode="auto">
              <a:xfrm>
                <a:off x="6051357" y="4539847"/>
                <a:ext cx="987218" cy="14386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86" name="Straight Arrow Connector 185"/>
              <p:cNvCxnSpPr/>
              <p:nvPr/>
            </p:nvCxnSpPr>
            <p:spPr bwMode="auto">
              <a:xfrm>
                <a:off x="7038574" y="3778443"/>
                <a:ext cx="587737" cy="793557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87" name="Straight Arrow Connector 186"/>
              <p:cNvCxnSpPr/>
              <p:nvPr/>
            </p:nvCxnSpPr>
            <p:spPr bwMode="auto">
              <a:xfrm>
                <a:off x="7626311" y="3898314"/>
                <a:ext cx="1120220" cy="0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cxnSp>
          <p:nvCxnSpPr>
            <p:cNvPr id="191" name="Straight Arrow Connector 190"/>
            <p:cNvCxnSpPr>
              <a:stCxn id="78" idx="4"/>
            </p:cNvCxnSpPr>
            <p:nvPr/>
          </p:nvCxnSpPr>
          <p:spPr bwMode="auto">
            <a:xfrm>
              <a:off x="5935357" y="3005269"/>
              <a:ext cx="1157050" cy="1500010"/>
            </a:xfrm>
            <a:prstGeom prst="straightConnector1">
              <a:avLst/>
            </a:prstGeom>
            <a:solidFill>
              <a:srgbClr val="3366FF"/>
            </a:solidFill>
            <a:ln w="222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92" name="Straight Arrow Connector 191"/>
            <p:cNvCxnSpPr>
              <a:stCxn id="78" idx="4"/>
            </p:cNvCxnSpPr>
            <p:nvPr/>
          </p:nvCxnSpPr>
          <p:spPr bwMode="auto">
            <a:xfrm>
              <a:off x="5935357" y="3005269"/>
              <a:ext cx="1171703" cy="2832336"/>
            </a:xfrm>
            <a:prstGeom prst="straightConnector1">
              <a:avLst/>
            </a:prstGeom>
            <a:solidFill>
              <a:srgbClr val="3366FF"/>
            </a:solidFill>
            <a:ln w="222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98" name="Straight Arrow Connector 197"/>
            <p:cNvCxnSpPr>
              <a:stCxn id="89" idx="4"/>
            </p:cNvCxnSpPr>
            <p:nvPr/>
          </p:nvCxnSpPr>
          <p:spPr bwMode="auto">
            <a:xfrm>
              <a:off x="6176037" y="3528362"/>
              <a:ext cx="921859" cy="2701878"/>
            </a:xfrm>
            <a:prstGeom prst="straightConnector1">
              <a:avLst/>
            </a:prstGeom>
            <a:solidFill>
              <a:srgbClr val="3366FF"/>
            </a:solidFill>
            <a:ln w="222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01" name="Straight Arrow Connector 200"/>
            <p:cNvCxnSpPr>
              <a:stCxn id="79" idx="4"/>
              <a:endCxn id="161" idx="2"/>
            </p:cNvCxnSpPr>
            <p:nvPr/>
          </p:nvCxnSpPr>
          <p:spPr bwMode="auto">
            <a:xfrm flipV="1">
              <a:off x="5935357" y="3172750"/>
              <a:ext cx="1198310" cy="1182398"/>
            </a:xfrm>
            <a:prstGeom prst="straightConnector1">
              <a:avLst/>
            </a:prstGeom>
            <a:solidFill>
              <a:srgbClr val="3366FF"/>
            </a:solidFill>
            <a:ln w="222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04" name="Straight Arrow Connector 203"/>
            <p:cNvCxnSpPr>
              <a:stCxn id="79" idx="4"/>
            </p:cNvCxnSpPr>
            <p:nvPr/>
          </p:nvCxnSpPr>
          <p:spPr bwMode="auto">
            <a:xfrm>
              <a:off x="5935357" y="4355148"/>
              <a:ext cx="1127420" cy="1875092"/>
            </a:xfrm>
            <a:prstGeom prst="straightConnector1">
              <a:avLst/>
            </a:prstGeom>
            <a:solidFill>
              <a:srgbClr val="3366FF"/>
            </a:solidFill>
            <a:ln w="222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11" name="Straight Arrow Connector 210"/>
            <p:cNvCxnSpPr>
              <a:stCxn id="80" idx="4"/>
            </p:cNvCxnSpPr>
            <p:nvPr/>
          </p:nvCxnSpPr>
          <p:spPr bwMode="auto">
            <a:xfrm flipV="1">
              <a:off x="5935357" y="3186935"/>
              <a:ext cx="1164650" cy="2475628"/>
            </a:xfrm>
            <a:prstGeom prst="straightConnector1">
              <a:avLst/>
            </a:prstGeom>
            <a:solidFill>
              <a:srgbClr val="3366FF"/>
            </a:solidFill>
            <a:ln w="222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14" name="Straight Arrow Connector 213"/>
            <p:cNvCxnSpPr>
              <a:stCxn id="80" idx="4"/>
            </p:cNvCxnSpPr>
            <p:nvPr/>
          </p:nvCxnSpPr>
          <p:spPr bwMode="auto">
            <a:xfrm flipV="1">
              <a:off x="5935357" y="4480186"/>
              <a:ext cx="1164650" cy="1182377"/>
            </a:xfrm>
            <a:prstGeom prst="straightConnector1">
              <a:avLst/>
            </a:prstGeom>
            <a:solidFill>
              <a:srgbClr val="3366FF"/>
            </a:solidFill>
            <a:ln w="222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570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Roughly 2 Kinds of Parallelism</a:t>
            </a:r>
          </a:p>
        </p:txBody>
      </p:sp>
      <p:sp>
        <p:nvSpPr>
          <p:cNvPr id="22538" name="TextBox 108" descr="Scales up to amount of data. Split data among several nodes to split the work" title="Partition"/>
          <p:cNvSpPr txBox="1">
            <a:spLocks noChangeArrowheads="1"/>
          </p:cNvSpPr>
          <p:nvPr/>
        </p:nvSpPr>
        <p:spPr bwMode="auto">
          <a:xfrm>
            <a:off x="3700044" y="3693784"/>
            <a:ext cx="25859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1500" dirty="0">
                <a:latin typeface="Helvetica Neue" charset="0"/>
                <a:ea typeface="Helvetica Neue" charset="0"/>
                <a:cs typeface="Helvetica Neue" charset="0"/>
              </a:rPr>
              <a:t>Partition</a:t>
            </a:r>
          </a:p>
          <a:p>
            <a:pPr algn="ctr" eaLnBrk="1" hangingPunct="1"/>
            <a:r>
              <a:rPr lang="en-US" altLang="x-none" sz="1500" dirty="0">
                <a:latin typeface="Helvetica Neue" charset="0"/>
                <a:ea typeface="Helvetica Neue" charset="0"/>
                <a:cs typeface="Helvetica Neue" charset="0"/>
              </a:rPr>
              <a:t>scales up to amount of data</a:t>
            </a:r>
          </a:p>
        </p:txBody>
      </p:sp>
      <p:sp>
        <p:nvSpPr>
          <p:cNvPr id="22539" name="Oval 109" descr="A circle demonstrates any sequential program e.g. relational operator" title="Circle"/>
          <p:cNvSpPr>
            <a:spLocks noChangeArrowheads="1"/>
          </p:cNvSpPr>
          <p:nvPr/>
        </p:nvSpPr>
        <p:spPr bwMode="auto">
          <a:xfrm>
            <a:off x="1643238" y="1014906"/>
            <a:ext cx="835819" cy="476250"/>
          </a:xfrm>
          <a:prstGeom prst="ellipse">
            <a:avLst/>
          </a:prstGeom>
          <a:solidFill>
            <a:srgbClr val="33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 sz="900"/>
          </a:p>
        </p:txBody>
      </p:sp>
      <p:sp>
        <p:nvSpPr>
          <p:cNvPr id="22540" name="TextBox 110" descr="A circle demonstrates any sequential program e.g. relational operator" title="Circle"/>
          <p:cNvSpPr txBox="1">
            <a:spLocks noChangeArrowheads="1"/>
          </p:cNvSpPr>
          <p:nvPr/>
        </p:nvSpPr>
        <p:spPr bwMode="auto">
          <a:xfrm>
            <a:off x="2637712" y="998032"/>
            <a:ext cx="27982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800" dirty="0">
                <a:latin typeface="Helvetica Neue" charset="0"/>
                <a:ea typeface="Helvetica Neue" charset="0"/>
                <a:cs typeface="Helvetica Neue" charset="0"/>
              </a:rPr>
              <a:t>: any sequential program,</a:t>
            </a:r>
          </a:p>
          <a:p>
            <a:pPr eaLnBrk="1" hangingPunct="1"/>
            <a:r>
              <a:rPr lang="en-US" altLang="x-none" sz="1800" dirty="0">
                <a:latin typeface="Helvetica Neue" charset="0"/>
                <a:ea typeface="Helvetica Neue" charset="0"/>
                <a:cs typeface="Helvetica Neue" charset="0"/>
              </a:rPr>
              <a:t>e.g. a relational operator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38820" y="4274800"/>
            <a:ext cx="190261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We’ll </a:t>
            </a:r>
            <a:r>
              <a:rPr lang="en-US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get more refined soon.</a:t>
            </a:r>
            <a:endParaRPr lang="en-US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5" name="Group 4" descr="Scales up to amount of data. Split data among several nodes to split the work" title="Partition"/>
          <p:cNvGrpSpPr/>
          <p:nvPr/>
        </p:nvGrpSpPr>
        <p:grpSpPr>
          <a:xfrm>
            <a:off x="3523587" y="1940977"/>
            <a:ext cx="2536031" cy="1391407"/>
            <a:chOff x="5229225" y="2882761"/>
            <a:chExt cx="2753728" cy="1855209"/>
          </a:xfrm>
        </p:grpSpPr>
        <p:grpSp>
          <p:nvGrpSpPr>
            <p:cNvPr id="4" name="Group 3"/>
            <p:cNvGrpSpPr/>
            <p:nvPr/>
          </p:nvGrpSpPr>
          <p:grpSpPr>
            <a:xfrm>
              <a:off x="5229225" y="2882761"/>
              <a:ext cx="1836877" cy="1287494"/>
              <a:chOff x="6045131" y="4189381"/>
              <a:chExt cx="1836877" cy="1287494"/>
            </a:xfrm>
          </p:grpSpPr>
          <p:sp>
            <p:nvSpPr>
              <p:cNvPr id="22579" name="Oval 54"/>
              <p:cNvSpPr>
                <a:spLocks noChangeArrowheads="1"/>
              </p:cNvSpPr>
              <p:nvPr/>
            </p:nvSpPr>
            <p:spPr bwMode="auto">
              <a:xfrm>
                <a:off x="6045131" y="4384771"/>
                <a:ext cx="1114564" cy="634904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/>
              </a:p>
            </p:txBody>
          </p:sp>
          <p:cxnSp>
            <p:nvCxnSpPr>
              <p:cNvPr id="22580" name="Straight Arrow Connector 55"/>
              <p:cNvCxnSpPr>
                <a:cxnSpLocks noChangeShapeType="1"/>
                <a:stCxn id="22579" idx="0"/>
              </p:cNvCxnSpPr>
              <p:nvPr/>
            </p:nvCxnSpPr>
            <p:spPr bwMode="auto">
              <a:xfrm rot="5400000" flipH="1" flipV="1">
                <a:off x="6506272" y="4285524"/>
                <a:ext cx="195390" cy="3104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572" name="Oval 70"/>
              <p:cNvSpPr>
                <a:spLocks noChangeArrowheads="1"/>
              </p:cNvSpPr>
              <p:nvPr/>
            </p:nvSpPr>
            <p:spPr bwMode="auto">
              <a:xfrm>
                <a:off x="6286431" y="4537171"/>
                <a:ext cx="1114564" cy="634904"/>
              </a:xfrm>
              <a:prstGeom prst="ellipse">
                <a:avLst/>
              </a:prstGeom>
              <a:solidFill>
                <a:srgbClr val="09B05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2573" name="Straight Arrow Connector 71"/>
              <p:cNvCxnSpPr>
                <a:cxnSpLocks noChangeShapeType="1"/>
                <a:stCxn id="22572" idx="0"/>
              </p:cNvCxnSpPr>
              <p:nvPr/>
            </p:nvCxnSpPr>
            <p:spPr bwMode="auto">
              <a:xfrm rot="5400000" flipH="1" flipV="1">
                <a:off x="6747572" y="4437924"/>
                <a:ext cx="195390" cy="3104"/>
              </a:xfrm>
              <a:prstGeom prst="straightConnector1">
                <a:avLst/>
              </a:prstGeom>
              <a:solidFill>
                <a:srgbClr val="71010C"/>
              </a:solidFill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/>
            </p:spPr>
          </p:cxnSp>
          <p:sp>
            <p:nvSpPr>
              <p:cNvPr id="22565" name="Oval 78"/>
              <p:cNvSpPr>
                <a:spLocks noChangeArrowheads="1"/>
              </p:cNvSpPr>
              <p:nvPr/>
            </p:nvSpPr>
            <p:spPr bwMode="auto">
              <a:xfrm>
                <a:off x="6526144" y="4689571"/>
                <a:ext cx="1114564" cy="634904"/>
              </a:xfrm>
              <a:prstGeom prst="ellipse">
                <a:avLst/>
              </a:prstGeom>
              <a:solidFill>
                <a:srgbClr val="FD823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/>
              </a:p>
            </p:txBody>
          </p:sp>
          <p:cxnSp>
            <p:nvCxnSpPr>
              <p:cNvPr id="22566" name="Straight Arrow Connector 79"/>
              <p:cNvCxnSpPr>
                <a:cxnSpLocks noChangeShapeType="1"/>
                <a:stCxn id="22565" idx="0"/>
              </p:cNvCxnSpPr>
              <p:nvPr/>
            </p:nvCxnSpPr>
            <p:spPr bwMode="auto">
              <a:xfrm rot="5400000" flipH="1" flipV="1">
                <a:off x="6987285" y="4590324"/>
                <a:ext cx="195390" cy="3104"/>
              </a:xfrm>
              <a:prstGeom prst="straightConnector1">
                <a:avLst/>
              </a:prstGeom>
              <a:solidFill>
                <a:srgbClr val="FD8232"/>
              </a:solidFill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/>
            </p:spPr>
          </p:cxnSp>
          <p:sp>
            <p:nvSpPr>
              <p:cNvPr id="22558" name="Oval 86"/>
              <p:cNvSpPr>
                <a:spLocks noChangeArrowheads="1"/>
              </p:cNvSpPr>
              <p:nvPr/>
            </p:nvSpPr>
            <p:spPr bwMode="auto">
              <a:xfrm>
                <a:off x="6767444" y="4841971"/>
                <a:ext cx="1114564" cy="634904"/>
              </a:xfrm>
              <a:prstGeom prst="ellipse">
                <a:avLst/>
              </a:prstGeom>
              <a:solidFill>
                <a:srgbClr val="71010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/>
              </a:p>
            </p:txBody>
          </p:sp>
          <p:cxnSp>
            <p:nvCxnSpPr>
              <p:cNvPr id="22559" name="Straight Arrow Connector 87"/>
              <p:cNvCxnSpPr>
                <a:cxnSpLocks noChangeShapeType="1"/>
                <a:stCxn id="22558" idx="0"/>
              </p:cNvCxnSpPr>
              <p:nvPr/>
            </p:nvCxnSpPr>
            <p:spPr bwMode="auto">
              <a:xfrm rot="5400000" flipH="1" flipV="1">
                <a:off x="7228585" y="4742724"/>
                <a:ext cx="195390" cy="3104"/>
              </a:xfrm>
              <a:prstGeom prst="straightConnector1">
                <a:avLst/>
              </a:prstGeom>
              <a:solidFill>
                <a:srgbClr val="09B050"/>
              </a:solidFill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6146076" y="3450476"/>
              <a:ext cx="1836877" cy="1287494"/>
              <a:chOff x="6045131" y="4189381"/>
              <a:chExt cx="1836877" cy="1287494"/>
            </a:xfrm>
          </p:grpSpPr>
          <p:sp>
            <p:nvSpPr>
              <p:cNvPr id="67" name="Oval 54"/>
              <p:cNvSpPr>
                <a:spLocks noChangeArrowheads="1"/>
              </p:cNvSpPr>
              <p:nvPr/>
            </p:nvSpPr>
            <p:spPr bwMode="auto">
              <a:xfrm>
                <a:off x="6045131" y="4384771"/>
                <a:ext cx="1114564" cy="63490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/>
              </a:p>
            </p:txBody>
          </p:sp>
          <p:cxnSp>
            <p:nvCxnSpPr>
              <p:cNvPr id="68" name="Straight Arrow Connector 5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506272" y="4285524"/>
                <a:ext cx="195390" cy="3104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" name="Oval 70"/>
              <p:cNvSpPr>
                <a:spLocks noChangeArrowheads="1"/>
              </p:cNvSpPr>
              <p:nvPr/>
            </p:nvSpPr>
            <p:spPr bwMode="auto">
              <a:xfrm>
                <a:off x="6286431" y="4537171"/>
                <a:ext cx="1114564" cy="63490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70" name="Straight Arrow Connector 7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747572" y="4437924"/>
                <a:ext cx="195390" cy="3104"/>
              </a:xfrm>
              <a:prstGeom prst="straightConnector1">
                <a:avLst/>
              </a:prstGeom>
              <a:solidFill>
                <a:srgbClr val="71010C"/>
              </a:solidFill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/>
            </p:spPr>
          </p:cxnSp>
          <p:sp>
            <p:nvSpPr>
              <p:cNvPr id="71" name="Oval 78"/>
              <p:cNvSpPr>
                <a:spLocks noChangeArrowheads="1"/>
              </p:cNvSpPr>
              <p:nvPr/>
            </p:nvSpPr>
            <p:spPr bwMode="auto">
              <a:xfrm>
                <a:off x="6526144" y="4689571"/>
                <a:ext cx="1114564" cy="634904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 sz="900"/>
              </a:p>
            </p:txBody>
          </p:sp>
          <p:cxnSp>
            <p:nvCxnSpPr>
              <p:cNvPr id="72" name="Straight Arrow Connector 7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987285" y="4590324"/>
                <a:ext cx="195390" cy="3104"/>
              </a:xfrm>
              <a:prstGeom prst="straightConnector1">
                <a:avLst/>
              </a:prstGeom>
              <a:solidFill>
                <a:srgbClr val="FD8232"/>
              </a:solidFill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/>
            </p:spPr>
          </p:cxnSp>
          <p:sp>
            <p:nvSpPr>
              <p:cNvPr id="73" name="Oval 86"/>
              <p:cNvSpPr>
                <a:spLocks noChangeArrowheads="1"/>
              </p:cNvSpPr>
              <p:nvPr/>
            </p:nvSpPr>
            <p:spPr bwMode="auto">
              <a:xfrm>
                <a:off x="6767444" y="4841971"/>
                <a:ext cx="1114564" cy="634904"/>
              </a:xfrm>
              <a:prstGeom prst="ellipse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i="1" dirty="0"/>
                  <a:t>f(</a:t>
                </a:r>
                <a:r>
                  <a:rPr lang="en-US" altLang="x-none" i="1" dirty="0" err="1"/>
                  <a:t>x</a:t>
                </a:r>
                <a:r>
                  <a:rPr lang="en-US" altLang="x-none" i="1" baseline="-25000" dirty="0" err="1"/>
                  <a:t>h</a:t>
                </a:r>
                <a:r>
                  <a:rPr lang="en-US" altLang="x-none" i="1" baseline="-25000" dirty="0"/>
                  <a:t>(x)</a:t>
                </a:r>
                <a:r>
                  <a:rPr lang="en-US" altLang="x-none" i="1" dirty="0"/>
                  <a:t>)</a:t>
                </a:r>
                <a:endParaRPr lang="x-none" altLang="x-none" i="1" dirty="0"/>
              </a:p>
            </p:txBody>
          </p:sp>
          <p:cxnSp>
            <p:nvCxnSpPr>
              <p:cNvPr id="74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228585" y="4742724"/>
                <a:ext cx="195390" cy="3104"/>
              </a:xfrm>
              <a:prstGeom prst="straightConnector1">
                <a:avLst/>
              </a:prstGeom>
              <a:solidFill>
                <a:srgbClr val="09B050"/>
              </a:solidFill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/>
            </p:spPr>
          </p:cxnSp>
        </p:grpSp>
      </p:grpSp>
      <p:grpSp>
        <p:nvGrpSpPr>
          <p:cNvPr id="7" name="Group 6" descr="scales up to pipeline depth. f(x) -&gt; g(f(x)) -&gt; h(g(f(x)))" title="Pipeline"/>
          <p:cNvGrpSpPr/>
          <p:nvPr/>
        </p:nvGrpSpPr>
        <p:grpSpPr>
          <a:xfrm>
            <a:off x="340172" y="1919657"/>
            <a:ext cx="2501006" cy="2346651"/>
            <a:chOff x="1881504" y="2140751"/>
            <a:chExt cx="2501006" cy="2346651"/>
          </a:xfrm>
        </p:grpSpPr>
        <p:sp>
          <p:nvSpPr>
            <p:cNvPr id="22537" name="TextBox 107"/>
            <p:cNvSpPr txBox="1">
              <a:spLocks noChangeArrowheads="1"/>
            </p:cNvSpPr>
            <p:nvPr/>
          </p:nvSpPr>
          <p:spPr bwMode="auto">
            <a:xfrm>
              <a:off x="1881504" y="3933404"/>
              <a:ext cx="250100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500" dirty="0">
                  <a:latin typeface="Helvetica Neue" charset="0"/>
                  <a:ea typeface="Helvetica Neue" charset="0"/>
                  <a:cs typeface="Helvetica Neue" charset="0"/>
                </a:rPr>
                <a:t>Pipeline</a:t>
              </a:r>
              <a:br>
                <a:rPr lang="en-US" altLang="x-none" sz="1500" dirty="0"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US" altLang="x-none" sz="1500" dirty="0">
                  <a:latin typeface="Helvetica Neue" charset="0"/>
                  <a:ea typeface="Helvetica Neue" charset="0"/>
                  <a:cs typeface="Helvetica Neue" charset="0"/>
                </a:rPr>
                <a:t>scales up to pipeline depth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557479" y="2140751"/>
              <a:ext cx="1257300" cy="1663475"/>
              <a:chOff x="1447800" y="3497033"/>
              <a:chExt cx="1082759" cy="1847820"/>
            </a:xfrm>
          </p:grpSpPr>
          <p:sp>
            <p:nvSpPr>
              <p:cNvPr id="76" name="Oval 3"/>
              <p:cNvSpPr>
                <a:spLocks noChangeArrowheads="1"/>
              </p:cNvSpPr>
              <p:nvPr/>
            </p:nvSpPr>
            <p:spPr bwMode="auto">
              <a:xfrm>
                <a:off x="1447801" y="4165401"/>
                <a:ext cx="1082758" cy="511084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i="1" dirty="0">
                    <a:solidFill>
                      <a:schemeClr val="tx1"/>
                    </a:solidFill>
                  </a:rPr>
                  <a:t>g(f(x</a:t>
                </a:r>
                <a:r>
                  <a:rPr lang="en-US" altLang="x-none" sz="105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x-none" i="1" dirty="0">
                    <a:solidFill>
                      <a:schemeClr val="tx1"/>
                    </a:solidFill>
                  </a:rPr>
                  <a:t>))</a:t>
                </a:r>
                <a:endParaRPr lang="x-none" altLang="x-none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4"/>
              <p:cNvSpPr>
                <a:spLocks noChangeArrowheads="1"/>
              </p:cNvSpPr>
              <p:nvPr/>
            </p:nvSpPr>
            <p:spPr bwMode="auto">
              <a:xfrm>
                <a:off x="1447800" y="3497033"/>
                <a:ext cx="1080075" cy="511084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i="1" dirty="0">
                    <a:solidFill>
                      <a:schemeClr val="tx1"/>
                    </a:solidFill>
                  </a:rPr>
                  <a:t>h(g(f(x</a:t>
                </a:r>
                <a:r>
                  <a:rPr lang="en-US" altLang="x-none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x-none" i="1" dirty="0">
                    <a:solidFill>
                      <a:schemeClr val="tx1"/>
                    </a:solidFill>
                  </a:rPr>
                  <a:t>)))</a:t>
                </a:r>
                <a:endParaRPr lang="x-none" altLang="x-none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6"/>
              <p:cNvSpPr>
                <a:spLocks noChangeArrowheads="1"/>
              </p:cNvSpPr>
              <p:nvPr/>
            </p:nvSpPr>
            <p:spPr bwMode="auto">
              <a:xfrm>
                <a:off x="1447801" y="4833769"/>
                <a:ext cx="1080076" cy="511084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i="1" dirty="0">
                    <a:solidFill>
                      <a:schemeClr val="bg1"/>
                    </a:solidFill>
                  </a:rPr>
                  <a:t>f(x</a:t>
                </a:r>
                <a:r>
                  <a:rPr lang="en-US" altLang="x-none" i="1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x-none" i="1" dirty="0">
                    <a:solidFill>
                      <a:schemeClr val="bg1"/>
                    </a:solidFill>
                  </a:rPr>
                  <a:t>)</a:t>
                </a:r>
                <a:endParaRPr lang="x-none" altLang="x-none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9" name="Straight Arrow Connector 78"/>
              <p:cNvCxnSpPr>
                <a:cxnSpLocks noChangeShapeType="1"/>
                <a:endCxn id="78" idx="4"/>
              </p:cNvCxnSpPr>
              <p:nvPr/>
            </p:nvCxnSpPr>
            <p:spPr bwMode="auto">
              <a:xfrm flipV="1">
                <a:off x="1987839" y="4676485"/>
                <a:ext cx="1341" cy="157284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Arrow Connector 12"/>
              <p:cNvCxnSpPr>
                <a:cxnSpLocks noChangeShapeType="1"/>
                <a:stCxn id="78" idx="0"/>
                <a:endCxn id="79" idx="4"/>
              </p:cNvCxnSpPr>
              <p:nvPr/>
            </p:nvCxnSpPr>
            <p:spPr bwMode="auto">
              <a:xfrm flipH="1" flipV="1">
                <a:off x="1987838" y="4008117"/>
                <a:ext cx="1342" cy="157284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376493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87291"/>
            <a:ext cx="7772400" cy="1021556"/>
          </a:xfrm>
        </p:spPr>
        <p:txBody>
          <a:bodyPr/>
          <a:lstStyle/>
          <a:p>
            <a:r>
              <a:rPr lang="en-US" dirty="0"/>
              <a:t>Encapsulating parallelism: Exchange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62150"/>
            <a:ext cx="7772400" cy="112514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This section is FYI; will not be on exams</a:t>
            </a:r>
          </a:p>
        </p:txBody>
      </p:sp>
    </p:spTree>
    <p:extLst>
      <p:ext uri="{BB962C8B-B14F-4D97-AF65-F5344CB8AC3E}">
        <p14:creationId xmlns:p14="http://schemas.microsoft.com/office/powerpoint/2010/main" val="361847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Software Engineering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I take my single-threaded iterator system and add parallelism?</a:t>
            </a:r>
          </a:p>
          <a:p>
            <a:pPr>
              <a:spcBef>
                <a:spcPts val="2000"/>
              </a:spcBef>
            </a:pPr>
            <a:r>
              <a:rPr lang="en-US" dirty="0"/>
              <a:t>Idea: encapsulate parallel dataflow as an iterator itself: Exchange.</a:t>
            </a:r>
          </a:p>
          <a:p>
            <a:pPr lvl="1"/>
            <a:r>
              <a:rPr lang="en-US" dirty="0"/>
              <a:t>An innovation of the Volcano system</a:t>
            </a:r>
          </a:p>
        </p:txBody>
      </p:sp>
    </p:spTree>
    <p:extLst>
      <p:ext uri="{BB962C8B-B14F-4D97-AF65-F5344CB8AC3E}">
        <p14:creationId xmlns:p14="http://schemas.microsoft.com/office/powerpoint/2010/main" val="5641718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as Metaphor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To get from here:</a:t>
            </a:r>
          </a:p>
          <a:p>
            <a:pPr>
              <a:spcBef>
                <a:spcPts val="4000"/>
              </a:spcBef>
            </a:pPr>
            <a:r>
              <a:rPr lang="en-US" dirty="0"/>
              <a:t>To here:</a:t>
            </a:r>
          </a:p>
        </p:txBody>
      </p:sp>
      <p:grpSp>
        <p:nvGrpSpPr>
          <p:cNvPr id="55" name="Group 54" descr="A tree with Scan R and Scan S as leaves joined by their parent" title="Logical Plan"/>
          <p:cNvGrpSpPr/>
          <p:nvPr/>
        </p:nvGrpSpPr>
        <p:grpSpPr>
          <a:xfrm>
            <a:off x="3266201" y="1103708"/>
            <a:ext cx="1784657" cy="1543050"/>
            <a:chOff x="0" y="4114800"/>
            <a:chExt cx="2379543" cy="20574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0" y="4114800"/>
              <a:ext cx="2379543" cy="2057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dirty="0">
                  <a:solidFill>
                    <a:srgbClr val="000000"/>
                  </a:solidFill>
                  <a:latin typeface="Helvetica Neue" charset="0"/>
                </a:rPr>
                <a:t>“Logical” Plan</a:t>
              </a:r>
            </a:p>
          </p:txBody>
        </p:sp>
        <p:sp>
          <p:nvSpPr>
            <p:cNvPr id="57" name="Oval 3"/>
            <p:cNvSpPr>
              <a:spLocks noChangeArrowheads="1"/>
            </p:cNvSpPr>
            <p:nvPr/>
          </p:nvSpPr>
          <p:spPr bwMode="auto">
            <a:xfrm>
              <a:off x="855171" y="4448299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350" dirty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8" name="Oval 4"/>
            <p:cNvSpPr>
              <a:spLocks noChangeArrowheads="1"/>
            </p:cNvSpPr>
            <p:nvPr/>
          </p:nvSpPr>
          <p:spPr bwMode="auto">
            <a:xfrm>
              <a:off x="1358204" y="5430077"/>
              <a:ext cx="969412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</a:rPr>
                <a:t>Scan S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96339" y="5430077"/>
              <a:ext cx="969412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</a:rPr>
                <a:t>Scan R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0" name="Straight Arrow Connector 59"/>
            <p:cNvCxnSpPr>
              <a:cxnSpLocks noChangeShapeType="1"/>
            </p:cNvCxnSpPr>
            <p:nvPr/>
          </p:nvCxnSpPr>
          <p:spPr bwMode="auto">
            <a:xfrm flipV="1">
              <a:off x="555821" y="4846343"/>
              <a:ext cx="420488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1561216" y="4846343"/>
              <a:ext cx="210580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268762" y="4249278"/>
              <a:ext cx="12986" cy="19902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63" name="Picture 62" descr="R and S are partioned over 3 machines are they are scanned. The results are then joined cross referencing all machines" title="Partition Parallelism">
            <a:extLst>
              <a:ext uri="{FF2B5EF4-FFF2-40B4-BE49-F238E27FC236}">
                <a16:creationId xmlns:a16="http://schemas.microsoft.com/office/drawing/2014/main" id="{E35EB5DE-745B-4A4E-B7EB-0B126719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39025"/>
            <a:ext cx="4572000" cy="17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890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Interpose Exchange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like this</a:t>
            </a:r>
          </a:p>
          <a:p>
            <a:r>
              <a:rPr lang="en-US" dirty="0"/>
              <a:t>Everything stays the same, but exchange is hiding two main things:</a:t>
            </a:r>
          </a:p>
          <a:p>
            <a:pPr lvl="2"/>
            <a:r>
              <a:rPr lang="en-US" dirty="0"/>
              <a:t>Shuffling tuples across multiple machines, dealing with networking</a:t>
            </a:r>
          </a:p>
          <a:p>
            <a:pPr lvl="2"/>
            <a:r>
              <a:rPr lang="en-US" dirty="0"/>
              <a:t>The fact that sender and receiver need to be in separate threads</a:t>
            </a:r>
          </a:p>
          <a:p>
            <a:pPr lvl="3"/>
            <a:r>
              <a:rPr lang="en-US" dirty="0"/>
              <a:t>Otherwise receiver can stall waiting for local children</a:t>
            </a:r>
          </a:p>
        </p:txBody>
      </p:sp>
      <p:grpSp>
        <p:nvGrpSpPr>
          <p:cNvPr id="6" name="Group 5" descr="Scan R leaf of the tree, Scan 2  leaf of the tree.  Each leaf points to a parent node called X. Both X nodes point to a root node which is a join" title="Query Plan"/>
          <p:cNvGrpSpPr/>
          <p:nvPr/>
        </p:nvGrpSpPr>
        <p:grpSpPr>
          <a:xfrm>
            <a:off x="2743200" y="3028950"/>
            <a:ext cx="2057400" cy="1943100"/>
            <a:chOff x="5600700" y="1200150"/>
            <a:chExt cx="2057400" cy="2400300"/>
          </a:xfrm>
        </p:grpSpPr>
        <p:sp>
          <p:nvSpPr>
            <p:cNvPr id="56" name="Rectangle 55" title="Interpose exchange"/>
            <p:cNvSpPr/>
            <p:nvPr/>
          </p:nvSpPr>
          <p:spPr bwMode="auto">
            <a:xfrm>
              <a:off x="5600700" y="1200150"/>
              <a:ext cx="2057400" cy="24003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7" name="Oval 3"/>
            <p:cNvSpPr>
              <a:spLocks noChangeArrowheads="1"/>
            </p:cNvSpPr>
            <p:nvPr/>
          </p:nvSpPr>
          <p:spPr bwMode="auto">
            <a:xfrm>
              <a:off x="6352975" y="1472734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350" dirty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8" name="Oval 4"/>
            <p:cNvSpPr>
              <a:spLocks noChangeArrowheads="1"/>
            </p:cNvSpPr>
            <p:nvPr/>
          </p:nvSpPr>
          <p:spPr bwMode="auto">
            <a:xfrm>
              <a:off x="6733963" y="3166498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</a:rPr>
                <a:t>Scan S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6010533" y="3166498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</a:rPr>
                <a:t>Scan R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0" name="Straight Arrow Connector 59"/>
            <p:cNvCxnSpPr>
              <a:cxnSpLocks noChangeShapeType="1"/>
              <a:stCxn id="59" idx="0"/>
              <a:endCxn id="63" idx="4"/>
            </p:cNvCxnSpPr>
            <p:nvPr/>
          </p:nvCxnSpPr>
          <p:spPr bwMode="auto">
            <a:xfrm flipV="1">
              <a:off x="6320726" y="2345332"/>
              <a:ext cx="0" cy="82116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Arrow Connector 12"/>
            <p:cNvCxnSpPr>
              <a:cxnSpLocks noChangeShapeType="1"/>
              <a:stCxn id="58" idx="0"/>
              <a:endCxn id="67" idx="4"/>
            </p:cNvCxnSpPr>
            <p:nvPr/>
          </p:nvCxnSpPr>
          <p:spPr bwMode="auto">
            <a:xfrm flipH="1" flipV="1">
              <a:off x="7032187" y="2349205"/>
              <a:ext cx="11969" cy="81729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Arrow Connector 12"/>
            <p:cNvCxnSpPr>
              <a:cxnSpLocks noChangeShapeType="1"/>
              <a:stCxn id="57" idx="0"/>
            </p:cNvCxnSpPr>
            <p:nvPr/>
          </p:nvCxnSpPr>
          <p:spPr bwMode="auto">
            <a:xfrm flipH="1" flipV="1">
              <a:off x="6663168" y="1285546"/>
              <a:ext cx="1" cy="1871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Oval 3"/>
            <p:cNvSpPr>
              <a:spLocks noChangeArrowheads="1"/>
            </p:cNvSpPr>
            <p:nvPr/>
          </p:nvSpPr>
          <p:spPr bwMode="auto">
            <a:xfrm>
              <a:off x="6010533" y="1995579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</a:t>
              </a:r>
              <a:endParaRPr lang="x-none" altLang="x-none" sz="75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66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6330465" y="1822487"/>
              <a:ext cx="184635" cy="1968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3"/>
            <p:cNvSpPr>
              <a:spLocks noChangeArrowheads="1"/>
            </p:cNvSpPr>
            <p:nvPr/>
          </p:nvSpPr>
          <p:spPr bwMode="auto">
            <a:xfrm>
              <a:off x="6721994" y="1999452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</a:t>
              </a:r>
              <a:endParaRPr lang="x-none" altLang="x-none" sz="75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70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6777472" y="1800475"/>
              <a:ext cx="254716" cy="23167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75722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is Two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851816" cy="3394472"/>
          </a:xfrm>
        </p:spPr>
        <p:txBody>
          <a:bodyPr/>
          <a:lstStyle/>
          <a:p>
            <a:r>
              <a:rPr lang="en-US" dirty="0"/>
              <a:t>Rewrite like this</a:t>
            </a:r>
          </a:p>
          <a:p>
            <a:pPr lvl="1"/>
            <a:r>
              <a:rPr lang="en-US" dirty="0"/>
              <a:t>X-out runs as its own thread</a:t>
            </a:r>
          </a:p>
          <a:p>
            <a:pPr lvl="2"/>
            <a:r>
              <a:rPr lang="en-US" dirty="0"/>
              <a:t>Along with its subtree</a:t>
            </a:r>
          </a:p>
          <a:p>
            <a:pPr lvl="2"/>
            <a:r>
              <a:rPr lang="en-US" dirty="0"/>
              <a:t>Separate from X-in and its parents</a:t>
            </a:r>
          </a:p>
          <a:p>
            <a:pPr lvl="1"/>
            <a:r>
              <a:rPr lang="en-US" dirty="0"/>
              <a:t>X-out pulls from its children and pushes to X-in</a:t>
            </a:r>
          </a:p>
          <a:p>
            <a:pPr lvl="1"/>
            <a:r>
              <a:rPr lang="en-US" dirty="0"/>
              <a:t>X-in stalls until it receives tuples from X-out</a:t>
            </a:r>
          </a:p>
          <a:p>
            <a:pPr lvl="2"/>
            <a:r>
              <a:rPr lang="en-US" dirty="0"/>
              <a:t>Network queues at X-out and X-in can buffer a few tuples</a:t>
            </a:r>
          </a:p>
          <a:p>
            <a:pPr lvl="1"/>
            <a:r>
              <a:rPr lang="en-US" dirty="0"/>
              <a:t>All other iterators behave as they always did in a single-node setting</a:t>
            </a:r>
          </a:p>
        </p:txBody>
      </p:sp>
      <p:grpSp>
        <p:nvGrpSpPr>
          <p:cNvPr id="7" name="Group 6" descr="A tree such that the left child is scan R whose parent is x-out and that nodes parent is x-in and the right children is scan S whose parent is also x-out and that nodes parents is x-in. Then those 2 X-inss are joined at the root. The line between x-in and x-out is the thread boundry" title="Exchange 2 Iterators"/>
          <p:cNvGrpSpPr/>
          <p:nvPr/>
        </p:nvGrpSpPr>
        <p:grpSpPr>
          <a:xfrm>
            <a:off x="6290711" y="519660"/>
            <a:ext cx="2396089" cy="2409477"/>
            <a:chOff x="5600700" y="1200150"/>
            <a:chExt cx="2396089" cy="2409477"/>
          </a:xfrm>
        </p:grpSpPr>
        <p:sp>
          <p:nvSpPr>
            <p:cNvPr id="56" name="Rectangle 55"/>
            <p:cNvSpPr/>
            <p:nvPr/>
          </p:nvSpPr>
          <p:spPr bwMode="auto">
            <a:xfrm>
              <a:off x="5600700" y="1200150"/>
              <a:ext cx="2057400" cy="24003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7" name="Oval 3"/>
            <p:cNvSpPr>
              <a:spLocks noChangeArrowheads="1"/>
            </p:cNvSpPr>
            <p:nvPr/>
          </p:nvSpPr>
          <p:spPr bwMode="auto">
            <a:xfrm>
              <a:off x="6352975" y="1472734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350" dirty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8" name="Oval 4"/>
            <p:cNvSpPr>
              <a:spLocks noChangeArrowheads="1"/>
            </p:cNvSpPr>
            <p:nvPr/>
          </p:nvSpPr>
          <p:spPr bwMode="auto">
            <a:xfrm>
              <a:off x="6733963" y="3166498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</a:rPr>
                <a:t>Scan S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6010533" y="3166498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</a:rPr>
                <a:t>Scan R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0" name="Straight Arrow Connector 59"/>
            <p:cNvCxnSpPr>
              <a:cxnSpLocks noChangeShapeType="1"/>
              <a:stCxn id="59" idx="0"/>
              <a:endCxn id="63" idx="4"/>
            </p:cNvCxnSpPr>
            <p:nvPr/>
          </p:nvCxnSpPr>
          <p:spPr bwMode="auto">
            <a:xfrm flipV="1">
              <a:off x="6320726" y="2932237"/>
              <a:ext cx="0" cy="23426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Arrow Connector 12"/>
            <p:cNvCxnSpPr>
              <a:cxnSpLocks noChangeShapeType="1"/>
              <a:stCxn id="58" idx="0"/>
            </p:cNvCxnSpPr>
            <p:nvPr/>
          </p:nvCxnSpPr>
          <p:spPr bwMode="auto">
            <a:xfrm flipH="1" flipV="1">
              <a:off x="7040752" y="2945011"/>
              <a:ext cx="3404" cy="2214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Arrow Connector 12"/>
            <p:cNvCxnSpPr>
              <a:cxnSpLocks noChangeShapeType="1"/>
              <a:stCxn id="57" idx="0"/>
            </p:cNvCxnSpPr>
            <p:nvPr/>
          </p:nvCxnSpPr>
          <p:spPr bwMode="auto">
            <a:xfrm flipH="1" flipV="1">
              <a:off x="6663168" y="1285546"/>
              <a:ext cx="1" cy="1871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Oval 3"/>
            <p:cNvSpPr>
              <a:spLocks noChangeArrowheads="1"/>
            </p:cNvSpPr>
            <p:nvPr/>
          </p:nvSpPr>
          <p:spPr bwMode="auto">
            <a:xfrm>
              <a:off x="6010533" y="2582484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X-out</a:t>
              </a:r>
              <a:endParaRPr lang="x-none" altLang="x-none" sz="75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4" name="Oval 3"/>
            <p:cNvSpPr>
              <a:spLocks noChangeArrowheads="1"/>
            </p:cNvSpPr>
            <p:nvPr/>
          </p:nvSpPr>
          <p:spPr bwMode="auto">
            <a:xfrm>
              <a:off x="6020272" y="2019375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X-in</a:t>
              </a:r>
              <a:endParaRPr lang="x-none" altLang="x-none" sz="75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65" name="Straight Arrow Connector 12"/>
            <p:cNvCxnSpPr>
              <a:cxnSpLocks noChangeShapeType="1"/>
              <a:stCxn id="63" idx="0"/>
              <a:endCxn id="64" idx="4"/>
            </p:cNvCxnSpPr>
            <p:nvPr/>
          </p:nvCxnSpPr>
          <p:spPr bwMode="auto">
            <a:xfrm flipV="1">
              <a:off x="6320727" y="2369127"/>
              <a:ext cx="9739" cy="21335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Arrow Connector 12"/>
            <p:cNvCxnSpPr>
              <a:cxnSpLocks noChangeShapeType="1"/>
              <a:stCxn id="64" idx="0"/>
            </p:cNvCxnSpPr>
            <p:nvPr/>
          </p:nvCxnSpPr>
          <p:spPr bwMode="auto">
            <a:xfrm flipV="1">
              <a:off x="6330465" y="1822487"/>
              <a:ext cx="184635" cy="1968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5600700" y="2457450"/>
              <a:ext cx="2057400" cy="0"/>
            </a:xfrm>
            <a:prstGeom prst="line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Oval 3"/>
            <p:cNvSpPr>
              <a:spLocks noChangeArrowheads="1"/>
            </p:cNvSpPr>
            <p:nvPr/>
          </p:nvSpPr>
          <p:spPr bwMode="auto">
            <a:xfrm>
              <a:off x="6712255" y="2595258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X-out</a:t>
              </a:r>
              <a:endParaRPr lang="x-none" altLang="x-none" sz="75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8" name="Oval 3"/>
            <p:cNvSpPr>
              <a:spLocks noChangeArrowheads="1"/>
            </p:cNvSpPr>
            <p:nvPr/>
          </p:nvSpPr>
          <p:spPr bwMode="auto">
            <a:xfrm>
              <a:off x="6721994" y="2032149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X-in</a:t>
              </a:r>
              <a:endParaRPr lang="x-none" altLang="x-none" sz="75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69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7022449" y="2381901"/>
              <a:ext cx="9739" cy="21335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Straight Arrow Connector 12"/>
            <p:cNvCxnSpPr>
              <a:cxnSpLocks noChangeShapeType="1"/>
              <a:stCxn id="68" idx="0"/>
            </p:cNvCxnSpPr>
            <p:nvPr/>
          </p:nvCxnSpPr>
          <p:spPr bwMode="auto">
            <a:xfrm flipH="1" flipV="1">
              <a:off x="6777472" y="1800475"/>
              <a:ext cx="254716" cy="23167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TextBox 3"/>
            <p:cNvSpPr txBox="1"/>
            <p:nvPr/>
          </p:nvSpPr>
          <p:spPr>
            <a:xfrm>
              <a:off x="7167716" y="2284325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THREAD </a:t>
              </a:r>
              <a:br>
                <a:rPr lang="en-US" sz="900" dirty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US" sz="900" dirty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BOUNDARY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flipH="1">
              <a:off x="6670828" y="2484982"/>
              <a:ext cx="11258" cy="1124645"/>
            </a:xfrm>
            <a:prstGeom prst="line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032065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is Two Iterators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474845" cy="3394472"/>
          </a:xfrm>
        </p:spPr>
        <p:txBody>
          <a:bodyPr/>
          <a:lstStyle/>
          <a:p>
            <a:r>
              <a:rPr lang="en-US"/>
              <a:t>Now run this at each machine and have X-out shuffle its output across X-ins on all machines</a:t>
            </a:r>
            <a:endParaRPr lang="en-US" dirty="0"/>
          </a:p>
        </p:txBody>
      </p:sp>
      <p:grpSp>
        <p:nvGrpSpPr>
          <p:cNvPr id="21" name="Group 20" descr="A tree such that the left child is scan R whose parent is x-out and that nodes parent is x-in and the right children is scan S whose parent is also x-out and that nodes parents is x-in. Then those 2 X-inss are joined at the root. The line between x-in and x-out is the thread boundry" title="Exchange 2 Iterators"/>
          <p:cNvGrpSpPr/>
          <p:nvPr/>
        </p:nvGrpSpPr>
        <p:grpSpPr>
          <a:xfrm>
            <a:off x="6553200" y="819150"/>
            <a:ext cx="2396089" cy="2409477"/>
            <a:chOff x="5600700" y="1200150"/>
            <a:chExt cx="2396089" cy="24094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600700" y="1200150"/>
              <a:ext cx="2057400" cy="24003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352975" y="1472734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350" dirty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6733963" y="3166498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</a:rPr>
                <a:t>Scan S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6010533" y="3166498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</a:rPr>
                <a:t>Scan R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cxnSpLocks noChangeShapeType="1"/>
            </p:cNvCxnSpPr>
            <p:nvPr/>
          </p:nvCxnSpPr>
          <p:spPr bwMode="auto">
            <a:xfrm flipV="1">
              <a:off x="6320726" y="2932237"/>
              <a:ext cx="0" cy="23426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7040752" y="2945011"/>
              <a:ext cx="3404" cy="2214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6663168" y="1285546"/>
              <a:ext cx="1" cy="1871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Oval 3"/>
            <p:cNvSpPr>
              <a:spLocks noChangeArrowheads="1"/>
            </p:cNvSpPr>
            <p:nvPr/>
          </p:nvSpPr>
          <p:spPr bwMode="auto">
            <a:xfrm>
              <a:off x="6010533" y="2582484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X-out</a:t>
              </a:r>
              <a:endParaRPr lang="x-none" altLang="x-none" sz="75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" name="Oval 3"/>
            <p:cNvSpPr>
              <a:spLocks noChangeArrowheads="1"/>
            </p:cNvSpPr>
            <p:nvPr/>
          </p:nvSpPr>
          <p:spPr bwMode="auto">
            <a:xfrm>
              <a:off x="6020272" y="2019375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X-in</a:t>
              </a:r>
              <a:endParaRPr lang="x-none" altLang="x-none" sz="75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31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6320727" y="2369127"/>
              <a:ext cx="9739" cy="21335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6330465" y="1822487"/>
              <a:ext cx="184635" cy="1968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5600700" y="2457450"/>
              <a:ext cx="2057400" cy="0"/>
            </a:xfrm>
            <a:prstGeom prst="line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6712255" y="2595258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X-out</a:t>
              </a:r>
              <a:endParaRPr lang="x-none" altLang="x-none" sz="75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6721994" y="2032149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X-in</a:t>
              </a:r>
              <a:endParaRPr lang="x-none" altLang="x-none" sz="75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36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7022449" y="2381901"/>
              <a:ext cx="9739" cy="21335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6777472" y="1800475"/>
              <a:ext cx="254716" cy="23167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Box 37"/>
            <p:cNvSpPr txBox="1"/>
            <p:nvPr/>
          </p:nvSpPr>
          <p:spPr>
            <a:xfrm>
              <a:off x="7167716" y="2284325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THREAD </a:t>
              </a:r>
              <a:br>
                <a:rPr lang="en-US" sz="900" dirty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US" sz="900" dirty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BOUNDARY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H="1">
              <a:off x="6670828" y="2484982"/>
              <a:ext cx="11258" cy="1124645"/>
            </a:xfrm>
            <a:prstGeom prst="line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57561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is Two Iterators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05722" cy="3394472"/>
          </a:xfrm>
        </p:spPr>
        <p:txBody>
          <a:bodyPr/>
          <a:lstStyle/>
          <a:p>
            <a:r>
              <a:rPr lang="en-US" dirty="0"/>
              <a:t>Now run this at each machine and have X-out shuffle its output across X-ins on all machines</a:t>
            </a:r>
          </a:p>
        </p:txBody>
      </p:sp>
      <p:grpSp>
        <p:nvGrpSpPr>
          <p:cNvPr id="8" name="Group 7" descr="A tree such that the left child is scan R whose parent is x-out and that nodes parent is x-in and the right children is scan S whose parent is also x-out and that nodes parents is x-in. Then those 2 X-inss are joined at the root. The line between x-in and x-out is the thread boundry. This subtree is recreated on each machine and between the out and in phase data moves between all machines" title="Parallel version"/>
          <p:cNvGrpSpPr/>
          <p:nvPr/>
        </p:nvGrpSpPr>
        <p:grpSpPr>
          <a:xfrm>
            <a:off x="181190" y="2486008"/>
            <a:ext cx="6057644" cy="2416097"/>
            <a:chOff x="1155460" y="2561320"/>
            <a:chExt cx="6057644" cy="2416097"/>
          </a:xfrm>
        </p:grpSpPr>
        <p:cxnSp>
          <p:nvCxnSpPr>
            <p:cNvPr id="17" name="Straight Arrow Connector 16"/>
            <p:cNvCxnSpPr>
              <a:cxnSpLocks noChangeShapeType="1"/>
              <a:endCxn id="116" idx="4"/>
            </p:cNvCxnSpPr>
            <p:nvPr/>
          </p:nvCxnSpPr>
          <p:spPr bwMode="auto">
            <a:xfrm flipV="1">
              <a:off x="2125513" y="3600069"/>
              <a:ext cx="3207164" cy="54133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17"/>
            <p:cNvCxnSpPr>
              <a:cxnSpLocks noChangeShapeType="1"/>
              <a:stCxn id="98" idx="0"/>
              <a:endCxn id="116" idx="4"/>
            </p:cNvCxnSpPr>
            <p:nvPr/>
          </p:nvCxnSpPr>
          <p:spPr bwMode="auto">
            <a:xfrm flipV="1">
              <a:off x="3704424" y="3600069"/>
              <a:ext cx="1628254" cy="480782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19" name="Straight Arrow Connector 18"/>
            <p:cNvCxnSpPr>
              <a:cxnSpLocks noChangeShapeType="1"/>
              <a:endCxn id="114" idx="4"/>
            </p:cNvCxnSpPr>
            <p:nvPr/>
          </p:nvCxnSpPr>
          <p:spPr bwMode="auto">
            <a:xfrm flipV="1">
              <a:off x="2125514" y="3622024"/>
              <a:ext cx="1585069" cy="51937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3"/>
            <p:cNvSpPr>
              <a:spLocks noChangeArrowheads="1"/>
            </p:cNvSpPr>
            <p:nvPr/>
          </p:nvSpPr>
          <p:spPr bwMode="auto">
            <a:xfrm>
              <a:off x="2220997" y="2710586"/>
              <a:ext cx="620387" cy="349753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350" dirty="0">
                  <a:solidFill>
                    <a:schemeClr val="bg1"/>
                  </a:solidFill>
                </a:rPr>
                <a:t>⨝</a:t>
              </a:r>
              <a:endParaRPr lang="x-none" altLang="x-none" sz="900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2513222" y="4612160"/>
              <a:ext cx="665514" cy="349753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1"/>
                  </a:solidFill>
                </a:rPr>
                <a:t>Scan S</a:t>
              </a:r>
              <a:endParaRPr lang="x-none" altLang="x-none" sz="900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616192" y="4612160"/>
              <a:ext cx="678684" cy="349753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1"/>
                  </a:solidFill>
                </a:rPr>
                <a:t>Scan R</a:t>
              </a:r>
              <a:endParaRPr lang="x-none" altLang="x-none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Arrow Connector 22"/>
            <p:cNvCxnSpPr>
              <a:cxnSpLocks noChangeShapeType="1"/>
              <a:stCxn id="49" idx="0"/>
              <a:endCxn id="112" idx="4"/>
            </p:cNvCxnSpPr>
            <p:nvPr/>
          </p:nvCxnSpPr>
          <p:spPr bwMode="auto">
            <a:xfrm flipV="1">
              <a:off x="1989157" y="3623695"/>
              <a:ext cx="6159" cy="45882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Arrow Connector 12"/>
            <p:cNvCxnSpPr>
              <a:cxnSpLocks noChangeShapeType="1"/>
              <a:stCxn id="52" idx="0"/>
              <a:endCxn id="113" idx="4"/>
            </p:cNvCxnSpPr>
            <p:nvPr/>
          </p:nvCxnSpPr>
          <p:spPr bwMode="auto">
            <a:xfrm flipV="1">
              <a:off x="2861387" y="3623695"/>
              <a:ext cx="6159" cy="45882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2531189" y="2561320"/>
              <a:ext cx="9740" cy="14926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Oval 3"/>
            <p:cNvSpPr>
              <a:spLocks noChangeArrowheads="1"/>
            </p:cNvSpPr>
            <p:nvPr/>
          </p:nvSpPr>
          <p:spPr bwMode="auto">
            <a:xfrm>
              <a:off x="3889027" y="2710586"/>
              <a:ext cx="620387" cy="349753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500" dirty="0">
                  <a:solidFill>
                    <a:schemeClr val="tx1"/>
                  </a:solidFill>
                </a:rPr>
                <a:t>⨝</a:t>
              </a:r>
              <a:endParaRPr lang="x-none" altLang="x-none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4254500" y="4612160"/>
              <a:ext cx="744229" cy="349753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tx1"/>
                  </a:solidFill>
                </a:rPr>
                <a:t>Scan S</a:t>
              </a:r>
              <a:endParaRPr lang="x-none" altLang="x-none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3374013" y="4620582"/>
              <a:ext cx="640604" cy="349753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tx1"/>
                  </a:solidFill>
                </a:rPr>
                <a:t>Scan R</a:t>
              </a:r>
              <a:endParaRPr lang="x-none" altLang="x-none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cxnSpLocks noChangeShapeType="1"/>
              <a:stCxn id="98" idx="0"/>
              <a:endCxn id="114" idx="4"/>
            </p:cNvCxnSpPr>
            <p:nvPr/>
          </p:nvCxnSpPr>
          <p:spPr bwMode="auto">
            <a:xfrm flipV="1">
              <a:off x="3704423" y="3622025"/>
              <a:ext cx="6159" cy="458826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30" name="Straight Arrow Connector 12"/>
            <p:cNvCxnSpPr>
              <a:cxnSpLocks noChangeShapeType="1"/>
              <a:stCxn id="99" idx="0"/>
              <a:endCxn id="115" idx="4"/>
            </p:cNvCxnSpPr>
            <p:nvPr/>
          </p:nvCxnSpPr>
          <p:spPr bwMode="auto">
            <a:xfrm flipV="1">
              <a:off x="4576653" y="3622025"/>
              <a:ext cx="6159" cy="458826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31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4199220" y="2561320"/>
              <a:ext cx="9740" cy="14926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5903973" y="4622298"/>
              <a:ext cx="709097" cy="349753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tx1"/>
                  </a:solidFill>
                </a:rPr>
                <a:t>Scan S</a:t>
              </a:r>
              <a:endParaRPr lang="x-none" altLang="x-none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5016325" y="4627664"/>
              <a:ext cx="755825" cy="349753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tx1"/>
                  </a:solidFill>
                </a:rPr>
                <a:t>Scan R</a:t>
              </a:r>
              <a:endParaRPr lang="x-none" altLang="x-none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100" idx="0"/>
              <a:endCxn id="116" idx="4"/>
            </p:cNvCxnSpPr>
            <p:nvPr/>
          </p:nvCxnSpPr>
          <p:spPr bwMode="auto">
            <a:xfrm flipV="1">
              <a:off x="5326518" y="3600069"/>
              <a:ext cx="6159" cy="45882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Arrow Connector 12"/>
            <p:cNvCxnSpPr>
              <a:cxnSpLocks noChangeShapeType="1"/>
              <a:stCxn id="101" idx="0"/>
              <a:endCxn id="117" idx="4"/>
            </p:cNvCxnSpPr>
            <p:nvPr/>
          </p:nvCxnSpPr>
          <p:spPr bwMode="auto">
            <a:xfrm flipV="1">
              <a:off x="6198748" y="3600069"/>
              <a:ext cx="6159" cy="45882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37"/>
            <p:cNvCxnSpPr>
              <a:cxnSpLocks noChangeShapeType="1"/>
              <a:stCxn id="98" idx="0"/>
              <a:endCxn id="112" idx="4"/>
            </p:cNvCxnSpPr>
            <p:nvPr/>
          </p:nvCxnSpPr>
          <p:spPr bwMode="auto">
            <a:xfrm flipH="1" flipV="1">
              <a:off x="1995316" y="3623695"/>
              <a:ext cx="1709108" cy="457156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39" name="Straight Arrow Connector 38"/>
            <p:cNvCxnSpPr>
              <a:cxnSpLocks noChangeShapeType="1"/>
              <a:stCxn id="99" idx="0"/>
              <a:endCxn id="113" idx="4"/>
            </p:cNvCxnSpPr>
            <p:nvPr/>
          </p:nvCxnSpPr>
          <p:spPr bwMode="auto">
            <a:xfrm flipH="1" flipV="1">
              <a:off x="2867545" y="3623695"/>
              <a:ext cx="1709108" cy="457156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40" name="Straight Arrow Connector 39"/>
            <p:cNvCxnSpPr>
              <a:cxnSpLocks noChangeShapeType="1"/>
              <a:stCxn id="99" idx="0"/>
              <a:endCxn id="117" idx="4"/>
            </p:cNvCxnSpPr>
            <p:nvPr/>
          </p:nvCxnSpPr>
          <p:spPr bwMode="auto">
            <a:xfrm flipV="1">
              <a:off x="4576653" y="3600069"/>
              <a:ext cx="1628254" cy="480782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41" name="Straight Arrow Connector 40"/>
            <p:cNvCxnSpPr>
              <a:cxnSpLocks noChangeShapeType="1"/>
              <a:stCxn id="100" idx="0"/>
              <a:endCxn id="115" idx="4"/>
            </p:cNvCxnSpPr>
            <p:nvPr/>
          </p:nvCxnSpPr>
          <p:spPr bwMode="auto">
            <a:xfrm flipH="1" flipV="1">
              <a:off x="4582812" y="3622024"/>
              <a:ext cx="743706" cy="436871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42" name="Straight Arrow Connector 41"/>
            <p:cNvCxnSpPr>
              <a:cxnSpLocks noChangeShapeType="1"/>
              <a:stCxn id="100" idx="0"/>
              <a:endCxn id="112" idx="4"/>
            </p:cNvCxnSpPr>
            <p:nvPr/>
          </p:nvCxnSpPr>
          <p:spPr bwMode="auto">
            <a:xfrm flipH="1" flipV="1">
              <a:off x="1995316" y="3623695"/>
              <a:ext cx="3331202" cy="435200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43" name="Straight Arrow Connector 42"/>
            <p:cNvCxnSpPr>
              <a:cxnSpLocks noChangeShapeType="1"/>
              <a:stCxn id="101" idx="0"/>
            </p:cNvCxnSpPr>
            <p:nvPr/>
          </p:nvCxnSpPr>
          <p:spPr bwMode="auto">
            <a:xfrm flipH="1" flipV="1">
              <a:off x="4581507" y="3653304"/>
              <a:ext cx="1617241" cy="405591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44" name="Straight Arrow Connector 43"/>
            <p:cNvCxnSpPr>
              <a:cxnSpLocks noChangeShapeType="1"/>
              <a:stCxn id="101" idx="0"/>
              <a:endCxn id="113" idx="4"/>
            </p:cNvCxnSpPr>
            <p:nvPr/>
          </p:nvCxnSpPr>
          <p:spPr bwMode="auto">
            <a:xfrm flipH="1" flipV="1">
              <a:off x="2867546" y="3623695"/>
              <a:ext cx="3331202" cy="435200"/>
            </a:xfrm>
            <a:prstGeom prst="straightConnector1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</p:cxnSp>
        <p:cxnSp>
          <p:nvCxnSpPr>
            <p:cNvPr id="51" name="Straight Arrow Connector 12"/>
            <p:cNvCxnSpPr>
              <a:cxnSpLocks noChangeShapeType="1"/>
              <a:stCxn id="22" idx="0"/>
              <a:endCxn id="49" idx="4"/>
            </p:cNvCxnSpPr>
            <p:nvPr/>
          </p:nvCxnSpPr>
          <p:spPr bwMode="auto">
            <a:xfrm flipV="1">
              <a:off x="1955534" y="4432274"/>
              <a:ext cx="33623" cy="17988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Arrow Connector 12"/>
            <p:cNvCxnSpPr>
              <a:cxnSpLocks noChangeShapeType="1"/>
              <a:stCxn id="21" idx="0"/>
              <a:endCxn id="52" idx="4"/>
            </p:cNvCxnSpPr>
            <p:nvPr/>
          </p:nvCxnSpPr>
          <p:spPr bwMode="auto">
            <a:xfrm flipV="1">
              <a:off x="2845979" y="4432274"/>
              <a:ext cx="15408" cy="17988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6"/>
            <p:cNvGrpSpPr/>
            <p:nvPr/>
          </p:nvGrpSpPr>
          <p:grpSpPr>
            <a:xfrm>
              <a:off x="1678963" y="4058895"/>
              <a:ext cx="4829978" cy="373379"/>
              <a:chOff x="714442" y="5312396"/>
              <a:chExt cx="6439971" cy="497838"/>
            </a:xfrm>
          </p:grpSpPr>
          <p:sp>
            <p:nvSpPr>
              <p:cNvPr id="49" name="Oval 3"/>
              <p:cNvSpPr>
                <a:spLocks noChangeArrowheads="1"/>
              </p:cNvSpPr>
              <p:nvPr/>
            </p:nvSpPr>
            <p:spPr bwMode="auto">
              <a:xfrm>
                <a:off x="714442" y="5343897"/>
                <a:ext cx="827183" cy="466337"/>
              </a:xfrm>
              <a:prstGeom prst="ellipse">
                <a:avLst/>
              </a:prstGeom>
              <a:solidFill>
                <a:srgbClr val="3365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90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X-out</a:t>
                </a:r>
                <a:endParaRPr lang="x-none" altLang="x-none" sz="75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" name="Oval 3"/>
              <p:cNvSpPr>
                <a:spLocks noChangeArrowheads="1"/>
              </p:cNvSpPr>
              <p:nvPr/>
            </p:nvSpPr>
            <p:spPr bwMode="auto">
              <a:xfrm>
                <a:off x="1877415" y="5343897"/>
                <a:ext cx="827183" cy="466337"/>
              </a:xfrm>
              <a:prstGeom prst="ellipse">
                <a:avLst/>
              </a:prstGeom>
              <a:solidFill>
                <a:srgbClr val="3365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90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X-out</a:t>
                </a:r>
                <a:endParaRPr lang="x-none" altLang="x-none" sz="75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98" name="Oval 3"/>
              <p:cNvSpPr>
                <a:spLocks noChangeArrowheads="1"/>
              </p:cNvSpPr>
              <p:nvPr/>
            </p:nvSpPr>
            <p:spPr bwMode="auto">
              <a:xfrm>
                <a:off x="3001464" y="5341670"/>
                <a:ext cx="827183" cy="466337"/>
              </a:xfrm>
              <a:prstGeom prst="ellipse">
                <a:avLst/>
              </a:prstGeom>
              <a:solidFill>
                <a:srgbClr val="09B05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900" dirty="0">
                    <a:solidFill>
                      <a:schemeClr val="tx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X-out</a:t>
                </a:r>
                <a:endParaRPr lang="x-none" altLang="x-none" sz="75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99" name="Oval 3"/>
              <p:cNvSpPr>
                <a:spLocks noChangeArrowheads="1"/>
              </p:cNvSpPr>
              <p:nvPr/>
            </p:nvSpPr>
            <p:spPr bwMode="auto">
              <a:xfrm>
                <a:off x="4164437" y="5341670"/>
                <a:ext cx="827183" cy="466337"/>
              </a:xfrm>
              <a:prstGeom prst="ellipse">
                <a:avLst/>
              </a:prstGeom>
              <a:solidFill>
                <a:srgbClr val="09B05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900" dirty="0">
                    <a:solidFill>
                      <a:schemeClr val="tx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X-out</a:t>
                </a:r>
                <a:endParaRPr lang="x-none" altLang="x-none" sz="75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00" name="Oval 3"/>
              <p:cNvSpPr>
                <a:spLocks noChangeArrowheads="1"/>
              </p:cNvSpPr>
              <p:nvPr/>
            </p:nvSpPr>
            <p:spPr bwMode="auto">
              <a:xfrm>
                <a:off x="5164257" y="5312396"/>
                <a:ext cx="827183" cy="466337"/>
              </a:xfrm>
              <a:prstGeom prst="ellipse">
                <a:avLst/>
              </a:prstGeom>
              <a:solidFill>
                <a:srgbClr val="FD823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900" dirty="0">
                    <a:solidFill>
                      <a:schemeClr val="tx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X-out</a:t>
                </a:r>
                <a:endParaRPr lang="x-none" altLang="x-none" sz="75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01" name="Oval 3"/>
              <p:cNvSpPr>
                <a:spLocks noChangeArrowheads="1"/>
              </p:cNvSpPr>
              <p:nvPr/>
            </p:nvSpPr>
            <p:spPr bwMode="auto">
              <a:xfrm>
                <a:off x="6327230" y="5312396"/>
                <a:ext cx="827183" cy="466337"/>
              </a:xfrm>
              <a:prstGeom prst="ellipse">
                <a:avLst/>
              </a:prstGeom>
              <a:solidFill>
                <a:srgbClr val="FD823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900" dirty="0">
                    <a:solidFill>
                      <a:schemeClr val="tx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X-out</a:t>
                </a:r>
                <a:endParaRPr lang="x-none" altLang="x-none" sz="75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cxnSp>
          <p:nvCxnSpPr>
            <p:cNvPr id="102" name="Straight Arrow Connector 12"/>
            <p:cNvCxnSpPr>
              <a:cxnSpLocks noChangeShapeType="1"/>
              <a:stCxn id="28" idx="0"/>
              <a:endCxn id="98" idx="4"/>
            </p:cNvCxnSpPr>
            <p:nvPr/>
          </p:nvCxnSpPr>
          <p:spPr bwMode="auto">
            <a:xfrm flipV="1">
              <a:off x="3694315" y="4430604"/>
              <a:ext cx="10108" cy="18997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Arrow Connector 12"/>
            <p:cNvCxnSpPr>
              <a:cxnSpLocks noChangeShapeType="1"/>
              <a:stCxn id="27" idx="0"/>
              <a:endCxn id="99" idx="4"/>
            </p:cNvCxnSpPr>
            <p:nvPr/>
          </p:nvCxnSpPr>
          <p:spPr bwMode="auto">
            <a:xfrm flipH="1" flipV="1">
              <a:off x="4576653" y="4430604"/>
              <a:ext cx="49962" cy="18155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Arrow Connector 12"/>
            <p:cNvCxnSpPr>
              <a:cxnSpLocks noChangeShapeType="1"/>
              <a:stCxn id="34" idx="0"/>
              <a:endCxn id="100" idx="4"/>
            </p:cNvCxnSpPr>
            <p:nvPr/>
          </p:nvCxnSpPr>
          <p:spPr bwMode="auto">
            <a:xfrm flipH="1" flipV="1">
              <a:off x="5326518" y="4408648"/>
              <a:ext cx="67720" cy="21901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Straight Arrow Connector 12"/>
            <p:cNvCxnSpPr>
              <a:cxnSpLocks noChangeShapeType="1"/>
              <a:stCxn id="33" idx="0"/>
              <a:endCxn id="101" idx="4"/>
            </p:cNvCxnSpPr>
            <p:nvPr/>
          </p:nvCxnSpPr>
          <p:spPr bwMode="auto">
            <a:xfrm flipH="1" flipV="1">
              <a:off x="6198748" y="4408648"/>
              <a:ext cx="59774" cy="213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1" name="Group 110"/>
            <p:cNvGrpSpPr/>
            <p:nvPr/>
          </p:nvGrpSpPr>
          <p:grpSpPr>
            <a:xfrm>
              <a:off x="1685122" y="3250316"/>
              <a:ext cx="4829978" cy="373379"/>
              <a:chOff x="714442" y="5312396"/>
              <a:chExt cx="6439971" cy="497838"/>
            </a:xfrm>
          </p:grpSpPr>
          <p:sp>
            <p:nvSpPr>
              <p:cNvPr id="112" name="Oval 3"/>
              <p:cNvSpPr>
                <a:spLocks noChangeArrowheads="1"/>
              </p:cNvSpPr>
              <p:nvPr/>
            </p:nvSpPr>
            <p:spPr bwMode="auto">
              <a:xfrm>
                <a:off x="714442" y="5343897"/>
                <a:ext cx="827183" cy="466337"/>
              </a:xfrm>
              <a:prstGeom prst="ellipse">
                <a:avLst/>
              </a:prstGeom>
              <a:solidFill>
                <a:srgbClr val="3365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90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X-in</a:t>
                </a:r>
                <a:endParaRPr lang="x-none" altLang="x-none" sz="75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13" name="Oval 112"/>
              <p:cNvSpPr>
                <a:spLocks noChangeArrowheads="1"/>
              </p:cNvSpPr>
              <p:nvPr/>
            </p:nvSpPr>
            <p:spPr bwMode="auto">
              <a:xfrm>
                <a:off x="1877415" y="5343897"/>
                <a:ext cx="827183" cy="466337"/>
              </a:xfrm>
              <a:prstGeom prst="ellipse">
                <a:avLst/>
              </a:prstGeom>
              <a:solidFill>
                <a:srgbClr val="3365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90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X-in</a:t>
                </a:r>
                <a:endParaRPr lang="x-none" altLang="x-none" sz="75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14" name="Oval 3"/>
              <p:cNvSpPr>
                <a:spLocks noChangeArrowheads="1"/>
              </p:cNvSpPr>
              <p:nvPr/>
            </p:nvSpPr>
            <p:spPr bwMode="auto">
              <a:xfrm>
                <a:off x="3001464" y="5341670"/>
                <a:ext cx="827183" cy="466337"/>
              </a:xfrm>
              <a:prstGeom prst="ellipse">
                <a:avLst/>
              </a:prstGeom>
              <a:solidFill>
                <a:srgbClr val="09B05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900" dirty="0">
                    <a:solidFill>
                      <a:schemeClr val="tx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X-in</a:t>
                </a:r>
                <a:endParaRPr lang="x-none" altLang="x-none" sz="75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15" name="Oval 3"/>
              <p:cNvSpPr>
                <a:spLocks noChangeArrowheads="1"/>
              </p:cNvSpPr>
              <p:nvPr/>
            </p:nvSpPr>
            <p:spPr bwMode="auto">
              <a:xfrm>
                <a:off x="4164437" y="5341670"/>
                <a:ext cx="827183" cy="466337"/>
              </a:xfrm>
              <a:prstGeom prst="ellipse">
                <a:avLst/>
              </a:prstGeom>
              <a:solidFill>
                <a:srgbClr val="09B05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900" dirty="0">
                    <a:solidFill>
                      <a:schemeClr val="tx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X-in</a:t>
                </a:r>
                <a:endParaRPr lang="x-none" altLang="x-none" sz="75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16" name="Oval 3"/>
              <p:cNvSpPr>
                <a:spLocks noChangeArrowheads="1"/>
              </p:cNvSpPr>
              <p:nvPr/>
            </p:nvSpPr>
            <p:spPr bwMode="auto">
              <a:xfrm>
                <a:off x="5164257" y="5312396"/>
                <a:ext cx="827183" cy="466337"/>
              </a:xfrm>
              <a:prstGeom prst="ellipse">
                <a:avLst/>
              </a:prstGeom>
              <a:solidFill>
                <a:srgbClr val="FD823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900" dirty="0">
                    <a:solidFill>
                      <a:schemeClr val="tx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X-in</a:t>
                </a:r>
                <a:endParaRPr lang="x-none" altLang="x-none" sz="75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17" name="Oval 3"/>
              <p:cNvSpPr>
                <a:spLocks noChangeArrowheads="1"/>
              </p:cNvSpPr>
              <p:nvPr/>
            </p:nvSpPr>
            <p:spPr bwMode="auto">
              <a:xfrm>
                <a:off x="6327230" y="5312396"/>
                <a:ext cx="827183" cy="466337"/>
              </a:xfrm>
              <a:prstGeom prst="ellipse">
                <a:avLst/>
              </a:prstGeom>
              <a:solidFill>
                <a:srgbClr val="FD823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900" dirty="0">
                    <a:solidFill>
                      <a:schemeClr val="tx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X-in</a:t>
                </a:r>
                <a:endParaRPr lang="x-none" altLang="x-none" sz="75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cxnSp>
          <p:nvCxnSpPr>
            <p:cNvPr id="132" name="Straight Arrow Connector 131"/>
            <p:cNvCxnSpPr>
              <a:cxnSpLocks noChangeShapeType="1"/>
              <a:stCxn id="52" idx="0"/>
              <a:endCxn id="115" idx="4"/>
            </p:cNvCxnSpPr>
            <p:nvPr/>
          </p:nvCxnSpPr>
          <p:spPr bwMode="auto">
            <a:xfrm flipV="1">
              <a:off x="2861386" y="3622025"/>
              <a:ext cx="1721426" cy="46049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Straight Arrow Connector 134"/>
            <p:cNvCxnSpPr>
              <a:cxnSpLocks noChangeShapeType="1"/>
              <a:stCxn id="52" idx="0"/>
              <a:endCxn id="117" idx="4"/>
            </p:cNvCxnSpPr>
            <p:nvPr/>
          </p:nvCxnSpPr>
          <p:spPr bwMode="auto">
            <a:xfrm flipV="1">
              <a:off x="2861387" y="3600069"/>
              <a:ext cx="3343520" cy="48245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Straight Arrow Connector 155"/>
            <p:cNvCxnSpPr>
              <a:cxnSpLocks noChangeShapeType="1"/>
              <a:stCxn id="112" idx="0"/>
              <a:endCxn id="20" idx="3"/>
            </p:cNvCxnSpPr>
            <p:nvPr/>
          </p:nvCxnSpPr>
          <p:spPr bwMode="auto">
            <a:xfrm flipV="1">
              <a:off x="1995316" y="3009118"/>
              <a:ext cx="316534" cy="26482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Straight Arrow Connector 158"/>
            <p:cNvCxnSpPr>
              <a:cxnSpLocks noChangeShapeType="1"/>
              <a:stCxn id="113" idx="0"/>
              <a:endCxn id="20" idx="5"/>
            </p:cNvCxnSpPr>
            <p:nvPr/>
          </p:nvCxnSpPr>
          <p:spPr bwMode="auto">
            <a:xfrm flipH="1" flipV="1">
              <a:off x="2750530" y="3009118"/>
              <a:ext cx="117016" cy="26482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Straight Arrow Connector 161"/>
            <p:cNvCxnSpPr>
              <a:cxnSpLocks noChangeShapeType="1"/>
              <a:stCxn id="114" idx="0"/>
              <a:endCxn id="26" idx="3"/>
            </p:cNvCxnSpPr>
            <p:nvPr/>
          </p:nvCxnSpPr>
          <p:spPr bwMode="auto">
            <a:xfrm flipV="1">
              <a:off x="3710582" y="3009119"/>
              <a:ext cx="269298" cy="26315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" name="Straight Arrow Connector 164"/>
            <p:cNvCxnSpPr>
              <a:cxnSpLocks noChangeShapeType="1"/>
              <a:stCxn id="115" idx="0"/>
              <a:endCxn id="26" idx="5"/>
            </p:cNvCxnSpPr>
            <p:nvPr/>
          </p:nvCxnSpPr>
          <p:spPr bwMode="auto">
            <a:xfrm flipH="1" flipV="1">
              <a:off x="4418560" y="3009119"/>
              <a:ext cx="164252" cy="26315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5538500" y="2720724"/>
              <a:ext cx="620387" cy="349753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500" dirty="0">
                  <a:solidFill>
                    <a:schemeClr val="tx1"/>
                  </a:solidFill>
                </a:rPr>
                <a:t>⨝</a:t>
              </a:r>
              <a:endParaRPr lang="x-none" altLang="x-none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68" name="Straight Arrow Connector 167"/>
            <p:cNvCxnSpPr>
              <a:cxnSpLocks noChangeShapeType="1"/>
              <a:stCxn id="116" idx="0"/>
              <a:endCxn id="32" idx="3"/>
            </p:cNvCxnSpPr>
            <p:nvPr/>
          </p:nvCxnSpPr>
          <p:spPr bwMode="auto">
            <a:xfrm flipV="1">
              <a:off x="5332677" y="3019256"/>
              <a:ext cx="296676" cy="23106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1155460" y="3886200"/>
              <a:ext cx="6057644" cy="0"/>
            </a:xfrm>
            <a:prstGeom prst="line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2457450" y="3886201"/>
              <a:ext cx="0" cy="1075712"/>
            </a:xfrm>
            <a:prstGeom prst="line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4114800" y="3870792"/>
              <a:ext cx="0" cy="1075712"/>
            </a:xfrm>
            <a:prstGeom prst="line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5772150" y="3886201"/>
              <a:ext cx="0" cy="1075712"/>
            </a:xfrm>
            <a:prstGeom prst="line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9" name="Group 108" descr="A tree such that the left child is scan R whose parent is x-out and that nodes parent is x-in and the right children is scan S whose parent is also x-out and that nodes parents is x-in. Then those 2 X-inss are joined at the root. The line between x-in and x-out is the thread boundry" title="Exchange 2 Iterators"/>
          <p:cNvGrpSpPr/>
          <p:nvPr/>
        </p:nvGrpSpPr>
        <p:grpSpPr>
          <a:xfrm>
            <a:off x="6290711" y="519660"/>
            <a:ext cx="2396089" cy="2409477"/>
            <a:chOff x="5600700" y="1200150"/>
            <a:chExt cx="2396089" cy="2409477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600700" y="1200150"/>
              <a:ext cx="2057400" cy="24003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>
              <a:off x="6352975" y="1472734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350" dirty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>
              <a:off x="6733963" y="3166498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</a:rPr>
                <a:t>Scan S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0" name="Oval 6"/>
            <p:cNvSpPr>
              <a:spLocks noChangeArrowheads="1"/>
            </p:cNvSpPr>
            <p:nvPr/>
          </p:nvSpPr>
          <p:spPr bwMode="auto">
            <a:xfrm>
              <a:off x="6010533" y="3166498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</a:rPr>
                <a:t>Scan R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21" name="Straight Arrow Connector 120"/>
            <p:cNvCxnSpPr>
              <a:cxnSpLocks noChangeShapeType="1"/>
            </p:cNvCxnSpPr>
            <p:nvPr/>
          </p:nvCxnSpPr>
          <p:spPr bwMode="auto">
            <a:xfrm flipV="1">
              <a:off x="6320726" y="2932237"/>
              <a:ext cx="0" cy="23426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7040752" y="2945011"/>
              <a:ext cx="3404" cy="2214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6663168" y="1285546"/>
              <a:ext cx="1" cy="1871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" name="Oval 3"/>
            <p:cNvSpPr>
              <a:spLocks noChangeArrowheads="1"/>
            </p:cNvSpPr>
            <p:nvPr/>
          </p:nvSpPr>
          <p:spPr bwMode="auto">
            <a:xfrm>
              <a:off x="6010533" y="2582484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X-out</a:t>
              </a:r>
              <a:endParaRPr lang="x-none" altLang="x-none" sz="75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25" name="Oval 3"/>
            <p:cNvSpPr>
              <a:spLocks noChangeArrowheads="1"/>
            </p:cNvSpPr>
            <p:nvPr/>
          </p:nvSpPr>
          <p:spPr bwMode="auto">
            <a:xfrm>
              <a:off x="6020272" y="2019375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X-in</a:t>
              </a:r>
              <a:endParaRPr lang="x-none" altLang="x-none" sz="75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126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6320727" y="2369127"/>
              <a:ext cx="9739" cy="21335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Straight Arrow Connector 126"/>
            <p:cNvCxnSpPr>
              <a:cxnSpLocks noChangeShapeType="1"/>
            </p:cNvCxnSpPr>
            <p:nvPr/>
          </p:nvCxnSpPr>
          <p:spPr bwMode="auto">
            <a:xfrm flipV="1">
              <a:off x="6330465" y="1822487"/>
              <a:ext cx="184635" cy="1968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5600700" y="2457450"/>
              <a:ext cx="2057400" cy="0"/>
            </a:xfrm>
            <a:prstGeom prst="line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Oval 3"/>
            <p:cNvSpPr>
              <a:spLocks noChangeArrowheads="1"/>
            </p:cNvSpPr>
            <p:nvPr/>
          </p:nvSpPr>
          <p:spPr bwMode="auto">
            <a:xfrm>
              <a:off x="6712255" y="2595258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X-out</a:t>
              </a:r>
              <a:endParaRPr lang="x-none" altLang="x-none" sz="75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30" name="Oval 3"/>
            <p:cNvSpPr>
              <a:spLocks noChangeArrowheads="1"/>
            </p:cNvSpPr>
            <p:nvPr/>
          </p:nvSpPr>
          <p:spPr bwMode="auto">
            <a:xfrm>
              <a:off x="6721994" y="2032149"/>
              <a:ext cx="620387" cy="3497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X-in</a:t>
              </a:r>
              <a:endParaRPr lang="x-none" altLang="x-none" sz="75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131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7022449" y="2381901"/>
              <a:ext cx="9739" cy="21335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6777472" y="1800475"/>
              <a:ext cx="254716" cy="23167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" name="TextBox 133"/>
            <p:cNvSpPr txBox="1"/>
            <p:nvPr/>
          </p:nvSpPr>
          <p:spPr>
            <a:xfrm>
              <a:off x="7167716" y="2284325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THREAD </a:t>
              </a:r>
              <a:br>
                <a:rPr lang="en-US" sz="900" dirty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US" sz="900" dirty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BOUNDARY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 bwMode="auto">
            <a:xfrm flipH="1">
              <a:off x="6670828" y="2484982"/>
              <a:ext cx="11258" cy="1124645"/>
            </a:xfrm>
            <a:prstGeom prst="line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317501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Parallel DBMS Summary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6096000" cy="3394472"/>
          </a:xfrm>
        </p:spPr>
        <p:txBody>
          <a:bodyPr>
            <a:normAutofit fontScale="92500"/>
          </a:bodyPr>
          <a:lstStyle/>
          <a:p>
            <a:r>
              <a:rPr lang="en-US" altLang="x-none" dirty="0"/>
              <a:t>Parallelism natural to query processing:</a:t>
            </a:r>
          </a:p>
          <a:p>
            <a:pPr lvl="1"/>
            <a:r>
              <a:rPr lang="en-US" altLang="x-none" dirty="0"/>
              <a:t>Both pipeline and partition</a:t>
            </a:r>
          </a:p>
          <a:p>
            <a:r>
              <a:rPr lang="en-US" altLang="x-none" dirty="0"/>
              <a:t>Shared-Nothing vs. Shared-Mem vs. Shared Disk</a:t>
            </a:r>
          </a:p>
          <a:p>
            <a:pPr lvl="1"/>
            <a:r>
              <a:rPr lang="en-US" altLang="x-none" dirty="0"/>
              <a:t>Shared-mem easiest SW, costliest HW.  </a:t>
            </a:r>
          </a:p>
          <a:p>
            <a:pPr lvl="2"/>
            <a:r>
              <a:rPr lang="en-US" altLang="x-none" dirty="0"/>
              <a:t>Doesn’</a:t>
            </a:r>
            <a:r>
              <a:rPr lang="en-US" altLang="ja-JP" dirty="0"/>
              <a:t>t scale indefinitely</a:t>
            </a:r>
          </a:p>
          <a:p>
            <a:pPr lvl="1"/>
            <a:r>
              <a:rPr lang="en-US" altLang="x-none" dirty="0"/>
              <a:t>Shared-nothing cheap, scales well, harder to implement.</a:t>
            </a:r>
          </a:p>
          <a:p>
            <a:pPr lvl="1"/>
            <a:r>
              <a:rPr lang="en-US" altLang="x-none" dirty="0"/>
              <a:t>Shared disk a middle ground</a:t>
            </a:r>
          </a:p>
          <a:p>
            <a:pPr lvl="2"/>
            <a:r>
              <a:rPr lang="en-US" altLang="x-none" dirty="0"/>
              <a:t>For updates, introduces icky stuff related to concurrency control</a:t>
            </a:r>
          </a:p>
          <a:p>
            <a:r>
              <a:rPr lang="en-US" altLang="x-none" sz="1800" dirty="0"/>
              <a:t>Intra-op, Inter-op, &amp; Inter-query parallelism all possible.</a:t>
            </a:r>
          </a:p>
        </p:txBody>
      </p:sp>
    </p:spTree>
    <p:extLst>
      <p:ext uri="{BB962C8B-B14F-4D97-AF65-F5344CB8AC3E}">
        <p14:creationId xmlns:p14="http://schemas.microsoft.com/office/powerpoint/2010/main" val="424702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Parallel DBMS Summary, Part 2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Data layout choices important!</a:t>
            </a:r>
          </a:p>
          <a:p>
            <a:r>
              <a:rPr lang="en-US" altLang="x-none" dirty="0"/>
              <a:t>Most DB operations can be done partition-parallel</a:t>
            </a:r>
          </a:p>
          <a:p>
            <a:pPr lvl="1"/>
            <a:r>
              <a:rPr lang="en-US" altLang="x-none" dirty="0"/>
              <a:t>Sort. Hash.</a:t>
            </a:r>
          </a:p>
          <a:p>
            <a:pPr lvl="1"/>
            <a:r>
              <a:rPr lang="en-US" altLang="x-none" dirty="0"/>
              <a:t>Sort-merge join, hash-join.</a:t>
            </a:r>
          </a:p>
          <a:p>
            <a:r>
              <a:rPr lang="en-US" altLang="x-none" dirty="0"/>
              <a:t>Complex plans. </a:t>
            </a:r>
          </a:p>
          <a:p>
            <a:pPr lvl="1"/>
            <a:r>
              <a:rPr lang="en-US" altLang="x-none" dirty="0"/>
              <a:t>Allow for pipeline-parallelism, but sorts, hashes block the pipeline.</a:t>
            </a:r>
          </a:p>
          <a:p>
            <a:pPr lvl="1"/>
            <a:r>
              <a:rPr lang="en-US" altLang="x-none" dirty="0"/>
              <a:t>Partition parallelism achieved via bushy trees.</a:t>
            </a:r>
          </a:p>
        </p:txBody>
      </p:sp>
    </p:spTree>
    <p:extLst>
      <p:ext uri="{BB962C8B-B14F-4D97-AF65-F5344CB8AC3E}">
        <p14:creationId xmlns:p14="http://schemas.microsoft.com/office/powerpoint/2010/main" val="17184932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Parallel DBMS Summary, Part 3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Transactions require introducing some new protocols</a:t>
            </a:r>
          </a:p>
          <a:p>
            <a:pPr lvl="1"/>
            <a:r>
              <a:rPr lang="en-US" altLang="x-none" dirty="0"/>
              <a:t>distributed deadlock detection</a:t>
            </a:r>
          </a:p>
          <a:p>
            <a:pPr lvl="1"/>
            <a:r>
              <a:rPr lang="en-US" altLang="x-none" dirty="0"/>
              <a:t>two-phase commit (2PC)</a:t>
            </a:r>
          </a:p>
          <a:p>
            <a:r>
              <a:rPr lang="en-US" altLang="x-none" dirty="0"/>
              <a:t>2PC not great for availability, latency</a:t>
            </a:r>
          </a:p>
          <a:p>
            <a:pPr lvl="1"/>
            <a:r>
              <a:rPr lang="en-US" altLang="x-none" dirty="0"/>
              <a:t>single failure stalls the whole system</a:t>
            </a:r>
          </a:p>
          <a:p>
            <a:pPr lvl="1"/>
            <a:r>
              <a:rPr lang="en-US" altLang="x-none" dirty="0"/>
              <a:t>transaction commit waits for the slowest worker</a:t>
            </a:r>
          </a:p>
          <a:p>
            <a:r>
              <a:rPr lang="en-US" altLang="x-none" dirty="0"/>
              <a:t>More on this in subsequent lectures</a:t>
            </a:r>
          </a:p>
        </p:txBody>
      </p:sp>
    </p:spTree>
    <p:extLst>
      <p:ext uri="{BB962C8B-B14F-4D97-AF65-F5344CB8AC3E}">
        <p14:creationId xmlns:p14="http://schemas.microsoft.com/office/powerpoint/2010/main" val="77503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Easy for us to say!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Lots of Data:</a:t>
            </a:r>
          </a:p>
          <a:p>
            <a:pPr lvl="1"/>
            <a:r>
              <a:rPr lang="en-US" altLang="x-none" dirty="0"/>
              <a:t>Batch operations</a:t>
            </a:r>
          </a:p>
          <a:p>
            <a:pPr lvl="1"/>
            <a:r>
              <a:rPr lang="en-US" altLang="x-none" dirty="0"/>
              <a:t>Pre-existing divide-and-conquer algorithms</a:t>
            </a:r>
          </a:p>
          <a:p>
            <a:pPr lvl="1"/>
            <a:r>
              <a:rPr lang="en-US" altLang="x-none" dirty="0"/>
              <a:t>Natural pipelining</a:t>
            </a:r>
          </a:p>
          <a:p>
            <a:pPr>
              <a:spcBef>
                <a:spcPts val="3000"/>
              </a:spcBef>
            </a:pPr>
            <a:r>
              <a:rPr lang="en-US" altLang="x-none" dirty="0"/>
              <a:t>Declarative languages</a:t>
            </a:r>
          </a:p>
          <a:p>
            <a:pPr lvl="1"/>
            <a:r>
              <a:rPr lang="en-US" altLang="x-none" dirty="0"/>
              <a:t>Can adapt the parallelism strategy to the task and the hardware</a:t>
            </a:r>
          </a:p>
          <a:p>
            <a:pPr lvl="1"/>
            <a:r>
              <a:rPr lang="en-US" altLang="x-none" dirty="0"/>
              <a:t>All without changing the program!</a:t>
            </a:r>
          </a:p>
          <a:p>
            <a:pPr lvl="2"/>
            <a:r>
              <a:rPr lang="en-US" altLang="x-none" dirty="0" err="1"/>
              <a:t>Codd’s</a:t>
            </a:r>
            <a:r>
              <a:rPr lang="en-US" altLang="x-none" dirty="0"/>
              <a:t> Physical Data Independence</a:t>
            </a:r>
          </a:p>
        </p:txBody>
      </p:sp>
    </p:spTree>
    <p:extLst>
      <p:ext uri="{BB962C8B-B14F-4D97-AF65-F5344CB8AC3E}">
        <p14:creationId xmlns:p14="http://schemas.microsoft.com/office/powerpoint/2010/main" val="91872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DBs: The Parallel Boy that Lived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/>
          <a:lstStyle/>
          <a:p>
            <a:r>
              <a:rPr lang="en-US" sz="1800" dirty="0"/>
              <a:t>1980s CS challenge: “parallelize” software</a:t>
            </a:r>
          </a:p>
          <a:p>
            <a:pPr lvl="1"/>
            <a:r>
              <a:rPr lang="en-US" sz="1500" dirty="0"/>
              <a:t>E.g. via awesome new C compilers</a:t>
            </a:r>
          </a:p>
          <a:p>
            <a:pPr lvl="1"/>
            <a:r>
              <a:rPr lang="en-US" sz="1500" dirty="0"/>
              <a:t>E.g. via variants of C designed for parallelism</a:t>
            </a:r>
          </a:p>
          <a:p>
            <a:r>
              <a:rPr lang="en-US" sz="1800" dirty="0"/>
              <a:t>In broad terms, a failure</a:t>
            </a:r>
          </a:p>
          <a:p>
            <a:pPr lvl="1"/>
            <a:r>
              <a:rPr lang="en-US" sz="1500" dirty="0"/>
              <a:t>Dave Patterson: The “Dead Computer Society”</a:t>
            </a:r>
          </a:p>
          <a:p>
            <a:r>
              <a:rPr lang="en-US" sz="1800" dirty="0"/>
              <a:t>Exception: Parallel SQL Databases</a:t>
            </a:r>
          </a:p>
          <a:p>
            <a:pPr lvl="1"/>
            <a:r>
              <a:rPr lang="en-US" sz="1500" dirty="0"/>
              <a:t>Why? </a:t>
            </a:r>
            <a:r>
              <a:rPr lang="en-US" sz="1500" b="1" dirty="0"/>
              <a:t>Data Independence!</a:t>
            </a:r>
          </a:p>
          <a:p>
            <a:pPr lvl="2"/>
            <a:r>
              <a:rPr lang="en-US" sz="1350" dirty="0"/>
              <a:t>SQL is independent of how many machines you have!</a:t>
            </a:r>
          </a:p>
          <a:p>
            <a:pPr lvl="2"/>
            <a:r>
              <a:rPr lang="en-US" sz="1350" dirty="0"/>
              <a:t>The same divide-and-conquer that worked for disks works across machines, as we’ll see</a:t>
            </a:r>
          </a:p>
          <a:p>
            <a:r>
              <a:rPr lang="en-US" sz="1800" dirty="0"/>
              <a:t>Big Data is the generalization of these lessons</a:t>
            </a:r>
          </a:p>
          <a:p>
            <a:pPr lvl="1"/>
            <a:r>
              <a:rPr lang="en-US" sz="1500" dirty="0"/>
              <a:t>Or in some cases a re-learning of them</a:t>
            </a:r>
          </a:p>
        </p:txBody>
      </p:sp>
    </p:spTree>
    <p:extLst>
      <p:ext uri="{BB962C8B-B14F-4D97-AF65-F5344CB8AC3E}">
        <p14:creationId xmlns:p14="http://schemas.microsoft.com/office/powerpoint/2010/main" val="19832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Parallel Architectures</a:t>
            </a:r>
          </a:p>
        </p:txBody>
      </p:sp>
      <p:graphicFrame>
        <p:nvGraphicFramePr>
          <p:cNvPr id="26626" name="Object 2" descr="RAM and Disk connected to multiple CPUs" title="Shared Memory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973283"/>
              </p:ext>
            </p:extLst>
          </p:nvPr>
        </p:nvGraphicFramePr>
        <p:xfrm>
          <a:off x="930094" y="1200150"/>
          <a:ext cx="2308622" cy="157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Document" r:id="rId3" imgW="20419048" imgH="13917460" progId="Word.Document.12">
                  <p:link updateAutomatic="1"/>
                </p:oleObj>
              </mc:Choice>
              <mc:Fallback>
                <p:oleObj name="Document" r:id="rId3" imgW="20419048" imgH="1391746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094" y="1200150"/>
                        <a:ext cx="2308622" cy="1572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 descr="Each CPU has its own RAM and Disk but they are all still connected" title="Shared Nothing (Cluster)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907870"/>
              </p:ext>
            </p:extLst>
          </p:nvPr>
        </p:nvGraphicFramePr>
        <p:xfrm>
          <a:off x="2479485" y="2882342"/>
          <a:ext cx="3374231" cy="2270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Document" r:id="rId5" imgW="21587302" imgH="14526984" progId="Word.Document.12">
                  <p:link updateAutomatic="1"/>
                </p:oleObj>
              </mc:Choice>
              <mc:Fallback>
                <p:oleObj name="Document" r:id="rId5" imgW="21587302" imgH="14526984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485" y="2882342"/>
                        <a:ext cx="3374231" cy="2270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 descr="Disk connected to multiple CPUs but each CPU has its own RAM" title="Shared DIsk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562854"/>
              </p:ext>
            </p:extLst>
          </p:nvPr>
        </p:nvGraphicFramePr>
        <p:xfrm>
          <a:off x="4389835" y="1072754"/>
          <a:ext cx="3380184" cy="15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Document" r:id="rId7" imgW="21638095" imgH="12139683" progId="Word.Document.12">
                  <p:link updateAutomatic="1"/>
                </p:oleObj>
              </mc:Choice>
              <mc:Fallback>
                <p:oleObj name="Document" r:id="rId7" imgW="21638095" imgH="12139683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835" y="1072754"/>
                        <a:ext cx="3380184" cy="1544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Box 6" descr="RAM and Disk connected to multiple CPUs" title="Shared Memory"/>
          <p:cNvSpPr txBox="1">
            <a:spLocks noChangeArrowheads="1"/>
          </p:cNvSpPr>
          <p:nvPr/>
        </p:nvSpPr>
        <p:spPr bwMode="auto">
          <a:xfrm>
            <a:off x="1357631" y="894857"/>
            <a:ext cx="155523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500"/>
              <a:t>Shared Memory</a:t>
            </a:r>
          </a:p>
        </p:txBody>
      </p:sp>
      <p:sp>
        <p:nvSpPr>
          <p:cNvPr id="26630" name="TextBox 7" descr="Disk connected to multiple CPUs but each CPU has its own RAM" title="Shared DIsk"/>
          <p:cNvSpPr txBox="1">
            <a:spLocks noChangeArrowheads="1"/>
          </p:cNvSpPr>
          <p:nvPr/>
        </p:nvSpPr>
        <p:spPr bwMode="auto">
          <a:xfrm>
            <a:off x="5368529" y="735807"/>
            <a:ext cx="12346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500"/>
              <a:t>Shared Disk</a:t>
            </a:r>
          </a:p>
        </p:txBody>
      </p:sp>
      <p:sp>
        <p:nvSpPr>
          <p:cNvPr id="26631" name="TextBox 8" descr="Each CPU has its own RAM and Disk but they are all still connected" title="Shared Nothing (Cluster)"/>
          <p:cNvSpPr txBox="1">
            <a:spLocks noChangeArrowheads="1"/>
          </p:cNvSpPr>
          <p:nvPr/>
        </p:nvSpPr>
        <p:spPr bwMode="auto">
          <a:xfrm>
            <a:off x="930094" y="3803886"/>
            <a:ext cx="152477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1500"/>
              <a:t>Shared Nothing</a:t>
            </a:r>
            <a:br>
              <a:rPr lang="en-US" altLang="x-none" sz="1500"/>
            </a:br>
            <a:r>
              <a:rPr lang="en-US" altLang="x-none" sz="1500"/>
              <a:t>(cluster)</a:t>
            </a:r>
          </a:p>
        </p:txBody>
      </p:sp>
    </p:spTree>
    <p:extLst>
      <p:ext uri="{BB962C8B-B14F-4D97-AF65-F5344CB8AC3E}">
        <p14:creationId xmlns:p14="http://schemas.microsoft.com/office/powerpoint/2010/main" val="54287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541B27"/>
      </a:dk2>
      <a:lt2>
        <a:srgbClr val="AACDCA"/>
      </a:lt2>
      <a:accent1>
        <a:srgbClr val="D72C2F"/>
      </a:accent1>
      <a:accent2>
        <a:srgbClr val="44516F"/>
      </a:accent2>
      <a:accent3>
        <a:srgbClr val="79C6C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07066D9F-7382-EB44-B453-DDAD9AB5CA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CEBAC97C-41B9-7340-8D0A-3D484B4F57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BRCOE updated template</Template>
  <TotalTime>14905</TotalTime>
  <Words>3004</Words>
  <Application>Microsoft Macintosh PowerPoint</Application>
  <PresentationFormat>On-screen Show (16:9)</PresentationFormat>
  <Paragraphs>718</Paragraphs>
  <Slides>69</Slides>
  <Notes>26</Notes>
  <HiddenSlides>13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Links</vt:lpstr>
      </vt:variant>
      <vt:variant>
        <vt:i4>8</vt:i4>
      </vt:variant>
      <vt:variant>
        <vt:lpstr>Slide Titles</vt:lpstr>
      </vt:variant>
      <vt:variant>
        <vt:i4>69</vt:i4>
      </vt:variant>
    </vt:vector>
  </HeadingPairs>
  <TitlesOfParts>
    <vt:vector size="91" baseType="lpstr">
      <vt:lpstr>ＭＳ Ｐゴシック</vt:lpstr>
      <vt:lpstr>Osaka</vt:lpstr>
      <vt:lpstr>Arial</vt:lpstr>
      <vt:lpstr>Calibri</vt:lpstr>
      <vt:lpstr>Calibri Light</vt:lpstr>
      <vt:lpstr>Century Gothic</vt:lpstr>
      <vt:lpstr>Courier New</vt:lpstr>
      <vt:lpstr>Helvetica</vt:lpstr>
      <vt:lpstr>Helvetica Neue</vt:lpstr>
      <vt:lpstr>Mangal</vt:lpstr>
      <vt:lpstr>Symbol</vt:lpstr>
      <vt:lpstr>Times New Roman</vt:lpstr>
      <vt:lpstr>Office Theme</vt:lpstr>
      <vt:lpstr>Custom Design</vt:lpstr>
      <vt:lpstr>file:////Users/work/anatomy/Anatomy-FnT-submission.doc뱐섧翿!OLE_LINK1</vt:lpstr>
      <vt:lpstr>file:////Users/work/anatomy/Anatomy-FnT-submission.doc뱐섧翿!OLE_LINK2</vt:lpstr>
      <vt:lpstr>file:////Users/work/anatomy/Anatomy-FnT-submission.doc뱐섧翿!OLE_LINK3</vt:lpstr>
      <vt:lpstr>file:////Users/work/anatomy/Anatomy-FnT-submission.doc뱐섧翿!OLE_LINK1</vt:lpstr>
      <vt:lpstr>file:////Users/work/anatomy/Anatomy-FnT-submission.doc뱐섧翿!OLE_LINK1</vt:lpstr>
      <vt:lpstr>file:////Users/work/anatomy/Anatomy-FnT-submission.doc뱐섧翿!OLE_LINK1</vt:lpstr>
      <vt:lpstr>file:////Users/work/anatomy/Anatomy-FnT-submission.doc뱐섧翿!OLE_LINK1</vt:lpstr>
      <vt:lpstr>file:////Users/work/anatomy/Anatomy-FnT-submission.doc뱐섧翿!OLE_LINK1</vt:lpstr>
      <vt:lpstr>Parallel Query Processing</vt:lpstr>
      <vt:lpstr>A little history</vt:lpstr>
      <vt:lpstr>Why Parallelism?</vt:lpstr>
      <vt:lpstr>Why Parallelism? Cont.</vt:lpstr>
      <vt:lpstr>Two Metrics to Shoot For</vt:lpstr>
      <vt:lpstr>Roughly 2 Kinds of Parallelism</vt:lpstr>
      <vt:lpstr>Easy for us to say!</vt:lpstr>
      <vt:lpstr>DBs: The Parallel Boy that Lived</vt:lpstr>
      <vt:lpstr>Parallel Architectures</vt:lpstr>
      <vt:lpstr>Some Early Systems</vt:lpstr>
      <vt:lpstr>What about the cloud?</vt:lpstr>
      <vt:lpstr>What about the cloud? Part 2</vt:lpstr>
      <vt:lpstr>What about the cloud? Part 3</vt:lpstr>
      <vt:lpstr>What about the cloud? Part 4</vt:lpstr>
      <vt:lpstr>What about the cloud? Part 5</vt:lpstr>
      <vt:lpstr>Shared Nothing</vt:lpstr>
      <vt:lpstr>Kinds of Query Parallelism</vt:lpstr>
      <vt:lpstr>Intra Query – Inter-operator</vt:lpstr>
      <vt:lpstr>Intra Query – Inter-operator Part 2</vt:lpstr>
      <vt:lpstr>Intra Query - Inter-Operator Part 3</vt:lpstr>
      <vt:lpstr>Intra Query – Intra-Operator</vt:lpstr>
      <vt:lpstr>Kinds of Query Parallelism, cont.</vt:lpstr>
      <vt:lpstr>Summary: Kinds of Parallelism</vt:lpstr>
      <vt:lpstr>Intra-Operator Parallelism </vt:lpstr>
      <vt:lpstr>Data Partitioning</vt:lpstr>
      <vt:lpstr>Parallel Scans</vt:lpstr>
      <vt:lpstr>Lookup by key</vt:lpstr>
      <vt:lpstr>What about Insert?</vt:lpstr>
      <vt:lpstr>Insert to Unique Key?</vt:lpstr>
      <vt:lpstr>Insert to Unique Key cont.</vt:lpstr>
      <vt:lpstr>Remember Hashing?</vt:lpstr>
      <vt:lpstr>Parallelize me!  Hashing</vt:lpstr>
      <vt:lpstr>Parallelize me!  Hashing Part 2</vt:lpstr>
      <vt:lpstr>Hash Join?</vt:lpstr>
      <vt:lpstr>If you have enough machines… Naïve parallel hash join</vt:lpstr>
      <vt:lpstr>Parallel Grace Hash Join Pass 1</vt:lpstr>
      <vt:lpstr>Parallel Grace Hash Join Pass 1 cont</vt:lpstr>
      <vt:lpstr>Parallel Grace Hash Join Pass 2</vt:lpstr>
      <vt:lpstr>Parallel Grace Hash Join</vt:lpstr>
      <vt:lpstr>Parallelize me!  Sorting Pass 0 </vt:lpstr>
      <vt:lpstr>Parallelize me!  Sorting Pass 1-n</vt:lpstr>
      <vt:lpstr>Range partitioning</vt:lpstr>
      <vt:lpstr>Range partitioning cont.</vt:lpstr>
      <vt:lpstr>Some Sorting Records</vt:lpstr>
      <vt:lpstr>Some Sorting Records cont.</vt:lpstr>
      <vt:lpstr>Parallel Sort-Merge Join</vt:lpstr>
      <vt:lpstr>Parallel Sort-Merge Join Pass 0…n-1</vt:lpstr>
      <vt:lpstr>Pass n (with optimization)</vt:lpstr>
      <vt:lpstr>Parallel Aggregates</vt:lpstr>
      <vt:lpstr>Parallel GroupBy</vt:lpstr>
      <vt:lpstr>Parallel GroupBy, Cont.</vt:lpstr>
      <vt:lpstr>Parallel Aggregates/GroupBy Challenge!</vt:lpstr>
      <vt:lpstr>Joins: Bigger picture</vt:lpstr>
      <vt:lpstr>Join: One-sided shuffle</vt:lpstr>
      <vt:lpstr>“Broadcast” Join</vt:lpstr>
      <vt:lpstr>What are “pipeline breakers”?</vt:lpstr>
      <vt:lpstr>Symmetric (Pipeline) Hash Join</vt:lpstr>
      <vt:lpstr>Symmetric (Pipeline) Hash Join cont</vt:lpstr>
      <vt:lpstr>Extensions</vt:lpstr>
      <vt:lpstr>Encapsulating parallelism: Exchange</vt:lpstr>
      <vt:lpstr>A Software Engineering Query</vt:lpstr>
      <vt:lpstr>Exchange as Metaphor</vt:lpstr>
      <vt:lpstr>Interpose Exchange Operators</vt:lpstr>
      <vt:lpstr>Exchange is Two Iterators</vt:lpstr>
      <vt:lpstr>Exchange is Two Iterators Part 2</vt:lpstr>
      <vt:lpstr>Exchange is Two Iterators Part 3</vt:lpstr>
      <vt:lpstr>Parallel DBMS Summary</vt:lpstr>
      <vt:lpstr>Parallel DBMS Summary, Part 2</vt:lpstr>
      <vt:lpstr>Parallel DBMS Summary, Part 3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Name of Course</dc:subject>
  <dc:creator>Daphne Nhuch</dc:creator>
  <cp:keywords/>
  <dc:description/>
  <cp:lastModifiedBy>Daphne Nhuch</cp:lastModifiedBy>
  <cp:revision>52</cp:revision>
  <dcterms:created xsi:type="dcterms:W3CDTF">2018-03-13T04:30:50Z</dcterms:created>
  <dcterms:modified xsi:type="dcterms:W3CDTF">2018-10-05T23:14:13Z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