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96"/>
  </p:notesMasterIdLst>
  <p:sldIdLst>
    <p:sldId id="257" r:id="rId3"/>
    <p:sldId id="258" r:id="rId4"/>
    <p:sldId id="259" r:id="rId5"/>
    <p:sldId id="260" r:id="rId6"/>
    <p:sldId id="354" r:id="rId7"/>
    <p:sldId id="261" r:id="rId8"/>
    <p:sldId id="262" r:id="rId9"/>
    <p:sldId id="349" r:id="rId10"/>
    <p:sldId id="322" r:id="rId11"/>
    <p:sldId id="321" r:id="rId12"/>
    <p:sldId id="263" r:id="rId13"/>
    <p:sldId id="264" r:id="rId14"/>
    <p:sldId id="350" r:id="rId15"/>
    <p:sldId id="351" r:id="rId16"/>
    <p:sldId id="352" r:id="rId17"/>
    <p:sldId id="353" r:id="rId18"/>
    <p:sldId id="319" r:id="rId19"/>
    <p:sldId id="266" r:id="rId20"/>
    <p:sldId id="267" r:id="rId21"/>
    <p:sldId id="339" r:id="rId22"/>
    <p:sldId id="268" r:id="rId23"/>
    <p:sldId id="340" r:id="rId24"/>
    <p:sldId id="355" r:id="rId25"/>
    <p:sldId id="269" r:id="rId26"/>
    <p:sldId id="270" r:id="rId27"/>
    <p:sldId id="271" r:id="rId28"/>
    <p:sldId id="272" r:id="rId29"/>
    <p:sldId id="273" r:id="rId30"/>
    <p:sldId id="341" r:id="rId31"/>
    <p:sldId id="357" r:id="rId32"/>
    <p:sldId id="274" r:id="rId33"/>
    <p:sldId id="275" r:id="rId34"/>
    <p:sldId id="277" r:id="rId35"/>
    <p:sldId id="326" r:id="rId36"/>
    <p:sldId id="324" r:id="rId37"/>
    <p:sldId id="325" r:id="rId38"/>
    <p:sldId id="327" r:id="rId39"/>
    <p:sldId id="342" r:id="rId40"/>
    <p:sldId id="328" r:id="rId41"/>
    <p:sldId id="329" r:id="rId42"/>
    <p:sldId id="330" r:id="rId43"/>
    <p:sldId id="332" r:id="rId44"/>
    <p:sldId id="343" r:id="rId45"/>
    <p:sldId id="333" r:id="rId46"/>
    <p:sldId id="358" r:id="rId47"/>
    <p:sldId id="334" r:id="rId48"/>
    <p:sldId id="362" r:id="rId49"/>
    <p:sldId id="335" r:id="rId50"/>
    <p:sldId id="347" r:id="rId51"/>
    <p:sldId id="348" r:id="rId52"/>
    <p:sldId id="331" r:id="rId53"/>
    <p:sldId id="356" r:id="rId54"/>
    <p:sldId id="278" r:id="rId55"/>
    <p:sldId id="279" r:id="rId56"/>
    <p:sldId id="367" r:id="rId57"/>
    <p:sldId id="281" r:id="rId58"/>
    <p:sldId id="283" r:id="rId59"/>
    <p:sldId id="363" r:id="rId60"/>
    <p:sldId id="365" r:id="rId61"/>
    <p:sldId id="366" r:id="rId62"/>
    <p:sldId id="364" r:id="rId63"/>
    <p:sldId id="285" r:id="rId64"/>
    <p:sldId id="284" r:id="rId65"/>
    <p:sldId id="286" r:id="rId66"/>
    <p:sldId id="360" r:id="rId67"/>
    <p:sldId id="287" r:id="rId68"/>
    <p:sldId id="288" r:id="rId69"/>
    <p:sldId id="289" r:id="rId70"/>
    <p:sldId id="290" r:id="rId71"/>
    <p:sldId id="291" r:id="rId72"/>
    <p:sldId id="292" r:id="rId73"/>
    <p:sldId id="359" r:id="rId74"/>
    <p:sldId id="336" r:id="rId75"/>
    <p:sldId id="293" r:id="rId76"/>
    <p:sldId id="294" r:id="rId77"/>
    <p:sldId id="295" r:id="rId78"/>
    <p:sldId id="296" r:id="rId79"/>
    <p:sldId id="297" r:id="rId80"/>
    <p:sldId id="337" r:id="rId81"/>
    <p:sldId id="338" r:id="rId82"/>
    <p:sldId id="298" r:id="rId83"/>
    <p:sldId id="299" r:id="rId84"/>
    <p:sldId id="300" r:id="rId85"/>
    <p:sldId id="361" r:id="rId86"/>
    <p:sldId id="304" r:id="rId87"/>
    <p:sldId id="305" r:id="rId88"/>
    <p:sldId id="306" r:id="rId89"/>
    <p:sldId id="307" r:id="rId90"/>
    <p:sldId id="308" r:id="rId91"/>
    <p:sldId id="309" r:id="rId92"/>
    <p:sldId id="310" r:id="rId93"/>
    <p:sldId id="311" r:id="rId94"/>
    <p:sldId id="312" r:id="rId9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66" autoAdjust="0"/>
    <p:restoredTop sz="94686" autoAdjust="0"/>
  </p:normalViewPr>
  <p:slideViewPr>
    <p:cSldViewPr>
      <p:cViewPr varScale="1">
        <p:scale>
          <a:sx n="127" d="100"/>
          <a:sy n="127" d="100"/>
        </p:scale>
        <p:origin x="200" y="480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445101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48179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40784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55941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6823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11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656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4280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963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15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963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08443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270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8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270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1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6880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475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8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475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883927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680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9031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32641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88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61" tIns="45322" rIns="92261" bIns="45322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80082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3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05421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71475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96550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9464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963287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63564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125871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109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 dirty="0">
                <a:solidFill>
                  <a:schemeClr val="tx1"/>
                </a:solidFill>
                <a:latin typeface="Times New Roman" charset="0"/>
              </a:rPr>
              <a:t>2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32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19845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57901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831923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59568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83271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4219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12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8909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909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11182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113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13</a:t>
            </a:r>
          </a:p>
        </p:txBody>
      </p:sp>
      <p:sp>
        <p:nvSpPr>
          <p:cNvPr id="9113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114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4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771280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318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14</a:t>
            </a:r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318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319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6178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78960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539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33621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83076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972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7599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37703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10240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240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240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0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201978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17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044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61" tIns="45322" rIns="92261" bIns="45322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23979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8992498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44341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36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12</a:t>
            </a:r>
          </a:p>
        </p:txBody>
      </p:sp>
      <p:sp>
        <p:nvSpPr>
          <p:cNvPr id="1136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36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36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10504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571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13</a:t>
            </a:r>
          </a:p>
        </p:txBody>
      </p:sp>
      <p:sp>
        <p:nvSpPr>
          <p:cNvPr id="11571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57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57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32126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776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14</a:t>
            </a:r>
          </a:p>
        </p:txBody>
      </p:sp>
      <p:sp>
        <p:nvSpPr>
          <p:cNvPr id="11776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776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776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776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0815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632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4150145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98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690108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98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6901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16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98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198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297033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185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17</a:t>
            </a: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186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186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2186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81668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390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18</a:t>
            </a:r>
          </a:p>
        </p:txBody>
      </p: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390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390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2391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6906957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595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21</a:t>
            </a: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595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595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2595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298907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616098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ChangeArrowheads="1"/>
          </p:cNvSpPr>
          <p:nvPr/>
        </p:nvSpPr>
        <p:spPr bwMode="auto">
          <a:xfrm>
            <a:off x="3914775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6194" name="Rectangle 3"/>
          <p:cNvSpPr>
            <a:spLocks noChangeArrowheads="1"/>
          </p:cNvSpPr>
          <p:nvPr/>
        </p:nvSpPr>
        <p:spPr bwMode="auto">
          <a:xfrm>
            <a:off x="3914775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0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6196" name="Rectangle 5"/>
          <p:cNvSpPr>
            <a:spLocks noChangeArrowheads="1"/>
          </p:cNvSpPr>
          <p:nvPr/>
        </p:nvSpPr>
        <p:spPr bwMode="auto">
          <a:xfrm>
            <a:off x="0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61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361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0750" y="4470400"/>
            <a:ext cx="5067300" cy="423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517" tIns="46950" rIns="95517" bIns="46950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6620758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ChangeArrowheads="1"/>
          </p:cNvSpPr>
          <p:nvPr/>
        </p:nvSpPr>
        <p:spPr bwMode="auto">
          <a:xfrm>
            <a:off x="3914775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9266" name="Rectangle 3"/>
          <p:cNvSpPr>
            <a:spLocks noChangeArrowheads="1"/>
          </p:cNvSpPr>
          <p:nvPr/>
        </p:nvSpPr>
        <p:spPr bwMode="auto">
          <a:xfrm>
            <a:off x="3914775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139267" name="Rectangle 4"/>
          <p:cNvSpPr>
            <a:spLocks noChangeArrowheads="1"/>
          </p:cNvSpPr>
          <p:nvPr/>
        </p:nvSpPr>
        <p:spPr bwMode="auto">
          <a:xfrm>
            <a:off x="0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9268" name="Rectangle 5"/>
          <p:cNvSpPr>
            <a:spLocks noChangeArrowheads="1"/>
          </p:cNvSpPr>
          <p:nvPr/>
        </p:nvSpPr>
        <p:spPr bwMode="auto">
          <a:xfrm>
            <a:off x="0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92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3927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0750" y="4470400"/>
            <a:ext cx="5067300" cy="423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517" tIns="46950" rIns="95517" bIns="46950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5717273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ChangeArrowheads="1"/>
          </p:cNvSpPr>
          <p:nvPr/>
        </p:nvSpPr>
        <p:spPr bwMode="auto">
          <a:xfrm>
            <a:off x="3914775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1314" name="Rectangle 3"/>
          <p:cNvSpPr>
            <a:spLocks noChangeArrowheads="1"/>
          </p:cNvSpPr>
          <p:nvPr/>
        </p:nvSpPr>
        <p:spPr bwMode="auto">
          <a:xfrm>
            <a:off x="3914775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7" tIns="0" rIns="19427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41315" name="Rectangle 4"/>
          <p:cNvSpPr>
            <a:spLocks noChangeArrowheads="1"/>
          </p:cNvSpPr>
          <p:nvPr/>
        </p:nvSpPr>
        <p:spPr bwMode="auto">
          <a:xfrm>
            <a:off x="0" y="8913813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1316" name="Rectangle 5"/>
          <p:cNvSpPr>
            <a:spLocks noChangeArrowheads="1"/>
          </p:cNvSpPr>
          <p:nvPr/>
        </p:nvSpPr>
        <p:spPr bwMode="auto">
          <a:xfrm>
            <a:off x="0" y="19050"/>
            <a:ext cx="2994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13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712788"/>
            <a:ext cx="6248400" cy="3514725"/>
          </a:xfrm>
          <a:ln cap="flat"/>
        </p:spPr>
      </p:sp>
      <p:sp>
        <p:nvSpPr>
          <p:cNvPr id="14131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0750" y="4470400"/>
            <a:ext cx="5067300" cy="423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517" tIns="46950" rIns="95517" bIns="46950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5696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3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837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09647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3362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19</a:t>
            </a:r>
          </a:p>
        </p:txBody>
      </p:sp>
      <p:sp>
        <p:nvSpPr>
          <p:cNvPr id="143363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3364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336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6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505777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541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20</a:t>
            </a:r>
          </a:p>
        </p:txBody>
      </p:sp>
      <p:sp>
        <p:nvSpPr>
          <p:cNvPr id="14541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541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54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54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075587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71805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27453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042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9679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5354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2893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4" y="2933700"/>
            <a:ext cx="31321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6675"/>
            <a:ext cx="7620000" cy="85725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4572000" cy="104775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4" y="2933700"/>
            <a:ext cx="31321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9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1" r:id="rId7"/>
    <p:sldLayoutId id="2147483692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NULL"/><Relationship Id="rId5" Type="http://schemas.openxmlformats.org/officeDocument/2006/relationships/oleObject" Target="../embeddings/oleObject1.bin"/><Relationship Id="rId4" Type="http://schemas.openxmlformats.org/officeDocument/2006/relationships/hyperlink" Target="https://en.wikipedia.org/wiki/V-optimal_histogram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2ndquadrant.com/hinting_at_postgresql/" TargetMode="External"/><Relationship Id="rId2" Type="http://schemas.openxmlformats.org/officeDocument/2006/relationships/hyperlink" Target="https://wiki.postgresql.org/wiki/OptimizerHintsDiscussion" TargetMode="Externa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Query Optimization II:</a:t>
            </a:r>
            <a:br>
              <a:rPr lang="en-US" dirty="0"/>
            </a:br>
            <a:r>
              <a:rPr lang="en-US" dirty="0"/>
              <a:t>Costing and Searching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5A8416-B55D-594B-8411-6151DCB6B9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review slides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of translating SQL to relational algebra</a:t>
            </a:r>
          </a:p>
          <a:p>
            <a:r>
              <a:rPr lang="en-US"/>
              <a:t>Review of relational equivalences</a:t>
            </a:r>
          </a:p>
          <a:p>
            <a:r>
              <a:rPr lang="en-US"/>
              <a:t>You should know this already</a:t>
            </a:r>
          </a:p>
          <a:p>
            <a:pPr lvl="1"/>
            <a:r>
              <a:rPr lang="en-US"/>
              <a:t>(and you will expected to continue knowing this!)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Translating SQL to “Relational Algebra”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SELECT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FROM Sailors S, Reserves R, Boats B</a:t>
            </a: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WHERE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AND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AND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sz="1400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sz="1400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GROUP BY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600" dirty="0"/>
              <a:t>For each sailor with at least two reservations for red boats,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find the sailor id and the earliest date on which the sailor has a reservation for a red boat.</a:t>
            </a:r>
          </a:p>
          <a:p>
            <a:pPr>
              <a:spcBef>
                <a:spcPts val="4000"/>
              </a:spcBef>
            </a:pPr>
            <a:endParaRPr lang="en-US" altLang="x-non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Joins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b="1" dirty="0"/>
              <a:t>Sailors ⨝  Reserves ⨝  Boats</a:t>
            </a:r>
            <a:endParaRPr lang="en-US" b="1" dirty="0"/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Select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𝜎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B.color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red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Sailors ⨝  Reserves ⨝  Boats)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b="1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b="1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7471841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Group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</a:t>
            </a:r>
            <a:r>
              <a:rPr lang="en-US" altLang="ja-JP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sid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𝜎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B.color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red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Sailors ⨝  Reserves ⨝  Boats))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3900623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HAVING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HAVING 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(COUNT(*) &gt; 2) 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(GROUP </a:t>
            </a:r>
            <a:r>
              <a:rPr lang="en-US" altLang="ja-JP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sid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𝜎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B.color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red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Sailors ⨝  Reserves ⨝  Boats)))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7656486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Translating SQL to </a:t>
            </a:r>
            <a:r>
              <a:rPr lang="en-US" altLang="en-US"/>
              <a:t>“</a:t>
            </a:r>
            <a:r>
              <a:rPr lang="en-US" altLang="x-none"/>
              <a:t>Relational Algebra</a:t>
            </a:r>
            <a:r>
              <a:rPr lang="en-US" altLang="en-US"/>
              <a:t>”: Project</a:t>
            </a:r>
            <a:endParaRPr lang="en-US" altLang="x-none"/>
          </a:p>
        </p:txBody>
      </p:sp>
      <p:sp>
        <p:nvSpPr>
          <p:cNvPr id="6144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ja-JP" b="1" i="1" dirty="0">
                <a:latin typeface="Symbol" charset="2"/>
                <a:ea typeface="Helvetica Neue" panose="02000503000000020004" pitchFamily="2" charset="0"/>
                <a:cs typeface="Helvetica Neue" panose="02000503000000020004" pitchFamily="2" charset="0"/>
              </a:rPr>
              <a:t>Π</a:t>
            </a:r>
            <a:r>
              <a:rPr lang="en-US" altLang="ja-JP" b="1" i="1" baseline="-25000" dirty="0">
                <a:latin typeface="Symbol" charset="2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x-none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S.sid</a:t>
            </a:r>
            <a:r>
              <a:rPr lang="en-US" altLang="x-none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Min(</a:t>
            </a:r>
            <a:r>
              <a:rPr lang="en-US" altLang="x-none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R.day</a:t>
            </a:r>
            <a:r>
              <a:rPr lang="en-US" altLang="x-none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altLang="ja-JP" b="1" i="1" dirty="0">
                <a:latin typeface="Symbol" charset="2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HAVING 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(COUNT(*) &gt; 2) 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(GROUP </a:t>
            </a:r>
            <a:r>
              <a:rPr lang="en-US" altLang="ja-JP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sid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𝜎</a:t>
            </a:r>
            <a:r>
              <a:rPr lang="en-US" altLang="ja-JP" b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B.color</a:t>
            </a:r>
            <a:r>
              <a:rPr lang="en-US" altLang="ja-JP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red</a:t>
            </a:r>
            <a:r>
              <a:rPr lang="en-US" altLang="ja-JP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 </a:t>
            </a:r>
            <a:r>
              <a:rPr lang="en-US" altLang="x-none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Sailors ⨝  Reserves ⨝  Boats)))</a:t>
            </a:r>
            <a:endParaRPr lang="en-US" altLang="x-none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MIN(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R.day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“</a:t>
            </a:r>
            <a:r>
              <a:rPr lang="en-US" altLang="ja-JP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dirty="0">
                <a:latin typeface="Menlo" panose="020B0609030804020204" pitchFamily="49" charset="0"/>
                <a:ea typeface="Courier New" charset="0"/>
                <a:cs typeface="Menlo" panose="020B0609030804020204" pitchFamily="49" charset="0"/>
              </a:rPr>
              <a:t>”</a:t>
            </a:r>
            <a:endParaRPr lang="en-US" altLang="ja-JP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HAVING COUNT (*) &gt;= 2</a:t>
            </a:r>
            <a:endParaRPr lang="en-US" altLang="x-none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4646790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2700"/>
              <a:t>Recall Algebra Equivalences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1500"/>
              <a:t>Selections: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/>
              <a:t>c1</a:t>
            </a:r>
            <a:r>
              <a:rPr lang="en-US" altLang="x-none" baseline="-25000">
                <a:sym typeface="Symbol" charset="2"/>
              </a:rPr>
              <a:t>…</a:t>
            </a:r>
            <a:r>
              <a:rPr lang="en-US" altLang="x-none" baseline="-25000" err="1">
                <a:sym typeface="Symbol" charset="2"/>
              </a:rPr>
              <a:t>cn</a:t>
            </a:r>
            <a:r>
              <a:rPr lang="en-US" altLang="x-none">
                <a:sym typeface="Symbol" charset="2"/>
              </a:rPr>
              <a:t>(R)  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c1</a:t>
            </a:r>
            <a:r>
              <a:rPr lang="en-US" altLang="x-none">
                <a:sym typeface="Symbol" charset="2"/>
              </a:rPr>
              <a:t>(…(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 err="1">
                <a:sym typeface="Symbol" charset="2"/>
              </a:rPr>
              <a:t>cn</a:t>
            </a:r>
            <a:r>
              <a:rPr lang="en-US" altLang="x-none">
                <a:sym typeface="Symbol" charset="2"/>
              </a:rPr>
              <a:t>(R))…)   </a:t>
            </a:r>
            <a:r>
              <a:rPr lang="en-US" altLang="x-none" sz="1350">
                <a:sym typeface="Symbol" charset="2"/>
              </a:rPr>
              <a:t>(</a:t>
            </a:r>
            <a:r>
              <a:rPr lang="en-US" altLang="x-none" sz="1350" i="1">
                <a:sym typeface="Symbol" charset="2"/>
              </a:rPr>
              <a:t>cascade</a:t>
            </a:r>
            <a:r>
              <a:rPr lang="en-US" altLang="x-none" sz="1350">
                <a:sym typeface="Symbol" charset="2"/>
              </a:rPr>
              <a:t>)</a:t>
            </a:r>
            <a:endParaRPr lang="en-US" altLang="x-none" sz="1200"/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c1</a:t>
            </a:r>
            <a:r>
              <a:rPr lang="en-US" altLang="x-none">
                <a:sym typeface="Symbol" charset="2"/>
              </a:rPr>
              <a:t>(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c2</a:t>
            </a:r>
            <a:r>
              <a:rPr lang="en-US" altLang="x-none">
                <a:sym typeface="Symbol" charset="2"/>
              </a:rPr>
              <a:t>(R))  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c2</a:t>
            </a:r>
            <a:r>
              <a:rPr lang="en-US" altLang="x-none">
                <a:sym typeface="Symbol" charset="2"/>
              </a:rPr>
              <a:t>(</a:t>
            </a:r>
            <a:r>
              <a:rPr lang="en-US" altLang="x-none">
                <a:latin typeface="Symbol" charset="2"/>
                <a:sym typeface="Symbol" charset="2"/>
              </a:rPr>
              <a:t></a:t>
            </a:r>
            <a:r>
              <a:rPr lang="en-US" altLang="x-none" baseline="-25000">
                <a:sym typeface="Symbol" charset="2"/>
              </a:rPr>
              <a:t>c1</a:t>
            </a:r>
            <a:r>
              <a:rPr lang="en-US" altLang="x-none">
                <a:sym typeface="Symbol" charset="2"/>
              </a:rPr>
              <a:t>(R))         </a:t>
            </a:r>
            <a:r>
              <a:rPr lang="en-US" altLang="x-none" sz="1350">
                <a:sym typeface="Symbol" charset="2"/>
              </a:rPr>
              <a:t>(</a:t>
            </a:r>
            <a:r>
              <a:rPr lang="en-US" altLang="x-none" sz="1350" i="1">
                <a:sym typeface="Symbol" charset="2"/>
              </a:rPr>
              <a:t>commute</a:t>
            </a:r>
            <a:r>
              <a:rPr lang="en-US" altLang="x-none" sz="135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x-none" sz="1500"/>
              <a:t>Projections: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altLang="x-none">
                <a:latin typeface="Symbol" charset="2"/>
                <a:sym typeface="Symbol" charset="2"/>
              </a:rPr>
              <a:t></a:t>
            </a:r>
            <a:r>
              <a:rPr lang="en-US" altLang="x-none" baseline="-25000"/>
              <a:t>a1</a:t>
            </a:r>
            <a:r>
              <a:rPr lang="en-US" altLang="x-none">
                <a:sym typeface="Symbol" charset="2"/>
              </a:rPr>
              <a:t>(R)  </a:t>
            </a:r>
            <a:r>
              <a:rPr lang="en-US" altLang="x-none">
                <a:latin typeface="Symbol" charset="2"/>
                <a:sym typeface="Symbol" charset="2"/>
              </a:rPr>
              <a:t></a:t>
            </a:r>
            <a:r>
              <a:rPr lang="en-US" altLang="x-none" baseline="-25000">
                <a:sym typeface="Symbol" charset="2"/>
              </a:rPr>
              <a:t>a1</a:t>
            </a:r>
            <a:r>
              <a:rPr lang="en-US" altLang="x-none">
                <a:sym typeface="Symbol" charset="2"/>
              </a:rPr>
              <a:t>(…(</a:t>
            </a:r>
            <a:r>
              <a:rPr lang="en-US" altLang="x-none">
                <a:latin typeface="Symbol" charset="2"/>
                <a:sym typeface="Symbol" charset="2"/>
              </a:rPr>
              <a:t></a:t>
            </a:r>
            <a:r>
              <a:rPr lang="en-US" altLang="x-none" baseline="-25000">
                <a:sym typeface="Symbol" charset="2"/>
              </a:rPr>
              <a:t>a1, …, an-1</a:t>
            </a:r>
            <a:r>
              <a:rPr lang="en-US" altLang="x-none">
                <a:sym typeface="Symbol" charset="2"/>
              </a:rPr>
              <a:t>(R))…)  </a:t>
            </a:r>
            <a:r>
              <a:rPr lang="en-US" altLang="x-none" sz="1350">
                <a:sym typeface="Symbol" charset="2"/>
              </a:rPr>
              <a:t>(</a:t>
            </a:r>
            <a:r>
              <a:rPr lang="en-US" altLang="x-none" sz="1350" i="1">
                <a:sym typeface="Symbol" charset="2"/>
              </a:rPr>
              <a:t>cascade</a:t>
            </a:r>
            <a:r>
              <a:rPr lang="en-US" altLang="x-none" sz="1350">
                <a:sym typeface="Symbol" charset="2"/>
              </a:rPr>
              <a:t>)</a:t>
            </a:r>
            <a:endParaRPr lang="en-US" altLang="x-none" sz="1350"/>
          </a:p>
          <a:p>
            <a:pPr>
              <a:lnSpc>
                <a:spcPct val="90000"/>
              </a:lnSpc>
            </a:pPr>
            <a:r>
              <a:rPr lang="en-US" altLang="x-none" sz="1500"/>
              <a:t>Cartesian Product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R </a:t>
            </a:r>
            <a:r>
              <a:rPr lang="en-US" altLang="x-none">
                <a:sym typeface="Symbol" charset="2"/>
              </a:rPr>
              <a:t> (S  T)  </a:t>
            </a:r>
            <a:r>
              <a:rPr lang="en-US" altLang="x-none"/>
              <a:t>(R </a:t>
            </a:r>
            <a:r>
              <a:rPr lang="en-US" altLang="x-none">
                <a:sym typeface="Symbol" charset="2"/>
              </a:rPr>
              <a:t> S)  T     </a:t>
            </a:r>
            <a:r>
              <a:rPr lang="en-US" altLang="x-none" sz="1350">
                <a:sym typeface="Symbol" charset="2"/>
              </a:rPr>
              <a:t>(associative)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R </a:t>
            </a:r>
            <a:r>
              <a:rPr lang="en-US" altLang="x-none">
                <a:sym typeface="Symbol" charset="2"/>
              </a:rPr>
              <a:t> S  </a:t>
            </a:r>
            <a:r>
              <a:rPr lang="en-US" altLang="x-none"/>
              <a:t>S </a:t>
            </a:r>
            <a:r>
              <a:rPr lang="en-US" altLang="x-none">
                <a:sym typeface="Symbol" charset="2"/>
              </a:rPr>
              <a:t> R                   </a:t>
            </a:r>
            <a:r>
              <a:rPr lang="en-US" altLang="x-none" sz="1350">
                <a:sym typeface="Symbol" charset="2"/>
              </a:rPr>
              <a:t>(commutative)</a:t>
            </a:r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/>
              <a:t>More R. A. Equivalences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500"/>
              <a:t>Eager projection</a:t>
            </a:r>
          </a:p>
          <a:p>
            <a:pPr lvl="1"/>
            <a:r>
              <a:rPr lang="en-US" altLang="x-none" sz="1500"/>
              <a:t>Rule of thumb: can project anything not needed later (</a:t>
            </a:r>
            <a:r>
              <a:rPr lang="ja-JP" altLang="en-US" sz="1500"/>
              <a:t>“</a:t>
            </a:r>
            <a:r>
              <a:rPr lang="en-US" altLang="ja-JP" sz="1500"/>
              <a:t>downstream</a:t>
            </a:r>
            <a:r>
              <a:rPr lang="ja-JP" altLang="en-US" sz="1500"/>
              <a:t>”</a:t>
            </a:r>
            <a:r>
              <a:rPr lang="en-US" altLang="ja-JP" sz="1500"/>
              <a:t> if you follow the arrows)</a:t>
            </a:r>
            <a:endParaRPr lang="en-US" altLang="x-none" sz="1500"/>
          </a:p>
          <a:p>
            <a:pPr>
              <a:spcBef>
                <a:spcPts val="2000"/>
              </a:spcBef>
            </a:pPr>
            <a:r>
              <a:rPr lang="en-US" altLang="x-none" sz="1500"/>
              <a:t>Selection on a cross-product is equivalent to a join.</a:t>
            </a:r>
          </a:p>
          <a:p>
            <a:pPr lvl="1"/>
            <a:r>
              <a:rPr lang="en-US" altLang="x-none" sz="1500"/>
              <a:t>If selection is comparing attributes from each side</a:t>
            </a:r>
          </a:p>
          <a:p>
            <a:pPr lvl="1"/>
            <a:r>
              <a:rPr lang="en-US" altLang="x-none" sz="1500">
                <a:sym typeface="Symbol" charset="2"/>
              </a:rPr>
              <a:t>E.g. </a:t>
            </a:r>
            <a:r>
              <a:rPr lang="en-US" altLang="x-none" sz="1500" baseline="-25000" err="1">
                <a:sym typeface="Symbol" charset="2"/>
              </a:rPr>
              <a:t>R.a</a:t>
            </a:r>
            <a:r>
              <a:rPr lang="en-US" altLang="x-none" sz="1500" baseline="-25000">
                <a:sym typeface="Symbol" charset="2"/>
              </a:rPr>
              <a:t>=</a:t>
            </a:r>
            <a:r>
              <a:rPr lang="en-US" altLang="x-none" sz="1500" baseline="-25000" err="1">
                <a:sym typeface="Symbol" charset="2"/>
              </a:rPr>
              <a:t>S.b</a:t>
            </a:r>
            <a:r>
              <a:rPr lang="en-US" altLang="x-none" sz="1500"/>
              <a:t>(R x S) </a:t>
            </a:r>
            <a:r>
              <a:rPr lang="en-US" altLang="x-none" sz="1500">
                <a:sym typeface="Symbol" charset="2"/>
              </a:rPr>
              <a:t></a:t>
            </a:r>
            <a:r>
              <a:rPr lang="en-US" altLang="x-none" sz="1500"/>
              <a:t> R ⨝</a:t>
            </a:r>
            <a:r>
              <a:rPr lang="en-US" altLang="x-none" sz="1500" baseline="-25000" err="1">
                <a:sym typeface="Symbol" charset="2"/>
              </a:rPr>
              <a:t>R.a</a:t>
            </a:r>
            <a:r>
              <a:rPr lang="en-US" altLang="x-none" sz="1500" baseline="-25000">
                <a:sym typeface="Symbol" charset="2"/>
              </a:rPr>
              <a:t>=</a:t>
            </a:r>
            <a:r>
              <a:rPr lang="en-US" altLang="x-none" sz="1500" baseline="-25000" err="1">
                <a:sym typeface="Symbol" charset="2"/>
              </a:rPr>
              <a:t>S.b</a:t>
            </a:r>
            <a:r>
              <a:rPr lang="en-US" altLang="x-none" sz="1500"/>
              <a:t> S </a:t>
            </a:r>
          </a:p>
          <a:p>
            <a:pPr>
              <a:spcBef>
                <a:spcPts val="2000"/>
              </a:spcBef>
            </a:pPr>
            <a:r>
              <a:rPr lang="en-US" altLang="x-none" sz="1500"/>
              <a:t>Selection pushdown: </a:t>
            </a:r>
            <a:br>
              <a:rPr lang="en-US" altLang="x-none" sz="1500"/>
            </a:br>
            <a:r>
              <a:rPr lang="en-US" altLang="x-none" sz="1500"/>
              <a:t>A selection only on attributes of R “commutes” with R ⨝ S.  </a:t>
            </a:r>
          </a:p>
          <a:p>
            <a:pPr lvl="1"/>
            <a:r>
              <a:rPr lang="en-US" altLang="x-none" sz="1500"/>
              <a:t>i.e.,  </a:t>
            </a:r>
            <a:r>
              <a:rPr lang="en-US" altLang="x-none" sz="1500">
                <a:sym typeface="Symbol" charset="2"/>
              </a:rPr>
              <a:t></a:t>
            </a:r>
            <a:r>
              <a:rPr lang="en-US" altLang="x-none" sz="1500"/>
              <a:t>(R ⨝ S) </a:t>
            </a:r>
            <a:r>
              <a:rPr lang="en-US" altLang="x-none" sz="1500">
                <a:sym typeface="Symbol" charset="2"/>
              </a:rPr>
              <a:t></a:t>
            </a:r>
            <a:r>
              <a:rPr lang="en-US" altLang="x-none" sz="1500"/>
              <a:t> </a:t>
            </a:r>
            <a:r>
              <a:rPr lang="en-US" altLang="x-none" sz="1500">
                <a:sym typeface="Symbol" charset="2"/>
              </a:rPr>
              <a:t></a:t>
            </a:r>
            <a:r>
              <a:rPr lang="en-US" altLang="x-none" sz="1500"/>
              <a:t>(R) ⨝ S</a:t>
            </a:r>
          </a:p>
          <a:p>
            <a:pPr lvl="1"/>
            <a:r>
              <a:rPr lang="en-US" altLang="x-none" sz="1500"/>
              <a:t>but only if the selection doesn</a:t>
            </a:r>
            <a:r>
              <a:rPr lang="en-US" altLang="en-US" sz="1500"/>
              <a:t>’</a:t>
            </a:r>
            <a:r>
              <a:rPr lang="en-US" altLang="ja-JP" sz="1500"/>
              <a:t>t refer to S!</a:t>
            </a:r>
            <a:endParaRPr lang="en-US" altLang="x-none" sz="1500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</a:t>
            </a:r>
            <a:r>
              <a:rPr lang="en-US" altLang="x-none"/>
              <a:t>Physical</a:t>
            </a:r>
            <a:r>
              <a:rPr lang="en-US" altLang="en-US"/>
              <a:t>”</a:t>
            </a:r>
            <a:r>
              <a:rPr lang="en-US" altLang="x-none"/>
              <a:t> Properties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57200" y="1378332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altLang="x-none"/>
              <a:t>Two common “physical” properties of an output:</a:t>
            </a:r>
          </a:p>
          <a:p>
            <a:pPr lvl="1"/>
            <a:r>
              <a:rPr lang="en-US" altLang="x-none"/>
              <a:t>Sort order</a:t>
            </a:r>
          </a:p>
          <a:p>
            <a:pPr lvl="1"/>
            <a:r>
              <a:rPr lang="en-US" altLang="x-none"/>
              <a:t>Hash Grouping</a:t>
            </a:r>
          </a:p>
          <a:p>
            <a:pPr>
              <a:spcBef>
                <a:spcPts val="1500"/>
              </a:spcBef>
            </a:pPr>
            <a:r>
              <a:rPr lang="en-US" altLang="x-none"/>
              <a:t>Certain operators produce these properties in output</a:t>
            </a:r>
          </a:p>
          <a:p>
            <a:pPr lvl="1"/>
            <a:r>
              <a:rPr lang="en-US" altLang="x-none"/>
              <a:t>E.g. Index scan (result is sorted)</a:t>
            </a:r>
          </a:p>
          <a:p>
            <a:pPr lvl="1"/>
            <a:r>
              <a:rPr lang="en-US" altLang="x-none"/>
              <a:t>E.g. Sort (result is sorted)</a:t>
            </a:r>
          </a:p>
          <a:p>
            <a:pPr lvl="1"/>
            <a:r>
              <a:rPr lang="en-US" altLang="x-none"/>
              <a:t>E.g. Hash (result is grouped)</a:t>
            </a:r>
          </a:p>
          <a:p>
            <a:pPr>
              <a:spcBef>
                <a:spcPts val="1500"/>
              </a:spcBef>
            </a:pPr>
            <a:r>
              <a:rPr lang="en-US" altLang="x-none"/>
              <a:t>Certain operators require these properties at input</a:t>
            </a:r>
          </a:p>
          <a:p>
            <a:pPr lvl="1"/>
            <a:r>
              <a:rPr lang="en-US" altLang="x-none"/>
              <a:t>E.g. </a:t>
            </a:r>
            <a:r>
              <a:rPr lang="en-US" altLang="x-none" err="1"/>
              <a:t>MergeJoin</a:t>
            </a:r>
            <a:r>
              <a:rPr lang="en-US" altLang="x-none"/>
              <a:t> requires sorted input</a:t>
            </a:r>
          </a:p>
          <a:p>
            <a:pPr>
              <a:spcBef>
                <a:spcPts val="1500"/>
              </a:spcBef>
            </a:pPr>
            <a:r>
              <a:rPr lang="en-US" altLang="x-none"/>
              <a:t>Certain operators preserve these properties from inputs</a:t>
            </a:r>
          </a:p>
          <a:p>
            <a:pPr lvl="1"/>
            <a:r>
              <a:rPr lang="en-US" altLang="x-none"/>
              <a:t>E.g. </a:t>
            </a:r>
            <a:r>
              <a:rPr lang="en-US" altLang="x-none" err="1"/>
              <a:t>MergeJoin</a:t>
            </a:r>
            <a:r>
              <a:rPr lang="en-US" altLang="x-none"/>
              <a:t> preserves sort order of inputs</a:t>
            </a:r>
          </a:p>
          <a:p>
            <a:pPr lvl="1"/>
            <a:r>
              <a:rPr lang="en-US" altLang="x-none"/>
              <a:t>E.g. </a:t>
            </a:r>
            <a:r>
              <a:rPr lang="en-US" altLang="x-none" err="1"/>
              <a:t>NestLoop</a:t>
            </a:r>
            <a:r>
              <a:rPr lang="en-US" altLang="x-none"/>
              <a:t> Join preserves sort order of outer (left) input</a:t>
            </a:r>
          </a:p>
          <a:p>
            <a:pPr lvl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700" dirty="0"/>
              <a:t>What is needed for query optimization?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  <a:cs typeface="ＭＳ Ｐゴシック" charset="0"/>
              </a:rPr>
              <a:t>Given: A closed set of operators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Relational ops (table in, table out)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Physical implementations (of those ops and a few more)</a:t>
            </a:r>
          </a:p>
          <a:p>
            <a:pPr>
              <a:lnSpc>
                <a:spcPct val="90000"/>
              </a:lnSpc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1500" b="1" dirty="0">
                <a:ea typeface="ＭＳ Ｐゴシック" charset="0"/>
                <a:cs typeface="ＭＳ Ｐゴシック" charset="0"/>
              </a:rPr>
              <a:t>Plan space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Based on relational equivalences, different implementations</a:t>
            </a:r>
          </a:p>
          <a:p>
            <a:pPr>
              <a:lnSpc>
                <a:spcPct val="90000"/>
              </a:lnSpc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1500" b="1" dirty="0">
                <a:ea typeface="ＭＳ Ｐゴシック" charset="0"/>
                <a:cs typeface="ＭＳ Ｐゴシック" charset="0"/>
              </a:rPr>
              <a:t>Cost Estimation </a:t>
            </a:r>
            <a:r>
              <a:rPr lang="en-US" sz="1500" dirty="0">
                <a:ea typeface="ＭＳ Ｐゴシック" charset="0"/>
                <a:cs typeface="ＭＳ Ｐゴシック" charset="0"/>
              </a:rPr>
              <a:t>based 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Cost formulas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Size estimation, in turn based on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350" dirty="0">
                <a:ea typeface="ＭＳ Ｐゴシック" charset="0"/>
              </a:rPr>
              <a:t>Catalog information on base tables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350" dirty="0">
                <a:ea typeface="ＭＳ Ｐゴシック" charset="0"/>
              </a:rPr>
              <a:t>Selectivity (Reduction Factor) estimation</a:t>
            </a:r>
          </a:p>
          <a:p>
            <a:pPr>
              <a:lnSpc>
                <a:spcPct val="90000"/>
              </a:lnSpc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1500" b="1" dirty="0">
                <a:ea typeface="ＭＳ Ｐゴシック" charset="0"/>
                <a:cs typeface="ＭＳ Ｐゴシック" charset="0"/>
              </a:rPr>
              <a:t>A search algorithm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500" dirty="0">
                <a:ea typeface="ＭＳ Ｐゴシック" charset="0"/>
              </a:rPr>
              <a:t>To sift through the plan space and find lowest cost option!</a:t>
            </a:r>
          </a:p>
        </p:txBody>
      </p:sp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Physically Equivalent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/>
              <a:t>Same content and same physical properties</a:t>
            </a:r>
          </a:p>
        </p:txBody>
      </p:sp>
      <p:grpSp>
        <p:nvGrpSpPr>
          <p:cNvPr id="12" name="Group 11" descr="Scan Sailors and Reserves and do a sort merge join" title="Plan 1">
            <a:extLst>
              <a:ext uri="{FF2B5EF4-FFF2-40B4-BE49-F238E27FC236}">
                <a16:creationId xmlns:a16="http://schemas.microsoft.com/office/drawing/2014/main" id="{75218F64-5EC9-814F-B1FA-7629BACDE1E2}"/>
              </a:ext>
            </a:extLst>
          </p:cNvPr>
          <p:cNvGrpSpPr/>
          <p:nvPr/>
        </p:nvGrpSpPr>
        <p:grpSpPr>
          <a:xfrm>
            <a:off x="796051" y="2639554"/>
            <a:ext cx="2515384" cy="1145235"/>
            <a:chOff x="796051" y="2639554"/>
            <a:chExt cx="2515384" cy="1145235"/>
          </a:xfrm>
        </p:grpSpPr>
        <p:sp>
          <p:nvSpPr>
            <p:cNvPr id="5" name="Oval 4"/>
            <p:cNvSpPr/>
            <p:nvPr/>
          </p:nvSpPr>
          <p:spPr bwMode="auto">
            <a:xfrm>
              <a:off x="796051" y="3435234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dirty="0">
                  <a:solidFill>
                    <a:srgbClr val="C00000"/>
                  </a:solidFill>
                </a:rPr>
                <a:t>Sailors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 dirty="0">
                  <a:solidFill>
                    <a:schemeClr val="bg2">
                      <a:lumMod val="10000"/>
                    </a:schemeClr>
                  </a:solidFill>
                </a:rPr>
                <a:t>scan</a:t>
              </a:r>
            </a:p>
          </p:txBody>
        </p:sp>
        <p:cxnSp>
          <p:nvCxnSpPr>
            <p:cNvPr id="6" name="Straight Arrow Connector 5"/>
            <p:cNvCxnSpPr>
              <a:endCxn id="11" idx="3"/>
            </p:cNvCxnSpPr>
            <p:nvPr/>
          </p:nvCxnSpPr>
          <p:spPr bwMode="auto">
            <a:xfrm flipV="1">
              <a:off x="1349861" y="3086177"/>
              <a:ext cx="128217" cy="3490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2203815" y="3437436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>
                  <a:solidFill>
                    <a:schemeClr val="tx1">
                      <a:lumMod val="75000"/>
                    </a:schemeClr>
                  </a:solidFill>
                </a:rPr>
                <a:t>Reserves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tx1">
                      <a:lumMod val="75000"/>
                    </a:schemeClr>
                  </a:solidFill>
                </a:rPr>
                <a:t>scan</a:t>
              </a:r>
            </a:p>
          </p:txBody>
        </p:sp>
        <p:cxnSp>
          <p:nvCxnSpPr>
            <p:cNvPr id="9" name="Straight Arrow Connector 8"/>
            <p:cNvCxnSpPr>
              <a:endCxn id="11" idx="5"/>
            </p:cNvCxnSpPr>
            <p:nvPr/>
          </p:nvCxnSpPr>
          <p:spPr bwMode="auto">
            <a:xfrm flipH="1" flipV="1">
              <a:off x="2609591" y="3086177"/>
              <a:ext cx="148035" cy="35126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1243735" y="2639554"/>
              <a:ext cx="1600200" cy="523252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dirty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35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r>
                <a:rPr lang="en-US" sz="135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</a:t>
              </a:r>
              <a:r>
                <a:rPr lang="en-US" sz="135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br>
                <a:rPr lang="en-US" sz="1350" dirty="0">
                  <a:solidFill>
                    <a:srgbClr val="000000"/>
                  </a:solidFill>
                  <a:ea typeface="Symbol" charset="2"/>
                  <a:cs typeface="Symbol" charset="2"/>
                </a:rPr>
              </a:br>
              <a:r>
                <a:rPr lang="en-US" sz="900" cap="small" dirty="0">
                  <a:solidFill>
                    <a:srgbClr val="C00000"/>
                  </a:solidFill>
                  <a:ea typeface="Symbol" charset="2"/>
                  <a:cs typeface="Symbol" charset="2"/>
                </a:rPr>
                <a:t>sort merge join</a:t>
              </a:r>
              <a:endParaRPr lang="en-US" sz="1350" cap="small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 descr="Scan Sailors and Scan Reserves and do a grace hash join. Sort the output by sid" title="Plan 2">
            <a:extLst>
              <a:ext uri="{FF2B5EF4-FFF2-40B4-BE49-F238E27FC236}">
                <a16:creationId xmlns:a16="http://schemas.microsoft.com/office/drawing/2014/main" id="{5CF33C18-3F06-174E-A8AA-28F885D07E02}"/>
              </a:ext>
            </a:extLst>
          </p:cNvPr>
          <p:cNvGrpSpPr/>
          <p:nvPr/>
        </p:nvGrpSpPr>
        <p:grpSpPr>
          <a:xfrm>
            <a:off x="3782573" y="2292201"/>
            <a:ext cx="2515385" cy="1664286"/>
            <a:chOff x="3782573" y="2292201"/>
            <a:chExt cx="2515385" cy="1664286"/>
          </a:xfrm>
        </p:grpSpPr>
        <p:sp>
          <p:nvSpPr>
            <p:cNvPr id="10" name="Oval 9"/>
            <p:cNvSpPr/>
            <p:nvPr/>
          </p:nvSpPr>
          <p:spPr bwMode="auto">
            <a:xfrm>
              <a:off x="4464520" y="2292201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sort</a:t>
              </a:r>
              <a:r>
                <a:rPr lang="en-US" sz="1500" baseline="-2500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endParaRPr lang="en-US" sz="120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5030357" y="2647073"/>
              <a:ext cx="0" cy="162431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3782573" y="3606931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dirty="0">
                  <a:solidFill>
                    <a:srgbClr val="C00000"/>
                  </a:solidFill>
                </a:rPr>
                <a:t>Sailors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 dirty="0">
                  <a:solidFill>
                    <a:schemeClr val="bg2">
                      <a:lumMod val="10000"/>
                    </a:schemeClr>
                  </a:solidFill>
                </a:rPr>
                <a:t>scan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4336383" y="3257875"/>
              <a:ext cx="128217" cy="3490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Oval 18"/>
            <p:cNvSpPr/>
            <p:nvPr/>
          </p:nvSpPr>
          <p:spPr bwMode="auto">
            <a:xfrm>
              <a:off x="5190338" y="3609134"/>
              <a:ext cx="1107620" cy="347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>
                  <a:solidFill>
                    <a:schemeClr val="tx1">
                      <a:lumMod val="75000"/>
                    </a:schemeClr>
                  </a:solidFill>
                </a:rPr>
                <a:t>Reserves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tx1">
                      <a:lumMod val="75000"/>
                    </a:schemeClr>
                  </a:solidFill>
                </a:rPr>
                <a:t>scan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 flipV="1">
              <a:off x="5596113" y="3257874"/>
              <a:ext cx="148035" cy="35126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4230257" y="2811251"/>
              <a:ext cx="1600200" cy="523252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dirty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35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r>
                <a:rPr lang="en-US" sz="135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</a:t>
              </a:r>
              <a:r>
                <a:rPr lang="en-US" sz="135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sid</a:t>
              </a:r>
              <a:br>
                <a:rPr lang="en-US" sz="1350" dirty="0">
                  <a:solidFill>
                    <a:srgbClr val="000000"/>
                  </a:solidFill>
                  <a:ea typeface="Symbol" charset="2"/>
                  <a:cs typeface="Symbol" charset="2"/>
                </a:rPr>
              </a:br>
              <a:r>
                <a:rPr lang="en-US" sz="900" cap="small" dirty="0">
                  <a:solidFill>
                    <a:srgbClr val="C00000"/>
                  </a:solidFill>
                  <a:ea typeface="Symbol" charset="2"/>
                  <a:cs typeface="Symbol" charset="2"/>
                </a:rPr>
                <a:t>grace hash join</a:t>
              </a:r>
              <a:endParaRPr lang="en-US" sz="1350" cap="small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2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Queries Over Multiple Relations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A System R heuristic: only left-deep join trees considered.</a:t>
            </a:r>
          </a:p>
          <a:p>
            <a:pPr lvl="1"/>
            <a:r>
              <a:rPr lang="en-US" altLang="x-none"/>
              <a:t>Restricts the search space</a:t>
            </a:r>
          </a:p>
          <a:p>
            <a:pPr lvl="1"/>
            <a:r>
              <a:rPr lang="en-US" altLang="x-none"/>
              <a:t>Left-deep trees allow us to generate all fully pipelined plans.</a:t>
            </a:r>
          </a:p>
          <a:p>
            <a:pPr lvl="2"/>
            <a:r>
              <a:rPr lang="en-US" altLang="x-none"/>
              <a:t>Intermediate results not written to temporary files.</a:t>
            </a:r>
          </a:p>
          <a:p>
            <a:pPr lvl="2"/>
            <a:r>
              <a:rPr lang="en-US" altLang="x-none"/>
              <a:t>Not all left-deep trees are fully pipelined (e.g., SM join).</a:t>
            </a:r>
          </a:p>
        </p:txBody>
      </p:sp>
      <p:grpSp>
        <p:nvGrpSpPr>
          <p:cNvPr id="79" name="Group 6" descr="Plan 1. (((A join B) join C) join D) is good&#10;Plan 2. (C join (A join B)) join D) NOT OK&#10;Plan 3. ((A join B) join (C join D) NOT OK" title="Query Plans">
            <a:extLst>
              <a:ext uri="{FF2B5EF4-FFF2-40B4-BE49-F238E27FC236}">
                <a16:creationId xmlns:a16="http://schemas.microsoft.com/office/drawing/2014/main" id="{28989B67-79FB-4B4C-9809-DBA49F433105}"/>
              </a:ext>
            </a:extLst>
          </p:cNvPr>
          <p:cNvGrpSpPr>
            <a:grpSpLocks/>
          </p:cNvGrpSpPr>
          <p:nvPr/>
        </p:nvGrpSpPr>
        <p:grpSpPr bwMode="auto">
          <a:xfrm>
            <a:off x="389240" y="3322376"/>
            <a:ext cx="3301604" cy="1470422"/>
            <a:chOff x="2754" y="2928"/>
            <a:chExt cx="2773" cy="1235"/>
          </a:xfrm>
        </p:grpSpPr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5076973A-54EB-BC43-A8F8-A126DB7F1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99A947C4-7EEF-D146-A473-C08FA44F8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3987DB5C-C2E1-8F4B-B414-43DA4D2F1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9563EBB2-0353-4D49-BD86-22201E2D4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540F030-CE38-8340-B789-C7F2E02DD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01ECFF2-BC76-974D-8B2E-6E4824F78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C5F4CE86-2D43-1D40-A938-8E956285D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49CEB03-A774-5144-A25A-04F718BE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F9B2D3CC-01C3-B446-A54A-59CCD7D41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048F0D29-7F6D-AE49-BD25-CADB91D1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FA5ED1BB-B4C5-6D4E-AFBB-487F55B2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50D3C025-41EA-934F-A63C-8778E24C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A7D39E5-3705-4F46-BDE4-2C7338F7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84772F7-3E94-6D4B-9726-017F6344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E2EB99B7-0CF3-5746-994A-94A2F55EC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5B85A5A4-E350-374E-9A0C-A26677DBD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B660AC17-6873-5141-9FF2-BC9BCBBF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F8647012-EC77-4F42-9832-E6F4982CD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64412CBA-A0C2-1A4E-8455-594626570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E966C268-41D5-6E4B-A91A-463429F4D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325093D-4828-F944-8619-853D993BA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AE6FAC83-393B-4B4B-927C-24AD2922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109C1571-9492-B340-AB6B-085375D05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572D4494-F519-3F44-9B70-7C4F5C9CF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49CFD6A-F113-1B4F-A117-590D32FF9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A1FA3966-3D88-734B-A99C-1E88BC8BE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644BC690-FA89-F74E-879E-B4DD95915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FBC3FF06-F826-6E4B-853A-D4B63B8A2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0037B99F-0592-2E44-8B4B-4109AEA4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30F0DBF7-361B-214D-9A08-C09594AF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561F73C-D924-AE4E-8898-CF45A314C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029CC80D-B633-BC46-ACF4-1CDF89573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70CFC81-C5FE-764A-B2E5-19FEE363F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6D26539D-F730-8647-A11D-BBFDBEC14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  <a:gd name="T6" fmla="*/ 0 60000 65536"/>
                <a:gd name="T7" fmla="*/ 0 60000 65536"/>
                <a:gd name="T8" fmla="*/ 0 60000 65536"/>
                <a:gd name="T9" fmla="*/ 0 w 253"/>
                <a:gd name="T10" fmla="*/ 0 h 210"/>
                <a:gd name="T11" fmla="*/ 253 w 253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9BB7FEEA-4C3C-DC4C-B86A-C42EF9BBB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F3ECD867-7072-FA44-B3B3-A0A5F2BB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Rectangle 43">
              <a:extLst>
                <a:ext uri="{FF2B5EF4-FFF2-40B4-BE49-F238E27FC236}">
                  <a16:creationId xmlns:a16="http://schemas.microsoft.com/office/drawing/2014/main" id="{2EEFF7E4-70E8-0A4D-B933-46610862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3926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17" name="Rectangle 44">
              <a:extLst>
                <a:ext uri="{FF2B5EF4-FFF2-40B4-BE49-F238E27FC236}">
                  <a16:creationId xmlns:a16="http://schemas.microsoft.com/office/drawing/2014/main" id="{899329EF-81E7-6F4B-8B6D-9EA9DC217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3932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FEC6BEDD-A715-5F48-BECC-6AA1A595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3575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19" name="Rectangle 46">
              <a:extLst>
                <a:ext uri="{FF2B5EF4-FFF2-40B4-BE49-F238E27FC236}">
                  <a16:creationId xmlns:a16="http://schemas.microsoft.com/office/drawing/2014/main" id="{9387700A-AE23-9E4C-8513-55E07A405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3243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20" name="Rectangle 47">
              <a:extLst>
                <a:ext uri="{FF2B5EF4-FFF2-40B4-BE49-F238E27FC236}">
                  <a16:creationId xmlns:a16="http://schemas.microsoft.com/office/drawing/2014/main" id="{AE36E73F-B8E1-D04E-A75A-A0BA8EEB6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3935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1" name="Rectangle 48">
              <a:extLst>
                <a:ext uri="{FF2B5EF4-FFF2-40B4-BE49-F238E27FC236}">
                  <a16:creationId xmlns:a16="http://schemas.microsoft.com/office/drawing/2014/main" id="{22D9DAF0-7800-5145-A2BE-7F1C530D0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942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2" name="Rectangle 49">
              <a:extLst>
                <a:ext uri="{FF2B5EF4-FFF2-40B4-BE49-F238E27FC236}">
                  <a16:creationId xmlns:a16="http://schemas.microsoft.com/office/drawing/2014/main" id="{34926FE9-A8A2-2F45-A1E7-0893B6BA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3611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3" name="Rectangle 50">
              <a:extLst>
                <a:ext uri="{FF2B5EF4-FFF2-40B4-BE49-F238E27FC236}">
                  <a16:creationId xmlns:a16="http://schemas.microsoft.com/office/drawing/2014/main" id="{CA7BF0CD-01A0-BE44-92FB-9DCEFC30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3233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125" name="Rectangle 2">
            <a:extLst>
              <a:ext uri="{FF2B5EF4-FFF2-40B4-BE49-F238E27FC236}">
                <a16:creationId xmlns:a16="http://schemas.microsoft.com/office/drawing/2014/main" id="{29DC1EDD-CB79-CD4A-884E-C8D8C119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36" y="4587477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 sz="2700"/>
          </a:p>
        </p:txBody>
      </p:sp>
      <p:sp>
        <p:nvSpPr>
          <p:cNvPr id="126" name="Rectangle 3">
            <a:extLst>
              <a:ext uri="{FF2B5EF4-FFF2-40B4-BE49-F238E27FC236}">
                <a16:creationId xmlns:a16="http://schemas.microsoft.com/office/drawing/2014/main" id="{ACC0BC45-74E8-944D-B419-705E4A80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336" y="4587477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 sz="2700"/>
          </a:p>
        </p:txBody>
      </p:sp>
      <p:grpSp>
        <p:nvGrpSpPr>
          <p:cNvPr id="127" name="Group 51">
            <a:extLst>
              <a:ext uri="{FF2B5EF4-FFF2-40B4-BE49-F238E27FC236}">
                <a16:creationId xmlns:a16="http://schemas.microsoft.com/office/drawing/2014/main" id="{0AB04050-7B6C-B74E-AF87-F66D839FEBBB}"/>
              </a:ext>
            </a:extLst>
          </p:cNvPr>
          <p:cNvGrpSpPr>
            <a:grpSpLocks/>
          </p:cNvGrpSpPr>
          <p:nvPr/>
        </p:nvGrpSpPr>
        <p:grpSpPr bwMode="auto">
          <a:xfrm>
            <a:off x="3948709" y="3465742"/>
            <a:ext cx="2618301" cy="1265803"/>
            <a:chOff x="90" y="2928"/>
            <a:chExt cx="2617" cy="1187"/>
          </a:xfrm>
        </p:grpSpPr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ACA3498A-547E-A849-A1C2-BF65A696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38A88265-5440-EB4A-BCDD-DBF0F977C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B297DAE8-4A90-BE4A-8AAD-BE6323374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D4ACB664-C0B0-D745-AE92-D4F39319C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4001E963-190B-1A40-BDFB-E17747506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41B7C99F-B8EE-324E-AD55-9766F501F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7" name="Freeform 58">
              <a:extLst>
                <a:ext uri="{FF2B5EF4-FFF2-40B4-BE49-F238E27FC236}">
                  <a16:creationId xmlns:a16="http://schemas.microsoft.com/office/drawing/2014/main" id="{3449C586-E5F7-5448-8ED0-69FC8EC2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8" name="Freeform 59">
              <a:extLst>
                <a:ext uri="{FF2B5EF4-FFF2-40B4-BE49-F238E27FC236}">
                  <a16:creationId xmlns:a16="http://schemas.microsoft.com/office/drawing/2014/main" id="{3FEF93C4-0EAC-CC4E-AE6D-560B9100B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A1A11C25-409C-684E-85B5-57CB3FF55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  <a:gd name="T6" fmla="*/ 0 60000 65536"/>
                <a:gd name="T7" fmla="*/ 0 60000 65536"/>
                <a:gd name="T8" fmla="*/ 0 60000 65536"/>
                <a:gd name="T9" fmla="*/ 0 w 508"/>
                <a:gd name="T10" fmla="*/ 0 h 335"/>
                <a:gd name="T11" fmla="*/ 508 w 508"/>
                <a:gd name="T12" fmla="*/ 335 h 3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277834FC-568B-4548-93EC-9E8A93FE3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  <a:gd name="T6" fmla="*/ 0 60000 65536"/>
                <a:gd name="T7" fmla="*/ 0 60000 65536"/>
                <a:gd name="T8" fmla="*/ 0 60000 65536"/>
                <a:gd name="T9" fmla="*/ 0 w 422"/>
                <a:gd name="T10" fmla="*/ 0 h 281"/>
                <a:gd name="T11" fmla="*/ 422 w 422"/>
                <a:gd name="T12" fmla="*/ 281 h 2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1" name="Freeform 62">
              <a:extLst>
                <a:ext uri="{FF2B5EF4-FFF2-40B4-BE49-F238E27FC236}">
                  <a16:creationId xmlns:a16="http://schemas.microsoft.com/office/drawing/2014/main" id="{050D1931-9640-4C42-9410-4385AB6CB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2" name="Freeform 63">
              <a:extLst>
                <a:ext uri="{FF2B5EF4-FFF2-40B4-BE49-F238E27FC236}">
                  <a16:creationId xmlns:a16="http://schemas.microsoft.com/office/drawing/2014/main" id="{9A5650EF-3F8E-384D-B12E-D57381A9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3" name="Freeform 64">
              <a:extLst>
                <a:ext uri="{FF2B5EF4-FFF2-40B4-BE49-F238E27FC236}">
                  <a16:creationId xmlns:a16="http://schemas.microsoft.com/office/drawing/2014/main" id="{2B91F2AC-E2E3-8E44-9A3C-F840E6DD0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4" name="Freeform 65">
              <a:extLst>
                <a:ext uri="{FF2B5EF4-FFF2-40B4-BE49-F238E27FC236}">
                  <a16:creationId xmlns:a16="http://schemas.microsoft.com/office/drawing/2014/main" id="{8E1F35F2-5C2D-B345-8CE9-49C96C468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5" name="Freeform 66">
              <a:extLst>
                <a:ext uri="{FF2B5EF4-FFF2-40B4-BE49-F238E27FC236}">
                  <a16:creationId xmlns:a16="http://schemas.microsoft.com/office/drawing/2014/main" id="{3B817E73-D48B-574E-8660-89C065EB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  <a:gd name="T6" fmla="*/ 0 60000 65536"/>
                <a:gd name="T7" fmla="*/ 0 60000 65536"/>
                <a:gd name="T8" fmla="*/ 0 60000 65536"/>
                <a:gd name="T9" fmla="*/ 0 w 509"/>
                <a:gd name="T10" fmla="*/ 0 h 334"/>
                <a:gd name="T11" fmla="*/ 509 w 509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6" name="Freeform 67">
              <a:extLst>
                <a:ext uri="{FF2B5EF4-FFF2-40B4-BE49-F238E27FC236}">
                  <a16:creationId xmlns:a16="http://schemas.microsoft.com/office/drawing/2014/main" id="{6692EEA3-6659-8149-A3F0-E691B861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  <a:gd name="T6" fmla="*/ 0 60000 65536"/>
                <a:gd name="T7" fmla="*/ 0 60000 65536"/>
                <a:gd name="T8" fmla="*/ 0 60000 65536"/>
                <a:gd name="T9" fmla="*/ 0 w 422"/>
                <a:gd name="T10" fmla="*/ 0 h 282"/>
                <a:gd name="T11" fmla="*/ 422 w 422"/>
                <a:gd name="T12" fmla="*/ 282 h 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7" name="Freeform 68">
              <a:extLst>
                <a:ext uri="{FF2B5EF4-FFF2-40B4-BE49-F238E27FC236}">
                  <a16:creationId xmlns:a16="http://schemas.microsoft.com/office/drawing/2014/main" id="{87225EF5-09CE-5347-BFF6-4C1234829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  <a:gd name="T6" fmla="*/ 0 60000 65536"/>
                <a:gd name="T7" fmla="*/ 0 60000 65536"/>
                <a:gd name="T8" fmla="*/ 0 60000 65536"/>
                <a:gd name="T9" fmla="*/ 0 w 730"/>
                <a:gd name="T10" fmla="*/ 0 h 328"/>
                <a:gd name="T11" fmla="*/ 730 w 730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9A8D869F-285D-F741-A87B-2FFB6F743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  <a:gd name="T6" fmla="*/ 0 60000 65536"/>
                <a:gd name="T7" fmla="*/ 0 60000 65536"/>
                <a:gd name="T8" fmla="*/ 0 60000 65536"/>
                <a:gd name="T9" fmla="*/ 0 w 654"/>
                <a:gd name="T10" fmla="*/ 0 h 328"/>
                <a:gd name="T11" fmla="*/ 654 w 654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" name="Rectangle 70">
              <a:extLst>
                <a:ext uri="{FF2B5EF4-FFF2-40B4-BE49-F238E27FC236}">
                  <a16:creationId xmlns:a16="http://schemas.microsoft.com/office/drawing/2014/main" id="{2B3416CE-9DEE-A94B-8301-BCDA27F80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90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00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50" name="Rectangle 71">
              <a:extLst>
                <a:ext uri="{FF2B5EF4-FFF2-40B4-BE49-F238E27FC236}">
                  <a16:creationId xmlns:a16="http://schemas.microsoft.com/office/drawing/2014/main" id="{8611312C-D58E-C243-865E-FDE106BFB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88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00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51" name="Rectangle 72">
              <a:extLst>
                <a:ext uri="{FF2B5EF4-FFF2-40B4-BE49-F238E27FC236}">
                  <a16:creationId xmlns:a16="http://schemas.microsoft.com/office/drawing/2014/main" id="{8171DE02-9728-6446-945B-0D5CDC17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388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00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52" name="Rectangle 73">
              <a:extLst>
                <a:ext uri="{FF2B5EF4-FFF2-40B4-BE49-F238E27FC236}">
                  <a16:creationId xmlns:a16="http://schemas.microsoft.com/office/drawing/2014/main" id="{E099B26A-954B-4941-803D-372C4D9C8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389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00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129" name="AutoShape 74">
            <a:extLst>
              <a:ext uri="{FF2B5EF4-FFF2-40B4-BE49-F238E27FC236}">
                <a16:creationId xmlns:a16="http://schemas.microsoft.com/office/drawing/2014/main" id="{B296D056-4DDB-004A-864E-D6243397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79" y="2954536"/>
            <a:ext cx="2228850" cy="20574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2 w 21600"/>
              <a:gd name="T25" fmla="*/ 3163 h 21600"/>
              <a:gd name="T26" fmla="*/ 18438 w 21600"/>
              <a:gd name="T27" fmla="*/ 18438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11" y="17189"/>
                </a:moveTo>
                <a:cubicBezTo>
                  <a:pt x="19572" y="15427"/>
                  <a:pt x="20435" y="13154"/>
                  <a:pt x="20435" y="10800"/>
                </a:cubicBezTo>
                <a:cubicBezTo>
                  <a:pt x="20435" y="5478"/>
                  <a:pt x="16121" y="1165"/>
                  <a:pt x="10800" y="1165"/>
                </a:cubicBezTo>
                <a:cubicBezTo>
                  <a:pt x="8445" y="1164"/>
                  <a:pt x="6172" y="2027"/>
                  <a:pt x="4410" y="3588"/>
                </a:cubicBezTo>
                <a:lnTo>
                  <a:pt x="18011" y="17189"/>
                </a:lnTo>
                <a:close/>
                <a:moveTo>
                  <a:pt x="3588" y="4410"/>
                </a:moveTo>
                <a:cubicBezTo>
                  <a:pt x="2027" y="6172"/>
                  <a:pt x="1165" y="8445"/>
                  <a:pt x="1165" y="10799"/>
                </a:cubicBezTo>
                <a:cubicBezTo>
                  <a:pt x="1165" y="16121"/>
                  <a:pt x="5478" y="20435"/>
                  <a:pt x="10800" y="20435"/>
                </a:cubicBezTo>
                <a:cubicBezTo>
                  <a:pt x="13154" y="20435"/>
                  <a:pt x="15427" y="19572"/>
                  <a:pt x="17189" y="18011"/>
                </a:cubicBezTo>
                <a:lnTo>
                  <a:pt x="3588" y="441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0" name="AutoShape 75">
            <a:extLst>
              <a:ext uri="{FF2B5EF4-FFF2-40B4-BE49-F238E27FC236}">
                <a16:creationId xmlns:a16="http://schemas.microsoft.com/office/drawing/2014/main" id="{ABF68C08-1FD9-DD4D-8861-C350054C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729" y="3125986"/>
            <a:ext cx="1771650" cy="17145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5 w 21600"/>
              <a:gd name="T25" fmla="*/ 3165 h 21600"/>
              <a:gd name="T26" fmla="*/ 18435 w 21600"/>
              <a:gd name="T27" fmla="*/ 1843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11" y="17189"/>
                </a:moveTo>
                <a:cubicBezTo>
                  <a:pt x="19572" y="15427"/>
                  <a:pt x="20435" y="13154"/>
                  <a:pt x="20435" y="10800"/>
                </a:cubicBezTo>
                <a:cubicBezTo>
                  <a:pt x="20435" y="5478"/>
                  <a:pt x="16121" y="1165"/>
                  <a:pt x="10800" y="1165"/>
                </a:cubicBezTo>
                <a:cubicBezTo>
                  <a:pt x="8445" y="1164"/>
                  <a:pt x="6172" y="2027"/>
                  <a:pt x="4410" y="3588"/>
                </a:cubicBezTo>
                <a:lnTo>
                  <a:pt x="18011" y="17189"/>
                </a:lnTo>
                <a:close/>
                <a:moveTo>
                  <a:pt x="3588" y="4410"/>
                </a:moveTo>
                <a:cubicBezTo>
                  <a:pt x="2027" y="6172"/>
                  <a:pt x="1165" y="8445"/>
                  <a:pt x="1165" y="10799"/>
                </a:cubicBezTo>
                <a:cubicBezTo>
                  <a:pt x="1165" y="16121"/>
                  <a:pt x="5478" y="20435"/>
                  <a:pt x="10800" y="20435"/>
                </a:cubicBezTo>
                <a:cubicBezTo>
                  <a:pt x="13154" y="20435"/>
                  <a:pt x="15427" y="19572"/>
                  <a:pt x="17189" y="18011"/>
                </a:cubicBezTo>
                <a:lnTo>
                  <a:pt x="3588" y="441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Space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960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For a SQL query, full plan space:</a:t>
            </a:r>
          </a:p>
          <a:p>
            <a:pPr lvl="1"/>
            <a:r>
              <a:rPr lang="en-US"/>
              <a:t>All equivalent relational algebra expressions</a:t>
            </a:r>
          </a:p>
          <a:p>
            <a:pPr lvl="2"/>
            <a:r>
              <a:rPr lang="en-US"/>
              <a:t>Based on the equivalence rules we learned</a:t>
            </a:r>
          </a:p>
          <a:p>
            <a:pPr lvl="1"/>
            <a:r>
              <a:rPr lang="en-US"/>
              <a:t>All mixes of physical implementations of those algebra expressions</a:t>
            </a:r>
          </a:p>
          <a:p>
            <a:pPr>
              <a:spcBef>
                <a:spcPts val="1500"/>
              </a:spcBef>
            </a:pPr>
            <a:r>
              <a:rPr lang="en-US"/>
              <a:t>We might prune this space:</a:t>
            </a:r>
          </a:p>
          <a:p>
            <a:pPr lvl="1"/>
            <a:r>
              <a:rPr lang="en-US"/>
              <a:t>Selection/Projection pushdown</a:t>
            </a:r>
          </a:p>
          <a:p>
            <a:pPr lvl="1"/>
            <a:r>
              <a:rPr lang="en-US"/>
              <a:t>Left-deep trees only</a:t>
            </a:r>
          </a:p>
          <a:p>
            <a:pPr lvl="1"/>
            <a:r>
              <a:rPr lang="en-US"/>
              <a:t>Avoid cartesian products</a:t>
            </a:r>
          </a:p>
          <a:p>
            <a:pPr>
              <a:spcBef>
                <a:spcPts val="1500"/>
              </a:spcBef>
            </a:pPr>
            <a:r>
              <a:rPr lang="en-US"/>
              <a:t>Along the way we may care about physical properties like sorting</a:t>
            </a:r>
          </a:p>
          <a:p>
            <a:pPr lvl="1"/>
            <a:r>
              <a:rPr lang="en-US"/>
              <a:t>Because downstream ops may depend on them</a:t>
            </a:r>
          </a:p>
          <a:p>
            <a:pPr lvl="1"/>
            <a:r>
              <a:rPr lang="en-US"/>
              <a:t>And enforcing them later may be expensive</a:t>
            </a:r>
          </a:p>
        </p:txBody>
      </p:sp>
    </p:spTree>
    <p:extLst>
      <p:ext uri="{BB962C8B-B14F-4D97-AF65-F5344CB8AC3E}">
        <p14:creationId xmlns:p14="http://schemas.microsoft.com/office/powerpoint/2010/main" val="164366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9190-4135-C44B-A2B3-AAF3F8C8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C1BB-4D17-0749-B9C5-70DC90AF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Query Optimization: Cost Estimation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x-none"/>
              <a:t>Plan Space</a:t>
            </a:r>
          </a:p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en-US" altLang="x-none" b="1"/>
              <a:t>Cost Estimation</a:t>
            </a:r>
          </a:p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en-US" altLang="x-none"/>
              <a:t>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/>
              <a:t>Cost Estimation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6115050" cy="3394472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1800" dirty="0"/>
              <a:t>For each plan considered, must estimate total cost: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500" dirty="0"/>
              <a:t>Must estimate </a:t>
            </a:r>
            <a:r>
              <a:rPr lang="en-US" altLang="x-none" sz="1500" b="1" i="1" dirty="0"/>
              <a:t>cost</a:t>
            </a:r>
            <a:r>
              <a:rPr lang="en-US" altLang="x-none" sz="1500" dirty="0"/>
              <a:t> of each operation in plan tree.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Depends on input cardinalities.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We</a:t>
            </a:r>
            <a:r>
              <a:rPr lang="en-US" altLang="en-US" sz="1350" dirty="0"/>
              <a:t>’</a:t>
            </a:r>
            <a:r>
              <a:rPr lang="en-US" altLang="ja-JP" sz="1350" dirty="0"/>
              <a:t>ve already discussed this for various operators </a:t>
            </a:r>
          </a:p>
          <a:p>
            <a:pPr lvl="3">
              <a:lnSpc>
                <a:spcPct val="90000"/>
              </a:lnSpc>
            </a:pPr>
            <a:r>
              <a:rPr lang="en-US" altLang="x-none" sz="1200" dirty="0"/>
              <a:t>sequential scan, index scan, joins, etc.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lang="en-US" altLang="x-none" sz="1500" dirty="0"/>
              <a:t>Must estimate </a:t>
            </a:r>
            <a:r>
              <a:rPr lang="en-US" altLang="x-none" sz="1500" b="1" i="1" dirty="0"/>
              <a:t>size of result </a:t>
            </a:r>
            <a:r>
              <a:rPr lang="en-US" altLang="x-none" sz="1500" dirty="0"/>
              <a:t>for each operation in tree!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Because it determines downstream input cardinalities!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Use information about the input relations.</a:t>
            </a:r>
          </a:p>
          <a:p>
            <a:pPr lvl="2">
              <a:lnSpc>
                <a:spcPct val="90000"/>
              </a:lnSpc>
            </a:pPr>
            <a:r>
              <a:rPr lang="en-US" altLang="x-none" sz="1350" dirty="0"/>
              <a:t>For selections and joins, assume independence of predicates.</a:t>
            </a:r>
            <a:endParaRPr lang="en-US" altLang="x-none" sz="1900" dirty="0"/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altLang="x-none" sz="1900" dirty="0"/>
              <a:t>In System R, cost is boiled down to a single number consisting of #I/O + </a:t>
            </a:r>
            <a:r>
              <a:rPr lang="en-US" altLang="x-none" sz="1900" b="1" i="1" dirty="0"/>
              <a:t>CPU-factor</a:t>
            </a:r>
            <a:r>
              <a:rPr lang="en-US" altLang="x-none" sz="1900" dirty="0"/>
              <a:t> * #tuples</a:t>
            </a:r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/>
              <a:t>Statistics and Catalogs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943349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1350"/>
              <a:t>Need info on relations and indexes involved.  </a:t>
            </a:r>
          </a:p>
          <a:p>
            <a:pPr>
              <a:lnSpc>
                <a:spcPct val="90000"/>
              </a:lnSpc>
            </a:pPr>
            <a:r>
              <a:rPr lang="en-US" altLang="x-none" sz="1350" b="1"/>
              <a:t>Catalogs</a:t>
            </a:r>
            <a:r>
              <a:rPr lang="en-US" altLang="x-none" sz="1350">
                <a:solidFill>
                  <a:srgbClr val="000090"/>
                </a:solidFill>
              </a:rPr>
              <a:t> </a:t>
            </a:r>
            <a:r>
              <a:rPr lang="en-US" altLang="x-none" sz="1350"/>
              <a:t>typically contain at least: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br>
              <a:rPr lang="en-US" altLang="x-none" sz="1350"/>
            </a:br>
            <a:endParaRPr lang="en-US" altLang="x-none" sz="135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x-none" sz="1350"/>
              <a:t>Catalogs updated periodically.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/>
              <a:t>Too expensive to do continuously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/>
              <a:t>Lots of approximation anyway, so a little slop here is ok.</a:t>
            </a:r>
          </a:p>
          <a:p>
            <a:pPr>
              <a:lnSpc>
                <a:spcPct val="90000"/>
              </a:lnSpc>
            </a:pPr>
            <a:r>
              <a:rPr lang="en-US" altLang="x-none" sz="1350"/>
              <a:t>Modern systems do more</a:t>
            </a:r>
          </a:p>
          <a:p>
            <a:pPr lvl="1">
              <a:lnSpc>
                <a:spcPct val="90000"/>
              </a:lnSpc>
            </a:pPr>
            <a:r>
              <a:rPr lang="en-US" altLang="x-none" sz="1350"/>
              <a:t>Esp. keep more detailed statistical information on data values</a:t>
            </a:r>
          </a:p>
          <a:p>
            <a:pPr lvl="2">
              <a:lnSpc>
                <a:spcPct val="90000"/>
              </a:lnSpc>
            </a:pPr>
            <a:r>
              <a:rPr lang="en-US" altLang="x-none" sz="1200"/>
              <a:t>e.g., histograms</a:t>
            </a:r>
          </a:p>
        </p:txBody>
      </p:sp>
      <p:graphicFrame>
        <p:nvGraphicFramePr>
          <p:cNvPr id="7" name="Content Placeholder 4" descr="Table explaning statistics on a relation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91405"/>
              </p:ext>
            </p:extLst>
          </p:nvPr>
        </p:nvGraphicFramePr>
        <p:xfrm>
          <a:off x="762000" y="1733550"/>
          <a:ext cx="4191000" cy="1759786"/>
        </p:xfrm>
        <a:graphic>
          <a:graphicData uri="http://schemas.openxmlformats.org/drawingml/2006/table">
            <a:tbl>
              <a:tblPr firstRow="1"/>
              <a:tblGrid>
                <a:gridCol w="1027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Statistic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NTuples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# of tuples in a table (cardinality)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NPages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# of disk pages in a table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Low/High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min/max value in a column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Nkeys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# of distinct values in a column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IHeight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the height of an index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INPages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# of disk pages in an index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Size Estimation and Selectivity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200151"/>
            <a:ext cx="6477000" cy="3394472"/>
          </a:xfrm>
        </p:spPr>
        <p:txBody>
          <a:bodyPr>
            <a:normAutofit/>
          </a:bodyPr>
          <a:lstStyle/>
          <a:p>
            <a:r>
              <a:rPr lang="en-US" altLang="x-none" sz="1600" dirty="0"/>
              <a:t>Max output cardinality = product of input cardinalities</a:t>
            </a:r>
          </a:p>
          <a:p>
            <a:pPr>
              <a:spcBef>
                <a:spcPts val="1500"/>
              </a:spcBef>
            </a:pPr>
            <a:r>
              <a:rPr lang="en-US" altLang="x-none" sz="1600" b="1" dirty="0"/>
              <a:t>Selectivity (</a:t>
            </a:r>
            <a:r>
              <a:rPr lang="en-US" altLang="x-none" sz="1600" b="1" dirty="0" err="1"/>
              <a:t>sel</a:t>
            </a:r>
            <a:r>
              <a:rPr lang="en-US" altLang="x-none" sz="1600" b="1" dirty="0"/>
              <a:t>) </a:t>
            </a:r>
            <a:r>
              <a:rPr lang="en-US" altLang="x-none" sz="1600" dirty="0"/>
              <a:t>associated with each </a:t>
            </a:r>
            <a:r>
              <a:rPr lang="en-US" altLang="x-none" sz="1600" b="1" dirty="0"/>
              <a:t>term</a:t>
            </a:r>
            <a:r>
              <a:rPr lang="en-US" altLang="x-none" sz="1600" dirty="0"/>
              <a:t> </a:t>
            </a:r>
          </a:p>
          <a:p>
            <a:pPr lvl="1"/>
            <a:r>
              <a:rPr lang="en-US" altLang="x-none" sz="1600" dirty="0"/>
              <a:t>reflects the impact of the term in reducing result size.  </a:t>
            </a:r>
          </a:p>
          <a:p>
            <a:pPr lvl="1"/>
            <a:r>
              <a:rPr lang="en-US" altLang="x-none" sz="1600" dirty="0"/>
              <a:t>selectivity = |output| / |input|</a:t>
            </a:r>
          </a:p>
          <a:p>
            <a:pPr lvl="1"/>
            <a:r>
              <a:rPr lang="en-US" altLang="x-none" sz="1600" dirty="0"/>
              <a:t>Book calls selectivity </a:t>
            </a:r>
            <a:r>
              <a:rPr lang="ja-JP" altLang="en-US" sz="1600" dirty="0"/>
              <a:t>“</a:t>
            </a:r>
            <a:r>
              <a:rPr lang="en-US" altLang="ja-JP" sz="1600" dirty="0"/>
              <a:t>Reduction Factor</a:t>
            </a:r>
            <a:r>
              <a:rPr lang="ja-JP" altLang="en-US" sz="1600" dirty="0"/>
              <a:t>”</a:t>
            </a:r>
            <a:r>
              <a:rPr lang="en-US" altLang="ja-JP" sz="1600" dirty="0"/>
              <a:t> (RF)</a:t>
            </a:r>
            <a:endParaRPr lang="en-US" altLang="x-none" sz="1600" dirty="0"/>
          </a:p>
          <a:p>
            <a:pPr>
              <a:spcBef>
                <a:spcPts val="1500"/>
              </a:spcBef>
            </a:pPr>
            <a:r>
              <a:rPr lang="en-US" altLang="x-none" sz="1600" dirty="0"/>
              <a:t>Avoid confusion:</a:t>
            </a:r>
          </a:p>
          <a:p>
            <a:pPr lvl="1"/>
            <a:r>
              <a:rPr lang="ja-JP" altLang="en-US" sz="1600" dirty="0"/>
              <a:t>“</a:t>
            </a:r>
            <a:r>
              <a:rPr lang="en-US" altLang="ja-JP" sz="1600" dirty="0"/>
              <a:t>highly selective</a:t>
            </a:r>
            <a:r>
              <a:rPr lang="ja-JP" altLang="en-US" sz="1600" dirty="0"/>
              <a:t>”</a:t>
            </a:r>
            <a:r>
              <a:rPr lang="en-US" altLang="ja-JP" sz="1600" dirty="0"/>
              <a:t> in common English is opposite of a high selectivity value (|output|/|input| high!)</a:t>
            </a:r>
            <a:endParaRPr lang="en-US" altLang="x-none" sz="1600" dirty="0"/>
          </a:p>
        </p:txBody>
      </p:sp>
      <p:sp>
        <p:nvSpPr>
          <p:cNvPr id="75782" name="Rectangle 6" descr="SELECT  attribute list&#13;&#10;  FROM  relation list&#13;&#10; WHERE  term1 AND ... AND termk&#13;&#10;" title="SQL Query"/>
          <p:cNvSpPr>
            <a:spLocks noChangeArrowheads="1"/>
          </p:cNvSpPr>
          <p:nvPr/>
        </p:nvSpPr>
        <p:spPr bwMode="auto">
          <a:xfrm>
            <a:off x="1204891" y="4030919"/>
            <a:ext cx="3367109" cy="690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350">
                <a:solidFill>
                  <a:schemeClr val="tx1"/>
                </a:solidFill>
                <a:latin typeface="Lucida Sans Typewriter" charset="0"/>
              </a:rPr>
              <a:t>SELECT  attribute list</a:t>
            </a:r>
          </a:p>
          <a:p>
            <a:r>
              <a:rPr lang="en-US" altLang="x-none" sz="1350">
                <a:solidFill>
                  <a:schemeClr val="tx1"/>
                </a:solidFill>
                <a:latin typeface="Lucida Sans Typewriter" charset="0"/>
              </a:rPr>
              <a:t>  FROM  relation list</a:t>
            </a:r>
          </a:p>
          <a:p>
            <a:r>
              <a:rPr lang="en-US" altLang="x-none" sz="1350">
                <a:solidFill>
                  <a:schemeClr val="tx1"/>
                </a:solidFill>
                <a:latin typeface="Lucida Sans Typewriter" charset="0"/>
              </a:rPr>
              <a:t> WHERE</a:t>
            </a:r>
            <a:r>
              <a:rPr lang="en-US" altLang="x-none" sz="1350">
                <a:solidFill>
                  <a:srgbClr val="3365FB"/>
                </a:solidFill>
                <a:latin typeface="Lucida Sans Typewriter" charset="0"/>
              </a:rPr>
              <a:t>  term1 </a:t>
            </a:r>
            <a:r>
              <a:rPr lang="en-US" altLang="x-none" sz="1350">
                <a:solidFill>
                  <a:schemeClr val="tx1"/>
                </a:solidFill>
                <a:latin typeface="Lucida Sans Typewriter" charset="0"/>
              </a:rPr>
              <a:t>AND ... AND </a:t>
            </a:r>
            <a:r>
              <a:rPr lang="en-US" altLang="x-none" sz="1350" err="1">
                <a:solidFill>
                  <a:srgbClr val="3365FB"/>
                </a:solidFill>
                <a:latin typeface="Lucida Sans Typewriter" charset="0"/>
              </a:rPr>
              <a:t>termk</a:t>
            </a:r>
            <a:endParaRPr lang="en-US" altLang="x-none" sz="1350">
              <a:solidFill>
                <a:srgbClr val="3365FB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Result Size Estimation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dirty="0"/>
              <a:t>Result cardinality = Max # tuples  *  </a:t>
            </a:r>
            <a:r>
              <a:rPr lang="en-US" altLang="x-none" b="1" dirty="0"/>
              <a:t>product</a:t>
            </a:r>
            <a:r>
              <a:rPr lang="en-US" altLang="x-none" dirty="0"/>
              <a:t> of all </a:t>
            </a:r>
            <a:r>
              <a:rPr lang="en-US" altLang="x-none" dirty="0" err="1"/>
              <a:t>selectivitie</a:t>
            </a:r>
            <a:r>
              <a:rPr lang="en-US" altLang="ja-JP" dirty="0" err="1"/>
              <a:t>s</a:t>
            </a:r>
            <a:r>
              <a:rPr lang="en-US" altLang="ja-JP" dirty="0"/>
              <a:t>.</a:t>
            </a:r>
            <a:endParaRPr lang="en-US" altLang="x-none" dirty="0"/>
          </a:p>
          <a:p>
            <a:pPr>
              <a:spcBef>
                <a:spcPts val="2000"/>
              </a:spcBef>
            </a:pPr>
            <a:r>
              <a:rPr lang="en-US" altLang="x-none" dirty="0"/>
              <a:t>Term col=value (given </a:t>
            </a:r>
            <a:r>
              <a:rPr lang="en-US" altLang="x-none" dirty="0" err="1"/>
              <a:t>Nkeys</a:t>
            </a:r>
            <a:r>
              <a:rPr lang="en-US" altLang="x-none" dirty="0"/>
              <a:t>(I) on col)</a:t>
            </a:r>
          </a:p>
          <a:p>
            <a:pPr lvl="1">
              <a:spcBef>
                <a:spcPts val="200"/>
              </a:spcBef>
            </a:pPr>
            <a:r>
              <a:rPr lang="en-US" altLang="x-none" dirty="0" err="1"/>
              <a:t>sel</a:t>
            </a:r>
            <a:r>
              <a:rPr lang="en-US" altLang="x-none" dirty="0"/>
              <a:t> = 1/</a:t>
            </a:r>
            <a:r>
              <a:rPr lang="en-US" altLang="x-none" dirty="0" err="1"/>
              <a:t>NKeys</a:t>
            </a:r>
            <a:r>
              <a:rPr lang="en-US" altLang="x-none" dirty="0"/>
              <a:t>(I) 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Term col1=col2 (handy for joins too…)</a:t>
            </a:r>
          </a:p>
          <a:p>
            <a:pPr lvl="1"/>
            <a:r>
              <a:rPr lang="en-US" altLang="x-none" dirty="0" err="1"/>
              <a:t>sel</a:t>
            </a:r>
            <a:r>
              <a:rPr lang="en-US" altLang="x-none" dirty="0"/>
              <a:t>  = 1/MAX(</a:t>
            </a:r>
            <a:r>
              <a:rPr lang="en-US" altLang="x-none" dirty="0" err="1"/>
              <a:t>NKeys</a:t>
            </a:r>
            <a:r>
              <a:rPr lang="en-US" altLang="x-none" dirty="0"/>
              <a:t>(I1), </a:t>
            </a:r>
            <a:r>
              <a:rPr lang="en-US" altLang="x-none" dirty="0" err="1"/>
              <a:t>NKeys</a:t>
            </a:r>
            <a:r>
              <a:rPr lang="en-US" altLang="x-none" dirty="0"/>
              <a:t>(I2))</a:t>
            </a:r>
          </a:p>
          <a:p>
            <a:pPr lvl="1"/>
            <a:r>
              <a:rPr lang="en-US" altLang="x-none" dirty="0"/>
              <a:t>Why MAX? See bunnies in 2 slides…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Term col&gt;value</a:t>
            </a:r>
          </a:p>
          <a:p>
            <a:pPr lvl="1">
              <a:spcBef>
                <a:spcPts val="200"/>
              </a:spcBef>
            </a:pPr>
            <a:r>
              <a:rPr lang="en-US" altLang="x-none" dirty="0" err="1"/>
              <a:t>sel</a:t>
            </a:r>
            <a:r>
              <a:rPr lang="en-US" altLang="x-none" dirty="0"/>
              <a:t> = (High(I)-value)/(High(I)-Low(I) + 1)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Note, if missing the needed stats, assume 1/10!!!</a:t>
            </a:r>
          </a:p>
        </p:txBody>
      </p:sp>
      <p:pic>
        <p:nvPicPr>
          <p:cNvPr id="5" name="Picture 4" descr="Photo of " title="Selinger"/>
          <p:cNvPicPr>
            <a:picLocks noChangeAspect="1"/>
          </p:cNvPicPr>
          <p:nvPr/>
        </p:nvPicPr>
        <p:blipFill>
          <a:blip r:embed="rId3"/>
          <a:srcRect t="11667" b="10000"/>
          <a:stretch>
            <a:fillRect/>
          </a:stretch>
        </p:blipFill>
        <p:spPr>
          <a:xfrm>
            <a:off x="7484106" y="45057"/>
            <a:ext cx="1659893" cy="1917093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dig into selectivity estimation more deeply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Clarify how some of these estimates came to be</a:t>
            </a:r>
          </a:p>
          <a:p>
            <a:r>
              <a:rPr lang="en-US"/>
              <a:t>Refine our stored statistics</a:t>
            </a:r>
          </a:p>
          <a:p>
            <a:r>
              <a:rPr lang="en-US"/>
              <a:t>Expose our statistical assumptions</a:t>
            </a:r>
          </a:p>
        </p:txBody>
      </p:sp>
    </p:spTree>
    <p:extLst>
      <p:ext uri="{BB962C8B-B14F-4D97-AF65-F5344CB8AC3E}">
        <p14:creationId xmlns:p14="http://schemas.microsoft.com/office/powerpoint/2010/main" val="18989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Reminder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We</a:t>
            </a:r>
            <a:r>
              <a:rPr lang="en-US" altLang="en-US" dirty="0"/>
              <a:t>’</a:t>
            </a:r>
            <a:r>
              <a:rPr lang="en-US" altLang="x-none" dirty="0"/>
              <a:t>re focusing on </a:t>
            </a:r>
            <a:r>
              <a:rPr lang="ja-JP" altLang="en-US" dirty="0"/>
              <a:t>“</a:t>
            </a:r>
            <a:r>
              <a:rPr lang="en-US" altLang="ja-JP" dirty="0"/>
              <a:t>System R</a:t>
            </a:r>
            <a:r>
              <a:rPr lang="ja-JP" altLang="en-US" dirty="0"/>
              <a:t>”</a:t>
            </a:r>
            <a:r>
              <a:rPr lang="en-US" altLang="ja-JP" dirty="0"/>
              <a:t> (“Selinger”) optimizers</a:t>
            </a:r>
          </a:p>
          <a:p>
            <a:pPr lvl="1"/>
            <a:r>
              <a:rPr lang="en-US" altLang="ja-JP" dirty="0"/>
              <a:t>Remarkably comprehensive framework</a:t>
            </a:r>
          </a:p>
          <a:p>
            <a:pPr lvl="1"/>
            <a:r>
              <a:rPr lang="en-US" altLang="ja-JP" dirty="0"/>
              <a:t>Many of the details have been refined over time</a:t>
            </a:r>
          </a:p>
          <a:p>
            <a:pPr lvl="1"/>
            <a:r>
              <a:rPr lang="en-US" altLang="x-none" dirty="0"/>
              <a:t>We’ll see some refinements today</a:t>
            </a:r>
          </a:p>
          <a:p>
            <a:pPr lvl="1"/>
            <a:r>
              <a:rPr lang="en-US" altLang="x-none" dirty="0"/>
              <a:t>This remains an area of ongoing research!</a:t>
            </a:r>
          </a:p>
        </p:txBody>
      </p:sp>
      <p:pic>
        <p:nvPicPr>
          <p:cNvPr id="6" name="Picture 5" descr="Photo of " title="Selinger"/>
          <p:cNvPicPr>
            <a:picLocks noChangeAspect="1"/>
          </p:cNvPicPr>
          <p:nvPr/>
        </p:nvPicPr>
        <p:blipFill>
          <a:blip r:embed="rId3"/>
          <a:srcRect t="11667" b="10000"/>
          <a:stretch>
            <a:fillRect/>
          </a:stretch>
        </p:blipFill>
        <p:spPr>
          <a:xfrm>
            <a:off x="7484106" y="45057"/>
            <a:ext cx="1659893" cy="1917093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72A-79D7-DF4A-B354-4763B569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1032-F2A6-4342-A47F-D9D19EBC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P(leftEar = rightEar)</a:t>
            </a:r>
          </a:p>
        </p:txBody>
      </p:sp>
      <p:sp>
        <p:nvSpPr>
          <p:cNvPr id="79874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600" dirty="0"/>
              <a:t>100 bunnies</a:t>
            </a:r>
          </a:p>
          <a:p>
            <a:r>
              <a:rPr lang="en-US" altLang="x-none" sz="1600" dirty="0"/>
              <a:t>2 distinct </a:t>
            </a:r>
            <a:r>
              <a:rPr lang="en-US" altLang="x-none" sz="1600" dirty="0" err="1"/>
              <a:t>LeftEar</a:t>
            </a:r>
            <a:r>
              <a:rPr lang="en-US" altLang="x-none" sz="1600" dirty="0"/>
              <a:t> colors</a:t>
            </a:r>
          </a:p>
          <a:p>
            <a:pPr lvl="1"/>
            <a:r>
              <a:rPr lang="en-US" altLang="x-none" sz="1600" dirty="0"/>
              <a:t>{C1, C2}</a:t>
            </a:r>
          </a:p>
          <a:p>
            <a:r>
              <a:rPr lang="en-US" altLang="x-none" sz="1600" dirty="0"/>
              <a:t>10 distinct </a:t>
            </a:r>
            <a:r>
              <a:rPr lang="en-US" altLang="x-none" sz="1600" dirty="0" err="1"/>
              <a:t>RightEar</a:t>
            </a:r>
            <a:r>
              <a:rPr lang="en-US" altLang="x-none" sz="1600" dirty="0"/>
              <a:t> colors </a:t>
            </a:r>
          </a:p>
          <a:p>
            <a:pPr lvl="1"/>
            <a:r>
              <a:rPr lang="en-US" altLang="x-none" sz="1600" dirty="0"/>
              <a:t>{C1..C10}</a:t>
            </a:r>
          </a:p>
          <a:p>
            <a:r>
              <a:rPr lang="en-US" altLang="x-none" sz="1600" dirty="0"/>
              <a:t>Independent ears</a:t>
            </a:r>
          </a:p>
          <a:p>
            <a:r>
              <a:rPr lang="en-US" altLang="x-none" sz="1600" dirty="0"/>
              <a:t>What’s the probability of matching ears? </a:t>
            </a:r>
          </a:p>
        </p:txBody>
      </p:sp>
      <p:pic>
        <p:nvPicPr>
          <p:cNvPr id="79877" name="Picture 5" descr="1 bunny with 2 grey ears. 1 bunny with 1 purple and 1 orange ear" title="Bunni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273"/>
            <a:ext cx="2286000" cy="162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Freeform 8"/>
          <p:cNvSpPr>
            <a:spLocks/>
          </p:cNvSpPr>
          <p:nvPr/>
        </p:nvSpPr>
        <p:spPr bwMode="auto">
          <a:xfrm>
            <a:off x="7699591" y="373790"/>
            <a:ext cx="445967" cy="504145"/>
          </a:xfrm>
          <a:custGeom>
            <a:avLst/>
            <a:gdLst>
              <a:gd name="T0" fmla="*/ 0 w 1367631"/>
              <a:gd name="T1" fmla="*/ 1237289 h 1628012"/>
              <a:gd name="T2" fmla="*/ 32562 w 1367631"/>
              <a:gd name="T3" fmla="*/ 960527 h 1628012"/>
              <a:gd name="T4" fmla="*/ 374470 w 1367631"/>
              <a:gd name="T5" fmla="*/ 602364 h 1628012"/>
              <a:gd name="T6" fmla="*/ 846629 w 1367631"/>
              <a:gd name="T7" fmla="*/ 97681 h 1628012"/>
              <a:gd name="T8" fmla="*/ 1269943 w 1367631"/>
              <a:gd name="T9" fmla="*/ 0 h 1628012"/>
              <a:gd name="T10" fmla="*/ 1367631 w 1367631"/>
              <a:gd name="T11" fmla="*/ 97681 h 1628012"/>
              <a:gd name="T12" fmla="*/ 1335068 w 1367631"/>
              <a:gd name="T13" fmla="*/ 455843 h 1628012"/>
              <a:gd name="T14" fmla="*/ 1155974 w 1367631"/>
              <a:gd name="T15" fmla="*/ 879126 h 1628012"/>
              <a:gd name="T16" fmla="*/ 928035 w 1367631"/>
              <a:gd name="T17" fmla="*/ 1188449 h 1628012"/>
              <a:gd name="T18" fmla="*/ 683815 w 1367631"/>
              <a:gd name="T19" fmla="*/ 1514051 h 1628012"/>
              <a:gd name="T20" fmla="*/ 504721 w 1367631"/>
              <a:gd name="T21" fmla="*/ 1628012 h 1628012"/>
              <a:gd name="T22" fmla="*/ 325626 w 1367631"/>
              <a:gd name="T23" fmla="*/ 1465211 h 1628012"/>
              <a:gd name="T24" fmla="*/ 113969 w 1367631"/>
              <a:gd name="T25" fmla="*/ 1334970 h 1628012"/>
              <a:gd name="T26" fmla="*/ 0 w 1367631"/>
              <a:gd name="T27" fmla="*/ 1237289 h 16280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67631" h="1628012">
                <a:moveTo>
                  <a:pt x="0" y="1237289"/>
                </a:moveTo>
                <a:lnTo>
                  <a:pt x="32562" y="960527"/>
                </a:lnTo>
                <a:lnTo>
                  <a:pt x="374470" y="602364"/>
                </a:lnTo>
                <a:lnTo>
                  <a:pt x="846629" y="97681"/>
                </a:lnTo>
                <a:lnTo>
                  <a:pt x="1269943" y="0"/>
                </a:lnTo>
                <a:lnTo>
                  <a:pt x="1367631" y="97681"/>
                </a:lnTo>
                <a:lnTo>
                  <a:pt x="1335068" y="455843"/>
                </a:lnTo>
                <a:lnTo>
                  <a:pt x="1155974" y="879126"/>
                </a:lnTo>
                <a:lnTo>
                  <a:pt x="928035" y="1188449"/>
                </a:lnTo>
                <a:lnTo>
                  <a:pt x="683815" y="1514051"/>
                </a:lnTo>
                <a:lnTo>
                  <a:pt x="504721" y="1628012"/>
                </a:lnTo>
                <a:lnTo>
                  <a:pt x="325626" y="1465211"/>
                </a:lnTo>
                <a:lnTo>
                  <a:pt x="113969" y="1334970"/>
                </a:lnTo>
                <a:lnTo>
                  <a:pt x="0" y="1237289"/>
                </a:ln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  <a:extLst/>
        </p:spPr>
        <p:txBody>
          <a:bodyPr/>
          <a:lstStyle/>
          <a:p>
            <a:endParaRPr lang="en-US" sz="1350"/>
          </a:p>
        </p:txBody>
      </p:sp>
      <p:sp>
        <p:nvSpPr>
          <p:cNvPr id="79879" name="Freeform 9"/>
          <p:cNvSpPr>
            <a:spLocks/>
          </p:cNvSpPr>
          <p:nvPr/>
        </p:nvSpPr>
        <p:spPr bwMode="auto">
          <a:xfrm>
            <a:off x="7020023" y="479660"/>
            <a:ext cx="504367" cy="408358"/>
          </a:xfrm>
          <a:custGeom>
            <a:avLst/>
            <a:gdLst>
              <a:gd name="T0" fmla="*/ 1546726 w 1546726"/>
              <a:gd name="T1" fmla="*/ 781446 h 1318690"/>
              <a:gd name="T2" fmla="*/ 1400194 w 1546726"/>
              <a:gd name="T3" fmla="*/ 1090768 h 1318690"/>
              <a:gd name="T4" fmla="*/ 1042005 w 1546726"/>
              <a:gd name="T5" fmla="*/ 1318690 h 1318690"/>
              <a:gd name="T6" fmla="*/ 569846 w 1546726"/>
              <a:gd name="T7" fmla="*/ 1025648 h 1318690"/>
              <a:gd name="T8" fmla="*/ 146532 w 1546726"/>
              <a:gd name="T9" fmla="*/ 439564 h 1318690"/>
              <a:gd name="T10" fmla="*/ 97688 w 1546726"/>
              <a:gd name="T11" fmla="*/ 260482 h 1318690"/>
              <a:gd name="T12" fmla="*/ 0 w 1546726"/>
              <a:gd name="T13" fmla="*/ 130241 h 1318690"/>
              <a:gd name="T14" fmla="*/ 0 w 1546726"/>
              <a:gd name="T15" fmla="*/ 48841 h 1318690"/>
              <a:gd name="T16" fmla="*/ 0 w 1546726"/>
              <a:gd name="T17" fmla="*/ 48841 h 1318690"/>
              <a:gd name="T18" fmla="*/ 407033 w 1546726"/>
              <a:gd name="T19" fmla="*/ 0 h 1318690"/>
              <a:gd name="T20" fmla="*/ 602409 w 1546726"/>
              <a:gd name="T21" fmla="*/ 65121 h 1318690"/>
              <a:gd name="T22" fmla="*/ 1123411 w 1546726"/>
              <a:gd name="T23" fmla="*/ 407003 h 1318690"/>
              <a:gd name="T24" fmla="*/ 1546726 w 1546726"/>
              <a:gd name="T25" fmla="*/ 781446 h 13186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46726" h="1318690">
                <a:moveTo>
                  <a:pt x="1546726" y="781446"/>
                </a:moveTo>
                <a:lnTo>
                  <a:pt x="1400194" y="1090768"/>
                </a:lnTo>
                <a:lnTo>
                  <a:pt x="1042005" y="1318690"/>
                </a:lnTo>
                <a:lnTo>
                  <a:pt x="569846" y="1025648"/>
                </a:lnTo>
                <a:lnTo>
                  <a:pt x="146532" y="439564"/>
                </a:lnTo>
                <a:lnTo>
                  <a:pt x="97688" y="260482"/>
                </a:lnTo>
                <a:lnTo>
                  <a:pt x="0" y="130241"/>
                </a:lnTo>
                <a:lnTo>
                  <a:pt x="0" y="48841"/>
                </a:lnTo>
                <a:lnTo>
                  <a:pt x="407033" y="0"/>
                </a:lnTo>
                <a:lnTo>
                  <a:pt x="602409" y="65121"/>
                </a:lnTo>
                <a:lnTo>
                  <a:pt x="1123411" y="407003"/>
                </a:lnTo>
                <a:lnTo>
                  <a:pt x="1546726" y="781446"/>
                </a:lnTo>
                <a:close/>
              </a:path>
            </a:pathLst>
          </a:custGeom>
          <a:solidFill>
            <a:srgbClr val="7030A0">
              <a:alpha val="84000"/>
            </a:srgbClr>
          </a:solidFill>
          <a:ln>
            <a:noFill/>
          </a:ln>
          <a:extLst/>
        </p:spPr>
        <p:txBody>
          <a:bodyPr/>
          <a:lstStyle/>
          <a:p>
            <a:endParaRPr lang="en-US" sz="1350"/>
          </a:p>
        </p:txBody>
      </p:sp>
      <p:pic>
        <p:nvPicPr>
          <p:cNvPr id="2" name="Picture 1" descr="= 𝚺_i P(C_i, C_i) = P(C1, C1) + P(C2, C2) + P(C3, C3) + ..." title="P(L=R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84"/>
          <a:stretch/>
        </p:blipFill>
        <p:spPr>
          <a:xfrm>
            <a:off x="4648200" y="1823572"/>
            <a:ext cx="4197307" cy="1071024"/>
          </a:xfrm>
          <a:prstGeom prst="rect">
            <a:avLst/>
          </a:prstGeom>
        </p:spPr>
      </p:pic>
      <p:pic>
        <p:nvPicPr>
          <p:cNvPr id="10" name="Picture 9" descr="(1/2 * 1/10) + (1/2 * 1/10) + (0 * 1/10) + ...&#10;= 1/10 = 1/max(2, 10)" title="Resul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84"/>
          <a:stretch/>
        </p:blipFill>
        <p:spPr>
          <a:xfrm>
            <a:off x="4648200" y="2885485"/>
            <a:ext cx="4197307" cy="10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0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Postgres 10.0: </a:t>
            </a:r>
            <a:r>
              <a:rPr lang="en-US" altLang="x-none" sz="2400"/>
              <a:t>src/include/utils/selfuncs.h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3130" y="1200150"/>
            <a:ext cx="8534400" cy="365759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x-none" sz="1200">
                <a:solidFill>
                  <a:srgbClr val="919191"/>
                </a:solidFill>
                <a:latin typeface="Monaco" charset="0"/>
              </a:rPr>
              <a:t>/* </a:t>
            </a: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default selectivity estimate for equalities such as "A = b"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DEFAULT_EQ_SEL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0.005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selectivity estimate for inequalities such as "A &lt; b"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DEFAULT_INEQ_SEL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0.3333333333333333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selectivity estimate for range inequalities "A &gt; b AND A &lt; c"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DEFAULT_RANGE_INEQ_SEL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0.005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 sz="1200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selectivity estimate for pattern-match operators such as LIKE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DEFAULT_MATCH_SEL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0.005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number of distinct values in a table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DEFAULT_NUM_DISTINCT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200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/* default selectivity estimate for </a:t>
            </a:r>
            <a:r>
              <a:rPr lang="en-US" altLang="x-none" sz="1200" dirty="0" err="1">
                <a:solidFill>
                  <a:srgbClr val="919191"/>
                </a:solidFill>
                <a:latin typeface="Monaco" charset="0"/>
              </a:rPr>
              <a:t>boolean</a:t>
            </a:r>
            <a:r>
              <a:rPr lang="en-US" altLang="x-none" sz="1200" dirty="0">
                <a:solidFill>
                  <a:srgbClr val="919191"/>
                </a:solidFill>
                <a:latin typeface="Monaco" charset="0"/>
              </a:rPr>
              <a:t> and null test nodes */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DEFAULT_UNK_SEL     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0.005</a:t>
            </a:r>
            <a:br>
              <a:rPr lang="en-US" altLang="x-none" sz="12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#</a:t>
            </a:r>
            <a:r>
              <a:rPr lang="en-US" altLang="x-none" sz="1200" dirty="0">
                <a:solidFill>
                  <a:srgbClr val="FF5600"/>
                </a:solidFill>
                <a:latin typeface="Monaco" charset="0"/>
              </a:rPr>
              <a:t>define </a:t>
            </a:r>
            <a:r>
              <a:rPr lang="en-US" altLang="x-none" sz="1200" dirty="0">
                <a:solidFill>
                  <a:srgbClr val="21439C"/>
                </a:solidFill>
                <a:latin typeface="Monaco" charset="0"/>
              </a:rPr>
              <a:t>DEFAULT_NOT_UNK_SEL</a:t>
            </a:r>
            <a:r>
              <a:rPr lang="en-US" altLang="x-none" sz="1200" dirty="0">
                <a:solidFill>
                  <a:srgbClr val="000000"/>
                </a:solidFill>
                <a:latin typeface="Monaco" charset="0"/>
              </a:rPr>
              <a:t>   (1.0 - DEFAULT_UNK_SEL)</a:t>
            </a:r>
            <a:endParaRPr lang="en-US" altLang="x-none" sz="1600" dirty="0"/>
          </a:p>
          <a:p>
            <a:pPr>
              <a:buFontTx/>
              <a:buNone/>
            </a:pPr>
            <a:endParaRPr lang="en-US" altLang="x-none" sz="1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Reduction Factors &amp; Histograms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x-none" sz="2900" dirty="0">
                <a:ea typeface="Helvetica Neue" charset="0"/>
                <a:cs typeface="Helvetica Neue" charset="0"/>
              </a:rPr>
              <a:t>For better estimation, use a histogram</a:t>
            </a:r>
          </a:p>
          <a:p>
            <a:pPr marL="1851660" indent="0">
              <a:spcBef>
                <a:spcPts val="16200"/>
              </a:spcBef>
              <a:buNone/>
            </a:pP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Note: 10-bucket </a:t>
            </a:r>
            <a:r>
              <a:rPr lang="en-US" altLang="x-none" sz="2200" dirty="0" err="1">
                <a:solidFill>
                  <a:srgbClr val="000000"/>
                </a:solidFill>
                <a:ea typeface="Helvetica Neue" charset="0"/>
                <a:cs typeface="Helvetica Neue" charset="0"/>
              </a:rPr>
              <a:t>equidepth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histogram divides the data into </a:t>
            </a:r>
            <a:r>
              <a:rPr lang="en-US" altLang="x-none" sz="2200" i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deciles</a:t>
            </a:r>
          </a:p>
          <a:p>
            <a:pPr marL="2194560" indent="0">
              <a:buNone/>
            </a:pPr>
            <a:r>
              <a:rPr lang="en-US" altLang="x-none" sz="2200" i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   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- akin to quantiles, median, etc.</a:t>
            </a:r>
          </a:p>
          <a:p>
            <a:pPr marL="2194560" indent="0">
              <a:buNone/>
            </a:pP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Common trick: </a:t>
            </a:r>
            <a:r>
              <a:rPr lang="en-US" altLang="en-US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“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end-biased</a:t>
            </a:r>
            <a:r>
              <a:rPr lang="en-US" altLang="en-US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”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histogram</a:t>
            </a:r>
          </a:p>
          <a:p>
            <a:pPr marL="2193925" indent="0">
              <a:buNone/>
              <a:tabLst>
                <a:tab pos="2395538" algn="l"/>
              </a:tabLst>
            </a:pP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	- very frequent values in their own buckets</a:t>
            </a:r>
          </a:p>
          <a:p>
            <a:pPr marL="2194560" indent="0">
              <a:buNone/>
            </a:pP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See also 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  <a:hlinkClick r:id="rId4"/>
              </a:rPr>
              <a:t>V-Optimal histograms </a:t>
            </a:r>
            <a:r>
              <a:rPr lang="en-US" altLang="x-none" sz="22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on Wikipedia</a:t>
            </a:r>
          </a:p>
          <a:p>
            <a:pPr marL="0" indent="0">
              <a:buNone/>
            </a:pPr>
            <a:endParaRPr lang="en-US" altLang="x-none" dirty="0">
              <a:ea typeface="Helvetica Neue" charset="0"/>
              <a:cs typeface="Helvetica Neue" charset="0"/>
            </a:endParaRPr>
          </a:p>
        </p:txBody>
      </p:sp>
      <p:sp>
        <p:nvSpPr>
          <p:cNvPr id="84996" name="Text Box 4" descr="equiwidth&#13;&#10;" title="Text box"/>
          <p:cNvSpPr txBox="1">
            <a:spLocks noChangeArrowheads="1"/>
          </p:cNvSpPr>
          <p:nvPr/>
        </p:nvSpPr>
        <p:spPr bwMode="auto">
          <a:xfrm>
            <a:off x="200025" y="1637008"/>
            <a:ext cx="18288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2100" i="1" err="1">
                <a:solidFill>
                  <a:schemeClr val="tx1"/>
                </a:solidFill>
                <a:latin typeface="+mn-lt"/>
              </a:rPr>
              <a:t>equiwidth</a:t>
            </a:r>
            <a:endParaRPr lang="en-US" altLang="x-none" sz="21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84997" name="Object 5" descr="Table of values used to build histogram 1" title="Histogram Tab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672917"/>
              </p:ext>
            </p:extLst>
          </p:nvPr>
        </p:nvGraphicFramePr>
        <p:xfrm>
          <a:off x="200025" y="1979908"/>
          <a:ext cx="4722019" cy="45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Worksheet" r:id="rId5" imgW="3441700" imgH="342900" progId="Excel.Sheet.8">
                  <p:embed/>
                </p:oleObj>
              </mc:Choice>
              <mc:Fallback>
                <p:oleObj name="Worksheet" r:id="rId5" imgW="3441700" imgH="342900" progId="Excel.Sheet.8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979908"/>
                        <a:ext cx="4722019" cy="456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 descr="Table of values used to build histogram 2" title="Histogram Tabl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145187"/>
              </p:ext>
            </p:extLst>
          </p:nvPr>
        </p:nvGraphicFramePr>
        <p:xfrm>
          <a:off x="154983" y="2976512"/>
          <a:ext cx="5086350" cy="43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Worksheet" r:id="rId7" imgW="3886200" imgH="342900" progId="Excel.Sheet.8">
                  <p:embed/>
                </p:oleObj>
              </mc:Choice>
              <mc:Fallback>
                <p:oleObj name="Worksheet" r:id="rId7" imgW="3886200" imgH="342900" progId="Excel.Sheet.8">
                  <p:embed/>
                  <p:pic>
                    <p:nvPicPr>
                      <p:cNvPr id="84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83" y="2976512"/>
                        <a:ext cx="5086350" cy="435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 descr="equidepth" title="Text Box 2"/>
          <p:cNvSpPr txBox="1">
            <a:spLocks noChangeArrowheads="1"/>
          </p:cNvSpPr>
          <p:nvPr/>
        </p:nvSpPr>
        <p:spPr bwMode="auto">
          <a:xfrm>
            <a:off x="154983" y="2637235"/>
            <a:ext cx="12815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2100" i="1" err="1">
                <a:solidFill>
                  <a:schemeClr val="tx1"/>
                </a:solidFill>
                <a:latin typeface="+mn-lt"/>
              </a:rPr>
              <a:t>equidepth</a:t>
            </a:r>
            <a:endParaRPr lang="en-US" altLang="x-none" sz="21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5" descr="1st column: 2 normal blocks. 2nd column: 3 noraml blocks, 3rd column: 3 skinnier blocks, 4th column: 3 skinnier blocks, 5th column: 3 very skinny blocks, 6th column 2 VERY skinny  blocks, 7th column: 5 fat blocks" title="Histogram 2">
            <a:extLst>
              <a:ext uri="{FF2B5EF4-FFF2-40B4-BE49-F238E27FC236}">
                <a16:creationId xmlns:a16="http://schemas.microsoft.com/office/drawing/2014/main" id="{431748FA-1506-234D-B7C5-892EA663AD33}"/>
              </a:ext>
            </a:extLst>
          </p:cNvPr>
          <p:cNvGrpSpPr/>
          <p:nvPr/>
        </p:nvGrpSpPr>
        <p:grpSpPr>
          <a:xfrm>
            <a:off x="542925" y="3522958"/>
            <a:ext cx="1657350" cy="914400"/>
            <a:chOff x="542925" y="3522958"/>
            <a:chExt cx="1657350" cy="914400"/>
          </a:xfrm>
        </p:grpSpPr>
        <p:sp>
          <p:nvSpPr>
            <p:cNvPr id="85018" name="Rectangle 28"/>
            <p:cNvSpPr>
              <a:spLocks noChangeArrowheads="1"/>
            </p:cNvSpPr>
            <p:nvPr/>
          </p:nvSpPr>
          <p:spPr bwMode="auto">
            <a:xfrm>
              <a:off x="542925" y="42087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9" name="Rectangle 29"/>
            <p:cNvSpPr>
              <a:spLocks noChangeArrowheads="1"/>
            </p:cNvSpPr>
            <p:nvPr/>
          </p:nvSpPr>
          <p:spPr bwMode="auto">
            <a:xfrm>
              <a:off x="542925" y="39801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0" name="Rectangle 30"/>
            <p:cNvSpPr>
              <a:spLocks noChangeArrowheads="1"/>
            </p:cNvSpPr>
            <p:nvPr/>
          </p:nvSpPr>
          <p:spPr bwMode="auto">
            <a:xfrm>
              <a:off x="771525" y="42087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1" name="Rectangle 31"/>
            <p:cNvSpPr>
              <a:spLocks noChangeArrowheads="1"/>
            </p:cNvSpPr>
            <p:nvPr/>
          </p:nvSpPr>
          <p:spPr bwMode="auto">
            <a:xfrm>
              <a:off x="771525" y="39801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2" name="Rectangle 32"/>
            <p:cNvSpPr>
              <a:spLocks noChangeArrowheads="1"/>
            </p:cNvSpPr>
            <p:nvPr/>
          </p:nvSpPr>
          <p:spPr bwMode="auto">
            <a:xfrm>
              <a:off x="771525" y="37515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3" name="Rectangle 33"/>
            <p:cNvSpPr>
              <a:spLocks noChangeArrowheads="1"/>
            </p:cNvSpPr>
            <p:nvPr/>
          </p:nvSpPr>
          <p:spPr bwMode="auto">
            <a:xfrm>
              <a:off x="1000125" y="42087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4" name="Rectangle 34"/>
            <p:cNvSpPr>
              <a:spLocks noChangeArrowheads="1"/>
            </p:cNvSpPr>
            <p:nvPr/>
          </p:nvSpPr>
          <p:spPr bwMode="auto">
            <a:xfrm>
              <a:off x="1000125" y="39801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5" name="Rectangle 35"/>
            <p:cNvSpPr>
              <a:spLocks noChangeArrowheads="1"/>
            </p:cNvSpPr>
            <p:nvPr/>
          </p:nvSpPr>
          <p:spPr bwMode="auto">
            <a:xfrm>
              <a:off x="1000125" y="37515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6" name="Rectangle 36"/>
            <p:cNvSpPr>
              <a:spLocks noChangeArrowheads="1"/>
            </p:cNvSpPr>
            <p:nvPr/>
          </p:nvSpPr>
          <p:spPr bwMode="auto">
            <a:xfrm>
              <a:off x="1228725" y="42087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7" name="Rectangle 37"/>
            <p:cNvSpPr>
              <a:spLocks noChangeArrowheads="1"/>
            </p:cNvSpPr>
            <p:nvPr/>
          </p:nvSpPr>
          <p:spPr bwMode="auto">
            <a:xfrm>
              <a:off x="1228725" y="39801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8" name="Rectangle 38"/>
            <p:cNvSpPr>
              <a:spLocks noChangeArrowheads="1"/>
            </p:cNvSpPr>
            <p:nvPr/>
          </p:nvSpPr>
          <p:spPr bwMode="auto">
            <a:xfrm>
              <a:off x="1228725" y="375155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29" name="Rectangle 39"/>
            <p:cNvSpPr>
              <a:spLocks noChangeArrowheads="1"/>
            </p:cNvSpPr>
            <p:nvPr/>
          </p:nvSpPr>
          <p:spPr bwMode="auto">
            <a:xfrm>
              <a:off x="1457325" y="4208758"/>
              <a:ext cx="17145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0" name="Rectangle 40"/>
            <p:cNvSpPr>
              <a:spLocks noChangeArrowheads="1"/>
            </p:cNvSpPr>
            <p:nvPr/>
          </p:nvSpPr>
          <p:spPr bwMode="auto">
            <a:xfrm>
              <a:off x="1457325" y="3980158"/>
              <a:ext cx="17145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1" name="Rectangle 41"/>
            <p:cNvSpPr>
              <a:spLocks noChangeArrowheads="1"/>
            </p:cNvSpPr>
            <p:nvPr/>
          </p:nvSpPr>
          <p:spPr bwMode="auto">
            <a:xfrm>
              <a:off x="1457325" y="3751558"/>
              <a:ext cx="17145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2" name="Rectangle 42"/>
            <p:cNvSpPr>
              <a:spLocks noChangeArrowheads="1"/>
            </p:cNvSpPr>
            <p:nvPr/>
          </p:nvSpPr>
          <p:spPr bwMode="auto">
            <a:xfrm>
              <a:off x="1628775" y="4208758"/>
              <a:ext cx="1143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3" name="Rectangle 43"/>
            <p:cNvSpPr>
              <a:spLocks noChangeArrowheads="1"/>
            </p:cNvSpPr>
            <p:nvPr/>
          </p:nvSpPr>
          <p:spPr bwMode="auto">
            <a:xfrm>
              <a:off x="1628775" y="3980158"/>
              <a:ext cx="1143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4" name="Rectangle 44"/>
            <p:cNvSpPr>
              <a:spLocks noChangeArrowheads="1"/>
            </p:cNvSpPr>
            <p:nvPr/>
          </p:nvSpPr>
          <p:spPr bwMode="auto">
            <a:xfrm>
              <a:off x="1743075" y="3522958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5" name="Rectangle 45"/>
            <p:cNvSpPr>
              <a:spLocks noChangeArrowheads="1"/>
            </p:cNvSpPr>
            <p:nvPr/>
          </p:nvSpPr>
          <p:spPr bwMode="auto">
            <a:xfrm>
              <a:off x="1743075" y="4208758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6" name="Rectangle 46"/>
            <p:cNvSpPr>
              <a:spLocks noChangeArrowheads="1"/>
            </p:cNvSpPr>
            <p:nvPr/>
          </p:nvSpPr>
          <p:spPr bwMode="auto">
            <a:xfrm>
              <a:off x="1743075" y="3980158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7" name="Rectangle 47"/>
            <p:cNvSpPr>
              <a:spLocks noChangeArrowheads="1"/>
            </p:cNvSpPr>
            <p:nvPr/>
          </p:nvSpPr>
          <p:spPr bwMode="auto">
            <a:xfrm>
              <a:off x="1743075" y="3751558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  <p:grpSp>
        <p:nvGrpSpPr>
          <p:cNvPr id="5" name="Group 4" descr="1st column: 2 blocks. 2nd column: 3 blocks, 3rd column: 3 blocks, 4th column: I block, 5th column: 8 blocks, 6th column 2 blocks, 7th column: 1 block" title="Histogram 1">
            <a:extLst>
              <a:ext uri="{FF2B5EF4-FFF2-40B4-BE49-F238E27FC236}">
                <a16:creationId xmlns:a16="http://schemas.microsoft.com/office/drawing/2014/main" id="{5AD1401F-7C23-DB4E-8366-F81A2A051985}"/>
              </a:ext>
            </a:extLst>
          </p:cNvPr>
          <p:cNvGrpSpPr/>
          <p:nvPr/>
        </p:nvGrpSpPr>
        <p:grpSpPr>
          <a:xfrm>
            <a:off x="5172075" y="856112"/>
            <a:ext cx="1600200" cy="1809596"/>
            <a:chOff x="5172075" y="856112"/>
            <a:chExt cx="1600200" cy="1809596"/>
          </a:xfrm>
        </p:grpSpPr>
        <p:sp>
          <p:nvSpPr>
            <p:cNvPr id="85000" name="Rectangle 9"/>
            <p:cNvSpPr>
              <a:spLocks noChangeArrowheads="1"/>
            </p:cNvSpPr>
            <p:nvPr/>
          </p:nvSpPr>
          <p:spPr bwMode="auto">
            <a:xfrm>
              <a:off x="51720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1" name="Rectangle 10"/>
            <p:cNvSpPr>
              <a:spLocks noChangeArrowheads="1"/>
            </p:cNvSpPr>
            <p:nvPr/>
          </p:nvSpPr>
          <p:spPr bwMode="auto">
            <a:xfrm>
              <a:off x="51720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2" name="Rectangle 11"/>
            <p:cNvSpPr>
              <a:spLocks noChangeArrowheads="1"/>
            </p:cNvSpPr>
            <p:nvPr/>
          </p:nvSpPr>
          <p:spPr bwMode="auto">
            <a:xfrm>
              <a:off x="54006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3" name="Rectangle 12"/>
            <p:cNvSpPr>
              <a:spLocks noChangeArrowheads="1"/>
            </p:cNvSpPr>
            <p:nvPr/>
          </p:nvSpPr>
          <p:spPr bwMode="auto">
            <a:xfrm>
              <a:off x="54006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4" name="Rectangle 13"/>
            <p:cNvSpPr>
              <a:spLocks noChangeArrowheads="1"/>
            </p:cNvSpPr>
            <p:nvPr/>
          </p:nvSpPr>
          <p:spPr bwMode="auto">
            <a:xfrm>
              <a:off x="5400675" y="19799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5" name="Rectangle 14"/>
            <p:cNvSpPr>
              <a:spLocks noChangeArrowheads="1"/>
            </p:cNvSpPr>
            <p:nvPr/>
          </p:nvSpPr>
          <p:spPr bwMode="auto">
            <a:xfrm>
              <a:off x="56292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6" name="Rectangle 15"/>
            <p:cNvSpPr>
              <a:spLocks noChangeArrowheads="1"/>
            </p:cNvSpPr>
            <p:nvPr/>
          </p:nvSpPr>
          <p:spPr bwMode="auto">
            <a:xfrm>
              <a:off x="58578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7" name="Rectangle 16"/>
            <p:cNvSpPr>
              <a:spLocks noChangeArrowheads="1"/>
            </p:cNvSpPr>
            <p:nvPr/>
          </p:nvSpPr>
          <p:spPr bwMode="auto">
            <a:xfrm>
              <a:off x="60864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8" name="Rectangle 17"/>
            <p:cNvSpPr>
              <a:spLocks noChangeArrowheads="1"/>
            </p:cNvSpPr>
            <p:nvPr/>
          </p:nvSpPr>
          <p:spPr bwMode="auto">
            <a:xfrm>
              <a:off x="60864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09" name="Rectangle 18"/>
            <p:cNvSpPr>
              <a:spLocks noChangeArrowheads="1"/>
            </p:cNvSpPr>
            <p:nvPr/>
          </p:nvSpPr>
          <p:spPr bwMode="auto">
            <a:xfrm>
              <a:off x="6086475" y="19799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0" name="Rectangle 19"/>
            <p:cNvSpPr>
              <a:spLocks noChangeArrowheads="1"/>
            </p:cNvSpPr>
            <p:nvPr/>
          </p:nvSpPr>
          <p:spPr bwMode="auto">
            <a:xfrm>
              <a:off x="6086475" y="1733550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1" name="Rectangle 20"/>
            <p:cNvSpPr>
              <a:spLocks noChangeArrowheads="1"/>
            </p:cNvSpPr>
            <p:nvPr/>
          </p:nvSpPr>
          <p:spPr bwMode="auto">
            <a:xfrm>
              <a:off x="6086475" y="15227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2" name="Rectangle 21"/>
            <p:cNvSpPr>
              <a:spLocks noChangeArrowheads="1"/>
            </p:cNvSpPr>
            <p:nvPr/>
          </p:nvSpPr>
          <p:spPr bwMode="auto">
            <a:xfrm>
              <a:off x="6086475" y="1294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3" name="Rectangle 22"/>
            <p:cNvSpPr>
              <a:spLocks noChangeArrowheads="1"/>
            </p:cNvSpPr>
            <p:nvPr/>
          </p:nvSpPr>
          <p:spPr bwMode="auto">
            <a:xfrm>
              <a:off x="6086475" y="1065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4" name="Rectangle 23"/>
            <p:cNvSpPr>
              <a:spLocks noChangeArrowheads="1"/>
            </p:cNvSpPr>
            <p:nvPr/>
          </p:nvSpPr>
          <p:spPr bwMode="auto">
            <a:xfrm>
              <a:off x="6086475" y="856112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5" name="Rectangle 25"/>
            <p:cNvSpPr>
              <a:spLocks noChangeArrowheads="1"/>
            </p:cNvSpPr>
            <p:nvPr/>
          </p:nvSpPr>
          <p:spPr bwMode="auto">
            <a:xfrm>
              <a:off x="63150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6" name="Rectangle 26"/>
            <p:cNvSpPr>
              <a:spLocks noChangeArrowheads="1"/>
            </p:cNvSpPr>
            <p:nvPr/>
          </p:nvSpPr>
          <p:spPr bwMode="auto">
            <a:xfrm>
              <a:off x="63150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17" name="Rectangle 27"/>
            <p:cNvSpPr>
              <a:spLocks noChangeArrowheads="1"/>
            </p:cNvSpPr>
            <p:nvPr/>
          </p:nvSpPr>
          <p:spPr bwMode="auto">
            <a:xfrm>
              <a:off x="6543675" y="24371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8" name="Rectangle 12"/>
            <p:cNvSpPr>
              <a:spLocks noChangeArrowheads="1"/>
            </p:cNvSpPr>
            <p:nvPr/>
          </p:nvSpPr>
          <p:spPr bwMode="auto">
            <a:xfrm>
              <a:off x="5629275" y="22085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  <p:sp>
          <p:nvSpPr>
            <p:cNvPr id="85039" name="Rectangle 12"/>
            <p:cNvSpPr>
              <a:spLocks noChangeArrowheads="1"/>
            </p:cNvSpPr>
            <p:nvPr/>
          </p:nvSpPr>
          <p:spPr bwMode="auto">
            <a:xfrm>
              <a:off x="5629275" y="1979908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</p:spTree>
    <p:extLst>
      <p:ext uri="{BB962C8B-B14F-4D97-AF65-F5344CB8AC3E}">
        <p14:creationId xmlns:p14="http://schemas.microsoft.com/office/powerpoint/2010/main" val="46600905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</a:t>
            </a:r>
            <a:r>
              <a:rPr lang="en-US" altLang="x-none" dirty="0"/>
              <a:t>?</a:t>
            </a:r>
            <a:endParaRPr lang="en-US" altLang="x-none" baseline="-25000" dirty="0"/>
          </a:p>
          <a:p>
            <a:endParaRPr lang="en-US" altLang="x-none" dirty="0"/>
          </a:p>
        </p:txBody>
      </p:sp>
      <p:grpSp>
        <p:nvGrpSpPr>
          <p:cNvPr id="8" name="Group 7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F7A03EF9-3D3A-DA42-9460-FA887966F7F7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9" name="Picture 8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Graph">
              <a:extLst>
                <a:ext uri="{FF2B5EF4-FFF2-40B4-BE49-F238E27FC236}">
                  <a16:creationId xmlns:a16="http://schemas.microsoft.com/office/drawing/2014/main" id="{0ADAA0A3-34F4-624D-B224-CC39C8CD4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90043-3BC6-FE4A-BC14-F67E15BF6043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6696D-CB18-CC46-BB94-419566FB0FC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30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histograms, Pt 2</a:t>
            </a:r>
            <a:endParaRPr lang="en-US" altLang="x-none" sz="300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</a:t>
            </a:r>
            <a:r>
              <a:rPr lang="en-US" altLang="x-none" dirty="0"/>
              <a:t>?</a:t>
            </a:r>
            <a:endParaRPr lang="en-US" altLang="x-none" baseline="-25000" dirty="0"/>
          </a:p>
          <a:p>
            <a:endParaRPr lang="en-US" altLang="x-none" dirty="0"/>
          </a:p>
        </p:txBody>
      </p:sp>
      <p:grpSp>
        <p:nvGrpSpPr>
          <p:cNvPr id="14" name="Group 13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53153BEA-932F-4E4D-8DAE-229C3F494ED8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15" name="Picture 14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A7CAC1F0-5CC9-D34A-99D8-D74A43B7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A789EA-C475-ED48-BE3D-C2254E4EE011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AE2714-E570-EB49-94B5-B11CC6720FE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24" name="Group 23" descr="Bars for eating 100-140 potatoes are highlighted" title="Highlighted">
            <a:extLst>
              <a:ext uri="{FF2B5EF4-FFF2-40B4-BE49-F238E27FC236}">
                <a16:creationId xmlns:a16="http://schemas.microsoft.com/office/drawing/2014/main" id="{2E902B76-F09D-164C-8A68-52596C533296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E8E243-1277-CB42-B819-24B309182749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C37D08-E1D8-8342-8FEC-9624C7BF0874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9725BC-D56F-DA4C-8FB0-D135D5070171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49A141-CD63-7B4E-AC5F-5F0B8B9980C4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895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histograms, Pt 3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</a:t>
            </a:r>
            <a:r>
              <a:rPr lang="en-US" altLang="x-none" dirty="0"/>
              <a:t>? </a:t>
            </a:r>
            <a:r>
              <a:rPr lang="en-US" altLang="x-none" sz="1800" dirty="0"/>
              <a:t>50/100 =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rgbClr val="FF0000"/>
                </a:solidFill>
              </a:rPr>
              <a:t>50%.</a:t>
            </a:r>
            <a:endParaRPr lang="en-US" altLang="x-none" baseline="-25000" dirty="0">
              <a:solidFill>
                <a:srgbClr val="FF0000"/>
              </a:solidFill>
            </a:endParaRPr>
          </a:p>
          <a:p>
            <a:endParaRPr lang="en-US" altLang="x-none" dirty="0"/>
          </a:p>
        </p:txBody>
      </p:sp>
      <p:grpSp>
        <p:nvGrpSpPr>
          <p:cNvPr id="30" name="Group 29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6AF4AED7-5E24-484B-8F50-90456EDFC09A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31" name="Picture 30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0D865098-6DA7-474F-AB1C-D019CDE8C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9524F4-E80E-5C4D-B14C-AFC868FC9566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4875EA-4F4A-D642-B88A-953A389A3B6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53" name="Group 52" descr="Bars for eating 100-140 potatoes are highlighted" title="Highlighted">
            <a:extLst>
              <a:ext uri="{FF2B5EF4-FFF2-40B4-BE49-F238E27FC236}">
                <a16:creationId xmlns:a16="http://schemas.microsoft.com/office/drawing/2014/main" id="{27D63A63-0D6F-ED45-AC5E-0D55CA8162DA}"/>
              </a:ext>
            </a:extLst>
          </p:cNvPr>
          <p:cNvGrpSpPr/>
          <p:nvPr/>
        </p:nvGrpSpPr>
        <p:grpSpPr>
          <a:xfrm>
            <a:off x="1731023" y="2818211"/>
            <a:ext cx="649462" cy="1522496"/>
            <a:chOff x="7299164" y="1603543"/>
            <a:chExt cx="951489" cy="2230520"/>
          </a:xfrm>
          <a:solidFill>
            <a:srgbClr val="45E3FA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B922B8-221A-F24B-8350-55D33C82F8FB}"/>
                </a:ext>
              </a:extLst>
            </p:cNvPr>
            <p:cNvSpPr/>
            <p:nvPr/>
          </p:nvSpPr>
          <p:spPr bwMode="auto">
            <a:xfrm>
              <a:off x="7299164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E0F23-D157-4545-8AB1-71CB99CDA036}"/>
                </a:ext>
              </a:extLst>
            </p:cNvPr>
            <p:cNvSpPr/>
            <p:nvPr/>
          </p:nvSpPr>
          <p:spPr bwMode="auto">
            <a:xfrm>
              <a:off x="7531773" y="2759241"/>
              <a:ext cx="232610" cy="10748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8FA7ED-4F9B-A349-9F4B-A003DB07D874}"/>
                </a:ext>
              </a:extLst>
            </p:cNvPr>
            <p:cNvSpPr/>
            <p:nvPr/>
          </p:nvSpPr>
          <p:spPr bwMode="auto">
            <a:xfrm>
              <a:off x="7762384" y="3336759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892D9A7-BFEF-EC4F-8C26-7ED5C479EEEF}"/>
                </a:ext>
              </a:extLst>
            </p:cNvPr>
            <p:cNvSpPr/>
            <p:nvPr/>
          </p:nvSpPr>
          <p:spPr bwMode="auto">
            <a:xfrm>
              <a:off x="7994984" y="3505201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566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histograms, Pt 4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100 rows</a:t>
            </a:r>
          </a:p>
          <a:p>
            <a:r>
              <a:rPr lang="en-US" altLang="x-none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/>
              <a:t>age &lt; 26</a:t>
            </a:r>
            <a:r>
              <a:rPr lang="en-US" altLang="x-none"/>
              <a:t>?</a:t>
            </a:r>
            <a:endParaRPr lang="en-US" altLang="x-none" baseline="-25000"/>
          </a:p>
          <a:p>
            <a:endParaRPr lang="en-US" altLang="x-none"/>
          </a:p>
        </p:txBody>
      </p:sp>
      <p:grpSp>
        <p:nvGrpSpPr>
          <p:cNvPr id="54" name="Group 53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03D940D2-CC0E-6E4B-9252-D84D94997EF2}"/>
              </a:ext>
            </a:extLst>
          </p:cNvPr>
          <p:cNvGrpSpPr/>
          <p:nvPr/>
        </p:nvGrpSpPr>
        <p:grpSpPr>
          <a:xfrm>
            <a:off x="2873162" y="2684622"/>
            <a:ext cx="2460838" cy="2045005"/>
            <a:chOff x="2873162" y="2684622"/>
            <a:chExt cx="2460838" cy="2045005"/>
          </a:xfrm>
        </p:grpSpPr>
        <p:pic>
          <p:nvPicPr>
            <p:cNvPr id="55" name="Picture 54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BBE8BED6-F7F0-7140-9C0B-4A6E00D4E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56" name="TextBox 5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183BA9F-3D7E-E341-B921-8CB5FD6D54AF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58" name="Rectangle 57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30F4E805-251D-AE41-86CE-B5998144B7EA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9" name="Rectangle 5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60DF5767-C937-EE4E-9DD8-D84DF7D93C50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0" name="Rectangle 5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4B07713-E016-7E43-8BA6-02BE30F329D4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1" name="Rectangle 6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981DA2D-F82A-4744-B6D2-C7E2DAFD5B74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60A56BC-C662-424B-8382-A77BB682A9BD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779D263-232E-744D-A8DF-F1AF71C37871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CABA2142-664B-3841-9579-034743DFE740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0A05377-6ED4-CF41-8A33-8E6ACD3DD3AD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Rectangle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25EE34A0-5F5D-3941-84FB-54C44AEF2B03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5B082E1-B16C-9749-8A6F-2BC598FD094D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BAFE9BE-259C-874B-9D42-0EC468D91A63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TextBox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16612E0-DB70-DB40-8AEA-8D000975F58E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4" name="TextBox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D252910-C069-6D45-837F-A940B421A73A}"/>
                </a:ext>
              </a:extLst>
            </p:cNvPr>
            <p:cNvSpPr txBox="1"/>
            <p:nvPr/>
          </p:nvSpPr>
          <p:spPr>
            <a:xfrm>
              <a:off x="3464592" y="4341979"/>
              <a:ext cx="16658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5       15       25      35      45      55 </a:t>
              </a:r>
            </a:p>
          </p:txBody>
        </p:sp>
      </p:grpSp>
      <p:sp>
        <p:nvSpPr>
          <p:cNvPr id="75" name="Rectangle 74" descr="Bars for ages 0-26 highlighted" title="Highlight 2">
            <a:extLst>
              <a:ext uri="{FF2B5EF4-FFF2-40B4-BE49-F238E27FC236}">
                <a16:creationId xmlns:a16="http://schemas.microsoft.com/office/drawing/2014/main" id="{481E147B-C648-D146-8D44-FDBF8873C7B2}"/>
              </a:ext>
            </a:extLst>
          </p:cNvPr>
          <p:cNvSpPr/>
          <p:nvPr/>
        </p:nvSpPr>
        <p:spPr bwMode="auto">
          <a:xfrm>
            <a:off x="3563765" y="3780024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6" name="Rectangle 75" descr="Bars for ages 0-26 highlighted" title="Highlight 2">
            <a:extLst>
              <a:ext uri="{FF2B5EF4-FFF2-40B4-BE49-F238E27FC236}">
                <a16:creationId xmlns:a16="http://schemas.microsoft.com/office/drawing/2014/main" id="{0B83B091-23E3-1E47-B2DF-B7843C5D58C1}"/>
              </a:ext>
            </a:extLst>
          </p:cNvPr>
          <p:cNvSpPr/>
          <p:nvPr/>
        </p:nvSpPr>
        <p:spPr bwMode="auto">
          <a:xfrm>
            <a:off x="3727961" y="3780023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7" name="Rectangle 76" descr="Bars for ages 0-26 highlighted" title="Highlight 2">
            <a:extLst>
              <a:ext uri="{FF2B5EF4-FFF2-40B4-BE49-F238E27FC236}">
                <a16:creationId xmlns:a16="http://schemas.microsoft.com/office/drawing/2014/main" id="{214251D9-B922-5E49-8CB3-C2C80C98E29F}"/>
              </a:ext>
            </a:extLst>
          </p:cNvPr>
          <p:cNvSpPr/>
          <p:nvPr/>
        </p:nvSpPr>
        <p:spPr bwMode="auto">
          <a:xfrm>
            <a:off x="3892157" y="3464750"/>
            <a:ext cx="158774" cy="884458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8" name="Rectangle 77" descr="Bars for ages 0-26 highlighted" title="Highlight 2">
            <a:extLst>
              <a:ext uri="{FF2B5EF4-FFF2-40B4-BE49-F238E27FC236}">
                <a16:creationId xmlns:a16="http://schemas.microsoft.com/office/drawing/2014/main" id="{45DDDD5D-5EF6-7A4A-99EB-E4640A03A077}"/>
              </a:ext>
            </a:extLst>
          </p:cNvPr>
          <p:cNvSpPr/>
          <p:nvPr/>
        </p:nvSpPr>
        <p:spPr bwMode="auto">
          <a:xfrm>
            <a:off x="4056353" y="3780024"/>
            <a:ext cx="158774" cy="569183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9" name="Rectangle 78" descr="Bars for ages 0-26 highlighted" title="Highlight 2">
            <a:extLst>
              <a:ext uri="{FF2B5EF4-FFF2-40B4-BE49-F238E27FC236}">
                <a16:creationId xmlns:a16="http://schemas.microsoft.com/office/drawing/2014/main" id="{959B8152-1AF3-6540-A341-AEA5ABFB19BD}"/>
              </a:ext>
            </a:extLst>
          </p:cNvPr>
          <p:cNvSpPr/>
          <p:nvPr/>
        </p:nvSpPr>
        <p:spPr bwMode="auto">
          <a:xfrm>
            <a:off x="4218386" y="4055285"/>
            <a:ext cx="34289" cy="29392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5" name="Group 34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CC624CDE-7572-164C-B801-ECD8D116700E}"/>
              </a:ext>
            </a:extLst>
          </p:cNvPr>
          <p:cNvGrpSpPr/>
          <p:nvPr/>
        </p:nvGrpSpPr>
        <p:grpSpPr>
          <a:xfrm>
            <a:off x="76198" y="2710130"/>
            <a:ext cx="2495384" cy="2021415"/>
            <a:chOff x="4884821" y="1447799"/>
            <a:chExt cx="3623550" cy="2935294"/>
          </a:xfrm>
        </p:grpSpPr>
        <p:pic>
          <p:nvPicPr>
            <p:cNvPr id="37" name="Picture 36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0EEEE842-607E-D244-A945-B2EB03D17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3" y="1447799"/>
              <a:ext cx="2946402" cy="2641599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9D38B5-B867-0E49-8423-8B28AC7C831C}"/>
                </a:ext>
              </a:extLst>
            </p:cNvPr>
            <p:cNvSpPr txBox="1"/>
            <p:nvPr/>
          </p:nvSpPr>
          <p:spPr>
            <a:xfrm>
              <a:off x="5723949" y="4014382"/>
              <a:ext cx="2784422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99D923-20A3-F843-930F-986F751505B3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62" name="Group 61" descr="Bars for eating 100-140 potatoes are highlighted" title="Highlighted">
            <a:extLst>
              <a:ext uri="{FF2B5EF4-FFF2-40B4-BE49-F238E27FC236}">
                <a16:creationId xmlns:a16="http://schemas.microsoft.com/office/drawing/2014/main" id="{98F675FD-0A58-B347-A507-E166E220D61B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98C9DB-B314-1543-B0F7-878AE1BE70B2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C4AE55-B91B-A745-B25E-336D7F0B40A8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1ACEC2B-E6E9-5442-B804-3F0295664F05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00041E1-BF00-9C41-AC0B-53E90DD37289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0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Computing selectivity with histograms, Pt 5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100 rows</a:t>
            </a:r>
          </a:p>
          <a:p>
            <a:r>
              <a:rPr lang="en-US" altLang="x-none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/>
              <a:t>age &lt; 26</a:t>
            </a:r>
            <a:r>
              <a:rPr lang="en-US" altLang="x-none"/>
              <a:t>?</a:t>
            </a:r>
            <a:endParaRPr lang="en-US" altLang="x-none" baseline="-25000"/>
          </a:p>
          <a:p>
            <a:endParaRPr lang="en-US" altLang="x-none"/>
          </a:p>
        </p:txBody>
      </p:sp>
      <p:grpSp>
        <p:nvGrpSpPr>
          <p:cNvPr id="54" name="Group 53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2D53FD06-EF89-CD47-8E10-6F98E5DB9EFD}"/>
              </a:ext>
            </a:extLst>
          </p:cNvPr>
          <p:cNvGrpSpPr/>
          <p:nvPr/>
        </p:nvGrpSpPr>
        <p:grpSpPr>
          <a:xfrm>
            <a:off x="2873162" y="2684622"/>
            <a:ext cx="2460838" cy="2045005"/>
            <a:chOff x="2873162" y="2684622"/>
            <a:chExt cx="2460838" cy="2045005"/>
          </a:xfrm>
        </p:grpSpPr>
        <p:pic>
          <p:nvPicPr>
            <p:cNvPr id="55" name="Picture 54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78D885EC-65A9-784A-8CB7-1EEB4A642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56" name="TextBox 5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EAE3D78-7627-034C-BCFD-E59911540334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58" name="Rectangle 57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D7C8A19C-FD56-E842-B232-50A756A46D41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9" name="Rectangle 5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3488561-3A7B-AF4C-B26C-D4A5CAB28911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0" name="Rectangle 5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BC8BAF3-82B3-EB42-8422-E6B13D65A757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1" name="Rectangle 6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8977703-48FD-CA43-94FF-5AF05951C9D5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03D7303-8B09-334C-986D-6AB77BBE15E0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B219122-C26F-2F4D-8B1C-055BC4B4A43E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386F316E-653C-0D4A-866A-B7ED448D4DC3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CACFE82-6C5F-9E4F-AEF1-7E9A5D5E3278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Rectangle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B74B1824-C4BB-CC41-A7A4-B490A8A3DBA4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6DE89A7-28E3-5E47-BDAD-45882E1329C4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0D606E4-1515-2742-A1EF-02A497A2259F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TextBox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EF069389-331E-4B4B-AD76-F946FE152935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4" name="TextBox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F81FE00-9A1F-D543-A15C-CB3F39675997}"/>
                </a:ext>
              </a:extLst>
            </p:cNvPr>
            <p:cNvSpPr txBox="1"/>
            <p:nvPr/>
          </p:nvSpPr>
          <p:spPr>
            <a:xfrm>
              <a:off x="3464592" y="4341979"/>
              <a:ext cx="16658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5       15       25      35      45      55 </a:t>
              </a:r>
            </a:p>
          </p:txBody>
        </p:sp>
      </p:grpSp>
      <p:sp>
        <p:nvSpPr>
          <p:cNvPr id="80" name="Rectangle 79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B8E6FB5A-6F16-9A4E-8DE6-43C12490FD8C}"/>
              </a:ext>
            </a:extLst>
          </p:cNvPr>
          <p:cNvSpPr/>
          <p:nvPr/>
        </p:nvSpPr>
        <p:spPr bwMode="auto">
          <a:xfrm>
            <a:off x="3570115" y="3780139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1" name="Rectangle 80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865A899B-0541-CC44-AD8B-A0AF2B7B4B56}"/>
              </a:ext>
            </a:extLst>
          </p:cNvPr>
          <p:cNvSpPr/>
          <p:nvPr/>
        </p:nvSpPr>
        <p:spPr bwMode="auto">
          <a:xfrm>
            <a:off x="3734311" y="3780138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2" name="Rectangle 81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39CD1481-8313-AC40-97A0-0DDFE5CA5308}"/>
              </a:ext>
            </a:extLst>
          </p:cNvPr>
          <p:cNvSpPr/>
          <p:nvPr/>
        </p:nvSpPr>
        <p:spPr bwMode="auto">
          <a:xfrm>
            <a:off x="3898507" y="3464865"/>
            <a:ext cx="158774" cy="884458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3" name="Rectangle 82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60DF9100-5168-EA47-A509-8EA5022D5E86}"/>
              </a:ext>
            </a:extLst>
          </p:cNvPr>
          <p:cNvSpPr/>
          <p:nvPr/>
        </p:nvSpPr>
        <p:spPr bwMode="auto">
          <a:xfrm>
            <a:off x="4062703" y="3780139"/>
            <a:ext cx="158774" cy="569183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5" name="Rectangle 84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19D2330D-B378-5645-8F8D-EB34B06B1DB9}"/>
              </a:ext>
            </a:extLst>
          </p:cNvPr>
          <p:cNvSpPr/>
          <p:nvPr/>
        </p:nvSpPr>
        <p:spPr bwMode="auto">
          <a:xfrm>
            <a:off x="4224736" y="4279449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7" name="Group 36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C1DEE232-5605-6C41-AEBF-8A5E51B4DC81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46" name="Picture 45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6B6122AD-93B1-9E46-ADB7-2CCA534F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C53594-55FC-3744-BE21-D8C7870667A1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4F88C9-C457-7042-8B5C-EC2AFE5E64EE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63" name="Group 62" descr="Bars for eating 100-140 potatoes are highlighted" title="Highlighted">
            <a:extLst>
              <a:ext uri="{FF2B5EF4-FFF2-40B4-BE49-F238E27FC236}">
                <a16:creationId xmlns:a16="http://schemas.microsoft.com/office/drawing/2014/main" id="{5BC6B903-EF07-B941-9CBB-DC6554D6AAE9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E0ECEF-06BC-8D4E-8E19-05D56279B07A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FC3BF0D-08F4-DF4C-873F-8C220C74F924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8773B8-4356-4A40-B70F-1BFDCC479B28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CCC419-42DC-ED4A-89C4-021340459CDD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92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/>
              <a:t>Computing selectivity with histograms, Part 6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/>
              <a:t>age &lt; 26</a:t>
            </a:r>
            <a:r>
              <a:rPr lang="en-US" altLang="x-none" dirty="0"/>
              <a:t>?</a:t>
            </a:r>
            <a:endParaRPr lang="en-US" altLang="x-none" baseline="-25000" dirty="0"/>
          </a:p>
        </p:txBody>
      </p:sp>
      <p:grpSp>
        <p:nvGrpSpPr>
          <p:cNvPr id="54" name="Group 53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48BBA179-E21C-B84B-839F-234B7F7178C8}"/>
              </a:ext>
            </a:extLst>
          </p:cNvPr>
          <p:cNvGrpSpPr/>
          <p:nvPr/>
        </p:nvGrpSpPr>
        <p:grpSpPr>
          <a:xfrm>
            <a:off x="2873162" y="2684622"/>
            <a:ext cx="2460838" cy="2045005"/>
            <a:chOff x="2873162" y="2684622"/>
            <a:chExt cx="2460838" cy="2045005"/>
          </a:xfrm>
        </p:grpSpPr>
        <p:pic>
          <p:nvPicPr>
            <p:cNvPr id="55" name="Picture 54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B888D863-6237-DB4F-8000-AEB99A640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56" name="TextBox 5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ECC4F0C-36C6-DF49-84BF-14725B40FD1D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58" name="Rectangle 57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4D04E6F3-50C3-784A-82A8-F283DB5BB7DE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9" name="Rectangle 5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36EA17F-687B-D64E-A101-32E8A6600B52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0" name="Rectangle 5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2F00EE0-2712-8344-B805-A2E5FD9511E7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1" name="Rectangle 6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7C367B0-DD8C-7544-B60F-A910476A3BAD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E6DB6525-E193-E74F-9D3D-61BF6230A9CD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C8032F6B-A1AC-0B46-9D99-76C1B050BA81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7EDC901-44E8-BE44-8D2D-D7D148CD2FDA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64055AA-E932-CB48-ABDA-50F473C565AA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Rectangle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FCA5A52-B397-CA44-AB6F-36EF83E7BD85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FA8FEA0-2841-E446-ADBA-E1EB072C9A92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17D5ACF-3557-6B46-934E-0B5343B34667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TextBox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FDEEA21-BE84-CB48-8D1B-5E8DB099F53C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4" name="TextBox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EBC5E65-40FE-6B4D-BF84-007D54FBDD45}"/>
                </a:ext>
              </a:extLst>
            </p:cNvPr>
            <p:cNvSpPr txBox="1"/>
            <p:nvPr/>
          </p:nvSpPr>
          <p:spPr>
            <a:xfrm>
              <a:off x="3464592" y="4341979"/>
              <a:ext cx="16658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5       15       25      35      45      55 </a:t>
              </a:r>
            </a:p>
          </p:txBody>
        </p:sp>
      </p:grpSp>
      <p:sp>
        <p:nvSpPr>
          <p:cNvPr id="75" name="Rectangle 74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28ACAC45-D316-2F4D-BB80-3C03C537A763}"/>
              </a:ext>
            </a:extLst>
          </p:cNvPr>
          <p:cNvSpPr/>
          <p:nvPr/>
        </p:nvSpPr>
        <p:spPr bwMode="auto">
          <a:xfrm>
            <a:off x="3570115" y="3780139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6" name="Rectangle 75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B2BD4BB8-5EE7-4045-AACB-82A916DFDD7B}"/>
              </a:ext>
            </a:extLst>
          </p:cNvPr>
          <p:cNvSpPr/>
          <p:nvPr/>
        </p:nvSpPr>
        <p:spPr bwMode="auto">
          <a:xfrm>
            <a:off x="3734311" y="3780138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7" name="Rectangle 76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25372AAC-24E1-D647-97B0-4DB6DD7EA555}"/>
              </a:ext>
            </a:extLst>
          </p:cNvPr>
          <p:cNvSpPr/>
          <p:nvPr/>
        </p:nvSpPr>
        <p:spPr bwMode="auto">
          <a:xfrm>
            <a:off x="3898507" y="3464865"/>
            <a:ext cx="158774" cy="884458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8" name="Rectangle 77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1E23AE76-B660-C84D-B2D1-FF3544E2EB9A}"/>
              </a:ext>
            </a:extLst>
          </p:cNvPr>
          <p:cNvSpPr/>
          <p:nvPr/>
        </p:nvSpPr>
        <p:spPr bwMode="auto">
          <a:xfrm>
            <a:off x="4062703" y="3780139"/>
            <a:ext cx="158774" cy="569183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0" name="Rectangle 79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ECE233BC-5193-0141-82F6-93A6541C7CF5}"/>
              </a:ext>
            </a:extLst>
          </p:cNvPr>
          <p:cNvSpPr/>
          <p:nvPr/>
        </p:nvSpPr>
        <p:spPr bwMode="auto">
          <a:xfrm>
            <a:off x="4224736" y="4279449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62" name="Group 61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C5538C52-E504-8D45-870D-6C7FA166238E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63" name="Picture 62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7A0CF0B2-ECE6-634E-9ADB-B9E493C5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0B8C57-FC73-B94E-8092-0E818664B052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10BB3D-8EE7-F44A-98E2-80B1D8817C17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87" name="Group 86" descr="Bars for eating 100-140 potatoes are highlighted" title="Highlighted">
            <a:extLst>
              <a:ext uri="{FF2B5EF4-FFF2-40B4-BE49-F238E27FC236}">
                <a16:creationId xmlns:a16="http://schemas.microsoft.com/office/drawing/2014/main" id="{E4E86A86-824D-8340-AE25-184BA5E430BF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36FAF19-4CFF-924C-B0AB-213D700D7BE7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F1635B5-51F6-7A43-B804-FE1468703958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FC7BA80-B7F5-4445-87DD-8F72A4A4B73A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D32CCF1-F02F-F741-B501-062CA0C9D713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5434D579-D3D4-AF41-9B9D-CCB3E4E9C8C3}"/>
              </a:ext>
            </a:extLst>
          </p:cNvPr>
          <p:cNvSpPr txBox="1">
            <a:spLocks/>
          </p:cNvSpPr>
          <p:nvPr/>
        </p:nvSpPr>
        <p:spPr>
          <a:xfrm>
            <a:off x="4663440" y="1078992"/>
            <a:ext cx="4224528" cy="3044952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0"/>
              </a:spcBef>
              <a:buFont typeface="Arial" charset="0"/>
              <a:buChar char="•"/>
            </a:pPr>
            <a:r>
              <a:rPr lang="en-US" altLang="x-none" sz="1600" b="1" dirty="0">
                <a:solidFill>
                  <a:srgbClr val="FF0000"/>
                </a:solidFill>
              </a:rPr>
              <a:t>Uniformity assumption:</a:t>
            </a:r>
          </a:p>
          <a:p>
            <a:pPr lvl="1"/>
            <a:r>
              <a:rPr lang="en-US" altLang="x-none" sz="1600" dirty="0"/>
              <a:t>Uniform distribution within each bin</a:t>
            </a:r>
          </a:p>
          <a:p>
            <a:pPr marL="746125" lvl="1" indent="-288925"/>
            <a:r>
              <a:rPr lang="en-US" altLang="x-none" sz="1600" dirty="0"/>
              <a:t>	Each vertical slice the same</a:t>
            </a:r>
          </a:p>
          <a:p>
            <a:pPr marL="746125" lvl="1" indent="-288925"/>
            <a:r>
              <a:rPr lang="en-US" altLang="x-none" sz="1600" dirty="0"/>
              <a:t>Hence ⅕ of the population of bin [25,30) has age &lt; 26.</a:t>
            </a:r>
          </a:p>
          <a:p>
            <a:pPr lvl="1"/>
            <a:r>
              <a:rPr lang="en-US" altLang="x-none" sz="1600" dirty="0"/>
              <a:t>10 + 10 + 15 + 10 + (⅕ * 5)  = 46/100 </a:t>
            </a:r>
            <a:r>
              <a:rPr lang="en-US" altLang="x-none" sz="1600" dirty="0">
                <a:solidFill>
                  <a:srgbClr val="FF0000"/>
                </a:solidFill>
              </a:rPr>
              <a:t>= </a:t>
            </a:r>
            <a:r>
              <a:rPr lang="en-US" altLang="x-none" sz="1600" b="1" dirty="0">
                <a:solidFill>
                  <a:srgbClr val="FF0000"/>
                </a:solidFill>
              </a:rPr>
              <a:t>46%</a:t>
            </a:r>
          </a:p>
        </p:txBody>
      </p:sp>
    </p:spTree>
    <p:extLst>
      <p:ext uri="{BB962C8B-B14F-4D97-AF65-F5344CB8AC3E}">
        <p14:creationId xmlns:p14="http://schemas.microsoft.com/office/powerpoint/2010/main" val="63484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Big Picture of System R Optimizer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x-none" dirty="0"/>
              <a:t>Works well for up to 10-15 joins.</a:t>
            </a:r>
          </a:p>
          <a:p>
            <a:pPr>
              <a:spcBef>
                <a:spcPts val="1500"/>
              </a:spcBef>
            </a:pPr>
            <a:r>
              <a:rPr lang="en-US" altLang="x-none" b="1" dirty="0"/>
              <a:t>Plan Space</a:t>
            </a:r>
            <a:r>
              <a:rPr lang="en-US" altLang="x-none" dirty="0"/>
              <a:t>:  Too large, must be pruned.</a:t>
            </a:r>
          </a:p>
          <a:p>
            <a:pPr lvl="1"/>
            <a:r>
              <a:rPr lang="en-US" altLang="x-none" dirty="0"/>
              <a:t>Algorithmic insight: </a:t>
            </a:r>
          </a:p>
          <a:p>
            <a:pPr lvl="2"/>
            <a:r>
              <a:rPr lang="en-US" altLang="x-none" dirty="0"/>
              <a:t>Many plans could have the same </a:t>
            </a:r>
            <a:r>
              <a:rPr lang="ja-JP" altLang="en-US" dirty="0"/>
              <a:t>“</a:t>
            </a:r>
            <a:r>
              <a:rPr lang="en-US" altLang="ja-JP" dirty="0"/>
              <a:t>overpriced</a:t>
            </a:r>
            <a:r>
              <a:rPr lang="ja-JP" altLang="en-US" dirty="0"/>
              <a:t>”</a:t>
            </a:r>
            <a:r>
              <a:rPr lang="en-US" altLang="ja-JP" dirty="0"/>
              <a:t> subtree</a:t>
            </a:r>
          </a:p>
          <a:p>
            <a:pPr lvl="2"/>
            <a:r>
              <a:rPr lang="en-US" altLang="x-none" dirty="0"/>
              <a:t>Ignore all those plans</a:t>
            </a:r>
          </a:p>
          <a:p>
            <a:pPr lvl="1"/>
            <a:r>
              <a:rPr lang="en-US" altLang="x-none" dirty="0"/>
              <a:t>Common heuristic: consider only left-deep plans</a:t>
            </a:r>
          </a:p>
          <a:p>
            <a:pPr lvl="1"/>
            <a:r>
              <a:rPr lang="en-US" altLang="x-none" dirty="0"/>
              <a:t>Common heuristic: avoid Cartesian products</a:t>
            </a:r>
          </a:p>
          <a:p>
            <a:r>
              <a:rPr lang="en-US" altLang="x-none" dirty="0"/>
              <a:t>Cost estimation</a:t>
            </a:r>
          </a:p>
          <a:p>
            <a:pPr lvl="1"/>
            <a:r>
              <a:rPr lang="en-US" altLang="x-none" dirty="0"/>
              <a:t>Very inexact, but works ok in practice.</a:t>
            </a:r>
          </a:p>
          <a:p>
            <a:pPr lvl="1"/>
            <a:r>
              <a:rPr lang="en-US" altLang="x-none" dirty="0"/>
              <a:t>Stats in system catalogs used to estimate sizes &amp; costs</a:t>
            </a:r>
          </a:p>
          <a:p>
            <a:pPr lvl="1"/>
            <a:r>
              <a:rPr lang="en-US" altLang="x-none" dirty="0"/>
              <a:t>Considers combination of CPU and I/O costs.</a:t>
            </a:r>
          </a:p>
          <a:p>
            <a:pPr lvl="1"/>
            <a:r>
              <a:rPr lang="en-US" altLang="x-none" dirty="0"/>
              <a:t>System R</a:t>
            </a:r>
            <a:r>
              <a:rPr lang="ja-JP" altLang="en-US" dirty="0"/>
              <a:t>’</a:t>
            </a:r>
            <a:r>
              <a:rPr lang="en-US" altLang="ja-JP" dirty="0"/>
              <a:t>s scheme has been improved since that time.</a:t>
            </a:r>
          </a:p>
          <a:p>
            <a:r>
              <a:rPr lang="en-US" altLang="ja-JP" dirty="0"/>
              <a:t>Search Algorithm: Dynamic Programming</a:t>
            </a:r>
          </a:p>
          <a:p>
            <a:pPr lvl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000"/>
              <a:t>Selectivity of Conjunction</a:t>
            </a:r>
          </a:p>
        </p:txBody>
      </p:sp>
      <p:sp>
        <p:nvSpPr>
          <p:cNvPr id="84995" name="Rectangle 3" descr="50% of data" title="𝜎_p &gt; 89 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 ∧ age &lt; 26</a:t>
            </a:r>
            <a:r>
              <a:rPr lang="en-US" altLang="x-none" dirty="0"/>
              <a:t>?</a:t>
            </a:r>
            <a:endParaRPr lang="en-US" altLang="x-none" baseline="-25000" dirty="0">
              <a:solidFill>
                <a:srgbClr val="FF0000"/>
              </a:solidFill>
            </a:endParaRPr>
          </a:p>
          <a:p>
            <a:endParaRPr lang="en-US" altLang="x-none" dirty="0"/>
          </a:p>
        </p:txBody>
      </p:sp>
      <p:sp>
        <p:nvSpPr>
          <p:cNvPr id="3" name="Rectangle 2" descr="50% of data" title="𝜎_p &gt; 89 "/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sp>
        <p:nvSpPr>
          <p:cNvPr id="34" name="Rectangle 33" descr="46% of data" title="𝜎_age &gt; 26 "/>
          <p:cNvSpPr/>
          <p:nvPr/>
        </p:nvSpPr>
        <p:spPr>
          <a:xfrm>
            <a:off x="1992521" y="1943785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46%</a:t>
            </a:r>
            <a:endParaRPr lang="en-US" sz="1350"/>
          </a:p>
        </p:txBody>
      </p:sp>
      <p:grpSp>
        <p:nvGrpSpPr>
          <p:cNvPr id="55" name="Group 54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E0C0DAB3-0322-B749-81D6-2636D6039C3B}"/>
              </a:ext>
            </a:extLst>
          </p:cNvPr>
          <p:cNvGrpSpPr/>
          <p:nvPr/>
        </p:nvGrpSpPr>
        <p:grpSpPr>
          <a:xfrm>
            <a:off x="2873162" y="2684622"/>
            <a:ext cx="2460838" cy="2045005"/>
            <a:chOff x="2873162" y="2684622"/>
            <a:chExt cx="2460838" cy="2045005"/>
          </a:xfrm>
        </p:grpSpPr>
        <p:pic>
          <p:nvPicPr>
            <p:cNvPr id="56" name="Picture 55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199B8FEE-CE83-684A-815E-98BA17AAF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58" name="TextBox 5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C1A10B61-1D34-2A44-8588-DE3512192A5A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59" name="Rectangle 58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318EC33B-6B80-1443-86E8-4526F05D9A6B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0" name="Rectangle 5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DEAF196-721C-0C40-831F-9EB787C7E147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1" name="Rectangle 6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65C9DB90-6C27-0F49-BEE1-47FF6A07F54A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E2DE738E-493D-8142-9262-C129180DE004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165B37C-6871-CF4D-9224-201709820D84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504E28B-CD99-E548-91E7-191088BBDE56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21483DC-2F43-AB49-95D4-82628F2C2C4E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Rectangle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6C49D08-AC7F-DF4F-96C6-FE7C49DB5960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463BE93-DE0D-044A-B9B6-94857999AB6A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3D91F041-FEC7-F640-9AA7-0665336E5001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Rectangle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647909AE-5010-8B4B-8175-C50BE2DF250F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4" name="TextBox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6F19661A-8E5D-E24B-A71A-B00732CFC746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5" name="TextBox 74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10F99B4-EE1A-5341-A3B4-951CCD625794}"/>
                </a:ext>
              </a:extLst>
            </p:cNvPr>
            <p:cNvSpPr txBox="1"/>
            <p:nvPr/>
          </p:nvSpPr>
          <p:spPr>
            <a:xfrm>
              <a:off x="3464592" y="4341979"/>
              <a:ext cx="16658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5       15       25      35      45      55 </a:t>
              </a:r>
            </a:p>
          </p:txBody>
        </p:sp>
      </p:grpSp>
      <p:sp>
        <p:nvSpPr>
          <p:cNvPr id="76" name="Rectangle 75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CB233AE4-1266-7843-8CD2-79E3D9A1A702}"/>
              </a:ext>
            </a:extLst>
          </p:cNvPr>
          <p:cNvSpPr/>
          <p:nvPr/>
        </p:nvSpPr>
        <p:spPr bwMode="auto">
          <a:xfrm>
            <a:off x="3570115" y="3780139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7" name="Rectangle 76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FD7C82D7-CDE7-5849-8512-B6786FEB52E8}"/>
              </a:ext>
            </a:extLst>
          </p:cNvPr>
          <p:cNvSpPr/>
          <p:nvPr/>
        </p:nvSpPr>
        <p:spPr bwMode="auto">
          <a:xfrm>
            <a:off x="3734311" y="3780138"/>
            <a:ext cx="158774" cy="571501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8" name="Rectangle 77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83732684-1647-6A4F-B0F2-5DB461E3E6AD}"/>
              </a:ext>
            </a:extLst>
          </p:cNvPr>
          <p:cNvSpPr/>
          <p:nvPr/>
        </p:nvSpPr>
        <p:spPr bwMode="auto">
          <a:xfrm>
            <a:off x="3898507" y="3464865"/>
            <a:ext cx="158774" cy="884458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9" name="Rectangle 78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2122F70C-6798-C740-9E37-402D3928A3C5}"/>
              </a:ext>
            </a:extLst>
          </p:cNvPr>
          <p:cNvSpPr/>
          <p:nvPr/>
        </p:nvSpPr>
        <p:spPr bwMode="auto">
          <a:xfrm>
            <a:off x="4062703" y="3780139"/>
            <a:ext cx="158774" cy="569183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81" name="Rectangle 80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11496D1F-C558-524F-8E77-FF05D7F78198}"/>
              </a:ext>
            </a:extLst>
          </p:cNvPr>
          <p:cNvSpPr/>
          <p:nvPr/>
        </p:nvSpPr>
        <p:spPr bwMode="auto">
          <a:xfrm>
            <a:off x="4224736" y="4279449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8" name="Group 37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FDA091EF-3E31-9249-ACD2-1855F36414A5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46" name="Picture 45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B39AD051-98B0-014C-A18A-B26DC7C0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BCFA-1F1B-5E47-B8C9-FF3855094E73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222234-C5B8-1248-B201-A165B7E08A67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63" name="Group 62" descr="Bars for eating 100-140 potatoes are highlighted" title="Highlighted">
            <a:extLst>
              <a:ext uri="{FF2B5EF4-FFF2-40B4-BE49-F238E27FC236}">
                <a16:creationId xmlns:a16="http://schemas.microsoft.com/office/drawing/2014/main" id="{AD1C50A7-FF3F-3B47-8701-6C74ECEBA5A2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5AE602-5FC4-2948-94B3-E883E49967E0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788C99-CDCE-C140-BC8F-654E56A7C6D8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007EBAB-27D9-8645-993E-1060DC7EB2A0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5712A2-9758-E141-BBC6-AC1441FE17F8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064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97864"/>
            <a:ext cx="4343400" cy="3017520"/>
          </a:xfrm>
        </p:spPr>
        <p:txBody>
          <a:bodyPr>
            <a:normAutofit/>
          </a:bodyPr>
          <a:lstStyle/>
          <a:p>
            <a:r>
              <a:rPr lang="en-US" altLang="x-none" sz="2000" dirty="0"/>
              <a:t>100 rows</a:t>
            </a:r>
          </a:p>
          <a:p>
            <a:r>
              <a:rPr lang="en-US" altLang="x-none" sz="2000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sz="2000" baseline="-25000" dirty="0" err="1"/>
              <a:t>p</a:t>
            </a:r>
            <a:r>
              <a:rPr lang="en-US" altLang="x-none" sz="2000" baseline="-25000" dirty="0"/>
              <a:t> &gt; 99 ∧ age &lt; 26</a:t>
            </a:r>
            <a:r>
              <a:rPr lang="en-US" altLang="x-none" sz="2000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4D579-D3D4-AF41-9B9D-CCB3E4E9C8C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altLang="x-none" sz="1600" b="1" dirty="0">
                <a:solidFill>
                  <a:srgbClr val="FF0000"/>
                </a:solidFill>
              </a:rPr>
              <a:t>Independence assumption:</a:t>
            </a:r>
          </a:p>
          <a:p>
            <a:pPr lvl="1"/>
            <a:r>
              <a:rPr lang="en-US" altLang="x-none" sz="1600" dirty="0"/>
              <a:t>Age and potato consumption are independent</a:t>
            </a:r>
          </a:p>
          <a:p>
            <a:pPr lvl="1"/>
            <a:r>
              <a:rPr lang="en-US" altLang="x-none" sz="1600" dirty="0"/>
              <a:t>Hence p bins all shrink by 46%.</a:t>
            </a:r>
          </a:p>
          <a:p>
            <a:pPr lvl="1"/>
            <a:r>
              <a:rPr lang="en-US" altLang="x-none" sz="1600" dirty="0"/>
              <a:t>Hence age bins all shrink by 50%.</a:t>
            </a:r>
          </a:p>
          <a:p>
            <a:pPr marL="685800">
              <a:spcBef>
                <a:spcPts val="2000"/>
              </a:spcBef>
            </a:pPr>
            <a:r>
              <a:rPr lang="en-US" altLang="x-none" sz="1600" dirty="0"/>
              <a:t>Selectivity: 50% × 46% = </a:t>
            </a:r>
            <a:r>
              <a:rPr lang="en-US" altLang="x-none" sz="1600" b="1" dirty="0">
                <a:solidFill>
                  <a:srgbClr val="FF0000"/>
                </a:solidFill>
              </a:rPr>
              <a:t>23%</a:t>
            </a:r>
          </a:p>
          <a:p>
            <a:endParaRPr lang="en-US" sz="1600" dirty="0"/>
          </a:p>
        </p:txBody>
      </p:sp>
      <p:sp>
        <p:nvSpPr>
          <p:cNvPr id="43" name="Rectangle 42" descr="50% of data" title="𝜎_p &gt; 89 ">
            <a:extLst>
              <a:ext uri="{FF2B5EF4-FFF2-40B4-BE49-F238E27FC236}">
                <a16:creationId xmlns:a16="http://schemas.microsoft.com/office/drawing/2014/main" id="{06387133-BC2B-FE45-BE3B-EDB50D87AA3F}"/>
              </a:ext>
            </a:extLst>
          </p:cNvPr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sp>
        <p:nvSpPr>
          <p:cNvPr id="45" name="Rectangle 44" descr="46% of data" title="𝜎_age &gt; 26 ">
            <a:extLst>
              <a:ext uri="{FF2B5EF4-FFF2-40B4-BE49-F238E27FC236}">
                <a16:creationId xmlns:a16="http://schemas.microsoft.com/office/drawing/2014/main" id="{D9524890-96E8-F143-A016-5A65C01E6C3B}"/>
              </a:ext>
            </a:extLst>
          </p:cNvPr>
          <p:cNvSpPr/>
          <p:nvPr/>
        </p:nvSpPr>
        <p:spPr>
          <a:xfrm>
            <a:off x="1992521" y="1943785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46%</a:t>
            </a:r>
            <a:endParaRPr lang="en-US" sz="1350"/>
          </a:p>
        </p:txBody>
      </p:sp>
      <p:grpSp>
        <p:nvGrpSpPr>
          <p:cNvPr id="68" name="Group 67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2D41DEDB-EB35-CC49-93D9-16707CAAD922}"/>
              </a:ext>
            </a:extLst>
          </p:cNvPr>
          <p:cNvGrpSpPr/>
          <p:nvPr/>
        </p:nvGrpSpPr>
        <p:grpSpPr>
          <a:xfrm>
            <a:off x="2873162" y="2684622"/>
            <a:ext cx="2460838" cy="2045005"/>
            <a:chOff x="2873162" y="2684622"/>
            <a:chExt cx="2460838" cy="2045005"/>
          </a:xfrm>
        </p:grpSpPr>
        <p:pic>
          <p:nvPicPr>
            <p:cNvPr id="69" name="Picture 68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E6696CF4-EDCF-E54E-81B2-27364278B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70" name="TextBox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615CDD5-F5CC-7147-A2EE-A8B9AC3AB525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71" name="Rectangle 70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CEE0E67C-F29D-D244-9B62-D66A009F76D0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2" name="Rectangle 7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C0DC6A5-48AB-1F4A-AD5F-471895FF34CD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3" name="Rectangle 7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D37157F-3414-8745-BD2A-4AB2675382FC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4" name="Rectangle 7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25A97A1-84C5-394D-AB4D-7C8744AB0372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5" name="Rectangle 74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747DAF0-ECB1-EB46-B4B3-AEEE28D2DF78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6" name="Rectangle 7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283392D-B825-D74E-A1FD-84B40AA991C3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7" name="Rectangle 7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3647AF71-4A6D-7D42-B605-97D94EE52C2E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8" name="Rectangle 7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BB16273-5C99-394B-BEC6-B1606BE09BA5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9" name="Rectangle 7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B2642119-98CE-6346-96DA-41B887B5C749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0" name="Rectangle 7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9C42245-30EA-284B-8AA1-9813C187B75A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1" name="Rectangle 8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A3A80BD-B0DB-5343-A161-CE7E8F4C74C4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2" name="TextBox 8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24760B6-DDD3-C549-AFC9-0592FE08233F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83" name="TextBox 8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A748792-8DA5-3147-9002-8E23C78FC55E}"/>
                </a:ext>
              </a:extLst>
            </p:cNvPr>
            <p:cNvSpPr txBox="1"/>
            <p:nvPr/>
          </p:nvSpPr>
          <p:spPr>
            <a:xfrm>
              <a:off x="3464592" y="4341979"/>
              <a:ext cx="16658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5       15       25      35      45      55 </a:t>
              </a:r>
            </a:p>
          </p:txBody>
        </p:sp>
      </p:grpSp>
      <p:grpSp>
        <p:nvGrpSpPr>
          <p:cNvPr id="96" name="Group 95" descr="Half of the bars for ages 0-30 highlighted" title="Highlight 2">
            <a:extLst>
              <a:ext uri="{FF2B5EF4-FFF2-40B4-BE49-F238E27FC236}">
                <a16:creationId xmlns:a16="http://schemas.microsoft.com/office/drawing/2014/main" id="{88D1BD04-4EB3-AA45-B614-D3FEBC135878}"/>
              </a:ext>
            </a:extLst>
          </p:cNvPr>
          <p:cNvGrpSpPr/>
          <p:nvPr/>
        </p:nvGrpSpPr>
        <p:grpSpPr>
          <a:xfrm>
            <a:off x="3572170" y="3943034"/>
            <a:ext cx="651362" cy="427122"/>
            <a:chOff x="6100294" y="5202393"/>
            <a:chExt cx="868483" cy="118236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082922E-FA6C-EC46-8A9D-8AD6B03E9338}"/>
                </a:ext>
              </a:extLst>
            </p:cNvPr>
            <p:cNvSpPr/>
            <p:nvPr/>
          </p:nvSpPr>
          <p:spPr bwMode="auto">
            <a:xfrm>
              <a:off x="6100294" y="5622758"/>
              <a:ext cx="211699" cy="76200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B78C644-E213-EA45-AAB2-67B5EABC22F2}"/>
                </a:ext>
              </a:extLst>
            </p:cNvPr>
            <p:cNvSpPr/>
            <p:nvPr/>
          </p:nvSpPr>
          <p:spPr bwMode="auto">
            <a:xfrm>
              <a:off x="6319222" y="5622757"/>
              <a:ext cx="211699" cy="76200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C67065-DEDE-D74F-9638-C4ACDA922B99}"/>
                </a:ext>
              </a:extLst>
            </p:cNvPr>
            <p:cNvSpPr/>
            <p:nvPr/>
          </p:nvSpPr>
          <p:spPr bwMode="auto">
            <a:xfrm>
              <a:off x="6538150" y="5202393"/>
              <a:ext cx="211699" cy="1179277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15CEF3E-EF6A-DF41-BA65-8220AFFA34DF}"/>
                </a:ext>
              </a:extLst>
            </p:cNvPr>
            <p:cNvSpPr/>
            <p:nvPr/>
          </p:nvSpPr>
          <p:spPr bwMode="auto">
            <a:xfrm>
              <a:off x="6757078" y="5622758"/>
              <a:ext cx="211699" cy="75891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sp>
        <p:nvSpPr>
          <p:cNvPr id="102" name="Rectangle 2">
            <a:extLst>
              <a:ext uri="{FF2B5EF4-FFF2-40B4-BE49-F238E27FC236}">
                <a16:creationId xmlns:a16="http://schemas.microsoft.com/office/drawing/2014/main" id="{F65188D0-4A03-194F-B9F9-4B21E3A3F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7754112" cy="768096"/>
          </a:xfrm>
        </p:spPr>
        <p:txBody>
          <a:bodyPr/>
          <a:lstStyle/>
          <a:p>
            <a:r>
              <a:rPr lang="en-US" altLang="x-none" sz="3000"/>
              <a:t>Selectivity of Conjunction, </a:t>
            </a:r>
            <a:r>
              <a:rPr lang="en-US" altLang="x-none" sz="3000" err="1"/>
              <a:t>cont</a:t>
            </a:r>
            <a:endParaRPr lang="en-US" altLang="x-none" sz="3000"/>
          </a:p>
        </p:txBody>
      </p:sp>
      <p:grpSp>
        <p:nvGrpSpPr>
          <p:cNvPr id="87" name="Group 86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34C07617-0863-C845-BE9F-0B2418A2D1B3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88" name="Picture 87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19E3758D-5605-494B-9E28-AFE1B0FB2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D51EC5-A7CE-884D-BB4B-567C888196B6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638F3C-94EB-814B-A8EB-C6CA9A89300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103" name="Group 102" descr="Bottom half of each of the bars for consuming 100-150 potatoes highlighted" title="Highlight 1">
            <a:extLst>
              <a:ext uri="{FF2B5EF4-FFF2-40B4-BE49-F238E27FC236}">
                <a16:creationId xmlns:a16="http://schemas.microsoft.com/office/drawing/2014/main" id="{18F4518B-7A00-E441-B29E-0ED16AFCD167}"/>
              </a:ext>
            </a:extLst>
          </p:cNvPr>
          <p:cNvGrpSpPr/>
          <p:nvPr/>
        </p:nvGrpSpPr>
        <p:grpSpPr>
          <a:xfrm>
            <a:off x="1737061" y="3629629"/>
            <a:ext cx="649467" cy="721895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E374754-5DE7-8248-AF17-23DAEAE12BDB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A7B166E-78A1-554E-9451-6B66B4DA7387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AD02695-7BB2-EB4D-B241-5460422110E7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70DF45A-7126-624F-8571-8C228EE41754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sp>
        <p:nvSpPr>
          <p:cNvPr id="109" name="Rectangle 108" descr="Bars for ages 0-26 and the first third of the bar for 25-30 are highlighted" title="Highlight 2">
            <a:extLst>
              <a:ext uri="{FF2B5EF4-FFF2-40B4-BE49-F238E27FC236}">
                <a16:creationId xmlns:a16="http://schemas.microsoft.com/office/drawing/2014/main" id="{683CA32C-AD84-EB44-A8C5-5E782FED298E}"/>
              </a:ext>
            </a:extLst>
          </p:cNvPr>
          <p:cNvSpPr/>
          <p:nvPr/>
        </p:nvSpPr>
        <p:spPr bwMode="auto">
          <a:xfrm>
            <a:off x="4224736" y="4279449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81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Selectivity of Disjunction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 ∨ p &lt; 60</a:t>
            </a:r>
            <a:r>
              <a:rPr lang="en-US" altLang="x-none" dirty="0"/>
              <a:t>?</a:t>
            </a:r>
          </a:p>
        </p:txBody>
      </p:sp>
      <p:sp>
        <p:nvSpPr>
          <p:cNvPr id="36" name="Rectangle 35" descr="50% of data" title="𝜎_p &gt; 89 ">
            <a:extLst>
              <a:ext uri="{FF2B5EF4-FFF2-40B4-BE49-F238E27FC236}">
                <a16:creationId xmlns:a16="http://schemas.microsoft.com/office/drawing/2014/main" id="{260F6DE8-6D2A-8642-97B8-284EB4021A87}"/>
              </a:ext>
            </a:extLst>
          </p:cNvPr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sp>
        <p:nvSpPr>
          <p:cNvPr id="37" name="Rectangle 36" descr="3% of data" title="𝜎_age &gt; 26 ">
            <a:extLst>
              <a:ext uri="{FF2B5EF4-FFF2-40B4-BE49-F238E27FC236}">
                <a16:creationId xmlns:a16="http://schemas.microsoft.com/office/drawing/2014/main" id="{3F04648C-A1C5-5341-818B-042307213267}"/>
              </a:ext>
            </a:extLst>
          </p:cNvPr>
          <p:cNvSpPr/>
          <p:nvPr/>
        </p:nvSpPr>
        <p:spPr>
          <a:xfrm>
            <a:off x="1992521" y="1943785"/>
            <a:ext cx="4203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3%</a:t>
            </a:r>
            <a:endParaRPr lang="en-US" sz="1350"/>
          </a:p>
        </p:txBody>
      </p:sp>
      <p:grpSp>
        <p:nvGrpSpPr>
          <p:cNvPr id="54" name="Group 53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B6BCEA96-3095-9C41-A25F-34FF3FE3F495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56" name="Picture 55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9F1CC881-DC22-E444-A6CD-B320FD89F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F17727-30AB-434C-B4F6-5B529E54A25B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B52643-AB89-3346-8F89-B86AB444A0C3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sp>
        <p:nvSpPr>
          <p:cNvPr id="72" name="Rectangle 71" descr="All bars except for eating 60-90  potatoes " title="Highlight">
            <a:extLst>
              <a:ext uri="{FF2B5EF4-FFF2-40B4-BE49-F238E27FC236}">
                <a16:creationId xmlns:a16="http://schemas.microsoft.com/office/drawing/2014/main" id="{364DF9C0-FC44-1E44-87F5-40FDFA4AF4B4}"/>
              </a:ext>
            </a:extLst>
          </p:cNvPr>
          <p:cNvSpPr/>
          <p:nvPr/>
        </p:nvSpPr>
        <p:spPr bwMode="auto">
          <a:xfrm>
            <a:off x="938313" y="4234949"/>
            <a:ext cx="158774" cy="100404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73" name="Rectangle 72" descr="All bars except for eating 60-90  potatoes " title="Highlight">
            <a:extLst>
              <a:ext uri="{FF2B5EF4-FFF2-40B4-BE49-F238E27FC236}">
                <a16:creationId xmlns:a16="http://schemas.microsoft.com/office/drawing/2014/main" id="{26A88553-2884-0845-BA7A-9705BEF3609A}"/>
              </a:ext>
            </a:extLst>
          </p:cNvPr>
          <p:cNvSpPr/>
          <p:nvPr/>
        </p:nvSpPr>
        <p:spPr bwMode="auto">
          <a:xfrm>
            <a:off x="766301" y="4291631"/>
            <a:ext cx="158774" cy="50975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74" name="Group 73" descr="Bars for eating 100-140 potatoes are highlighted" title="Highlighted">
            <a:extLst>
              <a:ext uri="{FF2B5EF4-FFF2-40B4-BE49-F238E27FC236}">
                <a16:creationId xmlns:a16="http://schemas.microsoft.com/office/drawing/2014/main" id="{06FAAF27-0C60-8D4B-81A5-68BE49923510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9C17933-7E92-D843-8655-A166C9038D90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E7CE5-7C8D-4D45-A43B-AD5FD993A21B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B8B435-0F16-3F40-9334-D8DB65DC381D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1198768-A192-FA4F-B78E-FBCB2F20D343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33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Selectivity of Disjunction, Part 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100 rows</a:t>
            </a:r>
          </a:p>
          <a:p>
            <a:r>
              <a:rPr lang="en-US" altLang="x-none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baseline="-25000" dirty="0" err="1"/>
              <a:t>p</a:t>
            </a:r>
            <a:r>
              <a:rPr lang="en-US" altLang="x-none" baseline="-25000" dirty="0"/>
              <a:t> &gt; 99 ∨ p &lt; 60</a:t>
            </a:r>
            <a:r>
              <a:rPr lang="en-US" altLang="x-none" dirty="0"/>
              <a:t>?</a:t>
            </a:r>
          </a:p>
          <a:p>
            <a:pPr>
              <a:spcBef>
                <a:spcPts val="2000"/>
              </a:spcBef>
            </a:pPr>
            <a:r>
              <a:rPr lang="en-US" altLang="x-none" dirty="0"/>
              <a:t>Selectivity: 50% + 3% =</a:t>
            </a:r>
            <a:r>
              <a:rPr lang="en-US" altLang="x-none" b="1" dirty="0"/>
              <a:t> </a:t>
            </a:r>
            <a:r>
              <a:rPr lang="en-US" altLang="x-none" b="1" dirty="0">
                <a:solidFill>
                  <a:srgbClr val="FF0000"/>
                </a:solidFill>
              </a:rPr>
              <a:t>53%</a:t>
            </a:r>
          </a:p>
        </p:txBody>
      </p:sp>
      <p:sp>
        <p:nvSpPr>
          <p:cNvPr id="82" name="Rectangle 81" descr="50% of data" title="𝜎_p &gt; 89 ">
            <a:extLst>
              <a:ext uri="{FF2B5EF4-FFF2-40B4-BE49-F238E27FC236}">
                <a16:creationId xmlns:a16="http://schemas.microsoft.com/office/drawing/2014/main" id="{BA70254D-A1A9-2647-BF2D-A42FAAD22011}"/>
              </a:ext>
            </a:extLst>
          </p:cNvPr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sp>
        <p:nvSpPr>
          <p:cNvPr id="83" name="Rectangle 82" descr="3% of data" title="𝜎_age &gt; 26 ">
            <a:extLst>
              <a:ext uri="{FF2B5EF4-FFF2-40B4-BE49-F238E27FC236}">
                <a16:creationId xmlns:a16="http://schemas.microsoft.com/office/drawing/2014/main" id="{4652E54F-98B1-5D40-BA10-C18B1E4826C2}"/>
              </a:ext>
            </a:extLst>
          </p:cNvPr>
          <p:cNvSpPr/>
          <p:nvPr/>
        </p:nvSpPr>
        <p:spPr>
          <a:xfrm>
            <a:off x="1992521" y="1943785"/>
            <a:ext cx="4203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3%</a:t>
            </a:r>
            <a:endParaRPr lang="en-US" sz="1350"/>
          </a:p>
        </p:txBody>
      </p:sp>
      <p:grpSp>
        <p:nvGrpSpPr>
          <p:cNvPr id="34" name="Group 33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B47602D5-C801-0542-B63E-37C23DE737B1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41" name="Picture 40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68038E3D-6B91-D34A-8A64-74649C8C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02277C-4424-F94C-ABC4-8C8273749628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F8805A-B357-804C-9E6B-B3D44ED3E8FE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sp>
        <p:nvSpPr>
          <p:cNvPr id="60" name="Rectangle 59" descr="All bars except for eating 60-90  potatoes " title="Highlight">
            <a:extLst>
              <a:ext uri="{FF2B5EF4-FFF2-40B4-BE49-F238E27FC236}">
                <a16:creationId xmlns:a16="http://schemas.microsoft.com/office/drawing/2014/main" id="{9672DAD5-60BC-0346-AA35-BB639C8373E3}"/>
              </a:ext>
            </a:extLst>
          </p:cNvPr>
          <p:cNvSpPr/>
          <p:nvPr/>
        </p:nvSpPr>
        <p:spPr bwMode="auto">
          <a:xfrm>
            <a:off x="938313" y="4234949"/>
            <a:ext cx="158774" cy="100404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61" name="Rectangle 60" descr="All bars except for eating 60-90  potatoes " title="Highlight">
            <a:extLst>
              <a:ext uri="{FF2B5EF4-FFF2-40B4-BE49-F238E27FC236}">
                <a16:creationId xmlns:a16="http://schemas.microsoft.com/office/drawing/2014/main" id="{28E301C3-4446-6C4C-BBD5-03F620903CDA}"/>
              </a:ext>
            </a:extLst>
          </p:cNvPr>
          <p:cNvSpPr/>
          <p:nvPr/>
        </p:nvSpPr>
        <p:spPr bwMode="auto">
          <a:xfrm>
            <a:off x="766301" y="4291631"/>
            <a:ext cx="158774" cy="50975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62" name="Group 61" descr="Bars for eating 100-140 potatoes are highlighted" title="Highlighted">
            <a:extLst>
              <a:ext uri="{FF2B5EF4-FFF2-40B4-BE49-F238E27FC236}">
                <a16:creationId xmlns:a16="http://schemas.microsoft.com/office/drawing/2014/main" id="{395C8F85-B83D-BF43-B2F5-4C65153F90C8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7C0D78-AE04-764E-8EFC-C76C79C048DE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B4AC7C9-9922-D24B-9068-99172363B463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D2F36-0498-E943-BC73-06343DE4555D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B297D6-6107-0843-9282-DF43B3C2A7E5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423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Selectivity of Disjunction, Part 3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97864"/>
            <a:ext cx="4343400" cy="3017520"/>
          </a:xfrm>
        </p:spPr>
        <p:txBody>
          <a:bodyPr>
            <a:normAutofit/>
          </a:bodyPr>
          <a:lstStyle/>
          <a:p>
            <a:r>
              <a:rPr lang="en-US" altLang="x-none" sz="2000" dirty="0"/>
              <a:t>100 rows</a:t>
            </a:r>
          </a:p>
          <a:p>
            <a:r>
              <a:rPr lang="en-US" altLang="x-none" sz="2000" dirty="0" err="1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sz="2000" baseline="-25000" dirty="0" err="1"/>
              <a:t>p</a:t>
            </a:r>
            <a:r>
              <a:rPr lang="en-US" altLang="x-none" sz="2000" baseline="-25000" dirty="0"/>
              <a:t> &gt; 99 ∨ age &lt; 26</a:t>
            </a:r>
            <a:r>
              <a:rPr lang="en-US" altLang="x-none" sz="2000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B6BCE-F7A6-1149-8618-521C3B7D427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17805" y="1078992"/>
            <a:ext cx="4770163" cy="3044952"/>
          </a:xfrm>
        </p:spPr>
        <p:txBody>
          <a:bodyPr>
            <a:normAutofit/>
          </a:bodyPr>
          <a:lstStyle/>
          <a:p>
            <a:r>
              <a:rPr lang="en-US" altLang="x-none" sz="1400"/>
              <a:t>Answer tuples satisfy one or both predicates</a:t>
            </a:r>
          </a:p>
          <a:p>
            <a:r>
              <a:rPr lang="en-US" altLang="x-none" sz="1400"/>
              <a:t>By independence assumption:</a:t>
            </a:r>
          </a:p>
          <a:p>
            <a:pPr lvl="1"/>
            <a:r>
              <a:rPr lang="en-US" altLang="x-none" sz="1400"/>
              <a:t>Satisfy the first predicate: 50%</a:t>
            </a:r>
          </a:p>
          <a:p>
            <a:pPr lvl="1"/>
            <a:r>
              <a:rPr lang="en-US" altLang="x-none" sz="1400"/>
              <a:t>Satisfy the second predicate: 46%</a:t>
            </a:r>
          </a:p>
          <a:p>
            <a:pPr lvl="1"/>
            <a:r>
              <a:rPr lang="en-US" altLang="x-none" sz="1400"/>
              <a:t>Satisfy both: 50% × 46%</a:t>
            </a:r>
          </a:p>
          <a:p>
            <a:pPr lvl="2"/>
            <a:r>
              <a:rPr lang="en-US" altLang="x-none" sz="1400" b="1">
                <a:solidFill>
                  <a:srgbClr val="FF0000"/>
                </a:solidFill>
              </a:rPr>
              <a:t>Don’t double-count! </a:t>
            </a:r>
          </a:p>
          <a:p>
            <a:pPr lvl="1"/>
            <a:endParaRPr lang="en-US" altLang="x-none" sz="1400"/>
          </a:p>
          <a:p>
            <a:pPr marL="1280160"/>
            <a:r>
              <a:rPr lang="en-US" altLang="x-none" sz="1400"/>
              <a:t>Selectivity: </a:t>
            </a:r>
            <a:br>
              <a:rPr lang="en-US" altLang="x-none" sz="1400"/>
            </a:br>
            <a:r>
              <a:rPr lang="en-US" altLang="x-none" sz="1400"/>
              <a:t>50% + 46% - (50% × 46%) = </a:t>
            </a:r>
            <a:r>
              <a:rPr lang="en-US" altLang="x-none" sz="1400" b="1">
                <a:solidFill>
                  <a:srgbClr val="FF0000"/>
                </a:solidFill>
              </a:rPr>
              <a:t>73%</a:t>
            </a:r>
          </a:p>
          <a:p>
            <a:endParaRPr lang="en-US" sz="1400"/>
          </a:p>
        </p:txBody>
      </p:sp>
      <p:sp>
        <p:nvSpPr>
          <p:cNvPr id="54" name="Rectangle 53" descr="50% of data" title="𝜎_p &gt; 89 ">
            <a:extLst>
              <a:ext uri="{FF2B5EF4-FFF2-40B4-BE49-F238E27FC236}">
                <a16:creationId xmlns:a16="http://schemas.microsoft.com/office/drawing/2014/main" id="{84D3320A-DA4D-D840-A756-FF70373D2DA7}"/>
              </a:ext>
            </a:extLst>
          </p:cNvPr>
          <p:cNvSpPr/>
          <p:nvPr/>
        </p:nvSpPr>
        <p:spPr>
          <a:xfrm>
            <a:off x="965815" y="1943097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50%</a:t>
            </a:r>
            <a:endParaRPr lang="en-US" sz="1350"/>
          </a:p>
        </p:txBody>
      </p:sp>
      <p:grpSp>
        <p:nvGrpSpPr>
          <p:cNvPr id="104" name="Group 103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2B9AAFFD-812D-9E4E-9F40-A8E8E45398EC}"/>
              </a:ext>
            </a:extLst>
          </p:cNvPr>
          <p:cNvGrpSpPr/>
          <p:nvPr/>
        </p:nvGrpSpPr>
        <p:grpSpPr>
          <a:xfrm>
            <a:off x="2873162" y="2684622"/>
            <a:ext cx="2460838" cy="2045005"/>
            <a:chOff x="2873162" y="2684622"/>
            <a:chExt cx="2460838" cy="2045005"/>
          </a:xfrm>
        </p:grpSpPr>
        <p:pic>
          <p:nvPicPr>
            <p:cNvPr id="105" name="Picture 104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50F28131-294E-F647-B334-79A9ADC6B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106" name="TextBox 10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1FEE5DA-DD1E-8A45-A612-024FDC76AE7F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107" name="Rectangle 106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3005C005-6110-B84A-9BAD-01A00873881C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8" name="Rectangle 10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B1C8864C-FCF0-5E43-8047-331EBFAE4CD6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09" name="Rectangle 10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A382B6E-7EC4-C941-A8E2-A0BEA6516C42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0" name="Rectangle 10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AE69D58-DCFA-8849-ACB4-567DCC8CC789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1" name="Rectangle 11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A8A3453-28D3-EC4B-B269-AE3DD89E50ED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2" name="Rectangle 11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35B48E7-86B5-3F42-BDFF-FFDA9C8D9242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3" name="Rectangle 112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8717CAF-B475-9A43-AB54-045F8EF64D82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4" name="Rectangle 113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EAE300E-4721-E74E-B6DB-B3C256247DFE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5" name="Rectangle 114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80F2CCCC-9CF2-0D4C-A234-B2AFF5B2270F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6" name="Rectangle 115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3DA2305-2E47-5048-B396-A36C21D16D37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7" name="Rectangle 116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659C498-C3E8-E141-A457-2B7F23FBB208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18" name="TextBox 11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BAABC88F-29B1-6C4D-9724-475DA54F78D2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119" name="TextBox 11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7FE559E-6088-4F43-ACC3-5921F368BBDA}"/>
                </a:ext>
              </a:extLst>
            </p:cNvPr>
            <p:cNvSpPr txBox="1"/>
            <p:nvPr/>
          </p:nvSpPr>
          <p:spPr>
            <a:xfrm>
              <a:off x="3464592" y="4341979"/>
              <a:ext cx="16658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5       15       25      35      45      55 </a:t>
              </a:r>
            </a:p>
          </p:txBody>
        </p:sp>
      </p:grpSp>
      <p:grpSp>
        <p:nvGrpSpPr>
          <p:cNvPr id="120" name="Group 119" descr="Bars for ages &lt; 26 highlighted" title="Highlight 2">
            <a:extLst>
              <a:ext uri="{FF2B5EF4-FFF2-40B4-BE49-F238E27FC236}">
                <a16:creationId xmlns:a16="http://schemas.microsoft.com/office/drawing/2014/main" id="{CF4D8F5E-9DCD-0347-8A68-AA98831D75CF}"/>
              </a:ext>
            </a:extLst>
          </p:cNvPr>
          <p:cNvGrpSpPr/>
          <p:nvPr/>
        </p:nvGrpSpPr>
        <p:grpSpPr>
          <a:xfrm>
            <a:off x="3561244" y="3919385"/>
            <a:ext cx="651362" cy="427122"/>
            <a:chOff x="6100294" y="5202393"/>
            <a:chExt cx="868483" cy="118236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6E23866-ED9C-1E42-A3E5-883C6609AD7A}"/>
                </a:ext>
              </a:extLst>
            </p:cNvPr>
            <p:cNvSpPr/>
            <p:nvPr/>
          </p:nvSpPr>
          <p:spPr bwMode="auto">
            <a:xfrm>
              <a:off x="6100294" y="5622758"/>
              <a:ext cx="211699" cy="76200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DF49A8B-4242-1340-9609-FCE35A301D18}"/>
                </a:ext>
              </a:extLst>
            </p:cNvPr>
            <p:cNvSpPr/>
            <p:nvPr/>
          </p:nvSpPr>
          <p:spPr bwMode="auto">
            <a:xfrm>
              <a:off x="6319222" y="5622757"/>
              <a:ext cx="211699" cy="76200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1ACF93-A3A6-3246-9FB6-07BCD895BBF0}"/>
                </a:ext>
              </a:extLst>
            </p:cNvPr>
            <p:cNvSpPr/>
            <p:nvPr/>
          </p:nvSpPr>
          <p:spPr bwMode="auto">
            <a:xfrm>
              <a:off x="6538150" y="5202393"/>
              <a:ext cx="211699" cy="1179277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2C2B50F-1B89-7546-8673-4DBF996831BC}"/>
                </a:ext>
              </a:extLst>
            </p:cNvPr>
            <p:cNvSpPr/>
            <p:nvPr/>
          </p:nvSpPr>
          <p:spPr bwMode="auto">
            <a:xfrm>
              <a:off x="6757078" y="5622758"/>
              <a:ext cx="211699" cy="758911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  <p:sp>
        <p:nvSpPr>
          <p:cNvPr id="125" name="Rectangle 124" descr="Bars for ages &lt; 26 highlighted" title="Highlight 2">
            <a:extLst>
              <a:ext uri="{FF2B5EF4-FFF2-40B4-BE49-F238E27FC236}">
                <a16:creationId xmlns:a16="http://schemas.microsoft.com/office/drawing/2014/main" id="{0EEA43E4-F7F3-A24F-B229-DE580881CDB9}"/>
              </a:ext>
            </a:extLst>
          </p:cNvPr>
          <p:cNvSpPr/>
          <p:nvPr/>
        </p:nvSpPr>
        <p:spPr bwMode="auto">
          <a:xfrm>
            <a:off x="4220190" y="4276634"/>
            <a:ext cx="148104" cy="69872"/>
          </a:xfrm>
          <a:prstGeom prst="rect">
            <a:avLst/>
          </a:prstGeom>
          <a:solidFill>
            <a:srgbClr val="45E3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128" name="Rectangle 127" descr="46% of data" title="𝜎_age &gt; 26 ">
            <a:extLst>
              <a:ext uri="{FF2B5EF4-FFF2-40B4-BE49-F238E27FC236}">
                <a16:creationId xmlns:a16="http://schemas.microsoft.com/office/drawing/2014/main" id="{FD76D27D-C329-E548-8B42-35B36C1E5E90}"/>
              </a:ext>
            </a:extLst>
          </p:cNvPr>
          <p:cNvSpPr/>
          <p:nvPr/>
        </p:nvSpPr>
        <p:spPr>
          <a:xfrm>
            <a:off x="1992521" y="1943785"/>
            <a:ext cx="518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1500">
                <a:solidFill>
                  <a:srgbClr val="FF0000"/>
                </a:solidFill>
              </a:rPr>
              <a:t>46%</a:t>
            </a:r>
            <a:endParaRPr lang="en-US" sz="1350"/>
          </a:p>
        </p:txBody>
      </p:sp>
      <p:grpSp>
        <p:nvGrpSpPr>
          <p:cNvPr id="49" name="Group 48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C82E723A-081F-614C-B170-97CED735C90D}"/>
              </a:ext>
            </a:extLst>
          </p:cNvPr>
          <p:cNvGrpSpPr/>
          <p:nvPr/>
        </p:nvGrpSpPr>
        <p:grpSpPr>
          <a:xfrm>
            <a:off x="76200" y="2710130"/>
            <a:ext cx="2495384" cy="2021415"/>
            <a:chOff x="4884821" y="1447800"/>
            <a:chExt cx="3623548" cy="2935295"/>
          </a:xfrm>
        </p:grpSpPr>
        <p:pic>
          <p:nvPicPr>
            <p:cNvPr id="50" name="Picture 49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C863E895-52DB-CA4B-BEFF-1BBA7CBA5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3D0BC2-0035-D94C-A064-99541BAF1A70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F7291D-7973-1441-BFF0-9FC535A2524C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grpSp>
        <p:nvGrpSpPr>
          <p:cNvPr id="53" name="Group 52" descr="Bars for eating 100-140 potatoes are highlighted" title="Highlighted">
            <a:extLst>
              <a:ext uri="{FF2B5EF4-FFF2-40B4-BE49-F238E27FC236}">
                <a16:creationId xmlns:a16="http://schemas.microsoft.com/office/drawing/2014/main" id="{1D093C49-F3AE-E140-8230-BF99A688A736}"/>
              </a:ext>
            </a:extLst>
          </p:cNvPr>
          <p:cNvGrpSpPr/>
          <p:nvPr/>
        </p:nvGrpSpPr>
        <p:grpSpPr>
          <a:xfrm>
            <a:off x="1731026" y="2818211"/>
            <a:ext cx="649467" cy="1522496"/>
            <a:chOff x="7299158" y="1603543"/>
            <a:chExt cx="951495" cy="2230520"/>
          </a:xfrm>
          <a:solidFill>
            <a:srgbClr val="45E3FA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42E5C8-8142-4945-8842-D836B7FBA370}"/>
                </a:ext>
              </a:extLst>
            </p:cNvPr>
            <p:cNvSpPr/>
            <p:nvPr/>
          </p:nvSpPr>
          <p:spPr bwMode="auto">
            <a:xfrm>
              <a:off x="7299158" y="1603543"/>
              <a:ext cx="232611" cy="2230520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06F46B4-1A56-FE45-BD5D-A02886714769}"/>
                </a:ext>
              </a:extLst>
            </p:cNvPr>
            <p:cNvSpPr/>
            <p:nvPr/>
          </p:nvSpPr>
          <p:spPr bwMode="auto">
            <a:xfrm>
              <a:off x="7531769" y="2759241"/>
              <a:ext cx="232611" cy="107482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D6CB5C-ACF3-7340-8BD0-9C5D4E37F6D1}"/>
                </a:ext>
              </a:extLst>
            </p:cNvPr>
            <p:cNvSpPr/>
            <p:nvPr/>
          </p:nvSpPr>
          <p:spPr bwMode="auto">
            <a:xfrm>
              <a:off x="7762373" y="3336758"/>
              <a:ext cx="232611" cy="497304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46A5F6D-9E83-0848-A14D-164162231D2D}"/>
                </a:ext>
              </a:extLst>
            </p:cNvPr>
            <p:cNvSpPr/>
            <p:nvPr/>
          </p:nvSpPr>
          <p:spPr bwMode="auto">
            <a:xfrm>
              <a:off x="7994984" y="3505200"/>
              <a:ext cx="255669" cy="328861"/>
            </a:xfrm>
            <a:prstGeom prst="rect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082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C6B8-2FAE-C049-8AB2-672D8D2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AFD8-1258-5841-B797-E468C7A6C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68CF-2D13-8844-9CCF-9D793775AB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Selectivity for more complicated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-25000" dirty="0"/>
              <a:t> </a:t>
            </a:r>
            <a:r>
              <a:rPr lang="en-US" sz="2100" dirty="0"/>
              <a:t>R ⨝</a:t>
            </a:r>
            <a:r>
              <a:rPr lang="en-US" sz="2100" baseline="-25000" dirty="0"/>
              <a:t>p</a:t>
            </a:r>
            <a:r>
              <a:rPr lang="en-US" sz="2100" dirty="0"/>
              <a:t> 𝜎</a:t>
            </a:r>
            <a:r>
              <a:rPr lang="en-US" sz="2100" baseline="-25000" dirty="0"/>
              <a:t>q</a:t>
            </a:r>
            <a:r>
              <a:rPr lang="en-US" sz="2100" dirty="0"/>
              <a:t>(S)</a:t>
            </a:r>
          </a:p>
          <a:p>
            <a:pPr lvl="1"/>
            <a:r>
              <a:rPr lang="en-US" sz="1500" dirty="0"/>
              <a:t>Selectivity of join predicate p is </a:t>
            </a:r>
            <a:r>
              <a:rPr lang="en-US" sz="1500" dirty="0" err="1"/>
              <a:t>s</a:t>
            </a:r>
            <a:r>
              <a:rPr lang="en-US" sz="1500" baseline="-25000" dirty="0" err="1"/>
              <a:t>p</a:t>
            </a:r>
            <a:endParaRPr lang="en-US" sz="1500" baseline="-25000" dirty="0"/>
          </a:p>
          <a:p>
            <a:pPr lvl="1"/>
            <a:r>
              <a:rPr lang="en-US" sz="1500" dirty="0"/>
              <a:t>Selectivity of selection predicate q is </a:t>
            </a:r>
            <a:r>
              <a:rPr lang="en-US" sz="1500" dirty="0" err="1"/>
              <a:t>s</a:t>
            </a:r>
            <a:r>
              <a:rPr lang="en-US" sz="1500" baseline="-25000" dirty="0" err="1"/>
              <a:t>q</a:t>
            </a:r>
            <a:endParaRPr lang="en-US" sz="1500" dirty="0"/>
          </a:p>
          <a:p>
            <a:pPr lvl="1"/>
            <a:r>
              <a:rPr lang="en-US" sz="1500" dirty="0"/>
              <a:t>How to think about overall selectivity?</a:t>
            </a:r>
          </a:p>
        </p:txBody>
      </p:sp>
    </p:spTree>
    <p:extLst>
      <p:ext uri="{BB962C8B-B14F-4D97-AF65-F5344CB8AC3E}">
        <p14:creationId xmlns:p14="http://schemas.microsoft.com/office/powerpoint/2010/main" val="1576043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Selectivity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from algebraic equivalences: R ⨝</a:t>
            </a:r>
            <a:r>
              <a:rPr lang="en-US" baseline="-25000" dirty="0"/>
              <a:t>p</a:t>
            </a:r>
            <a:r>
              <a:rPr lang="en-US" dirty="0"/>
              <a:t> S ≣ 𝜎</a:t>
            </a:r>
            <a:r>
              <a:rPr lang="en-US" baseline="-25000" dirty="0"/>
              <a:t>p</a:t>
            </a:r>
            <a:r>
              <a:rPr lang="en-US" dirty="0"/>
              <a:t>(R × S)</a:t>
            </a:r>
          </a:p>
          <a:p>
            <a:r>
              <a:rPr lang="en-US" dirty="0"/>
              <a:t>Hence join selectivity is “just” selectivity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endParaRPr lang="en-US" dirty="0"/>
          </a:p>
          <a:p>
            <a:pPr lvl="1"/>
            <a:r>
              <a:rPr lang="en-US" dirty="0"/>
              <a:t>Over a big input: |R| × |S|!</a:t>
            </a:r>
          </a:p>
          <a:p>
            <a:r>
              <a:rPr lang="en-US" dirty="0"/>
              <a:t>Total rows: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× |R| × |S|</a:t>
            </a:r>
          </a:p>
        </p:txBody>
      </p:sp>
    </p:spTree>
    <p:extLst>
      <p:ext uri="{BB962C8B-B14F-4D97-AF65-F5344CB8AC3E}">
        <p14:creationId xmlns:p14="http://schemas.microsoft.com/office/powerpoint/2010/main" val="1815323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Selectivity for our earlier 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Recall from algebraic equivalences</a:t>
            </a:r>
            <a:r>
              <a:rPr lang="en-US" sz="2100" baseline="-25000" dirty="0"/>
              <a:t> </a:t>
            </a:r>
            <a:br>
              <a:rPr lang="en-US" sz="2100" baseline="-25000" dirty="0"/>
            </a:br>
            <a:r>
              <a:rPr lang="en-US" sz="2100" baseline="-25000" dirty="0"/>
              <a:t>	</a:t>
            </a:r>
            <a:r>
              <a:rPr lang="en-US" sz="2100" dirty="0"/>
              <a:t>R ⨝</a:t>
            </a:r>
            <a:r>
              <a:rPr lang="en-US" sz="2100" baseline="-25000" dirty="0"/>
              <a:t>p</a:t>
            </a:r>
            <a:r>
              <a:rPr lang="en-US" sz="2100" dirty="0"/>
              <a:t> 𝜎</a:t>
            </a:r>
            <a:r>
              <a:rPr lang="en-US" sz="2100" baseline="-25000" dirty="0"/>
              <a:t>q</a:t>
            </a:r>
            <a:r>
              <a:rPr lang="en-US" sz="2100" dirty="0"/>
              <a:t>(S) ≣ 𝜎</a:t>
            </a:r>
            <a:r>
              <a:rPr lang="en-US" sz="2100" baseline="-25000" dirty="0"/>
              <a:t>p</a:t>
            </a:r>
            <a:r>
              <a:rPr lang="en-US" sz="2100" dirty="0"/>
              <a:t>(R × 𝜎</a:t>
            </a:r>
            <a:r>
              <a:rPr lang="en-US" sz="2100" baseline="-25000" dirty="0"/>
              <a:t>q</a:t>
            </a:r>
            <a:r>
              <a:rPr lang="en-US" sz="2100" dirty="0"/>
              <a:t>(S)) ≣ 𝜎</a:t>
            </a:r>
            <a:r>
              <a:rPr lang="en-US" sz="2100" baseline="-25000" dirty="0" err="1"/>
              <a:t>p∧q</a:t>
            </a:r>
            <a:r>
              <a:rPr lang="en-US" sz="2100" dirty="0"/>
              <a:t>(R × S))</a:t>
            </a:r>
          </a:p>
          <a:p>
            <a:pPr lvl="1"/>
            <a:r>
              <a:rPr lang="en-US" dirty="0"/>
              <a:t>Hence selectivity just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endParaRPr lang="en-US" dirty="0"/>
          </a:p>
          <a:p>
            <a:pPr lvl="2"/>
            <a:r>
              <a:rPr lang="en-US" sz="1800" dirty="0"/>
              <a:t>Applied to |R| × |S|!</a:t>
            </a:r>
          </a:p>
          <a:p>
            <a:pPr>
              <a:spcBef>
                <a:spcPts val="2000"/>
              </a:spcBef>
            </a:pPr>
            <a:r>
              <a:rPr lang="en-US" sz="1800" dirty="0"/>
              <a:t>Total rows: </a:t>
            </a:r>
            <a:r>
              <a:rPr lang="en-US" sz="1800" dirty="0" err="1"/>
              <a:t>s</a:t>
            </a:r>
            <a:r>
              <a:rPr lang="en-US" sz="1800" baseline="-25000" dirty="0" err="1"/>
              <a:t>p</a:t>
            </a:r>
            <a:r>
              <a:rPr lang="en-US" sz="1800" dirty="0" err="1"/>
              <a:t>s</a:t>
            </a:r>
            <a:r>
              <a:rPr lang="en-US" sz="1800" baseline="-25000" dirty="0" err="1"/>
              <a:t>q</a:t>
            </a:r>
            <a:r>
              <a:rPr lang="en-US" sz="1800" dirty="0" err="1"/>
              <a:t>|R</a:t>
            </a:r>
            <a:r>
              <a:rPr lang="en-US" sz="1800" dirty="0"/>
              <a:t>||S|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0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Equality?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T.p</a:t>
            </a:r>
            <a:r>
              <a:rPr lang="en-US" sz="1600" dirty="0"/>
              <a:t> = </a:t>
            </a:r>
            <a:r>
              <a:rPr lang="en-US" sz="1600" dirty="0" err="1"/>
              <a:t>T.age</a:t>
            </a:r>
            <a:r>
              <a:rPr lang="en-US" sz="1600" dirty="0"/>
              <a:t> ??</a:t>
            </a:r>
            <a:br>
              <a:rPr lang="en-US" sz="1600" dirty="0"/>
            </a:br>
            <a:r>
              <a:rPr lang="en-US" sz="1600" dirty="0"/>
              <a:t>Intuition: similar to bunny ears, but weighted by the histogram bins.</a:t>
            </a:r>
            <a:endParaRPr lang="en-US" sz="1400" dirty="0"/>
          </a:p>
          <a:p>
            <a:pPr marL="0" indent="0">
              <a:spcBef>
                <a:spcPts val="2000"/>
              </a:spcBef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0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each value v covered in either histogram: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uniformity assumption within bins: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(v))/n * 1/width(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(v))/n * 1/width(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</a:t>
            </a:r>
          </a:p>
          <a:p>
            <a:pPr lvl="1"/>
            <a:endParaRPr lang="en-US" sz="1400" dirty="0"/>
          </a:p>
        </p:txBody>
      </p:sp>
      <p:grpSp>
        <p:nvGrpSpPr>
          <p:cNvPr id="31" name="Group 30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<a:extLst>
              <a:ext uri="{FF2B5EF4-FFF2-40B4-BE49-F238E27FC236}">
                <a16:creationId xmlns:a16="http://schemas.microsoft.com/office/drawing/2014/main" id="{52F4C10A-76CC-C44D-9269-4030FA45EA6D}"/>
              </a:ext>
            </a:extLst>
          </p:cNvPr>
          <p:cNvGrpSpPr/>
          <p:nvPr/>
        </p:nvGrpSpPr>
        <p:grpSpPr>
          <a:xfrm>
            <a:off x="34212" y="3122085"/>
            <a:ext cx="2495384" cy="2021415"/>
            <a:chOff x="4884821" y="1447800"/>
            <a:chExt cx="3623548" cy="2935295"/>
          </a:xfrm>
        </p:grpSpPr>
        <p:pic>
          <p:nvPicPr>
            <p:cNvPr id="32" name="Picture 31" descr="X axis = # potatoes consumed per yr. Y-axis = count. ~2 people ate 40-50 potatos. ~3 people ate 50-60 potatoes, ~5 people ate 60-70 potatoes. ~12 people ate 70-80 potatoes. ~10 people ate 80-90 potatoes. ~20 people ate 90-100 potatoes. ~27 people ate 100-110 potatoes. ~15 people ate 110-120 potaotes. ~5 people ate 120-130 potatoes. ~3 people ate 130-140 potatotes" title="Histogram">
              <a:extLst>
                <a:ext uri="{FF2B5EF4-FFF2-40B4-BE49-F238E27FC236}">
                  <a16:creationId xmlns:a16="http://schemas.microsoft.com/office/drawing/2014/main" id="{08644E9F-8B30-914D-A5AD-0C507F926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800" y="1447800"/>
              <a:ext cx="2946400" cy="264160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769376-E99C-6B45-98F9-091696342F38}"/>
                </a:ext>
              </a:extLst>
            </p:cNvPr>
            <p:cNvSpPr txBox="1"/>
            <p:nvPr/>
          </p:nvSpPr>
          <p:spPr>
            <a:xfrm>
              <a:off x="5723948" y="4014384"/>
              <a:ext cx="2784421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p = # potatoes consumed per </a:t>
              </a:r>
              <a:r>
                <a:rPr lang="en-US" sz="1050" err="1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yr</a:t>
              </a:r>
              <a:endParaRPr lang="en-US" sz="1050">
                <a:solidFill>
                  <a:srgbClr val="446CB4"/>
                </a:solidFill>
                <a:ea typeface="Helvetica Neue" charset="0"/>
                <a:cs typeface="Helvetica Neue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C6B540-5737-154D-BDCA-EA8B993CD081}"/>
                </a:ext>
              </a:extLst>
            </p:cNvPr>
            <p:cNvSpPr txBox="1"/>
            <p:nvPr/>
          </p:nvSpPr>
          <p:spPr>
            <a:xfrm>
              <a:off x="4884821" y="2534653"/>
              <a:ext cx="763959" cy="368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</p:grpSp>
      <p:sp>
        <p:nvSpPr>
          <p:cNvPr id="75" name="Rectangle 74" descr="the bar for eating between 40-50 potatoes is highlighted" title="Highlighted">
            <a:extLst>
              <a:ext uri="{FF2B5EF4-FFF2-40B4-BE49-F238E27FC236}">
                <a16:creationId xmlns:a16="http://schemas.microsoft.com/office/drawing/2014/main" id="{74D73636-BFEC-954E-96F2-71D42B59C6CE}"/>
              </a:ext>
            </a:extLst>
          </p:cNvPr>
          <p:cNvSpPr/>
          <p:nvPr/>
        </p:nvSpPr>
        <p:spPr bwMode="auto">
          <a:xfrm flipH="1">
            <a:off x="748753" y="4702707"/>
            <a:ext cx="124154" cy="607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3" name="Group 32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 title="Histogram 2">
            <a:extLst>
              <a:ext uri="{FF2B5EF4-FFF2-40B4-BE49-F238E27FC236}">
                <a16:creationId xmlns:a16="http://schemas.microsoft.com/office/drawing/2014/main" id="{517478D2-E00F-1843-BD5C-0F00AF73C903}"/>
              </a:ext>
            </a:extLst>
          </p:cNvPr>
          <p:cNvGrpSpPr/>
          <p:nvPr/>
        </p:nvGrpSpPr>
        <p:grpSpPr>
          <a:xfrm>
            <a:off x="2952584" y="3101968"/>
            <a:ext cx="2460838" cy="2045005"/>
            <a:chOff x="2873162" y="2684622"/>
            <a:chExt cx="2460838" cy="2045005"/>
          </a:xfrm>
        </p:grpSpPr>
        <p:pic>
          <p:nvPicPr>
            <p:cNvPr id="34" name="Picture 33" descr="X-axis= age. Y-axis = count. 10 people between ages 5-10. 10 people between ages 10-15.15 people between ages 15-20. 10 people between ages 20-25. 5 people between ages 25-30. 5 people between ages 30-35.10 people between ages 35-40. 10 people between ages 40-45. 13 people between ages 55-60.  12 people between ages 60-65.">
              <a:extLst>
                <a:ext uri="{FF2B5EF4-FFF2-40B4-BE49-F238E27FC236}">
                  <a16:creationId xmlns:a16="http://schemas.microsoft.com/office/drawing/2014/main" id="{30D9C5C2-390D-1E41-B994-773E134E2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868" b="7795"/>
            <a:stretch/>
          </p:blipFill>
          <p:spPr>
            <a:xfrm>
              <a:off x="3304937" y="2684622"/>
              <a:ext cx="2029063" cy="1711328"/>
            </a:xfrm>
            <a:prstGeom prst="rect">
              <a:avLst/>
            </a:prstGeom>
          </p:spPr>
        </p:pic>
        <p:sp>
          <p:nvSpPr>
            <p:cNvPr id="35" name="TextBox 34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78BA359E-7ED5-5343-A1A7-FDC180297CB5}"/>
                </a:ext>
              </a:extLst>
            </p:cNvPr>
            <p:cNvSpPr txBox="1"/>
            <p:nvPr/>
          </p:nvSpPr>
          <p:spPr>
            <a:xfrm>
              <a:off x="2873162" y="3467067"/>
              <a:ext cx="5261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D6AF57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count</a:t>
              </a:r>
            </a:p>
          </p:txBody>
        </p:sp>
        <p:sp>
          <p:nvSpPr>
            <p:cNvPr id="37" name="Rectangle 36" descr="X-axis= age. Y-axis = count. 10 people between ages 5-10. 10 people between ages 10-15.15 people between ages 15-20. 10 people between ages 20-25. 5 people between ages 25-30. 5 people between ages 30-35.10 people between ages 35-40. 10 people between 40-45.  10 people between 45-50. 13 people between 50-55. 12 people between 55-60.   ">
              <a:extLst>
                <a:ext uri="{FF2B5EF4-FFF2-40B4-BE49-F238E27FC236}">
                  <a16:creationId xmlns:a16="http://schemas.microsoft.com/office/drawing/2014/main" id="{69B82FDE-560A-4A41-9F48-1C5F68D72219}"/>
                </a:ext>
              </a:extLst>
            </p:cNvPr>
            <p:cNvSpPr/>
            <p:nvPr/>
          </p:nvSpPr>
          <p:spPr bwMode="auto">
            <a:xfrm>
              <a:off x="3496175" y="2771688"/>
              <a:ext cx="1762627" cy="15821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38" name="Rectangle 3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83B95EFD-E02A-3042-A8BC-B4B5CAB6664B}"/>
                </a:ext>
              </a:extLst>
            </p:cNvPr>
            <p:cNvSpPr/>
            <p:nvPr/>
          </p:nvSpPr>
          <p:spPr bwMode="auto">
            <a:xfrm>
              <a:off x="3565570" y="3782341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39" name="Rectangle 3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84EF7814-0C76-5047-81A3-3AABFDD9C3E2}"/>
                </a:ext>
              </a:extLst>
            </p:cNvPr>
            <p:cNvSpPr/>
            <p:nvPr/>
          </p:nvSpPr>
          <p:spPr bwMode="auto">
            <a:xfrm>
              <a:off x="3729766" y="3782340"/>
              <a:ext cx="158774" cy="571501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0" name="Rectangle 3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9B849501-020F-C247-A19B-15A1477D0BED}"/>
                </a:ext>
              </a:extLst>
            </p:cNvPr>
            <p:cNvSpPr/>
            <p:nvPr/>
          </p:nvSpPr>
          <p:spPr bwMode="auto">
            <a:xfrm>
              <a:off x="3893962" y="3467067"/>
              <a:ext cx="158774" cy="884458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2" name="Rectangle 4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186A764B-3A9C-7849-8312-D2C8EE998405}"/>
                </a:ext>
              </a:extLst>
            </p:cNvPr>
            <p:cNvSpPr/>
            <p:nvPr/>
          </p:nvSpPr>
          <p:spPr bwMode="auto">
            <a:xfrm>
              <a:off x="4058158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8" name="Rectangle 47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5349A2F5-AEF0-C747-9FA0-AD4540B16551}"/>
                </a:ext>
              </a:extLst>
            </p:cNvPr>
            <p:cNvSpPr/>
            <p:nvPr/>
          </p:nvSpPr>
          <p:spPr bwMode="auto">
            <a:xfrm>
              <a:off x="4222353" y="4059066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9" name="Rectangle 4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F009CB61-7590-9C4C-BAE2-C96971FEA136}"/>
                </a:ext>
              </a:extLst>
            </p:cNvPr>
            <p:cNvSpPr/>
            <p:nvPr/>
          </p:nvSpPr>
          <p:spPr bwMode="auto">
            <a:xfrm flipH="1">
              <a:off x="5039010" y="3679020"/>
              <a:ext cx="158774" cy="67482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0" name="Rectangle 4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2175864B-EBB3-AE4A-8BFE-A44C635986EB}"/>
                </a:ext>
              </a:extLst>
            </p:cNvPr>
            <p:cNvSpPr/>
            <p:nvPr/>
          </p:nvSpPr>
          <p:spPr bwMode="auto">
            <a:xfrm flipH="1">
              <a:off x="4874812" y="3590278"/>
              <a:ext cx="158774" cy="76356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1" name="Rectangle 5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0586E619-C559-8146-B593-3BA26918743D}"/>
                </a:ext>
              </a:extLst>
            </p:cNvPr>
            <p:cNvSpPr/>
            <p:nvPr/>
          </p:nvSpPr>
          <p:spPr bwMode="auto">
            <a:xfrm flipH="1">
              <a:off x="4710616" y="3782340"/>
              <a:ext cx="158774" cy="56918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52" name="Rectangle 51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E1647A97-B3F6-1845-B86C-750FE67C78C0}"/>
                </a:ext>
              </a:extLst>
            </p:cNvPr>
            <p:cNvSpPr/>
            <p:nvPr/>
          </p:nvSpPr>
          <p:spPr bwMode="auto">
            <a:xfrm flipH="1">
              <a:off x="4546420" y="3782341"/>
              <a:ext cx="158774" cy="569183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69" name="Rectangle 68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4E63D755-FCB1-634A-8F43-8538FC8A09A6}"/>
                </a:ext>
              </a:extLst>
            </p:cNvPr>
            <p:cNvSpPr/>
            <p:nvPr/>
          </p:nvSpPr>
          <p:spPr bwMode="auto">
            <a:xfrm flipH="1">
              <a:off x="4373718" y="4060917"/>
              <a:ext cx="167280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70" name="TextBox 69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A9B836AF-2798-0240-B0BE-FD614FDA9F70}"/>
                </a:ext>
              </a:extLst>
            </p:cNvPr>
            <p:cNvSpPr txBox="1"/>
            <p:nvPr/>
          </p:nvSpPr>
          <p:spPr>
            <a:xfrm>
              <a:off x="4234681" y="4475711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446CB4"/>
                  </a:solidFill>
                  <a:latin typeface="Helvetica Neue" charset="0"/>
                  <a:ea typeface="Helvetica Neue" charset="0"/>
                  <a:cs typeface="Helvetica Neue" charset="0"/>
                </a:rPr>
                <a:t>age</a:t>
              </a:r>
            </a:p>
          </p:txBody>
        </p:sp>
        <p:sp>
          <p:nvSpPr>
            <p:cNvPr id="71" name="TextBox 70" descr="X-axis= age. Y-axis = count. 10 people between ages 5-10. 10 people between ages 10-15.15 people between ages 15-20. 10 people between ages 20-25. 5 people between ages 25-30. 5 people between ages 30-35.10 people between ages 35-40. 1X-axis= age. Y-axis = count. 10 people between ages 5-10. 10 people between ages 10-15.15 people between ages 15-20. 10 people between ages 20-25. 5 people between ages 25-30. 5 people between ages 30-35.10 people between ages 35-40.10 people between ">
              <a:extLst>
                <a:ext uri="{FF2B5EF4-FFF2-40B4-BE49-F238E27FC236}">
                  <a16:creationId xmlns:a16="http://schemas.microsoft.com/office/drawing/2014/main" id="{D4B87DE8-B116-BE4D-BF52-40C30ACA89B7}"/>
                </a:ext>
              </a:extLst>
            </p:cNvPr>
            <p:cNvSpPr txBox="1"/>
            <p:nvPr/>
          </p:nvSpPr>
          <p:spPr>
            <a:xfrm>
              <a:off x="3464592" y="4341979"/>
              <a:ext cx="16658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446CB4"/>
                  </a:solidFill>
                  <a:ea typeface="Helvetica Neue" charset="0"/>
                  <a:cs typeface="Helvetica Neue" charset="0"/>
                </a:rPr>
                <a:t>5       15       25      35      45      55 </a:t>
              </a:r>
            </a:p>
          </p:txBody>
        </p:sp>
      </p:grpSp>
      <p:pic>
        <p:nvPicPr>
          <p:cNvPr id="29" name="Picture 5" descr="1 bunny with 2 grey ears. 1 bunny with 1 purple and 1 orange ear" title="Bunnies">
            <a:extLst>
              <a:ext uri="{FF2B5EF4-FFF2-40B4-BE49-F238E27FC236}">
                <a16:creationId xmlns:a16="http://schemas.microsoft.com/office/drawing/2014/main" id="{B1086D26-5059-5F44-9F48-D6C0A3B9C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5" y="172498"/>
            <a:ext cx="1175085" cy="85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78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B6F3-E579-E741-8119-8DEDAC6A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F658-3D02-4442-AEFF-FC1640D1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Equality?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47750"/>
            <a:ext cx="7316695" cy="4267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T.p</a:t>
            </a:r>
            <a:r>
              <a:rPr lang="en-US" sz="1600" dirty="0"/>
              <a:t> = </a:t>
            </a:r>
            <a:r>
              <a:rPr lang="en-US" sz="1600" dirty="0" err="1"/>
              <a:t>T.age</a:t>
            </a:r>
            <a:r>
              <a:rPr lang="en-US" sz="1600" dirty="0"/>
              <a:t> ??</a:t>
            </a:r>
            <a:br>
              <a:rPr lang="en-US" sz="1600" dirty="0"/>
            </a:br>
            <a:r>
              <a:rPr lang="en-US" sz="1600" dirty="0"/>
              <a:t>Intuition: similar to bunny ears, but weighted by the histogram bins.</a:t>
            </a:r>
            <a:endParaRPr lang="en-US" sz="1400" dirty="0"/>
          </a:p>
          <a:p>
            <a:pPr marL="0" indent="0">
              <a:spcBef>
                <a:spcPts val="2000"/>
              </a:spcBef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0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each value v covered in either histogram: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uniformity assumption within bins: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(v))/n * 1/width(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(v))/n * 1/width(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</a:t>
            </a: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independence assumption across columns: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 ∧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=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* P(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T.age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v) </a:t>
            </a:r>
          </a:p>
          <a:p>
            <a:pPr marL="457200" lvl="1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+=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(v))/(n*width(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binp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(v)))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* height(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(v))/(n*width(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binage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(v)))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Challenge: make this more efficient by iterating over bin boundaries rather than values!</a:t>
            </a:r>
          </a:p>
        </p:txBody>
      </p:sp>
      <p:pic>
        <p:nvPicPr>
          <p:cNvPr id="8" name="Picture 5" descr="1 bunny with 2 grey ears. 1 bunny with 1 purple and 1 orange ear" title="Bunnies">
            <a:extLst>
              <a:ext uri="{FF2B5EF4-FFF2-40B4-BE49-F238E27FC236}">
                <a16:creationId xmlns:a16="http://schemas.microsoft.com/office/drawing/2014/main" id="{DDF6D452-396F-AF4E-991D-000F258BB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5" y="172498"/>
            <a:ext cx="1175085" cy="85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85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Know how to compute </a:t>
            </a:r>
            <a:r>
              <a:rPr lang="en-US" dirty="0" err="1"/>
              <a:t>selectivities</a:t>
            </a:r>
            <a:r>
              <a:rPr lang="en-US" dirty="0"/>
              <a:t> for basic predicates</a:t>
            </a:r>
          </a:p>
          <a:p>
            <a:pPr lvl="1"/>
            <a:r>
              <a:rPr lang="en-US" dirty="0"/>
              <a:t>The original Selinger version</a:t>
            </a:r>
          </a:p>
          <a:p>
            <a:pPr lvl="1"/>
            <a:r>
              <a:rPr lang="en-US" dirty="0"/>
              <a:t>The histogram version</a:t>
            </a:r>
          </a:p>
          <a:p>
            <a:pPr>
              <a:spcBef>
                <a:spcPts val="2000"/>
              </a:spcBef>
            </a:pPr>
            <a:r>
              <a:rPr lang="en-US" dirty="0"/>
              <a:t>Assumption 1: uniform distribution within histogram bins</a:t>
            </a:r>
          </a:p>
          <a:p>
            <a:pPr lvl="1"/>
            <a:r>
              <a:rPr lang="en-US" dirty="0"/>
              <a:t>Within a bin, fraction of range = fraction of count</a:t>
            </a:r>
          </a:p>
          <a:p>
            <a:pPr>
              <a:spcBef>
                <a:spcPts val="2000"/>
              </a:spcBef>
            </a:pPr>
            <a:r>
              <a:rPr lang="en-US" dirty="0"/>
              <a:t>Assumption 2: independent predicates</a:t>
            </a:r>
          </a:p>
          <a:p>
            <a:pPr lvl="1"/>
            <a:r>
              <a:rPr lang="en-US" dirty="0"/>
              <a:t>Selectivity of AND = product of </a:t>
            </a:r>
            <a:r>
              <a:rPr lang="en-US" dirty="0" err="1"/>
              <a:t>selectivities</a:t>
            </a:r>
            <a:r>
              <a:rPr lang="en-US" dirty="0"/>
              <a:t> of predicates</a:t>
            </a:r>
          </a:p>
          <a:p>
            <a:pPr lvl="1"/>
            <a:r>
              <a:rPr lang="en-US" dirty="0"/>
              <a:t>Selectivity of OR = sum of </a:t>
            </a:r>
            <a:r>
              <a:rPr lang="en-US" dirty="0" err="1"/>
              <a:t>selectivities</a:t>
            </a:r>
            <a:r>
              <a:rPr lang="en-US" dirty="0"/>
              <a:t> of predicates - product of </a:t>
            </a:r>
            <a:r>
              <a:rPr lang="en-US" dirty="0" err="1"/>
              <a:t>selectivities</a:t>
            </a:r>
            <a:r>
              <a:rPr lang="en-US" dirty="0"/>
              <a:t> of predicates</a:t>
            </a:r>
          </a:p>
          <a:p>
            <a:pPr lvl="1"/>
            <a:r>
              <a:rPr lang="en-US" dirty="0"/>
              <a:t>Selectivity of NOT = 1 </a:t>
            </a:r>
            <a:r>
              <a:rPr lang="mr-IN" dirty="0"/>
              <a:t>–</a:t>
            </a:r>
            <a:r>
              <a:rPr lang="en-US" dirty="0"/>
              <a:t> selectivity </a:t>
            </a:r>
            <a:r>
              <a:rPr lang="en-US"/>
              <a:t>of predicates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/>
              <a:t>Joins are not a special case</a:t>
            </a:r>
          </a:p>
          <a:p>
            <a:pPr lvl="1"/>
            <a:r>
              <a:rPr lang="en-US" dirty="0"/>
              <a:t>Simply compute the selectivity of all predicates</a:t>
            </a:r>
          </a:p>
          <a:p>
            <a:pPr lvl="1"/>
            <a:r>
              <a:rPr lang="en-US" dirty="0"/>
              <a:t>And multiply by the product of the table sizes</a:t>
            </a:r>
          </a:p>
          <a:p>
            <a:pPr lvl="1"/>
            <a:endParaRPr lang="en-US" dirty="0"/>
          </a:p>
        </p:txBody>
      </p:sp>
      <p:grpSp>
        <p:nvGrpSpPr>
          <p:cNvPr id="4" name="Group 3" descr="A histogram bar that has a vertical portion highlighted is equal to a A histogram bar that has a horizontal portion highlighted" title="Equality">
            <a:extLst>
              <a:ext uri="{FF2B5EF4-FFF2-40B4-BE49-F238E27FC236}">
                <a16:creationId xmlns:a16="http://schemas.microsoft.com/office/drawing/2014/main" id="{5047D593-BB06-184C-A06D-751788975A3E}"/>
              </a:ext>
            </a:extLst>
          </p:cNvPr>
          <p:cNvGrpSpPr/>
          <p:nvPr/>
        </p:nvGrpSpPr>
        <p:grpSpPr>
          <a:xfrm>
            <a:off x="7011185" y="2167061"/>
            <a:ext cx="601550" cy="369332"/>
            <a:chOff x="7011185" y="2167061"/>
            <a:chExt cx="601550" cy="36933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466792" y="2219998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466792" y="2442583"/>
              <a:ext cx="145941" cy="70727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4" name="Rectangle 13" descr="A hist" title="Vertically partioned bar"/>
            <p:cNvSpPr/>
            <p:nvPr/>
          </p:nvSpPr>
          <p:spPr bwMode="auto">
            <a:xfrm>
              <a:off x="7013347" y="2221461"/>
              <a:ext cx="145943" cy="293312"/>
            </a:xfrm>
            <a:prstGeom prst="rect">
              <a:avLst/>
            </a:prstGeom>
            <a:solidFill>
              <a:srgbClr val="D6AF57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11185" y="2219997"/>
              <a:ext cx="34289" cy="293922"/>
            </a:xfrm>
            <a:prstGeom prst="rect">
              <a:avLst/>
            </a:prstGeom>
            <a:solidFill>
              <a:srgbClr val="45E3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86805" y="21670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14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70D8-B35A-154F-AE35-99363431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5110-2320-C54F-A18B-02D17355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Query Optimization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ahoma" charset="0"/>
              <a:buAutoNum type="arabicPeriod"/>
            </a:pPr>
            <a:r>
              <a:rPr lang="en-US" altLang="x-none">
                <a:solidFill>
                  <a:srgbClr val="7F7F7F"/>
                </a:solidFill>
              </a:rPr>
              <a:t>Plan Space</a:t>
            </a:r>
          </a:p>
          <a:p>
            <a:pPr>
              <a:spcBef>
                <a:spcPts val="3000"/>
              </a:spcBef>
              <a:buFont typeface="Tahoma" charset="0"/>
              <a:buAutoNum type="arabicPeriod"/>
            </a:pPr>
            <a:r>
              <a:rPr lang="en-US" altLang="x-none">
                <a:solidFill>
                  <a:srgbClr val="7F7F7F"/>
                </a:solidFill>
              </a:rPr>
              <a:t>Cost Estimation</a:t>
            </a:r>
            <a:endParaRPr lang="en-US" altLang="x-none"/>
          </a:p>
          <a:p>
            <a:pPr>
              <a:spcBef>
                <a:spcPts val="3000"/>
              </a:spcBef>
              <a:buFont typeface="Tahoma" charset="0"/>
              <a:buAutoNum type="arabicPeriod"/>
            </a:pPr>
            <a:r>
              <a:rPr lang="en-US" altLang="x-none"/>
              <a:t>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2050360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Enumeration of Alternative Plans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There are two main cases:</a:t>
            </a:r>
          </a:p>
          <a:p>
            <a:pPr lvl="1"/>
            <a:r>
              <a:rPr lang="en-US" altLang="x-none" b="1" dirty="0"/>
              <a:t>Single-table plans      (base case)</a:t>
            </a:r>
          </a:p>
          <a:p>
            <a:pPr lvl="1"/>
            <a:r>
              <a:rPr lang="en-US" altLang="x-none" b="1" dirty="0"/>
              <a:t>Multiple-table plans    (induction)</a:t>
            </a:r>
            <a:endParaRPr lang="en-US" altLang="x-none" dirty="0"/>
          </a:p>
          <a:p>
            <a:pPr>
              <a:spcBef>
                <a:spcPts val="2000"/>
              </a:spcBef>
            </a:pPr>
            <a:r>
              <a:rPr lang="en-US" altLang="x-none" dirty="0"/>
              <a:t>Single-table queries include selects, projects, and </a:t>
            </a:r>
            <a:r>
              <a:rPr lang="en-US" altLang="x-none" dirty="0" err="1"/>
              <a:t>groupBy</a:t>
            </a:r>
            <a:r>
              <a:rPr lang="en-US" altLang="x-none" dirty="0"/>
              <a:t>/</a:t>
            </a:r>
            <a:r>
              <a:rPr lang="en-US" altLang="x-none" dirty="0" err="1"/>
              <a:t>agg</a:t>
            </a:r>
            <a:r>
              <a:rPr lang="en-US" altLang="x-none" dirty="0"/>
              <a:t>:</a:t>
            </a:r>
          </a:p>
          <a:p>
            <a:pPr lvl="1"/>
            <a:r>
              <a:rPr lang="en-US" altLang="x-none" dirty="0"/>
              <a:t>Consider each available access path (file scan / index) </a:t>
            </a:r>
          </a:p>
          <a:p>
            <a:pPr lvl="2"/>
            <a:r>
              <a:rPr lang="en-US" altLang="x-none" dirty="0"/>
              <a:t>Choose the one with the least estimated cost</a:t>
            </a:r>
          </a:p>
          <a:p>
            <a:pPr lvl="1"/>
            <a:r>
              <a:rPr lang="en-US" altLang="x-none" dirty="0"/>
              <a:t>Selection/Projection done on the fly</a:t>
            </a:r>
          </a:p>
          <a:p>
            <a:pPr lvl="1"/>
            <a:r>
              <a:rPr lang="en-US" altLang="x-none" dirty="0"/>
              <a:t>Result pipelined into grouping/aggregation</a:t>
            </a:r>
          </a:p>
        </p:txBody>
      </p:sp>
    </p:spTree>
    <p:extLst>
      <p:ext uri="{BB962C8B-B14F-4D97-AF65-F5344CB8AC3E}">
        <p14:creationId xmlns:p14="http://schemas.microsoft.com/office/powerpoint/2010/main" val="1894643203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Cost Estimates for Single-Relation Plans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x-none" sz="1600" dirty="0"/>
              <a:t>Index I on primary key matches selection:</a:t>
            </a:r>
          </a:p>
          <a:p>
            <a:pPr lvl="1"/>
            <a:r>
              <a:rPr lang="en-US" altLang="x-none" sz="1600" dirty="0"/>
              <a:t>Cost is (Height(I) + 1) + 1 for a B+ tree.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Clustered index I matching selection:</a:t>
            </a:r>
          </a:p>
          <a:p>
            <a:pPr lvl="1"/>
            <a:r>
              <a:rPr lang="en-US" altLang="x-none" sz="1600" dirty="0"/>
              <a:t>(</a:t>
            </a:r>
            <a:r>
              <a:rPr lang="en-US" altLang="x-none" sz="1600" dirty="0" err="1"/>
              <a:t>NPages</a:t>
            </a:r>
            <a:r>
              <a:rPr lang="en-US" altLang="x-none" sz="1600" dirty="0"/>
              <a:t>(I)+</a:t>
            </a:r>
            <a:r>
              <a:rPr lang="en-US" altLang="x-none" sz="1600" b="1" dirty="0" err="1"/>
              <a:t>NPages</a:t>
            </a:r>
            <a:r>
              <a:rPr lang="en-US" altLang="x-none" sz="1600" dirty="0"/>
              <a:t>(R)) * selectivity</a:t>
            </a:r>
            <a:r>
              <a:rPr lang="en-US" altLang="ja-JP" sz="1600" dirty="0"/>
              <a:t>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Non-clustered index I </a:t>
            </a:r>
            <a:r>
              <a:rPr lang="en-US" altLang="x-none" sz="1600"/>
              <a:t>matching selection:</a:t>
            </a:r>
            <a:endParaRPr lang="en-US" altLang="x-none" sz="1600" dirty="0"/>
          </a:p>
          <a:p>
            <a:pPr lvl="1"/>
            <a:r>
              <a:rPr lang="en-US" altLang="x-none" sz="1600" dirty="0"/>
              <a:t>(</a:t>
            </a:r>
            <a:r>
              <a:rPr lang="en-US" altLang="x-none" sz="1600" dirty="0" err="1"/>
              <a:t>NPages</a:t>
            </a:r>
            <a:r>
              <a:rPr lang="en-US" altLang="x-none" sz="1600" dirty="0"/>
              <a:t>(I)+</a:t>
            </a:r>
            <a:r>
              <a:rPr lang="en-US" altLang="x-none" sz="1600" b="1" dirty="0" err="1"/>
              <a:t>NTuples</a:t>
            </a:r>
            <a:r>
              <a:rPr lang="en-US" altLang="x-none" sz="1600" dirty="0"/>
              <a:t>(R)) * selectivity</a:t>
            </a:r>
            <a:r>
              <a:rPr lang="en-US" altLang="ja-JP" sz="1600" dirty="0"/>
              <a:t>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Sequential scan of file:</a:t>
            </a:r>
          </a:p>
          <a:p>
            <a:pPr lvl="1"/>
            <a:r>
              <a:rPr lang="en-US" altLang="x-none" sz="1600" dirty="0" err="1"/>
              <a:t>NPages</a:t>
            </a:r>
            <a:r>
              <a:rPr lang="en-US" altLang="x-none" sz="1600" dirty="0"/>
              <a:t>(R).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Recall: Must also charge for duplicate elimination if required</a:t>
            </a:r>
          </a:p>
        </p:txBody>
      </p:sp>
      <p:grpSp>
        <p:nvGrpSpPr>
          <p:cNvPr id="8" name="Group 7" descr="Illustration of a clustered index" title="Clustered Index"/>
          <p:cNvGrpSpPr/>
          <p:nvPr/>
        </p:nvGrpSpPr>
        <p:grpSpPr>
          <a:xfrm>
            <a:off x="7540680" y="1799113"/>
            <a:ext cx="863491" cy="634996"/>
            <a:chOff x="1583435" y="4755589"/>
            <a:chExt cx="2133600" cy="1569011"/>
          </a:xfrm>
        </p:grpSpPr>
        <p:sp>
          <p:nvSpPr>
            <p:cNvPr id="9" name="Triangle 8"/>
            <p:cNvSpPr/>
            <p:nvPr/>
          </p:nvSpPr>
          <p:spPr>
            <a:xfrm>
              <a:off x="1583435" y="4755589"/>
              <a:ext cx="2133600" cy="883211"/>
            </a:xfrm>
            <a:prstGeom prst="triangle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83435" y="6019800"/>
              <a:ext cx="2133600" cy="304800"/>
            </a:xfrm>
            <a:prstGeom prst="rect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72509" y="5638800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19050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20574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>
              <a:off x="2209800" y="5638800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>
            <a:xfrm>
              <a:off x="23622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>
            <a:xfrm>
              <a:off x="25146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>
            <a:xfrm>
              <a:off x="26670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20" name="Group 19" descr="Illustration of an unclustered index" title="Unclustered"/>
          <p:cNvGrpSpPr/>
          <p:nvPr/>
        </p:nvGrpSpPr>
        <p:grpSpPr>
          <a:xfrm>
            <a:off x="7579265" y="2724354"/>
            <a:ext cx="824905" cy="606620"/>
            <a:chOff x="5867400" y="4720953"/>
            <a:chExt cx="2133600" cy="1569011"/>
          </a:xfrm>
          <a:solidFill>
            <a:srgbClr val="95A5A6"/>
          </a:solidFill>
        </p:grpSpPr>
        <p:sp>
          <p:nvSpPr>
            <p:cNvPr id="21" name="Triangle 20"/>
            <p:cNvSpPr/>
            <p:nvPr/>
          </p:nvSpPr>
          <p:spPr>
            <a:xfrm>
              <a:off x="5867400" y="4720953"/>
              <a:ext cx="2133600" cy="883211"/>
            </a:xfrm>
            <a:prstGeom prst="triangle">
              <a:avLst/>
            </a:prstGeom>
            <a:grpFill/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7400" y="5985164"/>
              <a:ext cx="2133600" cy="304800"/>
            </a:xfrm>
            <a:prstGeom prst="rect">
              <a:avLst/>
            </a:prstGeom>
            <a:grpFill/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980274" y="5601701"/>
              <a:ext cx="420526" cy="346364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6112765" y="5616850"/>
              <a:ext cx="135948" cy="35316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6265165" y="5616850"/>
              <a:ext cx="457200" cy="33121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>
            <a:xfrm>
              <a:off x="6417565" y="5601701"/>
              <a:ext cx="0" cy="33121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>
            <a:xfrm flipH="1">
              <a:off x="6013763" y="5616850"/>
              <a:ext cx="556202" cy="33121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6722365" y="5616850"/>
              <a:ext cx="652270" cy="33121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 flipH="1">
              <a:off x="6493765" y="5616850"/>
              <a:ext cx="381000" cy="353165"/>
            </a:xfrm>
            <a:prstGeom prst="straightConnector1">
              <a:avLst/>
            </a:prstGeom>
            <a:grp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3" name="Rectangle 2" descr="A box highlighting the arrows on a clustered index going from the leaves to the data that was relevant to the query" title="Highlight"/>
          <p:cNvSpPr/>
          <p:nvPr/>
        </p:nvSpPr>
        <p:spPr bwMode="auto">
          <a:xfrm>
            <a:off x="7688551" y="2094880"/>
            <a:ext cx="228982" cy="339229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33" name="Rectangle 32" descr="A rectangle at the bottom of the unclustered index showing all of the data from the query could be touched" title="Rectangle"/>
          <p:cNvSpPr/>
          <p:nvPr/>
        </p:nvSpPr>
        <p:spPr bwMode="auto">
          <a:xfrm>
            <a:off x="7582738" y="3221310"/>
            <a:ext cx="825350" cy="109664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grpSp>
        <p:nvGrpSpPr>
          <p:cNvPr id="34" name="Group 33" descr="A path through an index to find a tuple in the DB" title="Index Illustrated "/>
          <p:cNvGrpSpPr/>
          <p:nvPr/>
        </p:nvGrpSpPr>
        <p:grpSpPr>
          <a:xfrm>
            <a:off x="7540679" y="937024"/>
            <a:ext cx="863491" cy="634996"/>
            <a:chOff x="1583435" y="4755589"/>
            <a:chExt cx="2133600" cy="1569011"/>
          </a:xfrm>
        </p:grpSpPr>
        <p:sp>
          <p:nvSpPr>
            <p:cNvPr id="35" name="Triangle 34"/>
            <p:cNvSpPr/>
            <p:nvPr/>
          </p:nvSpPr>
          <p:spPr>
            <a:xfrm>
              <a:off x="1583435" y="4755589"/>
              <a:ext cx="2133600" cy="883211"/>
            </a:xfrm>
            <a:prstGeom prst="triangle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3435" y="6019800"/>
              <a:ext cx="2133600" cy="304800"/>
            </a:xfrm>
            <a:prstGeom prst="rect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ea typeface=""/>
                <a:cs typeface="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6670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6" name="Freeform 5" descr="A path through an index to find a tuple in the DB" title="Index Illustrated "/>
          <p:cNvSpPr/>
          <p:nvPr/>
        </p:nvSpPr>
        <p:spPr bwMode="auto">
          <a:xfrm>
            <a:off x="7881541" y="945736"/>
            <a:ext cx="96262" cy="354932"/>
          </a:xfrm>
          <a:custGeom>
            <a:avLst/>
            <a:gdLst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  <a:gd name="connsiteX0" fmla="*/ 120328 w 128349"/>
              <a:gd name="connsiteY0" fmla="*/ 0 h 473242"/>
              <a:gd name="connsiteX1" fmla="*/ 12 w 128349"/>
              <a:gd name="connsiteY1" fmla="*/ 168442 h 473242"/>
              <a:gd name="connsiteX2" fmla="*/ 112307 w 128349"/>
              <a:gd name="connsiteY2" fmla="*/ 256674 h 473242"/>
              <a:gd name="connsiteX3" fmla="*/ 32096 w 128349"/>
              <a:gd name="connsiteY3" fmla="*/ 344906 h 473242"/>
              <a:gd name="connsiteX4" fmla="*/ 128349 w 128349"/>
              <a:gd name="connsiteY4" fmla="*/ 473242 h 4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49" h="473242">
                <a:moveTo>
                  <a:pt x="120328" y="0"/>
                </a:moveTo>
                <a:cubicBezTo>
                  <a:pt x="60838" y="62831"/>
                  <a:pt x="1349" y="125663"/>
                  <a:pt x="12" y="168442"/>
                </a:cubicBezTo>
                <a:cubicBezTo>
                  <a:pt x="-1325" y="211221"/>
                  <a:pt x="106960" y="227263"/>
                  <a:pt x="112307" y="256674"/>
                </a:cubicBezTo>
                <a:cubicBezTo>
                  <a:pt x="117654" y="286085"/>
                  <a:pt x="29422" y="308811"/>
                  <a:pt x="32096" y="344906"/>
                </a:cubicBezTo>
                <a:cubicBezTo>
                  <a:pt x="34770" y="381001"/>
                  <a:pt x="128349" y="473242"/>
                  <a:pt x="128349" y="473242"/>
                </a:cubicBezTo>
              </a:path>
            </a:pathLst>
          </a:custGeom>
          <a:noFill/>
          <a:ln w="12700" cap="flat" cmpd="sng" algn="ctr">
            <a:solidFill>
              <a:srgbClr val="247E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  <p:sp>
        <p:nvSpPr>
          <p:cNvPr id="31" name="Rectangle 30" descr="A box highlighting the arrows on a clustered index going from the leaves to the data that was relevant to the query" title="Highlight"/>
          <p:cNvSpPr/>
          <p:nvPr/>
        </p:nvSpPr>
        <p:spPr bwMode="auto">
          <a:xfrm>
            <a:off x="7688551" y="2990070"/>
            <a:ext cx="228982" cy="115080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99933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700" dirty="0"/>
              <a:t>If we have an index on rating:</a:t>
            </a:r>
          </a:p>
          <a:p>
            <a:pPr lvl="1"/>
            <a:r>
              <a:rPr lang="en-US" altLang="x-none" sz="1500" b="1" dirty="0"/>
              <a:t>Cardinality</a:t>
            </a:r>
            <a:r>
              <a:rPr lang="en-US" altLang="x-none" sz="1500" dirty="0"/>
              <a:t> = (1/</a:t>
            </a:r>
            <a:r>
              <a:rPr lang="en-US" altLang="x-none" sz="1500" dirty="0" err="1"/>
              <a:t>NKeys</a:t>
            </a:r>
            <a:r>
              <a:rPr lang="en-US" altLang="x-none" sz="1500" dirty="0"/>
              <a:t>(I)) * </a:t>
            </a:r>
            <a:r>
              <a:rPr lang="en-US" altLang="x-none" sz="1500" dirty="0" err="1"/>
              <a:t>NTuples</a:t>
            </a:r>
            <a:r>
              <a:rPr lang="en-US" altLang="x-none" sz="1500" dirty="0"/>
              <a:t>(R) = (1/10) * 40000 tuples </a:t>
            </a:r>
          </a:p>
          <a:p>
            <a:pPr lvl="1"/>
            <a:r>
              <a:rPr lang="en-US" altLang="x-none" sz="1500" b="1" dirty="0"/>
              <a:t>Clustered index: </a:t>
            </a:r>
            <a:r>
              <a:rPr lang="en-US" altLang="x-none" sz="1500" dirty="0"/>
              <a:t>(1/</a:t>
            </a:r>
            <a:r>
              <a:rPr lang="en-US" altLang="x-none" sz="1500" dirty="0" err="1"/>
              <a:t>NKeys</a:t>
            </a:r>
            <a:r>
              <a:rPr lang="en-US" altLang="x-none" sz="1500" dirty="0"/>
              <a:t>(I)) * (</a:t>
            </a:r>
            <a:r>
              <a:rPr lang="en-US" altLang="x-none" sz="1500" dirty="0" err="1"/>
              <a:t>NPages</a:t>
            </a:r>
            <a:r>
              <a:rPr lang="en-US" altLang="x-none" sz="1500" dirty="0"/>
              <a:t>(I)+</a:t>
            </a:r>
            <a:r>
              <a:rPr lang="en-US" altLang="x-none" sz="1500" dirty="0" err="1"/>
              <a:t>NPages</a:t>
            </a:r>
            <a:r>
              <a:rPr lang="en-US" altLang="x-none" sz="1500" dirty="0"/>
              <a:t>(R)) </a:t>
            </a:r>
            <a:br>
              <a:rPr lang="en-US" altLang="x-none" sz="1500" dirty="0"/>
            </a:br>
            <a:r>
              <a:rPr lang="en-US" altLang="x-none" sz="1500" dirty="0"/>
              <a:t>   = (1/10) * (50+500) = </a:t>
            </a:r>
            <a:r>
              <a:rPr lang="en-US" altLang="x-none" sz="1500" b="1" dirty="0"/>
              <a:t>55 pages are retrieved</a:t>
            </a:r>
            <a:r>
              <a:rPr lang="en-US" altLang="x-none" sz="1500" dirty="0"/>
              <a:t>. (This is the cost.)</a:t>
            </a:r>
          </a:p>
          <a:p>
            <a:pPr lvl="1"/>
            <a:r>
              <a:rPr lang="en-US" altLang="x-none" sz="1500" b="1" dirty="0" err="1"/>
              <a:t>Unclustered</a:t>
            </a:r>
            <a:r>
              <a:rPr lang="en-US" altLang="x-none" sz="1500" b="1" dirty="0"/>
              <a:t> index</a:t>
            </a:r>
            <a:r>
              <a:rPr lang="en-US" altLang="x-none" sz="1500" dirty="0"/>
              <a:t>: (1/</a:t>
            </a:r>
            <a:r>
              <a:rPr lang="en-US" altLang="x-none" sz="1500" dirty="0" err="1"/>
              <a:t>NKeys</a:t>
            </a:r>
            <a:r>
              <a:rPr lang="en-US" altLang="x-none" sz="1500" dirty="0"/>
              <a:t>(I)) * (</a:t>
            </a:r>
            <a:r>
              <a:rPr lang="en-US" altLang="x-none" sz="1500" dirty="0" err="1"/>
              <a:t>NPages</a:t>
            </a:r>
            <a:r>
              <a:rPr lang="en-US" altLang="x-none" sz="1500" dirty="0"/>
              <a:t>(I)+</a:t>
            </a:r>
            <a:r>
              <a:rPr lang="en-US" altLang="x-none" sz="1500" dirty="0" err="1"/>
              <a:t>NTuples</a:t>
            </a:r>
            <a:r>
              <a:rPr lang="en-US" altLang="x-none" sz="1500" dirty="0"/>
              <a:t>(R)) </a:t>
            </a:r>
            <a:br>
              <a:rPr lang="en-US" altLang="x-none" sz="1500" dirty="0"/>
            </a:br>
            <a:r>
              <a:rPr lang="en-US" altLang="x-none" sz="1500" dirty="0"/>
              <a:t>   = (1/10) * (50+40000) = </a:t>
            </a:r>
            <a:r>
              <a:rPr lang="en-US" altLang="x-none" sz="1500" b="1" dirty="0"/>
              <a:t>4005 pages are retrieved</a:t>
            </a:r>
            <a:r>
              <a:rPr lang="en-US" altLang="x-none" sz="1500" dirty="0"/>
              <a:t>.  </a:t>
            </a:r>
            <a:endParaRPr lang="en-US" altLang="x-none" dirty="0"/>
          </a:p>
          <a:p>
            <a:pPr>
              <a:spcBef>
                <a:spcPts val="2000"/>
              </a:spcBef>
            </a:pPr>
            <a:r>
              <a:rPr lang="en-US" altLang="x-none" sz="1700" dirty="0"/>
              <a:t>If we have an index on </a:t>
            </a:r>
            <a:r>
              <a:rPr lang="en-US" altLang="x-none" sz="1700" dirty="0" err="1"/>
              <a:t>sid</a:t>
            </a:r>
            <a:r>
              <a:rPr lang="en-US" altLang="x-none" sz="1700" dirty="0"/>
              <a:t>:</a:t>
            </a:r>
          </a:p>
          <a:p>
            <a:pPr lvl="1"/>
            <a:r>
              <a:rPr lang="en-US" altLang="x-none" sz="1400" dirty="0"/>
              <a:t>Would have to retrieve all tuples/pages.  With a clustered index, the cost is 50+500, with </a:t>
            </a:r>
            <a:r>
              <a:rPr lang="en-US" altLang="x-none" sz="1400" dirty="0" err="1"/>
              <a:t>unclustered</a:t>
            </a:r>
            <a:r>
              <a:rPr lang="en-US" altLang="x-none" sz="1400" dirty="0"/>
              <a:t> index, 50+40000.</a:t>
            </a:r>
            <a:endParaRPr lang="en-US" altLang="x-none" dirty="0"/>
          </a:p>
          <a:p>
            <a:pPr>
              <a:spcBef>
                <a:spcPts val="2000"/>
              </a:spcBef>
            </a:pPr>
            <a:r>
              <a:rPr lang="en-US" altLang="x-none" sz="1700" dirty="0"/>
              <a:t>Doing a file scan:</a:t>
            </a:r>
          </a:p>
          <a:p>
            <a:pPr lvl="1"/>
            <a:r>
              <a:rPr lang="en-US" altLang="x-none" sz="1400" dirty="0"/>
              <a:t>We retrieve all file pages (500).</a:t>
            </a:r>
          </a:p>
        </p:txBody>
      </p:sp>
      <p:sp>
        <p:nvSpPr>
          <p:cNvPr id="92166" name="Rectangle 6" descr="SELECT S.sid&#13;&#10;  FROM Sailors S&#13;&#10; WHERE S.rating=8&#13;&#10;" title="SQL Query"/>
          <p:cNvSpPr>
            <a:spLocks noChangeArrowheads="1"/>
          </p:cNvSpPr>
          <p:nvPr/>
        </p:nvSpPr>
        <p:spPr bwMode="auto">
          <a:xfrm>
            <a:off x="6188323" y="509382"/>
            <a:ext cx="2253853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150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S.sid</a:t>
            </a:r>
            <a:endParaRPr lang="en-US" altLang="x-none" sz="150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5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Sailors S</a:t>
            </a:r>
          </a:p>
          <a:p>
            <a:r>
              <a:rPr lang="en-US" altLang="x-none" sz="15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150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S.rating</a:t>
            </a:r>
            <a:r>
              <a:rPr lang="en-US" altLang="x-none" sz="15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Enumeration of Left-Deep Plans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7010400" cy="3394472"/>
          </a:xfrm>
          <a:noFill/>
        </p:spPr>
        <p:txBody>
          <a:bodyPr vert="horz" lIns="67866" tIns="33338" rIns="67866" bIns="33338" rtlCol="0">
            <a:normAutofit lnSpcReduction="10000"/>
          </a:bodyPr>
          <a:lstStyle/>
          <a:p>
            <a:r>
              <a:rPr lang="en-US" altLang="x-none" sz="1800" dirty="0"/>
              <a:t>Left-deep plans differ in </a:t>
            </a:r>
          </a:p>
          <a:p>
            <a:pPr lvl="1"/>
            <a:r>
              <a:rPr lang="en-US" altLang="x-none" sz="1500" dirty="0"/>
              <a:t>the order of relations</a:t>
            </a:r>
          </a:p>
          <a:p>
            <a:pPr lvl="1"/>
            <a:r>
              <a:rPr lang="en-US" altLang="x-none" sz="1500" dirty="0"/>
              <a:t>the access method for each leaf operator</a:t>
            </a:r>
          </a:p>
          <a:p>
            <a:pPr lvl="1"/>
            <a:r>
              <a:rPr lang="en-US" altLang="x-none" sz="1500" dirty="0"/>
              <a:t>the join method for each join operator</a:t>
            </a:r>
            <a:endParaRPr lang="en-US" altLang="x-none" sz="1800" dirty="0"/>
          </a:p>
          <a:p>
            <a:pPr>
              <a:spcBef>
                <a:spcPts val="2000"/>
              </a:spcBef>
            </a:pPr>
            <a:r>
              <a:rPr lang="en-US" altLang="x-none" sz="1800" dirty="0"/>
              <a:t>Enumerated using N passes (if N relations joined):</a:t>
            </a:r>
          </a:p>
          <a:p>
            <a:pPr lvl="1">
              <a:buSzPct val="75000"/>
            </a:pPr>
            <a:r>
              <a:rPr lang="en-US" altLang="x-none" sz="1500" b="1" dirty="0"/>
              <a:t>Pass 1:  </a:t>
            </a:r>
            <a:r>
              <a:rPr lang="en-US" altLang="x-none" sz="1500" dirty="0"/>
              <a:t>Find best 1-relation plan for each relation</a:t>
            </a:r>
          </a:p>
          <a:p>
            <a:pPr lvl="1">
              <a:buSzPct val="75000"/>
            </a:pPr>
            <a:r>
              <a:rPr lang="en-US" altLang="x-none" sz="1500" b="1" dirty="0"/>
              <a:t>Pass </a:t>
            </a:r>
            <a:r>
              <a:rPr lang="en-US" altLang="x-none" sz="1500" b="1" dirty="0" err="1">
                <a:latin typeface="Times New Roman" charset="0"/>
              </a:rPr>
              <a:t>i</a:t>
            </a:r>
            <a:r>
              <a:rPr lang="en-US" altLang="x-none" sz="1500" b="1" dirty="0"/>
              <a:t>:  </a:t>
            </a:r>
            <a:r>
              <a:rPr lang="en-US" altLang="x-none" sz="1500" dirty="0"/>
              <a:t>Find best way to join result of an (</a:t>
            </a:r>
            <a:r>
              <a:rPr lang="en-US" altLang="x-none" sz="1500" i="1" dirty="0" err="1">
                <a:latin typeface="Times New Roman" charset="0"/>
              </a:rPr>
              <a:t>i</a:t>
            </a:r>
            <a:r>
              <a:rPr lang="en-US" altLang="x-none" sz="1500" i="1" dirty="0"/>
              <a:t> </a:t>
            </a:r>
            <a:r>
              <a:rPr lang="en-US" altLang="x-none" sz="1500" dirty="0"/>
              <a:t>-1)-relation plan (as outer) to the </a:t>
            </a:r>
            <a:r>
              <a:rPr lang="en-US" altLang="x-none" sz="1500" i="1" dirty="0" err="1">
                <a:latin typeface="Times New Roman" charset="0"/>
              </a:rPr>
              <a:t>i</a:t>
            </a:r>
            <a:r>
              <a:rPr lang="ja-JP" altLang="en-US" sz="1500" dirty="0"/>
              <a:t>’</a:t>
            </a:r>
            <a:r>
              <a:rPr lang="en-US" altLang="ja-JP" sz="1500" dirty="0" err="1"/>
              <a:t>th</a:t>
            </a:r>
            <a:r>
              <a:rPr lang="en-US" altLang="ja-JP" sz="1500" dirty="0"/>
              <a:t> relation.  </a:t>
            </a:r>
            <a:r>
              <a:rPr lang="en-US" altLang="ja-JP" sz="1500" dirty="0">
                <a:solidFill>
                  <a:schemeClr val="accent2"/>
                </a:solidFill>
              </a:rPr>
              <a:t>(</a:t>
            </a:r>
            <a:r>
              <a:rPr lang="en-US" altLang="ja-JP" sz="1500" i="1" dirty="0" err="1">
                <a:latin typeface="Times New Roman" charset="0"/>
              </a:rPr>
              <a:t>i</a:t>
            </a:r>
            <a:r>
              <a:rPr lang="en-US" altLang="ja-JP" sz="1500" i="1" dirty="0">
                <a:latin typeface="Times New Roman" charset="0"/>
              </a:rPr>
              <a:t> </a:t>
            </a:r>
            <a:r>
              <a:rPr lang="en-US" altLang="ja-JP" sz="1500" dirty="0"/>
              <a:t>between 2 and N</a:t>
            </a:r>
            <a:r>
              <a:rPr lang="en-US" altLang="ja-JP" sz="1500" dirty="0">
                <a:solidFill>
                  <a:schemeClr val="accent2"/>
                </a:solidFill>
              </a:rPr>
              <a:t>.)</a:t>
            </a:r>
            <a:endParaRPr lang="en-US" altLang="x-none" sz="1500" dirty="0"/>
          </a:p>
          <a:p>
            <a:pPr>
              <a:spcBef>
                <a:spcPts val="2000"/>
              </a:spcBef>
            </a:pPr>
            <a:r>
              <a:rPr lang="en-US" altLang="x-none" sz="1800" dirty="0"/>
              <a:t>For each subset of relations, retain only:</a:t>
            </a:r>
          </a:p>
          <a:p>
            <a:pPr lvl="1">
              <a:buSzPct val="75000"/>
            </a:pPr>
            <a:r>
              <a:rPr lang="en-US" altLang="x-none" sz="1500" dirty="0"/>
              <a:t>Cheapest plan overall, plus</a:t>
            </a:r>
          </a:p>
          <a:p>
            <a:pPr lvl="1">
              <a:buSzPct val="75000"/>
            </a:pPr>
            <a:r>
              <a:rPr lang="en-US" altLang="x-none" sz="1500" dirty="0"/>
              <a:t>Cheapest plan for each </a:t>
            </a:r>
            <a:r>
              <a:rPr lang="en-US" altLang="x-none" sz="1500" i="1" dirty="0">
                <a:solidFill>
                  <a:schemeClr val="accent2"/>
                </a:solidFill>
              </a:rPr>
              <a:t>interesting order </a:t>
            </a:r>
            <a:r>
              <a:rPr lang="en-US" altLang="x-none" sz="1500" dirty="0"/>
              <a:t>of the tuples.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562600" y="819150"/>
            <a:ext cx="1771650" cy="1594904"/>
            <a:chOff x="389240" y="3487873"/>
            <a:chExt cx="1771650" cy="1594904"/>
          </a:xfrm>
        </p:grpSpPr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1376B0C6-2BB5-9243-BAD6-09A9FF06E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0C4FB651-30EC-1342-9AC5-12BB78BEA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31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B2F96070-A29B-034B-AB8F-C3226A58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56E475B0-CC60-014D-9C3F-7A0F82C3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ABB70C9-096C-A94A-A8EF-107ECF42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EFD9EAF5-F7E8-F746-BC61-29D550AE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3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DBC680A1-4BAD-E746-810D-F660F0EC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66F735C-FE80-2441-9040-2FBA1516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90B359A-05FC-DC41-945B-4EF9D43D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D7872C0C-CE3E-A04C-982C-7391ABE7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172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01ED9E8-1E34-5C4D-8809-3AFD3405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DD29953-1C6A-6B4B-BAC7-09971C5A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F3C88E5D-742D-D14D-8BC3-ACF13AA89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65" y="3590267"/>
              <a:ext cx="361950" cy="298847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17E87C34-374D-7E46-A063-9ABFD56E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78" y="3597410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652BAEC0-FCF5-3F4A-8BA8-052EF57DA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90" y="3995079"/>
              <a:ext cx="363141" cy="298847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2D2A6DA7-43AB-7D42-918F-E434528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493" y="4002223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7CC2861E-F8CA-0940-8047-35E5536FA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59" y="4392748"/>
              <a:ext cx="363141" cy="297656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637F80F8-FA0A-E64D-AA8A-9B2A05E2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162" y="4399892"/>
              <a:ext cx="302419" cy="251222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8882DCBE-701D-9A47-B2DB-D50515E5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12" y="4663020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4F549652-B17F-644B-A313-24D38BB5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40" y="4670164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8CC721D1-7382-EF4B-83D3-348F98DA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187" y="4245110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01" name="Rectangle 46">
              <a:extLst>
                <a:ext uri="{FF2B5EF4-FFF2-40B4-BE49-F238E27FC236}">
                  <a16:creationId xmlns:a16="http://schemas.microsoft.com/office/drawing/2014/main" id="{DE06E963-BA6C-A645-81DA-60626DAE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906" y="3849823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4ECAF03A-CF50-A649-A6B9-FE32FDEB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36" y="4739877"/>
              <a:ext cx="142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239000" y="819150"/>
            <a:ext cx="1771346" cy="1594904"/>
            <a:chOff x="389240" y="3487873"/>
            <a:chExt cx="1771346" cy="1594904"/>
          </a:xfrm>
        </p:grpSpPr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376B0C6-2BB5-9243-BAD6-09A9FF06E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0C4FB651-30EC-1342-9AC5-12BB78BEA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31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B2F96070-A29B-034B-AB8F-C3226A58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56E475B0-CC60-014D-9C3F-7A0F82C3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ABB70C9-096C-A94A-A8EF-107ECF42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EFD9EAF5-F7E8-F746-BC61-29D550AE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3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DBC680A1-4BAD-E746-810D-F660F0EC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D66F735C-FE80-2441-9040-2FBA1516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B90B359A-05FC-DC41-945B-4EF9D43D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D7872C0C-CE3E-A04C-982C-7391ABE7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172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001ED9E8-1E34-5C4D-8809-3AFD3405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FDD29953-1C6A-6B4B-BAC7-09971C5A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F3C88E5D-742D-D14D-8BC3-ACF13AA89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65" y="3590267"/>
              <a:ext cx="361950" cy="298847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17E87C34-374D-7E46-A063-9ABFD56E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78" y="3597410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652BAEC0-FCF5-3F4A-8BA8-052EF57DA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90" y="3995079"/>
              <a:ext cx="363141" cy="298847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2D2A6DA7-43AB-7D42-918F-E434528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493" y="4002223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7CC2861E-F8CA-0940-8047-35E5536FA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59" y="4392748"/>
              <a:ext cx="363141" cy="297656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637F80F8-FA0A-E64D-AA8A-9B2A05E2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162" y="4399892"/>
              <a:ext cx="302419" cy="251222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8882DCBE-701D-9A47-B2DB-D50515E5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12" y="4663020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3" name="Rectangle 44">
              <a:extLst>
                <a:ext uri="{FF2B5EF4-FFF2-40B4-BE49-F238E27FC236}">
                  <a16:creationId xmlns:a16="http://schemas.microsoft.com/office/drawing/2014/main" id="{4F549652-B17F-644B-A313-24D38BB5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40" y="4670164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4" name="Rectangle 45">
              <a:extLst>
                <a:ext uri="{FF2B5EF4-FFF2-40B4-BE49-F238E27FC236}">
                  <a16:creationId xmlns:a16="http://schemas.microsoft.com/office/drawing/2014/main" id="{8CC721D1-7382-EF4B-83D3-348F98DA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187" y="4245110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25" name="Rectangle 46">
              <a:extLst>
                <a:ext uri="{FF2B5EF4-FFF2-40B4-BE49-F238E27FC236}">
                  <a16:creationId xmlns:a16="http://schemas.microsoft.com/office/drawing/2014/main" id="{DE06E963-BA6C-A645-81DA-60626DAE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906" y="3849823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6" name="Rectangle 2">
              <a:extLst>
                <a:ext uri="{FF2B5EF4-FFF2-40B4-BE49-F238E27FC236}">
                  <a16:creationId xmlns:a16="http://schemas.microsoft.com/office/drawing/2014/main" id="{4ECAF03A-CF50-A649-A6B9-FE32FDEB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36" y="4739877"/>
              <a:ext cx="142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</p:spTree>
    <p:extLst>
      <p:ext uri="{BB962C8B-B14F-4D97-AF65-F5344CB8AC3E}">
        <p14:creationId xmlns:p14="http://schemas.microsoft.com/office/powerpoint/2010/main" val="122638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The Principle of Optimality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7010400" cy="3394472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500" dirty="0"/>
              <a:t>Bellman </a:t>
            </a:r>
            <a:r>
              <a:rPr lang="mr-IN" altLang="x-none" sz="1500" dirty="0"/>
              <a:t>’</a:t>
            </a:r>
            <a:r>
              <a:rPr lang="en-US" altLang="x-none" sz="1500" dirty="0"/>
              <a:t>57 (slightly adapted to our setting)</a:t>
            </a:r>
          </a:p>
          <a:p>
            <a:r>
              <a:rPr lang="en-US" altLang="x-none" sz="1500" dirty="0"/>
              <a:t>The best overall plan is composed of best decisions on the </a:t>
            </a:r>
            <a:r>
              <a:rPr lang="en-US" altLang="x-none" sz="1500" dirty="0" err="1"/>
              <a:t>subplans</a:t>
            </a:r>
            <a:endParaRPr lang="en-US" altLang="x-none" sz="1500" dirty="0"/>
          </a:p>
          <a:p>
            <a:pPr lvl="1"/>
            <a:r>
              <a:rPr lang="en-US" altLang="x-none" sz="1300" dirty="0"/>
              <a:t>Optimal result has optimal substructure</a:t>
            </a:r>
          </a:p>
          <a:p>
            <a:r>
              <a:rPr lang="en-US" altLang="x-none" sz="1500" dirty="0"/>
              <a:t>For example, the best left-deep plan to join tables A, B, C is either:</a:t>
            </a:r>
          </a:p>
          <a:p>
            <a:pPr lvl="1"/>
            <a:r>
              <a:rPr lang="en-US" altLang="x-none" sz="1300" dirty="0"/>
              <a:t>(The best plan for joining A, B) </a:t>
            </a:r>
            <a:r>
              <a:rPr lang="en-US" sz="1300" dirty="0"/>
              <a:t>⨝ C</a:t>
            </a:r>
          </a:p>
          <a:p>
            <a:pPr lvl="1"/>
            <a:r>
              <a:rPr lang="en-US" altLang="x-none" sz="1300" dirty="0"/>
              <a:t>(The best plan for joining A, C) </a:t>
            </a:r>
            <a:r>
              <a:rPr lang="en-US" sz="1300" dirty="0"/>
              <a:t>⨝ B</a:t>
            </a:r>
          </a:p>
          <a:p>
            <a:pPr lvl="1"/>
            <a:r>
              <a:rPr lang="en-US" altLang="x-none" sz="1300" dirty="0"/>
              <a:t>(The best plan for joining B, C) </a:t>
            </a:r>
            <a:r>
              <a:rPr lang="en-US" sz="1300" dirty="0"/>
              <a:t>⨝ A</a:t>
            </a:r>
          </a:p>
          <a:p>
            <a:r>
              <a:rPr lang="en-US" altLang="x-none" sz="1500" dirty="0"/>
              <a:t>This is great!</a:t>
            </a:r>
          </a:p>
          <a:p>
            <a:pPr lvl="1"/>
            <a:r>
              <a:rPr lang="en-US" altLang="x-none" sz="1300" dirty="0"/>
              <a:t>When optimizing a </a:t>
            </a:r>
            <a:r>
              <a:rPr lang="en-US" altLang="x-none" sz="1300" dirty="0" err="1"/>
              <a:t>subplan</a:t>
            </a:r>
            <a:r>
              <a:rPr lang="en-US" altLang="x-none" sz="1300" dirty="0"/>
              <a:t> (e.g. A </a:t>
            </a:r>
            <a:r>
              <a:rPr lang="en-US" sz="1300" dirty="0"/>
              <a:t>⨝ B)</a:t>
            </a:r>
            <a:r>
              <a:rPr lang="en-US" altLang="x-none" sz="1300" dirty="0"/>
              <a:t>, we don’t have to think about how it will be used later (e.g. when dealing with C)!</a:t>
            </a:r>
          </a:p>
          <a:p>
            <a:pPr lvl="1"/>
            <a:r>
              <a:rPr lang="en-US" altLang="x-none" sz="1300" dirty="0"/>
              <a:t>When optimizing a higher-level plan (e.g. A </a:t>
            </a:r>
            <a:r>
              <a:rPr lang="en-US" sz="1300" dirty="0"/>
              <a:t>⨝ B ⨝ C) we can reuse the best results of subroutines (e.g. </a:t>
            </a:r>
            <a:r>
              <a:rPr lang="en-US" altLang="x-none" sz="1300" dirty="0"/>
              <a:t>A </a:t>
            </a:r>
            <a:r>
              <a:rPr lang="en-US" sz="1300" dirty="0"/>
              <a:t>⨝ B)!</a:t>
            </a:r>
            <a:endParaRPr lang="en-US" altLang="x-none" sz="1300" dirty="0"/>
          </a:p>
          <a:p>
            <a:pPr lvl="1"/>
            <a:endParaRPr lang="en-US" altLang="x-none" sz="1300" dirty="0"/>
          </a:p>
          <a:p>
            <a:pPr lvl="1"/>
            <a:endParaRPr lang="en-US" altLang="x-none" sz="1300" dirty="0"/>
          </a:p>
        </p:txBody>
      </p:sp>
      <p:sp>
        <p:nvSpPr>
          <p:cNvPr id="2" name="Triangle 1"/>
          <p:cNvSpPr/>
          <p:nvPr/>
        </p:nvSpPr>
        <p:spPr>
          <a:xfrm>
            <a:off x="4343400" y="3943350"/>
            <a:ext cx="1493520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{A, B}</a:t>
            </a:r>
          </a:p>
        </p:txBody>
      </p:sp>
    </p:spTree>
    <p:extLst>
      <p:ext uri="{BB962C8B-B14F-4D97-AF65-F5344CB8AC3E}">
        <p14:creationId xmlns:p14="http://schemas.microsoft.com/office/powerpoint/2010/main" val="59768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Dynamic Programming Algorithm for System R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7543800" cy="3394472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800" dirty="0"/>
              <a:t>Principle of optimality allows us to build best </a:t>
            </a:r>
            <a:r>
              <a:rPr lang="en-US" altLang="x-none" sz="1800" dirty="0" err="1"/>
              <a:t>subplans</a:t>
            </a:r>
            <a:r>
              <a:rPr lang="en-US" altLang="x-none" sz="1800" dirty="0"/>
              <a:t> “bottom up”</a:t>
            </a:r>
          </a:p>
          <a:p>
            <a:pPr lvl="1"/>
            <a:r>
              <a:rPr lang="en-US" altLang="x-none" sz="1300" dirty="0"/>
              <a:t>Pass 1: Find best plans of height 1 (base table accesses), and record them in a table</a:t>
            </a:r>
          </a:p>
          <a:p>
            <a:pPr lvl="1"/>
            <a:r>
              <a:rPr lang="en-US" altLang="x-none" sz="1300" dirty="0"/>
              <a:t>Pass 2: Find best plans of height 2 (joins of base tables) by combining plans of height 1, record them in a table</a:t>
            </a:r>
          </a:p>
          <a:p>
            <a:pPr lvl="1"/>
            <a:r>
              <a:rPr lang="mr-IN" altLang="x-none" sz="1300" dirty="0"/>
              <a:t>…</a:t>
            </a:r>
            <a:endParaRPr lang="en-US" altLang="x-none" sz="1300" dirty="0"/>
          </a:p>
          <a:p>
            <a:pPr lvl="1"/>
            <a:r>
              <a:rPr lang="en-US" altLang="x-none" sz="1300" dirty="0"/>
              <a:t>Pass </a:t>
            </a:r>
            <a:r>
              <a:rPr lang="en-US" altLang="x-none" sz="13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1300" dirty="0"/>
              <a:t>: Find best plans of height </a:t>
            </a:r>
            <a:r>
              <a:rPr lang="en-US" altLang="x-none" sz="13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1300" dirty="0"/>
              <a:t> by combining plans of height </a:t>
            </a:r>
            <a:r>
              <a:rPr lang="en-US" altLang="x-none" sz="13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1300" i="1" dirty="0">
                <a:latin typeface="Times New Roman" charset="0"/>
                <a:ea typeface="Times New Roman" charset="0"/>
                <a:cs typeface="Times New Roman" charset="0"/>
              </a:rPr>
              <a:t> - </a:t>
            </a:r>
            <a:r>
              <a:rPr lang="en-US" altLang="x-none" sz="1300" dirty="0"/>
              <a:t>1 with plans of height 1, record them in a table</a:t>
            </a:r>
          </a:p>
          <a:p>
            <a:pPr lvl="1"/>
            <a:r>
              <a:rPr lang="mr-IN" altLang="x-none" sz="1300" dirty="0"/>
              <a:t>…</a:t>
            </a:r>
            <a:endParaRPr lang="en-US" altLang="x-none" sz="1300" dirty="0"/>
          </a:p>
          <a:p>
            <a:pPr lvl="1"/>
            <a:r>
              <a:rPr lang="en-US" altLang="x-none" sz="1300" dirty="0"/>
              <a:t>Pass </a:t>
            </a:r>
            <a:r>
              <a:rPr lang="en-US" altLang="x-none" sz="1300" i="1" dirty="0"/>
              <a:t>n: </a:t>
            </a:r>
            <a:r>
              <a:rPr lang="en-US" altLang="x-none" sz="1300" dirty="0"/>
              <a:t>Find best plan overall by combining plans of height </a:t>
            </a:r>
            <a:r>
              <a:rPr lang="en-US" altLang="x-none" sz="1300" i="1" dirty="0"/>
              <a:t>n-1</a:t>
            </a:r>
            <a:r>
              <a:rPr lang="en-US" altLang="x-none" sz="1300" dirty="0"/>
              <a:t> with plans of height 1.</a:t>
            </a:r>
          </a:p>
          <a:p>
            <a:pPr lvl="1"/>
            <a:endParaRPr lang="en-US" altLang="x-none" sz="1300" dirty="0"/>
          </a:p>
        </p:txBody>
      </p:sp>
    </p:spTree>
    <p:extLst>
      <p:ext uri="{BB962C8B-B14F-4D97-AF65-F5344CB8AC3E}">
        <p14:creationId xmlns:p14="http://schemas.microsoft.com/office/powerpoint/2010/main" val="23129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Plan Space</a:t>
            </a:r>
          </a:p>
          <a:p>
            <a:pPr marL="457200" indent="-457200">
              <a:spcBef>
                <a:spcPts val="2000"/>
              </a:spcBef>
              <a:spcAft>
                <a:spcPts val="2000"/>
              </a:spcAft>
              <a:buFont typeface="+mj-lt"/>
              <a:buAutoNum type="arabicPeriod"/>
            </a:pPr>
            <a:r>
              <a:rPr lang="en-US" dirty="0"/>
              <a:t>Cost 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348913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700" dirty="0"/>
              <a:t>The Basic Dynamic Programming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79595" name="Group 43" descr="DP table for the selinger query optimization plan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695"/>
              </p:ext>
            </p:extLst>
          </p:nvPr>
        </p:nvGraphicFramePr>
        <p:xfrm>
          <a:off x="533400" y="1809750"/>
          <a:ext cx="4171950" cy="2788445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Subset of tables in FROM clause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Best plan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Cost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{R, S}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hashjoin(R,S)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{R, T}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mergejoin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(R,T)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700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3200" y="106322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keyed on </a:t>
            </a:r>
            <a:br>
              <a:rPr lang="en-US" dirty="0"/>
            </a:br>
            <a:r>
              <a:rPr lang="en-US" dirty="0"/>
              <a:t>1st column</a:t>
            </a:r>
          </a:p>
        </p:txBody>
      </p:sp>
    </p:spTree>
    <p:extLst>
      <p:ext uri="{BB962C8B-B14F-4D97-AF65-F5344CB8AC3E}">
        <p14:creationId xmlns:p14="http://schemas.microsoft.com/office/powerpoint/2010/main" val="692550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A Wrinkle: Interesting Orders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7010400" cy="3394472"/>
          </a:xfrm>
          <a:noFill/>
        </p:spPr>
        <p:txBody>
          <a:bodyPr vert="horz" lIns="67866" tIns="33338" rIns="67866" bIns="33338" rtlCol="0">
            <a:normAutofit lnSpcReduction="10000"/>
          </a:bodyPr>
          <a:lstStyle/>
          <a:p>
            <a:r>
              <a:rPr lang="en-US" altLang="x-none" sz="1800" dirty="0"/>
              <a:t>Left-deep plans differ in </a:t>
            </a:r>
          </a:p>
          <a:p>
            <a:pPr lvl="1"/>
            <a:r>
              <a:rPr lang="en-US" altLang="x-none" sz="1500" dirty="0"/>
              <a:t>the order of relations</a:t>
            </a:r>
          </a:p>
          <a:p>
            <a:pPr lvl="1"/>
            <a:r>
              <a:rPr lang="en-US" altLang="x-none" sz="1500" dirty="0"/>
              <a:t>the access method for each leaf operator</a:t>
            </a:r>
          </a:p>
          <a:p>
            <a:pPr lvl="1"/>
            <a:r>
              <a:rPr lang="en-US" altLang="x-none" sz="1500" dirty="0"/>
              <a:t>the join method for each join operator</a:t>
            </a:r>
            <a:endParaRPr lang="en-US" altLang="x-none" sz="1800" dirty="0"/>
          </a:p>
          <a:p>
            <a:pPr>
              <a:spcBef>
                <a:spcPts val="2000"/>
              </a:spcBef>
            </a:pPr>
            <a:r>
              <a:rPr lang="en-US" altLang="x-none" sz="1800" dirty="0"/>
              <a:t>Enumerated using N passes (if N relations joined):</a:t>
            </a:r>
          </a:p>
          <a:p>
            <a:pPr lvl="1">
              <a:buSzPct val="75000"/>
            </a:pPr>
            <a:r>
              <a:rPr lang="en-US" altLang="x-none" sz="1500" b="1" dirty="0"/>
              <a:t>Pass 1:  </a:t>
            </a:r>
            <a:r>
              <a:rPr lang="en-US" altLang="x-none" sz="1500" dirty="0"/>
              <a:t>Find best 1-relation plan for each relation</a:t>
            </a:r>
          </a:p>
          <a:p>
            <a:pPr lvl="1">
              <a:buSzPct val="75000"/>
            </a:pPr>
            <a:r>
              <a:rPr lang="en-US" altLang="x-none" sz="1500" b="1" dirty="0"/>
              <a:t>Pass </a:t>
            </a:r>
            <a:r>
              <a:rPr lang="en-US" altLang="x-none" sz="1500" b="1" dirty="0" err="1">
                <a:latin typeface="Times New Roman" charset="0"/>
              </a:rPr>
              <a:t>i</a:t>
            </a:r>
            <a:r>
              <a:rPr lang="en-US" altLang="x-none" sz="1500" b="1" dirty="0"/>
              <a:t>:  </a:t>
            </a:r>
            <a:r>
              <a:rPr lang="en-US" altLang="x-none" sz="1500" dirty="0"/>
              <a:t>Find best way to join result of an (</a:t>
            </a:r>
            <a:r>
              <a:rPr lang="en-US" altLang="x-none" sz="1500" i="1" dirty="0" err="1">
                <a:latin typeface="Times New Roman" charset="0"/>
              </a:rPr>
              <a:t>i</a:t>
            </a:r>
            <a:r>
              <a:rPr lang="en-US" altLang="x-none" sz="1500" i="1" dirty="0"/>
              <a:t> </a:t>
            </a:r>
            <a:r>
              <a:rPr lang="en-US" altLang="x-none" sz="1500" dirty="0"/>
              <a:t>-1)-relation plan (as outer) to the </a:t>
            </a:r>
            <a:r>
              <a:rPr lang="en-US" altLang="x-none" sz="1500" i="1" dirty="0" err="1">
                <a:latin typeface="Times New Roman" charset="0"/>
              </a:rPr>
              <a:t>i</a:t>
            </a:r>
            <a:r>
              <a:rPr lang="ja-JP" altLang="en-US" sz="1500" dirty="0"/>
              <a:t>’</a:t>
            </a:r>
            <a:r>
              <a:rPr lang="en-US" altLang="ja-JP" sz="1500" dirty="0" err="1"/>
              <a:t>th</a:t>
            </a:r>
            <a:r>
              <a:rPr lang="en-US" altLang="ja-JP" sz="1500" dirty="0"/>
              <a:t> relation.  </a:t>
            </a:r>
            <a:r>
              <a:rPr lang="en-US" altLang="ja-JP" sz="1500" dirty="0">
                <a:solidFill>
                  <a:schemeClr val="accent2"/>
                </a:solidFill>
              </a:rPr>
              <a:t>(</a:t>
            </a:r>
            <a:r>
              <a:rPr lang="en-US" altLang="ja-JP" sz="1500" i="1" dirty="0" err="1">
                <a:latin typeface="Times New Roman" charset="0"/>
              </a:rPr>
              <a:t>i</a:t>
            </a:r>
            <a:r>
              <a:rPr lang="en-US" altLang="ja-JP" sz="1500" i="1" dirty="0">
                <a:latin typeface="Times New Roman" charset="0"/>
              </a:rPr>
              <a:t> </a:t>
            </a:r>
            <a:r>
              <a:rPr lang="en-US" altLang="ja-JP" sz="1500" dirty="0"/>
              <a:t>between 2 and N</a:t>
            </a:r>
            <a:r>
              <a:rPr lang="en-US" altLang="ja-JP" sz="1500" dirty="0">
                <a:solidFill>
                  <a:schemeClr val="accent2"/>
                </a:solidFill>
              </a:rPr>
              <a:t>.)</a:t>
            </a:r>
            <a:endParaRPr lang="en-US" altLang="x-none" sz="1500" dirty="0"/>
          </a:p>
          <a:p>
            <a:pPr>
              <a:spcBef>
                <a:spcPts val="2000"/>
              </a:spcBef>
            </a:pPr>
            <a:r>
              <a:rPr lang="en-US" altLang="x-none" sz="1800" dirty="0"/>
              <a:t>For each subset of relations, retain only:</a:t>
            </a:r>
          </a:p>
          <a:p>
            <a:pPr lvl="1">
              <a:buSzPct val="75000"/>
            </a:pPr>
            <a:r>
              <a:rPr lang="en-US" altLang="x-none" sz="1500" dirty="0"/>
              <a:t>Cheapest plan overall, plus</a:t>
            </a:r>
          </a:p>
          <a:p>
            <a:pPr lvl="1">
              <a:buSzPct val="75000"/>
            </a:pPr>
            <a:r>
              <a:rPr lang="en-US" altLang="x-none" sz="1500" dirty="0"/>
              <a:t>Cheapest plan for each </a:t>
            </a:r>
            <a:r>
              <a:rPr lang="en-US" altLang="x-none" sz="1500" i="1" dirty="0">
                <a:solidFill>
                  <a:schemeClr val="accent2"/>
                </a:solidFill>
              </a:rPr>
              <a:t>interesting order </a:t>
            </a:r>
            <a:r>
              <a:rPr lang="en-US" altLang="x-none" sz="1500" dirty="0"/>
              <a:t>of the tuples.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562600" y="819150"/>
            <a:ext cx="1771650" cy="1594904"/>
            <a:chOff x="389240" y="3487873"/>
            <a:chExt cx="1771650" cy="1594904"/>
          </a:xfrm>
        </p:grpSpPr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1376B0C6-2BB5-9243-BAD6-09A9FF06E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0C4FB651-30EC-1342-9AC5-12BB78BEA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31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B2F96070-A29B-034B-AB8F-C3226A58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56E475B0-CC60-014D-9C3F-7A0F82C3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ABB70C9-096C-A94A-A8EF-107ECF42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EFD9EAF5-F7E8-F746-BC61-29D550AE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3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DBC680A1-4BAD-E746-810D-F660F0EC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66F735C-FE80-2441-9040-2FBA1516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90B359A-05FC-DC41-945B-4EF9D43D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D7872C0C-CE3E-A04C-982C-7391ABE7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172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01ED9E8-1E34-5C4D-8809-3AFD3405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DD29953-1C6A-6B4B-BAC7-09971C5A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F3C88E5D-742D-D14D-8BC3-ACF13AA89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65" y="3590267"/>
              <a:ext cx="361950" cy="298847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17E87C34-374D-7E46-A063-9ABFD56E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78" y="3597410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652BAEC0-FCF5-3F4A-8BA8-052EF57DA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90" y="3995079"/>
              <a:ext cx="363141" cy="298847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2D2A6DA7-43AB-7D42-918F-E434528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493" y="4002223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7CC2861E-F8CA-0940-8047-35E5536FA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59" y="4392748"/>
              <a:ext cx="363141" cy="297656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637F80F8-FA0A-E64D-AA8A-9B2A05E2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162" y="4399892"/>
              <a:ext cx="302419" cy="251222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8882DCBE-701D-9A47-B2DB-D50515E5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12" y="4663020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4F549652-B17F-644B-A313-24D38BB5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40" y="4670164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8CC721D1-7382-EF4B-83D3-348F98DA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187" y="4245110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01" name="Rectangle 46">
              <a:extLst>
                <a:ext uri="{FF2B5EF4-FFF2-40B4-BE49-F238E27FC236}">
                  <a16:creationId xmlns:a16="http://schemas.microsoft.com/office/drawing/2014/main" id="{DE06E963-BA6C-A645-81DA-60626DAE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906" y="3849823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4ECAF03A-CF50-A649-A6B9-FE32FDEB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36" y="4739877"/>
              <a:ext cx="142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239000" y="819150"/>
            <a:ext cx="1771346" cy="1594904"/>
            <a:chOff x="389240" y="3487873"/>
            <a:chExt cx="1771346" cy="1594904"/>
          </a:xfrm>
        </p:grpSpPr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376B0C6-2BB5-9243-BAD6-09A9FF06E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0C4FB651-30EC-1342-9AC5-12BB78BEA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31" y="4299879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B2F96070-A29B-034B-AB8F-C3226A58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56E475B0-CC60-014D-9C3F-7A0F82C3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68" y="4299879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ABB70C9-096C-A94A-A8EF-107ECF42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EFD9EAF5-F7E8-F746-BC61-29D550AE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3" y="3918879"/>
              <a:ext cx="1191" cy="77391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DBC680A1-4BAD-E746-810D-F660F0EC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D66F735C-FE80-2441-9040-2FBA1516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00" y="3918879"/>
              <a:ext cx="197644" cy="77391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B90B359A-05FC-DC41-945B-4EF9D43D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D7872C0C-CE3E-A04C-982C-7391ABE7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172" y="3487873"/>
              <a:ext cx="1191" cy="78581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001ED9E8-1E34-5C4D-8809-3AFD3405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FDD29953-1C6A-6B4B-BAC7-09971C5A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09" y="3487873"/>
              <a:ext cx="196453" cy="78581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F3C88E5D-742D-D14D-8BC3-ACF13AA89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65" y="3590267"/>
              <a:ext cx="361950" cy="298847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17E87C34-374D-7E46-A063-9ABFD56E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78" y="3597410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652BAEC0-FCF5-3F4A-8BA8-052EF57DA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90" y="3995079"/>
              <a:ext cx="363141" cy="298847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2D2A6DA7-43AB-7D42-918F-E434528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493" y="4002223"/>
              <a:ext cx="301228" cy="251222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7CC2861E-F8CA-0940-8047-35E5536FA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59" y="4392748"/>
              <a:ext cx="363141" cy="297656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637F80F8-FA0A-E64D-AA8A-9B2A05E2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162" y="4399892"/>
              <a:ext cx="302419" cy="251222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8882DCBE-701D-9A47-B2DB-D50515E5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12" y="4663020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3" name="Rectangle 44">
              <a:extLst>
                <a:ext uri="{FF2B5EF4-FFF2-40B4-BE49-F238E27FC236}">
                  <a16:creationId xmlns:a16="http://schemas.microsoft.com/office/drawing/2014/main" id="{4F549652-B17F-644B-A313-24D38BB5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40" y="4670164"/>
              <a:ext cx="255984" cy="26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4" name="Rectangle 45">
              <a:extLst>
                <a:ext uri="{FF2B5EF4-FFF2-40B4-BE49-F238E27FC236}">
                  <a16:creationId xmlns:a16="http://schemas.microsoft.com/office/drawing/2014/main" id="{8CC721D1-7382-EF4B-83D3-348F98DA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187" y="4245110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25" name="Rectangle 46">
              <a:extLst>
                <a:ext uri="{FF2B5EF4-FFF2-40B4-BE49-F238E27FC236}">
                  <a16:creationId xmlns:a16="http://schemas.microsoft.com/office/drawing/2014/main" id="{DE06E963-BA6C-A645-81DA-60626DAE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906" y="3849823"/>
              <a:ext cx="255680" cy="26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6" name="Rectangle 2">
              <a:extLst>
                <a:ext uri="{FF2B5EF4-FFF2-40B4-BE49-F238E27FC236}">
                  <a16:creationId xmlns:a16="http://schemas.microsoft.com/office/drawing/2014/main" id="{4ECAF03A-CF50-A649-A6B9-FE32FDEB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36" y="4739877"/>
              <a:ext cx="142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 sz="2700"/>
            </a:p>
          </p:txBody>
        </p:sp>
      </p:grpSp>
    </p:spTree>
    <p:extLst>
      <p:ext uri="{BB962C8B-B14F-4D97-AF65-F5344CB8AC3E}">
        <p14:creationId xmlns:p14="http://schemas.microsoft.com/office/powerpoint/2010/main" val="3782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Note on </a:t>
            </a:r>
            <a:r>
              <a:rPr lang="ja-JP" altLang="en-US"/>
              <a:t>“</a:t>
            </a:r>
            <a:r>
              <a:rPr lang="en-US" altLang="ja-JP"/>
              <a:t>Interesting Orders</a:t>
            </a:r>
            <a:r>
              <a:rPr lang="ja-JP" altLang="en-US"/>
              <a:t>”</a:t>
            </a:r>
            <a:endParaRPr lang="en-US" altLang="x-none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Physical property: Order.  </a:t>
            </a:r>
            <a:br>
              <a:rPr lang="en-US" altLang="x-none" dirty="0"/>
            </a:br>
            <a:r>
              <a:rPr lang="en-US" altLang="x-none" dirty="0"/>
              <a:t>When should we care? When is it “interesting”?</a:t>
            </a:r>
          </a:p>
          <a:p>
            <a:pPr>
              <a:spcBef>
                <a:spcPts val="3000"/>
              </a:spcBef>
            </a:pPr>
            <a:r>
              <a:rPr lang="en-US" altLang="x-none" dirty="0"/>
              <a:t>An intermediate result has an </a:t>
            </a:r>
            <a:r>
              <a:rPr lang="ja-JP" altLang="en-US" dirty="0"/>
              <a:t>“</a:t>
            </a:r>
            <a:r>
              <a:rPr lang="en-US" altLang="ja-JP" dirty="0"/>
              <a:t>interesting order</a:t>
            </a:r>
            <a:r>
              <a:rPr lang="ja-JP" altLang="en-US" dirty="0"/>
              <a:t>”</a:t>
            </a:r>
            <a:r>
              <a:rPr lang="en-US" altLang="ja-JP" dirty="0"/>
              <a:t> if it is sorted by anything we can use later in the query (“downstream” the arrows):</a:t>
            </a:r>
            <a:endParaRPr lang="en-US" altLang="x-none" dirty="0"/>
          </a:p>
          <a:p>
            <a:pPr lvl="1"/>
            <a:r>
              <a:rPr lang="en-US" altLang="x-none" dirty="0"/>
              <a:t>ORDER BY attributes</a:t>
            </a:r>
          </a:p>
          <a:p>
            <a:pPr lvl="1"/>
            <a:r>
              <a:rPr lang="en-US" altLang="x-none" dirty="0"/>
              <a:t>GROUP BY attributes</a:t>
            </a:r>
          </a:p>
          <a:p>
            <a:pPr lvl="1"/>
            <a:r>
              <a:rPr lang="en-US" altLang="x-none" dirty="0"/>
              <a:t>Join attributes of yet-to-be-added joins</a:t>
            </a:r>
          </a:p>
          <a:p>
            <a:pPr lvl="2"/>
            <a:r>
              <a:rPr lang="en-US" altLang="x-none" dirty="0"/>
              <a:t>subsequent merge join might be good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700"/>
              <a:t>The Dynamic Programming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79595" name="Group 43" descr="DP table for the selinger query optimization plan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55081"/>
              </p:ext>
            </p:extLst>
          </p:nvPr>
        </p:nvGraphicFramePr>
        <p:xfrm>
          <a:off x="483781" y="1503760"/>
          <a:ext cx="5543550" cy="2787254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Subset of tables in FROM clause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Interesting-order columns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Best plan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Cost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{R, S}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&lt;none&gt;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hashjoin(R,S)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7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{R, S}</a:t>
                      </a:r>
                    </a:p>
                  </a:txBody>
                  <a:tcPr marL="68580" marR="68580"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&lt;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R.a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,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S.b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&gt;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sortmerge(R,S)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marL="68580" marR="68580" marT="34296" marB="342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3200" y="74295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keyed on concatenation of 1st two columns</a:t>
            </a:r>
          </a:p>
        </p:txBody>
      </p:sp>
    </p:spTree>
    <p:extLst>
      <p:ext uri="{BB962C8B-B14F-4D97-AF65-F5344CB8AC3E}">
        <p14:creationId xmlns:p14="http://schemas.microsoft.com/office/powerpoint/2010/main" val="4008822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Enumeration of Plans (Contd.)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idx="1"/>
          </p:nvPr>
        </p:nvSpPr>
        <p:spPr>
          <a:xfrm>
            <a:off x="222619" y="1120379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x-none" sz="1600" dirty="0"/>
              <a:t>First figure out the scans and joins (select-project-join) using D.P.</a:t>
            </a:r>
          </a:p>
          <a:p>
            <a:pPr lvl="1"/>
            <a:r>
              <a:rPr lang="en-US" altLang="x-none" sz="1400" b="1" dirty="0"/>
              <a:t>Avoid Cartesian Products </a:t>
            </a:r>
            <a:r>
              <a:rPr lang="en-US" altLang="x-none" sz="1400" dirty="0"/>
              <a:t>in dynamic programming as follows:</a:t>
            </a:r>
            <a:br>
              <a:rPr lang="en-US" altLang="x-none" sz="1400" dirty="0"/>
            </a:br>
            <a:r>
              <a:rPr lang="en-US" altLang="x-none" sz="1400" dirty="0"/>
              <a:t>	When matching an </a:t>
            </a:r>
            <a:r>
              <a:rPr lang="en-US" altLang="ja-JP" sz="1400" i="1" dirty="0" err="1">
                <a:latin typeface="Times New Roman" charset="0"/>
              </a:rPr>
              <a:t>i</a:t>
            </a:r>
            <a:r>
              <a:rPr lang="en-US" altLang="x-none" sz="1400" dirty="0"/>
              <a:t> -1 way </a:t>
            </a:r>
            <a:r>
              <a:rPr lang="en-US" altLang="x-none" sz="1400" dirty="0" err="1"/>
              <a:t>subplan</a:t>
            </a:r>
            <a:r>
              <a:rPr lang="en-US" altLang="x-none" sz="1400" dirty="0"/>
              <a:t> with another table, only consider it if </a:t>
            </a:r>
          </a:p>
          <a:p>
            <a:pPr lvl="2"/>
            <a:r>
              <a:rPr lang="en-US" altLang="x-none" sz="1400" dirty="0"/>
              <a:t>There is a join condition between them, </a:t>
            </a:r>
            <a:r>
              <a:rPr lang="en-US" altLang="x-none" sz="1400" b="1" dirty="0"/>
              <a:t>or</a:t>
            </a:r>
          </a:p>
          <a:p>
            <a:pPr lvl="2"/>
            <a:r>
              <a:rPr lang="en-US" altLang="x-none" sz="1400" dirty="0"/>
              <a:t>All predicates in WHERE have been </a:t>
            </a:r>
            <a:r>
              <a:rPr lang="en-US" altLang="en-US" sz="1400" dirty="0"/>
              <a:t>“</a:t>
            </a:r>
            <a:r>
              <a:rPr lang="en-US" altLang="x-none" sz="1400" dirty="0"/>
              <a:t>used up</a:t>
            </a:r>
            <a:r>
              <a:rPr lang="en-US" altLang="en-US" sz="1400" dirty="0"/>
              <a:t>” in the </a:t>
            </a:r>
            <a:r>
              <a:rPr lang="en-US" altLang="ja-JP" sz="1400" i="1" dirty="0" err="1">
                <a:latin typeface="Times New Roman" charset="0"/>
              </a:rPr>
              <a:t>i</a:t>
            </a:r>
            <a:r>
              <a:rPr lang="en-US" altLang="x-none" sz="1400" dirty="0"/>
              <a:t> -1 way </a:t>
            </a:r>
            <a:r>
              <a:rPr lang="en-US" altLang="x-none" sz="1400" dirty="0" err="1"/>
              <a:t>subplan</a:t>
            </a:r>
            <a:r>
              <a:rPr lang="en-US" altLang="x-none" sz="1400" dirty="0"/>
              <a:t>.</a:t>
            </a:r>
          </a:p>
          <a:p>
            <a:endParaRPr lang="en-US" altLang="x-none" sz="1600" dirty="0"/>
          </a:p>
          <a:p>
            <a:r>
              <a:rPr lang="en-US" altLang="x-none" sz="1600" dirty="0"/>
              <a:t>Then handle ORDER BY, GROUP BY, aggregates etc. as a post-processing step</a:t>
            </a:r>
          </a:p>
          <a:p>
            <a:pPr lvl="1"/>
            <a:r>
              <a:rPr lang="en-US" altLang="x-none" sz="1600" dirty="0"/>
              <a:t>Via “interestingly ordered”</a:t>
            </a:r>
            <a:r>
              <a:rPr lang="en-US" altLang="ja-JP" sz="1600" dirty="0"/>
              <a:t> plan if chosen (free!)</a:t>
            </a:r>
          </a:p>
          <a:p>
            <a:pPr lvl="1"/>
            <a:r>
              <a:rPr lang="en-US" altLang="x-none" sz="1600" dirty="0"/>
              <a:t>Or via an additional sort/hash operator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Despite pruning, this System R D.P. algorithm is </a:t>
            </a:r>
            <a:br>
              <a:rPr lang="en-US" altLang="x-none" sz="1600" dirty="0"/>
            </a:br>
            <a:r>
              <a:rPr lang="en-US" altLang="x-none" sz="1600" b="1" dirty="0"/>
              <a:t>exponential</a:t>
            </a:r>
            <a:r>
              <a:rPr lang="en-US" altLang="x-none" sz="1600" dirty="0"/>
              <a:t> in #tables.</a:t>
            </a:r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F8C1-DF46-A643-9338-2D73756A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5F67-C8EC-DE47-95A7-426AEBB9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47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COUNT(*) AS number</a:t>
            </a: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altLang="ja-JP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altLang="ja-JP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x-non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endParaRPr lang="en-US" altLang="x-non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altLang="x-none" sz="1800" b="1" dirty="0">
                <a:latin typeface="Tahoma" charset="0"/>
              </a:rPr>
              <a:t>Pass 1: Best plan(s) for each relation</a:t>
            </a:r>
          </a:p>
          <a:p>
            <a:pPr lvl="1">
              <a:buFontTx/>
              <a:buChar char="–"/>
            </a:pPr>
            <a:r>
              <a:rPr lang="en-US" altLang="x-none" dirty="0">
                <a:latin typeface="Tahoma" charset="0"/>
              </a:rPr>
              <a:t>Sailors, Reserves: File Scan</a:t>
            </a:r>
          </a:p>
          <a:p>
            <a:pPr lvl="1">
              <a:buFontTx/>
              <a:buChar char="–"/>
            </a:pPr>
            <a:r>
              <a:rPr lang="en-US" altLang="x-none" dirty="0">
                <a:latin typeface="Tahoma" charset="0"/>
              </a:rPr>
              <a:t>Also B+ tree on </a:t>
            </a:r>
            <a:r>
              <a:rPr lang="en-US" altLang="x-none" dirty="0" err="1">
                <a:latin typeface="Tahoma" charset="0"/>
              </a:rPr>
              <a:t>Reserves.bid</a:t>
            </a:r>
            <a:r>
              <a:rPr lang="en-US" altLang="x-none" dirty="0">
                <a:latin typeface="Tahoma" charset="0"/>
              </a:rPr>
              <a:t> as interesting order</a:t>
            </a:r>
          </a:p>
          <a:p>
            <a:pPr lvl="1">
              <a:buFontTx/>
              <a:buChar char="–"/>
            </a:pPr>
            <a:r>
              <a:rPr lang="en-US" altLang="x-none" dirty="0">
                <a:latin typeface="Tahoma" charset="0"/>
              </a:rPr>
              <a:t>Also B+ tree on </a:t>
            </a:r>
            <a:r>
              <a:rPr lang="en-US" altLang="x-none" dirty="0" err="1">
                <a:latin typeface="Tahoma" charset="0"/>
              </a:rPr>
              <a:t>Sailors.sid</a:t>
            </a:r>
            <a:r>
              <a:rPr lang="en-US" altLang="x-none" dirty="0">
                <a:latin typeface="Tahoma" charset="0"/>
              </a:rPr>
              <a:t> as interesting order</a:t>
            </a:r>
          </a:p>
          <a:p>
            <a:pPr lvl="1">
              <a:buFontTx/>
              <a:buChar char="–"/>
            </a:pPr>
            <a:r>
              <a:rPr lang="en-US" altLang="x-none" dirty="0">
                <a:latin typeface="Tahoma" charset="0"/>
              </a:rPr>
              <a:t>Boats: B+ tree on color</a:t>
            </a:r>
          </a:p>
        </p:txBody>
      </p:sp>
      <p:sp>
        <p:nvSpPr>
          <p:cNvPr id="103429" name="Rectangle 5" descr="Sailors:&#13;&#10;  Hash, B+ on sid&#13;&#10;Reserves:&#13;&#10;  Clustered B+ tree on bid&#13;&#10;  B+ on sid&#13;&#10;Boats&#13;&#10;   B+ on color&#13;&#10;" title="Tables"/>
          <p:cNvSpPr>
            <a:spLocks noChangeArrowheads="1"/>
          </p:cNvSpPr>
          <p:nvPr/>
        </p:nvSpPr>
        <p:spPr bwMode="auto">
          <a:xfrm>
            <a:off x="5657850" y="133350"/>
            <a:ext cx="2647950" cy="17908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600" u="sng" dirty="0">
                <a:solidFill>
                  <a:schemeClr val="tx1"/>
                </a:solidFill>
                <a:latin typeface="+mn-lt"/>
              </a:rPr>
              <a:t>Sailors:</a:t>
            </a:r>
            <a:endParaRPr lang="en-US" altLang="x-none" sz="1600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dirty="0">
                <a:solidFill>
                  <a:schemeClr val="tx1"/>
                </a:solidFill>
                <a:latin typeface="+mn-lt"/>
              </a:rPr>
              <a:t>  Hash, B+ tree indexes on </a:t>
            </a:r>
            <a:r>
              <a:rPr lang="en-US" altLang="x-none" sz="1600" i="1" dirty="0" err="1">
                <a:solidFill>
                  <a:schemeClr val="tx1"/>
                </a:solidFill>
                <a:latin typeface="+mn-lt"/>
              </a:rPr>
              <a:t>sid</a:t>
            </a:r>
            <a:endParaRPr lang="en-US" altLang="x-none" sz="1600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u="sng" dirty="0">
                <a:solidFill>
                  <a:schemeClr val="tx1"/>
                </a:solidFill>
                <a:latin typeface="+mn-lt"/>
              </a:rPr>
              <a:t>Reserves:</a:t>
            </a:r>
            <a:endParaRPr lang="en-US" altLang="x-none" sz="1600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dirty="0">
                <a:solidFill>
                  <a:schemeClr val="tx1"/>
                </a:solidFill>
                <a:latin typeface="+mn-lt"/>
              </a:rPr>
              <a:t>  Clustered B+ tree on </a:t>
            </a:r>
            <a:r>
              <a:rPr lang="en-US" altLang="x-none" sz="1600" i="1" dirty="0">
                <a:solidFill>
                  <a:schemeClr val="tx1"/>
                </a:solidFill>
                <a:latin typeface="+mn-lt"/>
              </a:rPr>
              <a:t>bid</a:t>
            </a:r>
          </a:p>
          <a:p>
            <a:r>
              <a:rPr lang="en-US" altLang="x-none" sz="1600" dirty="0">
                <a:solidFill>
                  <a:schemeClr val="tx1"/>
                </a:solidFill>
                <a:latin typeface="+mn-lt"/>
              </a:rPr>
              <a:t>  B+ on</a:t>
            </a:r>
            <a:r>
              <a:rPr lang="en-US" altLang="x-none" sz="16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x-none" sz="1600" i="1" dirty="0" err="1">
                <a:solidFill>
                  <a:schemeClr val="tx1"/>
                </a:solidFill>
                <a:latin typeface="+mn-lt"/>
              </a:rPr>
              <a:t>sid</a:t>
            </a:r>
            <a:endParaRPr lang="en-US" altLang="x-none" sz="1600" i="1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u="sng" dirty="0">
                <a:solidFill>
                  <a:schemeClr val="tx1"/>
                </a:solidFill>
                <a:latin typeface="+mn-lt"/>
              </a:rPr>
              <a:t>Boats</a:t>
            </a:r>
            <a:endParaRPr lang="en-US" altLang="x-none" sz="1600" dirty="0">
              <a:solidFill>
                <a:schemeClr val="tx1"/>
              </a:solidFill>
              <a:latin typeface="+mn-lt"/>
            </a:endParaRPr>
          </a:p>
          <a:p>
            <a:r>
              <a:rPr lang="en-US" altLang="x-none" sz="1600" dirty="0">
                <a:solidFill>
                  <a:schemeClr val="tx1"/>
                </a:solidFill>
                <a:latin typeface="+mn-lt"/>
              </a:rPr>
              <a:t>   B+ on</a:t>
            </a:r>
            <a:r>
              <a:rPr lang="en-US" altLang="x-none" sz="1600" i="1" dirty="0">
                <a:solidFill>
                  <a:schemeClr val="tx1"/>
                </a:solidFill>
                <a:latin typeface="+mn-lt"/>
              </a:rPr>
              <a:t> color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Group 43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09356"/>
              </p:ext>
            </p:extLst>
          </p:nvPr>
        </p:nvGraphicFramePr>
        <p:xfrm>
          <a:off x="461075" y="1497783"/>
          <a:ext cx="5543550" cy="3096840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1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Subset of tables in FROM clause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Interesting-order columns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Best plan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Cost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{Sailors}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{Reserves}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{Boats}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color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{Reserves}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(bid)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bid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{Sailors}</a:t>
                      </a:r>
                    </a:p>
                  </a:txBody>
                  <a:tcPr marL="68580" marR="68580" marT="34302" marB="343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(sid)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sid</a:t>
                      </a: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 2</a:t>
            </a:r>
            <a:endParaRPr lang="en-US" altLang="x-none" sz="330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x-none" sz="1800" dirty="0">
                <a:solidFill>
                  <a:schemeClr val="bg1">
                    <a:lumMod val="50000"/>
                  </a:schemeClr>
                </a:solidFill>
              </a:rPr>
              <a:t>// for each left-deep logical plan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1800" dirty="0"/>
              <a:t>for each plan P in pass 1</a:t>
            </a:r>
            <a:br>
              <a:rPr lang="en-US" altLang="x-none" sz="1800" dirty="0"/>
            </a:br>
            <a:r>
              <a:rPr lang="en-US" altLang="x-none" sz="1800" dirty="0"/>
              <a:t>  for each FROM table T not in 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1800" dirty="0">
                <a:solidFill>
                  <a:schemeClr val="bg1">
                    <a:lumMod val="50000"/>
                  </a:schemeClr>
                </a:solidFill>
              </a:rPr>
              <a:t>      // for each physical plan </a:t>
            </a:r>
            <a:br>
              <a:rPr lang="en-US" altLang="x-none" sz="1800" dirty="0"/>
            </a:br>
            <a:r>
              <a:rPr lang="en-US" altLang="x-none" sz="1800" dirty="0"/>
              <a:t>      for each access method M on T</a:t>
            </a:r>
            <a:br>
              <a:rPr lang="en-US" altLang="x-none" sz="1800" dirty="0"/>
            </a:br>
            <a:r>
              <a:rPr lang="en-US" altLang="x-none" sz="1800" dirty="0"/>
              <a:t>         for each join method</a:t>
            </a:r>
            <a:br>
              <a:rPr lang="en-US" altLang="x-none" sz="1800" dirty="0"/>
            </a:br>
            <a:r>
              <a:rPr lang="en-US" altLang="x-none" sz="1800" dirty="0"/>
              <a:t>            generate P ⨝ M(T) </a:t>
            </a:r>
          </a:p>
          <a:p>
            <a:pPr lvl="1">
              <a:lnSpc>
                <a:spcPct val="110000"/>
              </a:lnSpc>
              <a:spcBef>
                <a:spcPts val="1536"/>
              </a:spcBef>
            </a:pPr>
            <a:r>
              <a:rPr lang="en-US" altLang="x-none" sz="1500" dirty="0"/>
              <a:t>File Scan Reserves (outer) with Boats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File Scan Reserves (outer) with Sailors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Reserves </a:t>
            </a:r>
            <a:r>
              <a:rPr lang="en-US" altLang="x-none" sz="1500" dirty="0" err="1"/>
              <a:t>Btree</a:t>
            </a:r>
            <a:r>
              <a:rPr lang="en-US" altLang="x-none" sz="1500" dirty="0"/>
              <a:t> on bid (outer) with Boats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Reserves </a:t>
            </a:r>
            <a:r>
              <a:rPr lang="en-US" altLang="x-none" sz="1500" dirty="0" err="1"/>
              <a:t>Btree</a:t>
            </a:r>
            <a:r>
              <a:rPr lang="en-US" altLang="x-none" sz="1500" dirty="0"/>
              <a:t> on bid (outer) with Sailors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File Scan Sailors (outer) with Boats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File Scan Sailors (outer) with Reserves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Boats </a:t>
            </a:r>
            <a:r>
              <a:rPr lang="en-US" altLang="x-none" sz="1500" dirty="0" err="1"/>
              <a:t>Btree</a:t>
            </a:r>
            <a:r>
              <a:rPr lang="en-US" altLang="x-none" sz="1500" dirty="0"/>
              <a:t> on color with Sailors (inner)</a:t>
            </a:r>
          </a:p>
          <a:p>
            <a:pPr lvl="1">
              <a:lnSpc>
                <a:spcPct val="110000"/>
              </a:lnSpc>
            </a:pPr>
            <a:r>
              <a:rPr lang="en-US" altLang="x-none" sz="1500" dirty="0"/>
              <a:t>Boats </a:t>
            </a:r>
            <a:r>
              <a:rPr lang="en-US" altLang="x-none" sz="1500" dirty="0" err="1"/>
              <a:t>Btree</a:t>
            </a:r>
            <a:r>
              <a:rPr lang="en-US" altLang="x-none" sz="1500" dirty="0"/>
              <a:t> on color with Reserves (inner)</a:t>
            </a:r>
          </a:p>
          <a:p>
            <a:pPr>
              <a:lnSpc>
                <a:spcPct val="110000"/>
              </a:lnSpc>
            </a:pPr>
            <a:r>
              <a:rPr lang="en-US" altLang="x-none" sz="1800" dirty="0"/>
              <a:t>Retain cheapest plan for each (pair of relations, order)</a:t>
            </a:r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3" descr="DP table for the selinger query optimization plan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22659"/>
              </p:ext>
            </p:extLst>
          </p:nvPr>
        </p:nvGraphicFramePr>
        <p:xfrm>
          <a:off x="457200" y="615554"/>
          <a:ext cx="5543550" cy="4064793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0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Subset of tables in FROM clause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Interesting-order columns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Best plan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Cost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{Sailors}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{Reserves}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{Boats}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--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color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{Reserves}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(bid)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bid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{Sailors}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(sid)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B-tree on sid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7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{Boats, Reserves}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(B.bid)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(R.bid)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SortMerge</a:t>
                      </a: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(B-tree on </a:t>
                      </a:r>
                      <a:r>
                        <a:rPr kumimoji="0" lang="en-US" altLang="x-none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Boats.color</a:t>
                      </a: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filescan</a:t>
                      </a: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Reserves)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Etc...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Query Blocks: Units of Optimization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Break query into query blocks</a:t>
            </a:r>
          </a:p>
          <a:p>
            <a:r>
              <a:rPr lang="en-US" altLang="x-none" dirty="0"/>
              <a:t>Optimize one block at a time</a:t>
            </a:r>
          </a:p>
          <a:p>
            <a:r>
              <a:rPr lang="en-US" altLang="x-none" dirty="0"/>
              <a:t>Uncorrelated nested blocks computed once</a:t>
            </a:r>
          </a:p>
          <a:p>
            <a:r>
              <a:rPr lang="en-US" altLang="x-none" dirty="0"/>
              <a:t>Correlated nested blocks are like function calls</a:t>
            </a:r>
          </a:p>
          <a:p>
            <a:pPr lvl="1"/>
            <a:r>
              <a:rPr lang="en-US" altLang="x-none" dirty="0"/>
              <a:t>But sometimes can be </a:t>
            </a:r>
            <a:r>
              <a:rPr lang="ja-JP" altLang="en-US" dirty="0"/>
              <a:t>“</a:t>
            </a:r>
            <a:r>
              <a:rPr lang="en-US" altLang="ja-JP" dirty="0"/>
              <a:t>decorrelated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x-none" dirty="0"/>
              <a:t>Beyond the scope of CS186!</a:t>
            </a:r>
          </a:p>
          <a:p>
            <a:endParaRPr lang="en-US" altLang="x-none" dirty="0"/>
          </a:p>
        </p:txBody>
      </p:sp>
      <p:sp>
        <p:nvSpPr>
          <p:cNvPr id="55302" name="Rectangle 6" descr="SELECT S.sname&#13;&#10;  FROM Sailors S&#13;&#10; WHERE S.age IN" title="SQL Query Outer Block"/>
          <p:cNvSpPr>
            <a:spLocks noChangeArrowheads="1"/>
          </p:cNvSpPr>
          <p:nvPr/>
        </p:nvSpPr>
        <p:spPr bwMode="auto">
          <a:xfrm>
            <a:off x="681869" y="3445769"/>
            <a:ext cx="1983717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15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S.sname</a:t>
            </a:r>
            <a:endParaRPr lang="en-US" altLang="x-none" sz="15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Sailors S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15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 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581400" y="4372473"/>
            <a:ext cx="113309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i="1">
                <a:solidFill>
                  <a:schemeClr val="accent2"/>
                </a:solidFill>
                <a:latin typeface="+mn-lt"/>
              </a:rPr>
              <a:t>Nested block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918868" y="3546897"/>
            <a:ext cx="1037497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i="1">
                <a:solidFill>
                  <a:schemeClr val="accent2"/>
                </a:solidFill>
                <a:latin typeface="+mn-lt"/>
              </a:rPr>
              <a:t>Outer block</a:t>
            </a:r>
          </a:p>
        </p:txBody>
      </p:sp>
      <p:grpSp>
        <p:nvGrpSpPr>
          <p:cNvPr id="55308" name="Group 12" descr="A joins with B. The result of that joins with C. The result of that joins with D. (((A join B) join C) join D)&#13;&#10;" title="Left deep plan"/>
          <p:cNvGrpSpPr>
            <a:grpSpLocks/>
          </p:cNvGrpSpPr>
          <p:nvPr/>
        </p:nvGrpSpPr>
        <p:grpSpPr bwMode="auto">
          <a:xfrm>
            <a:off x="6781800" y="1352550"/>
            <a:ext cx="1771650" cy="1445420"/>
            <a:chOff x="3843" y="2736"/>
            <a:chExt cx="1488" cy="1214"/>
          </a:xfrm>
        </p:grpSpPr>
        <p:sp>
          <p:nvSpPr>
            <p:cNvPr id="55309" name="Freeform 13"/>
            <p:cNvSpPr>
              <a:spLocks/>
            </p:cNvSpPr>
            <p:nvPr/>
          </p:nvSpPr>
          <p:spPr bwMode="auto">
            <a:xfrm>
              <a:off x="4192" y="341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0" name="Freeform 14"/>
            <p:cNvSpPr>
              <a:spLocks/>
            </p:cNvSpPr>
            <p:nvPr/>
          </p:nvSpPr>
          <p:spPr bwMode="auto">
            <a:xfrm>
              <a:off x="4356" y="341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1" name="Freeform 15"/>
            <p:cNvSpPr>
              <a:spLocks/>
            </p:cNvSpPr>
            <p:nvPr/>
          </p:nvSpPr>
          <p:spPr bwMode="auto">
            <a:xfrm>
              <a:off x="4192" y="3418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2" name="Freeform 16"/>
            <p:cNvSpPr>
              <a:spLocks/>
            </p:cNvSpPr>
            <p:nvPr/>
          </p:nvSpPr>
          <p:spPr bwMode="auto">
            <a:xfrm>
              <a:off x="4192" y="3418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3" name="Freeform 17"/>
            <p:cNvSpPr>
              <a:spLocks/>
            </p:cNvSpPr>
            <p:nvPr/>
          </p:nvSpPr>
          <p:spPr bwMode="auto">
            <a:xfrm>
              <a:off x="4498" y="3098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4" name="Freeform 18"/>
            <p:cNvSpPr>
              <a:spLocks/>
            </p:cNvSpPr>
            <p:nvPr/>
          </p:nvSpPr>
          <p:spPr bwMode="auto">
            <a:xfrm>
              <a:off x="4663" y="3098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5" name="Freeform 19"/>
            <p:cNvSpPr>
              <a:spLocks/>
            </p:cNvSpPr>
            <p:nvPr/>
          </p:nvSpPr>
          <p:spPr bwMode="auto">
            <a:xfrm>
              <a:off x="4498" y="3098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6" name="Freeform 20"/>
            <p:cNvSpPr>
              <a:spLocks/>
            </p:cNvSpPr>
            <p:nvPr/>
          </p:nvSpPr>
          <p:spPr bwMode="auto">
            <a:xfrm>
              <a:off x="4498" y="3098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55317" name="Group 21"/>
            <p:cNvGrpSpPr>
              <a:grpSpLocks/>
            </p:cNvGrpSpPr>
            <p:nvPr/>
          </p:nvGrpSpPr>
          <p:grpSpPr bwMode="auto">
            <a:xfrm>
              <a:off x="4817" y="2736"/>
              <a:ext cx="165" cy="66"/>
              <a:chOff x="4817" y="2736"/>
              <a:chExt cx="165" cy="66"/>
            </a:xfrm>
          </p:grpSpPr>
          <p:sp>
            <p:nvSpPr>
              <p:cNvPr id="55328" name="Freeform 22"/>
              <p:cNvSpPr>
                <a:spLocks/>
              </p:cNvSpPr>
              <p:nvPr/>
            </p:nvSpPr>
            <p:spPr bwMode="auto">
              <a:xfrm>
                <a:off x="4817" y="2736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29" name="Freeform 23"/>
              <p:cNvSpPr>
                <a:spLocks/>
              </p:cNvSpPr>
              <p:nvPr/>
            </p:nvSpPr>
            <p:spPr bwMode="auto">
              <a:xfrm>
                <a:off x="4981" y="2736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30" name="Freeform 24"/>
              <p:cNvSpPr>
                <a:spLocks/>
              </p:cNvSpPr>
              <p:nvPr/>
            </p:nvSpPr>
            <p:spPr bwMode="auto">
              <a:xfrm>
                <a:off x="4817" y="2736"/>
                <a:ext cx="165" cy="66"/>
              </a:xfrm>
              <a:custGeom>
                <a:avLst/>
                <a:gdLst>
                  <a:gd name="T0" fmla="*/ 0 w 165"/>
                  <a:gd name="T1" fmla="*/ 0 h 66"/>
                  <a:gd name="T2" fmla="*/ 164 w 165"/>
                  <a:gd name="T3" fmla="*/ 65 h 66"/>
                  <a:gd name="T4" fmla="*/ 0 w 165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0"/>
                    </a:moveTo>
                    <a:lnTo>
                      <a:pt x="164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31" name="Freeform 25"/>
              <p:cNvSpPr>
                <a:spLocks/>
              </p:cNvSpPr>
              <p:nvPr/>
            </p:nvSpPr>
            <p:spPr bwMode="auto">
              <a:xfrm>
                <a:off x="4817" y="2736"/>
                <a:ext cx="165" cy="66"/>
              </a:xfrm>
              <a:custGeom>
                <a:avLst/>
                <a:gdLst>
                  <a:gd name="T0" fmla="*/ 0 w 165"/>
                  <a:gd name="T1" fmla="*/ 65 h 66"/>
                  <a:gd name="T2" fmla="*/ 164 w 165"/>
                  <a:gd name="T3" fmla="*/ 0 h 66"/>
                  <a:gd name="T4" fmla="*/ 0 w 165"/>
                  <a:gd name="T5" fmla="*/ 65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65"/>
                    </a:moveTo>
                    <a:lnTo>
                      <a:pt x="164" y="0"/>
                    </a:lnTo>
                    <a:lnTo>
                      <a:pt x="0" y="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55318" name="Freeform 26"/>
            <p:cNvSpPr>
              <a:spLocks/>
            </p:cNvSpPr>
            <p:nvPr/>
          </p:nvSpPr>
          <p:spPr bwMode="auto">
            <a:xfrm>
              <a:off x="4587" y="2822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9" name="Freeform 27"/>
            <p:cNvSpPr>
              <a:spLocks/>
            </p:cNvSpPr>
            <p:nvPr/>
          </p:nvSpPr>
          <p:spPr bwMode="auto">
            <a:xfrm>
              <a:off x="4895" y="2828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0" name="Freeform 28"/>
            <p:cNvSpPr>
              <a:spLocks/>
            </p:cNvSpPr>
            <p:nvPr/>
          </p:nvSpPr>
          <p:spPr bwMode="auto">
            <a:xfrm>
              <a:off x="4275" y="3162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1" name="Freeform 29"/>
            <p:cNvSpPr>
              <a:spLocks/>
            </p:cNvSpPr>
            <p:nvPr/>
          </p:nvSpPr>
          <p:spPr bwMode="auto">
            <a:xfrm>
              <a:off x="4584" y="3168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2" name="Freeform 30"/>
            <p:cNvSpPr>
              <a:spLocks/>
            </p:cNvSpPr>
            <p:nvPr/>
          </p:nvSpPr>
          <p:spPr bwMode="auto">
            <a:xfrm>
              <a:off x="3969" y="3496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3" name="Freeform 31"/>
            <p:cNvSpPr>
              <a:spLocks/>
            </p:cNvSpPr>
            <p:nvPr/>
          </p:nvSpPr>
          <p:spPr bwMode="auto">
            <a:xfrm>
              <a:off x="4278" y="3502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24" name="Rectangle 32"/>
            <p:cNvSpPr>
              <a:spLocks noChangeArrowheads="1"/>
            </p:cNvSpPr>
            <p:nvPr/>
          </p:nvSpPr>
          <p:spPr bwMode="auto">
            <a:xfrm>
              <a:off x="4454" y="3723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5325" name="Rectangle 33"/>
            <p:cNvSpPr>
              <a:spLocks noChangeArrowheads="1"/>
            </p:cNvSpPr>
            <p:nvPr/>
          </p:nvSpPr>
          <p:spPr bwMode="auto">
            <a:xfrm>
              <a:off x="3843" y="3729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5326" name="Rectangle 34"/>
            <p:cNvSpPr>
              <a:spLocks noChangeArrowheads="1"/>
            </p:cNvSpPr>
            <p:nvPr/>
          </p:nvSpPr>
          <p:spPr bwMode="auto">
            <a:xfrm>
              <a:off x="4766" y="3372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5327" name="Rectangle 35"/>
            <p:cNvSpPr>
              <a:spLocks noChangeArrowheads="1"/>
            </p:cNvSpPr>
            <p:nvPr/>
          </p:nvSpPr>
          <p:spPr bwMode="auto">
            <a:xfrm>
              <a:off x="5116" y="3040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31" name="Rectangle 6" descr="(SELECT MAX (S2.age)&#13;&#10;    FROM  Sailors S2&#13;&#10;GROUP BY  S2.rating)" title="SQL Query Nested Block"/>
          <p:cNvSpPr>
            <a:spLocks noChangeArrowheads="1"/>
          </p:cNvSpPr>
          <p:nvPr/>
        </p:nvSpPr>
        <p:spPr bwMode="auto">
          <a:xfrm>
            <a:off x="914400" y="4295238"/>
            <a:ext cx="2560798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MAX (S2.age)</a:t>
            </a:r>
          </a:p>
          <a:p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FROM  Sailors S2</a:t>
            </a:r>
          </a:p>
          <a:p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 BY  S2.rating</a:t>
            </a:r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 3 and beyond</a:t>
            </a:r>
            <a:endParaRPr lang="en-US" altLang="x-none" sz="330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Using </a:t>
            </a:r>
            <a:r>
              <a:rPr lang="en-US" altLang="x-none" dirty="0">
                <a:solidFill>
                  <a:srgbClr val="FF0000"/>
                </a:solidFill>
              </a:rPr>
              <a:t>Pass 2 plans </a:t>
            </a:r>
            <a:r>
              <a:rPr lang="en-US" altLang="x-none" dirty="0"/>
              <a:t>as outer relations, generate plans for the next join in the same way as Pass 2</a:t>
            </a:r>
          </a:p>
          <a:p>
            <a:pPr lvl="1">
              <a:lnSpc>
                <a:spcPct val="90000"/>
              </a:lnSpc>
            </a:pPr>
            <a:r>
              <a:rPr lang="en-US" altLang="x-none" sz="1500" dirty="0"/>
              <a:t>E.g.</a:t>
            </a:r>
            <a:r>
              <a:rPr lang="en-US" altLang="x-none" sz="1500" dirty="0">
                <a:solidFill>
                  <a:srgbClr val="FF0000"/>
                </a:solidFill>
              </a:rPr>
              <a:t> {</a:t>
            </a:r>
            <a:r>
              <a:rPr lang="en-US" altLang="x-none" sz="1500" dirty="0" err="1">
                <a:solidFill>
                  <a:srgbClr val="FF0000"/>
                </a:solidFill>
                <a:ea typeface="ＭＳ Ｐゴシック" charset="-128"/>
              </a:rPr>
              <a:t>SortMerge</a:t>
            </a:r>
            <a:r>
              <a:rPr lang="en-US" altLang="x-none" sz="1500" dirty="0">
                <a:solidFill>
                  <a:srgbClr val="FF0000"/>
                </a:solidFill>
                <a:ea typeface="ＭＳ Ｐゴシック" charset="-128"/>
              </a:rPr>
              <a:t>(B-tree on </a:t>
            </a:r>
            <a:r>
              <a:rPr lang="en-US" altLang="x-none" sz="1500" dirty="0" err="1">
                <a:solidFill>
                  <a:srgbClr val="FF0000"/>
                </a:solidFill>
                <a:ea typeface="ＭＳ Ｐゴシック" charset="-128"/>
              </a:rPr>
              <a:t>Boats.color</a:t>
            </a:r>
            <a:r>
              <a:rPr lang="en-US" altLang="x-none" sz="1500" dirty="0">
                <a:solidFill>
                  <a:srgbClr val="FF0000"/>
                </a:solidFill>
                <a:ea typeface="ＭＳ Ｐゴシック" charset="-128"/>
              </a:rPr>
              <a:t>, </a:t>
            </a:r>
            <a:r>
              <a:rPr lang="en-US" altLang="x-none" sz="1500" dirty="0" err="1">
                <a:solidFill>
                  <a:srgbClr val="FF0000"/>
                </a:solidFill>
                <a:ea typeface="ＭＳ Ｐゴシック" charset="-128"/>
              </a:rPr>
              <a:t>filescan</a:t>
            </a:r>
            <a:r>
              <a:rPr lang="en-US" altLang="x-none" sz="1500" dirty="0">
                <a:solidFill>
                  <a:srgbClr val="FF0000"/>
                </a:solidFill>
                <a:ea typeface="ＭＳ Ｐゴシック" charset="-128"/>
              </a:rPr>
              <a:t> Reserves)</a:t>
            </a:r>
            <a:r>
              <a:rPr lang="en-US" altLang="x-none" sz="1500" dirty="0">
                <a:solidFill>
                  <a:srgbClr val="FF0000"/>
                </a:solidFill>
              </a:rPr>
              <a:t>} (outer) |</a:t>
            </a:r>
            <a:br>
              <a:rPr lang="en-US" altLang="x-none" sz="1500" dirty="0">
                <a:solidFill>
                  <a:srgbClr val="FF0000"/>
                </a:solidFill>
              </a:rPr>
            </a:br>
            <a:r>
              <a:rPr lang="en-US" altLang="x-none" sz="1500" dirty="0">
                <a:solidFill>
                  <a:srgbClr val="FF0000"/>
                </a:solidFill>
              </a:rPr>
              <a:t>        </a:t>
            </a:r>
            <a:r>
              <a:rPr lang="en-US" altLang="x-none" sz="1500" dirty="0"/>
              <a:t>with Sailors (B-tree </a:t>
            </a:r>
            <a:r>
              <a:rPr lang="en-US" altLang="x-none" sz="1500" dirty="0" err="1"/>
              <a:t>sid</a:t>
            </a:r>
            <a:r>
              <a:rPr lang="en-US" altLang="x-none" sz="1500" dirty="0"/>
              <a:t>) (inner)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Then, add cost for </a:t>
            </a:r>
            <a:r>
              <a:rPr lang="en-US" altLang="x-none" dirty="0" err="1"/>
              <a:t>groupby</a:t>
            </a:r>
            <a:r>
              <a:rPr lang="en-US" altLang="x-none" dirty="0"/>
              <a:t>/aggregate: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This is the cost to sort the result by </a:t>
            </a:r>
            <a:r>
              <a:rPr lang="en-US" altLang="x-none" dirty="0" err="1"/>
              <a:t>sid</a:t>
            </a:r>
            <a:r>
              <a:rPr lang="en-US" altLang="x-none" dirty="0"/>
              <a:t>, </a:t>
            </a:r>
            <a:r>
              <a:rPr lang="en-US" altLang="x-none" i="1" dirty="0"/>
              <a:t>unless it has already been sorted by a previous operator.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Then, choose the cheapest plan</a:t>
            </a:r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 sz="15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x-none" sz="1500" dirty="0"/>
          </a:p>
        </p:txBody>
      </p:sp>
      <p:sp>
        <p:nvSpPr>
          <p:cNvPr id="2" name="Rectangle 1"/>
          <p:cNvSpPr/>
          <p:nvPr/>
        </p:nvSpPr>
        <p:spPr>
          <a:xfrm>
            <a:off x="152400" y="3638550"/>
            <a:ext cx="45720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COUNT(*) AS number</a:t>
            </a: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Sailors S, Reserves R, Boats B</a:t>
            </a: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R.sid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R.bid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B.bid</a:t>
            </a:r>
            <a:endParaRPr lang="en-US" altLang="x-non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B.color</a:t>
            </a:r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ja-JP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altLang="ja-JP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ja-JP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altLang="ja-JP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altLang="x-non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 BY </a:t>
            </a:r>
            <a:r>
              <a:rPr lang="en-US" altLang="x-non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S.sid</a:t>
            </a:r>
            <a:endParaRPr lang="en-US" altLang="x-non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/>
              <a:t>Now you understand the optimizer!</a:t>
            </a:r>
          </a:p>
        </p:txBody>
      </p:sp>
      <p:sp>
        <p:nvSpPr>
          <p:cNvPr id="15155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1800"/>
              <a:t>Benefit #1: You could build one.</a:t>
            </a:r>
          </a:p>
          <a:p>
            <a:pPr lvl="1"/>
            <a:r>
              <a:rPr lang="en-US" altLang="x-none" sz="1500"/>
              <a:t>And you will!</a:t>
            </a:r>
            <a:endParaRPr lang="en-US" altLang="x-none"/>
          </a:p>
          <a:p>
            <a:r>
              <a:rPr lang="en-US" altLang="x-none" sz="1800"/>
              <a:t>Benefit #2: You can influence one</a:t>
            </a:r>
          </a:p>
          <a:p>
            <a:pPr lvl="1"/>
            <a:r>
              <a:rPr lang="en-US" altLang="x-none" sz="1500"/>
              <a:t>People who write non-trivial SQL often get frustrated with the optimizer</a:t>
            </a:r>
          </a:p>
          <a:p>
            <a:pPr lvl="2"/>
            <a:r>
              <a:rPr lang="en-US" altLang="x-none" sz="1350"/>
              <a:t>It picked a crummy plan!</a:t>
            </a:r>
          </a:p>
          <a:p>
            <a:pPr lvl="2"/>
            <a:r>
              <a:rPr lang="en-US" altLang="x-none" sz="1350"/>
              <a:t>It didn</a:t>
            </a:r>
            <a:r>
              <a:rPr lang="en-US" altLang="en-US" sz="1350"/>
              <a:t>’</a:t>
            </a:r>
            <a:r>
              <a:rPr lang="en-US" altLang="x-none" sz="1350"/>
              <a:t>t use the index I built!</a:t>
            </a:r>
          </a:p>
          <a:p>
            <a:pPr lvl="2"/>
            <a:r>
              <a:rPr lang="en-US" altLang="x-none" sz="1350"/>
              <a:t>Etc.</a:t>
            </a:r>
          </a:p>
          <a:p>
            <a:pPr lvl="1"/>
            <a:r>
              <a:rPr lang="en-US" altLang="x-none" sz="1500"/>
              <a:t>Understanding the optimizer can lead you to:</a:t>
            </a:r>
          </a:p>
          <a:p>
            <a:pPr lvl="2"/>
            <a:r>
              <a:rPr lang="en-US" altLang="x-none" sz="1350"/>
              <a:t>Design your DB &amp; Indexes better</a:t>
            </a:r>
          </a:p>
          <a:p>
            <a:pPr lvl="2"/>
            <a:r>
              <a:rPr lang="en-US" altLang="x-none" sz="1350"/>
              <a:t>Avoid </a:t>
            </a:r>
            <a:r>
              <a:rPr lang="en-US" altLang="en-US" sz="1350"/>
              <a:t>“</a:t>
            </a:r>
            <a:r>
              <a:rPr lang="en-US" altLang="x-none" sz="1350"/>
              <a:t>weak spots</a:t>
            </a:r>
            <a:r>
              <a:rPr lang="en-US" altLang="en-US" sz="1350"/>
              <a:t>”</a:t>
            </a:r>
            <a:r>
              <a:rPr lang="en-US" altLang="x-none" sz="1350"/>
              <a:t> in your optimizer</a:t>
            </a:r>
            <a:r>
              <a:rPr lang="en-US" altLang="en-US" sz="1350"/>
              <a:t>’</a:t>
            </a:r>
            <a:r>
              <a:rPr lang="en-US" altLang="x-none" sz="1350"/>
              <a:t>s implementation</a:t>
            </a:r>
          </a:p>
          <a:p>
            <a:pPr lvl="2"/>
            <a:r>
              <a:rPr lang="en-US" altLang="x-none" sz="1350"/>
              <a:t>Coax your optimizer to do what you want</a:t>
            </a:r>
          </a:p>
          <a:p>
            <a:endParaRPr lang="en-US" altLang="x-none" sz="1800"/>
          </a:p>
        </p:txBody>
      </p:sp>
      <p:sp>
        <p:nvSpPr>
          <p:cNvPr id="2" name="TextBox 1" title="So what?!"/>
          <p:cNvSpPr txBox="1"/>
          <p:nvPr/>
        </p:nvSpPr>
        <p:spPr>
          <a:xfrm>
            <a:off x="5859379" y="679784"/>
            <a:ext cx="13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So what?!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985-49D3-454D-8BBB-8085865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8613-4AF9-4A40-ABEB-CACA1E56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5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DB Design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R&amp;G 20</a:t>
            </a:r>
          </a:p>
        </p:txBody>
      </p:sp>
    </p:spTree>
    <p:extLst>
      <p:ext uri="{BB962C8B-B14F-4D97-AF65-F5344CB8AC3E}">
        <p14:creationId xmlns:p14="http://schemas.microsoft.com/office/powerpoint/2010/main" val="404540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Physical DB Design</a:t>
            </a:r>
          </a:p>
        </p:txBody>
      </p:sp>
      <p:sp>
        <p:nvSpPr>
          <p:cNvPr id="1116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b="0"/>
              <a:t>Query optimizer does what it can to use indices, clustering etc.</a:t>
            </a:r>
          </a:p>
          <a:p>
            <a:pPr>
              <a:spcBef>
                <a:spcPts val="2000"/>
              </a:spcBef>
            </a:pPr>
            <a:r>
              <a:rPr lang="en-US" altLang="x-none" b="0" err="1"/>
              <a:t>DataBase</a:t>
            </a:r>
            <a:r>
              <a:rPr lang="en-US" altLang="x-none" b="0"/>
              <a:t> Administrator (DBA) </a:t>
            </a:r>
            <a:endParaRPr lang="en-US" altLang="x-none"/>
          </a:p>
          <a:p>
            <a:pPr lvl="1">
              <a:spcBef>
                <a:spcPts val="200"/>
              </a:spcBef>
            </a:pPr>
            <a:r>
              <a:rPr lang="en-US" altLang="x-none" b="0"/>
              <a:t> expected to set up physical design well</a:t>
            </a:r>
          </a:p>
          <a:p>
            <a:pPr>
              <a:spcBef>
                <a:spcPts val="2000"/>
              </a:spcBef>
            </a:pPr>
            <a:r>
              <a:rPr lang="en-US" altLang="x-none" b="0"/>
              <a:t>Good DBAs understand query optimizers very well</a:t>
            </a:r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/>
              <a:t>One Key Decision: Indexes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buSzPct val="75000"/>
            </a:pPr>
            <a:r>
              <a:rPr lang="en-US" altLang="x-none" sz="2100"/>
              <a:t>Which tables</a:t>
            </a:r>
          </a:p>
          <a:p>
            <a:pPr>
              <a:buSzPct val="75000"/>
            </a:pPr>
            <a:r>
              <a:rPr lang="en-US" altLang="x-none" sz="2100"/>
              <a:t>Which field(s) should be the search key?  </a:t>
            </a:r>
          </a:p>
          <a:p>
            <a:pPr>
              <a:buSzPct val="75000"/>
            </a:pPr>
            <a:r>
              <a:rPr lang="en-US" altLang="x-none" sz="2100"/>
              <a:t>Multiple indexes?</a:t>
            </a:r>
          </a:p>
          <a:p>
            <a:r>
              <a:rPr lang="en-US" altLang="x-none" sz="2100"/>
              <a:t>Clustering?</a:t>
            </a:r>
          </a:p>
          <a:p>
            <a:pPr lvl="1"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/>
              <a:t>Index Selection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800"/>
              <a:t>A greedy approach:</a:t>
            </a:r>
          </a:p>
          <a:p>
            <a:pPr lvl="1"/>
            <a:r>
              <a:rPr lang="en-US" altLang="x-none" sz="1500"/>
              <a:t>Consider most important queries in turn.  </a:t>
            </a:r>
          </a:p>
          <a:p>
            <a:pPr lvl="1"/>
            <a:r>
              <a:rPr lang="en-US" altLang="x-none" sz="1500"/>
              <a:t>Consider best plan using the current indexes</a:t>
            </a:r>
          </a:p>
          <a:p>
            <a:pPr lvl="1"/>
            <a:r>
              <a:rPr lang="en-US" altLang="x-none" sz="1500"/>
              <a:t>See if better plan is possible with an additional index.  </a:t>
            </a:r>
          </a:p>
          <a:p>
            <a:pPr lvl="1"/>
            <a:r>
              <a:rPr lang="en-US" altLang="x-none" sz="1500"/>
              <a:t>If so, create it.</a:t>
            </a:r>
          </a:p>
          <a:p>
            <a:pPr lvl="1"/>
            <a:endParaRPr lang="en-US" altLang="x-none" sz="1500"/>
          </a:p>
          <a:p>
            <a:r>
              <a:rPr lang="en-US" altLang="x-none" sz="1800"/>
              <a:t>But consider impact on updates!</a:t>
            </a:r>
          </a:p>
          <a:p>
            <a:pPr lvl="1">
              <a:buSzPct val="75000"/>
            </a:pPr>
            <a:r>
              <a:rPr lang="en-US" altLang="x-none" sz="1500"/>
              <a:t>Indexes can make queries go faster, updates slower.  </a:t>
            </a:r>
          </a:p>
          <a:p>
            <a:pPr lvl="1">
              <a:buSzPct val="75000"/>
            </a:pPr>
            <a:r>
              <a:rPr lang="en-US" altLang="x-none" sz="1500"/>
              <a:t>Require disk space, too.</a:t>
            </a:r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2400"/>
              <a:t>Issues to Consider in Index Selection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800" dirty="0"/>
              <a:t>Attributes mentioned in a </a:t>
            </a:r>
            <a:r>
              <a:rPr lang="en-US" altLang="x-none" sz="1200" dirty="0"/>
              <a:t>WHERE </a:t>
            </a:r>
            <a:r>
              <a:rPr lang="en-US" altLang="x-none" sz="1800" dirty="0"/>
              <a:t>clause are candidates for index search keys.</a:t>
            </a:r>
          </a:p>
          <a:p>
            <a:pPr lvl="1">
              <a:buSzPct val="75000"/>
            </a:pPr>
            <a:r>
              <a:rPr lang="en-US" altLang="x-none" sz="1500" dirty="0"/>
              <a:t>Range conditions are sensitive to clustering  </a:t>
            </a:r>
          </a:p>
          <a:p>
            <a:pPr lvl="1">
              <a:buSzPct val="75000"/>
            </a:pPr>
            <a:r>
              <a:rPr lang="en-US" altLang="x-none" sz="1500" dirty="0"/>
              <a:t>Exact match conditions don’</a:t>
            </a:r>
            <a:r>
              <a:rPr lang="en-US" altLang="ja-JP" sz="1500" dirty="0"/>
              <a:t>t require clustering</a:t>
            </a:r>
          </a:p>
          <a:p>
            <a:pPr lvl="2">
              <a:buSzPct val="75000"/>
            </a:pPr>
            <a:r>
              <a:rPr lang="en-US" altLang="x-none" sz="1350" dirty="0"/>
              <a:t>Or do they????</a:t>
            </a:r>
          </a:p>
          <a:p>
            <a:pPr lvl="2">
              <a:buSzPct val="75000"/>
            </a:pPr>
            <a:r>
              <a:rPr lang="en-US" altLang="x-none" sz="1350" dirty="0"/>
              <a:t>What if you have a lot of duplicate values? Then just like range search!</a:t>
            </a:r>
          </a:p>
          <a:p>
            <a:r>
              <a:rPr lang="en-US" altLang="x-none" sz="1800" dirty="0"/>
              <a:t>Choose indexes that benefit many queries </a:t>
            </a:r>
          </a:p>
          <a:p>
            <a:r>
              <a:rPr lang="en-US" altLang="x-none" sz="1800" dirty="0"/>
              <a:t>NOTE: only one index can be clustered per relation! </a:t>
            </a:r>
          </a:p>
          <a:p>
            <a:pPr lvl="1"/>
            <a:r>
              <a:rPr lang="en-US" altLang="x-none" sz="1500" dirty="0"/>
              <a:t>So choose it wisely!</a:t>
            </a:r>
          </a:p>
        </p:txBody>
      </p:sp>
    </p:spTree>
    <p:extLst>
      <p:ext uri="{BB962C8B-B14F-4D97-AF65-F5344CB8AC3E}">
        <p14:creationId xmlns:p14="http://schemas.microsoft.com/office/powerpoint/2010/main" val="1954389257"/>
      </p:ext>
    </p:extLst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1, Part 1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B+ tree index on </a:t>
            </a:r>
            <a:r>
              <a:rPr lang="en-US" altLang="x-none" err="1"/>
              <a:t>D.dname</a:t>
            </a:r>
            <a:r>
              <a:rPr lang="en-US" altLang="x-none"/>
              <a:t> supports </a:t>
            </a:r>
            <a:r>
              <a:rPr lang="ja-JP" altLang="en-US"/>
              <a:t>‘</a:t>
            </a:r>
            <a:r>
              <a:rPr lang="en-US" altLang="ja-JP"/>
              <a:t>Toy</a:t>
            </a:r>
            <a:r>
              <a:rPr lang="ja-JP" altLang="en-US"/>
              <a:t>’</a:t>
            </a:r>
            <a:r>
              <a:rPr lang="en-US" altLang="ja-JP"/>
              <a:t> selection.</a:t>
            </a:r>
          </a:p>
          <a:p>
            <a:pPr lvl="1"/>
            <a:r>
              <a:rPr lang="en-US" altLang="x-none"/>
              <a:t>Given this, index on </a:t>
            </a:r>
            <a:r>
              <a:rPr lang="en-US" altLang="x-none" err="1"/>
              <a:t>D.dno</a:t>
            </a:r>
            <a:r>
              <a:rPr lang="en-US" altLang="x-none"/>
              <a:t> isn’t important.</a:t>
            </a:r>
          </a:p>
          <a:p>
            <a:pPr lvl="1"/>
            <a:endParaRPr lang="en-US" altLang="x-none"/>
          </a:p>
        </p:txBody>
      </p:sp>
      <p:sp>
        <p:nvSpPr>
          <p:cNvPr id="118790" name="Rectangle 6" descr="SELECT E.ename, D.mgr&#13;&#10;  FROM Emp E, Dept D&#13;&#10; WHERE E.dno=D.dno   AND D.dname=‘Toy’&#13;&#10;" title="SQL Query"/>
          <p:cNvSpPr>
            <a:spLocks noChangeArrowheads="1"/>
          </p:cNvSpPr>
          <p:nvPr/>
        </p:nvSpPr>
        <p:spPr bwMode="auto">
          <a:xfrm>
            <a:off x="6492444" y="274492"/>
            <a:ext cx="2158101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E.ename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Dept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b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AND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Toy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6" name="Group 15" descr="Index Scan of depth is leaf node. Parent is selcet on dname = toy" title="Query Plan">
            <a:extLst>
              <a:ext uri="{FF2B5EF4-FFF2-40B4-BE49-F238E27FC236}">
                <a16:creationId xmlns:a16="http://schemas.microsoft.com/office/drawing/2014/main" id="{D3F9E910-646C-0C43-8DB4-21846260AB8F}"/>
              </a:ext>
            </a:extLst>
          </p:cNvPr>
          <p:cNvGrpSpPr/>
          <p:nvPr/>
        </p:nvGrpSpPr>
        <p:grpSpPr>
          <a:xfrm>
            <a:off x="3352800" y="3105150"/>
            <a:ext cx="1308630" cy="684192"/>
            <a:chOff x="5841331" y="2588398"/>
            <a:chExt cx="891231" cy="68419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B02B32-2CD7-1847-85B5-7C48B349DBE1}"/>
                </a:ext>
              </a:extLst>
            </p:cNvPr>
            <p:cNvSpPr/>
            <p:nvPr/>
          </p:nvSpPr>
          <p:spPr bwMode="auto">
            <a:xfrm>
              <a:off x="5841332" y="3018647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err="1">
                  <a:solidFill>
                    <a:schemeClr val="bg2">
                      <a:lumMod val="10000"/>
                    </a:schemeClr>
                  </a:solidFill>
                </a:rPr>
                <a:t>Dept</a:t>
              </a:r>
              <a:endParaRPr lang="en-US" sz="90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</a:rPr>
                <a:t>index scan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4401D8-8384-A344-9788-97B9C92FE9FD}"/>
                </a:ext>
              </a:extLst>
            </p:cNvPr>
            <p:cNvSpPr/>
            <p:nvPr/>
          </p:nvSpPr>
          <p:spPr bwMode="auto">
            <a:xfrm>
              <a:off x="5841331" y="2588398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200" dirty="0" err="1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dname</a:t>
              </a:r>
              <a:r>
                <a:rPr lang="en-US" sz="120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=‘Toy’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DF1D07-E77B-934F-8F16-E7CA008E73F3}"/>
                </a:ext>
              </a:extLst>
            </p:cNvPr>
            <p:cNvCxnSpPr/>
            <p:nvPr/>
          </p:nvCxnSpPr>
          <p:spPr bwMode="auto">
            <a:xfrm flipH="1" flipV="1">
              <a:off x="6286947" y="2842342"/>
              <a:ext cx="1" cy="17630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1, Part 2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altLang="x-none" dirty="0"/>
              <a:t>B+ tree index on </a:t>
            </a:r>
            <a:r>
              <a:rPr lang="en-US" altLang="x-none" dirty="0" err="1"/>
              <a:t>D.dname</a:t>
            </a:r>
            <a:r>
              <a:rPr lang="en-US" altLang="x-none" dirty="0"/>
              <a:t> supports </a:t>
            </a:r>
            <a:r>
              <a:rPr lang="ja-JP" altLang="en-US" dirty="0"/>
              <a:t>‘</a:t>
            </a:r>
            <a:r>
              <a:rPr lang="en-US" altLang="ja-JP" dirty="0"/>
              <a:t>Toy</a:t>
            </a:r>
            <a:r>
              <a:rPr lang="ja-JP" altLang="en-US" dirty="0"/>
              <a:t>’</a:t>
            </a:r>
            <a:r>
              <a:rPr lang="en-US" altLang="ja-JP" dirty="0"/>
              <a:t> selection.</a:t>
            </a:r>
          </a:p>
          <a:p>
            <a:pPr lvl="1"/>
            <a:r>
              <a:rPr lang="en-US" altLang="x-none" dirty="0"/>
              <a:t>Given this, index on </a:t>
            </a:r>
            <a:r>
              <a:rPr lang="en-US" altLang="x-none" dirty="0" err="1"/>
              <a:t>D.dno</a:t>
            </a:r>
            <a:r>
              <a:rPr lang="en-US" altLang="x-none" dirty="0"/>
              <a:t> isn’t important:</a:t>
            </a:r>
            <a:br>
              <a:rPr lang="en-US" altLang="x-none" dirty="0"/>
            </a:br>
            <a:r>
              <a:rPr lang="en-US" altLang="x-none" dirty="0"/>
              <a:t>	D is already filtered quite a lot prior to join.</a:t>
            </a:r>
          </a:p>
          <a:p>
            <a:r>
              <a:rPr lang="en-US" altLang="x-none" dirty="0"/>
              <a:t>B+ tree index on </a:t>
            </a:r>
            <a:r>
              <a:rPr lang="en-US" altLang="x-none" dirty="0" err="1"/>
              <a:t>E.dno</a:t>
            </a:r>
            <a:r>
              <a:rPr lang="en-US" altLang="x-none" dirty="0"/>
              <a:t> allows us to get matching (inner) </a:t>
            </a:r>
            <a:r>
              <a:rPr lang="en-US" altLang="x-none" dirty="0" err="1"/>
              <a:t>Emp</a:t>
            </a:r>
            <a:r>
              <a:rPr lang="en-US" altLang="x-none" dirty="0"/>
              <a:t> tuples for each selected (outer) Dept tuple.</a:t>
            </a:r>
          </a:p>
        </p:txBody>
      </p:sp>
      <p:sp>
        <p:nvSpPr>
          <p:cNvPr id="23" name="Rectangle 6" descr="SELECT E.ename, D.mgr&#13;&#10;  FROM Emp E, Dept D&#13;&#10; WHERE E.dno=D.dno   AND D.dname=‘Toy’&#13;&#10;" title="SQL Query">
            <a:extLst>
              <a:ext uri="{FF2B5EF4-FFF2-40B4-BE49-F238E27FC236}">
                <a16:creationId xmlns:a16="http://schemas.microsoft.com/office/drawing/2014/main" id="{E65A3538-EEA3-3D4F-BC59-9FAFA959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444" y="274492"/>
            <a:ext cx="2158101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E.ename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Dept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b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AND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Toy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Oval 28" descr="project enane, mgr from the result of the index nested loop join" title="Project">
            <a:extLst>
              <a:ext uri="{FF2B5EF4-FFF2-40B4-BE49-F238E27FC236}">
                <a16:creationId xmlns:a16="http://schemas.microsoft.com/office/drawing/2014/main" id="{36BC3987-7437-5E49-A4B5-0FD3BE8CBD80}"/>
              </a:ext>
            </a:extLst>
          </p:cNvPr>
          <p:cNvSpPr/>
          <p:nvPr/>
        </p:nvSpPr>
        <p:spPr bwMode="auto">
          <a:xfrm>
            <a:off x="3733800" y="2876550"/>
            <a:ext cx="1002742" cy="25394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050" dirty="0" err="1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200" baseline="-25000" dirty="0" err="1">
                <a:solidFill>
                  <a:srgbClr val="000000"/>
                </a:solidFill>
                <a:ea typeface="Symbol" charset="2"/>
                <a:cs typeface="Symbol" charset="2"/>
              </a:rPr>
              <a:t>ename</a:t>
            </a:r>
            <a:r>
              <a:rPr lang="en-US" sz="1200" baseline="-25000" dirty="0">
                <a:solidFill>
                  <a:srgbClr val="000000"/>
                </a:solidFill>
                <a:ea typeface="Symbol" charset="2"/>
                <a:cs typeface="Symbol" charset="2"/>
              </a:rPr>
              <a:t>, </a:t>
            </a:r>
            <a:r>
              <a:rPr lang="en-US" sz="1200" baseline="-25000" dirty="0" err="1">
                <a:solidFill>
                  <a:srgbClr val="000000"/>
                </a:solidFill>
                <a:ea typeface="Symbol" charset="2"/>
                <a:cs typeface="Symbol" charset="2"/>
              </a:rPr>
              <a:t>mgr</a:t>
            </a:r>
            <a:endParaRPr lang="en-US" sz="1200" baseline="-25000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 descr="Arrow from the index nested loop join to the projection node" title="Arrow 1">
            <a:extLst>
              <a:ext uri="{FF2B5EF4-FFF2-40B4-BE49-F238E27FC236}">
                <a16:creationId xmlns:a16="http://schemas.microsoft.com/office/drawing/2014/main" id="{3B31C9F2-421D-E647-8100-59571713C3D7}"/>
              </a:ext>
            </a:extLst>
          </p:cNvPr>
          <p:cNvCxnSpPr/>
          <p:nvPr/>
        </p:nvCxnSpPr>
        <p:spPr bwMode="auto">
          <a:xfrm flipV="1">
            <a:off x="4170200" y="3128837"/>
            <a:ext cx="1" cy="23538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 descr="Arrow from the index scan of Emp to the index nested loop join node" title="Arrow 2">
            <a:extLst>
              <a:ext uri="{FF2B5EF4-FFF2-40B4-BE49-F238E27FC236}">
                <a16:creationId xmlns:a16="http://schemas.microsoft.com/office/drawing/2014/main" id="{03534A4F-C0D0-3A45-A6C3-C6E5C915C861}"/>
              </a:ext>
            </a:extLst>
          </p:cNvPr>
          <p:cNvCxnSpPr/>
          <p:nvPr/>
        </p:nvCxnSpPr>
        <p:spPr bwMode="auto">
          <a:xfrm flipH="1" flipV="1">
            <a:off x="4625427" y="3690743"/>
            <a:ext cx="113886" cy="11241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 descr="Index scan" title="Emp">
            <a:extLst>
              <a:ext uri="{FF2B5EF4-FFF2-40B4-BE49-F238E27FC236}">
                <a16:creationId xmlns:a16="http://schemas.microsoft.com/office/drawing/2014/main" id="{B10AB7B5-247C-7E4E-BD0C-CC0D0001D633}"/>
              </a:ext>
            </a:extLst>
          </p:cNvPr>
          <p:cNvSpPr/>
          <p:nvPr/>
        </p:nvSpPr>
        <p:spPr bwMode="auto">
          <a:xfrm>
            <a:off x="4293696" y="3803158"/>
            <a:ext cx="1002743" cy="253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900" err="1">
                <a:solidFill>
                  <a:schemeClr val="bg2">
                    <a:lumMod val="10000"/>
                  </a:schemeClr>
                </a:solidFill>
              </a:rPr>
              <a:t>Emp</a:t>
            </a:r>
            <a:endParaRPr lang="en-US" sz="900">
              <a:solidFill>
                <a:schemeClr val="bg2">
                  <a:lumMod val="10000"/>
                </a:schemeClr>
              </a:solidFill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900" cap="small">
                <a:solidFill>
                  <a:schemeClr val="bg2">
                    <a:lumMod val="10000"/>
                  </a:schemeClr>
                </a:solidFill>
              </a:rPr>
              <a:t>index scan</a:t>
            </a:r>
          </a:p>
        </p:txBody>
      </p:sp>
      <p:sp>
        <p:nvSpPr>
          <p:cNvPr id="37" name="Oval 36" descr="Index next loop join of the result of select on dname = 'toy' and index scan of emp" title="Join">
            <a:extLst>
              <a:ext uri="{FF2B5EF4-FFF2-40B4-BE49-F238E27FC236}">
                <a16:creationId xmlns:a16="http://schemas.microsoft.com/office/drawing/2014/main" id="{58AC0C44-3E64-B949-BFC3-34CA3CF81977}"/>
              </a:ext>
            </a:extLst>
          </p:cNvPr>
          <p:cNvSpPr/>
          <p:nvPr/>
        </p:nvSpPr>
        <p:spPr bwMode="auto">
          <a:xfrm>
            <a:off x="3526411" y="3364226"/>
            <a:ext cx="1448682" cy="3825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60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050" baseline="-25000" err="1">
                <a:solidFill>
                  <a:srgbClr val="000000"/>
                </a:solidFill>
                <a:ea typeface="Symbol" charset="2"/>
                <a:cs typeface="Symbol" charset="2"/>
              </a:rPr>
              <a:t>dno</a:t>
            </a:r>
            <a:r>
              <a:rPr lang="en-US" sz="1050" baseline="-25000">
                <a:solidFill>
                  <a:srgbClr val="000000"/>
                </a:solidFill>
                <a:ea typeface="Symbol" charset="2"/>
                <a:cs typeface="Symbol" charset="2"/>
              </a:rPr>
              <a:t>=</a:t>
            </a:r>
            <a:r>
              <a:rPr lang="en-US" sz="1050" baseline="-25000" err="1">
                <a:solidFill>
                  <a:srgbClr val="000000"/>
                </a:solidFill>
                <a:ea typeface="Symbol" charset="2"/>
                <a:cs typeface="Symbol" charset="2"/>
              </a:rPr>
              <a:t>dno</a:t>
            </a:r>
            <a:br>
              <a:rPr lang="en-US" sz="1050">
                <a:solidFill>
                  <a:srgbClr val="000000"/>
                </a:solidFill>
                <a:ea typeface="Symbol" charset="2"/>
                <a:cs typeface="Symbol" charset="2"/>
              </a:rPr>
            </a:br>
            <a:r>
              <a:rPr lang="en-US" sz="900" cap="small">
                <a:solidFill>
                  <a:schemeClr val="bg2">
                    <a:lumMod val="10000"/>
                  </a:schemeClr>
                </a:solidFill>
                <a:ea typeface="Symbol" charset="2"/>
                <a:cs typeface="Symbol" charset="2"/>
              </a:rPr>
              <a:t>index</a:t>
            </a:r>
            <a:r>
              <a:rPr lang="en-US" sz="900" cap="small">
                <a:solidFill>
                  <a:srgbClr val="FF0000"/>
                </a:solidFill>
                <a:ea typeface="Symbol" charset="2"/>
                <a:cs typeface="Symbol" charset="2"/>
              </a:rPr>
              <a:t> </a:t>
            </a:r>
            <a:r>
              <a:rPr lang="en-US" sz="900" cap="small">
                <a:solidFill>
                  <a:srgbClr val="000000"/>
                </a:solidFill>
                <a:ea typeface="Symbol" charset="2"/>
                <a:cs typeface="Symbol" charset="2"/>
              </a:rPr>
              <a:t>nest loop</a:t>
            </a:r>
            <a:endParaRPr lang="en-US" sz="1050" cap="small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 descr="Arrow from the selection for dname = toy to the index nested loop join node" title="Arrow 3">
            <a:extLst>
              <a:ext uri="{FF2B5EF4-FFF2-40B4-BE49-F238E27FC236}">
                <a16:creationId xmlns:a16="http://schemas.microsoft.com/office/drawing/2014/main" id="{EAEEFFB3-84C8-BC45-9C91-AE050FB38733}"/>
              </a:ext>
            </a:extLst>
          </p:cNvPr>
          <p:cNvCxnSpPr/>
          <p:nvPr/>
        </p:nvCxnSpPr>
        <p:spPr bwMode="auto">
          <a:xfrm flipV="1">
            <a:off x="3601087" y="3690743"/>
            <a:ext cx="113886" cy="105640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oup 38" descr="Index Scan of depth is leaf node. Parent is selcet on dname = toy" title="Query Plan">
            <a:extLst>
              <a:ext uri="{FF2B5EF4-FFF2-40B4-BE49-F238E27FC236}">
                <a16:creationId xmlns:a16="http://schemas.microsoft.com/office/drawing/2014/main" id="{D3F9E910-646C-0C43-8DB4-21846260AB8F}"/>
              </a:ext>
            </a:extLst>
          </p:cNvPr>
          <p:cNvGrpSpPr/>
          <p:nvPr/>
        </p:nvGrpSpPr>
        <p:grpSpPr>
          <a:xfrm>
            <a:off x="2774909" y="3803157"/>
            <a:ext cx="1308630" cy="684192"/>
            <a:chOff x="5841331" y="2588398"/>
            <a:chExt cx="891231" cy="68419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FB02B32-2CD7-1847-85B5-7C48B349DBE1}"/>
                </a:ext>
              </a:extLst>
            </p:cNvPr>
            <p:cNvSpPr/>
            <p:nvPr/>
          </p:nvSpPr>
          <p:spPr bwMode="auto">
            <a:xfrm>
              <a:off x="5841332" y="3018647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err="1">
                  <a:solidFill>
                    <a:schemeClr val="bg2">
                      <a:lumMod val="10000"/>
                    </a:schemeClr>
                  </a:solidFill>
                </a:rPr>
                <a:t>Dept</a:t>
              </a:r>
              <a:endParaRPr lang="en-US" sz="90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</a:rPr>
                <a:t>index scan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4401D8-8384-A344-9788-97B9C92FE9FD}"/>
                </a:ext>
              </a:extLst>
            </p:cNvPr>
            <p:cNvSpPr/>
            <p:nvPr/>
          </p:nvSpPr>
          <p:spPr bwMode="auto">
            <a:xfrm>
              <a:off x="5841331" y="2588398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200" dirty="0" err="1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dname</a:t>
              </a:r>
              <a:r>
                <a:rPr lang="en-US" sz="120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=‘Toy’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DF1D07-E77B-934F-8F16-E7CA008E73F3}"/>
                </a:ext>
              </a:extLst>
            </p:cNvPr>
            <p:cNvCxnSpPr/>
            <p:nvPr/>
          </p:nvCxnSpPr>
          <p:spPr bwMode="auto">
            <a:xfrm flipH="1" flipV="1">
              <a:off x="6286947" y="2842342"/>
              <a:ext cx="1" cy="17630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0999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Query Blocks: Units of Optimization Pt 2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For each block, the plans considered are:</a:t>
            </a:r>
          </a:p>
          <a:p>
            <a:pPr lvl="1"/>
            <a:r>
              <a:rPr lang="en-US" altLang="x-none" dirty="0"/>
              <a:t>All relevant access methods, for</a:t>
            </a:r>
            <a:br>
              <a:rPr lang="en-US" altLang="x-none" dirty="0"/>
            </a:br>
            <a:r>
              <a:rPr lang="en-US" altLang="x-none" dirty="0"/>
              <a:t> each relation in FROM clause.</a:t>
            </a:r>
          </a:p>
          <a:p>
            <a:pPr lvl="1"/>
            <a:r>
              <a:rPr lang="en-US" altLang="x-none" dirty="0"/>
              <a:t>  All left-deep join trees </a:t>
            </a:r>
          </a:p>
          <a:p>
            <a:pPr lvl="2"/>
            <a:r>
              <a:rPr lang="en-US" altLang="x-none" dirty="0"/>
              <a:t> right branch always a base table</a:t>
            </a:r>
          </a:p>
          <a:p>
            <a:pPr lvl="2"/>
            <a:r>
              <a:rPr lang="en-US" altLang="x-none" dirty="0"/>
              <a:t> consider all join orders and join methods</a:t>
            </a:r>
          </a:p>
          <a:p>
            <a:endParaRPr lang="en-US" altLang="x-none" dirty="0"/>
          </a:p>
        </p:txBody>
      </p:sp>
      <p:sp>
        <p:nvSpPr>
          <p:cNvPr id="31" name="Rectangle 6" descr="SELECT S.sname&#13;&#10;  FROM Sailors S&#13;&#10; WHERE S.age IN" title="SQL Query Outer Block"/>
          <p:cNvSpPr>
            <a:spLocks noChangeArrowheads="1"/>
          </p:cNvSpPr>
          <p:nvPr/>
        </p:nvSpPr>
        <p:spPr bwMode="auto">
          <a:xfrm>
            <a:off x="681869" y="3445769"/>
            <a:ext cx="1983717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15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S.sname</a:t>
            </a:r>
            <a:endParaRPr lang="en-US" altLang="x-none" sz="15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Sailors S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15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 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581400" y="4372473"/>
            <a:ext cx="113309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i="1">
                <a:solidFill>
                  <a:schemeClr val="accent2"/>
                </a:solidFill>
                <a:latin typeface="+mn-lt"/>
              </a:rPr>
              <a:t>Nested block</a:t>
            </a: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918868" y="3546897"/>
            <a:ext cx="1037497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i="1">
                <a:solidFill>
                  <a:schemeClr val="accent2"/>
                </a:solidFill>
                <a:latin typeface="+mn-lt"/>
              </a:rPr>
              <a:t>Outer block</a:t>
            </a:r>
          </a:p>
        </p:txBody>
      </p:sp>
      <p:grpSp>
        <p:nvGrpSpPr>
          <p:cNvPr id="35" name="Group 12" descr="A joins with B. The result of that joins with C. The result of that joins with D. (((A join B) join C) join D)&#13;&#10;" title="Left deep plan"/>
          <p:cNvGrpSpPr>
            <a:grpSpLocks/>
          </p:cNvGrpSpPr>
          <p:nvPr/>
        </p:nvGrpSpPr>
        <p:grpSpPr bwMode="auto">
          <a:xfrm>
            <a:off x="6781800" y="1352550"/>
            <a:ext cx="1771650" cy="1445420"/>
            <a:chOff x="3843" y="2736"/>
            <a:chExt cx="1488" cy="1214"/>
          </a:xfrm>
        </p:grpSpPr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4192" y="341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4356" y="341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4192" y="3418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192" y="3418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498" y="3098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663" y="3098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4498" y="3098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4498" y="3098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4817" y="2736"/>
              <a:ext cx="165" cy="66"/>
              <a:chOff x="4817" y="2736"/>
              <a:chExt cx="165" cy="66"/>
            </a:xfrm>
          </p:grpSpPr>
          <p:sp>
            <p:nvSpPr>
              <p:cNvPr id="55" name="Freeform 22"/>
              <p:cNvSpPr>
                <a:spLocks/>
              </p:cNvSpPr>
              <p:nvPr/>
            </p:nvSpPr>
            <p:spPr bwMode="auto">
              <a:xfrm>
                <a:off x="4817" y="2736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Freeform 23"/>
              <p:cNvSpPr>
                <a:spLocks/>
              </p:cNvSpPr>
              <p:nvPr/>
            </p:nvSpPr>
            <p:spPr bwMode="auto">
              <a:xfrm>
                <a:off x="4981" y="2736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Freeform 24"/>
              <p:cNvSpPr>
                <a:spLocks/>
              </p:cNvSpPr>
              <p:nvPr/>
            </p:nvSpPr>
            <p:spPr bwMode="auto">
              <a:xfrm>
                <a:off x="4817" y="2736"/>
                <a:ext cx="165" cy="66"/>
              </a:xfrm>
              <a:custGeom>
                <a:avLst/>
                <a:gdLst>
                  <a:gd name="T0" fmla="*/ 0 w 165"/>
                  <a:gd name="T1" fmla="*/ 0 h 66"/>
                  <a:gd name="T2" fmla="*/ 164 w 165"/>
                  <a:gd name="T3" fmla="*/ 65 h 66"/>
                  <a:gd name="T4" fmla="*/ 0 w 165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0"/>
                    </a:moveTo>
                    <a:lnTo>
                      <a:pt x="164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Freeform 25"/>
              <p:cNvSpPr>
                <a:spLocks/>
              </p:cNvSpPr>
              <p:nvPr/>
            </p:nvSpPr>
            <p:spPr bwMode="auto">
              <a:xfrm>
                <a:off x="4817" y="2736"/>
                <a:ext cx="165" cy="66"/>
              </a:xfrm>
              <a:custGeom>
                <a:avLst/>
                <a:gdLst>
                  <a:gd name="T0" fmla="*/ 0 w 165"/>
                  <a:gd name="T1" fmla="*/ 65 h 66"/>
                  <a:gd name="T2" fmla="*/ 164 w 165"/>
                  <a:gd name="T3" fmla="*/ 0 h 66"/>
                  <a:gd name="T4" fmla="*/ 0 w 165"/>
                  <a:gd name="T5" fmla="*/ 65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65"/>
                    </a:moveTo>
                    <a:lnTo>
                      <a:pt x="164" y="0"/>
                    </a:lnTo>
                    <a:lnTo>
                      <a:pt x="0" y="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4587" y="2822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4895" y="2828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4275" y="3162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4584" y="3168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3969" y="3496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4278" y="3502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4454" y="3723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3843" y="3729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4766" y="3372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5116" y="3040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275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59" name="Rectangle 6" descr="(SELECT MAX (S2.age)&#13;&#10;    FROM  Sailors S2&#13;&#10;GROUP BY  S2.rating)" title="SQL Query Nested Block"/>
          <p:cNvSpPr>
            <a:spLocks noChangeArrowheads="1"/>
          </p:cNvSpPr>
          <p:nvPr/>
        </p:nvSpPr>
        <p:spPr bwMode="auto">
          <a:xfrm>
            <a:off x="914400" y="4295238"/>
            <a:ext cx="2560798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MAX (S2.age)</a:t>
            </a:r>
          </a:p>
          <a:p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FROM  Sailors S2</a:t>
            </a:r>
          </a:p>
          <a:p>
            <a:r>
              <a:rPr lang="en-US" altLang="x-none" sz="15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 BY  S2.rating</a:t>
            </a:r>
            <a:r>
              <a:rPr lang="en-US" altLang="x-none" sz="15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421624"/>
      </p:ext>
    </p:extLst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1, Part 3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What if WHERE included:   `` ... AND  </a:t>
            </a:r>
            <a:r>
              <a:rPr lang="en-US" altLang="x-none" dirty="0" err="1"/>
              <a:t>E.age</a:t>
            </a:r>
            <a:r>
              <a:rPr lang="en-US" altLang="x-none" dirty="0"/>
              <a:t>=25</a:t>
            </a:r>
            <a:r>
              <a:rPr lang="ja-JP" altLang="en-US" dirty="0"/>
              <a:t>’’</a:t>
            </a:r>
            <a:r>
              <a:rPr lang="en-US" altLang="ja-JP" dirty="0"/>
              <a:t>  ?</a:t>
            </a:r>
          </a:p>
          <a:p>
            <a:pPr lvl="1"/>
            <a:r>
              <a:rPr lang="en-US" altLang="x-none" dirty="0"/>
              <a:t>Could retrieve </a:t>
            </a:r>
            <a:r>
              <a:rPr lang="en-US" altLang="x-none" dirty="0" err="1"/>
              <a:t>Emp</a:t>
            </a:r>
            <a:r>
              <a:rPr lang="en-US" altLang="x-none" dirty="0"/>
              <a:t> tuples using index on </a:t>
            </a:r>
            <a:r>
              <a:rPr lang="en-US" altLang="x-none" dirty="0" err="1"/>
              <a:t>Emp.age</a:t>
            </a:r>
            <a:r>
              <a:rPr lang="en-US" altLang="x-none" dirty="0"/>
              <a:t>, then join with </a:t>
            </a:r>
            <a:r>
              <a:rPr lang="en-US" altLang="x-none" dirty="0" err="1"/>
              <a:t>Dept</a:t>
            </a:r>
            <a:r>
              <a:rPr lang="en-US" altLang="x-none" dirty="0"/>
              <a:t> tuples satisfying </a:t>
            </a:r>
            <a:r>
              <a:rPr lang="en-US" altLang="x-none" dirty="0" err="1"/>
              <a:t>dname</a:t>
            </a:r>
            <a:r>
              <a:rPr lang="en-US" altLang="x-none" dirty="0"/>
              <a:t> selection.  </a:t>
            </a:r>
          </a:p>
          <a:p>
            <a:pPr lvl="2"/>
            <a:r>
              <a:rPr lang="en-US" altLang="x-none" dirty="0"/>
              <a:t>Comparable performance to strategy that used </a:t>
            </a:r>
            <a:r>
              <a:rPr lang="en-US" altLang="x-none" dirty="0" err="1"/>
              <a:t>E.dno</a:t>
            </a:r>
            <a:r>
              <a:rPr lang="en-US" altLang="x-none" dirty="0"/>
              <a:t> index.   </a:t>
            </a:r>
          </a:p>
          <a:p>
            <a:pPr lvl="1"/>
            <a:r>
              <a:rPr lang="en-US" altLang="x-none" dirty="0"/>
              <a:t>So, if </a:t>
            </a:r>
            <a:r>
              <a:rPr lang="en-US" altLang="x-none" dirty="0" err="1"/>
              <a:t>Emp.age</a:t>
            </a:r>
            <a:r>
              <a:rPr lang="en-US" altLang="x-none" dirty="0"/>
              <a:t> index is already created, this query provides much less motivation for adding an </a:t>
            </a:r>
            <a:r>
              <a:rPr lang="en-US" altLang="x-none" dirty="0" err="1"/>
              <a:t>Emp.dno</a:t>
            </a:r>
            <a:r>
              <a:rPr lang="en-US" altLang="x-none" dirty="0"/>
              <a:t> index.</a:t>
            </a:r>
          </a:p>
        </p:txBody>
      </p:sp>
      <p:grpSp>
        <p:nvGrpSpPr>
          <p:cNvPr id="21" name="Group 20" descr="Emp.age index scan followed by select on age = 25. Dept.dno index scan. Index nested loop join of the emp and dept followed by a projection o fename, mgr" title="Query Plan 2"/>
          <p:cNvGrpSpPr/>
          <p:nvPr/>
        </p:nvGrpSpPr>
        <p:grpSpPr>
          <a:xfrm>
            <a:off x="3660215" y="3254802"/>
            <a:ext cx="2283385" cy="1604024"/>
            <a:chOff x="6089266" y="4189953"/>
            <a:chExt cx="2873656" cy="2499773"/>
          </a:xfrm>
        </p:grpSpPr>
        <p:sp>
          <p:nvSpPr>
            <p:cNvPr id="22" name="Oval 21"/>
            <p:cNvSpPr/>
            <p:nvPr/>
          </p:nvSpPr>
          <p:spPr bwMode="auto">
            <a:xfrm>
              <a:off x="6908163" y="4189953"/>
              <a:ext cx="1261958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050" dirty="0" err="1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ename</a:t>
              </a:r>
              <a:r>
                <a:rPr lang="en-US" sz="120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, 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mgr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7526094" y="4583126"/>
              <a:ext cx="1" cy="36684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8170684" y="5458823"/>
              <a:ext cx="161259" cy="175191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Oval 24"/>
            <p:cNvSpPr/>
            <p:nvPr/>
          </p:nvSpPr>
          <p:spPr bwMode="auto">
            <a:xfrm>
              <a:off x="6089266" y="6293972"/>
              <a:ext cx="1261959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err="1">
                  <a:solidFill>
                    <a:schemeClr val="bg2">
                      <a:lumMod val="10000"/>
                    </a:schemeClr>
                  </a:solidFill>
                </a:rPr>
                <a:t>Emp.age</a:t>
              </a:r>
              <a:endParaRPr lang="en-US" sz="90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</a:rPr>
                <a:t>index scan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089266" y="5623456"/>
              <a:ext cx="2873656" cy="406312"/>
              <a:chOff x="6350000" y="2224894"/>
              <a:chExt cx="2873656" cy="406312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7961697" y="2235452"/>
                <a:ext cx="1261959" cy="395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900" err="1">
                    <a:solidFill>
                      <a:schemeClr val="bg2">
                        <a:lumMod val="10000"/>
                      </a:schemeClr>
                    </a:solidFill>
                  </a:rPr>
                  <a:t>Dept.dno</a:t>
                </a:r>
                <a:endParaRPr lang="en-US" sz="90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900" cap="small">
                    <a:solidFill>
                      <a:schemeClr val="bg2">
                        <a:lumMod val="10000"/>
                      </a:schemeClr>
                    </a:solidFill>
                  </a:rPr>
                  <a:t>index scan</a:t>
                </a: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6350000" y="2224894"/>
                <a:ext cx="1261958" cy="395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050" dirty="0">
                    <a:solidFill>
                      <a:srgbClr val="000000"/>
                    </a:solidFill>
                    <a:latin typeface="Symbol" charset="2"/>
                    <a:ea typeface="Symbol" charset="2"/>
                    <a:cs typeface="Symbol" charset="2"/>
                  </a:rPr>
                  <a:t>s</a:t>
                </a:r>
                <a:r>
                  <a:rPr lang="en-US" sz="1200" baseline="-25000" dirty="0">
                    <a:solidFill>
                      <a:srgbClr val="000000"/>
                    </a:solidFill>
                    <a:ea typeface="Symbol" charset="2"/>
                    <a:cs typeface="Symbol" charset="2"/>
                  </a:rPr>
                  <a:t>age=25</a:t>
                </a:r>
                <a:endParaRPr lang="en-US" sz="1200" baseline="-25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Oval 26"/>
            <p:cNvSpPr/>
            <p:nvPr/>
          </p:nvSpPr>
          <p:spPr bwMode="auto">
            <a:xfrm>
              <a:off x="6614506" y="4949966"/>
              <a:ext cx="1823176" cy="596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050" baseline="-2500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dno</a:t>
              </a:r>
              <a:r>
                <a:rPr lang="en-US" sz="1050" baseline="-25000">
                  <a:solidFill>
                    <a:srgbClr val="000000"/>
                  </a:solidFill>
                  <a:ea typeface="Symbol" charset="2"/>
                  <a:cs typeface="Symbol" charset="2"/>
                </a:rPr>
                <a:t>=</a:t>
              </a:r>
              <a:r>
                <a:rPr lang="en-US" sz="1050" baseline="-2500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dno</a:t>
              </a:r>
              <a:br>
                <a:rPr lang="en-US" sz="1050">
                  <a:solidFill>
                    <a:srgbClr val="000000"/>
                  </a:solidFill>
                  <a:ea typeface="Symbol" charset="2"/>
                  <a:cs typeface="Symbol" charset="2"/>
                </a:rPr>
              </a:b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  <a:ea typeface="Symbol" charset="2"/>
                  <a:cs typeface="Symbol" charset="2"/>
                </a:rPr>
                <a:t>index</a:t>
              </a:r>
              <a:r>
                <a:rPr lang="en-US" sz="900" cap="small">
                  <a:solidFill>
                    <a:srgbClr val="FF0000"/>
                  </a:solidFill>
                  <a:ea typeface="Symbol" charset="2"/>
                  <a:cs typeface="Symbol" charset="2"/>
                </a:rPr>
                <a:t> </a:t>
              </a:r>
              <a:r>
                <a:rPr lang="en-US" sz="900" cap="small">
                  <a:solidFill>
                    <a:srgbClr val="000000"/>
                  </a:solidFill>
                  <a:ea typeface="Symbol" charset="2"/>
                  <a:cs typeface="Symbol" charset="2"/>
                </a:rPr>
                <a:t>nest loop</a:t>
              </a:r>
              <a:endParaRPr lang="en-US" sz="1050" cap="small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6720245" y="6019210"/>
              <a:ext cx="1" cy="274762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6720245" y="5458823"/>
              <a:ext cx="161259" cy="16463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" name="Rectangle 6" descr="SELECT E.ename, D.mgr&#13;&#10;  FROM Emp E, Dept D&#13;&#10; WHERE E.dno=D.dno   AND D.dname=‘Toy’&#13;&#10;" title="SQL Query">
            <a:extLst>
              <a:ext uri="{FF2B5EF4-FFF2-40B4-BE49-F238E27FC236}">
                <a16:creationId xmlns:a16="http://schemas.microsoft.com/office/drawing/2014/main" id="{FB134929-FA2E-7641-8D13-D58D173E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444" y="274492"/>
            <a:ext cx="2158101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E.ename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Dept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b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AND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D.dname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Toy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4" name="Oval 43" descr="project enane, mgr from the result of the index nested loop join" title="Project">
            <a:extLst>
              <a:ext uri="{FF2B5EF4-FFF2-40B4-BE49-F238E27FC236}">
                <a16:creationId xmlns:a16="http://schemas.microsoft.com/office/drawing/2014/main" id="{36BC3987-7437-5E49-A4B5-0FD3BE8CBD80}"/>
              </a:ext>
            </a:extLst>
          </p:cNvPr>
          <p:cNvSpPr/>
          <p:nvPr/>
        </p:nvSpPr>
        <p:spPr bwMode="auto">
          <a:xfrm>
            <a:off x="1553267" y="3198410"/>
            <a:ext cx="1002742" cy="25394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050" dirty="0" err="1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200" baseline="-25000" dirty="0" err="1">
                <a:solidFill>
                  <a:srgbClr val="000000"/>
                </a:solidFill>
                <a:ea typeface="Symbol" charset="2"/>
                <a:cs typeface="Symbol" charset="2"/>
              </a:rPr>
              <a:t>ename</a:t>
            </a:r>
            <a:r>
              <a:rPr lang="en-US" sz="1200" baseline="-25000" dirty="0">
                <a:solidFill>
                  <a:srgbClr val="000000"/>
                </a:solidFill>
                <a:ea typeface="Symbol" charset="2"/>
                <a:cs typeface="Symbol" charset="2"/>
              </a:rPr>
              <a:t>, </a:t>
            </a:r>
            <a:r>
              <a:rPr lang="en-US" sz="1200" baseline="-25000" dirty="0" err="1">
                <a:solidFill>
                  <a:srgbClr val="000000"/>
                </a:solidFill>
                <a:ea typeface="Symbol" charset="2"/>
                <a:cs typeface="Symbol" charset="2"/>
              </a:rPr>
              <a:t>mgr</a:t>
            </a:r>
            <a:endParaRPr lang="en-US" sz="1200" baseline="-25000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 descr="Arrow from the index nested loop join to the projection node" title="Arrow 1">
            <a:extLst>
              <a:ext uri="{FF2B5EF4-FFF2-40B4-BE49-F238E27FC236}">
                <a16:creationId xmlns:a16="http://schemas.microsoft.com/office/drawing/2014/main" id="{3B31C9F2-421D-E647-8100-59571713C3D7}"/>
              </a:ext>
            </a:extLst>
          </p:cNvPr>
          <p:cNvCxnSpPr/>
          <p:nvPr/>
        </p:nvCxnSpPr>
        <p:spPr bwMode="auto">
          <a:xfrm flipV="1">
            <a:off x="1989667" y="3450697"/>
            <a:ext cx="1" cy="23538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 descr="Arrow from the index scan of Emp to the index nested loop join node" title="Arrow 2">
            <a:extLst>
              <a:ext uri="{FF2B5EF4-FFF2-40B4-BE49-F238E27FC236}">
                <a16:creationId xmlns:a16="http://schemas.microsoft.com/office/drawing/2014/main" id="{03534A4F-C0D0-3A45-A6C3-C6E5C915C861}"/>
              </a:ext>
            </a:extLst>
          </p:cNvPr>
          <p:cNvCxnSpPr/>
          <p:nvPr/>
        </p:nvCxnSpPr>
        <p:spPr bwMode="auto">
          <a:xfrm flipH="1" flipV="1">
            <a:off x="2444894" y="4012603"/>
            <a:ext cx="113886" cy="11241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Oval 46" descr="Index scan" title="Emp">
            <a:extLst>
              <a:ext uri="{FF2B5EF4-FFF2-40B4-BE49-F238E27FC236}">
                <a16:creationId xmlns:a16="http://schemas.microsoft.com/office/drawing/2014/main" id="{B10AB7B5-247C-7E4E-BD0C-CC0D0001D633}"/>
              </a:ext>
            </a:extLst>
          </p:cNvPr>
          <p:cNvSpPr/>
          <p:nvPr/>
        </p:nvSpPr>
        <p:spPr bwMode="auto">
          <a:xfrm>
            <a:off x="2113163" y="4125018"/>
            <a:ext cx="1002743" cy="253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900" err="1">
                <a:solidFill>
                  <a:schemeClr val="bg2">
                    <a:lumMod val="10000"/>
                  </a:schemeClr>
                </a:solidFill>
              </a:rPr>
              <a:t>Emp</a:t>
            </a:r>
            <a:endParaRPr lang="en-US" sz="900">
              <a:solidFill>
                <a:schemeClr val="bg2">
                  <a:lumMod val="10000"/>
                </a:schemeClr>
              </a:solidFill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900" cap="small">
                <a:solidFill>
                  <a:schemeClr val="bg2">
                    <a:lumMod val="10000"/>
                  </a:schemeClr>
                </a:solidFill>
              </a:rPr>
              <a:t>index scan</a:t>
            </a:r>
          </a:p>
        </p:txBody>
      </p:sp>
      <p:sp>
        <p:nvSpPr>
          <p:cNvPr id="48" name="Oval 47" descr="Index next loop join of the result of select on dname = 'toy' and index scan of emp" title="Join">
            <a:extLst>
              <a:ext uri="{FF2B5EF4-FFF2-40B4-BE49-F238E27FC236}">
                <a16:creationId xmlns:a16="http://schemas.microsoft.com/office/drawing/2014/main" id="{58AC0C44-3E64-B949-BFC3-34CA3CF81977}"/>
              </a:ext>
            </a:extLst>
          </p:cNvPr>
          <p:cNvSpPr/>
          <p:nvPr/>
        </p:nvSpPr>
        <p:spPr bwMode="auto">
          <a:xfrm>
            <a:off x="1345878" y="3686086"/>
            <a:ext cx="1448682" cy="3825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60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050" baseline="-25000" err="1">
                <a:solidFill>
                  <a:srgbClr val="000000"/>
                </a:solidFill>
                <a:ea typeface="Symbol" charset="2"/>
                <a:cs typeface="Symbol" charset="2"/>
              </a:rPr>
              <a:t>dno</a:t>
            </a:r>
            <a:r>
              <a:rPr lang="en-US" sz="1050" baseline="-25000">
                <a:solidFill>
                  <a:srgbClr val="000000"/>
                </a:solidFill>
                <a:ea typeface="Symbol" charset="2"/>
                <a:cs typeface="Symbol" charset="2"/>
              </a:rPr>
              <a:t>=</a:t>
            </a:r>
            <a:r>
              <a:rPr lang="en-US" sz="1050" baseline="-25000" err="1">
                <a:solidFill>
                  <a:srgbClr val="000000"/>
                </a:solidFill>
                <a:ea typeface="Symbol" charset="2"/>
                <a:cs typeface="Symbol" charset="2"/>
              </a:rPr>
              <a:t>dno</a:t>
            </a:r>
            <a:br>
              <a:rPr lang="en-US" sz="1050">
                <a:solidFill>
                  <a:srgbClr val="000000"/>
                </a:solidFill>
                <a:ea typeface="Symbol" charset="2"/>
                <a:cs typeface="Symbol" charset="2"/>
              </a:rPr>
            </a:br>
            <a:r>
              <a:rPr lang="en-US" sz="900" cap="small">
                <a:solidFill>
                  <a:schemeClr val="bg2">
                    <a:lumMod val="10000"/>
                  </a:schemeClr>
                </a:solidFill>
                <a:ea typeface="Symbol" charset="2"/>
                <a:cs typeface="Symbol" charset="2"/>
              </a:rPr>
              <a:t>index</a:t>
            </a:r>
            <a:r>
              <a:rPr lang="en-US" sz="900" cap="small">
                <a:solidFill>
                  <a:srgbClr val="FF0000"/>
                </a:solidFill>
                <a:ea typeface="Symbol" charset="2"/>
                <a:cs typeface="Symbol" charset="2"/>
              </a:rPr>
              <a:t> </a:t>
            </a:r>
            <a:r>
              <a:rPr lang="en-US" sz="900" cap="small">
                <a:solidFill>
                  <a:srgbClr val="000000"/>
                </a:solidFill>
                <a:ea typeface="Symbol" charset="2"/>
                <a:cs typeface="Symbol" charset="2"/>
              </a:rPr>
              <a:t>nest loop</a:t>
            </a:r>
            <a:endParaRPr lang="en-US" sz="1050" cap="small">
              <a:solidFill>
                <a:srgbClr val="000000"/>
              </a:solidFill>
            </a:endParaRPr>
          </a:p>
        </p:txBody>
      </p:sp>
      <p:cxnSp>
        <p:nvCxnSpPr>
          <p:cNvPr id="49" name="Straight Arrow Connector 48" descr="Arrow from the selection for dname = toy to the index nested loop join node" title="Arrow 3">
            <a:extLst>
              <a:ext uri="{FF2B5EF4-FFF2-40B4-BE49-F238E27FC236}">
                <a16:creationId xmlns:a16="http://schemas.microsoft.com/office/drawing/2014/main" id="{EAEEFFB3-84C8-BC45-9C91-AE050FB38733}"/>
              </a:ext>
            </a:extLst>
          </p:cNvPr>
          <p:cNvCxnSpPr/>
          <p:nvPr/>
        </p:nvCxnSpPr>
        <p:spPr bwMode="auto">
          <a:xfrm flipV="1">
            <a:off x="1420554" y="4012603"/>
            <a:ext cx="113886" cy="105640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Group 49" descr="Index Scan of depth is leaf node. Parent is selcet on dname = toy" title="Query Plan">
            <a:extLst>
              <a:ext uri="{FF2B5EF4-FFF2-40B4-BE49-F238E27FC236}">
                <a16:creationId xmlns:a16="http://schemas.microsoft.com/office/drawing/2014/main" id="{D3F9E910-646C-0C43-8DB4-21846260AB8F}"/>
              </a:ext>
            </a:extLst>
          </p:cNvPr>
          <p:cNvGrpSpPr/>
          <p:nvPr/>
        </p:nvGrpSpPr>
        <p:grpSpPr>
          <a:xfrm>
            <a:off x="594376" y="4125017"/>
            <a:ext cx="1308630" cy="684192"/>
            <a:chOff x="5841331" y="2588398"/>
            <a:chExt cx="891231" cy="68419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FB02B32-2CD7-1847-85B5-7C48B349DBE1}"/>
                </a:ext>
              </a:extLst>
            </p:cNvPr>
            <p:cNvSpPr/>
            <p:nvPr/>
          </p:nvSpPr>
          <p:spPr bwMode="auto">
            <a:xfrm>
              <a:off x="5841332" y="3018647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err="1">
                  <a:solidFill>
                    <a:schemeClr val="bg2">
                      <a:lumMod val="10000"/>
                    </a:schemeClr>
                  </a:solidFill>
                </a:rPr>
                <a:t>Dept</a:t>
              </a:r>
              <a:endParaRPr lang="en-US" sz="90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900" cap="small">
                  <a:solidFill>
                    <a:schemeClr val="bg2">
                      <a:lumMod val="10000"/>
                    </a:schemeClr>
                  </a:solidFill>
                </a:rPr>
                <a:t>index scan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4401D8-8384-A344-9788-97B9C92FE9FD}"/>
                </a:ext>
              </a:extLst>
            </p:cNvPr>
            <p:cNvSpPr/>
            <p:nvPr/>
          </p:nvSpPr>
          <p:spPr bwMode="auto">
            <a:xfrm>
              <a:off x="5841331" y="2588398"/>
              <a:ext cx="891230" cy="2539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200" dirty="0" err="1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200" baseline="-25000" dirty="0" err="1">
                  <a:solidFill>
                    <a:srgbClr val="000000"/>
                  </a:solidFill>
                  <a:ea typeface="Symbol" charset="2"/>
                  <a:cs typeface="Symbol" charset="2"/>
                </a:rPr>
                <a:t>dname</a:t>
              </a:r>
              <a:r>
                <a:rPr lang="en-US" sz="1200" baseline="-25000" dirty="0">
                  <a:solidFill>
                    <a:srgbClr val="000000"/>
                  </a:solidFill>
                  <a:ea typeface="Symbol" charset="2"/>
                  <a:cs typeface="Symbol" charset="2"/>
                </a:rPr>
                <a:t>=‘Toy’</a:t>
              </a:r>
              <a:endParaRPr lang="en-US" sz="12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8DF1D07-E77B-934F-8F16-E7CA008E73F3}"/>
                </a:ext>
              </a:extLst>
            </p:cNvPr>
            <p:cNvCxnSpPr/>
            <p:nvPr/>
          </p:nvCxnSpPr>
          <p:spPr bwMode="auto">
            <a:xfrm flipH="1" flipV="1">
              <a:off x="6286947" y="2842342"/>
              <a:ext cx="1" cy="17630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42852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2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rmAutofit/>
          </a:bodyPr>
          <a:lstStyle/>
          <a:p>
            <a:r>
              <a:rPr lang="en-US" altLang="x-none" sz="1600" dirty="0"/>
              <a:t>All selections are on </a:t>
            </a:r>
            <a:r>
              <a:rPr lang="en-US" altLang="x-none" sz="1600" dirty="0" err="1"/>
              <a:t>Emp</a:t>
            </a:r>
            <a:r>
              <a:rPr lang="en-US" altLang="x-none" sz="1600" dirty="0"/>
              <a:t> so it should be the outer relation in any Index NL join.</a:t>
            </a:r>
          </a:p>
          <a:p>
            <a:pPr lvl="1"/>
            <a:r>
              <a:rPr lang="en-US" altLang="x-none" sz="1400" dirty="0"/>
              <a:t>Suggests that we build a B+ tree index on </a:t>
            </a:r>
            <a:r>
              <a:rPr lang="en-US" altLang="x-none" sz="1400" dirty="0" err="1"/>
              <a:t>D.dno</a:t>
            </a:r>
            <a:r>
              <a:rPr lang="en-US" altLang="x-none" sz="1400" dirty="0"/>
              <a:t>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What index should we build on </a:t>
            </a:r>
            <a:r>
              <a:rPr lang="en-US" altLang="x-none" sz="1600" dirty="0" err="1"/>
              <a:t>Emp</a:t>
            </a:r>
            <a:r>
              <a:rPr lang="en-US" altLang="x-none" sz="1600" dirty="0"/>
              <a:t>?</a:t>
            </a:r>
          </a:p>
          <a:p>
            <a:pPr lvl="1"/>
            <a:r>
              <a:rPr lang="en-US" altLang="x-none" sz="1400" dirty="0"/>
              <a:t>B+ tree on </a:t>
            </a:r>
            <a:r>
              <a:rPr lang="en-US" altLang="x-none" sz="1400" dirty="0" err="1"/>
              <a:t>E.sal</a:t>
            </a:r>
            <a:r>
              <a:rPr lang="en-US" altLang="x-none" sz="1400" dirty="0"/>
              <a:t> could be used, OR an index on </a:t>
            </a:r>
            <a:r>
              <a:rPr lang="en-US" altLang="x-none" sz="1400" dirty="0" err="1"/>
              <a:t>E.hobby</a:t>
            </a:r>
            <a:r>
              <a:rPr lang="en-US" altLang="x-none" sz="1400" dirty="0"/>
              <a:t> could be used.  </a:t>
            </a:r>
          </a:p>
          <a:p>
            <a:pPr lvl="1"/>
            <a:r>
              <a:rPr lang="en-US" altLang="x-none" sz="1400" dirty="0"/>
              <a:t>Only one of these is needed, and which is better depends upon the selectivity of the conditions.</a:t>
            </a:r>
          </a:p>
          <a:p>
            <a:pPr lvl="2"/>
            <a:r>
              <a:rPr lang="en-US" altLang="x-none" sz="1400" dirty="0"/>
              <a:t>As a rule of thumb, equality selections more selective than range selections.</a:t>
            </a:r>
          </a:p>
          <a:p>
            <a:pPr>
              <a:spcBef>
                <a:spcPts val="2000"/>
              </a:spcBef>
            </a:pPr>
            <a:r>
              <a:rPr lang="en-US" altLang="x-none" sz="1600" dirty="0"/>
              <a:t>Helps to understand optimizers to get this right!</a:t>
            </a:r>
          </a:p>
        </p:txBody>
      </p:sp>
      <p:sp>
        <p:nvSpPr>
          <p:cNvPr id="120838" name="Rectangle 6" descr="SELECT  E.ename, D.mgr&#13;&#10;FROM  Emp E, Dept D&#13;&#10;WHERE  E.sal BETWEEN 10000 AND 20000&#13;&#10;  AND E.hobby=‘Stamps’ AND E.dno=D.dno&#13;&#10;" title="SQL Query"/>
          <p:cNvSpPr>
            <a:spLocks noChangeArrowheads="1"/>
          </p:cNvSpPr>
          <p:nvPr/>
        </p:nvSpPr>
        <p:spPr bwMode="auto">
          <a:xfrm>
            <a:off x="5017412" y="159480"/>
            <a:ext cx="3670076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E.ename</a:t>
            </a:r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</a:t>
            </a:r>
            <a:endParaRPr lang="en-US" altLang="x-none" sz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FROM 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Dept D</a:t>
            </a:r>
          </a:p>
          <a:p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WHERE 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E.sal</a:t>
            </a:r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BETWEEN 10000 AND 20000</a:t>
            </a:r>
          </a:p>
          <a:p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AND </a:t>
            </a:r>
            <a:r>
              <a:rPr lang="en-US" altLang="x-none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E.hobby</a:t>
            </a:r>
            <a:r>
              <a:rPr lang="en-US" altLang="x-none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Stamps</a:t>
            </a:r>
            <a:r>
              <a:rPr lang="ja-JP" altLang="en-US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altLang="ja-JP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altLang="ja-JP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ja-JP" sz="12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ja-JP" sz="12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endParaRPr lang="en-US" altLang="x-none" sz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76276"/>
      </p:ext>
    </p:extLst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Examples of Clustering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idx="1"/>
          </p:nvPr>
        </p:nvSpPr>
        <p:spPr>
          <a:xfrm>
            <a:off x="98823" y="1177528"/>
            <a:ext cx="6301977" cy="3394472"/>
          </a:xfrm>
        </p:spPr>
        <p:txBody>
          <a:bodyPr>
            <a:normAutofit/>
          </a:bodyPr>
          <a:lstStyle/>
          <a:p>
            <a:r>
              <a:rPr lang="en-US" altLang="x-none" sz="1700" dirty="0"/>
              <a:t>B+ tree index on </a:t>
            </a:r>
            <a:r>
              <a:rPr lang="en-US" altLang="x-none" sz="1700" dirty="0" err="1"/>
              <a:t>E.age</a:t>
            </a:r>
            <a:r>
              <a:rPr lang="en-US" altLang="x-none" sz="1700" dirty="0"/>
              <a:t> can be used to get qualifying tuples.</a:t>
            </a:r>
          </a:p>
          <a:p>
            <a:pPr lvl="1"/>
            <a:r>
              <a:rPr lang="en-US" altLang="x-none" sz="1400" dirty="0"/>
              <a:t>How selective is the condition?</a:t>
            </a:r>
          </a:p>
          <a:p>
            <a:pPr lvl="1"/>
            <a:r>
              <a:rPr lang="en-US" altLang="x-none" sz="1400" dirty="0"/>
              <a:t>Is the index clustered?</a:t>
            </a:r>
          </a:p>
          <a:p>
            <a:pPr>
              <a:spcBef>
                <a:spcPts val="1500"/>
              </a:spcBef>
            </a:pPr>
            <a:r>
              <a:rPr lang="en-US" altLang="x-none" sz="1600" dirty="0"/>
              <a:t>Consider the GROUP BY query.</a:t>
            </a:r>
          </a:p>
          <a:p>
            <a:pPr lvl="1"/>
            <a:r>
              <a:rPr lang="en-US" altLang="x-none" sz="1400" dirty="0"/>
              <a:t>If many tuples have </a:t>
            </a:r>
            <a:r>
              <a:rPr lang="en-US" altLang="x-none" sz="1400" dirty="0" err="1"/>
              <a:t>E.age</a:t>
            </a:r>
            <a:r>
              <a:rPr lang="en-US" altLang="x-none" sz="1400" dirty="0"/>
              <a:t> &gt; 10,</a:t>
            </a:r>
            <a:r>
              <a:rPr lang="en-US" altLang="x-none" sz="1200" dirty="0"/>
              <a:t> using </a:t>
            </a:r>
            <a:r>
              <a:rPr lang="en-US" altLang="x-none" sz="1200" dirty="0" err="1"/>
              <a:t>E.age</a:t>
            </a:r>
            <a:r>
              <a:rPr lang="en-US" altLang="x-none" sz="1200" dirty="0"/>
              <a:t> index and sorting the retrieved tuples may be costly.</a:t>
            </a:r>
          </a:p>
          <a:p>
            <a:pPr lvl="1"/>
            <a:r>
              <a:rPr lang="en-US" altLang="x-none" sz="1400" dirty="0"/>
              <a:t>Clustered </a:t>
            </a:r>
            <a:r>
              <a:rPr lang="en-US" altLang="x-none" sz="1400" dirty="0" err="1"/>
              <a:t>E.dno</a:t>
            </a:r>
            <a:r>
              <a:rPr lang="en-US" altLang="x-none" sz="1400" dirty="0"/>
              <a:t> index may be better!</a:t>
            </a:r>
          </a:p>
          <a:p>
            <a:pPr>
              <a:spcBef>
                <a:spcPts val="1500"/>
              </a:spcBef>
            </a:pPr>
            <a:r>
              <a:rPr lang="en-US" altLang="x-none" sz="1600" dirty="0"/>
              <a:t>Equality queries and duplicates:</a:t>
            </a:r>
          </a:p>
          <a:p>
            <a:pPr lvl="1"/>
            <a:r>
              <a:rPr lang="en-US" altLang="x-none" sz="1400" dirty="0"/>
              <a:t>Clustering on </a:t>
            </a:r>
            <a:r>
              <a:rPr lang="en-US" altLang="x-none" sz="1400" dirty="0" err="1"/>
              <a:t>E.hobby</a:t>
            </a:r>
            <a:r>
              <a:rPr lang="en-US" altLang="x-none" sz="1400" dirty="0"/>
              <a:t> helps!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7117217" y="1063229"/>
            <a:ext cx="1531670" cy="621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E.age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&gt;40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6318362" y="1885950"/>
            <a:ext cx="2368438" cy="8059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 COUNT (*)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E.age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&gt;10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GROUP BY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6592706" y="2880735"/>
            <a:ext cx="2089515" cy="621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20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</a:p>
          <a:p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20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E.hobby</a:t>
            </a:r>
            <a:r>
              <a:rPr lang="en-US" altLang="x-none" sz="12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=Stamps</a:t>
            </a:r>
          </a:p>
        </p:txBody>
      </p:sp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Index-Only Plans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idx="1"/>
          </p:nvPr>
        </p:nvSpPr>
        <p:spPr>
          <a:xfrm>
            <a:off x="4042617" y="10234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x-none" dirty="0"/>
              <a:t>Answer query without going to heap file!</a:t>
            </a:r>
          </a:p>
        </p:txBody>
      </p:sp>
      <p:grpSp>
        <p:nvGrpSpPr>
          <p:cNvPr id="4" name="Group 3" descr="SELECT D.mgr&#13;&#10;  FROM Dept D, Emp E&#13;&#10; WHERE D.dno=E.dno&#13;&#10;" title="Query 1 Index: e.dno">
            <a:extLst>
              <a:ext uri="{FF2B5EF4-FFF2-40B4-BE49-F238E27FC236}">
                <a16:creationId xmlns:a16="http://schemas.microsoft.com/office/drawing/2014/main" id="{2256E5C0-7530-F046-9393-5C91576C4A27}"/>
              </a:ext>
            </a:extLst>
          </p:cNvPr>
          <p:cNvGrpSpPr/>
          <p:nvPr/>
        </p:nvGrpSpPr>
        <p:grpSpPr>
          <a:xfrm>
            <a:off x="578559" y="1057336"/>
            <a:ext cx="3217229" cy="667491"/>
            <a:chOff x="578559" y="1057732"/>
            <a:chExt cx="3217229" cy="667491"/>
          </a:xfrm>
        </p:grpSpPr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578559" y="1057732"/>
              <a:ext cx="2124781" cy="6674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D.mgr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Dept D,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WHERE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D.dno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2902113" y="1103378"/>
              <a:ext cx="893675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err="1">
                  <a:solidFill>
                    <a:schemeClr val="tx1"/>
                  </a:solidFill>
                  <a:latin typeface="+mn-lt"/>
                </a:rPr>
                <a:t>E.dno</a:t>
              </a:r>
              <a:r>
                <a:rPr lang="en-US" altLang="x-none" sz="180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</p:grpSp>
      <p:grpSp>
        <p:nvGrpSpPr>
          <p:cNvPr id="5" name="Group 4" descr="SELECT D.mgr, E.eid&#13;&#10;  FROM Dept D, Emp E&#13;&#10; WHERE D.dno=E.dno&#13;&#10;" title="Query 2 Index: &lt;E.dno, E.eid&gt;">
            <a:extLst>
              <a:ext uri="{FF2B5EF4-FFF2-40B4-BE49-F238E27FC236}">
                <a16:creationId xmlns:a16="http://schemas.microsoft.com/office/drawing/2014/main" id="{912683FF-107D-7A4A-A9B3-6BE0304CACBA}"/>
              </a:ext>
            </a:extLst>
          </p:cNvPr>
          <p:cNvGrpSpPr/>
          <p:nvPr/>
        </p:nvGrpSpPr>
        <p:grpSpPr>
          <a:xfrm>
            <a:off x="578559" y="1901966"/>
            <a:ext cx="3735824" cy="667491"/>
            <a:chOff x="552142" y="1873047"/>
            <a:chExt cx="3735824" cy="667491"/>
          </a:xfrm>
        </p:grpSpPr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552142" y="1873047"/>
              <a:ext cx="2124781" cy="6674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D.mgr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E.eid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Dept D,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WHERE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D.dno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24940" name="Rectangle 12"/>
            <p:cNvSpPr>
              <a:spLocks noChangeArrowheads="1"/>
            </p:cNvSpPr>
            <p:nvPr/>
          </p:nvSpPr>
          <p:spPr bwMode="auto">
            <a:xfrm>
              <a:off x="2888703" y="1972723"/>
              <a:ext cx="1399263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E.dno,E.eid</a:t>
              </a:r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</p:grpSp>
      <p:grpSp>
        <p:nvGrpSpPr>
          <p:cNvPr id="6" name="Group 5" descr="SELECT E.dno, COUNT(*)&#13;&#10;  FROM Emp E&#13;&#10; GROUP BY E.dno&#13;&#10;" title="Query 3 Index E.dno">
            <a:extLst>
              <a:ext uri="{FF2B5EF4-FFF2-40B4-BE49-F238E27FC236}">
                <a16:creationId xmlns:a16="http://schemas.microsoft.com/office/drawing/2014/main" id="{A2F84881-D9AE-7E4C-8FC2-8F7B46F0FA27}"/>
              </a:ext>
            </a:extLst>
          </p:cNvPr>
          <p:cNvGrpSpPr/>
          <p:nvPr/>
        </p:nvGrpSpPr>
        <p:grpSpPr>
          <a:xfrm>
            <a:off x="578559" y="2656262"/>
            <a:ext cx="3456614" cy="667491"/>
            <a:chOff x="578559" y="2656262"/>
            <a:chExt cx="3456614" cy="667491"/>
          </a:xfrm>
        </p:grpSpPr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578559" y="2656262"/>
              <a:ext cx="2323554" cy="6674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, COUNT(*)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GROUP BY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24941" name="Rectangle 14"/>
            <p:cNvSpPr>
              <a:spLocks noChangeArrowheads="1"/>
            </p:cNvSpPr>
            <p:nvPr/>
          </p:nvSpPr>
          <p:spPr bwMode="auto">
            <a:xfrm>
              <a:off x="3141498" y="2787101"/>
              <a:ext cx="893675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E.dno</a:t>
              </a:r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</p:grpSp>
      <p:grpSp>
        <p:nvGrpSpPr>
          <p:cNvPr id="7" name="Group 6" descr="SELECT E.dno, COUNT(*)&#13;&#10;  FROM Emp E&#13;&#10; GROUP BY E.dno&#13;&#10;&#10;B- tree trick" title="Query 4 Index: &lt;E.dno, E.sal&gt;">
            <a:extLst>
              <a:ext uri="{FF2B5EF4-FFF2-40B4-BE49-F238E27FC236}">
                <a16:creationId xmlns:a16="http://schemas.microsoft.com/office/drawing/2014/main" id="{C90CC8EF-D830-6A4B-8192-5FB08C0C51CF}"/>
              </a:ext>
            </a:extLst>
          </p:cNvPr>
          <p:cNvGrpSpPr/>
          <p:nvPr/>
        </p:nvGrpSpPr>
        <p:grpSpPr>
          <a:xfrm>
            <a:off x="578559" y="3315383"/>
            <a:ext cx="4057795" cy="760191"/>
            <a:chOff x="552142" y="3313578"/>
            <a:chExt cx="4057795" cy="760191"/>
          </a:xfrm>
        </p:grpSpPr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552142" y="3406278"/>
              <a:ext cx="2522326" cy="6674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, MIN(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E.sal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GROUP BY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endParaRPr lang="en-US" altLang="x-none" sz="13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24942" name="Rectangle 15"/>
            <p:cNvSpPr>
              <a:spLocks noChangeArrowheads="1"/>
            </p:cNvSpPr>
            <p:nvPr/>
          </p:nvSpPr>
          <p:spPr bwMode="auto">
            <a:xfrm>
              <a:off x="3231514" y="3313578"/>
              <a:ext cx="1378423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err="1">
                  <a:solidFill>
                    <a:schemeClr val="tx1"/>
                  </a:solidFill>
                  <a:latin typeface="+mn-lt"/>
                </a:rPr>
                <a:t>E.dno,E.sal</a:t>
              </a:r>
              <a:r>
                <a:rPr lang="en-US" altLang="x-none" sz="180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  <p:sp>
          <p:nvSpPr>
            <p:cNvPr id="124943" name="Rectangle 16"/>
            <p:cNvSpPr>
              <a:spLocks noChangeArrowheads="1"/>
            </p:cNvSpPr>
            <p:nvPr/>
          </p:nvSpPr>
          <p:spPr bwMode="auto">
            <a:xfrm>
              <a:off x="3238958" y="3581956"/>
              <a:ext cx="1246336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 i="1" dirty="0">
                  <a:solidFill>
                    <a:schemeClr val="tx1"/>
                  </a:solidFill>
                  <a:latin typeface="+mn-lt"/>
                </a:rPr>
                <a:t>B-tree trick!</a:t>
              </a:r>
            </a:p>
          </p:txBody>
        </p:sp>
      </p:grpSp>
      <p:grpSp>
        <p:nvGrpSpPr>
          <p:cNvPr id="8" name="Group 7" descr="SELECT AVG(E.sal)&#13;&#10;  FROM Emp E&#13;&#10; WHERE E.age=25 AND&#13;&#10;   E.sal BETWEEN 3000 AND 5000&#13;&#10;" title="QUery 5 Index: &lt;E.age, E.sal&gt; or &lt;e.sal, E.age&gt;">
            <a:extLst>
              <a:ext uri="{FF2B5EF4-FFF2-40B4-BE49-F238E27FC236}">
                <a16:creationId xmlns:a16="http://schemas.microsoft.com/office/drawing/2014/main" id="{5D1987AA-87B1-9740-94FE-F0F9FBB2D9D8}"/>
              </a:ext>
            </a:extLst>
          </p:cNvPr>
          <p:cNvGrpSpPr/>
          <p:nvPr/>
        </p:nvGrpSpPr>
        <p:grpSpPr>
          <a:xfrm>
            <a:off x="578559" y="4202401"/>
            <a:ext cx="4646890" cy="910914"/>
            <a:chOff x="552142" y="4194660"/>
            <a:chExt cx="4646890" cy="910914"/>
          </a:xfrm>
        </p:grpSpPr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552142" y="4238028"/>
              <a:ext cx="3118643" cy="8675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AVG(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E.sal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WHERE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E.age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=25 AND</a:t>
              </a:r>
            </a:p>
            <a:p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 </a:t>
              </a:r>
              <a:r>
                <a:rPr lang="en-US" altLang="x-none" sz="13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E.sal</a:t>
              </a:r>
              <a:r>
                <a:rPr lang="en-US" altLang="x-none" sz="13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BETWEEN 3000 AND 5000</a:t>
              </a:r>
            </a:p>
          </p:txBody>
        </p:sp>
        <p:sp>
          <p:nvSpPr>
            <p:cNvPr id="124944" name="Rectangle 17"/>
            <p:cNvSpPr>
              <a:spLocks noChangeArrowheads="1"/>
            </p:cNvSpPr>
            <p:nvPr/>
          </p:nvSpPr>
          <p:spPr bwMode="auto">
            <a:xfrm>
              <a:off x="3771557" y="4194660"/>
              <a:ext cx="1427475" cy="89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dirty="0">
                  <a:solidFill>
                    <a:schemeClr val="tx1"/>
                  </a:solidFill>
                  <a:latin typeface="+mn-lt"/>
                </a:rPr>
                <a:t>E. 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age,E.sal</a:t>
              </a:r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&gt;</a:t>
              </a:r>
            </a:p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          or</a:t>
              </a:r>
            </a:p>
            <a:p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E.sal</a:t>
              </a:r>
              <a:r>
                <a:rPr lang="en-US" altLang="x-none" sz="1800" i="1" dirty="0">
                  <a:solidFill>
                    <a:schemeClr val="tx1"/>
                  </a:solidFill>
                  <a:latin typeface="+mn-lt"/>
                </a:rPr>
                <a:t>, </a:t>
              </a:r>
              <a:r>
                <a:rPr lang="en-US" altLang="x-none" sz="1800" i="1" dirty="0" err="1">
                  <a:solidFill>
                    <a:schemeClr val="tx1"/>
                  </a:solidFill>
                  <a:latin typeface="+mn-lt"/>
                </a:rPr>
                <a:t>E.age</a:t>
              </a:r>
              <a:r>
                <a:rPr lang="en-US" altLang="x-none" sz="1800" dirty="0">
                  <a:solidFill>
                    <a:schemeClr val="tx1"/>
                  </a:solidFill>
                  <a:latin typeface="+mn-lt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984F-70F7-ED44-83C9-214EC3EB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1205-04DB-4F41-BE87-258048F6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7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Index Tuning </a:t>
            </a:r>
            <a:r>
              <a:rPr lang="ja-JP" altLang="en-US"/>
              <a:t>“</a:t>
            </a:r>
            <a:r>
              <a:rPr lang="en-US" altLang="ja-JP"/>
              <a:t>Wizards</a:t>
            </a:r>
            <a:r>
              <a:rPr lang="ja-JP" altLang="en-US"/>
              <a:t>”</a:t>
            </a:r>
            <a:endParaRPr lang="en-US" altLang="x-none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1500" dirty="0"/>
              <a:t>A number of RDBMSs now </a:t>
            </a:r>
            <a:r>
              <a:rPr lang="en-US" altLang="ja-JP" sz="1500" dirty="0"/>
              <a:t>have automated index advisors</a:t>
            </a:r>
          </a:p>
          <a:p>
            <a:pPr lvl="1"/>
            <a:r>
              <a:rPr lang="en-US" altLang="x-none" sz="1500" dirty="0"/>
              <a:t>Some info in Section 20.6 of the book</a:t>
            </a:r>
          </a:p>
          <a:p>
            <a:r>
              <a:rPr lang="en-US" altLang="x-none" sz="1500" dirty="0"/>
              <a:t>Basic idea:</a:t>
            </a:r>
          </a:p>
          <a:p>
            <a:pPr lvl="1"/>
            <a:r>
              <a:rPr lang="en-US" altLang="x-none" sz="1500" dirty="0"/>
              <a:t>Train on a workload of queries</a:t>
            </a:r>
          </a:p>
          <a:p>
            <a:pPr lvl="2"/>
            <a:r>
              <a:rPr lang="en-US" altLang="x-none" sz="1350" dirty="0"/>
              <a:t>Possibly based on logging what</a:t>
            </a:r>
            <a:r>
              <a:rPr lang="en-US" altLang="en-US" sz="1350" dirty="0"/>
              <a:t>’</a:t>
            </a:r>
            <a:r>
              <a:rPr lang="en-US" altLang="ja-JP" sz="1350" dirty="0"/>
              <a:t>s been going on</a:t>
            </a:r>
          </a:p>
          <a:p>
            <a:pPr lvl="1"/>
            <a:r>
              <a:rPr lang="en-US" altLang="x-none" sz="1500" dirty="0"/>
              <a:t>Use the optimizer cost metrics to estimate the cost of the workload over different choices of sets of indexes</a:t>
            </a:r>
          </a:p>
          <a:p>
            <a:pPr lvl="1"/>
            <a:r>
              <a:rPr lang="en-US" altLang="x-none" sz="1500" dirty="0"/>
              <a:t>Enormous # of different choices of sets of indexes:</a:t>
            </a:r>
          </a:p>
          <a:p>
            <a:pPr lvl="2"/>
            <a:r>
              <a:rPr lang="en-US" altLang="x-none" sz="1350" dirty="0"/>
              <a:t>Heuristics to help this go faster</a:t>
            </a:r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/>
              <a:t>Tuning Queries and Views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829049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1350" dirty="0"/>
              <a:t>If a query runs slower than expected:</a:t>
            </a:r>
          </a:p>
          <a:p>
            <a:pPr lvl="1">
              <a:lnSpc>
                <a:spcPct val="90000"/>
              </a:lnSpc>
            </a:pPr>
            <a:r>
              <a:rPr lang="en-US" altLang="x-none" sz="1200" dirty="0"/>
              <a:t> check if an index needs to be re-clustered, or if statistics are too old.</a:t>
            </a:r>
          </a:p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en-US" altLang="x-none" sz="1350" dirty="0"/>
              <a:t>Sometimes, the DBMS may not be executing the plan you had in mind.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x-none" sz="1350" dirty="0"/>
              <a:t>Common areas where optimizers are sub-par: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Selections involving </a:t>
            </a:r>
            <a:r>
              <a:rPr lang="en-US" altLang="x-none" sz="1350" b="1" dirty="0"/>
              <a:t>null values </a:t>
            </a:r>
            <a:r>
              <a:rPr lang="en-US" altLang="x-none" sz="1350" dirty="0"/>
              <a:t>(bad selectivity estimates)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Selections involving </a:t>
            </a:r>
            <a:r>
              <a:rPr lang="en-US" altLang="x-none" sz="1350" b="1" dirty="0"/>
              <a:t>arithmetic or string expressions </a:t>
            </a:r>
            <a:r>
              <a:rPr lang="en-US" altLang="x-none" sz="1350" dirty="0"/>
              <a:t>(ditto)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Selections involving </a:t>
            </a:r>
            <a:r>
              <a:rPr lang="en-US" altLang="x-none" sz="1200" b="1" dirty="0"/>
              <a:t>OR</a:t>
            </a:r>
            <a:r>
              <a:rPr lang="en-US" altLang="x-none" sz="1350" dirty="0"/>
              <a:t> conditions (ditto)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Complex </a:t>
            </a:r>
            <a:r>
              <a:rPr lang="en-US" altLang="x-none" sz="1350" b="1" dirty="0"/>
              <a:t>subqueries</a:t>
            </a:r>
            <a:r>
              <a:rPr lang="en-US" altLang="x-none" sz="1350" dirty="0"/>
              <a:t> (lack of flattening)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dirty="0"/>
              <a:t>Failed </a:t>
            </a:r>
            <a:r>
              <a:rPr lang="en-US" altLang="x-none" sz="1350" b="1" dirty="0"/>
              <a:t>cost estimation </a:t>
            </a:r>
            <a:r>
              <a:rPr lang="en-US" altLang="x-none" sz="1350" dirty="0"/>
              <a:t>(a common problem in large queries)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1350" b="1" dirty="0"/>
              <a:t>Lack of evaluation features </a:t>
            </a:r>
            <a:r>
              <a:rPr lang="en-US" altLang="x-none" sz="1350" dirty="0"/>
              <a:t>like index-only strategies or certain join methods.</a:t>
            </a:r>
          </a:p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en-US" altLang="x-none" sz="1350" dirty="0"/>
              <a:t>Check the plan that is being used!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altLang="x-none" sz="1350" dirty="0"/>
              <a:t>Then adjust the choice of indexes or </a:t>
            </a:r>
            <a:r>
              <a:rPr lang="en-US" altLang="x-none" sz="1350" b="1" dirty="0"/>
              <a:t>rewrite the query/view.</a:t>
            </a:r>
          </a:p>
          <a:p>
            <a:pPr lvl="1">
              <a:lnSpc>
                <a:spcPct val="90000"/>
              </a:lnSpc>
            </a:pPr>
            <a:r>
              <a:rPr lang="en-US" altLang="x-none" sz="1350" dirty="0"/>
              <a:t>E.g. check via SQL </a:t>
            </a:r>
            <a:r>
              <a:rPr lang="en-US" altLang="ja-JP" sz="1350" dirty="0">
                <a:latin typeface="Courier" charset="0"/>
                <a:ea typeface="Courier" charset="0"/>
                <a:cs typeface="Courier" charset="0"/>
              </a:rPr>
              <a:t>EXPLAIN</a:t>
            </a:r>
            <a:r>
              <a:rPr lang="en-US" altLang="ja-JP" sz="1350" dirty="0"/>
              <a:t> command</a:t>
            </a:r>
          </a:p>
          <a:p>
            <a:pPr lvl="1">
              <a:lnSpc>
                <a:spcPct val="90000"/>
              </a:lnSpc>
            </a:pPr>
            <a:r>
              <a:rPr lang="en-US" altLang="x-none" sz="1350" dirty="0"/>
              <a:t>Many systems rewrite for you under the covers (e.g. DB2)</a:t>
            </a:r>
          </a:p>
          <a:p>
            <a:pPr lvl="2">
              <a:lnSpc>
                <a:spcPct val="90000"/>
              </a:lnSpc>
            </a:pPr>
            <a:r>
              <a:rPr lang="en-US" altLang="x-none" sz="1200" dirty="0"/>
              <a:t>Can be confusing and/or helpful!</a:t>
            </a:r>
          </a:p>
        </p:txBody>
      </p:sp>
    </p:spTree>
    <p:extLst>
      <p:ext uri="{BB962C8B-B14F-4D97-AF65-F5344CB8AC3E}">
        <p14:creationId xmlns:p14="http://schemas.microsoft.com/office/powerpoint/2010/main" val="9222413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5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5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5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5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5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5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Forcing the optimizer</a:t>
            </a:r>
          </a:p>
        </p:txBody>
      </p:sp>
      <p:sp>
        <p:nvSpPr>
          <p:cNvPr id="1372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400" dirty="0"/>
              <a:t>Many DBMSs allow you to override or </a:t>
            </a:r>
            <a:r>
              <a:rPr lang="en-US" altLang="en-US" sz="1400" dirty="0"/>
              <a:t>“</a:t>
            </a:r>
            <a:r>
              <a:rPr lang="en-US" altLang="x-none" sz="1400" dirty="0"/>
              <a:t>hint</a:t>
            </a:r>
            <a:r>
              <a:rPr lang="en-US" altLang="en-US" sz="1400" dirty="0"/>
              <a:t>”</a:t>
            </a:r>
            <a:r>
              <a:rPr lang="en-US" altLang="x-none" sz="1400" dirty="0"/>
              <a:t> the optimizer if you believe it</a:t>
            </a:r>
            <a:r>
              <a:rPr lang="en-US" altLang="en-US" sz="1400" dirty="0"/>
              <a:t>’</a:t>
            </a:r>
            <a:r>
              <a:rPr lang="en-US" altLang="x-none" sz="1400" dirty="0"/>
              <a:t>s messing up</a:t>
            </a:r>
          </a:p>
          <a:p>
            <a:pPr lvl="1"/>
            <a:r>
              <a:rPr lang="en-US" altLang="x-none" sz="1400" dirty="0"/>
              <a:t>MS SQL Server allows hints on specific parts of your query (each Join, Union, etc.). </a:t>
            </a:r>
          </a:p>
          <a:p>
            <a:pPr lvl="2"/>
            <a:r>
              <a:rPr lang="en-US" altLang="x-none" sz="1400" dirty="0"/>
              <a:t>Also allows you to specify an entire plan in a special XML syntax.</a:t>
            </a:r>
          </a:p>
          <a:p>
            <a:pPr lvl="1"/>
            <a:r>
              <a:rPr lang="en-US" altLang="x-none" sz="1400" dirty="0"/>
              <a:t>PostgreSQL folks </a:t>
            </a:r>
            <a:r>
              <a:rPr lang="en-US" altLang="x-none" sz="1400" dirty="0">
                <a:hlinkClick r:id="rId2"/>
              </a:rPr>
              <a:t>argue that this is a bad idea</a:t>
            </a:r>
            <a:r>
              <a:rPr lang="en-US" altLang="x-none" sz="1400" dirty="0"/>
              <a:t>, and offer some </a:t>
            </a:r>
            <a:r>
              <a:rPr lang="en-US" altLang="x-none" sz="1400" dirty="0">
                <a:hlinkClick r:id="rId3"/>
              </a:rPr>
              <a:t>other controls </a:t>
            </a:r>
            <a:r>
              <a:rPr lang="en-US" altLang="x-none" sz="1400" dirty="0"/>
              <a:t>instead:</a:t>
            </a:r>
          </a:p>
          <a:p>
            <a:pPr lvl="2"/>
            <a:r>
              <a:rPr lang="en-US" altLang="x-none" sz="1400" dirty="0"/>
              <a:t>E.g. limit the number of tables being reordered in the FROM clause during dynamic programming</a:t>
            </a:r>
          </a:p>
          <a:p>
            <a:pPr lvl="2"/>
            <a:r>
              <a:rPr lang="en-US" altLang="x-none" sz="1400" dirty="0"/>
              <a:t>E.g. disable certain physical operators so the optimizer won’t choose them</a:t>
            </a:r>
          </a:p>
          <a:p>
            <a:pPr lvl="1"/>
            <a:r>
              <a:rPr lang="en-US" altLang="x-none" sz="1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/>
              <a:t>More Guidelines for Query Tuning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r>
              <a:rPr lang="en-US" altLang="x-none" sz="1500" dirty="0"/>
              <a:t>Minimize the use of </a:t>
            </a:r>
            <a:r>
              <a:rPr lang="en-US" altLang="x-none" sz="1050" dirty="0"/>
              <a:t>DISTINCT</a:t>
            </a:r>
            <a:r>
              <a:rPr lang="en-US" altLang="x-none" sz="1500" dirty="0"/>
              <a:t>:  don</a:t>
            </a:r>
            <a:r>
              <a:rPr lang="en-US" altLang="en-US" sz="1500" dirty="0"/>
              <a:t>’</a:t>
            </a:r>
            <a:r>
              <a:rPr lang="en-US" altLang="ja-JP" sz="1500" dirty="0"/>
              <a:t>t need it if duplicates are acceptable, or if answer contains a key. </a:t>
            </a:r>
          </a:p>
          <a:p>
            <a:r>
              <a:rPr lang="en-US" altLang="x-none" sz="1500" dirty="0"/>
              <a:t>Minimize the use of </a:t>
            </a:r>
            <a:r>
              <a:rPr lang="en-US" altLang="x-none" sz="1050" dirty="0"/>
              <a:t>GROUP BY </a:t>
            </a:r>
            <a:r>
              <a:rPr lang="en-US" altLang="x-none" sz="1500" dirty="0"/>
              <a:t>and </a:t>
            </a:r>
            <a:r>
              <a:rPr lang="en-US" altLang="x-none" sz="1050" dirty="0"/>
              <a:t>HAVING</a:t>
            </a:r>
            <a:r>
              <a:rPr lang="en-US" altLang="x-none" sz="1500" dirty="0"/>
              <a:t>:</a:t>
            </a:r>
          </a:p>
          <a:p>
            <a:pPr>
              <a:spcBef>
                <a:spcPts val="10000"/>
              </a:spcBef>
            </a:pPr>
            <a:r>
              <a:rPr lang="en-US" altLang="x-none" sz="1500" dirty="0"/>
              <a:t>Consider DBMS use of index when writing math:</a:t>
            </a:r>
          </a:p>
          <a:p>
            <a:pPr lvl="1"/>
            <a:r>
              <a:rPr lang="en-US" altLang="x-none" sz="1350" dirty="0" err="1"/>
              <a:t>E.age</a:t>
            </a:r>
            <a:r>
              <a:rPr lang="en-US" altLang="x-none" sz="1350" dirty="0"/>
              <a:t> = 2*</a:t>
            </a:r>
            <a:r>
              <a:rPr lang="en-US" altLang="x-none" sz="1350" dirty="0" err="1"/>
              <a:t>D.age</a:t>
            </a:r>
            <a:r>
              <a:rPr lang="en-US" altLang="x-none" sz="1350" dirty="0"/>
              <a:t> might only match index on </a:t>
            </a:r>
            <a:r>
              <a:rPr lang="en-US" altLang="x-none" sz="1350" dirty="0" err="1"/>
              <a:t>E.age</a:t>
            </a:r>
            <a:r>
              <a:rPr lang="en-US" altLang="x-none" sz="1350" dirty="0"/>
              <a:t>!</a:t>
            </a:r>
          </a:p>
          <a:p>
            <a:endParaRPr lang="en-US" altLang="x-none" sz="1500" dirty="0"/>
          </a:p>
          <a:p>
            <a:r>
              <a:rPr lang="en-US" altLang="x-none" sz="1500" dirty="0"/>
              <a:t>Of course a good optimizer should do all these things for you!</a:t>
            </a:r>
          </a:p>
          <a:p>
            <a:pPr lvl="1"/>
            <a:r>
              <a:rPr lang="en-US" altLang="x-none" sz="1300" dirty="0"/>
              <a:t>But many optimizers have gaps, </a:t>
            </a:r>
            <a:r>
              <a:rPr lang="en-US" altLang="x-none" sz="1300" dirty="0" err="1"/>
              <a:t>esp</a:t>
            </a:r>
            <a:r>
              <a:rPr lang="en-US" altLang="x-none" sz="1300" dirty="0"/>
              <a:t> in open source</a:t>
            </a:r>
          </a:p>
        </p:txBody>
      </p:sp>
      <p:sp>
        <p:nvSpPr>
          <p:cNvPr id="138246" name="Rectangle 6" descr="SELECT MIN (E.age)&#13;&#10;  FROM Employee E&#13;&#10; GROUP BY E.dno&#13;&#10;HAVING E.dno=102&#13;&#10;" title="SQL Query 1"/>
          <p:cNvSpPr>
            <a:spLocks noChangeArrowheads="1"/>
          </p:cNvSpPr>
          <p:nvPr/>
        </p:nvSpPr>
        <p:spPr bwMode="auto">
          <a:xfrm>
            <a:off x="1808566" y="2081025"/>
            <a:ext cx="2214549" cy="99065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MIN (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E.age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Employee E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GROUP BY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5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HAVING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=102</a:t>
            </a:r>
          </a:p>
        </p:txBody>
      </p:sp>
      <p:sp>
        <p:nvSpPr>
          <p:cNvPr id="138247" name="Rectangle 7" descr="SELECT MIN (E.age)&#13;&#10;  FROM Employee E&#13;&#10; WHERE E.dno=102&#13;&#10;" title="SQL Query 2"/>
          <p:cNvSpPr>
            <a:spLocks noChangeArrowheads="1"/>
          </p:cNvSpPr>
          <p:nvPr/>
        </p:nvSpPr>
        <p:spPr bwMode="auto">
          <a:xfrm>
            <a:off x="4550576" y="2138175"/>
            <a:ext cx="2214549" cy="7598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MIN (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E.age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Employee E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=102</a:t>
            </a:r>
          </a:p>
        </p:txBody>
      </p:sp>
    </p:spTree>
    <p:extLst>
      <p:ext uri="{BB962C8B-B14F-4D97-AF65-F5344CB8AC3E}">
        <p14:creationId xmlns:p14="http://schemas.microsoft.com/office/powerpoint/2010/main" val="920227230"/>
      </p:ext>
    </p:extLst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Guidelines for Query Tuning (Contd.)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200151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altLang="x-none" dirty="0"/>
              <a:t>Avoid using intermediate relations:</a:t>
            </a:r>
          </a:p>
          <a:p>
            <a:pPr>
              <a:spcBef>
                <a:spcPts val="18000"/>
              </a:spcBef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en-US" altLang="x-none" sz="1800" dirty="0"/>
              <a:t>Does not materialize the intermediate </a:t>
            </a:r>
            <a:r>
              <a:rPr lang="en-US" altLang="x-none" sz="1800" dirty="0" err="1"/>
              <a:t>reln</a:t>
            </a:r>
            <a:r>
              <a:rPr lang="en-US" altLang="x-none" sz="1800" dirty="0"/>
              <a:t> Temp.</a:t>
            </a:r>
          </a:p>
          <a:p>
            <a:pPr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en-US" altLang="x-none" sz="1800" dirty="0"/>
              <a:t>If there is a dense B+ tree index on </a:t>
            </a:r>
            <a:r>
              <a:rPr lang="en-US" altLang="x-none" sz="1800" dirty="0" err="1"/>
              <a:t>Emp</a:t>
            </a:r>
            <a:r>
              <a:rPr lang="en-US" altLang="x-none" sz="1800" dirty="0"/>
              <a:t> &lt;</a:t>
            </a:r>
            <a:r>
              <a:rPr lang="en-US" altLang="x-none" sz="1800" i="1" dirty="0" err="1"/>
              <a:t>dno</a:t>
            </a:r>
            <a:r>
              <a:rPr lang="en-US" altLang="x-none" sz="1800" i="1" dirty="0"/>
              <a:t>, </a:t>
            </a:r>
            <a:r>
              <a:rPr lang="en-US" altLang="x-none" sz="1800" i="1" dirty="0" err="1"/>
              <a:t>sal</a:t>
            </a:r>
            <a:r>
              <a:rPr lang="en-US" altLang="x-none" sz="1800" dirty="0"/>
              <a:t>&gt;</a:t>
            </a:r>
          </a:p>
          <a:p>
            <a:pPr marL="642938" lvl="1" indent="-342900">
              <a:buClr>
                <a:schemeClr val="tx1"/>
              </a:buClr>
              <a:buSzPct val="75000"/>
              <a:buFont typeface="Arial" charset="0"/>
              <a:buChar char="•"/>
            </a:pPr>
            <a:r>
              <a:rPr lang="en-US" altLang="x-none" sz="1500" dirty="0"/>
              <a:t>an index-only plan can be used </a:t>
            </a:r>
            <a:br>
              <a:rPr lang="en-US" altLang="x-none" sz="1500" dirty="0"/>
            </a:br>
            <a:r>
              <a:rPr lang="en-US" altLang="x-none" sz="1500" dirty="0"/>
              <a:t>to avoid retrieving </a:t>
            </a:r>
            <a:r>
              <a:rPr lang="en-US" altLang="x-none" sz="1500" dirty="0" err="1"/>
              <a:t>Emp</a:t>
            </a:r>
            <a:r>
              <a:rPr lang="en-US" altLang="x-none" sz="1500" dirty="0"/>
              <a:t> tuples in the left query!</a:t>
            </a:r>
          </a:p>
          <a:p>
            <a:pPr marL="0" indent="0">
              <a:buNone/>
            </a:pPr>
            <a:endParaRPr lang="en-US" altLang="x-none" sz="2600" dirty="0"/>
          </a:p>
        </p:txBody>
      </p:sp>
      <p:sp>
        <p:nvSpPr>
          <p:cNvPr id="140300" name="Rectangle 9" descr="SELECT E.dno,AVG(E.sal)&#13;&#10;  FROM Emp E, Dept D&#13;&#10; WHERE E.dno=D.dno  &#13;&#10;   AND D.mgrname=‘Joe’&#13;&#10; GROUP BY E.dno&#13;&#10;" title="SQL query 1"/>
          <p:cNvSpPr>
            <a:spLocks noChangeArrowheads="1"/>
          </p:cNvSpPr>
          <p:nvPr/>
        </p:nvSpPr>
        <p:spPr bwMode="auto">
          <a:xfrm>
            <a:off x="874837" y="1885950"/>
            <a:ext cx="2792016" cy="12215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E.dno,AVG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E.sal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FROM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Emp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E, Dept D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WHERE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D.dno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AND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D.mgrname</a:t>
            </a:r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ja-JP" altLang="en-US" sz="15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altLang="ja-JP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Joe</a:t>
            </a:r>
            <a:r>
              <a:rPr lang="ja-JP" altLang="en-US" sz="15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altLang="ja-JP" sz="15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GROUP BY </a:t>
            </a:r>
            <a:r>
              <a:rPr lang="en-US" altLang="x-none" sz="15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E.dno</a:t>
            </a:r>
            <a:endParaRPr lang="en-US" altLang="x-none" sz="15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5" name="Group 4" descr="SELECT * INTO Temp&#13;&#10;  FROM Emp E, Dept D&#13;&#10; WHERE E.dno=D.dno  &#13;&#10;   AND D.mgrname=‘Joe’&#13;&#10; AND&#10;SELECT T.dno, AVG(T.sal)&#13;&#10;  FROM Temp T&#13;&#10; GROUP BY T.dno&#13;&#10;" title="SQL Query 2">
            <a:extLst>
              <a:ext uri="{FF2B5EF4-FFF2-40B4-BE49-F238E27FC236}">
                <a16:creationId xmlns:a16="http://schemas.microsoft.com/office/drawing/2014/main" id="{129B524C-6522-0B4F-969C-DFA85992C46B}"/>
              </a:ext>
            </a:extLst>
          </p:cNvPr>
          <p:cNvGrpSpPr/>
          <p:nvPr/>
        </p:nvGrpSpPr>
        <p:grpSpPr>
          <a:xfrm>
            <a:off x="5170928" y="1314492"/>
            <a:ext cx="2907047" cy="2171658"/>
            <a:chOff x="5170928" y="1314492"/>
            <a:chExt cx="2907047" cy="2171658"/>
          </a:xfrm>
        </p:grpSpPr>
        <p:sp>
          <p:nvSpPr>
            <p:cNvPr id="140294" name="Rectangle 6"/>
            <p:cNvSpPr>
              <a:spLocks noChangeArrowheads="1"/>
            </p:cNvSpPr>
            <p:nvPr/>
          </p:nvSpPr>
          <p:spPr bwMode="auto">
            <a:xfrm>
              <a:off x="5170928" y="1314492"/>
              <a:ext cx="2676214" cy="9906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* INTO Temp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Emp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E, Dept D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WHERE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E.dno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D.dno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 AND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D.mgrname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ja-JP" altLang="en-US" sz="150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‘</a:t>
              </a:r>
              <a:r>
                <a:rPr lang="en-US" altLang="ja-JP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Joe</a:t>
              </a:r>
              <a:r>
                <a:rPr lang="ja-JP" altLang="en-US" sz="150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’</a:t>
              </a:r>
              <a:endPara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5170928" y="2726326"/>
              <a:ext cx="2907047" cy="759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SELECT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T.dno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, AVG(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T.sal</a:t>
              </a:r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 FROM Temp T</a:t>
              </a:r>
            </a:p>
            <a:p>
              <a:r>
                <a:rPr lang="en-US" altLang="x-none" sz="1500" dirty="0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 GROUP BY </a:t>
              </a:r>
              <a:r>
                <a:rPr lang="en-US" altLang="x-none" sz="1500" dirty="0" err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T.dno</a:t>
              </a:r>
              <a:endParaRPr lang="en-US" altLang="x-none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40297" name="Rectangle 10"/>
            <p:cNvSpPr>
              <a:spLocks noChangeArrowheads="1"/>
            </p:cNvSpPr>
            <p:nvPr/>
          </p:nvSpPr>
          <p:spPr bwMode="auto">
            <a:xfrm>
              <a:off x="6209674" y="2287491"/>
              <a:ext cx="598722" cy="43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2400" i="1" dirty="0">
                  <a:solidFill>
                    <a:schemeClr val="tx1"/>
                  </a:solidFill>
                </a:rPr>
                <a:t>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05713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Schema for Examples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idx="1"/>
          </p:nvPr>
        </p:nvSpPr>
        <p:spPr>
          <a:xfrm>
            <a:off x="418454" y="1177528"/>
            <a:ext cx="8573146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Sailors (</a:t>
            </a:r>
            <a:r>
              <a:rPr lang="en-US" altLang="x-none" i="1" u="sng" dirty="0" err="1">
                <a:latin typeface="Courier New" charset="0"/>
                <a:ea typeface="Courier New" charset="0"/>
                <a:cs typeface="Courier New" charset="0"/>
              </a:rPr>
              <a:t>sid</a:t>
            </a:r>
            <a:r>
              <a:rPr lang="en-US" altLang="x-none" u="sng" dirty="0">
                <a:latin typeface="Courier New" charset="0"/>
                <a:ea typeface="Courier New" charset="0"/>
                <a:cs typeface="Courier New" charset="0"/>
              </a:rPr>
              <a:t>: integer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: text, </a:t>
            </a: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rating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: integer, </a:t>
            </a:r>
          </a:p>
          <a:p>
            <a:pPr marL="0" indent="0">
              <a:buNone/>
            </a:pP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         age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: float)</a:t>
            </a:r>
          </a:p>
          <a:p>
            <a:pPr marL="0" indent="0"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Reserves (</a:t>
            </a:r>
            <a:r>
              <a:rPr lang="en-US" altLang="x-none" i="1" u="sng" dirty="0" err="1">
                <a:latin typeface="Courier New" charset="0"/>
                <a:ea typeface="Courier New" charset="0"/>
                <a:cs typeface="Courier New" charset="0"/>
              </a:rPr>
              <a:t>sid</a:t>
            </a:r>
            <a:r>
              <a:rPr lang="en-US" altLang="x-none" u="sng" dirty="0">
                <a:latin typeface="Courier New" charset="0"/>
                <a:ea typeface="Courier New" charset="0"/>
                <a:cs typeface="Courier New" charset="0"/>
              </a:rPr>
              <a:t>: integer, </a:t>
            </a:r>
            <a:r>
              <a:rPr lang="en-US" altLang="x-none" i="1" u="sng" dirty="0">
                <a:latin typeface="Courier New" charset="0"/>
                <a:ea typeface="Courier New" charset="0"/>
                <a:cs typeface="Courier New" charset="0"/>
              </a:rPr>
              <a:t>bid</a:t>
            </a:r>
            <a:r>
              <a:rPr lang="en-US" altLang="x-none" u="sng" dirty="0">
                <a:latin typeface="Courier New" charset="0"/>
                <a:ea typeface="Courier New" charset="0"/>
                <a:cs typeface="Courier New" charset="0"/>
              </a:rPr>
              <a:t>: integer, </a:t>
            </a:r>
            <a:r>
              <a:rPr lang="en-US" altLang="x-none" i="1" u="sng" dirty="0">
                <a:latin typeface="Courier New" charset="0"/>
                <a:ea typeface="Courier New" charset="0"/>
                <a:cs typeface="Courier New" charset="0"/>
              </a:rPr>
              <a:t>day</a:t>
            </a:r>
            <a:r>
              <a:rPr lang="en-US" altLang="x-none" u="sng" dirty="0">
                <a:latin typeface="Courier New" charset="0"/>
                <a:ea typeface="Courier New" charset="0"/>
                <a:cs typeface="Courier New" charset="0"/>
              </a:rPr>
              <a:t>: date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marL="0" indent="0">
              <a:buNone/>
            </a:pPr>
            <a:r>
              <a:rPr lang="en-US" altLang="x-none" i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i="1" dirty="0" err="1">
                <a:latin typeface="Courier New" charset="0"/>
                <a:ea typeface="Courier New" charset="0"/>
                <a:cs typeface="Courier New" charset="0"/>
              </a:rPr>
              <a:t>rname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: text)</a:t>
            </a:r>
            <a:endParaRPr lang="en-US" altLang="x-none" dirty="0"/>
          </a:p>
          <a:p>
            <a:r>
              <a:rPr lang="en-US" altLang="x-none" dirty="0"/>
              <a:t>Reserves:</a:t>
            </a:r>
          </a:p>
          <a:p>
            <a:pPr lvl="1"/>
            <a:r>
              <a:rPr lang="en-US" altLang="x-none" dirty="0"/>
              <a:t>Each tuple is 40 bytes long,  100 tuples per page, 1000 pages. </a:t>
            </a:r>
          </a:p>
          <a:p>
            <a:pPr lvl="1"/>
            <a:r>
              <a:rPr lang="en-US" altLang="x-none" dirty="0"/>
              <a:t> 100 distinct bids.</a:t>
            </a:r>
          </a:p>
          <a:p>
            <a:r>
              <a:rPr lang="en-US" altLang="x-none" dirty="0"/>
              <a:t>Sailors:</a:t>
            </a:r>
          </a:p>
          <a:p>
            <a:pPr lvl="1"/>
            <a:r>
              <a:rPr lang="en-US" altLang="x-none" dirty="0"/>
              <a:t>Each tuple is 50 bytes long, </a:t>
            </a:r>
          </a:p>
          <a:p>
            <a:pPr lvl="1"/>
            <a:r>
              <a:rPr lang="en-US" altLang="x-none" dirty="0"/>
              <a:t>80 tuples per page, 500 pages.  </a:t>
            </a:r>
          </a:p>
          <a:p>
            <a:pPr lvl="1"/>
            <a:r>
              <a:rPr lang="en-US" altLang="x-none" dirty="0"/>
              <a:t>10 ratings, 40,000 </a:t>
            </a:r>
            <a:r>
              <a:rPr lang="en-US" altLang="x-none" dirty="0" err="1"/>
              <a:t>sids</a:t>
            </a:r>
            <a:r>
              <a:rPr lang="en-US" altLang="x-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4713774"/>
      </p:ext>
    </p:extLst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Points to Remember</a:t>
            </a:r>
          </a:p>
        </p:txBody>
      </p:sp>
      <p:sp>
        <p:nvSpPr>
          <p:cNvPr id="1423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x-none"/>
              <a:t>Want to understand DB design (tables, indexes)?</a:t>
            </a:r>
          </a:p>
          <a:p>
            <a:pPr lvl="1"/>
            <a:r>
              <a:rPr lang="en-US" altLang="x-none"/>
              <a:t>Must understand query optimization</a:t>
            </a:r>
          </a:p>
          <a:p>
            <a:r>
              <a:rPr lang="en-US" altLang="x-none"/>
              <a:t>Three parts to optimizing a query:</a:t>
            </a:r>
          </a:p>
          <a:p>
            <a:pPr lvl="1"/>
            <a:r>
              <a:rPr lang="en-US" altLang="x-none"/>
              <a:t>Plan space</a:t>
            </a:r>
          </a:p>
          <a:p>
            <a:pPr lvl="2"/>
            <a:r>
              <a:rPr lang="en-US" altLang="x-none"/>
              <a:t>E.g., left-deep plans only</a:t>
            </a:r>
          </a:p>
          <a:p>
            <a:pPr lvl="2"/>
            <a:r>
              <a:rPr lang="en-US" altLang="x-none"/>
              <a:t>avoid Cartesian products.</a:t>
            </a:r>
          </a:p>
          <a:p>
            <a:pPr lvl="2"/>
            <a:r>
              <a:rPr lang="en-US" altLang="x-none"/>
              <a:t>Prune plans with interesting orders separate from unordered plans</a:t>
            </a:r>
          </a:p>
          <a:p>
            <a:pPr lvl="1"/>
            <a:r>
              <a:rPr lang="en-US" altLang="x-none"/>
              <a:t>Cost Estimation</a:t>
            </a:r>
          </a:p>
          <a:p>
            <a:pPr lvl="2"/>
            <a:r>
              <a:rPr lang="en-US" altLang="x-none"/>
              <a:t>Output cardinality and cost for each plan node.</a:t>
            </a:r>
          </a:p>
          <a:p>
            <a:pPr lvl="2"/>
            <a:r>
              <a:rPr lang="en-US" altLang="x-none"/>
              <a:t>Key issues: Statistics, indexes, operator implementations.</a:t>
            </a:r>
          </a:p>
          <a:p>
            <a:pPr lvl="1"/>
            <a:r>
              <a:rPr lang="en-US" altLang="x-none"/>
              <a:t>Search Strategy</a:t>
            </a:r>
          </a:p>
          <a:p>
            <a:pPr lvl="2"/>
            <a:r>
              <a:rPr lang="en-US" altLang="x-none"/>
              <a:t>we learned </a:t>
            </a:r>
            <a:r>
              <a:rPr lang="en-US" altLang="en-US"/>
              <a:t>“</a:t>
            </a:r>
            <a:r>
              <a:rPr lang="en-US" altLang="x-none"/>
              <a:t>bottom-up</a:t>
            </a:r>
            <a:r>
              <a:rPr lang="en-US" altLang="en-US"/>
              <a:t>”</a:t>
            </a:r>
            <a:r>
              <a:rPr lang="en-US" altLang="x-none"/>
              <a:t>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942853360"/>
      </p:ext>
    </p:extLst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ctr">
            <a:normAutofit/>
          </a:bodyPr>
          <a:lstStyle/>
          <a:p>
            <a:r>
              <a:rPr lang="en-US" altLang="x-none" sz="3000" dirty="0"/>
              <a:t>Points to Remember, </a:t>
            </a:r>
            <a:r>
              <a:rPr lang="en-US" altLang="x-none" sz="3000" dirty="0" err="1"/>
              <a:t>cont</a:t>
            </a:r>
            <a:endParaRPr lang="en-US" altLang="x-none" sz="3000" dirty="0"/>
          </a:p>
        </p:txBody>
      </p:sp>
      <p:sp>
        <p:nvSpPr>
          <p:cNvPr id="144389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2100" dirty="0"/>
              <a:t>Single-relation queries: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dirty="0"/>
              <a:t>All access paths considered, cheapest is chosen.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i="1" dirty="0"/>
              <a:t>Issues</a:t>
            </a:r>
            <a:r>
              <a:rPr lang="en-US" altLang="x-none" dirty="0"/>
              <a:t>: 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500" dirty="0"/>
              <a:t>Selections that </a:t>
            </a:r>
            <a:r>
              <a:rPr lang="en-US" altLang="x-none" sz="1500" i="1" dirty="0"/>
              <a:t>match</a:t>
            </a:r>
            <a:r>
              <a:rPr lang="en-US" altLang="x-none" sz="1500" dirty="0"/>
              <a:t> index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500" dirty="0"/>
              <a:t>Whether index key has all needed fields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500" dirty="0"/>
              <a:t>Whether index provides tuples in an interesting order.</a:t>
            </a:r>
          </a:p>
          <a:p>
            <a:pPr>
              <a:lnSpc>
                <a:spcPct val="90000"/>
              </a:lnSpc>
            </a:pPr>
            <a:endParaRPr lang="en-US" altLang="x-none" sz="2100" dirty="0"/>
          </a:p>
        </p:txBody>
      </p:sp>
    </p:spTree>
    <p:extLst>
      <p:ext uri="{BB962C8B-B14F-4D97-AF65-F5344CB8AC3E}">
        <p14:creationId xmlns:p14="http://schemas.microsoft.com/office/powerpoint/2010/main" val="1111864925"/>
      </p:ext>
    </p:extLst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000"/>
              <a:t>More Points to Remember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100" dirty="0"/>
              <a:t>Multiple-relation queries:</a:t>
            </a:r>
          </a:p>
          <a:p>
            <a:pPr lvl="1">
              <a:buSzPct val="75000"/>
            </a:pPr>
            <a:r>
              <a:rPr lang="en-US" altLang="x-none" dirty="0"/>
              <a:t>All single-relation plans are first enumerated.</a:t>
            </a:r>
          </a:p>
          <a:p>
            <a:pPr lvl="2">
              <a:buSzPct val="75000"/>
            </a:pPr>
            <a:r>
              <a:rPr lang="en-US" altLang="x-none" sz="1500" dirty="0"/>
              <a:t>Selections/projections considered as early as possible.</a:t>
            </a:r>
          </a:p>
          <a:p>
            <a:pPr lvl="1">
              <a:buSzPct val="75000"/>
            </a:pPr>
            <a:r>
              <a:rPr lang="en-US" altLang="x-none" dirty="0"/>
              <a:t>Use best 1-way plans to form 2-way plans.  Prune losers.</a:t>
            </a:r>
          </a:p>
          <a:p>
            <a:pPr lvl="1">
              <a:buSzPct val="75000"/>
            </a:pPr>
            <a:r>
              <a:rPr lang="en-US" altLang="x-none" dirty="0"/>
              <a:t>Use best (</a:t>
            </a:r>
            <a:r>
              <a:rPr lang="en-US" altLang="x-none" i="1" dirty="0">
                <a:latin typeface="Times New Roman" charset="0"/>
              </a:rPr>
              <a:t>i</a:t>
            </a:r>
            <a:r>
              <a:rPr lang="en-US" altLang="x-none" dirty="0"/>
              <a:t>-1)-way plans and best 1-way plans to form </a:t>
            </a:r>
            <a:r>
              <a:rPr lang="en-US" altLang="x-none" i="1" dirty="0" err="1">
                <a:latin typeface="Times New Roman" charset="0"/>
              </a:rPr>
              <a:t>i</a:t>
            </a:r>
            <a:r>
              <a:rPr lang="en-US" altLang="x-none" i="1" dirty="0">
                <a:latin typeface="Times New Roman" charset="0"/>
              </a:rPr>
              <a:t>-</a:t>
            </a:r>
            <a:r>
              <a:rPr lang="en-US" altLang="x-none" dirty="0"/>
              <a:t>way plans</a:t>
            </a:r>
          </a:p>
          <a:p>
            <a:pPr lvl="1">
              <a:buSzPct val="75000"/>
            </a:pPr>
            <a:r>
              <a:rPr lang="en-US" altLang="x-none" dirty="0"/>
              <a:t>At each level, for each subset of relations, retain:</a:t>
            </a:r>
          </a:p>
          <a:p>
            <a:pPr lvl="2">
              <a:buSzPct val="75000"/>
            </a:pPr>
            <a:r>
              <a:rPr lang="en-US" altLang="x-none" sz="1500" dirty="0"/>
              <a:t>Best plan for each interesting order (including no order)</a:t>
            </a:r>
          </a:p>
        </p:txBody>
      </p:sp>
    </p:spTree>
    <p:extLst>
      <p:ext uri="{BB962C8B-B14F-4D97-AF65-F5344CB8AC3E}">
        <p14:creationId xmlns:p14="http://schemas.microsoft.com/office/powerpoint/2010/main" val="20368182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300"/>
              <a:t>Summary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1800" dirty="0"/>
              <a:t>Optimization is the reason for the lasting power of the relational system</a:t>
            </a:r>
          </a:p>
          <a:p>
            <a:r>
              <a:rPr lang="en-US" altLang="x-none" sz="1800" dirty="0"/>
              <a:t>But it is primitive in some SQL databases, and in the Big Data stack</a:t>
            </a:r>
          </a:p>
          <a:p>
            <a:r>
              <a:rPr lang="en-US" altLang="x-none" sz="1800" dirty="0"/>
              <a:t>New areas:  many!</a:t>
            </a:r>
          </a:p>
          <a:p>
            <a:pPr lvl="1"/>
            <a:r>
              <a:rPr lang="en-US" altLang="x-none" dirty="0"/>
              <a:t>Smarter statistics (fancy histograms, </a:t>
            </a:r>
            <a:r>
              <a:rPr lang="ja-JP" altLang="en-US"/>
              <a:t>“</a:t>
            </a:r>
            <a:r>
              <a:rPr lang="en-US" altLang="ja-JP" dirty="0"/>
              <a:t>sketches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altLang="x-none" dirty="0"/>
              <a:t>Auto-tuning statistics</a:t>
            </a:r>
          </a:p>
          <a:p>
            <a:pPr lvl="1"/>
            <a:r>
              <a:rPr lang="en-US" altLang="x-none" dirty="0"/>
              <a:t>Adaptive runtime re-optimization (e.g. </a:t>
            </a:r>
            <a:r>
              <a:rPr lang="en-US" altLang="x-none" i="1" dirty="0"/>
              <a:t>Eddies</a:t>
            </a:r>
            <a:r>
              <a:rPr lang="en-US" altLang="x-none" dirty="0"/>
              <a:t>) </a:t>
            </a:r>
          </a:p>
          <a:p>
            <a:pPr lvl="1"/>
            <a:r>
              <a:rPr lang="en-US" altLang="x-none" dirty="0"/>
              <a:t>Multi-query optimization</a:t>
            </a:r>
          </a:p>
          <a:p>
            <a:pPr lvl="1"/>
            <a:r>
              <a:rPr lang="en-US" altLang="x-none" dirty="0"/>
              <a:t>Parallel scheduling issues</a:t>
            </a:r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1191</TotalTime>
  <Words>5648</Words>
  <Application>Microsoft Macintosh PowerPoint</Application>
  <PresentationFormat>On-screen Show (16:9)</PresentationFormat>
  <Paragraphs>973</Paragraphs>
  <Slides>93</Slides>
  <Notes>63</Notes>
  <HiddenSlides>9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14" baseType="lpstr">
      <vt:lpstr>ＭＳ Ｐゴシック</vt:lpstr>
      <vt:lpstr>Arial</vt:lpstr>
      <vt:lpstr>Book Antiqua</vt:lpstr>
      <vt:lpstr>Calibri</vt:lpstr>
      <vt:lpstr>Calibri Light</vt:lpstr>
      <vt:lpstr>Century Gothic</vt:lpstr>
      <vt:lpstr>Courier</vt:lpstr>
      <vt:lpstr>Courier New</vt:lpstr>
      <vt:lpstr>Helvetica</vt:lpstr>
      <vt:lpstr>Helvetica Neue</vt:lpstr>
      <vt:lpstr>Lucida Sans Typewriter</vt:lpstr>
      <vt:lpstr>Mangal</vt:lpstr>
      <vt:lpstr>Menlo</vt:lpstr>
      <vt:lpstr>Monaco</vt:lpstr>
      <vt:lpstr>Symbol</vt:lpstr>
      <vt:lpstr>Tahoma</vt:lpstr>
      <vt:lpstr>Times New Roman</vt:lpstr>
      <vt:lpstr>Wingdings</vt:lpstr>
      <vt:lpstr>Office Theme</vt:lpstr>
      <vt:lpstr>Custom Design</vt:lpstr>
      <vt:lpstr>Worksheet</vt:lpstr>
      <vt:lpstr>Relational Query Optimization II: Costing and Searching</vt:lpstr>
      <vt:lpstr>What is needed for query optimization?</vt:lpstr>
      <vt:lpstr>Reminder</vt:lpstr>
      <vt:lpstr>Big Picture of System R Optimizer</vt:lpstr>
      <vt:lpstr>PowerPoint Presentation</vt:lpstr>
      <vt:lpstr>Query Optimization</vt:lpstr>
      <vt:lpstr>Query Blocks: Units of Optimization</vt:lpstr>
      <vt:lpstr>Query Blocks: Units of Optimization Pt 2</vt:lpstr>
      <vt:lpstr>Schema for Examples</vt:lpstr>
      <vt:lpstr>Hidden review slides follow</vt:lpstr>
      <vt:lpstr>Translating SQL to “Relational Algebra”</vt:lpstr>
      <vt:lpstr>Translating SQL to “Relational Algebra”: Joins</vt:lpstr>
      <vt:lpstr>Translating SQL to “Relational Algebra”: Select</vt:lpstr>
      <vt:lpstr>Translating SQL to “Relational Algebra”: Group</vt:lpstr>
      <vt:lpstr>Translating SQL to “Relational Algebra”: HAVING</vt:lpstr>
      <vt:lpstr>Translating SQL to “Relational Algebra”: Project</vt:lpstr>
      <vt:lpstr>Recall Algebra Equivalences</vt:lpstr>
      <vt:lpstr>More R. A. Equivalences</vt:lpstr>
      <vt:lpstr>“Physical” Properties</vt:lpstr>
      <vt:lpstr>Physically Equivalent Plans</vt:lpstr>
      <vt:lpstr>Queries Over Multiple Relations</vt:lpstr>
      <vt:lpstr>Plan Space Review</vt:lpstr>
      <vt:lpstr>PowerPoint Presentation</vt:lpstr>
      <vt:lpstr>Query Optimization: Cost Estimation</vt:lpstr>
      <vt:lpstr>Cost Estimation</vt:lpstr>
      <vt:lpstr>Statistics and Catalogs</vt:lpstr>
      <vt:lpstr>Size Estimation and Selectivity</vt:lpstr>
      <vt:lpstr>Result Size Estimation</vt:lpstr>
      <vt:lpstr>Let’s dig into selectivity estimation more deeply</vt:lpstr>
      <vt:lpstr>PowerPoint Presentation</vt:lpstr>
      <vt:lpstr>P(leftEar = rightEar)</vt:lpstr>
      <vt:lpstr>Postgres 10.0: src/include/utils/selfuncs.h</vt:lpstr>
      <vt:lpstr>Reduction Factors &amp; Histograms</vt:lpstr>
      <vt:lpstr>Computing selectivity with histograms</vt:lpstr>
      <vt:lpstr>Computing selectivity with histograms, Pt 2</vt:lpstr>
      <vt:lpstr>Computing selectivity with histograms, Pt 3</vt:lpstr>
      <vt:lpstr>Computing selectivity with histograms, Pt 4</vt:lpstr>
      <vt:lpstr>Computing selectivity with histograms, Pt 5</vt:lpstr>
      <vt:lpstr>Computing selectivity with histograms, Part 6</vt:lpstr>
      <vt:lpstr>Selectivity of Conjunction</vt:lpstr>
      <vt:lpstr>Selectivity of Conjunction, cont</vt:lpstr>
      <vt:lpstr>Selectivity of Disjunction</vt:lpstr>
      <vt:lpstr>Selectivity of Disjunction, Part 2</vt:lpstr>
      <vt:lpstr>Selectivity of Disjunction, Part 3</vt:lpstr>
      <vt:lpstr>PowerPoint Presentation</vt:lpstr>
      <vt:lpstr>Selectivity for more complicated queries?</vt:lpstr>
      <vt:lpstr>Join Selectivity</vt:lpstr>
      <vt:lpstr>Selectivity for our earlier query?</vt:lpstr>
      <vt:lpstr>Column Equality?</vt:lpstr>
      <vt:lpstr>Column Equality?</vt:lpstr>
      <vt:lpstr>Upshot</vt:lpstr>
      <vt:lpstr>PowerPoint Presentation</vt:lpstr>
      <vt:lpstr>Query Optimization</vt:lpstr>
      <vt:lpstr>Enumeration of Alternative Plans</vt:lpstr>
      <vt:lpstr>Cost Estimates for Single-Relation Plans</vt:lpstr>
      <vt:lpstr>Example</vt:lpstr>
      <vt:lpstr>Enumeration of Left-Deep Plans</vt:lpstr>
      <vt:lpstr>The Principle of Optimality</vt:lpstr>
      <vt:lpstr>Dynamic Programming Algorithm for System R</vt:lpstr>
      <vt:lpstr>The Basic Dynamic Programming Table</vt:lpstr>
      <vt:lpstr>A Wrinkle: Interesting Orders</vt:lpstr>
      <vt:lpstr>A Note on “Interesting Orders”</vt:lpstr>
      <vt:lpstr>The Dynamic Programming Table</vt:lpstr>
      <vt:lpstr>Enumeration of Plans (Contd.)</vt:lpstr>
      <vt:lpstr>PowerPoint Presentation</vt:lpstr>
      <vt:lpstr>Example</vt:lpstr>
      <vt:lpstr>PowerPoint Presentation</vt:lpstr>
      <vt:lpstr>Pass 2</vt:lpstr>
      <vt:lpstr>PowerPoint Presentation</vt:lpstr>
      <vt:lpstr>Pass 3 and beyond</vt:lpstr>
      <vt:lpstr>Now you understand the optimizer!</vt:lpstr>
      <vt:lpstr>PowerPoint Presentation</vt:lpstr>
      <vt:lpstr>Physical DB Design</vt:lpstr>
      <vt:lpstr>Physical DB Design</vt:lpstr>
      <vt:lpstr>One Key Decision: Indexes</vt:lpstr>
      <vt:lpstr>Index Selection</vt:lpstr>
      <vt:lpstr>Issues to Consider in Index Selection</vt:lpstr>
      <vt:lpstr>Example 1, Part 1</vt:lpstr>
      <vt:lpstr>Example 1, Part 2</vt:lpstr>
      <vt:lpstr>Example 1, Part 3</vt:lpstr>
      <vt:lpstr>Example 2</vt:lpstr>
      <vt:lpstr>Examples of Clustering</vt:lpstr>
      <vt:lpstr>Index-Only Plans</vt:lpstr>
      <vt:lpstr>PowerPoint Presentation</vt:lpstr>
      <vt:lpstr>Index Tuning “Wizards”</vt:lpstr>
      <vt:lpstr>Tuning Queries and Views</vt:lpstr>
      <vt:lpstr>Forcing the optimizer</vt:lpstr>
      <vt:lpstr>More Guidelines for Query Tuning</vt:lpstr>
      <vt:lpstr>Guidelines for Query Tuning (Contd.)</vt:lpstr>
      <vt:lpstr>Points to Remember</vt:lpstr>
      <vt:lpstr>Points to Remember, cont</vt:lpstr>
      <vt:lpstr>More Points to Remember</vt:lpstr>
      <vt:lpstr>Summary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Daphne Nhuch</cp:lastModifiedBy>
  <cp:revision>79</cp:revision>
  <dcterms:created xsi:type="dcterms:W3CDTF">2018-03-13T04:30:50Z</dcterms:created>
  <dcterms:modified xsi:type="dcterms:W3CDTF">2018-10-31T06:37:49Z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