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26"/>
  </p:notesMasterIdLst>
  <p:sldIdLst>
    <p:sldId id="257" r:id="rId3"/>
    <p:sldId id="258" r:id="rId4"/>
    <p:sldId id="259" r:id="rId5"/>
    <p:sldId id="260" r:id="rId6"/>
    <p:sldId id="302" r:id="rId7"/>
    <p:sldId id="303" r:id="rId8"/>
    <p:sldId id="272" r:id="rId9"/>
    <p:sldId id="261" r:id="rId10"/>
    <p:sldId id="262" r:id="rId11"/>
    <p:sldId id="278" r:id="rId12"/>
    <p:sldId id="264" r:id="rId13"/>
    <p:sldId id="265" r:id="rId14"/>
    <p:sldId id="279" r:id="rId15"/>
    <p:sldId id="304" r:id="rId16"/>
    <p:sldId id="266" r:id="rId17"/>
    <p:sldId id="267" r:id="rId18"/>
    <p:sldId id="268" r:id="rId19"/>
    <p:sldId id="269" r:id="rId20"/>
    <p:sldId id="305" r:id="rId21"/>
    <p:sldId id="270" r:id="rId22"/>
    <p:sldId id="280" r:id="rId23"/>
    <p:sldId id="276" r:id="rId24"/>
    <p:sldId id="275"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4" autoAdjust="0"/>
    <p:restoredTop sz="86302" autoAdjust="0"/>
  </p:normalViewPr>
  <p:slideViewPr>
    <p:cSldViewPr>
      <p:cViewPr varScale="1">
        <p:scale>
          <a:sx n="117" d="100"/>
          <a:sy n="117" d="100"/>
        </p:scale>
        <p:origin x="176" y="416"/>
      </p:cViewPr>
      <p:guideLst>
        <p:guide orient="horz" pos="2700"/>
        <p:guide pos="5184"/>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10/22/18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CFA6967E-B683-874D-BB69-BFA4C820535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528F8256-14F2-2545-8835-452D38DE1A19}" type="slidenum">
              <a:rPr lang="en-US" altLang="en-US"/>
              <a:pPr eaLnBrk="1" hangingPunct="1"/>
              <a:t>1</a:t>
            </a:fld>
            <a:endParaRPr lang="en-US" altLang="en-US"/>
          </a:p>
        </p:txBody>
      </p:sp>
      <p:sp>
        <p:nvSpPr>
          <p:cNvPr id="17410" name="Rectangle 2">
            <a:extLst>
              <a:ext uri="{FF2B5EF4-FFF2-40B4-BE49-F238E27FC236}">
                <a16:creationId xmlns:a16="http://schemas.microsoft.com/office/drawing/2014/main" id="{B0131118-B9A7-5F43-ABC1-09672347C95A}"/>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1B637487-830B-9C48-A0C3-45F6BB6B1D7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3253833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F517443B-D5F0-124F-A81A-F557F5CD5D3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864E4260-A051-9842-89C5-DC08314E0E0D}" type="slidenum">
              <a:rPr lang="en-US" altLang="en-US"/>
              <a:pPr eaLnBrk="1" hangingPunct="1"/>
              <a:t>10</a:t>
            </a:fld>
            <a:endParaRPr lang="en-US" altLang="en-US"/>
          </a:p>
        </p:txBody>
      </p:sp>
      <p:sp>
        <p:nvSpPr>
          <p:cNvPr id="33794" name="Rectangle 2">
            <a:extLst>
              <a:ext uri="{FF2B5EF4-FFF2-40B4-BE49-F238E27FC236}">
                <a16:creationId xmlns:a16="http://schemas.microsoft.com/office/drawing/2014/main" id="{FEE1F62E-AEE5-0D4A-AF52-78853B27F220}"/>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B4156AF8-81C1-EB49-BEAA-A00244CDCED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2511399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FF9C26AE-4499-F741-B638-6DB4366CB11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B8D8256D-C027-E947-905E-83FB9221FBA5}" type="slidenum">
              <a:rPr lang="en-US" altLang="en-US"/>
              <a:pPr eaLnBrk="1" hangingPunct="1"/>
              <a:t>11</a:t>
            </a:fld>
            <a:endParaRPr lang="en-US" altLang="en-US"/>
          </a:p>
        </p:txBody>
      </p:sp>
      <p:sp>
        <p:nvSpPr>
          <p:cNvPr id="35842" name="Rectangle 2">
            <a:extLst>
              <a:ext uri="{FF2B5EF4-FFF2-40B4-BE49-F238E27FC236}">
                <a16:creationId xmlns:a16="http://schemas.microsoft.com/office/drawing/2014/main" id="{D74A5381-D26A-064A-A58D-FF94558C12EB}"/>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6CED5864-A878-E24D-9288-76D2093754F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3653560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026ACB3C-556C-1D4F-A164-911151F8A35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360F1C9E-2A7A-764C-A3E4-5669B73BCBC2}" type="slidenum">
              <a:rPr lang="en-US" altLang="en-US"/>
              <a:pPr eaLnBrk="1" hangingPunct="1"/>
              <a:t>12</a:t>
            </a:fld>
            <a:endParaRPr lang="en-US" altLang="en-US"/>
          </a:p>
        </p:txBody>
      </p:sp>
      <p:sp>
        <p:nvSpPr>
          <p:cNvPr id="37890" name="Rectangle 2">
            <a:extLst>
              <a:ext uri="{FF2B5EF4-FFF2-40B4-BE49-F238E27FC236}">
                <a16:creationId xmlns:a16="http://schemas.microsoft.com/office/drawing/2014/main" id="{EDA8AD5E-1916-674D-8359-C0910AA46F9F}"/>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4F9E1DA-F267-DF49-AFFD-1A417D9AD79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2199058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4D0C3ED5-3937-F64C-A726-2DB1E3B2085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680015C0-6441-C34D-AEF1-01D942A3F555}" type="slidenum">
              <a:rPr lang="en-US" altLang="en-US"/>
              <a:pPr eaLnBrk="1" hangingPunct="1"/>
              <a:t>13</a:t>
            </a:fld>
            <a:endParaRPr lang="en-US" altLang="en-US"/>
          </a:p>
        </p:txBody>
      </p:sp>
      <p:sp>
        <p:nvSpPr>
          <p:cNvPr id="39938" name="Rectangle 2">
            <a:extLst>
              <a:ext uri="{FF2B5EF4-FFF2-40B4-BE49-F238E27FC236}">
                <a16:creationId xmlns:a16="http://schemas.microsoft.com/office/drawing/2014/main" id="{BB0E6AAA-A2E5-E14F-BD9B-A9DB01BF4CF6}"/>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87ED3266-5790-7A43-B571-D9E13A271FC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1097584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4D0C3ED5-3937-F64C-A726-2DB1E3B2085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680015C0-6441-C34D-AEF1-01D942A3F555}" type="slidenum">
              <a:rPr lang="en-US" altLang="en-US"/>
              <a:pPr eaLnBrk="1" hangingPunct="1"/>
              <a:t>14</a:t>
            </a:fld>
            <a:endParaRPr lang="en-US" altLang="en-US"/>
          </a:p>
        </p:txBody>
      </p:sp>
      <p:sp>
        <p:nvSpPr>
          <p:cNvPr id="39938" name="Rectangle 2">
            <a:extLst>
              <a:ext uri="{FF2B5EF4-FFF2-40B4-BE49-F238E27FC236}">
                <a16:creationId xmlns:a16="http://schemas.microsoft.com/office/drawing/2014/main" id="{BB0E6AAA-A2E5-E14F-BD9B-A9DB01BF4CF6}"/>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87ED3266-5790-7A43-B571-D9E13A271FC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1297928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D752184F-AFE1-6540-B202-31F707D2553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01D06693-CF9A-F743-90BB-1EAC84CB1F99}" type="slidenum">
              <a:rPr lang="en-US" altLang="en-US"/>
              <a:pPr eaLnBrk="1" hangingPunct="1"/>
              <a:t>15</a:t>
            </a:fld>
            <a:endParaRPr lang="en-US" altLang="en-US"/>
          </a:p>
        </p:txBody>
      </p:sp>
      <p:sp>
        <p:nvSpPr>
          <p:cNvPr id="41986" name="Rectangle 2">
            <a:extLst>
              <a:ext uri="{FF2B5EF4-FFF2-40B4-BE49-F238E27FC236}">
                <a16:creationId xmlns:a16="http://schemas.microsoft.com/office/drawing/2014/main" id="{6EEA3096-1A66-E942-AD93-C44CBFC36CD2}"/>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376F5736-D7EC-EE48-AABC-5E7BDFC8E4E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133333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746690C2-B3E2-8340-8A79-9BBDFE4C270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4BA742AB-ED92-4E43-B12D-C0E9F4330276}" type="slidenum">
              <a:rPr lang="en-US" altLang="en-US"/>
              <a:pPr eaLnBrk="1" hangingPunct="1"/>
              <a:t>16</a:t>
            </a:fld>
            <a:endParaRPr lang="en-US" altLang="en-US"/>
          </a:p>
        </p:txBody>
      </p:sp>
      <p:sp>
        <p:nvSpPr>
          <p:cNvPr id="44034" name="Rectangle 2">
            <a:extLst>
              <a:ext uri="{FF2B5EF4-FFF2-40B4-BE49-F238E27FC236}">
                <a16:creationId xmlns:a16="http://schemas.microsoft.com/office/drawing/2014/main" id="{2B0886B8-6FF2-674D-87C7-967538F682B3}"/>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AA763824-4F9C-7242-A3C0-CAA6EFFCBCA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852378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6CCE4ED1-D593-6E4A-8F7E-5C1362488F3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4E6F1D38-AEDD-254C-86DB-400A75284884}" type="slidenum">
              <a:rPr lang="en-US" altLang="en-US"/>
              <a:pPr eaLnBrk="1" hangingPunct="1"/>
              <a:t>17</a:t>
            </a:fld>
            <a:endParaRPr lang="en-US" altLang="en-US"/>
          </a:p>
        </p:txBody>
      </p:sp>
      <p:sp>
        <p:nvSpPr>
          <p:cNvPr id="46082" name="Rectangle 2">
            <a:extLst>
              <a:ext uri="{FF2B5EF4-FFF2-40B4-BE49-F238E27FC236}">
                <a16:creationId xmlns:a16="http://schemas.microsoft.com/office/drawing/2014/main" id="{FBDBDCEA-5B1F-8D4F-933F-8142D9960FAB}"/>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5F5753E9-C154-1549-9641-C6D83ECADF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3674143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8BEC1115-FD55-7E49-BC49-1CDD80CE52E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6C5431DC-748C-3841-9739-88C6AD48E347}" type="slidenum">
              <a:rPr lang="en-US" altLang="en-US"/>
              <a:pPr eaLnBrk="1" hangingPunct="1"/>
              <a:t>18</a:t>
            </a:fld>
            <a:endParaRPr lang="en-US" altLang="en-US"/>
          </a:p>
        </p:txBody>
      </p:sp>
      <p:sp>
        <p:nvSpPr>
          <p:cNvPr id="48130" name="Rectangle 2">
            <a:extLst>
              <a:ext uri="{FF2B5EF4-FFF2-40B4-BE49-F238E27FC236}">
                <a16:creationId xmlns:a16="http://schemas.microsoft.com/office/drawing/2014/main" id="{C8BABC04-7C30-4C42-BB9B-330D8967D8A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4FC2C9EF-2D25-DF49-BA3B-E7A309D90DB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2114537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8BEC1115-FD55-7E49-BC49-1CDD80CE52E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6C5431DC-748C-3841-9739-88C6AD48E347}" type="slidenum">
              <a:rPr lang="en-US" altLang="en-US"/>
              <a:pPr eaLnBrk="1" hangingPunct="1"/>
              <a:t>19</a:t>
            </a:fld>
            <a:endParaRPr lang="en-US" altLang="en-US"/>
          </a:p>
        </p:txBody>
      </p:sp>
      <p:sp>
        <p:nvSpPr>
          <p:cNvPr id="48130" name="Rectangle 2">
            <a:extLst>
              <a:ext uri="{FF2B5EF4-FFF2-40B4-BE49-F238E27FC236}">
                <a16:creationId xmlns:a16="http://schemas.microsoft.com/office/drawing/2014/main" id="{C8BABC04-7C30-4C42-BB9B-330D8967D8A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4FC2C9EF-2D25-DF49-BA3B-E7A309D90DB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66084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903DFC33-D02E-754E-A04F-C7A4E7C551A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D24C9511-6399-F146-B8D4-B4D3385C670C}" type="slidenum">
              <a:rPr lang="en-US" altLang="en-US"/>
              <a:pPr eaLnBrk="1" hangingPunct="1"/>
              <a:t>2</a:t>
            </a:fld>
            <a:endParaRPr lang="en-US" altLang="en-US"/>
          </a:p>
        </p:txBody>
      </p:sp>
      <p:sp>
        <p:nvSpPr>
          <p:cNvPr id="19458" name="Rectangle 2">
            <a:extLst>
              <a:ext uri="{FF2B5EF4-FFF2-40B4-BE49-F238E27FC236}">
                <a16:creationId xmlns:a16="http://schemas.microsoft.com/office/drawing/2014/main" id="{FAA03D14-E966-824F-9AE1-09F22DB16D4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AFB03796-8DF6-8646-828B-F33C21481F3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2367248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852A97AF-CF2D-C64A-AE7B-357D4241660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F6200C2C-04FE-DE47-A60D-DB6AACCE28DE}" type="slidenum">
              <a:rPr lang="en-US" altLang="en-US"/>
              <a:pPr eaLnBrk="1" hangingPunct="1"/>
              <a:t>20</a:t>
            </a:fld>
            <a:endParaRPr lang="en-US" altLang="en-US"/>
          </a:p>
        </p:txBody>
      </p:sp>
      <p:sp>
        <p:nvSpPr>
          <p:cNvPr id="50178" name="Rectangle 2">
            <a:extLst>
              <a:ext uri="{FF2B5EF4-FFF2-40B4-BE49-F238E27FC236}">
                <a16:creationId xmlns:a16="http://schemas.microsoft.com/office/drawing/2014/main" id="{DA42F532-D09E-814D-8FBD-8EF38CB16944}"/>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35290AC5-27A0-5C4E-964F-EE2154CA5A9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1748375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AC81E0E-813B-3C4D-9B52-C026091737A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557AA167-A1B5-6C49-A20B-730C91F5FB5E}" type="slidenum">
              <a:rPr lang="en-US" altLang="en-US"/>
              <a:pPr eaLnBrk="1" hangingPunct="1"/>
              <a:t>21</a:t>
            </a:fld>
            <a:endParaRPr lang="en-US" altLang="en-US"/>
          </a:p>
        </p:txBody>
      </p:sp>
      <p:sp>
        <p:nvSpPr>
          <p:cNvPr id="52226" name="Rectangle 2">
            <a:extLst>
              <a:ext uri="{FF2B5EF4-FFF2-40B4-BE49-F238E27FC236}">
                <a16:creationId xmlns:a16="http://schemas.microsoft.com/office/drawing/2014/main" id="{DABFAAE5-C96B-F04B-AA45-DF40E05974B5}"/>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10C56C63-AFB7-F34F-8535-30B38F709A9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44899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65A2D8F2-A5FF-AE49-826C-2B42300CF2D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28166833-403A-6A48-AEC5-ED83C454EC88}" type="slidenum">
              <a:rPr lang="en-US" altLang="en-US"/>
              <a:pPr eaLnBrk="1" hangingPunct="1"/>
              <a:t>3</a:t>
            </a:fld>
            <a:endParaRPr lang="en-US" altLang="en-US"/>
          </a:p>
        </p:txBody>
      </p:sp>
      <p:sp>
        <p:nvSpPr>
          <p:cNvPr id="21506" name="Rectangle 2">
            <a:extLst>
              <a:ext uri="{FF2B5EF4-FFF2-40B4-BE49-F238E27FC236}">
                <a16:creationId xmlns:a16="http://schemas.microsoft.com/office/drawing/2014/main" id="{18DDF46D-386D-6347-8F67-2246B7D517B8}"/>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BA65C9E9-296A-8647-997E-68F99E1E11A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194744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3C1E5E50-61FB-7543-AF09-3A5A0E79037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22895FA7-7BFC-7348-8D36-C6EBC335A57D}" type="slidenum">
              <a:rPr lang="en-US" altLang="en-US"/>
              <a:pPr eaLnBrk="1" hangingPunct="1"/>
              <a:t>4</a:t>
            </a:fld>
            <a:endParaRPr lang="en-US" altLang="en-US"/>
          </a:p>
        </p:txBody>
      </p:sp>
      <p:sp>
        <p:nvSpPr>
          <p:cNvPr id="23554" name="Rectangle 2">
            <a:extLst>
              <a:ext uri="{FF2B5EF4-FFF2-40B4-BE49-F238E27FC236}">
                <a16:creationId xmlns:a16="http://schemas.microsoft.com/office/drawing/2014/main" id="{B4867B6A-B4B2-7449-84C5-288F593CC8D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80B03EF7-C288-7C48-B32C-3DC9F8E3F6E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221480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8EF03D8C-05DE-944E-A934-297D81EE38B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A1F39F3A-7AED-8D42-B5D0-0306E543DDE2}" type="slidenum">
              <a:rPr lang="en-US" altLang="en-US"/>
              <a:pPr eaLnBrk="1" hangingPunct="1"/>
              <a:t>5</a:t>
            </a:fld>
            <a:endParaRPr lang="en-US" altLang="en-US"/>
          </a:p>
        </p:txBody>
      </p:sp>
      <p:sp>
        <p:nvSpPr>
          <p:cNvPr id="25602" name="Rectangle 2">
            <a:extLst>
              <a:ext uri="{FF2B5EF4-FFF2-40B4-BE49-F238E27FC236}">
                <a16:creationId xmlns:a16="http://schemas.microsoft.com/office/drawing/2014/main" id="{E1A3C9FA-E777-AF4B-B6CF-53CEF8077BE3}"/>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4C990A95-38CD-7145-91F7-5B1D900906C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317700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a:t>
            </a:fld>
            <a:endParaRPr lang="en-US"/>
          </a:p>
        </p:txBody>
      </p:sp>
    </p:spTree>
    <p:extLst>
      <p:ext uri="{BB962C8B-B14F-4D97-AF65-F5344CB8AC3E}">
        <p14:creationId xmlns:p14="http://schemas.microsoft.com/office/powerpoint/2010/main" val="54085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3F0C9E41-F741-D84A-8A20-ADF43B53574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2F638E34-D945-D246-8BA0-4CE46F2BB557}" type="slidenum">
              <a:rPr lang="en-US" altLang="en-US"/>
              <a:pPr eaLnBrk="1" hangingPunct="1"/>
              <a:t>7</a:t>
            </a:fld>
            <a:endParaRPr lang="en-US" altLang="en-US"/>
          </a:p>
        </p:txBody>
      </p:sp>
      <p:sp>
        <p:nvSpPr>
          <p:cNvPr id="27650" name="Rectangle 2">
            <a:extLst>
              <a:ext uri="{FF2B5EF4-FFF2-40B4-BE49-F238E27FC236}">
                <a16:creationId xmlns:a16="http://schemas.microsoft.com/office/drawing/2014/main" id="{0B07A264-A9AE-1442-9A48-15A2DE8BE255}"/>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D10E9322-E42F-C940-A4C5-7B4A7759DCA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296347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D18CE0E5-7EBF-4642-830C-980CAF70BB8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2689C67E-CC20-5D48-B0E1-A76F3888EB9F}" type="slidenum">
              <a:rPr lang="en-US" altLang="en-US"/>
              <a:pPr eaLnBrk="1" hangingPunct="1"/>
              <a:t>8</a:t>
            </a:fld>
            <a:endParaRPr lang="en-US" altLang="en-US"/>
          </a:p>
        </p:txBody>
      </p:sp>
      <p:sp>
        <p:nvSpPr>
          <p:cNvPr id="29698" name="Rectangle 2">
            <a:extLst>
              <a:ext uri="{FF2B5EF4-FFF2-40B4-BE49-F238E27FC236}">
                <a16:creationId xmlns:a16="http://schemas.microsoft.com/office/drawing/2014/main" id="{2BEDBF90-0B53-7B4C-93B9-CAD11E0E1F57}"/>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31C98125-D8B5-7B4C-9781-285B405EAD8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163163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F2E23141-3751-A947-96A1-E276E6AE63D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CECBA512-7CAD-4E41-9A4A-381E3167865A}" type="slidenum">
              <a:rPr lang="en-US" altLang="en-US"/>
              <a:pPr eaLnBrk="1" hangingPunct="1"/>
              <a:t>9</a:t>
            </a:fld>
            <a:endParaRPr lang="en-US" altLang="en-US"/>
          </a:p>
        </p:txBody>
      </p:sp>
      <p:sp>
        <p:nvSpPr>
          <p:cNvPr id="31746" name="Rectangle 2">
            <a:extLst>
              <a:ext uri="{FF2B5EF4-FFF2-40B4-BE49-F238E27FC236}">
                <a16:creationId xmlns:a16="http://schemas.microsoft.com/office/drawing/2014/main" id="{A5C06836-D2E4-2E4C-8954-128E40710D26}"/>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321483FF-908D-784F-B0A4-9DDDD1C8F5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3325339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10/22/18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10/22/18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10/22/18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Rockwell" charset="0"/>
                <a:ea typeface="ＭＳ Ｐゴシック" charset="0"/>
                <a:cs typeface="ＭＳ Ｐゴシック" charset="0"/>
              </a:defRPr>
            </a:lvl1pPr>
            <a:lvl2pPr marL="742950" indent="-285750" eaLnBrk="0" hangingPunct="0">
              <a:defRPr sz="2400">
                <a:solidFill>
                  <a:schemeClr val="tx1"/>
                </a:solidFill>
                <a:latin typeface="Rockwell" charset="0"/>
                <a:ea typeface="ＭＳ Ｐゴシック" charset="0"/>
              </a:defRPr>
            </a:lvl2pPr>
            <a:lvl3pPr marL="1143000" indent="-228600" eaLnBrk="0" hangingPunct="0">
              <a:defRPr sz="2400">
                <a:solidFill>
                  <a:schemeClr val="tx1"/>
                </a:solidFill>
                <a:latin typeface="Rockwell" charset="0"/>
                <a:ea typeface="ＭＳ Ｐゴシック" charset="0"/>
              </a:defRPr>
            </a:lvl3pPr>
            <a:lvl4pPr marL="1600200" indent="-228600" eaLnBrk="0" hangingPunct="0">
              <a:defRPr sz="2400">
                <a:solidFill>
                  <a:schemeClr val="tx1"/>
                </a:solidFill>
                <a:latin typeface="Rockwell" charset="0"/>
                <a:ea typeface="ＭＳ Ｐゴシック" charset="0"/>
              </a:defRPr>
            </a:lvl4pPr>
            <a:lvl5pPr marL="2057400" indent="-228600" eaLnBrk="0" hangingPunct="0">
              <a:defRPr sz="2400">
                <a:solidFill>
                  <a:schemeClr val="tx1"/>
                </a:solidFill>
                <a:latin typeface="Rockwell" charset="0"/>
                <a:ea typeface="ＭＳ Ｐゴシック" charset="0"/>
              </a:defRPr>
            </a:lvl5pPr>
            <a:lvl6pPr marL="2514600" indent="-228600" eaLnBrk="0" fontAlgn="base" hangingPunct="0">
              <a:spcBef>
                <a:spcPct val="0"/>
              </a:spcBef>
              <a:spcAft>
                <a:spcPct val="0"/>
              </a:spcAft>
              <a:defRPr sz="2400">
                <a:solidFill>
                  <a:schemeClr val="tx1"/>
                </a:solidFill>
                <a:latin typeface="Rockwell" charset="0"/>
                <a:ea typeface="ＭＳ Ｐゴシック" charset="0"/>
              </a:defRPr>
            </a:lvl6pPr>
            <a:lvl7pPr marL="2971800" indent="-228600" eaLnBrk="0" fontAlgn="base" hangingPunct="0">
              <a:spcBef>
                <a:spcPct val="0"/>
              </a:spcBef>
              <a:spcAft>
                <a:spcPct val="0"/>
              </a:spcAft>
              <a:defRPr sz="2400">
                <a:solidFill>
                  <a:schemeClr val="tx1"/>
                </a:solidFill>
                <a:latin typeface="Rockwell" charset="0"/>
                <a:ea typeface="ＭＳ Ｐゴシック" charset="0"/>
              </a:defRPr>
            </a:lvl7pPr>
            <a:lvl8pPr marL="3429000" indent="-228600" eaLnBrk="0" fontAlgn="base" hangingPunct="0">
              <a:spcBef>
                <a:spcPct val="0"/>
              </a:spcBef>
              <a:spcAft>
                <a:spcPct val="0"/>
              </a:spcAft>
              <a:defRPr sz="2400">
                <a:solidFill>
                  <a:schemeClr val="tx1"/>
                </a:solidFill>
                <a:latin typeface="Rockwell" charset="0"/>
                <a:ea typeface="ＭＳ Ｐゴシック" charset="0"/>
              </a:defRPr>
            </a:lvl8pPr>
            <a:lvl9pPr marL="3886200" indent="-228600" eaLnBrk="0" fontAlgn="base" hangingPunct="0">
              <a:spcBef>
                <a:spcPct val="0"/>
              </a:spcBef>
              <a:spcAft>
                <a:spcPct val="0"/>
              </a:spcAft>
              <a:defRPr sz="2400">
                <a:solidFill>
                  <a:schemeClr val="tx1"/>
                </a:solidFill>
                <a:latin typeface="Rockwell" charset="0"/>
                <a:ea typeface="ＭＳ Ｐゴシック" charset="0"/>
              </a:defRPr>
            </a:lvl9pPr>
          </a:lstStyle>
          <a:p>
            <a:pPr algn="r" eaLnBrk="1" hangingPunct="1">
              <a:defRPr/>
            </a:pPr>
            <a:r>
              <a:rPr lang="en-US" sz="1400" dirty="0">
                <a:solidFill>
                  <a:schemeClr val="bg1"/>
                </a:solidFill>
                <a:latin typeface="Century Gothic" charset="0"/>
                <a:cs typeface="Century Gothic" charset="0"/>
              </a:rPr>
              <a:t>Slide Deck Title</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descr="skitched-3-4.jpg">
            <a:extLst>
              <a:ext uri="{FF2B5EF4-FFF2-40B4-BE49-F238E27FC236}">
                <a16:creationId xmlns:a16="http://schemas.microsoft.com/office/drawing/2014/main" id="{A19632DA-D746-9B48-AC81-33FDDAE422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714500"/>
            <a:ext cx="5257800" cy="857250"/>
          </a:xfrm>
        </p:spPr>
        <p:txBody>
          <a:bodyPr/>
          <a:lstStyle>
            <a:lvl1pPr algn="r">
              <a:defRPr/>
            </a:lvl1pPr>
          </a:lstStyle>
          <a:p>
            <a:r>
              <a:rPr lang="en-US"/>
              <a:t>Click to edit Master title style</a:t>
            </a:r>
          </a:p>
        </p:txBody>
      </p:sp>
      <p:sp>
        <p:nvSpPr>
          <p:cNvPr id="111619" name="Rectangle 3"/>
          <p:cNvSpPr>
            <a:spLocks noGrp="1" noChangeArrowheads="1"/>
          </p:cNvSpPr>
          <p:nvPr>
            <p:ph type="subTitle" idx="1"/>
          </p:nvPr>
        </p:nvSpPr>
        <p:spPr>
          <a:xfrm>
            <a:off x="1371600" y="3048000"/>
            <a:ext cx="4572000" cy="1047750"/>
          </a:xfrm>
        </p:spPr>
        <p:txBody>
          <a:bodyPr/>
          <a:lstStyle>
            <a:lvl1pPr marL="0" indent="0" algn="r">
              <a:buFontTx/>
              <a:buNone/>
              <a:defRPr/>
            </a:lvl1pPr>
          </a:lstStyle>
          <a:p>
            <a:r>
              <a:rPr lang="en-US" dirty="0"/>
              <a:t>Click to edit Master subtitle style</a:t>
            </a:r>
          </a:p>
        </p:txBody>
      </p:sp>
      <p:sp>
        <p:nvSpPr>
          <p:cNvPr id="5" name="Date Placeholder 4">
            <a:extLst>
              <a:ext uri="{FF2B5EF4-FFF2-40B4-BE49-F238E27FC236}">
                <a16:creationId xmlns:a16="http://schemas.microsoft.com/office/drawing/2014/main" id="{FC688F52-5BAD-0440-9570-FD154A39A3B4}"/>
              </a:ext>
            </a:extLst>
          </p:cNvPr>
          <p:cNvSpPr>
            <a:spLocks noGrp="1" noChangeArrowheads="1"/>
          </p:cNvSpPr>
          <p:nvPr>
            <p:ph type="dt" sz="half" idx="10"/>
          </p:nvPr>
        </p:nvSpPr>
        <p:spPr bwMode="auto">
          <a:xfrm>
            <a:off x="685800" y="4686300"/>
            <a:ext cx="19050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050">
                <a:solidFill>
                  <a:schemeClr val="tx1"/>
                </a:solidFill>
                <a:latin typeface="Arial" charset="0"/>
                <a:ea typeface="Osaka" charset="-128"/>
                <a:cs typeface="Osaka" charset="-128"/>
              </a:defRPr>
            </a:lvl1pPr>
          </a:lstStyle>
          <a:p>
            <a:pPr>
              <a:defRPr/>
            </a:pPr>
            <a:endParaRPr lang="en-US"/>
          </a:p>
        </p:txBody>
      </p:sp>
      <p:sp>
        <p:nvSpPr>
          <p:cNvPr id="6" name="Footer Placeholder 5">
            <a:extLst>
              <a:ext uri="{FF2B5EF4-FFF2-40B4-BE49-F238E27FC236}">
                <a16:creationId xmlns:a16="http://schemas.microsoft.com/office/drawing/2014/main" id="{BB0CA181-8B20-F144-A27C-872F3299FE3E}"/>
              </a:ext>
            </a:extLst>
          </p:cNvPr>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050">
                <a:solidFill>
                  <a:schemeClr val="tx1"/>
                </a:solidFill>
                <a:latin typeface="Arial" charset="0"/>
                <a:ea typeface="Osaka" charset="-128"/>
                <a:cs typeface="Osaka" charset="-128"/>
              </a:defRPr>
            </a:lvl1pPr>
          </a:lstStyle>
          <a:p>
            <a:pPr>
              <a:defRPr/>
            </a:pPr>
            <a:endParaRPr lang="en-US"/>
          </a:p>
        </p:txBody>
      </p:sp>
      <p:sp>
        <p:nvSpPr>
          <p:cNvPr id="7" name="Slide Number Placeholder 6">
            <a:extLst>
              <a:ext uri="{FF2B5EF4-FFF2-40B4-BE49-F238E27FC236}">
                <a16:creationId xmlns:a16="http://schemas.microsoft.com/office/drawing/2014/main" id="{6B3AA738-4BF1-D047-BB34-78D1B05EF93E}"/>
              </a:ext>
            </a:extLst>
          </p:cNvPr>
          <p:cNvSpPr>
            <a:spLocks noGrp="1" noChangeArrowheads="1"/>
          </p:cNvSpPr>
          <p:nvPr>
            <p:ph type="sldNum" sz="quarter" idx="12"/>
          </p:nvPr>
        </p:nvSpPr>
        <p:spPr>
          <a:xfrm>
            <a:off x="6553200" y="4686300"/>
            <a:ext cx="1905000" cy="342900"/>
          </a:xfrm>
        </p:spPr>
        <p:txBody>
          <a:bodyPr/>
          <a:lstStyle>
            <a:lvl1pPr>
              <a:defRPr/>
            </a:lvl1pPr>
          </a:lstStyle>
          <a:p>
            <a:fld id="{C18CA25C-603B-1447-8269-3B38D07270B2}" type="slidenum">
              <a:rPr lang="en-US" altLang="en-US"/>
              <a:pPr/>
              <a:t>‹#›</a:t>
            </a:fld>
            <a:endParaRPr lang="en-US" altLang="en-US"/>
          </a:p>
        </p:txBody>
      </p:sp>
    </p:spTree>
    <p:extLst>
      <p:ext uri="{BB962C8B-B14F-4D97-AF65-F5344CB8AC3E}">
        <p14:creationId xmlns:p14="http://schemas.microsoft.com/office/powerpoint/2010/main" val="324968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95A8862-28F7-CA4C-8B12-4C910A0908E2}"/>
              </a:ext>
            </a:extLst>
          </p:cNvPr>
          <p:cNvSpPr>
            <a:spLocks noGrp="1" noChangeArrowheads="1"/>
          </p:cNvSpPr>
          <p:nvPr>
            <p:ph type="sldNum" sz="quarter" idx="10"/>
          </p:nvPr>
        </p:nvSpPr>
        <p:spPr>
          <a:ln/>
        </p:spPr>
        <p:txBody>
          <a:bodyPr/>
          <a:lstStyle>
            <a:lvl1pPr>
              <a:defRPr/>
            </a:lvl1pPr>
          </a:lstStyle>
          <a:p>
            <a:fld id="{30DC09E9-9BC9-1245-A1B6-E0D8D4CAC768}" type="slidenum">
              <a:rPr lang="en-US" altLang="en-US"/>
              <a:pPr/>
              <a:t>‹#›</a:t>
            </a:fld>
            <a:endParaRPr lang="en-US" altLang="en-US"/>
          </a:p>
        </p:txBody>
      </p:sp>
    </p:spTree>
    <p:extLst>
      <p:ext uri="{BB962C8B-B14F-4D97-AF65-F5344CB8AC3E}">
        <p14:creationId xmlns:p14="http://schemas.microsoft.com/office/powerpoint/2010/main" val="411877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10/22/18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10/22/18</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e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FC17799-6ECD-4B43-98DA-390C442F0F09}"/>
              </a:ext>
            </a:extLst>
          </p:cNvPr>
          <p:cNvSpPr>
            <a:spLocks noGrp="1" noChangeArrowheads="1"/>
          </p:cNvSpPr>
          <p:nvPr>
            <p:ph type="title"/>
          </p:nvPr>
        </p:nvSpPr>
        <p:spPr/>
        <p:txBody>
          <a:bodyPr>
            <a:normAutofit/>
          </a:bodyPr>
          <a:lstStyle/>
          <a:p>
            <a:pPr>
              <a:defRPr/>
            </a:pPr>
            <a:r>
              <a:rPr lang="en-US" dirty="0">
                <a:solidFill>
                  <a:schemeClr val="tx1">
                    <a:lumMod val="85000"/>
                    <a:lumOff val="15000"/>
                  </a:schemeClr>
                </a:solidFill>
                <a:latin typeface="Helvetica Neue"/>
                <a:cs typeface="Helvetica Neue"/>
              </a:rPr>
              <a:t>Elementary IR: Scalable Text Search</a:t>
            </a:r>
          </a:p>
        </p:txBody>
      </p:sp>
      <p:sp>
        <p:nvSpPr>
          <p:cNvPr id="4" name="Content Placeholder 3">
            <a:extLst>
              <a:ext uri="{FF2B5EF4-FFF2-40B4-BE49-F238E27FC236}">
                <a16:creationId xmlns:a16="http://schemas.microsoft.com/office/drawing/2014/main" id="{B2038D1D-2B79-7C4B-BDF6-7D8B604ADF02}"/>
              </a:ext>
            </a:extLst>
          </p:cNvPr>
          <p:cNvSpPr>
            <a:spLocks noGrp="1"/>
          </p:cNvSpPr>
          <p:nvPr>
            <p:ph sz="quarter" idx="10"/>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9F3587C-7D3A-4C41-81ED-6C18C75B9483}"/>
              </a:ext>
            </a:extLst>
          </p:cNvPr>
          <p:cNvSpPr>
            <a:spLocks noGrp="1" noChangeArrowheads="1"/>
          </p:cNvSpPr>
          <p:nvPr>
            <p:ph type="title"/>
          </p:nvPr>
        </p:nvSpPr>
        <p:spPr/>
        <p:txBody>
          <a:bodyPr/>
          <a:lstStyle/>
          <a:p>
            <a:r>
              <a:rPr lang="en-US" altLang="en-US"/>
              <a:t>Simple Relational Text Index</a:t>
            </a:r>
          </a:p>
        </p:txBody>
      </p:sp>
      <p:sp>
        <p:nvSpPr>
          <p:cNvPr id="32771" name="Rectangle 3">
            <a:extLst>
              <a:ext uri="{FF2B5EF4-FFF2-40B4-BE49-F238E27FC236}">
                <a16:creationId xmlns:a16="http://schemas.microsoft.com/office/drawing/2014/main" id="{53A4D4C7-B9FF-6A4A-9E8B-3885920D95AC}"/>
              </a:ext>
            </a:extLst>
          </p:cNvPr>
          <p:cNvSpPr>
            <a:spLocks noGrp="1" noChangeArrowheads="1"/>
          </p:cNvSpPr>
          <p:nvPr>
            <p:ph type="body" idx="1"/>
          </p:nvPr>
        </p:nvSpPr>
        <p:spPr/>
        <p:txBody>
          <a:bodyPr>
            <a:normAutofit fontScale="92500" lnSpcReduction="20000"/>
          </a:bodyPr>
          <a:lstStyle/>
          <a:p>
            <a:r>
              <a:rPr lang="en-US" altLang="en-US" dirty="0"/>
              <a:t>Given a corpus of text files</a:t>
            </a:r>
          </a:p>
          <a:p>
            <a:pPr lvl="1"/>
            <a:r>
              <a:rPr lang="en-US" altLang="en-US" dirty="0"/>
              <a:t>Files(</a:t>
            </a:r>
            <a:r>
              <a:rPr lang="en-US" altLang="en-US" dirty="0" err="1"/>
              <a:t>docID</a:t>
            </a:r>
            <a:r>
              <a:rPr lang="en-US" altLang="en-US" dirty="0"/>
              <a:t> text, content text)</a:t>
            </a:r>
          </a:p>
          <a:p>
            <a:pPr lvl="1"/>
            <a:endParaRPr lang="en-US" altLang="en-US" dirty="0"/>
          </a:p>
          <a:p>
            <a:r>
              <a:rPr lang="en-US" altLang="en-US" dirty="0"/>
              <a:t>Create and populate a table</a:t>
            </a:r>
          </a:p>
          <a:p>
            <a:pPr lvl="1"/>
            <a:r>
              <a:rPr lang="en-US" altLang="en-US" b="1" dirty="0" err="1"/>
              <a:t>InvertedFile</a:t>
            </a:r>
            <a:r>
              <a:rPr lang="en-US" altLang="en-US" dirty="0"/>
              <a:t>(term text, </a:t>
            </a:r>
            <a:r>
              <a:rPr lang="en-US" altLang="en-US" dirty="0" err="1"/>
              <a:t>docID</a:t>
            </a:r>
            <a:r>
              <a:rPr lang="en-US" altLang="en-US" dirty="0"/>
              <a:t> text)</a:t>
            </a:r>
          </a:p>
          <a:p>
            <a:endParaRPr lang="en-US" altLang="en-US" dirty="0"/>
          </a:p>
          <a:p>
            <a:r>
              <a:rPr lang="en-US" altLang="en-US" dirty="0"/>
              <a:t>Build a B+-tree or Hash index on </a:t>
            </a:r>
            <a:r>
              <a:rPr lang="en-US" altLang="en-US" b="1" dirty="0" err="1"/>
              <a:t>InvertedFile.term</a:t>
            </a:r>
            <a:endParaRPr lang="en-US" altLang="en-US" b="1" dirty="0"/>
          </a:p>
          <a:p>
            <a:pPr lvl="1"/>
            <a:r>
              <a:rPr lang="en-US" altLang="en-US" dirty="0"/>
              <a:t>Use something like </a:t>
            </a:r>
            <a:r>
              <a:rPr lang="ja-JP" altLang="en-US" dirty="0"/>
              <a:t>“</a:t>
            </a:r>
            <a:r>
              <a:rPr lang="en-US" altLang="ja-JP" dirty="0"/>
              <a:t>Alternative 3</a:t>
            </a:r>
            <a:r>
              <a:rPr lang="ja-JP" altLang="en-US" dirty="0"/>
              <a:t>”</a:t>
            </a:r>
            <a:r>
              <a:rPr lang="en-US" altLang="ja-JP" dirty="0"/>
              <a:t> index </a:t>
            </a:r>
          </a:p>
          <a:p>
            <a:pPr lvl="2"/>
            <a:r>
              <a:rPr lang="en-US" altLang="en-US" dirty="0">
                <a:solidFill>
                  <a:srgbClr val="FF0000"/>
                </a:solidFill>
              </a:rPr>
              <a:t>Keep lists at the bottom sorted by </a:t>
            </a:r>
            <a:r>
              <a:rPr lang="en-US" altLang="en-US" dirty="0" err="1">
                <a:solidFill>
                  <a:srgbClr val="FF0000"/>
                </a:solidFill>
              </a:rPr>
              <a:t>docID</a:t>
            </a:r>
            <a:endParaRPr lang="en-US" altLang="en-US" dirty="0">
              <a:solidFill>
                <a:srgbClr val="FF0000"/>
              </a:solidFill>
            </a:endParaRPr>
          </a:p>
          <a:p>
            <a:pPr lvl="3"/>
            <a:r>
              <a:rPr lang="en-US" altLang="en-US" sz="1500" dirty="0">
                <a:latin typeface="Helvetica Neue" charset="0"/>
                <a:ea typeface="Helvetica Neue" charset="0"/>
                <a:cs typeface="Helvetica Neue" charset="0"/>
              </a:rPr>
              <a:t>We’ll use this “interesting” order later</a:t>
            </a:r>
          </a:p>
          <a:p>
            <a:pPr lvl="2"/>
            <a:r>
              <a:rPr lang="en-US" altLang="en-US" dirty="0"/>
              <a:t>Typically called a </a:t>
            </a:r>
            <a:r>
              <a:rPr lang="ja-JP" altLang="en-US" dirty="0"/>
              <a:t>“</a:t>
            </a:r>
            <a:r>
              <a:rPr lang="en-US" altLang="ja-JP" dirty="0"/>
              <a:t>postings list</a:t>
            </a:r>
            <a:r>
              <a:rPr lang="ja-JP" altLang="en-US" dirty="0"/>
              <a:t>”</a:t>
            </a:r>
            <a:endParaRPr lang="en-US" altLang="ja-JP" dirty="0"/>
          </a:p>
          <a:p>
            <a:r>
              <a:rPr lang="en-US" altLang="en-US" dirty="0"/>
              <a:t>Now you can do single-word queries.</a:t>
            </a:r>
          </a:p>
          <a:p>
            <a:pPr lvl="1"/>
            <a:endParaRPr lang="en-US" altLang="en-US" dirty="0"/>
          </a:p>
        </p:txBody>
      </p:sp>
      <p:sp>
        <p:nvSpPr>
          <p:cNvPr id="32772" name="AutoShape 4" descr="an index on a ter, with a list of matching rids" title="Index">
            <a:extLst>
              <a:ext uri="{FF2B5EF4-FFF2-40B4-BE49-F238E27FC236}">
                <a16:creationId xmlns:a16="http://schemas.microsoft.com/office/drawing/2014/main" id="{269C9B18-7C15-9B42-86E0-287118E0162A}"/>
              </a:ext>
            </a:extLst>
          </p:cNvPr>
          <p:cNvSpPr>
            <a:spLocks noChangeArrowheads="1"/>
          </p:cNvSpPr>
          <p:nvPr/>
        </p:nvSpPr>
        <p:spPr bwMode="auto">
          <a:xfrm>
            <a:off x="6705600" y="392907"/>
            <a:ext cx="1866900" cy="1614488"/>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algn="ctr" eaLnBrk="1" hangingPunct="1"/>
            <a:r>
              <a:rPr lang="en-US" altLang="en-US" sz="1500">
                <a:solidFill>
                  <a:schemeClr val="bg1"/>
                </a:solidFill>
              </a:rPr>
              <a:t>term</a:t>
            </a:r>
            <a:endParaRPr lang="en-US" altLang="en-US" sz="900">
              <a:solidFill>
                <a:schemeClr val="bg1"/>
              </a:solidFill>
            </a:endParaRPr>
          </a:p>
        </p:txBody>
      </p:sp>
      <p:sp>
        <p:nvSpPr>
          <p:cNvPr id="32773" name="Freeform 8" descr="an index on a ter, with a list of matching rids" title="Index">
            <a:extLst>
              <a:ext uri="{FF2B5EF4-FFF2-40B4-BE49-F238E27FC236}">
                <a16:creationId xmlns:a16="http://schemas.microsoft.com/office/drawing/2014/main" id="{7330CC78-9225-7C41-B4AA-F1F14DA28E30}"/>
              </a:ext>
            </a:extLst>
          </p:cNvPr>
          <p:cNvSpPr>
            <a:spLocks/>
          </p:cNvSpPr>
          <p:nvPr/>
        </p:nvSpPr>
        <p:spPr bwMode="auto">
          <a:xfrm>
            <a:off x="6880623" y="1996679"/>
            <a:ext cx="408384" cy="414338"/>
          </a:xfrm>
          <a:custGeom>
            <a:avLst/>
            <a:gdLst>
              <a:gd name="T0" fmla="*/ 2147483647 w 343"/>
              <a:gd name="T1" fmla="*/ 0 h 348"/>
              <a:gd name="T2" fmla="*/ 2147483647 w 343"/>
              <a:gd name="T3" fmla="*/ 2147483647 h 348"/>
              <a:gd name="T4" fmla="*/ 2147483647 w 343"/>
              <a:gd name="T5" fmla="*/ 2147483647 h 348"/>
              <a:gd name="T6" fmla="*/ 2147483647 w 343"/>
              <a:gd name="T7" fmla="*/ 2147483647 h 348"/>
              <a:gd name="T8" fmla="*/ 2147483647 w 343"/>
              <a:gd name="T9" fmla="*/ 2147483647 h 348"/>
              <a:gd name="T10" fmla="*/ 0 60000 65536"/>
              <a:gd name="T11" fmla="*/ 0 60000 65536"/>
              <a:gd name="T12" fmla="*/ 0 60000 65536"/>
              <a:gd name="T13" fmla="*/ 0 60000 65536"/>
              <a:gd name="T14" fmla="*/ 0 60000 65536"/>
              <a:gd name="T15" fmla="*/ 0 w 343"/>
              <a:gd name="T16" fmla="*/ 0 h 348"/>
              <a:gd name="T17" fmla="*/ 343 w 343"/>
              <a:gd name="T18" fmla="*/ 348 h 348"/>
            </a:gdLst>
            <a:ahLst/>
            <a:cxnLst>
              <a:cxn ang="T10">
                <a:pos x="T0" y="T1"/>
              </a:cxn>
              <a:cxn ang="T11">
                <a:pos x="T2" y="T3"/>
              </a:cxn>
              <a:cxn ang="T12">
                <a:pos x="T4" y="T5"/>
              </a:cxn>
              <a:cxn ang="T13">
                <a:pos x="T6" y="T7"/>
              </a:cxn>
              <a:cxn ang="T14">
                <a:pos x="T8" y="T9"/>
              </a:cxn>
            </a:cxnLst>
            <a:rect l="T15" t="T16" r="T17" b="T18"/>
            <a:pathLst>
              <a:path w="343" h="348">
                <a:moveTo>
                  <a:pt x="301" y="0"/>
                </a:moveTo>
                <a:cubicBezTo>
                  <a:pt x="184" y="73"/>
                  <a:pt x="68" y="147"/>
                  <a:pt x="34" y="204"/>
                </a:cubicBezTo>
                <a:cubicBezTo>
                  <a:pt x="0" y="261"/>
                  <a:pt x="66" y="342"/>
                  <a:pt x="97" y="345"/>
                </a:cubicBezTo>
                <a:cubicBezTo>
                  <a:pt x="128" y="348"/>
                  <a:pt x="182" y="243"/>
                  <a:pt x="223" y="225"/>
                </a:cubicBezTo>
                <a:cubicBezTo>
                  <a:pt x="264" y="207"/>
                  <a:pt x="303" y="221"/>
                  <a:pt x="343" y="235"/>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2774" name="Text Box 9" descr="an index on a ter, with a list of matching rids" title="Index">
            <a:extLst>
              <a:ext uri="{FF2B5EF4-FFF2-40B4-BE49-F238E27FC236}">
                <a16:creationId xmlns:a16="http://schemas.microsoft.com/office/drawing/2014/main" id="{B494DB47-5202-A64C-9281-AB7FBC72EA7B}"/>
              </a:ext>
            </a:extLst>
          </p:cNvPr>
          <p:cNvSpPr txBox="1">
            <a:spLocks noChangeArrowheads="1"/>
          </p:cNvSpPr>
          <p:nvPr/>
        </p:nvSpPr>
        <p:spPr bwMode="auto">
          <a:xfrm>
            <a:off x="7289007" y="2132411"/>
            <a:ext cx="824265" cy="1015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a:t>Berkeley:</a:t>
            </a:r>
          </a:p>
          <a:p>
            <a:pPr eaLnBrk="1" hangingPunct="1"/>
            <a:r>
              <a:rPr lang="en-US" altLang="en-US"/>
              <a:t>42</a:t>
            </a:r>
            <a:br>
              <a:rPr lang="en-US" altLang="en-US"/>
            </a:br>
            <a:r>
              <a:rPr lang="en-US" altLang="en-US"/>
              <a:t>49</a:t>
            </a:r>
            <a:br>
              <a:rPr lang="en-US" altLang="en-US"/>
            </a:br>
            <a:r>
              <a:rPr lang="en-US" altLang="en-US"/>
              <a:t>57</a:t>
            </a:r>
            <a:br>
              <a:rPr lang="en-US" altLang="en-US"/>
            </a:br>
            <a:r>
              <a:rPr lang="en-US" alt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DC20EE3-1F7C-894B-A51C-1BC66FD4C556}"/>
              </a:ext>
            </a:extLst>
          </p:cNvPr>
          <p:cNvSpPr>
            <a:spLocks noGrp="1" noChangeArrowheads="1"/>
          </p:cNvSpPr>
          <p:nvPr>
            <p:ph type="title"/>
          </p:nvPr>
        </p:nvSpPr>
        <p:spPr/>
        <p:txBody>
          <a:bodyPr/>
          <a:lstStyle/>
          <a:p>
            <a:r>
              <a:rPr lang="en-US" altLang="en-US"/>
              <a:t>Inverted File</a:t>
            </a:r>
          </a:p>
        </p:txBody>
      </p:sp>
      <p:sp>
        <p:nvSpPr>
          <p:cNvPr id="34819" name="Rectangle 3">
            <a:extLst>
              <a:ext uri="{FF2B5EF4-FFF2-40B4-BE49-F238E27FC236}">
                <a16:creationId xmlns:a16="http://schemas.microsoft.com/office/drawing/2014/main" id="{3CAD9AE5-70A6-CB4D-9082-9F7B84F86E44}"/>
              </a:ext>
            </a:extLst>
          </p:cNvPr>
          <p:cNvSpPr>
            <a:spLocks noGrp="1" noChangeArrowheads="1"/>
          </p:cNvSpPr>
          <p:nvPr>
            <p:ph type="body" idx="1"/>
          </p:nvPr>
        </p:nvSpPr>
        <p:spPr>
          <a:xfrm>
            <a:off x="4114800" y="1093580"/>
            <a:ext cx="8229600" cy="3394472"/>
          </a:xfrm>
        </p:spPr>
        <p:txBody>
          <a:bodyPr/>
          <a:lstStyle/>
          <a:p>
            <a:r>
              <a:rPr lang="en-US" altLang="en-US" dirty="0"/>
              <a:t>Snippets from:</a:t>
            </a:r>
          </a:p>
          <a:p>
            <a:pPr lvl="1"/>
            <a:r>
              <a:rPr lang="en-US" altLang="en-US" dirty="0"/>
              <a:t>Old class web page</a:t>
            </a:r>
          </a:p>
          <a:p>
            <a:pPr lvl="1"/>
            <a:r>
              <a:rPr lang="en-US" altLang="en-US" dirty="0"/>
              <a:t>Old </a:t>
            </a:r>
            <a:r>
              <a:rPr lang="en-US" altLang="en-US" dirty="0" err="1"/>
              <a:t>microsoft.com</a:t>
            </a:r>
            <a:r>
              <a:rPr lang="en-US" altLang="en-US" dirty="0"/>
              <a:t> home page</a:t>
            </a:r>
          </a:p>
          <a:p>
            <a:r>
              <a:rPr lang="en-US" altLang="en-US" dirty="0"/>
              <a:t>Search for</a:t>
            </a:r>
          </a:p>
          <a:p>
            <a:pPr lvl="1"/>
            <a:r>
              <a:rPr lang="en-US" altLang="en-US" dirty="0"/>
              <a:t>databases</a:t>
            </a:r>
          </a:p>
          <a:p>
            <a:pPr lvl="1"/>
            <a:r>
              <a:rPr lang="en-US" altLang="en-US" dirty="0" err="1"/>
              <a:t>microsoft</a:t>
            </a:r>
            <a:endParaRPr lang="en-US" altLang="en-US" dirty="0"/>
          </a:p>
        </p:txBody>
      </p:sp>
      <p:graphicFrame>
        <p:nvGraphicFramePr>
          <p:cNvPr id="34820" name="Object 26" descr="An example of an inverted file. Many keywords related to urls" title="References">
            <a:extLst>
              <a:ext uri="{FF2B5EF4-FFF2-40B4-BE49-F238E27FC236}">
                <a16:creationId xmlns:a16="http://schemas.microsoft.com/office/drawing/2014/main" id="{26537972-4264-0742-A11C-AB532B575569}"/>
              </a:ext>
            </a:extLst>
          </p:cNvPr>
          <p:cNvGraphicFramePr>
            <a:graphicFrameLocks noChangeAspect="1"/>
          </p:cNvGraphicFramePr>
          <p:nvPr>
            <p:extLst>
              <p:ext uri="{D42A27DB-BD31-4B8C-83A1-F6EECF244321}">
                <p14:modId xmlns:p14="http://schemas.microsoft.com/office/powerpoint/2010/main" val="2456344509"/>
              </p:ext>
            </p:extLst>
          </p:nvPr>
        </p:nvGraphicFramePr>
        <p:xfrm>
          <a:off x="601265" y="1369966"/>
          <a:ext cx="3648075" cy="2595563"/>
        </p:xfrm>
        <a:graphic>
          <a:graphicData uri="http://schemas.openxmlformats.org/presentationml/2006/ole">
            <mc:AlternateContent xmlns:mc="http://schemas.openxmlformats.org/markup-compatibility/2006">
              <mc:Choice xmlns:v="urn:schemas-microsoft-com:vml" Requires="v">
                <p:oleObj spid="_x0000_s22618" name="Worksheet" r:id="rId4" imgW="8051800" imgH="5727700" progId="Excel.Sheet.8">
                  <p:embed/>
                </p:oleObj>
              </mc:Choice>
              <mc:Fallback>
                <p:oleObj name="Worksheet" r:id="rId4" imgW="8051800" imgH="5727700" progId="Excel.Sheet.8">
                  <p:embed/>
                  <p:pic>
                    <p:nvPicPr>
                      <p:cNvPr id="34820" name="Object 26">
                        <a:extLst>
                          <a:ext uri="{FF2B5EF4-FFF2-40B4-BE49-F238E27FC236}">
                            <a16:creationId xmlns:a16="http://schemas.microsoft.com/office/drawing/2014/main" id="{26537972-4264-0742-A11C-AB532B575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65" y="1369966"/>
                        <a:ext cx="3648075" cy="259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4821" name="Object 27" descr="An example of an inverted file. Many keywords related to urls" title="References">
            <a:extLst>
              <a:ext uri="{FF2B5EF4-FFF2-40B4-BE49-F238E27FC236}">
                <a16:creationId xmlns:a16="http://schemas.microsoft.com/office/drawing/2014/main" id="{F89C14C0-E7C4-484B-9C81-496D6513107E}"/>
              </a:ext>
            </a:extLst>
          </p:cNvPr>
          <p:cNvGraphicFramePr>
            <a:graphicFrameLocks noChangeAspect="1"/>
          </p:cNvGraphicFramePr>
          <p:nvPr>
            <p:extLst>
              <p:ext uri="{D42A27DB-BD31-4B8C-83A1-F6EECF244321}">
                <p14:modId xmlns:p14="http://schemas.microsoft.com/office/powerpoint/2010/main" val="115440364"/>
              </p:ext>
            </p:extLst>
          </p:nvPr>
        </p:nvGraphicFramePr>
        <p:xfrm>
          <a:off x="609600" y="4113166"/>
          <a:ext cx="3649265" cy="2739629"/>
        </p:xfrm>
        <a:graphic>
          <a:graphicData uri="http://schemas.openxmlformats.org/presentationml/2006/ole">
            <mc:AlternateContent xmlns:mc="http://schemas.openxmlformats.org/markup-compatibility/2006">
              <mc:Choice xmlns:v="urn:schemas-microsoft-com:vml" Requires="v">
                <p:oleObj spid="_x0000_s22619" name="Worksheet" r:id="rId6" imgW="8051800" imgH="6045200" progId="Excel.Sheet.8">
                  <p:embed/>
                </p:oleObj>
              </mc:Choice>
              <mc:Fallback>
                <p:oleObj name="Worksheet" r:id="rId6" imgW="8051800" imgH="6045200" progId="Excel.Sheet.8">
                  <p:embed/>
                  <p:pic>
                    <p:nvPicPr>
                      <p:cNvPr id="34821" name="Object 27">
                        <a:extLst>
                          <a:ext uri="{FF2B5EF4-FFF2-40B4-BE49-F238E27FC236}">
                            <a16:creationId xmlns:a16="http://schemas.microsoft.com/office/drawing/2014/main" id="{F89C14C0-E7C4-484B-9C81-496D651310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113166"/>
                        <a:ext cx="3649265" cy="2739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92" name="Group 60" descr="An example of an inverted file. Many keywords related to urls" title="References">
            <a:extLst>
              <a:ext uri="{FF2B5EF4-FFF2-40B4-BE49-F238E27FC236}">
                <a16:creationId xmlns:a16="http://schemas.microsoft.com/office/drawing/2014/main" id="{9F126994-7754-1F48-A44C-84C36FFEB6D8}"/>
              </a:ext>
            </a:extLst>
          </p:cNvPr>
          <p:cNvGraphicFramePr>
            <a:graphicFrameLocks noGrp="1"/>
          </p:cNvGraphicFramePr>
          <p:nvPr>
            <p:extLst>
              <p:ext uri="{D42A27DB-BD31-4B8C-83A1-F6EECF244321}">
                <p14:modId xmlns:p14="http://schemas.microsoft.com/office/powerpoint/2010/main" val="4255794786"/>
              </p:ext>
            </p:extLst>
          </p:nvPr>
        </p:nvGraphicFramePr>
        <p:xfrm>
          <a:off x="627089" y="1059928"/>
          <a:ext cx="3086100" cy="236220"/>
        </p:xfrm>
        <a:graphic>
          <a:graphicData uri="http://schemas.openxmlformats.org/drawingml/2006/table">
            <a:tbl>
              <a:tblPr firstRow="1"/>
              <a:tblGrid>
                <a:gridCol w="85725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Tahoma" charset="0"/>
                          <a:ea typeface="Osaka" charset="-128"/>
                          <a:cs typeface="Osaka" charset="-128"/>
                        </a:rPr>
                        <a:t>Term</a:t>
                      </a:r>
                    </a:p>
                  </a:txBody>
                  <a:tcPr marL="68580" marR="68580" marT="34290" marB="3429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i="0" u="none" strike="noStrike" cap="none" normalizeH="0" baseline="0" dirty="0" err="1">
                          <a:ln>
                            <a:noFill/>
                          </a:ln>
                          <a:solidFill>
                            <a:schemeClr val="tx1"/>
                          </a:solidFill>
                          <a:effectLst/>
                          <a:latin typeface="Tahoma" charset="0"/>
                          <a:ea typeface="Osaka" charset="-128"/>
                          <a:cs typeface="Osaka" charset="-128"/>
                        </a:rPr>
                        <a:t>docID</a:t>
                      </a:r>
                      <a:endParaRPr kumimoji="0" lang="en-US" sz="1100" b="1" i="0" u="none" strike="noStrike" cap="none" normalizeH="0" baseline="0" dirty="0">
                        <a:ln>
                          <a:noFill/>
                        </a:ln>
                        <a:solidFill>
                          <a:schemeClr val="tx1"/>
                        </a:solidFill>
                        <a:effectLst/>
                        <a:latin typeface="Tahoma" charset="0"/>
                        <a:ea typeface="Osaka" charset="-128"/>
                        <a:cs typeface="Osaka" charset="-128"/>
                      </a:endParaRPr>
                    </a:p>
                  </a:txBody>
                  <a:tcPr marL="68580" marR="68580" marT="34290" marB="3429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8AB6ACCD-98B6-3D44-A6EE-EF00EC6DD970}"/>
              </a:ext>
            </a:extLst>
          </p:cNvPr>
          <p:cNvSpPr>
            <a:spLocks noGrp="1" noChangeArrowheads="1"/>
          </p:cNvSpPr>
          <p:nvPr>
            <p:ph type="title"/>
          </p:nvPr>
        </p:nvSpPr>
        <p:spPr/>
        <p:txBody>
          <a:bodyPr/>
          <a:lstStyle/>
          <a:p>
            <a:r>
              <a:rPr lang="en-US" altLang="en-US"/>
              <a:t>Handling Boolean Logic</a:t>
            </a:r>
          </a:p>
        </p:txBody>
      </p:sp>
      <p:sp>
        <p:nvSpPr>
          <p:cNvPr id="36866" name="Rectangle 3">
            <a:extLst>
              <a:ext uri="{FF2B5EF4-FFF2-40B4-BE49-F238E27FC236}">
                <a16:creationId xmlns:a16="http://schemas.microsoft.com/office/drawing/2014/main" id="{9D024C71-89CB-3D4B-952A-04E36F3D9974}"/>
              </a:ext>
            </a:extLst>
          </p:cNvPr>
          <p:cNvSpPr>
            <a:spLocks noGrp="1" noChangeArrowheads="1"/>
          </p:cNvSpPr>
          <p:nvPr>
            <p:ph type="body" idx="1"/>
          </p:nvPr>
        </p:nvSpPr>
        <p:spPr/>
        <p:txBody>
          <a:bodyPr>
            <a:normAutofit fontScale="85000" lnSpcReduction="10000"/>
          </a:bodyPr>
          <a:lstStyle/>
          <a:p>
            <a:r>
              <a:rPr lang="ja-JP" altLang="en-US" dirty="0"/>
              <a:t>“</a:t>
            </a:r>
            <a:r>
              <a:rPr lang="en-US" altLang="ja-JP" dirty="0"/>
              <a:t>term1</a:t>
            </a:r>
            <a:r>
              <a:rPr lang="ja-JP" altLang="en-US" dirty="0"/>
              <a:t>”</a:t>
            </a:r>
            <a:r>
              <a:rPr lang="en-US" altLang="ja-JP" dirty="0"/>
              <a:t> OR </a:t>
            </a:r>
            <a:r>
              <a:rPr lang="ja-JP" altLang="en-US" dirty="0"/>
              <a:t>“</a:t>
            </a:r>
            <a:r>
              <a:rPr lang="en-US" altLang="ja-JP" dirty="0"/>
              <a:t>term2</a:t>
            </a:r>
            <a:r>
              <a:rPr lang="ja-JP" altLang="en-US" dirty="0"/>
              <a:t>”</a:t>
            </a:r>
            <a:r>
              <a:rPr lang="en-US" altLang="ja-JP" dirty="0"/>
              <a:t>:</a:t>
            </a:r>
          </a:p>
          <a:p>
            <a:pPr lvl="1"/>
            <a:r>
              <a:rPr lang="en-US" altLang="en-US" dirty="0"/>
              <a:t>Union of two postings lists (</a:t>
            </a:r>
            <a:r>
              <a:rPr lang="en-US" altLang="en-US" dirty="0" err="1"/>
              <a:t>docID</a:t>
            </a:r>
            <a:r>
              <a:rPr lang="en-US" altLang="en-US" dirty="0"/>
              <a:t> sets)!</a:t>
            </a:r>
          </a:p>
          <a:p>
            <a:r>
              <a:rPr lang="ja-JP" altLang="en-US" dirty="0"/>
              <a:t>“</a:t>
            </a:r>
            <a:r>
              <a:rPr lang="en-US" altLang="ja-JP" dirty="0"/>
              <a:t>term1</a:t>
            </a:r>
            <a:r>
              <a:rPr lang="ja-JP" altLang="en-US" dirty="0"/>
              <a:t>”</a:t>
            </a:r>
            <a:r>
              <a:rPr lang="en-US" altLang="ja-JP" dirty="0"/>
              <a:t> AND </a:t>
            </a:r>
            <a:r>
              <a:rPr lang="ja-JP" altLang="en-US" dirty="0"/>
              <a:t>“</a:t>
            </a:r>
            <a:r>
              <a:rPr lang="en-US" altLang="ja-JP" dirty="0"/>
              <a:t>term2</a:t>
            </a:r>
            <a:r>
              <a:rPr lang="ja-JP" altLang="en-US" dirty="0"/>
              <a:t>”</a:t>
            </a:r>
            <a:r>
              <a:rPr lang="en-US" altLang="ja-JP" dirty="0"/>
              <a:t>:</a:t>
            </a:r>
          </a:p>
          <a:p>
            <a:pPr lvl="1"/>
            <a:r>
              <a:rPr lang="en-US" altLang="en-US" dirty="0"/>
              <a:t>Intersection of two postings lists!</a:t>
            </a:r>
          </a:p>
          <a:p>
            <a:pPr lvl="2"/>
            <a:r>
              <a:rPr lang="en-US" altLang="en-US" dirty="0"/>
              <a:t>merge of postings lists (</a:t>
            </a:r>
            <a:r>
              <a:rPr lang="en-US" altLang="en-US" dirty="0">
                <a:solidFill>
                  <a:srgbClr val="FF0000"/>
                </a:solidFill>
              </a:rPr>
              <a:t>already sorted by </a:t>
            </a:r>
            <a:r>
              <a:rPr lang="en-US" altLang="en-US" dirty="0" err="1">
                <a:solidFill>
                  <a:srgbClr val="FF0000"/>
                </a:solidFill>
              </a:rPr>
              <a:t>docID</a:t>
            </a:r>
            <a:r>
              <a:rPr lang="en-US" altLang="en-US" dirty="0">
                <a:solidFill>
                  <a:srgbClr val="FF0000"/>
                </a:solidFill>
              </a:rPr>
              <a:t>!</a:t>
            </a:r>
            <a:r>
              <a:rPr lang="en-US" altLang="en-US" dirty="0"/>
              <a:t>)</a:t>
            </a:r>
          </a:p>
          <a:p>
            <a:r>
              <a:rPr lang="ja-JP" altLang="en-US" dirty="0"/>
              <a:t>“</a:t>
            </a:r>
            <a:r>
              <a:rPr lang="en-US" altLang="ja-JP" dirty="0"/>
              <a:t>term1</a:t>
            </a:r>
            <a:r>
              <a:rPr lang="ja-JP" altLang="en-US" dirty="0"/>
              <a:t>”</a:t>
            </a:r>
            <a:r>
              <a:rPr lang="en-US" altLang="ja-JP" dirty="0"/>
              <a:t> AND NOT </a:t>
            </a:r>
            <a:r>
              <a:rPr lang="ja-JP" altLang="en-US" dirty="0"/>
              <a:t>“</a:t>
            </a:r>
            <a:r>
              <a:rPr lang="en-US" altLang="ja-JP" dirty="0"/>
              <a:t>term2</a:t>
            </a:r>
            <a:r>
              <a:rPr lang="ja-JP" altLang="en-US" dirty="0"/>
              <a:t>”</a:t>
            </a:r>
            <a:r>
              <a:rPr lang="en-US" altLang="ja-JP" dirty="0"/>
              <a:t>:</a:t>
            </a:r>
          </a:p>
          <a:p>
            <a:pPr lvl="1"/>
            <a:r>
              <a:rPr lang="en-US" altLang="en-US" dirty="0"/>
              <a:t>Set subtraction</a:t>
            </a:r>
          </a:p>
          <a:p>
            <a:pPr lvl="2"/>
            <a:r>
              <a:rPr lang="en-US" altLang="en-US" dirty="0">
                <a:solidFill>
                  <a:srgbClr val="FF0000"/>
                </a:solidFill>
              </a:rPr>
              <a:t>merge again! </a:t>
            </a:r>
          </a:p>
          <a:p>
            <a:r>
              <a:rPr lang="ja-JP" altLang="en-US" dirty="0"/>
              <a:t>“</a:t>
            </a:r>
            <a:r>
              <a:rPr lang="en-US" altLang="ja-JP" dirty="0"/>
              <a:t>term1</a:t>
            </a:r>
            <a:r>
              <a:rPr lang="ja-JP" altLang="en-US" dirty="0"/>
              <a:t>”</a:t>
            </a:r>
            <a:r>
              <a:rPr lang="en-US" altLang="ja-JP" dirty="0"/>
              <a:t> OR NOT </a:t>
            </a:r>
            <a:r>
              <a:rPr lang="ja-JP" altLang="en-US" dirty="0"/>
              <a:t>“</a:t>
            </a:r>
            <a:r>
              <a:rPr lang="en-US" altLang="ja-JP" dirty="0"/>
              <a:t>term2</a:t>
            </a:r>
            <a:r>
              <a:rPr lang="ja-JP" altLang="en-US" dirty="0"/>
              <a:t>”</a:t>
            </a:r>
            <a:r>
              <a:rPr lang="en-US" altLang="ja-JP" dirty="0"/>
              <a:t>:</a:t>
            </a:r>
          </a:p>
          <a:p>
            <a:pPr lvl="1"/>
            <a:r>
              <a:rPr lang="en-US" altLang="en-US" dirty="0"/>
              <a:t>Union of </a:t>
            </a:r>
            <a:r>
              <a:rPr lang="ja-JP" altLang="en-US" dirty="0"/>
              <a:t>“</a:t>
            </a:r>
            <a:r>
              <a:rPr lang="en-US" altLang="ja-JP" dirty="0"/>
              <a:t>term1</a:t>
            </a:r>
            <a:r>
              <a:rPr lang="ja-JP" altLang="en-US" dirty="0"/>
              <a:t>”</a:t>
            </a:r>
            <a:r>
              <a:rPr lang="en-US" altLang="ja-JP" dirty="0"/>
              <a:t> with </a:t>
            </a:r>
            <a:r>
              <a:rPr lang="ja-JP" altLang="en-US" dirty="0"/>
              <a:t>“</a:t>
            </a:r>
            <a:r>
              <a:rPr lang="en-US" altLang="ja-JP" dirty="0"/>
              <a:t>NOT term2</a:t>
            </a:r>
            <a:r>
              <a:rPr lang="ja-JP" altLang="en-US" dirty="0"/>
              <a:t>”</a:t>
            </a:r>
            <a:r>
              <a:rPr lang="en-US" altLang="ja-JP" dirty="0"/>
              <a:t>.</a:t>
            </a:r>
          </a:p>
          <a:p>
            <a:pPr lvl="2"/>
            <a:r>
              <a:rPr lang="ja-JP" altLang="en-US" dirty="0"/>
              <a:t>“</a:t>
            </a:r>
            <a:r>
              <a:rPr lang="en-US" altLang="ja-JP" dirty="0"/>
              <a:t>Not term2</a:t>
            </a:r>
            <a:r>
              <a:rPr lang="ja-JP" altLang="en-US" dirty="0"/>
              <a:t>”</a:t>
            </a:r>
            <a:r>
              <a:rPr lang="en-US" altLang="ja-JP" dirty="0"/>
              <a:t> = Everything </a:t>
            </a:r>
            <a:r>
              <a:rPr lang="mr-IN" altLang="ja-JP" dirty="0"/>
              <a:t>–</a:t>
            </a:r>
            <a:r>
              <a:rPr lang="en-US" altLang="ja-JP" dirty="0"/>
              <a:t> {docs containing term2}.</a:t>
            </a:r>
          </a:p>
          <a:p>
            <a:pPr lvl="2"/>
            <a:r>
              <a:rPr lang="en-US" altLang="ja-JP" dirty="0"/>
              <a:t>Yuck!</a:t>
            </a:r>
          </a:p>
          <a:p>
            <a:pPr lvl="1"/>
            <a:r>
              <a:rPr lang="en-US" altLang="en-US" dirty="0"/>
              <a:t>Usually not allowed!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23C383B-5490-B940-B03E-1E8647AD8C9F}"/>
              </a:ext>
            </a:extLst>
          </p:cNvPr>
          <p:cNvSpPr>
            <a:spLocks noGrp="1" noChangeArrowheads="1"/>
          </p:cNvSpPr>
          <p:nvPr>
            <p:ph type="title"/>
          </p:nvPr>
        </p:nvSpPr>
        <p:spPr/>
        <p:txBody>
          <a:bodyPr/>
          <a:lstStyle/>
          <a:p>
            <a:r>
              <a:rPr lang="en-US" altLang="en-US"/>
              <a:t>Boolean Search in SQL</a:t>
            </a:r>
          </a:p>
        </p:txBody>
      </p:sp>
      <p:sp>
        <p:nvSpPr>
          <p:cNvPr id="38915" name="Rectangle 3">
            <a:extLst>
              <a:ext uri="{FF2B5EF4-FFF2-40B4-BE49-F238E27FC236}">
                <a16:creationId xmlns:a16="http://schemas.microsoft.com/office/drawing/2014/main" id="{5EF4590A-799D-A445-B7FC-2E79427A0CE9}"/>
              </a:ext>
            </a:extLst>
          </p:cNvPr>
          <p:cNvSpPr>
            <a:spLocks noGrp="1" noChangeArrowheads="1"/>
          </p:cNvSpPr>
          <p:nvPr>
            <p:ph type="body" idx="1"/>
          </p:nvPr>
        </p:nvSpPr>
        <p:spPr>
          <a:xfrm>
            <a:off x="190500" y="1255514"/>
            <a:ext cx="8763000" cy="3394472"/>
          </a:xfrm>
        </p:spPr>
        <p:txBody>
          <a:bodyPr>
            <a:noAutofit/>
          </a:bodyPr>
          <a:lstStyle/>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SELECT </a:t>
            </a:r>
            <a:r>
              <a:rPr lang="en-US" altLang="en-US" sz="1600" b="1" dirty="0" err="1">
                <a:solidFill>
                  <a:schemeClr val="accent1"/>
                </a:solidFill>
                <a:latin typeface="Courier New" panose="02070309020205020404" pitchFamily="49" charset="0"/>
                <a:ea typeface="ＭＳ Ｐゴシック" panose="020B0600070205080204" pitchFamily="34" charset="-128"/>
              </a:rPr>
              <a:t>IB.docID</a:t>
            </a:r>
            <a:endParaRPr lang="en-US" altLang="en-US" sz="1600" b="1" dirty="0">
              <a:solidFill>
                <a:schemeClr val="accent1"/>
              </a:solidFill>
              <a:latin typeface="Courier New" panose="02070309020205020404" pitchFamily="49" charset="0"/>
              <a:ea typeface="ＭＳ Ｐゴシック" panose="020B0600070205080204" pitchFamily="34" charset="-128"/>
            </a:endParaRP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  FROM </a:t>
            </a:r>
            <a:r>
              <a:rPr lang="en-US" altLang="en-US" sz="1600" b="1" dirty="0" err="1">
                <a:solidFill>
                  <a:schemeClr val="accent1"/>
                </a:solidFill>
                <a:latin typeface="Courier New" panose="02070309020205020404" pitchFamily="49" charset="0"/>
                <a:ea typeface="ＭＳ Ｐゴシック" panose="020B0600070205080204" pitchFamily="34" charset="-128"/>
              </a:rPr>
              <a:t>InvertedFile</a:t>
            </a:r>
            <a:r>
              <a:rPr lang="en-US" altLang="en-US" sz="1600" b="1" dirty="0">
                <a:solidFill>
                  <a:schemeClr val="accent1"/>
                </a:solidFill>
                <a:latin typeface="Courier New" panose="02070309020205020404" pitchFamily="49" charset="0"/>
                <a:ea typeface="ＭＳ Ｐゴシック" panose="020B0600070205080204" pitchFamily="34" charset="-128"/>
              </a:rPr>
              <a:t> IB, </a:t>
            </a:r>
            <a:r>
              <a:rPr lang="en-US" altLang="en-US" sz="1600" b="1" dirty="0" err="1">
                <a:solidFill>
                  <a:srgbClr val="008000"/>
                </a:solidFill>
                <a:latin typeface="Courier New" panose="02070309020205020404" pitchFamily="49" charset="0"/>
                <a:ea typeface="ＭＳ Ｐゴシック" panose="020B0600070205080204" pitchFamily="34" charset="-128"/>
              </a:rPr>
              <a:t>InvertedFile</a:t>
            </a:r>
            <a:r>
              <a:rPr lang="en-US" altLang="en-US" sz="1600" b="1" dirty="0">
                <a:solidFill>
                  <a:srgbClr val="008000"/>
                </a:solidFill>
                <a:latin typeface="Courier New" panose="02070309020205020404" pitchFamily="49" charset="0"/>
                <a:ea typeface="ＭＳ Ｐゴシック" panose="020B0600070205080204" pitchFamily="34" charset="-128"/>
              </a:rPr>
              <a:t> ID, </a:t>
            </a:r>
            <a:r>
              <a:rPr lang="en-US" altLang="en-US" sz="1600" b="1" dirty="0" err="1">
                <a:solidFill>
                  <a:srgbClr val="FF0000"/>
                </a:solidFill>
                <a:latin typeface="Courier New" panose="02070309020205020404" pitchFamily="49" charset="0"/>
                <a:ea typeface="ＭＳ Ｐゴシック" panose="020B0600070205080204" pitchFamily="34" charset="-128"/>
              </a:rPr>
              <a:t>InvertedFile</a:t>
            </a:r>
            <a:r>
              <a:rPr lang="en-US" altLang="en-US" sz="1600" b="1" dirty="0">
                <a:solidFill>
                  <a:srgbClr val="FF0000"/>
                </a:solidFill>
                <a:latin typeface="Courier New" panose="02070309020205020404" pitchFamily="49" charset="0"/>
                <a:ea typeface="ＭＳ Ｐゴシック" panose="020B0600070205080204" pitchFamily="34" charset="-128"/>
              </a:rPr>
              <a:t> IR </a:t>
            </a: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 WHERE </a:t>
            </a:r>
            <a:r>
              <a:rPr lang="en-US" altLang="en-US" sz="1600" b="1" dirty="0" err="1">
                <a:solidFill>
                  <a:schemeClr val="accent1"/>
                </a:solidFill>
                <a:latin typeface="Courier New" panose="02070309020205020404" pitchFamily="49" charset="0"/>
                <a:ea typeface="ＭＳ Ｐゴシック" panose="020B0600070205080204" pitchFamily="34" charset="-128"/>
              </a:rPr>
              <a:t>IB.docID</a:t>
            </a:r>
            <a:r>
              <a:rPr lang="en-US" altLang="en-US" sz="1600" b="1" dirty="0">
                <a:latin typeface="Courier New" panose="02070309020205020404" pitchFamily="49" charset="0"/>
                <a:ea typeface="ＭＳ Ｐゴシック" panose="020B0600070205080204" pitchFamily="34" charset="-128"/>
              </a:rPr>
              <a:t> = </a:t>
            </a:r>
            <a:r>
              <a:rPr lang="en-US" altLang="en-US" sz="1600" b="1" dirty="0" err="1">
                <a:solidFill>
                  <a:srgbClr val="008000"/>
                </a:solidFill>
                <a:latin typeface="Courier New" panose="02070309020205020404" pitchFamily="49" charset="0"/>
                <a:ea typeface="ＭＳ Ｐゴシック" panose="020B0600070205080204" pitchFamily="34" charset="-128"/>
              </a:rPr>
              <a:t>ID.docID</a:t>
            </a:r>
            <a:r>
              <a:rPr lang="en-US" altLang="en-US" sz="1600" b="1" dirty="0">
                <a:latin typeface="Courier New" panose="02070309020205020404" pitchFamily="49" charset="0"/>
                <a:ea typeface="ＭＳ Ｐゴシック" panose="020B0600070205080204" pitchFamily="34" charset="-128"/>
              </a:rPr>
              <a:t> AND </a:t>
            </a:r>
            <a:r>
              <a:rPr lang="en-US" altLang="en-US" sz="1600" b="1" dirty="0" err="1">
                <a:solidFill>
                  <a:srgbClr val="008000"/>
                </a:solidFill>
                <a:latin typeface="Courier New" panose="02070309020205020404" pitchFamily="49" charset="0"/>
                <a:ea typeface="ＭＳ Ｐゴシック" panose="020B0600070205080204" pitchFamily="34" charset="-128"/>
              </a:rPr>
              <a:t>ID.docID</a:t>
            </a:r>
            <a:r>
              <a:rPr lang="en-US" altLang="en-US" sz="1600" b="1" dirty="0">
                <a:latin typeface="Courier New" panose="02070309020205020404" pitchFamily="49" charset="0"/>
                <a:ea typeface="ＭＳ Ｐゴシック" panose="020B0600070205080204" pitchFamily="34" charset="-128"/>
              </a:rPr>
              <a:t> = </a:t>
            </a:r>
            <a:r>
              <a:rPr lang="en-US" altLang="en-US" sz="1600" b="1" dirty="0" err="1">
                <a:solidFill>
                  <a:srgbClr val="FF0000"/>
                </a:solidFill>
                <a:latin typeface="Courier New" panose="02070309020205020404" pitchFamily="49" charset="0"/>
                <a:ea typeface="ＭＳ Ｐゴシック" panose="020B0600070205080204" pitchFamily="34" charset="-128"/>
              </a:rPr>
              <a:t>IR.docID</a:t>
            </a:r>
            <a:r>
              <a:rPr lang="en-US" altLang="en-US" sz="1600" b="1" dirty="0">
                <a:solidFill>
                  <a:srgbClr val="FF0000"/>
                </a:solidFill>
                <a:latin typeface="Courier New" panose="02070309020205020404" pitchFamily="49" charset="0"/>
                <a:ea typeface="ＭＳ Ｐゴシック" panose="020B0600070205080204" pitchFamily="34" charset="-128"/>
              </a:rPr>
              <a:t> </a:t>
            </a: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   AND </a:t>
            </a:r>
            <a:r>
              <a:rPr lang="en-US" altLang="en-US" sz="1600" b="1" dirty="0" err="1">
                <a:solidFill>
                  <a:schemeClr val="accent1"/>
                </a:solidFill>
                <a:latin typeface="Courier New" panose="02070309020205020404" pitchFamily="49" charset="0"/>
                <a:ea typeface="ＭＳ Ｐゴシック" panose="020B0600070205080204" pitchFamily="34" charset="-128"/>
              </a:rPr>
              <a:t>IB.term</a:t>
            </a:r>
            <a:r>
              <a:rPr lang="en-US" altLang="en-US" sz="1600" b="1" dirty="0">
                <a:solidFill>
                  <a:schemeClr val="accent1"/>
                </a:solidFill>
                <a:latin typeface="Courier New" panose="02070309020205020404" pitchFamily="49" charset="0"/>
                <a:ea typeface="ＭＳ Ｐゴシック" panose="020B0600070205080204" pitchFamily="34" charset="-128"/>
              </a:rPr>
              <a:t> = </a:t>
            </a:r>
            <a:r>
              <a:rPr lang="ja-JP" altLang="en-US" sz="1600" b="1" dirty="0">
                <a:solidFill>
                  <a:schemeClr val="accent1"/>
                </a:solidFill>
                <a:latin typeface="Courier New" panose="02070309020205020404" pitchFamily="49" charset="0"/>
              </a:rPr>
              <a:t>“</a:t>
            </a:r>
            <a:r>
              <a:rPr lang="en-US" altLang="ja-JP" sz="1600" b="1" dirty="0">
                <a:solidFill>
                  <a:schemeClr val="accent1"/>
                </a:solidFill>
                <a:latin typeface="Courier New" panose="02070309020205020404" pitchFamily="49" charset="0"/>
              </a:rPr>
              <a:t>Berkeley</a:t>
            </a:r>
            <a:r>
              <a:rPr lang="ja-JP" altLang="en-US" sz="1600" b="1" dirty="0">
                <a:solidFill>
                  <a:schemeClr val="accent1"/>
                </a:solidFill>
                <a:latin typeface="Courier New" panose="02070309020205020404" pitchFamily="49" charset="0"/>
              </a:rPr>
              <a:t>”</a:t>
            </a:r>
            <a:endParaRPr lang="en-US" altLang="ja-JP" sz="1600" b="1" dirty="0">
              <a:solidFill>
                <a:schemeClr val="accent1"/>
              </a:solidFill>
              <a:latin typeface="Courier New" panose="02070309020205020404" pitchFamily="49" charset="0"/>
            </a:endParaRP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   AND </a:t>
            </a:r>
            <a:r>
              <a:rPr lang="en-US" altLang="en-US" sz="1600" b="1" dirty="0" err="1">
                <a:solidFill>
                  <a:srgbClr val="008000"/>
                </a:solidFill>
                <a:latin typeface="Courier New" panose="02070309020205020404" pitchFamily="49" charset="0"/>
                <a:ea typeface="ＭＳ Ｐゴシック" panose="020B0600070205080204" pitchFamily="34" charset="-128"/>
              </a:rPr>
              <a:t>ID.term</a:t>
            </a:r>
            <a:r>
              <a:rPr lang="en-US" altLang="en-US" sz="1600" b="1" dirty="0">
                <a:solidFill>
                  <a:srgbClr val="008000"/>
                </a:solidFill>
                <a:latin typeface="Courier New" panose="02070309020205020404" pitchFamily="49" charset="0"/>
                <a:ea typeface="ＭＳ Ｐゴシック" panose="020B0600070205080204" pitchFamily="34" charset="-128"/>
              </a:rPr>
              <a:t> = </a:t>
            </a:r>
            <a:r>
              <a:rPr lang="ja-JP" altLang="en-US" sz="1600" b="1" dirty="0">
                <a:solidFill>
                  <a:srgbClr val="008000"/>
                </a:solidFill>
                <a:latin typeface="Courier New" panose="02070309020205020404" pitchFamily="49" charset="0"/>
              </a:rPr>
              <a:t>“</a:t>
            </a:r>
            <a:r>
              <a:rPr lang="en-US" altLang="ja-JP" sz="1600" b="1" dirty="0">
                <a:solidFill>
                  <a:srgbClr val="008000"/>
                </a:solidFill>
                <a:latin typeface="Courier New" panose="02070309020205020404" pitchFamily="49" charset="0"/>
              </a:rPr>
              <a:t>Database</a:t>
            </a:r>
            <a:r>
              <a:rPr lang="ja-JP" altLang="en-US" sz="1600" b="1" dirty="0">
                <a:solidFill>
                  <a:srgbClr val="008000"/>
                </a:solidFill>
                <a:latin typeface="Courier New" panose="02070309020205020404" pitchFamily="49" charset="0"/>
              </a:rPr>
              <a:t>”</a:t>
            </a:r>
            <a:r>
              <a:rPr lang="en-US" altLang="ja-JP" sz="1600" b="1" dirty="0">
                <a:solidFill>
                  <a:srgbClr val="008000"/>
                </a:solidFill>
                <a:latin typeface="Courier New" panose="02070309020205020404" pitchFamily="49" charset="0"/>
              </a:rPr>
              <a:t> </a:t>
            </a: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   AND </a:t>
            </a:r>
            <a:r>
              <a:rPr lang="en-US" altLang="en-US" sz="1600" b="1" dirty="0" err="1">
                <a:solidFill>
                  <a:srgbClr val="FF0000"/>
                </a:solidFill>
                <a:latin typeface="Courier New" panose="02070309020205020404" pitchFamily="49" charset="0"/>
                <a:ea typeface="ＭＳ Ｐゴシック" panose="020B0600070205080204" pitchFamily="34" charset="-128"/>
              </a:rPr>
              <a:t>IR.term</a:t>
            </a:r>
            <a:r>
              <a:rPr lang="en-US" altLang="en-US" sz="1600" b="1" dirty="0">
                <a:solidFill>
                  <a:srgbClr val="FF0000"/>
                </a:solidFill>
                <a:latin typeface="Courier New" panose="02070309020205020404" pitchFamily="49" charset="0"/>
                <a:ea typeface="ＭＳ Ｐゴシック" panose="020B0600070205080204" pitchFamily="34" charset="-128"/>
              </a:rPr>
              <a:t> = </a:t>
            </a:r>
            <a:r>
              <a:rPr lang="ja-JP" altLang="en-US" sz="1600" b="1" dirty="0">
                <a:solidFill>
                  <a:srgbClr val="FF0000"/>
                </a:solidFill>
                <a:latin typeface="Courier New" panose="02070309020205020404" pitchFamily="49" charset="0"/>
              </a:rPr>
              <a:t>“</a:t>
            </a:r>
            <a:r>
              <a:rPr lang="en-US" altLang="ja-JP" sz="1600" b="1" dirty="0">
                <a:solidFill>
                  <a:srgbClr val="FF0000"/>
                </a:solidFill>
                <a:latin typeface="Courier New" panose="02070309020205020404" pitchFamily="49" charset="0"/>
              </a:rPr>
              <a:t>Research</a:t>
            </a:r>
            <a:r>
              <a:rPr lang="ja-JP" altLang="en-US" sz="1600" b="1" dirty="0">
                <a:solidFill>
                  <a:srgbClr val="FF0000"/>
                </a:solidFill>
                <a:latin typeface="Courier New" panose="02070309020205020404" pitchFamily="49" charset="0"/>
              </a:rPr>
              <a:t>”</a:t>
            </a:r>
            <a:endParaRPr lang="en-US" altLang="ja-JP" sz="1600" b="1" dirty="0">
              <a:solidFill>
                <a:srgbClr val="FF0000"/>
              </a:solidFill>
              <a:latin typeface="Courier New" panose="02070309020205020404" pitchFamily="49" charset="0"/>
            </a:endParaRP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ORDER BY </a:t>
            </a:r>
            <a:r>
              <a:rPr lang="en-US" altLang="en-US" sz="1600" b="1" dirty="0" err="1">
                <a:latin typeface="Courier New" panose="02070309020205020404" pitchFamily="49" charset="0"/>
                <a:ea typeface="ＭＳ Ｐゴシック" panose="020B0600070205080204" pitchFamily="34" charset="-128"/>
              </a:rPr>
              <a:t>magic_rank</a:t>
            </a:r>
            <a:r>
              <a:rPr lang="en-US" altLang="en-US" sz="1600" b="1" dirty="0">
                <a:latin typeface="Courier New" panose="02070309020205020404" pitchFamily="49" charset="0"/>
                <a:ea typeface="ＭＳ Ｐゴシック" panose="020B0600070205080204" pitchFamily="34" charset="-128"/>
              </a:rPr>
              <a:t>()</a:t>
            </a:r>
            <a:endParaRPr lang="en-US" altLang="en-US" sz="1600" b="1" dirty="0">
              <a:solidFill>
                <a:schemeClr val="accent1"/>
              </a:solidFill>
              <a:latin typeface="Courier New" panose="02070309020205020404" pitchFamily="49" charset="0"/>
              <a:ea typeface="ＭＳ Ｐゴシック" panose="020B0600070205080204" pitchFamily="34" charset="-128"/>
            </a:endParaRPr>
          </a:p>
          <a:p>
            <a:pPr>
              <a:spcBef>
                <a:spcPts val="3000"/>
              </a:spcBef>
            </a:pPr>
            <a:r>
              <a:rPr lang="en-US" altLang="en-US" sz="1600" dirty="0"/>
              <a:t>Note: joins here instead of intersect</a:t>
            </a:r>
          </a:p>
          <a:p>
            <a:pPr lvl="1"/>
            <a:r>
              <a:rPr lang="en-US" altLang="en-US" sz="1400" dirty="0"/>
              <a:t>Why is that equivalent?</a:t>
            </a:r>
          </a:p>
          <a:p>
            <a:r>
              <a:rPr lang="en-US" altLang="en-US" sz="1600" dirty="0"/>
              <a:t>Simple query plan</a:t>
            </a:r>
          </a:p>
          <a:p>
            <a:pPr lvl="1"/>
            <a:r>
              <a:rPr lang="en-US" altLang="en-US" sz="1400" dirty="0"/>
              <a:t>An </a:t>
            </a:r>
            <a:r>
              <a:rPr lang="en-US" altLang="en-US" sz="1400" dirty="0" err="1"/>
              <a:t>indexscan</a:t>
            </a:r>
            <a:r>
              <a:rPr lang="en-US" altLang="en-US" sz="1400" dirty="0"/>
              <a:t> on each </a:t>
            </a:r>
            <a:r>
              <a:rPr lang="en-US" altLang="en-US" sz="1400" dirty="0" err="1"/>
              <a:t>Ix.term</a:t>
            </a:r>
            <a:r>
              <a:rPr lang="en-US" altLang="en-US" sz="1400" dirty="0"/>
              <a:t> </a:t>
            </a:r>
            <a:r>
              <a:rPr lang="ja-JP" altLang="en-US" sz="1400" dirty="0"/>
              <a:t>“</a:t>
            </a:r>
            <a:r>
              <a:rPr lang="en-US" altLang="ja-JP" sz="1400" dirty="0"/>
              <a:t>instance</a:t>
            </a:r>
            <a:r>
              <a:rPr lang="ja-JP" altLang="en-US" sz="1400" dirty="0"/>
              <a:t>”</a:t>
            </a:r>
            <a:r>
              <a:rPr lang="en-US" altLang="ja-JP" sz="1400" dirty="0"/>
              <a:t> in FROM clause</a:t>
            </a:r>
          </a:p>
          <a:p>
            <a:pPr lvl="1"/>
            <a:r>
              <a:rPr lang="en-US" altLang="en-US" sz="1400" dirty="0"/>
              <a:t>A merge-join of the 3 </a:t>
            </a:r>
            <a:r>
              <a:rPr lang="en-US" altLang="en-US" sz="1400" dirty="0" err="1"/>
              <a:t>indexscans</a:t>
            </a:r>
            <a:r>
              <a:rPr lang="en-US" altLang="en-US" sz="1400" dirty="0"/>
              <a:t> (ordered by </a:t>
            </a:r>
            <a:r>
              <a:rPr lang="en-US" altLang="en-US" sz="1400" dirty="0" err="1"/>
              <a:t>docID</a:t>
            </a:r>
            <a:r>
              <a:rPr lang="en-US" altLang="en-US" sz="1400" dirty="0"/>
              <a:t>)</a:t>
            </a:r>
          </a:p>
        </p:txBody>
      </p:sp>
      <p:sp>
        <p:nvSpPr>
          <p:cNvPr id="38916" name="Text Box 4" descr="“Berkeley Database Research”&#13;&#10;" title="Search Key">
            <a:extLst>
              <a:ext uri="{FF2B5EF4-FFF2-40B4-BE49-F238E27FC236}">
                <a16:creationId xmlns:a16="http://schemas.microsoft.com/office/drawing/2014/main" id="{43696D8D-098B-B847-ADFA-E6B1E6C50FE0}"/>
              </a:ext>
            </a:extLst>
          </p:cNvPr>
          <p:cNvSpPr txBox="1">
            <a:spLocks noChangeArrowheads="1"/>
          </p:cNvSpPr>
          <p:nvPr/>
        </p:nvSpPr>
        <p:spPr bwMode="auto">
          <a:xfrm>
            <a:off x="4193382" y="957263"/>
            <a:ext cx="312617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ja-JP" altLang="en-US" sz="1500" b="1" dirty="0">
                <a:latin typeface="Tahoma" panose="020B0604030504040204" pitchFamily="34" charset="0"/>
              </a:rPr>
              <a:t>“</a:t>
            </a:r>
            <a:r>
              <a:rPr lang="en-US" altLang="ja-JP" sz="1500" b="1" dirty="0">
                <a:solidFill>
                  <a:schemeClr val="accent1"/>
                </a:solidFill>
                <a:latin typeface="Tahoma" panose="020B0604030504040204" pitchFamily="34" charset="0"/>
              </a:rPr>
              <a:t>Berkeley</a:t>
            </a:r>
            <a:r>
              <a:rPr lang="en-US" altLang="ja-JP" sz="1500" b="1" dirty="0">
                <a:solidFill>
                  <a:srgbClr val="FF0000"/>
                </a:solidFill>
                <a:latin typeface="Tahoma" panose="020B0604030504040204" pitchFamily="34" charset="0"/>
              </a:rPr>
              <a:t> </a:t>
            </a:r>
            <a:r>
              <a:rPr lang="en-US" altLang="ja-JP" sz="1500" b="1" dirty="0">
                <a:solidFill>
                  <a:srgbClr val="008000"/>
                </a:solidFill>
                <a:latin typeface="Tahoma" panose="020B0604030504040204" pitchFamily="34" charset="0"/>
              </a:rPr>
              <a:t>Database </a:t>
            </a:r>
            <a:r>
              <a:rPr lang="en-US" altLang="ja-JP" sz="1500" b="1" dirty="0">
                <a:solidFill>
                  <a:srgbClr val="FF0000"/>
                </a:solidFill>
                <a:latin typeface="Tahoma" panose="020B0604030504040204" pitchFamily="34" charset="0"/>
              </a:rPr>
              <a:t>Research</a:t>
            </a:r>
            <a:r>
              <a:rPr lang="ja-JP" altLang="en-US" sz="1500" b="1" dirty="0">
                <a:latin typeface="Tahoma" panose="020B0604030504040204" pitchFamily="34" charset="0"/>
              </a:rPr>
              <a:t>”</a:t>
            </a:r>
            <a:endParaRPr lang="en-US" altLang="en-US" sz="1500" b="1" dirty="0">
              <a:latin typeface="Tahoma" panose="020B0604030504040204" pitchFamily="34" charset="0"/>
            </a:endParaRPr>
          </a:p>
        </p:txBody>
      </p:sp>
      <p:cxnSp>
        <p:nvCxnSpPr>
          <p:cNvPr id="17" name="Google Shape;294;p31" descr="Heap scan points to select points to sort points to group by " title="Full query plan tree"/>
          <p:cNvCxnSpPr/>
          <p:nvPr/>
        </p:nvCxnSpPr>
        <p:spPr>
          <a:xfrm rot="10800000">
            <a:off x="7620001" y="5571530"/>
            <a:ext cx="0" cy="271463"/>
          </a:xfrm>
          <a:prstGeom prst="straightConnector1">
            <a:avLst/>
          </a:prstGeom>
          <a:gradFill>
            <a:gsLst>
              <a:gs pos="0">
                <a:srgbClr val="BBBBBB"/>
              </a:gs>
              <a:gs pos="80000">
                <a:srgbClr val="F6F6F6"/>
              </a:gs>
              <a:gs pos="100000">
                <a:srgbClr val="F7F7F7"/>
              </a:gs>
            </a:gsLst>
            <a:lin ang="16200000" scaled="0"/>
          </a:gradFill>
          <a:ln w="9525"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8" name="Google Shape;295;p31" descr="Heap scan points to select points to sort points to group by " title="Full query plan tree"/>
          <p:cNvCxnSpPr/>
          <p:nvPr/>
        </p:nvCxnSpPr>
        <p:spPr>
          <a:xfrm rot="10800000">
            <a:off x="7620001" y="6257330"/>
            <a:ext cx="0" cy="271463"/>
          </a:xfrm>
          <a:prstGeom prst="straightConnector1">
            <a:avLst/>
          </a:prstGeom>
          <a:gradFill>
            <a:gsLst>
              <a:gs pos="0">
                <a:srgbClr val="BBBBBB"/>
              </a:gs>
              <a:gs pos="80000">
                <a:srgbClr val="F6F6F6"/>
              </a:gs>
              <a:gs pos="100000">
                <a:srgbClr val="F7F7F7"/>
              </a:gs>
            </a:gsLst>
            <a:lin ang="16200000" scaled="0"/>
          </a:gradFill>
          <a:ln w="9525"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19" name="Google Shape;297;p31" descr="Heap scan points to select points to sort points to group by " title="Full query plan tree"/>
          <p:cNvSpPr/>
          <p:nvPr/>
        </p:nvSpPr>
        <p:spPr>
          <a:xfrm>
            <a:off x="7126146" y="6528792"/>
            <a:ext cx="1028700" cy="414338"/>
          </a:xfrm>
          <a:prstGeom prst="ellipse">
            <a:avLst/>
          </a:prstGeom>
          <a:solidFill>
            <a:schemeClr val="accent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lt1"/>
                </a:solidFill>
                <a:latin typeface="Calibri"/>
                <a:ea typeface="Calibri"/>
                <a:cs typeface="Calibri"/>
                <a:sym typeface="Calibri"/>
              </a:rPr>
              <a:t>Select</a:t>
            </a:r>
            <a:endParaRPr/>
          </a:p>
        </p:txBody>
      </p:sp>
      <p:sp>
        <p:nvSpPr>
          <p:cNvPr id="20" name="Google Shape;298;p31" descr="Heap scan points to select points to sort points to group by " title="Full query plan tree"/>
          <p:cNvSpPr/>
          <p:nvPr/>
        </p:nvSpPr>
        <p:spPr>
          <a:xfrm>
            <a:off x="7126146" y="7214592"/>
            <a:ext cx="1028700" cy="414338"/>
          </a:xfrm>
          <a:prstGeom prst="ellipse">
            <a:avLst/>
          </a:prstGeom>
          <a:solidFill>
            <a:schemeClr val="accent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lt1"/>
                </a:solidFill>
                <a:latin typeface="Calibri"/>
                <a:ea typeface="Calibri"/>
                <a:cs typeface="Calibri"/>
                <a:sym typeface="Calibri"/>
              </a:rPr>
              <a:t>HeapScan</a:t>
            </a:r>
            <a:endParaRPr sz="1350">
              <a:solidFill>
                <a:schemeClr val="lt1"/>
              </a:solidFill>
              <a:latin typeface="Calibri"/>
              <a:ea typeface="Calibri"/>
              <a:cs typeface="Calibri"/>
              <a:sym typeface="Calibri"/>
            </a:endParaRPr>
          </a:p>
        </p:txBody>
      </p:sp>
      <p:cxnSp>
        <p:nvCxnSpPr>
          <p:cNvPr id="21" name="Google Shape;299;p31" descr="Heap scan points to select points to sort points to group by " title="Full query plan tree"/>
          <p:cNvCxnSpPr/>
          <p:nvPr/>
        </p:nvCxnSpPr>
        <p:spPr>
          <a:xfrm rot="10800000">
            <a:off x="7620001" y="6943130"/>
            <a:ext cx="0" cy="271463"/>
          </a:xfrm>
          <a:prstGeom prst="straightConnector1">
            <a:avLst/>
          </a:prstGeom>
          <a:gradFill>
            <a:gsLst>
              <a:gs pos="0">
                <a:srgbClr val="BBBBBB"/>
              </a:gs>
              <a:gs pos="80000">
                <a:srgbClr val="F6F6F6"/>
              </a:gs>
              <a:gs pos="100000">
                <a:srgbClr val="F7F7F7"/>
              </a:gs>
            </a:gsLst>
            <a:lin ang="16200000" scaled="0"/>
          </a:gradFill>
          <a:ln w="9525"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23C383B-5490-B940-B03E-1E8647AD8C9F}"/>
              </a:ext>
            </a:extLst>
          </p:cNvPr>
          <p:cNvSpPr>
            <a:spLocks noGrp="1" noChangeArrowheads="1"/>
          </p:cNvSpPr>
          <p:nvPr>
            <p:ph type="title"/>
          </p:nvPr>
        </p:nvSpPr>
        <p:spPr/>
        <p:txBody>
          <a:bodyPr/>
          <a:lstStyle/>
          <a:p>
            <a:r>
              <a:rPr lang="en-US" altLang="en-US" dirty="0"/>
              <a:t>Boolean Search Query Plan</a:t>
            </a:r>
          </a:p>
        </p:txBody>
      </p:sp>
      <p:sp>
        <p:nvSpPr>
          <p:cNvPr id="38915" name="Rectangle 3">
            <a:extLst>
              <a:ext uri="{FF2B5EF4-FFF2-40B4-BE49-F238E27FC236}">
                <a16:creationId xmlns:a16="http://schemas.microsoft.com/office/drawing/2014/main" id="{5EF4590A-799D-A445-B7FC-2E79427A0CE9}"/>
              </a:ext>
            </a:extLst>
          </p:cNvPr>
          <p:cNvSpPr>
            <a:spLocks noGrp="1" noChangeArrowheads="1"/>
          </p:cNvSpPr>
          <p:nvPr>
            <p:ph type="body" idx="1"/>
          </p:nvPr>
        </p:nvSpPr>
        <p:spPr>
          <a:xfrm>
            <a:off x="190500" y="1255514"/>
            <a:ext cx="8763000" cy="3394472"/>
          </a:xfrm>
        </p:spPr>
        <p:txBody>
          <a:bodyPr>
            <a:noAutofit/>
          </a:bodyPr>
          <a:lstStyle/>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SELECT </a:t>
            </a:r>
            <a:r>
              <a:rPr lang="en-US" altLang="en-US" sz="1600" b="1" dirty="0" err="1">
                <a:solidFill>
                  <a:schemeClr val="accent1"/>
                </a:solidFill>
                <a:latin typeface="Courier New" panose="02070309020205020404" pitchFamily="49" charset="0"/>
                <a:ea typeface="ＭＳ Ｐゴシック" panose="020B0600070205080204" pitchFamily="34" charset="-128"/>
              </a:rPr>
              <a:t>IB.docID</a:t>
            </a:r>
            <a:endParaRPr lang="en-US" altLang="en-US" sz="1600" b="1" dirty="0">
              <a:solidFill>
                <a:schemeClr val="accent1"/>
              </a:solidFill>
              <a:latin typeface="Courier New" panose="02070309020205020404" pitchFamily="49" charset="0"/>
              <a:ea typeface="ＭＳ Ｐゴシック" panose="020B0600070205080204" pitchFamily="34" charset="-128"/>
            </a:endParaRP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  FROM </a:t>
            </a:r>
            <a:r>
              <a:rPr lang="en-US" altLang="en-US" sz="1600" b="1" dirty="0" err="1">
                <a:solidFill>
                  <a:schemeClr val="accent1"/>
                </a:solidFill>
                <a:latin typeface="Courier New" panose="02070309020205020404" pitchFamily="49" charset="0"/>
                <a:ea typeface="ＭＳ Ｐゴシック" panose="020B0600070205080204" pitchFamily="34" charset="-128"/>
              </a:rPr>
              <a:t>InvertedFile</a:t>
            </a:r>
            <a:r>
              <a:rPr lang="en-US" altLang="en-US" sz="1600" b="1" dirty="0">
                <a:solidFill>
                  <a:schemeClr val="accent1"/>
                </a:solidFill>
                <a:latin typeface="Courier New" panose="02070309020205020404" pitchFamily="49" charset="0"/>
                <a:ea typeface="ＭＳ Ｐゴシック" panose="020B0600070205080204" pitchFamily="34" charset="-128"/>
              </a:rPr>
              <a:t> IB, </a:t>
            </a:r>
            <a:r>
              <a:rPr lang="en-US" altLang="en-US" sz="1600" b="1" dirty="0" err="1">
                <a:solidFill>
                  <a:srgbClr val="008000"/>
                </a:solidFill>
                <a:latin typeface="Courier New" panose="02070309020205020404" pitchFamily="49" charset="0"/>
                <a:ea typeface="ＭＳ Ｐゴシック" panose="020B0600070205080204" pitchFamily="34" charset="-128"/>
              </a:rPr>
              <a:t>InvertedFile</a:t>
            </a:r>
            <a:r>
              <a:rPr lang="en-US" altLang="en-US" sz="1600" b="1" dirty="0">
                <a:solidFill>
                  <a:srgbClr val="008000"/>
                </a:solidFill>
                <a:latin typeface="Courier New" panose="02070309020205020404" pitchFamily="49" charset="0"/>
                <a:ea typeface="ＭＳ Ｐゴシック" panose="020B0600070205080204" pitchFamily="34" charset="-128"/>
              </a:rPr>
              <a:t> ID, </a:t>
            </a:r>
            <a:r>
              <a:rPr lang="en-US" altLang="en-US" sz="1600" b="1" dirty="0" err="1">
                <a:solidFill>
                  <a:srgbClr val="FF0000"/>
                </a:solidFill>
                <a:latin typeface="Courier New" panose="02070309020205020404" pitchFamily="49" charset="0"/>
                <a:ea typeface="ＭＳ Ｐゴシック" panose="020B0600070205080204" pitchFamily="34" charset="-128"/>
              </a:rPr>
              <a:t>InvertedFile</a:t>
            </a:r>
            <a:r>
              <a:rPr lang="en-US" altLang="en-US" sz="1600" b="1" dirty="0">
                <a:solidFill>
                  <a:srgbClr val="FF0000"/>
                </a:solidFill>
                <a:latin typeface="Courier New" panose="02070309020205020404" pitchFamily="49" charset="0"/>
                <a:ea typeface="ＭＳ Ｐゴシック" panose="020B0600070205080204" pitchFamily="34" charset="-128"/>
              </a:rPr>
              <a:t> IR </a:t>
            </a: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 WHERE </a:t>
            </a:r>
            <a:r>
              <a:rPr lang="en-US" altLang="en-US" sz="1600" b="1" dirty="0" err="1">
                <a:solidFill>
                  <a:schemeClr val="accent1"/>
                </a:solidFill>
                <a:latin typeface="Courier New" panose="02070309020205020404" pitchFamily="49" charset="0"/>
                <a:ea typeface="ＭＳ Ｐゴシック" panose="020B0600070205080204" pitchFamily="34" charset="-128"/>
              </a:rPr>
              <a:t>IB.docID</a:t>
            </a:r>
            <a:r>
              <a:rPr lang="en-US" altLang="en-US" sz="1600" b="1" dirty="0">
                <a:latin typeface="Courier New" panose="02070309020205020404" pitchFamily="49" charset="0"/>
                <a:ea typeface="ＭＳ Ｐゴシック" panose="020B0600070205080204" pitchFamily="34" charset="-128"/>
              </a:rPr>
              <a:t> = </a:t>
            </a:r>
            <a:r>
              <a:rPr lang="en-US" altLang="en-US" sz="1600" b="1" dirty="0" err="1">
                <a:solidFill>
                  <a:srgbClr val="008000"/>
                </a:solidFill>
                <a:latin typeface="Courier New" panose="02070309020205020404" pitchFamily="49" charset="0"/>
                <a:ea typeface="ＭＳ Ｐゴシック" panose="020B0600070205080204" pitchFamily="34" charset="-128"/>
              </a:rPr>
              <a:t>ID.docID</a:t>
            </a:r>
            <a:r>
              <a:rPr lang="en-US" altLang="en-US" sz="1600" b="1" dirty="0">
                <a:latin typeface="Courier New" panose="02070309020205020404" pitchFamily="49" charset="0"/>
                <a:ea typeface="ＭＳ Ｐゴシック" panose="020B0600070205080204" pitchFamily="34" charset="-128"/>
              </a:rPr>
              <a:t> AND </a:t>
            </a:r>
            <a:r>
              <a:rPr lang="en-US" altLang="en-US" sz="1600" b="1" dirty="0" err="1">
                <a:solidFill>
                  <a:srgbClr val="008000"/>
                </a:solidFill>
                <a:latin typeface="Courier New" panose="02070309020205020404" pitchFamily="49" charset="0"/>
                <a:ea typeface="ＭＳ Ｐゴシック" panose="020B0600070205080204" pitchFamily="34" charset="-128"/>
              </a:rPr>
              <a:t>ID.docID</a:t>
            </a:r>
            <a:r>
              <a:rPr lang="en-US" altLang="en-US" sz="1600" b="1" dirty="0">
                <a:latin typeface="Courier New" panose="02070309020205020404" pitchFamily="49" charset="0"/>
                <a:ea typeface="ＭＳ Ｐゴシック" panose="020B0600070205080204" pitchFamily="34" charset="-128"/>
              </a:rPr>
              <a:t> = </a:t>
            </a:r>
            <a:r>
              <a:rPr lang="en-US" altLang="en-US" sz="1600" b="1" dirty="0" err="1">
                <a:solidFill>
                  <a:srgbClr val="FF0000"/>
                </a:solidFill>
                <a:latin typeface="Courier New" panose="02070309020205020404" pitchFamily="49" charset="0"/>
                <a:ea typeface="ＭＳ Ｐゴシック" panose="020B0600070205080204" pitchFamily="34" charset="-128"/>
              </a:rPr>
              <a:t>IR.docID</a:t>
            </a:r>
            <a:r>
              <a:rPr lang="en-US" altLang="en-US" sz="1600" b="1" dirty="0">
                <a:solidFill>
                  <a:srgbClr val="FF0000"/>
                </a:solidFill>
                <a:latin typeface="Courier New" panose="02070309020205020404" pitchFamily="49" charset="0"/>
                <a:ea typeface="ＭＳ Ｐゴシック" panose="020B0600070205080204" pitchFamily="34" charset="-128"/>
              </a:rPr>
              <a:t> </a:t>
            </a: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   AND </a:t>
            </a:r>
            <a:r>
              <a:rPr lang="en-US" altLang="en-US" sz="1600" b="1" dirty="0" err="1">
                <a:solidFill>
                  <a:schemeClr val="accent1"/>
                </a:solidFill>
                <a:latin typeface="Courier New" panose="02070309020205020404" pitchFamily="49" charset="0"/>
                <a:ea typeface="ＭＳ Ｐゴシック" panose="020B0600070205080204" pitchFamily="34" charset="-128"/>
              </a:rPr>
              <a:t>IB.term</a:t>
            </a:r>
            <a:r>
              <a:rPr lang="en-US" altLang="en-US" sz="1600" b="1" dirty="0">
                <a:solidFill>
                  <a:schemeClr val="accent1"/>
                </a:solidFill>
                <a:latin typeface="Courier New" panose="02070309020205020404" pitchFamily="49" charset="0"/>
                <a:ea typeface="ＭＳ Ｐゴシック" panose="020B0600070205080204" pitchFamily="34" charset="-128"/>
              </a:rPr>
              <a:t> = </a:t>
            </a:r>
            <a:r>
              <a:rPr lang="ja-JP" altLang="en-US" sz="1600" b="1" dirty="0">
                <a:solidFill>
                  <a:schemeClr val="accent1"/>
                </a:solidFill>
                <a:latin typeface="Courier New" panose="02070309020205020404" pitchFamily="49" charset="0"/>
              </a:rPr>
              <a:t>“</a:t>
            </a:r>
            <a:r>
              <a:rPr lang="en-US" altLang="ja-JP" sz="1600" b="1" dirty="0">
                <a:solidFill>
                  <a:schemeClr val="accent1"/>
                </a:solidFill>
                <a:latin typeface="Courier New" panose="02070309020205020404" pitchFamily="49" charset="0"/>
              </a:rPr>
              <a:t>Berkeley</a:t>
            </a:r>
            <a:r>
              <a:rPr lang="ja-JP" altLang="en-US" sz="1600" b="1" dirty="0">
                <a:solidFill>
                  <a:schemeClr val="accent1"/>
                </a:solidFill>
                <a:latin typeface="Courier New" panose="02070309020205020404" pitchFamily="49" charset="0"/>
              </a:rPr>
              <a:t>”</a:t>
            </a:r>
            <a:endParaRPr lang="en-US" altLang="ja-JP" sz="1600" b="1" dirty="0">
              <a:solidFill>
                <a:schemeClr val="accent1"/>
              </a:solidFill>
              <a:latin typeface="Courier New" panose="02070309020205020404" pitchFamily="49" charset="0"/>
            </a:endParaRP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   AND </a:t>
            </a:r>
            <a:r>
              <a:rPr lang="en-US" altLang="en-US" sz="1600" b="1" dirty="0" err="1">
                <a:solidFill>
                  <a:srgbClr val="008000"/>
                </a:solidFill>
                <a:latin typeface="Courier New" panose="02070309020205020404" pitchFamily="49" charset="0"/>
                <a:ea typeface="ＭＳ Ｐゴシック" panose="020B0600070205080204" pitchFamily="34" charset="-128"/>
              </a:rPr>
              <a:t>ID.term</a:t>
            </a:r>
            <a:r>
              <a:rPr lang="en-US" altLang="en-US" sz="1600" b="1" dirty="0">
                <a:solidFill>
                  <a:srgbClr val="008000"/>
                </a:solidFill>
                <a:latin typeface="Courier New" panose="02070309020205020404" pitchFamily="49" charset="0"/>
                <a:ea typeface="ＭＳ Ｐゴシック" panose="020B0600070205080204" pitchFamily="34" charset="-128"/>
              </a:rPr>
              <a:t> = </a:t>
            </a:r>
            <a:r>
              <a:rPr lang="ja-JP" altLang="en-US" sz="1600" b="1" dirty="0">
                <a:solidFill>
                  <a:srgbClr val="008000"/>
                </a:solidFill>
                <a:latin typeface="Courier New" panose="02070309020205020404" pitchFamily="49" charset="0"/>
              </a:rPr>
              <a:t>“</a:t>
            </a:r>
            <a:r>
              <a:rPr lang="en-US" altLang="ja-JP" sz="1600" b="1" dirty="0">
                <a:solidFill>
                  <a:srgbClr val="008000"/>
                </a:solidFill>
                <a:latin typeface="Courier New" panose="02070309020205020404" pitchFamily="49" charset="0"/>
              </a:rPr>
              <a:t>Database</a:t>
            </a:r>
            <a:r>
              <a:rPr lang="ja-JP" altLang="en-US" sz="1600" b="1" dirty="0">
                <a:solidFill>
                  <a:srgbClr val="008000"/>
                </a:solidFill>
                <a:latin typeface="Courier New" panose="02070309020205020404" pitchFamily="49" charset="0"/>
              </a:rPr>
              <a:t>”</a:t>
            </a:r>
            <a:r>
              <a:rPr lang="en-US" altLang="ja-JP" sz="1600" b="1" dirty="0">
                <a:solidFill>
                  <a:srgbClr val="008000"/>
                </a:solidFill>
                <a:latin typeface="Courier New" panose="02070309020205020404" pitchFamily="49" charset="0"/>
              </a:rPr>
              <a:t> </a:t>
            </a: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   AND </a:t>
            </a:r>
            <a:r>
              <a:rPr lang="en-US" altLang="en-US" sz="1600" b="1" dirty="0" err="1">
                <a:solidFill>
                  <a:srgbClr val="FF0000"/>
                </a:solidFill>
                <a:latin typeface="Courier New" panose="02070309020205020404" pitchFamily="49" charset="0"/>
                <a:ea typeface="ＭＳ Ｐゴシック" panose="020B0600070205080204" pitchFamily="34" charset="-128"/>
              </a:rPr>
              <a:t>IR.term</a:t>
            </a:r>
            <a:r>
              <a:rPr lang="en-US" altLang="en-US" sz="1600" b="1" dirty="0">
                <a:solidFill>
                  <a:srgbClr val="FF0000"/>
                </a:solidFill>
                <a:latin typeface="Courier New" panose="02070309020205020404" pitchFamily="49" charset="0"/>
                <a:ea typeface="ＭＳ Ｐゴシック" panose="020B0600070205080204" pitchFamily="34" charset="-128"/>
              </a:rPr>
              <a:t> = </a:t>
            </a:r>
            <a:r>
              <a:rPr lang="ja-JP" altLang="en-US" sz="1600" b="1" dirty="0">
                <a:solidFill>
                  <a:srgbClr val="FF0000"/>
                </a:solidFill>
                <a:latin typeface="Courier New" panose="02070309020205020404" pitchFamily="49" charset="0"/>
              </a:rPr>
              <a:t>“</a:t>
            </a:r>
            <a:r>
              <a:rPr lang="en-US" altLang="ja-JP" sz="1600" b="1" dirty="0">
                <a:solidFill>
                  <a:srgbClr val="FF0000"/>
                </a:solidFill>
                <a:latin typeface="Courier New" panose="02070309020205020404" pitchFamily="49" charset="0"/>
              </a:rPr>
              <a:t>Research</a:t>
            </a:r>
            <a:r>
              <a:rPr lang="ja-JP" altLang="en-US" sz="1600" b="1" dirty="0">
                <a:solidFill>
                  <a:srgbClr val="FF0000"/>
                </a:solidFill>
                <a:latin typeface="Courier New" panose="02070309020205020404" pitchFamily="49" charset="0"/>
              </a:rPr>
              <a:t>”</a:t>
            </a:r>
            <a:endParaRPr lang="en-US" altLang="ja-JP" sz="1600" b="1" dirty="0">
              <a:solidFill>
                <a:srgbClr val="FF0000"/>
              </a:solidFill>
              <a:latin typeface="Courier New" panose="02070309020205020404" pitchFamily="49" charset="0"/>
            </a:endParaRPr>
          </a:p>
          <a:p>
            <a:pPr>
              <a:lnSpc>
                <a:spcPct val="90000"/>
              </a:lnSpc>
              <a:spcBef>
                <a:spcPct val="0"/>
              </a:spcBef>
              <a:buFontTx/>
              <a:buNone/>
            </a:pPr>
            <a:r>
              <a:rPr lang="en-US" altLang="en-US" sz="1600" b="1" dirty="0">
                <a:latin typeface="Courier New" panose="02070309020205020404" pitchFamily="49" charset="0"/>
                <a:ea typeface="ＭＳ Ｐゴシック" panose="020B0600070205080204" pitchFamily="34" charset="-128"/>
              </a:rPr>
              <a:t>ORDER BY </a:t>
            </a:r>
            <a:r>
              <a:rPr lang="en-US" altLang="en-US" sz="1600" b="1" dirty="0" err="1">
                <a:latin typeface="Courier New" panose="02070309020205020404" pitchFamily="49" charset="0"/>
                <a:ea typeface="ＭＳ Ｐゴシック" panose="020B0600070205080204" pitchFamily="34" charset="-128"/>
              </a:rPr>
              <a:t>magic_rank</a:t>
            </a:r>
            <a:r>
              <a:rPr lang="en-US" altLang="en-US" sz="1600" b="1" dirty="0">
                <a:latin typeface="Courier New" panose="02070309020205020404" pitchFamily="49" charset="0"/>
                <a:ea typeface="ＭＳ Ｐゴシック" panose="020B0600070205080204" pitchFamily="34" charset="-128"/>
              </a:rPr>
              <a:t>()</a:t>
            </a:r>
            <a:endParaRPr lang="en-US" altLang="en-US" sz="1600" b="1" dirty="0">
              <a:solidFill>
                <a:schemeClr val="accent1"/>
              </a:solidFill>
              <a:latin typeface="Courier New" panose="02070309020205020404" pitchFamily="49" charset="0"/>
              <a:ea typeface="ＭＳ Ｐゴシック" panose="020B0600070205080204" pitchFamily="34" charset="-128"/>
            </a:endParaRPr>
          </a:p>
          <a:p>
            <a:r>
              <a:rPr lang="en-US" altLang="en-US" sz="1600" dirty="0"/>
              <a:t>Simple query plan</a:t>
            </a:r>
          </a:p>
          <a:p>
            <a:pPr lvl="1"/>
            <a:r>
              <a:rPr lang="en-US" altLang="en-US" sz="1400" dirty="0"/>
              <a:t>An </a:t>
            </a:r>
            <a:r>
              <a:rPr lang="en-US" altLang="en-US" sz="1400" dirty="0" err="1"/>
              <a:t>indexscan</a:t>
            </a:r>
            <a:r>
              <a:rPr lang="en-US" altLang="en-US" sz="1400" dirty="0"/>
              <a:t> on each </a:t>
            </a:r>
            <a:r>
              <a:rPr lang="en-US" altLang="en-US" sz="1400" dirty="0" err="1"/>
              <a:t>Ix.term</a:t>
            </a:r>
            <a:r>
              <a:rPr lang="en-US" altLang="en-US" sz="1400" dirty="0"/>
              <a:t> </a:t>
            </a:r>
            <a:br>
              <a:rPr lang="en-US" altLang="en-US" sz="1400" dirty="0"/>
            </a:br>
            <a:r>
              <a:rPr lang="ja-JP" altLang="en-US" sz="1400" dirty="0"/>
              <a:t>“</a:t>
            </a:r>
            <a:r>
              <a:rPr lang="en-US" altLang="ja-JP" sz="1400" dirty="0"/>
              <a:t>instance</a:t>
            </a:r>
            <a:r>
              <a:rPr lang="ja-JP" altLang="en-US" sz="1400" dirty="0"/>
              <a:t>”</a:t>
            </a:r>
            <a:r>
              <a:rPr lang="en-US" altLang="ja-JP" sz="1400" dirty="0"/>
              <a:t> in FROM clause</a:t>
            </a:r>
          </a:p>
          <a:p>
            <a:pPr lvl="1"/>
            <a:r>
              <a:rPr lang="en-US" altLang="en-US" sz="1400" dirty="0"/>
              <a:t>Streaming Merge-join of the </a:t>
            </a:r>
            <a:br>
              <a:rPr lang="en-US" altLang="en-US" sz="1400" dirty="0"/>
            </a:br>
            <a:r>
              <a:rPr lang="en-US" altLang="en-US" sz="1400" dirty="0" err="1"/>
              <a:t>indexscans</a:t>
            </a:r>
            <a:r>
              <a:rPr lang="en-US" altLang="en-US" sz="1400" dirty="0"/>
              <a:t> (</a:t>
            </a:r>
            <a:r>
              <a:rPr lang="en-US" altLang="en-US" sz="1400" dirty="0">
                <a:solidFill>
                  <a:srgbClr val="FF0000"/>
                </a:solidFill>
              </a:rPr>
              <a:t>ordered by </a:t>
            </a:r>
            <a:r>
              <a:rPr lang="en-US" altLang="en-US" sz="1400" dirty="0" err="1">
                <a:solidFill>
                  <a:srgbClr val="FF0000"/>
                </a:solidFill>
              </a:rPr>
              <a:t>docID</a:t>
            </a:r>
            <a:r>
              <a:rPr lang="en-US" altLang="en-US" sz="1400" dirty="0"/>
              <a:t>)</a:t>
            </a:r>
          </a:p>
        </p:txBody>
      </p:sp>
      <p:sp>
        <p:nvSpPr>
          <p:cNvPr id="38916" name="Text Box 4" descr="“Berkeley Database Research”&#13;&#10;" title="Search Key">
            <a:extLst>
              <a:ext uri="{FF2B5EF4-FFF2-40B4-BE49-F238E27FC236}">
                <a16:creationId xmlns:a16="http://schemas.microsoft.com/office/drawing/2014/main" id="{43696D8D-098B-B847-ADFA-E6B1E6C50FE0}"/>
              </a:ext>
            </a:extLst>
          </p:cNvPr>
          <p:cNvSpPr txBox="1">
            <a:spLocks noChangeArrowheads="1"/>
          </p:cNvSpPr>
          <p:nvPr/>
        </p:nvSpPr>
        <p:spPr bwMode="auto">
          <a:xfrm>
            <a:off x="4193382" y="957263"/>
            <a:ext cx="312617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ja-JP" altLang="en-US" sz="1500" b="1" dirty="0">
                <a:latin typeface="Tahoma" panose="020B0604030504040204" pitchFamily="34" charset="0"/>
              </a:rPr>
              <a:t>“</a:t>
            </a:r>
            <a:r>
              <a:rPr lang="en-US" altLang="ja-JP" sz="1500" b="1" dirty="0">
                <a:solidFill>
                  <a:schemeClr val="accent1"/>
                </a:solidFill>
                <a:latin typeface="Tahoma" panose="020B0604030504040204" pitchFamily="34" charset="0"/>
              </a:rPr>
              <a:t>Berkeley</a:t>
            </a:r>
            <a:r>
              <a:rPr lang="en-US" altLang="ja-JP" sz="1500" b="1" dirty="0">
                <a:solidFill>
                  <a:srgbClr val="FF0000"/>
                </a:solidFill>
                <a:latin typeface="Tahoma" panose="020B0604030504040204" pitchFamily="34" charset="0"/>
              </a:rPr>
              <a:t> </a:t>
            </a:r>
            <a:r>
              <a:rPr lang="en-US" altLang="ja-JP" sz="1500" b="1" dirty="0">
                <a:solidFill>
                  <a:srgbClr val="008000"/>
                </a:solidFill>
                <a:latin typeface="Tahoma" panose="020B0604030504040204" pitchFamily="34" charset="0"/>
              </a:rPr>
              <a:t>Database </a:t>
            </a:r>
            <a:r>
              <a:rPr lang="en-US" altLang="ja-JP" sz="1500" b="1" dirty="0">
                <a:solidFill>
                  <a:srgbClr val="FF0000"/>
                </a:solidFill>
                <a:latin typeface="Tahoma" panose="020B0604030504040204" pitchFamily="34" charset="0"/>
              </a:rPr>
              <a:t>Research</a:t>
            </a:r>
            <a:r>
              <a:rPr lang="ja-JP" altLang="en-US" sz="1500" b="1" dirty="0">
                <a:latin typeface="Tahoma" panose="020B0604030504040204" pitchFamily="34" charset="0"/>
              </a:rPr>
              <a:t>”</a:t>
            </a:r>
            <a:endParaRPr lang="en-US" altLang="en-US" sz="1500" b="1" dirty="0">
              <a:latin typeface="Tahoma" panose="020B0604030504040204" pitchFamily="34" charset="0"/>
            </a:endParaRPr>
          </a:p>
        </p:txBody>
      </p:sp>
      <p:cxnSp>
        <p:nvCxnSpPr>
          <p:cNvPr id="17" name="Google Shape;294;p31" descr="Heap scan points to select points to sort points to group by " title="Full query plan tree"/>
          <p:cNvCxnSpPr/>
          <p:nvPr/>
        </p:nvCxnSpPr>
        <p:spPr>
          <a:xfrm rot="10800000">
            <a:off x="9525000" y="4112472"/>
            <a:ext cx="0" cy="271463"/>
          </a:xfrm>
          <a:prstGeom prst="straightConnector1">
            <a:avLst/>
          </a:prstGeom>
          <a:gradFill>
            <a:gsLst>
              <a:gs pos="0">
                <a:srgbClr val="BBBBBB"/>
              </a:gs>
              <a:gs pos="80000">
                <a:srgbClr val="F6F6F6"/>
              </a:gs>
              <a:gs pos="100000">
                <a:srgbClr val="F7F7F7"/>
              </a:gs>
            </a:gsLst>
            <a:lin ang="16200000" scaled="0"/>
          </a:gradFill>
          <a:ln w="9525"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8" name="Google Shape;295;p31" descr="Heap scan points to select points to sort points to group by " title="Full query plan tree"/>
          <p:cNvCxnSpPr/>
          <p:nvPr/>
        </p:nvCxnSpPr>
        <p:spPr>
          <a:xfrm rot="10800000">
            <a:off x="7620001" y="6257330"/>
            <a:ext cx="0" cy="271463"/>
          </a:xfrm>
          <a:prstGeom prst="straightConnector1">
            <a:avLst/>
          </a:prstGeom>
          <a:gradFill>
            <a:gsLst>
              <a:gs pos="0">
                <a:srgbClr val="BBBBBB"/>
              </a:gs>
              <a:gs pos="80000">
                <a:srgbClr val="F6F6F6"/>
              </a:gs>
              <a:gs pos="100000">
                <a:srgbClr val="F7F7F7"/>
              </a:gs>
            </a:gsLst>
            <a:lin ang="16200000" scaled="0"/>
          </a:gradFill>
          <a:ln w="9525"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19" name="Google Shape;297;p31" descr="Heap scan points to select points to sort points to group by " title="Full query plan tree"/>
          <p:cNvSpPr/>
          <p:nvPr/>
        </p:nvSpPr>
        <p:spPr>
          <a:xfrm>
            <a:off x="7126146" y="6528792"/>
            <a:ext cx="1028700" cy="414338"/>
          </a:xfrm>
          <a:prstGeom prst="ellipse">
            <a:avLst/>
          </a:prstGeom>
          <a:solidFill>
            <a:schemeClr val="accent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lt1"/>
                </a:solidFill>
                <a:latin typeface="Calibri"/>
                <a:ea typeface="Calibri"/>
                <a:cs typeface="Calibri"/>
                <a:sym typeface="Calibri"/>
              </a:rPr>
              <a:t>Select</a:t>
            </a:r>
            <a:endParaRPr/>
          </a:p>
        </p:txBody>
      </p:sp>
      <p:sp>
        <p:nvSpPr>
          <p:cNvPr id="20" name="Google Shape;298;p31" descr="Heap scan points to select points to sort points to group by " title="Full query plan tree"/>
          <p:cNvSpPr/>
          <p:nvPr/>
        </p:nvSpPr>
        <p:spPr>
          <a:xfrm>
            <a:off x="7126146" y="7214592"/>
            <a:ext cx="1028700" cy="414338"/>
          </a:xfrm>
          <a:prstGeom prst="ellipse">
            <a:avLst/>
          </a:prstGeom>
          <a:solidFill>
            <a:schemeClr val="accent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lt1"/>
                </a:solidFill>
                <a:latin typeface="Calibri"/>
                <a:ea typeface="Calibri"/>
                <a:cs typeface="Calibri"/>
                <a:sym typeface="Calibri"/>
              </a:rPr>
              <a:t>HeapScan</a:t>
            </a:r>
            <a:endParaRPr sz="1350">
              <a:solidFill>
                <a:schemeClr val="lt1"/>
              </a:solidFill>
              <a:latin typeface="Calibri"/>
              <a:ea typeface="Calibri"/>
              <a:cs typeface="Calibri"/>
              <a:sym typeface="Calibri"/>
            </a:endParaRPr>
          </a:p>
        </p:txBody>
      </p:sp>
      <p:cxnSp>
        <p:nvCxnSpPr>
          <p:cNvPr id="21" name="Google Shape;299;p31" descr="Heap scan points to select points to sort points to group by " title="Full query plan tree"/>
          <p:cNvCxnSpPr/>
          <p:nvPr/>
        </p:nvCxnSpPr>
        <p:spPr>
          <a:xfrm rot="10800000">
            <a:off x="7620001" y="6943130"/>
            <a:ext cx="0" cy="271463"/>
          </a:xfrm>
          <a:prstGeom prst="straightConnector1">
            <a:avLst/>
          </a:prstGeom>
          <a:gradFill>
            <a:gsLst>
              <a:gs pos="0">
                <a:srgbClr val="BBBBBB"/>
              </a:gs>
              <a:gs pos="80000">
                <a:srgbClr val="F6F6F6"/>
              </a:gs>
              <a:gs pos="100000">
                <a:srgbClr val="F7F7F7"/>
              </a:gs>
            </a:gsLst>
            <a:lin ang="16200000" scaled="0"/>
          </a:gradFill>
          <a:ln w="9525"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grpSp>
        <p:nvGrpSpPr>
          <p:cNvPr id="2" name="Group 1" descr="Index scan on Ib.Term = Berkeley and index scan on Id.term = Database are merge Joined. The result of that is merge joined with an index scan on IR.term = Research" title="Query Plan Tree"/>
          <p:cNvGrpSpPr/>
          <p:nvPr/>
        </p:nvGrpSpPr>
        <p:grpSpPr>
          <a:xfrm>
            <a:off x="4800599" y="1789178"/>
            <a:ext cx="4119159" cy="1862522"/>
            <a:chOff x="3869470" y="1966226"/>
            <a:chExt cx="4119159" cy="1862522"/>
          </a:xfrm>
        </p:grpSpPr>
        <p:sp>
          <p:nvSpPr>
            <p:cNvPr id="15" name="Google Shape;292;p31" descr="Heap scan points to select points to sort points to group by " title="Full query plan tree"/>
            <p:cNvSpPr/>
            <p:nvPr/>
          </p:nvSpPr>
          <p:spPr>
            <a:xfrm>
              <a:off x="5088670" y="2679636"/>
              <a:ext cx="1028700" cy="371269"/>
            </a:xfrm>
            <a:prstGeom prst="ellipse">
              <a:avLst/>
            </a:prstGeom>
            <a:solidFill>
              <a:schemeClr val="accent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Merge Join</a:t>
              </a:r>
              <a:endParaRPr sz="1400" dirty="0"/>
            </a:p>
          </p:txBody>
        </p:sp>
        <p:sp>
          <p:nvSpPr>
            <p:cNvPr id="16" name="Google Shape;293;p31" descr="Heap scan points to select points to sort points to group by " title="Full query plan tree"/>
            <p:cNvSpPr/>
            <p:nvPr/>
          </p:nvSpPr>
          <p:spPr>
            <a:xfrm>
              <a:off x="3869470" y="3414410"/>
              <a:ext cx="1676400" cy="414338"/>
            </a:xfrm>
            <a:prstGeom prst="ellipse">
              <a:avLst/>
            </a:prstGeom>
            <a:solidFill>
              <a:schemeClr val="accent1"/>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err="1">
                  <a:solidFill>
                    <a:schemeClr val="lt1"/>
                  </a:solidFill>
                  <a:latin typeface="Calibri"/>
                  <a:ea typeface="Calibri"/>
                  <a:cs typeface="Calibri"/>
                  <a:sym typeface="Calibri"/>
                </a:rPr>
                <a:t>IndexScan</a:t>
              </a:r>
              <a:br>
                <a:rPr lang="en-US" sz="1100" dirty="0">
                  <a:solidFill>
                    <a:schemeClr val="lt1"/>
                  </a:solidFill>
                  <a:latin typeface="Calibri"/>
                  <a:ea typeface="Calibri"/>
                  <a:cs typeface="Calibri"/>
                  <a:sym typeface="Calibri"/>
                </a:rPr>
              </a:br>
              <a:r>
                <a:rPr lang="en-US" sz="1100" dirty="0" err="1">
                  <a:solidFill>
                    <a:schemeClr val="lt1"/>
                  </a:solidFill>
                  <a:latin typeface="Calibri"/>
                  <a:ea typeface="Calibri"/>
                  <a:cs typeface="Calibri"/>
                  <a:sym typeface="Calibri"/>
                </a:rPr>
                <a:t>IB.term</a:t>
              </a:r>
              <a:r>
                <a:rPr lang="en-US" sz="1100" dirty="0">
                  <a:solidFill>
                    <a:schemeClr val="lt1"/>
                  </a:solidFill>
                  <a:latin typeface="Calibri"/>
                  <a:ea typeface="Calibri"/>
                  <a:cs typeface="Calibri"/>
                  <a:sym typeface="Calibri"/>
                </a:rPr>
                <a:t>=Berkeley</a:t>
              </a:r>
              <a:endParaRPr sz="1100" dirty="0">
                <a:solidFill>
                  <a:schemeClr val="lt1"/>
                </a:solidFill>
                <a:latin typeface="Calibri"/>
                <a:ea typeface="Calibri"/>
                <a:cs typeface="Calibri"/>
                <a:sym typeface="Calibri"/>
              </a:endParaRPr>
            </a:p>
          </p:txBody>
        </p:sp>
        <p:sp>
          <p:nvSpPr>
            <p:cNvPr id="22" name="Google Shape;293;p31" descr="Heap scan points to select points to sort points to group by " title="Full query plan tree"/>
            <p:cNvSpPr/>
            <p:nvPr/>
          </p:nvSpPr>
          <p:spPr>
            <a:xfrm>
              <a:off x="5775472" y="3408265"/>
              <a:ext cx="1752600" cy="414338"/>
            </a:xfrm>
            <a:prstGeom prst="ellipse">
              <a:avLst/>
            </a:prstGeom>
            <a:solidFill>
              <a:srgbClr val="00B050"/>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err="1">
                  <a:solidFill>
                    <a:schemeClr val="lt1"/>
                  </a:solidFill>
                  <a:latin typeface="Calibri"/>
                  <a:ea typeface="Calibri"/>
                  <a:cs typeface="Calibri"/>
                  <a:sym typeface="Calibri"/>
                </a:rPr>
                <a:t>IndexScan</a:t>
              </a:r>
              <a:br>
                <a:rPr lang="en-US" sz="1100" dirty="0">
                  <a:solidFill>
                    <a:schemeClr val="lt1"/>
                  </a:solidFill>
                  <a:latin typeface="Calibri"/>
                  <a:ea typeface="Calibri"/>
                  <a:cs typeface="Calibri"/>
                  <a:sym typeface="Calibri"/>
                </a:rPr>
              </a:br>
              <a:r>
                <a:rPr lang="en-US" sz="1100" dirty="0" err="1">
                  <a:solidFill>
                    <a:schemeClr val="lt1"/>
                  </a:solidFill>
                  <a:latin typeface="Calibri"/>
                  <a:ea typeface="Calibri"/>
                  <a:cs typeface="Calibri"/>
                  <a:sym typeface="Calibri"/>
                </a:rPr>
                <a:t>ID.term</a:t>
              </a:r>
              <a:r>
                <a:rPr lang="en-US" sz="1100" dirty="0">
                  <a:solidFill>
                    <a:schemeClr val="lt1"/>
                  </a:solidFill>
                  <a:latin typeface="Calibri"/>
                  <a:ea typeface="Calibri"/>
                  <a:cs typeface="Calibri"/>
                  <a:sym typeface="Calibri"/>
                </a:rPr>
                <a:t>=Database</a:t>
              </a:r>
              <a:endParaRPr sz="1100" dirty="0">
                <a:solidFill>
                  <a:schemeClr val="lt1"/>
                </a:solidFill>
                <a:latin typeface="Calibri"/>
                <a:ea typeface="Calibri"/>
                <a:cs typeface="Calibri"/>
                <a:sym typeface="Calibri"/>
              </a:endParaRPr>
            </a:p>
          </p:txBody>
        </p:sp>
        <p:sp>
          <p:nvSpPr>
            <p:cNvPr id="23" name="Google Shape;293;p31" descr="Heap scan points to select points to sort points to group by " title="Full query plan tree"/>
            <p:cNvSpPr/>
            <p:nvPr/>
          </p:nvSpPr>
          <p:spPr>
            <a:xfrm>
              <a:off x="6236029" y="2714245"/>
              <a:ext cx="1752600" cy="414338"/>
            </a:xfrm>
            <a:prstGeom prst="ellipse">
              <a:avLst/>
            </a:prstGeom>
            <a:solidFill>
              <a:srgbClr val="FF0000"/>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err="1">
                  <a:solidFill>
                    <a:schemeClr val="lt1"/>
                  </a:solidFill>
                  <a:latin typeface="Calibri"/>
                  <a:ea typeface="Calibri"/>
                  <a:cs typeface="Calibri"/>
                  <a:sym typeface="Calibri"/>
                </a:rPr>
                <a:t>IndexScan</a:t>
              </a:r>
              <a:br>
                <a:rPr lang="en-US" sz="1100" dirty="0">
                  <a:solidFill>
                    <a:schemeClr val="lt1"/>
                  </a:solidFill>
                  <a:latin typeface="Calibri"/>
                  <a:ea typeface="Calibri"/>
                  <a:cs typeface="Calibri"/>
                  <a:sym typeface="Calibri"/>
                </a:rPr>
              </a:br>
              <a:r>
                <a:rPr lang="en-US" sz="1100" dirty="0" err="1">
                  <a:solidFill>
                    <a:schemeClr val="lt1"/>
                  </a:solidFill>
                  <a:latin typeface="Calibri"/>
                  <a:ea typeface="Calibri"/>
                  <a:cs typeface="Calibri"/>
                  <a:sym typeface="Calibri"/>
                </a:rPr>
                <a:t>IR.term</a:t>
              </a:r>
              <a:r>
                <a:rPr lang="en-US" sz="1100" dirty="0">
                  <a:solidFill>
                    <a:schemeClr val="lt1"/>
                  </a:solidFill>
                  <a:latin typeface="Calibri"/>
                  <a:ea typeface="Calibri"/>
                  <a:cs typeface="Calibri"/>
                  <a:sym typeface="Calibri"/>
                </a:rPr>
                <a:t>=Research</a:t>
              </a:r>
              <a:endParaRPr sz="1100" dirty="0">
                <a:solidFill>
                  <a:schemeClr val="lt1"/>
                </a:solidFill>
                <a:latin typeface="Calibri"/>
                <a:ea typeface="Calibri"/>
                <a:cs typeface="Calibri"/>
                <a:sym typeface="Calibri"/>
              </a:endParaRPr>
            </a:p>
          </p:txBody>
        </p:sp>
        <p:sp>
          <p:nvSpPr>
            <p:cNvPr id="24" name="Google Shape;292;p31" descr="Heap scan points to select points to sort points to group by " title="Full query plan tree"/>
            <p:cNvSpPr/>
            <p:nvPr/>
          </p:nvSpPr>
          <p:spPr>
            <a:xfrm>
              <a:off x="5791200" y="1966226"/>
              <a:ext cx="1028700" cy="367434"/>
            </a:xfrm>
            <a:prstGeom prst="ellipse">
              <a:avLst/>
            </a:prstGeom>
            <a:solidFill>
              <a:schemeClr val="accent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Merge Join</a:t>
              </a:r>
              <a:endParaRPr sz="1400" dirty="0"/>
            </a:p>
          </p:txBody>
        </p:sp>
        <p:cxnSp>
          <p:nvCxnSpPr>
            <p:cNvPr id="3" name="Straight Arrow Connector 2"/>
            <p:cNvCxnSpPr>
              <a:stCxn id="16" idx="0"/>
            </p:cNvCxnSpPr>
            <p:nvPr/>
          </p:nvCxnSpPr>
          <p:spPr>
            <a:xfrm flipV="1">
              <a:off x="4707670" y="3050905"/>
              <a:ext cx="685800" cy="363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0"/>
              <a:endCxn id="15" idx="5"/>
            </p:cNvCxnSpPr>
            <p:nvPr/>
          </p:nvCxnSpPr>
          <p:spPr>
            <a:xfrm flipH="1" flipV="1">
              <a:off x="5966720" y="2996534"/>
              <a:ext cx="685052" cy="41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477000" y="2331703"/>
              <a:ext cx="602565" cy="381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619750" y="2320296"/>
              <a:ext cx="549922" cy="359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293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2EDC2AE-EE51-654C-8A70-7097CCBF8516}"/>
              </a:ext>
            </a:extLst>
          </p:cNvPr>
          <p:cNvSpPr>
            <a:spLocks noGrp="1" noChangeArrowheads="1"/>
          </p:cNvSpPr>
          <p:nvPr>
            <p:ph type="title"/>
          </p:nvPr>
        </p:nvSpPr>
        <p:spPr/>
        <p:txBody>
          <a:bodyPr/>
          <a:lstStyle/>
          <a:p>
            <a:r>
              <a:rPr lang="en-US" altLang="en-US" dirty="0"/>
              <a:t>More Boolean Connectors</a:t>
            </a:r>
          </a:p>
        </p:txBody>
      </p:sp>
      <p:sp>
        <p:nvSpPr>
          <p:cNvPr id="40963" name="Rectangle 3">
            <a:extLst>
              <a:ext uri="{FF2B5EF4-FFF2-40B4-BE49-F238E27FC236}">
                <a16:creationId xmlns:a16="http://schemas.microsoft.com/office/drawing/2014/main" id="{22B7A29D-5CE6-3440-8BE8-2EFADC9D209C}"/>
              </a:ext>
            </a:extLst>
          </p:cNvPr>
          <p:cNvSpPr>
            <a:spLocks noGrp="1" noChangeArrowheads="1"/>
          </p:cNvSpPr>
          <p:nvPr>
            <p:ph type="body" idx="1"/>
          </p:nvPr>
        </p:nvSpPr>
        <p:spPr/>
        <p:txBody>
          <a:bodyPr>
            <a:normAutofit fontScale="92500" lnSpcReduction="20000"/>
          </a:bodyPr>
          <a:lstStyle/>
          <a:p>
            <a:pPr marL="0" indent="0">
              <a:lnSpc>
                <a:spcPct val="90000"/>
              </a:lnSpc>
              <a:buNone/>
            </a:pPr>
            <a:r>
              <a:rPr lang="en-US" altLang="en-US" sz="1500" b="1" dirty="0">
                <a:latin typeface="Courier New" panose="02070309020205020404" pitchFamily="49" charset="0"/>
              </a:rPr>
              <a:t>(</a:t>
            </a:r>
            <a:r>
              <a:rPr lang="en-US" altLang="en-US" sz="1500" b="1" dirty="0">
                <a:solidFill>
                  <a:schemeClr val="accent1"/>
                </a:solidFill>
                <a:latin typeface="Courier New" panose="02070309020205020404" pitchFamily="49" charset="0"/>
              </a:rPr>
              <a:t>SELECT </a:t>
            </a:r>
            <a:r>
              <a:rPr lang="en-US" altLang="en-US" sz="1500" b="1" dirty="0" err="1">
                <a:solidFill>
                  <a:schemeClr val="accent1"/>
                </a:solidFill>
                <a:latin typeface="Courier New" panose="02070309020205020404" pitchFamily="49" charset="0"/>
              </a:rPr>
              <a:t>docID</a:t>
            </a:r>
            <a:r>
              <a:rPr lang="en-US" altLang="en-US" sz="1500" b="1" dirty="0">
                <a:solidFill>
                  <a:schemeClr val="accent1"/>
                </a:solidFill>
                <a:latin typeface="Courier New" panose="02070309020205020404" pitchFamily="49" charset="0"/>
              </a:rPr>
              <a:t> FROM </a:t>
            </a:r>
            <a:r>
              <a:rPr lang="en-US" altLang="en-US" sz="1500" b="1" dirty="0" err="1">
                <a:solidFill>
                  <a:schemeClr val="accent1"/>
                </a:solidFill>
                <a:latin typeface="Courier New" panose="02070309020205020404" pitchFamily="49" charset="0"/>
              </a:rPr>
              <a:t>InvertedFile</a:t>
            </a:r>
            <a:br>
              <a:rPr lang="en-US" altLang="en-US" sz="1500" b="1" dirty="0">
                <a:solidFill>
                  <a:schemeClr val="accent1"/>
                </a:solidFill>
                <a:latin typeface="Courier New" panose="02070309020205020404" pitchFamily="49" charset="0"/>
              </a:rPr>
            </a:br>
            <a:r>
              <a:rPr lang="en-US" altLang="en-US" sz="1500" b="1" dirty="0">
                <a:solidFill>
                  <a:schemeClr val="accent1"/>
                </a:solidFill>
                <a:latin typeface="Courier New" panose="02070309020205020404" pitchFamily="49" charset="0"/>
              </a:rPr>
              <a:t>WHERE word = </a:t>
            </a:r>
            <a:r>
              <a:rPr lang="ja-JP" altLang="en-US" sz="1500" b="1" dirty="0">
                <a:solidFill>
                  <a:schemeClr val="accent1"/>
                </a:solidFill>
                <a:latin typeface="Courier New" panose="02070309020205020404" pitchFamily="49" charset="0"/>
              </a:rPr>
              <a:t>“</a:t>
            </a:r>
            <a:r>
              <a:rPr lang="en-US" altLang="ja-JP" sz="1500" b="1" dirty="0">
                <a:solidFill>
                  <a:schemeClr val="accent1"/>
                </a:solidFill>
                <a:latin typeface="Courier New" panose="02070309020205020404" pitchFamily="49" charset="0"/>
              </a:rPr>
              <a:t>window</a:t>
            </a:r>
            <a:r>
              <a:rPr lang="ja-JP" altLang="en-US" sz="1500" b="1" dirty="0">
                <a:solidFill>
                  <a:schemeClr val="accent1"/>
                </a:solidFill>
                <a:latin typeface="Courier New" panose="02070309020205020404" pitchFamily="49" charset="0"/>
              </a:rPr>
              <a:t>”</a:t>
            </a:r>
            <a:br>
              <a:rPr lang="en-US" altLang="ja-JP" sz="1500" b="1" dirty="0">
                <a:latin typeface="Courier New" panose="02070309020205020404" pitchFamily="49" charset="0"/>
              </a:rPr>
            </a:br>
            <a:r>
              <a:rPr lang="en-US" altLang="ja-JP" sz="1500" b="1" dirty="0">
                <a:latin typeface="Courier New" panose="02070309020205020404" pitchFamily="49" charset="0"/>
              </a:rPr>
              <a:t>INTERSECT</a:t>
            </a:r>
            <a:br>
              <a:rPr lang="en-US" altLang="ja-JP" sz="1500" b="1" dirty="0">
                <a:latin typeface="Courier New" panose="02070309020205020404" pitchFamily="49" charset="0"/>
              </a:rPr>
            </a:br>
            <a:r>
              <a:rPr lang="en-US" altLang="ja-JP" sz="1500" b="1" dirty="0">
                <a:solidFill>
                  <a:srgbClr val="008000"/>
                </a:solidFill>
                <a:latin typeface="Courier New" panose="02070309020205020404" pitchFamily="49" charset="0"/>
              </a:rPr>
              <a:t>SELECT </a:t>
            </a:r>
            <a:r>
              <a:rPr lang="en-US" altLang="ja-JP" sz="1500" b="1" dirty="0" err="1">
                <a:solidFill>
                  <a:srgbClr val="008000"/>
                </a:solidFill>
                <a:latin typeface="Courier New" panose="02070309020205020404" pitchFamily="49" charset="0"/>
              </a:rPr>
              <a:t>docID</a:t>
            </a:r>
            <a:r>
              <a:rPr lang="en-US" altLang="ja-JP" sz="1500" b="1" dirty="0">
                <a:solidFill>
                  <a:srgbClr val="008000"/>
                </a:solidFill>
                <a:latin typeface="Courier New" panose="02070309020205020404" pitchFamily="49" charset="0"/>
              </a:rPr>
              <a:t> FROM </a:t>
            </a:r>
            <a:r>
              <a:rPr lang="en-US" altLang="ja-JP" sz="1500" b="1" dirty="0" err="1">
                <a:solidFill>
                  <a:srgbClr val="008000"/>
                </a:solidFill>
                <a:latin typeface="Courier New" panose="02070309020205020404" pitchFamily="49" charset="0"/>
              </a:rPr>
              <a:t>InvertedFile</a:t>
            </a:r>
            <a:br>
              <a:rPr lang="en-US" altLang="ja-JP" sz="1500" b="1" dirty="0">
                <a:solidFill>
                  <a:srgbClr val="008000"/>
                </a:solidFill>
                <a:latin typeface="Courier New" panose="02070309020205020404" pitchFamily="49" charset="0"/>
              </a:rPr>
            </a:br>
            <a:r>
              <a:rPr lang="en-US" altLang="ja-JP" sz="1500" b="1" dirty="0">
                <a:solidFill>
                  <a:srgbClr val="008000"/>
                </a:solidFill>
                <a:latin typeface="Courier New" panose="02070309020205020404" pitchFamily="49" charset="0"/>
              </a:rPr>
              <a:t>WHERE word = </a:t>
            </a:r>
            <a:r>
              <a:rPr lang="ja-JP" altLang="en-US" sz="1500" b="1" dirty="0">
                <a:solidFill>
                  <a:srgbClr val="008000"/>
                </a:solidFill>
                <a:latin typeface="Courier New" panose="02070309020205020404" pitchFamily="49" charset="0"/>
              </a:rPr>
              <a:t>“</a:t>
            </a:r>
            <a:r>
              <a:rPr lang="en-US" altLang="ja-JP" sz="1500" b="1" dirty="0">
                <a:solidFill>
                  <a:srgbClr val="008000"/>
                </a:solidFill>
                <a:latin typeface="Courier New" panose="02070309020205020404" pitchFamily="49" charset="0"/>
              </a:rPr>
              <a:t>glass</a:t>
            </a:r>
            <a:r>
              <a:rPr lang="ja-JP" altLang="en-US" sz="1500" b="1" dirty="0">
                <a:solidFill>
                  <a:srgbClr val="008000"/>
                </a:solidFill>
                <a:latin typeface="Courier New" panose="02070309020205020404" pitchFamily="49" charset="0"/>
              </a:rPr>
              <a:t>”</a:t>
            </a:r>
            <a:r>
              <a:rPr lang="en-US" altLang="ja-JP" sz="1500" b="1" dirty="0">
                <a:solidFill>
                  <a:srgbClr val="008000"/>
                </a:solidFill>
                <a:latin typeface="Courier New" panose="02070309020205020404" pitchFamily="49" charset="0"/>
              </a:rPr>
              <a:t> OR word = </a:t>
            </a:r>
            <a:r>
              <a:rPr lang="ja-JP" altLang="en-US" sz="1500" b="1" dirty="0">
                <a:solidFill>
                  <a:srgbClr val="008000"/>
                </a:solidFill>
                <a:latin typeface="Courier New" panose="02070309020205020404" pitchFamily="49" charset="0"/>
              </a:rPr>
              <a:t>“</a:t>
            </a:r>
            <a:r>
              <a:rPr lang="en-US" altLang="ja-JP" sz="1500" b="1" dirty="0">
                <a:solidFill>
                  <a:srgbClr val="008000"/>
                </a:solidFill>
                <a:latin typeface="Courier New" panose="02070309020205020404" pitchFamily="49" charset="0"/>
              </a:rPr>
              <a:t>door</a:t>
            </a:r>
            <a:r>
              <a:rPr lang="ja-JP" altLang="en-US" sz="1500" b="1" dirty="0">
                <a:solidFill>
                  <a:srgbClr val="008000"/>
                </a:solidFill>
                <a:latin typeface="Courier New" panose="02070309020205020404" pitchFamily="49" charset="0"/>
              </a:rPr>
              <a:t>”</a:t>
            </a:r>
            <a:r>
              <a:rPr lang="en-US" altLang="ja-JP" sz="1500" b="1" dirty="0">
                <a:latin typeface="Courier New" panose="02070309020205020404" pitchFamily="49" charset="0"/>
              </a:rPr>
              <a:t>)</a:t>
            </a:r>
            <a:br>
              <a:rPr lang="en-US" altLang="ja-JP" sz="1500" b="1" dirty="0">
                <a:latin typeface="Courier New" panose="02070309020205020404" pitchFamily="49" charset="0"/>
              </a:rPr>
            </a:br>
            <a:r>
              <a:rPr lang="en-US" altLang="ja-JP" sz="1500" b="1" dirty="0">
                <a:solidFill>
                  <a:srgbClr val="000000"/>
                </a:solidFill>
                <a:latin typeface="Courier New" panose="02070309020205020404" pitchFamily="49" charset="0"/>
              </a:rPr>
              <a:t>EXCEPT</a:t>
            </a:r>
            <a:br>
              <a:rPr lang="en-US" altLang="ja-JP" sz="1500" b="1" dirty="0">
                <a:latin typeface="Courier New" panose="02070309020205020404" pitchFamily="49" charset="0"/>
              </a:rPr>
            </a:br>
            <a:r>
              <a:rPr lang="en-US" altLang="ja-JP" sz="1500" b="1" dirty="0">
                <a:solidFill>
                  <a:srgbClr val="FF0000"/>
                </a:solidFill>
                <a:latin typeface="Courier New" panose="02070309020205020404" pitchFamily="49" charset="0"/>
              </a:rPr>
              <a:t>SELECT </a:t>
            </a:r>
            <a:r>
              <a:rPr lang="en-US" altLang="ja-JP" sz="1500" b="1" dirty="0" err="1">
                <a:solidFill>
                  <a:srgbClr val="FF0000"/>
                </a:solidFill>
                <a:latin typeface="Courier New" panose="02070309020205020404" pitchFamily="49" charset="0"/>
              </a:rPr>
              <a:t>docID</a:t>
            </a:r>
            <a:r>
              <a:rPr lang="en-US" altLang="ja-JP" sz="1500" b="1" dirty="0">
                <a:solidFill>
                  <a:srgbClr val="FF0000"/>
                </a:solidFill>
                <a:latin typeface="Courier New" panose="02070309020205020404" pitchFamily="49" charset="0"/>
              </a:rPr>
              <a:t> FROM </a:t>
            </a:r>
            <a:r>
              <a:rPr lang="en-US" altLang="ja-JP" sz="1500" b="1" dirty="0" err="1">
                <a:solidFill>
                  <a:srgbClr val="FF0000"/>
                </a:solidFill>
                <a:latin typeface="Courier New" panose="02070309020205020404" pitchFamily="49" charset="0"/>
              </a:rPr>
              <a:t>InvertedFile</a:t>
            </a:r>
            <a:br>
              <a:rPr lang="en-US" altLang="ja-JP" sz="1500" b="1" dirty="0">
                <a:solidFill>
                  <a:srgbClr val="FF0000"/>
                </a:solidFill>
                <a:latin typeface="Courier New" panose="02070309020205020404" pitchFamily="49" charset="0"/>
              </a:rPr>
            </a:br>
            <a:r>
              <a:rPr lang="en-US" altLang="ja-JP" sz="1500" b="1" dirty="0">
                <a:solidFill>
                  <a:srgbClr val="FF0000"/>
                </a:solidFill>
                <a:latin typeface="Courier New" panose="02070309020205020404" pitchFamily="49" charset="0"/>
              </a:rPr>
              <a:t>WHERE word=</a:t>
            </a:r>
            <a:r>
              <a:rPr lang="ja-JP" altLang="en-US" sz="1500" b="1" dirty="0">
                <a:solidFill>
                  <a:srgbClr val="FF0000"/>
                </a:solidFill>
                <a:latin typeface="Courier New" panose="02070309020205020404" pitchFamily="49" charset="0"/>
              </a:rPr>
              <a:t>“</a:t>
            </a:r>
            <a:r>
              <a:rPr lang="en-US" altLang="ja-JP" sz="1500" b="1" dirty="0">
                <a:solidFill>
                  <a:srgbClr val="FF0000"/>
                </a:solidFill>
                <a:latin typeface="Courier New" panose="02070309020205020404" pitchFamily="49" charset="0"/>
              </a:rPr>
              <a:t>Microsoft</a:t>
            </a:r>
            <a:r>
              <a:rPr lang="ja-JP" altLang="en-US" sz="1500" b="1" dirty="0">
                <a:solidFill>
                  <a:srgbClr val="FF0000"/>
                </a:solidFill>
                <a:latin typeface="Courier New" panose="02070309020205020404" pitchFamily="49" charset="0"/>
              </a:rPr>
              <a:t>”</a:t>
            </a:r>
            <a:br>
              <a:rPr lang="en-US" altLang="ja-JP" sz="1500" b="1" dirty="0">
                <a:latin typeface="Courier New" panose="02070309020205020404" pitchFamily="49" charset="0"/>
              </a:rPr>
            </a:br>
            <a:r>
              <a:rPr lang="en-US" altLang="ja-JP" sz="1500" b="1" dirty="0">
                <a:solidFill>
                  <a:srgbClr val="000000"/>
                </a:solidFill>
                <a:latin typeface="Courier New" panose="02070309020205020404" pitchFamily="49" charset="0"/>
              </a:rPr>
              <a:t>ORDER BY </a:t>
            </a:r>
            <a:r>
              <a:rPr lang="en-US" altLang="ja-JP" sz="1500" b="1" dirty="0" err="1">
                <a:latin typeface="Courier New" panose="02070309020205020404" pitchFamily="49" charset="0"/>
              </a:rPr>
              <a:t>magic_rank</a:t>
            </a:r>
            <a:r>
              <a:rPr lang="en-US" altLang="ja-JP" sz="1500" b="1" dirty="0">
                <a:latin typeface="Courier New" panose="02070309020205020404" pitchFamily="49" charset="0"/>
              </a:rPr>
              <a:t>()</a:t>
            </a:r>
            <a:endParaRPr lang="en-US" altLang="ja-JP" sz="1500" b="1" dirty="0"/>
          </a:p>
          <a:p>
            <a:pPr>
              <a:lnSpc>
                <a:spcPct val="90000"/>
              </a:lnSpc>
              <a:spcBef>
                <a:spcPts val="3000"/>
              </a:spcBef>
            </a:pPr>
            <a:r>
              <a:rPr lang="en-US" altLang="en-US" sz="1500" dirty="0"/>
              <a:t>Basically still a bunch of merge joins </a:t>
            </a:r>
            <a:br>
              <a:rPr lang="en-US" altLang="en-US" sz="1500" dirty="0"/>
            </a:br>
            <a:r>
              <a:rPr lang="en-US" altLang="en-US" sz="1500" dirty="0"/>
              <a:t>on index scans</a:t>
            </a:r>
          </a:p>
          <a:p>
            <a:pPr>
              <a:lnSpc>
                <a:spcPct val="90000"/>
              </a:lnSpc>
            </a:pPr>
            <a:r>
              <a:rPr lang="en-US" altLang="en-US" sz="1500" dirty="0"/>
              <a:t>There’s only one SQL query (template)</a:t>
            </a:r>
            <a:br>
              <a:rPr lang="en-US" altLang="en-US" sz="1500" dirty="0"/>
            </a:br>
            <a:r>
              <a:rPr lang="en-US" altLang="en-US" sz="1500" dirty="0"/>
              <a:t>in Boolean Search!</a:t>
            </a:r>
          </a:p>
          <a:p>
            <a:pPr lvl="1">
              <a:lnSpc>
                <a:spcPct val="90000"/>
              </a:lnSpc>
            </a:pPr>
            <a:r>
              <a:rPr lang="en-US" altLang="en-US" sz="1200" dirty="0"/>
              <a:t>Single-table selects, UNION, INTERSECT, EXCEPT</a:t>
            </a:r>
          </a:p>
          <a:p>
            <a:pPr lvl="1">
              <a:lnSpc>
                <a:spcPct val="90000"/>
              </a:lnSpc>
            </a:pPr>
            <a:r>
              <a:rPr lang="en-US" altLang="en-US" sz="1200" dirty="0"/>
              <a:t>Customize everything for this!  </a:t>
            </a:r>
            <a:endParaRPr lang="en-US" altLang="en-US" sz="1500" dirty="0"/>
          </a:p>
          <a:p>
            <a:pPr>
              <a:lnSpc>
                <a:spcPct val="90000"/>
              </a:lnSpc>
            </a:pPr>
            <a:r>
              <a:rPr lang="en-US" altLang="en-US" sz="1500" dirty="0" err="1"/>
              <a:t>magic_rank</a:t>
            </a:r>
            <a:r>
              <a:rPr lang="en-US" altLang="en-US" sz="1500" dirty="0"/>
              <a:t>() is the </a:t>
            </a:r>
            <a:r>
              <a:rPr lang="ja-JP" altLang="en-US" sz="1500" dirty="0"/>
              <a:t>“</a:t>
            </a:r>
            <a:r>
              <a:rPr lang="en-US" altLang="ja-JP" sz="1500" dirty="0"/>
              <a:t>secret sauce</a:t>
            </a:r>
            <a:r>
              <a:rPr lang="ja-JP" altLang="en-US" sz="1500" dirty="0"/>
              <a:t>”</a:t>
            </a:r>
            <a:r>
              <a:rPr lang="en-US" altLang="ja-JP" sz="1500" dirty="0"/>
              <a:t> in the search engines</a:t>
            </a:r>
          </a:p>
          <a:p>
            <a:pPr lvl="1">
              <a:lnSpc>
                <a:spcPct val="90000"/>
              </a:lnSpc>
            </a:pPr>
            <a:r>
              <a:rPr lang="en-US" altLang="en-US" sz="1200" dirty="0"/>
              <a:t>Combos of statistics, linguistics, and graph theory tricks</a:t>
            </a:r>
          </a:p>
          <a:p>
            <a:pPr lvl="1">
              <a:lnSpc>
                <a:spcPct val="90000"/>
              </a:lnSpc>
            </a:pPr>
            <a:endParaRPr lang="en-US" altLang="en-US" sz="1500" dirty="0"/>
          </a:p>
        </p:txBody>
      </p:sp>
      <p:sp>
        <p:nvSpPr>
          <p:cNvPr id="40964" name="Text Box 4" descr="“Windows” AND (“Glass” OR “Door”) AND NOT “Microsoft”&#13;&#10;" title="Search Key">
            <a:extLst>
              <a:ext uri="{FF2B5EF4-FFF2-40B4-BE49-F238E27FC236}">
                <a16:creationId xmlns:a16="http://schemas.microsoft.com/office/drawing/2014/main" id="{C7F2D757-C0B6-0649-BCE0-0B178DCDF50F}"/>
              </a:ext>
            </a:extLst>
          </p:cNvPr>
          <p:cNvSpPr txBox="1">
            <a:spLocks noChangeArrowheads="1"/>
          </p:cNvSpPr>
          <p:nvPr/>
        </p:nvSpPr>
        <p:spPr bwMode="auto">
          <a:xfrm>
            <a:off x="4648200" y="1200151"/>
            <a:ext cx="431881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ja-JP" altLang="en-US" sz="1500" b="1">
                <a:latin typeface="Tahoma" panose="020B0604030504040204" pitchFamily="34" charset="0"/>
              </a:rPr>
              <a:t>“</a:t>
            </a:r>
            <a:r>
              <a:rPr lang="en-US" altLang="ja-JP" sz="1500" b="1" dirty="0">
                <a:solidFill>
                  <a:schemeClr val="accent1"/>
                </a:solidFill>
                <a:latin typeface="Tahoma" panose="020B0604030504040204" pitchFamily="34" charset="0"/>
              </a:rPr>
              <a:t>Windows</a:t>
            </a:r>
            <a:r>
              <a:rPr lang="ja-JP" altLang="en-US" sz="1500" b="1">
                <a:latin typeface="Tahoma" panose="020B0604030504040204" pitchFamily="34" charset="0"/>
              </a:rPr>
              <a:t>”</a:t>
            </a:r>
            <a:r>
              <a:rPr lang="en-US" altLang="ja-JP" sz="1500" b="1" dirty="0">
                <a:latin typeface="Tahoma" panose="020B0604030504040204" pitchFamily="34" charset="0"/>
              </a:rPr>
              <a:t> AND </a:t>
            </a:r>
            <a:r>
              <a:rPr lang="en-US" altLang="ja-JP" sz="1500" b="1" dirty="0">
                <a:solidFill>
                  <a:srgbClr val="008000"/>
                </a:solidFill>
                <a:latin typeface="Tahoma" panose="020B0604030504040204" pitchFamily="34" charset="0"/>
              </a:rPr>
              <a:t>(</a:t>
            </a:r>
            <a:r>
              <a:rPr lang="ja-JP" altLang="en-US" sz="1500" b="1">
                <a:solidFill>
                  <a:srgbClr val="008000"/>
                </a:solidFill>
                <a:latin typeface="Tahoma" panose="020B0604030504040204" pitchFamily="34" charset="0"/>
              </a:rPr>
              <a:t>“</a:t>
            </a:r>
            <a:r>
              <a:rPr lang="en-US" altLang="ja-JP" sz="1500" b="1" dirty="0">
                <a:solidFill>
                  <a:srgbClr val="008000"/>
                </a:solidFill>
                <a:latin typeface="Tahoma" panose="020B0604030504040204" pitchFamily="34" charset="0"/>
              </a:rPr>
              <a:t>Glass</a:t>
            </a:r>
            <a:r>
              <a:rPr lang="ja-JP" altLang="en-US" sz="1500" b="1">
                <a:solidFill>
                  <a:srgbClr val="008000"/>
                </a:solidFill>
                <a:latin typeface="Tahoma" panose="020B0604030504040204" pitchFamily="34" charset="0"/>
              </a:rPr>
              <a:t>”</a:t>
            </a:r>
            <a:r>
              <a:rPr lang="en-US" altLang="ja-JP" sz="1500" b="1" dirty="0">
                <a:solidFill>
                  <a:srgbClr val="008000"/>
                </a:solidFill>
                <a:latin typeface="Tahoma" panose="020B0604030504040204" pitchFamily="34" charset="0"/>
              </a:rPr>
              <a:t> OR </a:t>
            </a:r>
            <a:r>
              <a:rPr lang="ja-JP" altLang="en-US" sz="1500" b="1">
                <a:solidFill>
                  <a:srgbClr val="008000"/>
                </a:solidFill>
                <a:latin typeface="Tahoma" panose="020B0604030504040204" pitchFamily="34" charset="0"/>
              </a:rPr>
              <a:t>“</a:t>
            </a:r>
            <a:r>
              <a:rPr lang="en-US" altLang="ja-JP" sz="1500" b="1" dirty="0">
                <a:solidFill>
                  <a:srgbClr val="008000"/>
                </a:solidFill>
                <a:latin typeface="Tahoma" panose="020B0604030504040204" pitchFamily="34" charset="0"/>
              </a:rPr>
              <a:t>Door</a:t>
            </a:r>
            <a:r>
              <a:rPr lang="ja-JP" altLang="en-US" sz="1500" b="1">
                <a:solidFill>
                  <a:srgbClr val="008000"/>
                </a:solidFill>
                <a:latin typeface="Tahoma" panose="020B0604030504040204" pitchFamily="34" charset="0"/>
              </a:rPr>
              <a:t>”</a:t>
            </a:r>
            <a:r>
              <a:rPr lang="en-US" altLang="ja-JP" sz="1500" b="1" dirty="0">
                <a:solidFill>
                  <a:srgbClr val="008000"/>
                </a:solidFill>
                <a:latin typeface="Tahoma" panose="020B0604030504040204" pitchFamily="34" charset="0"/>
              </a:rPr>
              <a:t>)</a:t>
            </a:r>
            <a:br>
              <a:rPr lang="en-US" altLang="ja-JP" sz="1500" b="1" dirty="0">
                <a:latin typeface="Tahoma" panose="020B0604030504040204" pitchFamily="34" charset="0"/>
              </a:rPr>
            </a:br>
            <a:r>
              <a:rPr lang="en-US" altLang="ja-JP" sz="1500" b="1" dirty="0">
                <a:latin typeface="Tahoma" panose="020B0604030504040204" pitchFamily="34" charset="0"/>
              </a:rPr>
              <a:t> AND NOT </a:t>
            </a:r>
            <a:r>
              <a:rPr lang="ja-JP" altLang="en-US" sz="1500" b="1">
                <a:latin typeface="Tahoma" panose="020B0604030504040204" pitchFamily="34" charset="0"/>
              </a:rPr>
              <a:t>“</a:t>
            </a:r>
            <a:r>
              <a:rPr lang="en-US" altLang="ja-JP" sz="1500" b="1" dirty="0">
                <a:solidFill>
                  <a:srgbClr val="FF0000"/>
                </a:solidFill>
                <a:latin typeface="Tahoma" panose="020B0604030504040204" pitchFamily="34" charset="0"/>
              </a:rPr>
              <a:t>Microsoft</a:t>
            </a:r>
            <a:r>
              <a:rPr lang="ja-JP" altLang="en-US" sz="1500" b="1">
                <a:latin typeface="Tahoma" panose="020B0604030504040204" pitchFamily="34" charset="0"/>
              </a:rPr>
              <a:t>”</a:t>
            </a:r>
            <a:endParaRPr lang="en-US" altLang="en-US" sz="1500" b="1" dirty="0">
              <a:latin typeface="Tahoma" panose="020B0604030504040204" pitchFamily="34" charset="0"/>
            </a:endParaRPr>
          </a:p>
        </p:txBody>
      </p:sp>
      <p:grpSp>
        <p:nvGrpSpPr>
          <p:cNvPr id="5" name="Group 4" descr="Index scan on Term = Windows and index scan on term = Glass OR Door are merge Joined. The result of that is merge joined with an index scan on term = Microsoft" title="Query Plan"/>
          <p:cNvGrpSpPr/>
          <p:nvPr/>
        </p:nvGrpSpPr>
        <p:grpSpPr>
          <a:xfrm>
            <a:off x="4800599" y="1789178"/>
            <a:ext cx="4119159" cy="1862522"/>
            <a:chOff x="3869470" y="1966226"/>
            <a:chExt cx="4119159" cy="1862522"/>
          </a:xfrm>
        </p:grpSpPr>
        <p:sp>
          <p:nvSpPr>
            <p:cNvPr id="6" name="Google Shape;292;p31" descr="Heap scan points to select points to sort points to group by " title="Full query plan tree"/>
            <p:cNvSpPr/>
            <p:nvPr/>
          </p:nvSpPr>
          <p:spPr>
            <a:xfrm>
              <a:off x="5088670" y="2679636"/>
              <a:ext cx="1028700" cy="371269"/>
            </a:xfrm>
            <a:prstGeom prst="ellipse">
              <a:avLst/>
            </a:prstGeom>
            <a:solidFill>
              <a:schemeClr val="accent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Merge Join</a:t>
              </a:r>
              <a:endParaRPr sz="1400" dirty="0"/>
            </a:p>
          </p:txBody>
        </p:sp>
        <p:sp>
          <p:nvSpPr>
            <p:cNvPr id="7" name="Google Shape;293;p31" descr="Heap scan points to select points to sort points to group by " title="Full query plan tree"/>
            <p:cNvSpPr/>
            <p:nvPr/>
          </p:nvSpPr>
          <p:spPr>
            <a:xfrm>
              <a:off x="3869470" y="3414410"/>
              <a:ext cx="1676400" cy="414338"/>
            </a:xfrm>
            <a:prstGeom prst="ellipse">
              <a:avLst/>
            </a:prstGeom>
            <a:solidFill>
              <a:schemeClr val="accent1"/>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err="1">
                  <a:solidFill>
                    <a:schemeClr val="lt1"/>
                  </a:solidFill>
                  <a:latin typeface="Calibri"/>
                  <a:ea typeface="Calibri"/>
                  <a:cs typeface="Calibri"/>
                  <a:sym typeface="Calibri"/>
                </a:rPr>
                <a:t>IndexScan</a:t>
              </a:r>
              <a:br>
                <a:rPr lang="en-US" sz="1100" dirty="0">
                  <a:solidFill>
                    <a:schemeClr val="lt1"/>
                  </a:solidFill>
                  <a:latin typeface="Calibri"/>
                  <a:ea typeface="Calibri"/>
                  <a:cs typeface="Calibri"/>
                  <a:sym typeface="Calibri"/>
                </a:rPr>
              </a:br>
              <a:r>
                <a:rPr lang="en-US" sz="1100" dirty="0">
                  <a:solidFill>
                    <a:schemeClr val="lt1"/>
                  </a:solidFill>
                  <a:latin typeface="Calibri"/>
                  <a:ea typeface="Calibri"/>
                  <a:cs typeface="Calibri"/>
                  <a:sym typeface="Calibri"/>
                </a:rPr>
                <a:t>term=Windows</a:t>
              </a:r>
              <a:endParaRPr sz="1100" dirty="0">
                <a:solidFill>
                  <a:schemeClr val="lt1"/>
                </a:solidFill>
                <a:latin typeface="Calibri"/>
                <a:ea typeface="Calibri"/>
                <a:cs typeface="Calibri"/>
                <a:sym typeface="Calibri"/>
              </a:endParaRPr>
            </a:p>
          </p:txBody>
        </p:sp>
        <p:sp>
          <p:nvSpPr>
            <p:cNvPr id="8" name="Google Shape;293;p31" descr="Heap scan points to select points to sort points to group by " title="Full query plan tree"/>
            <p:cNvSpPr/>
            <p:nvPr/>
          </p:nvSpPr>
          <p:spPr>
            <a:xfrm>
              <a:off x="5775471" y="3408265"/>
              <a:ext cx="1903999" cy="414338"/>
            </a:xfrm>
            <a:prstGeom prst="ellipse">
              <a:avLst/>
            </a:prstGeom>
            <a:solidFill>
              <a:srgbClr val="00B050"/>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err="1">
                  <a:solidFill>
                    <a:schemeClr val="lt1"/>
                  </a:solidFill>
                  <a:latin typeface="Calibri"/>
                  <a:ea typeface="Calibri"/>
                  <a:cs typeface="Calibri"/>
                  <a:sym typeface="Calibri"/>
                </a:rPr>
                <a:t>IndexScan</a:t>
              </a:r>
              <a:br>
                <a:rPr lang="en-US" sz="1100" dirty="0">
                  <a:solidFill>
                    <a:schemeClr val="lt1"/>
                  </a:solidFill>
                  <a:latin typeface="Calibri"/>
                  <a:ea typeface="Calibri"/>
                  <a:cs typeface="Calibri"/>
                  <a:sym typeface="Calibri"/>
                </a:rPr>
              </a:br>
              <a:r>
                <a:rPr lang="en-US" sz="1100" dirty="0">
                  <a:solidFill>
                    <a:schemeClr val="lt1"/>
                  </a:solidFill>
                  <a:latin typeface="Calibri"/>
                  <a:ea typeface="Calibri"/>
                  <a:cs typeface="Calibri"/>
                  <a:sym typeface="Calibri"/>
                </a:rPr>
                <a:t>term=Glass OR Door</a:t>
              </a:r>
              <a:endParaRPr sz="1100" dirty="0">
                <a:solidFill>
                  <a:schemeClr val="lt1"/>
                </a:solidFill>
                <a:latin typeface="Calibri"/>
                <a:ea typeface="Calibri"/>
                <a:cs typeface="Calibri"/>
                <a:sym typeface="Calibri"/>
              </a:endParaRPr>
            </a:p>
          </p:txBody>
        </p:sp>
        <p:sp>
          <p:nvSpPr>
            <p:cNvPr id="9" name="Google Shape;293;p31" descr="Heap scan points to select points to sort points to group by " title="Full query plan tree"/>
            <p:cNvSpPr/>
            <p:nvPr/>
          </p:nvSpPr>
          <p:spPr>
            <a:xfrm>
              <a:off x="6236029" y="2714245"/>
              <a:ext cx="1752600" cy="414338"/>
            </a:xfrm>
            <a:prstGeom prst="ellipse">
              <a:avLst/>
            </a:prstGeom>
            <a:solidFill>
              <a:srgbClr val="FF0000"/>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err="1">
                  <a:solidFill>
                    <a:schemeClr val="lt1"/>
                  </a:solidFill>
                  <a:latin typeface="Calibri"/>
                  <a:ea typeface="Calibri"/>
                  <a:cs typeface="Calibri"/>
                  <a:sym typeface="Calibri"/>
                </a:rPr>
                <a:t>IndexScan</a:t>
              </a:r>
              <a:br>
                <a:rPr lang="en-US" sz="1100" dirty="0">
                  <a:solidFill>
                    <a:schemeClr val="lt1"/>
                  </a:solidFill>
                  <a:latin typeface="Calibri"/>
                  <a:ea typeface="Calibri"/>
                  <a:cs typeface="Calibri"/>
                  <a:sym typeface="Calibri"/>
                </a:rPr>
              </a:br>
              <a:r>
                <a:rPr lang="en-US" sz="1100" dirty="0" err="1">
                  <a:solidFill>
                    <a:schemeClr val="lt1"/>
                  </a:solidFill>
                  <a:latin typeface="Calibri"/>
                  <a:ea typeface="Calibri"/>
                  <a:cs typeface="Calibri"/>
                  <a:sym typeface="Calibri"/>
                </a:rPr>
                <a:t>IR.term</a:t>
              </a:r>
              <a:r>
                <a:rPr lang="en-US" sz="1100" dirty="0">
                  <a:solidFill>
                    <a:schemeClr val="lt1"/>
                  </a:solidFill>
                  <a:latin typeface="Calibri"/>
                  <a:ea typeface="Calibri"/>
                  <a:cs typeface="Calibri"/>
                  <a:sym typeface="Calibri"/>
                </a:rPr>
                <a:t>=Microsoft</a:t>
              </a:r>
              <a:endParaRPr sz="1100" dirty="0">
                <a:solidFill>
                  <a:schemeClr val="lt1"/>
                </a:solidFill>
                <a:latin typeface="Calibri"/>
                <a:ea typeface="Calibri"/>
                <a:cs typeface="Calibri"/>
                <a:sym typeface="Calibri"/>
              </a:endParaRPr>
            </a:p>
          </p:txBody>
        </p:sp>
        <p:sp>
          <p:nvSpPr>
            <p:cNvPr id="10" name="Google Shape;292;p31" descr="Heap scan points to select points to sort points to group by " title="Full query plan tree"/>
            <p:cNvSpPr/>
            <p:nvPr/>
          </p:nvSpPr>
          <p:spPr>
            <a:xfrm>
              <a:off x="5791200" y="1966226"/>
              <a:ext cx="1028700" cy="367434"/>
            </a:xfrm>
            <a:prstGeom prst="ellipse">
              <a:avLst/>
            </a:prstGeom>
            <a:solidFill>
              <a:schemeClr val="accent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Merge Anti-Join</a:t>
              </a:r>
              <a:endParaRPr sz="1400" dirty="0"/>
            </a:p>
          </p:txBody>
        </p:sp>
        <p:cxnSp>
          <p:nvCxnSpPr>
            <p:cNvPr id="11" name="Straight Arrow Connector 10"/>
            <p:cNvCxnSpPr/>
            <p:nvPr/>
          </p:nvCxnSpPr>
          <p:spPr>
            <a:xfrm flipV="1">
              <a:off x="4707670" y="3050905"/>
              <a:ext cx="685800" cy="363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966720" y="2996534"/>
              <a:ext cx="685052" cy="41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6477000" y="2331703"/>
              <a:ext cx="602565" cy="381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619750" y="2320296"/>
              <a:ext cx="549922" cy="359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FC1AAD25-924D-104F-B269-31F7CA4D6220}"/>
              </a:ext>
            </a:extLst>
          </p:cNvPr>
          <p:cNvSpPr>
            <a:spLocks noGrp="1" noChangeArrowheads="1"/>
          </p:cNvSpPr>
          <p:nvPr>
            <p:ph type="title"/>
          </p:nvPr>
        </p:nvSpPr>
        <p:spPr/>
        <p:txBody>
          <a:bodyPr/>
          <a:lstStyle/>
          <a:p>
            <a:r>
              <a:rPr lang="en-US" altLang="en-US"/>
              <a:t>A bit fancier: Phrases and </a:t>
            </a:r>
            <a:r>
              <a:rPr lang="ja-JP" altLang="en-US"/>
              <a:t>“</a:t>
            </a:r>
            <a:r>
              <a:rPr lang="en-US" altLang="ja-JP"/>
              <a:t>Near</a:t>
            </a:r>
            <a:r>
              <a:rPr lang="ja-JP" altLang="en-US"/>
              <a:t>”</a:t>
            </a:r>
            <a:endParaRPr lang="en-US" altLang="en-US"/>
          </a:p>
        </p:txBody>
      </p:sp>
      <p:sp>
        <p:nvSpPr>
          <p:cNvPr id="43010" name="Rectangle 3">
            <a:extLst>
              <a:ext uri="{FF2B5EF4-FFF2-40B4-BE49-F238E27FC236}">
                <a16:creationId xmlns:a16="http://schemas.microsoft.com/office/drawing/2014/main" id="{A888804F-FD4F-E040-991C-7732143FD029}"/>
              </a:ext>
            </a:extLst>
          </p:cNvPr>
          <p:cNvSpPr>
            <a:spLocks noGrp="1" noChangeArrowheads="1"/>
          </p:cNvSpPr>
          <p:nvPr>
            <p:ph type="body" idx="1"/>
          </p:nvPr>
        </p:nvSpPr>
        <p:spPr/>
        <p:txBody>
          <a:bodyPr>
            <a:normAutofit fontScale="85000" lnSpcReduction="20000"/>
          </a:bodyPr>
          <a:lstStyle/>
          <a:p>
            <a:r>
              <a:rPr lang="en-US" altLang="en-US" dirty="0"/>
              <a:t>Suppose you want a phrase </a:t>
            </a:r>
          </a:p>
          <a:p>
            <a:pPr lvl="1"/>
            <a:r>
              <a:rPr lang="en-US" altLang="en-US" dirty="0"/>
              <a:t>E.g. </a:t>
            </a:r>
            <a:r>
              <a:rPr lang="ja-JP" altLang="en-US" dirty="0"/>
              <a:t>“</a:t>
            </a:r>
            <a:r>
              <a:rPr lang="en-US" altLang="ja-JP" dirty="0"/>
              <a:t>Happy Days</a:t>
            </a:r>
            <a:r>
              <a:rPr lang="ja-JP" altLang="en-US" dirty="0"/>
              <a:t>”</a:t>
            </a:r>
            <a:endParaRPr lang="en-US" altLang="ja-JP" dirty="0"/>
          </a:p>
          <a:p>
            <a:r>
              <a:rPr lang="en-US" altLang="en-US" dirty="0"/>
              <a:t>Augment the schema:</a:t>
            </a:r>
          </a:p>
          <a:p>
            <a:pPr lvl="1"/>
            <a:r>
              <a:rPr lang="en-US" altLang="en-US" dirty="0" err="1"/>
              <a:t>InvertedFile</a:t>
            </a:r>
            <a:r>
              <a:rPr lang="en-US" altLang="en-US" dirty="0"/>
              <a:t> (term string, </a:t>
            </a:r>
            <a:r>
              <a:rPr lang="en-US" altLang="en-US" dirty="0" err="1"/>
              <a:t>docID</a:t>
            </a:r>
            <a:r>
              <a:rPr lang="en-US" altLang="en-US" dirty="0"/>
              <a:t> string, </a:t>
            </a:r>
            <a:r>
              <a:rPr lang="en-US" altLang="en-US" b="1" dirty="0">
                <a:solidFill>
                  <a:srgbClr val="FF0000"/>
                </a:solidFill>
              </a:rPr>
              <a:t>position</a:t>
            </a:r>
            <a:r>
              <a:rPr lang="en-US" altLang="en-US" dirty="0">
                <a:solidFill>
                  <a:srgbClr val="FF0000"/>
                </a:solidFill>
              </a:rPr>
              <a:t> </a:t>
            </a:r>
            <a:r>
              <a:rPr lang="en-US" altLang="en-US" dirty="0" err="1"/>
              <a:t>int</a:t>
            </a:r>
            <a:r>
              <a:rPr lang="en-US" altLang="en-US" dirty="0"/>
              <a:t>)</a:t>
            </a:r>
          </a:p>
          <a:p>
            <a:pPr lvl="1"/>
            <a:r>
              <a:rPr lang="en-US" altLang="en-US" dirty="0"/>
              <a:t>Index on term, Alternative 3 style</a:t>
            </a:r>
          </a:p>
          <a:p>
            <a:pPr lvl="1"/>
            <a:r>
              <a:rPr lang="en-US" altLang="en-US" dirty="0"/>
              <a:t>Postings lists sorted by (</a:t>
            </a:r>
            <a:r>
              <a:rPr lang="en-US" altLang="en-US" dirty="0" err="1"/>
              <a:t>docID</a:t>
            </a:r>
            <a:r>
              <a:rPr lang="en-US" altLang="en-US" dirty="0"/>
              <a:t>, </a:t>
            </a:r>
            <a:r>
              <a:rPr lang="en-US" altLang="en-US" b="1" dirty="0">
                <a:solidFill>
                  <a:srgbClr val="FF0000"/>
                </a:solidFill>
              </a:rPr>
              <a:t>position</a:t>
            </a:r>
            <a:r>
              <a:rPr lang="en-US" altLang="en-US" dirty="0"/>
              <a:t>)</a:t>
            </a:r>
          </a:p>
          <a:p>
            <a:r>
              <a:rPr lang="en-US" altLang="en-US" dirty="0"/>
              <a:t>Post-process the results</a:t>
            </a:r>
          </a:p>
          <a:p>
            <a:pPr lvl="1"/>
            <a:r>
              <a:rPr lang="en-US" altLang="en-US" dirty="0"/>
              <a:t>Find </a:t>
            </a:r>
            <a:r>
              <a:rPr lang="ja-JP" altLang="en-US" dirty="0"/>
              <a:t>“</a:t>
            </a:r>
            <a:r>
              <a:rPr lang="en-US" altLang="ja-JP" dirty="0"/>
              <a:t>Happy</a:t>
            </a:r>
            <a:r>
              <a:rPr lang="ja-JP" altLang="en-US" dirty="0"/>
              <a:t>”</a:t>
            </a:r>
            <a:r>
              <a:rPr lang="en-US" altLang="ja-JP" dirty="0"/>
              <a:t> AND </a:t>
            </a:r>
            <a:r>
              <a:rPr lang="ja-JP" altLang="en-US" dirty="0"/>
              <a:t>“</a:t>
            </a:r>
            <a:r>
              <a:rPr lang="en-US" altLang="ja-JP" dirty="0"/>
              <a:t>Days</a:t>
            </a:r>
            <a:r>
              <a:rPr lang="ja-JP" altLang="en-US" dirty="0"/>
              <a:t>”</a:t>
            </a:r>
            <a:endParaRPr lang="en-US" altLang="ja-JP" dirty="0"/>
          </a:p>
          <a:p>
            <a:pPr lvl="1"/>
            <a:r>
              <a:rPr lang="en-US" altLang="en-US" dirty="0"/>
              <a:t>Keep results where positions are 1 off</a:t>
            </a:r>
          </a:p>
          <a:p>
            <a:pPr lvl="2"/>
            <a:r>
              <a:rPr lang="en-US" altLang="en-US" dirty="0"/>
              <a:t>Can be done during the merging of the 2 lists during AND!</a:t>
            </a:r>
          </a:p>
          <a:p>
            <a:r>
              <a:rPr lang="en-US" altLang="en-US" dirty="0"/>
              <a:t>Can do a similar thing for </a:t>
            </a:r>
            <a:r>
              <a:rPr lang="ja-JP" altLang="en-US" dirty="0"/>
              <a:t>“</a:t>
            </a:r>
            <a:r>
              <a:rPr lang="en-US" altLang="ja-JP" dirty="0"/>
              <a:t>term1</a:t>
            </a:r>
            <a:r>
              <a:rPr lang="ja-JP" altLang="en-US" dirty="0"/>
              <a:t>”</a:t>
            </a:r>
            <a:r>
              <a:rPr lang="en-US" altLang="ja-JP" dirty="0"/>
              <a:t> NEAR </a:t>
            </a:r>
            <a:r>
              <a:rPr lang="ja-JP" altLang="en-US" dirty="0"/>
              <a:t>“</a:t>
            </a:r>
            <a:r>
              <a:rPr lang="en-US" altLang="ja-JP" dirty="0"/>
              <a:t>term2</a:t>
            </a:r>
            <a:r>
              <a:rPr lang="ja-JP" altLang="en-US" dirty="0"/>
              <a:t>”</a:t>
            </a:r>
            <a:endParaRPr lang="en-US" altLang="ja-JP" dirty="0"/>
          </a:p>
          <a:p>
            <a:pPr lvl="1"/>
            <a:r>
              <a:rPr lang="en-US" altLang="en-US" dirty="0"/>
              <a:t>Position &lt; k off</a:t>
            </a:r>
          </a:p>
          <a:p>
            <a:pPr lvl="1"/>
            <a:r>
              <a:rPr lang="en-US" altLang="en-US" dirty="0"/>
              <a:t>Think about the refinement to merge…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B6097F5-8396-174A-BB28-032466572396}"/>
              </a:ext>
            </a:extLst>
          </p:cNvPr>
          <p:cNvSpPr>
            <a:spLocks noGrp="1" noChangeArrowheads="1"/>
          </p:cNvSpPr>
          <p:nvPr>
            <p:ph type="title"/>
          </p:nvPr>
        </p:nvSpPr>
        <p:spPr/>
        <p:txBody>
          <a:bodyPr/>
          <a:lstStyle/>
          <a:p>
            <a:r>
              <a:rPr lang="en-US" altLang="en-US"/>
              <a:t>Getting the document content?</a:t>
            </a:r>
          </a:p>
        </p:txBody>
      </p:sp>
      <p:grpSp>
        <p:nvGrpSpPr>
          <p:cNvPr id="4" name="Group 3" descr="Left branch of the Query Plan from previous slide is greyed out" title="Query Plan"/>
          <p:cNvGrpSpPr/>
          <p:nvPr/>
        </p:nvGrpSpPr>
        <p:grpSpPr>
          <a:xfrm>
            <a:off x="4618599" y="1731816"/>
            <a:ext cx="4119159" cy="1862522"/>
            <a:chOff x="3869470" y="1966226"/>
            <a:chExt cx="4119159" cy="1862522"/>
          </a:xfrm>
        </p:grpSpPr>
        <p:sp>
          <p:nvSpPr>
            <p:cNvPr id="5" name="Google Shape;292;p31" descr="Heap scan points to select points to sort points to group by " title="Full query plan tree"/>
            <p:cNvSpPr/>
            <p:nvPr/>
          </p:nvSpPr>
          <p:spPr>
            <a:xfrm>
              <a:off x="5088670" y="2679636"/>
              <a:ext cx="1028700" cy="371269"/>
            </a:xfrm>
            <a:prstGeom prst="ellipse">
              <a:avLst/>
            </a:prstGeom>
            <a:solidFill>
              <a:schemeClr val="accent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Merge Join</a:t>
              </a:r>
              <a:endParaRPr sz="1400" dirty="0"/>
            </a:p>
          </p:txBody>
        </p:sp>
        <p:sp>
          <p:nvSpPr>
            <p:cNvPr id="6" name="Google Shape;293;p31" descr="Heap scan points to select points to sort points to group by " title="Full query plan tree"/>
            <p:cNvSpPr/>
            <p:nvPr/>
          </p:nvSpPr>
          <p:spPr>
            <a:xfrm>
              <a:off x="3869470" y="3414410"/>
              <a:ext cx="1676400" cy="414338"/>
            </a:xfrm>
            <a:prstGeom prst="ellipse">
              <a:avLst/>
            </a:prstGeom>
            <a:solidFill>
              <a:schemeClr val="accent1"/>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err="1">
                  <a:solidFill>
                    <a:schemeClr val="lt1"/>
                  </a:solidFill>
                  <a:latin typeface="Calibri"/>
                  <a:ea typeface="Calibri"/>
                  <a:cs typeface="Calibri"/>
                  <a:sym typeface="Calibri"/>
                </a:rPr>
                <a:t>IndexScan</a:t>
              </a:r>
              <a:br>
                <a:rPr lang="en-US" sz="1100" dirty="0">
                  <a:solidFill>
                    <a:schemeClr val="lt1"/>
                  </a:solidFill>
                  <a:latin typeface="Calibri"/>
                  <a:ea typeface="Calibri"/>
                  <a:cs typeface="Calibri"/>
                  <a:sym typeface="Calibri"/>
                </a:rPr>
              </a:br>
              <a:r>
                <a:rPr lang="en-US" sz="1100" dirty="0" err="1">
                  <a:solidFill>
                    <a:schemeClr val="lt1"/>
                  </a:solidFill>
                  <a:latin typeface="Calibri"/>
                  <a:ea typeface="Calibri"/>
                  <a:cs typeface="Calibri"/>
                  <a:sym typeface="Calibri"/>
                </a:rPr>
                <a:t>IB.term</a:t>
              </a:r>
              <a:r>
                <a:rPr lang="en-US" sz="1100" dirty="0">
                  <a:solidFill>
                    <a:schemeClr val="lt1"/>
                  </a:solidFill>
                  <a:latin typeface="Calibri"/>
                  <a:ea typeface="Calibri"/>
                  <a:cs typeface="Calibri"/>
                  <a:sym typeface="Calibri"/>
                </a:rPr>
                <a:t>=Berkeley</a:t>
              </a:r>
              <a:endParaRPr sz="1100" dirty="0">
                <a:solidFill>
                  <a:schemeClr val="lt1"/>
                </a:solidFill>
                <a:latin typeface="Calibri"/>
                <a:ea typeface="Calibri"/>
                <a:cs typeface="Calibri"/>
                <a:sym typeface="Calibri"/>
              </a:endParaRPr>
            </a:p>
          </p:txBody>
        </p:sp>
        <p:sp>
          <p:nvSpPr>
            <p:cNvPr id="7" name="Google Shape;293;p31" descr="Heap scan points to select points to sort points to group by " title="Full query plan tree"/>
            <p:cNvSpPr/>
            <p:nvPr/>
          </p:nvSpPr>
          <p:spPr>
            <a:xfrm>
              <a:off x="5775472" y="3408265"/>
              <a:ext cx="1752600" cy="414338"/>
            </a:xfrm>
            <a:prstGeom prst="ellipse">
              <a:avLst/>
            </a:prstGeom>
            <a:solidFill>
              <a:srgbClr val="00B050"/>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err="1">
                  <a:solidFill>
                    <a:schemeClr val="lt1"/>
                  </a:solidFill>
                  <a:latin typeface="Calibri"/>
                  <a:ea typeface="Calibri"/>
                  <a:cs typeface="Calibri"/>
                  <a:sym typeface="Calibri"/>
                </a:rPr>
                <a:t>IndexScan</a:t>
              </a:r>
              <a:br>
                <a:rPr lang="en-US" sz="1100" dirty="0">
                  <a:solidFill>
                    <a:schemeClr val="lt1"/>
                  </a:solidFill>
                  <a:latin typeface="Calibri"/>
                  <a:ea typeface="Calibri"/>
                  <a:cs typeface="Calibri"/>
                  <a:sym typeface="Calibri"/>
                </a:rPr>
              </a:br>
              <a:r>
                <a:rPr lang="en-US" sz="1100" dirty="0" err="1">
                  <a:solidFill>
                    <a:schemeClr val="lt1"/>
                  </a:solidFill>
                  <a:latin typeface="Calibri"/>
                  <a:ea typeface="Calibri"/>
                  <a:cs typeface="Calibri"/>
                  <a:sym typeface="Calibri"/>
                </a:rPr>
                <a:t>ID.term</a:t>
              </a:r>
              <a:r>
                <a:rPr lang="en-US" sz="1100" dirty="0">
                  <a:solidFill>
                    <a:schemeClr val="lt1"/>
                  </a:solidFill>
                  <a:latin typeface="Calibri"/>
                  <a:ea typeface="Calibri"/>
                  <a:cs typeface="Calibri"/>
                  <a:sym typeface="Calibri"/>
                </a:rPr>
                <a:t>=Database</a:t>
              </a:r>
              <a:endParaRPr sz="1100" dirty="0">
                <a:solidFill>
                  <a:schemeClr val="lt1"/>
                </a:solidFill>
                <a:latin typeface="Calibri"/>
                <a:ea typeface="Calibri"/>
                <a:cs typeface="Calibri"/>
                <a:sym typeface="Calibri"/>
              </a:endParaRPr>
            </a:p>
          </p:txBody>
        </p:sp>
        <p:sp>
          <p:nvSpPr>
            <p:cNvPr id="8" name="Google Shape;293;p31" descr="Heap scan points to select points to sort points to group by " title="Full query plan tree"/>
            <p:cNvSpPr/>
            <p:nvPr/>
          </p:nvSpPr>
          <p:spPr>
            <a:xfrm>
              <a:off x="6236029" y="2714245"/>
              <a:ext cx="1752600" cy="414338"/>
            </a:xfrm>
            <a:prstGeom prst="ellipse">
              <a:avLst/>
            </a:prstGeom>
            <a:solidFill>
              <a:srgbClr val="FF0000"/>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err="1">
                  <a:solidFill>
                    <a:schemeClr val="lt1"/>
                  </a:solidFill>
                  <a:latin typeface="Calibri"/>
                  <a:ea typeface="Calibri"/>
                  <a:cs typeface="Calibri"/>
                  <a:sym typeface="Calibri"/>
                </a:rPr>
                <a:t>IndexScan</a:t>
              </a:r>
              <a:br>
                <a:rPr lang="en-US" sz="1100" dirty="0">
                  <a:solidFill>
                    <a:schemeClr val="lt1"/>
                  </a:solidFill>
                  <a:latin typeface="Calibri"/>
                  <a:ea typeface="Calibri"/>
                  <a:cs typeface="Calibri"/>
                  <a:sym typeface="Calibri"/>
                </a:rPr>
              </a:br>
              <a:r>
                <a:rPr lang="en-US" sz="1100" dirty="0" err="1">
                  <a:solidFill>
                    <a:schemeClr val="lt1"/>
                  </a:solidFill>
                  <a:latin typeface="Calibri"/>
                  <a:ea typeface="Calibri"/>
                  <a:cs typeface="Calibri"/>
                  <a:sym typeface="Calibri"/>
                </a:rPr>
                <a:t>IR.term</a:t>
              </a:r>
              <a:r>
                <a:rPr lang="en-US" sz="1100" dirty="0">
                  <a:solidFill>
                    <a:schemeClr val="lt1"/>
                  </a:solidFill>
                  <a:latin typeface="Calibri"/>
                  <a:ea typeface="Calibri"/>
                  <a:cs typeface="Calibri"/>
                  <a:sym typeface="Calibri"/>
                </a:rPr>
                <a:t>=Research</a:t>
              </a:r>
              <a:endParaRPr sz="1100" dirty="0">
                <a:solidFill>
                  <a:schemeClr val="lt1"/>
                </a:solidFill>
                <a:latin typeface="Calibri"/>
                <a:ea typeface="Calibri"/>
                <a:cs typeface="Calibri"/>
                <a:sym typeface="Calibri"/>
              </a:endParaRPr>
            </a:p>
          </p:txBody>
        </p:sp>
        <p:sp>
          <p:nvSpPr>
            <p:cNvPr id="9" name="Google Shape;292;p31" descr="Heap scan points to select points to sort points to group by " title="Full query plan tree"/>
            <p:cNvSpPr/>
            <p:nvPr/>
          </p:nvSpPr>
          <p:spPr>
            <a:xfrm>
              <a:off x="5791200" y="1966226"/>
              <a:ext cx="1028700" cy="367434"/>
            </a:xfrm>
            <a:prstGeom prst="ellipse">
              <a:avLst/>
            </a:prstGeom>
            <a:solidFill>
              <a:schemeClr val="accent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Merge Join</a:t>
              </a:r>
              <a:endParaRPr sz="1400" dirty="0"/>
            </a:p>
          </p:txBody>
        </p:sp>
        <p:cxnSp>
          <p:nvCxnSpPr>
            <p:cNvPr id="10" name="Straight Arrow Connector 9"/>
            <p:cNvCxnSpPr/>
            <p:nvPr/>
          </p:nvCxnSpPr>
          <p:spPr>
            <a:xfrm flipV="1">
              <a:off x="4707670" y="3050905"/>
              <a:ext cx="685800" cy="363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966720" y="2996534"/>
              <a:ext cx="685052" cy="41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477000" y="2331703"/>
              <a:ext cx="602565" cy="381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619750" y="2320296"/>
              <a:ext cx="549922" cy="359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descr="Index scan on Ib.Term = Berkeley and index scan on Id.term = Database are merge Joined. The result of that is merge joined with an index scan on IR.term = Research. Left branch is greyed out" title="Query Plan">
            <a:extLst>
              <a:ext uri="{FF2B5EF4-FFF2-40B4-BE49-F238E27FC236}">
                <a16:creationId xmlns:a16="http://schemas.microsoft.com/office/drawing/2014/main" id="{710A0045-FAB6-8E48-8441-4F71B889BFD5}"/>
              </a:ext>
            </a:extLst>
          </p:cNvPr>
          <p:cNvGrpSpPr/>
          <p:nvPr/>
        </p:nvGrpSpPr>
        <p:grpSpPr>
          <a:xfrm>
            <a:off x="4509155" y="1060804"/>
            <a:ext cx="4364610" cy="2532027"/>
            <a:chOff x="4509155" y="1060804"/>
            <a:chExt cx="4364610" cy="2532027"/>
          </a:xfrm>
        </p:grpSpPr>
        <p:sp>
          <p:nvSpPr>
            <p:cNvPr id="30" name="Freeform 29"/>
            <p:cNvSpPr/>
            <p:nvPr/>
          </p:nvSpPr>
          <p:spPr>
            <a:xfrm>
              <a:off x="4509155" y="1628756"/>
              <a:ext cx="4364610" cy="1964075"/>
            </a:xfrm>
            <a:custGeom>
              <a:avLst/>
              <a:gdLst>
                <a:gd name="connsiteX0" fmla="*/ 2384981 w 4722829"/>
                <a:gd name="connsiteY0" fmla="*/ 669303 h 2620652"/>
                <a:gd name="connsiteX1" fmla="*/ 0 w 4722829"/>
                <a:gd name="connsiteY1" fmla="*/ 2601798 h 2620652"/>
                <a:gd name="connsiteX2" fmla="*/ 4147793 w 4722829"/>
                <a:gd name="connsiteY2" fmla="*/ 2620652 h 2620652"/>
                <a:gd name="connsiteX3" fmla="*/ 4694548 w 4722829"/>
                <a:gd name="connsiteY3" fmla="*/ 1545996 h 2620652"/>
                <a:gd name="connsiteX4" fmla="*/ 4722829 w 4722829"/>
                <a:gd name="connsiteY4" fmla="*/ 904973 h 2620652"/>
                <a:gd name="connsiteX5" fmla="*/ 4260915 w 4722829"/>
                <a:gd name="connsiteY5" fmla="*/ 245097 h 2620652"/>
                <a:gd name="connsiteX6" fmla="*/ 3978111 w 4722829"/>
                <a:gd name="connsiteY6" fmla="*/ 0 h 2620652"/>
                <a:gd name="connsiteX7" fmla="*/ 3261674 w 4722829"/>
                <a:gd name="connsiteY7" fmla="*/ 37707 h 2620652"/>
                <a:gd name="connsiteX8" fmla="*/ 2384981 w 4722829"/>
                <a:gd name="connsiteY8" fmla="*/ 669303 h 2620652"/>
                <a:gd name="connsiteX0" fmla="*/ 2384981 w 4722829"/>
                <a:gd name="connsiteY0" fmla="*/ 669303 h 2620652"/>
                <a:gd name="connsiteX1" fmla="*/ 0 w 4722829"/>
                <a:gd name="connsiteY1" fmla="*/ 2601798 h 2620652"/>
                <a:gd name="connsiteX2" fmla="*/ 4147793 w 4722829"/>
                <a:gd name="connsiteY2" fmla="*/ 2620652 h 2620652"/>
                <a:gd name="connsiteX3" fmla="*/ 4694548 w 4722829"/>
                <a:gd name="connsiteY3" fmla="*/ 1545996 h 2620652"/>
                <a:gd name="connsiteX4" fmla="*/ 4722829 w 4722829"/>
                <a:gd name="connsiteY4" fmla="*/ 904973 h 2620652"/>
                <a:gd name="connsiteX5" fmla="*/ 4260915 w 4722829"/>
                <a:gd name="connsiteY5" fmla="*/ 245097 h 2620652"/>
                <a:gd name="connsiteX6" fmla="*/ 3978111 w 4722829"/>
                <a:gd name="connsiteY6" fmla="*/ 0 h 2620652"/>
                <a:gd name="connsiteX7" fmla="*/ 2918774 w 4722829"/>
                <a:gd name="connsiteY7" fmla="*/ 654927 h 2620652"/>
                <a:gd name="connsiteX8" fmla="*/ 2384981 w 4722829"/>
                <a:gd name="connsiteY8" fmla="*/ 669303 h 2620652"/>
                <a:gd name="connsiteX0" fmla="*/ 2384981 w 4722829"/>
                <a:gd name="connsiteY0" fmla="*/ 669303 h 2620652"/>
                <a:gd name="connsiteX1" fmla="*/ 0 w 4722829"/>
                <a:gd name="connsiteY1" fmla="*/ 2601798 h 2620652"/>
                <a:gd name="connsiteX2" fmla="*/ 4147793 w 4722829"/>
                <a:gd name="connsiteY2" fmla="*/ 2620652 h 2620652"/>
                <a:gd name="connsiteX3" fmla="*/ 4694548 w 4722829"/>
                <a:gd name="connsiteY3" fmla="*/ 1545996 h 2620652"/>
                <a:gd name="connsiteX4" fmla="*/ 4722829 w 4722829"/>
                <a:gd name="connsiteY4" fmla="*/ 904973 h 2620652"/>
                <a:gd name="connsiteX5" fmla="*/ 4260915 w 4722829"/>
                <a:gd name="connsiteY5" fmla="*/ 245097 h 2620652"/>
                <a:gd name="connsiteX6" fmla="*/ 3978111 w 4722829"/>
                <a:gd name="connsiteY6" fmla="*/ 0 h 2620652"/>
                <a:gd name="connsiteX7" fmla="*/ 2644454 w 4722829"/>
                <a:gd name="connsiteY7" fmla="*/ 746367 h 2620652"/>
                <a:gd name="connsiteX8" fmla="*/ 2384981 w 4722829"/>
                <a:gd name="connsiteY8" fmla="*/ 669303 h 2620652"/>
                <a:gd name="connsiteX0" fmla="*/ 2384981 w 4722829"/>
                <a:gd name="connsiteY0" fmla="*/ 424206 h 2375555"/>
                <a:gd name="connsiteX1" fmla="*/ 0 w 4722829"/>
                <a:gd name="connsiteY1" fmla="*/ 2356701 h 2375555"/>
                <a:gd name="connsiteX2" fmla="*/ 4147793 w 4722829"/>
                <a:gd name="connsiteY2" fmla="*/ 2375555 h 2375555"/>
                <a:gd name="connsiteX3" fmla="*/ 4694548 w 4722829"/>
                <a:gd name="connsiteY3" fmla="*/ 1300899 h 2375555"/>
                <a:gd name="connsiteX4" fmla="*/ 4722829 w 4722829"/>
                <a:gd name="connsiteY4" fmla="*/ 659876 h 2375555"/>
                <a:gd name="connsiteX5" fmla="*/ 4260915 w 4722829"/>
                <a:gd name="connsiteY5" fmla="*/ 0 h 2375555"/>
                <a:gd name="connsiteX6" fmla="*/ 3726651 w 4722829"/>
                <a:gd name="connsiteY6" fmla="*/ 509283 h 2375555"/>
                <a:gd name="connsiteX7" fmla="*/ 2644454 w 4722829"/>
                <a:gd name="connsiteY7" fmla="*/ 501270 h 2375555"/>
                <a:gd name="connsiteX8" fmla="*/ 2384981 w 4722829"/>
                <a:gd name="connsiteY8" fmla="*/ 424206 h 2375555"/>
                <a:gd name="connsiteX0" fmla="*/ 2384981 w 4722829"/>
                <a:gd name="connsiteY0" fmla="*/ 12726 h 1964075"/>
                <a:gd name="connsiteX1" fmla="*/ 0 w 4722829"/>
                <a:gd name="connsiteY1" fmla="*/ 1945221 h 1964075"/>
                <a:gd name="connsiteX2" fmla="*/ 4147793 w 4722829"/>
                <a:gd name="connsiteY2" fmla="*/ 1964075 h 1964075"/>
                <a:gd name="connsiteX3" fmla="*/ 4694548 w 4722829"/>
                <a:gd name="connsiteY3" fmla="*/ 889419 h 1964075"/>
                <a:gd name="connsiteX4" fmla="*/ 4722829 w 4722829"/>
                <a:gd name="connsiteY4" fmla="*/ 248396 h 1964075"/>
                <a:gd name="connsiteX5" fmla="*/ 4672395 w 4722829"/>
                <a:gd name="connsiteY5" fmla="*/ 0 h 1964075"/>
                <a:gd name="connsiteX6" fmla="*/ 3726651 w 4722829"/>
                <a:gd name="connsiteY6" fmla="*/ 97803 h 1964075"/>
                <a:gd name="connsiteX7" fmla="*/ 2644454 w 4722829"/>
                <a:gd name="connsiteY7" fmla="*/ 89790 h 1964075"/>
                <a:gd name="connsiteX8" fmla="*/ 2384981 w 4722829"/>
                <a:gd name="connsiteY8" fmla="*/ 12726 h 1964075"/>
                <a:gd name="connsiteX0" fmla="*/ 2384981 w 4722829"/>
                <a:gd name="connsiteY0" fmla="*/ 12726 h 1964075"/>
                <a:gd name="connsiteX1" fmla="*/ 0 w 4722829"/>
                <a:gd name="connsiteY1" fmla="*/ 1945221 h 1964075"/>
                <a:gd name="connsiteX2" fmla="*/ 4147793 w 4722829"/>
                <a:gd name="connsiteY2" fmla="*/ 1964075 h 1964075"/>
                <a:gd name="connsiteX3" fmla="*/ 4694548 w 4722829"/>
                <a:gd name="connsiteY3" fmla="*/ 889419 h 1964075"/>
                <a:gd name="connsiteX4" fmla="*/ 4722829 w 4722829"/>
                <a:gd name="connsiteY4" fmla="*/ 316976 h 1964075"/>
                <a:gd name="connsiteX5" fmla="*/ 4672395 w 4722829"/>
                <a:gd name="connsiteY5" fmla="*/ 0 h 1964075"/>
                <a:gd name="connsiteX6" fmla="*/ 3726651 w 4722829"/>
                <a:gd name="connsiteY6" fmla="*/ 97803 h 1964075"/>
                <a:gd name="connsiteX7" fmla="*/ 2644454 w 4722829"/>
                <a:gd name="connsiteY7" fmla="*/ 89790 h 1964075"/>
                <a:gd name="connsiteX8" fmla="*/ 2384981 w 4722829"/>
                <a:gd name="connsiteY8" fmla="*/ 12726 h 1964075"/>
                <a:gd name="connsiteX0" fmla="*/ 2384981 w 4722829"/>
                <a:gd name="connsiteY0" fmla="*/ 12726 h 1964075"/>
                <a:gd name="connsiteX1" fmla="*/ 0 w 4722829"/>
                <a:gd name="connsiteY1" fmla="*/ 1945221 h 1964075"/>
                <a:gd name="connsiteX2" fmla="*/ 4147793 w 4722829"/>
                <a:gd name="connsiteY2" fmla="*/ 1964075 h 1964075"/>
                <a:gd name="connsiteX3" fmla="*/ 4694548 w 4722829"/>
                <a:gd name="connsiteY3" fmla="*/ 889419 h 1964075"/>
                <a:gd name="connsiteX4" fmla="*/ 4722829 w 4722829"/>
                <a:gd name="connsiteY4" fmla="*/ 316976 h 1964075"/>
                <a:gd name="connsiteX5" fmla="*/ 4672395 w 4722829"/>
                <a:gd name="connsiteY5" fmla="*/ 0 h 1964075"/>
                <a:gd name="connsiteX6" fmla="*/ 3726651 w 4722829"/>
                <a:gd name="connsiteY6" fmla="*/ 97803 h 1964075"/>
                <a:gd name="connsiteX7" fmla="*/ 2663308 w 4722829"/>
                <a:gd name="connsiteY7" fmla="*/ 52083 h 1964075"/>
                <a:gd name="connsiteX8" fmla="*/ 2384981 w 4722829"/>
                <a:gd name="connsiteY8" fmla="*/ 12726 h 1964075"/>
                <a:gd name="connsiteX0" fmla="*/ 2384981 w 4722829"/>
                <a:gd name="connsiteY0" fmla="*/ 12726 h 1964075"/>
                <a:gd name="connsiteX1" fmla="*/ 0 w 4722829"/>
                <a:gd name="connsiteY1" fmla="*/ 1945221 h 1964075"/>
                <a:gd name="connsiteX2" fmla="*/ 4147793 w 4722829"/>
                <a:gd name="connsiteY2" fmla="*/ 1964075 h 1964075"/>
                <a:gd name="connsiteX3" fmla="*/ 4590853 w 4722829"/>
                <a:gd name="connsiteY3" fmla="*/ 1077955 h 1964075"/>
                <a:gd name="connsiteX4" fmla="*/ 4722829 w 4722829"/>
                <a:gd name="connsiteY4" fmla="*/ 316976 h 1964075"/>
                <a:gd name="connsiteX5" fmla="*/ 4672395 w 4722829"/>
                <a:gd name="connsiteY5" fmla="*/ 0 h 1964075"/>
                <a:gd name="connsiteX6" fmla="*/ 3726651 w 4722829"/>
                <a:gd name="connsiteY6" fmla="*/ 97803 h 1964075"/>
                <a:gd name="connsiteX7" fmla="*/ 2663308 w 4722829"/>
                <a:gd name="connsiteY7" fmla="*/ 52083 h 1964075"/>
                <a:gd name="connsiteX8" fmla="*/ 2384981 w 4722829"/>
                <a:gd name="connsiteY8" fmla="*/ 12726 h 1964075"/>
                <a:gd name="connsiteX0" fmla="*/ 2384981 w 4694549"/>
                <a:gd name="connsiteY0" fmla="*/ 12726 h 1964075"/>
                <a:gd name="connsiteX1" fmla="*/ 0 w 4694549"/>
                <a:gd name="connsiteY1" fmla="*/ 1945221 h 1964075"/>
                <a:gd name="connsiteX2" fmla="*/ 4147793 w 4694549"/>
                <a:gd name="connsiteY2" fmla="*/ 1964075 h 1964075"/>
                <a:gd name="connsiteX3" fmla="*/ 4590853 w 4694549"/>
                <a:gd name="connsiteY3" fmla="*/ 1077955 h 1964075"/>
                <a:gd name="connsiteX4" fmla="*/ 4694549 w 4694549"/>
                <a:gd name="connsiteY4" fmla="*/ 637488 h 1964075"/>
                <a:gd name="connsiteX5" fmla="*/ 4672395 w 4694549"/>
                <a:gd name="connsiteY5" fmla="*/ 0 h 1964075"/>
                <a:gd name="connsiteX6" fmla="*/ 3726651 w 4694549"/>
                <a:gd name="connsiteY6" fmla="*/ 97803 h 1964075"/>
                <a:gd name="connsiteX7" fmla="*/ 2663308 w 4694549"/>
                <a:gd name="connsiteY7" fmla="*/ 52083 h 1964075"/>
                <a:gd name="connsiteX8" fmla="*/ 2384981 w 4694549"/>
                <a:gd name="connsiteY8" fmla="*/ 12726 h 1964075"/>
                <a:gd name="connsiteX0" fmla="*/ 2394407 w 4703975"/>
                <a:gd name="connsiteY0" fmla="*/ 12726 h 1982928"/>
                <a:gd name="connsiteX1" fmla="*/ 0 w 4703975"/>
                <a:gd name="connsiteY1" fmla="*/ 1982928 h 1982928"/>
                <a:gd name="connsiteX2" fmla="*/ 4157219 w 4703975"/>
                <a:gd name="connsiteY2" fmla="*/ 1964075 h 1982928"/>
                <a:gd name="connsiteX3" fmla="*/ 4600279 w 4703975"/>
                <a:gd name="connsiteY3" fmla="*/ 1077955 h 1982928"/>
                <a:gd name="connsiteX4" fmla="*/ 4703975 w 4703975"/>
                <a:gd name="connsiteY4" fmla="*/ 637488 h 1982928"/>
                <a:gd name="connsiteX5" fmla="*/ 4681821 w 4703975"/>
                <a:gd name="connsiteY5" fmla="*/ 0 h 1982928"/>
                <a:gd name="connsiteX6" fmla="*/ 3736077 w 4703975"/>
                <a:gd name="connsiteY6" fmla="*/ 97803 h 1982928"/>
                <a:gd name="connsiteX7" fmla="*/ 2672734 w 4703975"/>
                <a:gd name="connsiteY7" fmla="*/ 52083 h 1982928"/>
                <a:gd name="connsiteX8" fmla="*/ 2394407 w 4703975"/>
                <a:gd name="connsiteY8" fmla="*/ 12726 h 1982928"/>
                <a:gd name="connsiteX0" fmla="*/ 2055042 w 4364610"/>
                <a:gd name="connsiteY0" fmla="*/ 12726 h 1964075"/>
                <a:gd name="connsiteX1" fmla="*/ 0 w 4364610"/>
                <a:gd name="connsiteY1" fmla="*/ 1954647 h 1964075"/>
                <a:gd name="connsiteX2" fmla="*/ 3817854 w 4364610"/>
                <a:gd name="connsiteY2" fmla="*/ 1964075 h 1964075"/>
                <a:gd name="connsiteX3" fmla="*/ 4260914 w 4364610"/>
                <a:gd name="connsiteY3" fmla="*/ 1077955 h 1964075"/>
                <a:gd name="connsiteX4" fmla="*/ 4364610 w 4364610"/>
                <a:gd name="connsiteY4" fmla="*/ 637488 h 1964075"/>
                <a:gd name="connsiteX5" fmla="*/ 4342456 w 4364610"/>
                <a:gd name="connsiteY5" fmla="*/ 0 h 1964075"/>
                <a:gd name="connsiteX6" fmla="*/ 3396712 w 4364610"/>
                <a:gd name="connsiteY6" fmla="*/ 97803 h 1964075"/>
                <a:gd name="connsiteX7" fmla="*/ 2333369 w 4364610"/>
                <a:gd name="connsiteY7" fmla="*/ 52083 h 1964075"/>
                <a:gd name="connsiteX8" fmla="*/ 2055042 w 4364610"/>
                <a:gd name="connsiteY8" fmla="*/ 12726 h 1964075"/>
                <a:gd name="connsiteX0" fmla="*/ 2055042 w 4364610"/>
                <a:gd name="connsiteY0" fmla="*/ 12726 h 1964075"/>
                <a:gd name="connsiteX1" fmla="*/ 0 w 4364610"/>
                <a:gd name="connsiteY1" fmla="*/ 1954647 h 1964075"/>
                <a:gd name="connsiteX2" fmla="*/ 3817854 w 4364610"/>
                <a:gd name="connsiteY2" fmla="*/ 1964075 h 1964075"/>
                <a:gd name="connsiteX3" fmla="*/ 4260914 w 4364610"/>
                <a:gd name="connsiteY3" fmla="*/ 1077955 h 1964075"/>
                <a:gd name="connsiteX4" fmla="*/ 4364610 w 4364610"/>
                <a:gd name="connsiteY4" fmla="*/ 637488 h 1964075"/>
                <a:gd name="connsiteX5" fmla="*/ 4342456 w 4364610"/>
                <a:gd name="connsiteY5" fmla="*/ 0 h 1964075"/>
                <a:gd name="connsiteX6" fmla="*/ 3396712 w 4364610"/>
                <a:gd name="connsiteY6" fmla="*/ 97803 h 1964075"/>
                <a:gd name="connsiteX7" fmla="*/ 2333369 w 4364610"/>
                <a:gd name="connsiteY7" fmla="*/ 52083 h 1964075"/>
                <a:gd name="connsiteX8" fmla="*/ 2055042 w 4364610"/>
                <a:gd name="connsiteY8" fmla="*/ 12726 h 196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4610" h="1964075">
                  <a:moveTo>
                    <a:pt x="2055042" y="12726"/>
                  </a:moveTo>
                  <a:cubicBezTo>
                    <a:pt x="1370028" y="660033"/>
                    <a:pt x="25137" y="1401608"/>
                    <a:pt x="0" y="1954647"/>
                  </a:cubicBezTo>
                  <a:lnTo>
                    <a:pt x="3817854" y="1964075"/>
                  </a:lnTo>
                  <a:lnTo>
                    <a:pt x="4260914" y="1077955"/>
                  </a:lnTo>
                  <a:lnTo>
                    <a:pt x="4364610" y="637488"/>
                  </a:lnTo>
                  <a:lnTo>
                    <a:pt x="4342456" y="0"/>
                  </a:lnTo>
                  <a:lnTo>
                    <a:pt x="3396712" y="97803"/>
                  </a:lnTo>
                  <a:lnTo>
                    <a:pt x="2333369" y="52083"/>
                  </a:lnTo>
                  <a:lnTo>
                    <a:pt x="2055042" y="12726"/>
                  </a:lnTo>
                  <a:close/>
                </a:path>
              </a:pathLst>
            </a:custGeom>
            <a:solidFill>
              <a:srgbClr val="FFFFFF">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p:cNvGrpSpPr/>
            <p:nvPr/>
          </p:nvGrpSpPr>
          <p:grpSpPr>
            <a:xfrm>
              <a:off x="7054679" y="1060804"/>
              <a:ext cx="1794393" cy="1079360"/>
              <a:chOff x="5345287" y="2633862"/>
              <a:chExt cx="1794393" cy="1079360"/>
            </a:xfrm>
          </p:grpSpPr>
          <p:sp>
            <p:nvSpPr>
              <p:cNvPr id="14" name="Google Shape;292;p31" descr="Heap scan points to select points to sort points to group by " title="Full query plan tree"/>
              <p:cNvSpPr/>
              <p:nvPr/>
            </p:nvSpPr>
            <p:spPr>
              <a:xfrm>
                <a:off x="5598272" y="2633862"/>
                <a:ext cx="1028700" cy="367434"/>
              </a:xfrm>
              <a:prstGeom prst="ellipse">
                <a:avLst/>
              </a:prstGeom>
              <a:solidFill>
                <a:schemeClr val="accent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Index NL Join</a:t>
                </a:r>
                <a:endParaRPr sz="1400" dirty="0"/>
              </a:p>
            </p:txBody>
          </p:sp>
          <p:cxnSp>
            <p:nvCxnSpPr>
              <p:cNvPr id="15" name="Straight Arrow Connector 14"/>
              <p:cNvCxnSpPr>
                <a:stCxn id="16" idx="0"/>
              </p:cNvCxnSpPr>
              <p:nvPr/>
            </p:nvCxnSpPr>
            <p:spPr>
              <a:xfrm flipH="1" flipV="1">
                <a:off x="6325477" y="2988199"/>
                <a:ext cx="235652" cy="310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Google Shape;293;p31" descr="Heap scan points to select points to sort points to group by " title="Full query plan tree"/>
              <p:cNvSpPr/>
              <p:nvPr/>
            </p:nvSpPr>
            <p:spPr>
              <a:xfrm>
                <a:off x="5982577" y="3298884"/>
                <a:ext cx="1157103" cy="414338"/>
              </a:xfrm>
              <a:prstGeom prst="ellipse">
                <a:avLst/>
              </a:prstGeom>
              <a:solidFill>
                <a:schemeClr val="tx1"/>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err="1">
                    <a:solidFill>
                      <a:schemeClr val="lt1"/>
                    </a:solidFill>
                    <a:latin typeface="Calibri"/>
                    <a:ea typeface="Calibri"/>
                    <a:cs typeface="Calibri"/>
                    <a:sym typeface="Calibri"/>
                  </a:rPr>
                  <a:t>IndexScan</a:t>
                </a:r>
                <a:br>
                  <a:rPr lang="en-US" sz="1100" dirty="0">
                    <a:solidFill>
                      <a:schemeClr val="lt1"/>
                    </a:solidFill>
                    <a:latin typeface="Calibri"/>
                    <a:ea typeface="Calibri"/>
                    <a:cs typeface="Calibri"/>
                    <a:sym typeface="Calibri"/>
                  </a:rPr>
                </a:br>
                <a:r>
                  <a:rPr lang="en-US" sz="1100" dirty="0" err="1">
                    <a:solidFill>
                      <a:schemeClr val="lt1"/>
                    </a:solidFill>
                    <a:latin typeface="Calibri"/>
                    <a:ea typeface="Calibri"/>
                    <a:cs typeface="Calibri"/>
                    <a:sym typeface="Calibri"/>
                  </a:rPr>
                  <a:t>Files.docId</a:t>
                </a:r>
                <a:endParaRPr sz="1100" dirty="0">
                  <a:solidFill>
                    <a:schemeClr val="lt1"/>
                  </a:solidFill>
                  <a:latin typeface="Calibri"/>
                  <a:ea typeface="Calibri"/>
                  <a:cs typeface="Calibri"/>
                  <a:sym typeface="Calibri"/>
                </a:endParaRPr>
              </a:p>
            </p:txBody>
          </p:sp>
          <p:cxnSp>
            <p:nvCxnSpPr>
              <p:cNvPr id="17" name="Straight Arrow Connector 16"/>
              <p:cNvCxnSpPr>
                <a:stCxn id="9" idx="0"/>
              </p:cNvCxnSpPr>
              <p:nvPr/>
            </p:nvCxnSpPr>
            <p:spPr>
              <a:xfrm flipV="1">
                <a:off x="5345287" y="3012095"/>
                <a:ext cx="581268" cy="292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5059" name="Rectangle 3">
            <a:extLst>
              <a:ext uri="{FF2B5EF4-FFF2-40B4-BE49-F238E27FC236}">
                <a16:creationId xmlns:a16="http://schemas.microsoft.com/office/drawing/2014/main" id="{EAA9ABB5-1923-9344-B8D6-932AD27B8DF5}"/>
              </a:ext>
            </a:extLst>
          </p:cNvPr>
          <p:cNvSpPr>
            <a:spLocks noGrp="1" noChangeArrowheads="1"/>
          </p:cNvSpPr>
          <p:nvPr>
            <p:ph type="body" idx="1"/>
          </p:nvPr>
        </p:nvSpPr>
        <p:spPr>
          <a:xfrm>
            <a:off x="13855" y="1060804"/>
            <a:ext cx="5777345" cy="3394472"/>
          </a:xfrm>
        </p:spPr>
        <p:txBody>
          <a:bodyPr>
            <a:normAutofit/>
          </a:bodyPr>
          <a:lstStyle/>
          <a:p>
            <a:pPr lvl="1"/>
            <a:r>
              <a:rPr lang="en-US" altLang="en-US" sz="1600" dirty="0" err="1"/>
              <a:t>InvertedFile</a:t>
            </a:r>
            <a:r>
              <a:rPr lang="en-US" altLang="en-US" sz="1600" dirty="0"/>
              <a:t> (term string, position </a:t>
            </a:r>
            <a:r>
              <a:rPr lang="en-US" altLang="en-US" sz="1600" dirty="0" err="1"/>
              <a:t>int</a:t>
            </a:r>
            <a:r>
              <a:rPr lang="en-US" altLang="en-US" sz="1600" dirty="0"/>
              <a:t>, </a:t>
            </a:r>
            <a:r>
              <a:rPr lang="en-US" altLang="en-US" sz="1600" b="1" dirty="0" err="1">
                <a:solidFill>
                  <a:srgbClr val="FF0000"/>
                </a:solidFill>
              </a:rPr>
              <a:t>docID</a:t>
            </a:r>
            <a:r>
              <a:rPr lang="en-US" altLang="en-US" sz="1600" dirty="0">
                <a:solidFill>
                  <a:srgbClr val="FF0000"/>
                </a:solidFill>
              </a:rPr>
              <a:t> </a:t>
            </a:r>
            <a:r>
              <a:rPr lang="en-US" altLang="en-US" sz="1600" b="1" dirty="0" err="1">
                <a:solidFill>
                  <a:srgbClr val="FF0000"/>
                </a:solidFill>
              </a:rPr>
              <a:t>int</a:t>
            </a:r>
            <a:r>
              <a:rPr lang="en-US" altLang="en-US" sz="1600" dirty="0"/>
              <a:t>)</a:t>
            </a:r>
          </a:p>
          <a:p>
            <a:pPr lvl="2"/>
            <a:r>
              <a:rPr lang="en-US" altLang="en-US" sz="1400" dirty="0"/>
              <a:t>IDs smaller, compress better than URLS</a:t>
            </a:r>
          </a:p>
          <a:p>
            <a:pPr lvl="1"/>
            <a:r>
              <a:rPr lang="en-US" altLang="en-US" sz="1600" dirty="0"/>
              <a:t>Files</a:t>
            </a:r>
            <a:r>
              <a:rPr lang="en-US" altLang="en-US" sz="1600" b="1" dirty="0"/>
              <a:t>(</a:t>
            </a:r>
            <a:r>
              <a:rPr lang="en-US" altLang="en-US" sz="1600" b="1" dirty="0" err="1">
                <a:solidFill>
                  <a:srgbClr val="FF0000"/>
                </a:solidFill>
              </a:rPr>
              <a:t>docID</a:t>
            </a:r>
            <a:r>
              <a:rPr lang="en-US" altLang="en-US" sz="1600" b="1" dirty="0">
                <a:solidFill>
                  <a:srgbClr val="FF0000"/>
                </a:solidFill>
              </a:rPr>
              <a:t> </a:t>
            </a:r>
            <a:r>
              <a:rPr lang="en-US" altLang="en-US" sz="1600" b="1" dirty="0" err="1">
                <a:solidFill>
                  <a:srgbClr val="FF0000"/>
                </a:solidFill>
              </a:rPr>
              <a:t>int</a:t>
            </a:r>
            <a:r>
              <a:rPr lang="en-US" altLang="en-US" sz="1600" b="1" dirty="0">
                <a:solidFill>
                  <a:srgbClr val="FF0000"/>
                </a:solidFill>
              </a:rPr>
              <a:t>, URL string</a:t>
            </a:r>
            <a:r>
              <a:rPr lang="en-US" altLang="en-US" sz="1600" dirty="0"/>
              <a:t>, snippet string, …)</a:t>
            </a:r>
          </a:p>
          <a:p>
            <a:pPr lvl="2"/>
            <a:r>
              <a:rPr lang="en-US" altLang="en-US" sz="1400" dirty="0"/>
              <a:t>and possibly a cache file ID</a:t>
            </a:r>
          </a:p>
          <a:p>
            <a:pPr lvl="1"/>
            <a:r>
              <a:rPr lang="en-US" altLang="en-US" sz="1600" dirty="0" err="1"/>
              <a:t>Btree</a:t>
            </a:r>
            <a:r>
              <a:rPr lang="en-US" altLang="en-US" sz="1600" dirty="0"/>
              <a:t> on </a:t>
            </a:r>
            <a:r>
              <a:rPr lang="en-US" altLang="en-US" sz="1600" dirty="0" err="1"/>
              <a:t>InvertedFile.term</a:t>
            </a:r>
            <a:endParaRPr lang="en-US" altLang="en-US" sz="1600" dirty="0"/>
          </a:p>
          <a:p>
            <a:pPr lvl="1"/>
            <a:r>
              <a:rPr lang="en-US" altLang="en-US" sz="1600" dirty="0" err="1"/>
              <a:t>Btree</a:t>
            </a:r>
            <a:r>
              <a:rPr lang="en-US" altLang="en-US" sz="1600" dirty="0"/>
              <a:t> on </a:t>
            </a:r>
            <a:r>
              <a:rPr lang="en-US" altLang="en-US" sz="1600" dirty="0" err="1"/>
              <a:t>Files.docID</a:t>
            </a:r>
            <a:endParaRPr lang="en-US" altLang="en-US" sz="1600" dirty="0"/>
          </a:p>
          <a:p>
            <a:pPr lvl="1"/>
            <a:r>
              <a:rPr lang="en-US" altLang="en-US" sz="1600" dirty="0"/>
              <a:t>Requires a final </a:t>
            </a:r>
            <a:r>
              <a:rPr lang="ja-JP" altLang="en-US" sz="1600" dirty="0"/>
              <a:t>“</a:t>
            </a:r>
            <a:r>
              <a:rPr lang="en-US" altLang="ja-JP" sz="1600" dirty="0"/>
              <a:t>join</a:t>
            </a:r>
            <a:r>
              <a:rPr lang="ja-JP" altLang="en-US" sz="1600" dirty="0"/>
              <a:t>”</a:t>
            </a:r>
            <a:r>
              <a:rPr lang="en-US" altLang="ja-JP" sz="1600" dirty="0"/>
              <a:t> step between typical query result and </a:t>
            </a:r>
            <a:r>
              <a:rPr lang="en-US" altLang="ja-JP" sz="1600" dirty="0" err="1"/>
              <a:t>Files.docID</a:t>
            </a:r>
            <a:endParaRPr lang="en-US" altLang="ja-JP" sz="1600" dirty="0"/>
          </a:p>
          <a:p>
            <a:pPr lvl="2"/>
            <a:r>
              <a:rPr lang="en-US" altLang="en-US" sz="1400" dirty="0"/>
              <a:t>Do this lazily: one results page at a time!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65EBE6DE-0C34-FA43-B5D6-B762D8F0C77D}"/>
              </a:ext>
            </a:extLst>
          </p:cNvPr>
          <p:cNvSpPr>
            <a:spLocks noGrp="1" noChangeArrowheads="1"/>
          </p:cNvSpPr>
          <p:nvPr>
            <p:ph type="title"/>
          </p:nvPr>
        </p:nvSpPr>
        <p:spPr/>
        <p:txBody>
          <a:bodyPr/>
          <a:lstStyle/>
          <a:p>
            <a:r>
              <a:rPr lang="en-US" altLang="en-US"/>
              <a:t>Updates and Text Search</a:t>
            </a:r>
          </a:p>
        </p:txBody>
      </p:sp>
      <p:sp>
        <p:nvSpPr>
          <p:cNvPr id="47106" name="Rectangle 3">
            <a:extLst>
              <a:ext uri="{FF2B5EF4-FFF2-40B4-BE49-F238E27FC236}">
                <a16:creationId xmlns:a16="http://schemas.microsoft.com/office/drawing/2014/main" id="{503F1C9B-B130-A041-AB24-62B109AD29FE}"/>
              </a:ext>
            </a:extLst>
          </p:cNvPr>
          <p:cNvSpPr>
            <a:spLocks noGrp="1" noChangeArrowheads="1"/>
          </p:cNvSpPr>
          <p:nvPr>
            <p:ph type="body" idx="1"/>
          </p:nvPr>
        </p:nvSpPr>
        <p:spPr>
          <a:xfrm>
            <a:off x="457200" y="1200151"/>
            <a:ext cx="7086600" cy="3394472"/>
          </a:xfrm>
        </p:spPr>
        <p:txBody>
          <a:bodyPr>
            <a:normAutofit fontScale="92500" lnSpcReduction="20000"/>
          </a:bodyPr>
          <a:lstStyle/>
          <a:p>
            <a:r>
              <a:rPr lang="en-US" altLang="en-US" dirty="0"/>
              <a:t>Text search engines are designed to be query-mostly</a:t>
            </a:r>
          </a:p>
          <a:p>
            <a:pPr lvl="1"/>
            <a:r>
              <a:rPr lang="en-US" altLang="en-US" dirty="0"/>
              <a:t>Deletes and modifications are rare</a:t>
            </a:r>
          </a:p>
          <a:p>
            <a:pPr lvl="1"/>
            <a:r>
              <a:rPr lang="en-US" altLang="en-US" dirty="0"/>
              <a:t>Can postpone updates (nobody notices, no transactions!)</a:t>
            </a:r>
          </a:p>
          <a:p>
            <a:pPr lvl="2"/>
            <a:r>
              <a:rPr lang="en-US" altLang="en-US" dirty="0"/>
              <a:t>Can work off a union of indexes</a:t>
            </a:r>
          </a:p>
          <a:p>
            <a:pPr lvl="2"/>
            <a:r>
              <a:rPr lang="en-US" altLang="en-US" dirty="0"/>
              <a:t>Merge them in batch (typically re-bulk-load a new index)</a:t>
            </a:r>
          </a:p>
          <a:p>
            <a:pPr lvl="2"/>
            <a:r>
              <a:rPr lang="en-US" altLang="en-US" dirty="0"/>
              <a:t>“Log-Structured Merge” index</a:t>
            </a:r>
          </a:p>
          <a:p>
            <a:pPr lvl="1"/>
            <a:r>
              <a:rPr lang="en-US" altLang="en-US" dirty="0"/>
              <a:t>Can’</a:t>
            </a:r>
            <a:r>
              <a:rPr lang="en-US" altLang="ja-JP" dirty="0"/>
              <a:t>t afford to go offline for an update?</a:t>
            </a:r>
          </a:p>
          <a:p>
            <a:pPr lvl="2"/>
            <a:r>
              <a:rPr lang="en-US" altLang="en-US" dirty="0"/>
              <a:t>Create a 2nd index on a separate machine</a:t>
            </a:r>
          </a:p>
          <a:p>
            <a:pPr lvl="2"/>
            <a:r>
              <a:rPr lang="en-US" altLang="en-US" dirty="0"/>
              <a:t>Replace the 1st index with the 2nd!</a:t>
            </a:r>
          </a:p>
          <a:p>
            <a:pPr lvl="1"/>
            <a:r>
              <a:rPr lang="en-US" altLang="en-US" dirty="0"/>
              <a:t>So no concurrency control problems</a:t>
            </a:r>
          </a:p>
          <a:p>
            <a:pPr lvl="1"/>
            <a:r>
              <a:rPr lang="en-US" altLang="en-US" dirty="0"/>
              <a:t>Can compress to search-friendly, update-unfriendly </a:t>
            </a:r>
            <a:br>
              <a:rPr lang="en-US" altLang="en-US" dirty="0"/>
            </a:br>
            <a:r>
              <a:rPr lang="en-US" altLang="en-US" dirty="0"/>
              <a:t>format</a:t>
            </a:r>
          </a:p>
          <a:p>
            <a:pPr lvl="1"/>
            <a:r>
              <a:rPr lang="en-US" altLang="en-US" dirty="0"/>
              <a:t>Can keep postings lists sorted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65EBE6DE-0C34-FA43-B5D6-B762D8F0C77D}"/>
              </a:ext>
            </a:extLst>
          </p:cNvPr>
          <p:cNvSpPr>
            <a:spLocks noGrp="1" noChangeArrowheads="1"/>
          </p:cNvSpPr>
          <p:nvPr>
            <p:ph type="title"/>
          </p:nvPr>
        </p:nvSpPr>
        <p:spPr/>
        <p:txBody>
          <a:bodyPr>
            <a:normAutofit fontScale="90000"/>
          </a:bodyPr>
          <a:lstStyle/>
          <a:p>
            <a:r>
              <a:rPr lang="en-US" altLang="en-US" dirty="0"/>
              <a:t>Two Different Points in the DB Design Space</a:t>
            </a:r>
          </a:p>
        </p:txBody>
      </p:sp>
      <p:sp>
        <p:nvSpPr>
          <p:cNvPr id="47106" name="Rectangle 3">
            <a:extLst>
              <a:ext uri="{FF2B5EF4-FFF2-40B4-BE49-F238E27FC236}">
                <a16:creationId xmlns:a16="http://schemas.microsoft.com/office/drawing/2014/main" id="{503F1C9B-B130-A041-AB24-62B109AD29FE}"/>
              </a:ext>
            </a:extLst>
          </p:cNvPr>
          <p:cNvSpPr>
            <a:spLocks noGrp="1" noChangeArrowheads="1"/>
          </p:cNvSpPr>
          <p:nvPr>
            <p:ph type="body" idx="1"/>
          </p:nvPr>
        </p:nvSpPr>
        <p:spPr/>
        <p:txBody>
          <a:bodyPr>
            <a:normAutofit lnSpcReduction="10000"/>
          </a:bodyPr>
          <a:lstStyle/>
          <a:p>
            <a:pPr>
              <a:spcBef>
                <a:spcPts val="2400"/>
              </a:spcBef>
            </a:pPr>
            <a:r>
              <a:rPr lang="en-US" altLang="en-US" dirty="0"/>
              <a:t>See why text search engines and RDBMSs are separate?</a:t>
            </a:r>
          </a:p>
          <a:p>
            <a:pPr lvl="1"/>
            <a:r>
              <a:rPr lang="en-US" altLang="en-US" dirty="0"/>
              <a:t>Text-search engines tune that “one SQL query” to death!</a:t>
            </a:r>
          </a:p>
          <a:p>
            <a:pPr lvl="1"/>
            <a:r>
              <a:rPr lang="en-US" altLang="en-US" dirty="0"/>
              <a:t>Engineering for a special-case workload vs. a general workload</a:t>
            </a:r>
          </a:p>
          <a:p>
            <a:r>
              <a:rPr lang="en-US" altLang="en-US" dirty="0"/>
              <a:t>Many DBMSs today also focus on special-case workloads</a:t>
            </a:r>
          </a:p>
          <a:p>
            <a:pPr lvl="1"/>
            <a:r>
              <a:rPr lang="en-US" altLang="en-US" sz="1600" dirty="0"/>
              <a:t>On-Line Transaction Processing (OLTP)</a:t>
            </a:r>
          </a:p>
          <a:p>
            <a:pPr lvl="1"/>
            <a:r>
              <a:rPr lang="en-US" altLang="en-US" sz="1600" dirty="0"/>
              <a:t>Analytic Processing</a:t>
            </a:r>
          </a:p>
          <a:p>
            <a:pPr lvl="1"/>
            <a:r>
              <a:rPr lang="en-US" altLang="en-US" sz="1600" dirty="0"/>
              <a:t>Key/Value storage</a:t>
            </a:r>
          </a:p>
          <a:p>
            <a:pPr lvl="1"/>
            <a:r>
              <a:rPr lang="en-US" altLang="en-US" sz="1600" dirty="0"/>
              <a:t>Graph databases</a:t>
            </a:r>
          </a:p>
          <a:p>
            <a:r>
              <a:rPr lang="en-US" altLang="en-US" dirty="0"/>
              <a:t>Text Search is an example</a:t>
            </a:r>
          </a:p>
          <a:p>
            <a:pPr lvl="1"/>
            <a:r>
              <a:rPr lang="en-US" altLang="en-US" dirty="0"/>
              <a:t>Change assumptions, change design decisions</a:t>
            </a:r>
          </a:p>
          <a:p>
            <a:pPr lvl="1"/>
            <a:r>
              <a:rPr lang="en-US" altLang="en-US" dirty="0"/>
              <a:t>Many core issues stay the same</a:t>
            </a:r>
          </a:p>
        </p:txBody>
      </p:sp>
    </p:spTree>
    <p:extLst>
      <p:ext uri="{BB962C8B-B14F-4D97-AF65-F5344CB8AC3E}">
        <p14:creationId xmlns:p14="http://schemas.microsoft.com/office/powerpoint/2010/main" val="87030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2A83270-7EB5-7745-9586-7F9D8207943C}"/>
              </a:ext>
            </a:extLst>
          </p:cNvPr>
          <p:cNvSpPr>
            <a:spLocks noGrp="1" noChangeArrowheads="1"/>
          </p:cNvSpPr>
          <p:nvPr>
            <p:ph type="title"/>
          </p:nvPr>
        </p:nvSpPr>
        <p:spPr/>
        <p:txBody>
          <a:bodyPr/>
          <a:lstStyle/>
          <a:p>
            <a:r>
              <a:rPr lang="en-US" altLang="en-US" dirty="0"/>
              <a:t>Information Retrieval (IR): History</a:t>
            </a:r>
          </a:p>
        </p:txBody>
      </p:sp>
      <p:sp>
        <p:nvSpPr>
          <p:cNvPr id="18435" name="Rectangle 3">
            <a:extLst>
              <a:ext uri="{FF2B5EF4-FFF2-40B4-BE49-F238E27FC236}">
                <a16:creationId xmlns:a16="http://schemas.microsoft.com/office/drawing/2014/main" id="{BB8AA367-C9BA-F74C-8720-8CC0AD032D88}"/>
              </a:ext>
            </a:extLst>
          </p:cNvPr>
          <p:cNvSpPr>
            <a:spLocks noGrp="1" noChangeArrowheads="1"/>
          </p:cNvSpPr>
          <p:nvPr>
            <p:ph type="body" idx="1"/>
          </p:nvPr>
        </p:nvSpPr>
        <p:spPr/>
        <p:txBody>
          <a:bodyPr>
            <a:normAutofit fontScale="92500" lnSpcReduction="20000"/>
          </a:bodyPr>
          <a:lstStyle/>
          <a:p>
            <a:r>
              <a:rPr lang="en-US" altLang="en-US" dirty="0"/>
              <a:t>A research field traditionally separate from Databases</a:t>
            </a:r>
          </a:p>
          <a:p>
            <a:pPr lvl="1"/>
            <a:r>
              <a:rPr lang="en-US" altLang="en-US" dirty="0"/>
              <a:t>Hans P. </a:t>
            </a:r>
            <a:r>
              <a:rPr lang="en-US" altLang="en-US" dirty="0" err="1"/>
              <a:t>Luhn</a:t>
            </a:r>
            <a:r>
              <a:rPr lang="en-US" altLang="en-US" dirty="0"/>
              <a:t>, IBM, 1959: </a:t>
            </a:r>
            <a:r>
              <a:rPr lang="ja-JP" altLang="en-US" dirty="0"/>
              <a:t>“</a:t>
            </a:r>
            <a:r>
              <a:rPr lang="en-US" altLang="ja-JP" dirty="0"/>
              <a:t>Keyword in Context (KWIC)</a:t>
            </a:r>
            <a:r>
              <a:rPr lang="ja-JP" altLang="en-US" dirty="0"/>
              <a:t>”</a:t>
            </a:r>
            <a:endParaRPr lang="en-US" altLang="ja-JP" dirty="0"/>
          </a:p>
          <a:p>
            <a:pPr lvl="1"/>
            <a:r>
              <a:rPr lang="en-US" altLang="en-US" dirty="0"/>
              <a:t>G. Salton at Cornell in the 60’</a:t>
            </a:r>
            <a:r>
              <a:rPr lang="en-US" altLang="ja-JP" dirty="0"/>
              <a:t>s/70’s: SMART</a:t>
            </a:r>
          </a:p>
          <a:p>
            <a:pPr lvl="2"/>
            <a:r>
              <a:rPr lang="en-US" altLang="en-US" dirty="0"/>
              <a:t>Around the same time as relational DB revolution</a:t>
            </a:r>
          </a:p>
          <a:p>
            <a:pPr lvl="1"/>
            <a:r>
              <a:rPr lang="en-US" altLang="en-US" dirty="0"/>
              <a:t>Tons of research since then</a:t>
            </a:r>
          </a:p>
          <a:p>
            <a:pPr lvl="2"/>
            <a:r>
              <a:rPr lang="en-US" altLang="en-US" dirty="0"/>
              <a:t>Especially in the web era</a:t>
            </a:r>
          </a:p>
          <a:p>
            <a:pPr>
              <a:spcBef>
                <a:spcPts val="3000"/>
              </a:spcBef>
            </a:pPr>
            <a:r>
              <a:rPr lang="en-US" altLang="en-US" dirty="0"/>
              <a:t>Products traditionally separate</a:t>
            </a:r>
          </a:p>
          <a:p>
            <a:pPr lvl="1"/>
            <a:r>
              <a:rPr lang="en-US" altLang="en-US" dirty="0"/>
              <a:t>Originally, document management systems </a:t>
            </a:r>
          </a:p>
          <a:p>
            <a:pPr lvl="2"/>
            <a:r>
              <a:rPr lang="en-US" altLang="en-US" dirty="0"/>
              <a:t>Libraries, government, law, etc.</a:t>
            </a:r>
          </a:p>
          <a:p>
            <a:pPr lvl="1"/>
            <a:r>
              <a:rPr lang="en-US" altLang="en-US" dirty="0"/>
              <a:t>Renaissance came with web search and advertising</a:t>
            </a:r>
          </a:p>
          <a:p>
            <a:pPr lvl="2"/>
            <a:r>
              <a:rPr lang="en-US" altLang="en-US" dirty="0"/>
              <a:t>Still a small market in </a:t>
            </a:r>
            <a:r>
              <a:rPr lang="ja-JP" altLang="en-US" dirty="0"/>
              <a:t>“</a:t>
            </a:r>
            <a:r>
              <a:rPr lang="en-US" altLang="ja-JP" dirty="0"/>
              <a:t>Enterprise search</a:t>
            </a:r>
            <a:r>
              <a:rPr lang="ja-JP" altLang="en-US" dirty="0"/>
              <a:t>”</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B76668C-AA39-1342-81A2-AB6D7704CAD8}"/>
              </a:ext>
            </a:extLst>
          </p:cNvPr>
          <p:cNvSpPr>
            <a:spLocks noGrp="1" noChangeArrowheads="1"/>
          </p:cNvSpPr>
          <p:nvPr>
            <p:ph type="title"/>
          </p:nvPr>
        </p:nvSpPr>
        <p:spPr/>
        <p:txBody>
          <a:bodyPr/>
          <a:lstStyle/>
          <a:p>
            <a:r>
              <a:rPr lang="en-US" altLang="en-US" dirty="0"/>
              <a:t>Tons more tricks for text</a:t>
            </a:r>
          </a:p>
        </p:txBody>
      </p:sp>
      <p:sp>
        <p:nvSpPr>
          <p:cNvPr id="49155" name="Rectangle 3">
            <a:extLst>
              <a:ext uri="{FF2B5EF4-FFF2-40B4-BE49-F238E27FC236}">
                <a16:creationId xmlns:a16="http://schemas.microsoft.com/office/drawing/2014/main" id="{259C31D8-69A4-9145-B1DD-CAFA6C703B47}"/>
              </a:ext>
            </a:extLst>
          </p:cNvPr>
          <p:cNvSpPr>
            <a:spLocks noGrp="1" noChangeArrowheads="1"/>
          </p:cNvSpPr>
          <p:nvPr>
            <p:ph type="body" idx="1"/>
          </p:nvPr>
        </p:nvSpPr>
        <p:spPr/>
        <p:txBody>
          <a:bodyPr>
            <a:normAutofit fontScale="92500" lnSpcReduction="20000"/>
          </a:bodyPr>
          <a:lstStyle/>
          <a:p>
            <a:r>
              <a:rPr lang="en-US" altLang="en-US" dirty="0"/>
              <a:t>Faster postings list intersection</a:t>
            </a:r>
          </a:p>
          <a:p>
            <a:pPr lvl="1"/>
            <a:r>
              <a:rPr lang="en-US" altLang="en-US" dirty="0"/>
              <a:t>In-memory, multi-way merge join algorithms</a:t>
            </a:r>
          </a:p>
          <a:p>
            <a:r>
              <a:rPr lang="en-US" altLang="en-US" dirty="0"/>
              <a:t>How to </a:t>
            </a:r>
            <a:r>
              <a:rPr lang="ja-JP" altLang="en-US" dirty="0"/>
              <a:t>“</a:t>
            </a:r>
            <a:r>
              <a:rPr lang="en-US" altLang="ja-JP" dirty="0"/>
              <a:t>rank</a:t>
            </a:r>
            <a:r>
              <a:rPr lang="ja-JP" altLang="en-US" dirty="0"/>
              <a:t>”</a:t>
            </a:r>
            <a:r>
              <a:rPr lang="en-US" altLang="ja-JP" dirty="0"/>
              <a:t> the output?</a:t>
            </a:r>
          </a:p>
          <a:p>
            <a:pPr lvl="1"/>
            <a:r>
              <a:rPr lang="en-US" altLang="en-US" dirty="0"/>
              <a:t>Coming soon</a:t>
            </a:r>
          </a:p>
          <a:p>
            <a:r>
              <a:rPr lang="en-US" altLang="en-US" dirty="0"/>
              <a:t>Document </a:t>
            </a:r>
            <a:r>
              <a:rPr lang="ja-JP" altLang="en-US" dirty="0"/>
              <a:t>“</a:t>
            </a:r>
            <a:r>
              <a:rPr lang="en-US" altLang="ja-JP" dirty="0"/>
              <a:t>clustering</a:t>
            </a:r>
            <a:r>
              <a:rPr lang="ja-JP" altLang="en-US" dirty="0"/>
              <a:t>”</a:t>
            </a:r>
            <a:r>
              <a:rPr lang="en-US" altLang="ja-JP" dirty="0"/>
              <a:t> to diversify outputs</a:t>
            </a:r>
            <a:endParaRPr lang="en-US" altLang="en-US" dirty="0"/>
          </a:p>
          <a:p>
            <a:r>
              <a:rPr lang="en-US" altLang="en-US" dirty="0"/>
              <a:t>How to use compression for better I/O performance?</a:t>
            </a:r>
          </a:p>
          <a:p>
            <a:pPr lvl="1"/>
            <a:r>
              <a:rPr lang="en-US" altLang="en-US" dirty="0"/>
              <a:t>E.g. making postings lists smaller</a:t>
            </a:r>
          </a:p>
          <a:p>
            <a:pPr lvl="1"/>
            <a:r>
              <a:rPr lang="en-US" altLang="en-US" dirty="0"/>
              <a:t>Try to make things fit in RAM, processor cache</a:t>
            </a:r>
          </a:p>
          <a:p>
            <a:r>
              <a:rPr lang="en-US" altLang="en-US" dirty="0"/>
              <a:t>How to deal with synonyms, misspelling, abbreviations? </a:t>
            </a:r>
          </a:p>
          <a:p>
            <a:r>
              <a:rPr lang="en-US" altLang="en-US" dirty="0"/>
              <a:t>How to write a good web crawler? Index loader?</a:t>
            </a:r>
          </a:p>
          <a:p>
            <a:r>
              <a:rPr lang="en-US" altLang="en-US" dirty="0"/>
              <a:t>Dealing with SEO (a.k.a. web spam)</a:t>
            </a:r>
          </a:p>
          <a:p>
            <a:r>
              <a:rPr lang="en-US" altLang="en-US" dirty="0"/>
              <a:t>User Customization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F2F84C5-8AD1-1D48-B12A-373D9339AC6E}"/>
              </a:ext>
            </a:extLst>
          </p:cNvPr>
          <p:cNvSpPr>
            <a:spLocks noGrp="1" noChangeArrowheads="1"/>
          </p:cNvSpPr>
          <p:nvPr>
            <p:ph type="title"/>
          </p:nvPr>
        </p:nvSpPr>
        <p:spPr/>
        <p:txBody>
          <a:bodyPr/>
          <a:lstStyle/>
          <a:p>
            <a:r>
              <a:rPr lang="en-US" altLang="en-US"/>
              <a:t>You Already Know The Basics!</a:t>
            </a:r>
          </a:p>
        </p:txBody>
      </p:sp>
      <p:sp>
        <p:nvSpPr>
          <p:cNvPr id="51203" name="Rectangle 3">
            <a:extLst>
              <a:ext uri="{FF2B5EF4-FFF2-40B4-BE49-F238E27FC236}">
                <a16:creationId xmlns:a16="http://schemas.microsoft.com/office/drawing/2014/main" id="{E755ACF0-9624-FF48-8565-4322EA0E816A}"/>
              </a:ext>
            </a:extLst>
          </p:cNvPr>
          <p:cNvSpPr>
            <a:spLocks noGrp="1" noChangeArrowheads="1"/>
          </p:cNvSpPr>
          <p:nvPr>
            <p:ph type="body" idx="1"/>
          </p:nvPr>
        </p:nvSpPr>
        <p:spPr/>
        <p:txBody>
          <a:bodyPr/>
          <a:lstStyle/>
          <a:p>
            <a:r>
              <a:rPr lang="ja-JP" altLang="en-US"/>
              <a:t>“</a:t>
            </a:r>
            <a:r>
              <a:rPr lang="en-US" altLang="ja-JP"/>
              <a:t>Inverted files</a:t>
            </a:r>
            <a:r>
              <a:rPr lang="ja-JP" altLang="en-US"/>
              <a:t>”</a:t>
            </a:r>
            <a:r>
              <a:rPr lang="en-US" altLang="ja-JP"/>
              <a:t> are the workhorses of all text search engines</a:t>
            </a:r>
          </a:p>
          <a:p>
            <a:pPr lvl="1"/>
            <a:r>
              <a:rPr lang="en-US" altLang="en-US"/>
              <a:t>Just B+-tree or Hash indexes on bag-of-words</a:t>
            </a:r>
          </a:p>
          <a:p>
            <a:r>
              <a:rPr lang="en-US" altLang="en-US"/>
              <a:t>Intersect, Union and Set Difference (Except)</a:t>
            </a:r>
          </a:p>
          <a:p>
            <a:pPr lvl="1"/>
            <a:r>
              <a:rPr lang="en-US" altLang="en-US"/>
              <a:t>Usually implemented via pre-sorting and merge</a:t>
            </a:r>
          </a:p>
          <a:p>
            <a:pPr lvl="1"/>
            <a:r>
              <a:rPr lang="en-US" altLang="en-US"/>
              <a:t>Or can be done with hash or index joins</a:t>
            </a:r>
          </a:p>
          <a:p>
            <a:r>
              <a:rPr lang="en-US" altLang="en-US"/>
              <a:t>Much of the other stuff is custom to text &amp; web</a:t>
            </a:r>
            <a:endParaRPr lang="en-US" altLang="ja-JP"/>
          </a:p>
          <a:p>
            <a:pPr lvl="1"/>
            <a:r>
              <a:rPr lang="en-US" altLang="en-US"/>
              <a:t>Linguistics and statistics (more the latter!)</a:t>
            </a:r>
          </a:p>
          <a:p>
            <a:pPr lvl="1"/>
            <a:r>
              <a:rPr lang="en-US" altLang="en-US"/>
              <a:t>Exploiting graph structure of the web</a:t>
            </a:r>
          </a:p>
          <a:p>
            <a:pPr lvl="1"/>
            <a:r>
              <a:rPr lang="en-US" altLang="en-US"/>
              <a:t>Understanding content types, user desires,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AA4E1C7-D4B2-FC4A-9699-AA53E6BDD8AF}"/>
              </a:ext>
            </a:extLst>
          </p:cNvPr>
          <p:cNvSpPr>
            <a:spLocks noGrp="1" noChangeArrowheads="1"/>
          </p:cNvSpPr>
          <p:nvPr>
            <p:ph type="title"/>
          </p:nvPr>
        </p:nvSpPr>
        <p:spPr/>
        <p:txBody>
          <a:bodyPr/>
          <a:lstStyle/>
          <a:p>
            <a:r>
              <a:rPr lang="en-US" altLang="en-US"/>
              <a:t>IR Buzzwords to Know (so far!)</a:t>
            </a:r>
          </a:p>
        </p:txBody>
      </p:sp>
      <p:sp>
        <p:nvSpPr>
          <p:cNvPr id="53251" name="Rectangle 3">
            <a:extLst>
              <a:ext uri="{FF2B5EF4-FFF2-40B4-BE49-F238E27FC236}">
                <a16:creationId xmlns:a16="http://schemas.microsoft.com/office/drawing/2014/main" id="{554B1192-4A62-F444-8A86-82C757CA9379}"/>
              </a:ext>
            </a:extLst>
          </p:cNvPr>
          <p:cNvSpPr>
            <a:spLocks noGrp="1" noChangeArrowheads="1"/>
          </p:cNvSpPr>
          <p:nvPr>
            <p:ph type="body" idx="1"/>
          </p:nvPr>
        </p:nvSpPr>
        <p:spPr>
          <a:xfrm>
            <a:off x="304800" y="1053877"/>
            <a:ext cx="8229600" cy="3394472"/>
          </a:xfrm>
        </p:spPr>
        <p:txBody>
          <a:bodyPr/>
          <a:lstStyle/>
          <a:p>
            <a:r>
              <a:rPr lang="en-US" altLang="en-US" dirty="0"/>
              <a:t>I taught this </a:t>
            </a:r>
            <a:r>
              <a:rPr lang="en-US" altLang="en-US" dirty="0" err="1"/>
              <a:t>w.r.t</a:t>
            </a:r>
            <a:r>
              <a:rPr lang="en-US" altLang="en-US" dirty="0"/>
              <a:t>. relational foundations </a:t>
            </a:r>
          </a:p>
          <a:p>
            <a:r>
              <a:rPr lang="en-US" altLang="en-US" dirty="0"/>
              <a:t>But you need to know the IR lingo!</a:t>
            </a:r>
          </a:p>
          <a:p>
            <a:pPr lvl="1"/>
            <a:r>
              <a:rPr lang="en-US" altLang="en-US" dirty="0"/>
              <a:t>Corpus: a collection of documents (plural: corpora)</a:t>
            </a:r>
          </a:p>
          <a:p>
            <a:pPr lvl="1"/>
            <a:r>
              <a:rPr lang="en-US" altLang="en-US" dirty="0"/>
              <a:t>Term: an isolated string (searchable unit)</a:t>
            </a:r>
          </a:p>
          <a:p>
            <a:pPr lvl="1"/>
            <a:r>
              <a:rPr lang="en-US" altLang="en-US" dirty="0"/>
              <a:t>Index: a mechanism mapping terms to documents</a:t>
            </a:r>
          </a:p>
          <a:p>
            <a:pPr lvl="1"/>
            <a:r>
              <a:rPr lang="en-US" altLang="en-US" dirty="0"/>
              <a:t>Inverted File (= Postings File): a file containing terms and associated postings lists</a:t>
            </a:r>
          </a:p>
          <a:p>
            <a:pPr lvl="1"/>
            <a:r>
              <a:rPr lang="en-US" altLang="en-US" dirty="0"/>
              <a:t>Postings List: a list of pointers (</a:t>
            </a:r>
            <a:r>
              <a:rPr lang="ja-JP" altLang="en-US" dirty="0"/>
              <a:t>“</a:t>
            </a:r>
            <a:r>
              <a:rPr lang="en-US" altLang="ja-JP" dirty="0"/>
              <a:t>postings</a:t>
            </a:r>
            <a:r>
              <a:rPr lang="ja-JP" altLang="en-US" dirty="0"/>
              <a:t>”</a:t>
            </a:r>
            <a:r>
              <a:rPr lang="en-US" altLang="ja-JP" dirty="0"/>
              <a:t>) to documents</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F109E7B5-F9FC-6A48-A082-13C347388999}"/>
              </a:ext>
            </a:extLst>
          </p:cNvPr>
          <p:cNvSpPr>
            <a:spLocks noGrp="1" noChangeArrowheads="1"/>
          </p:cNvSpPr>
          <p:nvPr>
            <p:ph type="title"/>
          </p:nvPr>
        </p:nvSpPr>
        <p:spPr/>
        <p:txBody>
          <a:bodyPr/>
          <a:lstStyle/>
          <a:p>
            <a:r>
              <a:rPr lang="en-US" altLang="en-US"/>
              <a:t>Summary</a:t>
            </a:r>
          </a:p>
        </p:txBody>
      </p:sp>
      <p:sp>
        <p:nvSpPr>
          <p:cNvPr id="54274" name="Rectangle 3">
            <a:extLst>
              <a:ext uri="{FF2B5EF4-FFF2-40B4-BE49-F238E27FC236}">
                <a16:creationId xmlns:a16="http://schemas.microsoft.com/office/drawing/2014/main" id="{58864DB3-033F-1A4B-91DB-A14E613387C6}"/>
              </a:ext>
            </a:extLst>
          </p:cNvPr>
          <p:cNvSpPr>
            <a:spLocks noGrp="1" noChangeArrowheads="1"/>
          </p:cNvSpPr>
          <p:nvPr>
            <p:ph type="body" idx="1"/>
          </p:nvPr>
        </p:nvSpPr>
        <p:spPr>
          <a:xfrm>
            <a:off x="0" y="1200150"/>
            <a:ext cx="8229600" cy="3394472"/>
          </a:xfrm>
        </p:spPr>
        <p:txBody>
          <a:bodyPr>
            <a:normAutofit fontScale="85000" lnSpcReduction="20000"/>
          </a:bodyPr>
          <a:lstStyle/>
          <a:p>
            <a:r>
              <a:rPr lang="en-US" altLang="en-US" dirty="0"/>
              <a:t>IR &amp; Relational systems share building blocks for scalability</a:t>
            </a:r>
          </a:p>
          <a:p>
            <a:pPr lvl="1"/>
            <a:r>
              <a:rPr lang="en-US" altLang="en-US" dirty="0"/>
              <a:t>Internally, search engine converts text to relational tuples!</a:t>
            </a:r>
          </a:p>
          <a:p>
            <a:pPr lvl="1"/>
            <a:r>
              <a:rPr lang="en-US" altLang="en-US" dirty="0"/>
              <a:t>Equality indexes (B-trees)</a:t>
            </a:r>
          </a:p>
          <a:p>
            <a:pPr lvl="1"/>
            <a:r>
              <a:rPr lang="en-US" altLang="en-US" dirty="0"/>
              <a:t>Dataflow (iterators) and parallel dataflow</a:t>
            </a:r>
          </a:p>
          <a:p>
            <a:pPr lvl="1">
              <a:spcAft>
                <a:spcPts val="600"/>
              </a:spcAft>
            </a:pPr>
            <a:r>
              <a:rPr lang="ja-JP" altLang="en-US" dirty="0"/>
              <a:t>“</a:t>
            </a:r>
            <a:r>
              <a:rPr lang="en-US" altLang="ja-JP" dirty="0"/>
              <a:t>Join</a:t>
            </a:r>
            <a:r>
              <a:rPr lang="ja-JP" altLang="en-US" dirty="0"/>
              <a:t>”</a:t>
            </a:r>
            <a:r>
              <a:rPr lang="en-US" altLang="ja-JP" dirty="0"/>
              <a:t> algorithms, esp. merge-join</a:t>
            </a:r>
          </a:p>
          <a:p>
            <a:r>
              <a:rPr lang="en-US" altLang="en-US" dirty="0"/>
              <a:t>IR constrains queries, schema, promises on semantics</a:t>
            </a:r>
          </a:p>
          <a:p>
            <a:pPr lvl="1"/>
            <a:r>
              <a:rPr lang="en-US" altLang="en-US" dirty="0"/>
              <a:t>Affects storage format, indexing and concurrency control</a:t>
            </a:r>
          </a:p>
          <a:p>
            <a:pPr lvl="1">
              <a:spcAft>
                <a:spcPts val="600"/>
              </a:spcAft>
            </a:pPr>
            <a:r>
              <a:rPr lang="en-US" altLang="en-US" dirty="0"/>
              <a:t>Affects join algorithms &amp; selectivity estimation</a:t>
            </a:r>
          </a:p>
          <a:p>
            <a:r>
              <a:rPr lang="en-US" altLang="en-US" dirty="0"/>
              <a:t>IR has different performance goals</a:t>
            </a:r>
          </a:p>
          <a:p>
            <a:pPr lvl="1">
              <a:spcAft>
                <a:spcPts val="600"/>
              </a:spcAft>
            </a:pPr>
            <a:r>
              <a:rPr lang="en-US" altLang="en-US" dirty="0"/>
              <a:t>Ranking and best answers fast</a:t>
            </a:r>
          </a:p>
          <a:p>
            <a:r>
              <a:rPr lang="en-US" altLang="en-US" dirty="0"/>
              <a:t>Many challenges in IR related to </a:t>
            </a:r>
            <a:r>
              <a:rPr lang="en-US" altLang="ja-JP" dirty="0"/>
              <a:t>specifics of the domain</a:t>
            </a:r>
          </a:p>
          <a:p>
            <a:pPr lvl="1"/>
            <a:r>
              <a:rPr lang="en-US" altLang="en-US" dirty="0"/>
              <a:t>But don’</a:t>
            </a:r>
            <a:r>
              <a:rPr lang="en-US" altLang="ja-JP" dirty="0"/>
              <a:t>t tend to change the scalability infrastructure</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B5E78786-B5D5-5244-A763-C8B14BDED9A4}"/>
              </a:ext>
            </a:extLst>
          </p:cNvPr>
          <p:cNvSpPr>
            <a:spLocks noGrp="1" noChangeArrowheads="1"/>
          </p:cNvSpPr>
          <p:nvPr>
            <p:ph type="title"/>
          </p:nvPr>
        </p:nvSpPr>
        <p:spPr/>
        <p:txBody>
          <a:bodyPr/>
          <a:lstStyle/>
          <a:p>
            <a:r>
              <a:rPr lang="en-US" altLang="en-US"/>
              <a:t>Plan of Attack</a:t>
            </a:r>
          </a:p>
        </p:txBody>
      </p:sp>
      <p:sp>
        <p:nvSpPr>
          <p:cNvPr id="20482" name="Rectangle 3">
            <a:extLst>
              <a:ext uri="{FF2B5EF4-FFF2-40B4-BE49-F238E27FC236}">
                <a16:creationId xmlns:a16="http://schemas.microsoft.com/office/drawing/2014/main" id="{83543D49-466C-8645-940F-AD513C73FA29}"/>
              </a:ext>
            </a:extLst>
          </p:cNvPr>
          <p:cNvSpPr>
            <a:spLocks noGrp="1" noChangeArrowheads="1"/>
          </p:cNvSpPr>
          <p:nvPr>
            <p:ph type="body" idx="1"/>
          </p:nvPr>
        </p:nvSpPr>
        <p:spPr>
          <a:xfrm>
            <a:off x="152400" y="1198495"/>
            <a:ext cx="8229600" cy="3394472"/>
          </a:xfrm>
        </p:spPr>
        <p:txBody>
          <a:bodyPr>
            <a:normAutofit fontScale="92500" lnSpcReduction="20000"/>
          </a:bodyPr>
          <a:lstStyle/>
          <a:p>
            <a:pPr marL="457200" indent="-457200">
              <a:buFont typeface="+mj-lt"/>
              <a:buAutoNum type="arabicPeriod"/>
            </a:pPr>
            <a:r>
              <a:rPr lang="en-US" altLang="en-US" dirty="0"/>
              <a:t>Start with naïve Boolean Search on keywords</a:t>
            </a:r>
          </a:p>
          <a:p>
            <a:pPr lvl="1"/>
            <a:r>
              <a:rPr lang="en-US" altLang="en-US" dirty="0"/>
              <a:t>With unordered answer sets</a:t>
            </a:r>
          </a:p>
          <a:p>
            <a:pPr marL="457200" indent="-457200">
              <a:buFont typeface="+mj-lt"/>
              <a:buAutoNum type="arabicPeriod"/>
            </a:pPr>
            <a:r>
              <a:rPr lang="en-US" altLang="en-US" dirty="0"/>
              <a:t>Later:</a:t>
            </a:r>
          </a:p>
          <a:p>
            <a:pPr lvl="1"/>
            <a:r>
              <a:rPr lang="en-US" altLang="en-US" dirty="0"/>
              <a:t>A taste of result ranking</a:t>
            </a:r>
          </a:p>
          <a:p>
            <a:pPr marL="457200" indent="-457200">
              <a:buFont typeface="+mj-lt"/>
              <a:buAutoNum type="arabicPeriod"/>
            </a:pPr>
            <a:r>
              <a:rPr lang="en-US" altLang="en-US" dirty="0"/>
              <a:t>We’</a:t>
            </a:r>
            <a:r>
              <a:rPr lang="en-US" altLang="ja-JP" dirty="0"/>
              <a:t>ll skip:</a:t>
            </a:r>
          </a:p>
          <a:p>
            <a:pPr lvl="1"/>
            <a:r>
              <a:rPr lang="en-US" altLang="en-US" dirty="0"/>
              <a:t>Text-oriented index compression</a:t>
            </a:r>
          </a:p>
          <a:p>
            <a:pPr lvl="1"/>
            <a:r>
              <a:rPr lang="en-US" altLang="en-US" dirty="0"/>
              <a:t>Various bells and whistles (lots!)</a:t>
            </a:r>
          </a:p>
          <a:p>
            <a:pPr lvl="2"/>
            <a:r>
              <a:rPr lang="en-US" altLang="en-US" dirty="0"/>
              <a:t>Engineering the specifics of (written) human language. E.g.:</a:t>
            </a:r>
          </a:p>
          <a:p>
            <a:pPr lvl="3"/>
            <a:r>
              <a:rPr lang="en-US" altLang="en-US" sz="1500" dirty="0">
                <a:latin typeface="Helvetica Neue" charset="0"/>
                <a:ea typeface="Helvetica Neue" charset="0"/>
                <a:cs typeface="Helvetica Neue" charset="0"/>
              </a:rPr>
              <a:t>dealing with tense and plurals</a:t>
            </a:r>
          </a:p>
          <a:p>
            <a:pPr lvl="3"/>
            <a:r>
              <a:rPr lang="en-US" altLang="en-US" sz="1500" dirty="0">
                <a:latin typeface="Helvetica Neue" charset="0"/>
                <a:ea typeface="Helvetica Neue" charset="0"/>
                <a:cs typeface="Helvetica Neue" charset="0"/>
              </a:rPr>
              <a:t>identifying synonyms and related words</a:t>
            </a:r>
          </a:p>
          <a:p>
            <a:pPr lvl="3"/>
            <a:r>
              <a:rPr lang="en-US" altLang="en-US" sz="1500" dirty="0">
                <a:latin typeface="Helvetica Neue" charset="0"/>
                <a:ea typeface="Helvetica Neue" charset="0"/>
                <a:cs typeface="Helvetica Neue" charset="0"/>
              </a:rPr>
              <a:t>disambiguating multiple meanings of words</a:t>
            </a:r>
          </a:p>
          <a:p>
            <a:pPr lvl="3"/>
            <a:r>
              <a:rPr lang="en-US" altLang="en-US" sz="1500" dirty="0">
                <a:latin typeface="Helvetica Neue" charset="0"/>
                <a:ea typeface="Helvetica Neue" charset="0"/>
                <a:cs typeface="Helvetica Neue" charset="0"/>
              </a:rPr>
              <a:t>clustering output</a:t>
            </a:r>
          </a:p>
          <a:p>
            <a:pPr lvl="3"/>
            <a:r>
              <a:rPr lang="en-US" altLang="en-US" sz="1500" dirty="0">
                <a:latin typeface="Helvetica Neue" charset="0"/>
                <a:ea typeface="Helvetica Neue" charset="0"/>
                <a:cs typeface="Helvetica Neue" charset="0"/>
              </a:rPr>
              <a:t>semantic context, dialog</a:t>
            </a:r>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0BC62CB-59DD-1042-9699-7F34B549EA65}"/>
              </a:ext>
            </a:extLst>
          </p:cNvPr>
          <p:cNvSpPr>
            <a:spLocks noGrp="1" noChangeArrowheads="1"/>
          </p:cNvSpPr>
          <p:nvPr>
            <p:ph type="title"/>
          </p:nvPr>
        </p:nvSpPr>
        <p:spPr/>
        <p:txBody>
          <a:bodyPr/>
          <a:lstStyle/>
          <a:p>
            <a:r>
              <a:rPr lang="en-US" altLang="en-US"/>
              <a:t>IR vs. DBMS</a:t>
            </a:r>
          </a:p>
        </p:txBody>
      </p:sp>
      <p:sp>
        <p:nvSpPr>
          <p:cNvPr id="22531" name="Rectangle 3">
            <a:extLst>
              <a:ext uri="{FF2B5EF4-FFF2-40B4-BE49-F238E27FC236}">
                <a16:creationId xmlns:a16="http://schemas.microsoft.com/office/drawing/2014/main" id="{D1AD9612-B3FF-694C-90EA-ABF93E1AF11C}"/>
              </a:ext>
            </a:extLst>
          </p:cNvPr>
          <p:cNvSpPr>
            <a:spLocks noGrp="1" noChangeArrowheads="1"/>
          </p:cNvSpPr>
          <p:nvPr>
            <p:ph type="body" idx="1"/>
          </p:nvPr>
        </p:nvSpPr>
        <p:spPr>
          <a:xfrm>
            <a:off x="192276" y="1028701"/>
            <a:ext cx="8229600" cy="3943349"/>
          </a:xfrm>
        </p:spPr>
        <p:txBody>
          <a:bodyPr>
            <a:normAutofit/>
          </a:bodyPr>
          <a:lstStyle/>
          <a:p>
            <a:r>
              <a:rPr lang="en-US" altLang="en-US" dirty="0"/>
              <a:t>Seem like very different beasts</a:t>
            </a:r>
          </a:p>
          <a:p>
            <a:pPr>
              <a:spcBef>
                <a:spcPts val="20000"/>
              </a:spcBef>
            </a:pPr>
            <a:r>
              <a:rPr lang="en-US" altLang="en-US" dirty="0"/>
              <a:t>Under the hood, not as different as they might seem</a:t>
            </a:r>
          </a:p>
          <a:p>
            <a:pPr lvl="1"/>
            <a:r>
              <a:rPr lang="en-US" altLang="en-US" dirty="0"/>
              <a:t>In practice, no product does both well (yet)</a:t>
            </a:r>
          </a:p>
          <a:p>
            <a:r>
              <a:rPr lang="en-US" altLang="en-US" dirty="0"/>
              <a:t>IR engines more </a:t>
            </a:r>
            <a:r>
              <a:rPr lang="ja-JP" altLang="en-US" dirty="0"/>
              <a:t>“</a:t>
            </a:r>
            <a:r>
              <a:rPr lang="en-US" altLang="ja-JP" dirty="0"/>
              <a:t>custom</a:t>
            </a:r>
            <a:r>
              <a:rPr lang="ja-JP" altLang="en-US" dirty="0"/>
              <a:t>”</a:t>
            </a:r>
            <a:r>
              <a:rPr lang="en-US" altLang="ja-JP" dirty="0"/>
              <a:t> than most DBMSs</a:t>
            </a:r>
            <a:endParaRPr lang="en-US" altLang="en-US" dirty="0"/>
          </a:p>
        </p:txBody>
      </p:sp>
      <p:graphicFrame>
        <p:nvGraphicFramePr>
          <p:cNvPr id="20534" name="Group 54" descr="Table showing the pros and cons of IR and DBMS" title="Table">
            <a:extLst>
              <a:ext uri="{FF2B5EF4-FFF2-40B4-BE49-F238E27FC236}">
                <a16:creationId xmlns:a16="http://schemas.microsoft.com/office/drawing/2014/main" id="{6876CA13-F1DC-AB4B-95DB-3879617953BC}"/>
              </a:ext>
            </a:extLst>
          </p:cNvPr>
          <p:cNvGraphicFramePr>
            <a:graphicFrameLocks noGrp="1"/>
          </p:cNvGraphicFramePr>
          <p:nvPr>
            <p:extLst>
              <p:ext uri="{D42A27DB-BD31-4B8C-83A1-F6EECF244321}">
                <p14:modId xmlns:p14="http://schemas.microsoft.com/office/powerpoint/2010/main" val="601106455"/>
              </p:ext>
            </p:extLst>
          </p:nvPr>
        </p:nvGraphicFramePr>
        <p:xfrm>
          <a:off x="914400" y="1625204"/>
          <a:ext cx="4914900" cy="2001443"/>
        </p:xfrm>
        <a:graphic>
          <a:graphicData uri="http://schemas.openxmlformats.org/drawingml/2006/table">
            <a:tbl>
              <a:tblPr firstRow="1"/>
              <a:tblGrid>
                <a:gridCol w="24003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42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bg1"/>
                          </a:solidFill>
                          <a:effectLst/>
                          <a:latin typeface="Tahoma" charset="0"/>
                          <a:ea typeface="Osaka" charset="-128"/>
                          <a:cs typeface="Osaka" charset="-128"/>
                        </a:rPr>
                        <a:t>IR</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bg1"/>
                          </a:solidFill>
                          <a:effectLst/>
                          <a:latin typeface="Tahoma" charset="0"/>
                          <a:ea typeface="Osaka" charset="-128"/>
                          <a:cs typeface="Osaka" charset="-128"/>
                        </a:rPr>
                        <a:t>DBMS</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144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ahoma" charset="0"/>
                          <a:ea typeface="Osaka" charset="-128"/>
                          <a:cs typeface="Osaka" charset="-128"/>
                        </a:rPr>
                        <a:t>Imprecise Semantics</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ahoma" charset="0"/>
                          <a:ea typeface="Osaka" charset="-128"/>
                          <a:cs typeface="Osaka" charset="-128"/>
                        </a:rPr>
                        <a:t>Precise Semantics</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ahoma" charset="0"/>
                          <a:ea typeface="Osaka" charset="-128"/>
                          <a:cs typeface="Osaka" charset="-128"/>
                        </a:rPr>
                        <a:t>Keyword search</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ahoma" charset="0"/>
                          <a:ea typeface="Osaka" charset="-128"/>
                          <a:cs typeface="Osaka" charset="-128"/>
                        </a:rPr>
                        <a:t>SQL</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144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ahoma" charset="0"/>
                          <a:ea typeface="Osaka" charset="-128"/>
                          <a:cs typeface="Osaka" charset="-128"/>
                        </a:rPr>
                        <a:t>Unstructured text</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ahoma" charset="0"/>
                          <a:ea typeface="Osaka" charset="-128"/>
                          <a:cs typeface="Osaka" charset="-128"/>
                        </a:rPr>
                        <a:t>Structured data</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729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ahoma" charset="0"/>
                          <a:ea typeface="Osaka" charset="-128"/>
                          <a:cs typeface="Osaka" charset="-128"/>
                        </a:rPr>
                        <a:t>Read-Mostly.  </a:t>
                      </a:r>
                      <a:br>
                        <a:rPr kumimoji="0" lang="en-US" sz="1200" b="1" i="0" u="none" strike="noStrike" cap="none" normalizeH="0" baseline="0" dirty="0">
                          <a:ln>
                            <a:noFill/>
                          </a:ln>
                          <a:solidFill>
                            <a:schemeClr val="tx1"/>
                          </a:solidFill>
                          <a:effectLst/>
                          <a:latin typeface="Tahoma" charset="0"/>
                          <a:ea typeface="Osaka" charset="-128"/>
                          <a:cs typeface="Osaka" charset="-128"/>
                        </a:rPr>
                      </a:br>
                      <a:r>
                        <a:rPr kumimoji="0" lang="en-US" sz="1200" b="1" i="0" u="none" strike="noStrike" cap="none" normalizeH="0" baseline="0" dirty="0">
                          <a:ln>
                            <a:noFill/>
                          </a:ln>
                          <a:solidFill>
                            <a:schemeClr val="tx1"/>
                          </a:solidFill>
                          <a:effectLst/>
                          <a:latin typeface="Tahoma" charset="0"/>
                          <a:ea typeface="Osaka" charset="-128"/>
                          <a:cs typeface="Osaka" charset="-128"/>
                        </a:rPr>
                        <a:t>Add docs in batches</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ahoma" charset="0"/>
                          <a:ea typeface="Osaka" charset="-128"/>
                          <a:cs typeface="Osaka" charset="-128"/>
                        </a:rPr>
                        <a:t>Transactional updates</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56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ahoma" charset="0"/>
                          <a:ea typeface="Osaka" charset="-128"/>
                          <a:cs typeface="Osaka" charset="-128"/>
                        </a:rPr>
                        <a:t>Page through top </a:t>
                      </a:r>
                      <a:r>
                        <a:rPr kumimoji="0" lang="en-US" sz="1200" b="1" i="1" u="none" strike="noStrike" cap="none" normalizeH="0" baseline="0">
                          <a:ln>
                            <a:noFill/>
                          </a:ln>
                          <a:solidFill>
                            <a:schemeClr val="tx1"/>
                          </a:solidFill>
                          <a:effectLst/>
                          <a:latin typeface="Tahoma" charset="0"/>
                          <a:ea typeface="Osaka" charset="-128"/>
                          <a:cs typeface="Osaka" charset="-128"/>
                        </a:rPr>
                        <a:t>k</a:t>
                      </a:r>
                      <a:r>
                        <a:rPr kumimoji="0" lang="en-US" sz="1200" b="1" i="0" u="none" strike="noStrike" cap="none" normalizeH="0" baseline="0">
                          <a:ln>
                            <a:noFill/>
                          </a:ln>
                          <a:solidFill>
                            <a:schemeClr val="tx1"/>
                          </a:solidFill>
                          <a:effectLst/>
                          <a:latin typeface="Tahoma" charset="0"/>
                          <a:ea typeface="Osaka" charset="-128"/>
                          <a:cs typeface="Osaka" charset="-128"/>
                        </a:rPr>
                        <a:t> results</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ahoma" charset="0"/>
                          <a:ea typeface="Osaka" charset="-128"/>
                          <a:cs typeface="Osaka" charset="-128"/>
                        </a:rPr>
                        <a:t>Generate full answer</a:t>
                      </a:r>
                    </a:p>
                  </a:txBody>
                  <a:tcPr marL="68580" marR="68580" marT="34280" marB="34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59AECFE9-4F99-4A4B-BBCD-0B8F2FDFF7D4}"/>
              </a:ext>
            </a:extLst>
          </p:cNvPr>
          <p:cNvSpPr>
            <a:spLocks noGrp="1" noChangeArrowheads="1"/>
          </p:cNvSpPr>
          <p:nvPr>
            <p:ph type="title"/>
          </p:nvPr>
        </p:nvSpPr>
        <p:spPr/>
        <p:txBody>
          <a:bodyPr/>
          <a:lstStyle/>
          <a:p>
            <a:r>
              <a:rPr lang="en-US" altLang="en-US" dirty="0"/>
              <a:t>DBMS Architecture</a:t>
            </a:r>
          </a:p>
        </p:txBody>
      </p:sp>
      <p:grpSp>
        <p:nvGrpSpPr>
          <p:cNvPr id="44" name="Group 43" descr="Large system under SQL client that contains databases " title="DBMS"/>
          <p:cNvGrpSpPr/>
          <p:nvPr/>
        </p:nvGrpSpPr>
        <p:grpSpPr>
          <a:xfrm>
            <a:off x="2743200" y="1496753"/>
            <a:ext cx="2686050" cy="3394153"/>
            <a:chOff x="3304624" y="1625956"/>
            <a:chExt cx="2686050" cy="3394153"/>
          </a:xfrm>
        </p:grpSpPr>
        <p:sp>
          <p:nvSpPr>
            <p:cNvPr id="45" name="Rectangle 44" descr="Large system under SQL client that contains databases " title="DBMS"/>
            <p:cNvSpPr/>
            <p:nvPr/>
          </p:nvSpPr>
          <p:spPr bwMode="auto">
            <a:xfrm>
              <a:off x="3304624" y="1625956"/>
              <a:ext cx="2686050" cy="3394153"/>
            </a:xfrm>
            <a:prstGeom prst="rect">
              <a:avLst/>
            </a:prstGeom>
            <a:gradFill rotWithShape="1">
              <a:gsLst>
                <a:gs pos="0">
                  <a:srgbClr val="15405B">
                    <a:tint val="50000"/>
                    <a:satMod val="300000"/>
                  </a:srgbClr>
                </a:gs>
                <a:gs pos="35000">
                  <a:srgbClr val="15405B">
                    <a:tint val="37000"/>
                    <a:satMod val="300000"/>
                  </a:srgbClr>
                </a:gs>
                <a:gs pos="100000">
                  <a:srgbClr val="15405B">
                    <a:tint val="15000"/>
                    <a:satMod val="350000"/>
                  </a:srgbClr>
                </a:gs>
              </a:gsLst>
              <a:lin ang="16200000" scaled="1"/>
            </a:gradFill>
            <a:ln w="9525" cap="flat" cmpd="sng" algn="ctr">
              <a:solidFill>
                <a:srgbClr val="15405B">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100" kern="0" dirty="0">
                  <a:solidFill>
                    <a:srgbClr val="14405C"/>
                  </a:solidFill>
                  <a:latin typeface="Helvetica Neue" charset="0"/>
                  <a:ea typeface="Helvetica Neue" charset="0"/>
                  <a:cs typeface="Helvetica Neue" charset="0"/>
                </a:rPr>
                <a:t>Database Management</a:t>
              </a:r>
            </a:p>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100" kern="0" dirty="0">
                  <a:solidFill>
                    <a:srgbClr val="14405C"/>
                  </a:solidFill>
                  <a:latin typeface="Helvetica Neue" charset="0"/>
                  <a:ea typeface="Helvetica Neue" charset="0"/>
                  <a:cs typeface="Helvetica Neue" charset="0"/>
                </a:rPr>
                <a:t>System</a:t>
              </a:r>
            </a:p>
          </p:txBody>
        </p:sp>
        <p:sp>
          <p:nvSpPr>
            <p:cNvPr id="46" name="Can 45" descr="A database lies inside the DBMS" title="Database"/>
            <p:cNvSpPr/>
            <p:nvPr/>
          </p:nvSpPr>
          <p:spPr bwMode="auto">
            <a:xfrm>
              <a:off x="3666545" y="4242328"/>
              <a:ext cx="1742140" cy="777781"/>
            </a:xfrm>
            <a:prstGeom prst="can">
              <a:avLst>
                <a:gd name="adj" fmla="val 41129"/>
              </a:avLst>
            </a:prstGeom>
            <a:gradFill rotWithShape="1">
              <a:gsLst>
                <a:gs pos="0">
                  <a:srgbClr val="ABD2EB">
                    <a:shade val="51000"/>
                    <a:satMod val="130000"/>
                  </a:srgbClr>
                </a:gs>
                <a:gs pos="80000">
                  <a:srgbClr val="ABD2EB">
                    <a:shade val="93000"/>
                    <a:satMod val="130000"/>
                  </a:srgbClr>
                </a:gs>
                <a:gs pos="100000">
                  <a:srgbClr val="ABD2EB">
                    <a:shade val="94000"/>
                    <a:satMod val="135000"/>
                  </a:srgbClr>
                </a:gs>
              </a:gsLst>
              <a:lin ang="16200000" scaled="0"/>
            </a:gradFill>
            <a:ln w="9525" cap="flat" cmpd="sng" algn="ctr">
              <a:solidFill>
                <a:srgbClr val="ABD2E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Database</a:t>
              </a:r>
            </a:p>
          </p:txBody>
        </p:sp>
      </p:grpSp>
      <p:sp>
        <p:nvSpPr>
          <p:cNvPr id="47" name="Rectangle 46" descr="Query Parsing and Optimization is the top layer of a DBMS" title="Query Parsing"/>
          <p:cNvSpPr/>
          <p:nvPr/>
        </p:nvSpPr>
        <p:spPr bwMode="auto">
          <a:xfrm>
            <a:off x="2874759" y="1738464"/>
            <a:ext cx="2430685" cy="479795"/>
          </a:xfrm>
          <a:prstGeom prst="rect">
            <a:avLst/>
          </a:prstGeom>
          <a:gradFill rotWithShape="1">
            <a:gsLst>
              <a:gs pos="0">
                <a:srgbClr val="15405B">
                  <a:shade val="51000"/>
                  <a:satMod val="130000"/>
                </a:srgbClr>
              </a:gs>
              <a:gs pos="80000">
                <a:srgbClr val="15405B">
                  <a:shade val="93000"/>
                  <a:satMod val="130000"/>
                </a:srgbClr>
              </a:gs>
              <a:gs pos="100000">
                <a:srgbClr val="15405B">
                  <a:shade val="94000"/>
                  <a:satMod val="135000"/>
                </a:srgbClr>
              </a:gs>
            </a:gsLst>
            <a:lin ang="16200000" scaled="0"/>
          </a:gradFill>
          <a:ln w="9525" cap="flat" cmpd="sng" algn="ctr">
            <a:solidFill>
              <a:srgbClr val="15405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Query Parsing</a:t>
            </a:r>
            <a:br>
              <a:rPr lang="en-US" sz="1350" kern="0" dirty="0">
                <a:solidFill>
                  <a:prstClr val="white"/>
                </a:solidFill>
                <a:latin typeface="Helvetica Neue" charset="0"/>
                <a:ea typeface="Helvetica Neue" charset="0"/>
                <a:cs typeface="Helvetica Neue" charset="0"/>
              </a:rPr>
            </a:br>
            <a:r>
              <a:rPr lang="en-US" sz="1350" kern="0" dirty="0">
                <a:solidFill>
                  <a:prstClr val="white"/>
                </a:solidFill>
                <a:latin typeface="Helvetica Neue" charset="0"/>
                <a:ea typeface="Helvetica Neue" charset="0"/>
                <a:cs typeface="Helvetica Neue" charset="0"/>
              </a:rPr>
              <a:t>&amp; Optimization</a:t>
            </a:r>
          </a:p>
        </p:txBody>
      </p:sp>
      <p:sp>
        <p:nvSpPr>
          <p:cNvPr id="48" name="Rectangle 47" descr="Relational Operators are the next level of the DBMs below parsing and optimization" title="Relational Operators"/>
          <p:cNvSpPr/>
          <p:nvPr/>
        </p:nvSpPr>
        <p:spPr bwMode="auto">
          <a:xfrm>
            <a:off x="2874759" y="2230793"/>
            <a:ext cx="2430685" cy="477488"/>
          </a:xfrm>
          <a:prstGeom prst="rect">
            <a:avLst/>
          </a:prstGeom>
          <a:gradFill rotWithShape="1">
            <a:gsLst>
              <a:gs pos="0">
                <a:srgbClr val="2A80B7">
                  <a:shade val="51000"/>
                  <a:satMod val="130000"/>
                </a:srgbClr>
              </a:gs>
              <a:gs pos="80000">
                <a:srgbClr val="2A80B7">
                  <a:shade val="93000"/>
                  <a:satMod val="130000"/>
                </a:srgbClr>
              </a:gs>
              <a:gs pos="100000">
                <a:srgbClr val="2A80B7">
                  <a:shade val="94000"/>
                  <a:satMod val="135000"/>
                </a:srgbClr>
              </a:gs>
            </a:gsLst>
            <a:lin ang="16200000" scaled="0"/>
          </a:gradFill>
          <a:ln w="9525" cap="flat" cmpd="sng" algn="ctr">
            <a:solidFill>
              <a:srgbClr val="2A80B7">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Relational Operators</a:t>
            </a:r>
          </a:p>
        </p:txBody>
      </p:sp>
      <p:sp>
        <p:nvSpPr>
          <p:cNvPr id="49" name="Rectangle 48" descr="Files and index management are the next level in the DBMS below Relational Operators" title="Files and Index Management"/>
          <p:cNvSpPr/>
          <p:nvPr/>
        </p:nvSpPr>
        <p:spPr bwMode="auto">
          <a:xfrm>
            <a:off x="2870883" y="2725547"/>
            <a:ext cx="2430685" cy="468283"/>
          </a:xfrm>
          <a:prstGeom prst="rect">
            <a:avLst/>
          </a:prstGeom>
          <a:gradFill rotWithShape="1">
            <a:gsLst>
              <a:gs pos="0">
                <a:srgbClr val="74B5DE">
                  <a:shade val="51000"/>
                  <a:satMod val="130000"/>
                </a:srgbClr>
              </a:gs>
              <a:gs pos="80000">
                <a:srgbClr val="74B5DE">
                  <a:shade val="93000"/>
                  <a:satMod val="130000"/>
                </a:srgbClr>
              </a:gs>
              <a:gs pos="100000">
                <a:srgbClr val="74B5DE">
                  <a:shade val="94000"/>
                  <a:satMod val="135000"/>
                </a:srgbClr>
              </a:gs>
            </a:gsLst>
            <a:lin ang="16200000" scaled="0"/>
          </a:gradFill>
          <a:ln w="9525" cap="flat" cmpd="sng" algn="ctr">
            <a:solidFill>
              <a:srgbClr val="74B5DE">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Files and Index Management</a:t>
            </a:r>
          </a:p>
        </p:txBody>
      </p:sp>
      <p:sp>
        <p:nvSpPr>
          <p:cNvPr id="50" name="Rectangle 49" descr="Buffer Management is the next layer below Files and index mangement in a DBMS" title="Buffer Management"/>
          <p:cNvSpPr/>
          <p:nvPr/>
        </p:nvSpPr>
        <p:spPr bwMode="auto">
          <a:xfrm>
            <a:off x="2870883" y="3197246"/>
            <a:ext cx="2430685" cy="459331"/>
          </a:xfrm>
          <a:prstGeom prst="rect">
            <a:avLst/>
          </a:prstGeom>
          <a:gradFill rotWithShape="1">
            <a:gsLst>
              <a:gs pos="0">
                <a:srgbClr val="ABD2EB">
                  <a:shade val="51000"/>
                  <a:satMod val="130000"/>
                </a:srgbClr>
              </a:gs>
              <a:gs pos="80000">
                <a:srgbClr val="ABD2EB">
                  <a:shade val="93000"/>
                  <a:satMod val="130000"/>
                </a:srgbClr>
              </a:gs>
              <a:gs pos="100000">
                <a:srgbClr val="ABD2EB">
                  <a:shade val="94000"/>
                  <a:satMod val="135000"/>
                </a:srgbClr>
              </a:gs>
            </a:gsLst>
            <a:lin ang="16200000" scaled="0"/>
          </a:gradFill>
          <a:ln w="9525" cap="flat" cmpd="sng" algn="ctr">
            <a:solidFill>
              <a:srgbClr val="ABD2E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Buffer Management</a:t>
            </a:r>
          </a:p>
        </p:txBody>
      </p:sp>
      <p:sp>
        <p:nvSpPr>
          <p:cNvPr id="60" name="Rectangle 59" descr="Disk space management is the lowest level of a DBMS" title="Disk Space Management"/>
          <p:cNvSpPr/>
          <p:nvPr/>
        </p:nvSpPr>
        <p:spPr bwMode="auto">
          <a:xfrm>
            <a:off x="2874759" y="3656577"/>
            <a:ext cx="2430685" cy="459331"/>
          </a:xfrm>
          <a:prstGeom prst="rect">
            <a:avLst/>
          </a:prstGeom>
          <a:solidFill>
            <a:srgbClr val="A2D7F8"/>
          </a:solidFill>
          <a:ln w="9525" cap="flat" cmpd="sng" algn="ctr">
            <a:solidFill>
              <a:srgbClr val="0070C0">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Disk Space Management</a:t>
            </a:r>
          </a:p>
        </p:txBody>
      </p:sp>
      <p:sp>
        <p:nvSpPr>
          <p:cNvPr id="62" name="Rectangle 61" descr="The SQL Client lies on top of the database Management System" title="SQL Client"/>
          <p:cNvSpPr/>
          <p:nvPr/>
        </p:nvSpPr>
        <p:spPr bwMode="auto">
          <a:xfrm>
            <a:off x="2870883" y="1120277"/>
            <a:ext cx="2430685" cy="514065"/>
          </a:xfrm>
          <a:prstGeom prst="rect">
            <a:avLst/>
          </a:prstGeom>
          <a:gradFill rotWithShape="1">
            <a:gsLst>
              <a:gs pos="0">
                <a:srgbClr val="2980B9">
                  <a:shade val="51000"/>
                  <a:satMod val="130000"/>
                </a:srgbClr>
              </a:gs>
              <a:gs pos="80000">
                <a:srgbClr val="2980B9">
                  <a:shade val="93000"/>
                  <a:satMod val="130000"/>
                </a:srgbClr>
              </a:gs>
              <a:gs pos="100000">
                <a:srgbClr val="2980B9">
                  <a:shade val="94000"/>
                  <a:satMod val="135000"/>
                </a:srgbClr>
              </a:gs>
            </a:gsLst>
            <a:lin ang="16200000" scaled="0"/>
          </a:gradFill>
          <a:ln w="9525" cap="flat" cmpd="sng" algn="ctr">
            <a:solidFill>
              <a:srgbClr val="2980B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SQL Client</a:t>
            </a:r>
            <a:endParaRPr lang="en-US" sz="1350" kern="0" dirty="0">
              <a:solidFill>
                <a:srgbClr val="000000"/>
              </a:solidFill>
              <a:latin typeface="Helvetica Neue" charset="0"/>
              <a:ea typeface="Helvetica Neue" charset="0"/>
              <a:cs typeface="Helvetica Neue" charset="0"/>
            </a:endParaRPr>
          </a:p>
        </p:txBody>
      </p:sp>
      <p:grpSp>
        <p:nvGrpSpPr>
          <p:cNvPr id="2" name="Group 1" descr="Concurrency Control and Recovery are two parts of the DBMS architecture that are vital but outside the strict heirarchy. Though they word with the File and Index Manager, Buffer Manager, and Disk Space Manager" title="Concurrency Control and Recovery"/>
          <p:cNvGrpSpPr/>
          <p:nvPr/>
        </p:nvGrpSpPr>
        <p:grpSpPr>
          <a:xfrm>
            <a:off x="338804" y="2953071"/>
            <a:ext cx="1969156" cy="944855"/>
            <a:chOff x="-131065" y="2962161"/>
            <a:chExt cx="2405021" cy="935444"/>
          </a:xfrm>
        </p:grpSpPr>
        <p:sp>
          <p:nvSpPr>
            <p:cNvPr id="67" name="Rectangle 66"/>
            <p:cNvSpPr/>
            <p:nvPr/>
          </p:nvSpPr>
          <p:spPr bwMode="auto">
            <a:xfrm>
              <a:off x="-131064" y="2962161"/>
              <a:ext cx="2405020" cy="463338"/>
            </a:xfrm>
            <a:prstGeom prst="rect">
              <a:avLst/>
            </a:prstGeom>
            <a:gradFill rotWithShape="1">
              <a:gsLst>
                <a:gs pos="0">
                  <a:schemeClr val="tx1"/>
                </a:gs>
                <a:gs pos="80000">
                  <a:schemeClr val="tx2">
                    <a:lumMod val="50000"/>
                    <a:lumOff val="50000"/>
                  </a:schemeClr>
                </a:gs>
                <a:gs pos="100000">
                  <a:schemeClr val="bg2"/>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kumimoji="0" lang="en-US" sz="1400" b="0" i="0" u="none" strike="noStrike" kern="0" cap="none" spc="0" normalizeH="0" baseline="0" noProof="0" dirty="0">
                  <a:ln>
                    <a:noFill/>
                  </a:ln>
                  <a:solidFill>
                    <a:prstClr val="white"/>
                  </a:solidFill>
                  <a:effectLst/>
                  <a:uLnTx/>
                  <a:uFillTx/>
                  <a:latin typeface="Helvetica Neue" charset="0"/>
                  <a:ea typeface="Helvetica Neue" charset="0"/>
                  <a:cs typeface="Helvetica Neue" charset="0"/>
                </a:rPr>
                <a:t>Concurrency Control</a:t>
              </a:r>
            </a:p>
          </p:txBody>
        </p:sp>
        <p:sp>
          <p:nvSpPr>
            <p:cNvPr id="68" name="Rectangle 67"/>
            <p:cNvSpPr/>
            <p:nvPr/>
          </p:nvSpPr>
          <p:spPr bwMode="auto">
            <a:xfrm>
              <a:off x="-131065" y="3443124"/>
              <a:ext cx="2405020" cy="454481"/>
            </a:xfrm>
            <a:prstGeom prst="rect">
              <a:avLst/>
            </a:prstGeom>
            <a:gradFill rotWithShape="1">
              <a:gsLst>
                <a:gs pos="0">
                  <a:schemeClr val="bg1">
                    <a:lumMod val="50000"/>
                  </a:schemeClr>
                </a:gs>
                <a:gs pos="80000">
                  <a:schemeClr val="bg2">
                    <a:lumMod val="60000"/>
                    <a:lumOff val="40000"/>
                  </a:schemeClr>
                </a:gs>
                <a:gs pos="100000">
                  <a:schemeClr val="bg2">
                    <a:lumMod val="20000"/>
                    <a:lumOff val="80000"/>
                  </a:scheme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kumimoji="0" lang="en-US" sz="1400" b="0" i="0" u="none" strike="noStrike" kern="0" cap="none" spc="0" normalizeH="0" baseline="0" noProof="0" dirty="0">
                  <a:ln>
                    <a:noFill/>
                  </a:ln>
                  <a:solidFill>
                    <a:schemeClr val="tx1"/>
                  </a:solidFill>
                  <a:effectLst/>
                  <a:uLnTx/>
                  <a:uFillTx/>
                  <a:latin typeface="Helvetica Neue" charset="0"/>
                  <a:ea typeface="Helvetica Neue" charset="0"/>
                  <a:cs typeface="Helvetica Neue" charset="0"/>
                </a:rPr>
                <a:t>Recovery</a:t>
              </a:r>
            </a:p>
          </p:txBody>
        </p:sp>
      </p:grpSp>
      <p:sp>
        <p:nvSpPr>
          <p:cNvPr id="69" name="Right Brace 21" descr="Concurrency Control and Recovery are two parts of the DBMS architecture that are vital but outside the strict heirarchy. Though they word with the File and Index Manager, Buffer Manager, and Disk Space Manager" title="Concurrency Control and Recovery"/>
          <p:cNvSpPr>
            <a:spLocks/>
          </p:cNvSpPr>
          <p:nvPr/>
        </p:nvSpPr>
        <p:spPr bwMode="auto">
          <a:xfrm flipH="1">
            <a:off x="2400291" y="2820569"/>
            <a:ext cx="373443" cy="1209861"/>
          </a:xfrm>
          <a:prstGeom prst="rightBrace">
            <a:avLst>
              <a:gd name="adj1" fmla="val 8324"/>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128"/>
              </a:defRPr>
            </a:lvl1pPr>
            <a:lvl2pPr marL="742950" indent="-28575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128"/>
              </a:defRPr>
            </a:lvl2pPr>
            <a:lvl3pPr marL="11430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128"/>
              </a:defRPr>
            </a:lvl3pPr>
            <a:lvl4pPr marL="16002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128"/>
              </a:defRPr>
            </a:lvl4pPr>
            <a:lvl5pPr marL="20574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128"/>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128"/>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128"/>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128"/>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128"/>
              </a:defRPr>
            </a:lvl9pPr>
          </a:lstStyle>
          <a:p>
            <a:pPr eaLnBrk="1" hangingPunct="1"/>
            <a:endParaRPr lang="x-none" altLang="x-none" sz="1050" dirty="0">
              <a:latin typeface="Helvetica Neue"/>
            </a:endParaRPr>
          </a:p>
        </p:txBody>
      </p:sp>
    </p:spTree>
    <p:extLst>
      <p:ext uri="{BB962C8B-B14F-4D97-AF65-F5344CB8AC3E}">
        <p14:creationId xmlns:p14="http://schemas.microsoft.com/office/powerpoint/2010/main" val="103523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 Architecture</a:t>
            </a:r>
          </a:p>
        </p:txBody>
      </p:sp>
      <p:sp>
        <p:nvSpPr>
          <p:cNvPr id="3" name="Content Placeholder 2"/>
          <p:cNvSpPr>
            <a:spLocks noGrp="1"/>
          </p:cNvSpPr>
          <p:nvPr>
            <p:ph idx="1"/>
          </p:nvPr>
        </p:nvSpPr>
        <p:spPr/>
        <p:txBody>
          <a:bodyPr/>
          <a:lstStyle/>
          <a:p>
            <a:endParaRPr lang="en-US"/>
          </a:p>
        </p:txBody>
      </p:sp>
      <p:grpSp>
        <p:nvGrpSpPr>
          <p:cNvPr id="4" name="Group 3" descr="Large system under SQL client that contains databases " title="DBMS"/>
          <p:cNvGrpSpPr/>
          <p:nvPr/>
        </p:nvGrpSpPr>
        <p:grpSpPr>
          <a:xfrm>
            <a:off x="2743200" y="1496753"/>
            <a:ext cx="2686050" cy="3394153"/>
            <a:chOff x="3304624" y="1625956"/>
            <a:chExt cx="2686050" cy="3394153"/>
          </a:xfrm>
        </p:grpSpPr>
        <p:sp>
          <p:nvSpPr>
            <p:cNvPr id="5" name="Rectangle 4" descr="Large system under SQL client that contains databases " title="DBMS"/>
            <p:cNvSpPr/>
            <p:nvPr/>
          </p:nvSpPr>
          <p:spPr bwMode="auto">
            <a:xfrm>
              <a:off x="3304624" y="1625956"/>
              <a:ext cx="2686050" cy="3394153"/>
            </a:xfrm>
            <a:prstGeom prst="rect">
              <a:avLst/>
            </a:prstGeom>
            <a:gradFill rotWithShape="1">
              <a:gsLst>
                <a:gs pos="0">
                  <a:srgbClr val="15405B">
                    <a:tint val="50000"/>
                    <a:satMod val="300000"/>
                  </a:srgbClr>
                </a:gs>
                <a:gs pos="35000">
                  <a:srgbClr val="15405B">
                    <a:tint val="37000"/>
                    <a:satMod val="300000"/>
                  </a:srgbClr>
                </a:gs>
                <a:gs pos="100000">
                  <a:srgbClr val="15405B">
                    <a:tint val="15000"/>
                    <a:satMod val="350000"/>
                  </a:srgbClr>
                </a:gs>
              </a:gsLst>
              <a:lin ang="16200000" scaled="1"/>
            </a:gradFill>
            <a:ln w="9525" cap="flat" cmpd="sng" algn="ctr">
              <a:solidFill>
                <a:srgbClr val="15405B">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100" kern="0" dirty="0">
                  <a:solidFill>
                    <a:srgbClr val="14405C"/>
                  </a:solidFill>
                  <a:latin typeface="Helvetica Neue" charset="0"/>
                  <a:ea typeface="Helvetica Neue" charset="0"/>
                  <a:cs typeface="Helvetica Neue" charset="0"/>
                </a:rPr>
                <a:t>Database Management</a:t>
              </a:r>
            </a:p>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100" kern="0" dirty="0">
                  <a:solidFill>
                    <a:srgbClr val="14405C"/>
                  </a:solidFill>
                  <a:latin typeface="Helvetica Neue" charset="0"/>
                  <a:ea typeface="Helvetica Neue" charset="0"/>
                  <a:cs typeface="Helvetica Neue" charset="0"/>
                </a:rPr>
                <a:t>System</a:t>
              </a:r>
            </a:p>
          </p:txBody>
        </p:sp>
        <p:sp>
          <p:nvSpPr>
            <p:cNvPr id="6" name="Can 5" descr="A database lies inside the DBMS" title="Database"/>
            <p:cNvSpPr/>
            <p:nvPr/>
          </p:nvSpPr>
          <p:spPr bwMode="auto">
            <a:xfrm>
              <a:off x="3666545" y="4242328"/>
              <a:ext cx="1742140" cy="777781"/>
            </a:xfrm>
            <a:prstGeom prst="can">
              <a:avLst>
                <a:gd name="adj" fmla="val 41129"/>
              </a:avLst>
            </a:prstGeom>
            <a:gradFill rotWithShape="1">
              <a:gsLst>
                <a:gs pos="0">
                  <a:srgbClr val="ABD2EB">
                    <a:shade val="51000"/>
                    <a:satMod val="130000"/>
                  </a:srgbClr>
                </a:gs>
                <a:gs pos="80000">
                  <a:srgbClr val="ABD2EB">
                    <a:shade val="93000"/>
                    <a:satMod val="130000"/>
                  </a:srgbClr>
                </a:gs>
                <a:gs pos="100000">
                  <a:srgbClr val="ABD2EB">
                    <a:shade val="94000"/>
                    <a:satMod val="135000"/>
                  </a:srgbClr>
                </a:gs>
              </a:gsLst>
              <a:lin ang="16200000" scaled="0"/>
            </a:gradFill>
            <a:ln w="9525" cap="flat" cmpd="sng" algn="ctr">
              <a:solidFill>
                <a:srgbClr val="ABD2E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Files</a:t>
              </a:r>
            </a:p>
          </p:txBody>
        </p:sp>
      </p:grpSp>
      <p:sp>
        <p:nvSpPr>
          <p:cNvPr id="7" name="Rectangle 6" descr="Query Parsing and Optimization is the top layer of a DBMS" title="Query Parsing"/>
          <p:cNvSpPr/>
          <p:nvPr/>
        </p:nvSpPr>
        <p:spPr bwMode="auto">
          <a:xfrm>
            <a:off x="2874759" y="1738464"/>
            <a:ext cx="2430685" cy="479795"/>
          </a:xfrm>
          <a:prstGeom prst="rect">
            <a:avLst/>
          </a:prstGeom>
          <a:gradFill rotWithShape="1">
            <a:gsLst>
              <a:gs pos="0">
                <a:srgbClr val="15405B">
                  <a:shade val="51000"/>
                  <a:satMod val="130000"/>
                </a:srgbClr>
              </a:gs>
              <a:gs pos="80000">
                <a:srgbClr val="15405B">
                  <a:shade val="93000"/>
                  <a:satMod val="130000"/>
                </a:srgbClr>
              </a:gs>
              <a:gs pos="100000">
                <a:srgbClr val="15405B">
                  <a:shade val="94000"/>
                  <a:satMod val="135000"/>
                </a:srgbClr>
              </a:gs>
            </a:gsLst>
            <a:lin ang="16200000" scaled="0"/>
          </a:gradFill>
          <a:ln w="9525" cap="flat" cmpd="sng" algn="ctr">
            <a:solidFill>
              <a:srgbClr val="15405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Ranking Algorithm</a:t>
            </a:r>
          </a:p>
        </p:txBody>
      </p:sp>
      <p:sp>
        <p:nvSpPr>
          <p:cNvPr id="8" name="Rectangle 7" descr="Relational Operators are the next level of the DBMs below parsing and optimization" title="Relational Operators"/>
          <p:cNvSpPr/>
          <p:nvPr/>
        </p:nvSpPr>
        <p:spPr bwMode="auto">
          <a:xfrm>
            <a:off x="2874759" y="2230793"/>
            <a:ext cx="2430685" cy="477488"/>
          </a:xfrm>
          <a:prstGeom prst="rect">
            <a:avLst/>
          </a:prstGeom>
          <a:gradFill rotWithShape="1">
            <a:gsLst>
              <a:gs pos="0">
                <a:srgbClr val="2A80B7">
                  <a:shade val="51000"/>
                  <a:satMod val="130000"/>
                </a:srgbClr>
              </a:gs>
              <a:gs pos="80000">
                <a:srgbClr val="2A80B7">
                  <a:shade val="93000"/>
                  <a:satMod val="130000"/>
                </a:srgbClr>
              </a:gs>
              <a:gs pos="100000">
                <a:srgbClr val="2A80B7">
                  <a:shade val="94000"/>
                  <a:satMod val="135000"/>
                </a:srgbClr>
              </a:gs>
            </a:gsLst>
            <a:lin ang="16200000" scaled="0"/>
          </a:gradFill>
          <a:ln w="9525" cap="flat" cmpd="sng" algn="ctr">
            <a:solidFill>
              <a:srgbClr val="2A80B7">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The Query</a:t>
            </a:r>
          </a:p>
        </p:txBody>
      </p:sp>
      <p:sp>
        <p:nvSpPr>
          <p:cNvPr id="9" name="Rectangle 8" descr="Files and index management are the next level in the DBMS below Relational Operators" title="Files and Index Management"/>
          <p:cNvSpPr/>
          <p:nvPr/>
        </p:nvSpPr>
        <p:spPr bwMode="auto">
          <a:xfrm>
            <a:off x="2870883" y="2725547"/>
            <a:ext cx="2430685" cy="468283"/>
          </a:xfrm>
          <a:prstGeom prst="rect">
            <a:avLst/>
          </a:prstGeom>
          <a:gradFill rotWithShape="1">
            <a:gsLst>
              <a:gs pos="0">
                <a:srgbClr val="74B5DE">
                  <a:shade val="51000"/>
                  <a:satMod val="130000"/>
                </a:srgbClr>
              </a:gs>
              <a:gs pos="80000">
                <a:srgbClr val="74B5DE">
                  <a:shade val="93000"/>
                  <a:satMod val="130000"/>
                </a:srgbClr>
              </a:gs>
              <a:gs pos="100000">
                <a:srgbClr val="74B5DE">
                  <a:shade val="94000"/>
                  <a:satMod val="135000"/>
                </a:srgbClr>
              </a:gs>
            </a:gsLst>
            <a:lin ang="16200000" scaled="0"/>
          </a:gradFill>
          <a:ln w="9525" cap="flat" cmpd="sng" algn="ctr">
            <a:solidFill>
              <a:srgbClr val="74B5DE">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The Index</a:t>
            </a:r>
          </a:p>
        </p:txBody>
      </p:sp>
      <p:sp>
        <p:nvSpPr>
          <p:cNvPr id="10" name="Rectangle 9" descr="Buffer Management is the next layer below Files and index mangement in a DBMS" title="Buffer Management"/>
          <p:cNvSpPr/>
          <p:nvPr/>
        </p:nvSpPr>
        <p:spPr bwMode="auto">
          <a:xfrm>
            <a:off x="2870883" y="3197246"/>
            <a:ext cx="2430685" cy="459331"/>
          </a:xfrm>
          <a:prstGeom prst="rect">
            <a:avLst/>
          </a:prstGeom>
          <a:gradFill rotWithShape="1">
            <a:gsLst>
              <a:gs pos="0">
                <a:srgbClr val="ABD2EB">
                  <a:shade val="51000"/>
                  <a:satMod val="130000"/>
                </a:srgbClr>
              </a:gs>
              <a:gs pos="80000">
                <a:srgbClr val="ABD2EB">
                  <a:shade val="93000"/>
                  <a:satMod val="130000"/>
                </a:srgbClr>
              </a:gs>
              <a:gs pos="100000">
                <a:srgbClr val="ABD2EB">
                  <a:shade val="94000"/>
                  <a:satMod val="135000"/>
                </a:srgbClr>
              </a:gs>
            </a:gsLst>
            <a:lin ang="16200000" scaled="0"/>
          </a:gradFill>
          <a:ln w="9525" cap="flat" cmpd="sng" algn="ctr">
            <a:solidFill>
              <a:srgbClr val="ABD2E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Buffer Management (OS)</a:t>
            </a:r>
          </a:p>
        </p:txBody>
      </p:sp>
      <p:sp>
        <p:nvSpPr>
          <p:cNvPr id="11" name="Rectangle 10" descr="Disk space management is the lowest level of a DBMS" title="Disk Space Management"/>
          <p:cNvSpPr/>
          <p:nvPr/>
        </p:nvSpPr>
        <p:spPr bwMode="auto">
          <a:xfrm>
            <a:off x="2874759" y="3656577"/>
            <a:ext cx="2430685" cy="459331"/>
          </a:xfrm>
          <a:prstGeom prst="rect">
            <a:avLst/>
          </a:prstGeom>
          <a:solidFill>
            <a:srgbClr val="A2D7F8"/>
          </a:solidFill>
          <a:ln w="9525" cap="flat" cmpd="sng" algn="ctr">
            <a:solidFill>
              <a:srgbClr val="0070C0">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Disk Space Management (OS)</a:t>
            </a:r>
          </a:p>
        </p:txBody>
      </p:sp>
      <p:sp>
        <p:nvSpPr>
          <p:cNvPr id="12" name="Rectangle 11" descr="The SQL Client lies on top of the database Management System" title="SQL Client"/>
          <p:cNvSpPr/>
          <p:nvPr/>
        </p:nvSpPr>
        <p:spPr bwMode="auto">
          <a:xfrm>
            <a:off x="2870883" y="1120277"/>
            <a:ext cx="2430685" cy="514065"/>
          </a:xfrm>
          <a:prstGeom prst="rect">
            <a:avLst/>
          </a:prstGeom>
          <a:gradFill rotWithShape="1">
            <a:gsLst>
              <a:gs pos="0">
                <a:srgbClr val="2980B9">
                  <a:shade val="51000"/>
                  <a:satMod val="130000"/>
                </a:srgbClr>
              </a:gs>
              <a:gs pos="80000">
                <a:srgbClr val="2980B9">
                  <a:shade val="93000"/>
                  <a:satMod val="130000"/>
                </a:srgbClr>
              </a:gs>
              <a:gs pos="100000">
                <a:srgbClr val="2980B9">
                  <a:shade val="94000"/>
                  <a:satMod val="135000"/>
                </a:srgbClr>
              </a:gs>
            </a:gsLst>
            <a:lin ang="16200000" scaled="0"/>
          </a:gradFill>
          <a:ln w="9525" cap="flat" cmpd="sng" algn="ctr">
            <a:solidFill>
              <a:srgbClr val="2980B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Search Modifier / Autocomplete</a:t>
            </a:r>
            <a:endParaRPr lang="en-US" sz="1350" kern="0" dirty="0">
              <a:solidFill>
                <a:srgbClr val="000000"/>
              </a:solidFill>
              <a:latin typeface="Helvetica Neue" charset="0"/>
              <a:ea typeface="Helvetica Neue" charset="0"/>
              <a:cs typeface="Helvetica Neue" charset="0"/>
            </a:endParaRPr>
          </a:p>
        </p:txBody>
      </p:sp>
      <p:grpSp>
        <p:nvGrpSpPr>
          <p:cNvPr id="18" name="Group 17" descr="Crawler and Bulk Loader are two parts of the DBMS architecture that are vital but outside the strict heirarchy. Though they word with the Index, Buffer Manager, and Disk Space Manager" title="Crawler and Bulk Loader"/>
          <p:cNvGrpSpPr/>
          <p:nvPr/>
        </p:nvGrpSpPr>
        <p:grpSpPr>
          <a:xfrm>
            <a:off x="334928" y="2925695"/>
            <a:ext cx="1969156" cy="944855"/>
            <a:chOff x="-131065" y="2962161"/>
            <a:chExt cx="2405021" cy="935444"/>
          </a:xfrm>
        </p:grpSpPr>
        <p:sp>
          <p:nvSpPr>
            <p:cNvPr id="19" name="Rectangle 18"/>
            <p:cNvSpPr/>
            <p:nvPr/>
          </p:nvSpPr>
          <p:spPr bwMode="auto">
            <a:xfrm>
              <a:off x="-131064" y="2962161"/>
              <a:ext cx="2405020" cy="463338"/>
            </a:xfrm>
            <a:prstGeom prst="rect">
              <a:avLst/>
            </a:prstGeom>
            <a:gradFill rotWithShape="1">
              <a:gsLst>
                <a:gs pos="0">
                  <a:schemeClr val="tx1"/>
                </a:gs>
                <a:gs pos="80000">
                  <a:schemeClr val="tx2">
                    <a:lumMod val="50000"/>
                    <a:lumOff val="50000"/>
                  </a:schemeClr>
                </a:gs>
                <a:gs pos="100000">
                  <a:schemeClr val="bg2"/>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kumimoji="0" lang="en-US" sz="1400" b="0" i="0" u="none" strike="noStrike" kern="0" cap="none" spc="0" normalizeH="0" baseline="0" noProof="0" dirty="0">
                  <a:ln>
                    <a:noFill/>
                  </a:ln>
                  <a:solidFill>
                    <a:prstClr val="white"/>
                  </a:solidFill>
                  <a:effectLst/>
                  <a:uLnTx/>
                  <a:uFillTx/>
                  <a:latin typeface="Helvetica Neue" charset="0"/>
                  <a:ea typeface="Helvetica Neue" charset="0"/>
                  <a:cs typeface="Helvetica Neue" charset="0"/>
                </a:rPr>
                <a:t>Crawler</a:t>
              </a:r>
            </a:p>
          </p:txBody>
        </p:sp>
        <p:sp>
          <p:nvSpPr>
            <p:cNvPr id="20" name="Rectangle 19"/>
            <p:cNvSpPr/>
            <p:nvPr/>
          </p:nvSpPr>
          <p:spPr bwMode="auto">
            <a:xfrm>
              <a:off x="-131065" y="3443124"/>
              <a:ext cx="2405020" cy="454481"/>
            </a:xfrm>
            <a:prstGeom prst="rect">
              <a:avLst/>
            </a:prstGeom>
            <a:gradFill rotWithShape="1">
              <a:gsLst>
                <a:gs pos="0">
                  <a:schemeClr val="bg1">
                    <a:lumMod val="50000"/>
                  </a:schemeClr>
                </a:gs>
                <a:gs pos="80000">
                  <a:schemeClr val="bg2">
                    <a:lumMod val="60000"/>
                    <a:lumOff val="40000"/>
                  </a:schemeClr>
                </a:gs>
                <a:gs pos="100000">
                  <a:schemeClr val="bg2">
                    <a:lumMod val="20000"/>
                    <a:lumOff val="80000"/>
                  </a:scheme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kumimoji="0" lang="en-US" sz="1400" b="0" i="0" u="none" strike="noStrike" kern="0" cap="none" spc="0" normalizeH="0" baseline="0" noProof="0" dirty="0">
                  <a:ln>
                    <a:noFill/>
                  </a:ln>
                  <a:solidFill>
                    <a:schemeClr val="tx1"/>
                  </a:solidFill>
                  <a:effectLst/>
                  <a:uLnTx/>
                  <a:uFillTx/>
                  <a:latin typeface="Helvetica Neue" charset="0"/>
                  <a:ea typeface="Helvetica Neue" charset="0"/>
                  <a:cs typeface="Helvetica Neue" charset="0"/>
                </a:rPr>
                <a:t>Bulk Loader</a:t>
              </a:r>
            </a:p>
          </p:txBody>
        </p:sp>
      </p:grpSp>
      <p:cxnSp>
        <p:nvCxnSpPr>
          <p:cNvPr id="22" name="Straight Connector 21" descr="Crawler and Bulk Loader are two parts of the DBMS architecture that are vital but outside the strict heirarchy. Though they word with the Index, Buffer Manager, and Disk Space Manager" title="Crawler and Bulk Loader"/>
          <p:cNvCxnSpPr>
            <a:endCxn id="9" idx="1"/>
          </p:cNvCxnSpPr>
          <p:nvPr/>
        </p:nvCxnSpPr>
        <p:spPr>
          <a:xfrm flipV="1">
            <a:off x="2304083" y="2959689"/>
            <a:ext cx="566800" cy="696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60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0F12301-66B7-0E4B-929C-350C0F8AE85A}"/>
              </a:ext>
            </a:extLst>
          </p:cNvPr>
          <p:cNvSpPr>
            <a:spLocks noGrp="1" noChangeArrowheads="1"/>
          </p:cNvSpPr>
          <p:nvPr>
            <p:ph type="title"/>
          </p:nvPr>
        </p:nvSpPr>
        <p:spPr/>
        <p:txBody>
          <a:bodyPr/>
          <a:lstStyle/>
          <a:p>
            <a:r>
              <a:rPr lang="en-US" altLang="en-US"/>
              <a:t>IR’</a:t>
            </a:r>
            <a:r>
              <a:rPr lang="en-US" altLang="ja-JP"/>
              <a:t>s </a:t>
            </a:r>
            <a:r>
              <a:rPr lang="ja-JP" altLang="en-US"/>
              <a:t>“</a:t>
            </a:r>
            <a:r>
              <a:rPr lang="en-US" altLang="ja-JP"/>
              <a:t>Bag of Words</a:t>
            </a:r>
            <a:r>
              <a:rPr lang="ja-JP" altLang="en-US"/>
              <a:t>”</a:t>
            </a:r>
            <a:r>
              <a:rPr lang="en-US" altLang="ja-JP"/>
              <a:t> Model</a:t>
            </a:r>
            <a:endParaRPr lang="en-US" altLang="en-US"/>
          </a:p>
        </p:txBody>
      </p:sp>
      <p:sp>
        <p:nvSpPr>
          <p:cNvPr id="26627" name="Rectangle 3">
            <a:extLst>
              <a:ext uri="{FF2B5EF4-FFF2-40B4-BE49-F238E27FC236}">
                <a16:creationId xmlns:a16="http://schemas.microsoft.com/office/drawing/2014/main" id="{B8C1CA96-3549-5A45-81B4-352335061F24}"/>
              </a:ext>
            </a:extLst>
          </p:cNvPr>
          <p:cNvSpPr>
            <a:spLocks noGrp="1" noChangeArrowheads="1"/>
          </p:cNvSpPr>
          <p:nvPr>
            <p:ph type="body" idx="1"/>
          </p:nvPr>
        </p:nvSpPr>
        <p:spPr/>
        <p:txBody>
          <a:bodyPr>
            <a:normAutofit fontScale="85000" lnSpcReduction="20000"/>
          </a:bodyPr>
          <a:lstStyle/>
          <a:p>
            <a:r>
              <a:rPr lang="en-US" altLang="en-US" dirty="0"/>
              <a:t>Typical IR data model:</a:t>
            </a:r>
          </a:p>
          <a:p>
            <a:pPr lvl="1">
              <a:spcAft>
                <a:spcPts val="600"/>
              </a:spcAft>
            </a:pPr>
            <a:r>
              <a:rPr lang="en-US" altLang="en-US" dirty="0"/>
              <a:t>Each document is just a bag of words (</a:t>
            </a:r>
            <a:r>
              <a:rPr lang="ja-JP" altLang="en-US" dirty="0"/>
              <a:t>“</a:t>
            </a:r>
            <a:r>
              <a:rPr lang="en-US" altLang="ja-JP" dirty="0"/>
              <a:t>terms</a:t>
            </a:r>
            <a:r>
              <a:rPr lang="ja-JP" altLang="en-US" dirty="0"/>
              <a:t>”</a:t>
            </a:r>
            <a:r>
              <a:rPr lang="en-US" altLang="ja-JP" dirty="0"/>
              <a:t>)</a:t>
            </a:r>
          </a:p>
          <a:p>
            <a:r>
              <a:rPr lang="en-US" altLang="en-US" dirty="0"/>
              <a:t>Detail 1: </a:t>
            </a:r>
            <a:r>
              <a:rPr lang="ja-JP" altLang="en-US" dirty="0"/>
              <a:t>“</a:t>
            </a:r>
            <a:r>
              <a:rPr lang="en-US" altLang="ja-JP" dirty="0"/>
              <a:t>Stop Words</a:t>
            </a:r>
            <a:r>
              <a:rPr lang="ja-JP" altLang="en-US" dirty="0"/>
              <a:t>”</a:t>
            </a:r>
            <a:endParaRPr lang="en-US" altLang="ja-JP" dirty="0"/>
          </a:p>
          <a:p>
            <a:pPr lvl="1"/>
            <a:r>
              <a:rPr lang="en-US" altLang="en-US" dirty="0"/>
              <a:t>Certain words are not helpful, so not placed in the bag</a:t>
            </a:r>
          </a:p>
          <a:p>
            <a:pPr lvl="1"/>
            <a:r>
              <a:rPr lang="en-US" altLang="en-US" dirty="0"/>
              <a:t>e.g. real words like </a:t>
            </a:r>
            <a:r>
              <a:rPr lang="ja-JP" altLang="en-US" dirty="0"/>
              <a:t>“</a:t>
            </a:r>
            <a:r>
              <a:rPr lang="en-US" altLang="ja-JP" dirty="0"/>
              <a:t>the</a:t>
            </a:r>
            <a:r>
              <a:rPr lang="ja-JP" altLang="en-US" dirty="0"/>
              <a:t>”</a:t>
            </a:r>
            <a:r>
              <a:rPr lang="en-US" altLang="ja-JP" dirty="0"/>
              <a:t> </a:t>
            </a:r>
          </a:p>
          <a:p>
            <a:pPr lvl="1">
              <a:spcAft>
                <a:spcPts val="600"/>
              </a:spcAft>
            </a:pPr>
            <a:r>
              <a:rPr lang="en-US" altLang="en-US" dirty="0"/>
              <a:t>e.g. HTML tags like &lt;H1&gt;</a:t>
            </a:r>
          </a:p>
          <a:p>
            <a:r>
              <a:rPr lang="en-US" altLang="en-US" dirty="0"/>
              <a:t>Detail 2: </a:t>
            </a:r>
            <a:r>
              <a:rPr lang="ja-JP" altLang="en-US" dirty="0"/>
              <a:t>“</a:t>
            </a:r>
            <a:r>
              <a:rPr lang="en-US" altLang="ja-JP" dirty="0"/>
              <a:t>Stemming</a:t>
            </a:r>
            <a:r>
              <a:rPr lang="ja-JP" altLang="en-US" dirty="0"/>
              <a:t>”</a:t>
            </a:r>
            <a:endParaRPr lang="en-US" altLang="ja-JP" dirty="0"/>
          </a:p>
          <a:p>
            <a:pPr lvl="1"/>
            <a:r>
              <a:rPr lang="en-US" altLang="en-US" dirty="0"/>
              <a:t>Using language-specific rules, convert words to basic form </a:t>
            </a:r>
          </a:p>
          <a:p>
            <a:pPr lvl="1"/>
            <a:r>
              <a:rPr lang="en-US" altLang="en-US" dirty="0"/>
              <a:t>e.g. </a:t>
            </a:r>
            <a:r>
              <a:rPr lang="ja-JP" altLang="en-US" dirty="0"/>
              <a:t>“</a:t>
            </a:r>
            <a:r>
              <a:rPr lang="en-US" altLang="ja-JP" dirty="0"/>
              <a:t>surfing</a:t>
            </a:r>
            <a:r>
              <a:rPr lang="ja-JP" altLang="en-US" dirty="0"/>
              <a:t>”</a:t>
            </a:r>
            <a:r>
              <a:rPr lang="en-US" altLang="ja-JP" dirty="0"/>
              <a:t>, </a:t>
            </a:r>
            <a:r>
              <a:rPr lang="ja-JP" altLang="en-US" dirty="0"/>
              <a:t>“</a:t>
            </a:r>
            <a:r>
              <a:rPr lang="en-US" altLang="ja-JP" dirty="0"/>
              <a:t>surfed</a:t>
            </a:r>
            <a:r>
              <a:rPr lang="ja-JP" altLang="en-US" dirty="0"/>
              <a:t>”</a:t>
            </a:r>
            <a:r>
              <a:rPr lang="en-US" altLang="ja-JP" dirty="0"/>
              <a:t> --&gt; </a:t>
            </a:r>
            <a:r>
              <a:rPr lang="ja-JP" altLang="en-US" dirty="0"/>
              <a:t>“</a:t>
            </a:r>
            <a:r>
              <a:rPr lang="en-US" altLang="ja-JP" dirty="0"/>
              <a:t>surf</a:t>
            </a:r>
            <a:r>
              <a:rPr lang="ja-JP" altLang="en-US" dirty="0"/>
              <a:t>”</a:t>
            </a:r>
            <a:endParaRPr lang="en-US" altLang="ja-JP" dirty="0"/>
          </a:p>
          <a:p>
            <a:pPr lvl="1"/>
            <a:r>
              <a:rPr lang="en-US" altLang="en-US" dirty="0"/>
              <a:t>Unfortunately have to do this for each language</a:t>
            </a:r>
          </a:p>
          <a:p>
            <a:pPr lvl="2"/>
            <a:r>
              <a:rPr lang="en-US" altLang="en-US" dirty="0"/>
              <a:t>Yuck!</a:t>
            </a:r>
          </a:p>
          <a:p>
            <a:pPr lvl="1"/>
            <a:r>
              <a:rPr lang="en-US" altLang="en-US" dirty="0"/>
              <a:t>Lots of open source libraries for this</a:t>
            </a:r>
          </a:p>
          <a:p>
            <a:pPr lvl="2"/>
            <a:r>
              <a:rPr lang="en-US" altLang="en-US" dirty="0"/>
              <a:t>E.g. Python’s </a:t>
            </a:r>
            <a:r>
              <a:rPr lang="en-US" altLang="en-US" dirty="0" err="1"/>
              <a:t>nltk</a:t>
            </a:r>
            <a:endParaRPr lang="en-US" altLang="en-US" dirty="0"/>
          </a:p>
          <a:p>
            <a:pPr lvl="1"/>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F16375B-BCF5-8A44-A5E1-8EF99394808D}"/>
              </a:ext>
            </a:extLst>
          </p:cNvPr>
          <p:cNvSpPr>
            <a:spLocks noGrp="1" noChangeArrowheads="1"/>
          </p:cNvSpPr>
          <p:nvPr>
            <p:ph type="title"/>
          </p:nvPr>
        </p:nvSpPr>
        <p:spPr/>
        <p:txBody>
          <a:bodyPr/>
          <a:lstStyle/>
          <a:p>
            <a:r>
              <a:rPr lang="en-US" altLang="en-US"/>
              <a:t>Boolean Text Search</a:t>
            </a:r>
          </a:p>
        </p:txBody>
      </p:sp>
      <p:sp>
        <p:nvSpPr>
          <p:cNvPr id="28675" name="Rectangle 3">
            <a:extLst>
              <a:ext uri="{FF2B5EF4-FFF2-40B4-BE49-F238E27FC236}">
                <a16:creationId xmlns:a16="http://schemas.microsoft.com/office/drawing/2014/main" id="{B81382A6-F072-1142-948F-6B758AE921BF}"/>
              </a:ext>
            </a:extLst>
          </p:cNvPr>
          <p:cNvSpPr>
            <a:spLocks noGrp="1" noChangeArrowheads="1"/>
          </p:cNvSpPr>
          <p:nvPr>
            <p:ph type="body" idx="1"/>
          </p:nvPr>
        </p:nvSpPr>
        <p:spPr/>
        <p:txBody>
          <a:bodyPr/>
          <a:lstStyle/>
          <a:p>
            <a:r>
              <a:rPr lang="en-US" altLang="en-US" dirty="0"/>
              <a:t>Find all docs matching a Boolean expression:</a:t>
            </a:r>
          </a:p>
          <a:p>
            <a:pPr lvl="1"/>
            <a:r>
              <a:rPr lang="ja-JP" altLang="en-US" dirty="0"/>
              <a:t>“</a:t>
            </a:r>
            <a:r>
              <a:rPr lang="en-US" altLang="ja-JP" b="1" dirty="0"/>
              <a:t>Windows</a:t>
            </a:r>
            <a:r>
              <a:rPr lang="ja-JP" altLang="en-US" dirty="0"/>
              <a:t>”</a:t>
            </a:r>
            <a:r>
              <a:rPr lang="en-US" altLang="ja-JP" dirty="0"/>
              <a:t> AND (</a:t>
            </a:r>
            <a:r>
              <a:rPr lang="ja-JP" altLang="en-US" dirty="0"/>
              <a:t>“</a:t>
            </a:r>
            <a:r>
              <a:rPr lang="en-US" altLang="ja-JP" b="1" dirty="0"/>
              <a:t>Glass</a:t>
            </a:r>
            <a:r>
              <a:rPr lang="ja-JP" altLang="en-US" dirty="0"/>
              <a:t>”</a:t>
            </a:r>
            <a:r>
              <a:rPr lang="en-US" altLang="ja-JP" dirty="0"/>
              <a:t> OR </a:t>
            </a:r>
            <a:r>
              <a:rPr lang="ja-JP" altLang="en-US" dirty="0"/>
              <a:t>“</a:t>
            </a:r>
            <a:r>
              <a:rPr lang="en-US" altLang="ja-JP" b="1" dirty="0"/>
              <a:t>Door</a:t>
            </a:r>
            <a:r>
              <a:rPr lang="ja-JP" altLang="en-US" dirty="0"/>
              <a:t>”</a:t>
            </a:r>
            <a:r>
              <a:rPr lang="en-US" altLang="ja-JP" dirty="0"/>
              <a:t>)</a:t>
            </a:r>
            <a:br>
              <a:rPr lang="en-US" altLang="ja-JP" dirty="0"/>
            </a:br>
            <a:r>
              <a:rPr lang="en-US" altLang="ja-JP" dirty="0"/>
              <a:t> AND NOT </a:t>
            </a:r>
            <a:r>
              <a:rPr lang="ja-JP" altLang="en-US" dirty="0"/>
              <a:t>“</a:t>
            </a:r>
            <a:r>
              <a:rPr lang="en-US" altLang="ja-JP" b="1" dirty="0"/>
              <a:t>Microsoft</a:t>
            </a:r>
            <a:r>
              <a:rPr lang="ja-JP" altLang="en-US" dirty="0"/>
              <a:t>”</a:t>
            </a:r>
            <a:endParaRPr lang="en-US" altLang="en-US" dirty="0"/>
          </a:p>
          <a:p>
            <a:pPr>
              <a:spcBef>
                <a:spcPts val="4000"/>
              </a:spcBef>
              <a:spcAft>
                <a:spcPts val="2000"/>
              </a:spcAft>
            </a:pPr>
            <a:r>
              <a:rPr lang="en-US" altLang="en-US" dirty="0"/>
              <a:t>Note: query terms are stemmed/stopped</a:t>
            </a:r>
          </a:p>
          <a:p>
            <a:r>
              <a:rPr lang="en-US" altLang="en-US" dirty="0"/>
              <a:t>When web search engines say </a:t>
            </a:r>
            <a:r>
              <a:rPr lang="ja-JP" altLang="en-US" dirty="0"/>
              <a:t>“</a:t>
            </a:r>
            <a:r>
              <a:rPr lang="en-US" altLang="ja-JP" dirty="0"/>
              <a:t>10,000,000 documents found</a:t>
            </a:r>
            <a:r>
              <a:rPr lang="ja-JP" altLang="en-US" dirty="0"/>
              <a:t>”</a:t>
            </a:r>
            <a:r>
              <a:rPr lang="en-US" altLang="ja-JP" dirty="0"/>
              <a:t>, that’s the Boolean search result size</a:t>
            </a:r>
          </a:p>
          <a:p>
            <a:pPr lvl="1"/>
            <a:r>
              <a:rPr lang="en-US" altLang="en-US" dirty="0"/>
              <a:t>More or less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B1A8210-0DBD-F844-8530-0E4FE39B6A9B}"/>
              </a:ext>
            </a:extLst>
          </p:cNvPr>
          <p:cNvSpPr>
            <a:spLocks noGrp="1" noChangeArrowheads="1"/>
          </p:cNvSpPr>
          <p:nvPr>
            <p:ph type="title"/>
          </p:nvPr>
        </p:nvSpPr>
        <p:spPr/>
        <p:txBody>
          <a:bodyPr/>
          <a:lstStyle/>
          <a:p>
            <a:r>
              <a:rPr lang="en-US" altLang="en-US"/>
              <a:t>Text </a:t>
            </a:r>
            <a:r>
              <a:rPr lang="ja-JP" altLang="en-US"/>
              <a:t>“</a:t>
            </a:r>
            <a:r>
              <a:rPr lang="en-US" altLang="ja-JP"/>
              <a:t>Indexes</a:t>
            </a:r>
            <a:r>
              <a:rPr lang="ja-JP" altLang="en-US"/>
              <a:t>”</a:t>
            </a:r>
            <a:endParaRPr lang="en-US" altLang="en-US"/>
          </a:p>
        </p:txBody>
      </p:sp>
      <p:sp>
        <p:nvSpPr>
          <p:cNvPr id="30723" name="Rectangle 3">
            <a:extLst>
              <a:ext uri="{FF2B5EF4-FFF2-40B4-BE49-F238E27FC236}">
                <a16:creationId xmlns:a16="http://schemas.microsoft.com/office/drawing/2014/main" id="{72DB37EA-9D69-754E-83F7-22732CE3E14C}"/>
              </a:ext>
            </a:extLst>
          </p:cNvPr>
          <p:cNvSpPr>
            <a:spLocks noGrp="1" noChangeArrowheads="1"/>
          </p:cNvSpPr>
          <p:nvPr>
            <p:ph type="body" idx="1"/>
          </p:nvPr>
        </p:nvSpPr>
        <p:spPr/>
        <p:txBody>
          <a:bodyPr/>
          <a:lstStyle/>
          <a:p>
            <a:r>
              <a:rPr lang="en-US" altLang="en-US" dirty="0"/>
              <a:t>When IR folks say </a:t>
            </a:r>
            <a:r>
              <a:rPr lang="ja-JP" altLang="en-US"/>
              <a:t>“</a:t>
            </a:r>
            <a:r>
              <a:rPr lang="en-US" altLang="ja-JP" dirty="0"/>
              <a:t>text index</a:t>
            </a:r>
            <a:r>
              <a:rPr lang="ja-JP" altLang="en-US"/>
              <a:t>”</a:t>
            </a:r>
            <a:r>
              <a:rPr lang="en-US" altLang="ja-JP" dirty="0"/>
              <a:t>…</a:t>
            </a:r>
          </a:p>
          <a:p>
            <a:pPr lvl="1"/>
            <a:r>
              <a:rPr lang="en-US" altLang="en-US" dirty="0"/>
              <a:t>usually mean more than what DB people mean</a:t>
            </a:r>
          </a:p>
          <a:p>
            <a:pPr>
              <a:spcBef>
                <a:spcPts val="3000"/>
              </a:spcBef>
            </a:pPr>
            <a:r>
              <a:rPr lang="en-US" altLang="en-US" dirty="0"/>
              <a:t>In our terms, both </a:t>
            </a:r>
            <a:r>
              <a:rPr lang="ja-JP" altLang="en-US"/>
              <a:t>“</a:t>
            </a:r>
            <a:r>
              <a:rPr lang="en-US" altLang="ja-JP" dirty="0"/>
              <a:t>tables</a:t>
            </a:r>
            <a:r>
              <a:rPr lang="ja-JP" altLang="en-US"/>
              <a:t>”</a:t>
            </a:r>
            <a:r>
              <a:rPr lang="en-US" altLang="ja-JP" dirty="0"/>
              <a:t> and indexes</a:t>
            </a:r>
          </a:p>
          <a:p>
            <a:pPr lvl="1"/>
            <a:r>
              <a:rPr lang="en-US" altLang="en-US" dirty="0"/>
              <a:t>Really a logical schema (i.e. tables)</a:t>
            </a:r>
          </a:p>
          <a:p>
            <a:pPr lvl="1"/>
            <a:r>
              <a:rPr lang="en-US" altLang="en-US" dirty="0"/>
              <a:t>With a physical schema (i.e. indexes)</a:t>
            </a:r>
          </a:p>
          <a:p>
            <a:pPr lvl="1"/>
            <a:r>
              <a:rPr lang="en-US" altLang="en-US" dirty="0"/>
              <a:t>Usually not stored in a DBMS</a:t>
            </a:r>
          </a:p>
          <a:p>
            <a:pPr lvl="2"/>
            <a:r>
              <a:rPr lang="en-US" altLang="en-US" dirty="0"/>
              <a:t>Tables implemented as files in a file system</a:t>
            </a:r>
          </a:p>
        </p:txBody>
      </p:sp>
    </p:spTree>
  </p:cSld>
  <p:clrMapOvr>
    <a:masterClrMapping/>
  </p:clrMapOvr>
</p:sld>
</file>

<file path=ppt/theme/theme1.xml><?xml version="1.0" encoding="utf-8"?>
<a:theme xmlns:a="http://schemas.openxmlformats.org/drawingml/2006/main" name="Office Theme">
  <a:themeElements>
    <a:clrScheme name="Custom 16">
      <a:dk1>
        <a:srgbClr val="000000"/>
      </a:dk1>
      <a:lt1>
        <a:srgbClr val="FFFFFF"/>
      </a:lt1>
      <a:dk2>
        <a:srgbClr val="541B27"/>
      </a:dk2>
      <a:lt2>
        <a:srgbClr val="AACDCA"/>
      </a:lt2>
      <a:accent1>
        <a:srgbClr val="002789"/>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1342</TotalTime>
  <Words>1670</Words>
  <Application>Microsoft Macintosh PowerPoint</Application>
  <PresentationFormat>On-screen Show (16:9)</PresentationFormat>
  <Paragraphs>304</Paragraphs>
  <Slides>23</Slides>
  <Notes>21</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8" baseType="lpstr">
      <vt:lpstr>ＭＳ Ｐゴシック</vt:lpstr>
      <vt:lpstr>Osaka</vt:lpstr>
      <vt:lpstr>Arial</vt:lpstr>
      <vt:lpstr>Calibri</vt:lpstr>
      <vt:lpstr>Calibri Light</vt:lpstr>
      <vt:lpstr>Century Gothic</vt:lpstr>
      <vt:lpstr>Courier New</vt:lpstr>
      <vt:lpstr>Helvetica</vt:lpstr>
      <vt:lpstr>Helvetica Neue</vt:lpstr>
      <vt:lpstr>Mangal</vt:lpstr>
      <vt:lpstr>Tahoma</vt:lpstr>
      <vt:lpstr>Times</vt:lpstr>
      <vt:lpstr>Office Theme</vt:lpstr>
      <vt:lpstr>Custom Design</vt:lpstr>
      <vt:lpstr>Worksheet</vt:lpstr>
      <vt:lpstr>Elementary IR: Scalable Text Search</vt:lpstr>
      <vt:lpstr>Information Retrieval (IR): History</vt:lpstr>
      <vt:lpstr>Plan of Attack</vt:lpstr>
      <vt:lpstr>IR vs. DBMS</vt:lpstr>
      <vt:lpstr>DBMS Architecture</vt:lpstr>
      <vt:lpstr>Search Engine Architecture</vt:lpstr>
      <vt:lpstr>IR’s “Bag of Words” Model</vt:lpstr>
      <vt:lpstr>Boolean Text Search</vt:lpstr>
      <vt:lpstr>Text “Indexes”</vt:lpstr>
      <vt:lpstr>Simple Relational Text Index</vt:lpstr>
      <vt:lpstr>Inverted File</vt:lpstr>
      <vt:lpstr>Handling Boolean Logic</vt:lpstr>
      <vt:lpstr>Boolean Search in SQL</vt:lpstr>
      <vt:lpstr>Boolean Search Query Plan</vt:lpstr>
      <vt:lpstr>More Boolean Connectors</vt:lpstr>
      <vt:lpstr>A bit fancier: Phrases and “Near”</vt:lpstr>
      <vt:lpstr>Getting the document content?</vt:lpstr>
      <vt:lpstr>Updates and Text Search</vt:lpstr>
      <vt:lpstr>Two Different Points in the DB Design Space</vt:lpstr>
      <vt:lpstr>Tons more tricks for text</vt:lpstr>
      <vt:lpstr>You Already Know The Basics!</vt:lpstr>
      <vt:lpstr>IR Buzzwords to Know (so far!)</vt:lpstr>
      <vt:lpstr>Summary</vt:lpstr>
    </vt:vector>
  </TitlesOfParts>
  <Manager/>
  <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Daphne Nhuch</cp:lastModifiedBy>
  <cp:revision>61</cp:revision>
  <cp:lastPrinted>2018-10-22T06:17:15Z</cp:lastPrinted>
  <dcterms:created xsi:type="dcterms:W3CDTF">2018-03-13T04:30:50Z</dcterms:created>
  <dcterms:modified xsi:type="dcterms:W3CDTF">2018-10-22T17:33:48Z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