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wdp" ContentType="image/vnd.ms-photo"/>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63"/>
  </p:notesMasterIdLst>
  <p:sldIdLst>
    <p:sldId id="257" r:id="rId3"/>
    <p:sldId id="312" r:id="rId4"/>
    <p:sldId id="320" r:id="rId5"/>
    <p:sldId id="313" r:id="rId6"/>
    <p:sldId id="314" r:id="rId7"/>
    <p:sldId id="330" r:id="rId8"/>
    <p:sldId id="321" r:id="rId9"/>
    <p:sldId id="322" r:id="rId10"/>
    <p:sldId id="258" r:id="rId11"/>
    <p:sldId id="259" r:id="rId12"/>
    <p:sldId id="260" r:id="rId13"/>
    <p:sldId id="315" r:id="rId14"/>
    <p:sldId id="328" r:id="rId15"/>
    <p:sldId id="344" r:id="rId16"/>
    <p:sldId id="261" r:id="rId17"/>
    <p:sldId id="329" r:id="rId18"/>
    <p:sldId id="262" r:id="rId19"/>
    <p:sldId id="264" r:id="rId20"/>
    <p:sldId id="331" r:id="rId21"/>
    <p:sldId id="266" r:id="rId22"/>
    <p:sldId id="267" r:id="rId23"/>
    <p:sldId id="268" r:id="rId24"/>
    <p:sldId id="269" r:id="rId25"/>
    <p:sldId id="335" r:id="rId26"/>
    <p:sldId id="270" r:id="rId27"/>
    <p:sldId id="271" r:id="rId28"/>
    <p:sldId id="274" r:id="rId29"/>
    <p:sldId id="343" r:id="rId30"/>
    <p:sldId id="327" r:id="rId31"/>
    <p:sldId id="341" r:id="rId32"/>
    <p:sldId id="342" r:id="rId33"/>
    <p:sldId id="337" r:id="rId34"/>
    <p:sldId id="275" r:id="rId35"/>
    <p:sldId id="332" r:id="rId36"/>
    <p:sldId id="333" r:id="rId37"/>
    <p:sldId id="278" r:id="rId38"/>
    <p:sldId id="279" r:id="rId39"/>
    <p:sldId id="336" r:id="rId40"/>
    <p:sldId id="280" r:id="rId41"/>
    <p:sldId id="281" r:id="rId42"/>
    <p:sldId id="282" r:id="rId43"/>
    <p:sldId id="283" r:id="rId44"/>
    <p:sldId id="284" r:id="rId45"/>
    <p:sldId id="338" r:id="rId46"/>
    <p:sldId id="334" r:id="rId47"/>
    <p:sldId id="285" r:id="rId48"/>
    <p:sldId id="286" r:id="rId49"/>
    <p:sldId id="287" r:id="rId50"/>
    <p:sldId id="288" r:id="rId51"/>
    <p:sldId id="289" r:id="rId52"/>
    <p:sldId id="319" r:id="rId53"/>
    <p:sldId id="339" r:id="rId54"/>
    <p:sldId id="290" r:id="rId55"/>
    <p:sldId id="291" r:id="rId56"/>
    <p:sldId id="292" r:id="rId57"/>
    <p:sldId id="293" r:id="rId58"/>
    <p:sldId id="340" r:id="rId59"/>
    <p:sldId id="308" r:id="rId60"/>
    <p:sldId id="309" r:id="rId61"/>
    <p:sldId id="310" r:id="rId6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50"/>
    <a:srgbClr val="D72C2F"/>
    <a:srgbClr val="77B7AA"/>
    <a:srgbClr val="73D3EE"/>
    <a:srgbClr val="66B7AC"/>
    <a:srgbClr val="27A8BC"/>
    <a:srgbClr val="47A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53" autoAdjust="0"/>
    <p:restoredTop sz="86396" autoAdjust="0"/>
  </p:normalViewPr>
  <p:slideViewPr>
    <p:cSldViewPr>
      <p:cViewPr varScale="1">
        <p:scale>
          <a:sx n="140" d="100"/>
          <a:sy n="140" d="100"/>
        </p:scale>
        <p:origin x="192" y="2032"/>
      </p:cViewPr>
      <p:guideLst>
        <p:guide orient="horz" pos="2700"/>
        <p:guide pos="5184"/>
      </p:guideLst>
    </p:cSldViewPr>
  </p:slideViewPr>
  <p:outlineViewPr>
    <p:cViewPr>
      <p:scale>
        <a:sx n="33" d="100"/>
        <a:sy n="33" d="100"/>
      </p:scale>
      <p:origin x="0" y="-33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10/24/18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a:t>
            </a:fld>
            <a:endParaRPr lang="en-US"/>
          </a:p>
        </p:txBody>
      </p:sp>
    </p:spTree>
    <p:extLst>
      <p:ext uri="{BB962C8B-B14F-4D97-AF65-F5344CB8AC3E}">
        <p14:creationId xmlns:p14="http://schemas.microsoft.com/office/powerpoint/2010/main" val="123941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14</a:t>
            </a:fld>
            <a:endParaRPr lang="en-US"/>
          </a:p>
        </p:txBody>
      </p:sp>
    </p:spTree>
    <p:extLst>
      <p:ext uri="{BB962C8B-B14F-4D97-AF65-F5344CB8AC3E}">
        <p14:creationId xmlns:p14="http://schemas.microsoft.com/office/powerpoint/2010/main" val="142356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E8D296ED-845F-3747-89CE-4C2013FBEDE2}" type="slidenum">
              <a:rPr lang="en-US" altLang="x-none"/>
              <a:pPr eaLnBrk="1" hangingPunct="1"/>
              <a:t>17</a:t>
            </a:fld>
            <a:endParaRPr lang="en-US" altLang="x-none"/>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63384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57804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2</a:t>
            </a:r>
          </a:p>
        </p:txBody>
      </p:sp>
      <p:sp>
        <p:nvSpPr>
          <p:cNvPr id="3584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5845" name="Rectangle 6"/>
          <p:cNvSpPr>
            <a:spLocks noGrp="1" noRot="1" noChangeAspect="1" noChangeArrowheads="1" noTextEdit="1"/>
          </p:cNvSpPr>
          <p:nvPr>
            <p:ph type="sldImg"/>
          </p:nvPr>
        </p:nvSpPr>
        <p:spPr>
          <a:ln cap="flat"/>
        </p:spPr>
      </p:sp>
      <p:sp>
        <p:nvSpPr>
          <p:cNvPr id="3584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22237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3</a:t>
            </a:r>
          </a:p>
        </p:txBody>
      </p:sp>
      <p:sp>
        <p:nvSpPr>
          <p:cNvPr id="3789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7893" name="Rectangle 6"/>
          <p:cNvSpPr>
            <a:spLocks noGrp="1" noRot="1" noChangeAspect="1" noChangeArrowheads="1" noTextEdit="1"/>
          </p:cNvSpPr>
          <p:nvPr>
            <p:ph type="sldImg"/>
          </p:nvPr>
        </p:nvSpPr>
        <p:spPr>
          <a:ln cap="flat"/>
        </p:spPr>
      </p:sp>
      <p:sp>
        <p:nvSpPr>
          <p:cNvPr id="3789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Book Antiqua" charset="0"/>
            </a:endParaRPr>
          </a:p>
        </p:txBody>
      </p:sp>
    </p:spTree>
    <p:extLst>
      <p:ext uri="{BB962C8B-B14F-4D97-AF65-F5344CB8AC3E}">
        <p14:creationId xmlns:p14="http://schemas.microsoft.com/office/powerpoint/2010/main" val="3447571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38"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4</a:t>
            </a:r>
          </a:p>
        </p:txBody>
      </p:sp>
      <p:sp>
        <p:nvSpPr>
          <p:cNvPr id="39939"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4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39941" name="Rectangle 6"/>
          <p:cNvSpPr>
            <a:spLocks noGrp="1" noRot="1" noChangeAspect="1" noChangeArrowheads="1" noTextEdit="1"/>
          </p:cNvSpPr>
          <p:nvPr>
            <p:ph type="sldImg"/>
          </p:nvPr>
        </p:nvSpPr>
        <p:spPr>
          <a:ln cap="flat"/>
        </p:spPr>
      </p:sp>
      <p:sp>
        <p:nvSpPr>
          <p:cNvPr id="39942"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00818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6"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4</a:t>
            </a:r>
          </a:p>
        </p:txBody>
      </p:sp>
      <p:sp>
        <p:nvSpPr>
          <p:cNvPr id="41987"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1989" name="Rectangle 6"/>
          <p:cNvSpPr>
            <a:spLocks noGrp="1" noRot="1" noChangeAspect="1" noChangeArrowheads="1" noTextEdit="1"/>
          </p:cNvSpPr>
          <p:nvPr>
            <p:ph type="sldImg"/>
          </p:nvPr>
        </p:nvSpPr>
        <p:spPr>
          <a:ln cap="flat"/>
        </p:spPr>
      </p:sp>
      <p:sp>
        <p:nvSpPr>
          <p:cNvPr id="41990"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429171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6</a:t>
            </a:r>
          </a:p>
        </p:txBody>
      </p:sp>
      <p:sp>
        <p:nvSpPr>
          <p:cNvPr id="4403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4037" name="Rectangle 6"/>
          <p:cNvSpPr>
            <a:spLocks noGrp="1" noRot="1" noChangeAspect="1" noChangeArrowheads="1" noTextEdit="1"/>
          </p:cNvSpPr>
          <p:nvPr>
            <p:ph type="sldImg"/>
          </p:nvPr>
        </p:nvSpPr>
        <p:spPr>
          <a:ln cap="flat"/>
        </p:spPr>
      </p:sp>
      <p:sp>
        <p:nvSpPr>
          <p:cNvPr id="44038"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1441270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8</a:t>
            </a:r>
          </a:p>
        </p:txBody>
      </p:sp>
      <p:sp>
        <p:nvSpPr>
          <p:cNvPr id="4608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46085" name="Rectangle 6"/>
          <p:cNvSpPr>
            <a:spLocks noGrp="1" noRot="1" noChangeAspect="1" noChangeArrowheads="1" noTextEdit="1"/>
          </p:cNvSpPr>
          <p:nvPr>
            <p:ph type="sldImg"/>
          </p:nvPr>
        </p:nvSpPr>
        <p:spPr>
          <a:ln cap="flat"/>
        </p:spPr>
      </p:sp>
      <p:sp>
        <p:nvSpPr>
          <p:cNvPr id="4608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785942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10</a:t>
            </a:r>
          </a:p>
        </p:txBody>
      </p:sp>
      <p:sp>
        <p:nvSpPr>
          <p:cNvPr id="5120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1205" name="Rectangle 6"/>
          <p:cNvSpPr>
            <a:spLocks noGrp="1" noRot="1" noChangeAspect="1" noChangeArrowheads="1" noTextEdit="1"/>
          </p:cNvSpPr>
          <p:nvPr>
            <p:ph type="sldImg"/>
          </p:nvPr>
        </p:nvSpPr>
        <p:spPr>
          <a:ln cap="flat"/>
        </p:spPr>
      </p:sp>
      <p:sp>
        <p:nvSpPr>
          <p:cNvPr id="51206"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37579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a:t>
            </a:fld>
            <a:endParaRPr lang="en-US"/>
          </a:p>
        </p:txBody>
      </p:sp>
    </p:spTree>
    <p:extLst>
      <p:ext uri="{BB962C8B-B14F-4D97-AF65-F5344CB8AC3E}">
        <p14:creationId xmlns:p14="http://schemas.microsoft.com/office/powerpoint/2010/main" val="2200932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29</a:t>
            </a:fld>
            <a:endParaRPr lang="en-US"/>
          </a:p>
        </p:txBody>
      </p:sp>
    </p:spTree>
    <p:extLst>
      <p:ext uri="{BB962C8B-B14F-4D97-AF65-F5344CB8AC3E}">
        <p14:creationId xmlns:p14="http://schemas.microsoft.com/office/powerpoint/2010/main" val="783073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30</a:t>
            </a:fld>
            <a:endParaRPr lang="en-US"/>
          </a:p>
        </p:txBody>
      </p:sp>
    </p:spTree>
    <p:extLst>
      <p:ext uri="{BB962C8B-B14F-4D97-AF65-F5344CB8AC3E}">
        <p14:creationId xmlns:p14="http://schemas.microsoft.com/office/powerpoint/2010/main" val="863021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7</a:t>
            </a:r>
          </a:p>
        </p:txBody>
      </p:sp>
      <p:sp>
        <p:nvSpPr>
          <p:cNvPr id="5325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2"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3" name="Rectangle 6"/>
          <p:cNvSpPr>
            <a:spLocks noGrp="1" noRot="1" noChangeAspect="1" noChangeArrowheads="1" noTextEdit="1"/>
          </p:cNvSpPr>
          <p:nvPr>
            <p:ph type="sldImg"/>
          </p:nvPr>
        </p:nvSpPr>
        <p:spPr>
          <a:ln cap="flat"/>
        </p:spPr>
      </p:sp>
      <p:sp>
        <p:nvSpPr>
          <p:cNvPr id="5325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487314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0"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defTabSz="912813" eaLnBrk="0" hangingPunct="0">
              <a:defRPr sz="1200">
                <a:solidFill>
                  <a:srgbClr val="000000"/>
                </a:solidFill>
                <a:latin typeface="Arial" charset="0"/>
                <a:ea typeface="Osaka" charset="0"/>
              </a:defRPr>
            </a:lvl1pPr>
            <a:lvl2pPr marL="742950" indent="-285750" defTabSz="912813" eaLnBrk="0" hangingPunct="0">
              <a:defRPr sz="1200">
                <a:solidFill>
                  <a:srgbClr val="000000"/>
                </a:solidFill>
                <a:latin typeface="Arial" charset="0"/>
                <a:ea typeface="Osaka" charset="0"/>
              </a:defRPr>
            </a:lvl2pPr>
            <a:lvl3pPr marL="1143000" indent="-228600" defTabSz="912813" eaLnBrk="0" hangingPunct="0">
              <a:defRPr sz="1200">
                <a:solidFill>
                  <a:srgbClr val="000000"/>
                </a:solidFill>
                <a:latin typeface="Arial" charset="0"/>
                <a:ea typeface="Osaka" charset="0"/>
              </a:defRPr>
            </a:lvl3pPr>
            <a:lvl4pPr marL="1600200" indent="-228600" defTabSz="912813" eaLnBrk="0" hangingPunct="0">
              <a:defRPr sz="1200">
                <a:solidFill>
                  <a:srgbClr val="000000"/>
                </a:solidFill>
                <a:latin typeface="Arial" charset="0"/>
                <a:ea typeface="Osaka" charset="0"/>
              </a:defRPr>
            </a:lvl4pPr>
            <a:lvl5pPr marL="2057400" indent="-228600" defTabSz="912813" eaLnBrk="0" hangingPunct="0">
              <a:defRPr sz="1200">
                <a:solidFill>
                  <a:srgbClr val="000000"/>
                </a:solidFill>
                <a:latin typeface="Arial" charset="0"/>
                <a:ea typeface="Osaka" charset="0"/>
              </a:defRPr>
            </a:lvl5pPr>
            <a:lvl6pPr marL="2514600" indent="-228600" defTabSz="912813" eaLnBrk="0" fontAlgn="base" hangingPunct="0">
              <a:spcBef>
                <a:spcPct val="0"/>
              </a:spcBef>
              <a:spcAft>
                <a:spcPct val="0"/>
              </a:spcAft>
              <a:defRPr sz="1200">
                <a:solidFill>
                  <a:srgbClr val="000000"/>
                </a:solidFill>
                <a:latin typeface="Arial" charset="0"/>
                <a:ea typeface="Osaka" charset="0"/>
              </a:defRPr>
            </a:lvl6pPr>
            <a:lvl7pPr marL="2971800" indent="-228600" defTabSz="912813" eaLnBrk="0" fontAlgn="base" hangingPunct="0">
              <a:spcBef>
                <a:spcPct val="0"/>
              </a:spcBef>
              <a:spcAft>
                <a:spcPct val="0"/>
              </a:spcAft>
              <a:defRPr sz="1200">
                <a:solidFill>
                  <a:srgbClr val="000000"/>
                </a:solidFill>
                <a:latin typeface="Arial" charset="0"/>
                <a:ea typeface="Osaka" charset="0"/>
              </a:defRPr>
            </a:lvl7pPr>
            <a:lvl8pPr marL="3429000" indent="-228600" defTabSz="912813" eaLnBrk="0" fontAlgn="base" hangingPunct="0">
              <a:spcBef>
                <a:spcPct val="0"/>
              </a:spcBef>
              <a:spcAft>
                <a:spcPct val="0"/>
              </a:spcAft>
              <a:defRPr sz="1200">
                <a:solidFill>
                  <a:srgbClr val="000000"/>
                </a:solidFill>
                <a:latin typeface="Arial" charset="0"/>
                <a:ea typeface="Osaka" charset="0"/>
              </a:defRPr>
            </a:lvl8pPr>
            <a:lvl9pPr marL="3886200" indent="-228600" defTabSz="912813" eaLnBrk="0" fontAlgn="base" hangingPunct="0">
              <a:spcBef>
                <a:spcPct val="0"/>
              </a:spcBef>
              <a:spcAft>
                <a:spcPct val="0"/>
              </a:spcAft>
              <a:defRPr sz="1200">
                <a:solidFill>
                  <a:srgbClr val="000000"/>
                </a:solidFill>
                <a:latin typeface="Arial" charset="0"/>
                <a:ea typeface="Osaka" charset="0"/>
              </a:defRPr>
            </a:lvl9pPr>
          </a:lstStyle>
          <a:p>
            <a:pPr algn="r" eaLnBrk="1" hangingPunct="1"/>
            <a:r>
              <a:rPr lang="en-US" altLang="x-none" sz="1000" i="1">
                <a:solidFill>
                  <a:schemeClr val="tx1"/>
                </a:solidFill>
                <a:latin typeface="Times New Roman" charset="0"/>
              </a:rPr>
              <a:t>7</a:t>
            </a:r>
          </a:p>
        </p:txBody>
      </p:sp>
      <p:sp>
        <p:nvSpPr>
          <p:cNvPr id="5325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2"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6" tIns="45608" rIns="91216" bIns="4560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53253" name="Rectangle 6"/>
          <p:cNvSpPr>
            <a:spLocks noGrp="1" noRot="1" noChangeAspect="1" noChangeArrowheads="1" noTextEdit="1"/>
          </p:cNvSpPr>
          <p:nvPr>
            <p:ph type="sldImg"/>
          </p:nvPr>
        </p:nvSpPr>
        <p:spPr>
          <a:ln cap="flat"/>
        </p:spPr>
      </p:sp>
      <p:sp>
        <p:nvSpPr>
          <p:cNvPr id="53254"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2726562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35</a:t>
            </a:fld>
            <a:endParaRPr lang="en-US"/>
          </a:p>
        </p:txBody>
      </p:sp>
    </p:spTree>
    <p:extLst>
      <p:ext uri="{BB962C8B-B14F-4D97-AF65-F5344CB8AC3E}">
        <p14:creationId xmlns:p14="http://schemas.microsoft.com/office/powerpoint/2010/main" val="351432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2</a:t>
            </a:r>
          </a:p>
        </p:txBody>
      </p:sp>
      <p:sp>
        <p:nvSpPr>
          <p:cNvPr id="5939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59397" name="Rectangle 6"/>
          <p:cNvSpPr>
            <a:spLocks noGrp="1" noRot="1" noChangeAspect="1" noChangeArrowheads="1" noTextEdit="1"/>
          </p:cNvSpPr>
          <p:nvPr>
            <p:ph type="sldImg"/>
          </p:nvPr>
        </p:nvSpPr>
        <p:spPr>
          <a:xfrm>
            <a:off x="393700" y="692150"/>
            <a:ext cx="6073775" cy="3417888"/>
          </a:xfrm>
          <a:noFill/>
          <a:ln cap="flat"/>
        </p:spPr>
      </p:sp>
      <p:sp>
        <p:nvSpPr>
          <p:cNvPr id="5939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3670948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37</a:t>
            </a:fld>
            <a:endParaRPr lang="en-US"/>
          </a:p>
        </p:txBody>
      </p:sp>
    </p:spTree>
    <p:extLst>
      <p:ext uri="{BB962C8B-B14F-4D97-AF65-F5344CB8AC3E}">
        <p14:creationId xmlns:p14="http://schemas.microsoft.com/office/powerpoint/2010/main" val="59710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3</a:t>
            </a:r>
          </a:p>
        </p:txBody>
      </p:sp>
      <p:sp>
        <p:nvSpPr>
          <p:cNvPr id="6246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2469" name="Rectangle 6"/>
          <p:cNvSpPr>
            <a:spLocks noGrp="1" noRot="1" noChangeAspect="1" noChangeArrowheads="1" noTextEdit="1"/>
          </p:cNvSpPr>
          <p:nvPr>
            <p:ph type="sldImg"/>
          </p:nvPr>
        </p:nvSpPr>
        <p:spPr>
          <a:xfrm>
            <a:off x="393700" y="692150"/>
            <a:ext cx="6073775" cy="3417888"/>
          </a:xfrm>
          <a:noFill/>
          <a:ln cap="flat"/>
        </p:spPr>
      </p:sp>
      <p:sp>
        <p:nvSpPr>
          <p:cNvPr id="6247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40260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393700" y="692150"/>
            <a:ext cx="6073775" cy="3417888"/>
          </a:xfrm>
          <a:noFill/>
          <a:ln cap="flat"/>
        </p:spPr>
      </p:sp>
      <p:sp>
        <p:nvSpPr>
          <p:cNvPr id="64514" name="Rectangle 3"/>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49855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6656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6565" name="Rectangle 6"/>
          <p:cNvSpPr>
            <a:spLocks noGrp="1" noRot="1" noChangeAspect="1" noChangeArrowheads="1" noTextEdit="1"/>
          </p:cNvSpPr>
          <p:nvPr>
            <p:ph type="sldImg"/>
          </p:nvPr>
        </p:nvSpPr>
        <p:spPr>
          <a:xfrm>
            <a:off x="393700" y="692150"/>
            <a:ext cx="6073775" cy="3417888"/>
          </a:xfrm>
          <a:noFill/>
          <a:ln cap="flat"/>
        </p:spPr>
      </p:sp>
      <p:sp>
        <p:nvSpPr>
          <p:cNvPr id="66566"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319487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4032987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6861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97" tIns="45598" rIns="91197" bIns="45598"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68613" name="Rectangle 6"/>
          <p:cNvSpPr>
            <a:spLocks noGrp="1" noRot="1" noChangeAspect="1" noChangeArrowheads="1" noTextEdit="1"/>
          </p:cNvSpPr>
          <p:nvPr>
            <p:ph type="sldImg"/>
          </p:nvPr>
        </p:nvSpPr>
        <p:spPr>
          <a:xfrm>
            <a:off x="393700" y="692150"/>
            <a:ext cx="6073775" cy="3417888"/>
          </a:xfrm>
          <a:noFill/>
          <a:ln cap="flat"/>
        </p:spPr>
      </p:sp>
      <p:sp>
        <p:nvSpPr>
          <p:cNvPr id="6861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520476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1768497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Book Antiqua" charset="0"/>
            </a:endParaRPr>
          </a:p>
        </p:txBody>
      </p:sp>
    </p:spTree>
    <p:extLst>
      <p:ext uri="{BB962C8B-B14F-4D97-AF65-F5344CB8AC3E}">
        <p14:creationId xmlns:p14="http://schemas.microsoft.com/office/powerpoint/2010/main" val="3302918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3</a:t>
            </a:r>
          </a:p>
        </p:txBody>
      </p:sp>
      <p:sp>
        <p:nvSpPr>
          <p:cNvPr id="7373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3733" name="Rectangle 6"/>
          <p:cNvSpPr>
            <a:spLocks noGrp="1" noRot="1" noChangeAspect="1" noChangeArrowheads="1" noTextEdit="1"/>
          </p:cNvSpPr>
          <p:nvPr>
            <p:ph type="sldImg"/>
          </p:nvPr>
        </p:nvSpPr>
        <p:spPr>
          <a:xfrm>
            <a:off x="395288" y="692150"/>
            <a:ext cx="6073775" cy="3417888"/>
          </a:xfrm>
          <a:noFill/>
          <a:ln cap="flat"/>
        </p:spPr>
      </p:sp>
      <p:sp>
        <p:nvSpPr>
          <p:cNvPr id="7373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54" tIns="44433" rIns="90454" bIns="44433"/>
          <a:lstStyle/>
          <a:p>
            <a:endParaRPr lang="en-US" altLang="x-none" dirty="0">
              <a:latin typeface="Book Antiqua" charset="0"/>
            </a:endParaRPr>
          </a:p>
        </p:txBody>
      </p:sp>
    </p:spTree>
    <p:extLst>
      <p:ext uri="{BB962C8B-B14F-4D97-AF65-F5344CB8AC3E}">
        <p14:creationId xmlns:p14="http://schemas.microsoft.com/office/powerpoint/2010/main" val="2360990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7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7577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8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5781" name="Rectangle 6"/>
          <p:cNvSpPr>
            <a:spLocks noGrp="1" noRot="1" noChangeAspect="1" noChangeArrowheads="1" noTextEdit="1"/>
          </p:cNvSpPr>
          <p:nvPr>
            <p:ph type="sldImg"/>
          </p:nvPr>
        </p:nvSpPr>
        <p:spPr>
          <a:xfrm>
            <a:off x="395288" y="692150"/>
            <a:ext cx="6073775" cy="3417888"/>
          </a:xfrm>
          <a:noFill/>
          <a:ln cap="flat"/>
        </p:spPr>
      </p:sp>
      <p:sp>
        <p:nvSpPr>
          <p:cNvPr id="7578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95128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7782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8"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7829" name="Rectangle 6"/>
          <p:cNvSpPr>
            <a:spLocks noGrp="1" noRot="1" noChangeAspect="1" noChangeArrowheads="1" noTextEdit="1"/>
          </p:cNvSpPr>
          <p:nvPr>
            <p:ph type="sldImg"/>
          </p:nvPr>
        </p:nvSpPr>
        <p:spPr>
          <a:xfrm>
            <a:off x="395288" y="692150"/>
            <a:ext cx="6073775" cy="3417888"/>
          </a:xfrm>
          <a:noFill/>
          <a:ln cap="flat"/>
        </p:spPr>
      </p:sp>
      <p:sp>
        <p:nvSpPr>
          <p:cNvPr id="7783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668329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7987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6"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7" name="Rectangle 6"/>
          <p:cNvSpPr>
            <a:spLocks noGrp="1" noRot="1" noChangeAspect="1" noChangeArrowheads="1" noTextEdit="1"/>
          </p:cNvSpPr>
          <p:nvPr>
            <p:ph type="sldImg"/>
          </p:nvPr>
        </p:nvSpPr>
        <p:spPr>
          <a:xfrm>
            <a:off x="395288" y="692150"/>
            <a:ext cx="6073775" cy="3417888"/>
          </a:xfrm>
          <a:noFill/>
          <a:ln cap="flat"/>
        </p:spPr>
      </p:sp>
      <p:sp>
        <p:nvSpPr>
          <p:cNvPr id="7987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749980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7987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6"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79877" name="Rectangle 6"/>
          <p:cNvSpPr>
            <a:spLocks noGrp="1" noRot="1" noChangeAspect="1" noChangeArrowheads="1" noTextEdit="1"/>
          </p:cNvSpPr>
          <p:nvPr>
            <p:ph type="sldImg"/>
          </p:nvPr>
        </p:nvSpPr>
        <p:spPr>
          <a:xfrm>
            <a:off x="395288" y="692150"/>
            <a:ext cx="6073775" cy="3417888"/>
          </a:xfrm>
          <a:noFill/>
          <a:ln cap="flat"/>
        </p:spPr>
      </p:sp>
      <p:sp>
        <p:nvSpPr>
          <p:cNvPr id="79878"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841962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8</a:t>
            </a:r>
          </a:p>
        </p:txBody>
      </p:sp>
      <p:sp>
        <p:nvSpPr>
          <p:cNvPr id="8192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4"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1925" name="Rectangle 6"/>
          <p:cNvSpPr>
            <a:spLocks noGrp="1" noRot="1" noChangeAspect="1" noChangeArrowheads="1" noTextEdit="1"/>
          </p:cNvSpPr>
          <p:nvPr>
            <p:ph type="sldImg"/>
          </p:nvPr>
        </p:nvSpPr>
        <p:spPr>
          <a:xfrm>
            <a:off x="395288" y="692150"/>
            <a:ext cx="6073775" cy="3417888"/>
          </a:xfrm>
          <a:noFill/>
          <a:ln cap="flat"/>
        </p:spPr>
      </p:sp>
      <p:sp>
        <p:nvSpPr>
          <p:cNvPr id="81926"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97080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9</a:t>
            </a:r>
          </a:p>
        </p:txBody>
      </p:sp>
      <p:sp>
        <p:nvSpPr>
          <p:cNvPr id="8397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3973" name="Rectangle 6"/>
          <p:cNvSpPr>
            <a:spLocks noGrp="1" noRot="1" noChangeAspect="1" noChangeArrowheads="1" noTextEdit="1"/>
          </p:cNvSpPr>
          <p:nvPr>
            <p:ph type="sldImg"/>
          </p:nvPr>
        </p:nvSpPr>
        <p:spPr>
          <a:xfrm>
            <a:off x="395288" y="692150"/>
            <a:ext cx="6073775" cy="3417888"/>
          </a:xfrm>
          <a:noFill/>
          <a:ln cap="flat"/>
        </p:spPr>
      </p:sp>
      <p:sp>
        <p:nvSpPr>
          <p:cNvPr id="8397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82020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8847B3CA-A293-4F41-BA9A-E6C465AFB7BE}" type="slidenum">
              <a:rPr lang="en-US" altLang="x-none"/>
              <a:pPr eaLnBrk="1" hangingPunct="1"/>
              <a:t>8</a:t>
            </a:fld>
            <a:endParaRPr lang="en-US" altLang="x-none"/>
          </a:p>
        </p:txBody>
      </p:sp>
      <p:sp>
        <p:nvSpPr>
          <p:cNvPr id="2048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5</a:t>
            </a:r>
          </a:p>
        </p:txBody>
      </p:sp>
      <p:sp>
        <p:nvSpPr>
          <p:cNvPr id="2048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0486"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048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1801368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1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10</a:t>
            </a:r>
          </a:p>
        </p:txBody>
      </p:sp>
      <p:sp>
        <p:nvSpPr>
          <p:cNvPr id="8601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2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6021" name="Rectangle 6"/>
          <p:cNvSpPr>
            <a:spLocks noGrp="1" noRot="1" noChangeAspect="1" noChangeArrowheads="1" noTextEdit="1"/>
          </p:cNvSpPr>
          <p:nvPr>
            <p:ph type="sldImg"/>
          </p:nvPr>
        </p:nvSpPr>
        <p:spPr>
          <a:xfrm>
            <a:off x="395288" y="692150"/>
            <a:ext cx="6073775" cy="3417888"/>
          </a:xfrm>
          <a:noFill/>
          <a:ln cap="flat"/>
        </p:spPr>
      </p:sp>
      <p:sp>
        <p:nvSpPr>
          <p:cNvPr id="8602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170054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ChangeArrowheads="1"/>
          </p:cNvSpPr>
          <p:nvPr/>
        </p:nvSpPr>
        <p:spPr bwMode="auto">
          <a:xfrm>
            <a:off x="388620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3" tIns="0" rIns="19043"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11</a:t>
            </a:r>
          </a:p>
        </p:txBody>
      </p:sp>
      <p:sp>
        <p:nvSpPr>
          <p:cNvPr id="8806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8"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88069" name="Rectangle 6"/>
          <p:cNvSpPr>
            <a:spLocks noGrp="1" noRot="1" noChangeAspect="1" noChangeArrowheads="1" noTextEdit="1"/>
          </p:cNvSpPr>
          <p:nvPr>
            <p:ph type="sldImg"/>
          </p:nvPr>
        </p:nvSpPr>
        <p:spPr>
          <a:xfrm>
            <a:off x="395288" y="692150"/>
            <a:ext cx="6073775" cy="3417888"/>
          </a:xfrm>
          <a:noFill/>
          <a:ln cap="flat"/>
        </p:spPr>
      </p:sp>
      <p:sp>
        <p:nvSpPr>
          <p:cNvPr id="8807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54" tIns="44433" rIns="90454" bIns="44433"/>
          <a:lstStyle/>
          <a:p>
            <a:endParaRPr lang="x-none" altLang="x-none">
              <a:latin typeface="Book Antiqua" charset="0"/>
            </a:endParaRPr>
          </a:p>
        </p:txBody>
      </p:sp>
    </p:spTree>
    <p:extLst>
      <p:ext uri="{BB962C8B-B14F-4D97-AF65-F5344CB8AC3E}">
        <p14:creationId xmlns:p14="http://schemas.microsoft.com/office/powerpoint/2010/main" val="2327234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11</a:t>
            </a:r>
          </a:p>
        </p:txBody>
      </p:sp>
      <p:sp>
        <p:nvSpPr>
          <p:cNvPr id="10445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4453" name="Rectangle 6"/>
          <p:cNvSpPr>
            <a:spLocks noGrp="1" noRot="1" noChangeAspect="1" noChangeArrowheads="1" noTextEdit="1"/>
          </p:cNvSpPr>
          <p:nvPr>
            <p:ph type="sldImg"/>
          </p:nvPr>
        </p:nvSpPr>
        <p:spPr>
          <a:xfrm>
            <a:off x="393700" y="692150"/>
            <a:ext cx="6073775" cy="3417888"/>
          </a:xfrm>
          <a:noFill/>
          <a:ln cap="flat"/>
        </p:spPr>
      </p:sp>
      <p:sp>
        <p:nvSpPr>
          <p:cNvPr id="104454"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2027094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49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12</a:t>
            </a:r>
          </a:p>
        </p:txBody>
      </p:sp>
      <p:sp>
        <p:nvSpPr>
          <p:cNvPr id="10649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50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6501" name="Rectangle 6"/>
          <p:cNvSpPr>
            <a:spLocks noGrp="1" noRot="1" noChangeAspect="1" noChangeArrowheads="1" noTextEdit="1"/>
          </p:cNvSpPr>
          <p:nvPr>
            <p:ph type="sldImg"/>
          </p:nvPr>
        </p:nvSpPr>
        <p:spPr>
          <a:xfrm>
            <a:off x="393700" y="692150"/>
            <a:ext cx="6073775" cy="3417888"/>
          </a:xfrm>
          <a:noFill/>
          <a:ln cap="flat"/>
        </p:spPr>
      </p:sp>
      <p:sp>
        <p:nvSpPr>
          <p:cNvPr id="106502"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717541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13</a:t>
            </a:r>
          </a:p>
        </p:txBody>
      </p:sp>
      <p:sp>
        <p:nvSpPr>
          <p:cNvPr id="10854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09" tIns="45604" rIns="91209" bIns="45604"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a:p>
        </p:txBody>
      </p:sp>
      <p:sp>
        <p:nvSpPr>
          <p:cNvPr id="108549" name="Rectangle 6"/>
          <p:cNvSpPr>
            <a:spLocks noGrp="1" noRot="1" noChangeAspect="1" noChangeArrowheads="1" noTextEdit="1"/>
          </p:cNvSpPr>
          <p:nvPr>
            <p:ph type="sldImg"/>
          </p:nvPr>
        </p:nvSpPr>
        <p:spPr>
          <a:xfrm>
            <a:off x="393700" y="692150"/>
            <a:ext cx="6073775" cy="3417888"/>
          </a:xfrm>
          <a:noFill/>
          <a:ln cap="flat"/>
        </p:spPr>
      </p:sp>
      <p:sp>
        <p:nvSpPr>
          <p:cNvPr id="108550" name="Rectangle 7"/>
          <p:cNvSpPr>
            <a:spLocks noGrp="1" noChangeArrowheads="1"/>
          </p:cNvSpPr>
          <p:nvPr>
            <p:ph type="body" idx="1"/>
          </p:nvPr>
        </p:nvSpPr>
        <p:spPr>
          <a:xfrm>
            <a:off x="912813" y="4343400"/>
            <a:ext cx="5032375" cy="41132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66" tIns="44439" rIns="90466" bIns="44439"/>
          <a:lstStyle/>
          <a:p>
            <a:endParaRPr lang="x-none" altLang="x-none">
              <a:latin typeface="Book Antiqua" charset="0"/>
            </a:endParaRPr>
          </a:p>
        </p:txBody>
      </p:sp>
    </p:spTree>
    <p:extLst>
      <p:ext uri="{BB962C8B-B14F-4D97-AF65-F5344CB8AC3E}">
        <p14:creationId xmlns:p14="http://schemas.microsoft.com/office/powerpoint/2010/main" val="211234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5A86DE41-57E4-DA40-9B60-FE9E42B33EDF}" type="slidenum">
              <a:rPr lang="en-US" altLang="x-none"/>
              <a:pPr eaLnBrk="1" hangingPunct="1"/>
              <a:t>9</a:t>
            </a:fld>
            <a:endParaRPr lang="en-US" altLang="x-none"/>
          </a:p>
        </p:txBody>
      </p:sp>
      <p:sp>
        <p:nvSpPr>
          <p:cNvPr id="225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225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4"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25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dirty="0"/>
          </a:p>
        </p:txBody>
      </p:sp>
    </p:spTree>
    <p:extLst>
      <p:ext uri="{BB962C8B-B14F-4D97-AF65-F5344CB8AC3E}">
        <p14:creationId xmlns:p14="http://schemas.microsoft.com/office/powerpoint/2010/main" val="103690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99BE6FAD-F770-E545-9DD2-034523DA1CC2}" type="slidenum">
              <a:rPr lang="en-US" altLang="x-none"/>
              <a:pPr eaLnBrk="1" hangingPunct="1"/>
              <a:t>10</a:t>
            </a:fld>
            <a:endParaRPr lang="en-US" altLang="x-none"/>
          </a:p>
        </p:txBody>
      </p:sp>
      <p:sp>
        <p:nvSpPr>
          <p:cNvPr id="24578"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79"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7</a:t>
            </a:r>
          </a:p>
        </p:txBody>
      </p:sp>
      <p:sp>
        <p:nvSpPr>
          <p:cNvPr id="24580"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81"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4582"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458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310523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2E2DABC1-6E4F-D24C-8697-64034F2AF6F2}" type="slidenum">
              <a:rPr lang="en-US" altLang="x-none"/>
              <a:pPr eaLnBrk="1" hangingPunct="1"/>
              <a:t>11</a:t>
            </a:fld>
            <a:endParaRPr lang="en-US" altLang="x-none"/>
          </a:p>
        </p:txBody>
      </p:sp>
      <p:sp>
        <p:nvSpPr>
          <p:cNvPr id="26626" name="Rectangle 2"/>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1599046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5A86DE41-57E4-DA40-9B60-FE9E42B33EDF}" type="slidenum">
              <a:rPr lang="en-US" altLang="x-none"/>
              <a:pPr eaLnBrk="1" hangingPunct="1"/>
              <a:t>12</a:t>
            </a:fld>
            <a:endParaRPr lang="en-US" altLang="x-none"/>
          </a:p>
        </p:txBody>
      </p:sp>
      <p:sp>
        <p:nvSpPr>
          <p:cNvPr id="225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6" tIns="0" rIns="19046" bIns="0" anchor="b"/>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r"/>
            <a:r>
              <a:rPr lang="en-US" altLang="x-none" sz="1000" i="1">
                <a:solidFill>
                  <a:schemeClr val="tx1"/>
                </a:solidFill>
                <a:latin typeface="Times New Roman" charset="0"/>
              </a:rPr>
              <a:t>6</a:t>
            </a:r>
          </a:p>
        </p:txBody>
      </p:sp>
      <p:sp>
        <p:nvSpPr>
          <p:cNvPr id="225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a:p>
        </p:txBody>
      </p:sp>
      <p:sp>
        <p:nvSpPr>
          <p:cNvPr id="22534" name="Rectangle 6"/>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253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dirty="0"/>
          </a:p>
        </p:txBody>
      </p:sp>
    </p:spTree>
    <p:extLst>
      <p:ext uri="{BB962C8B-B14F-4D97-AF65-F5344CB8AC3E}">
        <p14:creationId xmlns:p14="http://schemas.microsoft.com/office/powerpoint/2010/main" val="380696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fld id="{2E2DABC1-6E4F-D24C-8697-64034F2AF6F2}" type="slidenum">
              <a:rPr lang="en-US" altLang="x-none"/>
              <a:pPr eaLnBrk="1" hangingPunct="1"/>
              <a:t>13</a:t>
            </a:fld>
            <a:endParaRPr lang="en-US" altLang="x-none"/>
          </a:p>
        </p:txBody>
      </p:sp>
      <p:sp>
        <p:nvSpPr>
          <p:cNvPr id="26626" name="Rectangle 2"/>
          <p:cNvSpPr>
            <a:spLocks noGrp="1" noRot="1" noChangeAspect="1" noChangeArrowheads="1" noTextEdit="1"/>
          </p:cNvSpPr>
          <p:nvPr>
            <p:ph type="sldImg"/>
          </p:nvPr>
        </p:nvSpPr>
        <p:spPr>
          <a:xfrm>
            <a:off x="392113" y="692150"/>
            <a:ext cx="6070600" cy="3416300"/>
          </a:xfrm>
          <a:ln w="12700" cap="flat">
            <a:solidFill>
              <a:schemeClr val="tx1"/>
            </a:solidFill>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2062" tIns="46031" rIns="92062" bIns="46031"/>
          <a:lstStyle/>
          <a:p>
            <a:pPr eaLnBrk="1" hangingPunct="1"/>
            <a:endParaRPr lang="x-none" altLang="x-none"/>
          </a:p>
        </p:txBody>
      </p:sp>
    </p:spTree>
    <p:extLst>
      <p:ext uri="{BB962C8B-B14F-4D97-AF65-F5344CB8AC3E}">
        <p14:creationId xmlns:p14="http://schemas.microsoft.com/office/powerpoint/2010/main" val="3094875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3F116741-C967-C146-8EB6-8155210A4CFA}" type="slidenum">
              <a:rPr lang="en-US" smtClean="0"/>
              <a:pPr>
                <a:defRPr/>
              </a:pPr>
              <a:t>‹#›</a:t>
            </a:fld>
            <a:endParaRPr lang="en-US"/>
          </a:p>
        </p:txBody>
      </p:sp>
    </p:spTree>
    <p:extLst>
      <p:ext uri="{BB962C8B-B14F-4D97-AF65-F5344CB8AC3E}">
        <p14:creationId xmlns:p14="http://schemas.microsoft.com/office/powerpoint/2010/main" val="228657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10/24/18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10/24/18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10/24/18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10/24/18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10/24/18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80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318590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endParaRPr lang="en-US" noProof="0" dirty="0"/>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8501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10/24/18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10/24/18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www.flickr.com/photos/foxypar4/944853780/" TargetMode="External"/><Relationship Id="rId4" Type="http://schemas.openxmlformats.org/officeDocument/2006/relationships/image" Target="../media/image7.png"/><Relationship Id="rId5" Type="http://schemas.openxmlformats.org/officeDocument/2006/relationships/hyperlink" Target="http://www.flickr.com/photos/asam/432194779/" TargetMode="External"/><Relationship Id="rId6" Type="http://schemas.openxmlformats.org/officeDocument/2006/relationships/image" Target="../media/image8.png"/><Relationship Id="rId7" Type="http://schemas.openxmlformats.org/officeDocument/2006/relationships/hyperlink" Target="http://www.flickr.com/photos/klash/858533852/" TargetMode="External"/><Relationship Id="rId8"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5.tiff"/><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4.emf"/><Relationship Id="rId5" Type="http://schemas.openxmlformats.org/officeDocument/2006/relationships/image" Target="../media/image6.tiff"/><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4.emf"/><Relationship Id="rId1" Type="http://schemas.openxmlformats.org/officeDocument/2006/relationships/slideLayout" Target="../slideLayouts/slideLayout8.xml"/><Relationship Id="rId2" Type="http://schemas.openxmlformats.org/officeDocument/2006/relationships/image" Target="../media/image6.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3" Type="http://schemas.openxmlformats.org/officeDocument/2006/relationships/hyperlink" Target="http://www.flickr.com/photos/mpmb/62190843/" TargetMode="External"/><Relationship Id="rId4"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tiff"/><Relationship Id="rId3"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hyperlink" Target="http://www.flickr.com/photos/foxypar4/944853780/" TargetMode="External"/><Relationship Id="rId4" Type="http://schemas.openxmlformats.org/officeDocument/2006/relationships/image" Target="../media/image7.png"/><Relationship Id="rId5" Type="http://schemas.openxmlformats.org/officeDocument/2006/relationships/hyperlink" Target="http://www.flickr.com/photos/asam/432194779/" TargetMode="External"/><Relationship Id="rId6" Type="http://schemas.openxmlformats.org/officeDocument/2006/relationships/image" Target="../media/image8.png"/><Relationship Id="rId7" Type="http://schemas.openxmlformats.org/officeDocument/2006/relationships/hyperlink" Target="http://www.flickr.com/photos/klash/858533852/" TargetMode="External"/><Relationship Id="rId8"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Database Design: </a:t>
            </a:r>
            <a:br>
              <a:rPr lang="en-US" dirty="0"/>
            </a:br>
            <a:r>
              <a:rPr lang="en-US" dirty="0"/>
              <a:t>Entity-Relation Models</a:t>
            </a:r>
          </a:p>
        </p:txBody>
      </p:sp>
      <p:sp>
        <p:nvSpPr>
          <p:cNvPr id="3" name="Subtitle 2"/>
          <p:cNvSpPr>
            <a:spLocks noGrp="1"/>
          </p:cNvSpPr>
          <p:nvPr>
            <p:ph sz="quarter" idx="10"/>
          </p:nvPr>
        </p:nvSpPr>
        <p:spPr/>
        <p:txBody>
          <a:bodyPr/>
          <a:lstStyle/>
          <a:p>
            <a:r>
              <a:rPr lang="en-US" dirty="0"/>
              <a:t>R&amp;G 2</a:t>
            </a:r>
          </a:p>
        </p:txBody>
      </p:sp>
    </p:spTree>
    <p:extLst>
      <p:ext uri="{BB962C8B-B14F-4D97-AF65-F5344CB8AC3E}">
        <p14:creationId xmlns:p14="http://schemas.microsoft.com/office/powerpoint/2010/main" val="90806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r>
              <a:rPr lang="en-US" altLang="x-none"/>
              <a:t>Example: University Database</a:t>
            </a:r>
          </a:p>
        </p:txBody>
      </p:sp>
      <p:sp>
        <p:nvSpPr>
          <p:cNvPr id="23556" name="Rectangle 5"/>
          <p:cNvSpPr>
            <a:spLocks noGrp="1" noChangeArrowheads="1"/>
          </p:cNvSpPr>
          <p:nvPr>
            <p:ph idx="1"/>
          </p:nvPr>
        </p:nvSpPr>
        <p:spPr/>
        <p:txBody>
          <a:bodyPr>
            <a:normAutofit fontScale="92500" lnSpcReduction="20000"/>
          </a:bodyPr>
          <a:lstStyle/>
          <a:p>
            <a:r>
              <a:rPr lang="en-US" altLang="x-none" b="1" u="sng" dirty="0"/>
              <a:t>Conceptual schema:                  </a:t>
            </a:r>
          </a:p>
          <a:p>
            <a:pPr lvl="1"/>
            <a:r>
              <a:rPr lang="en-US" altLang="x-none" dirty="0">
                <a:latin typeface="Courier New" panose="02070309020205020404" pitchFamily="49" charset="0"/>
                <a:cs typeface="Courier New" panose="02070309020205020404" pitchFamily="49" charset="0"/>
              </a:rPr>
              <a:t>Students(</a:t>
            </a:r>
            <a:r>
              <a:rPr lang="en-US" altLang="x-none" dirty="0" err="1">
                <a:latin typeface="Courier New" panose="02070309020205020404" pitchFamily="49" charset="0"/>
                <a:cs typeface="Courier New" panose="02070309020205020404" pitchFamily="49" charset="0"/>
              </a:rPr>
              <a:t>sid</a:t>
            </a:r>
            <a:r>
              <a:rPr lang="en-US" altLang="x-none" dirty="0">
                <a:latin typeface="Courier New" panose="02070309020205020404" pitchFamily="49" charset="0"/>
                <a:cs typeface="Courier New" panose="02070309020205020404" pitchFamily="49" charset="0"/>
              </a:rPr>
              <a:t> text, name text, login text, </a:t>
            </a:r>
            <a:br>
              <a:rPr lang="en-US" altLang="x-none" dirty="0">
                <a:latin typeface="Courier New" panose="02070309020205020404" pitchFamily="49" charset="0"/>
                <a:cs typeface="Courier New" panose="02070309020205020404" pitchFamily="49" charset="0"/>
              </a:rPr>
            </a:br>
            <a:r>
              <a:rPr lang="en-US" altLang="x-none" dirty="0">
                <a:latin typeface="Courier New" panose="02070309020205020404" pitchFamily="49" charset="0"/>
                <a:cs typeface="Courier New" panose="02070309020205020404" pitchFamily="49" charset="0"/>
              </a:rPr>
              <a:t>         age integer, </a:t>
            </a:r>
            <a:r>
              <a:rPr lang="en-US" altLang="x-none" dirty="0" err="1">
                <a:latin typeface="Courier New" panose="02070309020205020404" pitchFamily="49" charset="0"/>
                <a:cs typeface="Courier New" panose="02070309020205020404" pitchFamily="49" charset="0"/>
              </a:rPr>
              <a:t>gpa</a:t>
            </a:r>
            <a:r>
              <a:rPr lang="en-US" altLang="x-none" dirty="0">
                <a:latin typeface="Courier New" panose="02070309020205020404" pitchFamily="49" charset="0"/>
                <a:cs typeface="Courier New" panose="02070309020205020404" pitchFamily="49" charset="0"/>
              </a:rPr>
              <a:t> float)</a:t>
            </a:r>
          </a:p>
          <a:p>
            <a:pPr lvl="1"/>
            <a:r>
              <a:rPr lang="en-US" altLang="x-none" dirty="0">
                <a:latin typeface="Courier New" panose="02070309020205020404" pitchFamily="49" charset="0"/>
                <a:cs typeface="Courier New" panose="02070309020205020404" pitchFamily="49" charset="0"/>
              </a:rPr>
              <a:t>Courses(</a:t>
            </a:r>
            <a:r>
              <a:rPr lang="en-US" altLang="x-none" dirty="0" err="1">
                <a:latin typeface="Courier New" panose="02070309020205020404" pitchFamily="49" charset="0"/>
                <a:cs typeface="Courier New" panose="02070309020205020404" pitchFamily="49" charset="0"/>
              </a:rPr>
              <a:t>cid</a:t>
            </a:r>
            <a:r>
              <a:rPr lang="en-US" altLang="x-none" dirty="0">
                <a:latin typeface="Courier New" panose="02070309020205020404" pitchFamily="49" charset="0"/>
                <a:cs typeface="Courier New" panose="02070309020205020404" pitchFamily="49" charset="0"/>
              </a:rPr>
              <a:t> text, </a:t>
            </a:r>
            <a:r>
              <a:rPr lang="en-US" altLang="x-none" dirty="0" err="1">
                <a:latin typeface="Courier New" panose="02070309020205020404" pitchFamily="49" charset="0"/>
                <a:cs typeface="Courier New" panose="02070309020205020404" pitchFamily="49" charset="0"/>
              </a:rPr>
              <a:t>cname</a:t>
            </a:r>
            <a:r>
              <a:rPr lang="en-US" altLang="x-none" dirty="0">
                <a:latin typeface="Courier New" panose="02070309020205020404" pitchFamily="49" charset="0"/>
                <a:cs typeface="Courier New" panose="02070309020205020404" pitchFamily="49" charset="0"/>
              </a:rPr>
              <a:t> text,</a:t>
            </a:r>
            <a:br>
              <a:rPr lang="en-US" altLang="x-none" dirty="0">
                <a:latin typeface="Courier New" panose="02070309020205020404" pitchFamily="49" charset="0"/>
                <a:cs typeface="Courier New" panose="02070309020205020404" pitchFamily="49" charset="0"/>
              </a:rPr>
            </a:br>
            <a:r>
              <a:rPr lang="en-US" altLang="x-none" dirty="0">
                <a:latin typeface="Courier New" panose="02070309020205020404" pitchFamily="49" charset="0"/>
                <a:cs typeface="Courier New" panose="02070309020205020404" pitchFamily="49" charset="0"/>
              </a:rPr>
              <a:t>        credits integer) </a:t>
            </a:r>
          </a:p>
          <a:p>
            <a:pPr lvl="1"/>
            <a:r>
              <a:rPr lang="en-US" altLang="x-none" dirty="0">
                <a:latin typeface="Courier New" panose="02070309020205020404" pitchFamily="49" charset="0"/>
                <a:cs typeface="Courier New" panose="02070309020205020404" pitchFamily="49" charset="0"/>
              </a:rPr>
              <a:t>Enrolled(</a:t>
            </a:r>
            <a:r>
              <a:rPr lang="en-US" altLang="x-none" dirty="0" err="1">
                <a:latin typeface="Courier New" panose="02070309020205020404" pitchFamily="49" charset="0"/>
                <a:cs typeface="Courier New" panose="02070309020205020404" pitchFamily="49" charset="0"/>
              </a:rPr>
              <a:t>sid</a:t>
            </a:r>
            <a:r>
              <a:rPr lang="en-US" altLang="x-none" dirty="0">
                <a:latin typeface="Courier New" panose="02070309020205020404" pitchFamily="49" charset="0"/>
                <a:cs typeface="Courier New" panose="02070309020205020404" pitchFamily="49" charset="0"/>
              </a:rPr>
              <a:t> text, </a:t>
            </a:r>
            <a:r>
              <a:rPr lang="en-US" altLang="x-none" dirty="0" err="1">
                <a:latin typeface="Courier New" panose="02070309020205020404" pitchFamily="49" charset="0"/>
                <a:cs typeface="Courier New" panose="02070309020205020404" pitchFamily="49" charset="0"/>
              </a:rPr>
              <a:t>cid</a:t>
            </a:r>
            <a:r>
              <a:rPr lang="en-US" altLang="x-none" dirty="0">
                <a:latin typeface="Courier New" panose="02070309020205020404" pitchFamily="49" charset="0"/>
                <a:cs typeface="Courier New" panose="02070309020205020404" pitchFamily="49" charset="0"/>
              </a:rPr>
              <a:t> text, grade text)</a:t>
            </a:r>
            <a:endParaRPr lang="en-US" altLang="x-none" dirty="0"/>
          </a:p>
          <a:p>
            <a:pPr>
              <a:spcBef>
                <a:spcPts val="2000"/>
              </a:spcBef>
            </a:pPr>
            <a:r>
              <a:rPr lang="en-US" altLang="x-none" b="1" u="sng" dirty="0"/>
              <a:t>Physical schema:</a:t>
            </a:r>
          </a:p>
          <a:p>
            <a:pPr lvl="1"/>
            <a:r>
              <a:rPr lang="en-US" altLang="x-none" dirty="0"/>
              <a:t>Relations stored as unordered files. </a:t>
            </a:r>
          </a:p>
          <a:p>
            <a:pPr lvl="1"/>
            <a:r>
              <a:rPr lang="en-US" altLang="x-none" dirty="0"/>
              <a:t>Index on first column of Students.</a:t>
            </a:r>
          </a:p>
          <a:p>
            <a:pPr>
              <a:spcBef>
                <a:spcPts val="2000"/>
              </a:spcBef>
            </a:pPr>
            <a:r>
              <a:rPr lang="en-US" altLang="x-none" b="1" u="sng" dirty="0"/>
              <a:t>External Schema </a:t>
            </a:r>
            <a:r>
              <a:rPr lang="en-US" altLang="x-none" dirty="0"/>
              <a:t>(View): </a:t>
            </a:r>
          </a:p>
          <a:p>
            <a:pPr lvl="1"/>
            <a:r>
              <a:rPr lang="en-US" altLang="x-none" dirty="0" err="1"/>
              <a:t>Course_info</a:t>
            </a:r>
            <a:r>
              <a:rPr lang="en-US" altLang="x-none" dirty="0"/>
              <a:t>(</a:t>
            </a:r>
            <a:r>
              <a:rPr lang="en-US" altLang="x-none" dirty="0" err="1"/>
              <a:t>cid</a:t>
            </a:r>
            <a:r>
              <a:rPr lang="en-US" altLang="x-none" dirty="0"/>
              <a:t> text, enrollment integer)</a:t>
            </a:r>
          </a:p>
        </p:txBody>
      </p:sp>
    </p:spTree>
    <p:extLst>
      <p:ext uri="{BB962C8B-B14F-4D97-AF65-F5344CB8AC3E}">
        <p14:creationId xmlns:p14="http://schemas.microsoft.com/office/powerpoint/2010/main" val="11540288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x-none"/>
              <a:t>Data Independence</a:t>
            </a:r>
          </a:p>
        </p:txBody>
      </p:sp>
      <p:sp>
        <p:nvSpPr>
          <p:cNvPr id="25602" name="Rectangle 3"/>
          <p:cNvSpPr>
            <a:spLocks noGrp="1" noChangeArrowheads="1"/>
          </p:cNvSpPr>
          <p:nvPr>
            <p:ph type="body" idx="1"/>
          </p:nvPr>
        </p:nvSpPr>
        <p:spPr/>
        <p:txBody>
          <a:bodyPr/>
          <a:lstStyle/>
          <a:p>
            <a:r>
              <a:rPr lang="en-US" altLang="x-none" dirty="0"/>
              <a:t>Insulate apps from structure of data</a:t>
            </a:r>
          </a:p>
          <a:p>
            <a:pPr>
              <a:spcBef>
                <a:spcPts val="3000"/>
              </a:spcBef>
            </a:pPr>
            <a:r>
              <a:rPr lang="en-US" altLang="x-none" b="1" dirty="0"/>
              <a:t>Logical data independence:  </a:t>
            </a:r>
          </a:p>
          <a:p>
            <a:pPr lvl="1"/>
            <a:r>
              <a:rPr lang="en-US" altLang="x-none" dirty="0" smtClean="0"/>
              <a:t>Maintain views when logical structure changes</a:t>
            </a:r>
          </a:p>
          <a:p>
            <a:r>
              <a:rPr lang="en-US" altLang="x-none" b="1" dirty="0" smtClean="0"/>
              <a:t>Physical data independence:   </a:t>
            </a:r>
          </a:p>
          <a:p>
            <a:pPr lvl="1"/>
            <a:r>
              <a:rPr lang="en-US" altLang="x-none" dirty="0" smtClean="0"/>
              <a:t>Maintain logical </a:t>
            </a:r>
            <a:r>
              <a:rPr lang="en-US" altLang="x-none" dirty="0"/>
              <a:t>structure when physical structure </a:t>
            </a:r>
            <a:r>
              <a:rPr lang="en-US" altLang="x-none" dirty="0" smtClean="0"/>
              <a:t>changes</a:t>
            </a:r>
            <a:endParaRPr lang="en-US" altLang="x-none" dirty="0"/>
          </a:p>
          <a:p>
            <a:pPr lvl="1"/>
            <a:endParaRPr lang="en-US" altLang="x-none" dirty="0"/>
          </a:p>
        </p:txBody>
      </p:sp>
    </p:spTree>
    <p:extLst>
      <p:ext uri="{BB962C8B-B14F-4D97-AF65-F5344CB8AC3E}">
        <p14:creationId xmlns:p14="http://schemas.microsoft.com/office/powerpoint/2010/main" val="19841249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x-none" dirty="0"/>
              <a:t>Levels of Abstraction, </a:t>
            </a:r>
            <a:r>
              <a:rPr lang="en-US" altLang="x-none" dirty="0" err="1"/>
              <a:t>cont</a:t>
            </a:r>
            <a:endParaRPr lang="en-US" altLang="x-none" dirty="0"/>
          </a:p>
        </p:txBody>
      </p:sp>
      <p:sp>
        <p:nvSpPr>
          <p:cNvPr id="3" name="Text Placeholder 2">
            <a:extLst>
              <a:ext uri="{FF2B5EF4-FFF2-40B4-BE49-F238E27FC236}">
                <a16:creationId xmlns="" xmlns:a16="http://schemas.microsoft.com/office/drawing/2014/main" id="{D6C5393C-4901-DB40-9E34-30B53DE9AD78}"/>
              </a:ext>
            </a:extLst>
          </p:cNvPr>
          <p:cNvSpPr>
            <a:spLocks noGrp="1"/>
          </p:cNvSpPr>
          <p:nvPr>
            <p:ph type="body" sz="half" idx="1"/>
          </p:nvPr>
        </p:nvSpPr>
        <p:spPr>
          <a:xfrm>
            <a:off x="79650" y="2446735"/>
            <a:ext cx="3810000" cy="3829050"/>
          </a:xfrm>
        </p:spPr>
        <p:txBody>
          <a:bodyPr/>
          <a:lstStyle/>
          <a:p>
            <a:pPr marL="0" indent="0">
              <a:buNone/>
            </a:pPr>
            <a:r>
              <a:rPr lang="en-US" altLang="x-none" b="1" dirty="0"/>
              <a:t>Logical</a:t>
            </a:r>
            <a:r>
              <a:rPr lang="en-US" altLang="x-none" dirty="0"/>
              <a:t> data </a:t>
            </a:r>
            <a:r>
              <a:rPr lang="en-US" altLang="x-none" dirty="0" smtClean="0"/>
              <a:t>independence</a:t>
            </a:r>
            <a:endParaRPr lang="en-US" dirty="0"/>
          </a:p>
          <a:p>
            <a:pPr marL="0" indent="0">
              <a:spcBef>
                <a:spcPts val="4000"/>
              </a:spcBef>
              <a:buNone/>
            </a:pPr>
            <a:r>
              <a:rPr lang="en-US" altLang="x-none" b="1" dirty="0"/>
              <a:t>Physical</a:t>
            </a:r>
            <a:r>
              <a:rPr lang="en-US" altLang="x-none" dirty="0"/>
              <a:t> data </a:t>
            </a:r>
            <a:r>
              <a:rPr lang="en-US" altLang="x-none" dirty="0" smtClean="0"/>
              <a:t>independence   </a:t>
            </a:r>
            <a:endParaRPr lang="en-US" altLang="x-none" dirty="0"/>
          </a:p>
          <a:p>
            <a:pPr marL="0" indent="0">
              <a:buNone/>
            </a:pPr>
            <a:endParaRPr lang="en-US" dirty="0"/>
          </a:p>
          <a:p>
            <a:pPr marL="0" indent="0">
              <a:buNone/>
            </a:pPr>
            <a:endParaRPr lang="en-US" dirty="0"/>
          </a:p>
        </p:txBody>
      </p:sp>
      <p:sp>
        <p:nvSpPr>
          <p:cNvPr id="21511" name="Oval 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39897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2" name="Line 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153025" y="4062413"/>
            <a:ext cx="2381" cy="71794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Oval 10"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46755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4" name="Line 1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955506" y="4094560"/>
            <a:ext cx="0" cy="6286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5" name="Rectangle 12"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685110" y="3511153"/>
            <a:ext cx="183864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Physical Schema</a:t>
            </a:r>
          </a:p>
        </p:txBody>
      </p:sp>
      <p:sp>
        <p:nvSpPr>
          <p:cNvPr id="21516" name="Rectangle 1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507706" y="2787253"/>
            <a:ext cx="2160848"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Conceptual Schema</a:t>
            </a:r>
          </a:p>
        </p:txBody>
      </p:sp>
      <p:sp>
        <p:nvSpPr>
          <p:cNvPr id="21517" name="Rectangle 1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69569"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1</a:t>
            </a:r>
          </a:p>
        </p:txBody>
      </p:sp>
      <p:sp>
        <p:nvSpPr>
          <p:cNvPr id="21518" name="Rectangle 1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41119"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2</a:t>
            </a:r>
          </a:p>
        </p:txBody>
      </p:sp>
      <p:sp>
        <p:nvSpPr>
          <p:cNvPr id="21519" name="Rectangle 16"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6113860"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3</a:t>
            </a:r>
          </a:p>
        </p:txBody>
      </p:sp>
      <p:sp>
        <p:nvSpPr>
          <p:cNvPr id="21520" name="Rectangle 17"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9338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1" name="Rectangle 1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516493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2" name="Rectangle 1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6136481"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3" name="Rectangle 20"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536281" y="2808685"/>
            <a:ext cx="20955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4" name="Rectangle 2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707731" y="3532585"/>
            <a:ext cx="17526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5" name="Line 22"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4583906"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6" name="Line 2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2456260"/>
            <a:ext cx="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7" name="Line 2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flipH="1">
            <a:off x="6126956"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8" name="Line 2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3084910"/>
            <a:ext cx="0" cy="464344"/>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9" name="Line 26"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ShapeType="1"/>
          </p:cNvSpPr>
          <p:nvPr/>
        </p:nvSpPr>
        <p:spPr bwMode="auto">
          <a:xfrm>
            <a:off x="5555456" y="3808810"/>
            <a:ext cx="0" cy="28575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30" name="Text Box 27"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txBox="1">
            <a:spLocks noChangeArrowheads="1"/>
          </p:cNvSpPr>
          <p:nvPr/>
        </p:nvSpPr>
        <p:spPr bwMode="auto">
          <a:xfrm>
            <a:off x="5260181" y="420886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a:solidFill>
                  <a:srgbClr val="CF0E30"/>
                </a:solidFill>
              </a:rPr>
              <a:t>DB</a:t>
            </a:r>
          </a:p>
        </p:txBody>
      </p:sp>
      <p:sp>
        <p:nvSpPr>
          <p:cNvPr id="21531" name="Text Box 3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txBox="1">
            <a:spLocks noChangeArrowheads="1"/>
          </p:cNvSpPr>
          <p:nvPr/>
        </p:nvSpPr>
        <p:spPr bwMode="auto">
          <a:xfrm>
            <a:off x="5260181" y="672922"/>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dirty="0">
                <a:solidFill>
                  <a:srgbClr val="CF0E30"/>
                </a:solidFill>
              </a:rPr>
              <a:t>Users</a:t>
            </a:r>
          </a:p>
        </p:txBody>
      </p:sp>
      <p:pic>
        <p:nvPicPr>
          <p:cNvPr id="21532" name="Picture 31"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168004"/>
            <a:ext cx="959644" cy="85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3" name="Picture 33"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5"/>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94847" y="1132285"/>
            <a:ext cx="68937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5"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a:hlinkClick r:id="rId7"/>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58979" y="1178720"/>
            <a:ext cx="1112044" cy="83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5" name="Rectangle 38"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152772" y="2096851"/>
            <a:ext cx="2962403" cy="441562"/>
          </a:xfrm>
          <a:prstGeom prst="rect">
            <a:avLst/>
          </a:prstGeom>
          <a:solidFill>
            <a:srgbClr val="3366FF">
              <a:alpha val="34117"/>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1542" name="Rectangle 44"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468325" y="2700939"/>
            <a:ext cx="2309902" cy="511483"/>
          </a:xfrm>
          <a:prstGeom prst="rect">
            <a:avLst/>
          </a:prstGeom>
          <a:solidFill>
            <a:srgbClr val="800804">
              <a:alpha val="41176"/>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1539" name="Rectangle 49" descr="The DB is the bottom layers. Physical schema describes the data in the DB. Conceptual Schema defines the logical structure of how users would use it. Views describe how uers see the data: View 1 (image of a cow) View 2: image of a dog, view 3: image of a child" title="Levels of Abstraction"/>
          <p:cNvSpPr>
            <a:spLocks noChangeArrowheads="1"/>
          </p:cNvSpPr>
          <p:nvPr/>
        </p:nvSpPr>
        <p:spPr bwMode="auto">
          <a:xfrm>
            <a:off x="4617269" y="3456101"/>
            <a:ext cx="1916881" cy="418313"/>
          </a:xfrm>
          <a:prstGeom prst="rect">
            <a:avLst/>
          </a:prstGeom>
          <a:solidFill>
            <a:srgbClr val="008000">
              <a:alpha val="30980"/>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1pPr>
            <a:lvl2pPr marL="742950" indent="-28575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2pPr>
            <a:lvl3pPr marL="11430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3pPr>
            <a:lvl4pPr marL="16002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4pPr>
            <a:lvl5pPr marL="2057400" indent="-228600" eaLnBrk="0" hangingPunct="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000000"/>
                </a:solidFill>
                <a:latin typeface="Arial" charset="0"/>
                <a:ea typeface="Osaka" charset="0"/>
              </a:defRPr>
            </a:lvl9pPr>
          </a:lstStyle>
          <a:p>
            <a:pPr eaLnBrk="1" hangingPunct="1"/>
            <a:endParaRPr lang="x-none" altLang="x-none" sz="900"/>
          </a:p>
        </p:txBody>
      </p:sp>
      <p:sp>
        <p:nvSpPr>
          <p:cNvPr id="2" name="Right Arrow 1"/>
          <p:cNvSpPr/>
          <p:nvPr/>
        </p:nvSpPr>
        <p:spPr>
          <a:xfrm>
            <a:off x="3389677" y="2553169"/>
            <a:ext cx="1036268" cy="147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21039364">
            <a:off x="3490082" y="3327519"/>
            <a:ext cx="1036268" cy="1477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5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x-none" dirty="0"/>
              <a:t>Data Independence, </a:t>
            </a:r>
            <a:r>
              <a:rPr lang="en-US" altLang="x-none" dirty="0" err="1"/>
              <a:t>cont</a:t>
            </a:r>
            <a:endParaRPr lang="en-US" altLang="x-none" dirty="0"/>
          </a:p>
        </p:txBody>
      </p:sp>
      <p:sp>
        <p:nvSpPr>
          <p:cNvPr id="25602" name="Rectangle 3"/>
          <p:cNvSpPr>
            <a:spLocks noGrp="1" noChangeArrowheads="1"/>
          </p:cNvSpPr>
          <p:nvPr>
            <p:ph type="body" idx="1"/>
          </p:nvPr>
        </p:nvSpPr>
        <p:spPr>
          <a:xfrm>
            <a:off x="457200" y="1200151"/>
            <a:ext cx="6629400" cy="3394472"/>
          </a:xfrm>
        </p:spPr>
        <p:txBody>
          <a:bodyPr>
            <a:normAutofit fontScale="92500" lnSpcReduction="10000"/>
          </a:bodyPr>
          <a:lstStyle/>
          <a:p>
            <a:r>
              <a:rPr lang="en-US" altLang="x-none" dirty="0"/>
              <a:t>Insulate apps from structure of data</a:t>
            </a:r>
          </a:p>
          <a:p>
            <a:pPr>
              <a:spcBef>
                <a:spcPts val="3000"/>
              </a:spcBef>
            </a:pPr>
            <a:r>
              <a:rPr lang="en-US" altLang="x-none" b="1" dirty="0"/>
              <a:t>Logical data independence:  </a:t>
            </a:r>
          </a:p>
          <a:p>
            <a:pPr lvl="1"/>
            <a:r>
              <a:rPr lang="en-US" altLang="x-none" dirty="0"/>
              <a:t>Maintain views when logical structure changes</a:t>
            </a:r>
          </a:p>
          <a:p>
            <a:r>
              <a:rPr lang="en-US" altLang="x-none" b="1" dirty="0"/>
              <a:t>Physical data independence:   </a:t>
            </a:r>
          </a:p>
          <a:p>
            <a:pPr lvl="1"/>
            <a:r>
              <a:rPr lang="en-US" altLang="x-none" dirty="0"/>
              <a:t>Maintain logical structure when physical structure changes</a:t>
            </a:r>
          </a:p>
          <a:p>
            <a:pPr>
              <a:spcBef>
                <a:spcPts val="4000"/>
              </a:spcBef>
            </a:pPr>
            <a:r>
              <a:rPr lang="en-US" altLang="x-none" dirty="0" smtClean="0"/>
              <a:t>Q</a:t>
            </a:r>
            <a:r>
              <a:rPr lang="en-US" altLang="x-none" dirty="0"/>
              <a:t>: Why particularly important for DBMS? </a:t>
            </a:r>
          </a:p>
          <a:p>
            <a:pPr lvl="1">
              <a:spcBef>
                <a:spcPts val="0"/>
              </a:spcBef>
            </a:pPr>
            <a:r>
              <a:rPr lang="en-US" altLang="x-none" sz="2000" dirty="0"/>
              <a:t>Because databases and their associated applications persist</a:t>
            </a:r>
          </a:p>
          <a:p>
            <a:pPr lvl="1"/>
            <a:endParaRPr lang="en-US" altLang="x-none" dirty="0"/>
          </a:p>
        </p:txBody>
      </p:sp>
    </p:spTree>
    <p:extLst>
      <p:ext uri="{BB962C8B-B14F-4D97-AF65-F5344CB8AC3E}">
        <p14:creationId xmlns:p14="http://schemas.microsoft.com/office/powerpoint/2010/main" val="111699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2">
                                            <p:txEl>
                                              <p:pRg st="6" end="6"/>
                                            </p:txEl>
                                          </p:spTgt>
                                        </p:tgtEl>
                                        <p:attrNameLst>
                                          <p:attrName>style.visibility</p:attrName>
                                        </p:attrNameLst>
                                      </p:cBhvr>
                                      <p:to>
                                        <p:strVal val="visible"/>
                                      </p:to>
                                    </p:set>
                                    <p:animEffect transition="in" filter="dissolve">
                                      <p:cBhvr>
                                        <p:cTn id="7" dur="500"/>
                                        <p:tgtEl>
                                          <p:spTgt spid="256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1905000" y="1885950"/>
            <a:ext cx="4495800" cy="3124200"/>
          </a:xfrm>
          <a:prstGeom prst="can">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An Anecdote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362200" y="2038350"/>
            <a:ext cx="3810000" cy="3530600"/>
          </a:xfrm>
          <a:prstGeom prst="rect">
            <a:avLst/>
          </a:prstGeom>
        </p:spPr>
      </p:pic>
    </p:spTree>
    <p:extLst>
      <p:ext uri="{BB962C8B-B14F-4D97-AF65-F5344CB8AC3E}">
        <p14:creationId xmlns:p14="http://schemas.microsoft.com/office/powerpoint/2010/main" val="125973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x-none" dirty="0" err="1" smtClean="0"/>
              <a:t>Hellerstein’</a:t>
            </a:r>
            <a:r>
              <a:rPr lang="en-US" altLang="ja-JP" dirty="0" err="1" smtClean="0"/>
              <a:t>s</a:t>
            </a:r>
            <a:r>
              <a:rPr lang="en-US" altLang="ja-JP" dirty="0" smtClean="0"/>
              <a:t> </a:t>
            </a:r>
            <a:r>
              <a:rPr lang="en-US" altLang="ja-JP" dirty="0"/>
              <a:t>Inequality</a:t>
            </a:r>
            <a:endParaRPr lang="en-US" altLang="x-none" dirty="0"/>
          </a:p>
        </p:txBody>
      </p:sp>
      <p:graphicFrame>
        <p:nvGraphicFramePr>
          <p:cNvPr id="27650" name="Object 0" descr="Dapp/dt &lt;&lt; denv/dt" title="Hellersteins Inequality"/>
          <p:cNvGraphicFramePr>
            <a:graphicFrameLocks noChangeAspect="1"/>
          </p:cNvGraphicFramePr>
          <p:nvPr>
            <p:extLst>
              <p:ext uri="{D42A27DB-BD31-4B8C-83A1-F6EECF244321}">
                <p14:modId xmlns:p14="http://schemas.microsoft.com/office/powerpoint/2010/main" val="2734036842"/>
              </p:ext>
            </p:extLst>
          </p:nvPr>
        </p:nvGraphicFramePr>
        <p:xfrm>
          <a:off x="1676400" y="2038350"/>
          <a:ext cx="3573065" cy="1419225"/>
        </p:xfrm>
        <a:graphic>
          <a:graphicData uri="http://schemas.openxmlformats.org/presentationml/2006/ole">
            <mc:AlternateContent xmlns:mc="http://schemas.openxmlformats.org/markup-compatibility/2006">
              <mc:Choice xmlns:v="urn:schemas-microsoft-com:vml" Requires="v">
                <p:oleObj spid="_x0000_s1063" name="Equation" r:id="rId3" imgW="927100" imgH="368300" progId="Equation.3">
                  <p:embed/>
                </p:oleObj>
              </mc:Choice>
              <mc:Fallback>
                <p:oleObj name="Equation" r:id="rId3" imgW="927100" imgH="368300" progId="Equation.3">
                  <p:embed/>
                  <p:pic>
                    <p:nvPicPr>
                      <p:cNvPr id="2765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38350"/>
                        <a:ext cx="3573065" cy="141922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extBox 1"/>
          <p:cNvSpPr txBox="1"/>
          <p:nvPr/>
        </p:nvSpPr>
        <p:spPr>
          <a:xfrm>
            <a:off x="914400" y="3790950"/>
            <a:ext cx="5029200" cy="923330"/>
          </a:xfrm>
          <a:prstGeom prst="rect">
            <a:avLst/>
          </a:prstGeom>
          <a:noFill/>
        </p:spPr>
        <p:txBody>
          <a:bodyPr wrap="square" rtlCol="0">
            <a:spAutoFit/>
          </a:bodyPr>
          <a:lstStyle/>
          <a:p>
            <a:r>
              <a:rPr lang="en-US" dirty="0" smtClean="0"/>
              <a:t>Data independence is most important when</a:t>
            </a:r>
            <a:br>
              <a:rPr lang="en-US" dirty="0" smtClean="0"/>
            </a:br>
            <a:r>
              <a:rPr lang="en-US" dirty="0" smtClean="0"/>
              <a:t>the rate of change of your environment </a:t>
            </a:r>
          </a:p>
          <a:p>
            <a:r>
              <a:rPr lang="en-US" dirty="0" smtClean="0"/>
              <a:t>exceeds the rate of change of your applications.</a:t>
            </a:r>
            <a:endParaRPr lang="en-US" dirty="0"/>
          </a:p>
        </p:txBody>
      </p:sp>
    </p:spTree>
    <p:extLst>
      <p:ext uri="{BB962C8B-B14F-4D97-AF65-F5344CB8AC3E}">
        <p14:creationId xmlns:p14="http://schemas.microsoft.com/office/powerpoint/2010/main" val="554948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ACA7A-C457-3C49-92ED-D35035BF05F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15A5C5F-0150-F14A-8D6D-C36C6FF1FD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5026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descr="Database is at the bottom level. A relational schema for a students table is above that. A woman (programmer) is above that. And she is thinking about her user" title="Data Model"/>
          <p:cNvSpPr/>
          <p:nvPr/>
        </p:nvSpPr>
        <p:spPr bwMode="auto">
          <a:xfrm>
            <a:off x="6776029" y="117837"/>
            <a:ext cx="930728" cy="718457"/>
          </a:xfrm>
          <a:prstGeom prst="cloudCallout">
            <a:avLst>
              <a:gd name="adj1" fmla="val -119781"/>
              <a:gd name="adj2" fmla="val 47459"/>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8673" name="Rectangle 2"/>
          <p:cNvSpPr>
            <a:spLocks noGrp="1" noChangeArrowheads="1"/>
          </p:cNvSpPr>
          <p:nvPr>
            <p:ph type="title"/>
          </p:nvPr>
        </p:nvSpPr>
        <p:spPr/>
        <p:txBody>
          <a:bodyPr/>
          <a:lstStyle/>
          <a:p>
            <a:r>
              <a:rPr lang="en-US" altLang="x-none"/>
              <a:t>Data Models</a:t>
            </a:r>
          </a:p>
        </p:txBody>
      </p:sp>
      <p:sp>
        <p:nvSpPr>
          <p:cNvPr id="28674" name="Rectangle 3"/>
          <p:cNvSpPr>
            <a:spLocks noGrp="1" noChangeArrowheads="1"/>
          </p:cNvSpPr>
          <p:nvPr>
            <p:ph idx="1"/>
          </p:nvPr>
        </p:nvSpPr>
        <p:spPr>
          <a:xfrm>
            <a:off x="457200" y="1200151"/>
            <a:ext cx="4495800" cy="3394472"/>
          </a:xfrm>
        </p:spPr>
        <p:txBody>
          <a:bodyPr/>
          <a:lstStyle/>
          <a:p>
            <a:r>
              <a:rPr lang="en-US" altLang="x-none" dirty="0"/>
              <a:t>Connect concepts to bits!</a:t>
            </a:r>
          </a:p>
          <a:p>
            <a:r>
              <a:rPr lang="en-US" altLang="x-none" dirty="0"/>
              <a:t>Many models exist</a:t>
            </a:r>
          </a:p>
          <a:p>
            <a:r>
              <a:rPr lang="en-US" altLang="x-none" dirty="0"/>
              <a:t>We will ground ourselves in the Relational model</a:t>
            </a:r>
          </a:p>
          <a:p>
            <a:pPr lvl="1"/>
            <a:r>
              <a:rPr lang="en-US" altLang="x-none" dirty="0"/>
              <a:t>clean and common</a:t>
            </a:r>
          </a:p>
          <a:p>
            <a:pPr lvl="1"/>
            <a:r>
              <a:rPr lang="en-US" altLang="x-none" dirty="0"/>
              <a:t>generalization of key/value</a:t>
            </a:r>
          </a:p>
          <a:p>
            <a:r>
              <a:rPr lang="en-US" altLang="x-none" dirty="0"/>
              <a:t>Entity-Relationship model also handy for design</a:t>
            </a:r>
          </a:p>
          <a:p>
            <a:pPr lvl="1"/>
            <a:r>
              <a:rPr lang="en-US" altLang="x-none" dirty="0"/>
              <a:t>Translates down to Relational</a:t>
            </a:r>
          </a:p>
        </p:txBody>
      </p:sp>
      <p:sp>
        <p:nvSpPr>
          <p:cNvPr id="28680" name="Oval 9" descr="Database is at the bottom level. A relational schema for a students table is above that. A woman (programmer) is above that. And she is thinking about her user" title="Data Model"/>
          <p:cNvSpPr>
            <a:spLocks noChangeArrowheads="1"/>
          </p:cNvSpPr>
          <p:nvPr/>
        </p:nvSpPr>
        <p:spPr bwMode="auto">
          <a:xfrm>
            <a:off x="5638800" y="4014583"/>
            <a:ext cx="685800" cy="1143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just" eaLnBrk="1" hangingPunct="1"/>
            <a:endParaRPr lang="x-none" altLang="x-none" sz="1800"/>
          </a:p>
        </p:txBody>
      </p:sp>
      <p:sp>
        <p:nvSpPr>
          <p:cNvPr id="28681" name="Oval 10" descr="Database is at the bottom level. A relational schema for a students table is above that. A woman (programmer) is above that. And she is thinking about her user" title="Data Model"/>
          <p:cNvSpPr>
            <a:spLocks noChangeArrowheads="1"/>
          </p:cNvSpPr>
          <p:nvPr/>
        </p:nvSpPr>
        <p:spPr bwMode="auto">
          <a:xfrm>
            <a:off x="5638800" y="4471783"/>
            <a:ext cx="685800" cy="11430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just" eaLnBrk="1" hangingPunct="1"/>
            <a:endParaRPr lang="x-none" altLang="x-none" sz="1800"/>
          </a:p>
        </p:txBody>
      </p:sp>
      <p:sp>
        <p:nvSpPr>
          <p:cNvPr id="28682" name="Line 11" descr="Database is at the bottom level. A relational schema for a students table is above that. A woman (programmer) is above that. And she is thinking about her user" title="Data Model"/>
          <p:cNvSpPr>
            <a:spLocks noChangeShapeType="1"/>
          </p:cNvSpPr>
          <p:nvPr/>
        </p:nvSpPr>
        <p:spPr bwMode="auto">
          <a:xfrm>
            <a:off x="5638800" y="407173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3" name="Line 12" descr="Database is at the bottom level. A relational schema for a students table is above that. A woman (programmer) is above that. And she is thinking about her user" title="Data Model"/>
          <p:cNvSpPr>
            <a:spLocks noChangeShapeType="1"/>
          </p:cNvSpPr>
          <p:nvPr/>
        </p:nvSpPr>
        <p:spPr bwMode="auto">
          <a:xfrm>
            <a:off x="6324600" y="407173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4" name="Text Box 13" descr="Database is at the bottom level. A relational schema for a students table is above that. A woman (programmer) is above that. And she is thinking about her user" title="Data Model"/>
          <p:cNvSpPr txBox="1">
            <a:spLocks noChangeArrowheads="1"/>
          </p:cNvSpPr>
          <p:nvPr/>
        </p:nvSpPr>
        <p:spPr bwMode="auto">
          <a:xfrm>
            <a:off x="5638800" y="4014583"/>
            <a:ext cx="74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1500"/>
              <a:t>1010111101</a:t>
            </a:r>
          </a:p>
        </p:txBody>
      </p:sp>
      <p:sp>
        <p:nvSpPr>
          <p:cNvPr id="28685" name="Text Box 14" descr="Database is at the bottom level. A relational schema for a students table is above that. A woman (programmer) is above that. And she is thinking about her user" title="Data Model"/>
          <p:cNvSpPr txBox="1">
            <a:spLocks noChangeArrowheads="1"/>
          </p:cNvSpPr>
          <p:nvPr/>
        </p:nvSpPr>
        <p:spPr bwMode="auto">
          <a:xfrm>
            <a:off x="4552950" y="2757283"/>
            <a:ext cx="331470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1350" dirty="0"/>
              <a:t>Student </a:t>
            </a:r>
            <a:r>
              <a:rPr lang="en-US" altLang="x-none" sz="1350" i="1" dirty="0">
                <a:solidFill>
                  <a:schemeClr val="tx1"/>
                </a:solidFill>
                <a:latin typeface="Times New Roman" charset="0"/>
              </a:rPr>
              <a:t>(</a:t>
            </a:r>
            <a:r>
              <a:rPr lang="en-US" altLang="x-none" sz="1350" i="1" dirty="0" err="1">
                <a:solidFill>
                  <a:schemeClr val="tx1"/>
                </a:solidFill>
                <a:latin typeface="Times New Roman" charset="0"/>
              </a:rPr>
              <a:t>sid</a:t>
            </a:r>
            <a:r>
              <a:rPr lang="en-US" altLang="x-none" sz="1350" i="1" dirty="0">
                <a:solidFill>
                  <a:schemeClr val="tx1"/>
                </a:solidFill>
                <a:latin typeface="Times New Roman" charset="0"/>
              </a:rPr>
              <a:t>: string, name: string, login: string, age: integer, </a:t>
            </a:r>
            <a:r>
              <a:rPr lang="en-US" altLang="x-none" sz="1350" i="1" dirty="0" err="1">
                <a:solidFill>
                  <a:schemeClr val="tx1"/>
                </a:solidFill>
                <a:latin typeface="Times New Roman" charset="0"/>
              </a:rPr>
              <a:t>gpa:real</a:t>
            </a:r>
            <a:r>
              <a:rPr lang="en-US" altLang="x-none" sz="1350" i="1" dirty="0">
                <a:solidFill>
                  <a:schemeClr val="tx1"/>
                </a:solidFill>
                <a:latin typeface="Times New Roman" charset="0"/>
              </a:rPr>
              <a:t>)</a:t>
            </a:r>
          </a:p>
          <a:p>
            <a:pPr lvl="1" eaLnBrk="1" hangingPunct="1"/>
            <a:endParaRPr lang="en-US" altLang="x-none" sz="1350" dirty="0"/>
          </a:p>
        </p:txBody>
      </p:sp>
      <p:sp>
        <p:nvSpPr>
          <p:cNvPr id="28686" name="Line 15" descr="Database is at the bottom level. A relational schema for a students table is above that. A woman (programmer) is above that. And she is thinking about her user" title="Data Model"/>
          <p:cNvSpPr>
            <a:spLocks noChangeShapeType="1"/>
          </p:cNvSpPr>
          <p:nvPr/>
        </p:nvSpPr>
        <p:spPr bwMode="auto">
          <a:xfrm>
            <a:off x="5981700" y="3328783"/>
            <a:ext cx="0" cy="57150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8687" name="Line 16" descr="Database is at the bottom level. A relational schema for a students table is above that. A woman (programmer) is above that. And she is thinking about her user" title="Data Model"/>
          <p:cNvSpPr>
            <a:spLocks noChangeShapeType="1"/>
          </p:cNvSpPr>
          <p:nvPr/>
        </p:nvSpPr>
        <p:spPr bwMode="auto">
          <a:xfrm>
            <a:off x="5981700" y="2242933"/>
            <a:ext cx="0" cy="57150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sz="1350"/>
          </a:p>
        </p:txBody>
      </p:sp>
      <p:pic>
        <p:nvPicPr>
          <p:cNvPr id="18" name="Picture 17" descr="Database is at the bottom level. A relational schema for a students table is above that. A woman (programmer) is above that. And she is thinking about her user" title="Data Model"/>
          <p:cNvPicPr>
            <a:picLocks noChangeAspect="1"/>
          </p:cNvPicPr>
          <p:nvPr/>
        </p:nvPicPr>
        <p:blipFill>
          <a:blip r:embed="rId3"/>
          <a:stretch>
            <a:fillRect/>
          </a:stretch>
        </p:blipFill>
        <p:spPr>
          <a:xfrm>
            <a:off x="5640002" y="836294"/>
            <a:ext cx="514339" cy="1568734"/>
          </a:xfrm>
          <a:prstGeom prst="rect">
            <a:avLst/>
          </a:prstGeom>
        </p:spPr>
      </p:pic>
      <p:pic>
        <p:nvPicPr>
          <p:cNvPr id="19" name="Picture 18" descr="Database is at the bottom level. A relational schema for a students table is above that. A woman (programmer) is above that. And she is thinking about her user" title="Data Model"/>
          <p:cNvPicPr>
            <a:picLocks noChangeAspect="1"/>
          </p:cNvPicPr>
          <p:nvPr/>
        </p:nvPicPr>
        <p:blipFill>
          <a:blip r:embed="rId4"/>
          <a:stretch>
            <a:fillRect/>
          </a:stretch>
        </p:blipFill>
        <p:spPr>
          <a:xfrm>
            <a:off x="7059641" y="176459"/>
            <a:ext cx="313592" cy="603323"/>
          </a:xfrm>
          <a:prstGeom prst="parallelogram">
            <a:avLst>
              <a:gd name="adj" fmla="val 5994"/>
            </a:avLst>
          </a:prstGeom>
        </p:spPr>
      </p:pic>
    </p:spTree>
    <p:extLst>
      <p:ext uri="{BB962C8B-B14F-4D97-AF65-F5344CB8AC3E}">
        <p14:creationId xmlns:p14="http://schemas.microsoft.com/office/powerpoint/2010/main" val="503406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tLang="x-none"/>
              <a:t>Entity-Relationship Model</a:t>
            </a:r>
          </a:p>
        </p:txBody>
      </p:sp>
      <p:sp>
        <p:nvSpPr>
          <p:cNvPr id="111618" name="Content Placeholder 2"/>
          <p:cNvSpPr>
            <a:spLocks noGrp="1"/>
          </p:cNvSpPr>
          <p:nvPr>
            <p:ph idx="1"/>
          </p:nvPr>
        </p:nvSpPr>
        <p:spPr>
          <a:xfrm>
            <a:off x="457200" y="1200151"/>
            <a:ext cx="6096000" cy="3394472"/>
          </a:xfrm>
        </p:spPr>
        <p:txBody>
          <a:bodyPr>
            <a:normAutofit fontScale="92500"/>
          </a:bodyPr>
          <a:lstStyle/>
          <a:p>
            <a:r>
              <a:rPr lang="en-US" altLang="x-none" dirty="0"/>
              <a:t>Relational model is a great formalism</a:t>
            </a:r>
          </a:p>
          <a:p>
            <a:pPr lvl="1"/>
            <a:r>
              <a:rPr lang="en-US" altLang="x-none" dirty="0"/>
              <a:t>But a bit detailed for design time</a:t>
            </a:r>
          </a:p>
          <a:p>
            <a:pPr lvl="1"/>
            <a:r>
              <a:rPr lang="en-US" altLang="x-none" dirty="0" smtClean="0"/>
              <a:t>Too fussy </a:t>
            </a:r>
            <a:r>
              <a:rPr lang="en-US" altLang="x-none" dirty="0"/>
              <a:t>for brainstorming</a:t>
            </a:r>
          </a:p>
          <a:p>
            <a:pPr lvl="1"/>
            <a:r>
              <a:rPr lang="en-US" altLang="x-none" dirty="0"/>
              <a:t>Hard to communicate to “customers”</a:t>
            </a:r>
          </a:p>
          <a:p>
            <a:pPr>
              <a:spcBef>
                <a:spcPts val="2000"/>
              </a:spcBef>
            </a:pPr>
            <a:r>
              <a:rPr lang="en-US" altLang="x-none" dirty="0"/>
              <a:t>Entity-Relationship model: </a:t>
            </a:r>
            <a:r>
              <a:rPr lang="en-US" altLang="x-none" dirty="0" smtClean="0"/>
              <a:t>a graph-based model</a:t>
            </a:r>
            <a:endParaRPr lang="en-US" altLang="x-none" dirty="0"/>
          </a:p>
          <a:p>
            <a:pPr lvl="1"/>
            <a:r>
              <a:rPr lang="en-US" altLang="x-none" dirty="0" smtClean="0"/>
              <a:t>can be viewed as a graph, or a veneer over relations</a:t>
            </a:r>
          </a:p>
          <a:p>
            <a:pPr lvl="2"/>
            <a:r>
              <a:rPr lang="en-US" altLang="x-none" dirty="0" smtClean="0"/>
              <a:t>“feels” more flexible, less structured</a:t>
            </a:r>
          </a:p>
          <a:p>
            <a:pPr lvl="1"/>
            <a:r>
              <a:rPr lang="en-US" altLang="x-none" dirty="0" smtClean="0"/>
              <a:t>corresponds </a:t>
            </a:r>
            <a:r>
              <a:rPr lang="en-US" altLang="x-none" dirty="0"/>
              <a:t>well to “Object-Relational Mapping”</a:t>
            </a:r>
          </a:p>
          <a:p>
            <a:pPr lvl="2"/>
            <a:r>
              <a:rPr lang="en-US" altLang="x-none" dirty="0"/>
              <a:t>(ORM) SW packages </a:t>
            </a:r>
          </a:p>
          <a:p>
            <a:pPr lvl="2"/>
            <a:r>
              <a:rPr lang="en-US" altLang="x-none" dirty="0"/>
              <a:t>Ruby-on-Rails, Django, Hibernate, </a:t>
            </a:r>
            <a:r>
              <a:rPr lang="en-US" altLang="x-none" dirty="0" err="1"/>
              <a:t>Sequelize</a:t>
            </a:r>
            <a:r>
              <a:rPr lang="en-US" altLang="x-none" dirty="0"/>
              <a:t>, etc.</a:t>
            </a:r>
          </a:p>
        </p:txBody>
      </p:sp>
    </p:spTree>
    <p:extLst>
      <p:ext uri="{BB962C8B-B14F-4D97-AF65-F5344CB8AC3E}">
        <p14:creationId xmlns:p14="http://schemas.microsoft.com/office/powerpoint/2010/main" val="1863182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Design, again</a:t>
            </a:r>
          </a:p>
        </p:txBody>
      </p:sp>
      <p:sp>
        <p:nvSpPr>
          <p:cNvPr id="32771" name="Rectangle 3"/>
          <p:cNvSpPr>
            <a:spLocks noGrp="1" noChangeArrowheads="1"/>
          </p:cNvSpPr>
          <p:nvPr>
            <p:ph type="body" idx="1"/>
          </p:nvPr>
        </p:nvSpPr>
        <p:spPr/>
        <p:txBody>
          <a:bodyPr>
            <a:normAutofit fontScale="92500" lnSpcReduction="20000"/>
          </a:bodyPr>
          <a:lstStyle/>
          <a:p>
            <a:r>
              <a:rPr lang="en-US" altLang="x-none" dirty="0"/>
              <a:t>Requirements Analysis</a:t>
            </a:r>
          </a:p>
          <a:p>
            <a:pPr lvl="1"/>
            <a:r>
              <a:rPr lang="en-US" altLang="x-none" dirty="0"/>
              <a:t> user needs; what must database do?</a:t>
            </a:r>
          </a:p>
          <a:p>
            <a:r>
              <a:rPr lang="en-US" altLang="x-none" b="1" dirty="0"/>
              <a:t>Conceptual Design</a:t>
            </a:r>
          </a:p>
          <a:p>
            <a:pPr lvl="1"/>
            <a:r>
              <a:rPr lang="en-US" altLang="x-none" b="1" i="1" dirty="0"/>
              <a:t> high level description (often done w/ER model)</a:t>
            </a:r>
          </a:p>
          <a:p>
            <a:pPr lvl="1"/>
            <a:r>
              <a:rPr lang="en-US" altLang="x-none" b="1" dirty="0"/>
              <a:t> ORM encourages you to program here</a:t>
            </a:r>
          </a:p>
          <a:p>
            <a:r>
              <a:rPr lang="en-US" altLang="x-none" dirty="0"/>
              <a:t>Logical Design</a:t>
            </a:r>
          </a:p>
          <a:p>
            <a:pPr lvl="1"/>
            <a:r>
              <a:rPr lang="en-US" altLang="x-none" dirty="0"/>
              <a:t> translate ER into DBMS data model</a:t>
            </a:r>
          </a:p>
          <a:p>
            <a:pPr lvl="1"/>
            <a:r>
              <a:rPr lang="en-US" altLang="x-none" dirty="0"/>
              <a:t> ORMs often require you to help here too</a:t>
            </a:r>
          </a:p>
          <a:p>
            <a:r>
              <a:rPr lang="en-US" altLang="x-none" dirty="0"/>
              <a:t>Schema Refinement </a:t>
            </a:r>
          </a:p>
          <a:p>
            <a:pPr lvl="1"/>
            <a:r>
              <a:rPr lang="en-US" altLang="x-none" dirty="0"/>
              <a:t> consistency, normalization</a:t>
            </a:r>
          </a:p>
          <a:p>
            <a:r>
              <a:rPr lang="en-US" altLang="x-none" dirty="0"/>
              <a:t>Physical Design - indexes, disk layout</a:t>
            </a:r>
          </a:p>
          <a:p>
            <a:r>
              <a:rPr lang="en-US" altLang="x-none" dirty="0"/>
              <a:t>Security Design - who accesses what, and how</a:t>
            </a:r>
          </a:p>
        </p:txBody>
      </p:sp>
      <p:sp>
        <p:nvSpPr>
          <p:cNvPr id="7" name="Left Arrow 6" descr="Arrow pointing to Conceptual design, high level descriptions" title="You are here"/>
          <p:cNvSpPr/>
          <p:nvPr/>
        </p:nvSpPr>
        <p:spPr>
          <a:xfrm>
            <a:off x="6358426" y="20383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Conceptual design, high level descriptions" title="You are here"/>
          <p:cNvSpPr txBox="1"/>
          <p:nvPr/>
        </p:nvSpPr>
        <p:spPr>
          <a:xfrm flipH="1">
            <a:off x="6658278" y="20383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spTree>
    <p:extLst>
      <p:ext uri="{BB962C8B-B14F-4D97-AF65-F5344CB8AC3E}">
        <p14:creationId xmlns:p14="http://schemas.microsoft.com/office/powerpoint/2010/main" val="1919958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of a DBMS</a:t>
            </a:r>
            <a:endParaRPr lang="en-US" dirty="0"/>
          </a:p>
        </p:txBody>
      </p:sp>
      <p:sp>
        <p:nvSpPr>
          <p:cNvPr id="3" name="Content Placeholder 2"/>
          <p:cNvSpPr>
            <a:spLocks noGrp="1"/>
          </p:cNvSpPr>
          <p:nvPr>
            <p:ph idx="1"/>
          </p:nvPr>
        </p:nvSpPr>
        <p:spPr/>
        <p:txBody>
          <a:bodyPr/>
          <a:lstStyle/>
          <a:p>
            <a:r>
              <a:rPr lang="en-US" dirty="0"/>
              <a:t>Gives us a good sense of how to build a DBMS</a:t>
            </a:r>
          </a:p>
          <a:p>
            <a:r>
              <a:rPr lang="en-US" dirty="0"/>
              <a:t>How about using one?</a:t>
            </a:r>
          </a:p>
        </p:txBody>
      </p:sp>
      <p:pic>
        <p:nvPicPr>
          <p:cNvPr id="4" name="Picture 3"/>
          <p:cNvPicPr>
            <a:picLocks noChangeAspect="1"/>
          </p:cNvPicPr>
          <p:nvPr/>
        </p:nvPicPr>
        <p:blipFill>
          <a:blip r:embed="rId3"/>
          <a:stretch>
            <a:fillRect/>
          </a:stretch>
        </p:blipFill>
        <p:spPr>
          <a:xfrm>
            <a:off x="3048000" y="2038350"/>
            <a:ext cx="2121129" cy="2927350"/>
          </a:xfrm>
          <a:prstGeom prst="rect">
            <a:avLst/>
          </a:prstGeom>
        </p:spPr>
      </p:pic>
    </p:spTree>
    <p:extLst>
      <p:ext uri="{BB962C8B-B14F-4D97-AF65-F5344CB8AC3E}">
        <p14:creationId xmlns:p14="http://schemas.microsoft.com/office/powerpoint/2010/main" val="596917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altLang="x-none"/>
              <a:t>Conceptual Design</a:t>
            </a:r>
          </a:p>
        </p:txBody>
      </p:sp>
      <p:sp>
        <p:nvSpPr>
          <p:cNvPr id="34818" name="Rectangle 5"/>
          <p:cNvSpPr>
            <a:spLocks noGrp="1" noChangeArrowheads="1"/>
          </p:cNvSpPr>
          <p:nvPr>
            <p:ph type="body" idx="1"/>
          </p:nvPr>
        </p:nvSpPr>
        <p:spPr>
          <a:xfrm>
            <a:off x="457200" y="1200151"/>
            <a:ext cx="6553200" cy="3394472"/>
          </a:xfrm>
        </p:spPr>
        <p:txBody>
          <a:bodyPr>
            <a:normAutofit fontScale="92500" lnSpcReduction="10000"/>
          </a:bodyPr>
          <a:lstStyle/>
          <a:p>
            <a:r>
              <a:rPr lang="en-US" altLang="x-none" dirty="0"/>
              <a:t>What are the entities and relationships?</a:t>
            </a:r>
          </a:p>
          <a:p>
            <a:pPr lvl="1"/>
            <a:r>
              <a:rPr lang="en-US" altLang="x-none" dirty="0"/>
              <a:t>And what info about </a:t>
            </a:r>
            <a:r>
              <a:rPr lang="en-US" altLang="x-none" dirty="0" smtClean="0"/>
              <a:t>E’</a:t>
            </a:r>
            <a:r>
              <a:rPr lang="en-US" altLang="ja-JP" dirty="0" smtClean="0"/>
              <a:t>s </a:t>
            </a:r>
            <a:r>
              <a:rPr lang="en-US" altLang="ja-JP" dirty="0"/>
              <a:t>&amp; </a:t>
            </a:r>
            <a:r>
              <a:rPr lang="en-US" altLang="ja-JP" dirty="0" smtClean="0"/>
              <a:t>R’s </a:t>
            </a:r>
            <a:r>
              <a:rPr lang="en-US" altLang="ja-JP" dirty="0"/>
              <a:t>should be in DB?</a:t>
            </a:r>
          </a:p>
          <a:p>
            <a:r>
              <a:rPr lang="en-US" altLang="x-none" dirty="0"/>
              <a:t>What integrity constraints (“business rules”) hold? </a:t>
            </a:r>
          </a:p>
          <a:p>
            <a:pPr>
              <a:spcBef>
                <a:spcPts val="3000"/>
              </a:spcBef>
            </a:pPr>
            <a:r>
              <a:rPr lang="en-US" altLang="x-none" dirty="0"/>
              <a:t>ER diagram is the </a:t>
            </a:r>
            <a:r>
              <a:rPr lang="en-US" altLang="en-US" dirty="0"/>
              <a:t>“</a:t>
            </a:r>
            <a:r>
              <a:rPr lang="en-US" altLang="x-none" dirty="0"/>
              <a:t>schema</a:t>
            </a:r>
            <a:r>
              <a:rPr lang="en-US" altLang="en-US" dirty="0"/>
              <a:t>”</a:t>
            </a:r>
            <a:endParaRPr lang="en-US" altLang="ja-JP" dirty="0"/>
          </a:p>
          <a:p>
            <a:r>
              <a:rPr lang="en-US" altLang="x-none" dirty="0"/>
              <a:t>Can map an ER diagram into a relational schema.</a:t>
            </a:r>
          </a:p>
          <a:p>
            <a:pPr>
              <a:spcBef>
                <a:spcPts val="3000"/>
              </a:spcBef>
            </a:pPr>
            <a:r>
              <a:rPr lang="en-US" altLang="x-none" dirty="0"/>
              <a:t>Conceptual design is where the data engineering begins</a:t>
            </a:r>
          </a:p>
          <a:p>
            <a:pPr lvl="1"/>
            <a:r>
              <a:rPr lang="en-US" altLang="ja-JP" dirty="0"/>
              <a:t>If you’re familiar with the jargon, these are the </a:t>
            </a:r>
            <a:r>
              <a:rPr lang="en-US" altLang="ja-JP" dirty="0" smtClean="0"/>
              <a:t/>
            </a:r>
            <a:br>
              <a:rPr lang="en-US" altLang="ja-JP" dirty="0" smtClean="0"/>
            </a:br>
            <a:r>
              <a:rPr lang="ja-JP" altLang="en-US" dirty="0" smtClean="0"/>
              <a:t>“</a:t>
            </a:r>
            <a:r>
              <a:rPr lang="en-US" altLang="ja-JP" dirty="0"/>
              <a:t>models</a:t>
            </a:r>
            <a:r>
              <a:rPr lang="ja-JP" altLang="en-US" dirty="0"/>
              <a:t>”</a:t>
            </a:r>
            <a:r>
              <a:rPr lang="en-US" altLang="ja-JP" dirty="0"/>
              <a:t> of the MVC pattern in ORMs</a:t>
            </a:r>
            <a:endParaRPr lang="en-US" altLang="x-none" dirty="0"/>
          </a:p>
        </p:txBody>
      </p:sp>
    </p:spTree>
    <p:extLst>
      <p:ext uri="{BB962C8B-B14F-4D97-AF65-F5344CB8AC3E}">
        <p14:creationId xmlns:p14="http://schemas.microsoft.com/office/powerpoint/2010/main" val="603800600"/>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en-US" altLang="x-none" dirty="0"/>
              <a:t>ER Model </a:t>
            </a:r>
            <a:r>
              <a:rPr lang="en-US" altLang="x-none" dirty="0" smtClean="0"/>
              <a:t>Basics: Entities</a:t>
            </a:r>
            <a:endParaRPr lang="en-US" altLang="x-none" dirty="0"/>
          </a:p>
        </p:txBody>
      </p:sp>
      <p:sp>
        <p:nvSpPr>
          <p:cNvPr id="36869" name="Rectangle 5"/>
          <p:cNvSpPr>
            <a:spLocks noGrp="1" noChangeArrowheads="1"/>
          </p:cNvSpPr>
          <p:nvPr>
            <p:ph idx="1"/>
          </p:nvPr>
        </p:nvSpPr>
        <p:spPr>
          <a:xfrm>
            <a:off x="457200" y="1200151"/>
            <a:ext cx="6194822" cy="3394472"/>
          </a:xfrm>
        </p:spPr>
        <p:txBody>
          <a:bodyPr>
            <a:normAutofit/>
          </a:bodyPr>
          <a:lstStyle/>
          <a:p>
            <a:r>
              <a:rPr lang="en-US" altLang="x-none" b="1" u="sng" dirty="0"/>
              <a:t>Entity</a:t>
            </a:r>
            <a:r>
              <a:rPr lang="en-US" altLang="x-none" dirty="0"/>
              <a:t>: </a:t>
            </a:r>
          </a:p>
          <a:p>
            <a:pPr lvl="1"/>
            <a:r>
              <a:rPr lang="en-US" altLang="x-none" dirty="0"/>
              <a:t>A real-world object described by a set of attribute values. </a:t>
            </a:r>
          </a:p>
          <a:p>
            <a:pPr>
              <a:spcBef>
                <a:spcPts val="4000"/>
              </a:spcBef>
            </a:pPr>
            <a:r>
              <a:rPr lang="en-US" altLang="x-none" b="1" u="sng" dirty="0"/>
              <a:t>Entity Set:</a:t>
            </a:r>
            <a:r>
              <a:rPr lang="en-US" altLang="x-none" b="1" dirty="0"/>
              <a:t>  </a:t>
            </a:r>
            <a:r>
              <a:rPr lang="en-US" altLang="x-none" dirty="0"/>
              <a:t>A collection of similar entities.  </a:t>
            </a:r>
          </a:p>
          <a:p>
            <a:pPr lvl="1"/>
            <a:r>
              <a:rPr lang="en-US" altLang="x-none" dirty="0"/>
              <a:t>E.g., all employees.  </a:t>
            </a:r>
          </a:p>
          <a:p>
            <a:pPr lvl="1"/>
            <a:r>
              <a:rPr lang="en-US" altLang="x-none" dirty="0"/>
              <a:t>All entities in an entity set have the same attributes.</a:t>
            </a:r>
          </a:p>
          <a:p>
            <a:pPr lvl="1"/>
            <a:r>
              <a:rPr lang="en-US" altLang="x-none" dirty="0"/>
              <a:t>Each entity set has a key (underlined)</a:t>
            </a:r>
          </a:p>
          <a:p>
            <a:pPr lvl="1"/>
            <a:r>
              <a:rPr lang="en-US" altLang="x-none" dirty="0"/>
              <a:t>Each attribute has a domain</a:t>
            </a:r>
          </a:p>
        </p:txBody>
      </p:sp>
      <p:grpSp>
        <p:nvGrpSpPr>
          <p:cNvPr id="5" name="Group 4" descr="Employees is in a rectangle. ssn (underlined), name, and lot are attributes in ovals connected to the Employees rectangle" title="ER Model">
            <a:extLst>
              <a:ext uri="{FF2B5EF4-FFF2-40B4-BE49-F238E27FC236}">
                <a16:creationId xmlns="" xmlns:a16="http://schemas.microsoft.com/office/drawing/2014/main" id="{22DBC3A6-A93B-6840-BE05-B8C35EAF8388}"/>
              </a:ext>
            </a:extLst>
          </p:cNvPr>
          <p:cNvGrpSpPr/>
          <p:nvPr/>
        </p:nvGrpSpPr>
        <p:grpSpPr>
          <a:xfrm>
            <a:off x="5673962" y="1733550"/>
            <a:ext cx="3481387" cy="1412558"/>
            <a:chOff x="4519613" y="68580"/>
            <a:chExt cx="3481387" cy="1412558"/>
          </a:xfrm>
        </p:grpSpPr>
        <p:sp>
          <p:nvSpPr>
            <p:cNvPr id="2" name="Rectangle 1"/>
            <p:cNvSpPr/>
            <p:nvPr/>
          </p:nvSpPr>
          <p:spPr bwMode="auto">
            <a:xfrm>
              <a:off x="6784182" y="68580"/>
              <a:ext cx="1216818" cy="70294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nvGrpSpPr>
            <p:cNvPr id="36870" name="Group 18"/>
            <p:cNvGrpSpPr>
              <a:grpSpLocks/>
            </p:cNvGrpSpPr>
            <p:nvPr/>
          </p:nvGrpSpPr>
          <p:grpSpPr bwMode="auto">
            <a:xfrm>
              <a:off x="4519613" y="233363"/>
              <a:ext cx="3305175" cy="1247775"/>
              <a:chOff x="2836" y="196"/>
              <a:chExt cx="2776" cy="1048"/>
            </a:xfrm>
          </p:grpSpPr>
          <p:grpSp>
            <p:nvGrpSpPr>
              <p:cNvPr id="36871" name="Group 8"/>
              <p:cNvGrpSpPr>
                <a:grpSpLocks/>
              </p:cNvGrpSpPr>
              <p:nvPr/>
            </p:nvGrpSpPr>
            <p:grpSpPr bwMode="auto">
              <a:xfrm>
                <a:off x="3700" y="916"/>
                <a:ext cx="1144" cy="328"/>
                <a:chOff x="3700" y="916"/>
                <a:chExt cx="1144" cy="328"/>
              </a:xfrm>
            </p:grpSpPr>
            <p:sp>
              <p:nvSpPr>
                <p:cNvPr id="36881" name="Rectangle 6"/>
                <p:cNvSpPr>
                  <a:spLocks noChangeArrowheads="1"/>
                </p:cNvSpPr>
                <p:nvPr/>
              </p:nvSpPr>
              <p:spPr bwMode="auto">
                <a:xfrm>
                  <a:off x="3700" y="916"/>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82" name="Rectangle 7"/>
                <p:cNvSpPr>
                  <a:spLocks noChangeArrowheads="1"/>
                </p:cNvSpPr>
                <p:nvPr/>
              </p:nvSpPr>
              <p:spPr bwMode="auto">
                <a:xfrm>
                  <a:off x="3779" y="929"/>
                  <a:ext cx="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dirty="0">
                      <a:solidFill>
                        <a:schemeClr val="tx2"/>
                      </a:solidFill>
                    </a:rPr>
                    <a:t>Employees</a:t>
                  </a:r>
                </a:p>
              </p:txBody>
            </p:sp>
          </p:grpSp>
          <p:sp>
            <p:nvSpPr>
              <p:cNvPr id="36872" name="Oval 9"/>
              <p:cNvSpPr>
                <a:spLocks noChangeArrowheads="1"/>
              </p:cNvSpPr>
              <p:nvPr/>
            </p:nvSpPr>
            <p:spPr bwMode="auto">
              <a:xfrm>
                <a:off x="2836" y="340"/>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3" name="Rectangle 10"/>
              <p:cNvSpPr>
                <a:spLocks noChangeArrowheads="1"/>
              </p:cNvSpPr>
              <p:nvPr/>
            </p:nvSpPr>
            <p:spPr bwMode="auto">
              <a:xfrm>
                <a:off x="3010" y="400"/>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u="sng">
                    <a:solidFill>
                      <a:schemeClr val="tx2"/>
                    </a:solidFill>
                  </a:rPr>
                  <a:t>ssn</a:t>
                </a:r>
              </a:p>
            </p:txBody>
          </p:sp>
          <p:sp>
            <p:nvSpPr>
              <p:cNvPr id="36874" name="Oval 11"/>
              <p:cNvSpPr>
                <a:spLocks noChangeArrowheads="1"/>
              </p:cNvSpPr>
              <p:nvPr/>
            </p:nvSpPr>
            <p:spPr bwMode="auto">
              <a:xfrm>
                <a:off x="3892" y="19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5" name="Oval 12"/>
              <p:cNvSpPr>
                <a:spLocks noChangeArrowheads="1"/>
              </p:cNvSpPr>
              <p:nvPr/>
            </p:nvSpPr>
            <p:spPr bwMode="auto">
              <a:xfrm>
                <a:off x="4900" y="340"/>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36876" name="Rectangle 13"/>
              <p:cNvSpPr>
                <a:spLocks noChangeArrowheads="1"/>
              </p:cNvSpPr>
              <p:nvPr/>
            </p:nvSpPr>
            <p:spPr bwMode="auto">
              <a:xfrm>
                <a:off x="3979" y="217"/>
                <a:ext cx="5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chemeClr val="tx2"/>
                    </a:solidFill>
                  </a:rPr>
                  <a:t>name</a:t>
                </a:r>
              </a:p>
            </p:txBody>
          </p:sp>
          <p:sp>
            <p:nvSpPr>
              <p:cNvPr id="36877" name="Rectangle 14"/>
              <p:cNvSpPr>
                <a:spLocks noChangeArrowheads="1"/>
              </p:cNvSpPr>
              <p:nvPr/>
            </p:nvSpPr>
            <p:spPr bwMode="auto">
              <a:xfrm>
                <a:off x="5075" y="40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chemeClr val="tx2"/>
                    </a:solidFill>
                  </a:rPr>
                  <a:t>lot</a:t>
                </a:r>
              </a:p>
            </p:txBody>
          </p:sp>
          <p:sp>
            <p:nvSpPr>
              <p:cNvPr id="36878" name="Line 15"/>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6879" name="Line 16"/>
              <p:cNvSpPr>
                <a:spLocks noChangeShapeType="1"/>
              </p:cNvSpPr>
              <p:nvPr/>
            </p:nvSpPr>
            <p:spPr bwMode="auto">
              <a:xfrm flipH="1">
                <a:off x="4267" y="540"/>
                <a:ext cx="5" cy="3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6880" name="Line 17"/>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
        <p:nvSpPr>
          <p:cNvPr id="19" name="Rectangle 6"/>
          <p:cNvSpPr>
            <a:spLocks noChangeArrowheads="1"/>
          </p:cNvSpPr>
          <p:nvPr/>
        </p:nvSpPr>
        <p:spPr bwMode="auto">
          <a:xfrm>
            <a:off x="7377214" y="381597"/>
            <a:ext cx="1435894" cy="456009"/>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Tree>
    <p:extLst>
      <p:ext uri="{BB962C8B-B14F-4D97-AF65-F5344CB8AC3E}">
        <p14:creationId xmlns:p14="http://schemas.microsoft.com/office/powerpoint/2010/main" val="866545435"/>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altLang="x-none" dirty="0"/>
              <a:t>ER Model </a:t>
            </a:r>
            <a:r>
              <a:rPr lang="en-US" altLang="x-none" dirty="0" smtClean="0"/>
              <a:t>Basics: Relationships</a:t>
            </a:r>
            <a:endParaRPr lang="en-US" altLang="x-none" dirty="0"/>
          </a:p>
        </p:txBody>
      </p:sp>
      <p:sp>
        <p:nvSpPr>
          <p:cNvPr id="38917" name="Rectangle 5"/>
          <p:cNvSpPr>
            <a:spLocks noGrp="1" noChangeArrowheads="1"/>
          </p:cNvSpPr>
          <p:nvPr>
            <p:ph idx="1"/>
          </p:nvPr>
        </p:nvSpPr>
        <p:spPr>
          <a:xfrm>
            <a:off x="200025" y="2948238"/>
            <a:ext cx="6341562" cy="3394472"/>
          </a:xfrm>
        </p:spPr>
        <p:txBody>
          <a:bodyPr>
            <a:normAutofit/>
          </a:bodyPr>
          <a:lstStyle/>
          <a:p>
            <a:pPr marL="0" indent="0">
              <a:buNone/>
            </a:pPr>
            <a:r>
              <a:rPr lang="en-US" altLang="x-none" sz="1800" b="1" u="sng" dirty="0"/>
              <a:t>Relationship:  </a:t>
            </a:r>
            <a:r>
              <a:rPr lang="en-US" altLang="x-none" sz="1800" dirty="0"/>
              <a:t>Association among two or more entities.  </a:t>
            </a:r>
          </a:p>
          <a:p>
            <a:pPr lvl="1"/>
            <a:r>
              <a:rPr lang="en-US" altLang="x-none" dirty="0"/>
              <a:t>E.g., </a:t>
            </a:r>
            <a:r>
              <a:rPr lang="en-US" altLang="x-none" dirty="0" err="1"/>
              <a:t>Attishoo</a:t>
            </a:r>
            <a:r>
              <a:rPr lang="en-US" altLang="x-none" dirty="0"/>
              <a:t> works in Pharmacy department.</a:t>
            </a:r>
          </a:p>
          <a:p>
            <a:pPr lvl="1"/>
            <a:r>
              <a:rPr lang="en-US" altLang="x-none" dirty="0"/>
              <a:t>R</a:t>
            </a:r>
            <a:r>
              <a:rPr lang="en-US" altLang="x-none" dirty="0" smtClean="0"/>
              <a:t>elationships </a:t>
            </a:r>
            <a:r>
              <a:rPr lang="en-US" altLang="x-none" dirty="0"/>
              <a:t>can have their own attributes.</a:t>
            </a:r>
          </a:p>
          <a:p>
            <a:pPr marL="0" indent="0">
              <a:buNone/>
            </a:pPr>
            <a:r>
              <a:rPr lang="en-US" altLang="x-none" sz="1800" b="1" u="sng" dirty="0"/>
              <a:t>Relationship Set:  </a:t>
            </a:r>
            <a:r>
              <a:rPr lang="en-US" altLang="x-none" sz="1800" dirty="0"/>
              <a:t>Collection of similar relationships.</a:t>
            </a:r>
          </a:p>
          <a:p>
            <a:pPr lvl="1"/>
            <a:r>
              <a:rPr lang="en-US" altLang="x-none" sz="1600" dirty="0"/>
              <a:t>An n-</a:t>
            </a:r>
            <a:r>
              <a:rPr lang="en-US" altLang="x-none" sz="1600" dirty="0" err="1"/>
              <a:t>ary</a:t>
            </a:r>
            <a:r>
              <a:rPr lang="en-US" altLang="x-none" sz="1600" dirty="0"/>
              <a:t> relationship set R relates n entity sets E1 ... </a:t>
            </a:r>
            <a:r>
              <a:rPr lang="en-US" altLang="x-none" sz="1600" dirty="0" err="1"/>
              <a:t>En</a:t>
            </a:r>
            <a:r>
              <a:rPr lang="en-US" altLang="x-none" sz="1600" dirty="0"/>
              <a:t> ; each relationship in R involves entities e1 </a:t>
            </a:r>
            <a:r>
              <a:rPr lang="en-US" altLang="x-none" sz="1600" dirty="0">
                <a:sym typeface="Symbol" charset="2"/>
              </a:rPr>
              <a:t></a:t>
            </a:r>
            <a:r>
              <a:rPr lang="en-US" altLang="x-none" sz="1600" dirty="0"/>
              <a:t> E1, ..., </a:t>
            </a:r>
            <a:r>
              <a:rPr lang="en-US" altLang="x-none" sz="1600" dirty="0" err="1"/>
              <a:t>en</a:t>
            </a:r>
            <a:r>
              <a:rPr lang="en-US" altLang="x-none" sz="1600" dirty="0"/>
              <a:t> </a:t>
            </a:r>
            <a:r>
              <a:rPr lang="en-US" altLang="x-none" sz="1600" dirty="0">
                <a:sym typeface="Symbol" charset="2"/>
              </a:rPr>
              <a:t></a:t>
            </a:r>
            <a:r>
              <a:rPr lang="en-US" altLang="x-none" sz="1600" dirty="0"/>
              <a:t> </a:t>
            </a:r>
            <a:r>
              <a:rPr lang="en-US" altLang="x-none" sz="1600" dirty="0" err="1"/>
              <a:t>En</a:t>
            </a:r>
            <a:endParaRPr lang="en-US" altLang="x-none" sz="1600" dirty="0"/>
          </a:p>
        </p:txBody>
      </p:sp>
      <p:grpSp>
        <p:nvGrpSpPr>
          <p:cNvPr id="38918" name="Group 57" descr="Employees is in a rectangle. ssn (underlined), name, and lot are attributes in ovals connected to the Employees rectangle" title="Employees"/>
          <p:cNvGrpSpPr>
            <a:grpSpLocks/>
          </p:cNvGrpSpPr>
          <p:nvPr/>
        </p:nvGrpSpPr>
        <p:grpSpPr bwMode="auto">
          <a:xfrm>
            <a:off x="1828800" y="1143001"/>
            <a:ext cx="2071688" cy="1212056"/>
            <a:chOff x="576" y="960"/>
            <a:chExt cx="1740" cy="1018"/>
          </a:xfrm>
        </p:grpSpPr>
        <p:sp>
          <p:nvSpPr>
            <p:cNvPr id="38940" name="Freeform 6"/>
            <p:cNvSpPr>
              <a:spLocks/>
            </p:cNvSpPr>
            <p:nvPr/>
          </p:nvSpPr>
          <p:spPr bwMode="auto">
            <a:xfrm>
              <a:off x="1127" y="960"/>
              <a:ext cx="616" cy="303"/>
            </a:xfrm>
            <a:custGeom>
              <a:avLst/>
              <a:gdLst>
                <a:gd name="T0" fmla="*/ 2864 w 528"/>
                <a:gd name="T1" fmla="*/ 439 h 270"/>
                <a:gd name="T2" fmla="*/ 2814 w 528"/>
                <a:gd name="T3" fmla="*/ 354 h 270"/>
                <a:gd name="T4" fmla="*/ 2734 w 528"/>
                <a:gd name="T5" fmla="*/ 279 h 270"/>
                <a:gd name="T6" fmla="*/ 2611 w 528"/>
                <a:gd name="T7" fmla="*/ 204 h 270"/>
                <a:gd name="T8" fmla="*/ 2449 w 528"/>
                <a:gd name="T9" fmla="*/ 143 h 270"/>
                <a:gd name="T10" fmla="*/ 2256 w 528"/>
                <a:gd name="T11" fmla="*/ 85 h 270"/>
                <a:gd name="T12" fmla="*/ 2038 w 528"/>
                <a:gd name="T13" fmla="*/ 49 h 270"/>
                <a:gd name="T14" fmla="*/ 1803 w 528"/>
                <a:gd name="T15" fmla="*/ 19 h 270"/>
                <a:gd name="T16" fmla="*/ 1560 w 528"/>
                <a:gd name="T17" fmla="*/ 1 h 270"/>
                <a:gd name="T18" fmla="*/ 1313 w 528"/>
                <a:gd name="T19" fmla="*/ 1 h 270"/>
                <a:gd name="T20" fmla="*/ 1063 w 528"/>
                <a:gd name="T21" fmla="*/ 19 h 270"/>
                <a:gd name="T22" fmla="*/ 826 w 528"/>
                <a:gd name="T23" fmla="*/ 49 h 270"/>
                <a:gd name="T24" fmla="*/ 615 w 528"/>
                <a:gd name="T25" fmla="*/ 85 h 270"/>
                <a:gd name="T26" fmla="*/ 425 w 528"/>
                <a:gd name="T27" fmla="*/ 143 h 270"/>
                <a:gd name="T28" fmla="*/ 263 w 528"/>
                <a:gd name="T29" fmla="*/ 204 h 270"/>
                <a:gd name="T30" fmla="*/ 140 w 528"/>
                <a:gd name="T31" fmla="*/ 279 h 270"/>
                <a:gd name="T32" fmla="*/ 48 w 528"/>
                <a:gd name="T33" fmla="*/ 354 h 270"/>
                <a:gd name="T34" fmla="*/ 1 w 528"/>
                <a:gd name="T35" fmla="*/ 439 h 270"/>
                <a:gd name="T36" fmla="*/ 1 w 528"/>
                <a:gd name="T37" fmla="*/ 516 h 270"/>
                <a:gd name="T38" fmla="*/ 48 w 528"/>
                <a:gd name="T39" fmla="*/ 599 h 270"/>
                <a:gd name="T40" fmla="*/ 140 w 528"/>
                <a:gd name="T41" fmla="*/ 673 h 270"/>
                <a:gd name="T42" fmla="*/ 263 w 528"/>
                <a:gd name="T43" fmla="*/ 753 h 270"/>
                <a:gd name="T44" fmla="*/ 425 w 528"/>
                <a:gd name="T45" fmla="*/ 810 h 270"/>
                <a:gd name="T46" fmla="*/ 615 w 528"/>
                <a:gd name="T47" fmla="*/ 867 h 270"/>
                <a:gd name="T48" fmla="*/ 826 w 528"/>
                <a:gd name="T49" fmla="*/ 906 h 270"/>
                <a:gd name="T50" fmla="*/ 1063 w 528"/>
                <a:gd name="T51" fmla="*/ 937 h 270"/>
                <a:gd name="T52" fmla="*/ 1313 w 528"/>
                <a:gd name="T53" fmla="*/ 949 h 270"/>
                <a:gd name="T54" fmla="*/ 1560 w 528"/>
                <a:gd name="T55" fmla="*/ 949 h 270"/>
                <a:gd name="T56" fmla="*/ 1803 w 528"/>
                <a:gd name="T57" fmla="*/ 937 h 270"/>
                <a:gd name="T58" fmla="*/ 2038 w 528"/>
                <a:gd name="T59" fmla="*/ 906 h 270"/>
                <a:gd name="T60" fmla="*/ 2256 w 528"/>
                <a:gd name="T61" fmla="*/ 867 h 270"/>
                <a:gd name="T62" fmla="*/ 2449 w 528"/>
                <a:gd name="T63" fmla="*/ 810 h 270"/>
                <a:gd name="T64" fmla="*/ 2611 w 528"/>
                <a:gd name="T65" fmla="*/ 753 h 270"/>
                <a:gd name="T66" fmla="*/ 2734 w 528"/>
                <a:gd name="T67" fmla="*/ 673 h 270"/>
                <a:gd name="T68" fmla="*/ 2814 w 528"/>
                <a:gd name="T69" fmla="*/ 599 h 270"/>
                <a:gd name="T70" fmla="*/ 2864 w 528"/>
                <a:gd name="T71" fmla="*/ 51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1" name="Freeform 10"/>
            <p:cNvSpPr>
              <a:spLocks/>
            </p:cNvSpPr>
            <p:nvPr/>
          </p:nvSpPr>
          <p:spPr bwMode="auto">
            <a:xfrm>
              <a:off x="576" y="1182"/>
              <a:ext cx="614" cy="303"/>
            </a:xfrm>
            <a:custGeom>
              <a:avLst/>
              <a:gdLst>
                <a:gd name="T0" fmla="*/ 2862 w 526"/>
                <a:gd name="T1" fmla="*/ 439 h 270"/>
                <a:gd name="T2" fmla="*/ 2827 w 526"/>
                <a:gd name="T3" fmla="*/ 354 h 270"/>
                <a:gd name="T4" fmla="*/ 2742 w 526"/>
                <a:gd name="T5" fmla="*/ 275 h 270"/>
                <a:gd name="T6" fmla="*/ 2616 w 526"/>
                <a:gd name="T7" fmla="*/ 204 h 270"/>
                <a:gd name="T8" fmla="*/ 2451 w 526"/>
                <a:gd name="T9" fmla="*/ 143 h 270"/>
                <a:gd name="T10" fmla="*/ 2265 w 526"/>
                <a:gd name="T11" fmla="*/ 85 h 270"/>
                <a:gd name="T12" fmla="*/ 2044 w 526"/>
                <a:gd name="T13" fmla="*/ 43 h 270"/>
                <a:gd name="T14" fmla="*/ 1806 w 526"/>
                <a:gd name="T15" fmla="*/ 4 h 270"/>
                <a:gd name="T16" fmla="*/ 1563 w 526"/>
                <a:gd name="T17" fmla="*/ 1 h 270"/>
                <a:gd name="T18" fmla="*/ 1319 w 526"/>
                <a:gd name="T19" fmla="*/ 1 h 270"/>
                <a:gd name="T20" fmla="*/ 1062 w 526"/>
                <a:gd name="T21" fmla="*/ 4 h 270"/>
                <a:gd name="T22" fmla="*/ 825 w 526"/>
                <a:gd name="T23" fmla="*/ 43 h 270"/>
                <a:gd name="T24" fmla="*/ 610 w 526"/>
                <a:gd name="T25" fmla="*/ 85 h 270"/>
                <a:gd name="T26" fmla="*/ 425 w 526"/>
                <a:gd name="T27" fmla="*/ 143 h 270"/>
                <a:gd name="T28" fmla="*/ 259 w 526"/>
                <a:gd name="T29" fmla="*/ 204 h 270"/>
                <a:gd name="T30" fmla="*/ 140 w 526"/>
                <a:gd name="T31" fmla="*/ 275 h 270"/>
                <a:gd name="T32" fmla="*/ 47 w 526"/>
                <a:gd name="T33" fmla="*/ 354 h 270"/>
                <a:gd name="T34" fmla="*/ 1 w 526"/>
                <a:gd name="T35" fmla="*/ 439 h 270"/>
                <a:gd name="T36" fmla="*/ 1 w 526"/>
                <a:gd name="T37" fmla="*/ 516 h 270"/>
                <a:gd name="T38" fmla="*/ 47 w 526"/>
                <a:gd name="T39" fmla="*/ 599 h 270"/>
                <a:gd name="T40" fmla="*/ 140 w 526"/>
                <a:gd name="T41" fmla="*/ 673 h 270"/>
                <a:gd name="T42" fmla="*/ 259 w 526"/>
                <a:gd name="T43" fmla="*/ 753 h 270"/>
                <a:gd name="T44" fmla="*/ 425 w 526"/>
                <a:gd name="T45" fmla="*/ 810 h 270"/>
                <a:gd name="T46" fmla="*/ 610 w 526"/>
                <a:gd name="T47" fmla="*/ 867 h 270"/>
                <a:gd name="T48" fmla="*/ 825 w 526"/>
                <a:gd name="T49" fmla="*/ 903 h 270"/>
                <a:gd name="T50" fmla="*/ 1062 w 526"/>
                <a:gd name="T51" fmla="*/ 934 h 270"/>
                <a:gd name="T52" fmla="*/ 1319 w 526"/>
                <a:gd name="T53" fmla="*/ 949 h 270"/>
                <a:gd name="T54" fmla="*/ 1563 w 526"/>
                <a:gd name="T55" fmla="*/ 949 h 270"/>
                <a:gd name="T56" fmla="*/ 1806 w 526"/>
                <a:gd name="T57" fmla="*/ 934 h 270"/>
                <a:gd name="T58" fmla="*/ 2044 w 526"/>
                <a:gd name="T59" fmla="*/ 903 h 270"/>
                <a:gd name="T60" fmla="*/ 2265 w 526"/>
                <a:gd name="T61" fmla="*/ 867 h 270"/>
                <a:gd name="T62" fmla="*/ 2451 w 526"/>
                <a:gd name="T63" fmla="*/ 810 h 270"/>
                <a:gd name="T64" fmla="*/ 2616 w 526"/>
                <a:gd name="T65" fmla="*/ 753 h 270"/>
                <a:gd name="T66" fmla="*/ 2742 w 526"/>
                <a:gd name="T67" fmla="*/ 673 h 270"/>
                <a:gd name="T68" fmla="*/ 2827 w 526"/>
                <a:gd name="T69" fmla="*/ 599 h 270"/>
                <a:gd name="T70" fmla="*/ 2862 w 526"/>
                <a:gd name="T71" fmla="*/ 516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2" name="Freeform 11"/>
            <p:cNvSpPr>
              <a:spLocks/>
            </p:cNvSpPr>
            <p:nvPr/>
          </p:nvSpPr>
          <p:spPr bwMode="auto">
            <a:xfrm>
              <a:off x="1703" y="1182"/>
              <a:ext cx="613" cy="303"/>
            </a:xfrm>
            <a:custGeom>
              <a:avLst/>
              <a:gdLst>
                <a:gd name="T0" fmla="*/ 1 w 525"/>
                <a:gd name="T1" fmla="*/ 516 h 270"/>
                <a:gd name="T2" fmla="*/ 47 w 525"/>
                <a:gd name="T3" fmla="*/ 599 h 270"/>
                <a:gd name="T4" fmla="*/ 125 w 525"/>
                <a:gd name="T5" fmla="*/ 673 h 270"/>
                <a:gd name="T6" fmla="*/ 255 w 525"/>
                <a:gd name="T7" fmla="*/ 753 h 270"/>
                <a:gd name="T8" fmla="*/ 418 w 525"/>
                <a:gd name="T9" fmla="*/ 810 h 270"/>
                <a:gd name="T10" fmla="*/ 613 w 525"/>
                <a:gd name="T11" fmla="*/ 867 h 270"/>
                <a:gd name="T12" fmla="*/ 830 w 525"/>
                <a:gd name="T13" fmla="*/ 903 h 270"/>
                <a:gd name="T14" fmla="*/ 1072 w 525"/>
                <a:gd name="T15" fmla="*/ 934 h 270"/>
                <a:gd name="T16" fmla="*/ 1318 w 525"/>
                <a:gd name="T17" fmla="*/ 949 h 270"/>
                <a:gd name="T18" fmla="*/ 1567 w 525"/>
                <a:gd name="T19" fmla="*/ 949 h 270"/>
                <a:gd name="T20" fmla="*/ 1807 w 525"/>
                <a:gd name="T21" fmla="*/ 934 h 270"/>
                <a:gd name="T22" fmla="*/ 2043 w 525"/>
                <a:gd name="T23" fmla="*/ 903 h 270"/>
                <a:gd name="T24" fmla="*/ 2266 w 525"/>
                <a:gd name="T25" fmla="*/ 863 h 270"/>
                <a:gd name="T26" fmla="*/ 2451 w 525"/>
                <a:gd name="T27" fmla="*/ 810 h 270"/>
                <a:gd name="T28" fmla="*/ 2618 w 525"/>
                <a:gd name="T29" fmla="*/ 749 h 270"/>
                <a:gd name="T30" fmla="*/ 2736 w 525"/>
                <a:gd name="T31" fmla="*/ 673 h 270"/>
                <a:gd name="T32" fmla="*/ 2830 w 525"/>
                <a:gd name="T33" fmla="*/ 599 h 270"/>
                <a:gd name="T34" fmla="*/ 2865 w 525"/>
                <a:gd name="T35" fmla="*/ 516 h 270"/>
                <a:gd name="T36" fmla="*/ 2865 w 525"/>
                <a:gd name="T37" fmla="*/ 439 h 270"/>
                <a:gd name="T38" fmla="*/ 2830 w 525"/>
                <a:gd name="T39" fmla="*/ 354 h 270"/>
                <a:gd name="T40" fmla="*/ 2736 w 525"/>
                <a:gd name="T41" fmla="*/ 275 h 270"/>
                <a:gd name="T42" fmla="*/ 2618 w 525"/>
                <a:gd name="T43" fmla="*/ 204 h 270"/>
                <a:gd name="T44" fmla="*/ 2451 w 525"/>
                <a:gd name="T45" fmla="*/ 143 h 270"/>
                <a:gd name="T46" fmla="*/ 2266 w 525"/>
                <a:gd name="T47" fmla="*/ 85 h 270"/>
                <a:gd name="T48" fmla="*/ 2043 w 525"/>
                <a:gd name="T49" fmla="*/ 43 h 270"/>
                <a:gd name="T50" fmla="*/ 1807 w 525"/>
                <a:gd name="T51" fmla="*/ 4 h 270"/>
                <a:gd name="T52" fmla="*/ 1567 w 525"/>
                <a:gd name="T53" fmla="*/ 1 h 270"/>
                <a:gd name="T54" fmla="*/ 1318 w 525"/>
                <a:gd name="T55" fmla="*/ 1 h 270"/>
                <a:gd name="T56" fmla="*/ 1060 w 525"/>
                <a:gd name="T57" fmla="*/ 4 h 270"/>
                <a:gd name="T58" fmla="*/ 830 w 525"/>
                <a:gd name="T59" fmla="*/ 43 h 270"/>
                <a:gd name="T60" fmla="*/ 613 w 525"/>
                <a:gd name="T61" fmla="*/ 85 h 270"/>
                <a:gd name="T62" fmla="*/ 418 w 525"/>
                <a:gd name="T63" fmla="*/ 143 h 270"/>
                <a:gd name="T64" fmla="*/ 255 w 525"/>
                <a:gd name="T65" fmla="*/ 204 h 270"/>
                <a:gd name="T66" fmla="*/ 125 w 525"/>
                <a:gd name="T67" fmla="*/ 275 h 270"/>
                <a:gd name="T68" fmla="*/ 47 w 525"/>
                <a:gd name="T69" fmla="*/ 354 h 270"/>
                <a:gd name="T70" fmla="*/ 1 w 525"/>
                <a:gd name="T71" fmla="*/ 439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3" name="Freeform 14"/>
            <p:cNvSpPr>
              <a:spLocks/>
            </p:cNvSpPr>
            <p:nvPr/>
          </p:nvSpPr>
          <p:spPr bwMode="auto">
            <a:xfrm>
              <a:off x="1051" y="1667"/>
              <a:ext cx="848" cy="311"/>
            </a:xfrm>
            <a:custGeom>
              <a:avLst/>
              <a:gdLst>
                <a:gd name="T0" fmla="*/ 3948 w 727"/>
                <a:gd name="T1" fmla="*/ 988 h 277"/>
                <a:gd name="T2" fmla="*/ 3948 w 727"/>
                <a:gd name="T3" fmla="*/ 0 h 277"/>
                <a:gd name="T4" fmla="*/ 0 w 727"/>
                <a:gd name="T5" fmla="*/ 0 h 277"/>
                <a:gd name="T6" fmla="*/ 0 w 727"/>
                <a:gd name="T7" fmla="*/ 988 h 277"/>
                <a:gd name="T8" fmla="*/ 3948 w 727"/>
                <a:gd name="T9" fmla="*/ 988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44" name="Rectangle 16"/>
            <p:cNvSpPr>
              <a:spLocks noChangeArrowheads="1"/>
            </p:cNvSpPr>
            <p:nvPr/>
          </p:nvSpPr>
          <p:spPr bwMode="auto">
            <a:xfrm>
              <a:off x="1796" y="1229"/>
              <a:ext cx="2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lot</a:t>
              </a:r>
            </a:p>
          </p:txBody>
        </p:sp>
        <p:sp>
          <p:nvSpPr>
            <p:cNvPr id="38945" name="Rectangle 21"/>
            <p:cNvSpPr>
              <a:spLocks noChangeArrowheads="1"/>
            </p:cNvSpPr>
            <p:nvPr/>
          </p:nvSpPr>
          <p:spPr bwMode="auto">
            <a:xfrm>
              <a:off x="1175" y="990"/>
              <a:ext cx="4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name</a:t>
              </a:r>
            </a:p>
          </p:txBody>
        </p:sp>
        <p:sp>
          <p:nvSpPr>
            <p:cNvPr id="38946" name="Rectangle 24"/>
            <p:cNvSpPr>
              <a:spLocks noChangeArrowheads="1"/>
            </p:cNvSpPr>
            <p:nvPr/>
          </p:nvSpPr>
          <p:spPr bwMode="auto">
            <a:xfrm>
              <a:off x="1005" y="1713"/>
              <a:ext cx="8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Employees</a:t>
              </a:r>
            </a:p>
          </p:txBody>
        </p:sp>
        <p:sp>
          <p:nvSpPr>
            <p:cNvPr id="38947" name="Rectangle 25"/>
            <p:cNvSpPr>
              <a:spLocks noChangeArrowheads="1"/>
            </p:cNvSpPr>
            <p:nvPr/>
          </p:nvSpPr>
          <p:spPr bwMode="auto">
            <a:xfrm>
              <a:off x="639" y="1220"/>
              <a:ext cx="3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u="sng"/>
                <a:t>ssn</a:t>
              </a:r>
            </a:p>
          </p:txBody>
        </p:sp>
        <p:sp>
          <p:nvSpPr>
            <p:cNvPr id="38948" name="Line 26"/>
            <p:cNvSpPr>
              <a:spLocks noChangeShapeType="1"/>
            </p:cNvSpPr>
            <p:nvPr/>
          </p:nvSpPr>
          <p:spPr bwMode="auto">
            <a:xfrm flipH="1">
              <a:off x="1408" y="1251"/>
              <a:ext cx="2" cy="41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49" name="Line 27"/>
            <p:cNvSpPr>
              <a:spLocks noChangeShapeType="1"/>
            </p:cNvSpPr>
            <p:nvPr/>
          </p:nvSpPr>
          <p:spPr bwMode="auto">
            <a:xfrm>
              <a:off x="890" y="1489"/>
              <a:ext cx="415" cy="1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50" name="Line 28"/>
            <p:cNvSpPr>
              <a:spLocks noChangeShapeType="1"/>
            </p:cNvSpPr>
            <p:nvPr/>
          </p:nvSpPr>
          <p:spPr bwMode="auto">
            <a:xfrm flipH="1">
              <a:off x="1627" y="1480"/>
              <a:ext cx="388" cy="1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2" name="Group 1" descr="Works_In is in a diamond and has the attribute since in an oval connected to it. The Works_In diamond connects the Employees and Departments relations" title="Works_In"/>
          <p:cNvGrpSpPr/>
          <p:nvPr/>
        </p:nvGrpSpPr>
        <p:grpSpPr>
          <a:xfrm>
            <a:off x="3402806" y="971550"/>
            <a:ext cx="1987154" cy="1493044"/>
            <a:chOff x="3013075" y="1295400"/>
            <a:chExt cx="2649538" cy="1990725"/>
          </a:xfrm>
        </p:grpSpPr>
        <p:grpSp>
          <p:nvGrpSpPr>
            <p:cNvPr id="3" name="Group 55"/>
            <p:cNvGrpSpPr>
              <a:grpSpLocks/>
            </p:cNvGrpSpPr>
            <p:nvPr/>
          </p:nvGrpSpPr>
          <p:grpSpPr bwMode="auto">
            <a:xfrm>
              <a:off x="3013075" y="2498725"/>
              <a:ext cx="2649538" cy="787400"/>
              <a:chOff x="1313" y="1705"/>
              <a:chExt cx="1430" cy="442"/>
            </a:xfrm>
          </p:grpSpPr>
          <p:sp>
            <p:nvSpPr>
              <p:cNvPr id="38936" name="Freeform 12"/>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37" name="Rectangle 22"/>
              <p:cNvSpPr>
                <a:spLocks noChangeArrowheads="1"/>
              </p:cNvSpPr>
              <p:nvPr/>
            </p:nvSpPr>
            <p:spPr bwMode="auto">
              <a:xfrm>
                <a:off x="1745" y="1820"/>
                <a:ext cx="6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dirty="0" err="1"/>
                  <a:t>Works_In</a:t>
                </a:r>
                <a:endParaRPr lang="en-US" altLang="x-none" sz="1350" b="1" dirty="0"/>
              </a:p>
            </p:txBody>
          </p:sp>
          <p:sp>
            <p:nvSpPr>
              <p:cNvPr id="38938" name="Line 29"/>
              <p:cNvSpPr>
                <a:spLocks noChangeShapeType="1"/>
              </p:cNvSpPr>
              <p:nvPr/>
            </p:nvSpPr>
            <p:spPr bwMode="auto">
              <a:xfrm flipH="1">
                <a:off x="1313" y="1924"/>
                <a:ext cx="36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9" name="Line 30"/>
              <p:cNvSpPr>
                <a:spLocks noChangeShapeType="1"/>
              </p:cNvSpPr>
              <p:nvPr/>
            </p:nvSpPr>
            <p:spPr bwMode="auto">
              <a:xfrm>
                <a:off x="2477" y="1935"/>
                <a:ext cx="26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56"/>
            <p:cNvGrpSpPr>
              <a:grpSpLocks/>
            </p:cNvGrpSpPr>
            <p:nvPr/>
          </p:nvGrpSpPr>
          <p:grpSpPr bwMode="auto">
            <a:xfrm>
              <a:off x="3810000" y="1295400"/>
              <a:ext cx="973138" cy="1203083"/>
              <a:chOff x="1716" y="1028"/>
              <a:chExt cx="525" cy="676"/>
            </a:xfrm>
          </p:grpSpPr>
          <p:sp>
            <p:nvSpPr>
              <p:cNvPr id="38933" name="Freeform 9"/>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34" name="Rectangle 20"/>
              <p:cNvSpPr>
                <a:spLocks noChangeArrowheads="1"/>
              </p:cNvSpPr>
              <p:nvPr/>
            </p:nvSpPr>
            <p:spPr bwMode="auto">
              <a:xfrm>
                <a:off x="1763" y="1070"/>
                <a:ext cx="4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since</a:t>
                </a:r>
              </a:p>
            </p:txBody>
          </p:sp>
          <p:sp>
            <p:nvSpPr>
              <p:cNvPr id="38935" name="Line 31"/>
              <p:cNvSpPr>
                <a:spLocks noChangeShapeType="1"/>
              </p:cNvSpPr>
              <p:nvPr/>
            </p:nvSpPr>
            <p:spPr bwMode="auto">
              <a:xfrm>
                <a:off x="1965" y="1297"/>
                <a:ext cx="89" cy="4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grpSp>
        <p:nvGrpSpPr>
          <p:cNvPr id="5" name="Group 54" descr="Departmebnts is in a rectangle. did (underlined), dname, and budget are attributes in ovals connected to the Departments rectangle" title="Departments"/>
          <p:cNvGrpSpPr>
            <a:grpSpLocks/>
          </p:cNvGrpSpPr>
          <p:nvPr/>
        </p:nvGrpSpPr>
        <p:grpSpPr bwMode="auto">
          <a:xfrm>
            <a:off x="4743451" y="1143000"/>
            <a:ext cx="2070497" cy="1210866"/>
            <a:chOff x="2294" y="1186"/>
            <a:chExt cx="1490" cy="907"/>
          </a:xfrm>
        </p:grpSpPr>
        <p:sp>
          <p:nvSpPr>
            <p:cNvPr id="38922" name="Freeform 7"/>
            <p:cNvSpPr>
              <a:spLocks/>
            </p:cNvSpPr>
            <p:nvPr/>
          </p:nvSpPr>
          <p:spPr bwMode="auto">
            <a:xfrm>
              <a:off x="2294" y="1383"/>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3" name="Freeform 8"/>
            <p:cNvSpPr>
              <a:spLocks/>
            </p:cNvSpPr>
            <p:nvPr/>
          </p:nvSpPr>
          <p:spPr bwMode="auto">
            <a:xfrm>
              <a:off x="3259" y="1383"/>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4" name="Freeform 13"/>
            <p:cNvSpPr>
              <a:spLocks/>
            </p:cNvSpPr>
            <p:nvPr/>
          </p:nvSpPr>
          <p:spPr bwMode="auto">
            <a:xfrm>
              <a:off x="2766" y="1815"/>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5" name="Freeform 15"/>
            <p:cNvSpPr>
              <a:spLocks/>
            </p:cNvSpPr>
            <p:nvPr/>
          </p:nvSpPr>
          <p:spPr bwMode="auto">
            <a:xfrm>
              <a:off x="2766" y="1186"/>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926" name="Rectangle 17"/>
            <p:cNvSpPr>
              <a:spLocks noChangeArrowheads="1"/>
            </p:cNvSpPr>
            <p:nvPr/>
          </p:nvSpPr>
          <p:spPr bwMode="auto">
            <a:xfrm>
              <a:off x="2788" y="1211"/>
              <a:ext cx="50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dname</a:t>
              </a:r>
            </a:p>
          </p:txBody>
        </p:sp>
        <p:sp>
          <p:nvSpPr>
            <p:cNvPr id="38927" name="Rectangle 18"/>
            <p:cNvSpPr>
              <a:spLocks noChangeArrowheads="1"/>
            </p:cNvSpPr>
            <p:nvPr/>
          </p:nvSpPr>
          <p:spPr bwMode="auto">
            <a:xfrm>
              <a:off x="3240" y="1415"/>
              <a:ext cx="51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a:t>budget</a:t>
              </a:r>
            </a:p>
          </p:txBody>
        </p:sp>
        <p:sp>
          <p:nvSpPr>
            <p:cNvPr id="38928" name="Rectangle 19"/>
            <p:cNvSpPr>
              <a:spLocks noChangeArrowheads="1"/>
            </p:cNvSpPr>
            <p:nvPr/>
          </p:nvSpPr>
          <p:spPr bwMode="auto">
            <a:xfrm>
              <a:off x="2360" y="1417"/>
              <a:ext cx="28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u="sng" dirty="0"/>
                <a:t>did</a:t>
              </a:r>
            </a:p>
          </p:txBody>
        </p:sp>
        <p:sp>
          <p:nvSpPr>
            <p:cNvPr id="38929" name="Rectangle 23"/>
            <p:cNvSpPr>
              <a:spLocks noChangeArrowheads="1"/>
            </p:cNvSpPr>
            <p:nvPr/>
          </p:nvSpPr>
          <p:spPr bwMode="auto">
            <a:xfrm>
              <a:off x="2728" y="1849"/>
              <a:ext cx="86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350" b="1" dirty="0"/>
                <a:t>Departments</a:t>
              </a:r>
            </a:p>
          </p:txBody>
        </p:sp>
        <p:sp>
          <p:nvSpPr>
            <p:cNvPr id="38930" name="Line 32"/>
            <p:cNvSpPr>
              <a:spLocks noChangeShapeType="1"/>
            </p:cNvSpPr>
            <p:nvPr/>
          </p:nvSpPr>
          <p:spPr bwMode="auto">
            <a:xfrm>
              <a:off x="2542" y="1657"/>
              <a:ext cx="367" cy="1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1" name="Line 33"/>
            <p:cNvSpPr>
              <a:spLocks noChangeShapeType="1"/>
            </p:cNvSpPr>
            <p:nvPr/>
          </p:nvSpPr>
          <p:spPr bwMode="auto">
            <a:xfrm>
              <a:off x="3016" y="1461"/>
              <a:ext cx="72" cy="3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8932" name="Line 34"/>
            <p:cNvSpPr>
              <a:spLocks noChangeShapeType="1"/>
            </p:cNvSpPr>
            <p:nvPr/>
          </p:nvSpPr>
          <p:spPr bwMode="auto">
            <a:xfrm flipH="1">
              <a:off x="3285" y="1650"/>
              <a:ext cx="223" cy="16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38" name="Freeform 12"/>
          <p:cNvSpPr>
            <a:spLocks/>
          </p:cNvSpPr>
          <p:nvPr/>
        </p:nvSpPr>
        <p:spPr bwMode="auto">
          <a:xfrm>
            <a:off x="7591781" y="289377"/>
            <a:ext cx="1095019" cy="590550"/>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Tree>
    <p:extLst>
      <p:ext uri="{BB962C8B-B14F-4D97-AF65-F5344CB8AC3E}">
        <p14:creationId xmlns:p14="http://schemas.microsoft.com/office/powerpoint/2010/main" val="181560687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x-none"/>
              <a:t>ER Model Basics (Cont.)</a:t>
            </a:r>
          </a:p>
        </p:txBody>
      </p:sp>
      <p:sp>
        <p:nvSpPr>
          <p:cNvPr id="40965" name="Rectangle 5"/>
          <p:cNvSpPr>
            <a:spLocks noGrp="1" noChangeArrowheads="1"/>
          </p:cNvSpPr>
          <p:nvPr>
            <p:ph idx="1"/>
          </p:nvPr>
        </p:nvSpPr>
        <p:spPr>
          <a:xfrm>
            <a:off x="248245" y="3715940"/>
            <a:ext cx="6475810" cy="3394472"/>
          </a:xfrm>
        </p:spPr>
        <p:txBody>
          <a:bodyPr/>
          <a:lstStyle/>
          <a:p>
            <a:pPr marL="0" indent="0">
              <a:buNone/>
            </a:pPr>
            <a:endParaRPr lang="en-US" altLang="x-none" dirty="0"/>
          </a:p>
          <a:p>
            <a:pPr marL="914400" lvl="2" indent="0">
              <a:buNone/>
            </a:pPr>
            <a:r>
              <a:rPr lang="en-US" altLang="x-none" dirty="0"/>
              <a:t> Same entity set can participate in different relationship sets, or in different </a:t>
            </a:r>
            <a:r>
              <a:rPr lang="ja-JP" altLang="en-US" dirty="0"/>
              <a:t>“</a:t>
            </a:r>
            <a:r>
              <a:rPr lang="en-US" altLang="ja-JP" dirty="0"/>
              <a:t>roles</a:t>
            </a:r>
            <a:r>
              <a:rPr lang="ja-JP" altLang="en-US" dirty="0"/>
              <a:t>”</a:t>
            </a:r>
            <a:r>
              <a:rPr lang="en-US" altLang="ja-JP" dirty="0"/>
              <a:t> in the same relationship set.</a:t>
            </a:r>
            <a:endParaRPr lang="en-US" altLang="x-none" dirty="0"/>
          </a:p>
        </p:txBody>
      </p:sp>
      <p:sp>
        <p:nvSpPr>
          <p:cNvPr id="41004" name="Rectangle 44" descr=" Reports_To is a diamond with two connects to employees. One is labeled supervisor, the other is labeled subordinate. " title="Reports_To"/>
          <p:cNvSpPr>
            <a:spLocks noChangeArrowheads="1"/>
          </p:cNvSpPr>
          <p:nvPr/>
        </p:nvSpPr>
        <p:spPr bwMode="auto">
          <a:xfrm>
            <a:off x="5780483" y="2072878"/>
            <a:ext cx="81438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rgbClr val="FF0000"/>
                </a:solidFill>
              </a:rPr>
              <a:t>subor-dinate </a:t>
            </a:r>
          </a:p>
        </p:txBody>
      </p:sp>
      <p:sp>
        <p:nvSpPr>
          <p:cNvPr id="41005" name="Rectangle 45" descr=" Reports_To is a diamond with two connects to employees. One is labeled supervisor, the other is labeled subordinate. " title="Reports_To"/>
          <p:cNvSpPr>
            <a:spLocks noChangeArrowheads="1"/>
          </p:cNvSpPr>
          <p:nvPr/>
        </p:nvSpPr>
        <p:spPr bwMode="auto">
          <a:xfrm>
            <a:off x="4523183" y="2072878"/>
            <a:ext cx="74295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500" b="1">
                <a:solidFill>
                  <a:srgbClr val="FF0000"/>
                </a:solidFill>
              </a:rPr>
              <a:t>super-visor</a:t>
            </a:r>
          </a:p>
        </p:txBody>
      </p:sp>
      <p:grpSp>
        <p:nvGrpSpPr>
          <p:cNvPr id="2" name="Group 60" descr=" Reports_To is a diamond with two connects to employees. One is labeled supervisor, the other is labeled subordinate. " title="Reports_To"/>
          <p:cNvGrpSpPr>
            <a:grpSpLocks/>
          </p:cNvGrpSpPr>
          <p:nvPr/>
        </p:nvGrpSpPr>
        <p:grpSpPr bwMode="auto">
          <a:xfrm>
            <a:off x="4920852" y="2112170"/>
            <a:ext cx="1108472" cy="979885"/>
            <a:chOff x="4078" y="1665"/>
            <a:chExt cx="931" cy="823"/>
          </a:xfrm>
        </p:grpSpPr>
        <p:sp>
          <p:nvSpPr>
            <p:cNvPr id="41001" name="Rectangle 35"/>
            <p:cNvSpPr>
              <a:spLocks noChangeArrowheads="1"/>
            </p:cNvSpPr>
            <p:nvPr/>
          </p:nvSpPr>
          <p:spPr bwMode="auto">
            <a:xfrm>
              <a:off x="4152" y="2124"/>
              <a:ext cx="8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Reports_To</a:t>
              </a:r>
            </a:p>
          </p:txBody>
        </p:sp>
        <p:sp>
          <p:nvSpPr>
            <p:cNvPr id="41002" name="Freeform 40"/>
            <p:cNvSpPr>
              <a:spLocks/>
            </p:cNvSpPr>
            <p:nvPr/>
          </p:nvSpPr>
          <p:spPr bwMode="auto">
            <a:xfrm>
              <a:off x="4078" y="1938"/>
              <a:ext cx="931" cy="550"/>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1003" name="Line 47"/>
            <p:cNvSpPr>
              <a:spLocks noChangeShapeType="1"/>
            </p:cNvSpPr>
            <p:nvPr/>
          </p:nvSpPr>
          <p:spPr bwMode="auto">
            <a:xfrm>
              <a:off x="4325" y="1665"/>
              <a:ext cx="0" cy="4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 name="Line 48"/>
            <p:cNvSpPr>
              <a:spLocks noChangeShapeType="1"/>
            </p:cNvSpPr>
            <p:nvPr/>
          </p:nvSpPr>
          <p:spPr bwMode="auto">
            <a:xfrm>
              <a:off x="4749" y="1677"/>
              <a:ext cx="0" cy="3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0969" name="Group 59" descr="Employees is in a rectangle. ssn (underlined), name, and lot are attributes in ovals connected to the Employees rectangle.Departmebnts is in a rectangle. did (underlined), dname, and budget are attributes in ovals connected to the Departments rectangle. Works_In is in a diamond and has the attribute since in an oval connected to it. The Works_In diamond connects the Employees and Departments relations" title="ER"/>
          <p:cNvGrpSpPr>
            <a:grpSpLocks/>
          </p:cNvGrpSpPr>
          <p:nvPr/>
        </p:nvGrpSpPr>
        <p:grpSpPr bwMode="auto">
          <a:xfrm>
            <a:off x="1037034" y="766763"/>
            <a:ext cx="4898231" cy="2391965"/>
            <a:chOff x="816" y="535"/>
            <a:chExt cx="4114" cy="2009"/>
          </a:xfrm>
        </p:grpSpPr>
        <p:grpSp>
          <p:nvGrpSpPr>
            <p:cNvPr id="40970" name="Group 52"/>
            <p:cNvGrpSpPr>
              <a:grpSpLocks/>
            </p:cNvGrpSpPr>
            <p:nvPr/>
          </p:nvGrpSpPr>
          <p:grpSpPr bwMode="auto">
            <a:xfrm>
              <a:off x="2640" y="1425"/>
              <a:ext cx="788" cy="1119"/>
              <a:chOff x="1689" y="1028"/>
              <a:chExt cx="788" cy="1119"/>
            </a:xfrm>
          </p:grpSpPr>
          <p:sp>
            <p:nvSpPr>
              <p:cNvPr id="40996" name="Freeform 9"/>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97" name="Freeform 12"/>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98" name="Rectangle 20"/>
              <p:cNvSpPr>
                <a:spLocks noChangeArrowheads="1"/>
              </p:cNvSpPr>
              <p:nvPr/>
            </p:nvSpPr>
            <p:spPr bwMode="auto">
              <a:xfrm>
                <a:off x="1763" y="107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0999" name="Rectangle 22"/>
              <p:cNvSpPr>
                <a:spLocks noChangeArrowheads="1"/>
              </p:cNvSpPr>
              <p:nvPr/>
            </p:nvSpPr>
            <p:spPr bwMode="auto">
              <a:xfrm>
                <a:off x="1717" y="1835"/>
                <a:ext cx="6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41000" name="Line 31"/>
              <p:cNvSpPr>
                <a:spLocks noChangeShapeType="1"/>
              </p:cNvSpPr>
              <p:nvPr/>
            </p:nvSpPr>
            <p:spPr bwMode="auto">
              <a:xfrm>
                <a:off x="1953" y="1307"/>
                <a:ext cx="117" cy="39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40971" name="Freeform 7"/>
            <p:cNvSpPr>
              <a:spLocks/>
            </p:cNvSpPr>
            <p:nvPr/>
          </p:nvSpPr>
          <p:spPr bwMode="auto">
            <a:xfrm>
              <a:off x="816" y="1766"/>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2" name="Freeform 13"/>
            <p:cNvSpPr>
              <a:spLocks/>
            </p:cNvSpPr>
            <p:nvPr/>
          </p:nvSpPr>
          <p:spPr bwMode="auto">
            <a:xfrm>
              <a:off x="1288" y="2198"/>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3" name="Freeform 8"/>
            <p:cNvSpPr>
              <a:spLocks/>
            </p:cNvSpPr>
            <p:nvPr/>
          </p:nvSpPr>
          <p:spPr bwMode="auto">
            <a:xfrm>
              <a:off x="1781" y="1766"/>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4" name="Freeform 15"/>
            <p:cNvSpPr>
              <a:spLocks/>
            </p:cNvSpPr>
            <p:nvPr/>
          </p:nvSpPr>
          <p:spPr bwMode="auto">
            <a:xfrm>
              <a:off x="1288" y="1569"/>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75" name="Rectangle 17"/>
            <p:cNvSpPr>
              <a:spLocks noChangeArrowheads="1"/>
            </p:cNvSpPr>
            <p:nvPr/>
          </p:nvSpPr>
          <p:spPr bwMode="auto">
            <a:xfrm>
              <a:off x="1310" y="1594"/>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0976" name="Rectangle 18"/>
            <p:cNvSpPr>
              <a:spLocks noChangeArrowheads="1"/>
            </p:cNvSpPr>
            <p:nvPr/>
          </p:nvSpPr>
          <p:spPr bwMode="auto">
            <a:xfrm>
              <a:off x="1762" y="179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0977" name="Rectangle 19"/>
            <p:cNvSpPr>
              <a:spLocks noChangeArrowheads="1"/>
            </p:cNvSpPr>
            <p:nvPr/>
          </p:nvSpPr>
          <p:spPr bwMode="auto">
            <a:xfrm>
              <a:off x="882" y="18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0978" name="Rectangle 23"/>
            <p:cNvSpPr>
              <a:spLocks noChangeArrowheads="1"/>
            </p:cNvSpPr>
            <p:nvPr/>
          </p:nvSpPr>
          <p:spPr bwMode="auto">
            <a:xfrm>
              <a:off x="1250" y="223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Departments</a:t>
              </a:r>
            </a:p>
          </p:txBody>
        </p:sp>
        <p:sp>
          <p:nvSpPr>
            <p:cNvPr id="40979" name="Line 32"/>
            <p:cNvSpPr>
              <a:spLocks noChangeShapeType="1"/>
            </p:cNvSpPr>
            <p:nvPr/>
          </p:nvSpPr>
          <p:spPr bwMode="auto">
            <a:xfrm>
              <a:off x="1068" y="2039"/>
              <a:ext cx="371" cy="1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0" name="Line 33"/>
            <p:cNvSpPr>
              <a:spLocks noChangeShapeType="1"/>
            </p:cNvSpPr>
            <p:nvPr/>
          </p:nvSpPr>
          <p:spPr bwMode="auto">
            <a:xfrm>
              <a:off x="1557" y="1831"/>
              <a:ext cx="53"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1" name="Line 34"/>
            <p:cNvSpPr>
              <a:spLocks noChangeShapeType="1"/>
            </p:cNvSpPr>
            <p:nvPr/>
          </p:nvSpPr>
          <p:spPr bwMode="auto">
            <a:xfrm flipH="1">
              <a:off x="1812" y="2033"/>
              <a:ext cx="218" cy="16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82" name="Freeform 36"/>
            <p:cNvSpPr>
              <a:spLocks/>
            </p:cNvSpPr>
            <p:nvPr/>
          </p:nvSpPr>
          <p:spPr bwMode="auto">
            <a:xfrm>
              <a:off x="4179" y="535"/>
              <a:ext cx="374" cy="334"/>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3" name="Freeform 37"/>
            <p:cNvSpPr>
              <a:spLocks/>
            </p:cNvSpPr>
            <p:nvPr/>
          </p:nvSpPr>
          <p:spPr bwMode="auto">
            <a:xfrm>
              <a:off x="3844" y="781"/>
              <a:ext cx="374" cy="334"/>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4" name="Freeform 38"/>
            <p:cNvSpPr>
              <a:spLocks/>
            </p:cNvSpPr>
            <p:nvPr/>
          </p:nvSpPr>
          <p:spPr bwMode="auto">
            <a:xfrm>
              <a:off x="4528" y="781"/>
              <a:ext cx="373" cy="334"/>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5" name="Freeform 39"/>
            <p:cNvSpPr>
              <a:spLocks/>
            </p:cNvSpPr>
            <p:nvPr/>
          </p:nvSpPr>
          <p:spPr bwMode="auto">
            <a:xfrm>
              <a:off x="4179" y="1318"/>
              <a:ext cx="743" cy="345"/>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986" name="Rectangle 41"/>
            <p:cNvSpPr>
              <a:spLocks noChangeArrowheads="1"/>
            </p:cNvSpPr>
            <p:nvPr/>
          </p:nvSpPr>
          <p:spPr bwMode="auto">
            <a:xfrm>
              <a:off x="4567" y="8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0987" name="Rectangle 42"/>
            <p:cNvSpPr>
              <a:spLocks noChangeArrowheads="1"/>
            </p:cNvSpPr>
            <p:nvPr/>
          </p:nvSpPr>
          <p:spPr bwMode="auto">
            <a:xfrm>
              <a:off x="4147" y="580"/>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0988" name="Rectangle 43"/>
            <p:cNvSpPr>
              <a:spLocks noChangeArrowheads="1"/>
            </p:cNvSpPr>
            <p:nvPr/>
          </p:nvSpPr>
          <p:spPr bwMode="auto">
            <a:xfrm>
              <a:off x="4134" y="137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40989" name="Rectangle 46"/>
            <p:cNvSpPr>
              <a:spLocks noChangeArrowheads="1"/>
            </p:cNvSpPr>
            <p:nvPr/>
          </p:nvSpPr>
          <p:spPr bwMode="auto">
            <a:xfrm>
              <a:off x="3864" y="8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40990" name="Line 49"/>
            <p:cNvSpPr>
              <a:spLocks noChangeShapeType="1"/>
            </p:cNvSpPr>
            <p:nvPr/>
          </p:nvSpPr>
          <p:spPr bwMode="auto">
            <a:xfrm>
              <a:off x="4041" y="1124"/>
              <a:ext cx="239" cy="1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1" name="Line 50"/>
            <p:cNvSpPr>
              <a:spLocks noChangeShapeType="1"/>
            </p:cNvSpPr>
            <p:nvPr/>
          </p:nvSpPr>
          <p:spPr bwMode="auto">
            <a:xfrm>
              <a:off x="4366" y="878"/>
              <a:ext cx="67" cy="4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2" name="Line 51"/>
            <p:cNvSpPr>
              <a:spLocks noChangeShapeType="1"/>
            </p:cNvSpPr>
            <p:nvPr/>
          </p:nvSpPr>
          <p:spPr bwMode="auto">
            <a:xfrm flipH="1">
              <a:off x="4585" y="1115"/>
              <a:ext cx="164" cy="2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0993" name="Line 56"/>
            <p:cNvSpPr>
              <a:spLocks noChangeShapeType="1"/>
            </p:cNvSpPr>
            <p:nvPr/>
          </p:nvSpPr>
          <p:spPr bwMode="auto">
            <a:xfrm flipV="1">
              <a:off x="2139" y="2323"/>
              <a:ext cx="5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0994" name="Line 57"/>
            <p:cNvSpPr>
              <a:spLocks noChangeShapeType="1"/>
            </p:cNvSpPr>
            <p:nvPr/>
          </p:nvSpPr>
          <p:spPr bwMode="auto">
            <a:xfrm flipV="1">
              <a:off x="3428" y="1665"/>
              <a:ext cx="220" cy="6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0995" name="Line 58"/>
            <p:cNvSpPr>
              <a:spLocks noChangeShapeType="1"/>
            </p:cNvSpPr>
            <p:nvPr/>
          </p:nvSpPr>
          <p:spPr bwMode="auto">
            <a:xfrm flipV="1">
              <a:off x="3648" y="1473"/>
              <a:ext cx="528"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grpSp>
    </p:spTree>
    <p:extLst>
      <p:ext uri="{BB962C8B-B14F-4D97-AF65-F5344CB8AC3E}">
        <p14:creationId xmlns:p14="http://schemas.microsoft.com/office/powerpoint/2010/main" val="172685064"/>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05"/>
                                        </p:tgtEl>
                                        <p:attrNameLst>
                                          <p:attrName>style.visibility</p:attrName>
                                        </p:attrNameLst>
                                      </p:cBhvr>
                                      <p:to>
                                        <p:strVal val="visible"/>
                                      </p:to>
                                    </p:set>
                                    <p:animEffect transition="in" filter="fade">
                                      <p:cBhvr>
                                        <p:cTn id="12" dur="500"/>
                                        <p:tgtEl>
                                          <p:spTgt spid="41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4"/>
                                        </p:tgtEl>
                                        <p:attrNameLst>
                                          <p:attrName>style.visibility</p:attrName>
                                        </p:attrNameLst>
                                      </p:cBhvr>
                                      <p:to>
                                        <p:strVal val="visible"/>
                                      </p:to>
                                    </p:set>
                                    <p:animEffect transition="in" filter="fade">
                                      <p:cBhvr>
                                        <p:cTn id="17" dur="500"/>
                                        <p:tgtEl>
                                          <p:spTgt spid="4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4" grpId="0" autoUpdateAnimBg="0"/>
      <p:bldP spid="4100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84DA9-F1E6-7042-B293-BB10A3EF9B8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D246C9E-0A5C-6847-ACFC-CB3B5603BB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3682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altLang="x-none"/>
              <a:t>Key Constraints</a:t>
            </a:r>
          </a:p>
        </p:txBody>
      </p:sp>
      <p:sp>
        <p:nvSpPr>
          <p:cNvPr id="43013" name="Rectangle 5"/>
          <p:cNvSpPr>
            <a:spLocks noGrp="1" noChangeArrowheads="1"/>
          </p:cNvSpPr>
          <p:nvPr>
            <p:ph idx="1"/>
          </p:nvPr>
        </p:nvSpPr>
        <p:spPr>
          <a:xfrm>
            <a:off x="102370" y="1081635"/>
            <a:ext cx="4855392" cy="3394472"/>
          </a:xfrm>
        </p:spPr>
        <p:txBody>
          <a:bodyPr>
            <a:normAutofit/>
          </a:bodyPr>
          <a:lstStyle/>
          <a:p>
            <a:r>
              <a:rPr lang="en-US" altLang="x-none" sz="1500" dirty="0"/>
              <a:t>An employee can work in </a:t>
            </a:r>
            <a:r>
              <a:rPr lang="en-US" altLang="x-none" sz="1500" b="1" dirty="0"/>
              <a:t>many</a:t>
            </a:r>
            <a:r>
              <a:rPr lang="en-US" altLang="x-none" sz="1500" dirty="0"/>
              <a:t> departments; </a:t>
            </a:r>
            <a:r>
              <a:rPr lang="en-US" altLang="x-none" sz="1500" dirty="0" smtClean="0"/>
              <a:t/>
            </a:r>
            <a:br>
              <a:rPr lang="en-US" altLang="x-none" sz="1500" dirty="0" smtClean="0"/>
            </a:br>
            <a:r>
              <a:rPr lang="en-US" altLang="x-none" sz="1500" dirty="0" smtClean="0"/>
              <a:t>a </a:t>
            </a:r>
            <a:r>
              <a:rPr lang="en-US" altLang="x-none" sz="1500" dirty="0"/>
              <a:t>dept can have </a:t>
            </a:r>
            <a:r>
              <a:rPr lang="en-US" altLang="x-none" sz="1500" b="1" dirty="0"/>
              <a:t>many</a:t>
            </a:r>
            <a:r>
              <a:rPr lang="en-US" altLang="x-none" sz="1500" dirty="0"/>
              <a:t> employees.</a:t>
            </a:r>
          </a:p>
          <a:p>
            <a:pPr>
              <a:spcBef>
                <a:spcPts val="1600"/>
              </a:spcBef>
            </a:pPr>
            <a:r>
              <a:rPr lang="en-US" altLang="x-none" sz="1500" dirty="0">
                <a:latin typeface="Tahoma" charset="0"/>
              </a:rPr>
              <a:t>In contrast, each dept has </a:t>
            </a:r>
            <a:r>
              <a:rPr lang="en-US" altLang="x-none" sz="1500" b="1" dirty="0">
                <a:latin typeface="Tahoma" charset="0"/>
              </a:rPr>
              <a:t>at most one </a:t>
            </a:r>
            <a:r>
              <a:rPr lang="en-US" altLang="x-none" sz="1500" dirty="0">
                <a:latin typeface="Tahoma" charset="0"/>
              </a:rPr>
              <a:t>manager, according to the </a:t>
            </a:r>
            <a:r>
              <a:rPr lang="en-US" altLang="x-none" sz="1500" i="1" u="sng" dirty="0">
                <a:latin typeface="Tahoma" charset="0"/>
              </a:rPr>
              <a:t>key constraint</a:t>
            </a:r>
            <a:r>
              <a:rPr lang="en-US" altLang="x-none" sz="1500" i="1" dirty="0">
                <a:latin typeface="Tahoma" charset="0"/>
              </a:rPr>
              <a:t> </a:t>
            </a:r>
            <a:r>
              <a:rPr lang="en-US" altLang="x-none" sz="1500" dirty="0" smtClean="0">
                <a:latin typeface="Tahoma" charset="0"/>
              </a:rPr>
              <a:t>on </a:t>
            </a:r>
            <a:r>
              <a:rPr lang="en-US" altLang="x-none" sz="1500" b="1" dirty="0" smtClean="0">
                <a:latin typeface="Tahoma" charset="0"/>
              </a:rPr>
              <a:t>Department </a:t>
            </a:r>
            <a:r>
              <a:rPr lang="en-US" altLang="x-none" sz="1500" dirty="0" smtClean="0">
                <a:latin typeface="Tahoma" charset="0"/>
              </a:rPr>
              <a:t>in the </a:t>
            </a:r>
            <a:r>
              <a:rPr lang="en-US" altLang="x-none" sz="1500" b="1" dirty="0" smtClean="0">
                <a:latin typeface="Tahoma" charset="0"/>
              </a:rPr>
              <a:t>Manages </a:t>
            </a:r>
            <a:r>
              <a:rPr lang="en-US" altLang="x-none" sz="1500" dirty="0" smtClean="0">
                <a:latin typeface="Tahoma" charset="0"/>
              </a:rPr>
              <a:t>relationship set.</a:t>
            </a:r>
            <a:endParaRPr lang="en-US" altLang="x-none" sz="1500" dirty="0"/>
          </a:p>
          <a:p>
            <a:pPr>
              <a:spcBef>
                <a:spcPts val="3000"/>
              </a:spcBef>
            </a:pPr>
            <a:r>
              <a:rPr lang="en-US" altLang="x-none" sz="1500" dirty="0">
                <a:latin typeface="Tahoma" charset="0"/>
              </a:rPr>
              <a:t>A </a:t>
            </a:r>
            <a:r>
              <a:rPr lang="en-US" altLang="x-none" sz="1500" b="1" u="sng" dirty="0">
                <a:latin typeface="Tahoma" charset="0"/>
              </a:rPr>
              <a:t>key constraint </a:t>
            </a:r>
            <a:r>
              <a:rPr lang="en-US" altLang="x-none" sz="1500" dirty="0">
                <a:latin typeface="Tahoma" charset="0"/>
              </a:rPr>
              <a:t>gives a </a:t>
            </a:r>
            <a:br>
              <a:rPr lang="en-US" altLang="x-none" sz="1500" dirty="0">
                <a:latin typeface="Tahoma" charset="0"/>
              </a:rPr>
            </a:br>
            <a:r>
              <a:rPr lang="en-US" altLang="x-none" sz="1500" dirty="0">
                <a:latin typeface="Tahoma" charset="0"/>
              </a:rPr>
              <a:t>1-to-many relationship.</a:t>
            </a:r>
            <a:endParaRPr lang="en-US" altLang="x-none" sz="1500" dirty="0"/>
          </a:p>
        </p:txBody>
      </p:sp>
      <p:grpSp>
        <p:nvGrpSpPr>
          <p:cNvPr id="2" name="Group 121" descr="2 bijective sets. Each point only has one point in the opposite set that it is connected to" title="One-To-One"/>
          <p:cNvGrpSpPr>
            <a:grpSpLocks/>
          </p:cNvGrpSpPr>
          <p:nvPr/>
        </p:nvGrpSpPr>
        <p:grpSpPr bwMode="auto">
          <a:xfrm>
            <a:off x="5528469" y="2706837"/>
            <a:ext cx="838200" cy="1982391"/>
            <a:chOff x="1959" y="2056"/>
            <a:chExt cx="704" cy="1665"/>
          </a:xfrm>
        </p:grpSpPr>
        <p:sp>
          <p:nvSpPr>
            <p:cNvPr id="43101" name="Freeform 6"/>
            <p:cNvSpPr>
              <a:spLocks/>
            </p:cNvSpPr>
            <p:nvPr/>
          </p:nvSpPr>
          <p:spPr bwMode="auto">
            <a:xfrm>
              <a:off x="2364"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102" name="Freeform 11"/>
            <p:cNvSpPr>
              <a:spLocks/>
            </p:cNvSpPr>
            <p:nvPr/>
          </p:nvSpPr>
          <p:spPr bwMode="auto">
            <a:xfrm>
              <a:off x="1959" y="2061"/>
              <a:ext cx="213" cy="1354"/>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103" name="Rectangle 15"/>
            <p:cNvSpPr>
              <a:spLocks noChangeArrowheads="1"/>
            </p:cNvSpPr>
            <p:nvPr/>
          </p:nvSpPr>
          <p:spPr bwMode="auto">
            <a:xfrm>
              <a:off x="2020" y="3432"/>
              <a:ext cx="64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1-to-1</a:t>
              </a:r>
            </a:p>
          </p:txBody>
        </p:sp>
        <p:sp>
          <p:nvSpPr>
            <p:cNvPr id="43104" name="Line 18"/>
            <p:cNvSpPr>
              <a:spLocks noChangeShapeType="1"/>
            </p:cNvSpPr>
            <p:nvPr/>
          </p:nvSpPr>
          <p:spPr bwMode="auto">
            <a:xfrm>
              <a:off x="2075" y="2278"/>
              <a:ext cx="384"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5" name="Line 19"/>
            <p:cNvSpPr>
              <a:spLocks noChangeShapeType="1"/>
            </p:cNvSpPr>
            <p:nvPr/>
          </p:nvSpPr>
          <p:spPr bwMode="auto">
            <a:xfrm>
              <a:off x="2063" y="2505"/>
              <a:ext cx="409" cy="8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6" name="Line 20"/>
            <p:cNvSpPr>
              <a:spLocks noChangeShapeType="1"/>
            </p:cNvSpPr>
            <p:nvPr/>
          </p:nvSpPr>
          <p:spPr bwMode="auto">
            <a:xfrm flipV="1">
              <a:off x="2049" y="2825"/>
              <a:ext cx="409" cy="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107" name="Oval 58"/>
            <p:cNvSpPr>
              <a:spLocks noChangeArrowheads="1"/>
            </p:cNvSpPr>
            <p:nvPr/>
          </p:nvSpPr>
          <p:spPr bwMode="auto">
            <a:xfrm>
              <a:off x="2021" y="22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8" name="Oval 59"/>
            <p:cNvSpPr>
              <a:spLocks noChangeArrowheads="1"/>
            </p:cNvSpPr>
            <p:nvPr/>
          </p:nvSpPr>
          <p:spPr bwMode="auto">
            <a:xfrm>
              <a:off x="2021" y="248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9" name="Oval 60"/>
            <p:cNvSpPr>
              <a:spLocks noChangeArrowheads="1"/>
            </p:cNvSpPr>
            <p:nvPr/>
          </p:nvSpPr>
          <p:spPr bwMode="auto">
            <a:xfrm>
              <a:off x="2021" y="272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0" name="Oval 61"/>
            <p:cNvSpPr>
              <a:spLocks noChangeArrowheads="1"/>
            </p:cNvSpPr>
            <p:nvPr/>
          </p:nvSpPr>
          <p:spPr bwMode="auto">
            <a:xfrm>
              <a:off x="2021" y="295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1" name="Oval 62"/>
            <p:cNvSpPr>
              <a:spLocks noChangeArrowheads="1"/>
            </p:cNvSpPr>
            <p:nvPr/>
          </p:nvSpPr>
          <p:spPr bwMode="auto">
            <a:xfrm>
              <a:off x="2021" y="318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43112" name="Group 85"/>
            <p:cNvGrpSpPr>
              <a:grpSpLocks/>
            </p:cNvGrpSpPr>
            <p:nvPr/>
          </p:nvGrpSpPr>
          <p:grpSpPr bwMode="auto">
            <a:xfrm>
              <a:off x="2433" y="2302"/>
              <a:ext cx="55" cy="816"/>
              <a:chOff x="2433" y="2302"/>
              <a:chExt cx="55" cy="816"/>
            </a:xfrm>
          </p:grpSpPr>
          <p:sp>
            <p:nvSpPr>
              <p:cNvPr id="43113"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4"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5"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16"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grpSp>
        <p:nvGrpSpPr>
          <p:cNvPr id="4" name="Group 124" descr="2 sets with many connections between them" title="Many to Many"/>
          <p:cNvGrpSpPr>
            <a:grpSpLocks/>
          </p:cNvGrpSpPr>
          <p:nvPr/>
        </p:nvGrpSpPr>
        <p:grpSpPr bwMode="auto">
          <a:xfrm>
            <a:off x="2785267" y="2706837"/>
            <a:ext cx="1179910" cy="2288382"/>
            <a:chOff x="4761" y="2056"/>
            <a:chExt cx="991" cy="1922"/>
          </a:xfrm>
        </p:grpSpPr>
        <p:sp>
          <p:nvSpPr>
            <p:cNvPr id="43083" name="Rectangle 12"/>
            <p:cNvSpPr>
              <a:spLocks noChangeArrowheads="1"/>
            </p:cNvSpPr>
            <p:nvPr/>
          </p:nvSpPr>
          <p:spPr bwMode="auto">
            <a:xfrm>
              <a:off x="4777" y="3456"/>
              <a:ext cx="97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dirty="0">
                  <a:solidFill>
                    <a:schemeClr val="accent2"/>
                  </a:solidFill>
                </a:rPr>
                <a:t>Many-to-Many</a:t>
              </a:r>
            </a:p>
          </p:txBody>
        </p:sp>
        <p:sp>
          <p:nvSpPr>
            <p:cNvPr id="43084" name="Freeform 13"/>
            <p:cNvSpPr>
              <a:spLocks/>
            </p:cNvSpPr>
            <p:nvPr/>
          </p:nvSpPr>
          <p:spPr bwMode="auto">
            <a:xfrm>
              <a:off x="4761"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5" name="Freeform 14"/>
            <p:cNvSpPr>
              <a:spLocks/>
            </p:cNvSpPr>
            <p:nvPr/>
          </p:nvSpPr>
          <p:spPr bwMode="auto">
            <a:xfrm>
              <a:off x="5166" y="2056"/>
              <a:ext cx="213" cy="1354"/>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6" name="Line 29"/>
            <p:cNvSpPr>
              <a:spLocks noChangeShapeType="1"/>
            </p:cNvSpPr>
            <p:nvPr/>
          </p:nvSpPr>
          <p:spPr bwMode="auto">
            <a:xfrm>
              <a:off x="4855" y="2278"/>
              <a:ext cx="397"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7" name="Line 30"/>
            <p:cNvSpPr>
              <a:spLocks noChangeShapeType="1"/>
            </p:cNvSpPr>
            <p:nvPr/>
          </p:nvSpPr>
          <p:spPr bwMode="auto">
            <a:xfrm>
              <a:off x="4881" y="2518"/>
              <a:ext cx="409"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8" name="Line 31"/>
            <p:cNvSpPr>
              <a:spLocks noChangeShapeType="1"/>
            </p:cNvSpPr>
            <p:nvPr/>
          </p:nvSpPr>
          <p:spPr bwMode="auto">
            <a:xfrm flipV="1">
              <a:off x="4868" y="2308"/>
              <a:ext cx="384" cy="66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89" name="Line 32"/>
            <p:cNvSpPr>
              <a:spLocks noChangeShapeType="1"/>
            </p:cNvSpPr>
            <p:nvPr/>
          </p:nvSpPr>
          <p:spPr bwMode="auto">
            <a:xfrm>
              <a:off x="4855" y="2505"/>
              <a:ext cx="422" cy="58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90" name="Group 80"/>
            <p:cNvGrpSpPr>
              <a:grpSpLocks/>
            </p:cNvGrpSpPr>
            <p:nvPr/>
          </p:nvGrpSpPr>
          <p:grpSpPr bwMode="auto">
            <a:xfrm>
              <a:off x="4829" y="2243"/>
              <a:ext cx="55" cy="999"/>
              <a:chOff x="4829" y="2243"/>
              <a:chExt cx="55" cy="999"/>
            </a:xfrm>
          </p:grpSpPr>
          <p:sp>
            <p:nvSpPr>
              <p:cNvPr id="43096"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7"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8"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9"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100"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nvGrpSpPr>
            <p:cNvPr id="43091" name="Group 100"/>
            <p:cNvGrpSpPr>
              <a:grpSpLocks/>
            </p:cNvGrpSpPr>
            <p:nvPr/>
          </p:nvGrpSpPr>
          <p:grpSpPr bwMode="auto">
            <a:xfrm>
              <a:off x="5251" y="2296"/>
              <a:ext cx="55" cy="816"/>
              <a:chOff x="5251" y="2296"/>
              <a:chExt cx="55" cy="816"/>
            </a:xfrm>
          </p:grpSpPr>
          <p:sp>
            <p:nvSpPr>
              <p:cNvPr id="43092"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3"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4"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95"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grpSp>
        <p:nvGrpSpPr>
          <p:cNvPr id="7" name="Group 132" descr="Manages is a diamond connecting employees and departments relation. It  has the attribute since in an obal connect to it. The connection to employees is a line. Departments has an arrow pointing to Manages" title="Manages"/>
          <p:cNvGrpSpPr>
            <a:grpSpLocks/>
          </p:cNvGrpSpPr>
          <p:nvPr/>
        </p:nvGrpSpPr>
        <p:grpSpPr bwMode="auto">
          <a:xfrm>
            <a:off x="5925741" y="204190"/>
            <a:ext cx="1706166" cy="1490663"/>
            <a:chOff x="3120" y="96"/>
            <a:chExt cx="1433" cy="1252"/>
          </a:xfrm>
        </p:grpSpPr>
        <p:grpSp>
          <p:nvGrpSpPr>
            <p:cNvPr id="43074" name="Group 42"/>
            <p:cNvGrpSpPr>
              <a:grpSpLocks/>
            </p:cNvGrpSpPr>
            <p:nvPr/>
          </p:nvGrpSpPr>
          <p:grpSpPr bwMode="auto">
            <a:xfrm>
              <a:off x="3621" y="96"/>
              <a:ext cx="455" cy="327"/>
              <a:chOff x="3621" y="276"/>
              <a:chExt cx="455" cy="327"/>
            </a:xfrm>
          </p:grpSpPr>
          <p:sp>
            <p:nvSpPr>
              <p:cNvPr id="43081" name="Freeform 40"/>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82" name="Rectangle 41"/>
              <p:cNvSpPr>
                <a:spLocks noChangeArrowheads="1"/>
              </p:cNvSpPr>
              <p:nvPr/>
            </p:nvSpPr>
            <p:spPr bwMode="auto">
              <a:xfrm>
                <a:off x="3621" y="334"/>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grpSp>
        <p:grpSp>
          <p:nvGrpSpPr>
            <p:cNvPr id="43075" name="Group 52"/>
            <p:cNvGrpSpPr>
              <a:grpSpLocks/>
            </p:cNvGrpSpPr>
            <p:nvPr/>
          </p:nvGrpSpPr>
          <p:grpSpPr bwMode="auto">
            <a:xfrm>
              <a:off x="3456" y="768"/>
              <a:ext cx="769" cy="580"/>
              <a:chOff x="3456" y="1053"/>
              <a:chExt cx="769" cy="580"/>
            </a:xfrm>
          </p:grpSpPr>
          <p:sp>
            <p:nvSpPr>
              <p:cNvPr id="43079" name="Rectangle 50"/>
              <p:cNvSpPr>
                <a:spLocks noChangeArrowheads="1"/>
              </p:cNvSpPr>
              <p:nvPr/>
            </p:nvSpPr>
            <p:spPr bwMode="auto">
              <a:xfrm>
                <a:off x="3522" y="1266"/>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Manages</a:t>
                </a:r>
              </a:p>
            </p:txBody>
          </p:sp>
          <p:sp>
            <p:nvSpPr>
              <p:cNvPr id="43080" name="Freeform 51"/>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43076" name="Line 102"/>
            <p:cNvSpPr>
              <a:spLocks noChangeShapeType="1"/>
            </p:cNvSpPr>
            <p:nvPr/>
          </p:nvSpPr>
          <p:spPr bwMode="auto">
            <a:xfrm>
              <a:off x="4225" y="1063"/>
              <a:ext cx="328" cy="0"/>
            </a:xfrm>
            <a:prstGeom prst="line">
              <a:avLst/>
            </a:prstGeom>
            <a:noFill/>
            <a:ln w="12700">
              <a:solidFill>
                <a:srgbClr val="FF000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77" name="Line 106"/>
            <p:cNvSpPr>
              <a:spLocks noChangeShapeType="1"/>
            </p:cNvSpPr>
            <p:nvPr/>
          </p:nvSpPr>
          <p:spPr bwMode="auto">
            <a:xfrm flipH="1">
              <a:off x="3832" y="422"/>
              <a:ext cx="0" cy="3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78" name="Line 101"/>
            <p:cNvSpPr>
              <a:spLocks noChangeShapeType="1"/>
            </p:cNvSpPr>
            <p:nvPr/>
          </p:nvSpPr>
          <p:spPr bwMode="auto">
            <a:xfrm flipH="1">
              <a:off x="3120" y="1056"/>
              <a:ext cx="344"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3017" name="Group 129" descr="Employees is in a rectangle. ssn (underlined), name, and lot are attributes in ovals connected to the Employees rectangle.Departmebnts is in a rectangle. did (underlined), dname, and budget are attributes in ovals connected to the Departments rectangle. Works_In is in a diamond and has the attribute since in an oval connected to it. The Works_In diamond connects the Employees and Departments relations" title="Employees, Departments, Works_In"/>
          <p:cNvGrpSpPr>
            <a:grpSpLocks/>
          </p:cNvGrpSpPr>
          <p:nvPr/>
        </p:nvGrpSpPr>
        <p:grpSpPr bwMode="auto">
          <a:xfrm>
            <a:off x="4649391" y="219669"/>
            <a:ext cx="4354115" cy="2247900"/>
            <a:chOff x="2069" y="109"/>
            <a:chExt cx="3657" cy="1888"/>
          </a:xfrm>
        </p:grpSpPr>
        <p:sp>
          <p:nvSpPr>
            <p:cNvPr id="43041" name="Freeform 112"/>
            <p:cNvSpPr>
              <a:spLocks/>
            </p:cNvSpPr>
            <p:nvPr/>
          </p:nvSpPr>
          <p:spPr bwMode="auto">
            <a:xfrm>
              <a:off x="3436" y="1392"/>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2" name="Freeform 33"/>
            <p:cNvSpPr>
              <a:spLocks/>
            </p:cNvSpPr>
            <p:nvPr/>
          </p:nvSpPr>
          <p:spPr bwMode="auto">
            <a:xfrm>
              <a:off x="4313" y="359"/>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3" name="Freeform 34"/>
            <p:cNvSpPr>
              <a:spLocks/>
            </p:cNvSpPr>
            <p:nvPr/>
          </p:nvSpPr>
          <p:spPr bwMode="auto">
            <a:xfrm>
              <a:off x="5144" y="373"/>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43044" name="Group 37"/>
            <p:cNvGrpSpPr>
              <a:grpSpLocks/>
            </p:cNvGrpSpPr>
            <p:nvPr/>
          </p:nvGrpSpPr>
          <p:grpSpPr bwMode="auto">
            <a:xfrm>
              <a:off x="4672" y="119"/>
              <a:ext cx="592" cy="327"/>
              <a:chOff x="4672" y="468"/>
              <a:chExt cx="592" cy="327"/>
            </a:xfrm>
          </p:grpSpPr>
          <p:sp>
            <p:nvSpPr>
              <p:cNvPr id="43072" name="Freeform 35"/>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73" name="Rectangle 36"/>
              <p:cNvSpPr>
                <a:spLocks noChangeArrowheads="1"/>
              </p:cNvSpPr>
              <p:nvPr/>
            </p:nvSpPr>
            <p:spPr bwMode="auto">
              <a:xfrm>
                <a:off x="4696" y="507"/>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grpSp>
        <p:sp>
          <p:nvSpPr>
            <p:cNvPr id="43045" name="Rectangle 38"/>
            <p:cNvSpPr>
              <a:spLocks noChangeArrowheads="1"/>
            </p:cNvSpPr>
            <p:nvPr/>
          </p:nvSpPr>
          <p:spPr bwMode="auto">
            <a:xfrm>
              <a:off x="5179" y="40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3046" name="Rectangle 39"/>
            <p:cNvSpPr>
              <a:spLocks noChangeArrowheads="1"/>
            </p:cNvSpPr>
            <p:nvPr/>
          </p:nvSpPr>
          <p:spPr bwMode="auto">
            <a:xfrm>
              <a:off x="4375" y="408"/>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3047" name="Freeform 53"/>
            <p:cNvSpPr>
              <a:spLocks/>
            </p:cNvSpPr>
            <p:nvPr/>
          </p:nvSpPr>
          <p:spPr bwMode="auto">
            <a:xfrm>
              <a:off x="4576" y="887"/>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48" name="Rectangle 57"/>
            <p:cNvSpPr>
              <a:spLocks noChangeArrowheads="1"/>
            </p:cNvSpPr>
            <p:nvPr/>
          </p:nvSpPr>
          <p:spPr bwMode="auto">
            <a:xfrm>
              <a:off x="4521" y="927"/>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43049" name="Line 107"/>
            <p:cNvSpPr>
              <a:spLocks noChangeShapeType="1"/>
            </p:cNvSpPr>
            <p:nvPr/>
          </p:nvSpPr>
          <p:spPr bwMode="auto">
            <a:xfrm>
              <a:off x="4612" y="663"/>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0" name="Line 108"/>
            <p:cNvSpPr>
              <a:spLocks noChangeShapeType="1"/>
            </p:cNvSpPr>
            <p:nvPr/>
          </p:nvSpPr>
          <p:spPr bwMode="auto">
            <a:xfrm>
              <a:off x="4944" y="471"/>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1" name="Line 109"/>
            <p:cNvSpPr>
              <a:spLocks noChangeShapeType="1"/>
            </p:cNvSpPr>
            <p:nvPr/>
          </p:nvSpPr>
          <p:spPr bwMode="auto">
            <a:xfrm flipH="1">
              <a:off x="5180" y="663"/>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52" name="Group 116"/>
            <p:cNvGrpSpPr>
              <a:grpSpLocks/>
            </p:cNvGrpSpPr>
            <p:nvPr/>
          </p:nvGrpSpPr>
          <p:grpSpPr bwMode="auto">
            <a:xfrm>
              <a:off x="3072" y="1728"/>
              <a:ext cx="525" cy="269"/>
              <a:chOff x="3265" y="1350"/>
              <a:chExt cx="525" cy="269"/>
            </a:xfrm>
          </p:grpSpPr>
          <p:sp>
            <p:nvSpPr>
              <p:cNvPr id="43070" name="Freeform 111"/>
              <p:cNvSpPr>
                <a:spLocks/>
              </p:cNvSpPr>
              <p:nvPr/>
            </p:nvSpPr>
            <p:spPr bwMode="auto">
              <a:xfrm>
                <a:off x="3265" y="1350"/>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71" name="Rectangle 113"/>
              <p:cNvSpPr>
                <a:spLocks noChangeArrowheads="1"/>
              </p:cNvSpPr>
              <p:nvPr/>
            </p:nvSpPr>
            <p:spPr bwMode="auto">
              <a:xfrm>
                <a:off x="3312" y="1392"/>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grpSp>
        <p:sp>
          <p:nvSpPr>
            <p:cNvPr id="43053" name="Rectangle 114"/>
            <p:cNvSpPr>
              <a:spLocks noChangeArrowheads="1"/>
            </p:cNvSpPr>
            <p:nvPr/>
          </p:nvSpPr>
          <p:spPr bwMode="auto">
            <a:xfrm>
              <a:off x="3464" y="1522"/>
              <a:ext cx="6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cxnSp>
          <p:nvCxnSpPr>
            <p:cNvPr id="43054" name="AutoShape 118"/>
            <p:cNvCxnSpPr>
              <a:cxnSpLocks noChangeShapeType="1"/>
              <a:stCxn id="43041" idx="2"/>
              <a:endCxn id="43047" idx="3"/>
            </p:cNvCxnSpPr>
            <p:nvPr/>
          </p:nvCxnSpPr>
          <p:spPr bwMode="auto">
            <a:xfrm flipV="1">
              <a:off x="4223" y="1188"/>
              <a:ext cx="353" cy="433"/>
            </a:xfrm>
            <a:prstGeom prst="straightConnector1">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nvGrpSpPr>
            <p:cNvPr id="43055" name="Group 49"/>
            <p:cNvGrpSpPr>
              <a:grpSpLocks/>
            </p:cNvGrpSpPr>
            <p:nvPr/>
          </p:nvGrpSpPr>
          <p:grpSpPr bwMode="auto">
            <a:xfrm>
              <a:off x="2069" y="109"/>
              <a:ext cx="1285" cy="567"/>
              <a:chOff x="2069" y="458"/>
              <a:chExt cx="1285" cy="567"/>
            </a:xfrm>
          </p:grpSpPr>
          <p:sp>
            <p:nvSpPr>
              <p:cNvPr id="43064" name="Freeform 43"/>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5" name="Freeform 44"/>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6" name="Freeform 45"/>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7" name="Rectangle 46"/>
              <p:cNvSpPr>
                <a:spLocks noChangeArrowheads="1"/>
              </p:cNvSpPr>
              <p:nvPr/>
            </p:nvSpPr>
            <p:spPr bwMode="auto">
              <a:xfrm>
                <a:off x="2976" y="757"/>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3068" name="Rectangle 47"/>
              <p:cNvSpPr>
                <a:spLocks noChangeArrowheads="1"/>
              </p:cNvSpPr>
              <p:nvPr/>
            </p:nvSpPr>
            <p:spPr bwMode="auto">
              <a:xfrm>
                <a:off x="2470" y="497"/>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3069" name="Rectangle 48"/>
              <p:cNvSpPr>
                <a:spLocks noChangeArrowheads="1"/>
              </p:cNvSpPr>
              <p:nvPr/>
            </p:nvSpPr>
            <p:spPr bwMode="auto">
              <a:xfrm>
                <a:off x="2121" y="750"/>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grpSp>
        <p:grpSp>
          <p:nvGrpSpPr>
            <p:cNvPr id="43056" name="Group 56"/>
            <p:cNvGrpSpPr>
              <a:grpSpLocks/>
            </p:cNvGrpSpPr>
            <p:nvPr/>
          </p:nvGrpSpPr>
          <p:grpSpPr bwMode="auto">
            <a:xfrm>
              <a:off x="2328" y="877"/>
              <a:ext cx="814" cy="295"/>
              <a:chOff x="2328" y="1226"/>
              <a:chExt cx="814" cy="295"/>
            </a:xfrm>
          </p:grpSpPr>
          <p:sp>
            <p:nvSpPr>
              <p:cNvPr id="43062" name="Freeform 54"/>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63" name="Rectangle 55"/>
              <p:cNvSpPr>
                <a:spLocks noChangeArrowheads="1"/>
              </p:cNvSpPr>
              <p:nvPr/>
            </p:nvSpPr>
            <p:spPr bwMode="auto">
              <a:xfrm>
                <a:off x="2336" y="1266"/>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grpSp>
        <p:sp>
          <p:nvSpPr>
            <p:cNvPr id="43057" name="Line 103"/>
            <p:cNvSpPr>
              <a:spLocks noChangeShapeType="1"/>
            </p:cNvSpPr>
            <p:nvPr/>
          </p:nvSpPr>
          <p:spPr bwMode="auto">
            <a:xfrm flipH="1">
              <a:off x="2938" y="663"/>
              <a:ext cx="186" cy="2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8" name="Line 104"/>
            <p:cNvSpPr>
              <a:spLocks noChangeShapeType="1"/>
            </p:cNvSpPr>
            <p:nvPr/>
          </p:nvSpPr>
          <p:spPr bwMode="auto">
            <a:xfrm>
              <a:off x="2688" y="423"/>
              <a:ext cx="6" cy="45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59" name="Line 105"/>
            <p:cNvSpPr>
              <a:spLocks noChangeShapeType="1"/>
            </p:cNvSpPr>
            <p:nvPr/>
          </p:nvSpPr>
          <p:spPr bwMode="auto">
            <a:xfrm>
              <a:off x="2356" y="663"/>
              <a:ext cx="114" cy="2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60" name="Line 119"/>
            <p:cNvSpPr>
              <a:spLocks noChangeShapeType="1"/>
            </p:cNvSpPr>
            <p:nvPr/>
          </p:nvSpPr>
          <p:spPr bwMode="auto">
            <a:xfrm flipH="1" flipV="1">
              <a:off x="2911" y="1168"/>
              <a:ext cx="530" cy="453"/>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43061" name="Line 120"/>
            <p:cNvSpPr>
              <a:spLocks noChangeShapeType="1"/>
            </p:cNvSpPr>
            <p:nvPr/>
          </p:nvSpPr>
          <p:spPr bwMode="auto">
            <a:xfrm flipV="1">
              <a:off x="3354" y="1663"/>
              <a:ext cx="157"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grpSp>
      <p:grpSp>
        <p:nvGrpSpPr>
          <p:cNvPr id="15" name="Group 113" descr="2 sets. The left set has connections to multiple points on the right set. For each point on the right set it only has one connection to one point on the left set" title="1 to many many to 1"/>
          <p:cNvGrpSpPr>
            <a:grpSpLocks/>
          </p:cNvGrpSpPr>
          <p:nvPr/>
        </p:nvGrpSpPr>
        <p:grpSpPr bwMode="auto">
          <a:xfrm>
            <a:off x="3961605" y="2706836"/>
            <a:ext cx="1413272" cy="2397919"/>
            <a:chOff x="5455425" y="3505200"/>
            <a:chExt cx="1883619" cy="3197900"/>
          </a:xfrm>
        </p:grpSpPr>
        <p:sp>
          <p:nvSpPr>
            <p:cNvPr id="43020" name="Rectangle 16"/>
            <p:cNvSpPr>
              <a:spLocks noChangeArrowheads="1"/>
            </p:cNvSpPr>
            <p:nvPr/>
          </p:nvSpPr>
          <p:spPr bwMode="auto">
            <a:xfrm>
              <a:off x="5455425" y="5788704"/>
              <a:ext cx="1003264" cy="8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1-to-Many</a:t>
              </a:r>
            </a:p>
          </p:txBody>
        </p:sp>
        <p:grpSp>
          <p:nvGrpSpPr>
            <p:cNvPr id="43021" name="Group 122"/>
            <p:cNvGrpSpPr>
              <a:grpSpLocks/>
            </p:cNvGrpSpPr>
            <p:nvPr/>
          </p:nvGrpSpPr>
          <p:grpSpPr bwMode="auto">
            <a:xfrm>
              <a:off x="5791200" y="3505200"/>
              <a:ext cx="996950" cy="2157413"/>
              <a:chOff x="2883" y="2056"/>
              <a:chExt cx="628" cy="1359"/>
            </a:xfrm>
          </p:grpSpPr>
          <p:sp>
            <p:nvSpPr>
              <p:cNvPr id="43024" name="Freeform 7"/>
              <p:cNvSpPr>
                <a:spLocks/>
              </p:cNvSpPr>
              <p:nvPr/>
            </p:nvSpPr>
            <p:spPr bwMode="auto">
              <a:xfrm>
                <a:off x="2883" y="2061"/>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25" name="Freeform 8"/>
              <p:cNvSpPr>
                <a:spLocks/>
              </p:cNvSpPr>
              <p:nvPr/>
            </p:nvSpPr>
            <p:spPr bwMode="auto">
              <a:xfrm>
                <a:off x="3298" y="2056"/>
                <a:ext cx="213" cy="1354"/>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026" name="Line 21"/>
              <p:cNvSpPr>
                <a:spLocks noChangeShapeType="1"/>
              </p:cNvSpPr>
              <p:nvPr/>
            </p:nvSpPr>
            <p:spPr bwMode="auto">
              <a:xfrm>
                <a:off x="3010" y="2265"/>
                <a:ext cx="397" cy="6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7" name="Line 22"/>
              <p:cNvSpPr>
                <a:spLocks noChangeShapeType="1"/>
              </p:cNvSpPr>
              <p:nvPr/>
            </p:nvSpPr>
            <p:spPr bwMode="auto">
              <a:xfrm>
                <a:off x="2998" y="2505"/>
                <a:ext cx="396" cy="9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8" name="Line 23"/>
              <p:cNvSpPr>
                <a:spLocks noChangeShapeType="1"/>
              </p:cNvSpPr>
              <p:nvPr/>
            </p:nvSpPr>
            <p:spPr bwMode="auto">
              <a:xfrm>
                <a:off x="3010" y="2518"/>
                <a:ext cx="384" cy="5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3029" name="Line 24"/>
              <p:cNvSpPr>
                <a:spLocks noChangeShapeType="1"/>
              </p:cNvSpPr>
              <p:nvPr/>
            </p:nvSpPr>
            <p:spPr bwMode="auto">
              <a:xfrm flipH="1">
                <a:off x="2977" y="2846"/>
                <a:ext cx="425" cy="37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43030" name="Group 68"/>
              <p:cNvGrpSpPr>
                <a:grpSpLocks/>
              </p:cNvGrpSpPr>
              <p:nvPr/>
            </p:nvGrpSpPr>
            <p:grpSpPr bwMode="auto">
              <a:xfrm>
                <a:off x="2968" y="2238"/>
                <a:ext cx="55" cy="999"/>
                <a:chOff x="2968" y="2238"/>
                <a:chExt cx="55" cy="999"/>
              </a:xfrm>
            </p:grpSpPr>
            <p:sp>
              <p:nvSpPr>
                <p:cNvPr id="43036"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7"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8"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9"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40"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nvGrpSpPr>
              <p:cNvPr id="43031" name="Group 90"/>
              <p:cNvGrpSpPr>
                <a:grpSpLocks/>
              </p:cNvGrpSpPr>
              <p:nvPr/>
            </p:nvGrpSpPr>
            <p:grpSpPr bwMode="auto">
              <a:xfrm>
                <a:off x="3374" y="2309"/>
                <a:ext cx="55" cy="816"/>
                <a:chOff x="3374" y="2309"/>
                <a:chExt cx="55" cy="816"/>
              </a:xfrm>
            </p:grpSpPr>
            <p:sp>
              <p:nvSpPr>
                <p:cNvPr id="43032"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3"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4"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43035"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grpSp>
        <p:sp>
          <p:nvSpPr>
            <p:cNvPr id="43022" name="Rectangle 16"/>
            <p:cNvSpPr>
              <a:spLocks noChangeArrowheads="1"/>
            </p:cNvSpPr>
            <p:nvPr/>
          </p:nvSpPr>
          <p:spPr bwMode="auto">
            <a:xfrm>
              <a:off x="6335780" y="5788704"/>
              <a:ext cx="1003264" cy="8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b="1">
                  <a:solidFill>
                    <a:schemeClr val="accent2"/>
                  </a:solidFill>
                </a:rPr>
                <a:t>Many-to-1</a:t>
              </a:r>
            </a:p>
          </p:txBody>
        </p:sp>
        <p:cxnSp>
          <p:nvCxnSpPr>
            <p:cNvPr id="43023" name="Straight Connector 111"/>
            <p:cNvCxnSpPr>
              <a:cxnSpLocks noChangeShapeType="1"/>
            </p:cNvCxnSpPr>
            <p:nvPr/>
          </p:nvCxnSpPr>
          <p:spPr bwMode="auto">
            <a:xfrm rot="5400000">
              <a:off x="5924306" y="6276343"/>
              <a:ext cx="851926"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81514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r>
              <a:rPr lang="en-US" altLang="x-none"/>
              <a:t>Participation Constraints</a:t>
            </a:r>
          </a:p>
        </p:txBody>
      </p:sp>
      <p:sp>
        <p:nvSpPr>
          <p:cNvPr id="45061" name="Rectangle 5"/>
          <p:cNvSpPr>
            <a:spLocks noGrp="1" noChangeArrowheads="1"/>
          </p:cNvSpPr>
          <p:nvPr>
            <p:ph idx="1"/>
          </p:nvPr>
        </p:nvSpPr>
        <p:spPr>
          <a:xfrm>
            <a:off x="457200" y="1123950"/>
            <a:ext cx="8229600" cy="3394472"/>
          </a:xfrm>
        </p:spPr>
        <p:txBody>
          <a:bodyPr>
            <a:normAutofit/>
          </a:bodyPr>
          <a:lstStyle/>
          <a:p>
            <a:r>
              <a:rPr lang="en-US" altLang="x-none" sz="1600" dirty="0"/>
              <a:t>Does every employee work in a department? </a:t>
            </a:r>
          </a:p>
          <a:p>
            <a:r>
              <a:rPr lang="en-US" altLang="x-none" sz="1600" dirty="0"/>
              <a:t>If so: a </a:t>
            </a:r>
            <a:r>
              <a:rPr lang="en-US" altLang="x-none" sz="1600" b="1" dirty="0"/>
              <a:t>participation constraint</a:t>
            </a:r>
          </a:p>
          <a:p>
            <a:pPr lvl="1"/>
            <a:r>
              <a:rPr lang="en-US" altLang="x-none" sz="1600" dirty="0"/>
              <a:t>participation of Employees in </a:t>
            </a:r>
            <a:r>
              <a:rPr lang="en-US" altLang="x-none" sz="1600" dirty="0" err="1"/>
              <a:t>Works_In</a:t>
            </a:r>
            <a:r>
              <a:rPr lang="en-US" altLang="x-none" sz="1600" dirty="0"/>
              <a:t> is total (vs. partial)</a:t>
            </a:r>
          </a:p>
          <a:p>
            <a:pPr lvl="1"/>
            <a:r>
              <a:rPr lang="en-US" altLang="x-none" sz="1600" dirty="0"/>
              <a:t>What if every department has an employee working in it?</a:t>
            </a:r>
          </a:p>
          <a:p>
            <a:r>
              <a:rPr lang="en-US" altLang="x-none" sz="1600" dirty="0"/>
              <a:t>Basically means </a:t>
            </a:r>
            <a:r>
              <a:rPr lang="en-US" altLang="x-none" sz="1600" b="1" dirty="0"/>
              <a:t>at least </a:t>
            </a:r>
            <a:r>
              <a:rPr lang="en-US" altLang="x-none" sz="1600" b="1" dirty="0" smtClean="0"/>
              <a:t>one.</a:t>
            </a:r>
            <a:r>
              <a:rPr lang="en-US" altLang="x-none" sz="1600" dirty="0" smtClean="0"/>
              <a:t> </a:t>
            </a:r>
            <a:endParaRPr lang="en-US" altLang="ja-JP" sz="1600" b="1" dirty="0"/>
          </a:p>
        </p:txBody>
      </p:sp>
      <p:sp>
        <p:nvSpPr>
          <p:cNvPr id="45062" name="Freeform 6"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3807619" y="3019426"/>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3" name="Freeform 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5262562" y="3019426"/>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4" name="Freeform 8"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642938" y="3011092"/>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5" name="Freeform 9"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1354931" y="2808686"/>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6" name="Freeform 10" descr=" Works_In is in a diamond and has the attribute since in an oval connected to it. The Works_In diamond connects the Employees and Departments relations with thick lines" title="Works In"/>
          <p:cNvSpPr>
            <a:spLocks/>
          </p:cNvSpPr>
          <p:nvPr/>
        </p:nvSpPr>
        <p:spPr bwMode="auto">
          <a:xfrm>
            <a:off x="2937271" y="4688682"/>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7"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p:cNvSpPr>
          <p:nvPr/>
        </p:nvSpPr>
        <p:spPr bwMode="auto">
          <a:xfrm>
            <a:off x="2937271" y="2652714"/>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8" name="Freeform 12"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2097881" y="3011092"/>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69"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p:cNvSpPr>
          <p:nvPr/>
        </p:nvSpPr>
        <p:spPr bwMode="auto">
          <a:xfrm>
            <a:off x="2897981" y="3353992"/>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0" name="Freeform 14" descr="Employees is in a rectangle. ssn (underlined), name, and lot are attributes in ovals connected to the Employees rectangle. Employees has a thin line connecting to the manages diamond and a thick line connecting to the works in diamond" title="Employees"/>
          <p:cNvSpPr>
            <a:spLocks/>
          </p:cNvSpPr>
          <p:nvPr/>
        </p:nvSpPr>
        <p:spPr bwMode="auto">
          <a:xfrm>
            <a:off x="1354931" y="3459957"/>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1" name="Freeform 15"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4518422" y="2815830"/>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2" name="Rectangle 16"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2332433" y="3007519"/>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5073" name="Freeform 1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p:cNvSpPr>
          <p:nvPr/>
        </p:nvSpPr>
        <p:spPr bwMode="auto">
          <a:xfrm>
            <a:off x="4518421" y="3467100"/>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4" name="Freeform 18" descr=" Works_In is in a diamond and has the attribute since in an oval connected to it. The Works_In diamond connects the Employees and Departments relations with thick lines" title="Works In"/>
          <p:cNvSpPr>
            <a:spLocks/>
          </p:cNvSpPr>
          <p:nvPr/>
        </p:nvSpPr>
        <p:spPr bwMode="auto">
          <a:xfrm>
            <a:off x="2897981" y="3963592"/>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075" name="Rectangle 19"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529952" y="2787254"/>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5076" name="Rectangle 20"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666059" y="2794398"/>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5077" name="Rectangle 2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5428059" y="3006329"/>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5078" name="Rectangle 22"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021931" y="3006329"/>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45079" name="Rectangle 23"/>
          <p:cNvSpPr>
            <a:spLocks noChangeArrowheads="1"/>
          </p:cNvSpPr>
          <p:nvPr/>
        </p:nvSpPr>
        <p:spPr bwMode="auto">
          <a:xfrm>
            <a:off x="3121818" y="2647950"/>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5080" name="Rectangle 24"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529952" y="2787254"/>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5081" name="Rectangle 25"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666059" y="2794398"/>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45082" name="Rectangle 26"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5428059" y="3006329"/>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45083" name="Rectangle 27"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021931" y="3006329"/>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45084" name="Rectangle 28"/>
          <p:cNvSpPr>
            <a:spLocks noChangeArrowheads="1"/>
          </p:cNvSpPr>
          <p:nvPr/>
        </p:nvSpPr>
        <p:spPr bwMode="auto">
          <a:xfrm>
            <a:off x="3121818" y="2647950"/>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45085" name="Rectangle 29"/>
          <p:cNvSpPr>
            <a:spLocks noChangeArrowheads="1"/>
          </p:cNvSpPr>
          <p:nvPr/>
        </p:nvSpPr>
        <p:spPr bwMode="auto">
          <a:xfrm>
            <a:off x="2926556" y="3467100"/>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45086" name="Rectangle 30" descr=" Works_In is in a diamond and has the attribute since in an oval connected to it. The Works_In diamond connects the Employees and Departments relations with thick lines" title="Works In"/>
          <p:cNvSpPr>
            <a:spLocks noChangeArrowheads="1"/>
          </p:cNvSpPr>
          <p:nvPr/>
        </p:nvSpPr>
        <p:spPr bwMode="auto">
          <a:xfrm>
            <a:off x="3123009" y="4682729"/>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since</a:t>
            </a:r>
          </a:p>
        </p:txBody>
      </p:sp>
      <p:sp>
        <p:nvSpPr>
          <p:cNvPr id="45087" name="Rectangle 3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Arrowheads="1"/>
          </p:cNvSpPr>
          <p:nvPr/>
        </p:nvSpPr>
        <p:spPr bwMode="auto">
          <a:xfrm>
            <a:off x="4557712" y="3454004"/>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45088" name="Rectangle 32"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1412081" y="3455194"/>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45089" name="Rectangle 33" descr="Employees is in a rectangle. ssn (underlined), name, and lot are attributes in ovals connected to the Employees rectangle. Employees has a thin line connecting to the manages diamond and a thick line connecting to the works in diamond" title="Employees"/>
          <p:cNvSpPr>
            <a:spLocks noChangeArrowheads="1"/>
          </p:cNvSpPr>
          <p:nvPr/>
        </p:nvSpPr>
        <p:spPr bwMode="auto">
          <a:xfrm>
            <a:off x="838200" y="2999185"/>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45090" name="Rectangle 34" descr=" Works_In is in a diamond and has the attribute since in an oval connected to it. The Works_In diamond connects the Employees and Departments relations with thick lines" title="Works In"/>
          <p:cNvSpPr>
            <a:spLocks noChangeArrowheads="1"/>
          </p:cNvSpPr>
          <p:nvPr/>
        </p:nvSpPr>
        <p:spPr bwMode="auto">
          <a:xfrm>
            <a:off x="3053952" y="4056460"/>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45091" name="Line 35"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a:off x="1037034" y="3306366"/>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2" name="Line 36"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a:off x="1744265" y="3095625"/>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3" name="Line 37"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a:off x="1977627" y="3306366"/>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4"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p:cNvSpPr>
            <a:spLocks noChangeShapeType="1"/>
          </p:cNvSpPr>
          <p:nvPr/>
        </p:nvSpPr>
        <p:spPr bwMode="auto">
          <a:xfrm flipV="1">
            <a:off x="3331368" y="2903935"/>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5" name="Line 39"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a:off x="4193381" y="3306366"/>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6" name="Line 40"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a:off x="4917281" y="3095625"/>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7" name="Line 4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5258990" y="3306367"/>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8" name="Line 42" descr=" Works_In is in a diamond and has the attribute since in an oval connected to it. The Works_In diamond connects the Employees and Departments relations with thick lines" title="Works In"/>
          <p:cNvSpPr>
            <a:spLocks noChangeShapeType="1"/>
          </p:cNvSpPr>
          <p:nvPr/>
        </p:nvSpPr>
        <p:spPr bwMode="auto">
          <a:xfrm flipH="1">
            <a:off x="3326606" y="4418410"/>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099" name="Line 44"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a:off x="2305049" y="3587354"/>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0" name="Line 47"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flipV="1">
            <a:off x="2308621" y="3681413"/>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1" name="Line 48"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920041" y="3567113"/>
            <a:ext cx="617430" cy="628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5102" name="Line 49"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780234" y="3587354"/>
            <a:ext cx="757237"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4386" name="Line 50" descr="Employees is in a rectangle. ssn (underlined), name, and lot are attributes in ovals connected to the Employees rectangle. Employees has a thin line connecting to the manages diamond and a thick line connecting to the works in diamond" title="Employees"/>
          <p:cNvSpPr>
            <a:spLocks noChangeShapeType="1"/>
          </p:cNvSpPr>
          <p:nvPr/>
        </p:nvSpPr>
        <p:spPr bwMode="auto">
          <a:xfrm flipH="1" flipV="1">
            <a:off x="2291953" y="3712371"/>
            <a:ext cx="606028" cy="483392"/>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387" name="Line 51"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920041" y="3567113"/>
            <a:ext cx="617430" cy="6286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 name="Line 52" descr="Departmebnts is in a rectangle. did (underlined), dname, and budget are attributes in ovals connected to the Departments rectangle. Departments has a thick arrow pointing to the manages Diamond and a thick line pointing to the works_in diamond" title="Departments"/>
          <p:cNvSpPr>
            <a:spLocks noChangeShapeType="1"/>
          </p:cNvSpPr>
          <p:nvPr/>
        </p:nvSpPr>
        <p:spPr bwMode="auto">
          <a:xfrm flipH="1">
            <a:off x="3775471" y="3587354"/>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8263716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86"/>
                                        </p:tgtEl>
                                        <p:attrNameLst>
                                          <p:attrName>style.visibility</p:attrName>
                                        </p:attrNameLst>
                                      </p:cBhvr>
                                      <p:to>
                                        <p:strVal val="visible"/>
                                      </p:to>
                                    </p:set>
                                    <p:animEffect transition="in" filter="fade">
                                      <p:cBhvr>
                                        <p:cTn id="7" dur="500"/>
                                        <p:tgtEl>
                                          <p:spTgt spid="14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87"/>
                                        </p:tgtEl>
                                        <p:attrNameLst>
                                          <p:attrName>style.visibility</p:attrName>
                                        </p:attrNameLst>
                                      </p:cBhvr>
                                      <p:to>
                                        <p:strVal val="visible"/>
                                      </p:to>
                                    </p:set>
                                    <p:animEffect transition="in" filter="fade">
                                      <p:cBhvr>
                                        <p:cTn id="12" dur="500"/>
                                        <p:tgtEl>
                                          <p:spTgt spid="143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animBg="1"/>
      <p:bldP spid="14387" grpId="0" animBg="1"/>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x-none"/>
              <a:t>Weak Entities</a:t>
            </a:r>
          </a:p>
        </p:txBody>
      </p:sp>
      <p:sp>
        <p:nvSpPr>
          <p:cNvPr id="50181" name="Rectangle 5"/>
          <p:cNvSpPr>
            <a:spLocks noGrp="1" noChangeArrowheads="1"/>
          </p:cNvSpPr>
          <p:nvPr>
            <p:ph idx="1"/>
          </p:nvPr>
        </p:nvSpPr>
        <p:spPr>
          <a:xfrm>
            <a:off x="200025" y="1031082"/>
            <a:ext cx="8229600" cy="4112418"/>
          </a:xfrm>
        </p:spPr>
        <p:txBody>
          <a:bodyPr>
            <a:normAutofit/>
          </a:bodyPr>
          <a:lstStyle/>
          <a:p>
            <a:r>
              <a:rPr lang="en-US" altLang="x-none" dirty="0"/>
              <a:t>A </a:t>
            </a:r>
            <a:r>
              <a:rPr lang="en-US" altLang="x-none" b="1" dirty="0"/>
              <a:t>weak entity </a:t>
            </a:r>
            <a:r>
              <a:rPr lang="en-US" altLang="x-none" dirty="0"/>
              <a:t>can be identified uniquely only by considering the primary key of another (owner) entity.</a:t>
            </a:r>
          </a:p>
          <a:p>
            <a:pPr lvl="1"/>
            <a:r>
              <a:rPr lang="en-US" altLang="x-none" dirty="0"/>
              <a:t>Owner entity set and weak entity set must participate in a one-to-many relationship set (one owner, many weak entities).</a:t>
            </a:r>
          </a:p>
          <a:p>
            <a:pPr lvl="1"/>
            <a:r>
              <a:rPr lang="en-US" altLang="x-none" dirty="0"/>
              <a:t>Weak entity set must have total participation in this identifying relationship set.</a:t>
            </a:r>
          </a:p>
          <a:p>
            <a:pPr>
              <a:spcBef>
                <a:spcPts val="15000"/>
              </a:spcBef>
            </a:pPr>
            <a:r>
              <a:rPr lang="en-US" altLang="x-none" sz="1600" dirty="0">
                <a:latin typeface="Tahoma" charset="0"/>
              </a:rPr>
              <a:t>Weak entities have only a </a:t>
            </a:r>
            <a:r>
              <a:rPr lang="ja-JP" altLang="en-US" sz="1600">
                <a:latin typeface="Tahoma" charset="0"/>
              </a:rPr>
              <a:t>“</a:t>
            </a:r>
            <a:r>
              <a:rPr lang="en-US" altLang="ja-JP" sz="1600" dirty="0">
                <a:latin typeface="Tahoma" charset="0"/>
              </a:rPr>
              <a:t>partial key</a:t>
            </a:r>
            <a:r>
              <a:rPr lang="ja-JP" altLang="en-US" sz="1600">
                <a:latin typeface="Tahoma" charset="0"/>
              </a:rPr>
              <a:t>”</a:t>
            </a:r>
            <a:r>
              <a:rPr lang="en-US" altLang="ja-JP" sz="1600" dirty="0">
                <a:latin typeface="Tahoma" charset="0"/>
              </a:rPr>
              <a:t> (dashed underline)</a:t>
            </a:r>
            <a:r>
              <a:rPr lang="en-US" altLang="x-none" sz="1600" dirty="0"/>
              <a:t>  </a:t>
            </a:r>
          </a:p>
        </p:txBody>
      </p:sp>
      <p:grpSp>
        <p:nvGrpSpPr>
          <p:cNvPr id="2" name="Group 34" descr="Employees is in a rectangle. ssn (underlined), name, and lot are attributes in ovals connected to the Employees rectangle. Employees has a thin line connecting to the Policy diamond. Policy diamond (Thick outline) has an attribute cost in an oval connected to it. Departmebnts is in a rectangle. pname ( dashed underlined), and age are attributes in ovals connected to the Departments rectangle. Departments (Thick outline) has a thick arrow pointing to the policy Diamond." title="ER Diagram"/>
          <p:cNvGrpSpPr>
            <a:grpSpLocks/>
          </p:cNvGrpSpPr>
          <p:nvPr/>
        </p:nvGrpSpPr>
        <p:grpSpPr bwMode="auto">
          <a:xfrm>
            <a:off x="200025" y="3074195"/>
            <a:ext cx="6101953" cy="1351359"/>
            <a:chOff x="313" y="2849"/>
            <a:chExt cx="5125" cy="1135"/>
          </a:xfrm>
        </p:grpSpPr>
        <p:sp>
          <p:nvSpPr>
            <p:cNvPr id="50184" name="Freeform 6"/>
            <p:cNvSpPr>
              <a:spLocks/>
            </p:cNvSpPr>
            <p:nvPr/>
          </p:nvSpPr>
          <p:spPr bwMode="auto">
            <a:xfrm>
              <a:off x="3682" y="3073"/>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5" name="Freeform 7"/>
            <p:cNvSpPr>
              <a:spLocks/>
            </p:cNvSpPr>
            <p:nvPr/>
          </p:nvSpPr>
          <p:spPr bwMode="auto">
            <a:xfrm>
              <a:off x="4648" y="3083"/>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6" name="Freeform 8"/>
            <p:cNvSpPr>
              <a:spLocks/>
            </p:cNvSpPr>
            <p:nvPr/>
          </p:nvSpPr>
          <p:spPr bwMode="auto">
            <a:xfrm>
              <a:off x="313" y="3093"/>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7" name="Freeform 9"/>
            <p:cNvSpPr>
              <a:spLocks/>
            </p:cNvSpPr>
            <p:nvPr/>
          </p:nvSpPr>
          <p:spPr bwMode="auto">
            <a:xfrm>
              <a:off x="1762" y="3093"/>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8" name="Freeform 10"/>
            <p:cNvSpPr>
              <a:spLocks/>
            </p:cNvSpPr>
            <p:nvPr/>
          </p:nvSpPr>
          <p:spPr bwMode="auto">
            <a:xfrm>
              <a:off x="2737" y="3015"/>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89" name="Freeform 11"/>
            <p:cNvSpPr>
              <a:spLocks/>
            </p:cNvSpPr>
            <p:nvPr/>
          </p:nvSpPr>
          <p:spPr bwMode="auto">
            <a:xfrm>
              <a:off x="4175" y="3641"/>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0" name="Freeform 12"/>
            <p:cNvSpPr>
              <a:spLocks/>
            </p:cNvSpPr>
            <p:nvPr/>
          </p:nvSpPr>
          <p:spPr bwMode="auto">
            <a:xfrm>
              <a:off x="1023" y="3631"/>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1" name="Freeform 13"/>
            <p:cNvSpPr>
              <a:spLocks/>
            </p:cNvSpPr>
            <p:nvPr/>
          </p:nvSpPr>
          <p:spPr bwMode="auto">
            <a:xfrm>
              <a:off x="1023" y="2849"/>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2" name="Rectangle 14"/>
            <p:cNvSpPr>
              <a:spLocks noChangeArrowheads="1"/>
            </p:cNvSpPr>
            <p:nvPr/>
          </p:nvSpPr>
          <p:spPr bwMode="auto">
            <a:xfrm>
              <a:off x="2037" y="316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0193" name="Freeform 15"/>
            <p:cNvSpPr>
              <a:spLocks/>
            </p:cNvSpPr>
            <p:nvPr/>
          </p:nvSpPr>
          <p:spPr bwMode="auto">
            <a:xfrm>
              <a:off x="2747" y="3592"/>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194" name="Rectangle 16"/>
            <p:cNvSpPr>
              <a:spLocks noChangeArrowheads="1"/>
            </p:cNvSpPr>
            <p:nvPr/>
          </p:nvSpPr>
          <p:spPr bwMode="auto">
            <a:xfrm>
              <a:off x="1239" y="28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0195" name="Rectangle 17"/>
            <p:cNvSpPr>
              <a:spLocks noChangeArrowheads="1"/>
            </p:cNvSpPr>
            <p:nvPr/>
          </p:nvSpPr>
          <p:spPr bwMode="auto">
            <a:xfrm>
              <a:off x="4912" y="313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0196" name="Rectangle 18"/>
            <p:cNvSpPr>
              <a:spLocks noChangeArrowheads="1"/>
            </p:cNvSpPr>
            <p:nvPr/>
          </p:nvSpPr>
          <p:spPr bwMode="auto">
            <a:xfrm>
              <a:off x="3868" y="3121"/>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0197" name="Rectangle 19"/>
            <p:cNvSpPr>
              <a:spLocks noChangeArrowheads="1"/>
            </p:cNvSpPr>
            <p:nvPr/>
          </p:nvSpPr>
          <p:spPr bwMode="auto">
            <a:xfrm>
              <a:off x="4243" y="3688"/>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0198" name="Rectangle 20"/>
            <p:cNvSpPr>
              <a:spLocks noChangeArrowheads="1"/>
            </p:cNvSpPr>
            <p:nvPr/>
          </p:nvSpPr>
          <p:spPr bwMode="auto">
            <a:xfrm>
              <a:off x="1016" y="369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50199" name="Rectangle 21"/>
            <p:cNvSpPr>
              <a:spLocks noChangeArrowheads="1"/>
            </p:cNvSpPr>
            <p:nvPr/>
          </p:nvSpPr>
          <p:spPr bwMode="auto">
            <a:xfrm>
              <a:off x="549" y="31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0200" name="Rectangle 22"/>
            <p:cNvSpPr>
              <a:spLocks noChangeArrowheads="1"/>
            </p:cNvSpPr>
            <p:nvPr/>
          </p:nvSpPr>
          <p:spPr bwMode="auto">
            <a:xfrm>
              <a:off x="2890" y="3688"/>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Policy</a:t>
              </a:r>
            </a:p>
          </p:txBody>
        </p:sp>
        <p:sp>
          <p:nvSpPr>
            <p:cNvPr id="50201" name="Rectangle 23"/>
            <p:cNvSpPr>
              <a:spLocks noChangeArrowheads="1"/>
            </p:cNvSpPr>
            <p:nvPr/>
          </p:nvSpPr>
          <p:spPr bwMode="auto">
            <a:xfrm>
              <a:off x="2962" y="3082"/>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0202" name="Line 24"/>
            <p:cNvSpPr>
              <a:spLocks noChangeShapeType="1"/>
            </p:cNvSpPr>
            <p:nvPr/>
          </p:nvSpPr>
          <p:spPr bwMode="auto">
            <a:xfrm flipH="1">
              <a:off x="3929" y="3316"/>
              <a:ext cx="384"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3" name="Line 25"/>
            <p:cNvSpPr>
              <a:spLocks noChangeShapeType="1"/>
            </p:cNvSpPr>
            <p:nvPr/>
          </p:nvSpPr>
          <p:spPr bwMode="auto">
            <a:xfrm>
              <a:off x="1427" y="3197"/>
              <a:ext cx="0" cy="42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4" name="Line 26"/>
            <p:cNvSpPr>
              <a:spLocks noChangeShapeType="1"/>
            </p:cNvSpPr>
            <p:nvPr/>
          </p:nvSpPr>
          <p:spPr bwMode="auto">
            <a:xfrm>
              <a:off x="698" y="3436"/>
              <a:ext cx="510" cy="19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5" name="Line 27"/>
            <p:cNvSpPr>
              <a:spLocks noChangeShapeType="1"/>
            </p:cNvSpPr>
            <p:nvPr/>
          </p:nvSpPr>
          <p:spPr bwMode="auto">
            <a:xfrm flipH="1">
              <a:off x="1638" y="3424"/>
              <a:ext cx="513" cy="2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6" name="Line 28"/>
            <p:cNvSpPr>
              <a:spLocks noChangeShapeType="1"/>
            </p:cNvSpPr>
            <p:nvPr/>
          </p:nvSpPr>
          <p:spPr bwMode="auto">
            <a:xfrm flipV="1">
              <a:off x="3133" y="3339"/>
              <a:ext cx="0" cy="2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7" name="Line 29"/>
            <p:cNvSpPr>
              <a:spLocks noChangeShapeType="1"/>
            </p:cNvSpPr>
            <p:nvPr/>
          </p:nvSpPr>
          <p:spPr bwMode="auto">
            <a:xfrm>
              <a:off x="4084" y="3424"/>
              <a:ext cx="233"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8" name="Line 30"/>
            <p:cNvSpPr>
              <a:spLocks noChangeShapeType="1"/>
            </p:cNvSpPr>
            <p:nvPr/>
          </p:nvSpPr>
          <p:spPr bwMode="auto">
            <a:xfrm flipH="1">
              <a:off x="4708" y="3424"/>
              <a:ext cx="324"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09" name="Line 31"/>
            <p:cNvSpPr>
              <a:spLocks noChangeShapeType="1"/>
            </p:cNvSpPr>
            <p:nvPr/>
          </p:nvSpPr>
          <p:spPr bwMode="auto">
            <a:xfrm flipH="1">
              <a:off x="1815" y="3786"/>
              <a:ext cx="89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0210" name="Line 32"/>
            <p:cNvSpPr>
              <a:spLocks noChangeShapeType="1"/>
            </p:cNvSpPr>
            <p:nvPr/>
          </p:nvSpPr>
          <p:spPr bwMode="auto">
            <a:xfrm>
              <a:off x="3553" y="3786"/>
              <a:ext cx="587" cy="0"/>
            </a:xfrm>
            <a:prstGeom prst="line">
              <a:avLst/>
            </a:prstGeom>
            <a:noFill/>
            <a:ln w="508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193758582"/>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718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05979"/>
            <a:ext cx="8229600" cy="857250"/>
          </a:xfrm>
        </p:spPr>
        <p:txBody>
          <a:bodyPr/>
          <a:lstStyle/>
          <a:p>
            <a:r>
              <a:rPr lang="en-US" altLang="x-none"/>
              <a:t>FYI: </a:t>
            </a:r>
            <a:r>
              <a:rPr lang="en-US" altLang="x-none" smtClean="0"/>
              <a:t>Crow’</a:t>
            </a:r>
            <a:r>
              <a:rPr lang="en-US" altLang="ja-JP" smtClean="0"/>
              <a:t>s </a:t>
            </a:r>
            <a:r>
              <a:rPr lang="en-US" altLang="ja-JP" dirty="0"/>
              <a:t>Foot Notation</a:t>
            </a:r>
            <a:endParaRPr lang="en-US" altLang="x-none" dirty="0"/>
          </a:p>
        </p:txBody>
      </p:sp>
      <p:sp>
        <p:nvSpPr>
          <p:cNvPr id="51" name="Freeform 6"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3325647" y="3785292"/>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 name="Freeform 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780590" y="3785292"/>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3" name="Freeform 8"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160966" y="3776958"/>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4" name="Freeform 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872960" y="3574552"/>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7" name="Freeform 12"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1615910" y="3776958"/>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9" name="Freeform 1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p:cNvSpPr>
          <p:nvPr/>
        </p:nvSpPr>
        <p:spPr bwMode="auto">
          <a:xfrm>
            <a:off x="872959" y="4225823"/>
            <a:ext cx="937022" cy="415920"/>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 name="Freeform 1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036450" y="3581695"/>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1" name="Rectangle 1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850462" y="3773385"/>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62"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036449" y="4232966"/>
            <a:ext cx="1106091"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4" name="Rectangle 1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047980" y="3553120"/>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5" name="Rectangle 2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184087" y="3560263"/>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6" name="Rectangle 2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946087" y="3772195"/>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7" name="Rectangle 22"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3539960" y="3772195"/>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69" name="Rectangle 2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1047980" y="3553120"/>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70" name="Rectangle 2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184087" y="3560263"/>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71" name="Rectangle 26"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946087" y="3772195"/>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72" name="Rectangle 2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3539960" y="3772195"/>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74" name="Rectangle 29"/>
          <p:cNvSpPr>
            <a:spLocks noChangeArrowheads="1"/>
          </p:cNvSpPr>
          <p:nvPr/>
        </p:nvSpPr>
        <p:spPr bwMode="auto">
          <a:xfrm>
            <a:off x="2443851" y="4109444"/>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76" name="Rectangle 3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Arrowheads="1"/>
          </p:cNvSpPr>
          <p:nvPr/>
        </p:nvSpPr>
        <p:spPr bwMode="auto">
          <a:xfrm>
            <a:off x="4065943" y="4327639"/>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77" name="Rectangle 32"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920312" y="4328830"/>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78" name="Rectangle 3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Arrowheads="1"/>
          </p:cNvSpPr>
          <p:nvPr/>
        </p:nvSpPr>
        <p:spPr bwMode="auto">
          <a:xfrm>
            <a:off x="356228" y="376505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79" name="Rectangle 34"/>
          <p:cNvSpPr>
            <a:spLocks noChangeArrowheads="1"/>
          </p:cNvSpPr>
          <p:nvPr/>
        </p:nvSpPr>
        <p:spPr bwMode="auto">
          <a:xfrm>
            <a:off x="2427181" y="4556614"/>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endParaRPr lang="en-US" altLang="x-none" b="1" dirty="0"/>
          </a:p>
        </p:txBody>
      </p:sp>
      <p:sp>
        <p:nvSpPr>
          <p:cNvPr id="80" name="Line 35"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a:off x="555062" y="4072232"/>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3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a:off x="1262293" y="3861491"/>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3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a:spLocks noChangeShapeType="1"/>
          </p:cNvSpPr>
          <p:nvPr/>
        </p:nvSpPr>
        <p:spPr bwMode="auto">
          <a:xfrm flipH="1">
            <a:off x="1495655" y="4072232"/>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39"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a:off x="3711409" y="4072232"/>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dirty="0"/>
          </a:p>
        </p:txBody>
      </p:sp>
      <p:sp>
        <p:nvSpPr>
          <p:cNvPr id="85" name="Line 4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a:off x="4435309" y="3861491"/>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noChangeShapeType="1"/>
          </p:cNvSpPr>
          <p:nvPr/>
        </p:nvSpPr>
        <p:spPr bwMode="auto">
          <a:xfrm flipH="1">
            <a:off x="4777018" y="4072232"/>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8" name="Line 44" title="Manages Line"/>
          <p:cNvSpPr>
            <a:spLocks noChangeShapeType="1"/>
          </p:cNvSpPr>
          <p:nvPr/>
        </p:nvSpPr>
        <p:spPr bwMode="auto">
          <a:xfrm flipH="1">
            <a:off x="1809980" y="4345601"/>
            <a:ext cx="221575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47" title="Works In Line"/>
          <p:cNvSpPr>
            <a:spLocks noChangeShapeType="1"/>
          </p:cNvSpPr>
          <p:nvPr/>
        </p:nvSpPr>
        <p:spPr bwMode="auto">
          <a:xfrm flipH="1" flipV="1">
            <a:off x="1809535" y="4534864"/>
            <a:ext cx="2226914" cy="1450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cxnSp>
        <p:nvCxnSpPr>
          <p:cNvPr id="5" name="Straight Connector 4"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919198" y="4283276"/>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99" name="Straight Connector 98"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876843" y="4285474"/>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0" name="Straight Connector 9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1809981" y="4284676"/>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4" name="Straight Connector 10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flipV="1">
            <a:off x="1815593" y="4347089"/>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5" name="Straight Connector 10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1917397" y="4484784"/>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6" name="Straight Connector 105"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a:off x="3919198" y="4504662"/>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47110" name="Oval 4710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1912322" y="4291426"/>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nvGrpSpPr>
          <p:cNvPr id="47111" name="Group 47110"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1809535" y="4478310"/>
            <a:ext cx="108688" cy="118967"/>
            <a:chOff x="2474790" y="4028938"/>
            <a:chExt cx="144917" cy="158622"/>
          </a:xfrm>
        </p:grpSpPr>
        <p:cxnSp>
          <p:nvCxnSpPr>
            <p:cNvPr id="108" name="Straight Connector 107"/>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09" name="Straight Connector 108"/>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cxnSp>
        <p:nvCxnSpPr>
          <p:cNvPr id="111" name="Straight Connector 110"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flipH="1">
            <a:off x="3922151" y="4497078"/>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12" name="Straight Connector 111"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CxnSpPr/>
          <p:nvPr/>
        </p:nvCxnSpPr>
        <p:spPr bwMode="auto">
          <a:xfrm flipH="1" flipV="1">
            <a:off x="3927762" y="4559490"/>
            <a:ext cx="103076" cy="56554"/>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47113" name="TextBox 47112"/>
          <p:cNvSpPr txBox="1"/>
          <p:nvPr/>
        </p:nvSpPr>
        <p:spPr>
          <a:xfrm>
            <a:off x="827119" y="1288876"/>
            <a:ext cx="2011331" cy="1477328"/>
          </a:xfrm>
          <a:prstGeom prst="rect">
            <a:avLst/>
          </a:prstGeom>
          <a:noFill/>
        </p:spPr>
        <p:txBody>
          <a:bodyPr wrap="square" rtlCol="0">
            <a:spAutoFit/>
          </a:bodyPr>
          <a:lstStyle/>
          <a:p>
            <a:r>
              <a:rPr lang="en-US" dirty="0">
                <a:solidFill>
                  <a:schemeClr val="tx2"/>
                </a:solidFill>
                <a:latin typeface="Helvetica Neue" charset="0"/>
                <a:ea typeface="Helvetica Neue" charset="0"/>
                <a:cs typeface="Helvetica Neue" charset="0"/>
              </a:rPr>
              <a:t>  : 0 or more</a:t>
            </a:r>
          </a:p>
          <a:p>
            <a:r>
              <a:rPr lang="en-US" dirty="0">
                <a:solidFill>
                  <a:schemeClr val="tx2"/>
                </a:solidFill>
                <a:latin typeface="Helvetica Neue" charset="0"/>
                <a:ea typeface="Helvetica Neue" charset="0"/>
                <a:cs typeface="Helvetica Neue" charset="0"/>
              </a:rPr>
              <a:t>  : 1 or </a:t>
            </a:r>
            <a:r>
              <a:rPr lang="en-US" dirty="0" smtClean="0">
                <a:solidFill>
                  <a:schemeClr val="tx2"/>
                </a:solidFill>
                <a:latin typeface="Helvetica Neue" charset="0"/>
                <a:ea typeface="Helvetica Neue" charset="0"/>
                <a:cs typeface="Helvetica Neue" charset="0"/>
              </a:rPr>
              <a:t>more</a:t>
            </a:r>
          </a:p>
          <a:p>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 1 or 0</a:t>
            </a:r>
            <a:endParaRPr lang="en-US" dirty="0">
              <a:solidFill>
                <a:schemeClr val="tx2"/>
              </a:solidFill>
              <a:latin typeface="Helvetica Neue" charset="0"/>
              <a:ea typeface="Helvetica Neue" charset="0"/>
              <a:cs typeface="Helvetica Neue" charset="0"/>
            </a:endParaRPr>
          </a:p>
          <a:p>
            <a:r>
              <a:rPr lang="en-US" dirty="0">
                <a:solidFill>
                  <a:schemeClr val="tx2"/>
                </a:solidFill>
                <a:latin typeface="Helvetica Neue" charset="0"/>
                <a:ea typeface="Helvetica Neue" charset="0"/>
                <a:cs typeface="Helvetica Neue" charset="0"/>
              </a:rPr>
              <a:t>  : exactly one</a:t>
            </a:r>
          </a:p>
          <a:p>
            <a:r>
              <a:rPr lang="en-US" dirty="0">
                <a:solidFill>
                  <a:schemeClr val="tx2"/>
                </a:solidFill>
                <a:latin typeface="Helvetica Neue" charset="0"/>
                <a:ea typeface="Helvetica Neue" charset="0"/>
                <a:cs typeface="Helvetica Neue" charset="0"/>
              </a:rPr>
              <a:t>  </a:t>
            </a:r>
            <a:r>
              <a:rPr lang="en-US" dirty="0" smtClean="0">
                <a:solidFill>
                  <a:schemeClr val="tx2"/>
                </a:solidFill>
                <a:latin typeface="Helvetica Neue" charset="0"/>
                <a:ea typeface="Helvetica Neue" charset="0"/>
                <a:cs typeface="Helvetica Neue" charset="0"/>
              </a:rPr>
              <a:t>: </a:t>
            </a:r>
            <a:r>
              <a:rPr lang="en-US" dirty="0">
                <a:solidFill>
                  <a:schemeClr val="tx2"/>
                </a:solidFill>
                <a:latin typeface="Helvetica Neue" charset="0"/>
                <a:ea typeface="Helvetica Neue" charset="0"/>
                <a:cs typeface="Helvetica Neue" charset="0"/>
              </a:rPr>
              <a:t>many</a:t>
            </a:r>
          </a:p>
        </p:txBody>
      </p:sp>
      <p:cxnSp>
        <p:nvCxnSpPr>
          <p:cNvPr id="121" name="Straight Connector 120"/>
          <p:cNvCxnSpPr/>
          <p:nvPr/>
        </p:nvCxnSpPr>
        <p:spPr bwMode="auto">
          <a:xfrm>
            <a:off x="865130" y="1660902"/>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122" name="Oval 121"/>
          <p:cNvSpPr/>
          <p:nvPr/>
        </p:nvSpPr>
        <p:spPr bwMode="auto">
          <a:xfrm>
            <a:off x="811423" y="1942567"/>
            <a:ext cx="190079" cy="190079"/>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25" name="Straight Connector 124"/>
          <p:cNvCxnSpPr/>
          <p:nvPr/>
        </p:nvCxnSpPr>
        <p:spPr bwMode="auto">
          <a:xfrm>
            <a:off x="843436" y="2210055"/>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26" name="Straight Connector 125"/>
          <p:cNvCxnSpPr/>
          <p:nvPr/>
        </p:nvCxnSpPr>
        <p:spPr bwMode="auto">
          <a:xfrm>
            <a:off x="891658" y="2210055"/>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nvGrpSpPr>
          <p:cNvPr id="47118" name="Group 47117"/>
          <p:cNvGrpSpPr/>
          <p:nvPr/>
        </p:nvGrpSpPr>
        <p:grpSpPr>
          <a:xfrm>
            <a:off x="794894" y="2490858"/>
            <a:ext cx="141088" cy="154818"/>
            <a:chOff x="5822438" y="5504666"/>
            <a:chExt cx="137435" cy="150810"/>
          </a:xfrm>
        </p:grpSpPr>
        <p:cxnSp>
          <p:nvCxnSpPr>
            <p:cNvPr id="127" name="Straight Connector 126"/>
            <p:cNvCxnSpPr/>
            <p:nvPr/>
          </p:nvCxnSpPr>
          <p:spPr bwMode="auto">
            <a:xfrm flipH="1" flipV="1">
              <a:off x="5822438" y="5580071"/>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29" name="Straight Connector 128"/>
            <p:cNvCxnSpPr/>
            <p:nvPr/>
          </p:nvCxnSpPr>
          <p:spPr bwMode="auto">
            <a:xfrm flipH="1">
              <a:off x="5822438" y="5504666"/>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30" name="Straight Connector 129"/>
            <p:cNvCxnSpPr/>
            <p:nvPr/>
          </p:nvCxnSpPr>
          <p:spPr bwMode="auto">
            <a:xfrm flipH="1">
              <a:off x="5822439" y="5580071"/>
              <a:ext cx="137434" cy="0"/>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47119" name="Rectangle 47118"/>
          <p:cNvSpPr/>
          <p:nvPr/>
        </p:nvSpPr>
        <p:spPr bwMode="auto">
          <a:xfrm>
            <a:off x="640464" y="1288876"/>
            <a:ext cx="1756265" cy="1511474"/>
          </a:xfrm>
          <a:prstGeom prst="rect">
            <a:avLst/>
          </a:prstGeom>
          <a:noFill/>
          <a:ln w="12700" cap="flat" cmpd="sng" algn="ctr">
            <a:solidFill>
              <a:schemeClr val="bg2">
                <a:lumMod val="10000"/>
              </a:schemeClr>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9" name="Freeform 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F87A283D-5DD2-BF44-B080-1D737584E132}"/>
              </a:ext>
            </a:extLst>
          </p:cNvPr>
          <p:cNvSpPr>
            <a:spLocks/>
          </p:cNvSpPr>
          <p:nvPr/>
        </p:nvSpPr>
        <p:spPr bwMode="auto">
          <a:xfrm>
            <a:off x="6418660" y="1265889"/>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0" name="Freeform 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037ECD0A-2FF5-FB43-AC35-FE53705751AE}"/>
              </a:ext>
            </a:extLst>
          </p:cNvPr>
          <p:cNvSpPr>
            <a:spLocks/>
          </p:cNvSpPr>
          <p:nvPr/>
        </p:nvSpPr>
        <p:spPr bwMode="auto">
          <a:xfrm>
            <a:off x="7873603" y="1265889"/>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1" name="Freeform 8"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E267A2AE-E74C-F849-978C-8A2168A00160}"/>
              </a:ext>
            </a:extLst>
          </p:cNvPr>
          <p:cNvSpPr>
            <a:spLocks/>
          </p:cNvSpPr>
          <p:nvPr/>
        </p:nvSpPr>
        <p:spPr bwMode="auto">
          <a:xfrm>
            <a:off x="3253979" y="1257555"/>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2" name="Freeform 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5FE4F471-E0F8-484B-889B-ABE44AC6493C}"/>
              </a:ext>
            </a:extLst>
          </p:cNvPr>
          <p:cNvSpPr>
            <a:spLocks/>
          </p:cNvSpPr>
          <p:nvPr/>
        </p:nvSpPr>
        <p:spPr bwMode="auto">
          <a:xfrm>
            <a:off x="3965972" y="1055149"/>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3" name="Freeform 10"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8D554757-DE0F-AF4A-B445-3FCC80AE912D}"/>
              </a:ext>
            </a:extLst>
          </p:cNvPr>
          <p:cNvSpPr>
            <a:spLocks/>
          </p:cNvSpPr>
          <p:nvPr/>
        </p:nvSpPr>
        <p:spPr bwMode="auto">
          <a:xfrm>
            <a:off x="5458310" y="2916044"/>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4"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B3177D20-06DE-204B-B63D-90EAC0739F6C}"/>
              </a:ext>
            </a:extLst>
          </p:cNvPr>
          <p:cNvSpPr>
            <a:spLocks/>
          </p:cNvSpPr>
          <p:nvPr/>
        </p:nvSpPr>
        <p:spPr bwMode="auto">
          <a:xfrm>
            <a:off x="5609034" y="899177"/>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5" name="Freeform 1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B3D31AB5-9953-D243-A6E9-CF45B8BC3132}"/>
              </a:ext>
            </a:extLst>
          </p:cNvPr>
          <p:cNvSpPr>
            <a:spLocks/>
          </p:cNvSpPr>
          <p:nvPr/>
        </p:nvSpPr>
        <p:spPr bwMode="auto">
          <a:xfrm>
            <a:off x="4708922" y="1257555"/>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6"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4A230867-EBE8-ED41-9952-0CCD0F57D5B3}"/>
              </a:ext>
            </a:extLst>
          </p:cNvPr>
          <p:cNvSpPr>
            <a:spLocks/>
          </p:cNvSpPr>
          <p:nvPr/>
        </p:nvSpPr>
        <p:spPr bwMode="auto">
          <a:xfrm>
            <a:off x="5509022" y="1600455"/>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7" name="Freeform 1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F9500EC1-F059-884A-9438-CF427B4D81D9}"/>
              </a:ext>
            </a:extLst>
          </p:cNvPr>
          <p:cNvSpPr>
            <a:spLocks/>
          </p:cNvSpPr>
          <p:nvPr/>
        </p:nvSpPr>
        <p:spPr bwMode="auto">
          <a:xfrm>
            <a:off x="3965972" y="1706420"/>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8" name="Freeform 1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A22658C5-5F34-F740-878A-9F5D5375AF68}"/>
              </a:ext>
            </a:extLst>
          </p:cNvPr>
          <p:cNvSpPr>
            <a:spLocks/>
          </p:cNvSpPr>
          <p:nvPr/>
        </p:nvSpPr>
        <p:spPr bwMode="auto">
          <a:xfrm>
            <a:off x="7129463" y="1062293"/>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59" name="Rectangle 1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E2A8845A-3E68-4F4F-A0E9-9C7A8B7B0221}"/>
              </a:ext>
            </a:extLst>
          </p:cNvPr>
          <p:cNvSpPr>
            <a:spLocks noChangeArrowheads="1"/>
          </p:cNvSpPr>
          <p:nvPr/>
        </p:nvSpPr>
        <p:spPr bwMode="auto">
          <a:xfrm>
            <a:off x="4943474" y="1253982"/>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160" name="Freeform 1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A1C4031B-40C7-7B41-9612-E6BF0E67FDFE}"/>
              </a:ext>
            </a:extLst>
          </p:cNvPr>
          <p:cNvSpPr>
            <a:spLocks/>
          </p:cNvSpPr>
          <p:nvPr/>
        </p:nvSpPr>
        <p:spPr bwMode="auto">
          <a:xfrm>
            <a:off x="7129462" y="1713563"/>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1" name="Freeform 18"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71449779-0692-F544-ACCA-BFD783B1DC5E}"/>
              </a:ext>
            </a:extLst>
          </p:cNvPr>
          <p:cNvSpPr>
            <a:spLocks/>
          </p:cNvSpPr>
          <p:nvPr/>
        </p:nvSpPr>
        <p:spPr bwMode="auto">
          <a:xfrm>
            <a:off x="5509022" y="2210055"/>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62" name="Rectangle 1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15801B6D-C376-3A4F-BEEB-DFD6085FDD06}"/>
              </a:ext>
            </a:extLst>
          </p:cNvPr>
          <p:cNvSpPr>
            <a:spLocks noChangeArrowheads="1"/>
          </p:cNvSpPr>
          <p:nvPr/>
        </p:nvSpPr>
        <p:spPr bwMode="auto">
          <a:xfrm>
            <a:off x="4140993" y="1033717"/>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163" name="Rectangle 2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7F2BD96B-51CD-AC43-A565-FAA6A6C06162}"/>
              </a:ext>
            </a:extLst>
          </p:cNvPr>
          <p:cNvSpPr>
            <a:spLocks noChangeArrowheads="1"/>
          </p:cNvSpPr>
          <p:nvPr/>
        </p:nvSpPr>
        <p:spPr bwMode="auto">
          <a:xfrm>
            <a:off x="7277100" y="1040861"/>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164" name="Rectangle 2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CCA4490C-9F25-104D-87C3-BAE8B879367F}"/>
              </a:ext>
            </a:extLst>
          </p:cNvPr>
          <p:cNvSpPr>
            <a:spLocks noChangeArrowheads="1"/>
          </p:cNvSpPr>
          <p:nvPr/>
        </p:nvSpPr>
        <p:spPr bwMode="auto">
          <a:xfrm>
            <a:off x="8039100" y="1252792"/>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165" name="Rectangle 2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3729168-F45E-E54D-921C-09AFBF17A3F9}"/>
              </a:ext>
            </a:extLst>
          </p:cNvPr>
          <p:cNvSpPr>
            <a:spLocks noChangeArrowheads="1"/>
          </p:cNvSpPr>
          <p:nvPr/>
        </p:nvSpPr>
        <p:spPr bwMode="auto">
          <a:xfrm>
            <a:off x="6632972" y="1252792"/>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166" name="Rectangle 23">
            <a:extLst>
              <a:ext uri="{FF2B5EF4-FFF2-40B4-BE49-F238E27FC236}">
                <a16:creationId xmlns="" xmlns:a16="http://schemas.microsoft.com/office/drawing/2014/main" id="{B3A94E04-6CFD-C940-B94C-F62193F0594F}"/>
              </a:ext>
            </a:extLst>
          </p:cNvPr>
          <p:cNvSpPr>
            <a:spLocks noChangeArrowheads="1"/>
          </p:cNvSpPr>
          <p:nvPr/>
        </p:nvSpPr>
        <p:spPr bwMode="auto">
          <a:xfrm>
            <a:off x="5836479" y="912062"/>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167" name="Rectangle 2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62529974-21CC-9046-9D3C-0E789D135E21}"/>
              </a:ext>
            </a:extLst>
          </p:cNvPr>
          <p:cNvSpPr>
            <a:spLocks noChangeArrowheads="1"/>
          </p:cNvSpPr>
          <p:nvPr/>
        </p:nvSpPr>
        <p:spPr bwMode="auto">
          <a:xfrm>
            <a:off x="4140993" y="1033717"/>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168" name="Rectangle 2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73D0FDB5-6058-594E-BE85-A3E10DBC061F}"/>
              </a:ext>
            </a:extLst>
          </p:cNvPr>
          <p:cNvSpPr>
            <a:spLocks noChangeArrowheads="1"/>
          </p:cNvSpPr>
          <p:nvPr/>
        </p:nvSpPr>
        <p:spPr bwMode="auto">
          <a:xfrm>
            <a:off x="7277100" y="1040861"/>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169" name="Rectangle 2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DF3CF4EC-EB67-9348-AAD6-DE77A0099239}"/>
              </a:ext>
            </a:extLst>
          </p:cNvPr>
          <p:cNvSpPr>
            <a:spLocks noChangeArrowheads="1"/>
          </p:cNvSpPr>
          <p:nvPr/>
        </p:nvSpPr>
        <p:spPr bwMode="auto">
          <a:xfrm>
            <a:off x="8039100" y="1252792"/>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170" name="Rectangle 2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62053430-0630-4843-9F97-8D9034947591}"/>
              </a:ext>
            </a:extLst>
          </p:cNvPr>
          <p:cNvSpPr>
            <a:spLocks noChangeArrowheads="1"/>
          </p:cNvSpPr>
          <p:nvPr/>
        </p:nvSpPr>
        <p:spPr bwMode="auto">
          <a:xfrm>
            <a:off x="6632972" y="1252792"/>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172" name="Rectangle 29">
            <a:extLst>
              <a:ext uri="{FF2B5EF4-FFF2-40B4-BE49-F238E27FC236}">
                <a16:creationId xmlns="" xmlns:a16="http://schemas.microsoft.com/office/drawing/2014/main" id="{D6E20C72-1923-4741-83D7-44323BA60CFE}"/>
              </a:ext>
            </a:extLst>
          </p:cNvPr>
          <p:cNvSpPr>
            <a:spLocks noChangeArrowheads="1"/>
          </p:cNvSpPr>
          <p:nvPr/>
        </p:nvSpPr>
        <p:spPr bwMode="auto">
          <a:xfrm>
            <a:off x="5537597" y="1713563"/>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173" name="Rectangle 30"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07CCA591-C95C-2145-9F72-7016CF57E590}"/>
              </a:ext>
            </a:extLst>
          </p:cNvPr>
          <p:cNvSpPr>
            <a:spLocks noChangeArrowheads="1"/>
          </p:cNvSpPr>
          <p:nvPr/>
        </p:nvSpPr>
        <p:spPr bwMode="auto">
          <a:xfrm>
            <a:off x="5596596" y="2921127"/>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174" name="Rectangle 3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1811F0AD-873E-8240-A9AE-A6B5E4990654}"/>
              </a:ext>
            </a:extLst>
          </p:cNvPr>
          <p:cNvSpPr>
            <a:spLocks noChangeArrowheads="1"/>
          </p:cNvSpPr>
          <p:nvPr/>
        </p:nvSpPr>
        <p:spPr bwMode="auto">
          <a:xfrm>
            <a:off x="7168753" y="170046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175" name="Rectangle 3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6434C683-3FA2-C047-9963-41829CD5F3F8}"/>
              </a:ext>
            </a:extLst>
          </p:cNvPr>
          <p:cNvSpPr>
            <a:spLocks noChangeArrowheads="1"/>
          </p:cNvSpPr>
          <p:nvPr/>
        </p:nvSpPr>
        <p:spPr bwMode="auto">
          <a:xfrm>
            <a:off x="4023122" y="1701657"/>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176" name="Rectangle 33"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B01B558A-7DD1-7548-B922-6AB7840017E2}"/>
              </a:ext>
            </a:extLst>
          </p:cNvPr>
          <p:cNvSpPr>
            <a:spLocks noChangeArrowheads="1"/>
          </p:cNvSpPr>
          <p:nvPr/>
        </p:nvSpPr>
        <p:spPr bwMode="auto">
          <a:xfrm>
            <a:off x="3449241" y="1245648"/>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177" name="Rectangle 34"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CA8310A8-661E-9940-A8CE-C9D88A9102BC}"/>
              </a:ext>
            </a:extLst>
          </p:cNvPr>
          <p:cNvSpPr>
            <a:spLocks noChangeArrowheads="1"/>
          </p:cNvSpPr>
          <p:nvPr/>
        </p:nvSpPr>
        <p:spPr bwMode="auto">
          <a:xfrm>
            <a:off x="5664993" y="2302923"/>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178" name="Line 35"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B83E7F27-FF7C-8E4B-A70F-43893211147E}"/>
              </a:ext>
            </a:extLst>
          </p:cNvPr>
          <p:cNvSpPr>
            <a:spLocks noChangeShapeType="1"/>
          </p:cNvSpPr>
          <p:nvPr/>
        </p:nvSpPr>
        <p:spPr bwMode="auto">
          <a:xfrm>
            <a:off x="3648075" y="1552829"/>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9" name="Line 3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7F4A79F4-8028-7D4E-82D4-F978C73D82C0}"/>
              </a:ext>
            </a:extLst>
          </p:cNvPr>
          <p:cNvSpPr>
            <a:spLocks noChangeShapeType="1"/>
          </p:cNvSpPr>
          <p:nvPr/>
        </p:nvSpPr>
        <p:spPr bwMode="auto">
          <a:xfrm>
            <a:off x="4355306" y="1342088"/>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0" name="Line 3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50A9A411-221A-7441-817C-391098D4D2C1}"/>
              </a:ext>
            </a:extLst>
          </p:cNvPr>
          <p:cNvSpPr>
            <a:spLocks noChangeShapeType="1"/>
          </p:cNvSpPr>
          <p:nvPr/>
        </p:nvSpPr>
        <p:spPr bwMode="auto">
          <a:xfrm flipH="1">
            <a:off x="4588668" y="1552829"/>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1"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29BC68E6-05F2-C546-8F09-6544425B7F5E}"/>
              </a:ext>
            </a:extLst>
          </p:cNvPr>
          <p:cNvSpPr>
            <a:spLocks noChangeShapeType="1"/>
          </p:cNvSpPr>
          <p:nvPr/>
        </p:nvSpPr>
        <p:spPr bwMode="auto">
          <a:xfrm flipV="1">
            <a:off x="5942409" y="1150398"/>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2" name="Line 3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0BCBE864-ACE2-7742-90DF-2776274482BA}"/>
              </a:ext>
            </a:extLst>
          </p:cNvPr>
          <p:cNvSpPr>
            <a:spLocks noChangeShapeType="1"/>
          </p:cNvSpPr>
          <p:nvPr/>
        </p:nvSpPr>
        <p:spPr bwMode="auto">
          <a:xfrm>
            <a:off x="6804422" y="1552829"/>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3" name="Line 4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AA9461C1-3FAE-3441-AEC9-E184FB4EF27E}"/>
              </a:ext>
            </a:extLst>
          </p:cNvPr>
          <p:cNvSpPr>
            <a:spLocks noChangeShapeType="1"/>
          </p:cNvSpPr>
          <p:nvPr/>
        </p:nvSpPr>
        <p:spPr bwMode="auto">
          <a:xfrm>
            <a:off x="7528322" y="1342088"/>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4" name="Line 4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4D6BAFA8-CBE8-6949-A650-FF189B15E4A4}"/>
              </a:ext>
            </a:extLst>
          </p:cNvPr>
          <p:cNvSpPr>
            <a:spLocks noChangeShapeType="1"/>
          </p:cNvSpPr>
          <p:nvPr/>
        </p:nvSpPr>
        <p:spPr bwMode="auto">
          <a:xfrm flipH="1">
            <a:off x="7870031" y="1552830"/>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5" name="Line 42"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59E09EE5-FE1C-7244-84E8-B68045007225}"/>
              </a:ext>
            </a:extLst>
          </p:cNvPr>
          <p:cNvSpPr>
            <a:spLocks noChangeShapeType="1"/>
          </p:cNvSpPr>
          <p:nvPr/>
        </p:nvSpPr>
        <p:spPr bwMode="auto">
          <a:xfrm flipH="1">
            <a:off x="5861493" y="2655501"/>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6" name="Line 4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2C1A9594-471C-144A-B8EE-52BA70041F6C}"/>
              </a:ext>
            </a:extLst>
          </p:cNvPr>
          <p:cNvSpPr>
            <a:spLocks noChangeShapeType="1"/>
          </p:cNvSpPr>
          <p:nvPr/>
        </p:nvSpPr>
        <p:spPr bwMode="auto">
          <a:xfrm flipH="1">
            <a:off x="4916090" y="1833817"/>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7" name="Line 4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E8592726-F3DE-2E41-B9DA-AAF878983DA8}"/>
              </a:ext>
            </a:extLst>
          </p:cNvPr>
          <p:cNvSpPr>
            <a:spLocks noChangeShapeType="1"/>
          </p:cNvSpPr>
          <p:nvPr/>
        </p:nvSpPr>
        <p:spPr bwMode="auto">
          <a:xfrm flipH="1" flipV="1">
            <a:off x="4919662" y="1927876"/>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8" name="Line 48"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8D733207-387F-A840-A29E-B13CB5EC9951}"/>
              </a:ext>
            </a:extLst>
          </p:cNvPr>
          <p:cNvSpPr>
            <a:spLocks noChangeShapeType="1"/>
          </p:cNvSpPr>
          <p:nvPr/>
        </p:nvSpPr>
        <p:spPr bwMode="auto">
          <a:xfrm flipH="1">
            <a:off x="6519862" y="1813576"/>
            <a:ext cx="628650" cy="571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9"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005AC6B-D562-6E40-A81F-1ACFED3E6961}"/>
              </a:ext>
            </a:extLst>
          </p:cNvPr>
          <p:cNvSpPr>
            <a:spLocks noChangeShapeType="1"/>
          </p:cNvSpPr>
          <p:nvPr/>
        </p:nvSpPr>
        <p:spPr bwMode="auto">
          <a:xfrm flipH="1">
            <a:off x="6405562" y="1813576"/>
            <a:ext cx="742950"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90"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695FB3BB-8CBE-6D47-B889-99993A7345AC}"/>
              </a:ext>
            </a:extLst>
          </p:cNvPr>
          <p:cNvSpPr>
            <a:spLocks noChangeShapeType="1"/>
          </p:cNvSpPr>
          <p:nvPr/>
        </p:nvSpPr>
        <p:spPr bwMode="auto">
          <a:xfrm flipH="1" flipV="1">
            <a:off x="4919662" y="1927876"/>
            <a:ext cx="571500" cy="5143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1" name="Line 5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1A1ABEF-7C86-5B4B-8D1F-1B2C7F84735C}"/>
              </a:ext>
            </a:extLst>
          </p:cNvPr>
          <p:cNvSpPr>
            <a:spLocks noChangeShapeType="1"/>
          </p:cNvSpPr>
          <p:nvPr/>
        </p:nvSpPr>
        <p:spPr bwMode="auto">
          <a:xfrm flipH="1">
            <a:off x="6519862" y="1813576"/>
            <a:ext cx="628650" cy="5715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2"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F9EC3A9D-1F34-3844-ABD8-43DE92B45FF9}"/>
              </a:ext>
            </a:extLst>
          </p:cNvPr>
          <p:cNvSpPr>
            <a:spLocks noChangeShapeType="1"/>
          </p:cNvSpPr>
          <p:nvPr/>
        </p:nvSpPr>
        <p:spPr bwMode="auto">
          <a:xfrm flipH="1">
            <a:off x="6405562" y="1813576"/>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2" name="TextBox 1"/>
          <p:cNvSpPr txBox="1"/>
          <p:nvPr/>
        </p:nvSpPr>
        <p:spPr>
          <a:xfrm>
            <a:off x="4336711" y="4844309"/>
            <a:ext cx="2327951" cy="307777"/>
          </a:xfrm>
          <a:prstGeom prst="rect">
            <a:avLst/>
          </a:prstGeom>
          <a:noFill/>
        </p:spPr>
        <p:txBody>
          <a:bodyPr wrap="square" rtlCol="0">
            <a:spAutoFit/>
          </a:bodyPr>
          <a:lstStyle/>
          <a:p>
            <a:r>
              <a:rPr lang="en-US" sz="1400" smtClean="0">
                <a:latin typeface="Helvetica Neue" charset="0"/>
                <a:ea typeface="Helvetica Neue" charset="0"/>
                <a:cs typeface="Helvetica Neue" charset="0"/>
              </a:rPr>
              <a:t>No relationship </a:t>
            </a:r>
            <a:r>
              <a:rPr lang="en-US" sz="1400" dirty="0" smtClean="0">
                <a:latin typeface="Helvetica Neue" charset="0"/>
                <a:ea typeface="Helvetica Neue" charset="0"/>
                <a:cs typeface="Helvetica Neue" charset="0"/>
              </a:rPr>
              <a:t>attributes</a:t>
            </a:r>
            <a:endParaRPr lang="en-US" sz="1400" dirty="0">
              <a:latin typeface="Helvetica Neue" charset="0"/>
              <a:ea typeface="Helvetica Neue" charset="0"/>
              <a:cs typeface="Helvetica Neue" charset="0"/>
            </a:endParaRPr>
          </a:p>
        </p:txBody>
      </p:sp>
      <p:cxnSp>
        <p:nvCxnSpPr>
          <p:cNvPr id="107" name="Straight Connector 106"/>
          <p:cNvCxnSpPr/>
          <p:nvPr/>
        </p:nvCxnSpPr>
        <p:spPr bwMode="auto">
          <a:xfrm>
            <a:off x="772131" y="1927876"/>
            <a:ext cx="0" cy="216597"/>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110" name="Oval 109"/>
          <p:cNvSpPr/>
          <p:nvPr/>
        </p:nvSpPr>
        <p:spPr bwMode="auto">
          <a:xfrm>
            <a:off x="777919" y="1405523"/>
            <a:ext cx="190079" cy="190079"/>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Tree>
    <p:extLst>
      <p:ext uri="{BB962C8B-B14F-4D97-AF65-F5344CB8AC3E}">
        <p14:creationId xmlns:p14="http://schemas.microsoft.com/office/powerpoint/2010/main" val="237215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 DBMS, Pt 2</a:t>
            </a:r>
          </a:p>
        </p:txBody>
      </p:sp>
      <p:sp>
        <p:nvSpPr>
          <p:cNvPr id="3" name="Content Placeholder 2"/>
          <p:cNvSpPr>
            <a:spLocks noGrp="1"/>
          </p:cNvSpPr>
          <p:nvPr>
            <p:ph idx="1"/>
          </p:nvPr>
        </p:nvSpPr>
        <p:spPr/>
        <p:txBody>
          <a:bodyPr/>
          <a:lstStyle/>
          <a:p>
            <a:r>
              <a:rPr lang="en-US" sz="1800" dirty="0"/>
              <a:t>Gives us a good sense of how to build a DBMS</a:t>
            </a:r>
          </a:p>
          <a:p>
            <a:r>
              <a:rPr lang="en-US" sz="1800" dirty="0"/>
              <a:t>How about using one?</a:t>
            </a:r>
          </a:p>
          <a:p>
            <a:endParaRPr lang="en-US" dirty="0"/>
          </a:p>
        </p:txBody>
      </p:sp>
      <p:pic>
        <p:nvPicPr>
          <p:cNvPr id="16" name="Picture 15" descr="speech bubble says: &quot;SQL Queries&quot;" title="Man with speech bubble"/>
          <p:cNvPicPr>
            <a:picLocks noChangeAspect="1"/>
          </p:cNvPicPr>
          <p:nvPr/>
        </p:nvPicPr>
        <p:blipFill>
          <a:blip r:embed="rId3"/>
          <a:stretch>
            <a:fillRect/>
          </a:stretch>
        </p:blipFill>
        <p:spPr>
          <a:xfrm>
            <a:off x="1508367" y="2939143"/>
            <a:ext cx="809399" cy="1557212"/>
          </a:xfrm>
          <a:prstGeom prst="parallelogram">
            <a:avLst>
              <a:gd name="adj" fmla="val 5994"/>
            </a:avLst>
          </a:prstGeom>
        </p:spPr>
      </p:pic>
      <p:sp>
        <p:nvSpPr>
          <p:cNvPr id="17" name="Rounded Rectangular Callout 16" descr="speech bubble says: &quot;SQL Queries&quot;" title="Man with speech bubble"/>
          <p:cNvSpPr/>
          <p:nvPr/>
        </p:nvSpPr>
        <p:spPr bwMode="auto">
          <a:xfrm>
            <a:off x="2132512" y="2370908"/>
            <a:ext cx="805755" cy="450669"/>
          </a:xfrm>
          <a:prstGeom prst="wedgeRoundRectCallout">
            <a:avLst>
              <a:gd name="adj1" fmla="val -50839"/>
              <a:gd name="adj2" fmla="val 9076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accent2"/>
                </a:solidFill>
                <a:latin typeface="Helvetica Neue" charset="0"/>
              </a:rPr>
              <a:t>SQL queries!</a:t>
            </a:r>
          </a:p>
        </p:txBody>
      </p:sp>
      <p:sp>
        <p:nvSpPr>
          <p:cNvPr id="18" name="Rounded Rectangular Callout 17" descr="Speech bubble responds &quot;Only if someone already defined your schema&quot;" title="Response Speech Bubble"/>
          <p:cNvSpPr/>
          <p:nvPr/>
        </p:nvSpPr>
        <p:spPr bwMode="auto">
          <a:xfrm>
            <a:off x="3058164" y="2287554"/>
            <a:ext cx="1352005" cy="796886"/>
          </a:xfrm>
          <a:prstGeom prst="wedgeRoundRectCallout">
            <a:avLst>
              <a:gd name="adj1" fmla="val 62215"/>
              <a:gd name="adj2" fmla="val 810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accent2"/>
                </a:solidFill>
                <a:latin typeface="Helvetica Neue" charset="0"/>
              </a:rPr>
              <a:t>Only if someone already defined </a:t>
            </a:r>
            <a:r>
              <a:rPr lang="en-US" sz="1200" dirty="0">
                <a:solidFill>
                  <a:schemeClr val="accent2"/>
                </a:solidFill>
              </a:rPr>
              <a:t>your</a:t>
            </a:r>
            <a:r>
              <a:rPr lang="en-US" sz="1200" dirty="0">
                <a:solidFill>
                  <a:schemeClr val="accent2"/>
                </a:solidFill>
                <a:latin typeface="Helvetica Neue" charset="0"/>
              </a:rPr>
              <a:t> schema!</a:t>
            </a:r>
          </a:p>
        </p:txBody>
      </p:sp>
      <p:pic>
        <p:nvPicPr>
          <p:cNvPr id="28" name="Picture 27"/>
          <p:cNvPicPr>
            <a:picLocks noChangeAspect="1"/>
          </p:cNvPicPr>
          <p:nvPr/>
        </p:nvPicPr>
        <p:blipFill>
          <a:blip r:embed="rId4"/>
          <a:stretch>
            <a:fillRect/>
          </a:stretch>
        </p:blipFill>
        <p:spPr>
          <a:xfrm>
            <a:off x="6685568" y="361950"/>
            <a:ext cx="2121129" cy="2927350"/>
          </a:xfrm>
          <a:prstGeom prst="rect">
            <a:avLst/>
          </a:prstGeom>
        </p:spPr>
      </p:pic>
      <p:pic>
        <p:nvPicPr>
          <p:cNvPr id="29" name="Picture 28" descr="Woman replies. Her speech bubble is an indistinguishable mess" title="Women with speech bubble"/>
          <p:cNvPicPr>
            <a:picLocks noChangeAspect="1"/>
          </p:cNvPicPr>
          <p:nvPr/>
        </p:nvPicPr>
        <p:blipFill>
          <a:blip r:embed="rId5"/>
          <a:stretch>
            <a:fillRect/>
          </a:stretch>
        </p:blipFill>
        <p:spPr>
          <a:xfrm>
            <a:off x="4201896" y="2717023"/>
            <a:ext cx="636694" cy="1941916"/>
          </a:xfrm>
          <a:prstGeom prst="rect">
            <a:avLst/>
          </a:prstGeom>
        </p:spPr>
      </p:pic>
    </p:spTree>
    <p:extLst>
      <p:ext uri="{BB962C8B-B14F-4D97-AF65-F5344CB8AC3E}">
        <p14:creationId xmlns:p14="http://schemas.microsoft.com/office/powerpoint/2010/main" val="113745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205979"/>
            <a:ext cx="8229600" cy="857250"/>
          </a:xfrm>
        </p:spPr>
        <p:txBody>
          <a:bodyPr/>
          <a:lstStyle/>
          <a:p>
            <a:r>
              <a:rPr lang="en-US" altLang="x-none" dirty="0" smtClean="0"/>
              <a:t>Translating constraints across notations</a:t>
            </a:r>
            <a:endParaRPr lang="en-US" altLang="x-none" dirty="0"/>
          </a:p>
        </p:txBody>
      </p:sp>
      <p:sp>
        <p:nvSpPr>
          <p:cNvPr id="131"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695FB3BB-8CBE-6D47-B889-99993A7345AC}"/>
              </a:ext>
            </a:extLst>
          </p:cNvPr>
          <p:cNvSpPr>
            <a:spLocks noChangeShapeType="1"/>
          </p:cNvSpPr>
          <p:nvPr/>
        </p:nvSpPr>
        <p:spPr bwMode="auto">
          <a:xfrm flipH="1" flipV="1">
            <a:off x="1031804" y="3023250"/>
            <a:ext cx="559839"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2"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005AC6B-D562-6E40-A81F-1ACFED3E6961}"/>
              </a:ext>
            </a:extLst>
          </p:cNvPr>
          <p:cNvSpPr>
            <a:spLocks noChangeShapeType="1"/>
          </p:cNvSpPr>
          <p:nvPr/>
        </p:nvSpPr>
        <p:spPr bwMode="auto">
          <a:xfrm>
            <a:off x="1040780" y="2273475"/>
            <a:ext cx="538163"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33"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F9EC3A9D-1F34-3844-ABD8-43DE92B45FF9}"/>
              </a:ext>
            </a:extLst>
          </p:cNvPr>
          <p:cNvSpPr>
            <a:spLocks noChangeShapeType="1"/>
          </p:cNvSpPr>
          <p:nvPr/>
        </p:nvSpPr>
        <p:spPr bwMode="auto">
          <a:xfrm>
            <a:off x="1065961" y="3846248"/>
            <a:ext cx="538934"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135" name="Oval 134"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5025984" y="2248069"/>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6"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2079150"/>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7"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4A230867-EBE8-ED41-9952-0CCD0F57D5B3}"/>
              </a:ext>
            </a:extLst>
          </p:cNvPr>
          <p:cNvSpPr>
            <a:spLocks/>
          </p:cNvSpPr>
          <p:nvPr/>
        </p:nvSpPr>
        <p:spPr bwMode="auto">
          <a:xfrm>
            <a:off x="1571203" y="2048447"/>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38"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005AC6B-D562-6E40-A81F-1ACFED3E6961}"/>
              </a:ext>
            </a:extLst>
          </p:cNvPr>
          <p:cNvSpPr>
            <a:spLocks noChangeShapeType="1"/>
          </p:cNvSpPr>
          <p:nvPr/>
        </p:nvSpPr>
        <p:spPr bwMode="auto">
          <a:xfrm>
            <a:off x="4933679" y="2310664"/>
            <a:ext cx="538163"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350"/>
          </a:p>
        </p:txBody>
      </p:sp>
      <p:sp>
        <p:nvSpPr>
          <p:cNvPr id="139"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63069" y="2109853"/>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2"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2828779"/>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3"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4A230867-EBE8-ED41-9952-0CCD0F57D5B3}"/>
              </a:ext>
            </a:extLst>
          </p:cNvPr>
          <p:cNvSpPr>
            <a:spLocks/>
          </p:cNvSpPr>
          <p:nvPr/>
        </p:nvSpPr>
        <p:spPr bwMode="auto">
          <a:xfrm>
            <a:off x="1571203" y="2798076"/>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45"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70809" y="2829628"/>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47" name="Straight Connector 14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51389" y="2978765"/>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nvGrpSpPr>
          <p:cNvPr id="148" name="Group 14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4943527" y="2972291"/>
            <a:ext cx="108688" cy="118967"/>
            <a:chOff x="2474790" y="4028938"/>
            <a:chExt cx="144917" cy="158622"/>
          </a:xfrm>
        </p:grpSpPr>
        <p:cxnSp>
          <p:nvCxnSpPr>
            <p:cNvPr id="171" name="Straight Connector 170"/>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193" name="Straight Connector 192"/>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195" name="Line 47" title="Works In Line"/>
          <p:cNvSpPr>
            <a:spLocks noChangeShapeType="1"/>
          </p:cNvSpPr>
          <p:nvPr/>
        </p:nvSpPr>
        <p:spPr bwMode="auto">
          <a:xfrm flipH="1" flipV="1">
            <a:off x="4948412" y="3031930"/>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7"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77640" y="3642701"/>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98"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4A230867-EBE8-ED41-9952-0CCD0F57D5B3}"/>
              </a:ext>
            </a:extLst>
          </p:cNvPr>
          <p:cNvSpPr>
            <a:spLocks/>
          </p:cNvSpPr>
          <p:nvPr/>
        </p:nvSpPr>
        <p:spPr bwMode="auto">
          <a:xfrm>
            <a:off x="1591643" y="3611998"/>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99"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74122" y="3643436"/>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201" name="Straight Connector 200"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54702" y="379257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206" name="Line 47" title="Works In Line"/>
          <p:cNvSpPr>
            <a:spLocks noChangeShapeType="1"/>
          </p:cNvSpPr>
          <p:nvPr/>
        </p:nvSpPr>
        <p:spPr bwMode="auto">
          <a:xfrm flipH="1" flipV="1">
            <a:off x="4951725" y="3845738"/>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cxnSp>
        <p:nvCxnSpPr>
          <p:cNvPr id="207" name="Straight Connector 206"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5015249" y="379257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208" name="Straight Connector 207"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CxnSpPr/>
          <p:nvPr/>
        </p:nvCxnSpPr>
        <p:spPr bwMode="auto">
          <a:xfrm>
            <a:off x="4988833" y="2251853"/>
            <a:ext cx="0" cy="114300"/>
          </a:xfrm>
          <a:prstGeom prst="line">
            <a:avLst/>
          </a:prstGeom>
          <a:solidFill>
            <a:srgbClr val="3366FF"/>
          </a:solidFill>
          <a:ln w="12700" cap="flat" cmpd="sng" algn="ctr">
            <a:solidFill>
              <a:srgbClr val="000000"/>
            </a:solidFill>
            <a:prstDash val="solid"/>
            <a:round/>
            <a:headEnd type="none" w="med" len="med"/>
            <a:tailEnd type="none" w="med" len="med"/>
          </a:ln>
          <a:effectLst/>
        </p:spPr>
      </p:cxnSp>
      <p:sp>
        <p:nvSpPr>
          <p:cNvPr id="232"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005AC6B-D562-6E40-A81F-1ACFED3E6961}"/>
              </a:ext>
            </a:extLst>
          </p:cNvPr>
          <p:cNvSpPr>
            <a:spLocks noChangeShapeType="1"/>
          </p:cNvSpPr>
          <p:nvPr/>
        </p:nvSpPr>
        <p:spPr bwMode="auto">
          <a:xfrm>
            <a:off x="1040780" y="1623075"/>
            <a:ext cx="538163"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en-US" sz="1350"/>
          </a:p>
        </p:txBody>
      </p:sp>
      <p:sp>
        <p:nvSpPr>
          <p:cNvPr id="234"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57200" y="1428750"/>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35"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4A230867-EBE8-ED41-9952-0CCD0F57D5B3}"/>
              </a:ext>
            </a:extLst>
          </p:cNvPr>
          <p:cNvSpPr>
            <a:spLocks/>
          </p:cNvSpPr>
          <p:nvPr/>
        </p:nvSpPr>
        <p:spPr bwMode="auto">
          <a:xfrm>
            <a:off x="1571203" y="1398047"/>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237" name="Freeform 17" descr="Departmebnts is in a rectangle. did (underlined), dname, and budget are attributes in ovals connected to the Departments rectangle.  Departments has a line labeled manages connecting it to the Employees rectangle. On the Employees side that line has an || (exactly 1). Departments has a line labeled works_in connecting it to the departments rectangle. On the Employees side that line has an | (1:M relationship)" title="Departments"/>
          <p:cNvSpPr>
            <a:spLocks/>
          </p:cNvSpPr>
          <p:nvPr/>
        </p:nvSpPr>
        <p:spPr bwMode="auto">
          <a:xfrm>
            <a:off x="4363069" y="1459453"/>
            <a:ext cx="575069" cy="392907"/>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240" name="Group 239"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GrpSpPr/>
          <p:nvPr/>
        </p:nvGrpSpPr>
        <p:grpSpPr>
          <a:xfrm>
            <a:off x="4933253" y="1555622"/>
            <a:ext cx="108688" cy="118967"/>
            <a:chOff x="2474790" y="4028938"/>
            <a:chExt cx="144917" cy="158622"/>
          </a:xfrm>
        </p:grpSpPr>
        <p:cxnSp>
          <p:nvCxnSpPr>
            <p:cNvPr id="241" name="Straight Connector 240"/>
            <p:cNvCxnSpPr/>
            <p:nvPr/>
          </p:nvCxnSpPr>
          <p:spPr bwMode="auto">
            <a:xfrm>
              <a:off x="2474790" y="4028938"/>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cxnSp>
          <p:nvCxnSpPr>
            <p:cNvPr id="242" name="Straight Connector 241"/>
            <p:cNvCxnSpPr/>
            <p:nvPr/>
          </p:nvCxnSpPr>
          <p:spPr bwMode="auto">
            <a:xfrm flipV="1">
              <a:off x="2482272" y="4112155"/>
              <a:ext cx="137435" cy="75405"/>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
        <p:nvSpPr>
          <p:cNvPr id="243" name="Line 47" title="Works In Line"/>
          <p:cNvSpPr>
            <a:spLocks noChangeShapeType="1"/>
          </p:cNvSpPr>
          <p:nvPr/>
        </p:nvSpPr>
        <p:spPr bwMode="auto">
          <a:xfrm flipH="1" flipV="1">
            <a:off x="4938138" y="1621746"/>
            <a:ext cx="551099"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4" name="Oval 243" descr="Employees is in a rectangle. ssn (underlined), name, and lot are attributes in ovals connected to the Employees rectangle. Employees has a line labeled manages connecting it to the departments rectangle. On the Employees side that line has an O (0:M). Employees has a line labeled works_in connecting it to the departments rectangle. On the Employees side that line has an | (1:M relationship)" title="Employees"/>
          <p:cNvSpPr/>
          <p:nvPr/>
        </p:nvSpPr>
        <p:spPr bwMode="auto">
          <a:xfrm>
            <a:off x="5035402" y="1558151"/>
            <a:ext cx="112217" cy="112217"/>
          </a:xfrm>
          <a:prstGeom prst="ellipse">
            <a:avLst/>
          </a:prstGeom>
          <a:solidFill>
            <a:srgbClr val="FFFF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Tree>
    <p:extLst>
      <p:ext uri="{BB962C8B-B14F-4D97-AF65-F5344CB8AC3E}">
        <p14:creationId xmlns:p14="http://schemas.microsoft.com/office/powerpoint/2010/main" val="396148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to Math Terminology on Relations</a:t>
            </a:r>
            <a:endParaRPr lang="en-US" dirty="0"/>
          </a:p>
        </p:txBody>
      </p:sp>
      <p:sp>
        <p:nvSpPr>
          <p:cNvPr id="3" name="Content Placeholder 2"/>
          <p:cNvSpPr>
            <a:spLocks noGrp="1"/>
          </p:cNvSpPr>
          <p:nvPr>
            <p:ph idx="1"/>
          </p:nvPr>
        </p:nvSpPr>
        <p:spPr/>
        <p:txBody>
          <a:bodyPr>
            <a:normAutofit/>
          </a:bodyPr>
          <a:lstStyle/>
          <a:p>
            <a:r>
              <a:rPr lang="en-US" sz="1400" dirty="0"/>
              <a:t>Relation R(X, Y) is a </a:t>
            </a:r>
            <a:r>
              <a:rPr lang="en-US" sz="1400" dirty="0" smtClean="0"/>
              <a:t>(</a:t>
            </a:r>
            <a:r>
              <a:rPr lang="en-US" sz="1400" i="1" dirty="0" smtClean="0"/>
              <a:t>partial)</a:t>
            </a:r>
            <a:r>
              <a:rPr lang="en-US" sz="1400" dirty="0" smtClean="0"/>
              <a:t> </a:t>
            </a:r>
            <a:r>
              <a:rPr lang="en-US" sz="1400" i="1" dirty="0" smtClean="0"/>
              <a:t>function</a:t>
            </a:r>
            <a:endParaRPr lang="en-US" sz="1400" dirty="0"/>
          </a:p>
          <a:p>
            <a:pPr>
              <a:spcBef>
                <a:spcPts val="2880"/>
              </a:spcBef>
            </a:pPr>
            <a:r>
              <a:rPr lang="en-US" sz="1400" dirty="0" smtClean="0"/>
              <a:t>Relation </a:t>
            </a:r>
            <a:r>
              <a:rPr lang="en-US" sz="1400" dirty="0"/>
              <a:t>R(X, Y) </a:t>
            </a:r>
            <a:r>
              <a:rPr lang="en-US" sz="1400" dirty="0" smtClean="0"/>
              <a:t>is a </a:t>
            </a:r>
            <a:r>
              <a:rPr lang="en-US" sz="1400" i="1" dirty="0" smtClean="0"/>
              <a:t>total function</a:t>
            </a:r>
            <a:endParaRPr lang="en-US" sz="1400" dirty="0"/>
          </a:p>
          <a:p>
            <a:pPr>
              <a:spcBef>
                <a:spcPts val="2880"/>
              </a:spcBef>
            </a:pPr>
            <a:r>
              <a:rPr lang="en-US" sz="1400" dirty="0" smtClean="0"/>
              <a:t>Relation R(X, Y) is </a:t>
            </a:r>
            <a:r>
              <a:rPr lang="en-US" sz="1400" i="1" dirty="0" smtClean="0"/>
              <a:t>surjective (onto)</a:t>
            </a:r>
          </a:p>
          <a:p>
            <a:pPr>
              <a:spcBef>
                <a:spcPts val="2880"/>
              </a:spcBef>
            </a:pPr>
            <a:r>
              <a:rPr lang="en-US" sz="1400" dirty="0" smtClean="0"/>
              <a:t>Relation R(X, Y) is </a:t>
            </a:r>
            <a:r>
              <a:rPr lang="en-US" sz="1400" i="1" dirty="0" smtClean="0"/>
              <a:t>injective (1-1)</a:t>
            </a:r>
          </a:p>
          <a:p>
            <a:pPr>
              <a:spcBef>
                <a:spcPts val="2880"/>
              </a:spcBef>
            </a:pPr>
            <a:r>
              <a:rPr lang="en-US" sz="1400" dirty="0" smtClean="0"/>
              <a:t>Relation </a:t>
            </a:r>
            <a:r>
              <a:rPr lang="en-US" sz="1400" dirty="0"/>
              <a:t>R(X, Y) is </a:t>
            </a:r>
            <a:r>
              <a:rPr lang="en-US" sz="1400" i="1" dirty="0" smtClean="0"/>
              <a:t>a bijection</a:t>
            </a:r>
            <a:endParaRPr lang="en-US" sz="1400" dirty="0"/>
          </a:p>
        </p:txBody>
      </p:sp>
      <p:pic>
        <p:nvPicPr>
          <p:cNvPr id="80" name="Picture 79"/>
          <p:cNvPicPr>
            <a:picLocks noChangeAspect="1"/>
          </p:cNvPicPr>
          <p:nvPr/>
        </p:nvPicPr>
        <p:blipFill>
          <a:blip r:embed="rId2"/>
          <a:stretch>
            <a:fillRect/>
          </a:stretch>
        </p:blipFill>
        <p:spPr>
          <a:xfrm>
            <a:off x="4038600" y="1123950"/>
            <a:ext cx="2362200" cy="2819400"/>
          </a:xfrm>
          <a:prstGeom prst="rect">
            <a:avLst/>
          </a:prstGeom>
        </p:spPr>
      </p:pic>
    </p:spTree>
    <p:extLst>
      <p:ext uri="{BB962C8B-B14F-4D97-AF65-F5344CB8AC3E}">
        <p14:creationId xmlns:p14="http://schemas.microsoft.com/office/powerpoint/2010/main" val="119441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A9B21C-5788-B346-8F8B-5FF13743E0E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BF20E9E-03D8-C147-A644-A0D9C91CDC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7534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1457325" y="4763"/>
            <a:ext cx="5829300" cy="857250"/>
          </a:xfrm>
        </p:spPr>
        <p:txBody>
          <a:bodyPr vert="horz" lIns="67866" tIns="33338" rIns="67866" bIns="33338" rtlCol="0" anchor="ctr">
            <a:normAutofit/>
          </a:bodyPr>
          <a:lstStyle/>
          <a:p>
            <a:pPr eaLnBrk="1" hangingPunct="1"/>
            <a:r>
              <a:rPr lang="en-US" altLang="x-none" sz="2400" dirty="0"/>
              <a:t>Binary vs. Ternary Relationships</a:t>
            </a:r>
          </a:p>
        </p:txBody>
      </p:sp>
      <p:sp>
        <p:nvSpPr>
          <p:cNvPr id="30725" name="Rectangle 5"/>
          <p:cNvSpPr>
            <a:spLocks noGrp="1" noChangeArrowheads="1"/>
          </p:cNvSpPr>
          <p:nvPr>
            <p:ph type="body" idx="1"/>
          </p:nvPr>
        </p:nvSpPr>
        <p:spPr>
          <a:xfrm>
            <a:off x="133132" y="731044"/>
            <a:ext cx="4215924" cy="3657600"/>
          </a:xfrm>
        </p:spPr>
        <p:txBody>
          <a:bodyPr vert="horz" lIns="67866" tIns="33338" rIns="67866" bIns="33338" rtlCol="0">
            <a:normAutofit/>
          </a:bodyPr>
          <a:lstStyle/>
          <a:p>
            <a:pPr marL="0" indent="0">
              <a:buNone/>
            </a:pPr>
            <a:r>
              <a:rPr lang="en-US" altLang="x-none" sz="1500" dirty="0"/>
              <a:t>If each policy is owned by just 1 employee:</a:t>
            </a:r>
          </a:p>
          <a:p>
            <a:pPr marL="0" indent="0">
              <a:spcBef>
                <a:spcPts val="2000"/>
              </a:spcBef>
              <a:buNone/>
            </a:pPr>
            <a:r>
              <a:rPr lang="en-US" altLang="x-none" sz="1500" b="1" dirty="0">
                <a:latin typeface="Tahoma" charset="0"/>
              </a:rPr>
              <a:t>Key constraint on Policies would mean policy can only cover 1 dependent</a:t>
            </a:r>
            <a:r>
              <a:rPr lang="en-US" altLang="x-none" sz="1500" dirty="0">
                <a:latin typeface="Tahoma" charset="0"/>
              </a:rPr>
              <a:t>!</a:t>
            </a:r>
          </a:p>
          <a:p>
            <a:pPr marL="0" indent="0">
              <a:spcBef>
                <a:spcPts val="2400"/>
              </a:spcBef>
              <a:buNone/>
            </a:pPr>
            <a:r>
              <a:rPr lang="en-US" altLang="x-none" sz="1500" dirty="0">
                <a:latin typeface="Tahoma" charset="0"/>
              </a:rPr>
              <a:t>Think through </a:t>
            </a:r>
            <a:r>
              <a:rPr lang="en-US" altLang="x-none" sz="1500" b="1" i="1" dirty="0">
                <a:latin typeface="Tahoma" charset="0"/>
              </a:rPr>
              <a:t>all</a:t>
            </a:r>
            <a:r>
              <a:rPr lang="en-US" altLang="x-none" sz="1500" dirty="0">
                <a:latin typeface="Tahoma" charset="0"/>
              </a:rPr>
              <a:t>  the constraints in the 2nd diagram!</a:t>
            </a:r>
          </a:p>
        </p:txBody>
      </p:sp>
      <p:grpSp>
        <p:nvGrpSpPr>
          <p:cNvPr id="2" name="Group 83" descr="Employees is in a rectangle. ssn (underlined), name, and lot are attributes in ovals connected to the Employees rectangle. Employees has a thin line connecting to the Purchaser diamond. Policies rectangle has policyid(underlined) and cost as attributes in ovals connected to it. Policies has a thick arrow pointing to the Purchaser diamond  and a thin line connecting it to the Beneficiary diamond (thick outline).  Dependants rectangle (Thick outline) has attributes pname (dashed underline) and age in ovals connected to it. Dependants has a thick arrow pointing to the Beneficiary diamond." title="Diagram 2"/>
          <p:cNvGrpSpPr>
            <a:grpSpLocks/>
          </p:cNvGrpSpPr>
          <p:nvPr/>
        </p:nvGrpSpPr>
        <p:grpSpPr bwMode="auto">
          <a:xfrm>
            <a:off x="390228" y="2656285"/>
            <a:ext cx="4730353" cy="2372915"/>
            <a:chOff x="1710" y="2231"/>
            <a:chExt cx="3973" cy="1993"/>
          </a:xfrm>
        </p:grpSpPr>
        <p:sp>
          <p:nvSpPr>
            <p:cNvPr id="52267" name="Rectangle 3"/>
            <p:cNvSpPr>
              <a:spLocks noChangeArrowheads="1"/>
            </p:cNvSpPr>
            <p:nvPr/>
          </p:nvSpPr>
          <p:spPr bwMode="auto">
            <a:xfrm>
              <a:off x="1968" y="3936"/>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52268" name="Group 41"/>
            <p:cNvGrpSpPr>
              <a:grpSpLocks/>
            </p:cNvGrpSpPr>
            <p:nvPr/>
          </p:nvGrpSpPr>
          <p:grpSpPr bwMode="auto">
            <a:xfrm>
              <a:off x="4272" y="3072"/>
              <a:ext cx="981" cy="368"/>
              <a:chOff x="4272" y="3072"/>
              <a:chExt cx="981" cy="368"/>
            </a:xfrm>
          </p:grpSpPr>
          <p:sp>
            <p:nvSpPr>
              <p:cNvPr id="52306"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7" name="Rectangle 40"/>
              <p:cNvSpPr>
                <a:spLocks noChangeArrowheads="1"/>
              </p:cNvSpPr>
              <p:nvPr/>
            </p:nvSpPr>
            <p:spPr bwMode="auto">
              <a:xfrm>
                <a:off x="4367" y="3133"/>
                <a:ext cx="8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Beneficiary</a:t>
                </a:r>
              </a:p>
            </p:txBody>
          </p:sp>
        </p:grpSp>
        <p:sp>
          <p:nvSpPr>
            <p:cNvPr id="52269" name="Freeform 42"/>
            <p:cNvSpPr>
              <a:spLocks/>
            </p:cNvSpPr>
            <p:nvPr/>
          </p:nvSpPr>
          <p:spPr bwMode="auto">
            <a:xfrm>
              <a:off x="4416" y="2256"/>
              <a:ext cx="608" cy="241"/>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0" name="Freeform 43"/>
            <p:cNvSpPr>
              <a:spLocks/>
            </p:cNvSpPr>
            <p:nvPr/>
          </p:nvSpPr>
          <p:spPr bwMode="auto">
            <a:xfrm>
              <a:off x="5136" y="2304"/>
              <a:ext cx="501" cy="189"/>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1" name="Freeform 44"/>
            <p:cNvSpPr>
              <a:spLocks/>
            </p:cNvSpPr>
            <p:nvPr/>
          </p:nvSpPr>
          <p:spPr bwMode="auto">
            <a:xfrm>
              <a:off x="4835" y="2619"/>
              <a:ext cx="846" cy="176"/>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2" name="Rectangle 45"/>
            <p:cNvSpPr>
              <a:spLocks noChangeArrowheads="1"/>
            </p:cNvSpPr>
            <p:nvPr/>
          </p:nvSpPr>
          <p:spPr bwMode="auto">
            <a:xfrm>
              <a:off x="5239" y="227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age</a:t>
              </a:r>
            </a:p>
          </p:txBody>
        </p:sp>
        <p:sp>
          <p:nvSpPr>
            <p:cNvPr id="52273" name="Rectangle 46"/>
            <p:cNvSpPr>
              <a:spLocks noChangeArrowheads="1"/>
            </p:cNvSpPr>
            <p:nvPr/>
          </p:nvSpPr>
          <p:spPr bwMode="auto">
            <a:xfrm>
              <a:off x="4460" y="2239"/>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pname</a:t>
              </a:r>
            </a:p>
          </p:txBody>
        </p:sp>
        <p:sp>
          <p:nvSpPr>
            <p:cNvPr id="52274" name="Rectangle 47"/>
            <p:cNvSpPr>
              <a:spLocks noChangeArrowheads="1"/>
            </p:cNvSpPr>
            <p:nvPr/>
          </p:nvSpPr>
          <p:spPr bwMode="auto">
            <a:xfrm>
              <a:off x="4829" y="2602"/>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Dependents</a:t>
              </a:r>
            </a:p>
          </p:txBody>
        </p:sp>
        <p:sp>
          <p:nvSpPr>
            <p:cNvPr id="52275" name="Line 48"/>
            <p:cNvSpPr>
              <a:spLocks noChangeShapeType="1"/>
            </p:cNvSpPr>
            <p:nvPr/>
          </p:nvSpPr>
          <p:spPr bwMode="auto">
            <a:xfrm>
              <a:off x="4582" y="2402"/>
              <a:ext cx="37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6" name="Line 49"/>
            <p:cNvSpPr>
              <a:spLocks noChangeShapeType="1"/>
            </p:cNvSpPr>
            <p:nvPr/>
          </p:nvSpPr>
          <p:spPr bwMode="auto">
            <a:xfrm>
              <a:off x="4804" y="2490"/>
              <a:ext cx="184"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7" name="Line 50"/>
            <p:cNvSpPr>
              <a:spLocks noChangeShapeType="1"/>
            </p:cNvSpPr>
            <p:nvPr/>
          </p:nvSpPr>
          <p:spPr bwMode="auto">
            <a:xfrm flipH="1">
              <a:off x="5324" y="2500"/>
              <a:ext cx="75"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2278" name="Group 59"/>
            <p:cNvGrpSpPr>
              <a:grpSpLocks/>
            </p:cNvGrpSpPr>
            <p:nvPr/>
          </p:nvGrpSpPr>
          <p:grpSpPr bwMode="auto">
            <a:xfrm>
              <a:off x="3600" y="3648"/>
              <a:ext cx="1427" cy="566"/>
              <a:chOff x="3600" y="3648"/>
              <a:chExt cx="1427" cy="566"/>
            </a:xfrm>
          </p:grpSpPr>
          <p:sp>
            <p:nvSpPr>
              <p:cNvPr id="52298"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9"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0"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1" name="Rectangle 54"/>
              <p:cNvSpPr>
                <a:spLocks noChangeArrowheads="1"/>
              </p:cNvSpPr>
              <p:nvPr/>
            </p:nvSpPr>
            <p:spPr bwMode="auto">
              <a:xfrm>
                <a:off x="3683" y="3988"/>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policyid</a:t>
                </a:r>
              </a:p>
            </p:txBody>
          </p:sp>
          <p:sp>
            <p:nvSpPr>
              <p:cNvPr id="52302" name="Rectangle 55"/>
              <p:cNvSpPr>
                <a:spLocks noChangeArrowheads="1"/>
              </p:cNvSpPr>
              <p:nvPr/>
            </p:nvSpPr>
            <p:spPr bwMode="auto">
              <a:xfrm>
                <a:off x="4571" y="3998"/>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cost</a:t>
                </a:r>
              </a:p>
            </p:txBody>
          </p:sp>
          <p:sp>
            <p:nvSpPr>
              <p:cNvPr id="52303" name="Rectangle 56"/>
              <p:cNvSpPr>
                <a:spLocks noChangeArrowheads="1"/>
              </p:cNvSpPr>
              <p:nvPr/>
            </p:nvSpPr>
            <p:spPr bwMode="auto">
              <a:xfrm>
                <a:off x="4168" y="3648"/>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Policies</a:t>
                </a:r>
              </a:p>
            </p:txBody>
          </p:sp>
          <p:sp>
            <p:nvSpPr>
              <p:cNvPr id="52304" name="Line 57"/>
              <p:cNvSpPr>
                <a:spLocks noChangeShapeType="1"/>
              </p:cNvSpPr>
              <p:nvPr/>
            </p:nvSpPr>
            <p:spPr bwMode="auto">
              <a:xfrm flipV="1">
                <a:off x="4036" y="3880"/>
                <a:ext cx="271" cy="1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305" name="Line 58"/>
              <p:cNvSpPr>
                <a:spLocks noChangeShapeType="1"/>
              </p:cNvSpPr>
              <p:nvPr/>
            </p:nvSpPr>
            <p:spPr bwMode="auto">
              <a:xfrm flipH="1" flipV="1">
                <a:off x="4499" y="3880"/>
                <a:ext cx="257" cy="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79" name="Rectangle 61"/>
            <p:cNvSpPr>
              <a:spLocks noChangeArrowheads="1"/>
            </p:cNvSpPr>
            <p:nvPr/>
          </p:nvSpPr>
          <p:spPr bwMode="auto">
            <a:xfrm>
              <a:off x="2863" y="3067"/>
              <a:ext cx="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Purchaser</a:t>
              </a:r>
            </a:p>
          </p:txBody>
        </p:sp>
        <p:sp>
          <p:nvSpPr>
            <p:cNvPr id="52280" name="Freeform 62"/>
            <p:cNvSpPr>
              <a:spLocks/>
            </p:cNvSpPr>
            <p:nvPr/>
          </p:nvSpPr>
          <p:spPr bwMode="auto">
            <a:xfrm>
              <a:off x="2817" y="2992"/>
              <a:ext cx="815" cy="378"/>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2281" name="Group 74"/>
            <p:cNvGrpSpPr>
              <a:grpSpLocks/>
            </p:cNvGrpSpPr>
            <p:nvPr/>
          </p:nvGrpSpPr>
          <p:grpSpPr bwMode="auto">
            <a:xfrm>
              <a:off x="1710" y="2231"/>
              <a:ext cx="1422" cy="680"/>
              <a:chOff x="1710" y="2231"/>
              <a:chExt cx="1422" cy="680"/>
            </a:xfrm>
          </p:grpSpPr>
          <p:sp>
            <p:nvSpPr>
              <p:cNvPr id="52287"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8"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9"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0" name="Rectangle 66"/>
              <p:cNvSpPr>
                <a:spLocks noChangeArrowheads="1"/>
              </p:cNvSpPr>
              <p:nvPr/>
            </p:nvSpPr>
            <p:spPr bwMode="auto">
              <a:xfrm>
                <a:off x="2213" y="22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name</a:t>
                </a:r>
                <a:endParaRPr lang="en-US" altLang="x-none" b="1"/>
              </a:p>
            </p:txBody>
          </p:sp>
          <p:sp>
            <p:nvSpPr>
              <p:cNvPr id="52291" name="Rectangle 67"/>
              <p:cNvSpPr>
                <a:spLocks noChangeArrowheads="1"/>
              </p:cNvSpPr>
              <p:nvPr/>
            </p:nvSpPr>
            <p:spPr bwMode="auto">
              <a:xfrm>
                <a:off x="2067" y="2699"/>
                <a:ext cx="8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Employees</a:t>
                </a:r>
                <a:endParaRPr lang="en-US" altLang="x-none" b="1"/>
              </a:p>
            </p:txBody>
          </p:sp>
          <p:sp>
            <p:nvSpPr>
              <p:cNvPr id="52292" name="Rectangle 68"/>
              <p:cNvSpPr>
                <a:spLocks noChangeArrowheads="1"/>
              </p:cNvSpPr>
              <p:nvPr/>
            </p:nvSpPr>
            <p:spPr bwMode="auto">
              <a:xfrm>
                <a:off x="1837" y="2354"/>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ssn</a:t>
                </a:r>
                <a:endParaRPr lang="en-US" altLang="x-none" b="1" u="sng"/>
              </a:p>
            </p:txBody>
          </p:sp>
          <p:sp>
            <p:nvSpPr>
              <p:cNvPr id="52293" name="Rectangle 69"/>
              <p:cNvSpPr>
                <a:spLocks noChangeArrowheads="1"/>
              </p:cNvSpPr>
              <p:nvPr/>
            </p:nvSpPr>
            <p:spPr bwMode="auto">
              <a:xfrm>
                <a:off x="2782" y="23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lot</a:t>
                </a:r>
                <a:endParaRPr lang="en-US" altLang="x-none" b="1"/>
              </a:p>
            </p:txBody>
          </p:sp>
          <p:sp>
            <p:nvSpPr>
              <p:cNvPr id="52294"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5" name="Line 71"/>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6" name="Line 72"/>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7" name="Line 73"/>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82" name="Line 75"/>
            <p:cNvSpPr>
              <a:spLocks noChangeShapeType="1"/>
            </p:cNvSpPr>
            <p:nvPr/>
          </p:nvSpPr>
          <p:spPr bwMode="auto">
            <a:xfrm flipH="1" flipV="1">
              <a:off x="3408" y="3264"/>
              <a:ext cx="752" cy="416"/>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3" name="Line 76"/>
            <p:cNvSpPr>
              <a:spLocks noChangeShapeType="1"/>
            </p:cNvSpPr>
            <p:nvPr/>
          </p:nvSpPr>
          <p:spPr bwMode="auto">
            <a:xfrm flipH="1">
              <a:off x="4752" y="2800"/>
              <a:ext cx="448" cy="272"/>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4" name="Line 77"/>
            <p:cNvSpPr>
              <a:spLocks noChangeShapeType="1"/>
            </p:cNvSpPr>
            <p:nvPr/>
          </p:nvSpPr>
          <p:spPr bwMode="auto">
            <a:xfrm flipV="1">
              <a:off x="4464" y="3456"/>
              <a:ext cx="288" cy="24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5" name="Line 78"/>
            <p:cNvSpPr>
              <a:spLocks noChangeShapeType="1"/>
            </p:cNvSpPr>
            <p:nvPr/>
          </p:nvSpPr>
          <p:spPr bwMode="auto">
            <a:xfrm>
              <a:off x="2500" y="2884"/>
              <a:ext cx="520"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6" name="Rectangle 81"/>
            <p:cNvSpPr>
              <a:spLocks noChangeArrowheads="1"/>
            </p:cNvSpPr>
            <p:nvPr/>
          </p:nvSpPr>
          <p:spPr bwMode="auto">
            <a:xfrm>
              <a:off x="2640" y="3552"/>
              <a:ext cx="12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a:solidFill>
                    <a:schemeClr val="accent2"/>
                  </a:solidFill>
                </a:rPr>
                <a:t>Better design</a:t>
              </a:r>
              <a:endParaRPr lang="en-US" altLang="x-none" sz="1800">
                <a:solidFill>
                  <a:srgbClr val="434FD6"/>
                </a:solidFill>
              </a:endParaRPr>
            </a:p>
          </p:txBody>
        </p:sp>
      </p:grpSp>
      <p:sp>
        <p:nvSpPr>
          <p:cNvPr id="30802" name="Line 82" descr="Policies rectangle has policyid(underlined) and cost as attributes in ovals connected to it. Policies has a thin arrow pointing to the covers diamond" title="Policies DIagram 1"/>
          <p:cNvSpPr>
            <a:spLocks noChangeShapeType="1"/>
          </p:cNvSpPr>
          <p:nvPr/>
        </p:nvSpPr>
        <p:spPr bwMode="auto">
          <a:xfrm flipV="1">
            <a:off x="7041732" y="2015729"/>
            <a:ext cx="0" cy="340519"/>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grpSp>
        <p:nvGrpSpPr>
          <p:cNvPr id="52232" name="Group 38" descr="Policies rectangle has policyid(underlined) and cost as attributes in ovals connected to it. Policies has a thin arrow pointing to the covers diamond" title="Policies Diagram 1"/>
          <p:cNvGrpSpPr>
            <a:grpSpLocks/>
          </p:cNvGrpSpPr>
          <p:nvPr/>
        </p:nvGrpSpPr>
        <p:grpSpPr bwMode="auto">
          <a:xfrm>
            <a:off x="6128523" y="2386013"/>
            <a:ext cx="1670447" cy="638175"/>
            <a:chOff x="3121" y="1657"/>
            <a:chExt cx="1403" cy="536"/>
          </a:xfrm>
        </p:grpSpPr>
        <p:sp>
          <p:nvSpPr>
            <p:cNvPr id="52259"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0"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1"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2" name="Rectangle 33"/>
            <p:cNvSpPr>
              <a:spLocks noChangeArrowheads="1"/>
            </p:cNvSpPr>
            <p:nvPr/>
          </p:nvSpPr>
          <p:spPr bwMode="auto">
            <a:xfrm>
              <a:off x="3666" y="1657"/>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Policies</a:t>
              </a:r>
            </a:p>
          </p:txBody>
        </p:sp>
        <p:sp>
          <p:nvSpPr>
            <p:cNvPr id="52263" name="Rectangle 34"/>
            <p:cNvSpPr>
              <a:spLocks noChangeArrowheads="1"/>
            </p:cNvSpPr>
            <p:nvPr/>
          </p:nvSpPr>
          <p:spPr bwMode="auto">
            <a:xfrm>
              <a:off x="3126" y="1963"/>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policyid</a:t>
              </a:r>
            </a:p>
          </p:txBody>
        </p:sp>
        <p:sp>
          <p:nvSpPr>
            <p:cNvPr id="52264" name="Rectangle 35"/>
            <p:cNvSpPr>
              <a:spLocks noChangeArrowheads="1"/>
            </p:cNvSpPr>
            <p:nvPr/>
          </p:nvSpPr>
          <p:spPr bwMode="auto">
            <a:xfrm>
              <a:off x="4114" y="1976"/>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2265" name="Line 36"/>
            <p:cNvSpPr>
              <a:spLocks noChangeShapeType="1"/>
            </p:cNvSpPr>
            <p:nvPr/>
          </p:nvSpPr>
          <p:spPr bwMode="auto">
            <a:xfrm flipV="1">
              <a:off x="3459" y="1877"/>
              <a:ext cx="299" cy="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66" name="Line 37"/>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33" name="Freeform 6" descr="Dependants rectangle (Thick outline) has attributes pname (dashed underline) and age in ovals connected to it. Dependants has a thick arrow pointing to covers" title="Dependants Diagram 1"/>
          <p:cNvSpPr>
            <a:spLocks/>
          </p:cNvSpPr>
          <p:nvPr/>
        </p:nvSpPr>
        <p:spPr bwMode="auto">
          <a:xfrm>
            <a:off x="7644188" y="1213247"/>
            <a:ext cx="648891"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4" name="Freeform 7" descr="Dependants rectangle (Thick outline) has attributes pname (dashed underline) and age in ovals connected to it. Dependants has a thick arrow pointing to covers" title="Dependants Diagram 1"/>
          <p:cNvSpPr>
            <a:spLocks/>
          </p:cNvSpPr>
          <p:nvPr/>
        </p:nvSpPr>
        <p:spPr bwMode="auto">
          <a:xfrm>
            <a:off x="8438336" y="1220391"/>
            <a:ext cx="648890"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5" name="Freeform 8" descr="Covers (Thick outline) is connected to employees and dependants" title="Covers Diagram 1"/>
          <p:cNvSpPr>
            <a:spLocks/>
          </p:cNvSpPr>
          <p:nvPr/>
        </p:nvSpPr>
        <p:spPr bwMode="auto">
          <a:xfrm>
            <a:off x="6641682" y="1497807"/>
            <a:ext cx="801291" cy="515540"/>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6" name="Rectangle 10" descr="Dependants rectangle (Thick outline) has attributes pname (dashed underline) and age in ovals connected to it. Dependants has a thick arrow pointing to covers" title="Dependants Diagram 1"/>
          <p:cNvSpPr>
            <a:spLocks noChangeArrowheads="1"/>
          </p:cNvSpPr>
          <p:nvPr/>
        </p:nvSpPr>
        <p:spPr bwMode="auto">
          <a:xfrm>
            <a:off x="8526442" y="122039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2237" name="Rectangle 11" descr="Dependants rectangle (Thick outline) has attributes pname (dashed underline) and age in ovals connected to it. Dependants has a thick arrow pointing to covers" title="Dependants Diagram 1"/>
          <p:cNvSpPr>
            <a:spLocks noChangeArrowheads="1"/>
          </p:cNvSpPr>
          <p:nvPr/>
        </p:nvSpPr>
        <p:spPr bwMode="auto">
          <a:xfrm>
            <a:off x="7635854" y="1200150"/>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2238" name="Rectangle 12" descr="Dependants rectangle (Thick outline) has attributes pname (dashed underline) and age in ovals connected to it. Dependants has a thick arrow pointing to covers" title="Dependants Diagram 1"/>
          <p:cNvSpPr>
            <a:spLocks noChangeArrowheads="1"/>
          </p:cNvSpPr>
          <p:nvPr/>
        </p:nvSpPr>
        <p:spPr bwMode="auto">
          <a:xfrm>
            <a:off x="8018045" y="1610916"/>
            <a:ext cx="1017107" cy="25199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2239" name="Rectangle 13"/>
          <p:cNvSpPr>
            <a:spLocks noChangeArrowheads="1"/>
          </p:cNvSpPr>
          <p:nvPr/>
        </p:nvSpPr>
        <p:spPr bwMode="auto">
          <a:xfrm>
            <a:off x="6728598" y="1599009"/>
            <a:ext cx="656430"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Covers</a:t>
            </a:r>
          </a:p>
        </p:txBody>
      </p:sp>
      <p:grpSp>
        <p:nvGrpSpPr>
          <p:cNvPr id="52240" name="Group 25" descr="Employees is in a rectangle. ssn (underlined), name, and lot are attributes in ovals connected to the Employees rectangle. Employees has a thin line connecting to the Covers diamond. " title="Employees Diagram 1"/>
          <p:cNvGrpSpPr>
            <a:grpSpLocks/>
          </p:cNvGrpSpPr>
          <p:nvPr/>
        </p:nvGrpSpPr>
        <p:grpSpPr bwMode="auto">
          <a:xfrm>
            <a:off x="4587855" y="1041796"/>
            <a:ext cx="1840706" cy="794147"/>
            <a:chOff x="1827" y="768"/>
            <a:chExt cx="1546" cy="667"/>
          </a:xfrm>
        </p:grpSpPr>
        <p:sp>
          <p:nvSpPr>
            <p:cNvPr id="52248"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49"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0"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1"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2" name="Rectangle 18"/>
            <p:cNvSpPr>
              <a:spLocks noChangeArrowheads="1"/>
            </p:cNvSpPr>
            <p:nvPr/>
          </p:nvSpPr>
          <p:spPr bwMode="auto">
            <a:xfrm>
              <a:off x="2345" y="768"/>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2253" name="Rectangle 19"/>
            <p:cNvSpPr>
              <a:spLocks noChangeArrowheads="1"/>
            </p:cNvSpPr>
            <p:nvPr/>
          </p:nvSpPr>
          <p:spPr bwMode="auto">
            <a:xfrm>
              <a:off x="2358" y="1223"/>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52254" name="Rectangle 20"/>
            <p:cNvSpPr>
              <a:spLocks noChangeArrowheads="1"/>
            </p:cNvSpPr>
            <p:nvPr/>
          </p:nvSpPr>
          <p:spPr bwMode="auto">
            <a:xfrm>
              <a:off x="1971" y="899"/>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2255" name="Rectangle 21"/>
            <p:cNvSpPr>
              <a:spLocks noChangeArrowheads="1"/>
            </p:cNvSpPr>
            <p:nvPr/>
          </p:nvSpPr>
          <p:spPr bwMode="auto">
            <a:xfrm>
              <a:off x="2998" y="904"/>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2256" name="Line 22"/>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7" name="Line 23"/>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8" name="Line 24"/>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41" name="Line 26" descr="Dependants rectangle (Thick outline) has attributes pname (dashed underline) and age in ovals connected to it. Dependants has a thick arrow pointing to covers" title="Dependants Diagram 1"/>
          <p:cNvSpPr>
            <a:spLocks noChangeShapeType="1"/>
          </p:cNvSpPr>
          <p:nvPr/>
        </p:nvSpPr>
        <p:spPr bwMode="auto">
          <a:xfrm>
            <a:off x="7434638" y="1715691"/>
            <a:ext cx="596504" cy="0"/>
          </a:xfrm>
          <a:prstGeom prst="line">
            <a:avLst/>
          </a:prstGeom>
          <a:noFill/>
          <a:ln w="381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Line 27" descr="Dependants rectangle (Thick outline) has attributes pname (dashed underline) and age in ovals connected to it. Dependants has a thick arrow pointing to covers" title="Dependants Diagram 1"/>
          <p:cNvSpPr>
            <a:spLocks noChangeShapeType="1"/>
          </p:cNvSpPr>
          <p:nvPr/>
        </p:nvSpPr>
        <p:spPr bwMode="auto">
          <a:xfrm>
            <a:off x="7972801" y="1458516"/>
            <a:ext cx="241697" cy="138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3" name="Line 28" descr="Dependants rectangle (Thick outline) has attributes pname (dashed underline) and age in ovals connected to it. Dependants has a thick arrow pointing to covers" title="Dependants Diagram 1"/>
          <p:cNvSpPr>
            <a:spLocks noChangeShapeType="1"/>
          </p:cNvSpPr>
          <p:nvPr/>
        </p:nvSpPr>
        <p:spPr bwMode="auto">
          <a:xfrm flipH="1">
            <a:off x="8580020" y="1481138"/>
            <a:ext cx="203597"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4" name="Line 29" descr="Dependants rectangle (Thick outline) has attributes pname (dashed underline) and age in ovals connected to it. Dependants has a thick arrow pointing to covers" title="Dependants Diagram 1"/>
          <p:cNvSpPr>
            <a:spLocks noChangeShapeType="1"/>
          </p:cNvSpPr>
          <p:nvPr/>
        </p:nvSpPr>
        <p:spPr bwMode="auto">
          <a:xfrm>
            <a:off x="7684670" y="1396603"/>
            <a:ext cx="507206"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5" name="Line 79" descr="Employees is in a rectangle. ssn (underlined), name, and lot are attributes in ovals connected to the Employees rectangle. Employees has a thin line connecting to the Covers diamond. " title="Employees"/>
          <p:cNvSpPr>
            <a:spLocks noChangeShapeType="1"/>
          </p:cNvSpPr>
          <p:nvPr/>
        </p:nvSpPr>
        <p:spPr bwMode="auto">
          <a:xfrm flipH="1">
            <a:off x="6122570" y="1727597"/>
            <a:ext cx="52387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6" name="Line 86" descr="Policies rectangle has policyid(underlined) and cost as attributes in ovals connected to it. Policies has a thin arrow pointing to the covers diamond" title="Policies"/>
          <p:cNvSpPr>
            <a:spLocks noChangeShapeType="1"/>
          </p:cNvSpPr>
          <p:nvPr/>
        </p:nvSpPr>
        <p:spPr bwMode="auto">
          <a:xfrm flipH="1">
            <a:off x="7041732" y="2411016"/>
            <a:ext cx="5954" cy="2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97324505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802"/>
                                        </p:tgtEl>
                                        <p:attrNameLst>
                                          <p:attrName>style.visibility</p:attrName>
                                        </p:attrNameLst>
                                      </p:cBhvr>
                                      <p:to>
                                        <p:strVal val="visible"/>
                                      </p:to>
                                    </p:set>
                                    <p:animEffect transition="in" filter="fade">
                                      <p:cBhvr>
                                        <p:cTn id="15" dur="500"/>
                                        <p:tgtEl>
                                          <p:spTgt spid="3080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autoUpdateAnimBg="0"/>
      <p:bldP spid="3080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1457325" y="4763"/>
            <a:ext cx="5829300" cy="857250"/>
          </a:xfrm>
        </p:spPr>
        <p:txBody>
          <a:bodyPr vert="horz" lIns="67866" tIns="33338" rIns="67866" bIns="33338" rtlCol="0" anchor="ctr">
            <a:normAutofit/>
          </a:bodyPr>
          <a:lstStyle/>
          <a:p>
            <a:pPr eaLnBrk="1" hangingPunct="1"/>
            <a:r>
              <a:rPr lang="en-US" altLang="x-none" sz="2400" dirty="0"/>
              <a:t>Binary vs. Ternary Relationships, </a:t>
            </a:r>
            <a:r>
              <a:rPr lang="en-US" altLang="x-none" sz="2400" dirty="0" err="1"/>
              <a:t>cont</a:t>
            </a:r>
            <a:endParaRPr lang="en-US" altLang="x-none" sz="2400" dirty="0"/>
          </a:p>
        </p:txBody>
      </p:sp>
      <p:sp>
        <p:nvSpPr>
          <p:cNvPr id="30725" name="Rectangle 5"/>
          <p:cNvSpPr>
            <a:spLocks noGrp="1" noChangeArrowheads="1"/>
          </p:cNvSpPr>
          <p:nvPr>
            <p:ph type="body" idx="1"/>
          </p:nvPr>
        </p:nvSpPr>
        <p:spPr>
          <a:xfrm>
            <a:off x="133132" y="731044"/>
            <a:ext cx="4215924" cy="3657600"/>
          </a:xfrm>
        </p:spPr>
        <p:txBody>
          <a:bodyPr vert="horz" lIns="67866" tIns="33338" rIns="67866" bIns="33338" rtlCol="0">
            <a:normAutofit/>
          </a:bodyPr>
          <a:lstStyle/>
          <a:p>
            <a:pPr marL="0" indent="0">
              <a:buNone/>
            </a:pPr>
            <a:r>
              <a:rPr lang="en-US" altLang="x-none" sz="1500" dirty="0"/>
              <a:t>If each policy is owned by just 1 employee:</a:t>
            </a:r>
          </a:p>
          <a:p>
            <a:pPr marL="0" indent="0">
              <a:spcBef>
                <a:spcPts val="2000"/>
              </a:spcBef>
              <a:buNone/>
            </a:pPr>
            <a:r>
              <a:rPr lang="en-US" altLang="x-none" sz="1500" b="1" dirty="0">
                <a:latin typeface="Tahoma" charset="0"/>
              </a:rPr>
              <a:t>Key constraint on Policies would mean policy can only cover 1 dependent</a:t>
            </a:r>
            <a:r>
              <a:rPr lang="en-US" altLang="x-none" sz="1500" dirty="0">
                <a:latin typeface="Tahoma" charset="0"/>
              </a:rPr>
              <a:t>!</a:t>
            </a:r>
          </a:p>
          <a:p>
            <a:pPr marL="0" indent="0">
              <a:spcBef>
                <a:spcPts val="2400"/>
              </a:spcBef>
              <a:buNone/>
            </a:pPr>
            <a:r>
              <a:rPr lang="en-US" altLang="x-none" sz="1500" dirty="0">
                <a:latin typeface="Tahoma" charset="0"/>
              </a:rPr>
              <a:t>Think through </a:t>
            </a:r>
            <a:r>
              <a:rPr lang="en-US" altLang="x-none" sz="1500" b="1" i="1" dirty="0">
                <a:latin typeface="Tahoma" charset="0"/>
              </a:rPr>
              <a:t>all</a:t>
            </a:r>
            <a:r>
              <a:rPr lang="en-US" altLang="x-none" sz="1500" dirty="0">
                <a:latin typeface="Tahoma" charset="0"/>
              </a:rPr>
              <a:t>  the constraints in the 2nd diagram!</a:t>
            </a:r>
          </a:p>
        </p:txBody>
      </p:sp>
      <p:grpSp>
        <p:nvGrpSpPr>
          <p:cNvPr id="2" name="Group 83" descr="Employees is in a rectangle. ssn (underlined), name, and lot are attributes in ovals connected to the Employees rectangle. Employees has a thin line connecting to the Purchaser diamond. Policies rectangle has policyid(underlined) and cost as attributes in ovals connected to it. Policies has a thick arrow pointing to the Purchaser diamond  and a thin line connecting it to the Beneficiary diamond (thick outline).  Dependants rectangle (Thick outline) has attributes pname (dashed underline) and age in ovals connected to it. Dependants has a thick arrow pointing to the Beneficiary diamond." title="Diagram 2"/>
          <p:cNvGrpSpPr>
            <a:grpSpLocks/>
          </p:cNvGrpSpPr>
          <p:nvPr/>
        </p:nvGrpSpPr>
        <p:grpSpPr bwMode="auto">
          <a:xfrm>
            <a:off x="390228" y="2656285"/>
            <a:ext cx="4730353" cy="2372915"/>
            <a:chOff x="1710" y="2231"/>
            <a:chExt cx="3973" cy="1993"/>
          </a:xfrm>
        </p:grpSpPr>
        <p:sp>
          <p:nvSpPr>
            <p:cNvPr id="52267" name="Rectangle 3"/>
            <p:cNvSpPr>
              <a:spLocks noChangeArrowheads="1"/>
            </p:cNvSpPr>
            <p:nvPr/>
          </p:nvSpPr>
          <p:spPr bwMode="auto">
            <a:xfrm>
              <a:off x="1968" y="3936"/>
              <a:ext cx="18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grpSp>
          <p:nvGrpSpPr>
            <p:cNvPr id="52268" name="Group 41"/>
            <p:cNvGrpSpPr>
              <a:grpSpLocks/>
            </p:cNvGrpSpPr>
            <p:nvPr/>
          </p:nvGrpSpPr>
          <p:grpSpPr bwMode="auto">
            <a:xfrm>
              <a:off x="4272" y="3072"/>
              <a:ext cx="981" cy="368"/>
              <a:chOff x="4272" y="3072"/>
              <a:chExt cx="981" cy="368"/>
            </a:xfrm>
          </p:grpSpPr>
          <p:sp>
            <p:nvSpPr>
              <p:cNvPr id="52306" name="Freeform 39"/>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7" name="Rectangle 40"/>
              <p:cNvSpPr>
                <a:spLocks noChangeArrowheads="1"/>
              </p:cNvSpPr>
              <p:nvPr/>
            </p:nvSpPr>
            <p:spPr bwMode="auto">
              <a:xfrm>
                <a:off x="4367" y="3133"/>
                <a:ext cx="8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Beneficiary</a:t>
                </a:r>
              </a:p>
            </p:txBody>
          </p:sp>
        </p:grpSp>
        <p:sp>
          <p:nvSpPr>
            <p:cNvPr id="52269" name="Freeform 42"/>
            <p:cNvSpPr>
              <a:spLocks/>
            </p:cNvSpPr>
            <p:nvPr/>
          </p:nvSpPr>
          <p:spPr bwMode="auto">
            <a:xfrm>
              <a:off x="4416" y="2256"/>
              <a:ext cx="608" cy="241"/>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0" name="Freeform 43"/>
            <p:cNvSpPr>
              <a:spLocks/>
            </p:cNvSpPr>
            <p:nvPr/>
          </p:nvSpPr>
          <p:spPr bwMode="auto">
            <a:xfrm>
              <a:off x="5136" y="2304"/>
              <a:ext cx="501" cy="189"/>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1" name="Freeform 44"/>
            <p:cNvSpPr>
              <a:spLocks/>
            </p:cNvSpPr>
            <p:nvPr/>
          </p:nvSpPr>
          <p:spPr bwMode="auto">
            <a:xfrm>
              <a:off x="4835" y="2619"/>
              <a:ext cx="846" cy="176"/>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72" name="Rectangle 45"/>
            <p:cNvSpPr>
              <a:spLocks noChangeArrowheads="1"/>
            </p:cNvSpPr>
            <p:nvPr/>
          </p:nvSpPr>
          <p:spPr bwMode="auto">
            <a:xfrm>
              <a:off x="5239" y="227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age</a:t>
              </a:r>
            </a:p>
          </p:txBody>
        </p:sp>
        <p:sp>
          <p:nvSpPr>
            <p:cNvPr id="52273" name="Rectangle 46"/>
            <p:cNvSpPr>
              <a:spLocks noChangeArrowheads="1"/>
            </p:cNvSpPr>
            <p:nvPr/>
          </p:nvSpPr>
          <p:spPr bwMode="auto">
            <a:xfrm>
              <a:off x="4460" y="2239"/>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pname</a:t>
              </a:r>
            </a:p>
          </p:txBody>
        </p:sp>
        <p:sp>
          <p:nvSpPr>
            <p:cNvPr id="52274" name="Rectangle 47"/>
            <p:cNvSpPr>
              <a:spLocks noChangeArrowheads="1"/>
            </p:cNvSpPr>
            <p:nvPr/>
          </p:nvSpPr>
          <p:spPr bwMode="auto">
            <a:xfrm>
              <a:off x="4829" y="2602"/>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Dependents</a:t>
              </a:r>
            </a:p>
          </p:txBody>
        </p:sp>
        <p:sp>
          <p:nvSpPr>
            <p:cNvPr id="52275" name="Line 48"/>
            <p:cNvSpPr>
              <a:spLocks noChangeShapeType="1"/>
            </p:cNvSpPr>
            <p:nvPr/>
          </p:nvSpPr>
          <p:spPr bwMode="auto">
            <a:xfrm>
              <a:off x="4582" y="2402"/>
              <a:ext cx="37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6" name="Line 49"/>
            <p:cNvSpPr>
              <a:spLocks noChangeShapeType="1"/>
            </p:cNvSpPr>
            <p:nvPr/>
          </p:nvSpPr>
          <p:spPr bwMode="auto">
            <a:xfrm>
              <a:off x="4804" y="2490"/>
              <a:ext cx="184"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77" name="Line 50"/>
            <p:cNvSpPr>
              <a:spLocks noChangeShapeType="1"/>
            </p:cNvSpPr>
            <p:nvPr/>
          </p:nvSpPr>
          <p:spPr bwMode="auto">
            <a:xfrm flipH="1">
              <a:off x="5324" y="2500"/>
              <a:ext cx="75"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2278" name="Group 59"/>
            <p:cNvGrpSpPr>
              <a:grpSpLocks/>
            </p:cNvGrpSpPr>
            <p:nvPr/>
          </p:nvGrpSpPr>
          <p:grpSpPr bwMode="auto">
            <a:xfrm>
              <a:off x="3600" y="3648"/>
              <a:ext cx="1427" cy="566"/>
              <a:chOff x="3600" y="3648"/>
              <a:chExt cx="1427" cy="566"/>
            </a:xfrm>
          </p:grpSpPr>
          <p:sp>
            <p:nvSpPr>
              <p:cNvPr id="52298" name="Freeform 51"/>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9" name="Freeform 52"/>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0" name="Freeform 53"/>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301" name="Rectangle 54"/>
              <p:cNvSpPr>
                <a:spLocks noChangeArrowheads="1"/>
              </p:cNvSpPr>
              <p:nvPr/>
            </p:nvSpPr>
            <p:spPr bwMode="auto">
              <a:xfrm>
                <a:off x="3683" y="3988"/>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policyid</a:t>
                </a:r>
              </a:p>
            </p:txBody>
          </p:sp>
          <p:sp>
            <p:nvSpPr>
              <p:cNvPr id="52302" name="Rectangle 55"/>
              <p:cNvSpPr>
                <a:spLocks noChangeArrowheads="1"/>
              </p:cNvSpPr>
              <p:nvPr/>
            </p:nvSpPr>
            <p:spPr bwMode="auto">
              <a:xfrm>
                <a:off x="4571" y="3998"/>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cost</a:t>
                </a:r>
              </a:p>
            </p:txBody>
          </p:sp>
          <p:sp>
            <p:nvSpPr>
              <p:cNvPr id="52303" name="Rectangle 56"/>
              <p:cNvSpPr>
                <a:spLocks noChangeArrowheads="1"/>
              </p:cNvSpPr>
              <p:nvPr/>
            </p:nvSpPr>
            <p:spPr bwMode="auto">
              <a:xfrm>
                <a:off x="4168" y="3648"/>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Policies</a:t>
                </a:r>
              </a:p>
            </p:txBody>
          </p:sp>
          <p:sp>
            <p:nvSpPr>
              <p:cNvPr id="52304" name="Line 57"/>
              <p:cNvSpPr>
                <a:spLocks noChangeShapeType="1"/>
              </p:cNvSpPr>
              <p:nvPr/>
            </p:nvSpPr>
            <p:spPr bwMode="auto">
              <a:xfrm flipV="1">
                <a:off x="4036" y="3880"/>
                <a:ext cx="271" cy="1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305" name="Line 58"/>
              <p:cNvSpPr>
                <a:spLocks noChangeShapeType="1"/>
              </p:cNvSpPr>
              <p:nvPr/>
            </p:nvSpPr>
            <p:spPr bwMode="auto">
              <a:xfrm flipH="1" flipV="1">
                <a:off x="4499" y="3880"/>
                <a:ext cx="257" cy="1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79" name="Rectangle 61"/>
            <p:cNvSpPr>
              <a:spLocks noChangeArrowheads="1"/>
            </p:cNvSpPr>
            <p:nvPr/>
          </p:nvSpPr>
          <p:spPr bwMode="auto">
            <a:xfrm>
              <a:off x="2863" y="3067"/>
              <a:ext cx="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Purchaser</a:t>
              </a:r>
            </a:p>
          </p:txBody>
        </p:sp>
        <p:sp>
          <p:nvSpPr>
            <p:cNvPr id="52280" name="Freeform 62"/>
            <p:cNvSpPr>
              <a:spLocks/>
            </p:cNvSpPr>
            <p:nvPr/>
          </p:nvSpPr>
          <p:spPr bwMode="auto">
            <a:xfrm>
              <a:off x="2817" y="2992"/>
              <a:ext cx="815" cy="378"/>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2281" name="Group 74"/>
            <p:cNvGrpSpPr>
              <a:grpSpLocks/>
            </p:cNvGrpSpPr>
            <p:nvPr/>
          </p:nvGrpSpPr>
          <p:grpSpPr bwMode="auto">
            <a:xfrm>
              <a:off x="1710" y="2231"/>
              <a:ext cx="1422" cy="680"/>
              <a:chOff x="1710" y="2231"/>
              <a:chExt cx="1422" cy="680"/>
            </a:xfrm>
          </p:grpSpPr>
          <p:sp>
            <p:nvSpPr>
              <p:cNvPr id="52287" name="Freeform 63"/>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8" name="Freeform 64"/>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89" name="Freeform 65"/>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0" name="Rectangle 66"/>
              <p:cNvSpPr>
                <a:spLocks noChangeArrowheads="1"/>
              </p:cNvSpPr>
              <p:nvPr/>
            </p:nvSpPr>
            <p:spPr bwMode="auto">
              <a:xfrm>
                <a:off x="2213" y="22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name</a:t>
                </a:r>
                <a:endParaRPr lang="en-US" altLang="x-none" b="1"/>
              </a:p>
            </p:txBody>
          </p:sp>
          <p:sp>
            <p:nvSpPr>
              <p:cNvPr id="52291" name="Rectangle 67"/>
              <p:cNvSpPr>
                <a:spLocks noChangeArrowheads="1"/>
              </p:cNvSpPr>
              <p:nvPr/>
            </p:nvSpPr>
            <p:spPr bwMode="auto">
              <a:xfrm>
                <a:off x="2067" y="2699"/>
                <a:ext cx="8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Employees</a:t>
                </a:r>
                <a:endParaRPr lang="en-US" altLang="x-none" b="1"/>
              </a:p>
            </p:txBody>
          </p:sp>
          <p:sp>
            <p:nvSpPr>
              <p:cNvPr id="52292" name="Rectangle 68"/>
              <p:cNvSpPr>
                <a:spLocks noChangeArrowheads="1"/>
              </p:cNvSpPr>
              <p:nvPr/>
            </p:nvSpPr>
            <p:spPr bwMode="auto">
              <a:xfrm>
                <a:off x="1837" y="2354"/>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solidFill>
                      <a:srgbClr val="434FD6"/>
                    </a:solidFill>
                  </a:rPr>
                  <a:t>ssn</a:t>
                </a:r>
                <a:endParaRPr lang="en-US" altLang="x-none" b="1" u="sng"/>
              </a:p>
            </p:txBody>
          </p:sp>
          <p:sp>
            <p:nvSpPr>
              <p:cNvPr id="52293" name="Rectangle 69"/>
              <p:cNvSpPr>
                <a:spLocks noChangeArrowheads="1"/>
              </p:cNvSpPr>
              <p:nvPr/>
            </p:nvSpPr>
            <p:spPr bwMode="auto">
              <a:xfrm>
                <a:off x="2782" y="2359"/>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solidFill>
                      <a:srgbClr val="434FD6"/>
                    </a:solidFill>
                  </a:rPr>
                  <a:t>lot</a:t>
                </a:r>
                <a:endParaRPr lang="en-US" altLang="x-none" b="1"/>
              </a:p>
            </p:txBody>
          </p:sp>
          <p:sp>
            <p:nvSpPr>
              <p:cNvPr id="52294" name="Freeform 70"/>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95" name="Line 71"/>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6" name="Line 72"/>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97" name="Line 73"/>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82" name="Line 75"/>
            <p:cNvSpPr>
              <a:spLocks noChangeShapeType="1"/>
            </p:cNvSpPr>
            <p:nvPr/>
          </p:nvSpPr>
          <p:spPr bwMode="auto">
            <a:xfrm flipH="1" flipV="1">
              <a:off x="3408" y="3264"/>
              <a:ext cx="752" cy="416"/>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3" name="Line 76"/>
            <p:cNvSpPr>
              <a:spLocks noChangeShapeType="1"/>
            </p:cNvSpPr>
            <p:nvPr/>
          </p:nvSpPr>
          <p:spPr bwMode="auto">
            <a:xfrm flipH="1">
              <a:off x="4752" y="2800"/>
              <a:ext cx="448" cy="272"/>
            </a:xfrm>
            <a:prstGeom prst="line">
              <a:avLst/>
            </a:prstGeom>
            <a:noFill/>
            <a:ln w="508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84" name="Line 77"/>
            <p:cNvSpPr>
              <a:spLocks noChangeShapeType="1"/>
            </p:cNvSpPr>
            <p:nvPr/>
          </p:nvSpPr>
          <p:spPr bwMode="auto">
            <a:xfrm flipV="1">
              <a:off x="4464" y="3456"/>
              <a:ext cx="288" cy="24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5" name="Line 78"/>
            <p:cNvSpPr>
              <a:spLocks noChangeShapeType="1"/>
            </p:cNvSpPr>
            <p:nvPr/>
          </p:nvSpPr>
          <p:spPr bwMode="auto">
            <a:xfrm>
              <a:off x="2500" y="2884"/>
              <a:ext cx="520"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86" name="Rectangle 81"/>
            <p:cNvSpPr>
              <a:spLocks noChangeArrowheads="1"/>
            </p:cNvSpPr>
            <p:nvPr/>
          </p:nvSpPr>
          <p:spPr bwMode="auto">
            <a:xfrm>
              <a:off x="2640" y="3552"/>
              <a:ext cx="12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800">
                  <a:solidFill>
                    <a:schemeClr val="accent2"/>
                  </a:solidFill>
                </a:rPr>
                <a:t>Better design</a:t>
              </a:r>
              <a:endParaRPr lang="en-US" altLang="x-none" sz="1800">
                <a:solidFill>
                  <a:srgbClr val="434FD6"/>
                </a:solidFill>
              </a:endParaRPr>
            </a:p>
          </p:txBody>
        </p:sp>
      </p:grpSp>
      <p:sp>
        <p:nvSpPr>
          <p:cNvPr id="30802" name="Line 82" descr="Policies rectangle has policyid(underlined) and cost as attributes in ovals connected to it. Policies has a thin arrow pointing to the covers diamond" title="Policies DIagram 1"/>
          <p:cNvSpPr>
            <a:spLocks noChangeShapeType="1"/>
          </p:cNvSpPr>
          <p:nvPr/>
        </p:nvSpPr>
        <p:spPr bwMode="auto">
          <a:xfrm flipV="1">
            <a:off x="7041732" y="2015729"/>
            <a:ext cx="0" cy="340519"/>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grpSp>
        <p:nvGrpSpPr>
          <p:cNvPr id="52232" name="Group 38" descr="Policies rectangle has policyid(underlined) and cost as attributes in ovals connected to it. Policies has a thin arrow pointing to the covers diamond" title="Policies Diagram 1"/>
          <p:cNvGrpSpPr>
            <a:grpSpLocks/>
          </p:cNvGrpSpPr>
          <p:nvPr/>
        </p:nvGrpSpPr>
        <p:grpSpPr bwMode="auto">
          <a:xfrm>
            <a:off x="6128523" y="2386013"/>
            <a:ext cx="1670447" cy="638175"/>
            <a:chOff x="3121" y="1657"/>
            <a:chExt cx="1403" cy="536"/>
          </a:xfrm>
        </p:grpSpPr>
        <p:sp>
          <p:nvSpPr>
            <p:cNvPr id="52259" name="Freeform 30"/>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0" name="Freeform 31"/>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1" name="Freeform 32"/>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62" name="Rectangle 33"/>
            <p:cNvSpPr>
              <a:spLocks noChangeArrowheads="1"/>
            </p:cNvSpPr>
            <p:nvPr/>
          </p:nvSpPr>
          <p:spPr bwMode="auto">
            <a:xfrm>
              <a:off x="3666" y="1657"/>
              <a:ext cx="6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Policies</a:t>
              </a:r>
            </a:p>
          </p:txBody>
        </p:sp>
        <p:sp>
          <p:nvSpPr>
            <p:cNvPr id="52263" name="Rectangle 34"/>
            <p:cNvSpPr>
              <a:spLocks noChangeArrowheads="1"/>
            </p:cNvSpPr>
            <p:nvPr/>
          </p:nvSpPr>
          <p:spPr bwMode="auto">
            <a:xfrm>
              <a:off x="3126" y="1963"/>
              <a:ext cx="6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policyid</a:t>
              </a:r>
            </a:p>
          </p:txBody>
        </p:sp>
        <p:sp>
          <p:nvSpPr>
            <p:cNvPr id="52264" name="Rectangle 35"/>
            <p:cNvSpPr>
              <a:spLocks noChangeArrowheads="1"/>
            </p:cNvSpPr>
            <p:nvPr/>
          </p:nvSpPr>
          <p:spPr bwMode="auto">
            <a:xfrm>
              <a:off x="4114" y="1976"/>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2265" name="Line 36"/>
            <p:cNvSpPr>
              <a:spLocks noChangeShapeType="1"/>
            </p:cNvSpPr>
            <p:nvPr/>
          </p:nvSpPr>
          <p:spPr bwMode="auto">
            <a:xfrm flipV="1">
              <a:off x="3459" y="1877"/>
              <a:ext cx="299" cy="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66" name="Line 37"/>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33" name="Freeform 6" descr="Dependants rectangle (Thick outline) has attributes pname (dashed underline) and age in ovals connected to it. Dependants has a thick arrow pointing to covers" title="Dependants Diagram 1"/>
          <p:cNvSpPr>
            <a:spLocks/>
          </p:cNvSpPr>
          <p:nvPr/>
        </p:nvSpPr>
        <p:spPr bwMode="auto">
          <a:xfrm>
            <a:off x="7644188" y="1213247"/>
            <a:ext cx="648891"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4" name="Freeform 7" descr="Dependants rectangle (Thick outline) has attributes pname (dashed underline) and age in ovals connected to it. Dependants has a thick arrow pointing to covers" title="Dependants Diagram 1"/>
          <p:cNvSpPr>
            <a:spLocks/>
          </p:cNvSpPr>
          <p:nvPr/>
        </p:nvSpPr>
        <p:spPr bwMode="auto">
          <a:xfrm>
            <a:off x="8438336" y="1220391"/>
            <a:ext cx="648890" cy="235744"/>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5" name="Freeform 8" descr="Covers (Thick outline) is connected to employees and dependants" title="Covers Diagram 1"/>
          <p:cNvSpPr>
            <a:spLocks/>
          </p:cNvSpPr>
          <p:nvPr/>
        </p:nvSpPr>
        <p:spPr bwMode="auto">
          <a:xfrm>
            <a:off x="6641682" y="1497807"/>
            <a:ext cx="801291" cy="515540"/>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36" name="Rectangle 10" descr="Dependants rectangle (Thick outline) has attributes pname (dashed underline) and age in ovals connected to it. Dependants has a thick arrow pointing to covers" title="Dependants Diagram 1"/>
          <p:cNvSpPr>
            <a:spLocks noChangeArrowheads="1"/>
          </p:cNvSpPr>
          <p:nvPr/>
        </p:nvSpPr>
        <p:spPr bwMode="auto">
          <a:xfrm>
            <a:off x="8526442" y="1220391"/>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52237" name="Rectangle 11" descr="Dependants rectangle (Thick outline) has attributes pname (dashed underline) and age in ovals connected to it. Dependants has a thick arrow pointing to covers" title="Dependants Diagram 1"/>
          <p:cNvSpPr>
            <a:spLocks noChangeArrowheads="1"/>
          </p:cNvSpPr>
          <p:nvPr/>
        </p:nvSpPr>
        <p:spPr bwMode="auto">
          <a:xfrm>
            <a:off x="7635854" y="1200150"/>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52238" name="Rectangle 12" descr="Dependants rectangle (Thick outline) has attributes pname (dashed underline) and age in ovals connected to it. Dependants has a thick arrow pointing to covers" title="Dependants Diagram 1"/>
          <p:cNvSpPr>
            <a:spLocks noChangeArrowheads="1"/>
          </p:cNvSpPr>
          <p:nvPr/>
        </p:nvSpPr>
        <p:spPr bwMode="auto">
          <a:xfrm>
            <a:off x="8018045" y="1610916"/>
            <a:ext cx="1017107" cy="25199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52239" name="Rectangle 13"/>
          <p:cNvSpPr>
            <a:spLocks noChangeArrowheads="1"/>
          </p:cNvSpPr>
          <p:nvPr/>
        </p:nvSpPr>
        <p:spPr bwMode="auto">
          <a:xfrm>
            <a:off x="6728598" y="1599009"/>
            <a:ext cx="656430"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Covers</a:t>
            </a:r>
          </a:p>
        </p:txBody>
      </p:sp>
      <p:grpSp>
        <p:nvGrpSpPr>
          <p:cNvPr id="52240" name="Group 25" descr="Employees is in a rectangle. ssn (underlined), name, and lot are attributes in ovals connected to the Employees rectangle. Employees has a thin line connecting to the Covers diamond. " title="Employees Diagram 1"/>
          <p:cNvGrpSpPr>
            <a:grpSpLocks/>
          </p:cNvGrpSpPr>
          <p:nvPr/>
        </p:nvGrpSpPr>
        <p:grpSpPr bwMode="auto">
          <a:xfrm>
            <a:off x="4587855" y="1041796"/>
            <a:ext cx="1840706" cy="794147"/>
            <a:chOff x="1827" y="768"/>
            <a:chExt cx="1546" cy="667"/>
          </a:xfrm>
        </p:grpSpPr>
        <p:sp>
          <p:nvSpPr>
            <p:cNvPr id="52248" name="Freeform 14"/>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49" name="Freeform 15"/>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0" name="Freeform 16"/>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1" name="Freeform 17"/>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252" name="Rectangle 18"/>
            <p:cNvSpPr>
              <a:spLocks noChangeArrowheads="1"/>
            </p:cNvSpPr>
            <p:nvPr/>
          </p:nvSpPr>
          <p:spPr bwMode="auto">
            <a:xfrm>
              <a:off x="2345" y="768"/>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52253" name="Rectangle 19"/>
            <p:cNvSpPr>
              <a:spLocks noChangeArrowheads="1"/>
            </p:cNvSpPr>
            <p:nvPr/>
          </p:nvSpPr>
          <p:spPr bwMode="auto">
            <a:xfrm>
              <a:off x="2358" y="1223"/>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52254" name="Rectangle 20"/>
            <p:cNvSpPr>
              <a:spLocks noChangeArrowheads="1"/>
            </p:cNvSpPr>
            <p:nvPr/>
          </p:nvSpPr>
          <p:spPr bwMode="auto">
            <a:xfrm>
              <a:off x="1971" y="899"/>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2255" name="Rectangle 21"/>
            <p:cNvSpPr>
              <a:spLocks noChangeArrowheads="1"/>
            </p:cNvSpPr>
            <p:nvPr/>
          </p:nvSpPr>
          <p:spPr bwMode="auto">
            <a:xfrm>
              <a:off x="2998" y="904"/>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2256" name="Line 22"/>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7" name="Line 23"/>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58" name="Line 24"/>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2241" name="Line 26" descr="Dependants rectangle (Thick outline) has attributes pname (dashed underline) and age in ovals connected to it. Dependants has a thick arrow pointing to covers" title="Dependants Diagram 1"/>
          <p:cNvSpPr>
            <a:spLocks noChangeShapeType="1"/>
          </p:cNvSpPr>
          <p:nvPr/>
        </p:nvSpPr>
        <p:spPr bwMode="auto">
          <a:xfrm>
            <a:off x="7434638" y="1715691"/>
            <a:ext cx="596504" cy="0"/>
          </a:xfrm>
          <a:prstGeom prst="line">
            <a:avLst/>
          </a:prstGeom>
          <a:noFill/>
          <a:ln w="381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Line 27" descr="Dependants rectangle (Thick outline) has attributes pname (dashed underline) and age in ovals connected to it. Dependants has a thick arrow pointing to covers" title="Dependants Diagram 1"/>
          <p:cNvSpPr>
            <a:spLocks noChangeShapeType="1"/>
          </p:cNvSpPr>
          <p:nvPr/>
        </p:nvSpPr>
        <p:spPr bwMode="auto">
          <a:xfrm>
            <a:off x="7972801" y="1458516"/>
            <a:ext cx="241697" cy="1381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3" name="Line 28" descr="Dependants rectangle (Thick outline) has attributes pname (dashed underline) and age in ovals connected to it. Dependants has a thick arrow pointing to covers" title="Dependants Diagram 1"/>
          <p:cNvSpPr>
            <a:spLocks noChangeShapeType="1"/>
          </p:cNvSpPr>
          <p:nvPr/>
        </p:nvSpPr>
        <p:spPr bwMode="auto">
          <a:xfrm flipH="1">
            <a:off x="8580020" y="1481138"/>
            <a:ext cx="203597"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4" name="Line 29" descr="Dependants rectangle (Thick outline) has attributes pname (dashed underline) and age in ovals connected to it. Dependants has a thick arrow pointing to covers" title="Dependants Diagram 1"/>
          <p:cNvSpPr>
            <a:spLocks noChangeShapeType="1"/>
          </p:cNvSpPr>
          <p:nvPr/>
        </p:nvSpPr>
        <p:spPr bwMode="auto">
          <a:xfrm>
            <a:off x="7684670" y="1396603"/>
            <a:ext cx="507206"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5" name="Line 79" descr="Employees is in a rectangle. ssn (underlined), name, and lot are attributes in ovals connected to the Employees rectangle. Employees has a thin line connecting to the Covers diamond. " title="Employees"/>
          <p:cNvSpPr>
            <a:spLocks noChangeShapeType="1"/>
          </p:cNvSpPr>
          <p:nvPr/>
        </p:nvSpPr>
        <p:spPr bwMode="auto">
          <a:xfrm flipH="1">
            <a:off x="6122570" y="1727597"/>
            <a:ext cx="52387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6" name="Line 86" descr="Policies rectangle has policyid(underlined) and cost as attributes in ovals connected to it. Policies has a thin arrow pointing to the covers diamond" title="Policies"/>
          <p:cNvSpPr>
            <a:spLocks noChangeShapeType="1"/>
          </p:cNvSpPr>
          <p:nvPr/>
        </p:nvSpPr>
        <p:spPr bwMode="auto">
          <a:xfrm flipH="1">
            <a:off x="7041732" y="2411016"/>
            <a:ext cx="5954" cy="238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164453485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802"/>
                                        </p:tgtEl>
                                        <p:attrNameLst>
                                          <p:attrName>style.visibility</p:attrName>
                                        </p:attrNameLst>
                                      </p:cBhvr>
                                      <p:to>
                                        <p:strVal val="visible"/>
                                      </p:to>
                                    </p:set>
                                    <p:animEffect transition="in" filter="fade">
                                      <p:cBhvr>
                                        <p:cTn id="15" dur="500"/>
                                        <p:tgtEl>
                                          <p:spTgt spid="3080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07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autoUpdateAnimBg="0"/>
      <p:bldP spid="3080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99038-B728-5B48-B9DB-191447902CFB}"/>
              </a:ext>
            </a:extLst>
          </p:cNvPr>
          <p:cNvSpPr>
            <a:spLocks noGrp="1"/>
          </p:cNvSpPr>
          <p:nvPr>
            <p:ph type="title"/>
          </p:nvPr>
        </p:nvSpPr>
        <p:spPr/>
        <p:txBody>
          <a:bodyPr/>
          <a:lstStyle/>
          <a:p>
            <a:r>
              <a:rPr lang="en-US"/>
              <a:t>Binary and Ternary Relationship (cont)</a:t>
            </a:r>
            <a:endParaRPr lang="en-US" dirty="0"/>
          </a:p>
        </p:txBody>
      </p:sp>
      <p:sp>
        <p:nvSpPr>
          <p:cNvPr id="20" name="Content Placeholder 19">
            <a:extLst>
              <a:ext uri="{FF2B5EF4-FFF2-40B4-BE49-F238E27FC236}">
                <a16:creationId xmlns="" xmlns:a16="http://schemas.microsoft.com/office/drawing/2014/main" id="{8E78381A-2B7C-5843-AB9E-C7A942E831C5}"/>
              </a:ext>
            </a:extLst>
          </p:cNvPr>
          <p:cNvSpPr>
            <a:spLocks noGrp="1"/>
          </p:cNvSpPr>
          <p:nvPr>
            <p:ph idx="1"/>
          </p:nvPr>
        </p:nvSpPr>
        <p:spPr>
          <a:xfrm>
            <a:off x="5238174" y="1113784"/>
            <a:ext cx="4082405" cy="2544312"/>
          </a:xfrm>
        </p:spPr>
        <p:txBody>
          <a:bodyPr>
            <a:normAutofit/>
          </a:bodyPr>
          <a:lstStyle/>
          <a:p>
            <a:pPr marL="0" indent="0">
              <a:lnSpc>
                <a:spcPct val="90000"/>
              </a:lnSpc>
              <a:buNone/>
            </a:pPr>
            <a:r>
              <a:rPr lang="en-US" altLang="x-none" sz="1500" dirty="0"/>
              <a:t>S </a:t>
            </a:r>
            <a:r>
              <a:rPr lang="ja-JP" altLang="en-US" sz="1500"/>
              <a:t>“</a:t>
            </a:r>
            <a:r>
              <a:rPr lang="en-US" altLang="ja-JP" sz="1500" dirty="0"/>
              <a:t>can-supply</a:t>
            </a:r>
            <a:r>
              <a:rPr lang="ja-JP" altLang="en-US" sz="1500"/>
              <a:t>”</a:t>
            </a:r>
            <a:r>
              <a:rPr lang="en-US" altLang="ja-JP" sz="1500" dirty="0"/>
              <a:t> P,  D </a:t>
            </a:r>
            <a:r>
              <a:rPr lang="ja-JP" altLang="en-US" sz="1500"/>
              <a:t>“</a:t>
            </a:r>
            <a:r>
              <a:rPr lang="en-US" altLang="ja-JP" sz="1500" dirty="0"/>
              <a:t>needs</a:t>
            </a:r>
            <a:r>
              <a:rPr lang="ja-JP" altLang="en-US" sz="1500"/>
              <a:t>”</a:t>
            </a:r>
            <a:r>
              <a:rPr lang="en-US" altLang="ja-JP" sz="1500" dirty="0"/>
              <a:t> P,  and D  </a:t>
            </a:r>
            <a:r>
              <a:rPr lang="ja-JP" altLang="en-US" sz="1500"/>
              <a:t>“</a:t>
            </a:r>
            <a:r>
              <a:rPr lang="en-US" altLang="ja-JP" sz="1500" dirty="0"/>
              <a:t>deals-with</a:t>
            </a:r>
            <a:r>
              <a:rPr lang="ja-JP" altLang="en-US" sz="1500"/>
              <a:t>”</a:t>
            </a:r>
            <a:r>
              <a:rPr lang="en-US" altLang="ja-JP" sz="1500" dirty="0"/>
              <a:t> S does not imply that D has agreed to buy P from S.</a:t>
            </a:r>
          </a:p>
          <a:p>
            <a:pPr marL="0" indent="0">
              <a:lnSpc>
                <a:spcPct val="90000"/>
              </a:lnSpc>
              <a:spcBef>
                <a:spcPts val="2000"/>
              </a:spcBef>
              <a:buNone/>
            </a:pPr>
            <a:r>
              <a:rPr lang="en-US" altLang="x-none" sz="1500" dirty="0"/>
              <a:t>How do we record </a:t>
            </a:r>
            <a:r>
              <a:rPr lang="en-US" altLang="x-none" sz="1500" i="1" dirty="0"/>
              <a:t>qty</a:t>
            </a:r>
            <a:r>
              <a:rPr lang="en-US" altLang="x-none" sz="1500" dirty="0"/>
              <a:t>?</a:t>
            </a:r>
          </a:p>
        </p:txBody>
      </p:sp>
      <p:sp>
        <p:nvSpPr>
          <p:cNvPr id="23" name="Freeform 18" descr="Contract diamond has the attribute qty attatches to it and thin lines connecting it to 3 rectangles: Parts, Departments, Suppliers. " title="Diagram 1">
            <a:extLst>
              <a:ext uri="{FF2B5EF4-FFF2-40B4-BE49-F238E27FC236}">
                <a16:creationId xmlns="" xmlns:a16="http://schemas.microsoft.com/office/drawing/2014/main" id="{E9306CC6-E490-7C46-BE70-002BB616B7E5}"/>
              </a:ext>
            </a:extLst>
          </p:cNvPr>
          <p:cNvSpPr>
            <a:spLocks/>
          </p:cNvSpPr>
          <p:nvPr/>
        </p:nvSpPr>
        <p:spPr bwMode="auto">
          <a:xfrm>
            <a:off x="1566067" y="863979"/>
            <a:ext cx="1022350" cy="361950"/>
          </a:xfrm>
          <a:custGeom>
            <a:avLst/>
            <a:gdLst>
              <a:gd name="T0" fmla="*/ 2147483647 w 545"/>
              <a:gd name="T1" fmla="*/ 2147483647 h 198"/>
              <a:gd name="T2" fmla="*/ 2147483647 w 545"/>
              <a:gd name="T3" fmla="*/ 2147483647 h 198"/>
              <a:gd name="T4" fmla="*/ 2147483647 w 545"/>
              <a:gd name="T5" fmla="*/ 2147483647 h 198"/>
              <a:gd name="T6" fmla="*/ 2147483647 w 545"/>
              <a:gd name="T7" fmla="*/ 2147483647 h 198"/>
              <a:gd name="T8" fmla="*/ 2147483647 w 545"/>
              <a:gd name="T9" fmla="*/ 2147483647 h 198"/>
              <a:gd name="T10" fmla="*/ 2147483647 w 545"/>
              <a:gd name="T11" fmla="*/ 2147483647 h 198"/>
              <a:gd name="T12" fmla="*/ 2147483647 w 545"/>
              <a:gd name="T13" fmla="*/ 2147483647 h 198"/>
              <a:gd name="T14" fmla="*/ 2147483647 w 545"/>
              <a:gd name="T15" fmla="*/ 2147483647 h 198"/>
              <a:gd name="T16" fmla="*/ 2147483647 w 545"/>
              <a:gd name="T17" fmla="*/ 2147483647 h 198"/>
              <a:gd name="T18" fmla="*/ 2147483647 w 545"/>
              <a:gd name="T19" fmla="*/ 2147483647 h 198"/>
              <a:gd name="T20" fmla="*/ 2147483647 w 545"/>
              <a:gd name="T21" fmla="*/ 2147483647 h 198"/>
              <a:gd name="T22" fmla="*/ 2147483647 w 545"/>
              <a:gd name="T23" fmla="*/ 2147483647 h 198"/>
              <a:gd name="T24" fmla="*/ 2147483647 w 545"/>
              <a:gd name="T25" fmla="*/ 2147483647 h 198"/>
              <a:gd name="T26" fmla="*/ 2147483647 w 545"/>
              <a:gd name="T27" fmla="*/ 2147483647 h 198"/>
              <a:gd name="T28" fmla="*/ 2147483647 w 545"/>
              <a:gd name="T29" fmla="*/ 2147483647 h 198"/>
              <a:gd name="T30" fmla="*/ 2147483647 w 545"/>
              <a:gd name="T31" fmla="*/ 2147483647 h 198"/>
              <a:gd name="T32" fmla="*/ 2147483647 w 545"/>
              <a:gd name="T33" fmla="*/ 2147483647 h 198"/>
              <a:gd name="T34" fmla="*/ 2147483647 w 545"/>
              <a:gd name="T35" fmla="*/ 2147483647 h 198"/>
              <a:gd name="T36" fmla="*/ 2147483647 w 545"/>
              <a:gd name="T37" fmla="*/ 2147483647 h 198"/>
              <a:gd name="T38" fmla="*/ 2147483647 w 545"/>
              <a:gd name="T39" fmla="*/ 2147483647 h 198"/>
              <a:gd name="T40" fmla="*/ 2147483647 w 545"/>
              <a:gd name="T41" fmla="*/ 2147483647 h 198"/>
              <a:gd name="T42" fmla="*/ 2147483647 w 545"/>
              <a:gd name="T43" fmla="*/ 2147483647 h 198"/>
              <a:gd name="T44" fmla="*/ 2147483647 w 545"/>
              <a:gd name="T45" fmla="*/ 2147483647 h 198"/>
              <a:gd name="T46" fmla="*/ 2147483647 w 545"/>
              <a:gd name="T47" fmla="*/ 2147483647 h 198"/>
              <a:gd name="T48" fmla="*/ 2147483647 w 545"/>
              <a:gd name="T49" fmla="*/ 2147483647 h 198"/>
              <a:gd name="T50" fmla="*/ 2147483647 w 545"/>
              <a:gd name="T51" fmla="*/ 2147483647 h 198"/>
              <a:gd name="T52" fmla="*/ 2147483647 w 545"/>
              <a:gd name="T53" fmla="*/ 2147483647 h 198"/>
              <a:gd name="T54" fmla="*/ 2147483647 w 545"/>
              <a:gd name="T55" fmla="*/ 2147483647 h 198"/>
              <a:gd name="T56" fmla="*/ 2147483647 w 545"/>
              <a:gd name="T57" fmla="*/ 2147483647 h 198"/>
              <a:gd name="T58" fmla="*/ 2147483647 w 545"/>
              <a:gd name="T59" fmla="*/ 2147483647 h 198"/>
              <a:gd name="T60" fmla="*/ 2147483647 w 545"/>
              <a:gd name="T61" fmla="*/ 2147483647 h 198"/>
              <a:gd name="T62" fmla="*/ 2147483647 w 545"/>
              <a:gd name="T63" fmla="*/ 2147483647 h 198"/>
              <a:gd name="T64" fmla="*/ 2147483647 w 545"/>
              <a:gd name="T65" fmla="*/ 2147483647 h 198"/>
              <a:gd name="T66" fmla="*/ 2147483647 w 545"/>
              <a:gd name="T67" fmla="*/ 2147483647 h 198"/>
              <a:gd name="T68" fmla="*/ 2147483647 w 545"/>
              <a:gd name="T69" fmla="*/ 2147483647 h 198"/>
              <a:gd name="T70" fmla="*/ 2147483647 w 545"/>
              <a:gd name="T71" fmla="*/ 214748364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20" descr="Contract diamond has the attribute qty attatches to it and thin lines connecting it to 3 rectangles: Parts, Departments, Suppliers. " title="Diagram 1">
            <a:extLst>
              <a:ext uri="{FF2B5EF4-FFF2-40B4-BE49-F238E27FC236}">
                <a16:creationId xmlns="" xmlns:a16="http://schemas.microsoft.com/office/drawing/2014/main" id="{E1858539-2C63-504A-BB96-6C9E73D910D3}"/>
              </a:ext>
            </a:extLst>
          </p:cNvPr>
          <p:cNvSpPr>
            <a:spLocks/>
          </p:cNvSpPr>
          <p:nvPr/>
        </p:nvSpPr>
        <p:spPr bwMode="auto">
          <a:xfrm>
            <a:off x="2967830" y="1693574"/>
            <a:ext cx="1582737" cy="338137"/>
          </a:xfrm>
          <a:custGeom>
            <a:avLst/>
            <a:gdLst>
              <a:gd name="T0" fmla="*/ 2147483647 w 844"/>
              <a:gd name="T1" fmla="*/ 2147483647 h 185"/>
              <a:gd name="T2" fmla="*/ 2147483647 w 844"/>
              <a:gd name="T3" fmla="*/ 0 h 185"/>
              <a:gd name="T4" fmla="*/ 0 w 844"/>
              <a:gd name="T5" fmla="*/ 0 h 185"/>
              <a:gd name="T6" fmla="*/ 0 w 844"/>
              <a:gd name="T7" fmla="*/ 2147483647 h 185"/>
              <a:gd name="T8" fmla="*/ 2147483647 w 844"/>
              <a:gd name="T9" fmla="*/ 2147483647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21" descr="Contract diamond has the attribute qty attatches to it and thin lines connecting it to 3 rectangles: Parts, Departments, Suppliers. " title="Diagram 1">
            <a:extLst>
              <a:ext uri="{FF2B5EF4-FFF2-40B4-BE49-F238E27FC236}">
                <a16:creationId xmlns="" xmlns:a16="http://schemas.microsoft.com/office/drawing/2014/main" id="{29ABFE83-5231-3E49-A41A-6ED4719DA951}"/>
              </a:ext>
            </a:extLst>
          </p:cNvPr>
          <p:cNvSpPr>
            <a:spLocks noChangeArrowheads="1"/>
          </p:cNvSpPr>
          <p:nvPr/>
        </p:nvSpPr>
        <p:spPr bwMode="auto">
          <a:xfrm>
            <a:off x="1718467" y="895350"/>
            <a:ext cx="64373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dirty="0"/>
              <a:t>qty</a:t>
            </a:r>
          </a:p>
        </p:txBody>
      </p:sp>
      <p:grpSp>
        <p:nvGrpSpPr>
          <p:cNvPr id="55" name="Group 54" descr="Contract diamond has the attribute qty attatches to it and thin lines connecting it to 3 rectangles: Parts, Departments, Suppliers. " title="Diagram 1">
            <a:extLst>
              <a:ext uri="{FF2B5EF4-FFF2-40B4-BE49-F238E27FC236}">
                <a16:creationId xmlns="" xmlns:a16="http://schemas.microsoft.com/office/drawing/2014/main" id="{AB8DBDA1-5B2B-BB4D-9B46-22773710D896}"/>
              </a:ext>
            </a:extLst>
          </p:cNvPr>
          <p:cNvGrpSpPr/>
          <p:nvPr/>
        </p:nvGrpSpPr>
        <p:grpSpPr>
          <a:xfrm>
            <a:off x="68260" y="1143722"/>
            <a:ext cx="4445721" cy="1779587"/>
            <a:chOff x="54767" y="1271299"/>
            <a:chExt cx="4445721" cy="1779587"/>
          </a:xfrm>
        </p:grpSpPr>
        <p:sp>
          <p:nvSpPr>
            <p:cNvPr id="21" name="Freeform 10" descr="Contract diamond has the attribute qty attatches to it and thin lines connecting it to 3 rectangles: Parts, Departments, Suppliers. " title="Diagram 1">
              <a:extLst>
                <a:ext uri="{FF2B5EF4-FFF2-40B4-BE49-F238E27FC236}">
                  <a16:creationId xmlns="" xmlns:a16="http://schemas.microsoft.com/office/drawing/2014/main" id="{27C40844-2986-BA4B-9AC1-712B6267C717}"/>
                </a:ext>
              </a:extLst>
            </p:cNvPr>
            <p:cNvSpPr>
              <a:spLocks/>
            </p:cNvSpPr>
            <p:nvPr/>
          </p:nvSpPr>
          <p:spPr bwMode="auto">
            <a:xfrm>
              <a:off x="1197767" y="2679411"/>
              <a:ext cx="1333500" cy="371475"/>
            </a:xfrm>
            <a:custGeom>
              <a:avLst/>
              <a:gdLst>
                <a:gd name="T0" fmla="*/ 2147483647 w 711"/>
                <a:gd name="T1" fmla="*/ 2147483647 h 203"/>
                <a:gd name="T2" fmla="*/ 2147483647 w 711"/>
                <a:gd name="T3" fmla="*/ 0 h 203"/>
                <a:gd name="T4" fmla="*/ 0 w 711"/>
                <a:gd name="T5" fmla="*/ 0 h 203"/>
                <a:gd name="T6" fmla="*/ 0 w 711"/>
                <a:gd name="T7" fmla="*/ 2147483647 h 203"/>
                <a:gd name="T8" fmla="*/ 2147483647 w 711"/>
                <a:gd name="T9" fmla="*/ 2147483647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11" descr="Contract diamond has the attribute qty attatches to it and thin lines connecting it to 3 rectangles: Parts, Departments, Suppliers. " title="Diagram 1">
              <a:extLst>
                <a:ext uri="{FF2B5EF4-FFF2-40B4-BE49-F238E27FC236}">
                  <a16:creationId xmlns="" xmlns:a16="http://schemas.microsoft.com/office/drawing/2014/main" id="{EF6D209A-3334-7044-9AFF-A7FB7BA4FB03}"/>
                </a:ext>
              </a:extLst>
            </p:cNvPr>
            <p:cNvSpPr>
              <a:spLocks noChangeArrowheads="1"/>
            </p:cNvSpPr>
            <p:nvPr/>
          </p:nvSpPr>
          <p:spPr bwMode="auto">
            <a:xfrm>
              <a:off x="1327942" y="2642899"/>
              <a:ext cx="110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Suppliers</a:t>
              </a:r>
            </a:p>
          </p:txBody>
        </p:sp>
        <p:sp>
          <p:nvSpPr>
            <p:cNvPr id="26" name="Rectangle 23">
              <a:extLst>
                <a:ext uri="{FF2B5EF4-FFF2-40B4-BE49-F238E27FC236}">
                  <a16:creationId xmlns="" xmlns:a16="http://schemas.microsoft.com/office/drawing/2014/main" id="{8F3C9F68-9AC1-4140-95E8-95A7579A53D9}"/>
                </a:ext>
              </a:extLst>
            </p:cNvPr>
            <p:cNvSpPr>
              <a:spLocks noChangeArrowheads="1"/>
            </p:cNvSpPr>
            <p:nvPr/>
          </p:nvSpPr>
          <p:spPr bwMode="auto">
            <a:xfrm>
              <a:off x="3078088" y="1735318"/>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dirty="0"/>
                <a:t>Departments</a:t>
              </a:r>
            </a:p>
          </p:txBody>
        </p:sp>
        <p:sp>
          <p:nvSpPr>
            <p:cNvPr id="27" name="Rectangle 24" descr="Contract diamond has the attribute qty attatches to it and thin lines connecting it to 3 rectangles: Parts, Departments, Suppliers. " title="Diagram 1">
              <a:extLst>
                <a:ext uri="{FF2B5EF4-FFF2-40B4-BE49-F238E27FC236}">
                  <a16:creationId xmlns="" xmlns:a16="http://schemas.microsoft.com/office/drawing/2014/main" id="{29BFADAC-E6AF-284A-90B7-3E6D310F2908}"/>
                </a:ext>
              </a:extLst>
            </p:cNvPr>
            <p:cNvSpPr>
              <a:spLocks noChangeArrowheads="1"/>
            </p:cNvSpPr>
            <p:nvPr/>
          </p:nvSpPr>
          <p:spPr bwMode="auto">
            <a:xfrm>
              <a:off x="1367630" y="1671349"/>
              <a:ext cx="1016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Contract</a:t>
              </a:r>
            </a:p>
          </p:txBody>
        </p:sp>
        <p:sp>
          <p:nvSpPr>
            <p:cNvPr id="28" name="Freeform 28" descr="Contract diamond has the attribute qty attatches to it and thin lines connecting it to 3 rectangles: Parts, Departments, Suppliers. " title="Diagram 1">
              <a:extLst>
                <a:ext uri="{FF2B5EF4-FFF2-40B4-BE49-F238E27FC236}">
                  <a16:creationId xmlns="" xmlns:a16="http://schemas.microsoft.com/office/drawing/2014/main" id="{ECCD1B62-FF49-F941-B763-4F9F196BD3B7}"/>
                </a:ext>
              </a:extLst>
            </p:cNvPr>
            <p:cNvSpPr>
              <a:spLocks/>
            </p:cNvSpPr>
            <p:nvPr/>
          </p:nvSpPr>
          <p:spPr bwMode="auto">
            <a:xfrm>
              <a:off x="54767" y="1682461"/>
              <a:ext cx="757238" cy="311150"/>
            </a:xfrm>
            <a:custGeom>
              <a:avLst/>
              <a:gdLst>
                <a:gd name="T0" fmla="*/ 2147483647 w 820"/>
                <a:gd name="T1" fmla="*/ 2147483647 h 170"/>
                <a:gd name="T2" fmla="*/ 2147483647 w 820"/>
                <a:gd name="T3" fmla="*/ 0 h 170"/>
                <a:gd name="T4" fmla="*/ 0 w 820"/>
                <a:gd name="T5" fmla="*/ 0 h 170"/>
                <a:gd name="T6" fmla="*/ 0 w 820"/>
                <a:gd name="T7" fmla="*/ 2147483647 h 170"/>
                <a:gd name="T8" fmla="*/ 2147483647 w 820"/>
                <a:gd name="T9" fmla="*/ 2147483647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31" descr="Contract diamond has the attribute qty attatches to it and thin lines connecting it to 3 rectangles: Parts, Departments, Suppliers. " title="Diagram 1">
              <a:extLst>
                <a:ext uri="{FF2B5EF4-FFF2-40B4-BE49-F238E27FC236}">
                  <a16:creationId xmlns="" xmlns:a16="http://schemas.microsoft.com/office/drawing/2014/main" id="{92D71EDB-4C23-AD4D-97A2-B0395742298C}"/>
                </a:ext>
              </a:extLst>
            </p:cNvPr>
            <p:cNvSpPr>
              <a:spLocks noChangeArrowheads="1"/>
            </p:cNvSpPr>
            <p:nvPr/>
          </p:nvSpPr>
          <p:spPr bwMode="auto">
            <a:xfrm>
              <a:off x="130967" y="1647536"/>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Parts</a:t>
              </a:r>
            </a:p>
          </p:txBody>
        </p:sp>
        <p:sp>
          <p:nvSpPr>
            <p:cNvPr id="30" name="Line 37" descr="Contract diamond has the attribute qty attatches to it and thin lines connecting it to 3 rectangles: Parts, Departments, Suppliers. " title="Diagram 1">
              <a:extLst>
                <a:ext uri="{FF2B5EF4-FFF2-40B4-BE49-F238E27FC236}">
                  <a16:creationId xmlns="" xmlns:a16="http://schemas.microsoft.com/office/drawing/2014/main" id="{2DCEE729-BA94-3D40-AA6B-88173464949D}"/>
                </a:ext>
              </a:extLst>
            </p:cNvPr>
            <p:cNvSpPr>
              <a:spLocks noChangeShapeType="1"/>
            </p:cNvSpPr>
            <p:nvPr/>
          </p:nvSpPr>
          <p:spPr bwMode="auto">
            <a:xfrm>
              <a:off x="2469355" y="1880899"/>
              <a:ext cx="55721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9" descr="Contract diamond has the attribute qty attatches to it and thin lines connecting it to 3 rectangles: Parts, Departments, Suppliers. " title="Diagram 1">
              <a:extLst>
                <a:ext uri="{FF2B5EF4-FFF2-40B4-BE49-F238E27FC236}">
                  <a16:creationId xmlns="" xmlns:a16="http://schemas.microsoft.com/office/drawing/2014/main" id="{9EA6575A-B29D-9247-97A6-07649EC715A8}"/>
                </a:ext>
              </a:extLst>
            </p:cNvPr>
            <p:cNvSpPr>
              <a:spLocks noChangeShapeType="1"/>
            </p:cNvSpPr>
            <p:nvPr/>
          </p:nvSpPr>
          <p:spPr bwMode="auto">
            <a:xfrm flipH="1">
              <a:off x="1807367" y="1271299"/>
              <a:ext cx="15240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41" descr="Contract diamond has the attribute qty attatches to it and thin lines connecting it to 3 rectangles: Parts, Departments, Suppliers. " title="Diagram 1">
              <a:extLst>
                <a:ext uri="{FF2B5EF4-FFF2-40B4-BE49-F238E27FC236}">
                  <a16:creationId xmlns="" xmlns:a16="http://schemas.microsoft.com/office/drawing/2014/main" id="{C92B6D5A-A593-624C-8D94-61500EBEFBB5}"/>
                </a:ext>
              </a:extLst>
            </p:cNvPr>
            <p:cNvSpPr>
              <a:spLocks noChangeShapeType="1"/>
            </p:cNvSpPr>
            <p:nvPr/>
          </p:nvSpPr>
          <p:spPr bwMode="auto">
            <a:xfrm flipH="1">
              <a:off x="816767" y="1868199"/>
              <a:ext cx="422275" cy="127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42" descr="Contract diamond has the attribute qty attatches to it and thin lines connecting it to 3 rectangles: Parts, Departments, Suppliers. " title="Diagram 1">
              <a:extLst>
                <a:ext uri="{FF2B5EF4-FFF2-40B4-BE49-F238E27FC236}">
                  <a16:creationId xmlns="" xmlns:a16="http://schemas.microsoft.com/office/drawing/2014/main" id="{27D3F55F-EFF8-2C48-81B6-86DF2201DE46}"/>
                </a:ext>
              </a:extLst>
            </p:cNvPr>
            <p:cNvSpPr>
              <a:spLocks noChangeShapeType="1"/>
            </p:cNvSpPr>
            <p:nvPr/>
          </p:nvSpPr>
          <p:spPr bwMode="auto">
            <a:xfrm>
              <a:off x="1861342" y="2307936"/>
              <a:ext cx="22225" cy="411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5" name="Freeform 69" descr="Contract diamond has the attribute qty attatches to it and thin lines connecting it to 3 rectangles: Parts, Departments, Suppliers. " title="Diagram 1">
              <a:extLst>
                <a:ext uri="{FF2B5EF4-FFF2-40B4-BE49-F238E27FC236}">
                  <a16:creationId xmlns="" xmlns:a16="http://schemas.microsoft.com/office/drawing/2014/main" id="{529B0235-6BE4-1C45-BA90-C78D7132881F}"/>
                </a:ext>
              </a:extLst>
            </p:cNvPr>
            <p:cNvSpPr>
              <a:spLocks/>
            </p:cNvSpPr>
            <p:nvPr/>
          </p:nvSpPr>
          <p:spPr bwMode="auto">
            <a:xfrm>
              <a:off x="1231105" y="1466561"/>
              <a:ext cx="1262062"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6" name="Group 55" descr="Parts rectangle is connected to the needs and can-supply diamonds. Departments Rectangle is connected to the deals-with and needs diamonds. Suppliers are connnected with the deals-with and can-supply diamonds" title="Diagram 2">
            <a:extLst>
              <a:ext uri="{FF2B5EF4-FFF2-40B4-BE49-F238E27FC236}">
                <a16:creationId xmlns="" xmlns:a16="http://schemas.microsoft.com/office/drawing/2014/main" id="{A110DF0E-D895-C24D-8BF3-A58BE031F6B9}"/>
              </a:ext>
            </a:extLst>
          </p:cNvPr>
          <p:cNvGrpSpPr/>
          <p:nvPr/>
        </p:nvGrpSpPr>
        <p:grpSpPr>
          <a:xfrm>
            <a:off x="429491" y="3305356"/>
            <a:ext cx="4843463" cy="1752600"/>
            <a:chOff x="429491" y="3305356"/>
            <a:chExt cx="4843463" cy="1752600"/>
          </a:xfrm>
        </p:grpSpPr>
        <p:sp>
          <p:nvSpPr>
            <p:cNvPr id="36" name="Freeform 44">
              <a:extLst>
                <a:ext uri="{FF2B5EF4-FFF2-40B4-BE49-F238E27FC236}">
                  <a16:creationId xmlns="" xmlns:a16="http://schemas.microsoft.com/office/drawing/2014/main" id="{90B7BD07-5263-0845-BC68-26861CF268C6}"/>
                </a:ext>
              </a:extLst>
            </p:cNvPr>
            <p:cNvSpPr>
              <a:spLocks/>
            </p:cNvSpPr>
            <p:nvPr/>
          </p:nvSpPr>
          <p:spPr bwMode="auto">
            <a:xfrm>
              <a:off x="1920154" y="4542019"/>
              <a:ext cx="1333500" cy="371475"/>
            </a:xfrm>
            <a:custGeom>
              <a:avLst/>
              <a:gdLst>
                <a:gd name="T0" fmla="*/ 2147483647 w 711"/>
                <a:gd name="T1" fmla="*/ 2147483647 h 203"/>
                <a:gd name="T2" fmla="*/ 2147483647 w 711"/>
                <a:gd name="T3" fmla="*/ 0 h 203"/>
                <a:gd name="T4" fmla="*/ 0 w 711"/>
                <a:gd name="T5" fmla="*/ 0 h 203"/>
                <a:gd name="T6" fmla="*/ 0 w 711"/>
                <a:gd name="T7" fmla="*/ 2147483647 h 203"/>
                <a:gd name="T8" fmla="*/ 2147483647 w 711"/>
                <a:gd name="T9" fmla="*/ 2147483647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Rectangle 45">
              <a:extLst>
                <a:ext uri="{FF2B5EF4-FFF2-40B4-BE49-F238E27FC236}">
                  <a16:creationId xmlns="" xmlns:a16="http://schemas.microsoft.com/office/drawing/2014/main" id="{DF713A42-4D25-074C-B252-9C6B475F8332}"/>
                </a:ext>
              </a:extLst>
            </p:cNvPr>
            <p:cNvSpPr>
              <a:spLocks noChangeArrowheads="1"/>
            </p:cNvSpPr>
            <p:nvPr/>
          </p:nvSpPr>
          <p:spPr bwMode="auto">
            <a:xfrm>
              <a:off x="2050329" y="4505506"/>
              <a:ext cx="11064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Suppliers</a:t>
              </a:r>
            </a:p>
          </p:txBody>
        </p:sp>
        <p:sp>
          <p:nvSpPr>
            <p:cNvPr id="38" name="Freeform 47">
              <a:extLst>
                <a:ext uri="{FF2B5EF4-FFF2-40B4-BE49-F238E27FC236}">
                  <a16:creationId xmlns="" xmlns:a16="http://schemas.microsoft.com/office/drawing/2014/main" id="{F6F0F178-47E7-FB4E-BE2A-4CC86BB97014}"/>
                </a:ext>
              </a:extLst>
            </p:cNvPr>
            <p:cNvSpPr>
              <a:spLocks/>
            </p:cNvSpPr>
            <p:nvPr/>
          </p:nvSpPr>
          <p:spPr bwMode="auto">
            <a:xfrm>
              <a:off x="3723554" y="4265794"/>
              <a:ext cx="1262062" cy="792162"/>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48">
              <a:extLst>
                <a:ext uri="{FF2B5EF4-FFF2-40B4-BE49-F238E27FC236}">
                  <a16:creationId xmlns="" xmlns:a16="http://schemas.microsoft.com/office/drawing/2014/main" id="{C56673DA-0791-9642-BD31-B3623FE4F076}"/>
                </a:ext>
              </a:extLst>
            </p:cNvPr>
            <p:cNvSpPr>
              <a:spLocks/>
            </p:cNvSpPr>
            <p:nvPr/>
          </p:nvSpPr>
          <p:spPr bwMode="auto">
            <a:xfrm>
              <a:off x="3690216" y="3556181"/>
              <a:ext cx="1582738" cy="338138"/>
            </a:xfrm>
            <a:custGeom>
              <a:avLst/>
              <a:gdLst>
                <a:gd name="T0" fmla="*/ 2147483647 w 844"/>
                <a:gd name="T1" fmla="*/ 2147483647 h 185"/>
                <a:gd name="T2" fmla="*/ 2147483647 w 844"/>
                <a:gd name="T3" fmla="*/ 0 h 185"/>
                <a:gd name="T4" fmla="*/ 0 w 844"/>
                <a:gd name="T5" fmla="*/ 0 h 185"/>
                <a:gd name="T6" fmla="*/ 0 w 844"/>
                <a:gd name="T7" fmla="*/ 2147483647 h 185"/>
                <a:gd name="T8" fmla="*/ 2147483647 w 844"/>
                <a:gd name="T9" fmla="*/ 2147483647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50">
              <a:extLst>
                <a:ext uri="{FF2B5EF4-FFF2-40B4-BE49-F238E27FC236}">
                  <a16:creationId xmlns="" xmlns:a16="http://schemas.microsoft.com/office/drawing/2014/main" id="{29A91FE0-195C-AE4D-BEC5-8FC83944E230}"/>
                </a:ext>
              </a:extLst>
            </p:cNvPr>
            <p:cNvSpPr>
              <a:spLocks noChangeArrowheads="1"/>
            </p:cNvSpPr>
            <p:nvPr/>
          </p:nvSpPr>
          <p:spPr bwMode="auto">
            <a:xfrm>
              <a:off x="3742604" y="3499031"/>
              <a:ext cx="1422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Departments</a:t>
              </a:r>
            </a:p>
          </p:txBody>
        </p:sp>
        <p:sp>
          <p:nvSpPr>
            <p:cNvPr id="41" name="Rectangle 51">
              <a:extLst>
                <a:ext uri="{FF2B5EF4-FFF2-40B4-BE49-F238E27FC236}">
                  <a16:creationId xmlns="" xmlns:a16="http://schemas.microsoft.com/office/drawing/2014/main" id="{4F74101D-E2D5-424C-9170-494F69D9804E}"/>
                </a:ext>
              </a:extLst>
            </p:cNvPr>
            <p:cNvSpPr>
              <a:spLocks noChangeArrowheads="1"/>
            </p:cNvSpPr>
            <p:nvPr/>
          </p:nvSpPr>
          <p:spPr bwMode="auto">
            <a:xfrm>
              <a:off x="3766416" y="4495981"/>
              <a:ext cx="1174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deals-with</a:t>
              </a:r>
            </a:p>
          </p:txBody>
        </p:sp>
        <p:sp>
          <p:nvSpPr>
            <p:cNvPr id="42" name="Freeform 52">
              <a:extLst>
                <a:ext uri="{FF2B5EF4-FFF2-40B4-BE49-F238E27FC236}">
                  <a16:creationId xmlns="" xmlns:a16="http://schemas.microsoft.com/office/drawing/2014/main" id="{2DB70443-EDF2-6C42-80E3-6293CD7DE832}"/>
                </a:ext>
              </a:extLst>
            </p:cNvPr>
            <p:cNvSpPr>
              <a:spLocks/>
            </p:cNvSpPr>
            <p:nvPr/>
          </p:nvSpPr>
          <p:spPr bwMode="auto">
            <a:xfrm>
              <a:off x="642216" y="3492681"/>
              <a:ext cx="757238" cy="311150"/>
            </a:xfrm>
            <a:custGeom>
              <a:avLst/>
              <a:gdLst>
                <a:gd name="T0" fmla="*/ 2147483647 w 820"/>
                <a:gd name="T1" fmla="*/ 2147483647 h 170"/>
                <a:gd name="T2" fmla="*/ 2147483647 w 820"/>
                <a:gd name="T3" fmla="*/ 0 h 170"/>
                <a:gd name="T4" fmla="*/ 0 w 820"/>
                <a:gd name="T5" fmla="*/ 0 h 170"/>
                <a:gd name="T6" fmla="*/ 0 w 820"/>
                <a:gd name="T7" fmla="*/ 2147483647 h 170"/>
                <a:gd name="T8" fmla="*/ 2147483647 w 820"/>
                <a:gd name="T9" fmla="*/ 2147483647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53">
              <a:extLst>
                <a:ext uri="{FF2B5EF4-FFF2-40B4-BE49-F238E27FC236}">
                  <a16:creationId xmlns="" xmlns:a16="http://schemas.microsoft.com/office/drawing/2014/main" id="{5B5D86FF-39EB-0047-B6E5-F88BDB891929}"/>
                </a:ext>
              </a:extLst>
            </p:cNvPr>
            <p:cNvSpPr>
              <a:spLocks noChangeArrowheads="1"/>
            </p:cNvSpPr>
            <p:nvPr/>
          </p:nvSpPr>
          <p:spPr bwMode="auto">
            <a:xfrm>
              <a:off x="718416" y="3457756"/>
              <a:ext cx="688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Parts</a:t>
              </a:r>
            </a:p>
          </p:txBody>
        </p:sp>
        <p:sp>
          <p:nvSpPr>
            <p:cNvPr id="44" name="Freeform 58">
              <a:extLst>
                <a:ext uri="{FF2B5EF4-FFF2-40B4-BE49-F238E27FC236}">
                  <a16:creationId xmlns="" xmlns:a16="http://schemas.microsoft.com/office/drawing/2014/main" id="{06C50394-0DB3-5740-B151-2C0A67D64C38}"/>
                </a:ext>
              </a:extLst>
            </p:cNvPr>
            <p:cNvSpPr>
              <a:spLocks/>
            </p:cNvSpPr>
            <p:nvPr/>
          </p:nvSpPr>
          <p:spPr bwMode="auto">
            <a:xfrm>
              <a:off x="429491" y="4140381"/>
              <a:ext cx="1262063"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Rectangle 59">
              <a:extLst>
                <a:ext uri="{FF2B5EF4-FFF2-40B4-BE49-F238E27FC236}">
                  <a16:creationId xmlns="" xmlns:a16="http://schemas.microsoft.com/office/drawing/2014/main" id="{55748EDA-81B6-0C44-BA95-2588BFAB36F1}"/>
                </a:ext>
              </a:extLst>
            </p:cNvPr>
            <p:cNvSpPr>
              <a:spLocks noChangeArrowheads="1"/>
            </p:cNvSpPr>
            <p:nvPr/>
          </p:nvSpPr>
          <p:spPr bwMode="auto">
            <a:xfrm>
              <a:off x="456479" y="4343581"/>
              <a:ext cx="1254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can-supply</a:t>
              </a:r>
            </a:p>
          </p:txBody>
        </p:sp>
        <p:sp>
          <p:nvSpPr>
            <p:cNvPr id="46" name="Line 61">
              <a:extLst>
                <a:ext uri="{FF2B5EF4-FFF2-40B4-BE49-F238E27FC236}">
                  <a16:creationId xmlns="" xmlns:a16="http://schemas.microsoft.com/office/drawing/2014/main" id="{58B01121-6B0B-8D41-86AD-529A7B989E72}"/>
                </a:ext>
              </a:extLst>
            </p:cNvPr>
            <p:cNvSpPr>
              <a:spLocks noChangeShapeType="1"/>
            </p:cNvSpPr>
            <p:nvPr/>
          </p:nvSpPr>
          <p:spPr bwMode="auto">
            <a:xfrm>
              <a:off x="1023216" y="3838756"/>
              <a:ext cx="76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7" name="Line 62">
              <a:extLst>
                <a:ext uri="{FF2B5EF4-FFF2-40B4-BE49-F238E27FC236}">
                  <a16:creationId xmlns="" xmlns:a16="http://schemas.microsoft.com/office/drawing/2014/main" id="{1E67891F-53CD-5540-8174-162A2A85210F}"/>
                </a:ext>
              </a:extLst>
            </p:cNvPr>
            <p:cNvSpPr>
              <a:spLocks noChangeShapeType="1"/>
            </p:cNvSpPr>
            <p:nvPr/>
          </p:nvSpPr>
          <p:spPr bwMode="auto">
            <a:xfrm>
              <a:off x="1709016" y="4524556"/>
              <a:ext cx="1524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8" name="Line 63">
              <a:extLst>
                <a:ext uri="{FF2B5EF4-FFF2-40B4-BE49-F238E27FC236}">
                  <a16:creationId xmlns="" xmlns:a16="http://schemas.microsoft.com/office/drawing/2014/main" id="{50B2BD3D-4570-2540-8F37-F9CF4A2C1DE3}"/>
                </a:ext>
              </a:extLst>
            </p:cNvPr>
            <p:cNvSpPr>
              <a:spLocks noChangeShapeType="1"/>
            </p:cNvSpPr>
            <p:nvPr/>
          </p:nvSpPr>
          <p:spPr bwMode="auto">
            <a:xfrm flipV="1">
              <a:off x="3233016" y="4676956"/>
              <a:ext cx="53340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 name="Line 64">
              <a:extLst>
                <a:ext uri="{FF2B5EF4-FFF2-40B4-BE49-F238E27FC236}">
                  <a16:creationId xmlns="" xmlns:a16="http://schemas.microsoft.com/office/drawing/2014/main" id="{9F5D9AE3-82AA-7346-A7BD-3C38AD441E20}"/>
                </a:ext>
              </a:extLst>
            </p:cNvPr>
            <p:cNvSpPr>
              <a:spLocks noChangeShapeType="1"/>
            </p:cNvSpPr>
            <p:nvPr/>
          </p:nvSpPr>
          <p:spPr bwMode="auto">
            <a:xfrm flipV="1">
              <a:off x="4376016" y="3914956"/>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 name="Freeform 69">
              <a:extLst>
                <a:ext uri="{FF2B5EF4-FFF2-40B4-BE49-F238E27FC236}">
                  <a16:creationId xmlns="" xmlns:a16="http://schemas.microsoft.com/office/drawing/2014/main" id="{74ED31DC-BBAA-F04E-A3EC-B59EC4FA81DD}"/>
                </a:ext>
              </a:extLst>
            </p:cNvPr>
            <p:cNvSpPr>
              <a:spLocks/>
            </p:cNvSpPr>
            <p:nvPr/>
          </p:nvSpPr>
          <p:spPr bwMode="auto">
            <a:xfrm>
              <a:off x="1937616" y="3305356"/>
              <a:ext cx="1262063" cy="792163"/>
            </a:xfrm>
            <a:custGeom>
              <a:avLst/>
              <a:gdLst>
                <a:gd name="T0" fmla="*/ 0 w 673"/>
                <a:gd name="T1" fmla="*/ 2147483647 h 433"/>
                <a:gd name="T2" fmla="*/ 2147483647 w 673"/>
                <a:gd name="T3" fmla="*/ 0 h 433"/>
                <a:gd name="T4" fmla="*/ 2147483647 w 673"/>
                <a:gd name="T5" fmla="*/ 2147483647 h 433"/>
                <a:gd name="T6" fmla="*/ 2147483647 w 673"/>
                <a:gd name="T7" fmla="*/ 2147483647 h 433"/>
                <a:gd name="T8" fmla="*/ 0 w 673"/>
                <a:gd name="T9" fmla="*/ 2147483647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Rectangle 70">
              <a:extLst>
                <a:ext uri="{FF2B5EF4-FFF2-40B4-BE49-F238E27FC236}">
                  <a16:creationId xmlns="" xmlns:a16="http://schemas.microsoft.com/office/drawing/2014/main" id="{DDFD0615-047D-F949-A195-7BABB98EDCAA}"/>
                </a:ext>
              </a:extLst>
            </p:cNvPr>
            <p:cNvSpPr>
              <a:spLocks noChangeArrowheads="1"/>
            </p:cNvSpPr>
            <p:nvPr/>
          </p:nvSpPr>
          <p:spPr bwMode="auto">
            <a:xfrm>
              <a:off x="2237654" y="3533956"/>
              <a:ext cx="768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sz="1600" b="1"/>
                <a:t>needs</a:t>
              </a:r>
            </a:p>
          </p:txBody>
        </p:sp>
        <p:cxnSp>
          <p:nvCxnSpPr>
            <p:cNvPr id="52" name="AutoShape 71">
              <a:extLst>
                <a:ext uri="{FF2B5EF4-FFF2-40B4-BE49-F238E27FC236}">
                  <a16:creationId xmlns="" xmlns:a16="http://schemas.microsoft.com/office/drawing/2014/main" id="{1BB2C150-C829-7746-90C8-D01B0F583D66}"/>
                </a:ext>
              </a:extLst>
            </p:cNvPr>
            <p:cNvCxnSpPr>
              <a:cxnSpLocks noChangeShapeType="1"/>
              <a:stCxn id="43" idx="3"/>
              <a:endCxn id="50" idx="4"/>
            </p:cNvCxnSpPr>
            <p:nvPr/>
          </p:nvCxnSpPr>
          <p:spPr bwMode="auto">
            <a:xfrm>
              <a:off x="1407391" y="3624444"/>
              <a:ext cx="530225" cy="7778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3" name="AutoShape 72">
              <a:extLst>
                <a:ext uri="{FF2B5EF4-FFF2-40B4-BE49-F238E27FC236}">
                  <a16:creationId xmlns="" xmlns:a16="http://schemas.microsoft.com/office/drawing/2014/main" id="{E17A67C3-A355-DC4A-BBB6-F7522517DE52}"/>
                </a:ext>
              </a:extLst>
            </p:cNvPr>
            <p:cNvCxnSpPr>
              <a:cxnSpLocks noChangeShapeType="1"/>
              <a:stCxn id="50" idx="2"/>
              <a:endCxn id="40" idx="1"/>
            </p:cNvCxnSpPr>
            <p:nvPr/>
          </p:nvCxnSpPr>
          <p:spPr bwMode="auto">
            <a:xfrm flipV="1">
              <a:off x="3198091" y="3665719"/>
              <a:ext cx="544513" cy="49212"/>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4" name="Text Box 68" title="VS">
            <a:extLst>
              <a:ext uri="{FF2B5EF4-FFF2-40B4-BE49-F238E27FC236}">
                <a16:creationId xmlns="" xmlns:a16="http://schemas.microsoft.com/office/drawing/2014/main" id="{ED6A3D5D-BB62-C946-91F9-6F66EEB83F5C}"/>
              </a:ext>
            </a:extLst>
          </p:cNvPr>
          <p:cNvSpPr txBox="1">
            <a:spLocks noChangeArrowheads="1"/>
          </p:cNvSpPr>
          <p:nvPr/>
        </p:nvSpPr>
        <p:spPr bwMode="auto">
          <a:xfrm>
            <a:off x="3266354" y="2551834"/>
            <a:ext cx="914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spcBef>
                <a:spcPct val="50000"/>
              </a:spcBef>
            </a:pPr>
            <a:r>
              <a:rPr lang="en-US" altLang="x-none" sz="2400" dirty="0">
                <a:latin typeface="Arial Black" charset="0"/>
              </a:rPr>
              <a:t>VS.</a:t>
            </a:r>
          </a:p>
        </p:txBody>
      </p:sp>
    </p:spTree>
    <p:extLst>
      <p:ext uri="{BB962C8B-B14F-4D97-AF65-F5344CB8AC3E}">
        <p14:creationId xmlns:p14="http://schemas.microsoft.com/office/powerpoint/2010/main" val="2285757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9" descr="Blob surrounding group 1 and group 2" title="Blob"/>
          <p:cNvSpPr>
            <a:spLocks/>
          </p:cNvSpPr>
          <p:nvPr/>
        </p:nvSpPr>
        <p:spPr bwMode="auto">
          <a:xfrm>
            <a:off x="85130" y="1338858"/>
            <a:ext cx="5216128" cy="3732610"/>
          </a:xfrm>
          <a:custGeom>
            <a:avLst/>
            <a:gdLst>
              <a:gd name="T0" fmla="*/ 3028220 w 6954319"/>
              <a:gd name="T1" fmla="*/ 69696 h 4977310"/>
              <a:gd name="T2" fmla="*/ 2145311 w 6954319"/>
              <a:gd name="T3" fmla="*/ 193601 h 4977310"/>
              <a:gd name="T4" fmla="*/ 1974925 w 6954319"/>
              <a:gd name="T5" fmla="*/ 937024 h 4977310"/>
              <a:gd name="T6" fmla="*/ 1324362 w 6954319"/>
              <a:gd name="T7" fmla="*/ 1943745 h 4977310"/>
              <a:gd name="T8" fmla="*/ 302047 w 6954319"/>
              <a:gd name="T9" fmla="*/ 3027906 h 4977310"/>
              <a:gd name="T10" fmla="*/ 302047 w 6954319"/>
              <a:gd name="T11" fmla="*/ 4607683 h 4977310"/>
              <a:gd name="T12" fmla="*/ 2114331 w 6954319"/>
              <a:gd name="T13" fmla="*/ 4855490 h 4977310"/>
              <a:gd name="T14" fmla="*/ 4112492 w 6954319"/>
              <a:gd name="T15" fmla="*/ 4840003 h 4977310"/>
              <a:gd name="T16" fmla="*/ 6528872 w 6954319"/>
              <a:gd name="T17" fmla="*/ 4855490 h 4977310"/>
              <a:gd name="T18" fmla="*/ 6668279 w 6954319"/>
              <a:gd name="T19" fmla="*/ 4112066 h 4977310"/>
              <a:gd name="T20" fmla="*/ 6683768 w 6954319"/>
              <a:gd name="T21" fmla="*/ 2609729 h 4977310"/>
              <a:gd name="T22" fmla="*/ 5847329 w 6954319"/>
              <a:gd name="T23" fmla="*/ 1122881 h 4977310"/>
              <a:gd name="T24" fmla="*/ 4825014 w 6954319"/>
              <a:gd name="T25" fmla="*/ 178112 h 4977310"/>
              <a:gd name="T26" fmla="*/ 4004065 w 6954319"/>
              <a:gd name="T27" fmla="*/ 54209 h 4977310"/>
              <a:gd name="T28" fmla="*/ 2950771 w 6954319"/>
              <a:gd name="T29" fmla="*/ 69696 h 4977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54319" h="4977310">
                <a:moveTo>
                  <a:pt x="3027994" y="69703"/>
                </a:moveTo>
                <a:cubicBezTo>
                  <a:pt x="2674340" y="59377"/>
                  <a:pt x="2320687" y="49051"/>
                  <a:pt x="2145151" y="193620"/>
                </a:cubicBezTo>
                <a:cubicBezTo>
                  <a:pt x="1969615" y="338189"/>
                  <a:pt x="2111593" y="645398"/>
                  <a:pt x="1974778" y="937118"/>
                </a:cubicBezTo>
                <a:cubicBezTo>
                  <a:pt x="1837963" y="1228838"/>
                  <a:pt x="1603055" y="1595424"/>
                  <a:pt x="1324263" y="1943939"/>
                </a:cubicBezTo>
                <a:cubicBezTo>
                  <a:pt x="1045471" y="2292454"/>
                  <a:pt x="472398" y="2584174"/>
                  <a:pt x="302025" y="3028208"/>
                </a:cubicBezTo>
                <a:cubicBezTo>
                  <a:pt x="131652" y="3472242"/>
                  <a:pt x="0" y="4303515"/>
                  <a:pt x="302025" y="4608143"/>
                </a:cubicBezTo>
                <a:cubicBezTo>
                  <a:pt x="604050" y="4912771"/>
                  <a:pt x="1479147" y="4817251"/>
                  <a:pt x="2114174" y="4855975"/>
                </a:cubicBezTo>
                <a:cubicBezTo>
                  <a:pt x="2749201" y="4894699"/>
                  <a:pt x="4112186" y="4840486"/>
                  <a:pt x="4112186" y="4840486"/>
                </a:cubicBezTo>
                <a:cubicBezTo>
                  <a:pt x="4847888" y="4840486"/>
                  <a:pt x="6102453" y="4977310"/>
                  <a:pt x="6528386" y="4855975"/>
                </a:cubicBezTo>
                <a:cubicBezTo>
                  <a:pt x="6954319" y="4734640"/>
                  <a:pt x="6641968" y="4486808"/>
                  <a:pt x="6667782" y="4112477"/>
                </a:cubicBezTo>
                <a:cubicBezTo>
                  <a:pt x="6693596" y="3738146"/>
                  <a:pt x="6820085" y="3108237"/>
                  <a:pt x="6683270" y="2609990"/>
                </a:cubicBezTo>
                <a:cubicBezTo>
                  <a:pt x="6546455" y="2111743"/>
                  <a:pt x="6156662" y="1528303"/>
                  <a:pt x="5846893" y="1122993"/>
                </a:cubicBezTo>
                <a:cubicBezTo>
                  <a:pt x="5537124" y="717683"/>
                  <a:pt x="5131843" y="356260"/>
                  <a:pt x="4824655" y="178130"/>
                </a:cubicBezTo>
                <a:cubicBezTo>
                  <a:pt x="4517467" y="0"/>
                  <a:pt x="4316118" y="72285"/>
                  <a:pt x="4003767" y="54214"/>
                </a:cubicBezTo>
                <a:cubicBezTo>
                  <a:pt x="3691416" y="36143"/>
                  <a:pt x="2950551" y="69703"/>
                  <a:pt x="2950551" y="69703"/>
                </a:cubicBezTo>
              </a:path>
            </a:pathLst>
          </a:custGeom>
          <a:gradFill rotWithShape="1">
            <a:gsLst>
              <a:gs pos="0">
                <a:srgbClr val="DBDCFF">
                  <a:alpha val="50000"/>
                </a:srgbClr>
              </a:gs>
              <a:gs pos="64999">
                <a:srgbClr val="A9ABFF">
                  <a:alpha val="50000"/>
                </a:srgbClr>
              </a:gs>
              <a:gs pos="100000">
                <a:srgbClr val="8387FF">
                  <a:alpha val="50000"/>
                </a:srgbClr>
              </a:gs>
            </a:gsLst>
            <a:lin ang="5400000" scaled="1"/>
          </a:gra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a:p>
        </p:txBody>
      </p:sp>
      <p:sp>
        <p:nvSpPr>
          <p:cNvPr id="58370" name="Rectangle 4"/>
          <p:cNvSpPr>
            <a:spLocks noGrp="1" noChangeArrowheads="1"/>
          </p:cNvSpPr>
          <p:nvPr>
            <p:ph type="title"/>
          </p:nvPr>
        </p:nvSpPr>
        <p:spPr/>
        <p:txBody>
          <a:bodyPr/>
          <a:lstStyle/>
          <a:p>
            <a:r>
              <a:rPr lang="en-US" altLang="x-none"/>
              <a:t>Aggregation</a:t>
            </a:r>
          </a:p>
        </p:txBody>
      </p:sp>
      <p:sp>
        <p:nvSpPr>
          <p:cNvPr id="58371" name="Rectangle 5"/>
          <p:cNvSpPr>
            <a:spLocks noGrp="1" noChangeArrowheads="1"/>
          </p:cNvSpPr>
          <p:nvPr>
            <p:ph idx="4294967295"/>
          </p:nvPr>
        </p:nvSpPr>
        <p:spPr>
          <a:xfrm>
            <a:off x="3494917" y="340593"/>
            <a:ext cx="5829300" cy="1127125"/>
          </a:xfrm>
        </p:spPr>
        <p:txBody>
          <a:bodyPr vert="horz" lIns="67866" tIns="33338" rIns="67866" bIns="33338" rtlCol="0">
            <a:normAutofit/>
          </a:bodyPr>
          <a:lstStyle/>
          <a:p>
            <a:pPr>
              <a:buFontTx/>
              <a:buNone/>
            </a:pPr>
            <a:r>
              <a:rPr lang="en-US" altLang="x-none" sz="2100" dirty="0"/>
              <a:t>Allows relationships to have relationships.</a:t>
            </a:r>
          </a:p>
        </p:txBody>
      </p:sp>
      <p:grpSp>
        <p:nvGrpSpPr>
          <p:cNvPr id="2" name="Group 7" descr="Employees is a rectangle with attributes ssn (underlined, name, lot as ovals attached to it. Employees is attached to the Monitors diamond which has attribute &quot;until&quot; attached to it. Group 1 is attached to group 2" title="Group 2"/>
          <p:cNvGrpSpPr>
            <a:grpSpLocks/>
          </p:cNvGrpSpPr>
          <p:nvPr/>
        </p:nvGrpSpPr>
        <p:grpSpPr bwMode="auto">
          <a:xfrm>
            <a:off x="1628882" y="1504626"/>
            <a:ext cx="2256235" cy="1712119"/>
            <a:chOff x="3024" y="62"/>
            <a:chExt cx="1895" cy="1438"/>
          </a:xfrm>
        </p:grpSpPr>
        <p:sp>
          <p:nvSpPr>
            <p:cNvPr id="58409" name="Freeform 8"/>
            <p:cNvSpPr>
              <a:spLocks/>
            </p:cNvSpPr>
            <p:nvPr/>
          </p:nvSpPr>
          <p:spPr bwMode="auto">
            <a:xfrm>
              <a:off x="4353" y="1189"/>
              <a:ext cx="566" cy="241"/>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0" name="Freeform 9"/>
            <p:cNvSpPr>
              <a:spLocks/>
            </p:cNvSpPr>
            <p:nvPr/>
          </p:nvSpPr>
          <p:spPr bwMode="auto">
            <a:xfrm>
              <a:off x="3423" y="1105"/>
              <a:ext cx="804" cy="395"/>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1" name="Rectangle 10"/>
            <p:cNvSpPr>
              <a:spLocks noChangeArrowheads="1"/>
            </p:cNvSpPr>
            <p:nvPr/>
          </p:nvSpPr>
          <p:spPr bwMode="auto">
            <a:xfrm>
              <a:off x="4436" y="1202"/>
              <a:ext cx="3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until</a:t>
              </a:r>
            </a:p>
          </p:txBody>
        </p:sp>
        <p:grpSp>
          <p:nvGrpSpPr>
            <p:cNvPr id="58412" name="Group 11"/>
            <p:cNvGrpSpPr>
              <a:grpSpLocks/>
            </p:cNvGrpSpPr>
            <p:nvPr/>
          </p:nvGrpSpPr>
          <p:grpSpPr bwMode="auto">
            <a:xfrm>
              <a:off x="3435" y="619"/>
              <a:ext cx="840" cy="254"/>
              <a:chOff x="3435" y="619"/>
              <a:chExt cx="840" cy="254"/>
            </a:xfrm>
          </p:grpSpPr>
          <p:sp>
            <p:nvSpPr>
              <p:cNvPr id="58425" name="Freeform 12"/>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26" name="Rectangle 13"/>
              <p:cNvSpPr>
                <a:spLocks noChangeArrowheads="1"/>
              </p:cNvSpPr>
              <p:nvPr/>
            </p:nvSpPr>
            <p:spPr bwMode="auto">
              <a:xfrm>
                <a:off x="3471" y="61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8413" name="Rectangle 14"/>
            <p:cNvSpPr>
              <a:spLocks noChangeArrowheads="1"/>
            </p:cNvSpPr>
            <p:nvPr/>
          </p:nvSpPr>
          <p:spPr bwMode="auto">
            <a:xfrm>
              <a:off x="3494" y="1181"/>
              <a:ext cx="6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Monitors</a:t>
              </a:r>
            </a:p>
          </p:txBody>
        </p:sp>
        <p:sp>
          <p:nvSpPr>
            <p:cNvPr id="58414" name="Line 15"/>
            <p:cNvSpPr>
              <a:spLocks noChangeShapeType="1"/>
            </p:cNvSpPr>
            <p:nvPr/>
          </p:nvSpPr>
          <p:spPr bwMode="auto">
            <a:xfrm>
              <a:off x="4228" y="1306"/>
              <a:ext cx="12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15" name="Line 16"/>
            <p:cNvSpPr>
              <a:spLocks noChangeShapeType="1"/>
            </p:cNvSpPr>
            <p:nvPr/>
          </p:nvSpPr>
          <p:spPr bwMode="auto">
            <a:xfrm flipV="1">
              <a:off x="3819" y="870"/>
              <a:ext cx="0" cy="2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16" name="Freeform 17"/>
            <p:cNvSpPr>
              <a:spLocks/>
            </p:cNvSpPr>
            <p:nvPr/>
          </p:nvSpPr>
          <p:spPr bwMode="auto">
            <a:xfrm>
              <a:off x="4060"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7"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8" name="Freeform 19"/>
            <p:cNvSpPr>
              <a:spLocks/>
            </p:cNvSpPr>
            <p:nvPr/>
          </p:nvSpPr>
          <p:spPr bwMode="auto">
            <a:xfrm>
              <a:off x="3531" y="62"/>
              <a:ext cx="565" cy="241"/>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19" name="Rectangle 20"/>
            <p:cNvSpPr>
              <a:spLocks noChangeArrowheads="1"/>
            </p:cNvSpPr>
            <p:nvPr/>
          </p:nvSpPr>
          <p:spPr bwMode="auto">
            <a:xfrm>
              <a:off x="4182" y="238"/>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58420" name="Rectangle 21"/>
            <p:cNvSpPr>
              <a:spLocks noChangeArrowheads="1"/>
            </p:cNvSpPr>
            <p:nvPr/>
          </p:nvSpPr>
          <p:spPr bwMode="auto">
            <a:xfrm>
              <a:off x="3611" y="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58421" name="Rectangle 22"/>
            <p:cNvSpPr>
              <a:spLocks noChangeArrowheads="1"/>
            </p:cNvSpPr>
            <p:nvPr/>
          </p:nvSpPr>
          <p:spPr bwMode="auto">
            <a:xfrm>
              <a:off x="3118" y="232"/>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58422" name="Line 23"/>
            <p:cNvSpPr>
              <a:spLocks noChangeShapeType="1"/>
            </p:cNvSpPr>
            <p:nvPr/>
          </p:nvSpPr>
          <p:spPr bwMode="auto">
            <a:xfrm>
              <a:off x="3306" y="494"/>
              <a:ext cx="348" cy="12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23" name="Line 24"/>
            <p:cNvSpPr>
              <a:spLocks noChangeShapeType="1"/>
            </p:cNvSpPr>
            <p:nvPr/>
          </p:nvSpPr>
          <p:spPr bwMode="auto">
            <a:xfrm>
              <a:off x="3821" y="302"/>
              <a:ext cx="0" cy="30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24" name="Line 25"/>
            <p:cNvSpPr>
              <a:spLocks noChangeShapeType="1"/>
            </p:cNvSpPr>
            <p:nvPr/>
          </p:nvSpPr>
          <p:spPr bwMode="auto">
            <a:xfrm flipH="1">
              <a:off x="4009" y="484"/>
              <a:ext cx="334"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 name="Group 5" descr="Projects is a rectangle with attributes pid (underlined), started_on, pbudget as ovals attached to it. Projects is attached to the sponsors Diamond which has attribute &quot;since&quot; as an oval attached to it. Sponsors is also connected to the Departments rectangle which has did (outlined), dname, and budget as attributes attached to it" title="Group 1">
            <a:extLst>
              <a:ext uri="{FF2B5EF4-FFF2-40B4-BE49-F238E27FC236}">
                <a16:creationId xmlns="" xmlns:a16="http://schemas.microsoft.com/office/drawing/2014/main" id="{89E3CDF1-FA43-7F42-B62D-F04A5F542FDC}"/>
              </a:ext>
            </a:extLst>
          </p:cNvPr>
          <p:cNvGrpSpPr/>
          <p:nvPr/>
        </p:nvGrpSpPr>
        <p:grpSpPr>
          <a:xfrm>
            <a:off x="500063" y="3205163"/>
            <a:ext cx="4338637" cy="1600200"/>
            <a:chOff x="178595" y="3190875"/>
            <a:chExt cx="4338637" cy="1600200"/>
          </a:xfrm>
        </p:grpSpPr>
        <p:grpSp>
          <p:nvGrpSpPr>
            <p:cNvPr id="4" name="Group 26"/>
            <p:cNvGrpSpPr>
              <a:grpSpLocks/>
            </p:cNvGrpSpPr>
            <p:nvPr/>
          </p:nvGrpSpPr>
          <p:grpSpPr bwMode="auto">
            <a:xfrm>
              <a:off x="178595" y="3190875"/>
              <a:ext cx="4336256" cy="1600200"/>
              <a:chOff x="2064" y="1488"/>
              <a:chExt cx="3642" cy="1344"/>
            </a:xfrm>
          </p:grpSpPr>
          <p:sp>
            <p:nvSpPr>
              <p:cNvPr id="58407" name="Rectangle 27"/>
              <p:cNvSpPr>
                <a:spLocks noChangeArrowheads="1"/>
              </p:cNvSpPr>
              <p:nvPr/>
            </p:nvSpPr>
            <p:spPr bwMode="auto">
              <a:xfrm>
                <a:off x="2064" y="1735"/>
                <a:ext cx="3642" cy="109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58408" name="Line 28"/>
              <p:cNvSpPr>
                <a:spLocks noChangeShapeType="1"/>
              </p:cNvSpPr>
              <p:nvPr/>
            </p:nvSpPr>
            <p:spPr bwMode="auto">
              <a:xfrm>
                <a:off x="3820" y="1488"/>
                <a:ext cx="0" cy="22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5" name="Group 29"/>
            <p:cNvGrpSpPr>
              <a:grpSpLocks/>
            </p:cNvGrpSpPr>
            <p:nvPr/>
          </p:nvGrpSpPr>
          <p:grpSpPr bwMode="auto">
            <a:xfrm>
              <a:off x="260748" y="3563541"/>
              <a:ext cx="4256484" cy="1122759"/>
              <a:chOff x="2133" y="1801"/>
              <a:chExt cx="3575" cy="943"/>
            </a:xfrm>
          </p:grpSpPr>
          <p:sp>
            <p:nvSpPr>
              <p:cNvPr id="58378" name="Freeform 30"/>
              <p:cNvSpPr>
                <a:spLocks/>
              </p:cNvSpPr>
              <p:nvPr/>
            </p:nvSpPr>
            <p:spPr bwMode="auto">
              <a:xfrm>
                <a:off x="4106" y="2054"/>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79" name="Freeform 31"/>
              <p:cNvSpPr>
                <a:spLocks/>
              </p:cNvSpPr>
              <p:nvPr/>
            </p:nvSpPr>
            <p:spPr bwMode="auto">
              <a:xfrm>
                <a:off x="5143" y="2054"/>
                <a:ext cx="565" cy="24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0" name="Freeform 32"/>
              <p:cNvSpPr>
                <a:spLocks/>
              </p:cNvSpPr>
              <p:nvPr/>
            </p:nvSpPr>
            <p:spPr bwMode="auto">
              <a:xfrm>
                <a:off x="2645" y="1819"/>
                <a:ext cx="737" cy="231"/>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1" name="Freeform 33"/>
              <p:cNvSpPr>
                <a:spLocks/>
              </p:cNvSpPr>
              <p:nvPr/>
            </p:nvSpPr>
            <p:spPr bwMode="auto">
              <a:xfrm>
                <a:off x="2133" y="2054"/>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2" name="Freeform 34"/>
              <p:cNvSpPr>
                <a:spLocks/>
              </p:cNvSpPr>
              <p:nvPr/>
            </p:nvSpPr>
            <p:spPr bwMode="auto">
              <a:xfrm>
                <a:off x="3169" y="2054"/>
                <a:ext cx="714" cy="24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3" name="Freeform 35"/>
              <p:cNvSpPr>
                <a:spLocks/>
              </p:cNvSpPr>
              <p:nvPr/>
            </p:nvSpPr>
            <p:spPr bwMode="auto">
              <a:xfrm>
                <a:off x="4614" y="1877"/>
                <a:ext cx="565" cy="241"/>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4"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5" name="Freeform 37"/>
              <p:cNvSpPr>
                <a:spLocks/>
              </p:cNvSpPr>
              <p:nvPr/>
            </p:nvSpPr>
            <p:spPr bwMode="auto">
              <a:xfrm>
                <a:off x="2640"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6" name="Freeform 38"/>
              <p:cNvSpPr>
                <a:spLocks/>
              </p:cNvSpPr>
              <p:nvPr/>
            </p:nvSpPr>
            <p:spPr bwMode="auto">
              <a:xfrm>
                <a:off x="3600" y="2349"/>
                <a:ext cx="820" cy="395"/>
              </a:xfrm>
              <a:custGeom>
                <a:avLst/>
                <a:gdLst>
                  <a:gd name="T0" fmla="*/ 0 w 820"/>
                  <a:gd name="T1" fmla="*/ 198 h 395"/>
                  <a:gd name="T2" fmla="*/ 404 w 820"/>
                  <a:gd name="T3" fmla="*/ 0 h 395"/>
                  <a:gd name="T4" fmla="*/ 819 w 820"/>
                  <a:gd name="T5" fmla="*/ 204 h 395"/>
                  <a:gd name="T6" fmla="*/ 404 w 820"/>
                  <a:gd name="T7" fmla="*/ 394 h 395"/>
                  <a:gd name="T8" fmla="*/ 0 w 820"/>
                  <a:gd name="T9" fmla="*/ 198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387" name="Rectangle 39"/>
              <p:cNvSpPr>
                <a:spLocks noChangeArrowheads="1"/>
              </p:cNvSpPr>
              <p:nvPr/>
            </p:nvSpPr>
            <p:spPr bwMode="auto">
              <a:xfrm>
                <a:off x="5155" y="2071"/>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58388" name="Rectangle 40"/>
              <p:cNvSpPr>
                <a:spLocks noChangeArrowheads="1"/>
              </p:cNvSpPr>
              <p:nvPr/>
            </p:nvSpPr>
            <p:spPr bwMode="auto">
              <a:xfrm>
                <a:off x="4200" y="206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sp>
            <p:nvSpPr>
              <p:cNvPr id="58389" name="Rectangle 41"/>
              <p:cNvSpPr>
                <a:spLocks noChangeArrowheads="1"/>
              </p:cNvSpPr>
              <p:nvPr/>
            </p:nvSpPr>
            <p:spPr bwMode="auto">
              <a:xfrm>
                <a:off x="2289" y="2047"/>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dirty="0" err="1"/>
                  <a:t>pid</a:t>
                </a:r>
                <a:endParaRPr lang="en-US" altLang="x-none" b="1" u="sng" dirty="0"/>
              </a:p>
            </p:txBody>
          </p:sp>
          <p:sp>
            <p:nvSpPr>
              <p:cNvPr id="58390" name="Rectangle 42"/>
              <p:cNvSpPr>
                <a:spLocks noChangeArrowheads="1"/>
              </p:cNvSpPr>
              <p:nvPr/>
            </p:nvSpPr>
            <p:spPr bwMode="auto">
              <a:xfrm>
                <a:off x="2628" y="1818"/>
                <a:ext cx="7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started_on</a:t>
                </a:r>
              </a:p>
            </p:txBody>
          </p:sp>
          <p:sp>
            <p:nvSpPr>
              <p:cNvPr id="58391" name="Rectangle 43"/>
              <p:cNvSpPr>
                <a:spLocks noChangeArrowheads="1"/>
              </p:cNvSpPr>
              <p:nvPr/>
            </p:nvSpPr>
            <p:spPr bwMode="auto">
              <a:xfrm>
                <a:off x="3249" y="2053"/>
                <a:ext cx="6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pbudget</a:t>
                </a:r>
              </a:p>
            </p:txBody>
          </p:sp>
          <p:sp>
            <p:nvSpPr>
              <p:cNvPr id="58392" name="Rectangle 44"/>
              <p:cNvSpPr>
                <a:spLocks noChangeArrowheads="1"/>
              </p:cNvSpPr>
              <p:nvPr/>
            </p:nvSpPr>
            <p:spPr bwMode="auto">
              <a:xfrm>
                <a:off x="4636" y="189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58393" name="Rectangle 45"/>
              <p:cNvSpPr>
                <a:spLocks noChangeArrowheads="1"/>
              </p:cNvSpPr>
              <p:nvPr/>
            </p:nvSpPr>
            <p:spPr bwMode="auto">
              <a:xfrm>
                <a:off x="4560" y="2449"/>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8394" name="Rectangle 46"/>
              <p:cNvSpPr>
                <a:spLocks noChangeArrowheads="1"/>
              </p:cNvSpPr>
              <p:nvPr/>
            </p:nvSpPr>
            <p:spPr bwMode="auto">
              <a:xfrm>
                <a:off x="2607" y="2460"/>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Projects</a:t>
                </a:r>
              </a:p>
            </p:txBody>
          </p:sp>
          <p:sp>
            <p:nvSpPr>
              <p:cNvPr id="58395" name="Rectangle 47"/>
              <p:cNvSpPr>
                <a:spLocks noChangeArrowheads="1"/>
              </p:cNvSpPr>
              <p:nvPr/>
            </p:nvSpPr>
            <p:spPr bwMode="auto">
              <a:xfrm>
                <a:off x="3660" y="2434"/>
                <a:ext cx="7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Sponsors</a:t>
                </a:r>
              </a:p>
            </p:txBody>
          </p:sp>
          <p:sp>
            <p:nvSpPr>
              <p:cNvPr id="58396" name="Line 48"/>
              <p:cNvSpPr>
                <a:spLocks noChangeShapeType="1"/>
              </p:cNvSpPr>
              <p:nvPr/>
            </p:nvSpPr>
            <p:spPr bwMode="auto">
              <a:xfrm>
                <a:off x="2414" y="2304"/>
                <a:ext cx="385"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7" name="Line 49"/>
              <p:cNvSpPr>
                <a:spLocks noChangeShapeType="1"/>
              </p:cNvSpPr>
              <p:nvPr/>
            </p:nvSpPr>
            <p:spPr bwMode="auto">
              <a:xfrm>
                <a:off x="2974" y="2052"/>
                <a:ext cx="6" cy="37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8" name="Line 50"/>
              <p:cNvSpPr>
                <a:spLocks noChangeShapeType="1"/>
              </p:cNvSpPr>
              <p:nvPr/>
            </p:nvSpPr>
            <p:spPr bwMode="auto">
              <a:xfrm flipH="1">
                <a:off x="3116" y="2304"/>
                <a:ext cx="382" cy="1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399" name="Line 51"/>
              <p:cNvSpPr>
                <a:spLocks noChangeShapeType="1"/>
              </p:cNvSpPr>
              <p:nvPr/>
            </p:nvSpPr>
            <p:spPr bwMode="auto">
              <a:xfrm>
                <a:off x="4391" y="2295"/>
                <a:ext cx="309" cy="14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0" name="Line 52"/>
              <p:cNvSpPr>
                <a:spLocks noChangeShapeType="1"/>
              </p:cNvSpPr>
              <p:nvPr/>
            </p:nvSpPr>
            <p:spPr bwMode="auto">
              <a:xfrm>
                <a:off x="4886" y="2122"/>
                <a:ext cx="0" cy="3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1"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2" name="Line 54"/>
              <p:cNvSpPr>
                <a:spLocks noChangeShapeType="1"/>
              </p:cNvSpPr>
              <p:nvPr/>
            </p:nvSpPr>
            <p:spPr bwMode="auto">
              <a:xfrm flipH="1">
                <a:off x="3194" y="2549"/>
                <a:ext cx="41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3" name="Line 55"/>
              <p:cNvSpPr>
                <a:spLocks noChangeShapeType="1"/>
              </p:cNvSpPr>
              <p:nvPr/>
            </p:nvSpPr>
            <p:spPr bwMode="auto">
              <a:xfrm>
                <a:off x="4440" y="2554"/>
                <a:ext cx="151"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404" name="Freeform 56"/>
              <p:cNvSpPr>
                <a:spLocks/>
              </p:cNvSpPr>
              <p:nvPr/>
            </p:nvSpPr>
            <p:spPr bwMode="auto">
              <a:xfrm>
                <a:off x="3792" y="1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405" name="Rectangle 57"/>
              <p:cNvSpPr>
                <a:spLocks noChangeArrowheads="1"/>
              </p:cNvSpPr>
              <p:nvPr/>
            </p:nvSpPr>
            <p:spPr bwMode="auto">
              <a:xfrm>
                <a:off x="3888" y="1801"/>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sp>
            <p:nvSpPr>
              <p:cNvPr id="58406" name="Line 58"/>
              <p:cNvSpPr>
                <a:spLocks noChangeShapeType="1"/>
              </p:cNvSpPr>
              <p:nvPr/>
            </p:nvSpPr>
            <p:spPr bwMode="auto">
              <a:xfrm flipV="1">
                <a:off x="4032" y="2041"/>
                <a:ext cx="48" cy="33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spTree>
    <p:extLst>
      <p:ext uri="{BB962C8B-B14F-4D97-AF65-F5344CB8AC3E}">
        <p14:creationId xmlns:p14="http://schemas.microsoft.com/office/powerpoint/2010/main" val="167193608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1"/>
          <p:cNvSpPr>
            <a:spLocks noGrp="1"/>
          </p:cNvSpPr>
          <p:nvPr>
            <p:ph type="title"/>
          </p:nvPr>
        </p:nvSpPr>
        <p:spPr/>
        <p:txBody>
          <a:bodyPr/>
          <a:lstStyle/>
          <a:p>
            <a:r>
              <a:rPr lang="en-US" altLang="x-none">
                <a:solidFill>
                  <a:srgbClr val="C6C6EA"/>
                </a:solidFill>
              </a:rPr>
              <a:t>Aggregation </a:t>
            </a:r>
            <a:r>
              <a:rPr lang="en-US" altLang="x-none"/>
              <a:t>vs. </a:t>
            </a:r>
            <a:r>
              <a:rPr lang="en-US" altLang="x-none">
                <a:solidFill>
                  <a:srgbClr val="B77373"/>
                </a:solidFill>
              </a:rPr>
              <a:t>Ternary</a:t>
            </a:r>
          </a:p>
        </p:txBody>
      </p:sp>
      <p:grpSp>
        <p:nvGrpSpPr>
          <p:cNvPr id="2" name="Group 1" descr="Projects is a rectangle with attributes pid (underlined), started_on, pbudget as ovals attached to it. Projects is attached to the sponsors Diamond which has attribute &quot;since&quot; as an oval attached to it. Sponsors is also connected to the Departments rectangle which has did (outlined), dname, and budget as attributes attached to it. Group 2 is: Employees is a rectangle with attributes ssn (underlined, name, lot as ovals attached to it. Employees is attached to the Monitors diamond which has attribute &quot;until&quot; attached to it. Group 1 is attached to group 2" title="Aggregation">
            <a:extLst>
              <a:ext uri="{FF2B5EF4-FFF2-40B4-BE49-F238E27FC236}">
                <a16:creationId xmlns="" xmlns:a16="http://schemas.microsoft.com/office/drawing/2014/main" id="{447E6B8E-1050-E846-B917-BF507E9FABD6}"/>
              </a:ext>
            </a:extLst>
          </p:cNvPr>
          <p:cNvGrpSpPr/>
          <p:nvPr/>
        </p:nvGrpSpPr>
        <p:grpSpPr>
          <a:xfrm>
            <a:off x="4572000" y="393873"/>
            <a:ext cx="3931444" cy="3048000"/>
            <a:chOff x="4210050" y="615554"/>
            <a:chExt cx="3931444" cy="3048000"/>
          </a:xfrm>
        </p:grpSpPr>
        <p:sp>
          <p:nvSpPr>
            <p:cNvPr id="112" name="Freeform 111"/>
            <p:cNvSpPr>
              <a:spLocks/>
            </p:cNvSpPr>
            <p:nvPr/>
          </p:nvSpPr>
          <p:spPr bwMode="auto">
            <a:xfrm>
              <a:off x="4210050" y="615554"/>
              <a:ext cx="3931444" cy="3048000"/>
            </a:xfrm>
            <a:custGeom>
              <a:avLst/>
              <a:gdLst>
                <a:gd name="T0" fmla="*/ 2282397 w 6954319"/>
                <a:gd name="T1" fmla="*/ 56913 h 4977310"/>
                <a:gd name="T2" fmla="*/ 1616941 w 6954319"/>
                <a:gd name="T3" fmla="*/ 158092 h 4977310"/>
                <a:gd name="T4" fmla="*/ 1488519 w 6954319"/>
                <a:gd name="T5" fmla="*/ 765162 h 4977310"/>
                <a:gd name="T6" fmla="*/ 998184 w 6954319"/>
                <a:gd name="T7" fmla="*/ 1587236 h 4977310"/>
                <a:gd name="T8" fmla="*/ 227656 w 6954319"/>
                <a:gd name="T9" fmla="*/ 2472548 h 4977310"/>
                <a:gd name="T10" fmla="*/ 227656 w 6954319"/>
                <a:gd name="T11" fmla="*/ 3762573 h 4977310"/>
                <a:gd name="T12" fmla="*/ 1593591 w 6954319"/>
                <a:gd name="T13" fmla="*/ 3964929 h 4977310"/>
                <a:gd name="T14" fmla="*/ 3099623 w 6954319"/>
                <a:gd name="T15" fmla="*/ 3952282 h 4977310"/>
                <a:gd name="T16" fmla="*/ 4920871 w 6954319"/>
                <a:gd name="T17" fmla="*/ 3964929 h 4977310"/>
                <a:gd name="T18" fmla="*/ 5025943 w 6954319"/>
                <a:gd name="T19" fmla="*/ 3357859 h 4977310"/>
                <a:gd name="T20" fmla="*/ 5037618 w 6954319"/>
                <a:gd name="T21" fmla="*/ 2131071 h 4977310"/>
                <a:gd name="T22" fmla="*/ 4407186 w 6954319"/>
                <a:gd name="T23" fmla="*/ 916930 h 4977310"/>
                <a:gd name="T24" fmla="*/ 3636658 w 6954319"/>
                <a:gd name="T25" fmla="*/ 145444 h 4977310"/>
                <a:gd name="T26" fmla="*/ 3017901 w 6954319"/>
                <a:gd name="T27" fmla="*/ 44266 h 4977310"/>
                <a:gd name="T28" fmla="*/ 2224023 w 6954319"/>
                <a:gd name="T29" fmla="*/ 56913 h 4977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54319" h="4977310">
                  <a:moveTo>
                    <a:pt x="3027994" y="69703"/>
                  </a:moveTo>
                  <a:cubicBezTo>
                    <a:pt x="2674340" y="59377"/>
                    <a:pt x="2320687" y="49051"/>
                    <a:pt x="2145151" y="193620"/>
                  </a:cubicBezTo>
                  <a:cubicBezTo>
                    <a:pt x="1969615" y="338189"/>
                    <a:pt x="2111593" y="645398"/>
                    <a:pt x="1974778" y="937118"/>
                  </a:cubicBezTo>
                  <a:cubicBezTo>
                    <a:pt x="1837963" y="1228838"/>
                    <a:pt x="1603055" y="1595424"/>
                    <a:pt x="1324263" y="1943939"/>
                  </a:cubicBezTo>
                  <a:cubicBezTo>
                    <a:pt x="1045471" y="2292454"/>
                    <a:pt x="472398" y="2584174"/>
                    <a:pt x="302025" y="3028208"/>
                  </a:cubicBezTo>
                  <a:cubicBezTo>
                    <a:pt x="131652" y="3472242"/>
                    <a:pt x="0" y="4303515"/>
                    <a:pt x="302025" y="4608143"/>
                  </a:cubicBezTo>
                  <a:cubicBezTo>
                    <a:pt x="604050" y="4912771"/>
                    <a:pt x="1479147" y="4817251"/>
                    <a:pt x="2114174" y="4855975"/>
                  </a:cubicBezTo>
                  <a:cubicBezTo>
                    <a:pt x="2749201" y="4894699"/>
                    <a:pt x="4112186" y="4840486"/>
                    <a:pt x="4112186" y="4840486"/>
                  </a:cubicBezTo>
                  <a:cubicBezTo>
                    <a:pt x="4847888" y="4840486"/>
                    <a:pt x="6102453" y="4977310"/>
                    <a:pt x="6528386" y="4855975"/>
                  </a:cubicBezTo>
                  <a:cubicBezTo>
                    <a:pt x="6954319" y="4734640"/>
                    <a:pt x="6641968" y="4486808"/>
                    <a:pt x="6667782" y="4112477"/>
                  </a:cubicBezTo>
                  <a:cubicBezTo>
                    <a:pt x="6693596" y="3738146"/>
                    <a:pt x="6820085" y="3108237"/>
                    <a:pt x="6683270" y="2609990"/>
                  </a:cubicBezTo>
                  <a:cubicBezTo>
                    <a:pt x="6546455" y="2111743"/>
                    <a:pt x="6156662" y="1528303"/>
                    <a:pt x="5846893" y="1122993"/>
                  </a:cubicBezTo>
                  <a:cubicBezTo>
                    <a:pt x="5537124" y="717683"/>
                    <a:pt x="5131843" y="356260"/>
                    <a:pt x="4824655" y="178130"/>
                  </a:cubicBezTo>
                  <a:cubicBezTo>
                    <a:pt x="4517467" y="0"/>
                    <a:pt x="4316118" y="72285"/>
                    <a:pt x="4003767" y="54214"/>
                  </a:cubicBezTo>
                  <a:cubicBezTo>
                    <a:pt x="3691416" y="36143"/>
                    <a:pt x="2950551" y="69703"/>
                    <a:pt x="2950551" y="69703"/>
                  </a:cubicBezTo>
                </a:path>
              </a:pathLst>
            </a:custGeom>
            <a:gradFill rotWithShape="1">
              <a:gsLst>
                <a:gs pos="0">
                  <a:srgbClr val="DBDCFF">
                    <a:alpha val="50000"/>
                  </a:srgbClr>
                </a:gs>
                <a:gs pos="64999">
                  <a:srgbClr val="A9ABFF">
                    <a:alpha val="50000"/>
                  </a:srgbClr>
                </a:gs>
                <a:gs pos="100000">
                  <a:srgbClr val="8387FF">
                    <a:alpha val="50000"/>
                  </a:srgbClr>
                </a:gs>
              </a:gsLst>
              <a:lin ang="5400000" scaled="1"/>
            </a:gra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dirty="0"/>
            </a:p>
          </p:txBody>
        </p:sp>
        <p:grpSp>
          <p:nvGrpSpPr>
            <p:cNvPr id="60420" name="Group 56"/>
            <p:cNvGrpSpPr>
              <a:grpSpLocks/>
            </p:cNvGrpSpPr>
            <p:nvPr/>
          </p:nvGrpSpPr>
          <p:grpSpPr bwMode="auto">
            <a:xfrm>
              <a:off x="4629151" y="715566"/>
              <a:ext cx="3323034" cy="2511028"/>
              <a:chOff x="3359150" y="1135062"/>
              <a:chExt cx="5821362" cy="4397375"/>
            </a:xfrm>
          </p:grpSpPr>
          <p:grpSp>
            <p:nvGrpSpPr>
              <p:cNvPr id="60469" name="Group 7"/>
              <p:cNvGrpSpPr>
                <a:grpSpLocks/>
              </p:cNvGrpSpPr>
              <p:nvPr/>
            </p:nvGrpSpPr>
            <p:grpSpPr bwMode="auto">
              <a:xfrm>
                <a:off x="4883150" y="1135062"/>
                <a:ext cx="3008313" cy="2282825"/>
                <a:chOff x="3024" y="62"/>
                <a:chExt cx="1895" cy="1438"/>
              </a:xfrm>
            </p:grpSpPr>
            <p:sp>
              <p:nvSpPr>
                <p:cNvPr id="60503" name="Freeform 8"/>
                <p:cNvSpPr>
                  <a:spLocks/>
                </p:cNvSpPr>
                <p:nvPr/>
              </p:nvSpPr>
              <p:spPr bwMode="auto">
                <a:xfrm>
                  <a:off x="4353" y="1189"/>
                  <a:ext cx="566" cy="242"/>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3 h 241"/>
                    <a:gd name="T38" fmla="*/ 10 w 566"/>
                    <a:gd name="T39" fmla="*/ 154 h 241"/>
                    <a:gd name="T40" fmla="*/ 27 w 566"/>
                    <a:gd name="T41" fmla="*/ 173 h 241"/>
                    <a:gd name="T42" fmla="*/ 51 w 566"/>
                    <a:gd name="T43" fmla="*/ 191 h 241"/>
                    <a:gd name="T44" fmla="*/ 83 w 566"/>
                    <a:gd name="T45" fmla="*/ 208 h 241"/>
                    <a:gd name="T46" fmla="*/ 120 w 566"/>
                    <a:gd name="T47" fmla="*/ 221 h 241"/>
                    <a:gd name="T48" fmla="*/ 163 w 566"/>
                    <a:gd name="T49" fmla="*/ 231 h 241"/>
                    <a:gd name="T50" fmla="*/ 209 w 566"/>
                    <a:gd name="T51" fmla="*/ 239 h 241"/>
                    <a:gd name="T52" fmla="*/ 258 w 566"/>
                    <a:gd name="T53" fmla="*/ 242 h 241"/>
                    <a:gd name="T54" fmla="*/ 307 w 566"/>
                    <a:gd name="T55" fmla="*/ 242 h 241"/>
                    <a:gd name="T56" fmla="*/ 355 w 566"/>
                    <a:gd name="T57" fmla="*/ 239 h 241"/>
                    <a:gd name="T58" fmla="*/ 401 w 566"/>
                    <a:gd name="T59" fmla="*/ 231 h 241"/>
                    <a:gd name="T60" fmla="*/ 444 w 566"/>
                    <a:gd name="T61" fmla="*/ 221 h 241"/>
                    <a:gd name="T62" fmla="*/ 482 w 566"/>
                    <a:gd name="T63" fmla="*/ 208 h 241"/>
                    <a:gd name="T64" fmla="*/ 513 w 566"/>
                    <a:gd name="T65" fmla="*/ 191 h 241"/>
                    <a:gd name="T66" fmla="*/ 538 w 566"/>
                    <a:gd name="T67" fmla="*/ 173 h 241"/>
                    <a:gd name="T68" fmla="*/ 555 w 566"/>
                    <a:gd name="T69" fmla="*/ 154 h 241"/>
                    <a:gd name="T70" fmla="*/ 563 w 566"/>
                    <a:gd name="T71" fmla="*/ 13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04" name="Freeform 9"/>
                <p:cNvSpPr>
                  <a:spLocks/>
                </p:cNvSpPr>
                <p:nvPr/>
              </p:nvSpPr>
              <p:spPr bwMode="auto">
                <a:xfrm>
                  <a:off x="3424" y="1105"/>
                  <a:ext cx="803" cy="395"/>
                </a:xfrm>
                <a:custGeom>
                  <a:avLst/>
                  <a:gdLst>
                    <a:gd name="T0" fmla="*/ 0 w 804"/>
                    <a:gd name="T1" fmla="*/ 197 h 395"/>
                    <a:gd name="T2" fmla="*/ 396 w 804"/>
                    <a:gd name="T3" fmla="*/ 0 h 395"/>
                    <a:gd name="T4" fmla="*/ 800 w 804"/>
                    <a:gd name="T5" fmla="*/ 204 h 395"/>
                    <a:gd name="T6" fmla="*/ 396 w 804"/>
                    <a:gd name="T7" fmla="*/ 394 h 395"/>
                    <a:gd name="T8" fmla="*/ 0 w 804"/>
                    <a:gd name="T9" fmla="*/ 197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05" name="Rectangle 10"/>
                <p:cNvSpPr>
                  <a:spLocks noChangeArrowheads="1"/>
                </p:cNvSpPr>
                <p:nvPr/>
              </p:nvSpPr>
              <p:spPr bwMode="auto">
                <a:xfrm>
                  <a:off x="4436" y="1202"/>
                  <a:ext cx="42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until</a:t>
                  </a:r>
                </a:p>
              </p:txBody>
            </p:sp>
            <p:grpSp>
              <p:nvGrpSpPr>
                <p:cNvPr id="60506" name="Group 11"/>
                <p:cNvGrpSpPr>
                  <a:grpSpLocks/>
                </p:cNvGrpSpPr>
                <p:nvPr/>
              </p:nvGrpSpPr>
              <p:grpSpPr bwMode="auto">
                <a:xfrm>
                  <a:off x="3437" y="619"/>
                  <a:ext cx="857" cy="254"/>
                  <a:chOff x="3437" y="619"/>
                  <a:chExt cx="857" cy="254"/>
                </a:xfrm>
              </p:grpSpPr>
              <p:sp>
                <p:nvSpPr>
                  <p:cNvPr id="60519" name="Freeform 12"/>
                  <p:cNvSpPr>
                    <a:spLocks/>
                  </p:cNvSpPr>
                  <p:nvPr/>
                </p:nvSpPr>
                <p:spPr bwMode="auto">
                  <a:xfrm>
                    <a:off x="3437" y="625"/>
                    <a:ext cx="840" cy="248"/>
                  </a:xfrm>
                  <a:custGeom>
                    <a:avLst/>
                    <a:gdLst>
                      <a:gd name="T0" fmla="*/ 839 w 840"/>
                      <a:gd name="T1" fmla="*/ 249 h 247"/>
                      <a:gd name="T2" fmla="*/ 839 w 840"/>
                      <a:gd name="T3" fmla="*/ 0 h 247"/>
                      <a:gd name="T4" fmla="*/ 0 w 840"/>
                      <a:gd name="T5" fmla="*/ 0 h 247"/>
                      <a:gd name="T6" fmla="*/ 0 w 840"/>
                      <a:gd name="T7" fmla="*/ 249 h 247"/>
                      <a:gd name="T8" fmla="*/ 839 w 840"/>
                      <a:gd name="T9" fmla="*/ 249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20" name="Rectangle 13"/>
                  <p:cNvSpPr>
                    <a:spLocks noChangeArrowheads="1"/>
                  </p:cNvSpPr>
                  <p:nvPr/>
                </p:nvSpPr>
                <p:spPr bwMode="auto">
                  <a:xfrm>
                    <a:off x="3471" y="619"/>
                    <a:ext cx="82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Employees</a:t>
                    </a:r>
                  </a:p>
                </p:txBody>
              </p:sp>
            </p:grpSp>
            <p:sp>
              <p:nvSpPr>
                <p:cNvPr id="60507" name="Rectangle 14"/>
                <p:cNvSpPr>
                  <a:spLocks noChangeArrowheads="1"/>
                </p:cNvSpPr>
                <p:nvPr/>
              </p:nvSpPr>
              <p:spPr bwMode="auto">
                <a:xfrm>
                  <a:off x="3494" y="1181"/>
                  <a:ext cx="68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Monitors</a:t>
                  </a:r>
                </a:p>
              </p:txBody>
            </p:sp>
            <p:sp>
              <p:nvSpPr>
                <p:cNvPr id="11" name="Line 15"/>
                <p:cNvSpPr>
                  <a:spLocks noChangeShapeType="1"/>
                </p:cNvSpPr>
                <p:nvPr/>
              </p:nvSpPr>
              <p:spPr bwMode="auto">
                <a:xfrm>
                  <a:off x="4228" y="1306"/>
                  <a:ext cx="126"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2" name="Line 16"/>
                <p:cNvSpPr>
                  <a:spLocks noChangeShapeType="1"/>
                </p:cNvSpPr>
                <p:nvPr/>
              </p:nvSpPr>
              <p:spPr bwMode="auto">
                <a:xfrm flipV="1">
                  <a:off x="3819" y="870"/>
                  <a:ext cx="0" cy="23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510" name="Freeform 17"/>
                <p:cNvSpPr>
                  <a:spLocks/>
                </p:cNvSpPr>
                <p:nvPr/>
              </p:nvSpPr>
              <p:spPr bwMode="auto">
                <a:xfrm>
                  <a:off x="4060"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1"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2" name="Freeform 19"/>
                <p:cNvSpPr>
                  <a:spLocks/>
                </p:cNvSpPr>
                <p:nvPr/>
              </p:nvSpPr>
              <p:spPr bwMode="auto">
                <a:xfrm>
                  <a:off x="3533" y="62"/>
                  <a:ext cx="564" cy="242"/>
                </a:xfrm>
                <a:custGeom>
                  <a:avLst/>
                  <a:gdLst>
                    <a:gd name="T0" fmla="*/ 560 w 565"/>
                    <a:gd name="T1" fmla="*/ 110 h 241"/>
                    <a:gd name="T2" fmla="*/ 551 w 565"/>
                    <a:gd name="T3" fmla="*/ 89 h 241"/>
                    <a:gd name="T4" fmla="*/ 535 w 565"/>
                    <a:gd name="T5" fmla="*/ 70 h 241"/>
                    <a:gd name="T6" fmla="*/ 510 w 565"/>
                    <a:gd name="T7" fmla="*/ 51 h 241"/>
                    <a:gd name="T8" fmla="*/ 479 w 565"/>
                    <a:gd name="T9" fmla="*/ 35 h 241"/>
                    <a:gd name="T10" fmla="*/ 441 w 565"/>
                    <a:gd name="T11" fmla="*/ 22 h 241"/>
                    <a:gd name="T12" fmla="*/ 398 w 565"/>
                    <a:gd name="T13" fmla="*/ 12 h 241"/>
                    <a:gd name="T14" fmla="*/ 352 w 565"/>
                    <a:gd name="T15" fmla="*/ 5 h 241"/>
                    <a:gd name="T16" fmla="*/ 304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4 h 241"/>
                    <a:gd name="T38" fmla="*/ 10 w 565"/>
                    <a:gd name="T39" fmla="*/ 154 h 241"/>
                    <a:gd name="T40" fmla="*/ 27 w 565"/>
                    <a:gd name="T41" fmla="*/ 174 h 241"/>
                    <a:gd name="T42" fmla="*/ 51 w 565"/>
                    <a:gd name="T43" fmla="*/ 192 h 241"/>
                    <a:gd name="T44" fmla="*/ 83 w 565"/>
                    <a:gd name="T45" fmla="*/ 208 h 241"/>
                    <a:gd name="T46" fmla="*/ 121 w 565"/>
                    <a:gd name="T47" fmla="*/ 221 h 241"/>
                    <a:gd name="T48" fmla="*/ 164 w 565"/>
                    <a:gd name="T49" fmla="*/ 232 h 241"/>
                    <a:gd name="T50" fmla="*/ 210 w 565"/>
                    <a:gd name="T51" fmla="*/ 239 h 241"/>
                    <a:gd name="T52" fmla="*/ 258 w 565"/>
                    <a:gd name="T53" fmla="*/ 242 h 241"/>
                    <a:gd name="T54" fmla="*/ 304 w 565"/>
                    <a:gd name="T55" fmla="*/ 242 h 241"/>
                    <a:gd name="T56" fmla="*/ 352 w 565"/>
                    <a:gd name="T57" fmla="*/ 239 h 241"/>
                    <a:gd name="T58" fmla="*/ 398 w 565"/>
                    <a:gd name="T59" fmla="*/ 232 h 241"/>
                    <a:gd name="T60" fmla="*/ 441 w 565"/>
                    <a:gd name="T61" fmla="*/ 221 h 241"/>
                    <a:gd name="T62" fmla="*/ 479 w 565"/>
                    <a:gd name="T63" fmla="*/ 208 h 241"/>
                    <a:gd name="T64" fmla="*/ 510 w 565"/>
                    <a:gd name="T65" fmla="*/ 192 h 241"/>
                    <a:gd name="T66" fmla="*/ 535 w 565"/>
                    <a:gd name="T67" fmla="*/ 174 h 241"/>
                    <a:gd name="T68" fmla="*/ 551 w 565"/>
                    <a:gd name="T69" fmla="*/ 154 h 241"/>
                    <a:gd name="T70" fmla="*/ 560 w 565"/>
                    <a:gd name="T71" fmla="*/ 134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513" name="Rectangle 20"/>
                <p:cNvSpPr>
                  <a:spLocks noChangeArrowheads="1"/>
                </p:cNvSpPr>
                <p:nvPr/>
              </p:nvSpPr>
              <p:spPr bwMode="auto">
                <a:xfrm>
                  <a:off x="4182" y="238"/>
                  <a:ext cx="3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lot</a:t>
                  </a:r>
                </a:p>
              </p:txBody>
            </p:sp>
            <p:sp>
              <p:nvSpPr>
                <p:cNvPr id="60514" name="Rectangle 21"/>
                <p:cNvSpPr>
                  <a:spLocks noChangeArrowheads="1"/>
                </p:cNvSpPr>
                <p:nvPr/>
              </p:nvSpPr>
              <p:spPr bwMode="auto">
                <a:xfrm>
                  <a:off x="3611" y="96"/>
                  <a:ext cx="4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name</a:t>
                  </a:r>
                </a:p>
              </p:txBody>
            </p:sp>
            <p:sp>
              <p:nvSpPr>
                <p:cNvPr id="60515" name="Rectangle 22"/>
                <p:cNvSpPr>
                  <a:spLocks noChangeArrowheads="1"/>
                </p:cNvSpPr>
                <p:nvPr/>
              </p:nvSpPr>
              <p:spPr bwMode="auto">
                <a:xfrm>
                  <a:off x="3118" y="232"/>
                  <a:ext cx="3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ssn</a:t>
                  </a:r>
                </a:p>
              </p:txBody>
            </p:sp>
            <p:sp>
              <p:nvSpPr>
                <p:cNvPr id="19" name="Line 23"/>
                <p:cNvSpPr>
                  <a:spLocks noChangeShapeType="1"/>
                </p:cNvSpPr>
                <p:nvPr/>
              </p:nvSpPr>
              <p:spPr bwMode="auto">
                <a:xfrm>
                  <a:off x="3307" y="494"/>
                  <a:ext cx="347" cy="12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20" name="Line 24"/>
                <p:cNvSpPr>
                  <a:spLocks noChangeShapeType="1"/>
                </p:cNvSpPr>
                <p:nvPr/>
              </p:nvSpPr>
              <p:spPr bwMode="auto">
                <a:xfrm>
                  <a:off x="3821" y="302"/>
                  <a:ext cx="0" cy="30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21" name="Line 25"/>
                <p:cNvSpPr>
                  <a:spLocks noChangeShapeType="1"/>
                </p:cNvSpPr>
                <p:nvPr/>
              </p:nvSpPr>
              <p:spPr bwMode="auto">
                <a:xfrm flipH="1">
                  <a:off x="4010" y="484"/>
                  <a:ext cx="334" cy="138"/>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70" name="Group 26"/>
              <p:cNvGrpSpPr>
                <a:grpSpLocks/>
              </p:cNvGrpSpPr>
              <p:nvPr/>
            </p:nvGrpSpPr>
            <p:grpSpPr bwMode="auto">
              <a:xfrm>
                <a:off x="3359150" y="3398837"/>
                <a:ext cx="5781675" cy="2133600"/>
                <a:chOff x="2064" y="1488"/>
                <a:chExt cx="3642" cy="1344"/>
              </a:xfrm>
            </p:grpSpPr>
            <p:sp>
              <p:nvSpPr>
                <p:cNvPr id="60501" name="Rectangle 27"/>
                <p:cNvSpPr>
                  <a:spLocks noChangeArrowheads="1"/>
                </p:cNvSpPr>
                <p:nvPr/>
              </p:nvSpPr>
              <p:spPr bwMode="auto">
                <a:xfrm>
                  <a:off x="2064" y="1735"/>
                  <a:ext cx="3642" cy="1097"/>
                </a:xfrm>
                <a:prstGeom prst="rect">
                  <a:avLst/>
                </a:prstGeom>
                <a:noFill/>
                <a:ln w="25400">
                  <a:solidFill>
                    <a:schemeClr val="tx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750"/>
                </a:p>
              </p:txBody>
            </p:sp>
            <p:sp>
              <p:nvSpPr>
                <p:cNvPr id="26" name="Line 28"/>
                <p:cNvSpPr>
                  <a:spLocks noChangeShapeType="1"/>
                </p:cNvSpPr>
                <p:nvPr/>
              </p:nvSpPr>
              <p:spPr bwMode="auto">
                <a:xfrm>
                  <a:off x="3821" y="1488"/>
                  <a:ext cx="0" cy="223"/>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71" name="Group 29"/>
              <p:cNvGrpSpPr>
                <a:grpSpLocks/>
              </p:cNvGrpSpPr>
              <p:nvPr/>
            </p:nvGrpSpPr>
            <p:grpSpPr bwMode="auto">
              <a:xfrm>
                <a:off x="3471863" y="3895725"/>
                <a:ext cx="5708649" cy="1497012"/>
                <a:chOff x="2135" y="1801"/>
                <a:chExt cx="3596" cy="943"/>
              </a:xfrm>
            </p:grpSpPr>
            <p:sp>
              <p:nvSpPr>
                <p:cNvPr id="60472" name="Freeform 30"/>
                <p:cNvSpPr>
                  <a:spLocks/>
                </p:cNvSpPr>
                <p:nvPr/>
              </p:nvSpPr>
              <p:spPr bwMode="auto">
                <a:xfrm>
                  <a:off x="4106" y="2054"/>
                  <a:ext cx="565" cy="239"/>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6 h 240"/>
                    <a:gd name="T38" fmla="*/ 10 w 565"/>
                    <a:gd name="T39" fmla="*/ 147 h 240"/>
                    <a:gd name="T40" fmla="*/ 27 w 565"/>
                    <a:gd name="T41" fmla="*/ 167 h 240"/>
                    <a:gd name="T42" fmla="*/ 52 w 565"/>
                    <a:gd name="T43" fmla="*/ 185 h 240"/>
                    <a:gd name="T44" fmla="*/ 83 w 565"/>
                    <a:gd name="T45" fmla="*/ 201 h 240"/>
                    <a:gd name="T46" fmla="*/ 121 w 565"/>
                    <a:gd name="T47" fmla="*/ 214 h 240"/>
                    <a:gd name="T48" fmla="*/ 163 w 565"/>
                    <a:gd name="T49" fmla="*/ 224 h 240"/>
                    <a:gd name="T50" fmla="*/ 210 w 565"/>
                    <a:gd name="T51" fmla="*/ 232 h 240"/>
                    <a:gd name="T52" fmla="*/ 258 w 565"/>
                    <a:gd name="T53" fmla="*/ 236 h 240"/>
                    <a:gd name="T54" fmla="*/ 307 w 565"/>
                    <a:gd name="T55" fmla="*/ 236 h 240"/>
                    <a:gd name="T56" fmla="*/ 356 w 565"/>
                    <a:gd name="T57" fmla="*/ 232 h 240"/>
                    <a:gd name="T58" fmla="*/ 402 w 565"/>
                    <a:gd name="T59" fmla="*/ 224 h 240"/>
                    <a:gd name="T60" fmla="*/ 444 w 565"/>
                    <a:gd name="T61" fmla="*/ 214 h 240"/>
                    <a:gd name="T62" fmla="*/ 482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3" name="Freeform 31"/>
                <p:cNvSpPr>
                  <a:spLocks/>
                </p:cNvSpPr>
                <p:nvPr/>
              </p:nvSpPr>
              <p:spPr bwMode="auto">
                <a:xfrm>
                  <a:off x="5144" y="2054"/>
                  <a:ext cx="564" cy="239"/>
                </a:xfrm>
                <a:custGeom>
                  <a:avLst/>
                  <a:gdLst>
                    <a:gd name="T0" fmla="*/ 1 w 565"/>
                    <a:gd name="T1" fmla="*/ 126 h 240"/>
                    <a:gd name="T2" fmla="*/ 9 w 565"/>
                    <a:gd name="T3" fmla="*/ 147 h 240"/>
                    <a:gd name="T4" fmla="*/ 27 w 565"/>
                    <a:gd name="T5" fmla="*/ 167 h 240"/>
                    <a:gd name="T6" fmla="*/ 51 w 565"/>
                    <a:gd name="T7" fmla="*/ 185 h 240"/>
                    <a:gd name="T8" fmla="*/ 83 w 565"/>
                    <a:gd name="T9" fmla="*/ 201 h 240"/>
                    <a:gd name="T10" fmla="*/ 120 w 565"/>
                    <a:gd name="T11" fmla="*/ 214 h 240"/>
                    <a:gd name="T12" fmla="*/ 163 w 565"/>
                    <a:gd name="T13" fmla="*/ 224 h 240"/>
                    <a:gd name="T14" fmla="*/ 209 w 565"/>
                    <a:gd name="T15" fmla="*/ 232 h 240"/>
                    <a:gd name="T16" fmla="*/ 257 w 565"/>
                    <a:gd name="T17" fmla="*/ 236 h 240"/>
                    <a:gd name="T18" fmla="*/ 303 w 565"/>
                    <a:gd name="T19" fmla="*/ 236 h 240"/>
                    <a:gd name="T20" fmla="*/ 352 w 565"/>
                    <a:gd name="T21" fmla="*/ 232 h 240"/>
                    <a:gd name="T22" fmla="*/ 398 w 565"/>
                    <a:gd name="T23" fmla="*/ 224 h 240"/>
                    <a:gd name="T24" fmla="*/ 440 w 565"/>
                    <a:gd name="T25" fmla="*/ 214 h 240"/>
                    <a:gd name="T26" fmla="*/ 478 w 565"/>
                    <a:gd name="T27" fmla="*/ 201 h 240"/>
                    <a:gd name="T28" fmla="*/ 510 w 565"/>
                    <a:gd name="T29" fmla="*/ 185 h 240"/>
                    <a:gd name="T30" fmla="*/ 534 w 565"/>
                    <a:gd name="T31" fmla="*/ 166 h 240"/>
                    <a:gd name="T32" fmla="*/ 551 w 565"/>
                    <a:gd name="T33" fmla="*/ 147 h 240"/>
                    <a:gd name="T34" fmla="*/ 560 w 565"/>
                    <a:gd name="T35" fmla="*/ 126 h 240"/>
                    <a:gd name="T36" fmla="*/ 560 w 565"/>
                    <a:gd name="T37" fmla="*/ 108 h 240"/>
                    <a:gd name="T38" fmla="*/ 551 w 565"/>
                    <a:gd name="T39" fmla="*/ 88 h 240"/>
                    <a:gd name="T40" fmla="*/ 534 w 565"/>
                    <a:gd name="T41" fmla="*/ 68 h 240"/>
                    <a:gd name="T42" fmla="*/ 510 w 565"/>
                    <a:gd name="T43" fmla="*/ 50 h 240"/>
                    <a:gd name="T44" fmla="*/ 478 w 565"/>
                    <a:gd name="T45" fmla="*/ 35 h 240"/>
                    <a:gd name="T46" fmla="*/ 440 w 565"/>
                    <a:gd name="T47" fmla="*/ 21 h 240"/>
                    <a:gd name="T48" fmla="*/ 398 w 565"/>
                    <a:gd name="T49" fmla="*/ 11 h 240"/>
                    <a:gd name="T50" fmla="*/ 352 w 565"/>
                    <a:gd name="T51" fmla="*/ 4 h 240"/>
                    <a:gd name="T52" fmla="*/ 303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4" name="Freeform 32"/>
                <p:cNvSpPr>
                  <a:spLocks/>
                </p:cNvSpPr>
                <p:nvPr/>
              </p:nvSpPr>
              <p:spPr bwMode="auto">
                <a:xfrm>
                  <a:off x="2646" y="1819"/>
                  <a:ext cx="736" cy="231"/>
                </a:xfrm>
                <a:custGeom>
                  <a:avLst/>
                  <a:gdLst>
                    <a:gd name="T0" fmla="*/ 733 w 737"/>
                    <a:gd name="T1" fmla="*/ 105 h 231"/>
                    <a:gd name="T2" fmla="*/ 721 w 737"/>
                    <a:gd name="T3" fmla="*/ 85 h 231"/>
                    <a:gd name="T4" fmla="*/ 699 w 737"/>
                    <a:gd name="T5" fmla="*/ 67 h 231"/>
                    <a:gd name="T6" fmla="*/ 667 w 737"/>
                    <a:gd name="T7" fmla="*/ 48 h 231"/>
                    <a:gd name="T8" fmla="*/ 625 w 737"/>
                    <a:gd name="T9" fmla="*/ 33 h 231"/>
                    <a:gd name="T10" fmla="*/ 576 w 737"/>
                    <a:gd name="T11" fmla="*/ 21 h 231"/>
                    <a:gd name="T12" fmla="*/ 521 w 737"/>
                    <a:gd name="T13" fmla="*/ 10 h 231"/>
                    <a:gd name="T14" fmla="*/ 461 w 737"/>
                    <a:gd name="T15" fmla="*/ 3 h 231"/>
                    <a:gd name="T16" fmla="*/ 397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397 w 737"/>
                    <a:gd name="T55" fmla="*/ 229 h 231"/>
                    <a:gd name="T56" fmla="*/ 461 w 737"/>
                    <a:gd name="T57" fmla="*/ 226 h 231"/>
                    <a:gd name="T58" fmla="*/ 521 w 737"/>
                    <a:gd name="T59" fmla="*/ 219 h 231"/>
                    <a:gd name="T60" fmla="*/ 576 w 737"/>
                    <a:gd name="T61" fmla="*/ 208 h 231"/>
                    <a:gd name="T62" fmla="*/ 625 w 737"/>
                    <a:gd name="T63" fmla="*/ 196 h 231"/>
                    <a:gd name="T64" fmla="*/ 667 w 737"/>
                    <a:gd name="T65" fmla="*/ 181 h 231"/>
                    <a:gd name="T66" fmla="*/ 699 w 737"/>
                    <a:gd name="T67" fmla="*/ 163 h 231"/>
                    <a:gd name="T68" fmla="*/ 721 w 737"/>
                    <a:gd name="T69" fmla="*/ 144 h 231"/>
                    <a:gd name="T70" fmla="*/ 733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5" name="Freeform 33"/>
                <p:cNvSpPr>
                  <a:spLocks/>
                </p:cNvSpPr>
                <p:nvPr/>
              </p:nvSpPr>
              <p:spPr bwMode="auto">
                <a:xfrm>
                  <a:off x="2135" y="2054"/>
                  <a:ext cx="565" cy="239"/>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6 h 240"/>
                    <a:gd name="T38" fmla="*/ 9 w 565"/>
                    <a:gd name="T39" fmla="*/ 147 h 240"/>
                    <a:gd name="T40" fmla="*/ 27 w 565"/>
                    <a:gd name="T41" fmla="*/ 167 h 240"/>
                    <a:gd name="T42" fmla="*/ 51 w 565"/>
                    <a:gd name="T43" fmla="*/ 185 h 240"/>
                    <a:gd name="T44" fmla="*/ 83 w 565"/>
                    <a:gd name="T45" fmla="*/ 201 h 240"/>
                    <a:gd name="T46" fmla="*/ 120 w 565"/>
                    <a:gd name="T47" fmla="*/ 214 h 240"/>
                    <a:gd name="T48" fmla="*/ 163 w 565"/>
                    <a:gd name="T49" fmla="*/ 224 h 240"/>
                    <a:gd name="T50" fmla="*/ 209 w 565"/>
                    <a:gd name="T51" fmla="*/ 232 h 240"/>
                    <a:gd name="T52" fmla="*/ 258 w 565"/>
                    <a:gd name="T53" fmla="*/ 236 h 240"/>
                    <a:gd name="T54" fmla="*/ 306 w 565"/>
                    <a:gd name="T55" fmla="*/ 236 h 240"/>
                    <a:gd name="T56" fmla="*/ 355 w 565"/>
                    <a:gd name="T57" fmla="*/ 232 h 240"/>
                    <a:gd name="T58" fmla="*/ 401 w 565"/>
                    <a:gd name="T59" fmla="*/ 224 h 240"/>
                    <a:gd name="T60" fmla="*/ 444 w 565"/>
                    <a:gd name="T61" fmla="*/ 214 h 240"/>
                    <a:gd name="T62" fmla="*/ 481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6" name="Freeform 34"/>
                <p:cNvSpPr>
                  <a:spLocks/>
                </p:cNvSpPr>
                <p:nvPr/>
              </p:nvSpPr>
              <p:spPr bwMode="auto">
                <a:xfrm>
                  <a:off x="3169" y="2054"/>
                  <a:ext cx="715" cy="239"/>
                </a:xfrm>
                <a:custGeom>
                  <a:avLst/>
                  <a:gdLst>
                    <a:gd name="T0" fmla="*/ 2 w 714"/>
                    <a:gd name="T1" fmla="*/ 126 h 240"/>
                    <a:gd name="T2" fmla="*/ 12 w 714"/>
                    <a:gd name="T3" fmla="*/ 147 h 240"/>
                    <a:gd name="T4" fmla="*/ 34 w 714"/>
                    <a:gd name="T5" fmla="*/ 167 h 240"/>
                    <a:gd name="T6" fmla="*/ 64 w 714"/>
                    <a:gd name="T7" fmla="*/ 185 h 240"/>
                    <a:gd name="T8" fmla="*/ 104 w 714"/>
                    <a:gd name="T9" fmla="*/ 201 h 240"/>
                    <a:gd name="T10" fmla="*/ 152 w 714"/>
                    <a:gd name="T11" fmla="*/ 214 h 240"/>
                    <a:gd name="T12" fmla="*/ 206 w 714"/>
                    <a:gd name="T13" fmla="*/ 224 h 240"/>
                    <a:gd name="T14" fmla="*/ 265 w 714"/>
                    <a:gd name="T15" fmla="*/ 232 h 240"/>
                    <a:gd name="T16" fmla="*/ 326 w 714"/>
                    <a:gd name="T17" fmla="*/ 236 h 240"/>
                    <a:gd name="T18" fmla="*/ 391 w 714"/>
                    <a:gd name="T19" fmla="*/ 236 h 240"/>
                    <a:gd name="T20" fmla="*/ 453 w 714"/>
                    <a:gd name="T21" fmla="*/ 232 h 240"/>
                    <a:gd name="T22" fmla="*/ 511 w 714"/>
                    <a:gd name="T23" fmla="*/ 224 h 240"/>
                    <a:gd name="T24" fmla="*/ 564 w 714"/>
                    <a:gd name="T25" fmla="*/ 214 h 240"/>
                    <a:gd name="T26" fmla="*/ 612 w 714"/>
                    <a:gd name="T27" fmla="*/ 201 h 240"/>
                    <a:gd name="T28" fmla="*/ 651 w 714"/>
                    <a:gd name="T29" fmla="*/ 185 h 240"/>
                    <a:gd name="T30" fmla="*/ 683 w 714"/>
                    <a:gd name="T31" fmla="*/ 166 h 240"/>
                    <a:gd name="T32" fmla="*/ 704 w 714"/>
                    <a:gd name="T33" fmla="*/ 147 h 240"/>
                    <a:gd name="T34" fmla="*/ 714 w 714"/>
                    <a:gd name="T35" fmla="*/ 126 h 240"/>
                    <a:gd name="T36" fmla="*/ 714 w 714"/>
                    <a:gd name="T37" fmla="*/ 108 h 240"/>
                    <a:gd name="T38" fmla="*/ 704 w 714"/>
                    <a:gd name="T39" fmla="*/ 88 h 240"/>
                    <a:gd name="T40" fmla="*/ 683 w 714"/>
                    <a:gd name="T41" fmla="*/ 68 h 240"/>
                    <a:gd name="T42" fmla="*/ 651 w 714"/>
                    <a:gd name="T43" fmla="*/ 50 h 240"/>
                    <a:gd name="T44" fmla="*/ 612 w 714"/>
                    <a:gd name="T45" fmla="*/ 35 h 240"/>
                    <a:gd name="T46" fmla="*/ 564 w 714"/>
                    <a:gd name="T47" fmla="*/ 21 h 240"/>
                    <a:gd name="T48" fmla="*/ 511 w 714"/>
                    <a:gd name="T49" fmla="*/ 11 h 240"/>
                    <a:gd name="T50" fmla="*/ 451 w 714"/>
                    <a:gd name="T51" fmla="*/ 4 h 240"/>
                    <a:gd name="T52" fmla="*/ 391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7" name="Freeform 35"/>
                <p:cNvSpPr>
                  <a:spLocks/>
                </p:cNvSpPr>
                <p:nvPr/>
              </p:nvSpPr>
              <p:spPr bwMode="auto">
                <a:xfrm>
                  <a:off x="4614" y="1877"/>
                  <a:ext cx="565" cy="240"/>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28 h 241"/>
                    <a:gd name="T38" fmla="*/ 10 w 565"/>
                    <a:gd name="T39" fmla="*/ 148 h 241"/>
                    <a:gd name="T40" fmla="*/ 26 w 565"/>
                    <a:gd name="T41" fmla="*/ 168 h 241"/>
                    <a:gd name="T42" fmla="*/ 51 w 565"/>
                    <a:gd name="T43" fmla="*/ 186 h 241"/>
                    <a:gd name="T44" fmla="*/ 83 w 565"/>
                    <a:gd name="T45" fmla="*/ 202 h 241"/>
                    <a:gd name="T46" fmla="*/ 120 w 565"/>
                    <a:gd name="T47" fmla="*/ 215 h 241"/>
                    <a:gd name="T48" fmla="*/ 163 w 565"/>
                    <a:gd name="T49" fmla="*/ 226 h 241"/>
                    <a:gd name="T50" fmla="*/ 209 w 565"/>
                    <a:gd name="T51" fmla="*/ 233 h 241"/>
                    <a:gd name="T52" fmla="*/ 257 w 565"/>
                    <a:gd name="T53" fmla="*/ 236 h 241"/>
                    <a:gd name="T54" fmla="*/ 307 w 565"/>
                    <a:gd name="T55" fmla="*/ 236 h 241"/>
                    <a:gd name="T56" fmla="*/ 355 w 565"/>
                    <a:gd name="T57" fmla="*/ 233 h 241"/>
                    <a:gd name="T58" fmla="*/ 401 w 565"/>
                    <a:gd name="T59" fmla="*/ 226 h 241"/>
                    <a:gd name="T60" fmla="*/ 444 w 565"/>
                    <a:gd name="T61" fmla="*/ 215 h 241"/>
                    <a:gd name="T62" fmla="*/ 482 w 565"/>
                    <a:gd name="T63" fmla="*/ 202 h 241"/>
                    <a:gd name="T64" fmla="*/ 513 w 565"/>
                    <a:gd name="T65" fmla="*/ 186 h 241"/>
                    <a:gd name="T66" fmla="*/ 538 w 565"/>
                    <a:gd name="T67" fmla="*/ 168 h 241"/>
                    <a:gd name="T68" fmla="*/ 554 w 565"/>
                    <a:gd name="T69" fmla="*/ 148 h 241"/>
                    <a:gd name="T70" fmla="*/ 563 w 565"/>
                    <a:gd name="T71" fmla="*/ 128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8"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79" name="Freeform 37"/>
                <p:cNvSpPr>
                  <a:spLocks/>
                </p:cNvSpPr>
                <p:nvPr/>
              </p:nvSpPr>
              <p:spPr bwMode="auto">
                <a:xfrm>
                  <a:off x="2642"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80" name="Freeform 38"/>
                <p:cNvSpPr>
                  <a:spLocks/>
                </p:cNvSpPr>
                <p:nvPr/>
              </p:nvSpPr>
              <p:spPr bwMode="auto">
                <a:xfrm>
                  <a:off x="3600" y="2349"/>
                  <a:ext cx="820" cy="395"/>
                </a:xfrm>
                <a:custGeom>
                  <a:avLst/>
                  <a:gdLst>
                    <a:gd name="T0" fmla="*/ 0 w 820"/>
                    <a:gd name="T1" fmla="*/ 198 h 395"/>
                    <a:gd name="T2" fmla="*/ 404 w 820"/>
                    <a:gd name="T3" fmla="*/ 0 h 395"/>
                    <a:gd name="T4" fmla="*/ 819 w 820"/>
                    <a:gd name="T5" fmla="*/ 204 h 395"/>
                    <a:gd name="T6" fmla="*/ 404 w 820"/>
                    <a:gd name="T7" fmla="*/ 394 h 395"/>
                    <a:gd name="T8" fmla="*/ 0 w 820"/>
                    <a:gd name="T9" fmla="*/ 198 h 395"/>
                    <a:gd name="T10" fmla="*/ 0 60000 65536"/>
                    <a:gd name="T11" fmla="*/ 0 60000 65536"/>
                    <a:gd name="T12" fmla="*/ 0 60000 65536"/>
                    <a:gd name="T13" fmla="*/ 0 60000 65536"/>
                    <a:gd name="T14" fmla="*/ 0 60000 65536"/>
                    <a:gd name="T15" fmla="*/ 0 w 820"/>
                    <a:gd name="T16" fmla="*/ 0 h 395"/>
                    <a:gd name="T17" fmla="*/ 820 w 820"/>
                    <a:gd name="T18" fmla="*/ 395 h 395"/>
                  </a:gdLst>
                  <a:ahLst/>
                  <a:cxnLst>
                    <a:cxn ang="T10">
                      <a:pos x="T0" y="T1"/>
                    </a:cxn>
                    <a:cxn ang="T11">
                      <a:pos x="T2" y="T3"/>
                    </a:cxn>
                    <a:cxn ang="T12">
                      <a:pos x="T4" y="T5"/>
                    </a:cxn>
                    <a:cxn ang="T13">
                      <a:pos x="T6" y="T7"/>
                    </a:cxn>
                    <a:cxn ang="T14">
                      <a:pos x="T8" y="T9"/>
                    </a:cxn>
                  </a:cxnLst>
                  <a:rect l="T15" t="T16" r="T17" b="T18"/>
                  <a:pathLst>
                    <a:path w="820" h="395">
                      <a:moveTo>
                        <a:pt x="0" y="198"/>
                      </a:moveTo>
                      <a:lnTo>
                        <a:pt x="404" y="0"/>
                      </a:lnTo>
                      <a:lnTo>
                        <a:pt x="819" y="204"/>
                      </a:lnTo>
                      <a:lnTo>
                        <a:pt x="404" y="394"/>
                      </a:lnTo>
                      <a:lnTo>
                        <a:pt x="0" y="1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81" name="Rectangle 39"/>
                <p:cNvSpPr>
                  <a:spLocks noChangeArrowheads="1"/>
                </p:cNvSpPr>
                <p:nvPr/>
              </p:nvSpPr>
              <p:spPr bwMode="auto">
                <a:xfrm>
                  <a:off x="5155" y="2071"/>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budget</a:t>
                  </a:r>
                </a:p>
              </p:txBody>
            </p:sp>
            <p:sp>
              <p:nvSpPr>
                <p:cNvPr id="60482" name="Rectangle 40"/>
                <p:cNvSpPr>
                  <a:spLocks noChangeArrowheads="1"/>
                </p:cNvSpPr>
                <p:nvPr/>
              </p:nvSpPr>
              <p:spPr bwMode="auto">
                <a:xfrm>
                  <a:off x="4200" y="2060"/>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did</a:t>
                  </a:r>
                </a:p>
              </p:txBody>
            </p:sp>
            <p:sp>
              <p:nvSpPr>
                <p:cNvPr id="60483" name="Rectangle 41"/>
                <p:cNvSpPr>
                  <a:spLocks noChangeArrowheads="1"/>
                </p:cNvSpPr>
                <p:nvPr/>
              </p:nvSpPr>
              <p:spPr bwMode="auto">
                <a:xfrm>
                  <a:off x="2289" y="2047"/>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pid</a:t>
                  </a:r>
                </a:p>
              </p:txBody>
            </p:sp>
            <p:sp>
              <p:nvSpPr>
                <p:cNvPr id="60484" name="Rectangle 42"/>
                <p:cNvSpPr>
                  <a:spLocks noChangeArrowheads="1"/>
                </p:cNvSpPr>
                <p:nvPr/>
              </p:nvSpPr>
              <p:spPr bwMode="auto">
                <a:xfrm>
                  <a:off x="2628" y="1818"/>
                  <a:ext cx="8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started_on</a:t>
                  </a:r>
                </a:p>
              </p:txBody>
            </p:sp>
            <p:sp>
              <p:nvSpPr>
                <p:cNvPr id="60485" name="Rectangle 43"/>
                <p:cNvSpPr>
                  <a:spLocks noChangeArrowheads="1"/>
                </p:cNvSpPr>
                <p:nvPr/>
              </p:nvSpPr>
              <p:spPr bwMode="auto">
                <a:xfrm>
                  <a:off x="3249" y="2053"/>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pbudget</a:t>
                  </a:r>
                </a:p>
              </p:txBody>
            </p:sp>
            <p:sp>
              <p:nvSpPr>
                <p:cNvPr id="60486" name="Rectangle 44"/>
                <p:cNvSpPr>
                  <a:spLocks noChangeArrowheads="1"/>
                </p:cNvSpPr>
                <p:nvPr/>
              </p:nvSpPr>
              <p:spPr bwMode="auto">
                <a:xfrm>
                  <a:off x="4636" y="1893"/>
                  <a:ext cx="5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dname</a:t>
                  </a:r>
                </a:p>
              </p:txBody>
            </p:sp>
            <p:sp>
              <p:nvSpPr>
                <p:cNvPr id="60487" name="Rectangle 45"/>
                <p:cNvSpPr>
                  <a:spLocks noChangeArrowheads="1"/>
                </p:cNvSpPr>
                <p:nvPr/>
              </p:nvSpPr>
              <p:spPr bwMode="auto">
                <a:xfrm>
                  <a:off x="4560" y="2449"/>
                  <a:ext cx="9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Departments</a:t>
                  </a:r>
                </a:p>
              </p:txBody>
            </p:sp>
            <p:sp>
              <p:nvSpPr>
                <p:cNvPr id="60488" name="Rectangle 46"/>
                <p:cNvSpPr>
                  <a:spLocks noChangeArrowheads="1"/>
                </p:cNvSpPr>
                <p:nvPr/>
              </p:nvSpPr>
              <p:spPr bwMode="auto">
                <a:xfrm>
                  <a:off x="2607" y="2460"/>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Projects</a:t>
                  </a:r>
                </a:p>
              </p:txBody>
            </p:sp>
            <p:sp>
              <p:nvSpPr>
                <p:cNvPr id="60489" name="Rectangle 47"/>
                <p:cNvSpPr>
                  <a:spLocks noChangeArrowheads="1"/>
                </p:cNvSpPr>
                <p:nvPr/>
              </p:nvSpPr>
              <p:spPr bwMode="auto">
                <a:xfrm>
                  <a:off x="3660" y="2434"/>
                  <a:ext cx="7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Sponsors</a:t>
                  </a:r>
                </a:p>
              </p:txBody>
            </p:sp>
            <p:sp>
              <p:nvSpPr>
                <p:cNvPr id="46" name="Line 48"/>
                <p:cNvSpPr>
                  <a:spLocks noChangeShapeType="1"/>
                </p:cNvSpPr>
                <p:nvPr/>
              </p:nvSpPr>
              <p:spPr bwMode="auto">
                <a:xfrm>
                  <a:off x="2416" y="2304"/>
                  <a:ext cx="385" cy="13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7" name="Line 49"/>
                <p:cNvSpPr>
                  <a:spLocks noChangeShapeType="1"/>
                </p:cNvSpPr>
                <p:nvPr/>
              </p:nvSpPr>
              <p:spPr bwMode="auto">
                <a:xfrm>
                  <a:off x="2977" y="2052"/>
                  <a:ext cx="8" cy="37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8" name="Line 50"/>
                <p:cNvSpPr>
                  <a:spLocks noChangeShapeType="1"/>
                </p:cNvSpPr>
                <p:nvPr/>
              </p:nvSpPr>
              <p:spPr bwMode="auto">
                <a:xfrm flipH="1">
                  <a:off x="3116" y="2304"/>
                  <a:ext cx="382" cy="13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49" name="Line 51"/>
                <p:cNvSpPr>
                  <a:spLocks noChangeShapeType="1"/>
                </p:cNvSpPr>
                <p:nvPr/>
              </p:nvSpPr>
              <p:spPr bwMode="auto">
                <a:xfrm>
                  <a:off x="4391" y="2295"/>
                  <a:ext cx="30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0" name="Line 52"/>
                <p:cNvSpPr>
                  <a:spLocks noChangeShapeType="1"/>
                </p:cNvSpPr>
                <p:nvPr/>
              </p:nvSpPr>
              <p:spPr bwMode="auto">
                <a:xfrm>
                  <a:off x="4886" y="2121"/>
                  <a:ext cx="0" cy="32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1"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2" name="Line 54"/>
                <p:cNvSpPr>
                  <a:spLocks noChangeShapeType="1"/>
                </p:cNvSpPr>
                <p:nvPr/>
              </p:nvSpPr>
              <p:spPr bwMode="auto">
                <a:xfrm flipH="1">
                  <a:off x="3194" y="2550"/>
                  <a:ext cx="415"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53" name="Line 55"/>
                <p:cNvSpPr>
                  <a:spLocks noChangeShapeType="1"/>
                </p:cNvSpPr>
                <p:nvPr/>
              </p:nvSpPr>
              <p:spPr bwMode="auto">
                <a:xfrm>
                  <a:off x="4441" y="2554"/>
                  <a:ext cx="150" cy="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98" name="Freeform 56"/>
                <p:cNvSpPr>
                  <a:spLocks/>
                </p:cNvSpPr>
                <p:nvPr/>
              </p:nvSpPr>
              <p:spPr bwMode="auto">
                <a:xfrm>
                  <a:off x="3792" y="1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99" name="Rectangle 57"/>
                <p:cNvSpPr>
                  <a:spLocks noChangeArrowheads="1"/>
                </p:cNvSpPr>
                <p:nvPr/>
              </p:nvSpPr>
              <p:spPr bwMode="auto">
                <a:xfrm>
                  <a:off x="3888" y="1801"/>
                  <a:ext cx="4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since</a:t>
                  </a:r>
                </a:p>
              </p:txBody>
            </p:sp>
            <p:sp>
              <p:nvSpPr>
                <p:cNvPr id="56" name="Line 58"/>
                <p:cNvSpPr>
                  <a:spLocks noChangeShapeType="1"/>
                </p:cNvSpPr>
                <p:nvPr/>
              </p:nvSpPr>
              <p:spPr bwMode="auto">
                <a:xfrm flipV="1">
                  <a:off x="4032" y="2041"/>
                  <a:ext cx="49" cy="33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grpSp>
      <p:grpSp>
        <p:nvGrpSpPr>
          <p:cNvPr id="3" name="Group 2" descr="Project rectangle has attribute ovals started_on, pbudget,and pid(underlined) around it. Projects is connected to the Monitors Sponsors Diamond. Departments rectangle has did (underlined), budget, dname attributes around it and is connected to the monitors sponsors Dimaond. Employees rectangle has attributes ssn (undelrined), name, and lot and is connected to Monitors Sponsors. Monitors Sponors Diamond has attributes since and until" title="Ternary ">
            <a:extLst>
              <a:ext uri="{FF2B5EF4-FFF2-40B4-BE49-F238E27FC236}">
                <a16:creationId xmlns="" xmlns:a16="http://schemas.microsoft.com/office/drawing/2014/main" id="{91CE93AD-E5A6-F644-8046-C0A0081B1F15}"/>
              </a:ext>
            </a:extLst>
          </p:cNvPr>
          <p:cNvGrpSpPr/>
          <p:nvPr/>
        </p:nvGrpSpPr>
        <p:grpSpPr>
          <a:xfrm>
            <a:off x="271064" y="1631679"/>
            <a:ext cx="3520678" cy="3140869"/>
            <a:chOff x="271064" y="1631679"/>
            <a:chExt cx="3520678" cy="3140869"/>
          </a:xfrm>
        </p:grpSpPr>
        <p:sp>
          <p:nvSpPr>
            <p:cNvPr id="113" name="Freeform 112" title="Ternary"/>
            <p:cNvSpPr>
              <a:spLocks/>
            </p:cNvSpPr>
            <p:nvPr/>
          </p:nvSpPr>
          <p:spPr bwMode="auto">
            <a:xfrm>
              <a:off x="271064" y="1631679"/>
              <a:ext cx="3520678" cy="3140869"/>
            </a:xfrm>
            <a:custGeom>
              <a:avLst/>
              <a:gdLst>
                <a:gd name="T0" fmla="*/ 2171536 w 4693003"/>
                <a:gd name="T1" fmla="*/ 136840 h 4187343"/>
                <a:gd name="T2" fmla="*/ 1520850 w 4693003"/>
                <a:gd name="T3" fmla="*/ 245279 h 4187343"/>
                <a:gd name="T4" fmla="*/ 978611 w 4693003"/>
                <a:gd name="T5" fmla="*/ 524123 h 4187343"/>
                <a:gd name="T6" fmla="*/ 963118 w 4693003"/>
                <a:gd name="T7" fmla="*/ 1050829 h 4187343"/>
                <a:gd name="T8" fmla="*/ 978611 w 4693003"/>
                <a:gd name="T9" fmla="*/ 1825395 h 4187343"/>
                <a:gd name="T10" fmla="*/ 932133 w 4693003"/>
                <a:gd name="T11" fmla="*/ 2181696 h 4187343"/>
                <a:gd name="T12" fmla="*/ 482850 w 4693003"/>
                <a:gd name="T13" fmla="*/ 2491523 h 4187343"/>
                <a:gd name="T14" fmla="*/ 234970 w 4693003"/>
                <a:gd name="T15" fmla="*/ 2646437 h 4187343"/>
                <a:gd name="T16" fmla="*/ 33567 w 4693003"/>
                <a:gd name="T17" fmla="*/ 2847824 h 4187343"/>
                <a:gd name="T18" fmla="*/ 33567 w 4693003"/>
                <a:gd name="T19" fmla="*/ 3126668 h 4187343"/>
                <a:gd name="T20" fmla="*/ 172999 w 4693003"/>
                <a:gd name="T21" fmla="*/ 3297072 h 4187343"/>
                <a:gd name="T22" fmla="*/ 575805 w 4693003"/>
                <a:gd name="T23" fmla="*/ 3668864 h 4187343"/>
                <a:gd name="T24" fmla="*/ 1768730 w 4693003"/>
                <a:gd name="T25" fmla="*/ 4149097 h 4187343"/>
                <a:gd name="T26" fmla="*/ 3689804 w 4693003"/>
                <a:gd name="T27" fmla="*/ 3901235 h 4187343"/>
                <a:gd name="T28" fmla="*/ 4355983 w 4693003"/>
                <a:gd name="T29" fmla="*/ 3544934 h 4187343"/>
                <a:gd name="T30" fmla="*/ 4619356 w 4693003"/>
                <a:gd name="T31" fmla="*/ 3080194 h 4187343"/>
                <a:gd name="T32" fmla="*/ 4619356 w 4693003"/>
                <a:gd name="T33" fmla="*/ 2708402 h 4187343"/>
                <a:gd name="T34" fmla="*/ 4170073 w 4693003"/>
                <a:gd name="T35" fmla="*/ 2537997 h 4187343"/>
                <a:gd name="T36" fmla="*/ 3705297 w 4693003"/>
                <a:gd name="T37" fmla="*/ 2429558 h 4187343"/>
                <a:gd name="T38" fmla="*/ 3658820 w 4693003"/>
                <a:gd name="T39" fmla="*/ 2119731 h 4187343"/>
                <a:gd name="T40" fmla="*/ 3658820 w 4693003"/>
                <a:gd name="T41" fmla="*/ 1593025 h 4187343"/>
                <a:gd name="T42" fmla="*/ 3596850 w 4693003"/>
                <a:gd name="T43" fmla="*/ 384701 h 4187343"/>
                <a:gd name="T44" fmla="*/ 2775745 w 4693003"/>
                <a:gd name="T45" fmla="*/ 43892 h 4187343"/>
                <a:gd name="T46" fmla="*/ 2171536 w 4693003"/>
                <a:gd name="T47" fmla="*/ 136840 h 41873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93003" h="4187343">
                  <a:moveTo>
                    <a:pt x="2170965" y="136824"/>
                  </a:moveTo>
                  <a:cubicBezTo>
                    <a:pt x="1961871" y="170385"/>
                    <a:pt x="1719219" y="180711"/>
                    <a:pt x="1520450" y="245251"/>
                  </a:cubicBezTo>
                  <a:cubicBezTo>
                    <a:pt x="1321681" y="309791"/>
                    <a:pt x="1071285" y="389820"/>
                    <a:pt x="978354" y="524063"/>
                  </a:cubicBezTo>
                  <a:cubicBezTo>
                    <a:pt x="885423" y="658306"/>
                    <a:pt x="962865" y="833854"/>
                    <a:pt x="962865" y="1050708"/>
                  </a:cubicBezTo>
                  <a:cubicBezTo>
                    <a:pt x="962865" y="1267562"/>
                    <a:pt x="983517" y="1636729"/>
                    <a:pt x="978354" y="1825185"/>
                  </a:cubicBezTo>
                  <a:cubicBezTo>
                    <a:pt x="973191" y="2013641"/>
                    <a:pt x="1014493" y="2070437"/>
                    <a:pt x="931888" y="2181445"/>
                  </a:cubicBezTo>
                  <a:cubicBezTo>
                    <a:pt x="849283" y="2292453"/>
                    <a:pt x="598886" y="2413788"/>
                    <a:pt x="482723" y="2491236"/>
                  </a:cubicBezTo>
                  <a:cubicBezTo>
                    <a:pt x="366560" y="2568684"/>
                    <a:pt x="309769" y="2586755"/>
                    <a:pt x="234908" y="2646132"/>
                  </a:cubicBezTo>
                  <a:cubicBezTo>
                    <a:pt x="160047" y="2705509"/>
                    <a:pt x="67116" y="2767467"/>
                    <a:pt x="33558" y="2847496"/>
                  </a:cubicBezTo>
                  <a:cubicBezTo>
                    <a:pt x="0" y="2927525"/>
                    <a:pt x="10325" y="3051442"/>
                    <a:pt x="33558" y="3126308"/>
                  </a:cubicBezTo>
                  <a:cubicBezTo>
                    <a:pt x="56791" y="3201174"/>
                    <a:pt x="82605" y="3206337"/>
                    <a:pt x="172954" y="3296693"/>
                  </a:cubicBezTo>
                  <a:cubicBezTo>
                    <a:pt x="263303" y="3387049"/>
                    <a:pt x="309769" y="3526454"/>
                    <a:pt x="575654" y="3668442"/>
                  </a:cubicBezTo>
                  <a:cubicBezTo>
                    <a:pt x="841539" y="3810430"/>
                    <a:pt x="1249402" y="4109895"/>
                    <a:pt x="1768265" y="4148619"/>
                  </a:cubicBezTo>
                  <a:cubicBezTo>
                    <a:pt x="2287128" y="4187343"/>
                    <a:pt x="3257739" y="4001468"/>
                    <a:pt x="3688834" y="3900786"/>
                  </a:cubicBezTo>
                  <a:cubicBezTo>
                    <a:pt x="4119930" y="3800104"/>
                    <a:pt x="4199953" y="3681351"/>
                    <a:pt x="4354838" y="3544526"/>
                  </a:cubicBezTo>
                  <a:cubicBezTo>
                    <a:pt x="4509723" y="3407702"/>
                    <a:pt x="4574258" y="3219245"/>
                    <a:pt x="4618142" y="3079839"/>
                  </a:cubicBezTo>
                  <a:cubicBezTo>
                    <a:pt x="4662026" y="2940433"/>
                    <a:pt x="4693003" y="2798446"/>
                    <a:pt x="4618142" y="2708090"/>
                  </a:cubicBezTo>
                  <a:cubicBezTo>
                    <a:pt x="4543281" y="2617734"/>
                    <a:pt x="4321280" y="2584174"/>
                    <a:pt x="4168977" y="2537705"/>
                  </a:cubicBezTo>
                  <a:cubicBezTo>
                    <a:pt x="4016674" y="2491236"/>
                    <a:pt x="3789509" y="2498981"/>
                    <a:pt x="3704323" y="2429278"/>
                  </a:cubicBezTo>
                  <a:cubicBezTo>
                    <a:pt x="3619137" y="2359575"/>
                    <a:pt x="3665602" y="2258893"/>
                    <a:pt x="3657858" y="2119487"/>
                  </a:cubicBezTo>
                  <a:cubicBezTo>
                    <a:pt x="3650114" y="1980081"/>
                    <a:pt x="3668184" y="1881980"/>
                    <a:pt x="3657858" y="1592842"/>
                  </a:cubicBezTo>
                  <a:cubicBezTo>
                    <a:pt x="3647532" y="1303704"/>
                    <a:pt x="3743044" y="642816"/>
                    <a:pt x="3595904" y="384657"/>
                  </a:cubicBezTo>
                  <a:cubicBezTo>
                    <a:pt x="3448764" y="126498"/>
                    <a:pt x="3007342" y="87774"/>
                    <a:pt x="2775015" y="43887"/>
                  </a:cubicBezTo>
                  <a:cubicBezTo>
                    <a:pt x="2542688" y="0"/>
                    <a:pt x="2380059" y="103263"/>
                    <a:pt x="2170965" y="136824"/>
                  </a:cubicBezTo>
                  <a:close/>
                </a:path>
              </a:pathLst>
            </a:custGeom>
            <a:solidFill>
              <a:srgbClr val="800000">
                <a:alpha val="21176"/>
              </a:srgbClr>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sz="1350"/>
            </a:p>
          </p:txBody>
        </p:sp>
        <p:grpSp>
          <p:nvGrpSpPr>
            <p:cNvPr id="60421" name="Group 110"/>
            <p:cNvGrpSpPr>
              <a:grpSpLocks/>
            </p:cNvGrpSpPr>
            <p:nvPr/>
          </p:nvGrpSpPr>
          <p:grpSpPr bwMode="auto">
            <a:xfrm>
              <a:off x="355103" y="1796652"/>
              <a:ext cx="3259932" cy="2700338"/>
              <a:chOff x="363342" y="3257799"/>
              <a:chExt cx="4347542" cy="3599600"/>
            </a:xfrm>
          </p:grpSpPr>
          <p:grpSp>
            <p:nvGrpSpPr>
              <p:cNvPr id="60422" name="Group 7"/>
              <p:cNvGrpSpPr>
                <a:grpSpLocks/>
              </p:cNvGrpSpPr>
              <p:nvPr/>
            </p:nvGrpSpPr>
            <p:grpSpPr bwMode="auto">
              <a:xfrm>
                <a:off x="1439957" y="3257799"/>
                <a:ext cx="2289771" cy="1979234"/>
                <a:chOff x="3024" y="62"/>
                <a:chExt cx="1895" cy="1638"/>
              </a:xfrm>
            </p:grpSpPr>
            <p:sp>
              <p:nvSpPr>
                <p:cNvPr id="60451" name="Freeform 8"/>
                <p:cNvSpPr>
                  <a:spLocks/>
                </p:cNvSpPr>
                <p:nvPr/>
              </p:nvSpPr>
              <p:spPr bwMode="auto">
                <a:xfrm>
                  <a:off x="4353" y="1189"/>
                  <a:ext cx="566" cy="243"/>
                </a:xfrm>
                <a:custGeom>
                  <a:avLst/>
                  <a:gdLst>
                    <a:gd name="T0" fmla="*/ 563 w 566"/>
                    <a:gd name="T1" fmla="*/ 112 h 241"/>
                    <a:gd name="T2" fmla="*/ 555 w 566"/>
                    <a:gd name="T3" fmla="*/ 92 h 241"/>
                    <a:gd name="T4" fmla="*/ 538 w 566"/>
                    <a:gd name="T5" fmla="*/ 72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72 h 241"/>
                    <a:gd name="T32" fmla="*/ 10 w 566"/>
                    <a:gd name="T33" fmla="*/ 92 h 241"/>
                    <a:gd name="T34" fmla="*/ 2 w 566"/>
                    <a:gd name="T35" fmla="*/ 112 h 241"/>
                    <a:gd name="T36" fmla="*/ 2 w 566"/>
                    <a:gd name="T37" fmla="*/ 133 h 241"/>
                    <a:gd name="T38" fmla="*/ 10 w 566"/>
                    <a:gd name="T39" fmla="*/ 154 h 241"/>
                    <a:gd name="T40" fmla="*/ 27 w 566"/>
                    <a:gd name="T41" fmla="*/ 173 h 241"/>
                    <a:gd name="T42" fmla="*/ 51 w 566"/>
                    <a:gd name="T43" fmla="*/ 194 h 241"/>
                    <a:gd name="T44" fmla="*/ 83 w 566"/>
                    <a:gd name="T45" fmla="*/ 211 h 241"/>
                    <a:gd name="T46" fmla="*/ 120 w 566"/>
                    <a:gd name="T47" fmla="*/ 224 h 241"/>
                    <a:gd name="T48" fmla="*/ 163 w 566"/>
                    <a:gd name="T49" fmla="*/ 234 h 241"/>
                    <a:gd name="T50" fmla="*/ 209 w 566"/>
                    <a:gd name="T51" fmla="*/ 242 h 241"/>
                    <a:gd name="T52" fmla="*/ 258 w 566"/>
                    <a:gd name="T53" fmla="*/ 245 h 241"/>
                    <a:gd name="T54" fmla="*/ 307 w 566"/>
                    <a:gd name="T55" fmla="*/ 245 h 241"/>
                    <a:gd name="T56" fmla="*/ 355 w 566"/>
                    <a:gd name="T57" fmla="*/ 242 h 241"/>
                    <a:gd name="T58" fmla="*/ 401 w 566"/>
                    <a:gd name="T59" fmla="*/ 234 h 241"/>
                    <a:gd name="T60" fmla="*/ 444 w 566"/>
                    <a:gd name="T61" fmla="*/ 224 h 241"/>
                    <a:gd name="T62" fmla="*/ 482 w 566"/>
                    <a:gd name="T63" fmla="*/ 211 h 241"/>
                    <a:gd name="T64" fmla="*/ 513 w 566"/>
                    <a:gd name="T65" fmla="*/ 194 h 241"/>
                    <a:gd name="T66" fmla="*/ 538 w 566"/>
                    <a:gd name="T67" fmla="*/ 173 h 241"/>
                    <a:gd name="T68" fmla="*/ 555 w 566"/>
                    <a:gd name="T69" fmla="*/ 154 h 241"/>
                    <a:gd name="T70" fmla="*/ 563 w 566"/>
                    <a:gd name="T71" fmla="*/ 133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6"/>
                    <a:gd name="T109" fmla="*/ 0 h 241"/>
                    <a:gd name="T110" fmla="*/ 566 w 566"/>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2" name="Freeform 9"/>
                <p:cNvSpPr>
                  <a:spLocks/>
                </p:cNvSpPr>
                <p:nvPr/>
              </p:nvSpPr>
              <p:spPr bwMode="auto">
                <a:xfrm>
                  <a:off x="3423" y="1105"/>
                  <a:ext cx="803" cy="595"/>
                </a:xfrm>
                <a:custGeom>
                  <a:avLst/>
                  <a:gdLst>
                    <a:gd name="T0" fmla="*/ 0 w 804"/>
                    <a:gd name="T1" fmla="*/ 673 h 395"/>
                    <a:gd name="T2" fmla="*/ 396 w 804"/>
                    <a:gd name="T3" fmla="*/ 0 h 395"/>
                    <a:gd name="T4" fmla="*/ 800 w 804"/>
                    <a:gd name="T5" fmla="*/ 696 h 395"/>
                    <a:gd name="T6" fmla="*/ 396 w 804"/>
                    <a:gd name="T7" fmla="*/ 1345 h 395"/>
                    <a:gd name="T8" fmla="*/ 0 w 804"/>
                    <a:gd name="T9" fmla="*/ 673 h 395"/>
                    <a:gd name="T10" fmla="*/ 0 60000 65536"/>
                    <a:gd name="T11" fmla="*/ 0 60000 65536"/>
                    <a:gd name="T12" fmla="*/ 0 60000 65536"/>
                    <a:gd name="T13" fmla="*/ 0 60000 65536"/>
                    <a:gd name="T14" fmla="*/ 0 60000 65536"/>
                    <a:gd name="T15" fmla="*/ 0 w 804"/>
                    <a:gd name="T16" fmla="*/ 0 h 395"/>
                    <a:gd name="T17" fmla="*/ 804 w 804"/>
                    <a:gd name="T18" fmla="*/ 395 h 395"/>
                  </a:gdLst>
                  <a:ahLst/>
                  <a:cxnLst>
                    <a:cxn ang="T10">
                      <a:pos x="T0" y="T1"/>
                    </a:cxn>
                    <a:cxn ang="T11">
                      <a:pos x="T2" y="T3"/>
                    </a:cxn>
                    <a:cxn ang="T12">
                      <a:pos x="T4" y="T5"/>
                    </a:cxn>
                    <a:cxn ang="T13">
                      <a:pos x="T6" y="T7"/>
                    </a:cxn>
                    <a:cxn ang="T14">
                      <a:pos x="T8" y="T9"/>
                    </a:cxn>
                  </a:cxnLst>
                  <a:rect l="T15" t="T16" r="T17" b="T18"/>
                  <a:pathLst>
                    <a:path w="804" h="395">
                      <a:moveTo>
                        <a:pt x="0" y="197"/>
                      </a:moveTo>
                      <a:lnTo>
                        <a:pt x="396" y="0"/>
                      </a:lnTo>
                      <a:lnTo>
                        <a:pt x="803" y="204"/>
                      </a:lnTo>
                      <a:lnTo>
                        <a:pt x="396" y="394"/>
                      </a:lnTo>
                      <a:lnTo>
                        <a:pt x="0" y="19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3" name="Rectangle 10"/>
                <p:cNvSpPr>
                  <a:spLocks noChangeArrowheads="1"/>
                </p:cNvSpPr>
                <p:nvPr/>
              </p:nvSpPr>
              <p:spPr bwMode="auto">
                <a:xfrm>
                  <a:off x="4436" y="1202"/>
                  <a:ext cx="42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until</a:t>
                  </a:r>
                </a:p>
              </p:txBody>
            </p:sp>
            <p:grpSp>
              <p:nvGrpSpPr>
                <p:cNvPr id="60454" name="Group 11"/>
                <p:cNvGrpSpPr>
                  <a:grpSpLocks/>
                </p:cNvGrpSpPr>
                <p:nvPr/>
              </p:nvGrpSpPr>
              <p:grpSpPr bwMode="auto">
                <a:xfrm>
                  <a:off x="3435" y="619"/>
                  <a:ext cx="860" cy="254"/>
                  <a:chOff x="3435" y="619"/>
                  <a:chExt cx="860" cy="254"/>
                </a:xfrm>
              </p:grpSpPr>
              <p:sp>
                <p:nvSpPr>
                  <p:cNvPr id="60467" name="Freeform 12"/>
                  <p:cNvSpPr>
                    <a:spLocks/>
                  </p:cNvSpPr>
                  <p:nvPr/>
                </p:nvSpPr>
                <p:spPr bwMode="auto">
                  <a:xfrm>
                    <a:off x="3435" y="625"/>
                    <a:ext cx="840" cy="248"/>
                  </a:xfrm>
                  <a:custGeom>
                    <a:avLst/>
                    <a:gdLst>
                      <a:gd name="T0" fmla="*/ 839 w 840"/>
                      <a:gd name="T1" fmla="*/ 249 h 247"/>
                      <a:gd name="T2" fmla="*/ 839 w 840"/>
                      <a:gd name="T3" fmla="*/ 0 h 247"/>
                      <a:gd name="T4" fmla="*/ 0 w 840"/>
                      <a:gd name="T5" fmla="*/ 0 h 247"/>
                      <a:gd name="T6" fmla="*/ 0 w 840"/>
                      <a:gd name="T7" fmla="*/ 249 h 247"/>
                      <a:gd name="T8" fmla="*/ 839 w 840"/>
                      <a:gd name="T9" fmla="*/ 249 h 247"/>
                      <a:gd name="T10" fmla="*/ 0 60000 65536"/>
                      <a:gd name="T11" fmla="*/ 0 60000 65536"/>
                      <a:gd name="T12" fmla="*/ 0 60000 65536"/>
                      <a:gd name="T13" fmla="*/ 0 60000 65536"/>
                      <a:gd name="T14" fmla="*/ 0 60000 65536"/>
                      <a:gd name="T15" fmla="*/ 0 w 840"/>
                      <a:gd name="T16" fmla="*/ 0 h 247"/>
                      <a:gd name="T17" fmla="*/ 840 w 840"/>
                      <a:gd name="T18" fmla="*/ 247 h 247"/>
                    </a:gdLst>
                    <a:ahLst/>
                    <a:cxnLst>
                      <a:cxn ang="T10">
                        <a:pos x="T0" y="T1"/>
                      </a:cxn>
                      <a:cxn ang="T11">
                        <a:pos x="T2" y="T3"/>
                      </a:cxn>
                      <a:cxn ang="T12">
                        <a:pos x="T4" y="T5"/>
                      </a:cxn>
                      <a:cxn ang="T13">
                        <a:pos x="T6" y="T7"/>
                      </a:cxn>
                      <a:cxn ang="T14">
                        <a:pos x="T8" y="T9"/>
                      </a:cxn>
                    </a:cxnLst>
                    <a:rect l="T15" t="T16" r="T17" b="T18"/>
                    <a:pathLst>
                      <a:path w="840" h="247">
                        <a:moveTo>
                          <a:pt x="839" y="246"/>
                        </a:moveTo>
                        <a:lnTo>
                          <a:pt x="839" y="0"/>
                        </a:lnTo>
                        <a:lnTo>
                          <a:pt x="0" y="0"/>
                        </a:lnTo>
                        <a:lnTo>
                          <a:pt x="0" y="246"/>
                        </a:lnTo>
                        <a:lnTo>
                          <a:pt x="839"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8" name="Rectangle 13"/>
                  <p:cNvSpPr>
                    <a:spLocks noChangeArrowheads="1"/>
                  </p:cNvSpPr>
                  <p:nvPr/>
                </p:nvSpPr>
                <p:spPr bwMode="auto">
                  <a:xfrm>
                    <a:off x="3471" y="619"/>
                    <a:ext cx="82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Employees</a:t>
                    </a:r>
                  </a:p>
                </p:txBody>
              </p:sp>
            </p:grpSp>
            <p:sp>
              <p:nvSpPr>
                <p:cNvPr id="60455" name="Rectangle 14"/>
                <p:cNvSpPr>
                  <a:spLocks noChangeArrowheads="1"/>
                </p:cNvSpPr>
                <p:nvPr/>
              </p:nvSpPr>
              <p:spPr bwMode="auto">
                <a:xfrm>
                  <a:off x="3494" y="1181"/>
                  <a:ext cx="73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Monitors</a:t>
                  </a:r>
                  <a:br>
                    <a:rPr lang="en-US" altLang="x-none" sz="900" b="1"/>
                  </a:br>
                  <a:r>
                    <a:rPr lang="en-US" altLang="x-none" sz="900" b="1"/>
                    <a:t>Sponsors</a:t>
                  </a:r>
                </a:p>
              </p:txBody>
            </p:sp>
            <p:sp>
              <p:nvSpPr>
                <p:cNvPr id="98" name="Line 15"/>
                <p:cNvSpPr>
                  <a:spLocks noChangeShapeType="1"/>
                </p:cNvSpPr>
                <p:nvPr/>
              </p:nvSpPr>
              <p:spPr bwMode="auto">
                <a:xfrm flipV="1">
                  <a:off x="4138" y="1306"/>
                  <a:ext cx="216" cy="60"/>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99" name="Line 16"/>
                <p:cNvSpPr>
                  <a:spLocks noChangeShapeType="1"/>
                </p:cNvSpPr>
                <p:nvPr/>
              </p:nvSpPr>
              <p:spPr bwMode="auto">
                <a:xfrm flipV="1">
                  <a:off x="3819" y="870"/>
                  <a:ext cx="0" cy="231"/>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58" name="Freeform 17"/>
                <p:cNvSpPr>
                  <a:spLocks/>
                </p:cNvSpPr>
                <p:nvPr/>
              </p:nvSpPr>
              <p:spPr bwMode="auto">
                <a:xfrm>
                  <a:off x="4059" y="239"/>
                  <a:ext cx="565" cy="24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59" name="Freeform 18"/>
                <p:cNvSpPr>
                  <a:spLocks/>
                </p:cNvSpPr>
                <p:nvPr/>
              </p:nvSpPr>
              <p:spPr bwMode="auto">
                <a:xfrm>
                  <a:off x="3024" y="239"/>
                  <a:ext cx="565" cy="24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0" name="Freeform 19"/>
                <p:cNvSpPr>
                  <a:spLocks/>
                </p:cNvSpPr>
                <p:nvPr/>
              </p:nvSpPr>
              <p:spPr bwMode="auto">
                <a:xfrm>
                  <a:off x="3531" y="62"/>
                  <a:ext cx="565" cy="242"/>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4 h 241"/>
                    <a:gd name="T38" fmla="*/ 10 w 565"/>
                    <a:gd name="T39" fmla="*/ 154 h 241"/>
                    <a:gd name="T40" fmla="*/ 27 w 565"/>
                    <a:gd name="T41" fmla="*/ 174 h 241"/>
                    <a:gd name="T42" fmla="*/ 51 w 565"/>
                    <a:gd name="T43" fmla="*/ 192 h 241"/>
                    <a:gd name="T44" fmla="*/ 83 w 565"/>
                    <a:gd name="T45" fmla="*/ 208 h 241"/>
                    <a:gd name="T46" fmla="*/ 121 w 565"/>
                    <a:gd name="T47" fmla="*/ 221 h 241"/>
                    <a:gd name="T48" fmla="*/ 164 w 565"/>
                    <a:gd name="T49" fmla="*/ 232 h 241"/>
                    <a:gd name="T50" fmla="*/ 210 w 565"/>
                    <a:gd name="T51" fmla="*/ 239 h 241"/>
                    <a:gd name="T52" fmla="*/ 258 w 565"/>
                    <a:gd name="T53" fmla="*/ 242 h 241"/>
                    <a:gd name="T54" fmla="*/ 307 w 565"/>
                    <a:gd name="T55" fmla="*/ 242 h 241"/>
                    <a:gd name="T56" fmla="*/ 355 w 565"/>
                    <a:gd name="T57" fmla="*/ 239 h 241"/>
                    <a:gd name="T58" fmla="*/ 401 w 565"/>
                    <a:gd name="T59" fmla="*/ 232 h 241"/>
                    <a:gd name="T60" fmla="*/ 444 w 565"/>
                    <a:gd name="T61" fmla="*/ 221 h 241"/>
                    <a:gd name="T62" fmla="*/ 482 w 565"/>
                    <a:gd name="T63" fmla="*/ 208 h 241"/>
                    <a:gd name="T64" fmla="*/ 513 w 565"/>
                    <a:gd name="T65" fmla="*/ 192 h 241"/>
                    <a:gd name="T66" fmla="*/ 538 w 565"/>
                    <a:gd name="T67" fmla="*/ 174 h 241"/>
                    <a:gd name="T68" fmla="*/ 554 w 565"/>
                    <a:gd name="T69" fmla="*/ 154 h 241"/>
                    <a:gd name="T70" fmla="*/ 563 w 565"/>
                    <a:gd name="T71" fmla="*/ 134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61" name="Rectangle 20"/>
                <p:cNvSpPr>
                  <a:spLocks noChangeArrowheads="1"/>
                </p:cNvSpPr>
                <p:nvPr/>
              </p:nvSpPr>
              <p:spPr bwMode="auto">
                <a:xfrm>
                  <a:off x="4182" y="238"/>
                  <a:ext cx="3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lot</a:t>
                  </a:r>
                </a:p>
              </p:txBody>
            </p:sp>
            <p:sp>
              <p:nvSpPr>
                <p:cNvPr id="60462" name="Rectangle 21"/>
                <p:cNvSpPr>
                  <a:spLocks noChangeArrowheads="1"/>
                </p:cNvSpPr>
                <p:nvPr/>
              </p:nvSpPr>
              <p:spPr bwMode="auto">
                <a:xfrm>
                  <a:off x="3611" y="96"/>
                  <a:ext cx="48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name</a:t>
                  </a:r>
                </a:p>
              </p:txBody>
            </p:sp>
            <p:sp>
              <p:nvSpPr>
                <p:cNvPr id="60463" name="Rectangle 22"/>
                <p:cNvSpPr>
                  <a:spLocks noChangeArrowheads="1"/>
                </p:cNvSpPr>
                <p:nvPr/>
              </p:nvSpPr>
              <p:spPr bwMode="auto">
                <a:xfrm>
                  <a:off x="3118" y="232"/>
                  <a:ext cx="37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ssn</a:t>
                  </a:r>
                </a:p>
              </p:txBody>
            </p:sp>
            <p:sp>
              <p:nvSpPr>
                <p:cNvPr id="106" name="Line 23"/>
                <p:cNvSpPr>
                  <a:spLocks noChangeShapeType="1"/>
                </p:cNvSpPr>
                <p:nvPr/>
              </p:nvSpPr>
              <p:spPr bwMode="auto">
                <a:xfrm>
                  <a:off x="3306" y="494"/>
                  <a:ext cx="347" cy="12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07" name="Line 24"/>
                <p:cNvSpPr>
                  <a:spLocks noChangeShapeType="1"/>
                </p:cNvSpPr>
                <p:nvPr/>
              </p:nvSpPr>
              <p:spPr bwMode="auto">
                <a:xfrm>
                  <a:off x="3820" y="302"/>
                  <a:ext cx="0" cy="307"/>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108" name="Line 25"/>
                <p:cNvSpPr>
                  <a:spLocks noChangeShapeType="1"/>
                </p:cNvSpPr>
                <p:nvPr/>
              </p:nvSpPr>
              <p:spPr bwMode="auto">
                <a:xfrm flipH="1">
                  <a:off x="4010" y="484"/>
                  <a:ext cx="334" cy="13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nvGrpSpPr>
              <p:cNvPr id="60423" name="Group 29"/>
              <p:cNvGrpSpPr>
                <a:grpSpLocks/>
              </p:cNvGrpSpPr>
              <p:nvPr/>
            </p:nvGrpSpPr>
            <p:grpSpPr bwMode="auto">
              <a:xfrm>
                <a:off x="363342" y="5048536"/>
                <a:ext cx="4347542" cy="1808863"/>
                <a:chOff x="2133" y="1544"/>
                <a:chExt cx="3598" cy="1497"/>
              </a:xfrm>
            </p:grpSpPr>
            <p:sp>
              <p:nvSpPr>
                <p:cNvPr id="60424" name="Freeform 30"/>
                <p:cNvSpPr>
                  <a:spLocks/>
                </p:cNvSpPr>
                <p:nvPr/>
              </p:nvSpPr>
              <p:spPr bwMode="auto">
                <a:xfrm>
                  <a:off x="4224" y="2801"/>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5" name="Freeform 31"/>
                <p:cNvSpPr>
                  <a:spLocks/>
                </p:cNvSpPr>
                <p:nvPr/>
              </p:nvSpPr>
              <p:spPr bwMode="auto">
                <a:xfrm>
                  <a:off x="5144" y="2053"/>
                  <a:ext cx="564" cy="239"/>
                </a:xfrm>
                <a:custGeom>
                  <a:avLst/>
                  <a:gdLst>
                    <a:gd name="T0" fmla="*/ 1 w 565"/>
                    <a:gd name="T1" fmla="*/ 126 h 240"/>
                    <a:gd name="T2" fmla="*/ 9 w 565"/>
                    <a:gd name="T3" fmla="*/ 147 h 240"/>
                    <a:gd name="T4" fmla="*/ 27 w 565"/>
                    <a:gd name="T5" fmla="*/ 167 h 240"/>
                    <a:gd name="T6" fmla="*/ 51 w 565"/>
                    <a:gd name="T7" fmla="*/ 185 h 240"/>
                    <a:gd name="T8" fmla="*/ 83 w 565"/>
                    <a:gd name="T9" fmla="*/ 201 h 240"/>
                    <a:gd name="T10" fmla="*/ 120 w 565"/>
                    <a:gd name="T11" fmla="*/ 214 h 240"/>
                    <a:gd name="T12" fmla="*/ 163 w 565"/>
                    <a:gd name="T13" fmla="*/ 224 h 240"/>
                    <a:gd name="T14" fmla="*/ 209 w 565"/>
                    <a:gd name="T15" fmla="*/ 232 h 240"/>
                    <a:gd name="T16" fmla="*/ 257 w 565"/>
                    <a:gd name="T17" fmla="*/ 236 h 240"/>
                    <a:gd name="T18" fmla="*/ 303 w 565"/>
                    <a:gd name="T19" fmla="*/ 236 h 240"/>
                    <a:gd name="T20" fmla="*/ 352 w 565"/>
                    <a:gd name="T21" fmla="*/ 232 h 240"/>
                    <a:gd name="T22" fmla="*/ 398 w 565"/>
                    <a:gd name="T23" fmla="*/ 224 h 240"/>
                    <a:gd name="T24" fmla="*/ 440 w 565"/>
                    <a:gd name="T25" fmla="*/ 214 h 240"/>
                    <a:gd name="T26" fmla="*/ 478 w 565"/>
                    <a:gd name="T27" fmla="*/ 201 h 240"/>
                    <a:gd name="T28" fmla="*/ 510 w 565"/>
                    <a:gd name="T29" fmla="*/ 185 h 240"/>
                    <a:gd name="T30" fmla="*/ 534 w 565"/>
                    <a:gd name="T31" fmla="*/ 166 h 240"/>
                    <a:gd name="T32" fmla="*/ 551 w 565"/>
                    <a:gd name="T33" fmla="*/ 147 h 240"/>
                    <a:gd name="T34" fmla="*/ 560 w 565"/>
                    <a:gd name="T35" fmla="*/ 126 h 240"/>
                    <a:gd name="T36" fmla="*/ 560 w 565"/>
                    <a:gd name="T37" fmla="*/ 108 h 240"/>
                    <a:gd name="T38" fmla="*/ 551 w 565"/>
                    <a:gd name="T39" fmla="*/ 88 h 240"/>
                    <a:gd name="T40" fmla="*/ 534 w 565"/>
                    <a:gd name="T41" fmla="*/ 68 h 240"/>
                    <a:gd name="T42" fmla="*/ 510 w 565"/>
                    <a:gd name="T43" fmla="*/ 50 h 240"/>
                    <a:gd name="T44" fmla="*/ 478 w 565"/>
                    <a:gd name="T45" fmla="*/ 35 h 240"/>
                    <a:gd name="T46" fmla="*/ 440 w 565"/>
                    <a:gd name="T47" fmla="*/ 21 h 240"/>
                    <a:gd name="T48" fmla="*/ 398 w 565"/>
                    <a:gd name="T49" fmla="*/ 11 h 240"/>
                    <a:gd name="T50" fmla="*/ 352 w 565"/>
                    <a:gd name="T51" fmla="*/ 4 h 240"/>
                    <a:gd name="T52" fmla="*/ 303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6" name="Freeform 32"/>
                <p:cNvSpPr>
                  <a:spLocks/>
                </p:cNvSpPr>
                <p:nvPr/>
              </p:nvSpPr>
              <p:spPr bwMode="auto">
                <a:xfrm>
                  <a:off x="2645" y="1818"/>
                  <a:ext cx="736" cy="231"/>
                </a:xfrm>
                <a:custGeom>
                  <a:avLst/>
                  <a:gdLst>
                    <a:gd name="T0" fmla="*/ 733 w 737"/>
                    <a:gd name="T1" fmla="*/ 105 h 231"/>
                    <a:gd name="T2" fmla="*/ 721 w 737"/>
                    <a:gd name="T3" fmla="*/ 85 h 231"/>
                    <a:gd name="T4" fmla="*/ 699 w 737"/>
                    <a:gd name="T5" fmla="*/ 67 h 231"/>
                    <a:gd name="T6" fmla="*/ 667 w 737"/>
                    <a:gd name="T7" fmla="*/ 48 h 231"/>
                    <a:gd name="T8" fmla="*/ 625 w 737"/>
                    <a:gd name="T9" fmla="*/ 33 h 231"/>
                    <a:gd name="T10" fmla="*/ 576 w 737"/>
                    <a:gd name="T11" fmla="*/ 21 h 231"/>
                    <a:gd name="T12" fmla="*/ 521 w 737"/>
                    <a:gd name="T13" fmla="*/ 10 h 231"/>
                    <a:gd name="T14" fmla="*/ 461 w 737"/>
                    <a:gd name="T15" fmla="*/ 3 h 231"/>
                    <a:gd name="T16" fmla="*/ 397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397 w 737"/>
                    <a:gd name="T55" fmla="*/ 229 h 231"/>
                    <a:gd name="T56" fmla="*/ 461 w 737"/>
                    <a:gd name="T57" fmla="*/ 226 h 231"/>
                    <a:gd name="T58" fmla="*/ 521 w 737"/>
                    <a:gd name="T59" fmla="*/ 219 h 231"/>
                    <a:gd name="T60" fmla="*/ 576 w 737"/>
                    <a:gd name="T61" fmla="*/ 208 h 231"/>
                    <a:gd name="T62" fmla="*/ 625 w 737"/>
                    <a:gd name="T63" fmla="*/ 196 h 231"/>
                    <a:gd name="T64" fmla="*/ 667 w 737"/>
                    <a:gd name="T65" fmla="*/ 181 h 231"/>
                    <a:gd name="T66" fmla="*/ 699 w 737"/>
                    <a:gd name="T67" fmla="*/ 163 h 231"/>
                    <a:gd name="T68" fmla="*/ 721 w 737"/>
                    <a:gd name="T69" fmla="*/ 144 h 231"/>
                    <a:gd name="T70" fmla="*/ 733 w 737"/>
                    <a:gd name="T71" fmla="*/ 125 h 23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7"/>
                    <a:gd name="T109" fmla="*/ 0 h 231"/>
                    <a:gd name="T110" fmla="*/ 737 w 737"/>
                    <a:gd name="T111" fmla="*/ 231 h 23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7" name="Freeform 33"/>
                <p:cNvSpPr>
                  <a:spLocks/>
                </p:cNvSpPr>
                <p:nvPr/>
              </p:nvSpPr>
              <p:spPr bwMode="auto">
                <a:xfrm>
                  <a:off x="2133" y="2053"/>
                  <a:ext cx="565" cy="239"/>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6 h 240"/>
                    <a:gd name="T38" fmla="*/ 9 w 565"/>
                    <a:gd name="T39" fmla="*/ 147 h 240"/>
                    <a:gd name="T40" fmla="*/ 27 w 565"/>
                    <a:gd name="T41" fmla="*/ 167 h 240"/>
                    <a:gd name="T42" fmla="*/ 51 w 565"/>
                    <a:gd name="T43" fmla="*/ 185 h 240"/>
                    <a:gd name="T44" fmla="*/ 83 w 565"/>
                    <a:gd name="T45" fmla="*/ 201 h 240"/>
                    <a:gd name="T46" fmla="*/ 120 w 565"/>
                    <a:gd name="T47" fmla="*/ 214 h 240"/>
                    <a:gd name="T48" fmla="*/ 163 w 565"/>
                    <a:gd name="T49" fmla="*/ 224 h 240"/>
                    <a:gd name="T50" fmla="*/ 209 w 565"/>
                    <a:gd name="T51" fmla="*/ 232 h 240"/>
                    <a:gd name="T52" fmla="*/ 258 w 565"/>
                    <a:gd name="T53" fmla="*/ 236 h 240"/>
                    <a:gd name="T54" fmla="*/ 306 w 565"/>
                    <a:gd name="T55" fmla="*/ 236 h 240"/>
                    <a:gd name="T56" fmla="*/ 355 w 565"/>
                    <a:gd name="T57" fmla="*/ 232 h 240"/>
                    <a:gd name="T58" fmla="*/ 401 w 565"/>
                    <a:gd name="T59" fmla="*/ 224 h 240"/>
                    <a:gd name="T60" fmla="*/ 444 w 565"/>
                    <a:gd name="T61" fmla="*/ 214 h 240"/>
                    <a:gd name="T62" fmla="*/ 481 w 565"/>
                    <a:gd name="T63" fmla="*/ 201 h 240"/>
                    <a:gd name="T64" fmla="*/ 513 w 565"/>
                    <a:gd name="T65" fmla="*/ 185 h 240"/>
                    <a:gd name="T66" fmla="*/ 538 w 565"/>
                    <a:gd name="T67" fmla="*/ 167 h 240"/>
                    <a:gd name="T68" fmla="*/ 555 w 565"/>
                    <a:gd name="T69" fmla="*/ 147 h 240"/>
                    <a:gd name="T70" fmla="*/ 563 w 565"/>
                    <a:gd name="T71" fmla="*/ 126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8" name="Freeform 34"/>
                <p:cNvSpPr>
                  <a:spLocks/>
                </p:cNvSpPr>
                <p:nvPr/>
              </p:nvSpPr>
              <p:spPr bwMode="auto">
                <a:xfrm>
                  <a:off x="3180" y="2801"/>
                  <a:ext cx="714" cy="24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4"/>
                    <a:gd name="T109" fmla="*/ 0 h 240"/>
                    <a:gd name="T110" fmla="*/ 714 w 714"/>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29" name="Freeform 35"/>
                <p:cNvSpPr>
                  <a:spLocks/>
                </p:cNvSpPr>
                <p:nvPr/>
              </p:nvSpPr>
              <p:spPr bwMode="auto">
                <a:xfrm>
                  <a:off x="4614" y="1877"/>
                  <a:ext cx="565" cy="239"/>
                </a:xfrm>
                <a:custGeom>
                  <a:avLst/>
                  <a:gdLst>
                    <a:gd name="T0" fmla="*/ 563 w 565"/>
                    <a:gd name="T1" fmla="*/ 107 h 241"/>
                    <a:gd name="T2" fmla="*/ 554 w 565"/>
                    <a:gd name="T3" fmla="*/ 86 h 241"/>
                    <a:gd name="T4" fmla="*/ 538 w 565"/>
                    <a:gd name="T5" fmla="*/ 67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67 h 241"/>
                    <a:gd name="T32" fmla="*/ 10 w 565"/>
                    <a:gd name="T33" fmla="*/ 86 h 241"/>
                    <a:gd name="T34" fmla="*/ 1 w 565"/>
                    <a:gd name="T35" fmla="*/ 107 h 241"/>
                    <a:gd name="T36" fmla="*/ 1 w 565"/>
                    <a:gd name="T37" fmla="*/ 128 h 241"/>
                    <a:gd name="T38" fmla="*/ 10 w 565"/>
                    <a:gd name="T39" fmla="*/ 148 h 241"/>
                    <a:gd name="T40" fmla="*/ 26 w 565"/>
                    <a:gd name="T41" fmla="*/ 168 h 241"/>
                    <a:gd name="T42" fmla="*/ 51 w 565"/>
                    <a:gd name="T43" fmla="*/ 183 h 241"/>
                    <a:gd name="T44" fmla="*/ 83 w 565"/>
                    <a:gd name="T45" fmla="*/ 199 h 241"/>
                    <a:gd name="T46" fmla="*/ 120 w 565"/>
                    <a:gd name="T47" fmla="*/ 212 h 241"/>
                    <a:gd name="T48" fmla="*/ 163 w 565"/>
                    <a:gd name="T49" fmla="*/ 223 h 241"/>
                    <a:gd name="T50" fmla="*/ 209 w 565"/>
                    <a:gd name="T51" fmla="*/ 230 h 241"/>
                    <a:gd name="T52" fmla="*/ 257 w 565"/>
                    <a:gd name="T53" fmla="*/ 233 h 241"/>
                    <a:gd name="T54" fmla="*/ 307 w 565"/>
                    <a:gd name="T55" fmla="*/ 233 h 241"/>
                    <a:gd name="T56" fmla="*/ 355 w 565"/>
                    <a:gd name="T57" fmla="*/ 230 h 241"/>
                    <a:gd name="T58" fmla="*/ 401 w 565"/>
                    <a:gd name="T59" fmla="*/ 223 h 241"/>
                    <a:gd name="T60" fmla="*/ 444 w 565"/>
                    <a:gd name="T61" fmla="*/ 212 h 241"/>
                    <a:gd name="T62" fmla="*/ 482 w 565"/>
                    <a:gd name="T63" fmla="*/ 199 h 241"/>
                    <a:gd name="T64" fmla="*/ 513 w 565"/>
                    <a:gd name="T65" fmla="*/ 183 h 241"/>
                    <a:gd name="T66" fmla="*/ 538 w 565"/>
                    <a:gd name="T67" fmla="*/ 168 h 241"/>
                    <a:gd name="T68" fmla="*/ 554 w 565"/>
                    <a:gd name="T69" fmla="*/ 148 h 241"/>
                    <a:gd name="T70" fmla="*/ 563 w 565"/>
                    <a:gd name="T71" fmla="*/ 128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1"/>
                    <a:gd name="T110" fmla="*/ 565 w 565"/>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0" name="Freeform 36"/>
                <p:cNvSpPr>
                  <a:spLocks/>
                </p:cNvSpPr>
                <p:nvPr/>
              </p:nvSpPr>
              <p:spPr bwMode="auto">
                <a:xfrm>
                  <a:off x="4614" y="2441"/>
                  <a:ext cx="854" cy="244"/>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 name="T10" fmla="*/ 0 60000 65536"/>
                    <a:gd name="T11" fmla="*/ 0 60000 65536"/>
                    <a:gd name="T12" fmla="*/ 0 60000 65536"/>
                    <a:gd name="T13" fmla="*/ 0 60000 65536"/>
                    <a:gd name="T14" fmla="*/ 0 60000 65536"/>
                    <a:gd name="T15" fmla="*/ 0 w 854"/>
                    <a:gd name="T16" fmla="*/ 0 h 244"/>
                    <a:gd name="T17" fmla="*/ 854 w 854"/>
                    <a:gd name="T18" fmla="*/ 244 h 244"/>
                  </a:gdLst>
                  <a:ahLst/>
                  <a:cxnLst>
                    <a:cxn ang="T10">
                      <a:pos x="T0" y="T1"/>
                    </a:cxn>
                    <a:cxn ang="T11">
                      <a:pos x="T2" y="T3"/>
                    </a:cxn>
                    <a:cxn ang="T12">
                      <a:pos x="T4" y="T5"/>
                    </a:cxn>
                    <a:cxn ang="T13">
                      <a:pos x="T6" y="T7"/>
                    </a:cxn>
                    <a:cxn ang="T14">
                      <a:pos x="T8" y="T9"/>
                    </a:cxn>
                  </a:cxnLst>
                  <a:rect l="T15" t="T16" r="T17" b="T18"/>
                  <a:pathLst>
                    <a:path w="854" h="244">
                      <a:moveTo>
                        <a:pt x="853" y="243"/>
                      </a:moveTo>
                      <a:lnTo>
                        <a:pt x="853" y="0"/>
                      </a:lnTo>
                      <a:lnTo>
                        <a:pt x="0" y="0"/>
                      </a:lnTo>
                      <a:lnTo>
                        <a:pt x="0" y="243"/>
                      </a:lnTo>
                      <a:lnTo>
                        <a:pt x="853" y="24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1" name="Freeform 37"/>
                <p:cNvSpPr>
                  <a:spLocks/>
                </p:cNvSpPr>
                <p:nvPr/>
              </p:nvSpPr>
              <p:spPr bwMode="auto">
                <a:xfrm>
                  <a:off x="2640" y="2441"/>
                  <a:ext cx="565" cy="247"/>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 name="T10" fmla="*/ 0 60000 65536"/>
                    <a:gd name="T11" fmla="*/ 0 60000 65536"/>
                    <a:gd name="T12" fmla="*/ 0 60000 65536"/>
                    <a:gd name="T13" fmla="*/ 0 60000 65536"/>
                    <a:gd name="T14" fmla="*/ 0 60000 65536"/>
                    <a:gd name="T15" fmla="*/ 0 w 565"/>
                    <a:gd name="T16" fmla="*/ 0 h 247"/>
                    <a:gd name="T17" fmla="*/ 565 w 565"/>
                    <a:gd name="T18" fmla="*/ 247 h 247"/>
                  </a:gdLst>
                  <a:ahLst/>
                  <a:cxnLst>
                    <a:cxn ang="T10">
                      <a:pos x="T0" y="T1"/>
                    </a:cxn>
                    <a:cxn ang="T11">
                      <a:pos x="T2" y="T3"/>
                    </a:cxn>
                    <a:cxn ang="T12">
                      <a:pos x="T4" y="T5"/>
                    </a:cxn>
                    <a:cxn ang="T13">
                      <a:pos x="T6" y="T7"/>
                    </a:cxn>
                    <a:cxn ang="T14">
                      <a:pos x="T8" y="T9"/>
                    </a:cxn>
                  </a:cxnLst>
                  <a:rect l="T15" t="T16" r="T17" b="T18"/>
                  <a:pathLst>
                    <a:path w="565" h="247">
                      <a:moveTo>
                        <a:pt x="564" y="246"/>
                      </a:moveTo>
                      <a:lnTo>
                        <a:pt x="564" y="0"/>
                      </a:lnTo>
                      <a:lnTo>
                        <a:pt x="0" y="0"/>
                      </a:lnTo>
                      <a:lnTo>
                        <a:pt x="0" y="246"/>
                      </a:lnTo>
                      <a:lnTo>
                        <a:pt x="564" y="2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32" name="Rectangle 39"/>
                <p:cNvSpPr>
                  <a:spLocks noChangeArrowheads="1"/>
                </p:cNvSpPr>
                <p:nvPr/>
              </p:nvSpPr>
              <p:spPr bwMode="auto">
                <a:xfrm>
                  <a:off x="5155" y="2071"/>
                  <a:ext cx="57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dirty="0"/>
                    <a:t>budget</a:t>
                  </a:r>
                </a:p>
              </p:txBody>
            </p:sp>
            <p:sp>
              <p:nvSpPr>
                <p:cNvPr id="60433" name="Rectangle 40"/>
                <p:cNvSpPr>
                  <a:spLocks noChangeArrowheads="1"/>
                </p:cNvSpPr>
                <p:nvPr/>
              </p:nvSpPr>
              <p:spPr bwMode="auto">
                <a:xfrm>
                  <a:off x="4329" y="2814"/>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did</a:t>
                  </a:r>
                </a:p>
              </p:txBody>
            </p:sp>
            <p:sp>
              <p:nvSpPr>
                <p:cNvPr id="60434" name="Rectangle 41"/>
                <p:cNvSpPr>
                  <a:spLocks noChangeArrowheads="1"/>
                </p:cNvSpPr>
                <p:nvPr/>
              </p:nvSpPr>
              <p:spPr bwMode="auto">
                <a:xfrm>
                  <a:off x="2289" y="2047"/>
                  <a:ext cx="3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u="sng"/>
                    <a:t>pid</a:t>
                  </a:r>
                </a:p>
              </p:txBody>
            </p:sp>
            <p:sp>
              <p:nvSpPr>
                <p:cNvPr id="60435" name="Rectangle 42"/>
                <p:cNvSpPr>
                  <a:spLocks noChangeArrowheads="1"/>
                </p:cNvSpPr>
                <p:nvPr/>
              </p:nvSpPr>
              <p:spPr bwMode="auto">
                <a:xfrm>
                  <a:off x="2628" y="1818"/>
                  <a:ext cx="80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started_on</a:t>
                  </a:r>
                </a:p>
              </p:txBody>
            </p:sp>
            <p:sp>
              <p:nvSpPr>
                <p:cNvPr id="60436" name="Rectangle 43"/>
                <p:cNvSpPr>
                  <a:spLocks noChangeArrowheads="1"/>
                </p:cNvSpPr>
                <p:nvPr/>
              </p:nvSpPr>
              <p:spPr bwMode="auto">
                <a:xfrm>
                  <a:off x="3185" y="2814"/>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pbudget</a:t>
                  </a:r>
                </a:p>
              </p:txBody>
            </p:sp>
            <p:sp>
              <p:nvSpPr>
                <p:cNvPr id="60437" name="Rectangle 44"/>
                <p:cNvSpPr>
                  <a:spLocks noChangeArrowheads="1"/>
                </p:cNvSpPr>
                <p:nvPr/>
              </p:nvSpPr>
              <p:spPr bwMode="auto">
                <a:xfrm>
                  <a:off x="4636" y="1893"/>
                  <a:ext cx="5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dname</a:t>
                  </a:r>
                </a:p>
              </p:txBody>
            </p:sp>
            <p:sp>
              <p:nvSpPr>
                <p:cNvPr id="60438" name="Rectangle 45"/>
                <p:cNvSpPr>
                  <a:spLocks noChangeArrowheads="1"/>
                </p:cNvSpPr>
                <p:nvPr/>
              </p:nvSpPr>
              <p:spPr bwMode="auto">
                <a:xfrm>
                  <a:off x="4560" y="2449"/>
                  <a:ext cx="9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Departments</a:t>
                  </a:r>
                </a:p>
              </p:txBody>
            </p:sp>
            <p:sp>
              <p:nvSpPr>
                <p:cNvPr id="60439" name="Rectangle 46"/>
                <p:cNvSpPr>
                  <a:spLocks noChangeArrowheads="1"/>
                </p:cNvSpPr>
                <p:nvPr/>
              </p:nvSpPr>
              <p:spPr bwMode="auto">
                <a:xfrm>
                  <a:off x="2607" y="2460"/>
                  <a:ext cx="6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Projects</a:t>
                  </a:r>
                </a:p>
              </p:txBody>
            </p:sp>
            <p:sp>
              <p:nvSpPr>
                <p:cNvPr id="80" name="Line 48"/>
                <p:cNvSpPr>
                  <a:spLocks noChangeShapeType="1"/>
                </p:cNvSpPr>
                <p:nvPr/>
              </p:nvSpPr>
              <p:spPr bwMode="auto">
                <a:xfrm>
                  <a:off x="2414" y="2304"/>
                  <a:ext cx="385" cy="135"/>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1" name="Line 49"/>
                <p:cNvSpPr>
                  <a:spLocks noChangeShapeType="1"/>
                </p:cNvSpPr>
                <p:nvPr/>
              </p:nvSpPr>
              <p:spPr bwMode="auto">
                <a:xfrm>
                  <a:off x="2974" y="2052"/>
                  <a:ext cx="7" cy="37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2" name="Line 50"/>
                <p:cNvSpPr>
                  <a:spLocks noChangeShapeType="1"/>
                </p:cNvSpPr>
                <p:nvPr/>
              </p:nvSpPr>
              <p:spPr bwMode="auto">
                <a:xfrm flipH="1" flipV="1">
                  <a:off x="3205" y="2588"/>
                  <a:ext cx="310" cy="214"/>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3" name="Line 51"/>
                <p:cNvSpPr>
                  <a:spLocks noChangeShapeType="1"/>
                </p:cNvSpPr>
                <p:nvPr/>
              </p:nvSpPr>
              <p:spPr bwMode="auto">
                <a:xfrm flipV="1">
                  <a:off x="4460" y="2685"/>
                  <a:ext cx="300" cy="10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4" name="Line 52"/>
                <p:cNvSpPr>
                  <a:spLocks noChangeShapeType="1"/>
                </p:cNvSpPr>
                <p:nvPr/>
              </p:nvSpPr>
              <p:spPr bwMode="auto">
                <a:xfrm>
                  <a:off x="4886" y="2122"/>
                  <a:ext cx="0" cy="328"/>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5" name="Line 53"/>
                <p:cNvSpPr>
                  <a:spLocks noChangeShapeType="1"/>
                </p:cNvSpPr>
                <p:nvPr/>
              </p:nvSpPr>
              <p:spPr bwMode="auto">
                <a:xfrm flipH="1">
                  <a:off x="5132" y="2304"/>
                  <a:ext cx="219" cy="146"/>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6" name="Line 54"/>
                <p:cNvSpPr>
                  <a:spLocks noChangeShapeType="1"/>
                </p:cNvSpPr>
                <p:nvPr/>
              </p:nvSpPr>
              <p:spPr bwMode="auto">
                <a:xfrm flipH="1">
                  <a:off x="3193" y="1579"/>
                  <a:ext cx="418" cy="96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87" name="Line 55"/>
                <p:cNvSpPr>
                  <a:spLocks noChangeShapeType="1"/>
                </p:cNvSpPr>
                <p:nvPr/>
              </p:nvSpPr>
              <p:spPr bwMode="auto">
                <a:xfrm>
                  <a:off x="3956" y="1613"/>
                  <a:ext cx="635" cy="93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sp>
              <p:nvSpPr>
                <p:cNvPr id="60448" name="Freeform 56"/>
                <p:cNvSpPr>
                  <a:spLocks/>
                </p:cNvSpPr>
                <p:nvPr/>
              </p:nvSpPr>
              <p:spPr bwMode="auto">
                <a:xfrm>
                  <a:off x="4307" y="1544"/>
                  <a:ext cx="565" cy="24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5"/>
                    <a:gd name="T109" fmla="*/ 0 h 240"/>
                    <a:gd name="T110" fmla="*/ 565 w 565"/>
                    <a:gd name="T111" fmla="*/ 240 h 2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449" name="Rectangle 57"/>
                <p:cNvSpPr>
                  <a:spLocks noChangeArrowheads="1"/>
                </p:cNvSpPr>
                <p:nvPr/>
              </p:nvSpPr>
              <p:spPr bwMode="auto">
                <a:xfrm>
                  <a:off x="4403" y="1544"/>
                  <a:ext cx="4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900" b="1"/>
                    <a:t>since</a:t>
                  </a:r>
                </a:p>
              </p:txBody>
            </p:sp>
            <p:sp>
              <p:nvSpPr>
                <p:cNvPr id="90" name="Line 58"/>
                <p:cNvSpPr>
                  <a:spLocks noChangeShapeType="1"/>
                </p:cNvSpPr>
                <p:nvPr/>
              </p:nvSpPr>
              <p:spPr bwMode="auto">
                <a:xfrm flipH="1" flipV="1">
                  <a:off x="4010" y="1548"/>
                  <a:ext cx="310" cy="129"/>
                </a:xfrm>
                <a:prstGeom prst="line">
                  <a:avLst/>
                </a:prstGeom>
                <a:noFill/>
                <a:ln w="12700">
                  <a:solidFill>
                    <a:schemeClr val="tx2"/>
                  </a:solidFill>
                  <a:round/>
                  <a:headEnd type="none" w="sm" len="sm"/>
                  <a:tailEnd type="none" w="sm" len="sm"/>
                </a:ln>
              </p:spPr>
              <p:txBody>
                <a:bodyPr wrap="none" anchor="ctr"/>
                <a:lstStyle/>
                <a:p>
                  <a:pPr>
                    <a:defRPr/>
                  </a:pPr>
                  <a:endParaRPr lang="en-US" sz="788">
                    <a:ea typeface="Osaka" charset="-128"/>
                    <a:cs typeface="Osaka" charset="-128"/>
                  </a:endParaRPr>
                </a:p>
              </p:txBody>
            </p:sp>
          </p:grpSp>
        </p:grpSp>
      </p:grpSp>
    </p:spTree>
    <p:extLst>
      <p:ext uri="{BB962C8B-B14F-4D97-AF65-F5344CB8AC3E}">
        <p14:creationId xmlns:p14="http://schemas.microsoft.com/office/powerpoint/2010/main" val="137000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E9560B-11A0-2347-8A86-2763C00CB71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94377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US" altLang="x-none"/>
              <a:t>Conceptual Design Using the ER Model</a:t>
            </a:r>
          </a:p>
        </p:txBody>
      </p:sp>
      <p:sp>
        <p:nvSpPr>
          <p:cNvPr id="61445" name="Rectangle 5"/>
          <p:cNvSpPr>
            <a:spLocks noGrp="1" noChangeArrowheads="1"/>
          </p:cNvSpPr>
          <p:nvPr>
            <p:ph idx="1"/>
          </p:nvPr>
        </p:nvSpPr>
        <p:spPr/>
        <p:txBody>
          <a:bodyPr/>
          <a:lstStyle/>
          <a:p>
            <a:r>
              <a:rPr lang="en-US" altLang="x-none" dirty="0"/>
              <a:t>ER modeling can get tricky!</a:t>
            </a:r>
          </a:p>
          <a:p>
            <a:r>
              <a:rPr lang="en-US" altLang="x-none" dirty="0"/>
              <a:t>Design choices:</a:t>
            </a:r>
          </a:p>
          <a:p>
            <a:pPr lvl="1"/>
            <a:r>
              <a:rPr lang="en-US" altLang="x-none" b="1" dirty="0"/>
              <a:t>Entity</a:t>
            </a:r>
            <a:r>
              <a:rPr lang="en-US" altLang="x-none" dirty="0"/>
              <a:t> or </a:t>
            </a:r>
            <a:r>
              <a:rPr lang="en-US" altLang="x-none" b="1" dirty="0"/>
              <a:t>attribute</a:t>
            </a:r>
            <a:r>
              <a:rPr lang="en-US" altLang="x-none" dirty="0"/>
              <a:t>?</a:t>
            </a:r>
          </a:p>
          <a:p>
            <a:pPr lvl="1"/>
            <a:r>
              <a:rPr lang="en-US" altLang="x-none" b="1" dirty="0"/>
              <a:t>Entity</a:t>
            </a:r>
            <a:r>
              <a:rPr lang="en-US" altLang="x-none" dirty="0"/>
              <a:t> or </a:t>
            </a:r>
            <a:r>
              <a:rPr lang="en-US" altLang="x-none" b="1" dirty="0"/>
              <a:t>relationship</a:t>
            </a:r>
            <a:r>
              <a:rPr lang="en-US" altLang="x-none" dirty="0"/>
              <a:t>?</a:t>
            </a:r>
          </a:p>
          <a:p>
            <a:pPr lvl="1"/>
            <a:r>
              <a:rPr lang="en-US" altLang="x-none" dirty="0"/>
              <a:t>Relationships: </a:t>
            </a:r>
            <a:r>
              <a:rPr lang="en-US" altLang="x-none" b="1" dirty="0"/>
              <a:t>Binary or ternary? Aggregation?</a:t>
            </a:r>
          </a:p>
          <a:p>
            <a:r>
              <a:rPr lang="en-US" altLang="x-none" dirty="0"/>
              <a:t>ER Model goals and limitations:</a:t>
            </a:r>
          </a:p>
          <a:p>
            <a:pPr lvl="1"/>
            <a:r>
              <a:rPr lang="en-US" altLang="x-none" dirty="0"/>
              <a:t>Lots of semantics can (and should) be captured.</a:t>
            </a:r>
          </a:p>
          <a:p>
            <a:pPr lvl="1"/>
            <a:r>
              <a:rPr lang="en-US" altLang="x-none" dirty="0"/>
              <a:t>Some constraints cannot be captured in ER.</a:t>
            </a:r>
          </a:p>
          <a:p>
            <a:pPr lvl="2"/>
            <a:r>
              <a:rPr lang="en-US" altLang="x-none" dirty="0"/>
              <a:t>We</a:t>
            </a:r>
            <a:r>
              <a:rPr lang="ja-JP" altLang="en-US"/>
              <a:t>’</a:t>
            </a:r>
            <a:r>
              <a:rPr lang="en-US" altLang="ja-JP" dirty="0" err="1"/>
              <a:t>ll</a:t>
            </a:r>
            <a:r>
              <a:rPr lang="en-US" altLang="ja-JP" dirty="0"/>
              <a:t> refine things in our logical (relational) design</a:t>
            </a:r>
            <a:endParaRPr lang="en-US" altLang="x-none" dirty="0"/>
          </a:p>
        </p:txBody>
      </p:sp>
    </p:spTree>
    <p:extLst>
      <p:ext uri="{BB962C8B-B14F-4D97-AF65-F5344CB8AC3E}">
        <p14:creationId xmlns:p14="http://schemas.microsoft.com/office/powerpoint/2010/main" val="468900368"/>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 DBMS, Pt 3</a:t>
            </a:r>
          </a:p>
        </p:txBody>
      </p:sp>
      <p:sp>
        <p:nvSpPr>
          <p:cNvPr id="3" name="Content Placeholder 2"/>
          <p:cNvSpPr>
            <a:spLocks noGrp="1"/>
          </p:cNvSpPr>
          <p:nvPr>
            <p:ph idx="1"/>
          </p:nvPr>
        </p:nvSpPr>
        <p:spPr/>
        <p:txBody>
          <a:bodyPr>
            <a:normAutofit/>
          </a:bodyPr>
          <a:lstStyle/>
          <a:p>
            <a:r>
              <a:rPr lang="en-US" sz="1800" dirty="0"/>
              <a:t>Gives us a good sense of how to build a DBMS</a:t>
            </a:r>
          </a:p>
          <a:p>
            <a:r>
              <a:rPr lang="en-US" sz="1800" dirty="0"/>
              <a:t>How about using one?</a:t>
            </a:r>
          </a:p>
          <a:p>
            <a:endParaRPr lang="en-US" sz="1800" dirty="0"/>
          </a:p>
        </p:txBody>
      </p:sp>
      <p:pic>
        <p:nvPicPr>
          <p:cNvPr id="15" name="Picture 14" descr="Woman replies. Her speech bubble is an indistinguishable mess" title="Women with speech bubble"/>
          <p:cNvPicPr>
            <a:picLocks noChangeAspect="1"/>
          </p:cNvPicPr>
          <p:nvPr/>
        </p:nvPicPr>
        <p:blipFill>
          <a:blip r:embed="rId2"/>
          <a:stretch>
            <a:fillRect/>
          </a:stretch>
        </p:blipFill>
        <p:spPr>
          <a:xfrm>
            <a:off x="4201896" y="2717023"/>
            <a:ext cx="636694" cy="1941916"/>
          </a:xfrm>
          <a:prstGeom prst="rect">
            <a:avLst/>
          </a:prstGeom>
        </p:spPr>
      </p:pic>
      <p:sp>
        <p:nvSpPr>
          <p:cNvPr id="17" name="Rounded Rectangular Callout 16" descr="Man says &quot;How hard could that be&quot;" title="With with speech bubble"/>
          <p:cNvSpPr/>
          <p:nvPr/>
        </p:nvSpPr>
        <p:spPr bwMode="auto">
          <a:xfrm>
            <a:off x="2230483" y="2370909"/>
            <a:ext cx="1381397" cy="794186"/>
          </a:xfrm>
          <a:prstGeom prst="wedgeRoundRectCallout">
            <a:avLst>
              <a:gd name="adj1" fmla="val -60059"/>
              <a:gd name="adj2" fmla="val 9343"/>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accent2"/>
                </a:solidFill>
                <a:latin typeface="Helvetica Neue" charset="0"/>
              </a:rPr>
              <a:t>How </a:t>
            </a:r>
            <a:r>
              <a:rPr lang="en-US" sz="1350">
                <a:solidFill>
                  <a:schemeClr val="accent2"/>
                </a:solidFill>
                <a:latin typeface="Helvetica Neue" charset="0"/>
              </a:rPr>
              <a:t>hard could that be?</a:t>
            </a:r>
            <a:endParaRPr lang="en-US" sz="1350" dirty="0">
              <a:solidFill>
                <a:schemeClr val="accent2"/>
              </a:solidFill>
              <a:latin typeface="Helvetica Neue" charset="0"/>
            </a:endParaRPr>
          </a:p>
        </p:txBody>
      </p:sp>
      <p:grpSp>
        <p:nvGrpSpPr>
          <p:cNvPr id="14" name="Group 13" descr="Woman replies. Her speech bubble is an indistinguishable mess" title="Women with speech bubble"/>
          <p:cNvGrpSpPr/>
          <p:nvPr/>
        </p:nvGrpSpPr>
        <p:grpSpPr>
          <a:xfrm>
            <a:off x="4316305" y="2177649"/>
            <a:ext cx="464009" cy="424595"/>
            <a:chOff x="4231074" y="2903532"/>
            <a:chExt cx="618678" cy="566126"/>
          </a:xfrm>
        </p:grpSpPr>
        <p:sp>
          <p:nvSpPr>
            <p:cNvPr id="20" name="Rounded Rectangular Callout 19"/>
            <p:cNvSpPr/>
            <p:nvPr/>
          </p:nvSpPr>
          <p:spPr bwMode="auto">
            <a:xfrm>
              <a:off x="4231074" y="2903532"/>
              <a:ext cx="618678" cy="566126"/>
            </a:xfrm>
            <a:prstGeom prst="wedgeRoundRectCallout">
              <a:avLst>
                <a:gd name="adj1" fmla="val 17595"/>
                <a:gd name="adj2" fmla="val 85761"/>
                <a:gd name="adj3" fmla="val 16667"/>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200" dirty="0">
                <a:solidFill>
                  <a:schemeClr val="accent2"/>
                </a:solidFill>
                <a:latin typeface="Helvetica Neue" charset="0"/>
              </a:endParaRPr>
            </a:p>
          </p:txBody>
        </p:sp>
        <p:sp>
          <p:nvSpPr>
            <p:cNvPr id="21" name="Freeform 20"/>
            <p:cNvSpPr/>
            <p:nvPr/>
          </p:nvSpPr>
          <p:spPr bwMode="auto">
            <a:xfrm>
              <a:off x="4298912" y="3034833"/>
              <a:ext cx="408155" cy="303523"/>
            </a:xfrm>
            <a:custGeom>
              <a:avLst/>
              <a:gdLst>
                <a:gd name="connsiteX0" fmla="*/ 195943 w 408155"/>
                <a:gd name="connsiteY0" fmla="*/ 52444 h 303523"/>
                <a:gd name="connsiteX1" fmla="*/ 156754 w 408155"/>
                <a:gd name="connsiteY1" fmla="*/ 104695 h 303523"/>
                <a:gd name="connsiteX2" fmla="*/ 130629 w 408155"/>
                <a:gd name="connsiteY2" fmla="*/ 143884 h 303523"/>
                <a:gd name="connsiteX3" fmla="*/ 195943 w 408155"/>
                <a:gd name="connsiteY3" fmla="*/ 130821 h 303523"/>
                <a:gd name="connsiteX4" fmla="*/ 235132 w 408155"/>
                <a:gd name="connsiteY4" fmla="*/ 104695 h 303523"/>
                <a:gd name="connsiteX5" fmla="*/ 326572 w 408155"/>
                <a:gd name="connsiteY5" fmla="*/ 130821 h 303523"/>
                <a:gd name="connsiteX6" fmla="*/ 91440 w 408155"/>
                <a:gd name="connsiteY6" fmla="*/ 143884 h 303523"/>
                <a:gd name="connsiteX7" fmla="*/ 52252 w 408155"/>
                <a:gd name="connsiteY7" fmla="*/ 156947 h 303523"/>
                <a:gd name="connsiteX8" fmla="*/ 169817 w 408155"/>
                <a:gd name="connsiteY8" fmla="*/ 78570 h 303523"/>
                <a:gd name="connsiteX9" fmla="*/ 209006 w 408155"/>
                <a:gd name="connsiteY9" fmla="*/ 52444 h 303523"/>
                <a:gd name="connsiteX10" fmla="*/ 222069 w 408155"/>
                <a:gd name="connsiteY10" fmla="*/ 170010 h 303523"/>
                <a:gd name="connsiteX11" fmla="*/ 261257 w 408155"/>
                <a:gd name="connsiteY11" fmla="*/ 130821 h 303523"/>
                <a:gd name="connsiteX12" fmla="*/ 300446 w 408155"/>
                <a:gd name="connsiteY12" fmla="*/ 78570 h 303523"/>
                <a:gd name="connsiteX13" fmla="*/ 313509 w 408155"/>
                <a:gd name="connsiteY13" fmla="*/ 26318 h 303523"/>
                <a:gd name="connsiteX14" fmla="*/ 300446 w 408155"/>
                <a:gd name="connsiteY14" fmla="*/ 91633 h 303523"/>
                <a:gd name="connsiteX15" fmla="*/ 287383 w 408155"/>
                <a:gd name="connsiteY15" fmla="*/ 130821 h 303523"/>
                <a:gd name="connsiteX16" fmla="*/ 248194 w 408155"/>
                <a:gd name="connsiteY16" fmla="*/ 117758 h 303523"/>
                <a:gd name="connsiteX17" fmla="*/ 182880 w 408155"/>
                <a:gd name="connsiteY17" fmla="*/ 209198 h 303523"/>
                <a:gd name="connsiteX18" fmla="*/ 169817 w 408155"/>
                <a:gd name="connsiteY18" fmla="*/ 261450 h 303523"/>
                <a:gd name="connsiteX19" fmla="*/ 156754 w 408155"/>
                <a:gd name="connsiteY19" fmla="*/ 300638 h 303523"/>
                <a:gd name="connsiteX20" fmla="*/ 209006 w 408155"/>
                <a:gd name="connsiteY20" fmla="*/ 287575 h 303523"/>
                <a:gd name="connsiteX21" fmla="*/ 326572 w 408155"/>
                <a:gd name="connsiteY21" fmla="*/ 170010 h 303523"/>
                <a:gd name="connsiteX22" fmla="*/ 352697 w 408155"/>
                <a:gd name="connsiteY22" fmla="*/ 78570 h 303523"/>
                <a:gd name="connsiteX23" fmla="*/ 300446 w 408155"/>
                <a:gd name="connsiteY23" fmla="*/ 52444 h 303523"/>
                <a:gd name="connsiteX24" fmla="*/ 195943 w 408155"/>
                <a:gd name="connsiteY24" fmla="*/ 78570 h 303523"/>
                <a:gd name="connsiteX25" fmla="*/ 169817 w 408155"/>
                <a:gd name="connsiteY25" fmla="*/ 117758 h 303523"/>
                <a:gd name="connsiteX26" fmla="*/ 222069 w 408155"/>
                <a:gd name="connsiteY26" fmla="*/ 104695 h 303523"/>
                <a:gd name="connsiteX27" fmla="*/ 209006 w 408155"/>
                <a:gd name="connsiteY27" fmla="*/ 65507 h 303523"/>
                <a:gd name="connsiteX28" fmla="*/ 222069 w 408155"/>
                <a:gd name="connsiteY28" fmla="*/ 156947 h 303523"/>
                <a:gd name="connsiteX29" fmla="*/ 274320 w 408155"/>
                <a:gd name="connsiteY29" fmla="*/ 143884 h 303523"/>
                <a:gd name="connsiteX30" fmla="*/ 261257 w 408155"/>
                <a:gd name="connsiteY30" fmla="*/ 78570 h 303523"/>
                <a:gd name="connsiteX31" fmla="*/ 156754 w 408155"/>
                <a:gd name="connsiteY31" fmla="*/ 130821 h 303523"/>
                <a:gd name="connsiteX32" fmla="*/ 78377 w 408155"/>
                <a:gd name="connsiteY32" fmla="*/ 91633 h 303523"/>
                <a:gd name="connsiteX33" fmla="*/ 0 w 408155"/>
                <a:gd name="connsiteY33" fmla="*/ 143884 h 303523"/>
                <a:gd name="connsiteX34" fmla="*/ 169817 w 408155"/>
                <a:gd name="connsiteY34" fmla="*/ 156947 h 303523"/>
                <a:gd name="connsiteX35" fmla="*/ 91440 w 408155"/>
                <a:gd name="connsiteY35" fmla="*/ 196135 h 303523"/>
                <a:gd name="connsiteX36" fmla="*/ 169817 w 408155"/>
                <a:gd name="connsiteY36" fmla="*/ 183073 h 303523"/>
                <a:gd name="connsiteX37" fmla="*/ 209006 w 408155"/>
                <a:gd name="connsiteY37" fmla="*/ 156947 h 303523"/>
                <a:gd name="connsiteX38" fmla="*/ 169817 w 408155"/>
                <a:gd name="connsiteY38" fmla="*/ 130821 h 303523"/>
                <a:gd name="connsiteX39" fmla="*/ 91440 w 408155"/>
                <a:gd name="connsiteY39" fmla="*/ 143884 h 303523"/>
                <a:gd name="connsiteX40" fmla="*/ 52252 w 408155"/>
                <a:gd name="connsiteY40" fmla="*/ 170010 h 303523"/>
                <a:gd name="connsiteX41" fmla="*/ 65314 w 408155"/>
                <a:gd name="connsiteY41" fmla="*/ 222261 h 303523"/>
                <a:gd name="connsiteX42" fmla="*/ 209006 w 408155"/>
                <a:gd name="connsiteY42" fmla="*/ 209198 h 303523"/>
                <a:gd name="connsiteX43" fmla="*/ 248194 w 408155"/>
                <a:gd name="connsiteY43" fmla="*/ 196135 h 303523"/>
                <a:gd name="connsiteX44" fmla="*/ 261257 w 408155"/>
                <a:gd name="connsiteY44" fmla="*/ 156947 h 303523"/>
                <a:gd name="connsiteX45" fmla="*/ 209006 w 408155"/>
                <a:gd name="connsiteY45" fmla="*/ 183073 h 303523"/>
                <a:gd name="connsiteX46" fmla="*/ 182880 w 408155"/>
                <a:gd name="connsiteY46" fmla="*/ 222261 h 303523"/>
                <a:gd name="connsiteX47" fmla="*/ 274320 w 408155"/>
                <a:gd name="connsiteY47" fmla="*/ 235324 h 303523"/>
                <a:gd name="connsiteX48" fmla="*/ 274320 w 408155"/>
                <a:gd name="connsiteY48" fmla="*/ 130821 h 303523"/>
                <a:gd name="connsiteX49" fmla="*/ 222069 w 408155"/>
                <a:gd name="connsiteY49" fmla="*/ 117758 h 303523"/>
                <a:gd name="connsiteX50" fmla="*/ 169817 w 408155"/>
                <a:gd name="connsiteY50" fmla="*/ 130821 h 303523"/>
                <a:gd name="connsiteX51" fmla="*/ 117566 w 408155"/>
                <a:gd name="connsiteY51" fmla="*/ 209198 h 303523"/>
                <a:gd name="connsiteX52" fmla="*/ 143692 w 408155"/>
                <a:gd name="connsiteY52" fmla="*/ 248387 h 303523"/>
                <a:gd name="connsiteX53" fmla="*/ 300446 w 408155"/>
                <a:gd name="connsiteY53" fmla="*/ 248387 h 303523"/>
                <a:gd name="connsiteX54" fmla="*/ 352697 w 408155"/>
                <a:gd name="connsiteY54" fmla="*/ 170010 h 303523"/>
                <a:gd name="connsiteX55" fmla="*/ 339634 w 408155"/>
                <a:gd name="connsiteY55" fmla="*/ 130821 h 303523"/>
                <a:gd name="connsiteX56" fmla="*/ 300446 w 408155"/>
                <a:gd name="connsiteY56" fmla="*/ 143884 h 303523"/>
                <a:gd name="connsiteX57" fmla="*/ 261257 w 408155"/>
                <a:gd name="connsiteY57" fmla="*/ 235324 h 303523"/>
                <a:gd name="connsiteX58" fmla="*/ 300446 w 408155"/>
                <a:gd name="connsiteY58" fmla="*/ 248387 h 303523"/>
                <a:gd name="connsiteX59" fmla="*/ 365760 w 408155"/>
                <a:gd name="connsiteY59" fmla="*/ 183073 h 303523"/>
                <a:gd name="connsiteX60" fmla="*/ 378823 w 408155"/>
                <a:gd name="connsiteY60" fmla="*/ 143884 h 303523"/>
                <a:gd name="connsiteX61" fmla="*/ 326572 w 408155"/>
                <a:gd name="connsiteY61" fmla="*/ 130821 h 303523"/>
                <a:gd name="connsiteX62" fmla="*/ 248194 w 408155"/>
                <a:gd name="connsiteY62" fmla="*/ 196135 h 303523"/>
                <a:gd name="connsiteX63" fmla="*/ 261257 w 408155"/>
                <a:gd name="connsiteY63" fmla="*/ 261450 h 303523"/>
                <a:gd name="connsiteX64" fmla="*/ 313509 w 408155"/>
                <a:gd name="connsiteY64" fmla="*/ 183073 h 303523"/>
                <a:gd name="connsiteX65" fmla="*/ 300446 w 408155"/>
                <a:gd name="connsiteY65" fmla="*/ 130821 h 303523"/>
                <a:gd name="connsiteX66" fmla="*/ 182880 w 408155"/>
                <a:gd name="connsiteY66" fmla="*/ 130821 h 303523"/>
                <a:gd name="connsiteX67" fmla="*/ 78377 w 408155"/>
                <a:gd name="connsiteY67" fmla="*/ 222261 h 303523"/>
                <a:gd name="connsiteX68" fmla="*/ 52252 w 408155"/>
                <a:gd name="connsiteY68" fmla="*/ 261450 h 303523"/>
                <a:gd name="connsiteX69" fmla="*/ 39189 w 408155"/>
                <a:gd name="connsiteY69" fmla="*/ 300638 h 303523"/>
                <a:gd name="connsiteX70" fmla="*/ 169817 w 408155"/>
                <a:gd name="connsiteY70" fmla="*/ 196135 h 303523"/>
                <a:gd name="connsiteX71" fmla="*/ 222069 w 408155"/>
                <a:gd name="connsiteY71" fmla="*/ 117758 h 303523"/>
                <a:gd name="connsiteX72" fmla="*/ 209006 w 408155"/>
                <a:gd name="connsiteY72" fmla="*/ 193 h 303523"/>
                <a:gd name="connsiteX73" fmla="*/ 130629 w 408155"/>
                <a:gd name="connsiteY73" fmla="*/ 52444 h 303523"/>
                <a:gd name="connsiteX74" fmla="*/ 65314 w 408155"/>
                <a:gd name="connsiteY74" fmla="*/ 143884 h 303523"/>
                <a:gd name="connsiteX75" fmla="*/ 39189 w 408155"/>
                <a:gd name="connsiteY75" fmla="*/ 183073 h 303523"/>
                <a:gd name="connsiteX76" fmla="*/ 235132 w 408155"/>
                <a:gd name="connsiteY76" fmla="*/ 196135 h 303523"/>
                <a:gd name="connsiteX77" fmla="*/ 352697 w 408155"/>
                <a:gd name="connsiteY77" fmla="*/ 143884 h 303523"/>
                <a:gd name="connsiteX78" fmla="*/ 378823 w 408155"/>
                <a:gd name="connsiteY78" fmla="*/ 91633 h 303523"/>
                <a:gd name="connsiteX79" fmla="*/ 339634 w 408155"/>
                <a:gd name="connsiteY79" fmla="*/ 52444 h 303523"/>
                <a:gd name="connsiteX80" fmla="*/ 130629 w 408155"/>
                <a:gd name="connsiteY80" fmla="*/ 65507 h 303523"/>
                <a:gd name="connsiteX81" fmla="*/ 117566 w 408155"/>
                <a:gd name="connsiteY81" fmla="*/ 170010 h 303523"/>
                <a:gd name="connsiteX82" fmla="*/ 156754 w 408155"/>
                <a:gd name="connsiteY82" fmla="*/ 183073 h 303523"/>
                <a:gd name="connsiteX83" fmla="*/ 248194 w 408155"/>
                <a:gd name="connsiteY83" fmla="*/ 156947 h 303523"/>
                <a:gd name="connsiteX84" fmla="*/ 287383 w 408155"/>
                <a:gd name="connsiteY84" fmla="*/ 13255 h 303523"/>
                <a:gd name="connsiteX85" fmla="*/ 222069 w 408155"/>
                <a:gd name="connsiteY85" fmla="*/ 193 h 303523"/>
                <a:gd name="connsiteX86" fmla="*/ 143692 w 408155"/>
                <a:gd name="connsiteY86" fmla="*/ 91633 h 303523"/>
                <a:gd name="connsiteX87" fmla="*/ 130629 w 408155"/>
                <a:gd name="connsiteY87" fmla="*/ 130821 h 303523"/>
                <a:gd name="connsiteX88" fmla="*/ 169817 w 408155"/>
                <a:gd name="connsiteY88" fmla="*/ 170010 h 303523"/>
                <a:gd name="connsiteX89" fmla="*/ 404949 w 408155"/>
                <a:gd name="connsiteY89" fmla="*/ 117758 h 303523"/>
                <a:gd name="connsiteX90" fmla="*/ 391886 w 408155"/>
                <a:gd name="connsiteY90" fmla="*/ 65507 h 303523"/>
                <a:gd name="connsiteX91" fmla="*/ 352697 w 408155"/>
                <a:gd name="connsiteY91" fmla="*/ 78570 h 303523"/>
                <a:gd name="connsiteX92" fmla="*/ 313509 w 408155"/>
                <a:gd name="connsiteY92" fmla="*/ 117758 h 303523"/>
                <a:gd name="connsiteX93" fmla="*/ 274320 w 408155"/>
                <a:gd name="connsiteY93" fmla="*/ 143884 h 303523"/>
                <a:gd name="connsiteX94" fmla="*/ 287383 w 408155"/>
                <a:gd name="connsiteY94" fmla="*/ 183073 h 303523"/>
                <a:gd name="connsiteX95" fmla="*/ 391886 w 408155"/>
                <a:gd name="connsiteY95" fmla="*/ 196135 h 303523"/>
                <a:gd name="connsiteX96" fmla="*/ 391886 w 408155"/>
                <a:gd name="connsiteY96" fmla="*/ 91633 h 303523"/>
                <a:gd name="connsiteX97" fmla="*/ 326572 w 408155"/>
                <a:gd name="connsiteY97" fmla="*/ 65507 h 303523"/>
                <a:gd name="connsiteX98" fmla="*/ 182880 w 408155"/>
                <a:gd name="connsiteY98" fmla="*/ 117758 h 303523"/>
                <a:gd name="connsiteX99" fmla="*/ 195943 w 408155"/>
                <a:gd name="connsiteY99" fmla="*/ 170010 h 303523"/>
                <a:gd name="connsiteX100" fmla="*/ 235132 w 408155"/>
                <a:gd name="connsiteY100" fmla="*/ 156947 h 303523"/>
                <a:gd name="connsiteX101" fmla="*/ 235132 w 408155"/>
                <a:gd name="connsiteY101" fmla="*/ 52444 h 303523"/>
                <a:gd name="connsiteX102" fmla="*/ 195943 w 408155"/>
                <a:gd name="connsiteY102" fmla="*/ 26318 h 303523"/>
                <a:gd name="connsiteX103" fmla="*/ 91440 w 408155"/>
                <a:gd name="connsiteY103" fmla="*/ 52444 h 303523"/>
                <a:gd name="connsiteX104" fmla="*/ 78377 w 408155"/>
                <a:gd name="connsiteY104" fmla="*/ 91633 h 303523"/>
                <a:gd name="connsiteX105" fmla="*/ 130629 w 408155"/>
                <a:gd name="connsiteY105" fmla="*/ 117758 h 303523"/>
                <a:gd name="connsiteX106" fmla="*/ 248194 w 408155"/>
                <a:gd name="connsiteY106" fmla="*/ 104695 h 303523"/>
                <a:gd name="connsiteX107" fmla="*/ 287383 w 408155"/>
                <a:gd name="connsiteY107" fmla="*/ 78570 h 303523"/>
                <a:gd name="connsiteX108" fmla="*/ 274320 w 408155"/>
                <a:gd name="connsiteY108" fmla="*/ 193 h 303523"/>
                <a:gd name="connsiteX109" fmla="*/ 156754 w 408155"/>
                <a:gd name="connsiteY109" fmla="*/ 26318 h 303523"/>
                <a:gd name="connsiteX110" fmla="*/ 130629 w 408155"/>
                <a:gd name="connsiteY110" fmla="*/ 78570 h 303523"/>
                <a:gd name="connsiteX111" fmla="*/ 117566 w 408155"/>
                <a:gd name="connsiteY111" fmla="*/ 117758 h 303523"/>
                <a:gd name="connsiteX112" fmla="*/ 182880 w 408155"/>
                <a:gd name="connsiteY112" fmla="*/ 91633 h 303523"/>
                <a:gd name="connsiteX113" fmla="*/ 195943 w 408155"/>
                <a:gd name="connsiteY113" fmla="*/ 52444 h 303523"/>
                <a:gd name="connsiteX114" fmla="*/ 91440 w 408155"/>
                <a:gd name="connsiteY114" fmla="*/ 78570 h 303523"/>
                <a:gd name="connsiteX115" fmla="*/ 26126 w 408155"/>
                <a:gd name="connsiteY115" fmla="*/ 156947 h 303523"/>
                <a:gd name="connsiteX116" fmla="*/ 65314 w 408155"/>
                <a:gd name="connsiteY116" fmla="*/ 183073 h 303523"/>
                <a:gd name="connsiteX117" fmla="*/ 222069 w 408155"/>
                <a:gd name="connsiteY117" fmla="*/ 130821 h 303523"/>
                <a:gd name="connsiteX118" fmla="*/ 235132 w 408155"/>
                <a:gd name="connsiteY118" fmla="*/ 91633 h 303523"/>
                <a:gd name="connsiteX119" fmla="*/ 222069 w 408155"/>
                <a:gd name="connsiteY119" fmla="*/ 26318 h 303523"/>
                <a:gd name="connsiteX120" fmla="*/ 182880 w 408155"/>
                <a:gd name="connsiteY120" fmla="*/ 78570 h 303523"/>
                <a:gd name="connsiteX121" fmla="*/ 169817 w 408155"/>
                <a:gd name="connsiteY121" fmla="*/ 117758 h 303523"/>
                <a:gd name="connsiteX122" fmla="*/ 248194 w 408155"/>
                <a:gd name="connsiteY122" fmla="*/ 104695 h 303523"/>
                <a:gd name="connsiteX123" fmla="*/ 300446 w 408155"/>
                <a:gd name="connsiteY123" fmla="*/ 65507 h 303523"/>
                <a:gd name="connsiteX124" fmla="*/ 352697 w 408155"/>
                <a:gd name="connsiteY124" fmla="*/ 52444 h 303523"/>
                <a:gd name="connsiteX125" fmla="*/ 365760 w 408155"/>
                <a:gd name="connsiteY125" fmla="*/ 13255 h 30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08155" h="303523">
                  <a:moveTo>
                    <a:pt x="195943" y="52444"/>
                  </a:moveTo>
                  <a:cubicBezTo>
                    <a:pt x="182880" y="69861"/>
                    <a:pt x="169408" y="86979"/>
                    <a:pt x="156754" y="104695"/>
                  </a:cubicBezTo>
                  <a:cubicBezTo>
                    <a:pt x="147629" y="117470"/>
                    <a:pt x="117566" y="135175"/>
                    <a:pt x="130629" y="143884"/>
                  </a:cubicBezTo>
                  <a:cubicBezTo>
                    <a:pt x="149103" y="156200"/>
                    <a:pt x="174172" y="135175"/>
                    <a:pt x="195943" y="130821"/>
                  </a:cubicBezTo>
                  <a:cubicBezTo>
                    <a:pt x="209006" y="122112"/>
                    <a:pt x="219590" y="106915"/>
                    <a:pt x="235132" y="104695"/>
                  </a:cubicBezTo>
                  <a:cubicBezTo>
                    <a:pt x="246613" y="103055"/>
                    <a:pt x="311867" y="125919"/>
                    <a:pt x="326572" y="130821"/>
                  </a:cubicBezTo>
                  <a:cubicBezTo>
                    <a:pt x="248195" y="135175"/>
                    <a:pt x="169585" y="136442"/>
                    <a:pt x="91440" y="143884"/>
                  </a:cubicBezTo>
                  <a:cubicBezTo>
                    <a:pt x="77733" y="145189"/>
                    <a:pt x="42516" y="166683"/>
                    <a:pt x="52252" y="156947"/>
                  </a:cubicBezTo>
                  <a:cubicBezTo>
                    <a:pt x="52257" y="156942"/>
                    <a:pt x="150219" y="91635"/>
                    <a:pt x="169817" y="78570"/>
                  </a:cubicBezTo>
                  <a:lnTo>
                    <a:pt x="209006" y="52444"/>
                  </a:lnTo>
                  <a:cubicBezTo>
                    <a:pt x="213360" y="91633"/>
                    <a:pt x="200197" y="137202"/>
                    <a:pt x="222069" y="170010"/>
                  </a:cubicBezTo>
                  <a:cubicBezTo>
                    <a:pt x="232316" y="185381"/>
                    <a:pt x="249235" y="144847"/>
                    <a:pt x="261257" y="130821"/>
                  </a:cubicBezTo>
                  <a:cubicBezTo>
                    <a:pt x="275426" y="114291"/>
                    <a:pt x="287383" y="95987"/>
                    <a:pt x="300446" y="78570"/>
                  </a:cubicBezTo>
                  <a:cubicBezTo>
                    <a:pt x="304800" y="61153"/>
                    <a:pt x="313509" y="8365"/>
                    <a:pt x="313509" y="26318"/>
                  </a:cubicBezTo>
                  <a:cubicBezTo>
                    <a:pt x="313509" y="48521"/>
                    <a:pt x="305831" y="70093"/>
                    <a:pt x="300446" y="91633"/>
                  </a:cubicBezTo>
                  <a:cubicBezTo>
                    <a:pt x="297106" y="104991"/>
                    <a:pt x="291737" y="117758"/>
                    <a:pt x="287383" y="130821"/>
                  </a:cubicBezTo>
                  <a:cubicBezTo>
                    <a:pt x="274320" y="126467"/>
                    <a:pt x="260510" y="111600"/>
                    <a:pt x="248194" y="117758"/>
                  </a:cubicBezTo>
                  <a:cubicBezTo>
                    <a:pt x="240096" y="121807"/>
                    <a:pt x="191871" y="195711"/>
                    <a:pt x="182880" y="209198"/>
                  </a:cubicBezTo>
                  <a:cubicBezTo>
                    <a:pt x="178526" y="226615"/>
                    <a:pt x="174749" y="244187"/>
                    <a:pt x="169817" y="261450"/>
                  </a:cubicBezTo>
                  <a:cubicBezTo>
                    <a:pt x="166034" y="274689"/>
                    <a:pt x="145297" y="293000"/>
                    <a:pt x="156754" y="300638"/>
                  </a:cubicBezTo>
                  <a:cubicBezTo>
                    <a:pt x="171692" y="310596"/>
                    <a:pt x="191589" y="291929"/>
                    <a:pt x="209006" y="287575"/>
                  </a:cubicBezTo>
                  <a:cubicBezTo>
                    <a:pt x="265609" y="242292"/>
                    <a:pt x="287385" y="232709"/>
                    <a:pt x="326572" y="170010"/>
                  </a:cubicBezTo>
                  <a:cubicBezTo>
                    <a:pt x="334378" y="157521"/>
                    <a:pt x="350549" y="87161"/>
                    <a:pt x="352697" y="78570"/>
                  </a:cubicBezTo>
                  <a:cubicBezTo>
                    <a:pt x="335280" y="69861"/>
                    <a:pt x="319919" y="52444"/>
                    <a:pt x="300446" y="52444"/>
                  </a:cubicBezTo>
                  <a:cubicBezTo>
                    <a:pt x="264540" y="52444"/>
                    <a:pt x="195943" y="78570"/>
                    <a:pt x="195943" y="78570"/>
                  </a:cubicBezTo>
                  <a:cubicBezTo>
                    <a:pt x="187234" y="91633"/>
                    <a:pt x="158716" y="106657"/>
                    <a:pt x="169817" y="117758"/>
                  </a:cubicBezTo>
                  <a:cubicBezTo>
                    <a:pt x="182512" y="130453"/>
                    <a:pt x="211297" y="119058"/>
                    <a:pt x="222069" y="104695"/>
                  </a:cubicBezTo>
                  <a:cubicBezTo>
                    <a:pt x="230331" y="93680"/>
                    <a:pt x="213360" y="78570"/>
                    <a:pt x="209006" y="65507"/>
                  </a:cubicBezTo>
                  <a:cubicBezTo>
                    <a:pt x="203245" y="88552"/>
                    <a:pt x="176269" y="141680"/>
                    <a:pt x="222069" y="156947"/>
                  </a:cubicBezTo>
                  <a:cubicBezTo>
                    <a:pt x="239101" y="162624"/>
                    <a:pt x="256903" y="148238"/>
                    <a:pt x="274320" y="143884"/>
                  </a:cubicBezTo>
                  <a:cubicBezTo>
                    <a:pt x="269966" y="122113"/>
                    <a:pt x="279731" y="90886"/>
                    <a:pt x="261257" y="78570"/>
                  </a:cubicBezTo>
                  <a:cubicBezTo>
                    <a:pt x="221212" y="51873"/>
                    <a:pt x="175545" y="112030"/>
                    <a:pt x="156754" y="130821"/>
                  </a:cubicBezTo>
                  <a:cubicBezTo>
                    <a:pt x="147216" y="124462"/>
                    <a:pt x="96407" y="85623"/>
                    <a:pt x="78377" y="91633"/>
                  </a:cubicBezTo>
                  <a:cubicBezTo>
                    <a:pt x="48589" y="101562"/>
                    <a:pt x="0" y="143884"/>
                    <a:pt x="0" y="143884"/>
                  </a:cubicBezTo>
                  <a:cubicBezTo>
                    <a:pt x="102546" y="195157"/>
                    <a:pt x="2471" y="156947"/>
                    <a:pt x="169817" y="156947"/>
                  </a:cubicBezTo>
                  <a:cubicBezTo>
                    <a:pt x="194904" y="156947"/>
                    <a:pt x="51818" y="182927"/>
                    <a:pt x="91440" y="196135"/>
                  </a:cubicBezTo>
                  <a:cubicBezTo>
                    <a:pt x="116567" y="204511"/>
                    <a:pt x="143691" y="187427"/>
                    <a:pt x="169817" y="183073"/>
                  </a:cubicBezTo>
                  <a:cubicBezTo>
                    <a:pt x="182880" y="174364"/>
                    <a:pt x="209006" y="172647"/>
                    <a:pt x="209006" y="156947"/>
                  </a:cubicBezTo>
                  <a:cubicBezTo>
                    <a:pt x="209006" y="141247"/>
                    <a:pt x="185421" y="132555"/>
                    <a:pt x="169817" y="130821"/>
                  </a:cubicBezTo>
                  <a:cubicBezTo>
                    <a:pt x="143493" y="127896"/>
                    <a:pt x="117566" y="139530"/>
                    <a:pt x="91440" y="143884"/>
                  </a:cubicBezTo>
                  <a:cubicBezTo>
                    <a:pt x="78377" y="152593"/>
                    <a:pt x="57217" y="155116"/>
                    <a:pt x="52252" y="170010"/>
                  </a:cubicBezTo>
                  <a:cubicBezTo>
                    <a:pt x="46575" y="187042"/>
                    <a:pt x="47897" y="217907"/>
                    <a:pt x="65314" y="222261"/>
                  </a:cubicBezTo>
                  <a:cubicBezTo>
                    <a:pt x="111973" y="233926"/>
                    <a:pt x="161109" y="213552"/>
                    <a:pt x="209006" y="209198"/>
                  </a:cubicBezTo>
                  <a:cubicBezTo>
                    <a:pt x="222069" y="204844"/>
                    <a:pt x="238458" y="205871"/>
                    <a:pt x="248194" y="196135"/>
                  </a:cubicBezTo>
                  <a:cubicBezTo>
                    <a:pt x="257930" y="186399"/>
                    <a:pt x="274320" y="161301"/>
                    <a:pt x="261257" y="156947"/>
                  </a:cubicBezTo>
                  <a:cubicBezTo>
                    <a:pt x="242783" y="150789"/>
                    <a:pt x="226423" y="174364"/>
                    <a:pt x="209006" y="183073"/>
                  </a:cubicBezTo>
                  <a:cubicBezTo>
                    <a:pt x="200297" y="196136"/>
                    <a:pt x="179801" y="206866"/>
                    <a:pt x="182880" y="222261"/>
                  </a:cubicBezTo>
                  <a:cubicBezTo>
                    <a:pt x="192331" y="269515"/>
                    <a:pt x="257926" y="239423"/>
                    <a:pt x="274320" y="235324"/>
                  </a:cubicBezTo>
                  <a:cubicBezTo>
                    <a:pt x="281287" y="207456"/>
                    <a:pt x="302188" y="158689"/>
                    <a:pt x="274320" y="130821"/>
                  </a:cubicBezTo>
                  <a:cubicBezTo>
                    <a:pt x="261625" y="118126"/>
                    <a:pt x="239486" y="122112"/>
                    <a:pt x="222069" y="117758"/>
                  </a:cubicBezTo>
                  <a:cubicBezTo>
                    <a:pt x="204652" y="122112"/>
                    <a:pt x="183328" y="118999"/>
                    <a:pt x="169817" y="130821"/>
                  </a:cubicBezTo>
                  <a:cubicBezTo>
                    <a:pt x="146187" y="151497"/>
                    <a:pt x="117566" y="209198"/>
                    <a:pt x="117566" y="209198"/>
                  </a:cubicBezTo>
                  <a:cubicBezTo>
                    <a:pt x="126275" y="222261"/>
                    <a:pt x="131433" y="238579"/>
                    <a:pt x="143692" y="248387"/>
                  </a:cubicBezTo>
                  <a:cubicBezTo>
                    <a:pt x="181055" y="278278"/>
                    <a:pt x="281537" y="250488"/>
                    <a:pt x="300446" y="248387"/>
                  </a:cubicBezTo>
                  <a:cubicBezTo>
                    <a:pt x="324006" y="224826"/>
                    <a:pt x="352697" y="207818"/>
                    <a:pt x="352697" y="170010"/>
                  </a:cubicBezTo>
                  <a:cubicBezTo>
                    <a:pt x="352697" y="156240"/>
                    <a:pt x="343988" y="143884"/>
                    <a:pt x="339634" y="130821"/>
                  </a:cubicBezTo>
                  <a:cubicBezTo>
                    <a:pt x="326571" y="135175"/>
                    <a:pt x="310182" y="134148"/>
                    <a:pt x="300446" y="143884"/>
                  </a:cubicBezTo>
                  <a:cubicBezTo>
                    <a:pt x="284303" y="160027"/>
                    <a:pt x="269064" y="211903"/>
                    <a:pt x="261257" y="235324"/>
                  </a:cubicBezTo>
                  <a:cubicBezTo>
                    <a:pt x="274320" y="239678"/>
                    <a:pt x="286864" y="250651"/>
                    <a:pt x="300446" y="248387"/>
                  </a:cubicBezTo>
                  <a:cubicBezTo>
                    <a:pt x="333101" y="242944"/>
                    <a:pt x="350521" y="205932"/>
                    <a:pt x="365760" y="183073"/>
                  </a:cubicBezTo>
                  <a:cubicBezTo>
                    <a:pt x="370114" y="170010"/>
                    <a:pt x="387085" y="154900"/>
                    <a:pt x="378823" y="143884"/>
                  </a:cubicBezTo>
                  <a:cubicBezTo>
                    <a:pt x="368051" y="129521"/>
                    <a:pt x="344345" y="128282"/>
                    <a:pt x="326572" y="130821"/>
                  </a:cubicBezTo>
                  <a:cubicBezTo>
                    <a:pt x="305355" y="133852"/>
                    <a:pt x="259250" y="185079"/>
                    <a:pt x="248194" y="196135"/>
                  </a:cubicBezTo>
                  <a:cubicBezTo>
                    <a:pt x="252548" y="217907"/>
                    <a:pt x="239485" y="265804"/>
                    <a:pt x="261257" y="261450"/>
                  </a:cubicBezTo>
                  <a:cubicBezTo>
                    <a:pt x="292047" y="255293"/>
                    <a:pt x="313509" y="183073"/>
                    <a:pt x="313509" y="183073"/>
                  </a:cubicBezTo>
                  <a:cubicBezTo>
                    <a:pt x="309155" y="165656"/>
                    <a:pt x="313141" y="143516"/>
                    <a:pt x="300446" y="130821"/>
                  </a:cubicBezTo>
                  <a:cubicBezTo>
                    <a:pt x="272774" y="103149"/>
                    <a:pt x="208764" y="125644"/>
                    <a:pt x="182880" y="130821"/>
                  </a:cubicBezTo>
                  <a:cubicBezTo>
                    <a:pt x="129765" y="166232"/>
                    <a:pt x="131865" y="161132"/>
                    <a:pt x="78377" y="222261"/>
                  </a:cubicBezTo>
                  <a:cubicBezTo>
                    <a:pt x="68039" y="234076"/>
                    <a:pt x="59273" y="247408"/>
                    <a:pt x="52252" y="261450"/>
                  </a:cubicBezTo>
                  <a:cubicBezTo>
                    <a:pt x="46094" y="273766"/>
                    <a:pt x="25687" y="303338"/>
                    <a:pt x="39189" y="300638"/>
                  </a:cubicBezTo>
                  <a:cubicBezTo>
                    <a:pt x="71522" y="294171"/>
                    <a:pt x="147561" y="223955"/>
                    <a:pt x="169817" y="196135"/>
                  </a:cubicBezTo>
                  <a:cubicBezTo>
                    <a:pt x="189432" y="171616"/>
                    <a:pt x="222069" y="117758"/>
                    <a:pt x="222069" y="117758"/>
                  </a:cubicBezTo>
                  <a:cubicBezTo>
                    <a:pt x="226363" y="100582"/>
                    <a:pt x="260681" y="6652"/>
                    <a:pt x="209006" y="193"/>
                  </a:cubicBezTo>
                  <a:cubicBezTo>
                    <a:pt x="177849" y="-3702"/>
                    <a:pt x="130629" y="52444"/>
                    <a:pt x="130629" y="52444"/>
                  </a:cubicBezTo>
                  <a:cubicBezTo>
                    <a:pt x="69045" y="144820"/>
                    <a:pt x="146346" y="30438"/>
                    <a:pt x="65314" y="143884"/>
                  </a:cubicBezTo>
                  <a:cubicBezTo>
                    <a:pt x="56189" y="156659"/>
                    <a:pt x="47897" y="170010"/>
                    <a:pt x="39189" y="183073"/>
                  </a:cubicBezTo>
                  <a:cubicBezTo>
                    <a:pt x="154973" y="221667"/>
                    <a:pt x="90196" y="212239"/>
                    <a:pt x="235132" y="196135"/>
                  </a:cubicBezTo>
                  <a:cubicBezTo>
                    <a:pt x="281579" y="184524"/>
                    <a:pt x="315031" y="181550"/>
                    <a:pt x="352697" y="143884"/>
                  </a:cubicBezTo>
                  <a:cubicBezTo>
                    <a:pt x="366466" y="130115"/>
                    <a:pt x="370114" y="109050"/>
                    <a:pt x="378823" y="91633"/>
                  </a:cubicBezTo>
                  <a:cubicBezTo>
                    <a:pt x="365760" y="78570"/>
                    <a:pt x="355005" y="62692"/>
                    <a:pt x="339634" y="52444"/>
                  </a:cubicBezTo>
                  <a:cubicBezTo>
                    <a:pt x="284106" y="15425"/>
                    <a:pt x="156031" y="61599"/>
                    <a:pt x="130629" y="65507"/>
                  </a:cubicBezTo>
                  <a:cubicBezTo>
                    <a:pt x="112797" y="101170"/>
                    <a:pt x="84731" y="128965"/>
                    <a:pt x="117566" y="170010"/>
                  </a:cubicBezTo>
                  <a:cubicBezTo>
                    <a:pt x="126168" y="180762"/>
                    <a:pt x="143691" y="178719"/>
                    <a:pt x="156754" y="183073"/>
                  </a:cubicBezTo>
                  <a:cubicBezTo>
                    <a:pt x="187234" y="174364"/>
                    <a:pt x="219336" y="170065"/>
                    <a:pt x="248194" y="156947"/>
                  </a:cubicBezTo>
                  <a:cubicBezTo>
                    <a:pt x="308163" y="129688"/>
                    <a:pt x="335988" y="86162"/>
                    <a:pt x="287383" y="13255"/>
                  </a:cubicBezTo>
                  <a:cubicBezTo>
                    <a:pt x="275067" y="-5219"/>
                    <a:pt x="243840" y="4547"/>
                    <a:pt x="222069" y="193"/>
                  </a:cubicBezTo>
                  <a:cubicBezTo>
                    <a:pt x="191181" y="31080"/>
                    <a:pt x="166038" y="52527"/>
                    <a:pt x="143692" y="91633"/>
                  </a:cubicBezTo>
                  <a:cubicBezTo>
                    <a:pt x="136861" y="103588"/>
                    <a:pt x="134983" y="117758"/>
                    <a:pt x="130629" y="130821"/>
                  </a:cubicBezTo>
                  <a:cubicBezTo>
                    <a:pt x="143692" y="143884"/>
                    <a:pt x="151445" y="168076"/>
                    <a:pt x="169817" y="170010"/>
                  </a:cubicBezTo>
                  <a:cubicBezTo>
                    <a:pt x="371012" y="191189"/>
                    <a:pt x="345383" y="207106"/>
                    <a:pt x="404949" y="117758"/>
                  </a:cubicBezTo>
                  <a:cubicBezTo>
                    <a:pt x="400595" y="100341"/>
                    <a:pt x="406249" y="76279"/>
                    <a:pt x="391886" y="65507"/>
                  </a:cubicBezTo>
                  <a:cubicBezTo>
                    <a:pt x="380870" y="57245"/>
                    <a:pt x="364154" y="70932"/>
                    <a:pt x="352697" y="78570"/>
                  </a:cubicBezTo>
                  <a:cubicBezTo>
                    <a:pt x="337326" y="88817"/>
                    <a:pt x="327701" y="105932"/>
                    <a:pt x="313509" y="117758"/>
                  </a:cubicBezTo>
                  <a:cubicBezTo>
                    <a:pt x="301448" y="127809"/>
                    <a:pt x="287383" y="135175"/>
                    <a:pt x="274320" y="143884"/>
                  </a:cubicBezTo>
                  <a:cubicBezTo>
                    <a:pt x="278674" y="156947"/>
                    <a:pt x="276805" y="174258"/>
                    <a:pt x="287383" y="183073"/>
                  </a:cubicBezTo>
                  <a:cubicBezTo>
                    <a:pt x="336473" y="223981"/>
                    <a:pt x="347487" y="210935"/>
                    <a:pt x="391886" y="196135"/>
                  </a:cubicBezTo>
                  <a:cubicBezTo>
                    <a:pt x="402976" y="162865"/>
                    <a:pt x="422152" y="126943"/>
                    <a:pt x="391886" y="91633"/>
                  </a:cubicBezTo>
                  <a:cubicBezTo>
                    <a:pt x="376626" y="73830"/>
                    <a:pt x="348343" y="74216"/>
                    <a:pt x="326572" y="65507"/>
                  </a:cubicBezTo>
                  <a:cubicBezTo>
                    <a:pt x="289648" y="69610"/>
                    <a:pt x="192557" y="50021"/>
                    <a:pt x="182880" y="117758"/>
                  </a:cubicBezTo>
                  <a:cubicBezTo>
                    <a:pt x="180341" y="135531"/>
                    <a:pt x="191589" y="152593"/>
                    <a:pt x="195943" y="170010"/>
                  </a:cubicBezTo>
                  <a:cubicBezTo>
                    <a:pt x="209006" y="165656"/>
                    <a:pt x="225396" y="166684"/>
                    <a:pt x="235132" y="156947"/>
                  </a:cubicBezTo>
                  <a:cubicBezTo>
                    <a:pt x="258268" y="133811"/>
                    <a:pt x="245971" y="71413"/>
                    <a:pt x="235132" y="52444"/>
                  </a:cubicBezTo>
                  <a:cubicBezTo>
                    <a:pt x="227343" y="38813"/>
                    <a:pt x="209006" y="35027"/>
                    <a:pt x="195943" y="26318"/>
                  </a:cubicBezTo>
                  <a:cubicBezTo>
                    <a:pt x="161109" y="35027"/>
                    <a:pt x="122828" y="35006"/>
                    <a:pt x="91440" y="52444"/>
                  </a:cubicBezTo>
                  <a:cubicBezTo>
                    <a:pt x="79403" y="59131"/>
                    <a:pt x="71293" y="79826"/>
                    <a:pt x="78377" y="91633"/>
                  </a:cubicBezTo>
                  <a:cubicBezTo>
                    <a:pt x="88396" y="108331"/>
                    <a:pt x="113212" y="109050"/>
                    <a:pt x="130629" y="117758"/>
                  </a:cubicBezTo>
                  <a:cubicBezTo>
                    <a:pt x="169817" y="113404"/>
                    <a:pt x="209942" y="114258"/>
                    <a:pt x="248194" y="104695"/>
                  </a:cubicBezTo>
                  <a:cubicBezTo>
                    <a:pt x="263425" y="100887"/>
                    <a:pt x="283575" y="93801"/>
                    <a:pt x="287383" y="78570"/>
                  </a:cubicBezTo>
                  <a:cubicBezTo>
                    <a:pt x="293807" y="52875"/>
                    <a:pt x="278674" y="26319"/>
                    <a:pt x="274320" y="193"/>
                  </a:cubicBezTo>
                  <a:cubicBezTo>
                    <a:pt x="235131" y="8901"/>
                    <a:pt x="191997" y="7095"/>
                    <a:pt x="156754" y="26318"/>
                  </a:cubicBezTo>
                  <a:cubicBezTo>
                    <a:pt x="139659" y="35643"/>
                    <a:pt x="138300" y="60671"/>
                    <a:pt x="130629" y="78570"/>
                  </a:cubicBezTo>
                  <a:cubicBezTo>
                    <a:pt x="125205" y="91226"/>
                    <a:pt x="104208" y="114418"/>
                    <a:pt x="117566" y="117758"/>
                  </a:cubicBezTo>
                  <a:cubicBezTo>
                    <a:pt x="140314" y="123445"/>
                    <a:pt x="161109" y="100341"/>
                    <a:pt x="182880" y="91633"/>
                  </a:cubicBezTo>
                  <a:cubicBezTo>
                    <a:pt x="187234" y="78570"/>
                    <a:pt x="209574" y="54391"/>
                    <a:pt x="195943" y="52444"/>
                  </a:cubicBezTo>
                  <a:cubicBezTo>
                    <a:pt x="160397" y="47366"/>
                    <a:pt x="91440" y="78570"/>
                    <a:pt x="91440" y="78570"/>
                  </a:cubicBezTo>
                  <a:cubicBezTo>
                    <a:pt x="68117" y="94119"/>
                    <a:pt x="19497" y="117170"/>
                    <a:pt x="26126" y="156947"/>
                  </a:cubicBezTo>
                  <a:cubicBezTo>
                    <a:pt x="28707" y="172433"/>
                    <a:pt x="52251" y="174364"/>
                    <a:pt x="65314" y="183073"/>
                  </a:cubicBezTo>
                  <a:cubicBezTo>
                    <a:pt x="137197" y="174088"/>
                    <a:pt x="175361" y="186870"/>
                    <a:pt x="222069" y="130821"/>
                  </a:cubicBezTo>
                  <a:cubicBezTo>
                    <a:pt x="230884" y="120243"/>
                    <a:pt x="230778" y="104696"/>
                    <a:pt x="235132" y="91633"/>
                  </a:cubicBezTo>
                  <a:cubicBezTo>
                    <a:pt x="230778" y="69861"/>
                    <a:pt x="243609" y="31703"/>
                    <a:pt x="222069" y="26318"/>
                  </a:cubicBezTo>
                  <a:cubicBezTo>
                    <a:pt x="200947" y="21038"/>
                    <a:pt x="193682" y="59667"/>
                    <a:pt x="182880" y="78570"/>
                  </a:cubicBezTo>
                  <a:cubicBezTo>
                    <a:pt x="176048" y="90525"/>
                    <a:pt x="157032" y="112644"/>
                    <a:pt x="169817" y="117758"/>
                  </a:cubicBezTo>
                  <a:cubicBezTo>
                    <a:pt x="194409" y="127594"/>
                    <a:pt x="222068" y="109049"/>
                    <a:pt x="248194" y="104695"/>
                  </a:cubicBezTo>
                  <a:cubicBezTo>
                    <a:pt x="265611" y="91632"/>
                    <a:pt x="280973" y="75243"/>
                    <a:pt x="300446" y="65507"/>
                  </a:cubicBezTo>
                  <a:cubicBezTo>
                    <a:pt x="316504" y="57478"/>
                    <a:pt x="338678" y="63659"/>
                    <a:pt x="352697" y="52444"/>
                  </a:cubicBezTo>
                  <a:cubicBezTo>
                    <a:pt x="363449" y="43842"/>
                    <a:pt x="365760" y="13255"/>
                    <a:pt x="365760" y="13255"/>
                  </a:cubicBezTo>
                </a:path>
              </a:pathLst>
            </a:custGeom>
            <a:noFill/>
            <a:ln w="1270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pic>
        <p:nvPicPr>
          <p:cNvPr id="22" name="Picture 21" descr="Man says &quot;How hard could that be&quot;" title="With with speech bubble"/>
          <p:cNvPicPr>
            <a:picLocks noChangeAspect="1"/>
          </p:cNvPicPr>
          <p:nvPr/>
        </p:nvPicPr>
        <p:blipFill>
          <a:blip r:embed="rId3"/>
          <a:stretch>
            <a:fillRect/>
          </a:stretch>
        </p:blipFill>
        <p:spPr>
          <a:xfrm>
            <a:off x="1508367" y="2939143"/>
            <a:ext cx="809399" cy="1557212"/>
          </a:xfrm>
          <a:prstGeom prst="parallelogram">
            <a:avLst>
              <a:gd name="adj" fmla="val 5994"/>
            </a:avLst>
          </a:prstGeom>
        </p:spPr>
      </p:pic>
      <p:pic>
        <p:nvPicPr>
          <p:cNvPr id="32" name="Picture 31"/>
          <p:cNvPicPr>
            <a:picLocks noChangeAspect="1"/>
          </p:cNvPicPr>
          <p:nvPr/>
        </p:nvPicPr>
        <p:blipFill>
          <a:blip r:embed="rId4"/>
          <a:stretch>
            <a:fillRect/>
          </a:stretch>
        </p:blipFill>
        <p:spPr>
          <a:xfrm>
            <a:off x="6685568" y="361950"/>
            <a:ext cx="2121129" cy="2927350"/>
          </a:xfrm>
          <a:prstGeom prst="rect">
            <a:avLst/>
          </a:prstGeom>
        </p:spPr>
      </p:pic>
    </p:spTree>
    <p:extLst>
      <p:ext uri="{BB962C8B-B14F-4D97-AF65-F5344CB8AC3E}">
        <p14:creationId xmlns:p14="http://schemas.microsoft.com/office/powerpoint/2010/main" val="21442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x-none"/>
              <a:t>Entity vs. Attribute</a:t>
            </a:r>
          </a:p>
        </p:txBody>
      </p:sp>
      <p:sp>
        <p:nvSpPr>
          <p:cNvPr id="63491" name="Rectangle 3"/>
          <p:cNvSpPr>
            <a:spLocks noGrp="1" noChangeArrowheads="1"/>
          </p:cNvSpPr>
          <p:nvPr>
            <p:ph type="body" idx="1"/>
          </p:nvPr>
        </p:nvSpPr>
        <p:spPr/>
        <p:txBody>
          <a:bodyPr/>
          <a:lstStyle/>
          <a:p>
            <a:r>
              <a:rPr lang="ja-JP" altLang="en-US"/>
              <a:t>“</a:t>
            </a:r>
            <a:r>
              <a:rPr lang="en-US" altLang="ja-JP"/>
              <a:t>Address</a:t>
            </a:r>
            <a:r>
              <a:rPr lang="ja-JP" altLang="en-US"/>
              <a:t>”</a:t>
            </a:r>
            <a:r>
              <a:rPr lang="en-US" altLang="ja-JP"/>
              <a:t>: </a:t>
            </a:r>
          </a:p>
          <a:p>
            <a:pPr lvl="1"/>
            <a:r>
              <a:rPr lang="en-US" altLang="x-none"/>
              <a:t>attribute of Employees? </a:t>
            </a:r>
          </a:p>
          <a:p>
            <a:pPr lvl="1"/>
            <a:r>
              <a:rPr lang="en-US" altLang="x-none"/>
              <a:t>Entity of its own?</a:t>
            </a:r>
          </a:p>
          <a:p>
            <a:r>
              <a:rPr lang="en-US" altLang="x-none"/>
              <a:t>It depends!  Semantics and usage.</a:t>
            </a:r>
          </a:p>
          <a:p>
            <a:pPr lvl="1"/>
            <a:r>
              <a:rPr lang="en-US" altLang="x-none"/>
              <a:t> Several addresses per employee? </a:t>
            </a:r>
          </a:p>
          <a:p>
            <a:pPr lvl="2"/>
            <a:r>
              <a:rPr lang="en-US" altLang="x-none"/>
              <a:t>must be an entity</a:t>
            </a:r>
          </a:p>
          <a:p>
            <a:pPr lvl="2"/>
            <a:r>
              <a:rPr lang="en-US" altLang="x-none"/>
              <a:t>atomic attribute types (no set-valued attributes!)</a:t>
            </a:r>
          </a:p>
          <a:p>
            <a:pPr lvl="1"/>
            <a:r>
              <a:rPr lang="en-US" altLang="x-none"/>
              <a:t> Care about structure? (city, street, etc.) </a:t>
            </a:r>
          </a:p>
          <a:p>
            <a:pPr lvl="2"/>
            <a:r>
              <a:rPr lang="en-US" altLang="x-none"/>
              <a:t>must be an entity! </a:t>
            </a:r>
          </a:p>
          <a:p>
            <a:pPr lvl="2"/>
            <a:r>
              <a:rPr lang="en-US" altLang="x-none"/>
              <a:t>atomic attribute types (no tuple-valued attributes!)</a:t>
            </a:r>
          </a:p>
        </p:txBody>
      </p:sp>
    </p:spTree>
    <p:extLst>
      <p:ext uri="{BB962C8B-B14F-4D97-AF65-F5344CB8AC3E}">
        <p14:creationId xmlns:p14="http://schemas.microsoft.com/office/powerpoint/2010/main" val="571738933"/>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4"/>
          <p:cNvSpPr>
            <a:spLocks noGrp="1" noChangeArrowheads="1"/>
          </p:cNvSpPr>
          <p:nvPr>
            <p:ph type="title"/>
          </p:nvPr>
        </p:nvSpPr>
        <p:spPr/>
        <p:txBody>
          <a:bodyPr/>
          <a:lstStyle/>
          <a:p>
            <a:r>
              <a:rPr lang="en-US" altLang="x-none"/>
              <a:t>Entity vs. Attribute (Cont.)</a:t>
            </a:r>
            <a:endParaRPr lang="en-US" altLang="x-none" dirty="0"/>
          </a:p>
        </p:txBody>
      </p:sp>
      <p:sp>
        <p:nvSpPr>
          <p:cNvPr id="65543" name="Rectangle 5"/>
          <p:cNvSpPr>
            <a:spLocks noGrp="1" noChangeArrowheads="1"/>
          </p:cNvSpPr>
          <p:nvPr>
            <p:ph type="body" sz="half" idx="4294967295"/>
          </p:nvPr>
        </p:nvSpPr>
        <p:spPr>
          <a:xfrm>
            <a:off x="488553" y="1283497"/>
            <a:ext cx="2474913" cy="3486150"/>
          </a:xfrm>
        </p:spPr>
        <p:txBody>
          <a:bodyPr vert="horz" lIns="67866" tIns="33338" rIns="67866" bIns="33338" rtlCol="0">
            <a:normAutofit/>
          </a:bodyPr>
          <a:lstStyle/>
          <a:p>
            <a:r>
              <a:rPr lang="en-US" altLang="x-none" sz="1500" dirty="0"/>
              <a:t>Works_In2:  employee cannot work in a department for &gt;1 period.</a:t>
            </a:r>
          </a:p>
          <a:p>
            <a:pPr>
              <a:spcBef>
                <a:spcPts val="2000"/>
              </a:spcBef>
            </a:pPr>
            <a:r>
              <a:rPr lang="en-US" altLang="x-none" sz="1500" dirty="0"/>
              <a:t>Like multiple addresses per employee!</a:t>
            </a:r>
            <a:endParaRPr lang="en-US" altLang="x-none" sz="1500" i="1" dirty="0">
              <a:solidFill>
                <a:schemeClr val="accent2"/>
              </a:solidFill>
            </a:endParaRPr>
          </a:p>
        </p:txBody>
      </p:sp>
      <p:grpSp>
        <p:nvGrpSpPr>
          <p:cNvPr id="3" name="Group 2" descr="Employees has attributes ssn(underlined), name, and lot and is connected to the Works In Diamond. Departments has attributes did (underlined), dname. ,and budget and is connected to the Works In Diamond. The Works In Diamond has attributes from and to. " title="Group 1">
            <a:extLst>
              <a:ext uri="{FF2B5EF4-FFF2-40B4-BE49-F238E27FC236}">
                <a16:creationId xmlns="" xmlns:a16="http://schemas.microsoft.com/office/drawing/2014/main" id="{707D2F97-81AB-8645-8E91-55835DD97C2C}"/>
              </a:ext>
            </a:extLst>
          </p:cNvPr>
          <p:cNvGrpSpPr/>
          <p:nvPr/>
        </p:nvGrpSpPr>
        <p:grpSpPr>
          <a:xfrm>
            <a:off x="4171950" y="1154746"/>
            <a:ext cx="4514850" cy="1469231"/>
            <a:chOff x="4171950" y="1154746"/>
            <a:chExt cx="4514850" cy="1469231"/>
          </a:xfrm>
        </p:grpSpPr>
        <p:sp>
          <p:nvSpPr>
            <p:cNvPr id="79" name="Freeform 78"/>
            <p:cNvSpPr>
              <a:spLocks/>
            </p:cNvSpPr>
            <p:nvPr/>
          </p:nvSpPr>
          <p:spPr bwMode="auto">
            <a:xfrm>
              <a:off x="4171950" y="1154746"/>
              <a:ext cx="4514850" cy="1469231"/>
            </a:xfrm>
            <a:custGeom>
              <a:avLst/>
              <a:gdLst>
                <a:gd name="T0" fmla="*/ 1027394 w 6019848"/>
                <a:gd name="T1" fmla="*/ 190994 h 1959428"/>
                <a:gd name="T2" fmla="*/ 330418 w 6019848"/>
                <a:gd name="T3" fmla="*/ 454256 h 1959428"/>
                <a:gd name="T4" fmla="*/ 67116 w 6019848"/>
                <a:gd name="T5" fmla="*/ 763975 h 1959428"/>
                <a:gd name="T6" fmla="*/ 67116 w 6019848"/>
                <a:gd name="T7" fmla="*/ 1367928 h 1959428"/>
                <a:gd name="T8" fmla="*/ 469813 w 6019848"/>
                <a:gd name="T9" fmla="*/ 1847993 h 1959428"/>
                <a:gd name="T10" fmla="*/ 1879252 w 6019848"/>
                <a:gd name="T11" fmla="*/ 1770564 h 1959428"/>
                <a:gd name="T12" fmla="*/ 3660411 w 6019848"/>
                <a:gd name="T13" fmla="*/ 1956395 h 1959428"/>
                <a:gd name="T14" fmla="*/ 4961431 w 6019848"/>
                <a:gd name="T15" fmla="*/ 1786049 h 1959428"/>
                <a:gd name="T16" fmla="*/ 5735848 w 6019848"/>
                <a:gd name="T17" fmla="*/ 1801535 h 1959428"/>
                <a:gd name="T18" fmla="*/ 5813290 w 6019848"/>
                <a:gd name="T19" fmla="*/ 1538273 h 1959428"/>
                <a:gd name="T20" fmla="*/ 5952685 w 6019848"/>
                <a:gd name="T21" fmla="*/ 1182097 h 1959428"/>
                <a:gd name="T22" fmla="*/ 5999149 w 6019848"/>
                <a:gd name="T23" fmla="*/ 872377 h 1959428"/>
                <a:gd name="T24" fmla="*/ 5828778 w 6019848"/>
                <a:gd name="T25" fmla="*/ 562658 h 1959428"/>
                <a:gd name="T26" fmla="*/ 4899478 w 6019848"/>
                <a:gd name="T27" fmla="*/ 82592 h 1959428"/>
                <a:gd name="T28" fmla="*/ 3908224 w 6019848"/>
                <a:gd name="T29" fmla="*/ 67106 h 1959428"/>
                <a:gd name="T30" fmla="*/ 2514274 w 6019848"/>
                <a:gd name="T31" fmla="*/ 67106 h 1959428"/>
                <a:gd name="T32" fmla="*/ 1027394 w 6019848"/>
                <a:gd name="T33" fmla="*/ 190994 h 1959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19848" h="1959428">
                  <a:moveTo>
                    <a:pt x="1027402" y="191038"/>
                  </a:moveTo>
                  <a:cubicBezTo>
                    <a:pt x="663423" y="255578"/>
                    <a:pt x="490468" y="358842"/>
                    <a:pt x="330421" y="454361"/>
                  </a:cubicBezTo>
                  <a:cubicBezTo>
                    <a:pt x="170374" y="549880"/>
                    <a:pt x="111001" y="611838"/>
                    <a:pt x="67117" y="764152"/>
                  </a:cubicBezTo>
                  <a:cubicBezTo>
                    <a:pt x="23233" y="916466"/>
                    <a:pt x="0" y="1187533"/>
                    <a:pt x="67117" y="1368244"/>
                  </a:cubicBezTo>
                  <a:cubicBezTo>
                    <a:pt x="134234" y="1548955"/>
                    <a:pt x="167792" y="1781299"/>
                    <a:pt x="469817" y="1848420"/>
                  </a:cubicBezTo>
                  <a:cubicBezTo>
                    <a:pt x="771842" y="1915541"/>
                    <a:pt x="1347497" y="1752902"/>
                    <a:pt x="1879267" y="1770973"/>
                  </a:cubicBezTo>
                  <a:cubicBezTo>
                    <a:pt x="2411037" y="1789044"/>
                    <a:pt x="3146739" y="1954266"/>
                    <a:pt x="3660440" y="1956847"/>
                  </a:cubicBezTo>
                  <a:cubicBezTo>
                    <a:pt x="4174141" y="1959428"/>
                    <a:pt x="4615562" y="1812278"/>
                    <a:pt x="4961471" y="1786462"/>
                  </a:cubicBezTo>
                  <a:cubicBezTo>
                    <a:pt x="5307380" y="1760646"/>
                    <a:pt x="5593917" y="1843257"/>
                    <a:pt x="5735894" y="1801952"/>
                  </a:cubicBezTo>
                  <a:cubicBezTo>
                    <a:pt x="5877871" y="1760647"/>
                    <a:pt x="5777196" y="1641893"/>
                    <a:pt x="5813336" y="1538629"/>
                  </a:cubicBezTo>
                  <a:cubicBezTo>
                    <a:pt x="5849476" y="1435365"/>
                    <a:pt x="5921755" y="1293378"/>
                    <a:pt x="5952732" y="1182370"/>
                  </a:cubicBezTo>
                  <a:cubicBezTo>
                    <a:pt x="5983709" y="1071362"/>
                    <a:pt x="6019848" y="975843"/>
                    <a:pt x="5999197" y="872579"/>
                  </a:cubicBezTo>
                  <a:cubicBezTo>
                    <a:pt x="5978546" y="769315"/>
                    <a:pt x="6012104" y="694449"/>
                    <a:pt x="5828824" y="562788"/>
                  </a:cubicBezTo>
                  <a:cubicBezTo>
                    <a:pt x="5645544" y="431127"/>
                    <a:pt x="5219612" y="165222"/>
                    <a:pt x="4899517" y="82611"/>
                  </a:cubicBezTo>
                  <a:cubicBezTo>
                    <a:pt x="4579422" y="0"/>
                    <a:pt x="3908255" y="67122"/>
                    <a:pt x="3908255" y="67122"/>
                  </a:cubicBezTo>
                  <a:cubicBezTo>
                    <a:pt x="3510718" y="64541"/>
                    <a:pt x="2991855" y="51633"/>
                    <a:pt x="2514294" y="67122"/>
                  </a:cubicBezTo>
                  <a:cubicBezTo>
                    <a:pt x="2036733" y="82611"/>
                    <a:pt x="1391381" y="126498"/>
                    <a:pt x="1027402" y="191038"/>
                  </a:cubicBezTo>
                  <a:close/>
                </a:path>
              </a:pathLst>
            </a:custGeom>
            <a:gradFill rotWithShape="1">
              <a:gsLst>
                <a:gs pos="0">
                  <a:srgbClr val="DBDCFF">
                    <a:alpha val="25000"/>
                  </a:srgbClr>
                </a:gs>
                <a:gs pos="64999">
                  <a:srgbClr val="A9ABFF">
                    <a:alpha val="25000"/>
                  </a:srgbClr>
                </a:gs>
                <a:gs pos="100000">
                  <a:srgbClr val="8387FF">
                    <a:alpha val="25000"/>
                  </a:srgbClr>
                </a:gs>
              </a:gsLst>
              <a:lin ang="5400000" scaled="1"/>
            </a:gra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grpSp>
          <p:nvGrpSpPr>
            <p:cNvPr id="65544" name="Group 6"/>
            <p:cNvGrpSpPr>
              <a:grpSpLocks/>
            </p:cNvGrpSpPr>
            <p:nvPr/>
          </p:nvGrpSpPr>
          <p:grpSpPr bwMode="auto">
            <a:xfrm>
              <a:off x="4302919" y="1485740"/>
              <a:ext cx="1708547" cy="895351"/>
              <a:chOff x="2058" y="919"/>
              <a:chExt cx="1435" cy="752"/>
            </a:xfrm>
          </p:grpSpPr>
          <p:sp>
            <p:nvSpPr>
              <p:cNvPr id="65604" name="Freeform 7"/>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6"/>
                  <a:gd name="T109" fmla="*/ 0 h 214"/>
                  <a:gd name="T110" fmla="*/ 626 w 62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5" name="Freeform 8"/>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6" name="Freeform 9"/>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7" name="Freeform 10"/>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 name="T10" fmla="*/ 0 60000 65536"/>
                  <a:gd name="T11" fmla="*/ 0 60000 65536"/>
                  <a:gd name="T12" fmla="*/ 0 60000 65536"/>
                  <a:gd name="T13" fmla="*/ 0 60000 65536"/>
                  <a:gd name="T14" fmla="*/ 0 60000 65536"/>
                  <a:gd name="T15" fmla="*/ 0 w 742"/>
                  <a:gd name="T16" fmla="*/ 0 h 201"/>
                  <a:gd name="T17" fmla="*/ 742 w 742"/>
                  <a:gd name="T18" fmla="*/ 201 h 201"/>
                </a:gdLst>
                <a:ahLst/>
                <a:cxnLst>
                  <a:cxn ang="T10">
                    <a:pos x="T0" y="T1"/>
                  </a:cxn>
                  <a:cxn ang="T11">
                    <a:pos x="T2" y="T3"/>
                  </a:cxn>
                  <a:cxn ang="T12">
                    <a:pos x="T4" y="T5"/>
                  </a:cxn>
                  <a:cxn ang="T13">
                    <a:pos x="T6" y="T7"/>
                  </a:cxn>
                  <a:cxn ang="T14">
                    <a:pos x="T8" y="T9"/>
                  </a:cxn>
                </a:cxnLst>
                <a:rect l="T15" t="T16" r="T17" b="T18"/>
                <a:pathLst>
                  <a:path w="742" h="201">
                    <a:moveTo>
                      <a:pt x="741" y="200"/>
                    </a:moveTo>
                    <a:lnTo>
                      <a:pt x="741" y="0"/>
                    </a:lnTo>
                    <a:lnTo>
                      <a:pt x="0" y="0"/>
                    </a:lnTo>
                    <a:lnTo>
                      <a:pt x="0" y="200"/>
                    </a:lnTo>
                    <a:lnTo>
                      <a:pt x="741" y="20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8" name="Rectangle 11"/>
              <p:cNvSpPr>
                <a:spLocks noChangeArrowheads="1"/>
              </p:cNvSpPr>
              <p:nvPr/>
            </p:nvSpPr>
            <p:spPr bwMode="auto">
              <a:xfrm>
                <a:off x="2619" y="9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5609" name="Rectangle 12"/>
              <p:cNvSpPr>
                <a:spLocks noChangeArrowheads="1"/>
              </p:cNvSpPr>
              <p:nvPr/>
            </p:nvSpPr>
            <p:spPr bwMode="auto">
              <a:xfrm>
                <a:off x="2393" y="145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5610" name="Rectangle 13"/>
              <p:cNvSpPr>
                <a:spLocks noChangeArrowheads="1"/>
              </p:cNvSpPr>
              <p:nvPr/>
            </p:nvSpPr>
            <p:spPr bwMode="auto">
              <a:xfrm>
                <a:off x="2177" y="1095"/>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5611" name="Rectangle 14"/>
              <p:cNvSpPr>
                <a:spLocks noChangeArrowheads="1"/>
              </p:cNvSpPr>
              <p:nvPr/>
            </p:nvSpPr>
            <p:spPr bwMode="auto">
              <a:xfrm>
                <a:off x="3131" y="110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5612" name="Line 15"/>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3" name="Line 16"/>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4" name="Line 17"/>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615" name="Line 18"/>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5545" name="Freeform 19"/>
            <p:cNvSpPr>
              <a:spLocks/>
            </p:cNvSpPr>
            <p:nvPr/>
          </p:nvSpPr>
          <p:spPr bwMode="auto">
            <a:xfrm>
              <a:off x="5879306" y="2034617"/>
              <a:ext cx="1175147" cy="427435"/>
            </a:xfrm>
            <a:custGeom>
              <a:avLst/>
              <a:gdLst>
                <a:gd name="T0" fmla="*/ 0 w 987"/>
                <a:gd name="T1" fmla="*/ 2147483647 h 359"/>
                <a:gd name="T2" fmla="*/ 2147483647 w 987"/>
                <a:gd name="T3" fmla="*/ 0 h 359"/>
                <a:gd name="T4" fmla="*/ 2147483647 w 987"/>
                <a:gd name="T5" fmla="*/ 2147483647 h 359"/>
                <a:gd name="T6" fmla="*/ 2147483647 w 987"/>
                <a:gd name="T7" fmla="*/ 2147483647 h 359"/>
                <a:gd name="T8" fmla="*/ 0 w 987"/>
                <a:gd name="T9" fmla="*/ 2147483647 h 359"/>
                <a:gd name="T10" fmla="*/ 0 60000 65536"/>
                <a:gd name="T11" fmla="*/ 0 60000 65536"/>
                <a:gd name="T12" fmla="*/ 0 60000 65536"/>
                <a:gd name="T13" fmla="*/ 0 60000 65536"/>
                <a:gd name="T14" fmla="*/ 0 60000 65536"/>
                <a:gd name="T15" fmla="*/ 0 w 987"/>
                <a:gd name="T16" fmla="*/ 0 h 359"/>
                <a:gd name="T17" fmla="*/ 987 w 987"/>
                <a:gd name="T18" fmla="*/ 359 h 359"/>
              </a:gdLst>
              <a:ahLst/>
              <a:cxnLst>
                <a:cxn ang="T10">
                  <a:pos x="T0" y="T1"/>
                </a:cxn>
                <a:cxn ang="T11">
                  <a:pos x="T2" y="T3"/>
                </a:cxn>
                <a:cxn ang="T12">
                  <a:pos x="T4" y="T5"/>
                </a:cxn>
                <a:cxn ang="T13">
                  <a:pos x="T6" y="T7"/>
                </a:cxn>
                <a:cxn ang="T14">
                  <a:pos x="T8" y="T9"/>
                </a:cxn>
              </a:cxnLst>
              <a:rect l="T15" t="T16" r="T17" b="T18"/>
              <a:pathLst>
                <a:path w="987" h="359">
                  <a:moveTo>
                    <a:pt x="0" y="179"/>
                  </a:moveTo>
                  <a:lnTo>
                    <a:pt x="487" y="0"/>
                  </a:lnTo>
                  <a:lnTo>
                    <a:pt x="986" y="185"/>
                  </a:lnTo>
                  <a:lnTo>
                    <a:pt x="487" y="358"/>
                  </a:lnTo>
                  <a:lnTo>
                    <a:pt x="0" y="17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6" name="Rectangle 20"/>
            <p:cNvSpPr>
              <a:spLocks noChangeArrowheads="1"/>
            </p:cNvSpPr>
            <p:nvPr/>
          </p:nvSpPr>
          <p:spPr bwMode="auto">
            <a:xfrm>
              <a:off x="5988844" y="2126295"/>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Works_In2</a:t>
              </a:r>
            </a:p>
          </p:txBody>
        </p:sp>
        <p:sp>
          <p:nvSpPr>
            <p:cNvPr id="65547" name="Freeform 21"/>
            <p:cNvSpPr>
              <a:spLocks/>
            </p:cNvSpPr>
            <p:nvPr/>
          </p:nvSpPr>
          <p:spPr bwMode="auto">
            <a:xfrm>
              <a:off x="5823347" y="1394061"/>
              <a:ext cx="603647" cy="254794"/>
            </a:xfrm>
            <a:custGeom>
              <a:avLst/>
              <a:gdLst>
                <a:gd name="T0" fmla="*/ 2147483647 w 507"/>
                <a:gd name="T1" fmla="*/ 2147483647 h 214"/>
                <a:gd name="T2" fmla="*/ 2147483647 w 507"/>
                <a:gd name="T3" fmla="*/ 2147483647 h 214"/>
                <a:gd name="T4" fmla="*/ 2147483647 w 507"/>
                <a:gd name="T5" fmla="*/ 2147483647 h 214"/>
                <a:gd name="T6" fmla="*/ 2147483647 w 507"/>
                <a:gd name="T7" fmla="*/ 2147483647 h 214"/>
                <a:gd name="T8" fmla="*/ 2147483647 w 507"/>
                <a:gd name="T9" fmla="*/ 2147483647 h 214"/>
                <a:gd name="T10" fmla="*/ 2147483647 w 507"/>
                <a:gd name="T11" fmla="*/ 2147483647 h 214"/>
                <a:gd name="T12" fmla="*/ 2147483647 w 507"/>
                <a:gd name="T13" fmla="*/ 2147483647 h 214"/>
                <a:gd name="T14" fmla="*/ 2147483647 w 507"/>
                <a:gd name="T15" fmla="*/ 2147483647 h 214"/>
                <a:gd name="T16" fmla="*/ 2147483647 w 507"/>
                <a:gd name="T17" fmla="*/ 2147483647 h 214"/>
                <a:gd name="T18" fmla="*/ 2147483647 w 507"/>
                <a:gd name="T19" fmla="*/ 2147483647 h 214"/>
                <a:gd name="T20" fmla="*/ 2147483647 w 507"/>
                <a:gd name="T21" fmla="*/ 2147483647 h 214"/>
                <a:gd name="T22" fmla="*/ 2147483647 w 507"/>
                <a:gd name="T23" fmla="*/ 2147483647 h 214"/>
                <a:gd name="T24" fmla="*/ 2147483647 w 507"/>
                <a:gd name="T25" fmla="*/ 2147483647 h 214"/>
                <a:gd name="T26" fmla="*/ 2147483647 w 507"/>
                <a:gd name="T27" fmla="*/ 2147483647 h 214"/>
                <a:gd name="T28" fmla="*/ 2147483647 w 507"/>
                <a:gd name="T29" fmla="*/ 2147483647 h 214"/>
                <a:gd name="T30" fmla="*/ 2147483647 w 507"/>
                <a:gd name="T31" fmla="*/ 2147483647 h 214"/>
                <a:gd name="T32" fmla="*/ 2147483647 w 507"/>
                <a:gd name="T33" fmla="*/ 2147483647 h 214"/>
                <a:gd name="T34" fmla="*/ 2147483647 w 507"/>
                <a:gd name="T35" fmla="*/ 2147483647 h 214"/>
                <a:gd name="T36" fmla="*/ 2147483647 w 507"/>
                <a:gd name="T37" fmla="*/ 2147483647 h 214"/>
                <a:gd name="T38" fmla="*/ 2147483647 w 507"/>
                <a:gd name="T39" fmla="*/ 2147483647 h 214"/>
                <a:gd name="T40" fmla="*/ 2147483647 w 507"/>
                <a:gd name="T41" fmla="*/ 2147483647 h 214"/>
                <a:gd name="T42" fmla="*/ 2147483647 w 507"/>
                <a:gd name="T43" fmla="*/ 2147483647 h 214"/>
                <a:gd name="T44" fmla="*/ 2147483647 w 507"/>
                <a:gd name="T45" fmla="*/ 2147483647 h 214"/>
                <a:gd name="T46" fmla="*/ 2147483647 w 507"/>
                <a:gd name="T47" fmla="*/ 2147483647 h 214"/>
                <a:gd name="T48" fmla="*/ 2147483647 w 507"/>
                <a:gd name="T49" fmla="*/ 2147483647 h 214"/>
                <a:gd name="T50" fmla="*/ 2147483647 w 507"/>
                <a:gd name="T51" fmla="*/ 2147483647 h 214"/>
                <a:gd name="T52" fmla="*/ 2147483647 w 507"/>
                <a:gd name="T53" fmla="*/ 0 h 214"/>
                <a:gd name="T54" fmla="*/ 2147483647 w 507"/>
                <a:gd name="T55" fmla="*/ 0 h 214"/>
                <a:gd name="T56" fmla="*/ 2147483647 w 507"/>
                <a:gd name="T57" fmla="*/ 2147483647 h 214"/>
                <a:gd name="T58" fmla="*/ 2147483647 w 507"/>
                <a:gd name="T59" fmla="*/ 2147483647 h 214"/>
                <a:gd name="T60" fmla="*/ 2147483647 w 507"/>
                <a:gd name="T61" fmla="*/ 2147483647 h 214"/>
                <a:gd name="T62" fmla="*/ 2147483647 w 507"/>
                <a:gd name="T63" fmla="*/ 2147483647 h 214"/>
                <a:gd name="T64" fmla="*/ 2147483647 w 507"/>
                <a:gd name="T65" fmla="*/ 2147483647 h 214"/>
                <a:gd name="T66" fmla="*/ 2147483647 w 507"/>
                <a:gd name="T67" fmla="*/ 2147483647 h 214"/>
                <a:gd name="T68" fmla="*/ 2147483647 w 507"/>
                <a:gd name="T69" fmla="*/ 2147483647 h 214"/>
                <a:gd name="T70" fmla="*/ 2147483647 w 507"/>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8" name="Freeform 22"/>
            <p:cNvSpPr>
              <a:spLocks/>
            </p:cNvSpPr>
            <p:nvPr/>
          </p:nvSpPr>
          <p:spPr bwMode="auto">
            <a:xfrm>
              <a:off x="6500813" y="1394061"/>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49" name="Rectangle 23"/>
            <p:cNvSpPr>
              <a:spLocks noChangeArrowheads="1"/>
            </p:cNvSpPr>
            <p:nvPr/>
          </p:nvSpPr>
          <p:spPr bwMode="auto">
            <a:xfrm>
              <a:off x="5901929" y="1372629"/>
              <a:ext cx="4784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from</a:t>
              </a:r>
            </a:p>
          </p:txBody>
        </p:sp>
        <p:sp>
          <p:nvSpPr>
            <p:cNvPr id="65550" name="Rectangle 24"/>
            <p:cNvSpPr>
              <a:spLocks noChangeArrowheads="1"/>
            </p:cNvSpPr>
            <p:nvPr/>
          </p:nvSpPr>
          <p:spPr bwMode="auto">
            <a:xfrm>
              <a:off x="6679406" y="1357151"/>
              <a:ext cx="28293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to</a:t>
              </a:r>
            </a:p>
          </p:txBody>
        </p:sp>
        <p:sp>
          <p:nvSpPr>
            <p:cNvPr id="65551" name="Line 25"/>
            <p:cNvSpPr>
              <a:spLocks noChangeShapeType="1"/>
            </p:cNvSpPr>
            <p:nvPr/>
          </p:nvSpPr>
          <p:spPr bwMode="auto">
            <a:xfrm flipH="1">
              <a:off x="6671072" y="1665523"/>
              <a:ext cx="55959" cy="45839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52" name="Freeform 26"/>
            <p:cNvSpPr>
              <a:spLocks/>
            </p:cNvSpPr>
            <p:nvPr/>
          </p:nvSpPr>
          <p:spPr bwMode="auto">
            <a:xfrm>
              <a:off x="7986713" y="1728627"/>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53" name="Freeform 27"/>
            <p:cNvSpPr>
              <a:spLocks/>
            </p:cNvSpPr>
            <p:nvPr/>
          </p:nvSpPr>
          <p:spPr bwMode="auto">
            <a:xfrm>
              <a:off x="7308056" y="2139392"/>
              <a:ext cx="1058466" cy="276225"/>
            </a:xfrm>
            <a:custGeom>
              <a:avLst/>
              <a:gdLst>
                <a:gd name="T0" fmla="*/ 2147483647 w 889"/>
                <a:gd name="T1" fmla="*/ 2147483647 h 232"/>
                <a:gd name="T2" fmla="*/ 2147483647 w 889"/>
                <a:gd name="T3" fmla="*/ 0 h 232"/>
                <a:gd name="T4" fmla="*/ 0 w 889"/>
                <a:gd name="T5" fmla="*/ 0 h 232"/>
                <a:gd name="T6" fmla="*/ 0 w 889"/>
                <a:gd name="T7" fmla="*/ 2147483647 h 232"/>
                <a:gd name="T8" fmla="*/ 2147483647 w 889"/>
                <a:gd name="T9" fmla="*/ 2147483647 h 232"/>
                <a:gd name="T10" fmla="*/ 0 60000 65536"/>
                <a:gd name="T11" fmla="*/ 0 60000 65536"/>
                <a:gd name="T12" fmla="*/ 0 60000 65536"/>
                <a:gd name="T13" fmla="*/ 0 60000 65536"/>
                <a:gd name="T14" fmla="*/ 0 60000 65536"/>
                <a:gd name="T15" fmla="*/ 0 w 889"/>
                <a:gd name="T16" fmla="*/ 0 h 232"/>
                <a:gd name="T17" fmla="*/ 889 w 889"/>
                <a:gd name="T18" fmla="*/ 232 h 232"/>
              </a:gdLst>
              <a:ahLst/>
              <a:cxnLst>
                <a:cxn ang="T10">
                  <a:pos x="T0" y="T1"/>
                </a:cxn>
                <a:cxn ang="T11">
                  <a:pos x="T2" y="T3"/>
                </a:cxn>
                <a:cxn ang="T12">
                  <a:pos x="T4" y="T5"/>
                </a:cxn>
                <a:cxn ang="T13">
                  <a:pos x="T6" y="T7"/>
                </a:cxn>
                <a:cxn ang="T14">
                  <a:pos x="T8" y="T9"/>
                </a:cxn>
              </a:cxnLst>
              <a:rect l="T15" t="T16" r="T17" b="T18"/>
              <a:pathLst>
                <a:path w="889" h="232">
                  <a:moveTo>
                    <a:pt x="888" y="231"/>
                  </a:moveTo>
                  <a:lnTo>
                    <a:pt x="888" y="0"/>
                  </a:lnTo>
                  <a:lnTo>
                    <a:pt x="0" y="0"/>
                  </a:lnTo>
                  <a:lnTo>
                    <a:pt x="0" y="231"/>
                  </a:lnTo>
                  <a:lnTo>
                    <a:pt x="888" y="2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65554" name="Group 28"/>
            <p:cNvGrpSpPr>
              <a:grpSpLocks/>
            </p:cNvGrpSpPr>
            <p:nvPr/>
          </p:nvGrpSpPr>
          <p:grpSpPr bwMode="auto">
            <a:xfrm>
              <a:off x="7365206" y="1541701"/>
              <a:ext cx="734616" cy="259557"/>
              <a:chOff x="4630" y="966"/>
              <a:chExt cx="617" cy="218"/>
            </a:xfrm>
          </p:grpSpPr>
          <p:sp>
            <p:nvSpPr>
              <p:cNvPr id="65602" name="Freeform 29"/>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7"/>
                  <a:gd name="T109" fmla="*/ 0 h 215"/>
                  <a:gd name="T110" fmla="*/ 617 w 617"/>
                  <a:gd name="T111" fmla="*/ 215 h 2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3" name="Rectangle 30"/>
              <p:cNvSpPr>
                <a:spLocks noChangeArrowheads="1"/>
              </p:cNvSpPr>
              <p:nvPr/>
            </p:nvSpPr>
            <p:spPr bwMode="auto">
              <a:xfrm>
                <a:off x="4665" y="972"/>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65555" name="Rectangle 31"/>
            <p:cNvSpPr>
              <a:spLocks noChangeArrowheads="1"/>
            </p:cNvSpPr>
            <p:nvPr/>
          </p:nvSpPr>
          <p:spPr bwMode="auto">
            <a:xfrm>
              <a:off x="7968853" y="1744104"/>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grpSp>
          <p:nvGrpSpPr>
            <p:cNvPr id="65556" name="Group 32"/>
            <p:cNvGrpSpPr>
              <a:grpSpLocks/>
            </p:cNvGrpSpPr>
            <p:nvPr/>
          </p:nvGrpSpPr>
          <p:grpSpPr bwMode="auto">
            <a:xfrm>
              <a:off x="6880622" y="1701241"/>
              <a:ext cx="602456" cy="282179"/>
              <a:chOff x="4223" y="1100"/>
              <a:chExt cx="506" cy="237"/>
            </a:xfrm>
          </p:grpSpPr>
          <p:sp>
            <p:nvSpPr>
              <p:cNvPr id="65600" name="Freeform 33"/>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601" name="Rectangle 34"/>
              <p:cNvSpPr>
                <a:spLocks noChangeArrowheads="1"/>
              </p:cNvSpPr>
              <p:nvPr/>
            </p:nvSpPr>
            <p:spPr bwMode="auto">
              <a:xfrm>
                <a:off x="4355" y="11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65557" name="Rectangle 35"/>
            <p:cNvSpPr>
              <a:spLocks noChangeArrowheads="1"/>
            </p:cNvSpPr>
            <p:nvPr/>
          </p:nvSpPr>
          <p:spPr bwMode="auto">
            <a:xfrm>
              <a:off x="7344966" y="211200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Departments</a:t>
              </a:r>
            </a:p>
          </p:txBody>
        </p:sp>
        <p:sp>
          <p:nvSpPr>
            <p:cNvPr id="65558" name="Line 36"/>
            <p:cNvSpPr>
              <a:spLocks noChangeShapeType="1"/>
            </p:cNvSpPr>
            <p:nvPr/>
          </p:nvSpPr>
          <p:spPr bwMode="auto">
            <a:xfrm>
              <a:off x="7084218" y="2254883"/>
              <a:ext cx="21550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59" name="Line 37"/>
            <p:cNvSpPr>
              <a:spLocks noChangeShapeType="1"/>
            </p:cNvSpPr>
            <p:nvPr/>
          </p:nvSpPr>
          <p:spPr bwMode="auto">
            <a:xfrm flipH="1">
              <a:off x="7985522" y="1973895"/>
              <a:ext cx="18097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9" name="Line 71"/>
            <p:cNvSpPr>
              <a:spLocks noChangeShapeType="1"/>
            </p:cNvSpPr>
            <p:nvPr/>
          </p:nvSpPr>
          <p:spPr bwMode="auto">
            <a:xfrm>
              <a:off x="6200775" y="1653617"/>
              <a:ext cx="47625" cy="447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0" name="Line 72"/>
            <p:cNvSpPr>
              <a:spLocks noChangeShapeType="1"/>
            </p:cNvSpPr>
            <p:nvPr/>
          </p:nvSpPr>
          <p:spPr bwMode="auto">
            <a:xfrm>
              <a:off x="7739062" y="1825067"/>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1" name="Line 73"/>
            <p:cNvSpPr>
              <a:spLocks noChangeShapeType="1"/>
            </p:cNvSpPr>
            <p:nvPr/>
          </p:nvSpPr>
          <p:spPr bwMode="auto">
            <a:xfrm>
              <a:off x="7343775" y="1996517"/>
              <a:ext cx="104775" cy="1047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3" descr="Employees has attributes ssn(underlined), name, and lot and is connected to the Works In Diamond. Departments has attributes did (underlined), dname. ,and budget and is connected to the Works In Diamond. Duration has attributes from (underlined) and to (underlined) and is connected to the works in Diamond " title="Group 2">
            <a:extLst>
              <a:ext uri="{FF2B5EF4-FFF2-40B4-BE49-F238E27FC236}">
                <a16:creationId xmlns="" xmlns:a16="http://schemas.microsoft.com/office/drawing/2014/main" id="{0BAA8A32-F2B1-8442-B588-0A71D89BB860}"/>
              </a:ext>
            </a:extLst>
          </p:cNvPr>
          <p:cNvGrpSpPr/>
          <p:nvPr/>
        </p:nvGrpSpPr>
        <p:grpSpPr>
          <a:xfrm>
            <a:off x="1657350" y="3133729"/>
            <a:ext cx="4533639" cy="2150269"/>
            <a:chOff x="1657350" y="3133729"/>
            <a:chExt cx="4533639" cy="2150269"/>
          </a:xfrm>
        </p:grpSpPr>
        <p:sp>
          <p:nvSpPr>
            <p:cNvPr id="80" name="Freeform 79"/>
            <p:cNvSpPr>
              <a:spLocks/>
            </p:cNvSpPr>
            <p:nvPr/>
          </p:nvSpPr>
          <p:spPr bwMode="auto">
            <a:xfrm>
              <a:off x="1972605" y="3133729"/>
              <a:ext cx="4218384" cy="1914525"/>
            </a:xfrm>
            <a:custGeom>
              <a:avLst/>
              <a:gdLst>
                <a:gd name="T0" fmla="*/ 2730947 w 5624893"/>
                <a:gd name="T1" fmla="*/ 95501 h 2553195"/>
                <a:gd name="T2" fmla="*/ 1677803 w 5624893"/>
                <a:gd name="T3" fmla="*/ 2581 h 2553195"/>
                <a:gd name="T4" fmla="*/ 547222 w 5624893"/>
                <a:gd name="T5" fmla="*/ 80014 h 2553195"/>
                <a:gd name="T6" fmla="*/ 113574 w 5624893"/>
                <a:gd name="T7" fmla="*/ 374259 h 2553195"/>
                <a:gd name="T8" fmla="*/ 36138 w 5624893"/>
                <a:gd name="T9" fmla="*/ 622044 h 2553195"/>
                <a:gd name="T10" fmla="*/ 36138 w 5624893"/>
                <a:gd name="T11" fmla="*/ 978234 h 2553195"/>
                <a:gd name="T12" fmla="*/ 252961 w 5624893"/>
                <a:gd name="T13" fmla="*/ 1473804 h 2553195"/>
                <a:gd name="T14" fmla="*/ 624659 w 5624893"/>
                <a:gd name="T15" fmla="*/ 1768049 h 2553195"/>
                <a:gd name="T16" fmla="*/ 1120256 w 5624893"/>
                <a:gd name="T17" fmla="*/ 2248132 h 2553195"/>
                <a:gd name="T18" fmla="*/ 1832677 w 5624893"/>
                <a:gd name="T19" fmla="*/ 2464943 h 2553195"/>
                <a:gd name="T20" fmla="*/ 2854847 w 5624893"/>
                <a:gd name="T21" fmla="*/ 2418484 h 2553195"/>
                <a:gd name="T22" fmla="*/ 3969940 w 5624893"/>
                <a:gd name="T23" fmla="*/ 2372024 h 2553195"/>
                <a:gd name="T24" fmla="*/ 4481024 w 5624893"/>
                <a:gd name="T25" fmla="*/ 2464943 h 2553195"/>
                <a:gd name="T26" fmla="*/ 5023084 w 5624893"/>
                <a:gd name="T27" fmla="*/ 1845481 h 2553195"/>
                <a:gd name="T28" fmla="*/ 5301858 w 5624893"/>
                <a:gd name="T29" fmla="*/ 1597696 h 2553195"/>
                <a:gd name="T30" fmla="*/ 5549656 w 5624893"/>
                <a:gd name="T31" fmla="*/ 1318938 h 2553195"/>
                <a:gd name="T32" fmla="*/ 5518681 w 5624893"/>
                <a:gd name="T33" fmla="*/ 931775 h 2553195"/>
                <a:gd name="T34" fmla="*/ 5611606 w 5624893"/>
                <a:gd name="T35" fmla="*/ 622044 h 2553195"/>
                <a:gd name="T36" fmla="*/ 5441244 w 5624893"/>
                <a:gd name="T37" fmla="*/ 343286 h 2553195"/>
                <a:gd name="T38" fmla="*/ 4775286 w 5624893"/>
                <a:gd name="T39" fmla="*/ 327799 h 2553195"/>
                <a:gd name="T40" fmla="*/ 4527487 w 5624893"/>
                <a:gd name="T41" fmla="*/ 188420 h 2553195"/>
                <a:gd name="T42" fmla="*/ 3938965 w 5624893"/>
                <a:gd name="T43" fmla="*/ 141960 h 2553195"/>
                <a:gd name="T44" fmla="*/ 2730947 w 5624893"/>
                <a:gd name="T45" fmla="*/ 95501 h 2553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24893" h="2553195">
                  <a:moveTo>
                    <a:pt x="2731132" y="95520"/>
                  </a:moveTo>
                  <a:cubicBezTo>
                    <a:pt x="2354246" y="72286"/>
                    <a:pt x="2041896" y="5164"/>
                    <a:pt x="1677917" y="2582"/>
                  </a:cubicBezTo>
                  <a:cubicBezTo>
                    <a:pt x="1313938" y="0"/>
                    <a:pt x="807981" y="18072"/>
                    <a:pt x="547259" y="80030"/>
                  </a:cubicBezTo>
                  <a:cubicBezTo>
                    <a:pt x="286537" y="141988"/>
                    <a:pt x="198769" y="283976"/>
                    <a:pt x="113582" y="374332"/>
                  </a:cubicBezTo>
                  <a:cubicBezTo>
                    <a:pt x="28396" y="464688"/>
                    <a:pt x="49047" y="521483"/>
                    <a:pt x="36140" y="622165"/>
                  </a:cubicBezTo>
                  <a:cubicBezTo>
                    <a:pt x="23233" y="722847"/>
                    <a:pt x="0" y="836437"/>
                    <a:pt x="36140" y="978424"/>
                  </a:cubicBezTo>
                  <a:cubicBezTo>
                    <a:pt x="72280" y="1120412"/>
                    <a:pt x="154885" y="1342429"/>
                    <a:pt x="252978" y="1474090"/>
                  </a:cubicBezTo>
                  <a:cubicBezTo>
                    <a:pt x="351071" y="1605751"/>
                    <a:pt x="480142" y="1639312"/>
                    <a:pt x="624701" y="1768392"/>
                  </a:cubicBezTo>
                  <a:cubicBezTo>
                    <a:pt x="769260" y="1897472"/>
                    <a:pt x="918982" y="2132397"/>
                    <a:pt x="1120332" y="2248568"/>
                  </a:cubicBezTo>
                  <a:cubicBezTo>
                    <a:pt x="1321682" y="2364740"/>
                    <a:pt x="1543683" y="2437024"/>
                    <a:pt x="1832801" y="2465421"/>
                  </a:cubicBezTo>
                  <a:cubicBezTo>
                    <a:pt x="2121919" y="2493818"/>
                    <a:pt x="2855040" y="2418953"/>
                    <a:pt x="2855040" y="2418953"/>
                  </a:cubicBezTo>
                  <a:cubicBezTo>
                    <a:pt x="3211275" y="2403464"/>
                    <a:pt x="3699161" y="2364739"/>
                    <a:pt x="3970209" y="2372484"/>
                  </a:cubicBezTo>
                  <a:cubicBezTo>
                    <a:pt x="4241257" y="2380229"/>
                    <a:pt x="4305792" y="2553195"/>
                    <a:pt x="4481328" y="2465421"/>
                  </a:cubicBezTo>
                  <a:cubicBezTo>
                    <a:pt x="4656864" y="2377647"/>
                    <a:pt x="4886609" y="1990408"/>
                    <a:pt x="5023424" y="1845839"/>
                  </a:cubicBezTo>
                  <a:cubicBezTo>
                    <a:pt x="5160239" y="1701270"/>
                    <a:pt x="5214449" y="1685780"/>
                    <a:pt x="5302217" y="1598006"/>
                  </a:cubicBezTo>
                  <a:cubicBezTo>
                    <a:pt x="5389985" y="1510232"/>
                    <a:pt x="5513892" y="1430202"/>
                    <a:pt x="5550032" y="1319194"/>
                  </a:cubicBezTo>
                  <a:cubicBezTo>
                    <a:pt x="5586172" y="1208186"/>
                    <a:pt x="5508729" y="1048127"/>
                    <a:pt x="5519055" y="931956"/>
                  </a:cubicBezTo>
                  <a:cubicBezTo>
                    <a:pt x="5529381" y="815785"/>
                    <a:pt x="5624893" y="720266"/>
                    <a:pt x="5611986" y="622165"/>
                  </a:cubicBezTo>
                  <a:cubicBezTo>
                    <a:pt x="5599079" y="524064"/>
                    <a:pt x="5581009" y="392403"/>
                    <a:pt x="5441613" y="343353"/>
                  </a:cubicBezTo>
                  <a:cubicBezTo>
                    <a:pt x="5302217" y="294303"/>
                    <a:pt x="4927912" y="353679"/>
                    <a:pt x="4775609" y="327863"/>
                  </a:cubicBezTo>
                  <a:cubicBezTo>
                    <a:pt x="4623306" y="302047"/>
                    <a:pt x="4667190" y="219436"/>
                    <a:pt x="4527794" y="188457"/>
                  </a:cubicBezTo>
                  <a:cubicBezTo>
                    <a:pt x="4388398" y="157478"/>
                    <a:pt x="4233513" y="157477"/>
                    <a:pt x="3939232" y="141988"/>
                  </a:cubicBezTo>
                  <a:cubicBezTo>
                    <a:pt x="3644951" y="126499"/>
                    <a:pt x="3108018" y="118754"/>
                    <a:pt x="2731132" y="95520"/>
                  </a:cubicBezTo>
                  <a:close/>
                </a:path>
              </a:pathLst>
            </a:custGeom>
            <a:solidFill>
              <a:srgbClr val="800000">
                <a:alpha val="25098"/>
              </a:srgbClr>
            </a:soli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sp>
          <p:nvSpPr>
            <p:cNvPr id="65540" name="Rectangle 2"/>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65541" name="Rectangle 3"/>
            <p:cNvSpPr>
              <a:spLocks noChangeArrowheads="1"/>
            </p:cNvSpPr>
            <p:nvPr/>
          </p:nvSpPr>
          <p:spPr bwMode="auto">
            <a:xfrm>
              <a:off x="1671376" y="4941098"/>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65560" name="Freeform 38"/>
            <p:cNvSpPr>
              <a:spLocks/>
            </p:cNvSpPr>
            <p:nvPr/>
          </p:nvSpPr>
          <p:spPr bwMode="auto">
            <a:xfrm>
              <a:off x="2602445" y="3345661"/>
              <a:ext cx="586979" cy="248841"/>
            </a:xfrm>
            <a:custGeom>
              <a:avLst/>
              <a:gdLst>
                <a:gd name="T0" fmla="*/ 2147483647 w 493"/>
                <a:gd name="T1" fmla="*/ 2147483647 h 209"/>
                <a:gd name="T2" fmla="*/ 2147483647 w 493"/>
                <a:gd name="T3" fmla="*/ 2147483647 h 209"/>
                <a:gd name="T4" fmla="*/ 2147483647 w 493"/>
                <a:gd name="T5" fmla="*/ 2147483647 h 209"/>
                <a:gd name="T6" fmla="*/ 2147483647 w 493"/>
                <a:gd name="T7" fmla="*/ 2147483647 h 209"/>
                <a:gd name="T8" fmla="*/ 2147483647 w 493"/>
                <a:gd name="T9" fmla="*/ 2147483647 h 209"/>
                <a:gd name="T10" fmla="*/ 2147483647 w 493"/>
                <a:gd name="T11" fmla="*/ 2147483647 h 209"/>
                <a:gd name="T12" fmla="*/ 2147483647 w 493"/>
                <a:gd name="T13" fmla="*/ 2147483647 h 209"/>
                <a:gd name="T14" fmla="*/ 2147483647 w 493"/>
                <a:gd name="T15" fmla="*/ 2147483647 h 209"/>
                <a:gd name="T16" fmla="*/ 2147483647 w 493"/>
                <a:gd name="T17" fmla="*/ 0 h 209"/>
                <a:gd name="T18" fmla="*/ 2147483647 w 493"/>
                <a:gd name="T19" fmla="*/ 0 h 209"/>
                <a:gd name="T20" fmla="*/ 2147483647 w 493"/>
                <a:gd name="T21" fmla="*/ 2147483647 h 209"/>
                <a:gd name="T22" fmla="*/ 2147483647 w 493"/>
                <a:gd name="T23" fmla="*/ 2147483647 h 209"/>
                <a:gd name="T24" fmla="*/ 2147483647 w 493"/>
                <a:gd name="T25" fmla="*/ 2147483647 h 209"/>
                <a:gd name="T26" fmla="*/ 2147483647 w 493"/>
                <a:gd name="T27" fmla="*/ 2147483647 h 209"/>
                <a:gd name="T28" fmla="*/ 2147483647 w 493"/>
                <a:gd name="T29" fmla="*/ 2147483647 h 209"/>
                <a:gd name="T30" fmla="*/ 2147483647 w 493"/>
                <a:gd name="T31" fmla="*/ 2147483647 h 209"/>
                <a:gd name="T32" fmla="*/ 2147483647 w 493"/>
                <a:gd name="T33" fmla="*/ 2147483647 h 209"/>
                <a:gd name="T34" fmla="*/ 2147483647 w 493"/>
                <a:gd name="T35" fmla="*/ 2147483647 h 209"/>
                <a:gd name="T36" fmla="*/ 2147483647 w 493"/>
                <a:gd name="T37" fmla="*/ 2147483647 h 209"/>
                <a:gd name="T38" fmla="*/ 2147483647 w 493"/>
                <a:gd name="T39" fmla="*/ 2147483647 h 209"/>
                <a:gd name="T40" fmla="*/ 2147483647 w 493"/>
                <a:gd name="T41" fmla="*/ 2147483647 h 209"/>
                <a:gd name="T42" fmla="*/ 2147483647 w 493"/>
                <a:gd name="T43" fmla="*/ 2147483647 h 209"/>
                <a:gd name="T44" fmla="*/ 2147483647 w 493"/>
                <a:gd name="T45" fmla="*/ 2147483647 h 209"/>
                <a:gd name="T46" fmla="*/ 2147483647 w 493"/>
                <a:gd name="T47" fmla="*/ 2147483647 h 209"/>
                <a:gd name="T48" fmla="*/ 2147483647 w 493"/>
                <a:gd name="T49" fmla="*/ 2147483647 h 209"/>
                <a:gd name="T50" fmla="*/ 2147483647 w 493"/>
                <a:gd name="T51" fmla="*/ 2147483647 h 209"/>
                <a:gd name="T52" fmla="*/ 2147483647 w 493"/>
                <a:gd name="T53" fmla="*/ 2147483647 h 209"/>
                <a:gd name="T54" fmla="*/ 2147483647 w 493"/>
                <a:gd name="T55" fmla="*/ 2147483647 h 209"/>
                <a:gd name="T56" fmla="*/ 2147483647 w 493"/>
                <a:gd name="T57" fmla="*/ 2147483647 h 209"/>
                <a:gd name="T58" fmla="*/ 2147483647 w 493"/>
                <a:gd name="T59" fmla="*/ 2147483647 h 209"/>
                <a:gd name="T60" fmla="*/ 2147483647 w 493"/>
                <a:gd name="T61" fmla="*/ 2147483647 h 209"/>
                <a:gd name="T62" fmla="*/ 2147483647 w 493"/>
                <a:gd name="T63" fmla="*/ 2147483647 h 209"/>
                <a:gd name="T64" fmla="*/ 2147483647 w 493"/>
                <a:gd name="T65" fmla="*/ 2147483647 h 209"/>
                <a:gd name="T66" fmla="*/ 2147483647 w 493"/>
                <a:gd name="T67" fmla="*/ 2147483647 h 209"/>
                <a:gd name="T68" fmla="*/ 2147483647 w 493"/>
                <a:gd name="T69" fmla="*/ 2147483647 h 209"/>
                <a:gd name="T70" fmla="*/ 2147483647 w 493"/>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1" name="Freeform 39"/>
            <p:cNvSpPr>
              <a:spLocks/>
            </p:cNvSpPr>
            <p:nvPr/>
          </p:nvSpPr>
          <p:spPr bwMode="auto">
            <a:xfrm>
              <a:off x="2076188" y="3527827"/>
              <a:ext cx="585788" cy="248840"/>
            </a:xfrm>
            <a:custGeom>
              <a:avLst/>
              <a:gdLst>
                <a:gd name="T0" fmla="*/ 2147483647 w 492"/>
                <a:gd name="T1" fmla="*/ 2147483647 h 209"/>
                <a:gd name="T2" fmla="*/ 2147483647 w 492"/>
                <a:gd name="T3" fmla="*/ 2147483647 h 209"/>
                <a:gd name="T4" fmla="*/ 2147483647 w 492"/>
                <a:gd name="T5" fmla="*/ 2147483647 h 209"/>
                <a:gd name="T6" fmla="*/ 2147483647 w 492"/>
                <a:gd name="T7" fmla="*/ 2147483647 h 209"/>
                <a:gd name="T8" fmla="*/ 2147483647 w 492"/>
                <a:gd name="T9" fmla="*/ 2147483647 h 209"/>
                <a:gd name="T10" fmla="*/ 2147483647 w 492"/>
                <a:gd name="T11" fmla="*/ 2147483647 h 209"/>
                <a:gd name="T12" fmla="*/ 2147483647 w 492"/>
                <a:gd name="T13" fmla="*/ 2147483647 h 209"/>
                <a:gd name="T14" fmla="*/ 2147483647 w 492"/>
                <a:gd name="T15" fmla="*/ 2147483647 h 209"/>
                <a:gd name="T16" fmla="*/ 2147483647 w 492"/>
                <a:gd name="T17" fmla="*/ 0 h 209"/>
                <a:gd name="T18" fmla="*/ 2147483647 w 492"/>
                <a:gd name="T19" fmla="*/ 0 h 209"/>
                <a:gd name="T20" fmla="*/ 2147483647 w 492"/>
                <a:gd name="T21" fmla="*/ 2147483647 h 209"/>
                <a:gd name="T22" fmla="*/ 2147483647 w 492"/>
                <a:gd name="T23" fmla="*/ 2147483647 h 209"/>
                <a:gd name="T24" fmla="*/ 2147483647 w 492"/>
                <a:gd name="T25" fmla="*/ 2147483647 h 209"/>
                <a:gd name="T26" fmla="*/ 2147483647 w 492"/>
                <a:gd name="T27" fmla="*/ 2147483647 h 209"/>
                <a:gd name="T28" fmla="*/ 2147483647 w 492"/>
                <a:gd name="T29" fmla="*/ 2147483647 h 209"/>
                <a:gd name="T30" fmla="*/ 2147483647 w 492"/>
                <a:gd name="T31" fmla="*/ 2147483647 h 209"/>
                <a:gd name="T32" fmla="*/ 2147483647 w 492"/>
                <a:gd name="T33" fmla="*/ 2147483647 h 209"/>
                <a:gd name="T34" fmla="*/ 2147483647 w 492"/>
                <a:gd name="T35" fmla="*/ 2147483647 h 209"/>
                <a:gd name="T36" fmla="*/ 2147483647 w 492"/>
                <a:gd name="T37" fmla="*/ 2147483647 h 209"/>
                <a:gd name="T38" fmla="*/ 2147483647 w 492"/>
                <a:gd name="T39" fmla="*/ 2147483647 h 209"/>
                <a:gd name="T40" fmla="*/ 2147483647 w 492"/>
                <a:gd name="T41" fmla="*/ 2147483647 h 209"/>
                <a:gd name="T42" fmla="*/ 2147483647 w 492"/>
                <a:gd name="T43" fmla="*/ 2147483647 h 209"/>
                <a:gd name="T44" fmla="*/ 2147483647 w 492"/>
                <a:gd name="T45" fmla="*/ 2147483647 h 209"/>
                <a:gd name="T46" fmla="*/ 2147483647 w 492"/>
                <a:gd name="T47" fmla="*/ 2147483647 h 209"/>
                <a:gd name="T48" fmla="*/ 2147483647 w 492"/>
                <a:gd name="T49" fmla="*/ 2147483647 h 209"/>
                <a:gd name="T50" fmla="*/ 2147483647 w 492"/>
                <a:gd name="T51" fmla="*/ 2147483647 h 209"/>
                <a:gd name="T52" fmla="*/ 2147483647 w 492"/>
                <a:gd name="T53" fmla="*/ 2147483647 h 209"/>
                <a:gd name="T54" fmla="*/ 2147483647 w 492"/>
                <a:gd name="T55" fmla="*/ 2147483647 h 209"/>
                <a:gd name="T56" fmla="*/ 2147483647 w 492"/>
                <a:gd name="T57" fmla="*/ 2147483647 h 209"/>
                <a:gd name="T58" fmla="*/ 2147483647 w 492"/>
                <a:gd name="T59" fmla="*/ 2147483647 h 209"/>
                <a:gd name="T60" fmla="*/ 2147483647 w 492"/>
                <a:gd name="T61" fmla="*/ 2147483647 h 209"/>
                <a:gd name="T62" fmla="*/ 2147483647 w 492"/>
                <a:gd name="T63" fmla="*/ 2147483647 h 209"/>
                <a:gd name="T64" fmla="*/ 2147483647 w 492"/>
                <a:gd name="T65" fmla="*/ 2147483647 h 209"/>
                <a:gd name="T66" fmla="*/ 2147483647 w 492"/>
                <a:gd name="T67" fmla="*/ 2147483647 h 209"/>
                <a:gd name="T68" fmla="*/ 2147483647 w 492"/>
                <a:gd name="T69" fmla="*/ 2147483647 h 209"/>
                <a:gd name="T70" fmla="*/ 2147483647 w 492"/>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2" name="Freeform 40"/>
            <p:cNvSpPr>
              <a:spLocks/>
            </p:cNvSpPr>
            <p:nvPr/>
          </p:nvSpPr>
          <p:spPr bwMode="auto">
            <a:xfrm>
              <a:off x="3151323" y="3527827"/>
              <a:ext cx="585788" cy="248840"/>
            </a:xfrm>
            <a:custGeom>
              <a:avLst/>
              <a:gdLst>
                <a:gd name="T0" fmla="*/ 2147483647 w 492"/>
                <a:gd name="T1" fmla="*/ 2147483647 h 209"/>
                <a:gd name="T2" fmla="*/ 2147483647 w 492"/>
                <a:gd name="T3" fmla="*/ 2147483647 h 209"/>
                <a:gd name="T4" fmla="*/ 2147483647 w 492"/>
                <a:gd name="T5" fmla="*/ 2147483647 h 209"/>
                <a:gd name="T6" fmla="*/ 2147483647 w 492"/>
                <a:gd name="T7" fmla="*/ 2147483647 h 209"/>
                <a:gd name="T8" fmla="*/ 2147483647 w 492"/>
                <a:gd name="T9" fmla="*/ 2147483647 h 209"/>
                <a:gd name="T10" fmla="*/ 2147483647 w 492"/>
                <a:gd name="T11" fmla="*/ 2147483647 h 209"/>
                <a:gd name="T12" fmla="*/ 2147483647 w 492"/>
                <a:gd name="T13" fmla="*/ 2147483647 h 209"/>
                <a:gd name="T14" fmla="*/ 2147483647 w 492"/>
                <a:gd name="T15" fmla="*/ 2147483647 h 209"/>
                <a:gd name="T16" fmla="*/ 2147483647 w 492"/>
                <a:gd name="T17" fmla="*/ 2147483647 h 209"/>
                <a:gd name="T18" fmla="*/ 2147483647 w 492"/>
                <a:gd name="T19" fmla="*/ 2147483647 h 209"/>
                <a:gd name="T20" fmla="*/ 2147483647 w 492"/>
                <a:gd name="T21" fmla="*/ 2147483647 h 209"/>
                <a:gd name="T22" fmla="*/ 2147483647 w 492"/>
                <a:gd name="T23" fmla="*/ 2147483647 h 209"/>
                <a:gd name="T24" fmla="*/ 2147483647 w 492"/>
                <a:gd name="T25" fmla="*/ 2147483647 h 209"/>
                <a:gd name="T26" fmla="*/ 2147483647 w 492"/>
                <a:gd name="T27" fmla="*/ 2147483647 h 209"/>
                <a:gd name="T28" fmla="*/ 2147483647 w 492"/>
                <a:gd name="T29" fmla="*/ 2147483647 h 209"/>
                <a:gd name="T30" fmla="*/ 2147483647 w 492"/>
                <a:gd name="T31" fmla="*/ 2147483647 h 209"/>
                <a:gd name="T32" fmla="*/ 2147483647 w 492"/>
                <a:gd name="T33" fmla="*/ 2147483647 h 209"/>
                <a:gd name="T34" fmla="*/ 2147483647 w 492"/>
                <a:gd name="T35" fmla="*/ 2147483647 h 209"/>
                <a:gd name="T36" fmla="*/ 2147483647 w 492"/>
                <a:gd name="T37" fmla="*/ 2147483647 h 209"/>
                <a:gd name="T38" fmla="*/ 2147483647 w 492"/>
                <a:gd name="T39" fmla="*/ 2147483647 h 209"/>
                <a:gd name="T40" fmla="*/ 2147483647 w 492"/>
                <a:gd name="T41" fmla="*/ 2147483647 h 209"/>
                <a:gd name="T42" fmla="*/ 2147483647 w 492"/>
                <a:gd name="T43" fmla="*/ 2147483647 h 209"/>
                <a:gd name="T44" fmla="*/ 2147483647 w 492"/>
                <a:gd name="T45" fmla="*/ 2147483647 h 209"/>
                <a:gd name="T46" fmla="*/ 2147483647 w 492"/>
                <a:gd name="T47" fmla="*/ 2147483647 h 209"/>
                <a:gd name="T48" fmla="*/ 2147483647 w 492"/>
                <a:gd name="T49" fmla="*/ 2147483647 h 209"/>
                <a:gd name="T50" fmla="*/ 2147483647 w 492"/>
                <a:gd name="T51" fmla="*/ 2147483647 h 209"/>
                <a:gd name="T52" fmla="*/ 2147483647 w 492"/>
                <a:gd name="T53" fmla="*/ 0 h 209"/>
                <a:gd name="T54" fmla="*/ 2147483647 w 492"/>
                <a:gd name="T55" fmla="*/ 0 h 209"/>
                <a:gd name="T56" fmla="*/ 2147483647 w 492"/>
                <a:gd name="T57" fmla="*/ 2147483647 h 209"/>
                <a:gd name="T58" fmla="*/ 2147483647 w 492"/>
                <a:gd name="T59" fmla="*/ 2147483647 h 209"/>
                <a:gd name="T60" fmla="*/ 2147483647 w 492"/>
                <a:gd name="T61" fmla="*/ 2147483647 h 209"/>
                <a:gd name="T62" fmla="*/ 2147483647 w 492"/>
                <a:gd name="T63" fmla="*/ 2147483647 h 209"/>
                <a:gd name="T64" fmla="*/ 2147483647 w 492"/>
                <a:gd name="T65" fmla="*/ 2147483647 h 209"/>
                <a:gd name="T66" fmla="*/ 2147483647 w 492"/>
                <a:gd name="T67" fmla="*/ 2147483647 h 209"/>
                <a:gd name="T68" fmla="*/ 2147483647 w 492"/>
                <a:gd name="T69" fmla="*/ 2147483647 h 209"/>
                <a:gd name="T70" fmla="*/ 2147483647 w 492"/>
                <a:gd name="T71" fmla="*/ 2147483647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3" name="Freeform 41"/>
            <p:cNvSpPr>
              <a:spLocks/>
            </p:cNvSpPr>
            <p:nvPr/>
          </p:nvSpPr>
          <p:spPr bwMode="auto">
            <a:xfrm>
              <a:off x="3619239" y="3740948"/>
              <a:ext cx="1107281" cy="538163"/>
            </a:xfrm>
            <a:custGeom>
              <a:avLst/>
              <a:gdLst>
                <a:gd name="T0" fmla="*/ 0 w 930"/>
                <a:gd name="T1" fmla="*/ 2147483647 h 452"/>
                <a:gd name="T2" fmla="*/ 2147483647 w 930"/>
                <a:gd name="T3" fmla="*/ 0 h 452"/>
                <a:gd name="T4" fmla="*/ 2147483647 w 930"/>
                <a:gd name="T5" fmla="*/ 2147483647 h 452"/>
                <a:gd name="T6" fmla="*/ 2147483647 w 930"/>
                <a:gd name="T7" fmla="*/ 2147483647 h 452"/>
                <a:gd name="T8" fmla="*/ 0 w 930"/>
                <a:gd name="T9" fmla="*/ 2147483647 h 452"/>
                <a:gd name="T10" fmla="*/ 0 60000 65536"/>
                <a:gd name="T11" fmla="*/ 0 60000 65536"/>
                <a:gd name="T12" fmla="*/ 0 60000 65536"/>
                <a:gd name="T13" fmla="*/ 0 60000 65536"/>
                <a:gd name="T14" fmla="*/ 0 60000 65536"/>
                <a:gd name="T15" fmla="*/ 0 w 930"/>
                <a:gd name="T16" fmla="*/ 0 h 452"/>
                <a:gd name="T17" fmla="*/ 930 w 930"/>
                <a:gd name="T18" fmla="*/ 452 h 452"/>
              </a:gdLst>
              <a:ahLst/>
              <a:cxnLst>
                <a:cxn ang="T10">
                  <a:pos x="T0" y="T1"/>
                </a:cxn>
                <a:cxn ang="T11">
                  <a:pos x="T2" y="T3"/>
                </a:cxn>
                <a:cxn ang="T12">
                  <a:pos x="T4" y="T5"/>
                </a:cxn>
                <a:cxn ang="T13">
                  <a:pos x="T6" y="T7"/>
                </a:cxn>
                <a:cxn ang="T14">
                  <a:pos x="T8" y="T9"/>
                </a:cxn>
              </a:cxnLst>
              <a:rect l="T15" t="T16" r="T17" b="T18"/>
              <a:pathLst>
                <a:path w="930" h="452">
                  <a:moveTo>
                    <a:pt x="0" y="226"/>
                  </a:moveTo>
                  <a:lnTo>
                    <a:pt x="459" y="0"/>
                  </a:lnTo>
                  <a:lnTo>
                    <a:pt x="929" y="234"/>
                  </a:lnTo>
                  <a:lnTo>
                    <a:pt x="459" y="451"/>
                  </a:lnTo>
                  <a:lnTo>
                    <a:pt x="0" y="22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4" name="Freeform 42"/>
            <p:cNvSpPr>
              <a:spLocks/>
            </p:cNvSpPr>
            <p:nvPr/>
          </p:nvSpPr>
          <p:spPr bwMode="auto">
            <a:xfrm>
              <a:off x="4943213" y="3935020"/>
              <a:ext cx="1062038" cy="252413"/>
            </a:xfrm>
            <a:custGeom>
              <a:avLst/>
              <a:gdLst>
                <a:gd name="T0" fmla="*/ 2147483647 w 892"/>
                <a:gd name="T1" fmla="*/ 2147483647 h 212"/>
                <a:gd name="T2" fmla="*/ 2147483647 w 892"/>
                <a:gd name="T3" fmla="*/ 0 h 212"/>
                <a:gd name="T4" fmla="*/ 0 w 892"/>
                <a:gd name="T5" fmla="*/ 0 h 212"/>
                <a:gd name="T6" fmla="*/ 0 w 892"/>
                <a:gd name="T7" fmla="*/ 2147483647 h 212"/>
                <a:gd name="T8" fmla="*/ 2147483647 w 892"/>
                <a:gd name="T9" fmla="*/ 2147483647 h 212"/>
                <a:gd name="T10" fmla="*/ 0 60000 65536"/>
                <a:gd name="T11" fmla="*/ 0 60000 65536"/>
                <a:gd name="T12" fmla="*/ 0 60000 65536"/>
                <a:gd name="T13" fmla="*/ 0 60000 65536"/>
                <a:gd name="T14" fmla="*/ 0 60000 65536"/>
                <a:gd name="T15" fmla="*/ 0 w 892"/>
                <a:gd name="T16" fmla="*/ 0 h 212"/>
                <a:gd name="T17" fmla="*/ 892 w 892"/>
                <a:gd name="T18" fmla="*/ 212 h 212"/>
              </a:gdLst>
              <a:ahLst/>
              <a:cxnLst>
                <a:cxn ang="T10">
                  <a:pos x="T0" y="T1"/>
                </a:cxn>
                <a:cxn ang="T11">
                  <a:pos x="T2" y="T3"/>
                </a:cxn>
                <a:cxn ang="T12">
                  <a:pos x="T4" y="T5"/>
                </a:cxn>
                <a:cxn ang="T13">
                  <a:pos x="T6" y="T7"/>
                </a:cxn>
                <a:cxn ang="T14">
                  <a:pos x="T8" y="T9"/>
                </a:cxn>
              </a:cxnLst>
              <a:rect l="T15" t="T16" r="T17" b="T18"/>
              <a:pathLst>
                <a:path w="892" h="212">
                  <a:moveTo>
                    <a:pt x="891" y="211"/>
                  </a:moveTo>
                  <a:lnTo>
                    <a:pt x="891" y="0"/>
                  </a:lnTo>
                  <a:lnTo>
                    <a:pt x="0" y="0"/>
                  </a:lnTo>
                  <a:lnTo>
                    <a:pt x="0" y="211"/>
                  </a:lnTo>
                  <a:lnTo>
                    <a:pt x="891" y="21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65" name="Freeform 43"/>
            <p:cNvSpPr>
              <a:spLocks/>
            </p:cNvSpPr>
            <p:nvPr/>
          </p:nvSpPr>
          <p:spPr bwMode="auto">
            <a:xfrm>
              <a:off x="2433377" y="3927877"/>
              <a:ext cx="965597" cy="259556"/>
            </a:xfrm>
            <a:custGeom>
              <a:avLst/>
              <a:gdLst>
                <a:gd name="T0" fmla="*/ 2147483647 w 811"/>
                <a:gd name="T1" fmla="*/ 2147483647 h 218"/>
                <a:gd name="T2" fmla="*/ 2147483647 w 811"/>
                <a:gd name="T3" fmla="*/ 0 h 218"/>
                <a:gd name="T4" fmla="*/ 0 w 811"/>
                <a:gd name="T5" fmla="*/ 0 h 218"/>
                <a:gd name="T6" fmla="*/ 0 w 811"/>
                <a:gd name="T7" fmla="*/ 2147483647 h 218"/>
                <a:gd name="T8" fmla="*/ 2147483647 w 811"/>
                <a:gd name="T9" fmla="*/ 2147483647 h 218"/>
                <a:gd name="T10" fmla="*/ 0 60000 65536"/>
                <a:gd name="T11" fmla="*/ 0 60000 65536"/>
                <a:gd name="T12" fmla="*/ 0 60000 65536"/>
                <a:gd name="T13" fmla="*/ 0 60000 65536"/>
                <a:gd name="T14" fmla="*/ 0 60000 65536"/>
                <a:gd name="T15" fmla="*/ 0 w 811"/>
                <a:gd name="T16" fmla="*/ 0 h 218"/>
                <a:gd name="T17" fmla="*/ 811 w 811"/>
                <a:gd name="T18" fmla="*/ 218 h 218"/>
              </a:gdLst>
              <a:ahLst/>
              <a:cxnLst>
                <a:cxn ang="T10">
                  <a:pos x="T0" y="T1"/>
                </a:cxn>
                <a:cxn ang="T11">
                  <a:pos x="T2" y="T3"/>
                </a:cxn>
                <a:cxn ang="T12">
                  <a:pos x="T4" y="T5"/>
                </a:cxn>
                <a:cxn ang="T13">
                  <a:pos x="T6" y="T7"/>
                </a:cxn>
                <a:cxn ang="T14">
                  <a:pos x="T8" y="T9"/>
                </a:cxn>
              </a:cxnLst>
              <a:rect l="T15" t="T16" r="T17" b="T18"/>
              <a:pathLst>
                <a:path w="811" h="218">
                  <a:moveTo>
                    <a:pt x="810" y="217"/>
                  </a:moveTo>
                  <a:lnTo>
                    <a:pt x="810" y="0"/>
                  </a:lnTo>
                  <a:lnTo>
                    <a:pt x="0" y="0"/>
                  </a:lnTo>
                  <a:lnTo>
                    <a:pt x="0" y="217"/>
                  </a:lnTo>
                  <a:lnTo>
                    <a:pt x="810" y="2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65566" name="Group 44"/>
            <p:cNvGrpSpPr>
              <a:grpSpLocks/>
            </p:cNvGrpSpPr>
            <p:nvPr/>
          </p:nvGrpSpPr>
          <p:grpSpPr bwMode="auto">
            <a:xfrm>
              <a:off x="4474108" y="3352803"/>
              <a:ext cx="1679972" cy="444103"/>
              <a:chOff x="4322" y="2602"/>
              <a:chExt cx="1411" cy="373"/>
            </a:xfrm>
          </p:grpSpPr>
          <p:sp>
            <p:nvSpPr>
              <p:cNvPr id="65594" name="Freeform 45"/>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5" name="Freeform 46"/>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6" name="Freeform 47"/>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3"/>
                  <a:gd name="T109" fmla="*/ 0 h 209"/>
                  <a:gd name="T110" fmla="*/ 493 w 49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7" name="Rectangle 48"/>
              <p:cNvSpPr>
                <a:spLocks noChangeArrowheads="1"/>
              </p:cNvSpPr>
              <p:nvPr/>
            </p:nvSpPr>
            <p:spPr bwMode="auto">
              <a:xfrm>
                <a:off x="4770" y="2605"/>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65598" name="Rectangle 49"/>
              <p:cNvSpPr>
                <a:spLocks noChangeArrowheads="1"/>
              </p:cNvSpPr>
              <p:nvPr/>
            </p:nvSpPr>
            <p:spPr bwMode="auto">
              <a:xfrm>
                <a:off x="5186" y="2763"/>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65599" name="Rectangle 50"/>
              <p:cNvSpPr>
                <a:spLocks noChangeArrowheads="1"/>
              </p:cNvSpPr>
              <p:nvPr/>
            </p:nvSpPr>
            <p:spPr bwMode="auto">
              <a:xfrm>
                <a:off x="4449" y="2728"/>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65567" name="Rectangle 51"/>
            <p:cNvSpPr>
              <a:spLocks noChangeArrowheads="1"/>
            </p:cNvSpPr>
            <p:nvPr/>
          </p:nvSpPr>
          <p:spPr bwMode="auto">
            <a:xfrm>
              <a:off x="2636973" y="3342089"/>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5568" name="Rectangle 52"/>
            <p:cNvSpPr>
              <a:spLocks noChangeArrowheads="1"/>
            </p:cNvSpPr>
            <p:nvPr/>
          </p:nvSpPr>
          <p:spPr bwMode="auto">
            <a:xfrm>
              <a:off x="4977742" y="3904064"/>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65569" name="Rectangle 53"/>
            <p:cNvSpPr>
              <a:spLocks noChangeArrowheads="1"/>
            </p:cNvSpPr>
            <p:nvPr/>
          </p:nvSpPr>
          <p:spPr bwMode="auto">
            <a:xfrm>
              <a:off x="2213111" y="3496870"/>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5570" name="Rectangle 54"/>
            <p:cNvSpPr>
              <a:spLocks noChangeArrowheads="1"/>
            </p:cNvSpPr>
            <p:nvPr/>
          </p:nvSpPr>
          <p:spPr bwMode="auto">
            <a:xfrm>
              <a:off x="3318011" y="3502823"/>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5571" name="Rectangle 55"/>
            <p:cNvSpPr>
              <a:spLocks noChangeArrowheads="1"/>
            </p:cNvSpPr>
            <p:nvPr/>
          </p:nvSpPr>
          <p:spPr bwMode="auto">
            <a:xfrm>
              <a:off x="2451236" y="3944545"/>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5572" name="Rectangle 56"/>
            <p:cNvSpPr>
              <a:spLocks noChangeArrowheads="1"/>
            </p:cNvSpPr>
            <p:nvPr/>
          </p:nvSpPr>
          <p:spPr bwMode="auto">
            <a:xfrm>
              <a:off x="3726395" y="3900492"/>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Works_In3</a:t>
              </a:r>
            </a:p>
          </p:txBody>
        </p:sp>
        <p:sp>
          <p:nvSpPr>
            <p:cNvPr id="65573" name="Line 57"/>
            <p:cNvSpPr>
              <a:spLocks noChangeShapeType="1"/>
            </p:cNvSpPr>
            <p:nvPr/>
          </p:nvSpPr>
          <p:spPr bwMode="auto">
            <a:xfrm flipH="1">
              <a:off x="3381113" y="4038604"/>
              <a:ext cx="24288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4" name="Line 58"/>
            <p:cNvSpPr>
              <a:spLocks noChangeShapeType="1"/>
            </p:cNvSpPr>
            <p:nvPr/>
          </p:nvSpPr>
          <p:spPr bwMode="auto">
            <a:xfrm>
              <a:off x="4711042" y="4026698"/>
              <a:ext cx="22502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5" name="Line 59"/>
            <p:cNvSpPr>
              <a:spLocks noChangeShapeType="1"/>
            </p:cNvSpPr>
            <p:nvPr/>
          </p:nvSpPr>
          <p:spPr bwMode="auto">
            <a:xfrm>
              <a:off x="2373845" y="3780239"/>
              <a:ext cx="333375" cy="12739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6" name="Line 60"/>
            <p:cNvSpPr>
              <a:spLocks noChangeShapeType="1"/>
            </p:cNvSpPr>
            <p:nvPr/>
          </p:nvSpPr>
          <p:spPr bwMode="auto">
            <a:xfrm>
              <a:off x="2894148" y="3596883"/>
              <a:ext cx="0" cy="31075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77" name="Line 61"/>
            <p:cNvSpPr>
              <a:spLocks noChangeShapeType="1"/>
            </p:cNvSpPr>
            <p:nvPr/>
          </p:nvSpPr>
          <p:spPr bwMode="auto">
            <a:xfrm flipH="1">
              <a:off x="3221570" y="3780239"/>
              <a:ext cx="238125" cy="1393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65578" name="Group 62"/>
            <p:cNvGrpSpPr>
              <a:grpSpLocks/>
            </p:cNvGrpSpPr>
            <p:nvPr/>
          </p:nvGrpSpPr>
          <p:grpSpPr bwMode="auto">
            <a:xfrm>
              <a:off x="3063217" y="4505330"/>
              <a:ext cx="2245519" cy="288131"/>
              <a:chOff x="3137" y="3570"/>
              <a:chExt cx="1886" cy="242"/>
            </a:xfrm>
          </p:grpSpPr>
          <p:sp>
            <p:nvSpPr>
              <p:cNvPr id="65586" name="Freeform 63"/>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87" name="Freeform 64"/>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2"/>
                  <a:gd name="T109" fmla="*/ 0 h 209"/>
                  <a:gd name="T110" fmla="*/ 492 w 49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88" name="Rectangle 65"/>
              <p:cNvSpPr>
                <a:spLocks noChangeArrowheads="1"/>
              </p:cNvSpPr>
              <p:nvPr/>
            </p:nvSpPr>
            <p:spPr bwMode="auto">
              <a:xfrm>
                <a:off x="3759" y="3570"/>
                <a:ext cx="6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Duration</a:t>
                </a:r>
              </a:p>
            </p:txBody>
          </p:sp>
          <p:sp>
            <p:nvSpPr>
              <p:cNvPr id="65589" name="Freeform 66"/>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 name="T10" fmla="*/ 0 60000 65536"/>
                  <a:gd name="T11" fmla="*/ 0 60000 65536"/>
                  <a:gd name="T12" fmla="*/ 0 60000 65536"/>
                  <a:gd name="T13" fmla="*/ 0 60000 65536"/>
                  <a:gd name="T14" fmla="*/ 0 60000 65536"/>
                  <a:gd name="T15" fmla="*/ 0 w 592"/>
                  <a:gd name="T16" fmla="*/ 0 h 215"/>
                  <a:gd name="T17" fmla="*/ 592 w 592"/>
                  <a:gd name="T18" fmla="*/ 215 h 215"/>
                </a:gdLst>
                <a:ahLst/>
                <a:cxnLst>
                  <a:cxn ang="T10">
                    <a:pos x="T0" y="T1"/>
                  </a:cxn>
                  <a:cxn ang="T11">
                    <a:pos x="T2" y="T3"/>
                  </a:cxn>
                  <a:cxn ang="T12">
                    <a:pos x="T4" y="T5"/>
                  </a:cxn>
                  <a:cxn ang="T13">
                    <a:pos x="T6" y="T7"/>
                  </a:cxn>
                  <a:cxn ang="T14">
                    <a:pos x="T8" y="T9"/>
                  </a:cxn>
                </a:cxnLst>
                <a:rect l="T15" t="T16" r="T17" b="T18"/>
                <a:pathLst>
                  <a:path w="592" h="215">
                    <a:moveTo>
                      <a:pt x="591" y="214"/>
                    </a:moveTo>
                    <a:lnTo>
                      <a:pt x="591" y="0"/>
                    </a:lnTo>
                    <a:lnTo>
                      <a:pt x="0" y="0"/>
                    </a:lnTo>
                    <a:lnTo>
                      <a:pt x="0" y="214"/>
                    </a:lnTo>
                    <a:lnTo>
                      <a:pt x="591" y="2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5590" name="Rectangle 67"/>
              <p:cNvSpPr>
                <a:spLocks noChangeArrowheads="1"/>
              </p:cNvSpPr>
              <p:nvPr/>
            </p:nvSpPr>
            <p:spPr bwMode="auto">
              <a:xfrm>
                <a:off x="3183" y="3591"/>
                <a:ext cx="4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from</a:t>
                </a:r>
              </a:p>
            </p:txBody>
          </p:sp>
          <p:sp>
            <p:nvSpPr>
              <p:cNvPr id="65591" name="Rectangle 68"/>
              <p:cNvSpPr>
                <a:spLocks noChangeArrowheads="1"/>
              </p:cNvSpPr>
              <p:nvPr/>
            </p:nvSpPr>
            <p:spPr bwMode="auto">
              <a:xfrm>
                <a:off x="4675" y="3579"/>
                <a:ext cx="23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to</a:t>
                </a:r>
              </a:p>
            </p:txBody>
          </p:sp>
          <p:sp>
            <p:nvSpPr>
              <p:cNvPr id="65592" name="Line 69"/>
              <p:cNvSpPr>
                <a:spLocks noChangeShapeType="1"/>
              </p:cNvSpPr>
              <p:nvPr/>
            </p:nvSpPr>
            <p:spPr bwMode="auto">
              <a:xfrm>
                <a:off x="3623" y="3706"/>
                <a:ext cx="146"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93" name="Line 70"/>
              <p:cNvSpPr>
                <a:spLocks noChangeShapeType="1"/>
              </p:cNvSpPr>
              <p:nvPr/>
            </p:nvSpPr>
            <p:spPr bwMode="auto">
              <a:xfrm>
                <a:off x="4380" y="3706"/>
                <a:ext cx="108"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5582" name="Line 74"/>
            <p:cNvSpPr>
              <a:spLocks noChangeShapeType="1"/>
            </p:cNvSpPr>
            <p:nvPr/>
          </p:nvSpPr>
          <p:spPr bwMode="auto">
            <a:xfrm>
              <a:off x="4990839" y="3745711"/>
              <a:ext cx="16192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3" name="Line 75"/>
            <p:cNvSpPr>
              <a:spLocks noChangeShapeType="1"/>
            </p:cNvSpPr>
            <p:nvPr/>
          </p:nvSpPr>
          <p:spPr bwMode="auto">
            <a:xfrm flipH="1">
              <a:off x="5552814" y="3745711"/>
              <a:ext cx="12382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4" name="Line 76"/>
            <p:cNvSpPr>
              <a:spLocks noChangeShapeType="1"/>
            </p:cNvSpPr>
            <p:nvPr/>
          </p:nvSpPr>
          <p:spPr bwMode="auto">
            <a:xfrm>
              <a:off x="5328976" y="3631411"/>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585" name="Line 77"/>
            <p:cNvSpPr>
              <a:spLocks noChangeShapeType="1"/>
            </p:cNvSpPr>
            <p:nvPr/>
          </p:nvSpPr>
          <p:spPr bwMode="auto">
            <a:xfrm>
              <a:off x="4185976" y="4260061"/>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379015039"/>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x-none" dirty="0"/>
              <a:t>Entity vs. </a:t>
            </a:r>
            <a:r>
              <a:rPr lang="en-US" altLang="x-none" dirty="0" smtClean="0"/>
              <a:t>Relationship</a:t>
            </a:r>
            <a:endParaRPr lang="en-US" altLang="x-none" dirty="0"/>
          </a:p>
        </p:txBody>
      </p:sp>
      <p:sp>
        <p:nvSpPr>
          <p:cNvPr id="98307" name="Rectangle 3"/>
          <p:cNvSpPr>
            <a:spLocks noGrp="1" noChangeArrowheads="1"/>
          </p:cNvSpPr>
          <p:nvPr>
            <p:ph idx="1"/>
          </p:nvPr>
        </p:nvSpPr>
        <p:spPr>
          <a:xfrm>
            <a:off x="80763" y="989960"/>
            <a:ext cx="4084462" cy="3394472"/>
          </a:xfrm>
        </p:spPr>
        <p:txBody>
          <a:bodyPr>
            <a:normAutofit/>
          </a:bodyPr>
          <a:lstStyle/>
          <a:p>
            <a:r>
              <a:rPr lang="en-US" altLang="x-none" dirty="0"/>
              <a:t>Separate discretionary budget (</a:t>
            </a:r>
            <a:r>
              <a:rPr lang="en-US" altLang="x-none" dirty="0" err="1"/>
              <a:t>dbudget</a:t>
            </a:r>
            <a:r>
              <a:rPr lang="en-US" altLang="x-none" dirty="0"/>
              <a:t>) for each dept.</a:t>
            </a:r>
          </a:p>
          <a:p>
            <a:r>
              <a:rPr lang="en-US" altLang="x-none" dirty="0"/>
              <a:t>What if </a:t>
            </a:r>
            <a:r>
              <a:rPr lang="en-US" altLang="x-none" dirty="0" smtClean="0"/>
              <a:t>manager’</a:t>
            </a:r>
            <a:r>
              <a:rPr lang="en-US" altLang="ja-JP" dirty="0" smtClean="0"/>
              <a:t>s </a:t>
            </a:r>
            <a:r>
              <a:rPr lang="en-US" altLang="ja-JP" dirty="0" err="1"/>
              <a:t>dbudget</a:t>
            </a:r>
            <a:r>
              <a:rPr lang="en-US" altLang="ja-JP" dirty="0"/>
              <a:t> covers all managed depts</a:t>
            </a:r>
          </a:p>
          <a:p>
            <a:pPr lvl="1"/>
            <a:r>
              <a:rPr lang="en-US" altLang="x-none" dirty="0"/>
              <a:t>Could repeat value</a:t>
            </a:r>
          </a:p>
          <a:p>
            <a:pPr lvl="1"/>
            <a:r>
              <a:rPr lang="en-US" altLang="x-none" dirty="0"/>
              <a:t>But redundancy = problems</a:t>
            </a:r>
          </a:p>
          <a:p>
            <a:r>
              <a:rPr lang="en-US" altLang="x-none" dirty="0"/>
              <a:t>Better design:</a:t>
            </a:r>
          </a:p>
        </p:txBody>
      </p:sp>
      <p:grpSp>
        <p:nvGrpSpPr>
          <p:cNvPr id="2" name="Group 82" descr="Employees has attributes ssn(underlined), name, and lot and is has an arrow pointing to the Is Manager Diamond. Departments has attributes did (underlined), dname. ,and budget and has an arrow pointing  to the Manged By Diamond.  The  Managed By Diamond has attribute since. The Mgr_Appts rectangle has attributes apptnum (underlined) and dbudget. Mgr_Appts is conected to the Managed By Diamond and has an arrow pointing to the is_manager Diamond" title="Group 2"/>
          <p:cNvGrpSpPr>
            <a:grpSpLocks/>
          </p:cNvGrpSpPr>
          <p:nvPr/>
        </p:nvGrpSpPr>
        <p:grpSpPr bwMode="auto">
          <a:xfrm>
            <a:off x="4091356" y="946663"/>
            <a:ext cx="4310063" cy="2455069"/>
            <a:chOff x="3113181" y="3343162"/>
            <a:chExt cx="6086965" cy="3415447"/>
          </a:xfrm>
        </p:grpSpPr>
        <p:sp>
          <p:nvSpPr>
            <p:cNvPr id="67624" name="Freeform 81"/>
            <p:cNvSpPr>
              <a:spLocks noChangeArrowheads="1"/>
            </p:cNvSpPr>
            <p:nvPr/>
          </p:nvSpPr>
          <p:spPr bwMode="auto">
            <a:xfrm>
              <a:off x="3113181" y="3343162"/>
              <a:ext cx="6086965" cy="3415447"/>
            </a:xfrm>
            <a:custGeom>
              <a:avLst/>
              <a:gdLst>
                <a:gd name="T0" fmla="*/ 2725969 w 6086965"/>
                <a:gd name="T1" fmla="*/ 993913 h 3415447"/>
                <a:gd name="T2" fmla="*/ 2725969 w 6086965"/>
                <a:gd name="T3" fmla="*/ 358841 h 3415447"/>
                <a:gd name="T4" fmla="*/ 2493642 w 6086965"/>
                <a:gd name="T5" fmla="*/ 172967 h 3415447"/>
                <a:gd name="T6" fmla="*/ 2106430 w 6086965"/>
                <a:gd name="T7" fmla="*/ 141988 h 3415447"/>
                <a:gd name="T8" fmla="*/ 1672753 w 6086965"/>
                <a:gd name="T9" fmla="*/ 49050 h 3415447"/>
                <a:gd name="T10" fmla="*/ 1301030 w 6086965"/>
                <a:gd name="T11" fmla="*/ 18071 h 3415447"/>
                <a:gd name="T12" fmla="*/ 836376 w 6086965"/>
                <a:gd name="T13" fmla="*/ 33561 h 3415447"/>
                <a:gd name="T14" fmla="*/ 418188 w 6086965"/>
                <a:gd name="T15" fmla="*/ 219435 h 3415447"/>
                <a:gd name="T16" fmla="*/ 108419 w 6086965"/>
                <a:gd name="T17" fmla="*/ 358841 h 3415447"/>
                <a:gd name="T18" fmla="*/ 15488 w 6086965"/>
                <a:gd name="T19" fmla="*/ 653143 h 3415447"/>
                <a:gd name="T20" fmla="*/ 201350 w 6086965"/>
                <a:gd name="T21" fmla="*/ 854507 h 3415447"/>
                <a:gd name="T22" fmla="*/ 402700 w 6086965"/>
                <a:gd name="T23" fmla="*/ 947444 h 3415447"/>
                <a:gd name="T24" fmla="*/ 526607 w 6086965"/>
                <a:gd name="T25" fmla="*/ 1133319 h 3415447"/>
                <a:gd name="T26" fmla="*/ 557584 w 6086965"/>
                <a:gd name="T27" fmla="*/ 1226256 h 3415447"/>
                <a:gd name="T28" fmla="*/ 666003 w 6086965"/>
                <a:gd name="T29" fmla="*/ 1721922 h 3415447"/>
                <a:gd name="T30" fmla="*/ 913819 w 6086965"/>
                <a:gd name="T31" fmla="*/ 2155630 h 3415447"/>
                <a:gd name="T32" fmla="*/ 1161634 w 6086965"/>
                <a:gd name="T33" fmla="*/ 2806191 h 3415447"/>
                <a:gd name="T34" fmla="*/ 1502380 w 6086965"/>
                <a:gd name="T35" fmla="*/ 3115982 h 3415447"/>
                <a:gd name="T36" fmla="*/ 1936057 w 6086965"/>
                <a:gd name="T37" fmla="*/ 3208919 h 3415447"/>
                <a:gd name="T38" fmla="*/ 3190623 w 6086965"/>
                <a:gd name="T39" fmla="*/ 3239898 h 3415447"/>
                <a:gd name="T40" fmla="*/ 3779184 w 6086965"/>
                <a:gd name="T41" fmla="*/ 3286367 h 3415447"/>
                <a:gd name="T42" fmla="*/ 4491653 w 6086965"/>
                <a:gd name="T43" fmla="*/ 3332836 h 3415447"/>
                <a:gd name="T44" fmla="*/ 5420961 w 6086965"/>
                <a:gd name="T45" fmla="*/ 3332836 h 3415447"/>
                <a:gd name="T46" fmla="*/ 5436449 w 6086965"/>
                <a:gd name="T47" fmla="*/ 2837170 h 3415447"/>
                <a:gd name="T48" fmla="*/ 5544869 w 6086965"/>
                <a:gd name="T49" fmla="*/ 2589337 h 3415447"/>
                <a:gd name="T50" fmla="*/ 5777195 w 6086965"/>
                <a:gd name="T51" fmla="*/ 2326015 h 3415447"/>
                <a:gd name="T52" fmla="*/ 5963057 w 6086965"/>
                <a:gd name="T53" fmla="*/ 1752901 h 3415447"/>
                <a:gd name="T54" fmla="*/ 5947569 w 6086965"/>
                <a:gd name="T55" fmla="*/ 1288215 h 3415447"/>
                <a:gd name="T56" fmla="*/ 6086965 w 6086965"/>
                <a:gd name="T57" fmla="*/ 1024892 h 3415447"/>
                <a:gd name="T58" fmla="*/ 5947569 w 6086965"/>
                <a:gd name="T59" fmla="*/ 839018 h 3415447"/>
                <a:gd name="T60" fmla="*/ 5792684 w 6086965"/>
                <a:gd name="T61" fmla="*/ 684122 h 3415447"/>
                <a:gd name="T62" fmla="*/ 5420961 w 6086965"/>
                <a:gd name="T63" fmla="*/ 591185 h 3415447"/>
                <a:gd name="T64" fmla="*/ 5002772 w 6086965"/>
                <a:gd name="T65" fmla="*/ 529226 h 3415447"/>
                <a:gd name="T66" fmla="*/ 4476165 w 6086965"/>
                <a:gd name="T67" fmla="*/ 451779 h 3415447"/>
                <a:gd name="T68" fmla="*/ 3872115 w 6086965"/>
                <a:gd name="T69" fmla="*/ 637653 h 3415447"/>
                <a:gd name="T70" fmla="*/ 3515880 w 6086965"/>
                <a:gd name="T71" fmla="*/ 900976 h 3415447"/>
                <a:gd name="T72" fmla="*/ 3128669 w 6086965"/>
                <a:gd name="T73" fmla="*/ 1520558 h 3415447"/>
                <a:gd name="T74" fmla="*/ 2849876 w 6086965"/>
                <a:gd name="T75" fmla="*/ 1613495 h 3415447"/>
                <a:gd name="T76" fmla="*/ 2725969 w 6086965"/>
                <a:gd name="T77" fmla="*/ 993913 h 34154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086965"/>
                <a:gd name="T118" fmla="*/ 0 h 3415447"/>
                <a:gd name="T119" fmla="*/ 6086965 w 6086965"/>
                <a:gd name="T120" fmla="*/ 3415447 h 34154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086965" h="3415447">
                  <a:moveTo>
                    <a:pt x="2725969" y="993913"/>
                  </a:moveTo>
                  <a:cubicBezTo>
                    <a:pt x="2705318" y="784804"/>
                    <a:pt x="2764690" y="495665"/>
                    <a:pt x="2725969" y="358841"/>
                  </a:cubicBezTo>
                  <a:cubicBezTo>
                    <a:pt x="2687248" y="222017"/>
                    <a:pt x="2596899" y="209109"/>
                    <a:pt x="2493642" y="172967"/>
                  </a:cubicBezTo>
                  <a:cubicBezTo>
                    <a:pt x="2390386" y="136825"/>
                    <a:pt x="2243245" y="162641"/>
                    <a:pt x="2106430" y="141988"/>
                  </a:cubicBezTo>
                  <a:cubicBezTo>
                    <a:pt x="1969615" y="121335"/>
                    <a:pt x="1806986" y="69703"/>
                    <a:pt x="1672753" y="49050"/>
                  </a:cubicBezTo>
                  <a:cubicBezTo>
                    <a:pt x="1538520" y="28397"/>
                    <a:pt x="1440426" y="20652"/>
                    <a:pt x="1301030" y="18071"/>
                  </a:cubicBezTo>
                  <a:cubicBezTo>
                    <a:pt x="1161634" y="15490"/>
                    <a:pt x="983516" y="0"/>
                    <a:pt x="836376" y="33561"/>
                  </a:cubicBezTo>
                  <a:cubicBezTo>
                    <a:pt x="689236" y="67122"/>
                    <a:pt x="418188" y="219435"/>
                    <a:pt x="418188" y="219435"/>
                  </a:cubicBezTo>
                  <a:cubicBezTo>
                    <a:pt x="296862" y="273648"/>
                    <a:pt x="175536" y="286556"/>
                    <a:pt x="108419" y="358841"/>
                  </a:cubicBezTo>
                  <a:cubicBezTo>
                    <a:pt x="41302" y="431126"/>
                    <a:pt x="0" y="570532"/>
                    <a:pt x="15488" y="653143"/>
                  </a:cubicBezTo>
                  <a:cubicBezTo>
                    <a:pt x="30976" y="735754"/>
                    <a:pt x="136815" y="805457"/>
                    <a:pt x="201350" y="854507"/>
                  </a:cubicBezTo>
                  <a:cubicBezTo>
                    <a:pt x="265885" y="903557"/>
                    <a:pt x="348491" y="900975"/>
                    <a:pt x="402700" y="947444"/>
                  </a:cubicBezTo>
                  <a:cubicBezTo>
                    <a:pt x="456910" y="993913"/>
                    <a:pt x="500793" y="1086850"/>
                    <a:pt x="526607" y="1133319"/>
                  </a:cubicBezTo>
                  <a:cubicBezTo>
                    <a:pt x="552421" y="1179788"/>
                    <a:pt x="534351" y="1128156"/>
                    <a:pt x="557584" y="1226256"/>
                  </a:cubicBezTo>
                  <a:cubicBezTo>
                    <a:pt x="580817" y="1324357"/>
                    <a:pt x="606631" y="1567026"/>
                    <a:pt x="666003" y="1721922"/>
                  </a:cubicBezTo>
                  <a:cubicBezTo>
                    <a:pt x="725375" y="1876818"/>
                    <a:pt x="831214" y="1974919"/>
                    <a:pt x="913819" y="2155630"/>
                  </a:cubicBezTo>
                  <a:cubicBezTo>
                    <a:pt x="996424" y="2336342"/>
                    <a:pt x="1063540" y="2646132"/>
                    <a:pt x="1161634" y="2806191"/>
                  </a:cubicBezTo>
                  <a:cubicBezTo>
                    <a:pt x="1259728" y="2966250"/>
                    <a:pt x="1373310" y="3048861"/>
                    <a:pt x="1502380" y="3115982"/>
                  </a:cubicBezTo>
                  <a:cubicBezTo>
                    <a:pt x="1631450" y="3183103"/>
                    <a:pt x="1654683" y="3188266"/>
                    <a:pt x="1936057" y="3208919"/>
                  </a:cubicBezTo>
                  <a:cubicBezTo>
                    <a:pt x="2217431" y="3229572"/>
                    <a:pt x="2883435" y="3226990"/>
                    <a:pt x="3190623" y="3239898"/>
                  </a:cubicBezTo>
                  <a:cubicBezTo>
                    <a:pt x="3497811" y="3252806"/>
                    <a:pt x="3779184" y="3286367"/>
                    <a:pt x="3779184" y="3286367"/>
                  </a:cubicBezTo>
                  <a:cubicBezTo>
                    <a:pt x="3996022" y="3301857"/>
                    <a:pt x="4218024" y="3325091"/>
                    <a:pt x="4491653" y="3332836"/>
                  </a:cubicBezTo>
                  <a:cubicBezTo>
                    <a:pt x="4765282" y="3340581"/>
                    <a:pt x="5263495" y="3415447"/>
                    <a:pt x="5420961" y="3332836"/>
                  </a:cubicBezTo>
                  <a:cubicBezTo>
                    <a:pt x="5578427" y="3250225"/>
                    <a:pt x="5415798" y="2961086"/>
                    <a:pt x="5436449" y="2837170"/>
                  </a:cubicBezTo>
                  <a:cubicBezTo>
                    <a:pt x="5457100" y="2713254"/>
                    <a:pt x="5488078" y="2674529"/>
                    <a:pt x="5544869" y="2589337"/>
                  </a:cubicBezTo>
                  <a:cubicBezTo>
                    <a:pt x="5601660" y="2504145"/>
                    <a:pt x="5707497" y="2465421"/>
                    <a:pt x="5777195" y="2326015"/>
                  </a:cubicBezTo>
                  <a:cubicBezTo>
                    <a:pt x="5846893" y="2186609"/>
                    <a:pt x="5934661" y="1925868"/>
                    <a:pt x="5963057" y="1752901"/>
                  </a:cubicBezTo>
                  <a:cubicBezTo>
                    <a:pt x="5991453" y="1579934"/>
                    <a:pt x="5926918" y="1409550"/>
                    <a:pt x="5947569" y="1288215"/>
                  </a:cubicBezTo>
                  <a:cubicBezTo>
                    <a:pt x="5968220" y="1166880"/>
                    <a:pt x="6086965" y="1099758"/>
                    <a:pt x="6086965" y="1024892"/>
                  </a:cubicBezTo>
                  <a:cubicBezTo>
                    <a:pt x="6086965" y="950026"/>
                    <a:pt x="5996616" y="895813"/>
                    <a:pt x="5947569" y="839018"/>
                  </a:cubicBezTo>
                  <a:cubicBezTo>
                    <a:pt x="5898522" y="782223"/>
                    <a:pt x="5880452" y="725427"/>
                    <a:pt x="5792684" y="684122"/>
                  </a:cubicBezTo>
                  <a:cubicBezTo>
                    <a:pt x="5704916" y="642817"/>
                    <a:pt x="5552613" y="617001"/>
                    <a:pt x="5420961" y="591185"/>
                  </a:cubicBezTo>
                  <a:cubicBezTo>
                    <a:pt x="5289309" y="565369"/>
                    <a:pt x="5002772" y="529226"/>
                    <a:pt x="5002772" y="529226"/>
                  </a:cubicBezTo>
                  <a:cubicBezTo>
                    <a:pt x="4845306" y="505992"/>
                    <a:pt x="4664608" y="433708"/>
                    <a:pt x="4476165" y="451779"/>
                  </a:cubicBezTo>
                  <a:cubicBezTo>
                    <a:pt x="4287722" y="469850"/>
                    <a:pt x="4032163" y="562787"/>
                    <a:pt x="3872115" y="637653"/>
                  </a:cubicBezTo>
                  <a:cubicBezTo>
                    <a:pt x="3712067" y="712519"/>
                    <a:pt x="3639788" y="753825"/>
                    <a:pt x="3515880" y="900976"/>
                  </a:cubicBezTo>
                  <a:cubicBezTo>
                    <a:pt x="3391972" y="1048127"/>
                    <a:pt x="3239670" y="1401805"/>
                    <a:pt x="3128669" y="1520558"/>
                  </a:cubicBezTo>
                  <a:cubicBezTo>
                    <a:pt x="3017668" y="1639311"/>
                    <a:pt x="2919574" y="1703851"/>
                    <a:pt x="2849876" y="1613495"/>
                  </a:cubicBezTo>
                  <a:cubicBezTo>
                    <a:pt x="2780178" y="1523139"/>
                    <a:pt x="2746620" y="1203022"/>
                    <a:pt x="2725969" y="993913"/>
                  </a:cubicBezTo>
                  <a:close/>
                </a:path>
              </a:pathLst>
            </a:custGeom>
            <a:solidFill>
              <a:srgbClr val="800000">
                <a:alpha val="21960"/>
              </a:srgbClr>
            </a:solidFill>
            <a:ln w="12700">
              <a:solidFill>
                <a:srgbClr val="FFFFFF"/>
              </a:solidFill>
              <a:round/>
              <a:headEnd/>
              <a:tailEnd/>
            </a:ln>
          </p:spPr>
          <p:txBody>
            <a:bodyPr/>
            <a:lstStyle/>
            <a:p>
              <a:endParaRPr lang="en-US" sz="1350"/>
            </a:p>
          </p:txBody>
        </p:sp>
        <p:grpSp>
          <p:nvGrpSpPr>
            <p:cNvPr id="67625" name="Group 38"/>
            <p:cNvGrpSpPr>
              <a:grpSpLocks/>
            </p:cNvGrpSpPr>
            <p:nvPr/>
          </p:nvGrpSpPr>
          <p:grpSpPr bwMode="auto">
            <a:xfrm>
              <a:off x="3294063" y="3427413"/>
              <a:ext cx="5875337" cy="3101975"/>
              <a:chOff x="2075" y="2159"/>
              <a:chExt cx="3701" cy="1954"/>
            </a:xfrm>
          </p:grpSpPr>
          <p:sp>
            <p:nvSpPr>
              <p:cNvPr id="67626" name="Rectangle 39"/>
              <p:cNvSpPr>
                <a:spLocks noChangeArrowheads="1"/>
              </p:cNvSpPr>
              <p:nvPr/>
            </p:nvSpPr>
            <p:spPr bwMode="auto">
              <a:xfrm>
                <a:off x="2421" y="2695"/>
                <a:ext cx="84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67627" name="Freeform 40"/>
              <p:cNvSpPr>
                <a:spLocks/>
              </p:cNvSpPr>
              <p:nvPr/>
            </p:nvSpPr>
            <p:spPr bwMode="auto">
              <a:xfrm>
                <a:off x="4715" y="2474"/>
                <a:ext cx="540" cy="229"/>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28" name="Freeform 41"/>
              <p:cNvSpPr>
                <a:spLocks/>
              </p:cNvSpPr>
              <p:nvPr/>
            </p:nvSpPr>
            <p:spPr bwMode="auto">
              <a:xfrm>
                <a:off x="2560" y="2159"/>
                <a:ext cx="540" cy="229"/>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29" name="Freeform 42"/>
              <p:cNvSpPr>
                <a:spLocks/>
              </p:cNvSpPr>
              <p:nvPr/>
            </p:nvSpPr>
            <p:spPr bwMode="auto">
              <a:xfrm>
                <a:off x="4230" y="2641"/>
                <a:ext cx="540" cy="229"/>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0" name="Freeform 43"/>
              <p:cNvSpPr>
                <a:spLocks/>
              </p:cNvSpPr>
              <p:nvPr/>
            </p:nvSpPr>
            <p:spPr bwMode="auto">
              <a:xfrm>
                <a:off x="5220" y="2641"/>
                <a:ext cx="540" cy="229"/>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1" name="Freeform 44"/>
              <p:cNvSpPr>
                <a:spLocks/>
              </p:cNvSpPr>
              <p:nvPr/>
            </p:nvSpPr>
            <p:spPr bwMode="auto">
              <a:xfrm>
                <a:off x="2075" y="2327"/>
                <a:ext cx="540" cy="229"/>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2" name="Freeform 45"/>
              <p:cNvSpPr>
                <a:spLocks/>
              </p:cNvSpPr>
              <p:nvPr/>
            </p:nvSpPr>
            <p:spPr bwMode="auto">
              <a:xfrm>
                <a:off x="3065" y="2327"/>
                <a:ext cx="540" cy="229"/>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3" name="Freeform 46"/>
              <p:cNvSpPr>
                <a:spLocks/>
              </p:cNvSpPr>
              <p:nvPr/>
            </p:nvSpPr>
            <p:spPr bwMode="auto">
              <a:xfrm>
                <a:off x="4561" y="3874"/>
                <a:ext cx="646" cy="229"/>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6"/>
                  <a:gd name="T109" fmla="*/ 0 h 229"/>
                  <a:gd name="T110" fmla="*/ 646 w 646"/>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4" name="Freeform 47"/>
              <p:cNvSpPr>
                <a:spLocks/>
              </p:cNvSpPr>
              <p:nvPr/>
            </p:nvSpPr>
            <p:spPr bwMode="auto">
              <a:xfrm>
                <a:off x="4980" y="3360"/>
                <a:ext cx="540" cy="229"/>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0"/>
                  <a:gd name="T109" fmla="*/ 0 h 229"/>
                  <a:gd name="T110" fmla="*/ 540 w 540"/>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5" name="Freeform 48"/>
              <p:cNvSpPr>
                <a:spLocks/>
              </p:cNvSpPr>
              <p:nvPr/>
            </p:nvSpPr>
            <p:spPr bwMode="auto">
              <a:xfrm>
                <a:off x="2885" y="3754"/>
                <a:ext cx="637" cy="229"/>
              </a:xfrm>
              <a:custGeom>
                <a:avLst/>
                <a:gdLst>
                  <a:gd name="T0" fmla="*/ 1 w 637"/>
                  <a:gd name="T1" fmla="*/ 124 h 229"/>
                  <a:gd name="T2" fmla="*/ 10 w 637"/>
                  <a:gd name="T3" fmla="*/ 144 h 229"/>
                  <a:gd name="T4" fmla="*/ 29 w 637"/>
                  <a:gd name="T5" fmla="*/ 162 h 229"/>
                  <a:gd name="T6" fmla="*/ 56 w 637"/>
                  <a:gd name="T7" fmla="*/ 180 h 229"/>
                  <a:gd name="T8" fmla="*/ 93 w 637"/>
                  <a:gd name="T9" fmla="*/ 195 h 229"/>
                  <a:gd name="T10" fmla="*/ 135 w 637"/>
                  <a:gd name="T11" fmla="*/ 208 h 229"/>
                  <a:gd name="T12" fmla="*/ 182 w 637"/>
                  <a:gd name="T13" fmla="*/ 218 h 229"/>
                  <a:gd name="T14" fmla="*/ 234 w 637"/>
                  <a:gd name="T15" fmla="*/ 225 h 229"/>
                  <a:gd name="T16" fmla="*/ 290 w 637"/>
                  <a:gd name="T17" fmla="*/ 228 h 229"/>
                  <a:gd name="T18" fmla="*/ 345 w 637"/>
                  <a:gd name="T19" fmla="*/ 228 h 229"/>
                  <a:gd name="T20" fmla="*/ 400 w 637"/>
                  <a:gd name="T21" fmla="*/ 224 h 229"/>
                  <a:gd name="T22" fmla="*/ 451 w 637"/>
                  <a:gd name="T23" fmla="*/ 218 h 229"/>
                  <a:gd name="T24" fmla="*/ 500 w 637"/>
                  <a:gd name="T25" fmla="*/ 208 h 229"/>
                  <a:gd name="T26" fmla="*/ 542 w 637"/>
                  <a:gd name="T27" fmla="*/ 195 h 229"/>
                  <a:gd name="T28" fmla="*/ 578 w 637"/>
                  <a:gd name="T29" fmla="*/ 180 h 229"/>
                  <a:gd name="T30" fmla="*/ 605 w 637"/>
                  <a:gd name="T31" fmla="*/ 162 h 229"/>
                  <a:gd name="T32" fmla="*/ 624 w 637"/>
                  <a:gd name="T33" fmla="*/ 144 h 229"/>
                  <a:gd name="T34" fmla="*/ 634 w 637"/>
                  <a:gd name="T35" fmla="*/ 124 h 229"/>
                  <a:gd name="T36" fmla="*/ 634 w 637"/>
                  <a:gd name="T37" fmla="*/ 104 h 229"/>
                  <a:gd name="T38" fmla="*/ 624 w 637"/>
                  <a:gd name="T39" fmla="*/ 85 h 229"/>
                  <a:gd name="T40" fmla="*/ 605 w 637"/>
                  <a:gd name="T41" fmla="*/ 66 h 229"/>
                  <a:gd name="T42" fmla="*/ 578 w 637"/>
                  <a:gd name="T43" fmla="*/ 49 h 229"/>
                  <a:gd name="T44" fmla="*/ 542 w 637"/>
                  <a:gd name="T45" fmla="*/ 34 h 229"/>
                  <a:gd name="T46" fmla="*/ 500 w 637"/>
                  <a:gd name="T47" fmla="*/ 21 h 229"/>
                  <a:gd name="T48" fmla="*/ 451 w 637"/>
                  <a:gd name="T49" fmla="*/ 11 h 229"/>
                  <a:gd name="T50" fmla="*/ 400 w 637"/>
                  <a:gd name="T51" fmla="*/ 4 h 229"/>
                  <a:gd name="T52" fmla="*/ 345 w 637"/>
                  <a:gd name="T53" fmla="*/ 1 h 229"/>
                  <a:gd name="T54" fmla="*/ 290 w 637"/>
                  <a:gd name="T55" fmla="*/ 1 h 229"/>
                  <a:gd name="T56" fmla="*/ 234 w 637"/>
                  <a:gd name="T57" fmla="*/ 4 h 229"/>
                  <a:gd name="T58" fmla="*/ 182 w 637"/>
                  <a:gd name="T59" fmla="*/ 11 h 229"/>
                  <a:gd name="T60" fmla="*/ 135 w 637"/>
                  <a:gd name="T61" fmla="*/ 21 h 229"/>
                  <a:gd name="T62" fmla="*/ 93 w 637"/>
                  <a:gd name="T63" fmla="*/ 34 h 229"/>
                  <a:gd name="T64" fmla="*/ 56 w 637"/>
                  <a:gd name="T65" fmla="*/ 49 h 229"/>
                  <a:gd name="T66" fmla="*/ 29 w 637"/>
                  <a:gd name="T67" fmla="*/ 66 h 229"/>
                  <a:gd name="T68" fmla="*/ 10 w 637"/>
                  <a:gd name="T69" fmla="*/ 85 h 229"/>
                  <a:gd name="T70" fmla="*/ 1 w 637"/>
                  <a:gd name="T71" fmla="*/ 104 h 2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7"/>
                  <a:gd name="T109" fmla="*/ 0 h 229"/>
                  <a:gd name="T110" fmla="*/ 637 w 637"/>
                  <a:gd name="T111" fmla="*/ 229 h 2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7" h="229">
                    <a:moveTo>
                      <a:pt x="0" y="114"/>
                    </a:moveTo>
                    <a:lnTo>
                      <a:pt x="1" y="124"/>
                    </a:lnTo>
                    <a:lnTo>
                      <a:pt x="4" y="134"/>
                    </a:lnTo>
                    <a:lnTo>
                      <a:pt x="10" y="144"/>
                    </a:lnTo>
                    <a:lnTo>
                      <a:pt x="18" y="153"/>
                    </a:lnTo>
                    <a:lnTo>
                      <a:pt x="29" y="162"/>
                    </a:lnTo>
                    <a:lnTo>
                      <a:pt x="42" y="171"/>
                    </a:lnTo>
                    <a:lnTo>
                      <a:pt x="56" y="180"/>
                    </a:lnTo>
                    <a:lnTo>
                      <a:pt x="74" y="188"/>
                    </a:lnTo>
                    <a:lnTo>
                      <a:pt x="93" y="195"/>
                    </a:lnTo>
                    <a:lnTo>
                      <a:pt x="113" y="201"/>
                    </a:lnTo>
                    <a:lnTo>
                      <a:pt x="135" y="208"/>
                    </a:lnTo>
                    <a:lnTo>
                      <a:pt x="159" y="213"/>
                    </a:lnTo>
                    <a:lnTo>
                      <a:pt x="182" y="218"/>
                    </a:lnTo>
                    <a:lnTo>
                      <a:pt x="208" y="221"/>
                    </a:lnTo>
                    <a:lnTo>
                      <a:pt x="234" y="225"/>
                    </a:lnTo>
                    <a:lnTo>
                      <a:pt x="261" y="227"/>
                    </a:lnTo>
                    <a:lnTo>
                      <a:pt x="290" y="228"/>
                    </a:lnTo>
                    <a:lnTo>
                      <a:pt x="317" y="228"/>
                    </a:lnTo>
                    <a:lnTo>
                      <a:pt x="345" y="228"/>
                    </a:lnTo>
                    <a:lnTo>
                      <a:pt x="372" y="226"/>
                    </a:lnTo>
                    <a:lnTo>
                      <a:pt x="400" y="224"/>
                    </a:lnTo>
                    <a:lnTo>
                      <a:pt x="425" y="221"/>
                    </a:lnTo>
                    <a:lnTo>
                      <a:pt x="451" y="218"/>
                    </a:lnTo>
                    <a:lnTo>
                      <a:pt x="476" y="213"/>
                    </a:lnTo>
                    <a:lnTo>
                      <a:pt x="500" y="208"/>
                    </a:lnTo>
                    <a:lnTo>
                      <a:pt x="521" y="201"/>
                    </a:lnTo>
                    <a:lnTo>
                      <a:pt x="542" y="195"/>
                    </a:lnTo>
                    <a:lnTo>
                      <a:pt x="561" y="188"/>
                    </a:lnTo>
                    <a:lnTo>
                      <a:pt x="578" y="180"/>
                    </a:lnTo>
                    <a:lnTo>
                      <a:pt x="593" y="171"/>
                    </a:lnTo>
                    <a:lnTo>
                      <a:pt x="605" y="162"/>
                    </a:lnTo>
                    <a:lnTo>
                      <a:pt x="615" y="153"/>
                    </a:lnTo>
                    <a:lnTo>
                      <a:pt x="624" y="144"/>
                    </a:lnTo>
                    <a:lnTo>
                      <a:pt x="631" y="134"/>
                    </a:lnTo>
                    <a:lnTo>
                      <a:pt x="634" y="124"/>
                    </a:lnTo>
                    <a:lnTo>
                      <a:pt x="636" y="114"/>
                    </a:lnTo>
                    <a:lnTo>
                      <a:pt x="634" y="104"/>
                    </a:lnTo>
                    <a:lnTo>
                      <a:pt x="631" y="94"/>
                    </a:lnTo>
                    <a:lnTo>
                      <a:pt x="624" y="85"/>
                    </a:lnTo>
                    <a:lnTo>
                      <a:pt x="615" y="75"/>
                    </a:lnTo>
                    <a:lnTo>
                      <a:pt x="605" y="66"/>
                    </a:lnTo>
                    <a:lnTo>
                      <a:pt x="592" y="57"/>
                    </a:lnTo>
                    <a:lnTo>
                      <a:pt x="578" y="49"/>
                    </a:lnTo>
                    <a:lnTo>
                      <a:pt x="561" y="41"/>
                    </a:lnTo>
                    <a:lnTo>
                      <a:pt x="542" y="34"/>
                    </a:lnTo>
                    <a:lnTo>
                      <a:pt x="521" y="27"/>
                    </a:lnTo>
                    <a:lnTo>
                      <a:pt x="500" y="21"/>
                    </a:lnTo>
                    <a:lnTo>
                      <a:pt x="476" y="16"/>
                    </a:lnTo>
                    <a:lnTo>
                      <a:pt x="451" y="11"/>
                    </a:lnTo>
                    <a:lnTo>
                      <a:pt x="425" y="7"/>
                    </a:lnTo>
                    <a:lnTo>
                      <a:pt x="400" y="4"/>
                    </a:lnTo>
                    <a:lnTo>
                      <a:pt x="372" y="2"/>
                    </a:lnTo>
                    <a:lnTo>
                      <a:pt x="345" y="1"/>
                    </a:lnTo>
                    <a:lnTo>
                      <a:pt x="317" y="0"/>
                    </a:lnTo>
                    <a:lnTo>
                      <a:pt x="290" y="1"/>
                    </a:lnTo>
                    <a:lnTo>
                      <a:pt x="261" y="2"/>
                    </a:lnTo>
                    <a:lnTo>
                      <a:pt x="234" y="4"/>
                    </a:lnTo>
                    <a:lnTo>
                      <a:pt x="208" y="7"/>
                    </a:lnTo>
                    <a:lnTo>
                      <a:pt x="182" y="11"/>
                    </a:lnTo>
                    <a:lnTo>
                      <a:pt x="158" y="16"/>
                    </a:lnTo>
                    <a:lnTo>
                      <a:pt x="135" y="21"/>
                    </a:lnTo>
                    <a:lnTo>
                      <a:pt x="113" y="27"/>
                    </a:lnTo>
                    <a:lnTo>
                      <a:pt x="93" y="34"/>
                    </a:lnTo>
                    <a:lnTo>
                      <a:pt x="74" y="41"/>
                    </a:lnTo>
                    <a:lnTo>
                      <a:pt x="56" y="49"/>
                    </a:lnTo>
                    <a:lnTo>
                      <a:pt x="42" y="57"/>
                    </a:lnTo>
                    <a:lnTo>
                      <a:pt x="29" y="66"/>
                    </a:lnTo>
                    <a:lnTo>
                      <a:pt x="18" y="75"/>
                    </a:lnTo>
                    <a:lnTo>
                      <a:pt x="10" y="85"/>
                    </a:lnTo>
                    <a:lnTo>
                      <a:pt x="4" y="95"/>
                    </a:lnTo>
                    <a:lnTo>
                      <a:pt x="1" y="104"/>
                    </a:lnTo>
                    <a:lnTo>
                      <a:pt x="0" y="11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6" name="Freeform 49"/>
              <p:cNvSpPr>
                <a:spLocks/>
              </p:cNvSpPr>
              <p:nvPr/>
            </p:nvSpPr>
            <p:spPr bwMode="auto">
              <a:xfrm>
                <a:off x="3813" y="3234"/>
                <a:ext cx="967" cy="376"/>
              </a:xfrm>
              <a:custGeom>
                <a:avLst/>
                <a:gdLst>
                  <a:gd name="T0" fmla="*/ 0 w 967"/>
                  <a:gd name="T1" fmla="*/ 188 h 376"/>
                  <a:gd name="T2" fmla="*/ 477 w 967"/>
                  <a:gd name="T3" fmla="*/ 0 h 376"/>
                  <a:gd name="T4" fmla="*/ 966 w 967"/>
                  <a:gd name="T5" fmla="*/ 194 h 376"/>
                  <a:gd name="T6" fmla="*/ 477 w 967"/>
                  <a:gd name="T7" fmla="*/ 375 h 376"/>
                  <a:gd name="T8" fmla="*/ 0 w 967"/>
                  <a:gd name="T9" fmla="*/ 188 h 376"/>
                  <a:gd name="T10" fmla="*/ 0 60000 65536"/>
                  <a:gd name="T11" fmla="*/ 0 60000 65536"/>
                  <a:gd name="T12" fmla="*/ 0 60000 65536"/>
                  <a:gd name="T13" fmla="*/ 0 60000 65536"/>
                  <a:gd name="T14" fmla="*/ 0 60000 65536"/>
                  <a:gd name="T15" fmla="*/ 0 w 967"/>
                  <a:gd name="T16" fmla="*/ 0 h 376"/>
                  <a:gd name="T17" fmla="*/ 967 w 967"/>
                  <a:gd name="T18" fmla="*/ 376 h 376"/>
                </a:gdLst>
                <a:ahLst/>
                <a:cxnLst>
                  <a:cxn ang="T10">
                    <a:pos x="T0" y="T1"/>
                  </a:cxn>
                  <a:cxn ang="T11">
                    <a:pos x="T2" y="T3"/>
                  </a:cxn>
                  <a:cxn ang="T12">
                    <a:pos x="T4" y="T5"/>
                  </a:cxn>
                  <a:cxn ang="T13">
                    <a:pos x="T6" y="T7"/>
                  </a:cxn>
                  <a:cxn ang="T14">
                    <a:pos x="T8" y="T9"/>
                  </a:cxn>
                </a:cxnLst>
                <a:rect l="T15" t="T16" r="T17" b="T18"/>
                <a:pathLst>
                  <a:path w="967" h="376">
                    <a:moveTo>
                      <a:pt x="0" y="188"/>
                    </a:moveTo>
                    <a:lnTo>
                      <a:pt x="477" y="0"/>
                    </a:lnTo>
                    <a:lnTo>
                      <a:pt x="966" y="194"/>
                    </a:lnTo>
                    <a:lnTo>
                      <a:pt x="477" y="375"/>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7" name="Freeform 50"/>
              <p:cNvSpPr>
                <a:spLocks/>
              </p:cNvSpPr>
              <p:nvPr/>
            </p:nvSpPr>
            <p:spPr bwMode="auto">
              <a:xfrm>
                <a:off x="4715" y="3010"/>
                <a:ext cx="873" cy="265"/>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 name="T10" fmla="*/ 0 60000 65536"/>
                  <a:gd name="T11" fmla="*/ 0 60000 65536"/>
                  <a:gd name="T12" fmla="*/ 0 60000 65536"/>
                  <a:gd name="T13" fmla="*/ 0 60000 65536"/>
                  <a:gd name="T14" fmla="*/ 0 60000 65536"/>
                  <a:gd name="T15" fmla="*/ 0 w 873"/>
                  <a:gd name="T16" fmla="*/ 0 h 265"/>
                  <a:gd name="T17" fmla="*/ 873 w 873"/>
                  <a:gd name="T18" fmla="*/ 265 h 265"/>
                </a:gdLst>
                <a:ahLst/>
                <a:cxnLst>
                  <a:cxn ang="T10">
                    <a:pos x="T0" y="T1"/>
                  </a:cxn>
                  <a:cxn ang="T11">
                    <a:pos x="T2" y="T3"/>
                  </a:cxn>
                  <a:cxn ang="T12">
                    <a:pos x="T4" y="T5"/>
                  </a:cxn>
                  <a:cxn ang="T13">
                    <a:pos x="T6" y="T7"/>
                  </a:cxn>
                  <a:cxn ang="T14">
                    <a:pos x="T8" y="T9"/>
                  </a:cxn>
                </a:cxnLst>
                <a:rect l="T15" t="T16" r="T17" b="T18"/>
                <a:pathLst>
                  <a:path w="873" h="265">
                    <a:moveTo>
                      <a:pt x="872" y="264"/>
                    </a:moveTo>
                    <a:lnTo>
                      <a:pt x="872" y="0"/>
                    </a:lnTo>
                    <a:lnTo>
                      <a:pt x="0" y="0"/>
                    </a:lnTo>
                    <a:lnTo>
                      <a:pt x="0" y="264"/>
                    </a:lnTo>
                    <a:lnTo>
                      <a:pt x="872" y="26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8" name="Freeform 51"/>
              <p:cNvSpPr>
                <a:spLocks/>
              </p:cNvSpPr>
              <p:nvPr/>
            </p:nvSpPr>
            <p:spPr bwMode="auto">
              <a:xfrm>
                <a:off x="2447" y="2695"/>
                <a:ext cx="760" cy="233"/>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 name="T10" fmla="*/ 0 60000 65536"/>
                  <a:gd name="T11" fmla="*/ 0 60000 65536"/>
                  <a:gd name="T12" fmla="*/ 0 60000 65536"/>
                  <a:gd name="T13" fmla="*/ 0 60000 65536"/>
                  <a:gd name="T14" fmla="*/ 0 60000 65536"/>
                  <a:gd name="T15" fmla="*/ 0 w 760"/>
                  <a:gd name="T16" fmla="*/ 0 h 233"/>
                  <a:gd name="T17" fmla="*/ 760 w 760"/>
                  <a:gd name="T18" fmla="*/ 233 h 233"/>
                </a:gdLst>
                <a:ahLst/>
                <a:cxnLst>
                  <a:cxn ang="T10">
                    <a:pos x="T0" y="T1"/>
                  </a:cxn>
                  <a:cxn ang="T11">
                    <a:pos x="T2" y="T3"/>
                  </a:cxn>
                  <a:cxn ang="T12">
                    <a:pos x="T4" y="T5"/>
                  </a:cxn>
                  <a:cxn ang="T13">
                    <a:pos x="T6" y="T7"/>
                  </a:cxn>
                  <a:cxn ang="T14">
                    <a:pos x="T8" y="T9"/>
                  </a:cxn>
                </a:cxnLst>
                <a:rect l="T15" t="T16" r="T17" b="T18"/>
                <a:pathLst>
                  <a:path w="760" h="233">
                    <a:moveTo>
                      <a:pt x="759" y="232"/>
                    </a:moveTo>
                    <a:lnTo>
                      <a:pt x="759" y="0"/>
                    </a:lnTo>
                    <a:lnTo>
                      <a:pt x="0" y="0"/>
                    </a:lnTo>
                    <a:lnTo>
                      <a:pt x="0" y="232"/>
                    </a:lnTo>
                    <a:lnTo>
                      <a:pt x="759" y="23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39" name="Rectangle 52"/>
              <p:cNvSpPr>
                <a:spLocks noChangeArrowheads="1"/>
              </p:cNvSpPr>
              <p:nvPr/>
            </p:nvSpPr>
            <p:spPr bwMode="auto">
              <a:xfrm>
                <a:off x="5040" y="3360"/>
                <a:ext cx="47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sp>
            <p:nvSpPr>
              <p:cNvPr id="67640" name="Freeform 53"/>
              <p:cNvSpPr>
                <a:spLocks/>
              </p:cNvSpPr>
              <p:nvPr/>
            </p:nvSpPr>
            <p:spPr bwMode="auto">
              <a:xfrm>
                <a:off x="3683" y="3726"/>
                <a:ext cx="782" cy="258"/>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 name="T10" fmla="*/ 0 60000 65536"/>
                  <a:gd name="T11" fmla="*/ 0 60000 65536"/>
                  <a:gd name="T12" fmla="*/ 0 60000 65536"/>
                  <a:gd name="T13" fmla="*/ 0 60000 65536"/>
                  <a:gd name="T14" fmla="*/ 0 60000 65536"/>
                  <a:gd name="T15" fmla="*/ 0 w 782"/>
                  <a:gd name="T16" fmla="*/ 0 h 258"/>
                  <a:gd name="T17" fmla="*/ 782 w 782"/>
                  <a:gd name="T18" fmla="*/ 258 h 258"/>
                </a:gdLst>
                <a:ahLst/>
                <a:cxnLst>
                  <a:cxn ang="T10">
                    <a:pos x="T0" y="T1"/>
                  </a:cxn>
                  <a:cxn ang="T11">
                    <a:pos x="T2" y="T3"/>
                  </a:cxn>
                  <a:cxn ang="T12">
                    <a:pos x="T4" y="T5"/>
                  </a:cxn>
                  <a:cxn ang="T13">
                    <a:pos x="T6" y="T7"/>
                  </a:cxn>
                  <a:cxn ang="T14">
                    <a:pos x="T8" y="T9"/>
                  </a:cxn>
                </a:cxnLst>
                <a:rect l="T15" t="T16" r="T17" b="T18"/>
                <a:pathLst>
                  <a:path w="782" h="258">
                    <a:moveTo>
                      <a:pt x="781" y="257"/>
                    </a:moveTo>
                    <a:lnTo>
                      <a:pt x="781" y="0"/>
                    </a:lnTo>
                    <a:lnTo>
                      <a:pt x="0" y="0"/>
                    </a:lnTo>
                    <a:lnTo>
                      <a:pt x="0" y="257"/>
                    </a:lnTo>
                    <a:lnTo>
                      <a:pt x="781" y="25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41" name="Rectangle 54"/>
              <p:cNvSpPr>
                <a:spLocks noChangeArrowheads="1"/>
              </p:cNvSpPr>
              <p:nvPr/>
            </p:nvSpPr>
            <p:spPr bwMode="auto">
              <a:xfrm>
                <a:off x="2606" y="2164"/>
                <a:ext cx="47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67642" name="Rectangle 55"/>
              <p:cNvSpPr>
                <a:spLocks noChangeArrowheads="1"/>
              </p:cNvSpPr>
              <p:nvPr/>
            </p:nvSpPr>
            <p:spPr bwMode="auto">
              <a:xfrm>
                <a:off x="4725" y="2483"/>
                <a:ext cx="5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sp>
            <p:nvSpPr>
              <p:cNvPr id="67643" name="Rectangle 56"/>
              <p:cNvSpPr>
                <a:spLocks noChangeArrowheads="1"/>
              </p:cNvSpPr>
              <p:nvPr/>
            </p:nvSpPr>
            <p:spPr bwMode="auto">
              <a:xfrm>
                <a:off x="5196" y="2647"/>
                <a:ext cx="5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67644" name="Rectangle 57"/>
              <p:cNvSpPr>
                <a:spLocks noChangeArrowheads="1"/>
              </p:cNvSpPr>
              <p:nvPr/>
            </p:nvSpPr>
            <p:spPr bwMode="auto">
              <a:xfrm>
                <a:off x="4377" y="2627"/>
                <a:ext cx="32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sp>
            <p:nvSpPr>
              <p:cNvPr id="67645" name="Rectangle 58"/>
              <p:cNvSpPr>
                <a:spLocks noChangeArrowheads="1"/>
              </p:cNvSpPr>
              <p:nvPr/>
            </p:nvSpPr>
            <p:spPr bwMode="auto">
              <a:xfrm>
                <a:off x="4720" y="2989"/>
                <a:ext cx="9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67646" name="Rectangle 59"/>
              <p:cNvSpPr>
                <a:spLocks noChangeArrowheads="1"/>
              </p:cNvSpPr>
              <p:nvPr/>
            </p:nvSpPr>
            <p:spPr bwMode="auto">
              <a:xfrm>
                <a:off x="2208" y="2313"/>
                <a:ext cx="35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67647" name="Rectangle 60"/>
              <p:cNvSpPr>
                <a:spLocks noChangeArrowheads="1"/>
              </p:cNvSpPr>
              <p:nvPr/>
            </p:nvSpPr>
            <p:spPr bwMode="auto">
              <a:xfrm>
                <a:off x="3225" y="2319"/>
                <a:ext cx="2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67648" name="Rectangle 61"/>
              <p:cNvSpPr>
                <a:spLocks noChangeArrowheads="1"/>
              </p:cNvSpPr>
              <p:nvPr/>
            </p:nvSpPr>
            <p:spPr bwMode="auto">
              <a:xfrm>
                <a:off x="3652" y="3736"/>
                <a:ext cx="8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Mgr_Appts</a:t>
                </a:r>
              </a:p>
            </p:txBody>
          </p:sp>
          <p:sp>
            <p:nvSpPr>
              <p:cNvPr id="67649" name="Rectangle 62"/>
              <p:cNvSpPr>
                <a:spLocks noChangeArrowheads="1"/>
              </p:cNvSpPr>
              <p:nvPr/>
            </p:nvSpPr>
            <p:spPr bwMode="auto">
              <a:xfrm>
                <a:off x="2688" y="3264"/>
                <a:ext cx="88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is_manager</a:t>
                </a:r>
              </a:p>
            </p:txBody>
          </p:sp>
          <p:sp>
            <p:nvSpPr>
              <p:cNvPr id="67650" name="Rectangle 63"/>
              <p:cNvSpPr>
                <a:spLocks noChangeArrowheads="1"/>
              </p:cNvSpPr>
              <p:nvPr/>
            </p:nvSpPr>
            <p:spPr bwMode="auto">
              <a:xfrm>
                <a:off x="4542" y="3892"/>
                <a:ext cx="6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dbudget</a:t>
                </a:r>
              </a:p>
            </p:txBody>
          </p:sp>
          <p:sp>
            <p:nvSpPr>
              <p:cNvPr id="67651" name="Rectangle 64"/>
              <p:cNvSpPr>
                <a:spLocks noChangeArrowheads="1"/>
              </p:cNvSpPr>
              <p:nvPr/>
            </p:nvSpPr>
            <p:spPr bwMode="auto">
              <a:xfrm>
                <a:off x="2859" y="3742"/>
                <a:ext cx="70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apptnum</a:t>
                </a:r>
              </a:p>
            </p:txBody>
          </p:sp>
          <p:sp>
            <p:nvSpPr>
              <p:cNvPr id="67652" name="Line 65"/>
              <p:cNvSpPr>
                <a:spLocks noChangeShapeType="1"/>
              </p:cNvSpPr>
              <p:nvPr/>
            </p:nvSpPr>
            <p:spPr bwMode="auto">
              <a:xfrm>
                <a:off x="2327" y="2566"/>
                <a:ext cx="328"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3" name="Line 66"/>
              <p:cNvSpPr>
                <a:spLocks noChangeShapeType="1"/>
              </p:cNvSpPr>
              <p:nvPr/>
            </p:nvSpPr>
            <p:spPr bwMode="auto">
              <a:xfrm>
                <a:off x="2832" y="2403"/>
                <a:ext cx="0" cy="29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4" name="Line 67"/>
              <p:cNvSpPr>
                <a:spLocks noChangeShapeType="1"/>
              </p:cNvSpPr>
              <p:nvPr/>
            </p:nvSpPr>
            <p:spPr bwMode="auto">
              <a:xfrm flipH="1">
                <a:off x="3078" y="2566"/>
                <a:ext cx="257"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5" name="Line 68"/>
              <p:cNvSpPr>
                <a:spLocks noChangeShapeType="1"/>
              </p:cNvSpPr>
              <p:nvPr/>
            </p:nvSpPr>
            <p:spPr bwMode="auto">
              <a:xfrm flipH="1" flipV="1">
                <a:off x="2832" y="2928"/>
                <a:ext cx="288" cy="240"/>
              </a:xfrm>
              <a:prstGeom prst="line">
                <a:avLst/>
              </a:prstGeom>
              <a:noFill/>
              <a:ln w="12700">
                <a:solidFill>
                  <a:schemeClr val="tx2"/>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6" name="Line 69"/>
              <p:cNvSpPr>
                <a:spLocks noChangeShapeType="1"/>
              </p:cNvSpPr>
              <p:nvPr/>
            </p:nvSpPr>
            <p:spPr bwMode="auto">
              <a:xfrm flipV="1">
                <a:off x="4272" y="3120"/>
                <a:ext cx="447" cy="96"/>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7" name="Line 70"/>
              <p:cNvSpPr>
                <a:spLocks noChangeShapeType="1"/>
              </p:cNvSpPr>
              <p:nvPr/>
            </p:nvSpPr>
            <p:spPr bwMode="auto">
              <a:xfrm flipH="1">
                <a:off x="3507" y="3849"/>
                <a:ext cx="171"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8" name="Line 71"/>
              <p:cNvSpPr>
                <a:spLocks noChangeShapeType="1"/>
              </p:cNvSpPr>
              <p:nvPr/>
            </p:nvSpPr>
            <p:spPr bwMode="auto">
              <a:xfrm flipH="1" flipV="1">
                <a:off x="4800" y="3448"/>
                <a:ext cx="192" cy="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59" name="Line 72"/>
              <p:cNvSpPr>
                <a:spLocks noChangeShapeType="1"/>
              </p:cNvSpPr>
              <p:nvPr/>
            </p:nvSpPr>
            <p:spPr bwMode="auto">
              <a:xfrm flipH="1" flipV="1">
                <a:off x="4440" y="3902"/>
                <a:ext cx="124" cy="1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0" name="Line 73"/>
              <p:cNvSpPr>
                <a:spLocks noChangeShapeType="1"/>
              </p:cNvSpPr>
              <p:nvPr/>
            </p:nvSpPr>
            <p:spPr bwMode="auto">
              <a:xfrm>
                <a:off x="4497" y="2874"/>
                <a:ext cx="289" cy="12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1" name="Line 74"/>
              <p:cNvSpPr>
                <a:spLocks noChangeShapeType="1"/>
              </p:cNvSpPr>
              <p:nvPr/>
            </p:nvSpPr>
            <p:spPr bwMode="auto">
              <a:xfrm>
                <a:off x="4992" y="2711"/>
                <a:ext cx="0" cy="28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2" name="Line 75"/>
              <p:cNvSpPr>
                <a:spLocks noChangeShapeType="1"/>
              </p:cNvSpPr>
              <p:nvPr/>
            </p:nvSpPr>
            <p:spPr bwMode="auto">
              <a:xfrm flipH="1">
                <a:off x="5266" y="2884"/>
                <a:ext cx="220" cy="12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3" name="Line 76"/>
              <p:cNvSpPr>
                <a:spLocks noChangeShapeType="1"/>
              </p:cNvSpPr>
              <p:nvPr/>
            </p:nvSpPr>
            <p:spPr bwMode="auto">
              <a:xfrm flipH="1">
                <a:off x="3936" y="3600"/>
                <a:ext cx="336" cy="11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664" name="Freeform 77"/>
              <p:cNvSpPr>
                <a:spLocks/>
              </p:cNvSpPr>
              <p:nvPr/>
            </p:nvSpPr>
            <p:spPr bwMode="auto">
              <a:xfrm>
                <a:off x="2640" y="3168"/>
                <a:ext cx="967" cy="376"/>
              </a:xfrm>
              <a:custGeom>
                <a:avLst/>
                <a:gdLst>
                  <a:gd name="T0" fmla="*/ 0 w 967"/>
                  <a:gd name="T1" fmla="*/ 188 h 376"/>
                  <a:gd name="T2" fmla="*/ 477 w 967"/>
                  <a:gd name="T3" fmla="*/ 0 h 376"/>
                  <a:gd name="T4" fmla="*/ 966 w 967"/>
                  <a:gd name="T5" fmla="*/ 194 h 376"/>
                  <a:gd name="T6" fmla="*/ 477 w 967"/>
                  <a:gd name="T7" fmla="*/ 375 h 376"/>
                  <a:gd name="T8" fmla="*/ 0 w 967"/>
                  <a:gd name="T9" fmla="*/ 188 h 376"/>
                  <a:gd name="T10" fmla="*/ 0 60000 65536"/>
                  <a:gd name="T11" fmla="*/ 0 60000 65536"/>
                  <a:gd name="T12" fmla="*/ 0 60000 65536"/>
                  <a:gd name="T13" fmla="*/ 0 60000 65536"/>
                  <a:gd name="T14" fmla="*/ 0 60000 65536"/>
                  <a:gd name="T15" fmla="*/ 0 w 967"/>
                  <a:gd name="T16" fmla="*/ 0 h 376"/>
                  <a:gd name="T17" fmla="*/ 967 w 967"/>
                  <a:gd name="T18" fmla="*/ 376 h 376"/>
                </a:gdLst>
                <a:ahLst/>
                <a:cxnLst>
                  <a:cxn ang="T10">
                    <a:pos x="T0" y="T1"/>
                  </a:cxn>
                  <a:cxn ang="T11">
                    <a:pos x="T2" y="T3"/>
                  </a:cxn>
                  <a:cxn ang="T12">
                    <a:pos x="T4" y="T5"/>
                  </a:cxn>
                  <a:cxn ang="T13">
                    <a:pos x="T6" y="T7"/>
                  </a:cxn>
                  <a:cxn ang="T14">
                    <a:pos x="T8" y="T9"/>
                  </a:cxn>
                </a:cxnLst>
                <a:rect l="T15" t="T16" r="T17" b="T18"/>
                <a:pathLst>
                  <a:path w="967" h="376">
                    <a:moveTo>
                      <a:pt x="0" y="188"/>
                    </a:moveTo>
                    <a:lnTo>
                      <a:pt x="477" y="0"/>
                    </a:lnTo>
                    <a:lnTo>
                      <a:pt x="966" y="194"/>
                    </a:lnTo>
                    <a:lnTo>
                      <a:pt x="477" y="375"/>
                    </a:lnTo>
                    <a:lnTo>
                      <a:pt x="0" y="18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665" name="Line 78"/>
              <p:cNvSpPr>
                <a:spLocks noChangeShapeType="1"/>
              </p:cNvSpPr>
              <p:nvPr/>
            </p:nvSpPr>
            <p:spPr bwMode="auto">
              <a:xfrm>
                <a:off x="3120" y="3552"/>
                <a:ext cx="768" cy="192"/>
              </a:xfrm>
              <a:prstGeom prst="line">
                <a:avLst/>
              </a:prstGeom>
              <a:noFill/>
              <a:ln w="12700">
                <a:solidFill>
                  <a:schemeClr val="tx1"/>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67666" name="Rectangle 79"/>
              <p:cNvSpPr>
                <a:spLocks noChangeArrowheads="1"/>
              </p:cNvSpPr>
              <p:nvPr/>
            </p:nvSpPr>
            <p:spPr bwMode="auto">
              <a:xfrm>
                <a:off x="3888" y="3312"/>
                <a:ext cx="95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managed_by</a:t>
                </a:r>
              </a:p>
            </p:txBody>
          </p:sp>
        </p:grpSp>
      </p:grpSp>
      <p:grpSp>
        <p:nvGrpSpPr>
          <p:cNvPr id="86" name="Group 85" descr="Employees has attributes ssn(underlined), name, and lot and is connected to the Works In Diamond. Departments has attributes did (underlined), dname. ,and budget and is connected to the Works In Diamond. The Works In Diamond has attributes from and to. " title="Group 1">
            <a:extLst>
              <a:ext uri="{FF2B5EF4-FFF2-40B4-BE49-F238E27FC236}">
                <a16:creationId xmlns="" xmlns:a16="http://schemas.microsoft.com/office/drawing/2014/main" id="{5B2488FD-AA1C-A047-978D-01FCAC4D6769}"/>
              </a:ext>
            </a:extLst>
          </p:cNvPr>
          <p:cNvGrpSpPr/>
          <p:nvPr/>
        </p:nvGrpSpPr>
        <p:grpSpPr>
          <a:xfrm>
            <a:off x="1800281" y="3555756"/>
            <a:ext cx="4514850" cy="1469231"/>
            <a:chOff x="4171950" y="1154746"/>
            <a:chExt cx="4514850" cy="1469231"/>
          </a:xfrm>
        </p:grpSpPr>
        <p:sp>
          <p:nvSpPr>
            <p:cNvPr id="87" name="Freeform 86">
              <a:extLst>
                <a:ext uri="{FF2B5EF4-FFF2-40B4-BE49-F238E27FC236}">
                  <a16:creationId xmlns="" xmlns:a16="http://schemas.microsoft.com/office/drawing/2014/main" id="{AF469CCB-D10F-CC4D-B73B-A854D497888B}"/>
                </a:ext>
              </a:extLst>
            </p:cNvPr>
            <p:cNvSpPr>
              <a:spLocks/>
            </p:cNvSpPr>
            <p:nvPr/>
          </p:nvSpPr>
          <p:spPr bwMode="auto">
            <a:xfrm>
              <a:off x="4171950" y="1154746"/>
              <a:ext cx="4514850" cy="1469231"/>
            </a:xfrm>
            <a:custGeom>
              <a:avLst/>
              <a:gdLst>
                <a:gd name="T0" fmla="*/ 1027394 w 6019848"/>
                <a:gd name="T1" fmla="*/ 190994 h 1959428"/>
                <a:gd name="T2" fmla="*/ 330418 w 6019848"/>
                <a:gd name="T3" fmla="*/ 454256 h 1959428"/>
                <a:gd name="T4" fmla="*/ 67116 w 6019848"/>
                <a:gd name="T5" fmla="*/ 763975 h 1959428"/>
                <a:gd name="T6" fmla="*/ 67116 w 6019848"/>
                <a:gd name="T7" fmla="*/ 1367928 h 1959428"/>
                <a:gd name="T8" fmla="*/ 469813 w 6019848"/>
                <a:gd name="T9" fmla="*/ 1847993 h 1959428"/>
                <a:gd name="T10" fmla="*/ 1879252 w 6019848"/>
                <a:gd name="T11" fmla="*/ 1770564 h 1959428"/>
                <a:gd name="T12" fmla="*/ 3660411 w 6019848"/>
                <a:gd name="T13" fmla="*/ 1956395 h 1959428"/>
                <a:gd name="T14" fmla="*/ 4961431 w 6019848"/>
                <a:gd name="T15" fmla="*/ 1786049 h 1959428"/>
                <a:gd name="T16" fmla="*/ 5735848 w 6019848"/>
                <a:gd name="T17" fmla="*/ 1801535 h 1959428"/>
                <a:gd name="T18" fmla="*/ 5813290 w 6019848"/>
                <a:gd name="T19" fmla="*/ 1538273 h 1959428"/>
                <a:gd name="T20" fmla="*/ 5952685 w 6019848"/>
                <a:gd name="T21" fmla="*/ 1182097 h 1959428"/>
                <a:gd name="T22" fmla="*/ 5999149 w 6019848"/>
                <a:gd name="T23" fmla="*/ 872377 h 1959428"/>
                <a:gd name="T24" fmla="*/ 5828778 w 6019848"/>
                <a:gd name="T25" fmla="*/ 562658 h 1959428"/>
                <a:gd name="T26" fmla="*/ 4899478 w 6019848"/>
                <a:gd name="T27" fmla="*/ 82592 h 1959428"/>
                <a:gd name="T28" fmla="*/ 3908224 w 6019848"/>
                <a:gd name="T29" fmla="*/ 67106 h 1959428"/>
                <a:gd name="T30" fmla="*/ 2514274 w 6019848"/>
                <a:gd name="T31" fmla="*/ 67106 h 1959428"/>
                <a:gd name="T32" fmla="*/ 1027394 w 6019848"/>
                <a:gd name="T33" fmla="*/ 190994 h 19594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19848" h="1959428">
                  <a:moveTo>
                    <a:pt x="1027402" y="191038"/>
                  </a:moveTo>
                  <a:cubicBezTo>
                    <a:pt x="663423" y="255578"/>
                    <a:pt x="490468" y="358842"/>
                    <a:pt x="330421" y="454361"/>
                  </a:cubicBezTo>
                  <a:cubicBezTo>
                    <a:pt x="170374" y="549880"/>
                    <a:pt x="111001" y="611838"/>
                    <a:pt x="67117" y="764152"/>
                  </a:cubicBezTo>
                  <a:cubicBezTo>
                    <a:pt x="23233" y="916466"/>
                    <a:pt x="0" y="1187533"/>
                    <a:pt x="67117" y="1368244"/>
                  </a:cubicBezTo>
                  <a:cubicBezTo>
                    <a:pt x="134234" y="1548955"/>
                    <a:pt x="167792" y="1781299"/>
                    <a:pt x="469817" y="1848420"/>
                  </a:cubicBezTo>
                  <a:cubicBezTo>
                    <a:pt x="771842" y="1915541"/>
                    <a:pt x="1347497" y="1752902"/>
                    <a:pt x="1879267" y="1770973"/>
                  </a:cubicBezTo>
                  <a:cubicBezTo>
                    <a:pt x="2411037" y="1789044"/>
                    <a:pt x="3146739" y="1954266"/>
                    <a:pt x="3660440" y="1956847"/>
                  </a:cubicBezTo>
                  <a:cubicBezTo>
                    <a:pt x="4174141" y="1959428"/>
                    <a:pt x="4615562" y="1812278"/>
                    <a:pt x="4961471" y="1786462"/>
                  </a:cubicBezTo>
                  <a:cubicBezTo>
                    <a:pt x="5307380" y="1760646"/>
                    <a:pt x="5593917" y="1843257"/>
                    <a:pt x="5735894" y="1801952"/>
                  </a:cubicBezTo>
                  <a:cubicBezTo>
                    <a:pt x="5877871" y="1760647"/>
                    <a:pt x="5777196" y="1641893"/>
                    <a:pt x="5813336" y="1538629"/>
                  </a:cubicBezTo>
                  <a:cubicBezTo>
                    <a:pt x="5849476" y="1435365"/>
                    <a:pt x="5921755" y="1293378"/>
                    <a:pt x="5952732" y="1182370"/>
                  </a:cubicBezTo>
                  <a:cubicBezTo>
                    <a:pt x="5983709" y="1071362"/>
                    <a:pt x="6019848" y="975843"/>
                    <a:pt x="5999197" y="872579"/>
                  </a:cubicBezTo>
                  <a:cubicBezTo>
                    <a:pt x="5978546" y="769315"/>
                    <a:pt x="6012104" y="694449"/>
                    <a:pt x="5828824" y="562788"/>
                  </a:cubicBezTo>
                  <a:cubicBezTo>
                    <a:pt x="5645544" y="431127"/>
                    <a:pt x="5219612" y="165222"/>
                    <a:pt x="4899517" y="82611"/>
                  </a:cubicBezTo>
                  <a:cubicBezTo>
                    <a:pt x="4579422" y="0"/>
                    <a:pt x="3908255" y="67122"/>
                    <a:pt x="3908255" y="67122"/>
                  </a:cubicBezTo>
                  <a:cubicBezTo>
                    <a:pt x="3510718" y="64541"/>
                    <a:pt x="2991855" y="51633"/>
                    <a:pt x="2514294" y="67122"/>
                  </a:cubicBezTo>
                  <a:cubicBezTo>
                    <a:pt x="2036733" y="82611"/>
                    <a:pt x="1391381" y="126498"/>
                    <a:pt x="1027402" y="191038"/>
                  </a:cubicBezTo>
                  <a:close/>
                </a:path>
              </a:pathLst>
            </a:custGeom>
            <a:gradFill rotWithShape="1">
              <a:gsLst>
                <a:gs pos="0">
                  <a:srgbClr val="DBDCFF">
                    <a:alpha val="25000"/>
                  </a:srgbClr>
                </a:gs>
                <a:gs pos="64999">
                  <a:srgbClr val="A9ABFF">
                    <a:alpha val="25000"/>
                  </a:srgbClr>
                </a:gs>
                <a:gs pos="100000">
                  <a:srgbClr val="8387FF">
                    <a:alpha val="25000"/>
                  </a:srgbClr>
                </a:gs>
              </a:gsLst>
              <a:lin ang="5400000" scaled="1"/>
            </a:gradFill>
            <a:ln w="9525" cap="flat" cmpd="sng">
              <a:solidFill>
                <a:srgbClr val="FFFFFF"/>
              </a:solidFill>
              <a:prstDash val="solid"/>
              <a:round/>
              <a:headEnd type="none" w="med" len="med"/>
              <a:tailEnd type="none" w="med" len="med"/>
            </a:ln>
            <a:effectLst>
              <a:outerShdw blurRad="40000" dist="20000" dir="5400000" rotWithShape="0">
                <a:srgbClr val="000000">
                  <a:alpha val="37999"/>
                </a:srgbClr>
              </a:outerShdw>
            </a:effectLst>
          </p:spPr>
          <p:txBody>
            <a:bodyPr/>
            <a:lstStyle/>
            <a:p>
              <a:endParaRPr lang="en-US" sz="1350"/>
            </a:p>
          </p:txBody>
        </p:sp>
        <p:grpSp>
          <p:nvGrpSpPr>
            <p:cNvPr id="88" name="Group 6">
              <a:extLst>
                <a:ext uri="{FF2B5EF4-FFF2-40B4-BE49-F238E27FC236}">
                  <a16:creationId xmlns="" xmlns:a16="http://schemas.microsoft.com/office/drawing/2014/main" id="{A2A335D4-CDA6-C645-BE5B-32D1D9A9A33C}"/>
                </a:ext>
              </a:extLst>
            </p:cNvPr>
            <p:cNvGrpSpPr>
              <a:grpSpLocks/>
            </p:cNvGrpSpPr>
            <p:nvPr/>
          </p:nvGrpSpPr>
          <p:grpSpPr bwMode="auto">
            <a:xfrm>
              <a:off x="4302919" y="1485740"/>
              <a:ext cx="1708547" cy="895351"/>
              <a:chOff x="2058" y="919"/>
              <a:chExt cx="1435" cy="752"/>
            </a:xfrm>
          </p:grpSpPr>
          <p:sp>
            <p:nvSpPr>
              <p:cNvPr id="111" name="Freeform 7">
                <a:extLst>
                  <a:ext uri="{FF2B5EF4-FFF2-40B4-BE49-F238E27FC236}">
                    <a16:creationId xmlns="" xmlns:a16="http://schemas.microsoft.com/office/drawing/2014/main" id="{2206684A-7030-5344-AF09-8A29AF27E31F}"/>
                  </a:ext>
                </a:extLst>
              </p:cNvPr>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6"/>
                  <a:gd name="T109" fmla="*/ 0 h 214"/>
                  <a:gd name="T110" fmla="*/ 626 w 62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2" name="Freeform 8">
                <a:extLst>
                  <a:ext uri="{FF2B5EF4-FFF2-40B4-BE49-F238E27FC236}">
                    <a16:creationId xmlns="" xmlns:a16="http://schemas.microsoft.com/office/drawing/2014/main" id="{025505FD-F843-314D-A83F-B173859BDCB6}"/>
                  </a:ext>
                </a:extLst>
              </p:cNvPr>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3" name="Freeform 9">
                <a:extLst>
                  <a:ext uri="{FF2B5EF4-FFF2-40B4-BE49-F238E27FC236}">
                    <a16:creationId xmlns="" xmlns:a16="http://schemas.microsoft.com/office/drawing/2014/main" id="{434BA919-6916-7347-ACB2-C18DCE6565F7}"/>
                  </a:ext>
                </a:extLst>
              </p:cNvPr>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4" name="Freeform 10">
                <a:extLst>
                  <a:ext uri="{FF2B5EF4-FFF2-40B4-BE49-F238E27FC236}">
                    <a16:creationId xmlns="" xmlns:a16="http://schemas.microsoft.com/office/drawing/2014/main" id="{3EC39119-9322-D440-8B0D-F5DAD735341D}"/>
                  </a:ext>
                </a:extLst>
              </p:cNvPr>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 name="T10" fmla="*/ 0 60000 65536"/>
                  <a:gd name="T11" fmla="*/ 0 60000 65536"/>
                  <a:gd name="T12" fmla="*/ 0 60000 65536"/>
                  <a:gd name="T13" fmla="*/ 0 60000 65536"/>
                  <a:gd name="T14" fmla="*/ 0 60000 65536"/>
                  <a:gd name="T15" fmla="*/ 0 w 742"/>
                  <a:gd name="T16" fmla="*/ 0 h 201"/>
                  <a:gd name="T17" fmla="*/ 742 w 742"/>
                  <a:gd name="T18" fmla="*/ 201 h 201"/>
                </a:gdLst>
                <a:ahLst/>
                <a:cxnLst>
                  <a:cxn ang="T10">
                    <a:pos x="T0" y="T1"/>
                  </a:cxn>
                  <a:cxn ang="T11">
                    <a:pos x="T2" y="T3"/>
                  </a:cxn>
                  <a:cxn ang="T12">
                    <a:pos x="T4" y="T5"/>
                  </a:cxn>
                  <a:cxn ang="T13">
                    <a:pos x="T6" y="T7"/>
                  </a:cxn>
                  <a:cxn ang="T14">
                    <a:pos x="T8" y="T9"/>
                  </a:cxn>
                </a:cxnLst>
                <a:rect l="T15" t="T16" r="T17" b="T18"/>
                <a:pathLst>
                  <a:path w="742" h="201">
                    <a:moveTo>
                      <a:pt x="741" y="200"/>
                    </a:moveTo>
                    <a:lnTo>
                      <a:pt x="741" y="0"/>
                    </a:lnTo>
                    <a:lnTo>
                      <a:pt x="0" y="0"/>
                    </a:lnTo>
                    <a:lnTo>
                      <a:pt x="0" y="200"/>
                    </a:lnTo>
                    <a:lnTo>
                      <a:pt x="741" y="20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5" name="Rectangle 11">
                <a:extLst>
                  <a:ext uri="{FF2B5EF4-FFF2-40B4-BE49-F238E27FC236}">
                    <a16:creationId xmlns="" xmlns:a16="http://schemas.microsoft.com/office/drawing/2014/main" id="{32C9DD44-67E9-664D-A656-F807F148C1FE}"/>
                  </a:ext>
                </a:extLst>
              </p:cNvPr>
              <p:cNvSpPr>
                <a:spLocks noChangeArrowheads="1"/>
              </p:cNvSpPr>
              <p:nvPr/>
            </p:nvSpPr>
            <p:spPr bwMode="auto">
              <a:xfrm>
                <a:off x="2619" y="931"/>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116" name="Rectangle 12">
                <a:extLst>
                  <a:ext uri="{FF2B5EF4-FFF2-40B4-BE49-F238E27FC236}">
                    <a16:creationId xmlns="" xmlns:a16="http://schemas.microsoft.com/office/drawing/2014/main" id="{7EC93FF5-BF82-2E43-8781-98A666D74842}"/>
                  </a:ext>
                </a:extLst>
              </p:cNvPr>
              <p:cNvSpPr>
                <a:spLocks noChangeArrowheads="1"/>
              </p:cNvSpPr>
              <p:nvPr/>
            </p:nvSpPr>
            <p:spPr bwMode="auto">
              <a:xfrm>
                <a:off x="2393" y="145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sp>
            <p:nvSpPr>
              <p:cNvPr id="117" name="Rectangle 13">
                <a:extLst>
                  <a:ext uri="{FF2B5EF4-FFF2-40B4-BE49-F238E27FC236}">
                    <a16:creationId xmlns="" xmlns:a16="http://schemas.microsoft.com/office/drawing/2014/main" id="{83CB9B05-3557-B048-BC75-48A5F48CFCA0}"/>
                  </a:ext>
                </a:extLst>
              </p:cNvPr>
              <p:cNvSpPr>
                <a:spLocks noChangeArrowheads="1"/>
              </p:cNvSpPr>
              <p:nvPr/>
            </p:nvSpPr>
            <p:spPr bwMode="auto">
              <a:xfrm>
                <a:off x="2177" y="1095"/>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sp>
            <p:nvSpPr>
              <p:cNvPr id="118" name="Rectangle 14">
                <a:extLst>
                  <a:ext uri="{FF2B5EF4-FFF2-40B4-BE49-F238E27FC236}">
                    <a16:creationId xmlns="" xmlns:a16="http://schemas.microsoft.com/office/drawing/2014/main" id="{229D98FB-C578-5C41-8E55-ACA46DFD83F3}"/>
                  </a:ext>
                </a:extLst>
              </p:cNvPr>
              <p:cNvSpPr>
                <a:spLocks noChangeArrowheads="1"/>
              </p:cNvSpPr>
              <p:nvPr/>
            </p:nvSpPr>
            <p:spPr bwMode="auto">
              <a:xfrm>
                <a:off x="3131" y="110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119" name="Line 15">
                <a:extLst>
                  <a:ext uri="{FF2B5EF4-FFF2-40B4-BE49-F238E27FC236}">
                    <a16:creationId xmlns="" xmlns:a16="http://schemas.microsoft.com/office/drawing/2014/main" id="{FAEE976D-A9C8-6848-B42C-BDB0533B4CA0}"/>
                  </a:ext>
                </a:extLst>
              </p:cNvPr>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0" name="Line 16">
                <a:extLst>
                  <a:ext uri="{FF2B5EF4-FFF2-40B4-BE49-F238E27FC236}">
                    <a16:creationId xmlns="" xmlns:a16="http://schemas.microsoft.com/office/drawing/2014/main" id="{F933B5A2-BF15-4B45-8029-828FCF58C3F3}"/>
                  </a:ext>
                </a:extLst>
              </p:cNvPr>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1" name="Line 17">
                <a:extLst>
                  <a:ext uri="{FF2B5EF4-FFF2-40B4-BE49-F238E27FC236}">
                    <a16:creationId xmlns="" xmlns:a16="http://schemas.microsoft.com/office/drawing/2014/main" id="{9D3D2552-E659-EE45-A637-E0AF79AE2BBB}"/>
                  </a:ext>
                </a:extLst>
              </p:cNvPr>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2" name="Line 18">
                <a:extLst>
                  <a:ext uri="{FF2B5EF4-FFF2-40B4-BE49-F238E27FC236}">
                    <a16:creationId xmlns="" xmlns:a16="http://schemas.microsoft.com/office/drawing/2014/main" id="{42F7967C-4919-FB4B-BD3B-2AF0A2393664}"/>
                  </a:ext>
                </a:extLst>
              </p:cNvPr>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89" name="Freeform 19">
              <a:extLst>
                <a:ext uri="{FF2B5EF4-FFF2-40B4-BE49-F238E27FC236}">
                  <a16:creationId xmlns="" xmlns:a16="http://schemas.microsoft.com/office/drawing/2014/main" id="{84CF4C43-3D68-204B-AEE2-65F251D054A5}"/>
                </a:ext>
              </a:extLst>
            </p:cNvPr>
            <p:cNvSpPr>
              <a:spLocks/>
            </p:cNvSpPr>
            <p:nvPr/>
          </p:nvSpPr>
          <p:spPr bwMode="auto">
            <a:xfrm>
              <a:off x="5879306" y="2034617"/>
              <a:ext cx="1175147" cy="427435"/>
            </a:xfrm>
            <a:custGeom>
              <a:avLst/>
              <a:gdLst>
                <a:gd name="T0" fmla="*/ 0 w 987"/>
                <a:gd name="T1" fmla="*/ 2147483647 h 359"/>
                <a:gd name="T2" fmla="*/ 2147483647 w 987"/>
                <a:gd name="T3" fmla="*/ 0 h 359"/>
                <a:gd name="T4" fmla="*/ 2147483647 w 987"/>
                <a:gd name="T5" fmla="*/ 2147483647 h 359"/>
                <a:gd name="T6" fmla="*/ 2147483647 w 987"/>
                <a:gd name="T7" fmla="*/ 2147483647 h 359"/>
                <a:gd name="T8" fmla="*/ 0 w 987"/>
                <a:gd name="T9" fmla="*/ 2147483647 h 359"/>
                <a:gd name="T10" fmla="*/ 0 60000 65536"/>
                <a:gd name="T11" fmla="*/ 0 60000 65536"/>
                <a:gd name="T12" fmla="*/ 0 60000 65536"/>
                <a:gd name="T13" fmla="*/ 0 60000 65536"/>
                <a:gd name="T14" fmla="*/ 0 60000 65536"/>
                <a:gd name="T15" fmla="*/ 0 w 987"/>
                <a:gd name="T16" fmla="*/ 0 h 359"/>
                <a:gd name="T17" fmla="*/ 987 w 987"/>
                <a:gd name="T18" fmla="*/ 359 h 359"/>
              </a:gdLst>
              <a:ahLst/>
              <a:cxnLst>
                <a:cxn ang="T10">
                  <a:pos x="T0" y="T1"/>
                </a:cxn>
                <a:cxn ang="T11">
                  <a:pos x="T2" y="T3"/>
                </a:cxn>
                <a:cxn ang="T12">
                  <a:pos x="T4" y="T5"/>
                </a:cxn>
                <a:cxn ang="T13">
                  <a:pos x="T6" y="T7"/>
                </a:cxn>
                <a:cxn ang="T14">
                  <a:pos x="T8" y="T9"/>
                </a:cxn>
              </a:cxnLst>
              <a:rect l="T15" t="T16" r="T17" b="T18"/>
              <a:pathLst>
                <a:path w="987" h="359">
                  <a:moveTo>
                    <a:pt x="0" y="179"/>
                  </a:moveTo>
                  <a:lnTo>
                    <a:pt x="487" y="0"/>
                  </a:lnTo>
                  <a:lnTo>
                    <a:pt x="986" y="185"/>
                  </a:lnTo>
                  <a:lnTo>
                    <a:pt x="487" y="358"/>
                  </a:lnTo>
                  <a:lnTo>
                    <a:pt x="0" y="17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0" name="Rectangle 20">
              <a:extLst>
                <a:ext uri="{FF2B5EF4-FFF2-40B4-BE49-F238E27FC236}">
                  <a16:creationId xmlns="" xmlns:a16="http://schemas.microsoft.com/office/drawing/2014/main" id="{1C5A8B12-1E91-944E-9C99-5BC0D75768AA}"/>
                </a:ext>
              </a:extLst>
            </p:cNvPr>
            <p:cNvSpPr>
              <a:spLocks noChangeArrowheads="1"/>
            </p:cNvSpPr>
            <p:nvPr/>
          </p:nvSpPr>
          <p:spPr bwMode="auto">
            <a:xfrm>
              <a:off x="5988844" y="2126295"/>
              <a:ext cx="91175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Works_In2</a:t>
              </a:r>
            </a:p>
          </p:txBody>
        </p:sp>
        <p:sp>
          <p:nvSpPr>
            <p:cNvPr id="91" name="Freeform 21">
              <a:extLst>
                <a:ext uri="{FF2B5EF4-FFF2-40B4-BE49-F238E27FC236}">
                  <a16:creationId xmlns="" xmlns:a16="http://schemas.microsoft.com/office/drawing/2014/main" id="{FC8ECFA1-D92A-E042-9C63-060F808498E0}"/>
                </a:ext>
              </a:extLst>
            </p:cNvPr>
            <p:cNvSpPr>
              <a:spLocks/>
            </p:cNvSpPr>
            <p:nvPr/>
          </p:nvSpPr>
          <p:spPr bwMode="auto">
            <a:xfrm>
              <a:off x="5823347" y="1394061"/>
              <a:ext cx="603647" cy="254794"/>
            </a:xfrm>
            <a:custGeom>
              <a:avLst/>
              <a:gdLst>
                <a:gd name="T0" fmla="*/ 2147483647 w 507"/>
                <a:gd name="T1" fmla="*/ 2147483647 h 214"/>
                <a:gd name="T2" fmla="*/ 2147483647 w 507"/>
                <a:gd name="T3" fmla="*/ 2147483647 h 214"/>
                <a:gd name="T4" fmla="*/ 2147483647 w 507"/>
                <a:gd name="T5" fmla="*/ 2147483647 h 214"/>
                <a:gd name="T6" fmla="*/ 2147483647 w 507"/>
                <a:gd name="T7" fmla="*/ 2147483647 h 214"/>
                <a:gd name="T8" fmla="*/ 2147483647 w 507"/>
                <a:gd name="T9" fmla="*/ 2147483647 h 214"/>
                <a:gd name="T10" fmla="*/ 2147483647 w 507"/>
                <a:gd name="T11" fmla="*/ 2147483647 h 214"/>
                <a:gd name="T12" fmla="*/ 2147483647 w 507"/>
                <a:gd name="T13" fmla="*/ 2147483647 h 214"/>
                <a:gd name="T14" fmla="*/ 2147483647 w 507"/>
                <a:gd name="T15" fmla="*/ 2147483647 h 214"/>
                <a:gd name="T16" fmla="*/ 2147483647 w 507"/>
                <a:gd name="T17" fmla="*/ 2147483647 h 214"/>
                <a:gd name="T18" fmla="*/ 2147483647 w 507"/>
                <a:gd name="T19" fmla="*/ 2147483647 h 214"/>
                <a:gd name="T20" fmla="*/ 2147483647 w 507"/>
                <a:gd name="T21" fmla="*/ 2147483647 h 214"/>
                <a:gd name="T22" fmla="*/ 2147483647 w 507"/>
                <a:gd name="T23" fmla="*/ 2147483647 h 214"/>
                <a:gd name="T24" fmla="*/ 2147483647 w 507"/>
                <a:gd name="T25" fmla="*/ 2147483647 h 214"/>
                <a:gd name="T26" fmla="*/ 2147483647 w 507"/>
                <a:gd name="T27" fmla="*/ 2147483647 h 214"/>
                <a:gd name="T28" fmla="*/ 2147483647 w 507"/>
                <a:gd name="T29" fmla="*/ 2147483647 h 214"/>
                <a:gd name="T30" fmla="*/ 2147483647 w 507"/>
                <a:gd name="T31" fmla="*/ 2147483647 h 214"/>
                <a:gd name="T32" fmla="*/ 2147483647 w 507"/>
                <a:gd name="T33" fmla="*/ 2147483647 h 214"/>
                <a:gd name="T34" fmla="*/ 2147483647 w 507"/>
                <a:gd name="T35" fmla="*/ 2147483647 h 214"/>
                <a:gd name="T36" fmla="*/ 2147483647 w 507"/>
                <a:gd name="T37" fmla="*/ 2147483647 h 214"/>
                <a:gd name="T38" fmla="*/ 2147483647 w 507"/>
                <a:gd name="T39" fmla="*/ 2147483647 h 214"/>
                <a:gd name="T40" fmla="*/ 2147483647 w 507"/>
                <a:gd name="T41" fmla="*/ 2147483647 h 214"/>
                <a:gd name="T42" fmla="*/ 2147483647 w 507"/>
                <a:gd name="T43" fmla="*/ 2147483647 h 214"/>
                <a:gd name="T44" fmla="*/ 2147483647 w 507"/>
                <a:gd name="T45" fmla="*/ 2147483647 h 214"/>
                <a:gd name="T46" fmla="*/ 2147483647 w 507"/>
                <a:gd name="T47" fmla="*/ 2147483647 h 214"/>
                <a:gd name="T48" fmla="*/ 2147483647 w 507"/>
                <a:gd name="T49" fmla="*/ 2147483647 h 214"/>
                <a:gd name="T50" fmla="*/ 2147483647 w 507"/>
                <a:gd name="T51" fmla="*/ 2147483647 h 214"/>
                <a:gd name="T52" fmla="*/ 2147483647 w 507"/>
                <a:gd name="T53" fmla="*/ 0 h 214"/>
                <a:gd name="T54" fmla="*/ 2147483647 w 507"/>
                <a:gd name="T55" fmla="*/ 0 h 214"/>
                <a:gd name="T56" fmla="*/ 2147483647 w 507"/>
                <a:gd name="T57" fmla="*/ 2147483647 h 214"/>
                <a:gd name="T58" fmla="*/ 2147483647 w 507"/>
                <a:gd name="T59" fmla="*/ 2147483647 h 214"/>
                <a:gd name="T60" fmla="*/ 2147483647 w 507"/>
                <a:gd name="T61" fmla="*/ 2147483647 h 214"/>
                <a:gd name="T62" fmla="*/ 2147483647 w 507"/>
                <a:gd name="T63" fmla="*/ 2147483647 h 214"/>
                <a:gd name="T64" fmla="*/ 2147483647 w 507"/>
                <a:gd name="T65" fmla="*/ 2147483647 h 214"/>
                <a:gd name="T66" fmla="*/ 2147483647 w 507"/>
                <a:gd name="T67" fmla="*/ 2147483647 h 214"/>
                <a:gd name="T68" fmla="*/ 2147483647 w 507"/>
                <a:gd name="T69" fmla="*/ 2147483647 h 214"/>
                <a:gd name="T70" fmla="*/ 2147483647 w 507"/>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7"/>
                <a:gd name="T109" fmla="*/ 0 h 214"/>
                <a:gd name="T110" fmla="*/ 507 w 507"/>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2" name="Freeform 22">
              <a:extLst>
                <a:ext uri="{FF2B5EF4-FFF2-40B4-BE49-F238E27FC236}">
                  <a16:creationId xmlns="" xmlns:a16="http://schemas.microsoft.com/office/drawing/2014/main" id="{464A6E29-265F-834F-89D1-2B26416E839C}"/>
                </a:ext>
              </a:extLst>
            </p:cNvPr>
            <p:cNvSpPr>
              <a:spLocks/>
            </p:cNvSpPr>
            <p:nvPr/>
          </p:nvSpPr>
          <p:spPr bwMode="auto">
            <a:xfrm>
              <a:off x="6500813" y="1394061"/>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3" name="Rectangle 23">
              <a:extLst>
                <a:ext uri="{FF2B5EF4-FFF2-40B4-BE49-F238E27FC236}">
                  <a16:creationId xmlns="" xmlns:a16="http://schemas.microsoft.com/office/drawing/2014/main" id="{6EC24366-88F3-C246-911B-E9DE857A4A95}"/>
                </a:ext>
              </a:extLst>
            </p:cNvPr>
            <p:cNvSpPr>
              <a:spLocks noChangeArrowheads="1"/>
            </p:cNvSpPr>
            <p:nvPr/>
          </p:nvSpPr>
          <p:spPr bwMode="auto">
            <a:xfrm>
              <a:off x="5901929" y="1372629"/>
              <a:ext cx="4784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from</a:t>
              </a:r>
            </a:p>
          </p:txBody>
        </p:sp>
        <p:sp>
          <p:nvSpPr>
            <p:cNvPr id="94" name="Rectangle 24">
              <a:extLst>
                <a:ext uri="{FF2B5EF4-FFF2-40B4-BE49-F238E27FC236}">
                  <a16:creationId xmlns="" xmlns:a16="http://schemas.microsoft.com/office/drawing/2014/main" id="{85834E27-C011-B743-87A0-993B1F2CD5F4}"/>
                </a:ext>
              </a:extLst>
            </p:cNvPr>
            <p:cNvSpPr>
              <a:spLocks noChangeArrowheads="1"/>
            </p:cNvSpPr>
            <p:nvPr/>
          </p:nvSpPr>
          <p:spPr bwMode="auto">
            <a:xfrm>
              <a:off x="6679406" y="1357151"/>
              <a:ext cx="28293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to</a:t>
              </a:r>
            </a:p>
          </p:txBody>
        </p:sp>
        <p:sp>
          <p:nvSpPr>
            <p:cNvPr id="95" name="Line 25">
              <a:extLst>
                <a:ext uri="{FF2B5EF4-FFF2-40B4-BE49-F238E27FC236}">
                  <a16:creationId xmlns="" xmlns:a16="http://schemas.microsoft.com/office/drawing/2014/main" id="{E2E914E8-923B-854F-8DFF-6A79B3D48479}"/>
                </a:ext>
              </a:extLst>
            </p:cNvPr>
            <p:cNvSpPr>
              <a:spLocks noChangeShapeType="1"/>
            </p:cNvSpPr>
            <p:nvPr/>
          </p:nvSpPr>
          <p:spPr bwMode="auto">
            <a:xfrm flipH="1">
              <a:off x="6671072" y="1665523"/>
              <a:ext cx="55959" cy="45839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6" name="Freeform 26">
              <a:extLst>
                <a:ext uri="{FF2B5EF4-FFF2-40B4-BE49-F238E27FC236}">
                  <a16:creationId xmlns="" xmlns:a16="http://schemas.microsoft.com/office/drawing/2014/main" id="{69D94433-4FC4-D84A-A1C4-007B1666535A}"/>
                </a:ext>
              </a:extLst>
            </p:cNvPr>
            <p:cNvSpPr>
              <a:spLocks/>
            </p:cNvSpPr>
            <p:nvPr/>
          </p:nvSpPr>
          <p:spPr bwMode="auto">
            <a:xfrm>
              <a:off x="7986713" y="1728627"/>
              <a:ext cx="602456" cy="254794"/>
            </a:xfrm>
            <a:custGeom>
              <a:avLst/>
              <a:gdLst>
                <a:gd name="T0" fmla="*/ 2147483647 w 506"/>
                <a:gd name="T1" fmla="*/ 2147483647 h 214"/>
                <a:gd name="T2" fmla="*/ 2147483647 w 506"/>
                <a:gd name="T3" fmla="*/ 2147483647 h 214"/>
                <a:gd name="T4" fmla="*/ 2147483647 w 506"/>
                <a:gd name="T5" fmla="*/ 2147483647 h 214"/>
                <a:gd name="T6" fmla="*/ 2147483647 w 506"/>
                <a:gd name="T7" fmla="*/ 2147483647 h 214"/>
                <a:gd name="T8" fmla="*/ 2147483647 w 506"/>
                <a:gd name="T9" fmla="*/ 2147483647 h 214"/>
                <a:gd name="T10" fmla="*/ 2147483647 w 506"/>
                <a:gd name="T11" fmla="*/ 2147483647 h 214"/>
                <a:gd name="T12" fmla="*/ 2147483647 w 506"/>
                <a:gd name="T13" fmla="*/ 2147483647 h 214"/>
                <a:gd name="T14" fmla="*/ 2147483647 w 506"/>
                <a:gd name="T15" fmla="*/ 2147483647 h 214"/>
                <a:gd name="T16" fmla="*/ 2147483647 w 506"/>
                <a:gd name="T17" fmla="*/ 2147483647 h 214"/>
                <a:gd name="T18" fmla="*/ 2147483647 w 506"/>
                <a:gd name="T19" fmla="*/ 2147483647 h 214"/>
                <a:gd name="T20" fmla="*/ 2147483647 w 506"/>
                <a:gd name="T21" fmla="*/ 2147483647 h 214"/>
                <a:gd name="T22" fmla="*/ 2147483647 w 506"/>
                <a:gd name="T23" fmla="*/ 2147483647 h 214"/>
                <a:gd name="T24" fmla="*/ 2147483647 w 506"/>
                <a:gd name="T25" fmla="*/ 2147483647 h 214"/>
                <a:gd name="T26" fmla="*/ 2147483647 w 506"/>
                <a:gd name="T27" fmla="*/ 2147483647 h 214"/>
                <a:gd name="T28" fmla="*/ 2147483647 w 506"/>
                <a:gd name="T29" fmla="*/ 2147483647 h 214"/>
                <a:gd name="T30" fmla="*/ 2147483647 w 506"/>
                <a:gd name="T31" fmla="*/ 2147483647 h 214"/>
                <a:gd name="T32" fmla="*/ 2147483647 w 506"/>
                <a:gd name="T33" fmla="*/ 2147483647 h 214"/>
                <a:gd name="T34" fmla="*/ 2147483647 w 506"/>
                <a:gd name="T35" fmla="*/ 2147483647 h 214"/>
                <a:gd name="T36" fmla="*/ 2147483647 w 506"/>
                <a:gd name="T37" fmla="*/ 2147483647 h 214"/>
                <a:gd name="T38" fmla="*/ 2147483647 w 506"/>
                <a:gd name="T39" fmla="*/ 2147483647 h 214"/>
                <a:gd name="T40" fmla="*/ 2147483647 w 506"/>
                <a:gd name="T41" fmla="*/ 2147483647 h 214"/>
                <a:gd name="T42" fmla="*/ 2147483647 w 506"/>
                <a:gd name="T43" fmla="*/ 2147483647 h 214"/>
                <a:gd name="T44" fmla="*/ 2147483647 w 506"/>
                <a:gd name="T45" fmla="*/ 2147483647 h 214"/>
                <a:gd name="T46" fmla="*/ 2147483647 w 506"/>
                <a:gd name="T47" fmla="*/ 2147483647 h 214"/>
                <a:gd name="T48" fmla="*/ 2147483647 w 506"/>
                <a:gd name="T49" fmla="*/ 2147483647 h 214"/>
                <a:gd name="T50" fmla="*/ 2147483647 w 506"/>
                <a:gd name="T51" fmla="*/ 2147483647 h 214"/>
                <a:gd name="T52" fmla="*/ 2147483647 w 506"/>
                <a:gd name="T53" fmla="*/ 0 h 214"/>
                <a:gd name="T54" fmla="*/ 2147483647 w 506"/>
                <a:gd name="T55" fmla="*/ 0 h 214"/>
                <a:gd name="T56" fmla="*/ 2147483647 w 506"/>
                <a:gd name="T57" fmla="*/ 2147483647 h 214"/>
                <a:gd name="T58" fmla="*/ 2147483647 w 506"/>
                <a:gd name="T59" fmla="*/ 2147483647 h 214"/>
                <a:gd name="T60" fmla="*/ 2147483647 w 506"/>
                <a:gd name="T61" fmla="*/ 2147483647 h 214"/>
                <a:gd name="T62" fmla="*/ 2147483647 w 506"/>
                <a:gd name="T63" fmla="*/ 2147483647 h 214"/>
                <a:gd name="T64" fmla="*/ 2147483647 w 506"/>
                <a:gd name="T65" fmla="*/ 2147483647 h 214"/>
                <a:gd name="T66" fmla="*/ 2147483647 w 506"/>
                <a:gd name="T67" fmla="*/ 2147483647 h 214"/>
                <a:gd name="T68" fmla="*/ 2147483647 w 506"/>
                <a:gd name="T69" fmla="*/ 2147483647 h 214"/>
                <a:gd name="T70" fmla="*/ 2147483647 w 506"/>
                <a:gd name="T71" fmla="*/ 2147483647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97" name="Freeform 27">
              <a:extLst>
                <a:ext uri="{FF2B5EF4-FFF2-40B4-BE49-F238E27FC236}">
                  <a16:creationId xmlns="" xmlns:a16="http://schemas.microsoft.com/office/drawing/2014/main" id="{759341D1-8E10-9C4C-9457-15C6A462BC0D}"/>
                </a:ext>
              </a:extLst>
            </p:cNvPr>
            <p:cNvSpPr>
              <a:spLocks/>
            </p:cNvSpPr>
            <p:nvPr/>
          </p:nvSpPr>
          <p:spPr bwMode="auto">
            <a:xfrm>
              <a:off x="7308056" y="2139392"/>
              <a:ext cx="1058466" cy="276225"/>
            </a:xfrm>
            <a:custGeom>
              <a:avLst/>
              <a:gdLst>
                <a:gd name="T0" fmla="*/ 2147483647 w 889"/>
                <a:gd name="T1" fmla="*/ 2147483647 h 232"/>
                <a:gd name="T2" fmla="*/ 2147483647 w 889"/>
                <a:gd name="T3" fmla="*/ 0 h 232"/>
                <a:gd name="T4" fmla="*/ 0 w 889"/>
                <a:gd name="T5" fmla="*/ 0 h 232"/>
                <a:gd name="T6" fmla="*/ 0 w 889"/>
                <a:gd name="T7" fmla="*/ 2147483647 h 232"/>
                <a:gd name="T8" fmla="*/ 2147483647 w 889"/>
                <a:gd name="T9" fmla="*/ 2147483647 h 232"/>
                <a:gd name="T10" fmla="*/ 0 60000 65536"/>
                <a:gd name="T11" fmla="*/ 0 60000 65536"/>
                <a:gd name="T12" fmla="*/ 0 60000 65536"/>
                <a:gd name="T13" fmla="*/ 0 60000 65536"/>
                <a:gd name="T14" fmla="*/ 0 60000 65536"/>
                <a:gd name="T15" fmla="*/ 0 w 889"/>
                <a:gd name="T16" fmla="*/ 0 h 232"/>
                <a:gd name="T17" fmla="*/ 889 w 889"/>
                <a:gd name="T18" fmla="*/ 232 h 232"/>
              </a:gdLst>
              <a:ahLst/>
              <a:cxnLst>
                <a:cxn ang="T10">
                  <a:pos x="T0" y="T1"/>
                </a:cxn>
                <a:cxn ang="T11">
                  <a:pos x="T2" y="T3"/>
                </a:cxn>
                <a:cxn ang="T12">
                  <a:pos x="T4" y="T5"/>
                </a:cxn>
                <a:cxn ang="T13">
                  <a:pos x="T6" y="T7"/>
                </a:cxn>
                <a:cxn ang="T14">
                  <a:pos x="T8" y="T9"/>
                </a:cxn>
              </a:cxnLst>
              <a:rect l="T15" t="T16" r="T17" b="T18"/>
              <a:pathLst>
                <a:path w="889" h="232">
                  <a:moveTo>
                    <a:pt x="888" y="231"/>
                  </a:moveTo>
                  <a:lnTo>
                    <a:pt x="888" y="0"/>
                  </a:lnTo>
                  <a:lnTo>
                    <a:pt x="0" y="0"/>
                  </a:lnTo>
                  <a:lnTo>
                    <a:pt x="0" y="231"/>
                  </a:lnTo>
                  <a:lnTo>
                    <a:pt x="888" y="23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98" name="Group 28">
              <a:extLst>
                <a:ext uri="{FF2B5EF4-FFF2-40B4-BE49-F238E27FC236}">
                  <a16:creationId xmlns="" xmlns:a16="http://schemas.microsoft.com/office/drawing/2014/main" id="{44AAB434-FC94-5F44-BA8C-DC964655A191}"/>
                </a:ext>
              </a:extLst>
            </p:cNvPr>
            <p:cNvGrpSpPr>
              <a:grpSpLocks/>
            </p:cNvGrpSpPr>
            <p:nvPr/>
          </p:nvGrpSpPr>
          <p:grpSpPr bwMode="auto">
            <a:xfrm>
              <a:off x="7365206" y="1541701"/>
              <a:ext cx="734616" cy="259557"/>
              <a:chOff x="4630" y="966"/>
              <a:chExt cx="617" cy="218"/>
            </a:xfrm>
          </p:grpSpPr>
          <p:sp>
            <p:nvSpPr>
              <p:cNvPr id="109" name="Freeform 29">
                <a:extLst>
                  <a:ext uri="{FF2B5EF4-FFF2-40B4-BE49-F238E27FC236}">
                    <a16:creationId xmlns="" xmlns:a16="http://schemas.microsoft.com/office/drawing/2014/main" id="{9729D885-CAA5-6A4F-A0D1-394FC73475DE}"/>
                  </a:ext>
                </a:extLst>
              </p:cNvPr>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7"/>
                  <a:gd name="T109" fmla="*/ 0 h 215"/>
                  <a:gd name="T110" fmla="*/ 617 w 617"/>
                  <a:gd name="T111" fmla="*/ 215 h 2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10" name="Rectangle 30">
                <a:extLst>
                  <a:ext uri="{FF2B5EF4-FFF2-40B4-BE49-F238E27FC236}">
                    <a16:creationId xmlns="" xmlns:a16="http://schemas.microsoft.com/office/drawing/2014/main" id="{6979AB30-9AC0-914D-B32C-137B13A52131}"/>
                  </a:ext>
                </a:extLst>
              </p:cNvPr>
              <p:cNvSpPr>
                <a:spLocks noChangeArrowheads="1"/>
              </p:cNvSpPr>
              <p:nvPr/>
            </p:nvSpPr>
            <p:spPr bwMode="auto">
              <a:xfrm>
                <a:off x="4665" y="972"/>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99" name="Rectangle 31">
              <a:extLst>
                <a:ext uri="{FF2B5EF4-FFF2-40B4-BE49-F238E27FC236}">
                  <a16:creationId xmlns="" xmlns:a16="http://schemas.microsoft.com/office/drawing/2014/main" id="{9B7C4577-95BE-BB45-B309-F036128D2EB2}"/>
                </a:ext>
              </a:extLst>
            </p:cNvPr>
            <p:cNvSpPr>
              <a:spLocks noChangeArrowheads="1"/>
            </p:cNvSpPr>
            <p:nvPr/>
          </p:nvSpPr>
          <p:spPr bwMode="auto">
            <a:xfrm>
              <a:off x="7968853" y="1744104"/>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budget</a:t>
              </a:r>
            </a:p>
          </p:txBody>
        </p:sp>
        <p:grpSp>
          <p:nvGrpSpPr>
            <p:cNvPr id="100" name="Group 32">
              <a:extLst>
                <a:ext uri="{FF2B5EF4-FFF2-40B4-BE49-F238E27FC236}">
                  <a16:creationId xmlns="" xmlns:a16="http://schemas.microsoft.com/office/drawing/2014/main" id="{88F906AA-2F49-254A-8A66-FA75B037D6A6}"/>
                </a:ext>
              </a:extLst>
            </p:cNvPr>
            <p:cNvGrpSpPr>
              <a:grpSpLocks/>
            </p:cNvGrpSpPr>
            <p:nvPr/>
          </p:nvGrpSpPr>
          <p:grpSpPr bwMode="auto">
            <a:xfrm>
              <a:off x="6880622" y="1701241"/>
              <a:ext cx="602456" cy="282179"/>
              <a:chOff x="4223" y="1100"/>
              <a:chExt cx="506" cy="237"/>
            </a:xfrm>
          </p:grpSpPr>
          <p:sp>
            <p:nvSpPr>
              <p:cNvPr id="107" name="Freeform 33">
                <a:extLst>
                  <a:ext uri="{FF2B5EF4-FFF2-40B4-BE49-F238E27FC236}">
                    <a16:creationId xmlns="" xmlns:a16="http://schemas.microsoft.com/office/drawing/2014/main" id="{8DDC1EC0-DDCE-AD41-A3F9-A685D2C60D43}"/>
                  </a:ext>
                </a:extLst>
              </p:cNvPr>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6"/>
                  <a:gd name="T109" fmla="*/ 0 h 214"/>
                  <a:gd name="T110" fmla="*/ 506 w 506"/>
                  <a:gd name="T111" fmla="*/ 214 h 2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108" name="Rectangle 34">
                <a:extLst>
                  <a:ext uri="{FF2B5EF4-FFF2-40B4-BE49-F238E27FC236}">
                    <a16:creationId xmlns="" xmlns:a16="http://schemas.microsoft.com/office/drawing/2014/main" id="{CBD0D7B9-4422-854A-845F-9ACACDFFC3E6}"/>
                  </a:ext>
                </a:extLst>
              </p:cNvPr>
              <p:cNvSpPr>
                <a:spLocks noChangeArrowheads="1"/>
              </p:cNvSpPr>
              <p:nvPr/>
            </p:nvSpPr>
            <p:spPr bwMode="auto">
              <a:xfrm>
                <a:off x="4355" y="1100"/>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sp>
          <p:nvSpPr>
            <p:cNvPr id="101" name="Rectangle 35">
              <a:extLst>
                <a:ext uri="{FF2B5EF4-FFF2-40B4-BE49-F238E27FC236}">
                  <a16:creationId xmlns="" xmlns:a16="http://schemas.microsoft.com/office/drawing/2014/main" id="{A1A8D67F-DFDD-6648-998E-CD57D8DC31D5}"/>
                </a:ext>
              </a:extLst>
            </p:cNvPr>
            <p:cNvSpPr>
              <a:spLocks noChangeArrowheads="1"/>
            </p:cNvSpPr>
            <p:nvPr/>
          </p:nvSpPr>
          <p:spPr bwMode="auto">
            <a:xfrm>
              <a:off x="7344966" y="2112007"/>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dirty="0"/>
                <a:t>Departments</a:t>
              </a:r>
            </a:p>
          </p:txBody>
        </p:sp>
        <p:sp>
          <p:nvSpPr>
            <p:cNvPr id="102" name="Line 36">
              <a:extLst>
                <a:ext uri="{FF2B5EF4-FFF2-40B4-BE49-F238E27FC236}">
                  <a16:creationId xmlns="" xmlns:a16="http://schemas.microsoft.com/office/drawing/2014/main" id="{2C379AAE-6960-BB4D-A335-213869F062DB}"/>
                </a:ext>
              </a:extLst>
            </p:cNvPr>
            <p:cNvSpPr>
              <a:spLocks noChangeShapeType="1"/>
            </p:cNvSpPr>
            <p:nvPr/>
          </p:nvSpPr>
          <p:spPr bwMode="auto">
            <a:xfrm>
              <a:off x="7084218" y="2254883"/>
              <a:ext cx="21550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3" name="Line 37">
              <a:extLst>
                <a:ext uri="{FF2B5EF4-FFF2-40B4-BE49-F238E27FC236}">
                  <a16:creationId xmlns="" xmlns:a16="http://schemas.microsoft.com/office/drawing/2014/main" id="{23770FD8-A756-1840-BF73-73D614BB4E87}"/>
                </a:ext>
              </a:extLst>
            </p:cNvPr>
            <p:cNvSpPr>
              <a:spLocks noChangeShapeType="1"/>
            </p:cNvSpPr>
            <p:nvPr/>
          </p:nvSpPr>
          <p:spPr bwMode="auto">
            <a:xfrm flipH="1">
              <a:off x="7985522" y="1973895"/>
              <a:ext cx="180975" cy="1619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4" name="Line 71">
              <a:extLst>
                <a:ext uri="{FF2B5EF4-FFF2-40B4-BE49-F238E27FC236}">
                  <a16:creationId xmlns="" xmlns:a16="http://schemas.microsoft.com/office/drawing/2014/main" id="{742D6FCC-B813-5E4E-A517-0F99CB34ABC9}"/>
                </a:ext>
              </a:extLst>
            </p:cNvPr>
            <p:cNvSpPr>
              <a:spLocks noChangeShapeType="1"/>
            </p:cNvSpPr>
            <p:nvPr/>
          </p:nvSpPr>
          <p:spPr bwMode="auto">
            <a:xfrm>
              <a:off x="6200775" y="1653617"/>
              <a:ext cx="47625" cy="447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5" name="Line 72">
              <a:extLst>
                <a:ext uri="{FF2B5EF4-FFF2-40B4-BE49-F238E27FC236}">
                  <a16:creationId xmlns="" xmlns:a16="http://schemas.microsoft.com/office/drawing/2014/main" id="{8A02F0BB-41A6-5349-BD2B-0BC619976392}"/>
                </a:ext>
              </a:extLst>
            </p:cNvPr>
            <p:cNvSpPr>
              <a:spLocks noChangeShapeType="1"/>
            </p:cNvSpPr>
            <p:nvPr/>
          </p:nvSpPr>
          <p:spPr bwMode="auto">
            <a:xfrm>
              <a:off x="7739062" y="1825067"/>
              <a:ext cx="0"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6" name="Line 73">
              <a:extLst>
                <a:ext uri="{FF2B5EF4-FFF2-40B4-BE49-F238E27FC236}">
                  <a16:creationId xmlns="" xmlns:a16="http://schemas.microsoft.com/office/drawing/2014/main" id="{057392DF-FAEF-8D47-8C23-80A51B14384F}"/>
                </a:ext>
              </a:extLst>
            </p:cNvPr>
            <p:cNvSpPr>
              <a:spLocks noChangeShapeType="1"/>
            </p:cNvSpPr>
            <p:nvPr/>
          </p:nvSpPr>
          <p:spPr bwMode="auto">
            <a:xfrm>
              <a:off x="7343775" y="1996517"/>
              <a:ext cx="104775" cy="1047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9926127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8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8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x-none"/>
              <a:t>E-R Diagram as Wallpaper</a:t>
            </a:r>
          </a:p>
        </p:txBody>
      </p:sp>
      <p:sp>
        <p:nvSpPr>
          <p:cNvPr id="69635" name="Rectangle 3"/>
          <p:cNvSpPr>
            <a:spLocks noGrp="1" noChangeArrowheads="1"/>
          </p:cNvSpPr>
          <p:nvPr>
            <p:ph type="body" idx="1"/>
          </p:nvPr>
        </p:nvSpPr>
        <p:spPr/>
        <p:txBody>
          <a:bodyPr/>
          <a:lstStyle/>
          <a:p>
            <a:r>
              <a:rPr lang="en-US" altLang="x-none"/>
              <a:t>Very common for them to be wall-sized</a:t>
            </a:r>
          </a:p>
        </p:txBody>
      </p:sp>
      <p:pic>
        <p:nvPicPr>
          <p:cNvPr id="69636" name="Picture 5" descr="dozens of pieces of paper on a wall outlining an ER Diagram" title="ER Diamong In Real Life">
            <a:hlinkClick r:id="rId3"/>
          </p:cNvPr>
          <p:cNvPicPr>
            <a:picLocks noChangeAspect="1"/>
          </p:cNvPicPr>
          <p:nvPr/>
        </p:nvPicPr>
        <p:blipFill>
          <a:blip r:embed="rId4">
            <a:extLst>
              <a:ext uri="{28A0092B-C50C-407E-A947-70E740481C1C}">
                <a14:useLocalDpi xmlns:a14="http://schemas.microsoft.com/office/drawing/2010/main" val="0"/>
              </a:ext>
            </a:extLst>
          </a:blip>
          <a:srcRect t="24533" b="8151"/>
          <a:stretch>
            <a:fillRect/>
          </a:stretch>
        </p:blipFill>
        <p:spPr bwMode="auto">
          <a:xfrm>
            <a:off x="304800" y="1815609"/>
            <a:ext cx="5725054" cy="289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393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DA6E7-1C36-944D-8FBF-312FFBD3F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EED8923-14CF-624B-8E2D-B59658EAA1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724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Design, Part 4</a:t>
            </a:r>
          </a:p>
        </p:txBody>
      </p:sp>
      <p:sp>
        <p:nvSpPr>
          <p:cNvPr id="32771" name="Rectangle 3"/>
          <p:cNvSpPr>
            <a:spLocks noGrp="1" noChangeArrowheads="1"/>
          </p:cNvSpPr>
          <p:nvPr>
            <p:ph type="body" idx="1"/>
          </p:nvPr>
        </p:nvSpPr>
        <p:spPr/>
        <p:txBody>
          <a:bodyPr>
            <a:normAutofit fontScale="92500" lnSpcReduction="20000"/>
          </a:bodyPr>
          <a:lstStyle/>
          <a:p>
            <a:r>
              <a:rPr lang="en-US" altLang="x-none" dirty="0"/>
              <a:t>Requirements Analysis</a:t>
            </a:r>
          </a:p>
          <a:p>
            <a:pPr lvl="1"/>
            <a:r>
              <a:rPr lang="en-US" altLang="x-none" dirty="0"/>
              <a:t> user needs; what must database do?</a:t>
            </a:r>
          </a:p>
          <a:p>
            <a:r>
              <a:rPr lang="en-US" altLang="x-none" dirty="0"/>
              <a:t>Conceptual Design</a:t>
            </a:r>
          </a:p>
          <a:p>
            <a:pPr lvl="1"/>
            <a:r>
              <a:rPr lang="en-US" altLang="x-none" i="1" dirty="0"/>
              <a:t> high level description (often done w/ER model)</a:t>
            </a:r>
          </a:p>
          <a:p>
            <a:pPr lvl="1"/>
            <a:r>
              <a:rPr lang="en-US" altLang="x-none" dirty="0"/>
              <a:t> ORM encourages you to program here</a:t>
            </a:r>
          </a:p>
          <a:p>
            <a:r>
              <a:rPr lang="en-US" altLang="x-none" b="1" dirty="0"/>
              <a:t>Logical Design</a:t>
            </a:r>
          </a:p>
          <a:p>
            <a:pPr lvl="1"/>
            <a:r>
              <a:rPr lang="en-US" altLang="x-none" b="1" dirty="0"/>
              <a:t> translate ER into DBMS data model</a:t>
            </a:r>
          </a:p>
          <a:p>
            <a:pPr lvl="1"/>
            <a:r>
              <a:rPr lang="en-US" altLang="x-none" b="1" dirty="0"/>
              <a:t> ORMs often require you to help here too</a:t>
            </a:r>
          </a:p>
          <a:p>
            <a:r>
              <a:rPr lang="en-US" altLang="x-none" dirty="0"/>
              <a:t>Schema Refinement </a:t>
            </a:r>
          </a:p>
          <a:p>
            <a:pPr lvl="1"/>
            <a:r>
              <a:rPr lang="en-US" altLang="x-none" dirty="0"/>
              <a:t> consistency, normalization</a:t>
            </a:r>
          </a:p>
          <a:p>
            <a:r>
              <a:rPr lang="en-US" altLang="x-none" dirty="0"/>
              <a:t>Physical Design - indexes, disk layout</a:t>
            </a:r>
          </a:p>
          <a:p>
            <a:r>
              <a:rPr lang="en-US" altLang="x-none" dirty="0"/>
              <a:t>Security Design - who accesses what, and how</a:t>
            </a:r>
          </a:p>
        </p:txBody>
      </p:sp>
      <p:sp>
        <p:nvSpPr>
          <p:cNvPr id="7" name="Left Arrow 6" descr="Arrow pointing to Logical design step in database design" title="You are here"/>
          <p:cNvSpPr/>
          <p:nvPr/>
        </p:nvSpPr>
        <p:spPr>
          <a:xfrm>
            <a:off x="6027043" y="28765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Logical design step in database design" title="You are here"/>
          <p:cNvSpPr txBox="1"/>
          <p:nvPr/>
        </p:nvSpPr>
        <p:spPr>
          <a:xfrm flipH="1">
            <a:off x="6326895" y="28765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sp>
        <p:nvSpPr>
          <p:cNvPr id="10" name="Left Arrow 9" descr="Arrow pointing to Conceptual Design portion of the database design steps" title="You have Completed">
            <a:extLst>
              <a:ext uri="{FF2B5EF4-FFF2-40B4-BE49-F238E27FC236}">
                <a16:creationId xmlns="" xmlns:a16="http://schemas.microsoft.com/office/drawing/2014/main" id="{FC847EDC-370B-0A46-A0F6-948045F393B5}"/>
              </a:ext>
            </a:extLst>
          </p:cNvPr>
          <p:cNvSpPr/>
          <p:nvPr/>
        </p:nvSpPr>
        <p:spPr>
          <a:xfrm>
            <a:off x="6096000" y="2051126"/>
            <a:ext cx="299852" cy="297614"/>
          </a:xfrm>
          <a:prstGeom prst="leftArrow">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11" name="TextBox 10" descr="Arrow pointing to Conceptual Design portion of the database design steps" title="You have Completed">
            <a:extLst>
              <a:ext uri="{FF2B5EF4-FFF2-40B4-BE49-F238E27FC236}">
                <a16:creationId xmlns="" xmlns:a16="http://schemas.microsoft.com/office/drawing/2014/main" id="{302979CE-E712-6642-86C3-9B3476E59FDD}"/>
              </a:ext>
            </a:extLst>
          </p:cNvPr>
          <p:cNvSpPr txBox="1"/>
          <p:nvPr/>
        </p:nvSpPr>
        <p:spPr>
          <a:xfrm>
            <a:off x="6423284" y="2025575"/>
            <a:ext cx="1297695" cy="323165"/>
          </a:xfrm>
          <a:prstGeom prst="rect">
            <a:avLst/>
          </a:prstGeom>
          <a:noFill/>
        </p:spPr>
        <p:txBody>
          <a:bodyPr wrap="square" rtlCol="0">
            <a:spAutoFit/>
          </a:bodyPr>
          <a:lstStyle/>
          <a:p>
            <a:r>
              <a:rPr lang="en-US" sz="1500" dirty="0">
                <a:solidFill>
                  <a:schemeClr val="bg2">
                    <a:lumMod val="50000"/>
                  </a:schemeClr>
                </a:solidFill>
                <a:latin typeface="Helvetica Neue" charset="0"/>
                <a:ea typeface="Helvetica Neue" charset="0"/>
                <a:cs typeface="Helvetica Neue" charset="0"/>
              </a:rPr>
              <a:t>Completed</a:t>
            </a:r>
          </a:p>
        </p:txBody>
      </p:sp>
    </p:spTree>
    <p:extLst>
      <p:ext uri="{BB962C8B-B14F-4D97-AF65-F5344CB8AC3E}">
        <p14:creationId xmlns:p14="http://schemas.microsoft.com/office/powerpoint/2010/main" val="1400458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x-none"/>
              <a:t>Converting ER to Relational </a:t>
            </a:r>
          </a:p>
        </p:txBody>
      </p:sp>
      <p:sp>
        <p:nvSpPr>
          <p:cNvPr id="71683" name="Rectangle 3"/>
          <p:cNvSpPr>
            <a:spLocks noGrp="1" noChangeArrowheads="1"/>
          </p:cNvSpPr>
          <p:nvPr>
            <p:ph idx="1"/>
          </p:nvPr>
        </p:nvSpPr>
        <p:spPr/>
        <p:txBody>
          <a:bodyPr/>
          <a:lstStyle/>
          <a:p>
            <a:r>
              <a:rPr lang="en-US" altLang="x-none"/>
              <a:t>Fairly analogous structure</a:t>
            </a:r>
          </a:p>
          <a:p>
            <a:r>
              <a:rPr lang="en-US" altLang="x-none"/>
              <a:t>But many simple concepts in ER are subtle to specify in relations</a:t>
            </a:r>
          </a:p>
        </p:txBody>
      </p:sp>
    </p:spTree>
    <p:extLst>
      <p:ext uri="{BB962C8B-B14F-4D97-AF65-F5344CB8AC3E}">
        <p14:creationId xmlns:p14="http://schemas.microsoft.com/office/powerpoint/2010/main" val="1876127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ltLang="x-none"/>
              <a:t>Logical DB Design: ER to Relational</a:t>
            </a:r>
          </a:p>
        </p:txBody>
      </p:sp>
      <p:sp>
        <p:nvSpPr>
          <p:cNvPr id="72709" name="Rectangle 5"/>
          <p:cNvSpPr>
            <a:spLocks noGrp="1" noChangeArrowheads="1"/>
          </p:cNvSpPr>
          <p:nvPr>
            <p:ph type="body" sz="half" idx="4294967295"/>
          </p:nvPr>
        </p:nvSpPr>
        <p:spPr>
          <a:xfrm>
            <a:off x="0" y="914400"/>
            <a:ext cx="3143250" cy="685800"/>
          </a:xfrm>
        </p:spPr>
        <p:txBody>
          <a:bodyPr vert="horz" lIns="67866" tIns="33338" rIns="67866" bIns="33338" rtlCol="0">
            <a:normAutofit lnSpcReduction="10000"/>
          </a:bodyPr>
          <a:lstStyle/>
          <a:p>
            <a:r>
              <a:rPr lang="en-US" altLang="x-none" sz="2100" dirty="0"/>
              <a:t>Entity sets to tables. Easy.</a:t>
            </a:r>
          </a:p>
        </p:txBody>
      </p:sp>
      <p:sp>
        <p:nvSpPr>
          <p:cNvPr id="72710" name="Rectangle 6" descr=" CREATE TABLE Employees &#13;&#10;  (ssn CHAR(11),&#13;&#10;   name CHAR(20),&#13;&#10;   lot  INTEGER,&#13;&#10;   PRIMARY KEY  (ssn))&#13;&#10;" title="SQL Query"/>
          <p:cNvSpPr>
            <a:spLocks noChangeArrowheads="1"/>
          </p:cNvSpPr>
          <p:nvPr/>
        </p:nvSpPr>
        <p:spPr bwMode="auto">
          <a:xfrm>
            <a:off x="1995487" y="3165871"/>
            <a:ext cx="4114800"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chemeClr val="tx1"/>
                </a:solidFill>
              </a:rPr>
              <a:t> </a:t>
            </a:r>
            <a:r>
              <a:rPr lang="en-US" altLang="x-none" sz="2100" dirty="0">
                <a:solidFill>
                  <a:schemeClr val="tx1"/>
                </a:solidFill>
                <a:latin typeface="Lucida Console" charset="0"/>
              </a:rPr>
              <a:t>CREATE TABLE Employees </a:t>
            </a:r>
          </a:p>
          <a:p>
            <a:r>
              <a:rPr lang="en-US" altLang="x-none" sz="2100" dirty="0">
                <a:solidFill>
                  <a:schemeClr val="tx1"/>
                </a:solidFill>
                <a:latin typeface="Lucida Console" charset="0"/>
              </a:rPr>
              <a:t>  (</a:t>
            </a:r>
            <a:r>
              <a:rPr lang="en-US" altLang="x-none" sz="2100" dirty="0" err="1">
                <a:solidFill>
                  <a:schemeClr val="tx1"/>
                </a:solidFill>
                <a:latin typeface="Lucida Console" charset="0"/>
              </a:rPr>
              <a:t>ssn</a:t>
            </a:r>
            <a:r>
              <a:rPr lang="en-US" altLang="x-none" sz="2100" dirty="0">
                <a:solidFill>
                  <a:schemeClr val="tx1"/>
                </a:solidFill>
                <a:latin typeface="Lucida Console" charset="0"/>
              </a:rPr>
              <a:t> CHAR(11),</a:t>
            </a:r>
          </a:p>
          <a:p>
            <a:r>
              <a:rPr lang="en-US" altLang="x-none" sz="2100" dirty="0">
                <a:solidFill>
                  <a:schemeClr val="tx1"/>
                </a:solidFill>
                <a:latin typeface="Lucida Console" charset="0"/>
              </a:rPr>
              <a:t>   name CHAR(20),</a:t>
            </a:r>
          </a:p>
          <a:p>
            <a:r>
              <a:rPr lang="en-US" altLang="x-none" sz="2100" dirty="0">
                <a:solidFill>
                  <a:schemeClr val="tx1"/>
                </a:solidFill>
                <a:latin typeface="Lucida Console" charset="0"/>
              </a:rPr>
              <a:t>   lot  INTEGER,</a:t>
            </a:r>
          </a:p>
          <a:p>
            <a:r>
              <a:rPr lang="en-US" altLang="x-none" sz="2100" dirty="0">
                <a:solidFill>
                  <a:schemeClr val="tx1"/>
                </a:solidFill>
                <a:latin typeface="Lucida Console" charset="0"/>
              </a:rPr>
              <a:t>   </a:t>
            </a:r>
            <a:r>
              <a:rPr lang="en-US" altLang="x-none" sz="2100" dirty="0">
                <a:solidFill>
                  <a:schemeClr val="accent2"/>
                </a:solidFill>
                <a:latin typeface="Lucida Console" charset="0"/>
              </a:rPr>
              <a:t>PRIMARY KEY  (</a:t>
            </a:r>
            <a:r>
              <a:rPr lang="en-US" altLang="x-none" sz="2100" dirty="0" err="1">
                <a:solidFill>
                  <a:schemeClr val="accent2"/>
                </a:solidFill>
                <a:latin typeface="Lucida Console" charset="0"/>
              </a:rPr>
              <a:t>ssn</a:t>
            </a:r>
            <a:r>
              <a:rPr lang="en-US" altLang="x-none" sz="2100" dirty="0">
                <a:solidFill>
                  <a:schemeClr val="accent2"/>
                </a:solidFill>
                <a:latin typeface="Lucida Console" charset="0"/>
              </a:rPr>
              <a:t>)</a:t>
            </a:r>
            <a:r>
              <a:rPr lang="en-US" altLang="x-none" sz="2100" dirty="0">
                <a:solidFill>
                  <a:schemeClr val="tx1"/>
                </a:solidFill>
                <a:latin typeface="Lucida Console" charset="0"/>
              </a:rPr>
              <a:t>)</a:t>
            </a:r>
          </a:p>
        </p:txBody>
      </p:sp>
      <p:grpSp>
        <p:nvGrpSpPr>
          <p:cNvPr id="72711" name="Group 7" title="Employees"/>
          <p:cNvGrpSpPr>
            <a:grpSpLocks/>
          </p:cNvGrpSpPr>
          <p:nvPr/>
        </p:nvGrpSpPr>
        <p:grpSpPr bwMode="auto">
          <a:xfrm>
            <a:off x="1428750" y="1485900"/>
            <a:ext cx="3305175" cy="1247775"/>
            <a:chOff x="240" y="2112"/>
            <a:chExt cx="2776" cy="1048"/>
          </a:xfrm>
        </p:grpSpPr>
        <p:grpSp>
          <p:nvGrpSpPr>
            <p:cNvPr id="72766" name="Group 8"/>
            <p:cNvGrpSpPr>
              <a:grpSpLocks/>
            </p:cNvGrpSpPr>
            <p:nvPr/>
          </p:nvGrpSpPr>
          <p:grpSpPr bwMode="auto">
            <a:xfrm>
              <a:off x="1104" y="2832"/>
              <a:ext cx="1144" cy="328"/>
              <a:chOff x="1104" y="2832"/>
              <a:chExt cx="1144" cy="328"/>
            </a:xfrm>
          </p:grpSpPr>
          <p:sp>
            <p:nvSpPr>
              <p:cNvPr id="72776" name="Rectangle 9"/>
              <p:cNvSpPr>
                <a:spLocks noChangeArrowheads="1"/>
              </p:cNvSpPr>
              <p:nvPr/>
            </p:nvSpPr>
            <p:spPr bwMode="auto">
              <a:xfrm>
                <a:off x="1104" y="2832"/>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7" name="Rectangle 10"/>
              <p:cNvSpPr>
                <a:spLocks noChangeArrowheads="1"/>
              </p:cNvSpPr>
              <p:nvPr/>
            </p:nvSpPr>
            <p:spPr bwMode="auto">
              <a:xfrm>
                <a:off x="1187" y="2849"/>
                <a:ext cx="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Employees</a:t>
                </a:r>
              </a:p>
            </p:txBody>
          </p:sp>
        </p:grpSp>
        <p:sp>
          <p:nvSpPr>
            <p:cNvPr id="72767" name="Oval 11"/>
            <p:cNvSpPr>
              <a:spLocks noChangeArrowheads="1"/>
            </p:cNvSpPr>
            <p:nvPr/>
          </p:nvSpPr>
          <p:spPr bwMode="auto">
            <a:xfrm>
              <a:off x="240"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8" name="Rectangle 12"/>
            <p:cNvSpPr>
              <a:spLocks noChangeArrowheads="1"/>
            </p:cNvSpPr>
            <p:nvPr/>
          </p:nvSpPr>
          <p:spPr bwMode="auto">
            <a:xfrm>
              <a:off x="418" y="2320"/>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u="sng">
                  <a:solidFill>
                    <a:schemeClr val="tx2"/>
                  </a:solidFill>
                </a:rPr>
                <a:t>ssn</a:t>
              </a:r>
            </a:p>
          </p:txBody>
        </p:sp>
        <p:sp>
          <p:nvSpPr>
            <p:cNvPr id="72769" name="Oval 13"/>
            <p:cNvSpPr>
              <a:spLocks noChangeArrowheads="1"/>
            </p:cNvSpPr>
            <p:nvPr/>
          </p:nvSpPr>
          <p:spPr bwMode="auto">
            <a:xfrm>
              <a:off x="1296" y="2112"/>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0" name="Oval 14"/>
            <p:cNvSpPr>
              <a:spLocks noChangeArrowheads="1"/>
            </p:cNvSpPr>
            <p:nvPr/>
          </p:nvSpPr>
          <p:spPr bwMode="auto">
            <a:xfrm>
              <a:off x="2304"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71" name="Rectangle 15"/>
            <p:cNvSpPr>
              <a:spLocks noChangeArrowheads="1"/>
            </p:cNvSpPr>
            <p:nvPr/>
          </p:nvSpPr>
          <p:spPr bwMode="auto">
            <a:xfrm>
              <a:off x="1331" y="2177"/>
              <a:ext cx="5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name</a:t>
              </a:r>
            </a:p>
          </p:txBody>
        </p:sp>
        <p:sp>
          <p:nvSpPr>
            <p:cNvPr id="72772" name="Rectangle 16"/>
            <p:cNvSpPr>
              <a:spLocks noChangeArrowheads="1"/>
            </p:cNvSpPr>
            <p:nvPr/>
          </p:nvSpPr>
          <p:spPr bwMode="auto">
            <a:xfrm>
              <a:off x="2483" y="232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b="1">
                  <a:solidFill>
                    <a:schemeClr val="tx2"/>
                  </a:solidFill>
                </a:rPr>
                <a:t>lot</a:t>
              </a:r>
            </a:p>
          </p:txBody>
        </p:sp>
        <p:sp>
          <p:nvSpPr>
            <p:cNvPr id="72773" name="Line 17"/>
            <p:cNvSpPr>
              <a:spLocks noChangeShapeType="1"/>
            </p:cNvSpPr>
            <p:nvPr/>
          </p:nvSpPr>
          <p:spPr bwMode="auto">
            <a:xfrm>
              <a:off x="624" y="2592"/>
              <a:ext cx="472"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2774" name="Line 18"/>
            <p:cNvSpPr>
              <a:spLocks noChangeShapeType="1"/>
            </p:cNvSpPr>
            <p:nvPr/>
          </p:nvSpPr>
          <p:spPr bwMode="auto">
            <a:xfrm>
              <a:off x="1676" y="2448"/>
              <a:ext cx="0" cy="3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2775" name="Line 19"/>
            <p:cNvSpPr>
              <a:spLocks noChangeShapeType="1"/>
            </p:cNvSpPr>
            <p:nvPr/>
          </p:nvSpPr>
          <p:spPr bwMode="auto">
            <a:xfrm flipV="1">
              <a:off x="2256" y="2584"/>
              <a:ext cx="376" cy="2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4" name="Group 3" descr="A table of ssn, name, and lot for 3 employees. &#10;(123-22-3666, Attishoo, 48), (231-31-5368, Smiley, 22), (131-24-3650&#13;&#10;, Smethurst, 35)" title="Employees Table">
            <a:extLst>
              <a:ext uri="{FF2B5EF4-FFF2-40B4-BE49-F238E27FC236}">
                <a16:creationId xmlns="" xmlns:a16="http://schemas.microsoft.com/office/drawing/2014/main" id="{FD32CB8D-6764-7546-8F55-DD1888E3C82B}"/>
              </a:ext>
            </a:extLst>
          </p:cNvPr>
          <p:cNvGrpSpPr/>
          <p:nvPr/>
        </p:nvGrpSpPr>
        <p:grpSpPr>
          <a:xfrm>
            <a:off x="5429250" y="1364922"/>
            <a:ext cx="2689621" cy="1582341"/>
            <a:chOff x="5429250" y="1364922"/>
            <a:chExt cx="2689621" cy="1582341"/>
          </a:xfrm>
        </p:grpSpPr>
        <p:sp>
          <p:nvSpPr>
            <p:cNvPr id="72712" name="Rectangle 20"/>
            <p:cNvSpPr>
              <a:spLocks noChangeArrowheads="1"/>
            </p:cNvSpPr>
            <p:nvPr/>
          </p:nvSpPr>
          <p:spPr bwMode="auto">
            <a:xfrm>
              <a:off x="5429250" y="1364922"/>
              <a:ext cx="1260872"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3" name="Rectangle 21"/>
            <p:cNvSpPr>
              <a:spLocks noChangeArrowheads="1"/>
            </p:cNvSpPr>
            <p:nvPr/>
          </p:nvSpPr>
          <p:spPr bwMode="auto">
            <a:xfrm>
              <a:off x="6691312" y="1364922"/>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4" name="Rectangle 22"/>
            <p:cNvSpPr>
              <a:spLocks noChangeArrowheads="1"/>
            </p:cNvSpPr>
            <p:nvPr/>
          </p:nvSpPr>
          <p:spPr bwMode="auto">
            <a:xfrm>
              <a:off x="6696075" y="1364922"/>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5" name="Rectangle 23"/>
            <p:cNvSpPr>
              <a:spLocks noChangeArrowheads="1"/>
            </p:cNvSpPr>
            <p:nvPr/>
          </p:nvSpPr>
          <p:spPr bwMode="auto">
            <a:xfrm>
              <a:off x="7711677" y="1364922"/>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6" name="Rectangle 24"/>
            <p:cNvSpPr>
              <a:spLocks noChangeArrowheads="1"/>
            </p:cNvSpPr>
            <p:nvPr/>
          </p:nvSpPr>
          <p:spPr bwMode="auto">
            <a:xfrm>
              <a:off x="7716441" y="1364922"/>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7" name="Rectangle 25"/>
            <p:cNvSpPr>
              <a:spLocks noChangeArrowheads="1"/>
            </p:cNvSpPr>
            <p:nvPr/>
          </p:nvSpPr>
          <p:spPr bwMode="auto">
            <a:xfrm>
              <a:off x="8109346" y="1364922"/>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8" name="Rectangle 26"/>
            <p:cNvSpPr>
              <a:spLocks noChangeArrowheads="1"/>
            </p:cNvSpPr>
            <p:nvPr/>
          </p:nvSpPr>
          <p:spPr bwMode="auto">
            <a:xfrm>
              <a:off x="5429250" y="13696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19" name="Rectangle 27"/>
            <p:cNvSpPr>
              <a:spLocks noChangeArrowheads="1"/>
            </p:cNvSpPr>
            <p:nvPr/>
          </p:nvSpPr>
          <p:spPr bwMode="auto">
            <a:xfrm>
              <a:off x="6691312" y="13696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0" name="Rectangle 28"/>
            <p:cNvSpPr>
              <a:spLocks noChangeArrowheads="1"/>
            </p:cNvSpPr>
            <p:nvPr/>
          </p:nvSpPr>
          <p:spPr bwMode="auto">
            <a:xfrm>
              <a:off x="7711677" y="13696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1" name="Rectangle 29"/>
            <p:cNvSpPr>
              <a:spLocks noChangeArrowheads="1"/>
            </p:cNvSpPr>
            <p:nvPr/>
          </p:nvSpPr>
          <p:spPr bwMode="auto">
            <a:xfrm>
              <a:off x="8109346" y="13696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2" name="Rectangle 30"/>
            <p:cNvSpPr>
              <a:spLocks noChangeArrowheads="1"/>
            </p:cNvSpPr>
            <p:nvPr/>
          </p:nvSpPr>
          <p:spPr bwMode="auto">
            <a:xfrm>
              <a:off x="5439966" y="1369685"/>
              <a:ext cx="1251347"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3" name="Rectangle 31"/>
            <p:cNvSpPr>
              <a:spLocks noChangeArrowheads="1"/>
            </p:cNvSpPr>
            <p:nvPr/>
          </p:nvSpPr>
          <p:spPr bwMode="auto">
            <a:xfrm>
              <a:off x="5473303" y="1378019"/>
              <a:ext cx="269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ssn</a:t>
              </a:r>
              <a:endParaRPr lang="en-US" altLang="x-none" sz="900"/>
            </a:p>
          </p:txBody>
        </p:sp>
        <p:sp>
          <p:nvSpPr>
            <p:cNvPr id="72724" name="Rectangle 32"/>
            <p:cNvSpPr>
              <a:spLocks noChangeArrowheads="1"/>
            </p:cNvSpPr>
            <p:nvPr/>
          </p:nvSpPr>
          <p:spPr bwMode="auto">
            <a:xfrm>
              <a:off x="5439966" y="1611382"/>
              <a:ext cx="1251347"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5" name="Rectangle 33"/>
            <p:cNvSpPr>
              <a:spLocks noChangeArrowheads="1"/>
            </p:cNvSpPr>
            <p:nvPr/>
          </p:nvSpPr>
          <p:spPr bwMode="auto">
            <a:xfrm>
              <a:off x="6696075" y="1369685"/>
              <a:ext cx="1014413"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6" name="Rectangle 34"/>
            <p:cNvSpPr>
              <a:spLocks noChangeArrowheads="1"/>
            </p:cNvSpPr>
            <p:nvPr/>
          </p:nvSpPr>
          <p:spPr bwMode="auto">
            <a:xfrm>
              <a:off x="6732984" y="1378019"/>
              <a:ext cx="46006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name</a:t>
              </a:r>
              <a:endParaRPr lang="en-US" altLang="x-none" sz="900"/>
            </a:p>
          </p:txBody>
        </p:sp>
        <p:sp>
          <p:nvSpPr>
            <p:cNvPr id="72727" name="Rectangle 35"/>
            <p:cNvSpPr>
              <a:spLocks noChangeArrowheads="1"/>
            </p:cNvSpPr>
            <p:nvPr/>
          </p:nvSpPr>
          <p:spPr bwMode="auto">
            <a:xfrm>
              <a:off x="6696075" y="1611382"/>
              <a:ext cx="1014413"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8" name="Rectangle 36"/>
            <p:cNvSpPr>
              <a:spLocks noChangeArrowheads="1"/>
            </p:cNvSpPr>
            <p:nvPr/>
          </p:nvSpPr>
          <p:spPr bwMode="auto">
            <a:xfrm>
              <a:off x="7716441" y="1369685"/>
              <a:ext cx="392906" cy="241697"/>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29" name="Rectangle 37"/>
            <p:cNvSpPr>
              <a:spLocks noChangeArrowheads="1"/>
            </p:cNvSpPr>
            <p:nvPr/>
          </p:nvSpPr>
          <p:spPr bwMode="auto">
            <a:xfrm>
              <a:off x="7753350" y="1378019"/>
              <a:ext cx="2244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lot</a:t>
              </a:r>
              <a:endParaRPr lang="en-US" altLang="x-none" sz="900"/>
            </a:p>
          </p:txBody>
        </p:sp>
        <p:sp>
          <p:nvSpPr>
            <p:cNvPr id="72730" name="Rectangle 38"/>
            <p:cNvSpPr>
              <a:spLocks noChangeArrowheads="1"/>
            </p:cNvSpPr>
            <p:nvPr/>
          </p:nvSpPr>
          <p:spPr bwMode="auto">
            <a:xfrm>
              <a:off x="7716441" y="1611382"/>
              <a:ext cx="392906" cy="15001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1" name="Rectangle 39"/>
            <p:cNvSpPr>
              <a:spLocks noChangeArrowheads="1"/>
            </p:cNvSpPr>
            <p:nvPr/>
          </p:nvSpPr>
          <p:spPr bwMode="auto">
            <a:xfrm>
              <a:off x="5429250" y="17614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2" name="Rectangle 40"/>
            <p:cNvSpPr>
              <a:spLocks noChangeArrowheads="1"/>
            </p:cNvSpPr>
            <p:nvPr/>
          </p:nvSpPr>
          <p:spPr bwMode="auto">
            <a:xfrm>
              <a:off x="5439966" y="1761400"/>
              <a:ext cx="1251347"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3" name="Rectangle 41"/>
            <p:cNvSpPr>
              <a:spLocks noChangeArrowheads="1"/>
            </p:cNvSpPr>
            <p:nvPr/>
          </p:nvSpPr>
          <p:spPr bwMode="auto">
            <a:xfrm>
              <a:off x="6691312" y="17614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4" name="Rectangle 42"/>
            <p:cNvSpPr>
              <a:spLocks noChangeArrowheads="1"/>
            </p:cNvSpPr>
            <p:nvPr/>
          </p:nvSpPr>
          <p:spPr bwMode="auto">
            <a:xfrm>
              <a:off x="6696075" y="1761400"/>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5" name="Rectangle 43"/>
            <p:cNvSpPr>
              <a:spLocks noChangeArrowheads="1"/>
            </p:cNvSpPr>
            <p:nvPr/>
          </p:nvSpPr>
          <p:spPr bwMode="auto">
            <a:xfrm>
              <a:off x="7711677" y="17614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6" name="Rectangle 44"/>
            <p:cNvSpPr>
              <a:spLocks noChangeArrowheads="1"/>
            </p:cNvSpPr>
            <p:nvPr/>
          </p:nvSpPr>
          <p:spPr bwMode="auto">
            <a:xfrm>
              <a:off x="7716441" y="1761400"/>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7" name="Rectangle 45"/>
            <p:cNvSpPr>
              <a:spLocks noChangeArrowheads="1"/>
            </p:cNvSpPr>
            <p:nvPr/>
          </p:nvSpPr>
          <p:spPr bwMode="auto">
            <a:xfrm>
              <a:off x="8109346" y="17614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8" name="Rectangle 46"/>
            <p:cNvSpPr>
              <a:spLocks noChangeArrowheads="1"/>
            </p:cNvSpPr>
            <p:nvPr/>
          </p:nvSpPr>
          <p:spPr bwMode="auto">
            <a:xfrm>
              <a:off x="5429250" y="1767353"/>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39" name="Rectangle 47"/>
            <p:cNvSpPr>
              <a:spLocks noChangeArrowheads="1"/>
            </p:cNvSpPr>
            <p:nvPr/>
          </p:nvSpPr>
          <p:spPr bwMode="auto">
            <a:xfrm>
              <a:off x="6691312" y="1767353"/>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0" name="Rectangle 48"/>
            <p:cNvSpPr>
              <a:spLocks noChangeArrowheads="1"/>
            </p:cNvSpPr>
            <p:nvPr/>
          </p:nvSpPr>
          <p:spPr bwMode="auto">
            <a:xfrm>
              <a:off x="7711677" y="1767353"/>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1" name="Rectangle 49"/>
            <p:cNvSpPr>
              <a:spLocks noChangeArrowheads="1"/>
            </p:cNvSpPr>
            <p:nvPr/>
          </p:nvSpPr>
          <p:spPr bwMode="auto">
            <a:xfrm>
              <a:off x="8109346" y="1767353"/>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2" name="Rectangle 50"/>
            <p:cNvSpPr>
              <a:spLocks noChangeArrowheads="1"/>
            </p:cNvSpPr>
            <p:nvPr/>
          </p:nvSpPr>
          <p:spPr bwMode="auto">
            <a:xfrm>
              <a:off x="5473303" y="1775688"/>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123-22-3666</a:t>
              </a:r>
              <a:endParaRPr lang="en-US" altLang="x-none" sz="900" dirty="0"/>
            </a:p>
          </p:txBody>
        </p:sp>
        <p:sp>
          <p:nvSpPr>
            <p:cNvPr id="72743" name="Rectangle 51"/>
            <p:cNvSpPr>
              <a:spLocks noChangeArrowheads="1"/>
            </p:cNvSpPr>
            <p:nvPr/>
          </p:nvSpPr>
          <p:spPr bwMode="auto">
            <a:xfrm>
              <a:off x="6732984" y="1775688"/>
              <a:ext cx="72936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Attishoo</a:t>
              </a:r>
              <a:endParaRPr lang="en-US" altLang="x-none" sz="900"/>
            </a:p>
          </p:txBody>
        </p:sp>
        <p:sp>
          <p:nvSpPr>
            <p:cNvPr id="72744" name="Rectangle 52"/>
            <p:cNvSpPr>
              <a:spLocks noChangeArrowheads="1"/>
            </p:cNvSpPr>
            <p:nvPr/>
          </p:nvSpPr>
          <p:spPr bwMode="auto">
            <a:xfrm>
              <a:off x="7753350" y="1775688"/>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48</a:t>
              </a:r>
              <a:endParaRPr lang="en-US" altLang="x-none" sz="900"/>
            </a:p>
          </p:txBody>
        </p:sp>
        <p:sp>
          <p:nvSpPr>
            <p:cNvPr id="72745" name="Rectangle 53"/>
            <p:cNvSpPr>
              <a:spLocks noChangeArrowheads="1"/>
            </p:cNvSpPr>
            <p:nvPr/>
          </p:nvSpPr>
          <p:spPr bwMode="auto">
            <a:xfrm>
              <a:off x="5429250" y="2159069"/>
              <a:ext cx="9525"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6" name="Rectangle 54"/>
            <p:cNvSpPr>
              <a:spLocks noChangeArrowheads="1"/>
            </p:cNvSpPr>
            <p:nvPr/>
          </p:nvSpPr>
          <p:spPr bwMode="auto">
            <a:xfrm>
              <a:off x="6691312" y="2159069"/>
              <a:ext cx="4763"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7" name="Rectangle 55"/>
            <p:cNvSpPr>
              <a:spLocks noChangeArrowheads="1"/>
            </p:cNvSpPr>
            <p:nvPr/>
          </p:nvSpPr>
          <p:spPr bwMode="auto">
            <a:xfrm>
              <a:off x="7711677" y="2159069"/>
              <a:ext cx="4763"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8" name="Rectangle 56"/>
            <p:cNvSpPr>
              <a:spLocks noChangeArrowheads="1"/>
            </p:cNvSpPr>
            <p:nvPr/>
          </p:nvSpPr>
          <p:spPr bwMode="auto">
            <a:xfrm>
              <a:off x="8109346" y="2159069"/>
              <a:ext cx="9525" cy="390525"/>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49" name="Rectangle 57"/>
            <p:cNvSpPr>
              <a:spLocks noChangeArrowheads="1"/>
            </p:cNvSpPr>
            <p:nvPr/>
          </p:nvSpPr>
          <p:spPr bwMode="auto">
            <a:xfrm>
              <a:off x="5473303" y="2167403"/>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231-31-5368</a:t>
              </a:r>
              <a:endParaRPr lang="en-US" altLang="x-none" sz="900" dirty="0"/>
            </a:p>
          </p:txBody>
        </p:sp>
        <p:sp>
          <p:nvSpPr>
            <p:cNvPr id="72750" name="Rectangle 58"/>
            <p:cNvSpPr>
              <a:spLocks noChangeArrowheads="1"/>
            </p:cNvSpPr>
            <p:nvPr/>
          </p:nvSpPr>
          <p:spPr bwMode="auto">
            <a:xfrm>
              <a:off x="6732984" y="2167403"/>
              <a:ext cx="60112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Smiley</a:t>
              </a:r>
              <a:endParaRPr lang="en-US" altLang="x-none" sz="900"/>
            </a:p>
          </p:txBody>
        </p:sp>
        <p:sp>
          <p:nvSpPr>
            <p:cNvPr id="72751" name="Rectangle 59"/>
            <p:cNvSpPr>
              <a:spLocks noChangeArrowheads="1"/>
            </p:cNvSpPr>
            <p:nvPr/>
          </p:nvSpPr>
          <p:spPr bwMode="auto">
            <a:xfrm>
              <a:off x="7753350" y="2167403"/>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22</a:t>
              </a:r>
              <a:endParaRPr lang="en-US" altLang="x-none" sz="900"/>
            </a:p>
          </p:txBody>
        </p:sp>
        <p:sp>
          <p:nvSpPr>
            <p:cNvPr id="72752" name="Rectangle 60"/>
            <p:cNvSpPr>
              <a:spLocks noChangeArrowheads="1"/>
            </p:cNvSpPr>
            <p:nvPr/>
          </p:nvSpPr>
          <p:spPr bwMode="auto">
            <a:xfrm>
              <a:off x="5429250" y="25507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3" name="Rectangle 61"/>
            <p:cNvSpPr>
              <a:spLocks noChangeArrowheads="1"/>
            </p:cNvSpPr>
            <p:nvPr/>
          </p:nvSpPr>
          <p:spPr bwMode="auto">
            <a:xfrm>
              <a:off x="5429250" y="2942500"/>
              <a:ext cx="1260872"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4" name="Rectangle 62"/>
            <p:cNvSpPr>
              <a:spLocks noChangeArrowheads="1"/>
            </p:cNvSpPr>
            <p:nvPr/>
          </p:nvSpPr>
          <p:spPr bwMode="auto">
            <a:xfrm>
              <a:off x="6691312" y="25507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5" name="Rectangle 63"/>
            <p:cNvSpPr>
              <a:spLocks noChangeArrowheads="1"/>
            </p:cNvSpPr>
            <p:nvPr/>
          </p:nvSpPr>
          <p:spPr bwMode="auto">
            <a:xfrm>
              <a:off x="6691312" y="29425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6" name="Rectangle 64"/>
            <p:cNvSpPr>
              <a:spLocks noChangeArrowheads="1"/>
            </p:cNvSpPr>
            <p:nvPr/>
          </p:nvSpPr>
          <p:spPr bwMode="auto">
            <a:xfrm>
              <a:off x="6696075" y="2942500"/>
              <a:ext cx="101441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7" name="Rectangle 65"/>
            <p:cNvSpPr>
              <a:spLocks noChangeArrowheads="1"/>
            </p:cNvSpPr>
            <p:nvPr/>
          </p:nvSpPr>
          <p:spPr bwMode="auto">
            <a:xfrm>
              <a:off x="7711677" y="2550785"/>
              <a:ext cx="4763"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8" name="Rectangle 66"/>
            <p:cNvSpPr>
              <a:spLocks noChangeArrowheads="1"/>
            </p:cNvSpPr>
            <p:nvPr/>
          </p:nvSpPr>
          <p:spPr bwMode="auto">
            <a:xfrm>
              <a:off x="7711677" y="2942500"/>
              <a:ext cx="4763"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59" name="Rectangle 67"/>
            <p:cNvSpPr>
              <a:spLocks noChangeArrowheads="1"/>
            </p:cNvSpPr>
            <p:nvPr/>
          </p:nvSpPr>
          <p:spPr bwMode="auto">
            <a:xfrm>
              <a:off x="7716441" y="2942500"/>
              <a:ext cx="392906"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0" name="Rectangle 68"/>
            <p:cNvSpPr>
              <a:spLocks noChangeArrowheads="1"/>
            </p:cNvSpPr>
            <p:nvPr/>
          </p:nvSpPr>
          <p:spPr bwMode="auto">
            <a:xfrm>
              <a:off x="8109346" y="2550785"/>
              <a:ext cx="9525" cy="391716"/>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1" name="Rectangle 69"/>
            <p:cNvSpPr>
              <a:spLocks noChangeArrowheads="1"/>
            </p:cNvSpPr>
            <p:nvPr/>
          </p:nvSpPr>
          <p:spPr bwMode="auto">
            <a:xfrm>
              <a:off x="8109346" y="2942500"/>
              <a:ext cx="9525" cy="47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2762" name="Rectangle 70"/>
            <p:cNvSpPr>
              <a:spLocks noChangeArrowheads="1"/>
            </p:cNvSpPr>
            <p:nvPr/>
          </p:nvSpPr>
          <p:spPr bwMode="auto">
            <a:xfrm>
              <a:off x="5473303" y="2559119"/>
              <a:ext cx="109324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dirty="0">
                  <a:solidFill>
                    <a:srgbClr val="005400"/>
                  </a:solidFill>
                  <a:latin typeface="Times New Roman" charset="0"/>
                </a:rPr>
                <a:t>131-24-3650</a:t>
              </a:r>
              <a:endParaRPr lang="en-US" altLang="x-none" sz="900" dirty="0"/>
            </a:p>
          </p:txBody>
        </p:sp>
        <p:sp>
          <p:nvSpPr>
            <p:cNvPr id="72763" name="Rectangle 71"/>
            <p:cNvSpPr>
              <a:spLocks noChangeArrowheads="1"/>
            </p:cNvSpPr>
            <p:nvPr/>
          </p:nvSpPr>
          <p:spPr bwMode="auto">
            <a:xfrm>
              <a:off x="6732984" y="2559119"/>
              <a:ext cx="85921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Smethurst</a:t>
              </a:r>
              <a:endParaRPr lang="en-US" altLang="x-none" sz="900"/>
            </a:p>
          </p:txBody>
        </p:sp>
        <p:sp>
          <p:nvSpPr>
            <p:cNvPr id="72764" name="Rectangle 72"/>
            <p:cNvSpPr>
              <a:spLocks noChangeArrowheads="1"/>
            </p:cNvSpPr>
            <p:nvPr/>
          </p:nvSpPr>
          <p:spPr bwMode="auto">
            <a:xfrm>
              <a:off x="7753350" y="2559119"/>
              <a:ext cx="211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650">
                  <a:solidFill>
                    <a:srgbClr val="005400"/>
                  </a:solidFill>
                  <a:latin typeface="Times New Roman" charset="0"/>
                </a:rPr>
                <a:t>35</a:t>
              </a:r>
              <a:endParaRPr lang="en-US" altLang="x-none" sz="900"/>
            </a:p>
          </p:txBody>
        </p:sp>
      </p:grpSp>
      <p:sp>
        <p:nvSpPr>
          <p:cNvPr id="183369" name="AutoShape 73" descr="Arrow pointing to the line of the SQL query PRIMARY KEY (snn)" title="Arrow"/>
          <p:cNvSpPr>
            <a:spLocks noChangeArrowheads="1"/>
          </p:cNvSpPr>
          <p:nvPr/>
        </p:nvSpPr>
        <p:spPr bwMode="auto">
          <a:xfrm>
            <a:off x="619125" y="4495838"/>
            <a:ext cx="1657350" cy="342900"/>
          </a:xfrm>
          <a:prstGeom prst="rightArrow">
            <a:avLst>
              <a:gd name="adj1" fmla="val 50000"/>
              <a:gd name="adj2" fmla="val 120833"/>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Tree>
    <p:extLst>
      <p:ext uri="{BB962C8B-B14F-4D97-AF65-F5344CB8AC3E}">
        <p14:creationId xmlns:p14="http://schemas.microsoft.com/office/powerpoint/2010/main" val="56641946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69"/>
                                        </p:tgtEl>
                                        <p:attrNameLst>
                                          <p:attrName>style.visibility</p:attrName>
                                        </p:attrNameLst>
                                      </p:cBhvr>
                                      <p:to>
                                        <p:strVal val="visible"/>
                                      </p:to>
                                    </p:set>
                                    <p:anim calcmode="lin" valueType="num">
                                      <p:cBhvr additive="base">
                                        <p:cTn id="7" dur="500" fill="hold"/>
                                        <p:tgtEl>
                                          <p:spTgt spid="183369"/>
                                        </p:tgtEl>
                                        <p:attrNameLst>
                                          <p:attrName>ppt_x</p:attrName>
                                        </p:attrNameLst>
                                      </p:cBhvr>
                                      <p:tavLst>
                                        <p:tav tm="0">
                                          <p:val>
                                            <p:strVal val="0-#ppt_w/2"/>
                                          </p:val>
                                        </p:tav>
                                        <p:tav tm="100000">
                                          <p:val>
                                            <p:strVal val="#ppt_x"/>
                                          </p:val>
                                        </p:tav>
                                      </p:tavLst>
                                    </p:anim>
                                    <p:anim calcmode="lin" valueType="num">
                                      <p:cBhvr additive="base">
                                        <p:cTn id="8" dur="500" fill="hold"/>
                                        <p:tgtEl>
                                          <p:spTgt spid="183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r>
              <a:rPr lang="en-US" altLang="x-none" dirty="0"/>
              <a:t>Relationship Sets to Tables</a:t>
            </a:r>
          </a:p>
        </p:txBody>
      </p:sp>
      <p:sp>
        <p:nvSpPr>
          <p:cNvPr id="74757" name="Rectangle 5"/>
          <p:cNvSpPr>
            <a:spLocks noGrp="1" noChangeArrowheads="1"/>
          </p:cNvSpPr>
          <p:nvPr>
            <p:ph type="body" sz="half" idx="4294967295"/>
          </p:nvPr>
        </p:nvSpPr>
        <p:spPr>
          <a:xfrm>
            <a:off x="191656" y="989662"/>
            <a:ext cx="4580548" cy="3552825"/>
          </a:xfrm>
        </p:spPr>
        <p:txBody>
          <a:bodyPr vert="horz" lIns="67866" tIns="33338" rIns="67866" bIns="33338" rtlCol="0">
            <a:normAutofit/>
          </a:bodyPr>
          <a:lstStyle/>
          <a:p>
            <a:pPr marL="0" indent="0">
              <a:buNone/>
            </a:pPr>
            <a:r>
              <a:rPr lang="en-US" altLang="x-none" sz="2100" dirty="0"/>
              <a:t>In translating a </a:t>
            </a:r>
            <a:r>
              <a:rPr lang="en-US" altLang="x-none" sz="2100" b="1" dirty="0"/>
              <a:t>many-to-many</a:t>
            </a:r>
            <a:r>
              <a:rPr lang="en-US" altLang="x-none" sz="2100" dirty="0"/>
              <a:t> relationship set to a relation, attributes of the relation must include:</a:t>
            </a:r>
          </a:p>
          <a:p>
            <a:pPr marL="457200" lvl="1" indent="0">
              <a:buNone/>
            </a:pPr>
            <a:r>
              <a:rPr lang="en-US" altLang="x-none" dirty="0"/>
              <a:t>1) Keys for each participating entity set  (as foreign keys). This set of attributes forms a </a:t>
            </a:r>
            <a:r>
              <a:rPr lang="en-US" altLang="x-none" b="1" i="1" dirty="0" err="1"/>
              <a:t>superkey</a:t>
            </a:r>
            <a:r>
              <a:rPr lang="en-US" altLang="x-none" dirty="0"/>
              <a:t> for the relation.</a:t>
            </a:r>
          </a:p>
          <a:p>
            <a:pPr marL="457200" lvl="1" indent="0">
              <a:buNone/>
            </a:pPr>
            <a:r>
              <a:rPr lang="en-US" altLang="x-none" dirty="0"/>
              <a:t>2) All descriptive attributes.</a:t>
            </a:r>
          </a:p>
        </p:txBody>
      </p:sp>
      <p:sp>
        <p:nvSpPr>
          <p:cNvPr id="74758" name="Rectangle 6" descr="CREATE TABLE Works_In(&#13;&#10;  ssn  CHAR(1),&#13;&#10;  did  INTEGER,&#13;&#10;  since  DATE,&#13;&#10;  PRIMARY KEY (ssn, did),&#13;&#10;  FOREIGN KEY (ssn) &#13;&#10;    REFERENCES Employees,&#13;&#10;  FOREIGN KEY (did) &#13;&#10;    REFERENCES Departments)&#13;&#10;" title="SQL"/>
          <p:cNvSpPr>
            <a:spLocks noChangeArrowheads="1"/>
          </p:cNvSpPr>
          <p:nvPr/>
        </p:nvSpPr>
        <p:spPr bwMode="auto">
          <a:xfrm>
            <a:off x="5244067" y="976494"/>
            <a:ext cx="3253295" cy="21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Works_In</a:t>
            </a:r>
            <a:r>
              <a:rPr lang="en-US" altLang="x-none" sz="1500" dirty="0">
                <a:solidFill>
                  <a:schemeClr val="tx1"/>
                </a:solidFill>
                <a:latin typeface="Lucida Console" charset="0"/>
              </a:rPr>
              <a:t>(</a:t>
            </a:r>
          </a:p>
          <a:p>
            <a:r>
              <a:rPr lang="en-US" altLang="x-none" sz="1500" dirty="0">
                <a:solidFill>
                  <a:schemeClr val="tx1"/>
                </a:solidFill>
                <a:latin typeface="Lucida Console" charset="0"/>
              </a:rPr>
              <a:t>  </a:t>
            </a:r>
            <a:r>
              <a:rPr lang="en-US" altLang="x-none" sz="1500" dirty="0" err="1">
                <a:solidFill>
                  <a:schemeClr val="tx1"/>
                </a:solidFill>
                <a:latin typeface="Lucida Console" charset="0"/>
              </a:rPr>
              <a:t>ssn</a:t>
            </a:r>
            <a:r>
              <a:rPr lang="en-US" altLang="x-none" sz="1500" dirty="0">
                <a:solidFill>
                  <a:schemeClr val="tx1"/>
                </a:solidFill>
                <a:latin typeface="Lucida Console" charset="0"/>
              </a:rPr>
              <a:t>  CHAR(1),</a:t>
            </a:r>
          </a:p>
          <a:p>
            <a:r>
              <a:rPr lang="en-US" altLang="x-none" sz="1500" dirty="0">
                <a:solidFill>
                  <a:schemeClr val="tx1"/>
                </a:solidFill>
                <a:latin typeface="Lucida Console" charset="0"/>
              </a:rPr>
              <a:t>  did  INTEGER,</a:t>
            </a:r>
          </a:p>
          <a:p>
            <a:r>
              <a:rPr lang="en-US" altLang="x-none" sz="1500" dirty="0">
                <a:solidFill>
                  <a:schemeClr val="tx1"/>
                </a:solidFill>
                <a:latin typeface="Lucida Console" charset="0"/>
              </a:rPr>
              <a:t>  since  DATE,</a:t>
            </a:r>
          </a:p>
          <a:p>
            <a:r>
              <a:rPr lang="en-US" altLang="x-none" sz="1500" dirty="0">
                <a:solidFill>
                  <a:schemeClr val="tx1"/>
                </a:solidFill>
                <a:latin typeface="Lucida Console" charset="0"/>
              </a:rPr>
              <a:t>  </a:t>
            </a:r>
            <a:r>
              <a:rPr lang="en-US" altLang="x-none" sz="1500" dirty="0">
                <a:solidFill>
                  <a:schemeClr val="accent2"/>
                </a:solidFill>
                <a:latin typeface="Lucida Console" charset="0"/>
              </a:rPr>
              <a:t>PRIMARY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did),</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r>
              <a:rPr lang="en-US" altLang="x-none" sz="1500" dirty="0">
                <a:solidFill>
                  <a:schemeClr val="tx1"/>
                </a:solidFill>
                <a:latin typeface="Lucida Console" charset="0"/>
              </a:rPr>
              <a:t>)</a:t>
            </a:r>
          </a:p>
        </p:txBody>
      </p:sp>
      <p:grpSp>
        <p:nvGrpSpPr>
          <p:cNvPr id="3" name="Group 2" descr="Table outlining 3 works in relationships of ssn, did, since: (123-22-3666, 31, 1/1/91), (123-22-3666, 56, 3/3/93), (231-31-5368, 51, 2/2/92)&#10;" title="Works In Table">
            <a:extLst>
              <a:ext uri="{FF2B5EF4-FFF2-40B4-BE49-F238E27FC236}">
                <a16:creationId xmlns="" xmlns:a16="http://schemas.microsoft.com/office/drawing/2014/main" id="{F48F739F-A15B-9441-BED7-06F7497B5C05}"/>
              </a:ext>
            </a:extLst>
          </p:cNvPr>
          <p:cNvGrpSpPr/>
          <p:nvPr/>
        </p:nvGrpSpPr>
        <p:grpSpPr>
          <a:xfrm>
            <a:off x="2895600" y="3658285"/>
            <a:ext cx="3164682" cy="1370915"/>
            <a:chOff x="4697016" y="3444479"/>
            <a:chExt cx="3164682" cy="1370915"/>
          </a:xfrm>
        </p:grpSpPr>
        <p:sp>
          <p:nvSpPr>
            <p:cNvPr id="74759" name="Rectangle 7"/>
            <p:cNvSpPr>
              <a:spLocks noChangeArrowheads="1"/>
            </p:cNvSpPr>
            <p:nvPr/>
          </p:nvSpPr>
          <p:spPr bwMode="auto">
            <a:xfrm>
              <a:off x="4697016" y="3444479"/>
              <a:ext cx="16430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0" name="Rectangle 8"/>
            <p:cNvSpPr>
              <a:spLocks noChangeArrowheads="1"/>
            </p:cNvSpPr>
            <p:nvPr/>
          </p:nvSpPr>
          <p:spPr bwMode="auto">
            <a:xfrm>
              <a:off x="6341269" y="3444479"/>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1" name="Rectangle 9"/>
            <p:cNvSpPr>
              <a:spLocks noChangeArrowheads="1"/>
            </p:cNvSpPr>
            <p:nvPr/>
          </p:nvSpPr>
          <p:spPr bwMode="auto">
            <a:xfrm>
              <a:off x="6347222" y="3444479"/>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2" name="Rectangle 10"/>
            <p:cNvSpPr>
              <a:spLocks noChangeArrowheads="1"/>
            </p:cNvSpPr>
            <p:nvPr/>
          </p:nvSpPr>
          <p:spPr bwMode="auto">
            <a:xfrm>
              <a:off x="6924675" y="3444479"/>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3" name="Rectangle 11"/>
            <p:cNvSpPr>
              <a:spLocks noChangeArrowheads="1"/>
            </p:cNvSpPr>
            <p:nvPr/>
          </p:nvSpPr>
          <p:spPr bwMode="auto">
            <a:xfrm>
              <a:off x="6930629" y="3444479"/>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4" name="Rectangle 12"/>
            <p:cNvSpPr>
              <a:spLocks noChangeArrowheads="1"/>
            </p:cNvSpPr>
            <p:nvPr/>
          </p:nvSpPr>
          <p:spPr bwMode="auto">
            <a:xfrm>
              <a:off x="7848601" y="3444479"/>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5" name="Rectangle 13"/>
            <p:cNvSpPr>
              <a:spLocks noChangeArrowheads="1"/>
            </p:cNvSpPr>
            <p:nvPr/>
          </p:nvSpPr>
          <p:spPr bwMode="auto">
            <a:xfrm>
              <a:off x="4697016" y="3450432"/>
              <a:ext cx="13097"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6" name="Rectangle 14"/>
            <p:cNvSpPr>
              <a:spLocks noChangeArrowheads="1"/>
            </p:cNvSpPr>
            <p:nvPr/>
          </p:nvSpPr>
          <p:spPr bwMode="auto">
            <a:xfrm>
              <a:off x="6341269" y="3450432"/>
              <a:ext cx="5954"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7" name="Rectangle 15"/>
            <p:cNvSpPr>
              <a:spLocks noChangeArrowheads="1"/>
            </p:cNvSpPr>
            <p:nvPr/>
          </p:nvSpPr>
          <p:spPr bwMode="auto">
            <a:xfrm>
              <a:off x="6924675" y="3450432"/>
              <a:ext cx="5954"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8" name="Rectangle 16"/>
            <p:cNvSpPr>
              <a:spLocks noChangeArrowheads="1"/>
            </p:cNvSpPr>
            <p:nvPr/>
          </p:nvSpPr>
          <p:spPr bwMode="auto">
            <a:xfrm>
              <a:off x="7848601" y="3450432"/>
              <a:ext cx="13097" cy="383381"/>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69" name="Rectangle 17"/>
            <p:cNvSpPr>
              <a:spLocks noChangeArrowheads="1"/>
            </p:cNvSpPr>
            <p:nvPr/>
          </p:nvSpPr>
          <p:spPr bwMode="auto">
            <a:xfrm>
              <a:off x="4711304" y="3450431"/>
              <a:ext cx="1628775"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0" name="Rectangle 18"/>
            <p:cNvSpPr>
              <a:spLocks noChangeArrowheads="1"/>
            </p:cNvSpPr>
            <p:nvPr/>
          </p:nvSpPr>
          <p:spPr bwMode="auto">
            <a:xfrm>
              <a:off x="4754167" y="3462338"/>
              <a:ext cx="3430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ssn</a:t>
              </a:r>
              <a:endParaRPr lang="en-US" altLang="x-none" sz="900"/>
            </a:p>
          </p:txBody>
        </p:sp>
        <p:sp>
          <p:nvSpPr>
            <p:cNvPr id="74771" name="Rectangle 19"/>
            <p:cNvSpPr>
              <a:spLocks noChangeArrowheads="1"/>
            </p:cNvSpPr>
            <p:nvPr/>
          </p:nvSpPr>
          <p:spPr bwMode="auto">
            <a:xfrm>
              <a:off x="4711304" y="3762375"/>
              <a:ext cx="1628775"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2" name="Rectangle 20"/>
            <p:cNvSpPr>
              <a:spLocks noChangeArrowheads="1"/>
            </p:cNvSpPr>
            <p:nvPr/>
          </p:nvSpPr>
          <p:spPr bwMode="auto">
            <a:xfrm>
              <a:off x="6347222" y="3450431"/>
              <a:ext cx="576263"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3" name="Rectangle 21"/>
            <p:cNvSpPr>
              <a:spLocks noChangeArrowheads="1"/>
            </p:cNvSpPr>
            <p:nvPr/>
          </p:nvSpPr>
          <p:spPr bwMode="auto">
            <a:xfrm>
              <a:off x="6396037" y="3462338"/>
              <a:ext cx="34464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did</a:t>
              </a:r>
              <a:endParaRPr lang="en-US" altLang="x-none" sz="900"/>
            </a:p>
          </p:txBody>
        </p:sp>
        <p:sp>
          <p:nvSpPr>
            <p:cNvPr id="74774" name="Rectangle 22"/>
            <p:cNvSpPr>
              <a:spLocks noChangeArrowheads="1"/>
            </p:cNvSpPr>
            <p:nvPr/>
          </p:nvSpPr>
          <p:spPr bwMode="auto">
            <a:xfrm>
              <a:off x="6347222" y="3762375"/>
              <a:ext cx="576263"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5" name="Rectangle 23"/>
            <p:cNvSpPr>
              <a:spLocks noChangeArrowheads="1"/>
            </p:cNvSpPr>
            <p:nvPr/>
          </p:nvSpPr>
          <p:spPr bwMode="auto">
            <a:xfrm>
              <a:off x="6930629" y="3450431"/>
              <a:ext cx="916781" cy="310754"/>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6" name="Rectangle 24"/>
            <p:cNvSpPr>
              <a:spLocks noChangeArrowheads="1"/>
            </p:cNvSpPr>
            <p:nvPr/>
          </p:nvSpPr>
          <p:spPr bwMode="auto">
            <a:xfrm>
              <a:off x="6979444" y="3462338"/>
              <a:ext cx="5546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since</a:t>
              </a:r>
              <a:endParaRPr lang="en-US" altLang="x-none" sz="900"/>
            </a:p>
          </p:txBody>
        </p:sp>
        <p:sp>
          <p:nvSpPr>
            <p:cNvPr id="74777" name="Rectangle 25"/>
            <p:cNvSpPr>
              <a:spLocks noChangeArrowheads="1"/>
            </p:cNvSpPr>
            <p:nvPr/>
          </p:nvSpPr>
          <p:spPr bwMode="auto">
            <a:xfrm>
              <a:off x="6930629" y="3762375"/>
              <a:ext cx="916781" cy="72629"/>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8" name="Rectangle 26"/>
            <p:cNvSpPr>
              <a:spLocks noChangeArrowheads="1"/>
            </p:cNvSpPr>
            <p:nvPr/>
          </p:nvSpPr>
          <p:spPr bwMode="auto">
            <a:xfrm>
              <a:off x="4697016" y="3835004"/>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79" name="Rectangle 27"/>
            <p:cNvSpPr>
              <a:spLocks noChangeArrowheads="1"/>
            </p:cNvSpPr>
            <p:nvPr/>
          </p:nvSpPr>
          <p:spPr bwMode="auto">
            <a:xfrm>
              <a:off x="4711304" y="3835004"/>
              <a:ext cx="1628775"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0" name="Rectangle 28"/>
            <p:cNvSpPr>
              <a:spLocks noChangeArrowheads="1"/>
            </p:cNvSpPr>
            <p:nvPr/>
          </p:nvSpPr>
          <p:spPr bwMode="auto">
            <a:xfrm>
              <a:off x="6341269" y="3835004"/>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1" name="Rectangle 29"/>
            <p:cNvSpPr>
              <a:spLocks noChangeArrowheads="1"/>
            </p:cNvSpPr>
            <p:nvPr/>
          </p:nvSpPr>
          <p:spPr bwMode="auto">
            <a:xfrm>
              <a:off x="6347222" y="3835004"/>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2" name="Rectangle 30"/>
            <p:cNvSpPr>
              <a:spLocks noChangeArrowheads="1"/>
            </p:cNvSpPr>
            <p:nvPr/>
          </p:nvSpPr>
          <p:spPr bwMode="auto">
            <a:xfrm>
              <a:off x="6924675" y="3835004"/>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3" name="Rectangle 31"/>
            <p:cNvSpPr>
              <a:spLocks noChangeArrowheads="1"/>
            </p:cNvSpPr>
            <p:nvPr/>
          </p:nvSpPr>
          <p:spPr bwMode="auto">
            <a:xfrm>
              <a:off x="6930629" y="3835004"/>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4" name="Rectangle 32"/>
            <p:cNvSpPr>
              <a:spLocks noChangeArrowheads="1"/>
            </p:cNvSpPr>
            <p:nvPr/>
          </p:nvSpPr>
          <p:spPr bwMode="auto">
            <a:xfrm>
              <a:off x="7848601" y="3835004"/>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5" name="Rectangle 33"/>
            <p:cNvSpPr>
              <a:spLocks noChangeArrowheads="1"/>
            </p:cNvSpPr>
            <p:nvPr/>
          </p:nvSpPr>
          <p:spPr bwMode="auto">
            <a:xfrm>
              <a:off x="4697016" y="3842147"/>
              <a:ext cx="13097"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6" name="Rectangle 34"/>
            <p:cNvSpPr>
              <a:spLocks noChangeArrowheads="1"/>
            </p:cNvSpPr>
            <p:nvPr/>
          </p:nvSpPr>
          <p:spPr bwMode="auto">
            <a:xfrm>
              <a:off x="6341269" y="3842147"/>
              <a:ext cx="5954"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7" name="Rectangle 35"/>
            <p:cNvSpPr>
              <a:spLocks noChangeArrowheads="1"/>
            </p:cNvSpPr>
            <p:nvPr/>
          </p:nvSpPr>
          <p:spPr bwMode="auto">
            <a:xfrm>
              <a:off x="6924675" y="3842147"/>
              <a:ext cx="5954"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8" name="Rectangle 36"/>
            <p:cNvSpPr>
              <a:spLocks noChangeArrowheads="1"/>
            </p:cNvSpPr>
            <p:nvPr/>
          </p:nvSpPr>
          <p:spPr bwMode="auto">
            <a:xfrm>
              <a:off x="7848601" y="3842147"/>
              <a:ext cx="13097" cy="32861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89" name="Rectangle 37"/>
            <p:cNvSpPr>
              <a:spLocks noChangeArrowheads="1"/>
            </p:cNvSpPr>
            <p:nvPr/>
          </p:nvSpPr>
          <p:spPr bwMode="auto">
            <a:xfrm>
              <a:off x="4754167" y="3852863"/>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123-22-3666</a:t>
              </a:r>
              <a:endParaRPr lang="en-US" altLang="x-none" sz="900" dirty="0"/>
            </a:p>
          </p:txBody>
        </p:sp>
        <p:sp>
          <p:nvSpPr>
            <p:cNvPr id="74790" name="Rectangle 38"/>
            <p:cNvSpPr>
              <a:spLocks noChangeArrowheads="1"/>
            </p:cNvSpPr>
            <p:nvPr/>
          </p:nvSpPr>
          <p:spPr bwMode="auto">
            <a:xfrm>
              <a:off x="6396038" y="3852863"/>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51</a:t>
              </a:r>
              <a:endParaRPr lang="en-US" altLang="x-none" sz="900"/>
            </a:p>
          </p:txBody>
        </p:sp>
        <p:sp>
          <p:nvSpPr>
            <p:cNvPr id="74791" name="Rectangle 39"/>
            <p:cNvSpPr>
              <a:spLocks noChangeArrowheads="1"/>
            </p:cNvSpPr>
            <p:nvPr/>
          </p:nvSpPr>
          <p:spPr bwMode="auto">
            <a:xfrm>
              <a:off x="6979444" y="3852863"/>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1/1/91</a:t>
              </a:r>
              <a:endParaRPr lang="en-US" altLang="x-none" sz="900"/>
            </a:p>
          </p:txBody>
        </p:sp>
        <p:sp>
          <p:nvSpPr>
            <p:cNvPr id="74792" name="Rectangle 40"/>
            <p:cNvSpPr>
              <a:spLocks noChangeArrowheads="1"/>
            </p:cNvSpPr>
            <p:nvPr/>
          </p:nvSpPr>
          <p:spPr bwMode="auto">
            <a:xfrm>
              <a:off x="4697016" y="4170760"/>
              <a:ext cx="13097"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3" name="Rectangle 41"/>
            <p:cNvSpPr>
              <a:spLocks noChangeArrowheads="1"/>
            </p:cNvSpPr>
            <p:nvPr/>
          </p:nvSpPr>
          <p:spPr bwMode="auto">
            <a:xfrm>
              <a:off x="6341269" y="4170760"/>
              <a:ext cx="5954"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4" name="Rectangle 42"/>
            <p:cNvSpPr>
              <a:spLocks noChangeArrowheads="1"/>
            </p:cNvSpPr>
            <p:nvPr/>
          </p:nvSpPr>
          <p:spPr bwMode="auto">
            <a:xfrm>
              <a:off x="6924675" y="4170760"/>
              <a:ext cx="5954"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5" name="Rectangle 43"/>
            <p:cNvSpPr>
              <a:spLocks noChangeArrowheads="1"/>
            </p:cNvSpPr>
            <p:nvPr/>
          </p:nvSpPr>
          <p:spPr bwMode="auto">
            <a:xfrm>
              <a:off x="7848601" y="4170760"/>
              <a:ext cx="13097" cy="30956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796" name="Rectangle 44"/>
            <p:cNvSpPr>
              <a:spLocks noChangeArrowheads="1"/>
            </p:cNvSpPr>
            <p:nvPr/>
          </p:nvSpPr>
          <p:spPr bwMode="auto">
            <a:xfrm>
              <a:off x="4754167" y="4181475"/>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123-22-3666</a:t>
              </a:r>
              <a:endParaRPr lang="en-US" altLang="x-none" sz="900" dirty="0"/>
            </a:p>
          </p:txBody>
        </p:sp>
        <p:sp>
          <p:nvSpPr>
            <p:cNvPr id="74797" name="Rectangle 45"/>
            <p:cNvSpPr>
              <a:spLocks noChangeArrowheads="1"/>
            </p:cNvSpPr>
            <p:nvPr/>
          </p:nvSpPr>
          <p:spPr bwMode="auto">
            <a:xfrm>
              <a:off x="6396038" y="4181475"/>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56</a:t>
              </a:r>
              <a:endParaRPr lang="en-US" altLang="x-none" sz="900"/>
            </a:p>
          </p:txBody>
        </p:sp>
        <p:sp>
          <p:nvSpPr>
            <p:cNvPr id="74798" name="Rectangle 46"/>
            <p:cNvSpPr>
              <a:spLocks noChangeArrowheads="1"/>
            </p:cNvSpPr>
            <p:nvPr/>
          </p:nvSpPr>
          <p:spPr bwMode="auto">
            <a:xfrm>
              <a:off x="6979444" y="4181475"/>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3/3/93</a:t>
              </a:r>
              <a:endParaRPr lang="en-US" altLang="x-none" sz="900"/>
            </a:p>
          </p:txBody>
        </p:sp>
        <p:sp>
          <p:nvSpPr>
            <p:cNvPr id="74799" name="Rectangle 47"/>
            <p:cNvSpPr>
              <a:spLocks noChangeArrowheads="1"/>
            </p:cNvSpPr>
            <p:nvPr/>
          </p:nvSpPr>
          <p:spPr bwMode="auto">
            <a:xfrm>
              <a:off x="4697016" y="4481512"/>
              <a:ext cx="13097"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0" name="Rectangle 48"/>
            <p:cNvSpPr>
              <a:spLocks noChangeArrowheads="1"/>
            </p:cNvSpPr>
            <p:nvPr/>
          </p:nvSpPr>
          <p:spPr bwMode="auto">
            <a:xfrm>
              <a:off x="4697016" y="4792266"/>
              <a:ext cx="16430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1" name="Rectangle 49"/>
            <p:cNvSpPr>
              <a:spLocks noChangeArrowheads="1"/>
            </p:cNvSpPr>
            <p:nvPr/>
          </p:nvSpPr>
          <p:spPr bwMode="auto">
            <a:xfrm>
              <a:off x="6341269" y="4481512"/>
              <a:ext cx="5954"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2" name="Rectangle 50"/>
            <p:cNvSpPr>
              <a:spLocks noChangeArrowheads="1"/>
            </p:cNvSpPr>
            <p:nvPr/>
          </p:nvSpPr>
          <p:spPr bwMode="auto">
            <a:xfrm>
              <a:off x="6341269" y="4792266"/>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3" name="Rectangle 51"/>
            <p:cNvSpPr>
              <a:spLocks noChangeArrowheads="1"/>
            </p:cNvSpPr>
            <p:nvPr/>
          </p:nvSpPr>
          <p:spPr bwMode="auto">
            <a:xfrm>
              <a:off x="6347222" y="4792266"/>
              <a:ext cx="576263"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4" name="Rectangle 52"/>
            <p:cNvSpPr>
              <a:spLocks noChangeArrowheads="1"/>
            </p:cNvSpPr>
            <p:nvPr/>
          </p:nvSpPr>
          <p:spPr bwMode="auto">
            <a:xfrm>
              <a:off x="6924675" y="4481512"/>
              <a:ext cx="5954"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5" name="Rectangle 53"/>
            <p:cNvSpPr>
              <a:spLocks noChangeArrowheads="1"/>
            </p:cNvSpPr>
            <p:nvPr/>
          </p:nvSpPr>
          <p:spPr bwMode="auto">
            <a:xfrm>
              <a:off x="6924675" y="4792266"/>
              <a:ext cx="5954"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6" name="Rectangle 54"/>
            <p:cNvSpPr>
              <a:spLocks noChangeArrowheads="1"/>
            </p:cNvSpPr>
            <p:nvPr/>
          </p:nvSpPr>
          <p:spPr bwMode="auto">
            <a:xfrm>
              <a:off x="6930629" y="4792266"/>
              <a:ext cx="916781"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7" name="Rectangle 55"/>
            <p:cNvSpPr>
              <a:spLocks noChangeArrowheads="1"/>
            </p:cNvSpPr>
            <p:nvPr/>
          </p:nvSpPr>
          <p:spPr bwMode="auto">
            <a:xfrm>
              <a:off x="7848601" y="4481512"/>
              <a:ext cx="13097" cy="310754"/>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8" name="Rectangle 56"/>
            <p:cNvSpPr>
              <a:spLocks noChangeArrowheads="1"/>
            </p:cNvSpPr>
            <p:nvPr/>
          </p:nvSpPr>
          <p:spPr bwMode="auto">
            <a:xfrm>
              <a:off x="7848601" y="4792266"/>
              <a:ext cx="13097" cy="5953"/>
            </a:xfrm>
            <a:prstGeom prst="rect">
              <a:avLst/>
            </a:prstGeom>
            <a:solidFill>
              <a:srgbClr val="BC3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4809" name="Rectangle 57"/>
            <p:cNvSpPr>
              <a:spLocks noChangeArrowheads="1"/>
            </p:cNvSpPr>
            <p:nvPr/>
          </p:nvSpPr>
          <p:spPr bwMode="auto">
            <a:xfrm>
              <a:off x="4754167" y="4492229"/>
              <a:ext cx="13914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dirty="0">
                  <a:solidFill>
                    <a:srgbClr val="005400"/>
                  </a:solidFill>
                  <a:latin typeface="Times New Roman" charset="0"/>
                </a:rPr>
                <a:t>231-31-5368</a:t>
              </a:r>
              <a:endParaRPr lang="en-US" altLang="x-none" sz="900" dirty="0"/>
            </a:p>
          </p:txBody>
        </p:sp>
        <p:sp>
          <p:nvSpPr>
            <p:cNvPr id="74810" name="Rectangle 58"/>
            <p:cNvSpPr>
              <a:spLocks noChangeArrowheads="1"/>
            </p:cNvSpPr>
            <p:nvPr/>
          </p:nvSpPr>
          <p:spPr bwMode="auto">
            <a:xfrm>
              <a:off x="6396038" y="4492229"/>
              <a:ext cx="2693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51</a:t>
              </a:r>
              <a:endParaRPr lang="en-US" altLang="x-none" sz="900"/>
            </a:p>
          </p:txBody>
        </p:sp>
        <p:sp>
          <p:nvSpPr>
            <p:cNvPr id="74811" name="Rectangle 59"/>
            <p:cNvSpPr>
              <a:spLocks noChangeArrowheads="1"/>
            </p:cNvSpPr>
            <p:nvPr/>
          </p:nvSpPr>
          <p:spPr bwMode="auto">
            <a:xfrm>
              <a:off x="6979444" y="4492229"/>
              <a:ext cx="68929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100">
                  <a:solidFill>
                    <a:srgbClr val="005400"/>
                  </a:solidFill>
                  <a:latin typeface="Times New Roman" charset="0"/>
                </a:rPr>
                <a:t>2/2/92</a:t>
              </a:r>
              <a:endParaRPr lang="en-US" altLang="x-none" sz="900"/>
            </a:p>
          </p:txBody>
        </p:sp>
      </p:grpSp>
    </p:spTree>
    <p:extLst>
      <p:ext uri="{BB962C8B-B14F-4D97-AF65-F5344CB8AC3E}">
        <p14:creationId xmlns:p14="http://schemas.microsoft.com/office/powerpoint/2010/main" val="1261293524"/>
      </p:ext>
    </p:extLst>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ltLang="x-none"/>
              <a:t>Review: Key Constraints</a:t>
            </a:r>
          </a:p>
        </p:txBody>
      </p:sp>
      <p:sp>
        <p:nvSpPr>
          <p:cNvPr id="76805" name="Rectangle 5"/>
          <p:cNvSpPr>
            <a:spLocks noGrp="1" noChangeArrowheads="1"/>
          </p:cNvSpPr>
          <p:nvPr>
            <p:ph type="body" sz="half" idx="1"/>
          </p:nvPr>
        </p:nvSpPr>
        <p:spPr>
          <a:xfrm>
            <a:off x="685800" y="1085850"/>
            <a:ext cx="3053954" cy="3829050"/>
          </a:xfrm>
        </p:spPr>
        <p:txBody>
          <a:bodyPr>
            <a:normAutofit/>
          </a:bodyPr>
          <a:lstStyle/>
          <a:p>
            <a:pPr marL="0" indent="0">
              <a:buNone/>
            </a:pPr>
            <a:r>
              <a:rPr lang="en-US" altLang="x-none" sz="1800" dirty="0"/>
              <a:t>Each dept has at most one manager, according to the    </a:t>
            </a:r>
            <a:r>
              <a:rPr lang="en-US" altLang="x-none" sz="1800" b="1" dirty="0"/>
              <a:t>key constraint </a:t>
            </a:r>
            <a:r>
              <a:rPr lang="en-US" altLang="x-none" sz="1800" dirty="0"/>
              <a:t>on Manages.</a:t>
            </a:r>
          </a:p>
        </p:txBody>
      </p:sp>
      <p:grpSp>
        <p:nvGrpSpPr>
          <p:cNvPr id="5" name="Group 4" descr="2 bijective sets. Each point only has one point in the opposite set that it is connected to" title="1-To-1">
            <a:extLst>
              <a:ext uri="{FF2B5EF4-FFF2-40B4-BE49-F238E27FC236}">
                <a16:creationId xmlns="" xmlns:a16="http://schemas.microsoft.com/office/drawing/2014/main" id="{29E1083F-8C5C-B14F-AAF3-0E162C016C90}"/>
              </a:ext>
            </a:extLst>
          </p:cNvPr>
          <p:cNvGrpSpPr/>
          <p:nvPr/>
        </p:nvGrpSpPr>
        <p:grpSpPr>
          <a:xfrm>
            <a:off x="1522810" y="2814638"/>
            <a:ext cx="735806" cy="1895055"/>
            <a:chOff x="1522810" y="2814638"/>
            <a:chExt cx="735806" cy="1895055"/>
          </a:xfrm>
        </p:grpSpPr>
        <p:sp>
          <p:nvSpPr>
            <p:cNvPr id="76807" name="Freeform 7"/>
            <p:cNvSpPr>
              <a:spLocks/>
            </p:cNvSpPr>
            <p:nvPr/>
          </p:nvSpPr>
          <p:spPr bwMode="auto">
            <a:xfrm>
              <a:off x="2005012"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2" name="Freeform 12"/>
            <p:cNvSpPr>
              <a:spLocks/>
            </p:cNvSpPr>
            <p:nvPr/>
          </p:nvSpPr>
          <p:spPr bwMode="auto">
            <a:xfrm>
              <a:off x="1522810" y="2820592"/>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6" name="Rectangle 16"/>
            <p:cNvSpPr>
              <a:spLocks noChangeArrowheads="1"/>
            </p:cNvSpPr>
            <p:nvPr/>
          </p:nvSpPr>
          <p:spPr bwMode="auto">
            <a:xfrm>
              <a:off x="1600200" y="4457700"/>
              <a:ext cx="55544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1-to-1</a:t>
              </a:r>
            </a:p>
          </p:txBody>
        </p:sp>
        <p:sp>
          <p:nvSpPr>
            <p:cNvPr id="76819" name="Line 19"/>
            <p:cNvSpPr>
              <a:spLocks noChangeShapeType="1"/>
            </p:cNvSpPr>
            <p:nvPr/>
          </p:nvSpPr>
          <p:spPr bwMode="auto">
            <a:xfrm>
              <a:off x="1660922" y="3078957"/>
              <a:ext cx="457200"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0" name="Line 20"/>
            <p:cNvSpPr>
              <a:spLocks noChangeShapeType="1"/>
            </p:cNvSpPr>
            <p:nvPr/>
          </p:nvSpPr>
          <p:spPr bwMode="auto">
            <a:xfrm>
              <a:off x="1646635" y="3349229"/>
              <a:ext cx="486965" cy="95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1" name="Line 21"/>
            <p:cNvSpPr>
              <a:spLocks noChangeShapeType="1"/>
            </p:cNvSpPr>
            <p:nvPr/>
          </p:nvSpPr>
          <p:spPr bwMode="auto">
            <a:xfrm flipV="1">
              <a:off x="1646635" y="3738563"/>
              <a:ext cx="486965" cy="476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4" name="Oval 34"/>
            <p:cNvSpPr>
              <a:spLocks noChangeArrowheads="1"/>
            </p:cNvSpPr>
            <p:nvPr/>
          </p:nvSpPr>
          <p:spPr bwMode="auto">
            <a:xfrm>
              <a:off x="1596629" y="3048001"/>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5" name="Oval 35"/>
            <p:cNvSpPr>
              <a:spLocks noChangeArrowheads="1"/>
            </p:cNvSpPr>
            <p:nvPr/>
          </p:nvSpPr>
          <p:spPr bwMode="auto">
            <a:xfrm>
              <a:off x="1596629" y="3330179"/>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6" name="Oval 36"/>
            <p:cNvSpPr>
              <a:spLocks noChangeArrowheads="1"/>
            </p:cNvSpPr>
            <p:nvPr/>
          </p:nvSpPr>
          <p:spPr bwMode="auto">
            <a:xfrm>
              <a:off x="1596629" y="3605213"/>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7" name="Oval 37"/>
            <p:cNvSpPr>
              <a:spLocks noChangeArrowheads="1"/>
            </p:cNvSpPr>
            <p:nvPr/>
          </p:nvSpPr>
          <p:spPr bwMode="auto">
            <a:xfrm>
              <a:off x="1596629" y="3882629"/>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38" name="Oval 38"/>
            <p:cNvSpPr>
              <a:spLocks noChangeArrowheads="1"/>
            </p:cNvSpPr>
            <p:nvPr/>
          </p:nvSpPr>
          <p:spPr bwMode="auto">
            <a:xfrm>
              <a:off x="1596629" y="4158854"/>
              <a:ext cx="65484" cy="78581"/>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nvGrpSpPr>
            <p:cNvPr id="76842" name="Group 57"/>
            <p:cNvGrpSpPr>
              <a:grpSpLocks/>
            </p:cNvGrpSpPr>
            <p:nvPr/>
          </p:nvGrpSpPr>
          <p:grpSpPr bwMode="auto">
            <a:xfrm>
              <a:off x="2087166" y="3107531"/>
              <a:ext cx="65484" cy="971550"/>
              <a:chOff x="793" y="2610"/>
              <a:chExt cx="55" cy="816"/>
            </a:xfrm>
          </p:grpSpPr>
          <p:sp>
            <p:nvSpPr>
              <p:cNvPr id="76893" name="Oval 58"/>
              <p:cNvSpPr>
                <a:spLocks noChangeArrowheads="1"/>
              </p:cNvSpPr>
              <p:nvPr/>
            </p:nvSpPr>
            <p:spPr bwMode="auto">
              <a:xfrm>
                <a:off x="793" y="261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4" name="Oval 59"/>
              <p:cNvSpPr>
                <a:spLocks noChangeArrowheads="1"/>
              </p:cNvSpPr>
              <p:nvPr/>
            </p:nvSpPr>
            <p:spPr bwMode="auto">
              <a:xfrm>
                <a:off x="793" y="285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5" name="Oval 60"/>
              <p:cNvSpPr>
                <a:spLocks noChangeArrowheads="1"/>
              </p:cNvSpPr>
              <p:nvPr/>
            </p:nvSpPr>
            <p:spPr bwMode="auto">
              <a:xfrm>
                <a:off x="793" y="311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6" name="Oval 61"/>
              <p:cNvSpPr>
                <a:spLocks noChangeArrowheads="1"/>
              </p:cNvSpPr>
              <p:nvPr/>
            </p:nvSpPr>
            <p:spPr bwMode="auto">
              <a:xfrm>
                <a:off x="793" y="336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3" name="Group 2" descr="2 sets. The left set has connections to multiple points on the right set. For each point on the right set it only has one connection to one point on the left set." title="1-To-Many">
            <a:extLst>
              <a:ext uri="{FF2B5EF4-FFF2-40B4-BE49-F238E27FC236}">
                <a16:creationId xmlns="" xmlns:a16="http://schemas.microsoft.com/office/drawing/2014/main" id="{FD5727EE-34F1-A240-B1C1-900C916DAE6F}"/>
              </a:ext>
            </a:extLst>
          </p:cNvPr>
          <p:cNvGrpSpPr/>
          <p:nvPr/>
        </p:nvGrpSpPr>
        <p:grpSpPr>
          <a:xfrm>
            <a:off x="2622948" y="2814638"/>
            <a:ext cx="855203" cy="1895055"/>
            <a:chOff x="2622948" y="2814638"/>
            <a:chExt cx="855203" cy="1895055"/>
          </a:xfrm>
        </p:grpSpPr>
        <p:sp>
          <p:nvSpPr>
            <p:cNvPr id="76808" name="Freeform 8"/>
            <p:cNvSpPr>
              <a:spLocks/>
            </p:cNvSpPr>
            <p:nvPr/>
          </p:nvSpPr>
          <p:spPr bwMode="auto">
            <a:xfrm>
              <a:off x="2622948" y="2820592"/>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2147483647 w 213"/>
                <a:gd name="T35" fmla="*/ 2147483647 h 1354"/>
                <a:gd name="T36" fmla="*/ 2147483647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09" name="Freeform 9"/>
            <p:cNvSpPr>
              <a:spLocks/>
            </p:cNvSpPr>
            <p:nvPr/>
          </p:nvSpPr>
          <p:spPr bwMode="auto">
            <a:xfrm>
              <a:off x="3117056"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7" name="Rectangle 17"/>
            <p:cNvSpPr>
              <a:spLocks noChangeArrowheads="1"/>
            </p:cNvSpPr>
            <p:nvPr/>
          </p:nvSpPr>
          <p:spPr bwMode="auto">
            <a:xfrm>
              <a:off x="2622948" y="4457700"/>
              <a:ext cx="85520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1-to Many</a:t>
              </a:r>
            </a:p>
          </p:txBody>
        </p:sp>
        <p:sp>
          <p:nvSpPr>
            <p:cNvPr id="76822" name="Line 22"/>
            <p:cNvSpPr>
              <a:spLocks noChangeShapeType="1"/>
            </p:cNvSpPr>
            <p:nvPr/>
          </p:nvSpPr>
          <p:spPr bwMode="auto">
            <a:xfrm>
              <a:off x="2774156" y="3063478"/>
              <a:ext cx="472679"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3" name="Line 23"/>
            <p:cNvSpPr>
              <a:spLocks noChangeShapeType="1"/>
            </p:cNvSpPr>
            <p:nvPr/>
          </p:nvSpPr>
          <p:spPr bwMode="auto">
            <a:xfrm>
              <a:off x="2759869" y="3349229"/>
              <a:ext cx="471488" cy="11072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4" name="Line 24"/>
            <p:cNvSpPr>
              <a:spLocks noChangeShapeType="1"/>
            </p:cNvSpPr>
            <p:nvPr/>
          </p:nvSpPr>
          <p:spPr bwMode="auto">
            <a:xfrm>
              <a:off x="2774156" y="3364706"/>
              <a:ext cx="457200" cy="6965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5" name="Line 25"/>
            <p:cNvSpPr>
              <a:spLocks noChangeShapeType="1"/>
            </p:cNvSpPr>
            <p:nvPr/>
          </p:nvSpPr>
          <p:spPr bwMode="auto">
            <a:xfrm flipH="1">
              <a:off x="2734867" y="3755232"/>
              <a:ext cx="506015" cy="4417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39" name="Group 39"/>
            <p:cNvGrpSpPr>
              <a:grpSpLocks/>
            </p:cNvGrpSpPr>
            <p:nvPr/>
          </p:nvGrpSpPr>
          <p:grpSpPr bwMode="auto">
            <a:xfrm>
              <a:off x="2724150" y="3031332"/>
              <a:ext cx="65485" cy="1189435"/>
              <a:chOff x="1328" y="2546"/>
              <a:chExt cx="55" cy="999"/>
            </a:xfrm>
          </p:grpSpPr>
          <p:sp>
            <p:nvSpPr>
              <p:cNvPr id="76907" name="Oval 40"/>
              <p:cNvSpPr>
                <a:spLocks noChangeArrowheads="1"/>
              </p:cNvSpPr>
              <p:nvPr/>
            </p:nvSpPr>
            <p:spPr bwMode="auto">
              <a:xfrm>
                <a:off x="1328" y="254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8" name="Oval 41"/>
              <p:cNvSpPr>
                <a:spLocks noChangeArrowheads="1"/>
              </p:cNvSpPr>
              <p:nvPr/>
            </p:nvSpPr>
            <p:spPr bwMode="auto">
              <a:xfrm>
                <a:off x="1328" y="2783"/>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9" name="Oval 42"/>
              <p:cNvSpPr>
                <a:spLocks noChangeArrowheads="1"/>
              </p:cNvSpPr>
              <p:nvPr/>
            </p:nvSpPr>
            <p:spPr bwMode="auto">
              <a:xfrm>
                <a:off x="1328" y="301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10" name="Oval 43"/>
              <p:cNvSpPr>
                <a:spLocks noChangeArrowheads="1"/>
              </p:cNvSpPr>
              <p:nvPr/>
            </p:nvSpPr>
            <p:spPr bwMode="auto">
              <a:xfrm>
                <a:off x="1328" y="324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11" name="Oval 44"/>
              <p:cNvSpPr>
                <a:spLocks noChangeArrowheads="1"/>
              </p:cNvSpPr>
              <p:nvPr/>
            </p:nvSpPr>
            <p:spPr bwMode="auto">
              <a:xfrm>
                <a:off x="1328" y="347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3" name="Group 62"/>
            <p:cNvGrpSpPr>
              <a:grpSpLocks/>
            </p:cNvGrpSpPr>
            <p:nvPr/>
          </p:nvGrpSpPr>
          <p:grpSpPr bwMode="auto">
            <a:xfrm>
              <a:off x="3207544" y="3115866"/>
              <a:ext cx="65485" cy="971550"/>
              <a:chOff x="1734" y="2617"/>
              <a:chExt cx="55" cy="816"/>
            </a:xfrm>
          </p:grpSpPr>
          <p:sp>
            <p:nvSpPr>
              <p:cNvPr id="76889" name="Oval 63"/>
              <p:cNvSpPr>
                <a:spLocks noChangeArrowheads="1"/>
              </p:cNvSpPr>
              <p:nvPr/>
            </p:nvSpPr>
            <p:spPr bwMode="auto">
              <a:xfrm>
                <a:off x="1734" y="26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0" name="Oval 64"/>
              <p:cNvSpPr>
                <a:spLocks noChangeArrowheads="1"/>
              </p:cNvSpPr>
              <p:nvPr/>
            </p:nvSpPr>
            <p:spPr bwMode="auto">
              <a:xfrm>
                <a:off x="1734" y="286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1" name="Oval 65"/>
              <p:cNvSpPr>
                <a:spLocks noChangeArrowheads="1"/>
              </p:cNvSpPr>
              <p:nvPr/>
            </p:nvSpPr>
            <p:spPr bwMode="auto">
              <a:xfrm>
                <a:off x="1734" y="31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2" name="Oval 66"/>
              <p:cNvSpPr>
                <a:spLocks noChangeArrowheads="1"/>
              </p:cNvSpPr>
              <p:nvPr/>
            </p:nvSpPr>
            <p:spPr bwMode="auto">
              <a:xfrm>
                <a:off x="1734" y="336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4" name="Group 3" descr="2 sets. The right set has connections to multiple points on  left set. For each point on the left set it only has one connection to one point on the right set." title="Many-To-One">
            <a:extLst>
              <a:ext uri="{FF2B5EF4-FFF2-40B4-BE49-F238E27FC236}">
                <a16:creationId xmlns="" xmlns:a16="http://schemas.microsoft.com/office/drawing/2014/main" id="{A8330B17-4202-7E48-A0D2-2245D49143ED}"/>
              </a:ext>
            </a:extLst>
          </p:cNvPr>
          <p:cNvGrpSpPr/>
          <p:nvPr/>
        </p:nvGrpSpPr>
        <p:grpSpPr>
          <a:xfrm>
            <a:off x="3711179" y="2814638"/>
            <a:ext cx="863218" cy="1895055"/>
            <a:chOff x="3711179" y="2814638"/>
            <a:chExt cx="863218" cy="1895055"/>
          </a:xfrm>
        </p:grpSpPr>
        <p:sp>
          <p:nvSpPr>
            <p:cNvPr id="76810" name="Freeform 10"/>
            <p:cNvSpPr>
              <a:spLocks/>
            </p:cNvSpPr>
            <p:nvPr/>
          </p:nvSpPr>
          <p:spPr bwMode="auto">
            <a:xfrm>
              <a:off x="3746898" y="2814638"/>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1" name="Freeform 11"/>
            <p:cNvSpPr>
              <a:spLocks/>
            </p:cNvSpPr>
            <p:nvPr/>
          </p:nvSpPr>
          <p:spPr bwMode="auto">
            <a:xfrm>
              <a:off x="4235054" y="2826544"/>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8" name="Rectangle 18"/>
            <p:cNvSpPr>
              <a:spLocks noChangeArrowheads="1"/>
            </p:cNvSpPr>
            <p:nvPr/>
          </p:nvSpPr>
          <p:spPr bwMode="auto">
            <a:xfrm>
              <a:off x="3711179" y="4457700"/>
              <a:ext cx="86321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Many-to-1</a:t>
              </a:r>
            </a:p>
          </p:txBody>
        </p:sp>
        <p:sp>
          <p:nvSpPr>
            <p:cNvPr id="76826" name="Line 26"/>
            <p:cNvSpPr>
              <a:spLocks noChangeShapeType="1"/>
            </p:cNvSpPr>
            <p:nvPr/>
          </p:nvSpPr>
          <p:spPr bwMode="auto">
            <a:xfrm>
              <a:off x="3843338" y="3063478"/>
              <a:ext cx="531019"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7" name="Line 27"/>
            <p:cNvSpPr>
              <a:spLocks noChangeShapeType="1"/>
            </p:cNvSpPr>
            <p:nvPr/>
          </p:nvSpPr>
          <p:spPr bwMode="auto">
            <a:xfrm>
              <a:off x="3887391" y="3349228"/>
              <a:ext cx="457200" cy="8096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8" name="Line 28"/>
            <p:cNvSpPr>
              <a:spLocks noChangeShapeType="1"/>
            </p:cNvSpPr>
            <p:nvPr/>
          </p:nvSpPr>
          <p:spPr bwMode="auto">
            <a:xfrm>
              <a:off x="3873104" y="3634979"/>
              <a:ext cx="486965" cy="1262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29" name="Line 29"/>
            <p:cNvSpPr>
              <a:spLocks noChangeShapeType="1"/>
            </p:cNvSpPr>
            <p:nvPr/>
          </p:nvSpPr>
          <p:spPr bwMode="auto">
            <a:xfrm flipV="1">
              <a:off x="3856435" y="3715941"/>
              <a:ext cx="486965" cy="504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40" name="Group 45"/>
            <p:cNvGrpSpPr>
              <a:grpSpLocks/>
            </p:cNvGrpSpPr>
            <p:nvPr/>
          </p:nvGrpSpPr>
          <p:grpSpPr bwMode="auto">
            <a:xfrm>
              <a:off x="3819525" y="3034904"/>
              <a:ext cx="65485" cy="1189434"/>
              <a:chOff x="2248" y="2549"/>
              <a:chExt cx="55" cy="999"/>
            </a:xfrm>
          </p:grpSpPr>
          <p:sp>
            <p:nvSpPr>
              <p:cNvPr id="76902" name="Oval 46"/>
              <p:cNvSpPr>
                <a:spLocks noChangeArrowheads="1"/>
              </p:cNvSpPr>
              <p:nvPr/>
            </p:nvSpPr>
            <p:spPr bwMode="auto">
              <a:xfrm>
                <a:off x="2248" y="254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3" name="Oval 47"/>
              <p:cNvSpPr>
                <a:spLocks noChangeArrowheads="1"/>
              </p:cNvSpPr>
              <p:nvPr/>
            </p:nvSpPr>
            <p:spPr bwMode="auto">
              <a:xfrm>
                <a:off x="2248" y="2786"/>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4" name="Oval 48"/>
              <p:cNvSpPr>
                <a:spLocks noChangeArrowheads="1"/>
              </p:cNvSpPr>
              <p:nvPr/>
            </p:nvSpPr>
            <p:spPr bwMode="auto">
              <a:xfrm>
                <a:off x="2248" y="3017"/>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5" name="Oval 49"/>
              <p:cNvSpPr>
                <a:spLocks noChangeArrowheads="1"/>
              </p:cNvSpPr>
              <p:nvPr/>
            </p:nvSpPr>
            <p:spPr bwMode="auto">
              <a:xfrm>
                <a:off x="2248" y="3250"/>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6" name="Oval 50"/>
              <p:cNvSpPr>
                <a:spLocks noChangeArrowheads="1"/>
              </p:cNvSpPr>
              <p:nvPr/>
            </p:nvSpPr>
            <p:spPr bwMode="auto">
              <a:xfrm>
                <a:off x="2248" y="348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4" name="Group 67"/>
            <p:cNvGrpSpPr>
              <a:grpSpLocks/>
            </p:cNvGrpSpPr>
            <p:nvPr/>
          </p:nvGrpSpPr>
          <p:grpSpPr bwMode="auto">
            <a:xfrm>
              <a:off x="4339829" y="3105150"/>
              <a:ext cx="65484" cy="971550"/>
              <a:chOff x="2685" y="2608"/>
              <a:chExt cx="55" cy="816"/>
            </a:xfrm>
          </p:grpSpPr>
          <p:sp>
            <p:nvSpPr>
              <p:cNvPr id="76885" name="Oval 68"/>
              <p:cNvSpPr>
                <a:spLocks noChangeArrowheads="1"/>
              </p:cNvSpPr>
              <p:nvPr/>
            </p:nvSpPr>
            <p:spPr bwMode="auto">
              <a:xfrm>
                <a:off x="2685" y="260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6" name="Oval 69"/>
              <p:cNvSpPr>
                <a:spLocks noChangeArrowheads="1"/>
              </p:cNvSpPr>
              <p:nvPr/>
            </p:nvSpPr>
            <p:spPr bwMode="auto">
              <a:xfrm>
                <a:off x="2685" y="2855"/>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7" name="Oval 70"/>
              <p:cNvSpPr>
                <a:spLocks noChangeArrowheads="1"/>
              </p:cNvSpPr>
              <p:nvPr/>
            </p:nvSpPr>
            <p:spPr bwMode="auto">
              <a:xfrm>
                <a:off x="2685" y="310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8" name="Oval 71"/>
              <p:cNvSpPr>
                <a:spLocks noChangeArrowheads="1"/>
              </p:cNvSpPr>
              <p:nvPr/>
            </p:nvSpPr>
            <p:spPr bwMode="auto">
              <a:xfrm>
                <a:off x="2685" y="335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2" name="Group 1" descr="2 sets with many connections between them" title="Many-to-Many">
            <a:extLst>
              <a:ext uri="{FF2B5EF4-FFF2-40B4-BE49-F238E27FC236}">
                <a16:creationId xmlns="" xmlns:a16="http://schemas.microsoft.com/office/drawing/2014/main" id="{5E85641B-4834-6049-B874-10EDBD31EDFA}"/>
              </a:ext>
            </a:extLst>
          </p:cNvPr>
          <p:cNvGrpSpPr/>
          <p:nvPr/>
        </p:nvGrpSpPr>
        <p:grpSpPr>
          <a:xfrm>
            <a:off x="4800600" y="2814638"/>
            <a:ext cx="1170995" cy="1895055"/>
            <a:chOff x="4800600" y="2814638"/>
            <a:chExt cx="1170995" cy="1895055"/>
          </a:xfrm>
        </p:grpSpPr>
        <p:sp>
          <p:nvSpPr>
            <p:cNvPr id="76813" name="Rectangle 13"/>
            <p:cNvSpPr>
              <a:spLocks noChangeArrowheads="1"/>
            </p:cNvSpPr>
            <p:nvPr/>
          </p:nvSpPr>
          <p:spPr bwMode="auto">
            <a:xfrm>
              <a:off x="4800600" y="4457700"/>
              <a:ext cx="117099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solidFill>
                    <a:schemeClr val="accent2"/>
                  </a:solidFill>
                </a:rPr>
                <a:t>Many-to-Many</a:t>
              </a:r>
            </a:p>
          </p:txBody>
        </p:sp>
        <p:sp>
          <p:nvSpPr>
            <p:cNvPr id="76814" name="Freeform 14"/>
            <p:cNvSpPr>
              <a:spLocks/>
            </p:cNvSpPr>
            <p:nvPr/>
          </p:nvSpPr>
          <p:spPr bwMode="auto">
            <a:xfrm>
              <a:off x="4858941" y="2814638"/>
              <a:ext cx="253603"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15" name="Freeform 15"/>
            <p:cNvSpPr>
              <a:spLocks/>
            </p:cNvSpPr>
            <p:nvPr/>
          </p:nvSpPr>
          <p:spPr bwMode="auto">
            <a:xfrm>
              <a:off x="5341144" y="2814638"/>
              <a:ext cx="253604" cy="1612106"/>
            </a:xfrm>
            <a:custGeom>
              <a:avLst/>
              <a:gdLst>
                <a:gd name="T0" fmla="*/ 2147483647 w 213"/>
                <a:gd name="T1" fmla="*/ 2147483647 h 1354"/>
                <a:gd name="T2" fmla="*/ 2147483647 w 213"/>
                <a:gd name="T3" fmla="*/ 2147483647 h 1354"/>
                <a:gd name="T4" fmla="*/ 2147483647 w 213"/>
                <a:gd name="T5" fmla="*/ 2147483647 h 1354"/>
                <a:gd name="T6" fmla="*/ 2147483647 w 213"/>
                <a:gd name="T7" fmla="*/ 2147483647 h 1354"/>
                <a:gd name="T8" fmla="*/ 2147483647 w 213"/>
                <a:gd name="T9" fmla="*/ 2147483647 h 1354"/>
                <a:gd name="T10" fmla="*/ 2147483647 w 213"/>
                <a:gd name="T11" fmla="*/ 2147483647 h 1354"/>
                <a:gd name="T12" fmla="*/ 2147483647 w 213"/>
                <a:gd name="T13" fmla="*/ 2147483647 h 1354"/>
                <a:gd name="T14" fmla="*/ 2147483647 w 213"/>
                <a:gd name="T15" fmla="*/ 2147483647 h 1354"/>
                <a:gd name="T16" fmla="*/ 2147483647 w 213"/>
                <a:gd name="T17" fmla="*/ 2147483647 h 1354"/>
                <a:gd name="T18" fmla="*/ 2147483647 w 213"/>
                <a:gd name="T19" fmla="*/ 2147483647 h 1354"/>
                <a:gd name="T20" fmla="*/ 2147483647 w 213"/>
                <a:gd name="T21" fmla="*/ 2147483647 h 1354"/>
                <a:gd name="T22" fmla="*/ 2147483647 w 213"/>
                <a:gd name="T23" fmla="*/ 2147483647 h 1354"/>
                <a:gd name="T24" fmla="*/ 2147483647 w 213"/>
                <a:gd name="T25" fmla="*/ 2147483647 h 1354"/>
                <a:gd name="T26" fmla="*/ 2147483647 w 213"/>
                <a:gd name="T27" fmla="*/ 2147483647 h 1354"/>
                <a:gd name="T28" fmla="*/ 2147483647 w 213"/>
                <a:gd name="T29" fmla="*/ 2147483647 h 1354"/>
                <a:gd name="T30" fmla="*/ 2147483647 w 213"/>
                <a:gd name="T31" fmla="*/ 2147483647 h 1354"/>
                <a:gd name="T32" fmla="*/ 2147483647 w 213"/>
                <a:gd name="T33" fmla="*/ 2147483647 h 1354"/>
                <a:gd name="T34" fmla="*/ 0 w 213"/>
                <a:gd name="T35" fmla="*/ 2147483647 h 1354"/>
                <a:gd name="T36" fmla="*/ 0 w 213"/>
                <a:gd name="T37" fmla="*/ 2147483647 h 1354"/>
                <a:gd name="T38" fmla="*/ 2147483647 w 213"/>
                <a:gd name="T39" fmla="*/ 2147483647 h 1354"/>
                <a:gd name="T40" fmla="*/ 2147483647 w 213"/>
                <a:gd name="T41" fmla="*/ 2147483647 h 1354"/>
                <a:gd name="T42" fmla="*/ 2147483647 w 213"/>
                <a:gd name="T43" fmla="*/ 2147483647 h 1354"/>
                <a:gd name="T44" fmla="*/ 2147483647 w 213"/>
                <a:gd name="T45" fmla="*/ 2147483647 h 1354"/>
                <a:gd name="T46" fmla="*/ 2147483647 w 213"/>
                <a:gd name="T47" fmla="*/ 2147483647 h 1354"/>
                <a:gd name="T48" fmla="*/ 2147483647 w 213"/>
                <a:gd name="T49" fmla="*/ 2147483647 h 1354"/>
                <a:gd name="T50" fmla="*/ 2147483647 w 213"/>
                <a:gd name="T51" fmla="*/ 2147483647 h 1354"/>
                <a:gd name="T52" fmla="*/ 2147483647 w 213"/>
                <a:gd name="T53" fmla="*/ 2147483647 h 1354"/>
                <a:gd name="T54" fmla="*/ 2147483647 w 213"/>
                <a:gd name="T55" fmla="*/ 2147483647 h 1354"/>
                <a:gd name="T56" fmla="*/ 2147483647 w 213"/>
                <a:gd name="T57" fmla="*/ 2147483647 h 1354"/>
                <a:gd name="T58" fmla="*/ 2147483647 w 213"/>
                <a:gd name="T59" fmla="*/ 2147483647 h 1354"/>
                <a:gd name="T60" fmla="*/ 2147483647 w 213"/>
                <a:gd name="T61" fmla="*/ 2147483647 h 1354"/>
                <a:gd name="T62" fmla="*/ 2147483647 w 213"/>
                <a:gd name="T63" fmla="*/ 2147483647 h 1354"/>
                <a:gd name="T64" fmla="*/ 2147483647 w 213"/>
                <a:gd name="T65" fmla="*/ 2147483647 h 1354"/>
                <a:gd name="T66" fmla="*/ 2147483647 w 213"/>
                <a:gd name="T67" fmla="*/ 2147483647 h 1354"/>
                <a:gd name="T68" fmla="*/ 2147483647 w 213"/>
                <a:gd name="T69" fmla="*/ 2147483647 h 1354"/>
                <a:gd name="T70" fmla="*/ 2147483647 w 213"/>
                <a:gd name="T71" fmla="*/ 2147483647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30" name="Line 30"/>
            <p:cNvSpPr>
              <a:spLocks noChangeShapeType="1"/>
            </p:cNvSpPr>
            <p:nvPr/>
          </p:nvSpPr>
          <p:spPr bwMode="auto">
            <a:xfrm>
              <a:off x="4970860" y="3078957"/>
              <a:ext cx="472678"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1" name="Line 31"/>
            <p:cNvSpPr>
              <a:spLocks noChangeShapeType="1"/>
            </p:cNvSpPr>
            <p:nvPr/>
          </p:nvSpPr>
          <p:spPr bwMode="auto">
            <a:xfrm>
              <a:off x="5001817" y="3364707"/>
              <a:ext cx="486965" cy="6548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2" name="Line 32"/>
            <p:cNvSpPr>
              <a:spLocks noChangeShapeType="1"/>
            </p:cNvSpPr>
            <p:nvPr/>
          </p:nvSpPr>
          <p:spPr bwMode="auto">
            <a:xfrm flipV="1">
              <a:off x="4986338" y="3114675"/>
              <a:ext cx="457200" cy="7905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33" name="Line 33"/>
            <p:cNvSpPr>
              <a:spLocks noChangeShapeType="1"/>
            </p:cNvSpPr>
            <p:nvPr/>
          </p:nvSpPr>
          <p:spPr bwMode="auto">
            <a:xfrm>
              <a:off x="4970860" y="3349229"/>
              <a:ext cx="502444" cy="6977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76841" name="Group 51"/>
            <p:cNvGrpSpPr>
              <a:grpSpLocks/>
            </p:cNvGrpSpPr>
            <p:nvPr/>
          </p:nvGrpSpPr>
          <p:grpSpPr bwMode="auto">
            <a:xfrm>
              <a:off x="4939904" y="3037285"/>
              <a:ext cx="65484" cy="1189434"/>
              <a:chOff x="3189" y="2551"/>
              <a:chExt cx="55" cy="999"/>
            </a:xfrm>
          </p:grpSpPr>
          <p:sp>
            <p:nvSpPr>
              <p:cNvPr id="76897" name="Oval 52"/>
              <p:cNvSpPr>
                <a:spLocks noChangeArrowheads="1"/>
              </p:cNvSpPr>
              <p:nvPr/>
            </p:nvSpPr>
            <p:spPr bwMode="auto">
              <a:xfrm>
                <a:off x="3189" y="255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8" name="Oval 53"/>
              <p:cNvSpPr>
                <a:spLocks noChangeArrowheads="1"/>
              </p:cNvSpPr>
              <p:nvPr/>
            </p:nvSpPr>
            <p:spPr bwMode="auto">
              <a:xfrm>
                <a:off x="3189" y="2788"/>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99" name="Oval 54"/>
              <p:cNvSpPr>
                <a:spLocks noChangeArrowheads="1"/>
              </p:cNvSpPr>
              <p:nvPr/>
            </p:nvSpPr>
            <p:spPr bwMode="auto">
              <a:xfrm>
                <a:off x="3189" y="3019"/>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0" name="Oval 55"/>
              <p:cNvSpPr>
                <a:spLocks noChangeArrowheads="1"/>
              </p:cNvSpPr>
              <p:nvPr/>
            </p:nvSpPr>
            <p:spPr bwMode="auto">
              <a:xfrm>
                <a:off x="3189" y="3252"/>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901" name="Oval 56"/>
              <p:cNvSpPr>
                <a:spLocks noChangeArrowheads="1"/>
              </p:cNvSpPr>
              <p:nvPr/>
            </p:nvSpPr>
            <p:spPr bwMode="auto">
              <a:xfrm>
                <a:off x="3189" y="348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nvGrpSpPr>
            <p:cNvPr id="76845" name="Group 72"/>
            <p:cNvGrpSpPr>
              <a:grpSpLocks/>
            </p:cNvGrpSpPr>
            <p:nvPr/>
          </p:nvGrpSpPr>
          <p:grpSpPr bwMode="auto">
            <a:xfrm>
              <a:off x="5442347" y="3100388"/>
              <a:ext cx="65484" cy="971550"/>
              <a:chOff x="3611" y="2604"/>
              <a:chExt cx="55" cy="816"/>
            </a:xfrm>
          </p:grpSpPr>
          <p:sp>
            <p:nvSpPr>
              <p:cNvPr id="76881" name="Oval 73"/>
              <p:cNvSpPr>
                <a:spLocks noChangeArrowheads="1"/>
              </p:cNvSpPr>
              <p:nvPr/>
            </p:nvSpPr>
            <p:spPr bwMode="auto">
              <a:xfrm>
                <a:off x="3611" y="260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2" name="Oval 74"/>
              <p:cNvSpPr>
                <a:spLocks noChangeArrowheads="1"/>
              </p:cNvSpPr>
              <p:nvPr/>
            </p:nvSpPr>
            <p:spPr bwMode="auto">
              <a:xfrm>
                <a:off x="3611" y="2851"/>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3" name="Oval 75"/>
              <p:cNvSpPr>
                <a:spLocks noChangeArrowheads="1"/>
              </p:cNvSpPr>
              <p:nvPr/>
            </p:nvSpPr>
            <p:spPr bwMode="auto">
              <a:xfrm>
                <a:off x="3611" y="310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sp>
            <p:nvSpPr>
              <p:cNvPr id="76884" name="Oval 76"/>
              <p:cNvSpPr>
                <a:spLocks noChangeArrowheads="1"/>
              </p:cNvSpPr>
              <p:nvPr/>
            </p:nvSpPr>
            <p:spPr bwMode="auto">
              <a:xfrm>
                <a:off x="3611" y="3354"/>
                <a:ext cx="55" cy="66"/>
              </a:xfrm>
              <a:prstGeom prst="ellipse">
                <a:avLst/>
              </a:prstGeom>
              <a:solidFill>
                <a:schemeClr val="tx2"/>
              </a:solidFill>
              <a:ln w="12700">
                <a:solidFill>
                  <a:schemeClr val="tx2"/>
                </a:solidFill>
                <a:round/>
                <a:headEnd/>
                <a:tailEnd/>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endParaRPr lang="x-none" altLang="x-none" sz="900"/>
              </a:p>
            </p:txBody>
          </p:sp>
        </p:grpSp>
      </p:grpSp>
      <p:grpSp>
        <p:nvGrpSpPr>
          <p:cNvPr id="76846"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p:cNvGrpSpPr>
            <a:grpSpLocks/>
          </p:cNvGrpSpPr>
          <p:nvPr/>
        </p:nvGrpSpPr>
        <p:grpSpPr bwMode="auto">
          <a:xfrm>
            <a:off x="4104085" y="824508"/>
            <a:ext cx="4354115" cy="1619250"/>
            <a:chOff x="2110" y="868"/>
            <a:chExt cx="3657" cy="1360"/>
          </a:xfrm>
        </p:grpSpPr>
        <p:sp>
          <p:nvSpPr>
            <p:cNvPr id="76847" name="Freeform 78"/>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48" name="Freeform 79"/>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76849" name="Group 80"/>
            <p:cNvGrpSpPr>
              <a:grpSpLocks/>
            </p:cNvGrpSpPr>
            <p:nvPr/>
          </p:nvGrpSpPr>
          <p:grpSpPr bwMode="auto">
            <a:xfrm>
              <a:off x="4713" y="1060"/>
              <a:ext cx="592" cy="327"/>
              <a:chOff x="4713" y="1060"/>
              <a:chExt cx="592" cy="327"/>
            </a:xfrm>
          </p:grpSpPr>
          <p:sp>
            <p:nvSpPr>
              <p:cNvPr id="76879" name="Freeform 81"/>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80" name="Rectangle 82"/>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76850" name="Rectangle 83"/>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76851" name="Rectangle 84"/>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76852" name="Group 85"/>
            <p:cNvGrpSpPr>
              <a:grpSpLocks/>
            </p:cNvGrpSpPr>
            <p:nvPr/>
          </p:nvGrpSpPr>
          <p:grpSpPr bwMode="auto">
            <a:xfrm>
              <a:off x="3663" y="868"/>
              <a:ext cx="454" cy="327"/>
              <a:chOff x="3663" y="868"/>
              <a:chExt cx="454" cy="327"/>
            </a:xfrm>
          </p:grpSpPr>
          <p:sp>
            <p:nvSpPr>
              <p:cNvPr id="76877" name="Freeform 86"/>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8" name="Rectangle 87"/>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76853" name="Group 88"/>
            <p:cNvGrpSpPr>
              <a:grpSpLocks/>
            </p:cNvGrpSpPr>
            <p:nvPr/>
          </p:nvGrpSpPr>
          <p:grpSpPr bwMode="auto">
            <a:xfrm>
              <a:off x="2110" y="1050"/>
              <a:ext cx="1285" cy="567"/>
              <a:chOff x="2110" y="1050"/>
              <a:chExt cx="1285" cy="567"/>
            </a:xfrm>
          </p:grpSpPr>
          <p:sp>
            <p:nvSpPr>
              <p:cNvPr id="76871" name="Freeform 89"/>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2" name="Freeform 90"/>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3" name="Freeform 91"/>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74" name="Rectangle 92"/>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6875" name="Rectangle 93"/>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6876" name="Rectangle 94"/>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76854" name="Group 95"/>
            <p:cNvGrpSpPr>
              <a:grpSpLocks/>
            </p:cNvGrpSpPr>
            <p:nvPr/>
          </p:nvGrpSpPr>
          <p:grpSpPr bwMode="auto">
            <a:xfrm>
              <a:off x="3497" y="1648"/>
              <a:ext cx="769" cy="580"/>
              <a:chOff x="3497" y="1648"/>
              <a:chExt cx="769" cy="580"/>
            </a:xfrm>
          </p:grpSpPr>
          <p:sp>
            <p:nvSpPr>
              <p:cNvPr id="76869" name="Rectangle 96"/>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76870" name="Freeform 97"/>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76855" name="Freeform 98"/>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76856" name="Group 99"/>
            <p:cNvGrpSpPr>
              <a:grpSpLocks/>
            </p:cNvGrpSpPr>
            <p:nvPr/>
          </p:nvGrpSpPr>
          <p:grpSpPr bwMode="auto">
            <a:xfrm>
              <a:off x="2369" y="1818"/>
              <a:ext cx="814" cy="295"/>
              <a:chOff x="2369" y="1818"/>
              <a:chExt cx="814" cy="295"/>
            </a:xfrm>
          </p:grpSpPr>
          <p:sp>
            <p:nvSpPr>
              <p:cNvPr id="76867" name="Freeform 100"/>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6868" name="Rectangle 101"/>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76857" name="Rectangle 102"/>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76858" name="Line 103"/>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59" name="Line 104"/>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0" name="Line 105"/>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1" name="Line 106"/>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2" name="Line 107"/>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3" name="Line 108"/>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4" name="Line 109"/>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5" name="Line 110"/>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866" name="Line 111"/>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743586756"/>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of a Database</a:t>
            </a:r>
            <a:endParaRPr lang="en-US" dirty="0"/>
          </a:p>
        </p:txBody>
      </p:sp>
      <p:sp>
        <p:nvSpPr>
          <p:cNvPr id="3" name="Content Placeholder 2"/>
          <p:cNvSpPr>
            <a:spLocks noGrp="1"/>
          </p:cNvSpPr>
          <p:nvPr>
            <p:ph idx="1"/>
          </p:nvPr>
        </p:nvSpPr>
        <p:spPr/>
        <p:txBody>
          <a:bodyPr>
            <a:normAutofit/>
          </a:bodyPr>
          <a:lstStyle/>
          <a:p>
            <a:r>
              <a:rPr lang="en-US" sz="1800" dirty="0"/>
              <a:t>Gives us a good sense of how to build a DBMS</a:t>
            </a:r>
          </a:p>
          <a:p>
            <a:r>
              <a:rPr lang="en-US" sz="1800" dirty="0"/>
              <a:t>How about using one?</a:t>
            </a:r>
          </a:p>
          <a:p>
            <a:pPr>
              <a:spcBef>
                <a:spcPts val="2000"/>
              </a:spcBef>
            </a:pPr>
            <a:r>
              <a:rPr lang="en-US" sz="1800" dirty="0"/>
              <a:t>Today let’s talk about how to design a database</a:t>
            </a:r>
          </a:p>
          <a:p>
            <a:pPr lvl="1"/>
            <a:r>
              <a:rPr lang="en-US" dirty="0"/>
              <a:t>Not a database system</a:t>
            </a:r>
          </a:p>
          <a:p>
            <a:endParaRPr lang="en-US" sz="1800" dirty="0"/>
          </a:p>
        </p:txBody>
      </p:sp>
      <p:pic>
        <p:nvPicPr>
          <p:cNvPr id="22" name="Picture 21" descr="A woman standing with crossed arms" title="Woman"/>
          <p:cNvPicPr>
            <a:picLocks noChangeAspect="1"/>
          </p:cNvPicPr>
          <p:nvPr/>
        </p:nvPicPr>
        <p:blipFill>
          <a:blip r:embed="rId2"/>
          <a:stretch>
            <a:fillRect/>
          </a:stretch>
        </p:blipFill>
        <p:spPr>
          <a:xfrm flipH="1">
            <a:off x="990600" y="2952636"/>
            <a:ext cx="636694" cy="1941916"/>
          </a:xfrm>
          <a:prstGeom prst="rect">
            <a:avLst/>
          </a:prstGeom>
        </p:spPr>
      </p:pic>
      <p:pic>
        <p:nvPicPr>
          <p:cNvPr id="14" name="Picture 13"/>
          <p:cNvPicPr>
            <a:picLocks noChangeAspect="1"/>
          </p:cNvPicPr>
          <p:nvPr/>
        </p:nvPicPr>
        <p:blipFill>
          <a:blip r:embed="rId3"/>
          <a:stretch>
            <a:fillRect/>
          </a:stretch>
        </p:blipFill>
        <p:spPr>
          <a:xfrm>
            <a:off x="6685568" y="361950"/>
            <a:ext cx="2121129" cy="2927350"/>
          </a:xfrm>
          <a:prstGeom prst="rect">
            <a:avLst/>
          </a:prstGeom>
        </p:spPr>
      </p:pic>
    </p:spTree>
    <p:extLst>
      <p:ext uri="{BB962C8B-B14F-4D97-AF65-F5344CB8AC3E}">
        <p14:creationId xmlns:p14="http://schemas.microsoft.com/office/powerpoint/2010/main" val="601272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p:txBody>
          <a:bodyPr/>
          <a:lstStyle/>
          <a:p>
            <a:r>
              <a:rPr lang="en-US" altLang="x-none"/>
              <a:t>Translating ER with Key Constraints</a:t>
            </a:r>
          </a:p>
        </p:txBody>
      </p:sp>
      <p:sp>
        <p:nvSpPr>
          <p:cNvPr id="3" name="Text Placeholder 2">
            <a:extLst>
              <a:ext uri="{FF2B5EF4-FFF2-40B4-BE49-F238E27FC236}">
                <a16:creationId xmlns="" xmlns:a16="http://schemas.microsoft.com/office/drawing/2014/main" id="{E043EE7F-1D20-294C-AC76-F44166DE6D6C}"/>
              </a:ext>
            </a:extLst>
          </p:cNvPr>
          <p:cNvSpPr>
            <a:spLocks noGrp="1"/>
          </p:cNvSpPr>
          <p:nvPr>
            <p:ph type="body" sz="half" idx="1"/>
          </p:nvPr>
        </p:nvSpPr>
        <p:spPr/>
        <p:txBody>
          <a:bodyPr/>
          <a:lstStyle/>
          <a:p>
            <a:endParaRPr lang="en-US" dirty="0"/>
          </a:p>
        </p:txBody>
      </p:sp>
      <p:grpSp>
        <p:nvGrpSpPr>
          <p:cNvPr id="41"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a:extLst>
              <a:ext uri="{FF2B5EF4-FFF2-40B4-BE49-F238E27FC236}">
                <a16:creationId xmlns="" xmlns:a16="http://schemas.microsoft.com/office/drawing/2014/main" id="{24615E53-B372-3641-A853-CA2A16BC1F32}"/>
              </a:ext>
            </a:extLst>
          </p:cNvPr>
          <p:cNvGrpSpPr>
            <a:grpSpLocks/>
          </p:cNvGrpSpPr>
          <p:nvPr/>
        </p:nvGrpSpPr>
        <p:grpSpPr bwMode="auto">
          <a:xfrm>
            <a:off x="2667000" y="857249"/>
            <a:ext cx="4091583" cy="1401869"/>
            <a:chOff x="2110" y="868"/>
            <a:chExt cx="3657" cy="1360"/>
          </a:xfrm>
        </p:grpSpPr>
        <p:sp>
          <p:nvSpPr>
            <p:cNvPr id="42" name="Freeform 78">
              <a:extLst>
                <a:ext uri="{FF2B5EF4-FFF2-40B4-BE49-F238E27FC236}">
                  <a16:creationId xmlns="" xmlns:a16="http://schemas.microsoft.com/office/drawing/2014/main" id="{12905333-5EDC-8E4D-BE6B-2E8A8E63C3A3}"/>
                </a:ext>
              </a:extLst>
            </p:cNvPr>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 name="Freeform 79">
              <a:extLst>
                <a:ext uri="{FF2B5EF4-FFF2-40B4-BE49-F238E27FC236}">
                  <a16:creationId xmlns="" xmlns:a16="http://schemas.microsoft.com/office/drawing/2014/main" id="{FB24C6D7-2961-5F4F-A7EB-2C1428D26E5E}"/>
                </a:ext>
              </a:extLst>
            </p:cNvPr>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44" name="Group 80">
              <a:extLst>
                <a:ext uri="{FF2B5EF4-FFF2-40B4-BE49-F238E27FC236}">
                  <a16:creationId xmlns="" xmlns:a16="http://schemas.microsoft.com/office/drawing/2014/main" id="{E0E57BAF-D6A4-5B4D-8DC9-D6C831730C8C}"/>
                </a:ext>
              </a:extLst>
            </p:cNvPr>
            <p:cNvGrpSpPr>
              <a:grpSpLocks/>
            </p:cNvGrpSpPr>
            <p:nvPr/>
          </p:nvGrpSpPr>
          <p:grpSpPr bwMode="auto">
            <a:xfrm>
              <a:off x="4713" y="1060"/>
              <a:ext cx="592" cy="327"/>
              <a:chOff x="4713" y="1060"/>
              <a:chExt cx="592" cy="327"/>
            </a:xfrm>
          </p:grpSpPr>
          <p:sp>
            <p:nvSpPr>
              <p:cNvPr id="74" name="Freeform 81">
                <a:extLst>
                  <a:ext uri="{FF2B5EF4-FFF2-40B4-BE49-F238E27FC236}">
                    <a16:creationId xmlns="" xmlns:a16="http://schemas.microsoft.com/office/drawing/2014/main" id="{481E43F9-7A98-EA49-8A57-01D0CAE4898B}"/>
                  </a:ext>
                </a:extLst>
              </p:cNvPr>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5" name="Rectangle 82">
                <a:extLst>
                  <a:ext uri="{FF2B5EF4-FFF2-40B4-BE49-F238E27FC236}">
                    <a16:creationId xmlns="" xmlns:a16="http://schemas.microsoft.com/office/drawing/2014/main" id="{FB7C4B54-AF89-B446-9DEF-A31944965A1A}"/>
                  </a:ext>
                </a:extLst>
              </p:cNvPr>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45" name="Rectangle 83">
              <a:extLst>
                <a:ext uri="{FF2B5EF4-FFF2-40B4-BE49-F238E27FC236}">
                  <a16:creationId xmlns="" xmlns:a16="http://schemas.microsoft.com/office/drawing/2014/main" id="{FA0F45EE-DB48-9747-A61A-691ACCD33472}"/>
                </a:ext>
              </a:extLst>
            </p:cNvPr>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46" name="Rectangle 84">
              <a:extLst>
                <a:ext uri="{FF2B5EF4-FFF2-40B4-BE49-F238E27FC236}">
                  <a16:creationId xmlns="" xmlns:a16="http://schemas.microsoft.com/office/drawing/2014/main" id="{EB24960B-08EC-3A45-85BF-323E106A3496}"/>
                </a:ext>
              </a:extLst>
            </p:cNvPr>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47" name="Group 85">
              <a:extLst>
                <a:ext uri="{FF2B5EF4-FFF2-40B4-BE49-F238E27FC236}">
                  <a16:creationId xmlns="" xmlns:a16="http://schemas.microsoft.com/office/drawing/2014/main" id="{CFF0FA81-82AD-E743-912F-2A11FCA963CD}"/>
                </a:ext>
              </a:extLst>
            </p:cNvPr>
            <p:cNvGrpSpPr>
              <a:grpSpLocks/>
            </p:cNvGrpSpPr>
            <p:nvPr/>
          </p:nvGrpSpPr>
          <p:grpSpPr bwMode="auto">
            <a:xfrm>
              <a:off x="3663" y="868"/>
              <a:ext cx="454" cy="327"/>
              <a:chOff x="3663" y="868"/>
              <a:chExt cx="454" cy="327"/>
            </a:xfrm>
          </p:grpSpPr>
          <p:sp>
            <p:nvSpPr>
              <p:cNvPr id="72" name="Freeform 86">
                <a:extLst>
                  <a:ext uri="{FF2B5EF4-FFF2-40B4-BE49-F238E27FC236}">
                    <a16:creationId xmlns="" xmlns:a16="http://schemas.microsoft.com/office/drawing/2014/main" id="{359AEE16-9FEF-9942-A98E-A16E6D76629E}"/>
                  </a:ext>
                </a:extLst>
              </p:cNvPr>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3" name="Rectangle 87">
                <a:extLst>
                  <a:ext uri="{FF2B5EF4-FFF2-40B4-BE49-F238E27FC236}">
                    <a16:creationId xmlns="" xmlns:a16="http://schemas.microsoft.com/office/drawing/2014/main" id="{12D30E53-78C8-7741-A1DB-DA70990BF956}"/>
                  </a:ext>
                </a:extLst>
              </p:cNvPr>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48" name="Group 88">
              <a:extLst>
                <a:ext uri="{FF2B5EF4-FFF2-40B4-BE49-F238E27FC236}">
                  <a16:creationId xmlns="" xmlns:a16="http://schemas.microsoft.com/office/drawing/2014/main" id="{5DA5A551-6AA8-2440-B7CA-C98DA1FA6953}"/>
                </a:ext>
              </a:extLst>
            </p:cNvPr>
            <p:cNvGrpSpPr>
              <a:grpSpLocks/>
            </p:cNvGrpSpPr>
            <p:nvPr/>
          </p:nvGrpSpPr>
          <p:grpSpPr bwMode="auto">
            <a:xfrm>
              <a:off x="2110" y="1050"/>
              <a:ext cx="1285" cy="567"/>
              <a:chOff x="2110" y="1050"/>
              <a:chExt cx="1285" cy="567"/>
            </a:xfrm>
          </p:grpSpPr>
          <p:sp>
            <p:nvSpPr>
              <p:cNvPr id="66" name="Freeform 89">
                <a:extLst>
                  <a:ext uri="{FF2B5EF4-FFF2-40B4-BE49-F238E27FC236}">
                    <a16:creationId xmlns="" xmlns:a16="http://schemas.microsoft.com/office/drawing/2014/main" id="{47118104-5358-4241-A157-26FB6482B7BC}"/>
                  </a:ext>
                </a:extLst>
              </p:cNvPr>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7" name="Freeform 90">
                <a:extLst>
                  <a:ext uri="{FF2B5EF4-FFF2-40B4-BE49-F238E27FC236}">
                    <a16:creationId xmlns="" xmlns:a16="http://schemas.microsoft.com/office/drawing/2014/main" id="{9B4AFD91-3681-0D45-964C-9BDEAE82552F}"/>
                  </a:ext>
                </a:extLst>
              </p:cNvPr>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8" name="Freeform 91">
                <a:extLst>
                  <a:ext uri="{FF2B5EF4-FFF2-40B4-BE49-F238E27FC236}">
                    <a16:creationId xmlns="" xmlns:a16="http://schemas.microsoft.com/office/drawing/2014/main" id="{C789FC58-6D42-5643-90A5-9C2F7ED0E12B}"/>
                  </a:ext>
                </a:extLst>
              </p:cNvPr>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9" name="Rectangle 92">
                <a:extLst>
                  <a:ext uri="{FF2B5EF4-FFF2-40B4-BE49-F238E27FC236}">
                    <a16:creationId xmlns="" xmlns:a16="http://schemas.microsoft.com/office/drawing/2014/main" id="{63C24F84-73D5-2242-8DEE-79DC16683DA2}"/>
                  </a:ext>
                </a:extLst>
              </p:cNvPr>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0" name="Rectangle 93">
                <a:extLst>
                  <a:ext uri="{FF2B5EF4-FFF2-40B4-BE49-F238E27FC236}">
                    <a16:creationId xmlns="" xmlns:a16="http://schemas.microsoft.com/office/drawing/2014/main" id="{048C7064-42EA-804A-8D6C-76BC5686058B}"/>
                  </a:ext>
                </a:extLst>
              </p:cNvPr>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1" name="Rectangle 94">
                <a:extLst>
                  <a:ext uri="{FF2B5EF4-FFF2-40B4-BE49-F238E27FC236}">
                    <a16:creationId xmlns="" xmlns:a16="http://schemas.microsoft.com/office/drawing/2014/main" id="{FE89E04F-66A3-DF4C-8BB1-B18DAA5C63F8}"/>
                  </a:ext>
                </a:extLst>
              </p:cNvPr>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49" name="Group 95">
              <a:extLst>
                <a:ext uri="{FF2B5EF4-FFF2-40B4-BE49-F238E27FC236}">
                  <a16:creationId xmlns="" xmlns:a16="http://schemas.microsoft.com/office/drawing/2014/main" id="{38196B11-24A0-314C-8FC1-B2246CDE844B}"/>
                </a:ext>
              </a:extLst>
            </p:cNvPr>
            <p:cNvGrpSpPr>
              <a:grpSpLocks/>
            </p:cNvGrpSpPr>
            <p:nvPr/>
          </p:nvGrpSpPr>
          <p:grpSpPr bwMode="auto">
            <a:xfrm>
              <a:off x="3497" y="1648"/>
              <a:ext cx="769" cy="580"/>
              <a:chOff x="3497" y="1648"/>
              <a:chExt cx="769" cy="580"/>
            </a:xfrm>
          </p:grpSpPr>
          <p:sp>
            <p:nvSpPr>
              <p:cNvPr id="64" name="Rectangle 96">
                <a:extLst>
                  <a:ext uri="{FF2B5EF4-FFF2-40B4-BE49-F238E27FC236}">
                    <a16:creationId xmlns="" xmlns:a16="http://schemas.microsoft.com/office/drawing/2014/main" id="{C31E6FEA-DD2F-2A46-B3D1-D9C5E98C38A0}"/>
                  </a:ext>
                </a:extLst>
              </p:cNvPr>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65" name="Freeform 97">
                <a:extLst>
                  <a:ext uri="{FF2B5EF4-FFF2-40B4-BE49-F238E27FC236}">
                    <a16:creationId xmlns="" xmlns:a16="http://schemas.microsoft.com/office/drawing/2014/main" id="{A68C3302-AE0E-6C4F-B154-A010B0049C4C}"/>
                  </a:ext>
                </a:extLst>
              </p:cNvPr>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50" name="Freeform 98">
              <a:extLst>
                <a:ext uri="{FF2B5EF4-FFF2-40B4-BE49-F238E27FC236}">
                  <a16:creationId xmlns="" xmlns:a16="http://schemas.microsoft.com/office/drawing/2014/main" id="{A93BFF7A-FAEF-1B43-A6E4-4F37CCF2E0D5}"/>
                </a:ext>
              </a:extLst>
            </p:cNvPr>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1" name="Group 99">
              <a:extLst>
                <a:ext uri="{FF2B5EF4-FFF2-40B4-BE49-F238E27FC236}">
                  <a16:creationId xmlns="" xmlns:a16="http://schemas.microsoft.com/office/drawing/2014/main" id="{BC473B7D-F330-6C45-ABE4-9B3E8F3B0ABE}"/>
                </a:ext>
              </a:extLst>
            </p:cNvPr>
            <p:cNvGrpSpPr>
              <a:grpSpLocks/>
            </p:cNvGrpSpPr>
            <p:nvPr/>
          </p:nvGrpSpPr>
          <p:grpSpPr bwMode="auto">
            <a:xfrm>
              <a:off x="2369" y="1818"/>
              <a:ext cx="814" cy="295"/>
              <a:chOff x="2369" y="1818"/>
              <a:chExt cx="814" cy="295"/>
            </a:xfrm>
          </p:grpSpPr>
          <p:sp>
            <p:nvSpPr>
              <p:cNvPr id="62" name="Freeform 100">
                <a:extLst>
                  <a:ext uri="{FF2B5EF4-FFF2-40B4-BE49-F238E27FC236}">
                    <a16:creationId xmlns="" xmlns:a16="http://schemas.microsoft.com/office/drawing/2014/main" id="{8B04D90A-4B8B-0F44-A221-7E3E3C191A2F}"/>
                  </a:ext>
                </a:extLst>
              </p:cNvPr>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3" name="Rectangle 101">
                <a:extLst>
                  <a:ext uri="{FF2B5EF4-FFF2-40B4-BE49-F238E27FC236}">
                    <a16:creationId xmlns="" xmlns:a16="http://schemas.microsoft.com/office/drawing/2014/main" id="{DED08C10-499A-874B-93DE-67AD73E965F1}"/>
                  </a:ext>
                </a:extLst>
              </p:cNvPr>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2" name="Rectangle 102">
              <a:extLst>
                <a:ext uri="{FF2B5EF4-FFF2-40B4-BE49-F238E27FC236}">
                  <a16:creationId xmlns="" xmlns:a16="http://schemas.microsoft.com/office/drawing/2014/main" id="{C714860B-4B1C-F84B-A048-DD346DCFCC45}"/>
                </a:ext>
              </a:extLst>
            </p:cNvPr>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3" name="Line 103">
              <a:extLst>
                <a:ext uri="{FF2B5EF4-FFF2-40B4-BE49-F238E27FC236}">
                  <a16:creationId xmlns="" xmlns:a16="http://schemas.microsoft.com/office/drawing/2014/main" id="{07164D1B-5797-AB44-AD7B-8885250BA59C}"/>
                </a:ext>
              </a:extLst>
            </p:cNvPr>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4" name="Line 104">
              <a:extLst>
                <a:ext uri="{FF2B5EF4-FFF2-40B4-BE49-F238E27FC236}">
                  <a16:creationId xmlns="" xmlns:a16="http://schemas.microsoft.com/office/drawing/2014/main" id="{BF9B34C0-5E8D-344C-9BF8-4EB7DFCAB4EE}"/>
                </a:ext>
              </a:extLst>
            </p:cNvPr>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5" name="Line 105">
              <a:extLst>
                <a:ext uri="{FF2B5EF4-FFF2-40B4-BE49-F238E27FC236}">
                  <a16:creationId xmlns="" xmlns:a16="http://schemas.microsoft.com/office/drawing/2014/main" id="{811043C8-4E8B-BE45-884B-8D5652E838F5}"/>
                </a:ext>
              </a:extLst>
            </p:cNvPr>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6" name="Line 106">
              <a:extLst>
                <a:ext uri="{FF2B5EF4-FFF2-40B4-BE49-F238E27FC236}">
                  <a16:creationId xmlns="" xmlns:a16="http://schemas.microsoft.com/office/drawing/2014/main" id="{D9C38C15-F415-614D-A245-723CDB4C3EF7}"/>
                </a:ext>
              </a:extLst>
            </p:cNvPr>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107">
              <a:extLst>
                <a:ext uri="{FF2B5EF4-FFF2-40B4-BE49-F238E27FC236}">
                  <a16:creationId xmlns="" xmlns:a16="http://schemas.microsoft.com/office/drawing/2014/main" id="{C8FBAA3E-81A0-AC47-B178-B792D4176C5A}"/>
                </a:ext>
              </a:extLst>
            </p:cNvPr>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108">
              <a:extLst>
                <a:ext uri="{FF2B5EF4-FFF2-40B4-BE49-F238E27FC236}">
                  <a16:creationId xmlns="" xmlns:a16="http://schemas.microsoft.com/office/drawing/2014/main" id="{8230207E-FE87-7C41-AAF5-CB1AE2B7E6AB}"/>
                </a:ext>
              </a:extLst>
            </p:cNvPr>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109">
              <a:extLst>
                <a:ext uri="{FF2B5EF4-FFF2-40B4-BE49-F238E27FC236}">
                  <a16:creationId xmlns="" xmlns:a16="http://schemas.microsoft.com/office/drawing/2014/main" id="{0A7B8EE2-9979-7B45-9C1E-9F58F64EC3A1}"/>
                </a:ext>
              </a:extLst>
            </p:cNvPr>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10">
              <a:extLst>
                <a:ext uri="{FF2B5EF4-FFF2-40B4-BE49-F238E27FC236}">
                  <a16:creationId xmlns="" xmlns:a16="http://schemas.microsoft.com/office/drawing/2014/main" id="{3C9FA47C-0D65-D345-B989-A19429D88884}"/>
                </a:ext>
              </a:extLst>
            </p:cNvPr>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11">
              <a:extLst>
                <a:ext uri="{FF2B5EF4-FFF2-40B4-BE49-F238E27FC236}">
                  <a16:creationId xmlns="" xmlns:a16="http://schemas.microsoft.com/office/drawing/2014/main" id="{AFDAB9DD-668F-6E48-931C-881F0321E292}"/>
                </a:ext>
              </a:extLst>
            </p:cNvPr>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79" name="Rectangle 6" descr="CREATE TABLE  Manages(&#13;&#10; ssn  CHAR(11),&#13;&#10; did  INTEGER,&#13;&#10; since  DATE,&#13;&#10; PRIMARY KEY  (did),&#13;&#10; FOREIGN KEY (ssn)   &#13;&#10;   REFERENCES Employees,&#13;&#10; FOREIGN KEY (did) &#13;&#10;   REFERENCES Departments)&#13;&#10;" title="SQL 1">
            <a:extLst>
              <a:ext uri="{FF2B5EF4-FFF2-40B4-BE49-F238E27FC236}">
                <a16:creationId xmlns="" xmlns:a16="http://schemas.microsoft.com/office/drawing/2014/main" id="{CA90C247-223E-4A4F-850D-553168369ED7}"/>
              </a:ext>
            </a:extLst>
          </p:cNvPr>
          <p:cNvSpPr>
            <a:spLocks noChangeArrowheads="1"/>
          </p:cNvSpPr>
          <p:nvPr/>
        </p:nvSpPr>
        <p:spPr bwMode="auto">
          <a:xfrm>
            <a:off x="228600" y="2874124"/>
            <a:ext cx="316101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Manages(</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p>
        </p:txBody>
      </p:sp>
    </p:spTree>
    <p:extLst>
      <p:ext uri="{BB962C8B-B14F-4D97-AF65-F5344CB8AC3E}">
        <p14:creationId xmlns:p14="http://schemas.microsoft.com/office/powerpoint/2010/main" val="379658465"/>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1285874" y="-14882"/>
            <a:ext cx="7553325" cy="828675"/>
          </a:xfrm>
        </p:spPr>
        <p:txBody>
          <a:bodyPr vert="horz" lIns="67866" tIns="33338" rIns="67866" bIns="33338" rtlCol="0" anchor="ctr">
            <a:normAutofit fontScale="90000"/>
          </a:bodyPr>
          <a:lstStyle/>
          <a:p>
            <a:r>
              <a:rPr lang="en-US" altLang="x-none" dirty="0"/>
              <a:t>Translating ER with Key Constraints, </a:t>
            </a:r>
            <a:r>
              <a:rPr lang="en-US" altLang="x-none" dirty="0" err="1"/>
              <a:t>cont</a:t>
            </a:r>
            <a:endParaRPr lang="en-US" altLang="x-none" dirty="0"/>
          </a:p>
        </p:txBody>
      </p:sp>
      <p:sp>
        <p:nvSpPr>
          <p:cNvPr id="78853" name="Rectangle 5"/>
          <p:cNvSpPr>
            <a:spLocks noGrp="1" noChangeArrowheads="1"/>
          </p:cNvSpPr>
          <p:nvPr>
            <p:ph type="body" sz="half" idx="1"/>
          </p:nvPr>
        </p:nvSpPr>
        <p:spPr>
          <a:xfrm>
            <a:off x="779862" y="2263536"/>
            <a:ext cx="5638256" cy="460111"/>
          </a:xfrm>
        </p:spPr>
        <p:txBody>
          <a:bodyPr vert="horz" lIns="67866" tIns="33338" rIns="67866" bIns="33338" rtlCol="0">
            <a:normAutofit lnSpcReduction="10000"/>
          </a:bodyPr>
          <a:lstStyle/>
          <a:p>
            <a:pPr marL="0" indent="0">
              <a:lnSpc>
                <a:spcPct val="90000"/>
              </a:lnSpc>
              <a:buNone/>
            </a:pPr>
            <a:r>
              <a:rPr lang="en-US" altLang="x-none" sz="1500" dirty="0"/>
              <a:t>Since each department has a unique manager, we could instead combine Manages and Departments.</a:t>
            </a:r>
          </a:p>
        </p:txBody>
      </p:sp>
      <p:sp>
        <p:nvSpPr>
          <p:cNvPr id="78854" name="Rectangle 6" descr="CREATE TABLE  Manages(&#13;&#10; ssn  CHAR(11),&#13;&#10; did  INTEGER,&#13;&#10; since  DATE,&#13;&#10; PRIMARY KEY  (did),&#13;&#10; FOREIGN KEY (ssn)   &#13;&#10;   REFERENCES Employees,&#13;&#10; FOREIGN KEY (did) &#13;&#10;   REFERENCES Departments)&#13;&#10;" title="SQL 1"/>
          <p:cNvSpPr>
            <a:spLocks noChangeArrowheads="1"/>
          </p:cNvSpPr>
          <p:nvPr/>
        </p:nvSpPr>
        <p:spPr bwMode="auto">
          <a:xfrm>
            <a:off x="228600" y="2874124"/>
            <a:ext cx="316101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Manages(</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FOREIGN KEY (did) </a:t>
            </a:r>
          </a:p>
          <a:p>
            <a:r>
              <a:rPr lang="en-US" altLang="x-none" sz="1500" dirty="0">
                <a:solidFill>
                  <a:schemeClr val="accent2"/>
                </a:solidFill>
                <a:latin typeface="Lucida Console" charset="0"/>
              </a:rPr>
              <a:t>   REFERENCES Departments)</a:t>
            </a:r>
          </a:p>
        </p:txBody>
      </p:sp>
      <p:sp>
        <p:nvSpPr>
          <p:cNvPr id="78855" name="Rectangle 7" descr="CREATE TABLE  Dept_Mgr(&#13;&#10; did  INTEGER,&#13;&#10; dname  CHAR(20),&#13;&#10; budget  REAL,&#13;&#10; ssn  CHAR(11),&#13;&#10; since  DATE,&#13;&#10; PRIMARY KEY  (did),&#13;&#10; FOREIGN KEY (ssn) &#13;&#10;   REFERENCES Employees)&#13;&#10;" title="SQL 2"/>
          <p:cNvSpPr>
            <a:spLocks noChangeArrowheads="1"/>
          </p:cNvSpPr>
          <p:nvPr/>
        </p:nvSpPr>
        <p:spPr bwMode="auto">
          <a:xfrm>
            <a:off x="3446767" y="2874124"/>
            <a:ext cx="2938126"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accent2"/>
                </a:solidFill>
                <a:latin typeface="Lucida Console" charset="0"/>
              </a:rPr>
              <a:t>CREATE TABLE  </a:t>
            </a:r>
            <a:r>
              <a:rPr lang="en-US" altLang="x-none" sz="1500" dirty="0" err="1">
                <a:solidFill>
                  <a:schemeClr val="accent2"/>
                </a:solidFill>
                <a:latin typeface="Lucida Console" charset="0"/>
              </a:rPr>
              <a:t>Dept_Mgr</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did  INTEGER,</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dname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budget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a:t>
            </a:r>
          </a:p>
          <a:p>
            <a:r>
              <a:rPr lang="en-US" altLang="x-none" sz="1500" dirty="0">
                <a:solidFill>
                  <a:schemeClr val="accent2"/>
                </a:solidFill>
                <a:latin typeface="Lucida Console" charset="0"/>
              </a:rPr>
              <a:t> </a:t>
            </a:r>
            <a:r>
              <a:rPr lang="en-US" altLang="x-none" sz="1500" dirty="0">
                <a:solidFill>
                  <a:srgbClr val="FF0000"/>
                </a:solidFill>
                <a:latin typeface="Lucida Console" charset="0"/>
              </a:rPr>
              <a:t>since  DATE,</a:t>
            </a:r>
          </a:p>
          <a:p>
            <a:r>
              <a:rPr lang="en-US" altLang="x-none" sz="1500" dirty="0">
                <a:solidFill>
                  <a:schemeClr val="accent2"/>
                </a:solidFill>
                <a:latin typeface="Lucida Console" charset="0"/>
              </a:rPr>
              <a:t> PRIMARY KEY  (</a:t>
            </a:r>
            <a:r>
              <a:rPr lang="en-US" altLang="x-none" sz="1500" dirty="0">
                <a:solidFill>
                  <a:srgbClr val="FF0000"/>
                </a:solidFill>
                <a:latin typeface="Lucida Console" charset="0"/>
              </a:rPr>
              <a:t>did</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a:t>
            </a:r>
          </a:p>
          <a:p>
            <a:r>
              <a:rPr lang="en-US" altLang="x-none" sz="1500" dirty="0">
                <a:solidFill>
                  <a:schemeClr val="accent2"/>
                </a:solidFill>
                <a:latin typeface="Lucida Console" charset="0"/>
              </a:rPr>
              <a:t>   REFERENCES Employees)</a:t>
            </a:r>
          </a:p>
        </p:txBody>
      </p:sp>
      <p:sp>
        <p:nvSpPr>
          <p:cNvPr id="78856" name="Oval 8" title="VS"/>
          <p:cNvSpPr>
            <a:spLocks noChangeArrowheads="1"/>
          </p:cNvSpPr>
          <p:nvPr/>
        </p:nvSpPr>
        <p:spPr bwMode="auto">
          <a:xfrm>
            <a:off x="2932416" y="3502774"/>
            <a:ext cx="628650" cy="571500"/>
          </a:xfrm>
          <a:prstGeom prst="ellipse">
            <a:avLst/>
          </a:prstGeom>
          <a:solidFill>
            <a:schemeClr val="bg1"/>
          </a:solidFill>
          <a:ln w="25400">
            <a:solidFill>
              <a:schemeClr val="folHlink"/>
            </a:solidFill>
            <a:round/>
            <a:headEnd type="none" w="sm" len="sm"/>
            <a:tailEnd type="none" w="sm" len="sm"/>
          </a:ln>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algn="ctr"/>
            <a:r>
              <a:rPr lang="en-US" altLang="x-none" sz="2400" dirty="0">
                <a:solidFill>
                  <a:schemeClr val="tx1"/>
                </a:solidFill>
              </a:rPr>
              <a:t>Vs.</a:t>
            </a:r>
          </a:p>
        </p:txBody>
      </p:sp>
      <p:grpSp>
        <p:nvGrpSpPr>
          <p:cNvPr id="47" name="Group 77" descr="Employees is in a rectangle. ssn (underlined), name, and lot are attributes in ovals connected to the Employees rectangle.Departmebnts is in a rectangle. did (underlined), dname, and budget are attributes in ovals connected to the Departments rectangle. Manages is in a diamond and has the attribute since in an oval connected to it. The Manages diamond connects the Employees and Departments relations" title="ER Diagram">
            <a:extLst>
              <a:ext uri="{FF2B5EF4-FFF2-40B4-BE49-F238E27FC236}">
                <a16:creationId xmlns="" xmlns:a16="http://schemas.microsoft.com/office/drawing/2014/main" id="{E5C26723-969E-F64D-A179-865063CC211A}"/>
              </a:ext>
            </a:extLst>
          </p:cNvPr>
          <p:cNvGrpSpPr>
            <a:grpSpLocks/>
          </p:cNvGrpSpPr>
          <p:nvPr/>
        </p:nvGrpSpPr>
        <p:grpSpPr bwMode="auto">
          <a:xfrm>
            <a:off x="2667000" y="857249"/>
            <a:ext cx="4091583" cy="1401869"/>
            <a:chOff x="2110" y="868"/>
            <a:chExt cx="3657" cy="1360"/>
          </a:xfrm>
        </p:grpSpPr>
        <p:sp>
          <p:nvSpPr>
            <p:cNvPr id="48" name="Freeform 78">
              <a:extLst>
                <a:ext uri="{FF2B5EF4-FFF2-40B4-BE49-F238E27FC236}">
                  <a16:creationId xmlns="" xmlns:a16="http://schemas.microsoft.com/office/drawing/2014/main" id="{FC260139-9F27-6740-9EA8-761995A39F91}"/>
                </a:ext>
              </a:extLst>
            </p:cNvPr>
            <p:cNvSpPr>
              <a:spLocks/>
            </p:cNvSpPr>
            <p:nvPr/>
          </p:nvSpPr>
          <p:spPr bwMode="auto">
            <a:xfrm>
              <a:off x="4354" y="1300"/>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9" name="Freeform 79">
              <a:extLst>
                <a:ext uri="{FF2B5EF4-FFF2-40B4-BE49-F238E27FC236}">
                  <a16:creationId xmlns="" xmlns:a16="http://schemas.microsoft.com/office/drawing/2014/main" id="{22DE53E7-6327-BF4F-AEDE-6321545A7AA3}"/>
                </a:ext>
              </a:extLst>
            </p:cNvPr>
            <p:cNvSpPr>
              <a:spLocks/>
            </p:cNvSpPr>
            <p:nvPr/>
          </p:nvSpPr>
          <p:spPr bwMode="auto">
            <a:xfrm>
              <a:off x="5185" y="1314"/>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0" name="Group 80">
              <a:extLst>
                <a:ext uri="{FF2B5EF4-FFF2-40B4-BE49-F238E27FC236}">
                  <a16:creationId xmlns="" xmlns:a16="http://schemas.microsoft.com/office/drawing/2014/main" id="{906ECF27-A674-1C42-BD65-E2AA28B1EA06}"/>
                </a:ext>
              </a:extLst>
            </p:cNvPr>
            <p:cNvGrpSpPr>
              <a:grpSpLocks/>
            </p:cNvGrpSpPr>
            <p:nvPr/>
          </p:nvGrpSpPr>
          <p:grpSpPr bwMode="auto">
            <a:xfrm>
              <a:off x="4713" y="1060"/>
              <a:ext cx="592" cy="327"/>
              <a:chOff x="4713" y="1060"/>
              <a:chExt cx="592" cy="327"/>
            </a:xfrm>
          </p:grpSpPr>
          <p:sp>
            <p:nvSpPr>
              <p:cNvPr id="80" name="Freeform 81">
                <a:extLst>
                  <a:ext uri="{FF2B5EF4-FFF2-40B4-BE49-F238E27FC236}">
                    <a16:creationId xmlns="" xmlns:a16="http://schemas.microsoft.com/office/drawing/2014/main" id="{50BB63DE-EB8A-BF46-9311-8274DB4F6A6C}"/>
                  </a:ext>
                </a:extLst>
              </p:cNvPr>
              <p:cNvSpPr>
                <a:spLocks/>
              </p:cNvSpPr>
              <p:nvPr/>
            </p:nvSpPr>
            <p:spPr bwMode="auto">
              <a:xfrm>
                <a:off x="4713" y="1060"/>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81" name="Rectangle 82">
                <a:extLst>
                  <a:ext uri="{FF2B5EF4-FFF2-40B4-BE49-F238E27FC236}">
                    <a16:creationId xmlns="" xmlns:a16="http://schemas.microsoft.com/office/drawing/2014/main" id="{CC6253B9-69AF-974E-9B38-6892A2F5AD50}"/>
                  </a:ext>
                </a:extLst>
              </p:cNvPr>
              <p:cNvSpPr>
                <a:spLocks noChangeArrowheads="1"/>
              </p:cNvSpPr>
              <p:nvPr/>
            </p:nvSpPr>
            <p:spPr bwMode="auto">
              <a:xfrm>
                <a:off x="4741" y="1103"/>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dname</a:t>
                </a:r>
              </a:p>
            </p:txBody>
          </p:sp>
        </p:grpSp>
        <p:sp>
          <p:nvSpPr>
            <p:cNvPr id="51" name="Rectangle 83">
              <a:extLst>
                <a:ext uri="{FF2B5EF4-FFF2-40B4-BE49-F238E27FC236}">
                  <a16:creationId xmlns="" xmlns:a16="http://schemas.microsoft.com/office/drawing/2014/main" id="{ADA5C0EB-F88F-2A4D-A37D-4CF91261BE58}"/>
                </a:ext>
              </a:extLst>
            </p:cNvPr>
            <p:cNvSpPr>
              <a:spLocks noChangeArrowheads="1"/>
            </p:cNvSpPr>
            <p:nvPr/>
          </p:nvSpPr>
          <p:spPr bwMode="auto">
            <a:xfrm>
              <a:off x="5220" y="1344"/>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budget</a:t>
              </a:r>
            </a:p>
          </p:txBody>
        </p:sp>
        <p:sp>
          <p:nvSpPr>
            <p:cNvPr id="52" name="Rectangle 84">
              <a:extLst>
                <a:ext uri="{FF2B5EF4-FFF2-40B4-BE49-F238E27FC236}">
                  <a16:creationId xmlns="" xmlns:a16="http://schemas.microsoft.com/office/drawing/2014/main" id="{01746CE1-2344-434B-8187-73DF7E8C8AEF}"/>
                </a:ext>
              </a:extLst>
            </p:cNvPr>
            <p:cNvSpPr>
              <a:spLocks noChangeArrowheads="1"/>
            </p:cNvSpPr>
            <p:nvPr/>
          </p:nvSpPr>
          <p:spPr bwMode="auto">
            <a:xfrm>
              <a:off x="4420" y="1353"/>
              <a:ext cx="3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did</a:t>
              </a:r>
            </a:p>
          </p:txBody>
        </p:sp>
        <p:grpSp>
          <p:nvGrpSpPr>
            <p:cNvPr id="53" name="Group 85">
              <a:extLst>
                <a:ext uri="{FF2B5EF4-FFF2-40B4-BE49-F238E27FC236}">
                  <a16:creationId xmlns="" xmlns:a16="http://schemas.microsoft.com/office/drawing/2014/main" id="{0601B2B1-581C-3D46-A0D9-3C1BD29F8240}"/>
                </a:ext>
              </a:extLst>
            </p:cNvPr>
            <p:cNvGrpSpPr>
              <a:grpSpLocks/>
            </p:cNvGrpSpPr>
            <p:nvPr/>
          </p:nvGrpSpPr>
          <p:grpSpPr bwMode="auto">
            <a:xfrm>
              <a:off x="3663" y="868"/>
              <a:ext cx="454" cy="327"/>
              <a:chOff x="3663" y="868"/>
              <a:chExt cx="454" cy="327"/>
            </a:xfrm>
          </p:grpSpPr>
          <p:sp>
            <p:nvSpPr>
              <p:cNvPr id="78" name="Freeform 86">
                <a:extLst>
                  <a:ext uri="{FF2B5EF4-FFF2-40B4-BE49-F238E27FC236}">
                    <a16:creationId xmlns="" xmlns:a16="http://schemas.microsoft.com/office/drawing/2014/main" id="{367881EE-D6DF-F64F-A671-B118B785F308}"/>
                  </a:ext>
                </a:extLst>
              </p:cNvPr>
              <p:cNvSpPr>
                <a:spLocks/>
              </p:cNvSpPr>
              <p:nvPr/>
            </p:nvSpPr>
            <p:spPr bwMode="auto">
              <a:xfrm>
                <a:off x="3663" y="868"/>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9" name="Rectangle 87">
                <a:extLst>
                  <a:ext uri="{FF2B5EF4-FFF2-40B4-BE49-F238E27FC236}">
                    <a16:creationId xmlns="" xmlns:a16="http://schemas.microsoft.com/office/drawing/2014/main" id="{DF0BD69D-EC14-BD4B-B99E-675886204AD1}"/>
                  </a:ext>
                </a:extLst>
              </p:cNvPr>
              <p:cNvSpPr>
                <a:spLocks noChangeArrowheads="1"/>
              </p:cNvSpPr>
              <p:nvPr/>
            </p:nvSpPr>
            <p:spPr bwMode="auto">
              <a:xfrm>
                <a:off x="3666" y="930"/>
                <a:ext cx="4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since</a:t>
                </a:r>
              </a:p>
            </p:txBody>
          </p:sp>
        </p:grpSp>
        <p:grpSp>
          <p:nvGrpSpPr>
            <p:cNvPr id="54" name="Group 88">
              <a:extLst>
                <a:ext uri="{FF2B5EF4-FFF2-40B4-BE49-F238E27FC236}">
                  <a16:creationId xmlns="" xmlns:a16="http://schemas.microsoft.com/office/drawing/2014/main" id="{A55F33B5-4C93-4F49-B61D-34C3C95FE982}"/>
                </a:ext>
              </a:extLst>
            </p:cNvPr>
            <p:cNvGrpSpPr>
              <a:grpSpLocks/>
            </p:cNvGrpSpPr>
            <p:nvPr/>
          </p:nvGrpSpPr>
          <p:grpSpPr bwMode="auto">
            <a:xfrm>
              <a:off x="2110" y="1050"/>
              <a:ext cx="1285" cy="567"/>
              <a:chOff x="2110" y="1050"/>
              <a:chExt cx="1285" cy="567"/>
            </a:xfrm>
          </p:grpSpPr>
          <p:sp>
            <p:nvSpPr>
              <p:cNvPr id="72" name="Freeform 89">
                <a:extLst>
                  <a:ext uri="{FF2B5EF4-FFF2-40B4-BE49-F238E27FC236}">
                    <a16:creationId xmlns="" xmlns:a16="http://schemas.microsoft.com/office/drawing/2014/main" id="{B9440BFC-38CD-924C-86E8-58DD763FE896}"/>
                  </a:ext>
                </a:extLst>
              </p:cNvPr>
              <p:cNvSpPr>
                <a:spLocks/>
              </p:cNvSpPr>
              <p:nvPr/>
            </p:nvSpPr>
            <p:spPr bwMode="auto">
              <a:xfrm>
                <a:off x="2517" y="1050"/>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3" name="Freeform 90">
                <a:extLst>
                  <a:ext uri="{FF2B5EF4-FFF2-40B4-BE49-F238E27FC236}">
                    <a16:creationId xmlns="" xmlns:a16="http://schemas.microsoft.com/office/drawing/2014/main" id="{80FDF0DC-3060-B846-820F-0011470AC335}"/>
                  </a:ext>
                </a:extLst>
              </p:cNvPr>
              <p:cNvSpPr>
                <a:spLocks/>
              </p:cNvSpPr>
              <p:nvPr/>
            </p:nvSpPr>
            <p:spPr bwMode="auto">
              <a:xfrm>
                <a:off x="2110" y="1291"/>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4" name="Freeform 91">
                <a:extLst>
                  <a:ext uri="{FF2B5EF4-FFF2-40B4-BE49-F238E27FC236}">
                    <a16:creationId xmlns="" xmlns:a16="http://schemas.microsoft.com/office/drawing/2014/main" id="{29FEE019-FF29-1140-87A1-AC1A78A8B45C}"/>
                  </a:ext>
                </a:extLst>
              </p:cNvPr>
              <p:cNvSpPr>
                <a:spLocks/>
              </p:cNvSpPr>
              <p:nvPr/>
            </p:nvSpPr>
            <p:spPr bwMode="auto">
              <a:xfrm>
                <a:off x="2943" y="1291"/>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75" name="Rectangle 92">
                <a:extLst>
                  <a:ext uri="{FF2B5EF4-FFF2-40B4-BE49-F238E27FC236}">
                    <a16:creationId xmlns="" xmlns:a16="http://schemas.microsoft.com/office/drawing/2014/main" id="{30B098FF-37BC-BC4A-A078-ECD3C8199FD6}"/>
                  </a:ext>
                </a:extLst>
              </p:cNvPr>
              <p:cNvSpPr>
                <a:spLocks noChangeArrowheads="1"/>
              </p:cNvSpPr>
              <p:nvPr/>
            </p:nvSpPr>
            <p:spPr bwMode="auto">
              <a:xfrm>
                <a:off x="3021" y="1353"/>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lot</a:t>
                </a:r>
              </a:p>
            </p:txBody>
          </p:sp>
          <p:sp>
            <p:nvSpPr>
              <p:cNvPr id="76" name="Rectangle 93">
                <a:extLst>
                  <a:ext uri="{FF2B5EF4-FFF2-40B4-BE49-F238E27FC236}">
                    <a16:creationId xmlns="" xmlns:a16="http://schemas.microsoft.com/office/drawing/2014/main" id="{BB5A3ADF-E7A6-9946-888F-9CB65E683E1E}"/>
                  </a:ext>
                </a:extLst>
              </p:cNvPr>
              <p:cNvSpPr>
                <a:spLocks noChangeArrowheads="1"/>
              </p:cNvSpPr>
              <p:nvPr/>
            </p:nvSpPr>
            <p:spPr bwMode="auto">
              <a:xfrm>
                <a:off x="2515" y="1093"/>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name</a:t>
                </a:r>
              </a:p>
            </p:txBody>
          </p:sp>
          <p:sp>
            <p:nvSpPr>
              <p:cNvPr id="77" name="Rectangle 94">
                <a:extLst>
                  <a:ext uri="{FF2B5EF4-FFF2-40B4-BE49-F238E27FC236}">
                    <a16:creationId xmlns="" xmlns:a16="http://schemas.microsoft.com/office/drawing/2014/main" id="{CDFFA2F1-0684-D445-AC36-06D06C77FF03}"/>
                  </a:ext>
                </a:extLst>
              </p:cNvPr>
              <p:cNvSpPr>
                <a:spLocks noChangeArrowheads="1"/>
              </p:cNvSpPr>
              <p:nvPr/>
            </p:nvSpPr>
            <p:spPr bwMode="auto">
              <a:xfrm>
                <a:off x="2166" y="1346"/>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u="sng"/>
                  <a:t>ssn</a:t>
                </a:r>
              </a:p>
            </p:txBody>
          </p:sp>
        </p:grpSp>
        <p:grpSp>
          <p:nvGrpSpPr>
            <p:cNvPr id="55" name="Group 95">
              <a:extLst>
                <a:ext uri="{FF2B5EF4-FFF2-40B4-BE49-F238E27FC236}">
                  <a16:creationId xmlns="" xmlns:a16="http://schemas.microsoft.com/office/drawing/2014/main" id="{970149AA-F1E1-A34D-9495-E929A9E53A66}"/>
                </a:ext>
              </a:extLst>
            </p:cNvPr>
            <p:cNvGrpSpPr>
              <a:grpSpLocks/>
            </p:cNvGrpSpPr>
            <p:nvPr/>
          </p:nvGrpSpPr>
          <p:grpSpPr bwMode="auto">
            <a:xfrm>
              <a:off x="3497" y="1648"/>
              <a:ext cx="769" cy="580"/>
              <a:chOff x="3497" y="1648"/>
              <a:chExt cx="769" cy="580"/>
            </a:xfrm>
          </p:grpSpPr>
          <p:sp>
            <p:nvSpPr>
              <p:cNvPr id="70" name="Rectangle 96">
                <a:extLst>
                  <a:ext uri="{FF2B5EF4-FFF2-40B4-BE49-F238E27FC236}">
                    <a16:creationId xmlns="" xmlns:a16="http://schemas.microsoft.com/office/drawing/2014/main" id="{9A95770B-E28A-2144-B4E9-79EE1233B4C1}"/>
                  </a:ext>
                </a:extLst>
              </p:cNvPr>
              <p:cNvSpPr>
                <a:spLocks noChangeArrowheads="1"/>
              </p:cNvSpPr>
              <p:nvPr/>
            </p:nvSpPr>
            <p:spPr bwMode="auto">
              <a:xfrm>
                <a:off x="3567" y="1865"/>
                <a:ext cx="6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Manages</a:t>
                </a:r>
              </a:p>
            </p:txBody>
          </p:sp>
          <p:sp>
            <p:nvSpPr>
              <p:cNvPr id="71" name="Freeform 97">
                <a:extLst>
                  <a:ext uri="{FF2B5EF4-FFF2-40B4-BE49-F238E27FC236}">
                    <a16:creationId xmlns="" xmlns:a16="http://schemas.microsoft.com/office/drawing/2014/main" id="{42B0DA2E-C59D-B94C-929F-95586E574F2C}"/>
                  </a:ext>
                </a:extLst>
              </p:cNvPr>
              <p:cNvSpPr>
                <a:spLocks/>
              </p:cNvSpPr>
              <p:nvPr/>
            </p:nvSpPr>
            <p:spPr bwMode="auto">
              <a:xfrm>
                <a:off x="3497" y="1648"/>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sp>
          <p:nvSpPr>
            <p:cNvPr id="56" name="Freeform 98">
              <a:extLst>
                <a:ext uri="{FF2B5EF4-FFF2-40B4-BE49-F238E27FC236}">
                  <a16:creationId xmlns="" xmlns:a16="http://schemas.microsoft.com/office/drawing/2014/main" id="{9AED85F3-DB84-C546-8F7C-78D354259A83}"/>
                </a:ext>
              </a:extLst>
            </p:cNvPr>
            <p:cNvSpPr>
              <a:spLocks/>
            </p:cNvSpPr>
            <p:nvPr/>
          </p:nvSpPr>
          <p:spPr bwMode="auto">
            <a:xfrm>
              <a:off x="4617" y="1828"/>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grpSp>
          <p:nvGrpSpPr>
            <p:cNvPr id="57" name="Group 99">
              <a:extLst>
                <a:ext uri="{FF2B5EF4-FFF2-40B4-BE49-F238E27FC236}">
                  <a16:creationId xmlns="" xmlns:a16="http://schemas.microsoft.com/office/drawing/2014/main" id="{16F4B56F-B1C7-B44E-8EA7-EF09E6B1C9D0}"/>
                </a:ext>
              </a:extLst>
            </p:cNvPr>
            <p:cNvGrpSpPr>
              <a:grpSpLocks/>
            </p:cNvGrpSpPr>
            <p:nvPr/>
          </p:nvGrpSpPr>
          <p:grpSpPr bwMode="auto">
            <a:xfrm>
              <a:off x="2369" y="1818"/>
              <a:ext cx="814" cy="295"/>
              <a:chOff x="2369" y="1818"/>
              <a:chExt cx="814" cy="295"/>
            </a:xfrm>
          </p:grpSpPr>
          <p:sp>
            <p:nvSpPr>
              <p:cNvPr id="68" name="Freeform 100">
                <a:extLst>
                  <a:ext uri="{FF2B5EF4-FFF2-40B4-BE49-F238E27FC236}">
                    <a16:creationId xmlns="" xmlns:a16="http://schemas.microsoft.com/office/drawing/2014/main" id="{68D7360A-472C-8645-B7E8-34937637F896}"/>
                  </a:ext>
                </a:extLst>
              </p:cNvPr>
              <p:cNvSpPr>
                <a:spLocks/>
              </p:cNvSpPr>
              <p:nvPr/>
            </p:nvSpPr>
            <p:spPr bwMode="auto">
              <a:xfrm>
                <a:off x="2369" y="1818"/>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9" name="Rectangle 101">
                <a:extLst>
                  <a:ext uri="{FF2B5EF4-FFF2-40B4-BE49-F238E27FC236}">
                    <a16:creationId xmlns="" xmlns:a16="http://schemas.microsoft.com/office/drawing/2014/main" id="{554FA914-97C8-3C47-9247-5204D796AE8E}"/>
                  </a:ext>
                </a:extLst>
              </p:cNvPr>
              <p:cNvSpPr>
                <a:spLocks noChangeArrowheads="1"/>
              </p:cNvSpPr>
              <p:nvPr/>
            </p:nvSpPr>
            <p:spPr bwMode="auto">
              <a:xfrm>
                <a:off x="2381" y="1862"/>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Employees</a:t>
                </a:r>
              </a:p>
            </p:txBody>
          </p:sp>
        </p:grpSp>
        <p:sp>
          <p:nvSpPr>
            <p:cNvPr id="58" name="Rectangle 102">
              <a:extLst>
                <a:ext uri="{FF2B5EF4-FFF2-40B4-BE49-F238E27FC236}">
                  <a16:creationId xmlns="" xmlns:a16="http://schemas.microsoft.com/office/drawing/2014/main" id="{3D6D528A-095D-4A47-80EA-7AA0300F164F}"/>
                </a:ext>
              </a:extLst>
            </p:cNvPr>
            <p:cNvSpPr>
              <a:spLocks noChangeArrowheads="1"/>
            </p:cNvSpPr>
            <p:nvPr/>
          </p:nvSpPr>
          <p:spPr bwMode="auto">
            <a:xfrm>
              <a:off x="4566" y="1872"/>
              <a:ext cx="9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b="1"/>
                <a:t>Departments</a:t>
              </a:r>
            </a:p>
          </p:txBody>
        </p:sp>
        <p:sp>
          <p:nvSpPr>
            <p:cNvPr id="59" name="Line 103">
              <a:extLst>
                <a:ext uri="{FF2B5EF4-FFF2-40B4-BE49-F238E27FC236}">
                  <a16:creationId xmlns="" xmlns:a16="http://schemas.microsoft.com/office/drawing/2014/main" id="{B6CA0D81-4713-1D45-8994-1CC5A31CF0F6}"/>
                </a:ext>
              </a:extLst>
            </p:cNvPr>
            <p:cNvSpPr>
              <a:spLocks noChangeShapeType="1"/>
            </p:cNvSpPr>
            <p:nvPr/>
          </p:nvSpPr>
          <p:spPr bwMode="auto">
            <a:xfrm flipH="1">
              <a:off x="3157" y="1936"/>
              <a:ext cx="344"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04">
              <a:extLst>
                <a:ext uri="{FF2B5EF4-FFF2-40B4-BE49-F238E27FC236}">
                  <a16:creationId xmlns="" xmlns:a16="http://schemas.microsoft.com/office/drawing/2014/main" id="{6224CEDF-97DB-9646-AD46-2DFA2CDCC1D4}"/>
                </a:ext>
              </a:extLst>
            </p:cNvPr>
            <p:cNvSpPr>
              <a:spLocks noChangeShapeType="1"/>
            </p:cNvSpPr>
            <p:nvPr/>
          </p:nvSpPr>
          <p:spPr bwMode="auto">
            <a:xfrm>
              <a:off x="4269" y="1936"/>
              <a:ext cx="328" cy="0"/>
            </a:xfrm>
            <a:prstGeom prst="line">
              <a:avLst/>
            </a:prstGeom>
            <a:noFill/>
            <a:ln w="127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05">
              <a:extLst>
                <a:ext uri="{FF2B5EF4-FFF2-40B4-BE49-F238E27FC236}">
                  <a16:creationId xmlns="" xmlns:a16="http://schemas.microsoft.com/office/drawing/2014/main" id="{0060DFDB-F440-D743-903F-E294D449E0EB}"/>
                </a:ext>
              </a:extLst>
            </p:cNvPr>
            <p:cNvSpPr>
              <a:spLocks noChangeShapeType="1"/>
            </p:cNvSpPr>
            <p:nvPr/>
          </p:nvSpPr>
          <p:spPr bwMode="auto">
            <a:xfrm flipH="1">
              <a:off x="3013" y="1604"/>
              <a:ext cx="152"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Line 106">
              <a:extLst>
                <a:ext uri="{FF2B5EF4-FFF2-40B4-BE49-F238E27FC236}">
                  <a16:creationId xmlns="" xmlns:a16="http://schemas.microsoft.com/office/drawing/2014/main" id="{983EC44B-5BD0-904D-B024-C35C92F5AFD3}"/>
                </a:ext>
              </a:extLst>
            </p:cNvPr>
            <p:cNvSpPr>
              <a:spLocks noChangeShapeType="1"/>
            </p:cNvSpPr>
            <p:nvPr/>
          </p:nvSpPr>
          <p:spPr bwMode="auto">
            <a:xfrm>
              <a:off x="2729" y="1364"/>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3" name="Line 107">
              <a:extLst>
                <a:ext uri="{FF2B5EF4-FFF2-40B4-BE49-F238E27FC236}">
                  <a16:creationId xmlns="" xmlns:a16="http://schemas.microsoft.com/office/drawing/2014/main" id="{EC1ECC60-BDF6-3248-A13C-888DA22C35DE}"/>
                </a:ext>
              </a:extLst>
            </p:cNvPr>
            <p:cNvSpPr>
              <a:spLocks noChangeShapeType="1"/>
            </p:cNvSpPr>
            <p:nvPr/>
          </p:nvSpPr>
          <p:spPr bwMode="auto">
            <a:xfrm>
              <a:off x="2397" y="1604"/>
              <a:ext cx="88" cy="1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 name="Line 108">
              <a:extLst>
                <a:ext uri="{FF2B5EF4-FFF2-40B4-BE49-F238E27FC236}">
                  <a16:creationId xmlns="" xmlns:a16="http://schemas.microsoft.com/office/drawing/2014/main" id="{D87A755C-AE14-B741-8951-AB6C3DB17222}"/>
                </a:ext>
              </a:extLst>
            </p:cNvPr>
            <p:cNvSpPr>
              <a:spLocks noChangeShapeType="1"/>
            </p:cNvSpPr>
            <p:nvPr/>
          </p:nvSpPr>
          <p:spPr bwMode="auto">
            <a:xfrm>
              <a:off x="3881" y="1220"/>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 name="Line 109">
              <a:extLst>
                <a:ext uri="{FF2B5EF4-FFF2-40B4-BE49-F238E27FC236}">
                  <a16:creationId xmlns="" xmlns:a16="http://schemas.microsoft.com/office/drawing/2014/main" id="{0703F0BD-7258-3044-B5CE-FC7725BDB993}"/>
                </a:ext>
              </a:extLst>
            </p:cNvPr>
            <p:cNvSpPr>
              <a:spLocks noChangeShapeType="1"/>
            </p:cNvSpPr>
            <p:nvPr/>
          </p:nvSpPr>
          <p:spPr bwMode="auto">
            <a:xfrm>
              <a:off x="4653" y="1604"/>
              <a:ext cx="136"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6" name="Line 110">
              <a:extLst>
                <a:ext uri="{FF2B5EF4-FFF2-40B4-BE49-F238E27FC236}">
                  <a16:creationId xmlns="" xmlns:a16="http://schemas.microsoft.com/office/drawing/2014/main" id="{FBED3D99-02E8-1047-876E-48A4CF6AE636}"/>
                </a:ext>
              </a:extLst>
            </p:cNvPr>
            <p:cNvSpPr>
              <a:spLocks noChangeShapeType="1"/>
            </p:cNvSpPr>
            <p:nvPr/>
          </p:nvSpPr>
          <p:spPr bwMode="auto">
            <a:xfrm>
              <a:off x="4985" y="1412"/>
              <a:ext cx="0" cy="42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 name="Line 111">
              <a:extLst>
                <a:ext uri="{FF2B5EF4-FFF2-40B4-BE49-F238E27FC236}">
                  <a16:creationId xmlns="" xmlns:a16="http://schemas.microsoft.com/office/drawing/2014/main" id="{554F30B4-0845-4248-A1B1-78671C090274}"/>
                </a:ext>
              </a:extLst>
            </p:cNvPr>
            <p:cNvSpPr>
              <a:spLocks noChangeShapeType="1"/>
            </p:cNvSpPr>
            <p:nvPr/>
          </p:nvSpPr>
          <p:spPr bwMode="auto">
            <a:xfrm flipH="1">
              <a:off x="5221" y="1604"/>
              <a:ext cx="104"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096376291"/>
      </p:ext>
    </p:extLst>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01FCC-34CE-2240-B950-426464B91015}"/>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9D08A03A-3DD8-4448-B08B-8C7F0039F9BA}"/>
              </a:ext>
            </a:extLst>
          </p:cNvPr>
          <p:cNvSpPr>
            <a:spLocks noGrp="1"/>
          </p:cNvSpPr>
          <p:nvPr>
            <p:ph type="body" sz="half" idx="1"/>
          </p:nvPr>
        </p:nvSpPr>
        <p:spPr/>
        <p:txBody>
          <a:bodyPr/>
          <a:lstStyle/>
          <a:p>
            <a:endParaRPr lang="en-US"/>
          </a:p>
        </p:txBody>
      </p:sp>
      <p:sp>
        <p:nvSpPr>
          <p:cNvPr id="4" name="Online Image Placeholder 3">
            <a:extLst>
              <a:ext uri="{FF2B5EF4-FFF2-40B4-BE49-F238E27FC236}">
                <a16:creationId xmlns="" xmlns:a16="http://schemas.microsoft.com/office/drawing/2014/main" id="{CE02B832-0488-5640-BC4A-FE9B860C8714}"/>
              </a:ext>
            </a:extLst>
          </p:cNvPr>
          <p:cNvSpPr>
            <a:spLocks noGrp="1"/>
          </p:cNvSpPr>
          <p:nvPr>
            <p:ph type="clipArt" sz="half" idx="2"/>
          </p:nvPr>
        </p:nvSpPr>
        <p:spPr/>
      </p:sp>
    </p:spTree>
    <p:extLst>
      <p:ext uri="{BB962C8B-B14F-4D97-AF65-F5344CB8AC3E}">
        <p14:creationId xmlns:p14="http://schemas.microsoft.com/office/powerpoint/2010/main" val="40011064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p:txBody>
          <a:bodyPr/>
          <a:lstStyle/>
          <a:p>
            <a:r>
              <a:rPr lang="en-US" altLang="x-none" dirty="0"/>
              <a:t>Review: </a:t>
            </a:r>
            <a:r>
              <a:rPr lang="en-US" altLang="x-none" dirty="0" err="1" smtClean="0"/>
              <a:t>Key+Participation</a:t>
            </a:r>
            <a:r>
              <a:rPr lang="en-US" altLang="x-none" dirty="0" smtClean="0"/>
              <a:t> </a:t>
            </a:r>
            <a:r>
              <a:rPr lang="en-US" altLang="x-none" dirty="0"/>
              <a:t>Constraints</a:t>
            </a:r>
          </a:p>
        </p:txBody>
      </p:sp>
      <p:sp>
        <p:nvSpPr>
          <p:cNvPr id="80901" name="Rectangle 5"/>
          <p:cNvSpPr>
            <a:spLocks noGrp="1" noChangeArrowheads="1"/>
          </p:cNvSpPr>
          <p:nvPr>
            <p:ph idx="1"/>
          </p:nvPr>
        </p:nvSpPr>
        <p:spPr>
          <a:xfrm>
            <a:off x="457200" y="1047750"/>
            <a:ext cx="8229600" cy="3394472"/>
          </a:xfrm>
        </p:spPr>
        <p:txBody>
          <a:bodyPr/>
          <a:lstStyle/>
          <a:p>
            <a:r>
              <a:rPr lang="en-US" altLang="x-none" dirty="0" smtClean="0"/>
              <a:t>Every </a:t>
            </a:r>
            <a:r>
              <a:rPr lang="en-US" altLang="x-none" dirty="0"/>
              <a:t>department </a:t>
            </a:r>
            <a:r>
              <a:rPr lang="en-US" altLang="x-none" dirty="0" smtClean="0"/>
              <a:t>has one manager.</a:t>
            </a:r>
            <a:endParaRPr lang="en-US" altLang="x-none" dirty="0"/>
          </a:p>
          <a:p>
            <a:pPr lvl="1"/>
            <a:r>
              <a:rPr lang="en-US" altLang="x-none" dirty="0" smtClean="0"/>
              <a:t>Every </a:t>
            </a:r>
            <a:r>
              <a:rPr lang="en-US" altLang="x-none" dirty="0"/>
              <a:t>did value in Departments table must appear in a row of the Manages table (with a non-null </a:t>
            </a:r>
            <a:r>
              <a:rPr lang="en-US" altLang="x-none" dirty="0" err="1"/>
              <a:t>ssn</a:t>
            </a:r>
            <a:r>
              <a:rPr lang="en-US" altLang="x-none" dirty="0"/>
              <a:t> value!)</a:t>
            </a:r>
          </a:p>
        </p:txBody>
      </p:sp>
      <p:sp>
        <p:nvSpPr>
          <p:cNvPr id="48" name="Freeform 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62BCAD0D-296B-484B-AD00-F0A3C9EA4A76}"/>
              </a:ext>
            </a:extLst>
          </p:cNvPr>
          <p:cNvSpPr>
            <a:spLocks/>
          </p:cNvSpPr>
          <p:nvPr/>
        </p:nvSpPr>
        <p:spPr bwMode="auto">
          <a:xfrm>
            <a:off x="4013598" y="3090863"/>
            <a:ext cx="792956" cy="278606"/>
          </a:xfrm>
          <a:custGeom>
            <a:avLst/>
            <a:gdLst>
              <a:gd name="T0" fmla="*/ 2147483647 w 666"/>
              <a:gd name="T1" fmla="*/ 2147483647 h 234"/>
              <a:gd name="T2" fmla="*/ 2147483647 w 666"/>
              <a:gd name="T3" fmla="*/ 2147483647 h 234"/>
              <a:gd name="T4" fmla="*/ 2147483647 w 666"/>
              <a:gd name="T5" fmla="*/ 2147483647 h 234"/>
              <a:gd name="T6" fmla="*/ 2147483647 w 666"/>
              <a:gd name="T7" fmla="*/ 2147483647 h 234"/>
              <a:gd name="T8" fmla="*/ 2147483647 w 666"/>
              <a:gd name="T9" fmla="*/ 2147483647 h 234"/>
              <a:gd name="T10" fmla="*/ 2147483647 w 666"/>
              <a:gd name="T11" fmla="*/ 2147483647 h 234"/>
              <a:gd name="T12" fmla="*/ 2147483647 w 666"/>
              <a:gd name="T13" fmla="*/ 2147483647 h 234"/>
              <a:gd name="T14" fmla="*/ 2147483647 w 666"/>
              <a:gd name="T15" fmla="*/ 2147483647 h 234"/>
              <a:gd name="T16" fmla="*/ 2147483647 w 666"/>
              <a:gd name="T17" fmla="*/ 2147483647 h 234"/>
              <a:gd name="T18" fmla="*/ 2147483647 w 666"/>
              <a:gd name="T19" fmla="*/ 2147483647 h 234"/>
              <a:gd name="T20" fmla="*/ 2147483647 w 666"/>
              <a:gd name="T21" fmla="*/ 2147483647 h 234"/>
              <a:gd name="T22" fmla="*/ 2147483647 w 666"/>
              <a:gd name="T23" fmla="*/ 2147483647 h 234"/>
              <a:gd name="T24" fmla="*/ 2147483647 w 666"/>
              <a:gd name="T25" fmla="*/ 2147483647 h 234"/>
              <a:gd name="T26" fmla="*/ 2147483647 w 666"/>
              <a:gd name="T27" fmla="*/ 2147483647 h 234"/>
              <a:gd name="T28" fmla="*/ 2147483647 w 666"/>
              <a:gd name="T29" fmla="*/ 2147483647 h 234"/>
              <a:gd name="T30" fmla="*/ 2147483647 w 666"/>
              <a:gd name="T31" fmla="*/ 2147483647 h 234"/>
              <a:gd name="T32" fmla="*/ 2147483647 w 666"/>
              <a:gd name="T33" fmla="*/ 2147483647 h 234"/>
              <a:gd name="T34" fmla="*/ 2147483647 w 666"/>
              <a:gd name="T35" fmla="*/ 2147483647 h 234"/>
              <a:gd name="T36" fmla="*/ 2147483647 w 666"/>
              <a:gd name="T37" fmla="*/ 2147483647 h 234"/>
              <a:gd name="T38" fmla="*/ 2147483647 w 666"/>
              <a:gd name="T39" fmla="*/ 2147483647 h 234"/>
              <a:gd name="T40" fmla="*/ 2147483647 w 666"/>
              <a:gd name="T41" fmla="*/ 2147483647 h 234"/>
              <a:gd name="T42" fmla="*/ 2147483647 w 666"/>
              <a:gd name="T43" fmla="*/ 2147483647 h 234"/>
              <a:gd name="T44" fmla="*/ 2147483647 w 666"/>
              <a:gd name="T45" fmla="*/ 2147483647 h 234"/>
              <a:gd name="T46" fmla="*/ 2147483647 w 666"/>
              <a:gd name="T47" fmla="*/ 2147483647 h 234"/>
              <a:gd name="T48" fmla="*/ 2147483647 w 666"/>
              <a:gd name="T49" fmla="*/ 2147483647 h 234"/>
              <a:gd name="T50" fmla="*/ 2147483647 w 666"/>
              <a:gd name="T51" fmla="*/ 2147483647 h 234"/>
              <a:gd name="T52" fmla="*/ 2147483647 w 666"/>
              <a:gd name="T53" fmla="*/ 2147483647 h 234"/>
              <a:gd name="T54" fmla="*/ 2147483647 w 666"/>
              <a:gd name="T55" fmla="*/ 2147483647 h 234"/>
              <a:gd name="T56" fmla="*/ 2147483647 w 666"/>
              <a:gd name="T57" fmla="*/ 2147483647 h 234"/>
              <a:gd name="T58" fmla="*/ 2147483647 w 666"/>
              <a:gd name="T59" fmla="*/ 2147483647 h 234"/>
              <a:gd name="T60" fmla="*/ 2147483647 w 666"/>
              <a:gd name="T61" fmla="*/ 2147483647 h 234"/>
              <a:gd name="T62" fmla="*/ 2147483647 w 666"/>
              <a:gd name="T63" fmla="*/ 2147483647 h 234"/>
              <a:gd name="T64" fmla="*/ 2147483647 w 666"/>
              <a:gd name="T65" fmla="*/ 2147483647 h 234"/>
              <a:gd name="T66" fmla="*/ 2147483647 w 666"/>
              <a:gd name="T67" fmla="*/ 2147483647 h 234"/>
              <a:gd name="T68" fmla="*/ 2147483647 w 666"/>
              <a:gd name="T69" fmla="*/ 2147483647 h 234"/>
              <a:gd name="T70" fmla="*/ 2147483647 w 666"/>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4"/>
              <a:gd name="T110" fmla="*/ 666 w 666"/>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9" name="Freeform 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357C7D41-F3FC-CA4F-9A60-B4FA2DC2D8EA}"/>
              </a:ext>
            </a:extLst>
          </p:cNvPr>
          <p:cNvSpPr>
            <a:spLocks/>
          </p:cNvSpPr>
          <p:nvPr/>
        </p:nvSpPr>
        <p:spPr bwMode="auto">
          <a:xfrm>
            <a:off x="5468541" y="3090863"/>
            <a:ext cx="889397" cy="278606"/>
          </a:xfrm>
          <a:custGeom>
            <a:avLst/>
            <a:gdLst>
              <a:gd name="T0" fmla="*/ 2147483647 w 747"/>
              <a:gd name="T1" fmla="*/ 2147483647 h 234"/>
              <a:gd name="T2" fmla="*/ 2147483647 w 747"/>
              <a:gd name="T3" fmla="*/ 2147483647 h 234"/>
              <a:gd name="T4" fmla="*/ 2147483647 w 747"/>
              <a:gd name="T5" fmla="*/ 2147483647 h 234"/>
              <a:gd name="T6" fmla="*/ 2147483647 w 747"/>
              <a:gd name="T7" fmla="*/ 2147483647 h 234"/>
              <a:gd name="T8" fmla="*/ 2147483647 w 747"/>
              <a:gd name="T9" fmla="*/ 2147483647 h 234"/>
              <a:gd name="T10" fmla="*/ 2147483647 w 747"/>
              <a:gd name="T11" fmla="*/ 2147483647 h 234"/>
              <a:gd name="T12" fmla="*/ 2147483647 w 747"/>
              <a:gd name="T13" fmla="*/ 2147483647 h 234"/>
              <a:gd name="T14" fmla="*/ 2147483647 w 747"/>
              <a:gd name="T15" fmla="*/ 2147483647 h 234"/>
              <a:gd name="T16" fmla="*/ 2147483647 w 747"/>
              <a:gd name="T17" fmla="*/ 2147483647 h 234"/>
              <a:gd name="T18" fmla="*/ 2147483647 w 747"/>
              <a:gd name="T19" fmla="*/ 2147483647 h 234"/>
              <a:gd name="T20" fmla="*/ 2147483647 w 747"/>
              <a:gd name="T21" fmla="*/ 2147483647 h 234"/>
              <a:gd name="T22" fmla="*/ 2147483647 w 747"/>
              <a:gd name="T23" fmla="*/ 2147483647 h 234"/>
              <a:gd name="T24" fmla="*/ 2147483647 w 747"/>
              <a:gd name="T25" fmla="*/ 2147483647 h 234"/>
              <a:gd name="T26" fmla="*/ 2147483647 w 747"/>
              <a:gd name="T27" fmla="*/ 2147483647 h 234"/>
              <a:gd name="T28" fmla="*/ 2147483647 w 747"/>
              <a:gd name="T29" fmla="*/ 2147483647 h 234"/>
              <a:gd name="T30" fmla="*/ 2147483647 w 747"/>
              <a:gd name="T31" fmla="*/ 2147483647 h 234"/>
              <a:gd name="T32" fmla="*/ 2147483647 w 747"/>
              <a:gd name="T33" fmla="*/ 2147483647 h 234"/>
              <a:gd name="T34" fmla="*/ 2147483647 w 747"/>
              <a:gd name="T35" fmla="*/ 2147483647 h 234"/>
              <a:gd name="T36" fmla="*/ 2147483647 w 747"/>
              <a:gd name="T37" fmla="*/ 2147483647 h 234"/>
              <a:gd name="T38" fmla="*/ 2147483647 w 747"/>
              <a:gd name="T39" fmla="*/ 2147483647 h 234"/>
              <a:gd name="T40" fmla="*/ 2147483647 w 747"/>
              <a:gd name="T41" fmla="*/ 2147483647 h 234"/>
              <a:gd name="T42" fmla="*/ 2147483647 w 747"/>
              <a:gd name="T43" fmla="*/ 2147483647 h 234"/>
              <a:gd name="T44" fmla="*/ 2147483647 w 747"/>
              <a:gd name="T45" fmla="*/ 2147483647 h 234"/>
              <a:gd name="T46" fmla="*/ 2147483647 w 747"/>
              <a:gd name="T47" fmla="*/ 2147483647 h 234"/>
              <a:gd name="T48" fmla="*/ 2147483647 w 747"/>
              <a:gd name="T49" fmla="*/ 2147483647 h 234"/>
              <a:gd name="T50" fmla="*/ 2147483647 w 747"/>
              <a:gd name="T51" fmla="*/ 2147483647 h 234"/>
              <a:gd name="T52" fmla="*/ 2147483647 w 747"/>
              <a:gd name="T53" fmla="*/ 2147483647 h 234"/>
              <a:gd name="T54" fmla="*/ 2147483647 w 747"/>
              <a:gd name="T55" fmla="*/ 2147483647 h 234"/>
              <a:gd name="T56" fmla="*/ 2147483647 w 747"/>
              <a:gd name="T57" fmla="*/ 2147483647 h 234"/>
              <a:gd name="T58" fmla="*/ 2147483647 w 747"/>
              <a:gd name="T59" fmla="*/ 2147483647 h 234"/>
              <a:gd name="T60" fmla="*/ 2147483647 w 747"/>
              <a:gd name="T61" fmla="*/ 2147483647 h 234"/>
              <a:gd name="T62" fmla="*/ 2147483647 w 747"/>
              <a:gd name="T63" fmla="*/ 2147483647 h 234"/>
              <a:gd name="T64" fmla="*/ 2147483647 w 747"/>
              <a:gd name="T65" fmla="*/ 2147483647 h 234"/>
              <a:gd name="T66" fmla="*/ 2147483647 w 747"/>
              <a:gd name="T67" fmla="*/ 2147483647 h 234"/>
              <a:gd name="T68" fmla="*/ 2147483647 w 747"/>
              <a:gd name="T69" fmla="*/ 2147483647 h 234"/>
              <a:gd name="T70" fmla="*/ 2147483647 w 74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7"/>
              <a:gd name="T109" fmla="*/ 0 h 234"/>
              <a:gd name="T110" fmla="*/ 747 w 74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0" name="Freeform 8"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86ECF5E7-DE43-F940-A948-629E6CD6B1B8}"/>
              </a:ext>
            </a:extLst>
          </p:cNvPr>
          <p:cNvSpPr>
            <a:spLocks/>
          </p:cNvSpPr>
          <p:nvPr/>
        </p:nvSpPr>
        <p:spPr bwMode="auto">
          <a:xfrm>
            <a:off x="848917" y="3082529"/>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1" name="Freeform 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88CB8C67-34DB-DF42-948A-57C46FB3BEC9}"/>
              </a:ext>
            </a:extLst>
          </p:cNvPr>
          <p:cNvSpPr>
            <a:spLocks/>
          </p:cNvSpPr>
          <p:nvPr/>
        </p:nvSpPr>
        <p:spPr bwMode="auto">
          <a:xfrm>
            <a:off x="1560910" y="2880123"/>
            <a:ext cx="792956" cy="277415"/>
          </a:xfrm>
          <a:custGeom>
            <a:avLst/>
            <a:gdLst>
              <a:gd name="T0" fmla="*/ 2147483647 w 666"/>
              <a:gd name="T1" fmla="*/ 2147483647 h 233"/>
              <a:gd name="T2" fmla="*/ 2147483647 w 666"/>
              <a:gd name="T3" fmla="*/ 2147483647 h 233"/>
              <a:gd name="T4" fmla="*/ 2147483647 w 666"/>
              <a:gd name="T5" fmla="*/ 2147483647 h 233"/>
              <a:gd name="T6" fmla="*/ 2147483647 w 666"/>
              <a:gd name="T7" fmla="*/ 2147483647 h 233"/>
              <a:gd name="T8" fmla="*/ 2147483647 w 666"/>
              <a:gd name="T9" fmla="*/ 2147483647 h 233"/>
              <a:gd name="T10" fmla="*/ 2147483647 w 666"/>
              <a:gd name="T11" fmla="*/ 2147483647 h 233"/>
              <a:gd name="T12" fmla="*/ 2147483647 w 666"/>
              <a:gd name="T13" fmla="*/ 2147483647 h 233"/>
              <a:gd name="T14" fmla="*/ 2147483647 w 666"/>
              <a:gd name="T15" fmla="*/ 2147483647 h 233"/>
              <a:gd name="T16" fmla="*/ 2147483647 w 666"/>
              <a:gd name="T17" fmla="*/ 0 h 233"/>
              <a:gd name="T18" fmla="*/ 2147483647 w 666"/>
              <a:gd name="T19" fmla="*/ 0 h 233"/>
              <a:gd name="T20" fmla="*/ 2147483647 w 666"/>
              <a:gd name="T21" fmla="*/ 2147483647 h 233"/>
              <a:gd name="T22" fmla="*/ 2147483647 w 666"/>
              <a:gd name="T23" fmla="*/ 2147483647 h 233"/>
              <a:gd name="T24" fmla="*/ 2147483647 w 666"/>
              <a:gd name="T25" fmla="*/ 2147483647 h 233"/>
              <a:gd name="T26" fmla="*/ 2147483647 w 666"/>
              <a:gd name="T27" fmla="*/ 2147483647 h 233"/>
              <a:gd name="T28" fmla="*/ 2147483647 w 666"/>
              <a:gd name="T29" fmla="*/ 2147483647 h 233"/>
              <a:gd name="T30" fmla="*/ 2147483647 w 666"/>
              <a:gd name="T31" fmla="*/ 2147483647 h 233"/>
              <a:gd name="T32" fmla="*/ 2147483647 w 666"/>
              <a:gd name="T33" fmla="*/ 2147483647 h 233"/>
              <a:gd name="T34" fmla="*/ 2147483647 w 666"/>
              <a:gd name="T35" fmla="*/ 2147483647 h 233"/>
              <a:gd name="T36" fmla="*/ 2147483647 w 666"/>
              <a:gd name="T37" fmla="*/ 2147483647 h 233"/>
              <a:gd name="T38" fmla="*/ 2147483647 w 666"/>
              <a:gd name="T39" fmla="*/ 2147483647 h 233"/>
              <a:gd name="T40" fmla="*/ 2147483647 w 666"/>
              <a:gd name="T41" fmla="*/ 2147483647 h 233"/>
              <a:gd name="T42" fmla="*/ 2147483647 w 666"/>
              <a:gd name="T43" fmla="*/ 2147483647 h 233"/>
              <a:gd name="T44" fmla="*/ 2147483647 w 666"/>
              <a:gd name="T45" fmla="*/ 2147483647 h 233"/>
              <a:gd name="T46" fmla="*/ 2147483647 w 666"/>
              <a:gd name="T47" fmla="*/ 2147483647 h 233"/>
              <a:gd name="T48" fmla="*/ 2147483647 w 666"/>
              <a:gd name="T49" fmla="*/ 2147483647 h 233"/>
              <a:gd name="T50" fmla="*/ 2147483647 w 666"/>
              <a:gd name="T51" fmla="*/ 2147483647 h 233"/>
              <a:gd name="T52" fmla="*/ 2147483647 w 666"/>
              <a:gd name="T53" fmla="*/ 2147483647 h 233"/>
              <a:gd name="T54" fmla="*/ 2147483647 w 666"/>
              <a:gd name="T55" fmla="*/ 2147483647 h 233"/>
              <a:gd name="T56" fmla="*/ 2147483647 w 666"/>
              <a:gd name="T57" fmla="*/ 2147483647 h 233"/>
              <a:gd name="T58" fmla="*/ 2147483647 w 666"/>
              <a:gd name="T59" fmla="*/ 2147483647 h 233"/>
              <a:gd name="T60" fmla="*/ 2147483647 w 666"/>
              <a:gd name="T61" fmla="*/ 2147483647 h 233"/>
              <a:gd name="T62" fmla="*/ 2147483647 w 666"/>
              <a:gd name="T63" fmla="*/ 2147483647 h 233"/>
              <a:gd name="T64" fmla="*/ 2147483647 w 666"/>
              <a:gd name="T65" fmla="*/ 2147483647 h 233"/>
              <a:gd name="T66" fmla="*/ 2147483647 w 666"/>
              <a:gd name="T67" fmla="*/ 2147483647 h 233"/>
              <a:gd name="T68" fmla="*/ 2147483647 w 666"/>
              <a:gd name="T69" fmla="*/ 2147483647 h 233"/>
              <a:gd name="T70" fmla="*/ 2147483647 w 666"/>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6"/>
              <a:gd name="T109" fmla="*/ 0 h 233"/>
              <a:gd name="T110" fmla="*/ 666 w 666"/>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2" name="Freeform 10"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7A1C5ED2-0634-D148-BF6F-E2C111543B20}"/>
              </a:ext>
            </a:extLst>
          </p:cNvPr>
          <p:cNvSpPr>
            <a:spLocks/>
          </p:cNvSpPr>
          <p:nvPr/>
        </p:nvSpPr>
        <p:spPr bwMode="auto">
          <a:xfrm>
            <a:off x="3053248" y="4741018"/>
            <a:ext cx="791766" cy="277416"/>
          </a:xfrm>
          <a:custGeom>
            <a:avLst/>
            <a:gdLst>
              <a:gd name="T0" fmla="*/ 2147483647 w 665"/>
              <a:gd name="T1" fmla="*/ 2147483647 h 233"/>
              <a:gd name="T2" fmla="*/ 2147483647 w 665"/>
              <a:gd name="T3" fmla="*/ 2147483647 h 233"/>
              <a:gd name="T4" fmla="*/ 2147483647 w 665"/>
              <a:gd name="T5" fmla="*/ 2147483647 h 233"/>
              <a:gd name="T6" fmla="*/ 2147483647 w 665"/>
              <a:gd name="T7" fmla="*/ 2147483647 h 233"/>
              <a:gd name="T8" fmla="*/ 2147483647 w 665"/>
              <a:gd name="T9" fmla="*/ 2147483647 h 233"/>
              <a:gd name="T10" fmla="*/ 2147483647 w 665"/>
              <a:gd name="T11" fmla="*/ 2147483647 h 233"/>
              <a:gd name="T12" fmla="*/ 2147483647 w 665"/>
              <a:gd name="T13" fmla="*/ 2147483647 h 233"/>
              <a:gd name="T14" fmla="*/ 2147483647 w 665"/>
              <a:gd name="T15" fmla="*/ 2147483647 h 233"/>
              <a:gd name="T16" fmla="*/ 2147483647 w 665"/>
              <a:gd name="T17" fmla="*/ 2147483647 h 233"/>
              <a:gd name="T18" fmla="*/ 2147483647 w 665"/>
              <a:gd name="T19" fmla="*/ 2147483647 h 233"/>
              <a:gd name="T20" fmla="*/ 2147483647 w 665"/>
              <a:gd name="T21" fmla="*/ 2147483647 h 233"/>
              <a:gd name="T22" fmla="*/ 2147483647 w 665"/>
              <a:gd name="T23" fmla="*/ 2147483647 h 233"/>
              <a:gd name="T24" fmla="*/ 2147483647 w 665"/>
              <a:gd name="T25" fmla="*/ 2147483647 h 233"/>
              <a:gd name="T26" fmla="*/ 2147483647 w 665"/>
              <a:gd name="T27" fmla="*/ 2147483647 h 233"/>
              <a:gd name="T28" fmla="*/ 2147483647 w 665"/>
              <a:gd name="T29" fmla="*/ 2147483647 h 233"/>
              <a:gd name="T30" fmla="*/ 2147483647 w 665"/>
              <a:gd name="T31" fmla="*/ 2147483647 h 233"/>
              <a:gd name="T32" fmla="*/ 2147483647 w 665"/>
              <a:gd name="T33" fmla="*/ 2147483647 h 233"/>
              <a:gd name="T34" fmla="*/ 2147483647 w 665"/>
              <a:gd name="T35" fmla="*/ 2147483647 h 233"/>
              <a:gd name="T36" fmla="*/ 2147483647 w 665"/>
              <a:gd name="T37" fmla="*/ 2147483647 h 233"/>
              <a:gd name="T38" fmla="*/ 2147483647 w 665"/>
              <a:gd name="T39" fmla="*/ 2147483647 h 233"/>
              <a:gd name="T40" fmla="*/ 2147483647 w 665"/>
              <a:gd name="T41" fmla="*/ 2147483647 h 233"/>
              <a:gd name="T42" fmla="*/ 2147483647 w 665"/>
              <a:gd name="T43" fmla="*/ 2147483647 h 233"/>
              <a:gd name="T44" fmla="*/ 2147483647 w 665"/>
              <a:gd name="T45" fmla="*/ 2147483647 h 233"/>
              <a:gd name="T46" fmla="*/ 2147483647 w 665"/>
              <a:gd name="T47" fmla="*/ 2147483647 h 233"/>
              <a:gd name="T48" fmla="*/ 2147483647 w 665"/>
              <a:gd name="T49" fmla="*/ 2147483647 h 233"/>
              <a:gd name="T50" fmla="*/ 2147483647 w 665"/>
              <a:gd name="T51" fmla="*/ 2147483647 h 233"/>
              <a:gd name="T52" fmla="*/ 2147483647 w 665"/>
              <a:gd name="T53" fmla="*/ 0 h 233"/>
              <a:gd name="T54" fmla="*/ 2147483647 w 665"/>
              <a:gd name="T55" fmla="*/ 0 h 233"/>
              <a:gd name="T56" fmla="*/ 2147483647 w 665"/>
              <a:gd name="T57" fmla="*/ 2147483647 h 233"/>
              <a:gd name="T58" fmla="*/ 2147483647 w 665"/>
              <a:gd name="T59" fmla="*/ 2147483647 h 233"/>
              <a:gd name="T60" fmla="*/ 2147483647 w 665"/>
              <a:gd name="T61" fmla="*/ 2147483647 h 233"/>
              <a:gd name="T62" fmla="*/ 2147483647 w 665"/>
              <a:gd name="T63" fmla="*/ 2147483647 h 233"/>
              <a:gd name="T64" fmla="*/ 2147483647 w 665"/>
              <a:gd name="T65" fmla="*/ 2147483647 h 233"/>
              <a:gd name="T66" fmla="*/ 2147483647 w 665"/>
              <a:gd name="T67" fmla="*/ 2147483647 h 233"/>
              <a:gd name="T68" fmla="*/ 2147483647 w 665"/>
              <a:gd name="T69" fmla="*/ 2147483647 h 233"/>
              <a:gd name="T70" fmla="*/ 2147483647 w 665"/>
              <a:gd name="T71" fmla="*/ 2147483647 h 2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3"/>
              <a:gd name="T110" fmla="*/ 665 w 665"/>
              <a:gd name="T111" fmla="*/ 233 h 2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3" name="Freeform 11"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523FAC52-B440-EE43-B0F0-2F74F84C499D}"/>
              </a:ext>
            </a:extLst>
          </p:cNvPr>
          <p:cNvSpPr>
            <a:spLocks/>
          </p:cNvSpPr>
          <p:nvPr/>
        </p:nvSpPr>
        <p:spPr bwMode="auto">
          <a:xfrm>
            <a:off x="3203972" y="2724151"/>
            <a:ext cx="791766"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4" name="Freeform 1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1CF47F51-23FD-E04D-ABB6-F7CEABCCC5BB}"/>
              </a:ext>
            </a:extLst>
          </p:cNvPr>
          <p:cNvSpPr>
            <a:spLocks/>
          </p:cNvSpPr>
          <p:nvPr/>
        </p:nvSpPr>
        <p:spPr bwMode="auto">
          <a:xfrm>
            <a:off x="2303860" y="3082529"/>
            <a:ext cx="791765" cy="278606"/>
          </a:xfrm>
          <a:custGeom>
            <a:avLst/>
            <a:gdLst>
              <a:gd name="T0" fmla="*/ 2147483647 w 665"/>
              <a:gd name="T1" fmla="*/ 2147483647 h 234"/>
              <a:gd name="T2" fmla="*/ 2147483647 w 665"/>
              <a:gd name="T3" fmla="*/ 2147483647 h 234"/>
              <a:gd name="T4" fmla="*/ 2147483647 w 665"/>
              <a:gd name="T5" fmla="*/ 2147483647 h 234"/>
              <a:gd name="T6" fmla="*/ 2147483647 w 665"/>
              <a:gd name="T7" fmla="*/ 2147483647 h 234"/>
              <a:gd name="T8" fmla="*/ 2147483647 w 665"/>
              <a:gd name="T9" fmla="*/ 2147483647 h 234"/>
              <a:gd name="T10" fmla="*/ 2147483647 w 665"/>
              <a:gd name="T11" fmla="*/ 2147483647 h 234"/>
              <a:gd name="T12" fmla="*/ 2147483647 w 665"/>
              <a:gd name="T13" fmla="*/ 2147483647 h 234"/>
              <a:gd name="T14" fmla="*/ 2147483647 w 665"/>
              <a:gd name="T15" fmla="*/ 2147483647 h 234"/>
              <a:gd name="T16" fmla="*/ 2147483647 w 665"/>
              <a:gd name="T17" fmla="*/ 2147483647 h 234"/>
              <a:gd name="T18" fmla="*/ 2147483647 w 665"/>
              <a:gd name="T19" fmla="*/ 2147483647 h 234"/>
              <a:gd name="T20" fmla="*/ 2147483647 w 665"/>
              <a:gd name="T21" fmla="*/ 2147483647 h 234"/>
              <a:gd name="T22" fmla="*/ 2147483647 w 665"/>
              <a:gd name="T23" fmla="*/ 2147483647 h 234"/>
              <a:gd name="T24" fmla="*/ 2147483647 w 665"/>
              <a:gd name="T25" fmla="*/ 2147483647 h 234"/>
              <a:gd name="T26" fmla="*/ 2147483647 w 665"/>
              <a:gd name="T27" fmla="*/ 2147483647 h 234"/>
              <a:gd name="T28" fmla="*/ 2147483647 w 665"/>
              <a:gd name="T29" fmla="*/ 2147483647 h 234"/>
              <a:gd name="T30" fmla="*/ 2147483647 w 665"/>
              <a:gd name="T31" fmla="*/ 2147483647 h 234"/>
              <a:gd name="T32" fmla="*/ 2147483647 w 665"/>
              <a:gd name="T33" fmla="*/ 2147483647 h 234"/>
              <a:gd name="T34" fmla="*/ 2147483647 w 665"/>
              <a:gd name="T35" fmla="*/ 2147483647 h 234"/>
              <a:gd name="T36" fmla="*/ 2147483647 w 665"/>
              <a:gd name="T37" fmla="*/ 2147483647 h 234"/>
              <a:gd name="T38" fmla="*/ 2147483647 w 665"/>
              <a:gd name="T39" fmla="*/ 2147483647 h 234"/>
              <a:gd name="T40" fmla="*/ 2147483647 w 665"/>
              <a:gd name="T41" fmla="*/ 2147483647 h 234"/>
              <a:gd name="T42" fmla="*/ 2147483647 w 665"/>
              <a:gd name="T43" fmla="*/ 2147483647 h 234"/>
              <a:gd name="T44" fmla="*/ 2147483647 w 665"/>
              <a:gd name="T45" fmla="*/ 2147483647 h 234"/>
              <a:gd name="T46" fmla="*/ 2147483647 w 665"/>
              <a:gd name="T47" fmla="*/ 2147483647 h 234"/>
              <a:gd name="T48" fmla="*/ 2147483647 w 665"/>
              <a:gd name="T49" fmla="*/ 2147483647 h 234"/>
              <a:gd name="T50" fmla="*/ 2147483647 w 665"/>
              <a:gd name="T51" fmla="*/ 2147483647 h 234"/>
              <a:gd name="T52" fmla="*/ 2147483647 w 665"/>
              <a:gd name="T53" fmla="*/ 2147483647 h 234"/>
              <a:gd name="T54" fmla="*/ 2147483647 w 665"/>
              <a:gd name="T55" fmla="*/ 2147483647 h 234"/>
              <a:gd name="T56" fmla="*/ 2147483647 w 665"/>
              <a:gd name="T57" fmla="*/ 2147483647 h 234"/>
              <a:gd name="T58" fmla="*/ 2147483647 w 665"/>
              <a:gd name="T59" fmla="*/ 2147483647 h 234"/>
              <a:gd name="T60" fmla="*/ 2147483647 w 665"/>
              <a:gd name="T61" fmla="*/ 2147483647 h 234"/>
              <a:gd name="T62" fmla="*/ 2147483647 w 665"/>
              <a:gd name="T63" fmla="*/ 2147483647 h 234"/>
              <a:gd name="T64" fmla="*/ 2147483647 w 665"/>
              <a:gd name="T65" fmla="*/ 2147483647 h 234"/>
              <a:gd name="T66" fmla="*/ 2147483647 w 665"/>
              <a:gd name="T67" fmla="*/ 2147483647 h 234"/>
              <a:gd name="T68" fmla="*/ 2147483647 w 665"/>
              <a:gd name="T69" fmla="*/ 2147483647 h 234"/>
              <a:gd name="T70" fmla="*/ 2147483647 w 665"/>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34"/>
              <a:gd name="T110" fmla="*/ 665 w 665"/>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5" name="Freeform 13"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967234CB-8536-D64E-AB31-4596F8F4891A}"/>
              </a:ext>
            </a:extLst>
          </p:cNvPr>
          <p:cNvSpPr>
            <a:spLocks/>
          </p:cNvSpPr>
          <p:nvPr/>
        </p:nvSpPr>
        <p:spPr bwMode="auto">
          <a:xfrm>
            <a:off x="3103960" y="3425429"/>
            <a:ext cx="882253" cy="457200"/>
          </a:xfrm>
          <a:custGeom>
            <a:avLst/>
            <a:gdLst>
              <a:gd name="T0" fmla="*/ 0 w 741"/>
              <a:gd name="T1" fmla="*/ 2147483647 h 384"/>
              <a:gd name="T2" fmla="*/ 2147483647 w 741"/>
              <a:gd name="T3" fmla="*/ 0 h 384"/>
              <a:gd name="T4" fmla="*/ 2147483647 w 741"/>
              <a:gd name="T5" fmla="*/ 2147483647 h 384"/>
              <a:gd name="T6" fmla="*/ 2147483647 w 741"/>
              <a:gd name="T7" fmla="*/ 2147483647 h 384"/>
              <a:gd name="T8" fmla="*/ 0 w 741"/>
              <a:gd name="T9" fmla="*/ 2147483647 h 384"/>
              <a:gd name="T10" fmla="*/ 0 60000 65536"/>
              <a:gd name="T11" fmla="*/ 0 60000 65536"/>
              <a:gd name="T12" fmla="*/ 0 60000 65536"/>
              <a:gd name="T13" fmla="*/ 0 60000 65536"/>
              <a:gd name="T14" fmla="*/ 0 60000 65536"/>
              <a:gd name="T15" fmla="*/ 0 w 741"/>
              <a:gd name="T16" fmla="*/ 0 h 384"/>
              <a:gd name="T17" fmla="*/ 741 w 741"/>
              <a:gd name="T18" fmla="*/ 384 h 384"/>
            </a:gdLst>
            <a:ahLst/>
            <a:cxnLst>
              <a:cxn ang="T10">
                <a:pos x="T0" y="T1"/>
              </a:cxn>
              <a:cxn ang="T11">
                <a:pos x="T2" y="T3"/>
              </a:cxn>
              <a:cxn ang="T12">
                <a:pos x="T4" y="T5"/>
              </a:cxn>
              <a:cxn ang="T13">
                <a:pos x="T6" y="T7"/>
              </a:cxn>
              <a:cxn ang="T14">
                <a:pos x="T8" y="T9"/>
              </a:cxn>
            </a:cxnLst>
            <a:rect l="T15" t="T16" r="T17" b="T18"/>
            <a:pathLst>
              <a:path w="741" h="384">
                <a:moveTo>
                  <a:pt x="0" y="191"/>
                </a:moveTo>
                <a:lnTo>
                  <a:pt x="365" y="0"/>
                </a:lnTo>
                <a:lnTo>
                  <a:pt x="740" y="198"/>
                </a:lnTo>
                <a:lnTo>
                  <a:pt x="365" y="383"/>
                </a:lnTo>
                <a:lnTo>
                  <a:pt x="0" y="19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6" name="Freeform 1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D5B353D5-6C55-9D41-942E-B3230BADA7AE}"/>
              </a:ext>
            </a:extLst>
          </p:cNvPr>
          <p:cNvSpPr>
            <a:spLocks/>
          </p:cNvSpPr>
          <p:nvPr/>
        </p:nvSpPr>
        <p:spPr bwMode="auto">
          <a:xfrm>
            <a:off x="1560910" y="3531394"/>
            <a:ext cx="937022" cy="248841"/>
          </a:xfrm>
          <a:custGeom>
            <a:avLst/>
            <a:gdLst>
              <a:gd name="T0" fmla="*/ 2147483647 w 787"/>
              <a:gd name="T1" fmla="*/ 2147483647 h 209"/>
              <a:gd name="T2" fmla="*/ 2147483647 w 787"/>
              <a:gd name="T3" fmla="*/ 0 h 209"/>
              <a:gd name="T4" fmla="*/ 0 w 787"/>
              <a:gd name="T5" fmla="*/ 0 h 209"/>
              <a:gd name="T6" fmla="*/ 0 w 787"/>
              <a:gd name="T7" fmla="*/ 2147483647 h 209"/>
              <a:gd name="T8" fmla="*/ 2147483647 w 787"/>
              <a:gd name="T9" fmla="*/ 2147483647 h 209"/>
              <a:gd name="T10" fmla="*/ 0 60000 65536"/>
              <a:gd name="T11" fmla="*/ 0 60000 65536"/>
              <a:gd name="T12" fmla="*/ 0 60000 65536"/>
              <a:gd name="T13" fmla="*/ 0 60000 65536"/>
              <a:gd name="T14" fmla="*/ 0 60000 65536"/>
              <a:gd name="T15" fmla="*/ 0 w 787"/>
              <a:gd name="T16" fmla="*/ 0 h 209"/>
              <a:gd name="T17" fmla="*/ 787 w 787"/>
              <a:gd name="T18" fmla="*/ 209 h 209"/>
            </a:gdLst>
            <a:ahLst/>
            <a:cxnLst>
              <a:cxn ang="T10">
                <a:pos x="T0" y="T1"/>
              </a:cxn>
              <a:cxn ang="T11">
                <a:pos x="T2" y="T3"/>
              </a:cxn>
              <a:cxn ang="T12">
                <a:pos x="T4" y="T5"/>
              </a:cxn>
              <a:cxn ang="T13">
                <a:pos x="T6" y="T7"/>
              </a:cxn>
              <a:cxn ang="T14">
                <a:pos x="T8" y="T9"/>
              </a:cxn>
            </a:cxnLst>
            <a:rect l="T15" t="T16" r="T17" b="T18"/>
            <a:pathLst>
              <a:path w="787" h="209">
                <a:moveTo>
                  <a:pt x="786" y="208"/>
                </a:moveTo>
                <a:lnTo>
                  <a:pt x="786" y="0"/>
                </a:lnTo>
                <a:lnTo>
                  <a:pt x="0" y="0"/>
                </a:lnTo>
                <a:lnTo>
                  <a:pt x="0" y="208"/>
                </a:lnTo>
                <a:lnTo>
                  <a:pt x="786" y="20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7" name="Freeform 1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88DE58B7-6BAA-4041-860D-686D3312E09B}"/>
              </a:ext>
            </a:extLst>
          </p:cNvPr>
          <p:cNvSpPr>
            <a:spLocks/>
          </p:cNvSpPr>
          <p:nvPr/>
        </p:nvSpPr>
        <p:spPr bwMode="auto">
          <a:xfrm>
            <a:off x="4724401" y="2887267"/>
            <a:ext cx="794147" cy="278606"/>
          </a:xfrm>
          <a:custGeom>
            <a:avLst/>
            <a:gdLst>
              <a:gd name="T0" fmla="*/ 2147483647 w 667"/>
              <a:gd name="T1" fmla="*/ 2147483647 h 234"/>
              <a:gd name="T2" fmla="*/ 2147483647 w 667"/>
              <a:gd name="T3" fmla="*/ 2147483647 h 234"/>
              <a:gd name="T4" fmla="*/ 2147483647 w 667"/>
              <a:gd name="T5" fmla="*/ 2147483647 h 234"/>
              <a:gd name="T6" fmla="*/ 2147483647 w 667"/>
              <a:gd name="T7" fmla="*/ 2147483647 h 234"/>
              <a:gd name="T8" fmla="*/ 2147483647 w 667"/>
              <a:gd name="T9" fmla="*/ 2147483647 h 234"/>
              <a:gd name="T10" fmla="*/ 2147483647 w 667"/>
              <a:gd name="T11" fmla="*/ 2147483647 h 234"/>
              <a:gd name="T12" fmla="*/ 2147483647 w 667"/>
              <a:gd name="T13" fmla="*/ 2147483647 h 234"/>
              <a:gd name="T14" fmla="*/ 2147483647 w 667"/>
              <a:gd name="T15" fmla="*/ 2147483647 h 234"/>
              <a:gd name="T16" fmla="*/ 2147483647 w 667"/>
              <a:gd name="T17" fmla="*/ 2147483647 h 234"/>
              <a:gd name="T18" fmla="*/ 2147483647 w 667"/>
              <a:gd name="T19" fmla="*/ 2147483647 h 234"/>
              <a:gd name="T20" fmla="*/ 2147483647 w 667"/>
              <a:gd name="T21" fmla="*/ 2147483647 h 234"/>
              <a:gd name="T22" fmla="*/ 2147483647 w 667"/>
              <a:gd name="T23" fmla="*/ 2147483647 h 234"/>
              <a:gd name="T24" fmla="*/ 2147483647 w 667"/>
              <a:gd name="T25" fmla="*/ 2147483647 h 234"/>
              <a:gd name="T26" fmla="*/ 2147483647 w 667"/>
              <a:gd name="T27" fmla="*/ 2147483647 h 234"/>
              <a:gd name="T28" fmla="*/ 2147483647 w 667"/>
              <a:gd name="T29" fmla="*/ 2147483647 h 234"/>
              <a:gd name="T30" fmla="*/ 2147483647 w 667"/>
              <a:gd name="T31" fmla="*/ 2147483647 h 234"/>
              <a:gd name="T32" fmla="*/ 2147483647 w 667"/>
              <a:gd name="T33" fmla="*/ 2147483647 h 234"/>
              <a:gd name="T34" fmla="*/ 2147483647 w 667"/>
              <a:gd name="T35" fmla="*/ 2147483647 h 234"/>
              <a:gd name="T36" fmla="*/ 2147483647 w 667"/>
              <a:gd name="T37" fmla="*/ 2147483647 h 234"/>
              <a:gd name="T38" fmla="*/ 2147483647 w 667"/>
              <a:gd name="T39" fmla="*/ 2147483647 h 234"/>
              <a:gd name="T40" fmla="*/ 2147483647 w 667"/>
              <a:gd name="T41" fmla="*/ 2147483647 h 234"/>
              <a:gd name="T42" fmla="*/ 2147483647 w 667"/>
              <a:gd name="T43" fmla="*/ 2147483647 h 234"/>
              <a:gd name="T44" fmla="*/ 2147483647 w 667"/>
              <a:gd name="T45" fmla="*/ 2147483647 h 234"/>
              <a:gd name="T46" fmla="*/ 2147483647 w 667"/>
              <a:gd name="T47" fmla="*/ 2147483647 h 234"/>
              <a:gd name="T48" fmla="*/ 2147483647 w 667"/>
              <a:gd name="T49" fmla="*/ 2147483647 h 234"/>
              <a:gd name="T50" fmla="*/ 2147483647 w 667"/>
              <a:gd name="T51" fmla="*/ 2147483647 h 234"/>
              <a:gd name="T52" fmla="*/ 2147483647 w 667"/>
              <a:gd name="T53" fmla="*/ 2147483647 h 234"/>
              <a:gd name="T54" fmla="*/ 2147483647 w 667"/>
              <a:gd name="T55" fmla="*/ 2147483647 h 234"/>
              <a:gd name="T56" fmla="*/ 2147483647 w 667"/>
              <a:gd name="T57" fmla="*/ 2147483647 h 234"/>
              <a:gd name="T58" fmla="*/ 2147483647 w 667"/>
              <a:gd name="T59" fmla="*/ 2147483647 h 234"/>
              <a:gd name="T60" fmla="*/ 2147483647 w 667"/>
              <a:gd name="T61" fmla="*/ 2147483647 h 234"/>
              <a:gd name="T62" fmla="*/ 2147483647 w 667"/>
              <a:gd name="T63" fmla="*/ 2147483647 h 234"/>
              <a:gd name="T64" fmla="*/ 2147483647 w 667"/>
              <a:gd name="T65" fmla="*/ 2147483647 h 234"/>
              <a:gd name="T66" fmla="*/ 2147483647 w 667"/>
              <a:gd name="T67" fmla="*/ 2147483647 h 234"/>
              <a:gd name="T68" fmla="*/ 2147483647 w 667"/>
              <a:gd name="T69" fmla="*/ 2147483647 h 234"/>
              <a:gd name="T70" fmla="*/ 2147483647 w 667"/>
              <a:gd name="T71" fmla="*/ 2147483647 h 2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7"/>
              <a:gd name="T109" fmla="*/ 0 h 234"/>
              <a:gd name="T110" fmla="*/ 667 w 667"/>
              <a:gd name="T111" fmla="*/ 234 h 2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58" name="Rectangle 1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E7D466DE-7B88-8F4D-BF48-EC5E87E68C09}"/>
              </a:ext>
            </a:extLst>
          </p:cNvPr>
          <p:cNvSpPr>
            <a:spLocks noChangeArrowheads="1"/>
          </p:cNvSpPr>
          <p:nvPr/>
        </p:nvSpPr>
        <p:spPr bwMode="auto">
          <a:xfrm>
            <a:off x="2538412" y="3078956"/>
            <a:ext cx="32621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59" name="Freeform 1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1E9C114E-E396-7B4E-86DF-C7735D66539D}"/>
              </a:ext>
            </a:extLst>
          </p:cNvPr>
          <p:cNvSpPr>
            <a:spLocks/>
          </p:cNvSpPr>
          <p:nvPr/>
        </p:nvSpPr>
        <p:spPr bwMode="auto">
          <a:xfrm>
            <a:off x="4724400" y="3538537"/>
            <a:ext cx="1106091" cy="271463"/>
          </a:xfrm>
          <a:custGeom>
            <a:avLst/>
            <a:gdLst>
              <a:gd name="T0" fmla="*/ 2147483647 w 929"/>
              <a:gd name="T1" fmla="*/ 2147483647 h 228"/>
              <a:gd name="T2" fmla="*/ 2147483647 w 929"/>
              <a:gd name="T3" fmla="*/ 0 h 228"/>
              <a:gd name="T4" fmla="*/ 0 w 929"/>
              <a:gd name="T5" fmla="*/ 0 h 228"/>
              <a:gd name="T6" fmla="*/ 0 w 929"/>
              <a:gd name="T7" fmla="*/ 2147483647 h 228"/>
              <a:gd name="T8" fmla="*/ 2147483647 w 929"/>
              <a:gd name="T9" fmla="*/ 2147483647 h 228"/>
              <a:gd name="T10" fmla="*/ 0 60000 65536"/>
              <a:gd name="T11" fmla="*/ 0 60000 65536"/>
              <a:gd name="T12" fmla="*/ 0 60000 65536"/>
              <a:gd name="T13" fmla="*/ 0 60000 65536"/>
              <a:gd name="T14" fmla="*/ 0 60000 65536"/>
              <a:gd name="T15" fmla="*/ 0 w 929"/>
              <a:gd name="T16" fmla="*/ 0 h 228"/>
              <a:gd name="T17" fmla="*/ 929 w 929"/>
              <a:gd name="T18" fmla="*/ 228 h 228"/>
            </a:gdLst>
            <a:ahLst/>
            <a:cxnLst>
              <a:cxn ang="T10">
                <a:pos x="T0" y="T1"/>
              </a:cxn>
              <a:cxn ang="T11">
                <a:pos x="T2" y="T3"/>
              </a:cxn>
              <a:cxn ang="T12">
                <a:pos x="T4" y="T5"/>
              </a:cxn>
              <a:cxn ang="T13">
                <a:pos x="T6" y="T7"/>
              </a:cxn>
              <a:cxn ang="T14">
                <a:pos x="T8" y="T9"/>
              </a:cxn>
            </a:cxnLst>
            <a:rect l="T15" t="T16" r="T17" b="T18"/>
            <a:pathLst>
              <a:path w="929" h="228">
                <a:moveTo>
                  <a:pt x="928" y="227"/>
                </a:moveTo>
                <a:lnTo>
                  <a:pt x="928" y="0"/>
                </a:lnTo>
                <a:lnTo>
                  <a:pt x="0" y="0"/>
                </a:lnTo>
                <a:lnTo>
                  <a:pt x="0" y="227"/>
                </a:lnTo>
                <a:lnTo>
                  <a:pt x="928" y="2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0" name="Freeform 18"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AC9456B9-9CA8-A74D-BF9B-C7F9A5620C4E}"/>
              </a:ext>
            </a:extLst>
          </p:cNvPr>
          <p:cNvSpPr>
            <a:spLocks/>
          </p:cNvSpPr>
          <p:nvPr/>
        </p:nvSpPr>
        <p:spPr bwMode="auto">
          <a:xfrm>
            <a:off x="3103960" y="4035029"/>
            <a:ext cx="1053703" cy="457200"/>
          </a:xfrm>
          <a:custGeom>
            <a:avLst/>
            <a:gdLst>
              <a:gd name="T0" fmla="*/ 0 w 885"/>
              <a:gd name="T1" fmla="*/ 2147483647 h 384"/>
              <a:gd name="T2" fmla="*/ 2147483647 w 885"/>
              <a:gd name="T3" fmla="*/ 0 h 384"/>
              <a:gd name="T4" fmla="*/ 2147483647 w 885"/>
              <a:gd name="T5" fmla="*/ 2147483647 h 384"/>
              <a:gd name="T6" fmla="*/ 2147483647 w 885"/>
              <a:gd name="T7" fmla="*/ 2147483647 h 384"/>
              <a:gd name="T8" fmla="*/ 0 w 885"/>
              <a:gd name="T9" fmla="*/ 2147483647 h 384"/>
              <a:gd name="T10" fmla="*/ 0 60000 65536"/>
              <a:gd name="T11" fmla="*/ 0 60000 65536"/>
              <a:gd name="T12" fmla="*/ 0 60000 65536"/>
              <a:gd name="T13" fmla="*/ 0 60000 65536"/>
              <a:gd name="T14" fmla="*/ 0 60000 65536"/>
              <a:gd name="T15" fmla="*/ 0 w 885"/>
              <a:gd name="T16" fmla="*/ 0 h 384"/>
              <a:gd name="T17" fmla="*/ 885 w 885"/>
              <a:gd name="T18" fmla="*/ 384 h 384"/>
            </a:gdLst>
            <a:ahLst/>
            <a:cxnLst>
              <a:cxn ang="T10">
                <a:pos x="T0" y="T1"/>
              </a:cxn>
              <a:cxn ang="T11">
                <a:pos x="T2" y="T3"/>
              </a:cxn>
              <a:cxn ang="T12">
                <a:pos x="T4" y="T5"/>
              </a:cxn>
              <a:cxn ang="T13">
                <a:pos x="T6" y="T7"/>
              </a:cxn>
              <a:cxn ang="T14">
                <a:pos x="T8" y="T9"/>
              </a:cxn>
            </a:cxnLst>
            <a:rect l="T15" t="T16" r="T17" b="T18"/>
            <a:pathLst>
              <a:path w="885" h="384">
                <a:moveTo>
                  <a:pt x="0" y="192"/>
                </a:moveTo>
                <a:lnTo>
                  <a:pt x="436" y="0"/>
                </a:lnTo>
                <a:lnTo>
                  <a:pt x="884" y="198"/>
                </a:lnTo>
                <a:lnTo>
                  <a:pt x="436" y="383"/>
                </a:lnTo>
                <a:lnTo>
                  <a:pt x="0" y="1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61" name="Rectangle 19"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CAC3B2E6-DE0C-5845-BBAA-99231C2065A6}"/>
              </a:ext>
            </a:extLst>
          </p:cNvPr>
          <p:cNvSpPr>
            <a:spLocks noChangeArrowheads="1"/>
          </p:cNvSpPr>
          <p:nvPr/>
        </p:nvSpPr>
        <p:spPr bwMode="auto">
          <a:xfrm>
            <a:off x="1735931" y="2858691"/>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2" name="Rectangle 2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070606D0-B4AD-9146-B584-9B90B1FB63D5}"/>
              </a:ext>
            </a:extLst>
          </p:cNvPr>
          <p:cNvSpPr>
            <a:spLocks noChangeArrowheads="1"/>
          </p:cNvSpPr>
          <p:nvPr/>
        </p:nvSpPr>
        <p:spPr bwMode="auto">
          <a:xfrm>
            <a:off x="4872038" y="2865835"/>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3" name="Rectangle 2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E009A009-8F91-1444-A097-3A4CB68AF19C}"/>
              </a:ext>
            </a:extLst>
          </p:cNvPr>
          <p:cNvSpPr>
            <a:spLocks noChangeArrowheads="1"/>
          </p:cNvSpPr>
          <p:nvPr/>
        </p:nvSpPr>
        <p:spPr bwMode="auto">
          <a:xfrm>
            <a:off x="5634038" y="3077766"/>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4" name="Rectangle 2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0FB1B4D6-DEBB-7D42-A2E0-4ED7328054FE}"/>
              </a:ext>
            </a:extLst>
          </p:cNvPr>
          <p:cNvSpPr>
            <a:spLocks noChangeArrowheads="1"/>
          </p:cNvSpPr>
          <p:nvPr/>
        </p:nvSpPr>
        <p:spPr bwMode="auto">
          <a:xfrm>
            <a:off x="4227910" y="3077766"/>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did</a:t>
            </a:r>
          </a:p>
        </p:txBody>
      </p:sp>
      <p:sp>
        <p:nvSpPr>
          <p:cNvPr id="65" name="Rectangle 23">
            <a:extLst>
              <a:ext uri="{FF2B5EF4-FFF2-40B4-BE49-F238E27FC236}">
                <a16:creationId xmlns="" xmlns:a16="http://schemas.microsoft.com/office/drawing/2014/main" id="{48F6FE63-03C8-9F46-A544-15ED8A000CEB}"/>
              </a:ext>
            </a:extLst>
          </p:cNvPr>
          <p:cNvSpPr>
            <a:spLocks noChangeArrowheads="1"/>
          </p:cNvSpPr>
          <p:nvPr/>
        </p:nvSpPr>
        <p:spPr bwMode="auto">
          <a:xfrm>
            <a:off x="3431417" y="2737036"/>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66" name="Rectangle 2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FBDACF42-4688-7A4D-9DED-A11856741FBB}"/>
              </a:ext>
            </a:extLst>
          </p:cNvPr>
          <p:cNvSpPr>
            <a:spLocks noChangeArrowheads="1"/>
          </p:cNvSpPr>
          <p:nvPr/>
        </p:nvSpPr>
        <p:spPr bwMode="auto">
          <a:xfrm>
            <a:off x="1735931" y="2858691"/>
            <a:ext cx="53780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67" name="Rectangle 25"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77E334E1-0242-B54B-957C-382825B9C51E}"/>
              </a:ext>
            </a:extLst>
          </p:cNvPr>
          <p:cNvSpPr>
            <a:spLocks noChangeArrowheads="1"/>
          </p:cNvSpPr>
          <p:nvPr/>
        </p:nvSpPr>
        <p:spPr bwMode="auto">
          <a:xfrm>
            <a:off x="4872038" y="2865835"/>
            <a:ext cx="63238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dname</a:t>
            </a:r>
          </a:p>
        </p:txBody>
      </p:sp>
      <p:sp>
        <p:nvSpPr>
          <p:cNvPr id="68" name="Rectangle 26"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61C14148-4FDA-FF47-B0DE-C36DE443F645}"/>
              </a:ext>
            </a:extLst>
          </p:cNvPr>
          <p:cNvSpPr>
            <a:spLocks noChangeArrowheads="1"/>
          </p:cNvSpPr>
          <p:nvPr/>
        </p:nvSpPr>
        <p:spPr bwMode="auto">
          <a:xfrm>
            <a:off x="5634038" y="3077766"/>
            <a:ext cx="651622"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budget</a:t>
            </a:r>
          </a:p>
        </p:txBody>
      </p:sp>
      <p:sp>
        <p:nvSpPr>
          <p:cNvPr id="69" name="Rectangle 27"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D0BB7F04-9D18-BF4A-A986-A69D787C82F3}"/>
              </a:ext>
            </a:extLst>
          </p:cNvPr>
          <p:cNvSpPr>
            <a:spLocks noChangeArrowheads="1"/>
          </p:cNvSpPr>
          <p:nvPr/>
        </p:nvSpPr>
        <p:spPr bwMode="auto">
          <a:xfrm>
            <a:off x="4227910" y="3077766"/>
            <a:ext cx="36949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did</a:t>
            </a:r>
          </a:p>
        </p:txBody>
      </p:sp>
      <p:sp>
        <p:nvSpPr>
          <p:cNvPr id="70" name="Rectangle 29">
            <a:extLst>
              <a:ext uri="{FF2B5EF4-FFF2-40B4-BE49-F238E27FC236}">
                <a16:creationId xmlns="" xmlns:a16="http://schemas.microsoft.com/office/drawing/2014/main" id="{11C5F68E-E103-D24B-BD6B-BA7A76D13458}"/>
              </a:ext>
            </a:extLst>
          </p:cNvPr>
          <p:cNvSpPr>
            <a:spLocks noChangeArrowheads="1"/>
          </p:cNvSpPr>
          <p:nvPr/>
        </p:nvSpPr>
        <p:spPr bwMode="auto">
          <a:xfrm>
            <a:off x="3132535" y="3538537"/>
            <a:ext cx="79428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Manages</a:t>
            </a:r>
          </a:p>
        </p:txBody>
      </p:sp>
      <p:sp>
        <p:nvSpPr>
          <p:cNvPr id="71" name="Rectangle 30"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8E839E09-74C0-A243-8B37-D2620B6DF102}"/>
              </a:ext>
            </a:extLst>
          </p:cNvPr>
          <p:cNvSpPr>
            <a:spLocks noChangeArrowheads="1"/>
          </p:cNvSpPr>
          <p:nvPr/>
        </p:nvSpPr>
        <p:spPr bwMode="auto">
          <a:xfrm>
            <a:off x="3191534" y="4746101"/>
            <a:ext cx="52979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since</a:t>
            </a:r>
          </a:p>
        </p:txBody>
      </p:sp>
      <p:sp>
        <p:nvSpPr>
          <p:cNvPr id="72" name="Rectangle 3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C68CEA82-C080-8345-993A-E7E549F5CE33}"/>
              </a:ext>
            </a:extLst>
          </p:cNvPr>
          <p:cNvSpPr>
            <a:spLocks noChangeArrowheads="1"/>
          </p:cNvSpPr>
          <p:nvPr/>
        </p:nvSpPr>
        <p:spPr bwMode="auto">
          <a:xfrm>
            <a:off x="4763691" y="3525441"/>
            <a:ext cx="107481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Departments</a:t>
            </a:r>
          </a:p>
        </p:txBody>
      </p:sp>
      <p:sp>
        <p:nvSpPr>
          <p:cNvPr id="73" name="Rectangle 32"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A63B2877-8BA0-3243-8246-CB7F54386F2E}"/>
              </a:ext>
            </a:extLst>
          </p:cNvPr>
          <p:cNvSpPr>
            <a:spLocks noChangeArrowheads="1"/>
          </p:cNvSpPr>
          <p:nvPr/>
        </p:nvSpPr>
        <p:spPr bwMode="auto">
          <a:xfrm>
            <a:off x="1618060" y="3526631"/>
            <a:ext cx="94817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Employees</a:t>
            </a:r>
          </a:p>
        </p:txBody>
      </p:sp>
      <p:sp>
        <p:nvSpPr>
          <p:cNvPr id="74" name="Rectangle 33"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764091D0-4159-BA43-BA9D-F4B0317851DE}"/>
              </a:ext>
            </a:extLst>
          </p:cNvPr>
          <p:cNvSpPr>
            <a:spLocks noChangeArrowheads="1"/>
          </p:cNvSpPr>
          <p:nvPr/>
        </p:nvSpPr>
        <p:spPr bwMode="auto">
          <a:xfrm>
            <a:off x="1044179" y="3070622"/>
            <a:ext cx="4015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75" name="Rectangle 34"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2DE89E88-736E-044F-A94F-397D9B3B97E9}"/>
              </a:ext>
            </a:extLst>
          </p:cNvPr>
          <p:cNvSpPr>
            <a:spLocks noChangeArrowheads="1"/>
          </p:cNvSpPr>
          <p:nvPr/>
        </p:nvSpPr>
        <p:spPr bwMode="auto">
          <a:xfrm>
            <a:off x="3259931" y="4127897"/>
            <a:ext cx="82679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Works_In</a:t>
            </a:r>
          </a:p>
        </p:txBody>
      </p:sp>
      <p:sp>
        <p:nvSpPr>
          <p:cNvPr id="76" name="Line 35"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8B920AA3-CFA0-D547-B5A9-198411B5C00D}"/>
              </a:ext>
            </a:extLst>
          </p:cNvPr>
          <p:cNvSpPr>
            <a:spLocks noChangeShapeType="1"/>
          </p:cNvSpPr>
          <p:nvPr/>
        </p:nvSpPr>
        <p:spPr bwMode="auto">
          <a:xfrm>
            <a:off x="1243013" y="3377803"/>
            <a:ext cx="484585"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7" name="Line 36"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C21BDC41-2F71-8840-8BDA-B31FD1F1EFD7}"/>
              </a:ext>
            </a:extLst>
          </p:cNvPr>
          <p:cNvSpPr>
            <a:spLocks noChangeShapeType="1"/>
          </p:cNvSpPr>
          <p:nvPr/>
        </p:nvSpPr>
        <p:spPr bwMode="auto">
          <a:xfrm>
            <a:off x="1950244" y="3167062"/>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8" name="Line 3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3B277CAB-8E11-7A45-8D97-A2EC75E26B99}"/>
              </a:ext>
            </a:extLst>
          </p:cNvPr>
          <p:cNvSpPr>
            <a:spLocks noChangeShapeType="1"/>
          </p:cNvSpPr>
          <p:nvPr/>
        </p:nvSpPr>
        <p:spPr bwMode="auto">
          <a:xfrm flipH="1">
            <a:off x="2183606" y="3377803"/>
            <a:ext cx="501254"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9" name="Line 38" descr="Manages is a diamond connecting employees and departments relation. It  has the attribute since in an obal connect to it. The connection to employees is a line. Departments has a thick arrow pointing to Manages. Employees has a thin line connecting to manages" title="Manages">
            <a:extLst>
              <a:ext uri="{FF2B5EF4-FFF2-40B4-BE49-F238E27FC236}">
                <a16:creationId xmlns="" xmlns:a16="http://schemas.microsoft.com/office/drawing/2014/main" id="{8F81048F-249F-6749-9E0F-4BDE540D57D9}"/>
              </a:ext>
            </a:extLst>
          </p:cNvPr>
          <p:cNvSpPr>
            <a:spLocks noChangeShapeType="1"/>
          </p:cNvSpPr>
          <p:nvPr/>
        </p:nvSpPr>
        <p:spPr bwMode="auto">
          <a:xfrm flipV="1">
            <a:off x="3537347" y="2975372"/>
            <a:ext cx="0" cy="44648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0" name="Line 3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8AC68E03-EF25-C54F-ACA8-9DC6625627FF}"/>
              </a:ext>
            </a:extLst>
          </p:cNvPr>
          <p:cNvSpPr>
            <a:spLocks noChangeShapeType="1"/>
          </p:cNvSpPr>
          <p:nvPr/>
        </p:nvSpPr>
        <p:spPr bwMode="auto">
          <a:xfrm>
            <a:off x="4399360" y="3377803"/>
            <a:ext cx="628650" cy="15597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40"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F07A8300-090D-6648-9DEC-76BD65D0372D}"/>
              </a:ext>
            </a:extLst>
          </p:cNvPr>
          <p:cNvSpPr>
            <a:spLocks noChangeShapeType="1"/>
          </p:cNvSpPr>
          <p:nvPr/>
        </p:nvSpPr>
        <p:spPr bwMode="auto">
          <a:xfrm>
            <a:off x="5123260" y="3167062"/>
            <a:ext cx="0" cy="36671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4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A1EBA747-F6CA-B04B-9198-F68FCD56D883}"/>
              </a:ext>
            </a:extLst>
          </p:cNvPr>
          <p:cNvSpPr>
            <a:spLocks noChangeShapeType="1"/>
          </p:cNvSpPr>
          <p:nvPr/>
        </p:nvSpPr>
        <p:spPr bwMode="auto">
          <a:xfrm flipH="1">
            <a:off x="5464969" y="3377804"/>
            <a:ext cx="410766" cy="17025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3" name="Line 42" descr=" Works_In is in a diamond and has the attribute since in an oval connected to it. The Works_In diamond connects the Employees and Departments relations with thick lines" title="Works In">
            <a:extLst>
              <a:ext uri="{FF2B5EF4-FFF2-40B4-BE49-F238E27FC236}">
                <a16:creationId xmlns="" xmlns:a16="http://schemas.microsoft.com/office/drawing/2014/main" id="{1B088894-17BD-8C44-A911-72BE515BDD7B}"/>
              </a:ext>
            </a:extLst>
          </p:cNvPr>
          <p:cNvSpPr>
            <a:spLocks noChangeShapeType="1"/>
          </p:cNvSpPr>
          <p:nvPr/>
        </p:nvSpPr>
        <p:spPr bwMode="auto">
          <a:xfrm flipH="1">
            <a:off x="3456431" y="4480475"/>
            <a:ext cx="100013" cy="2762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44"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EAF0FF77-4CC1-A54E-9236-CFF46801197B}"/>
              </a:ext>
            </a:extLst>
          </p:cNvPr>
          <p:cNvSpPr>
            <a:spLocks noChangeShapeType="1"/>
          </p:cNvSpPr>
          <p:nvPr/>
        </p:nvSpPr>
        <p:spPr bwMode="auto">
          <a:xfrm flipH="1">
            <a:off x="2511028" y="3658791"/>
            <a:ext cx="57507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5" name="Line 47"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C2CA29F9-0180-C14B-AFF9-248CA11EC065}"/>
              </a:ext>
            </a:extLst>
          </p:cNvPr>
          <p:cNvSpPr>
            <a:spLocks noChangeShapeType="1"/>
          </p:cNvSpPr>
          <p:nvPr/>
        </p:nvSpPr>
        <p:spPr bwMode="auto">
          <a:xfrm flipH="1" flipV="1">
            <a:off x="2514600" y="3752850"/>
            <a:ext cx="571500" cy="5143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8"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570551CE-2C42-824C-864B-24383C7BA207}"/>
              </a:ext>
            </a:extLst>
          </p:cNvPr>
          <p:cNvSpPr>
            <a:spLocks noChangeShapeType="1"/>
          </p:cNvSpPr>
          <p:nvPr/>
        </p:nvSpPr>
        <p:spPr bwMode="auto">
          <a:xfrm flipH="1">
            <a:off x="4114800" y="3638550"/>
            <a:ext cx="628650" cy="571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7" name="Line 49"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56D5D9EB-79BC-C847-A3F7-02BB29653112}"/>
              </a:ext>
            </a:extLst>
          </p:cNvPr>
          <p:cNvSpPr>
            <a:spLocks noChangeShapeType="1"/>
          </p:cNvSpPr>
          <p:nvPr/>
        </p:nvSpPr>
        <p:spPr bwMode="auto">
          <a:xfrm flipH="1">
            <a:off x="4000500" y="3638550"/>
            <a:ext cx="742950" cy="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
        <p:nvSpPr>
          <p:cNvPr id="88" name="Line 50" descr="Employees is in a rectangle. ssn (underlined), name, and lot are attributes in ovals connected to the Employees rectangle. Employees has a thin line connecting to the manages diamond and a thick line connecting to the works in diamond" title="Employees">
            <a:extLst>
              <a:ext uri="{FF2B5EF4-FFF2-40B4-BE49-F238E27FC236}">
                <a16:creationId xmlns="" xmlns:a16="http://schemas.microsoft.com/office/drawing/2014/main" id="{5227E38B-18E2-EC49-979D-62BA68DDC7CD}"/>
              </a:ext>
            </a:extLst>
          </p:cNvPr>
          <p:cNvSpPr>
            <a:spLocks noChangeShapeType="1"/>
          </p:cNvSpPr>
          <p:nvPr/>
        </p:nvSpPr>
        <p:spPr bwMode="auto">
          <a:xfrm flipH="1" flipV="1">
            <a:off x="2514600" y="3752850"/>
            <a:ext cx="571500" cy="51435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51"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6C1C2DED-0730-2C40-9711-DA5D95726B6B}"/>
              </a:ext>
            </a:extLst>
          </p:cNvPr>
          <p:cNvSpPr>
            <a:spLocks noChangeShapeType="1"/>
          </p:cNvSpPr>
          <p:nvPr/>
        </p:nvSpPr>
        <p:spPr bwMode="auto">
          <a:xfrm flipH="1">
            <a:off x="4114800" y="3638550"/>
            <a:ext cx="628650" cy="57150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0" name="Line 52" descr="Departmebnts is in a rectangle. did (underlined), dname, and budget are attributes in ovals connected to the Departments rectangle. Departments has a thick arrow pointing to the manages Diamond and a thick line pointing to the works_in diamond" title="Departments">
            <a:extLst>
              <a:ext uri="{FF2B5EF4-FFF2-40B4-BE49-F238E27FC236}">
                <a16:creationId xmlns="" xmlns:a16="http://schemas.microsoft.com/office/drawing/2014/main" id="{3539741C-D098-5F41-93D9-BC838DCF9DAD}"/>
              </a:ext>
            </a:extLst>
          </p:cNvPr>
          <p:cNvSpPr>
            <a:spLocks noChangeShapeType="1"/>
          </p:cNvSpPr>
          <p:nvPr/>
        </p:nvSpPr>
        <p:spPr bwMode="auto">
          <a:xfrm flipH="1">
            <a:off x="4000500" y="3638550"/>
            <a:ext cx="742950" cy="0"/>
          </a:xfrm>
          <a:prstGeom prst="line">
            <a:avLst/>
          </a:prstGeom>
          <a:noFill/>
          <a:ln w="571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1580396987"/>
      </p:ext>
    </p:ext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US" altLang="x-none"/>
              <a:t>Participation Constraints in SQL</a:t>
            </a:r>
          </a:p>
        </p:txBody>
      </p:sp>
      <p:sp>
        <p:nvSpPr>
          <p:cNvPr id="82949" name="Rectangle 5"/>
          <p:cNvSpPr>
            <a:spLocks noGrp="1" noChangeArrowheads="1"/>
          </p:cNvSpPr>
          <p:nvPr>
            <p:ph idx="1"/>
          </p:nvPr>
        </p:nvSpPr>
        <p:spPr/>
        <p:txBody>
          <a:bodyPr/>
          <a:lstStyle/>
          <a:p>
            <a:r>
              <a:rPr lang="en-US" altLang="x-none" dirty="0"/>
              <a:t>We can capture participation constraints involving one entity set in a binary relationship, but little else (without resorting to CHECK constraints which we</a:t>
            </a:r>
            <a:r>
              <a:rPr lang="ja-JP" altLang="en-US"/>
              <a:t>’</a:t>
            </a:r>
            <a:r>
              <a:rPr lang="en-US" altLang="ja-JP" dirty="0" err="1"/>
              <a:t>ll</a:t>
            </a:r>
            <a:r>
              <a:rPr lang="en-US" altLang="ja-JP" dirty="0"/>
              <a:t> learn later).</a:t>
            </a:r>
            <a:endParaRPr lang="en-US" altLang="x-none" dirty="0"/>
          </a:p>
        </p:txBody>
      </p:sp>
      <p:sp>
        <p:nvSpPr>
          <p:cNvPr id="82950" name="Rectangle 6" descr="CREATE TABLE  Dept_Mgr(&#13;&#10;   did  INTEGER,&#13;&#10;   dname  CHAR(20),&#13;&#10;   budget  REAL,&#13;&#10;   ssn  CHAR(11) NOT NULL,&#13;&#10;   since  DATE,&#13;&#10;   PRIMARY KEY  (did),&#13;&#10;   FOREIGN KEY  (ssn) REFERENCES Employees&#13;&#10;      ON DELETE NO ACTION)&#13;&#10;" title="SQL"/>
          <p:cNvSpPr>
            <a:spLocks noChangeArrowheads="1"/>
          </p:cNvSpPr>
          <p:nvPr/>
        </p:nvSpPr>
        <p:spPr bwMode="auto">
          <a:xfrm>
            <a:off x="304800" y="2598156"/>
            <a:ext cx="5943600" cy="21448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Dept_Mgr</a:t>
            </a:r>
            <a:r>
              <a:rPr lang="en-US" altLang="x-none" sz="1500" dirty="0">
                <a:solidFill>
                  <a:schemeClr val="tx1"/>
                </a:solidFill>
                <a:latin typeface="Lucida Console" charset="0"/>
              </a:rPr>
              <a:t>(</a:t>
            </a:r>
          </a:p>
          <a:p>
            <a:r>
              <a:rPr lang="en-US" altLang="x-none" sz="1500" dirty="0">
                <a:solidFill>
                  <a:schemeClr val="tx1"/>
                </a:solidFill>
                <a:latin typeface="Lucida Console" charset="0"/>
              </a:rPr>
              <a:t>   </a:t>
            </a:r>
            <a:r>
              <a:rPr lang="en-US" altLang="x-none" sz="1500" dirty="0">
                <a:solidFill>
                  <a:schemeClr val="accent2"/>
                </a:solidFill>
                <a:latin typeface="Lucida Console" charset="0"/>
              </a:rPr>
              <a:t>did  INTEGER,</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dname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budget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 </a:t>
            </a:r>
            <a:r>
              <a:rPr lang="en-US" altLang="x-none" sz="1500" dirty="0">
                <a:solidFill>
                  <a:srgbClr val="FF0000"/>
                </a:solidFill>
                <a:latin typeface="Lucida Console" charset="0"/>
              </a:rPr>
              <a:t>NOT NULL</a:t>
            </a:r>
            <a:r>
              <a:rPr lang="en-US" altLang="x-none" sz="1500" dirty="0" smtClean="0">
                <a:solidFill>
                  <a:schemeClr val="accent2"/>
                </a:solidFill>
                <a:latin typeface="Lucida Console" charset="0"/>
              </a:rPr>
              <a:t>, </a:t>
            </a:r>
            <a:r>
              <a:rPr lang="en-US" altLang="x-none" sz="1500" dirty="0" smtClean="0">
                <a:solidFill>
                  <a:srgbClr val="FF0000"/>
                </a:solidFill>
                <a:latin typeface="Lucida Console" charset="0"/>
              </a:rPr>
              <a:t>-- total participation!</a:t>
            </a:r>
            <a:endParaRPr lang="en-US" altLang="x-none" sz="1500" dirty="0">
              <a:solidFill>
                <a:schemeClr val="accent2"/>
              </a:solidFill>
              <a:latin typeface="Lucida Console" charset="0"/>
            </a:endParaRPr>
          </a:p>
          <a:p>
            <a:r>
              <a:rPr lang="en-US" altLang="x-none" sz="1500" dirty="0">
                <a:solidFill>
                  <a:schemeClr val="accent2"/>
                </a:solidFill>
                <a:latin typeface="Lucida Console" charset="0"/>
              </a:rPr>
              <a:t>   since  DATE,</a:t>
            </a:r>
          </a:p>
          <a:p>
            <a:r>
              <a:rPr lang="en-US" altLang="x-none" sz="1500" dirty="0">
                <a:solidFill>
                  <a:schemeClr val="accent2"/>
                </a:solidFill>
                <a:latin typeface="Lucida Console" charset="0"/>
              </a:rPr>
              <a:t>   PRIMARY KEY  (did),</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ON DELETE NO ACTION)</a:t>
            </a:r>
          </a:p>
        </p:txBody>
      </p:sp>
    </p:spTree>
    <p:extLst>
      <p:ext uri="{BB962C8B-B14F-4D97-AF65-F5344CB8AC3E}">
        <p14:creationId xmlns:p14="http://schemas.microsoft.com/office/powerpoint/2010/main" val="124777935"/>
      </p:ext>
    </p:extLst>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altLang="x-none"/>
              <a:t>Review: Weak Entities</a:t>
            </a:r>
          </a:p>
        </p:txBody>
      </p:sp>
      <p:sp>
        <p:nvSpPr>
          <p:cNvPr id="84997" name="Rectangle 5"/>
          <p:cNvSpPr>
            <a:spLocks noGrp="1" noChangeArrowheads="1"/>
          </p:cNvSpPr>
          <p:nvPr>
            <p:ph idx="1"/>
          </p:nvPr>
        </p:nvSpPr>
        <p:spPr>
          <a:xfrm>
            <a:off x="457200" y="1200151"/>
            <a:ext cx="7772400" cy="1422798"/>
          </a:xfrm>
        </p:spPr>
        <p:txBody>
          <a:bodyPr>
            <a:normAutofit fontScale="85000" lnSpcReduction="10000"/>
          </a:bodyPr>
          <a:lstStyle/>
          <a:p>
            <a:r>
              <a:rPr lang="en-US" altLang="x-none" dirty="0"/>
              <a:t>A</a:t>
            </a:r>
            <a:r>
              <a:rPr lang="en-US" altLang="x-none" b="1" dirty="0"/>
              <a:t> weak entity </a:t>
            </a:r>
            <a:r>
              <a:rPr lang="en-US" altLang="x-none" dirty="0"/>
              <a:t>can be identified uniquely only by considering the primary key of another (owner) entity.</a:t>
            </a:r>
          </a:p>
          <a:p>
            <a:pPr lvl="1"/>
            <a:r>
              <a:rPr lang="en-US" altLang="x-none" dirty="0"/>
              <a:t>Owner entity set and weak entity set must participate in a one-to-many relationship set (1 owner, many weak entities).</a:t>
            </a:r>
          </a:p>
          <a:p>
            <a:pPr lvl="1"/>
            <a:r>
              <a:rPr lang="en-US" altLang="x-none" dirty="0"/>
              <a:t>Weak entity set must have total participation in this </a:t>
            </a:r>
            <a:r>
              <a:rPr lang="en-US" altLang="x-none" b="1" dirty="0"/>
              <a:t>identifying</a:t>
            </a:r>
            <a:r>
              <a:rPr lang="en-US" altLang="x-none" dirty="0"/>
              <a:t> relationship set.  </a:t>
            </a:r>
          </a:p>
        </p:txBody>
      </p:sp>
      <p:grpSp>
        <p:nvGrpSpPr>
          <p:cNvPr id="34" name="Group 34" descr="Employees is in a rectangle. ssn (underlined), name, and lot are attributes in ovals connected to the Employees rectangle. Employees has a thin line connecting to the Policy diamond. Policy diamond (Thick outline) has an attribute cost in an oval connected to it. Departmebnts is in a rectangle. pname ( dashed underlined), and age are attributes in ovals connected to the Departments rectangle. Departments (Thick outline) has a thick arrow pointing to the policy Diamond." title="ER Diagram">
            <a:extLst>
              <a:ext uri="{FF2B5EF4-FFF2-40B4-BE49-F238E27FC236}">
                <a16:creationId xmlns="" xmlns:a16="http://schemas.microsoft.com/office/drawing/2014/main" id="{FD50C19B-5E59-C541-8B45-2697DEBC285D}"/>
              </a:ext>
            </a:extLst>
          </p:cNvPr>
          <p:cNvGrpSpPr>
            <a:grpSpLocks/>
          </p:cNvGrpSpPr>
          <p:nvPr/>
        </p:nvGrpSpPr>
        <p:grpSpPr bwMode="auto">
          <a:xfrm>
            <a:off x="200025" y="3074195"/>
            <a:ext cx="6101953" cy="1351359"/>
            <a:chOff x="313" y="2849"/>
            <a:chExt cx="5125" cy="1135"/>
          </a:xfrm>
        </p:grpSpPr>
        <p:sp>
          <p:nvSpPr>
            <p:cNvPr id="35" name="Freeform 6">
              <a:extLst>
                <a:ext uri="{FF2B5EF4-FFF2-40B4-BE49-F238E27FC236}">
                  <a16:creationId xmlns="" xmlns:a16="http://schemas.microsoft.com/office/drawing/2014/main" id="{7D695EE0-349C-9A44-BBAE-29921EB66758}"/>
                </a:ext>
              </a:extLst>
            </p:cNvPr>
            <p:cNvSpPr>
              <a:spLocks/>
            </p:cNvSpPr>
            <p:nvPr/>
          </p:nvSpPr>
          <p:spPr bwMode="auto">
            <a:xfrm>
              <a:off x="3682" y="3073"/>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6" name="Freeform 7">
              <a:extLst>
                <a:ext uri="{FF2B5EF4-FFF2-40B4-BE49-F238E27FC236}">
                  <a16:creationId xmlns="" xmlns:a16="http://schemas.microsoft.com/office/drawing/2014/main" id="{CED70ADD-B3BD-ED48-9971-7B9EFA9E2C0F}"/>
                </a:ext>
              </a:extLst>
            </p:cNvPr>
            <p:cNvSpPr>
              <a:spLocks/>
            </p:cNvSpPr>
            <p:nvPr/>
          </p:nvSpPr>
          <p:spPr bwMode="auto">
            <a:xfrm>
              <a:off x="4648" y="3083"/>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7" name="Freeform 8">
              <a:extLst>
                <a:ext uri="{FF2B5EF4-FFF2-40B4-BE49-F238E27FC236}">
                  <a16:creationId xmlns="" xmlns:a16="http://schemas.microsoft.com/office/drawing/2014/main" id="{01AF55F6-FD0D-AD41-81DA-C4E2F4A22A28}"/>
                </a:ext>
              </a:extLst>
            </p:cNvPr>
            <p:cNvSpPr>
              <a:spLocks/>
            </p:cNvSpPr>
            <p:nvPr/>
          </p:nvSpPr>
          <p:spPr bwMode="auto">
            <a:xfrm>
              <a:off x="313" y="3093"/>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8" name="Freeform 9">
              <a:extLst>
                <a:ext uri="{FF2B5EF4-FFF2-40B4-BE49-F238E27FC236}">
                  <a16:creationId xmlns="" xmlns:a16="http://schemas.microsoft.com/office/drawing/2014/main" id="{6C049C6D-1698-1B4D-BF62-30CF327DE51B}"/>
                </a:ext>
              </a:extLst>
            </p:cNvPr>
            <p:cNvSpPr>
              <a:spLocks/>
            </p:cNvSpPr>
            <p:nvPr/>
          </p:nvSpPr>
          <p:spPr bwMode="auto">
            <a:xfrm>
              <a:off x="1762" y="3093"/>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39" name="Freeform 10">
              <a:extLst>
                <a:ext uri="{FF2B5EF4-FFF2-40B4-BE49-F238E27FC236}">
                  <a16:creationId xmlns="" xmlns:a16="http://schemas.microsoft.com/office/drawing/2014/main" id="{D871D79B-F299-004F-B25A-637D84163EA4}"/>
                </a:ext>
              </a:extLst>
            </p:cNvPr>
            <p:cNvSpPr>
              <a:spLocks/>
            </p:cNvSpPr>
            <p:nvPr/>
          </p:nvSpPr>
          <p:spPr bwMode="auto">
            <a:xfrm>
              <a:off x="2737" y="3015"/>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0" name="Freeform 11">
              <a:extLst>
                <a:ext uri="{FF2B5EF4-FFF2-40B4-BE49-F238E27FC236}">
                  <a16:creationId xmlns="" xmlns:a16="http://schemas.microsoft.com/office/drawing/2014/main" id="{640B5CEF-97DE-4949-9E71-C57024451485}"/>
                </a:ext>
              </a:extLst>
            </p:cNvPr>
            <p:cNvSpPr>
              <a:spLocks/>
            </p:cNvSpPr>
            <p:nvPr/>
          </p:nvSpPr>
          <p:spPr bwMode="auto">
            <a:xfrm>
              <a:off x="4175" y="3641"/>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1" name="Freeform 12">
              <a:extLst>
                <a:ext uri="{FF2B5EF4-FFF2-40B4-BE49-F238E27FC236}">
                  <a16:creationId xmlns="" xmlns:a16="http://schemas.microsoft.com/office/drawing/2014/main" id="{EDB82841-39DD-4C47-9E49-1D90F9DBBBD2}"/>
                </a:ext>
              </a:extLst>
            </p:cNvPr>
            <p:cNvSpPr>
              <a:spLocks/>
            </p:cNvSpPr>
            <p:nvPr/>
          </p:nvSpPr>
          <p:spPr bwMode="auto">
            <a:xfrm>
              <a:off x="1023" y="3631"/>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2" name="Freeform 13">
              <a:extLst>
                <a:ext uri="{FF2B5EF4-FFF2-40B4-BE49-F238E27FC236}">
                  <a16:creationId xmlns="" xmlns:a16="http://schemas.microsoft.com/office/drawing/2014/main" id="{AA92D131-3C65-8C47-A20B-37B37D6D02BD}"/>
                </a:ext>
              </a:extLst>
            </p:cNvPr>
            <p:cNvSpPr>
              <a:spLocks/>
            </p:cNvSpPr>
            <p:nvPr/>
          </p:nvSpPr>
          <p:spPr bwMode="auto">
            <a:xfrm>
              <a:off x="1023" y="2849"/>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3" name="Rectangle 14">
              <a:extLst>
                <a:ext uri="{FF2B5EF4-FFF2-40B4-BE49-F238E27FC236}">
                  <a16:creationId xmlns="" xmlns:a16="http://schemas.microsoft.com/office/drawing/2014/main" id="{EDBE9B62-4B2C-2B49-89B6-77F2FCB65377}"/>
                </a:ext>
              </a:extLst>
            </p:cNvPr>
            <p:cNvSpPr>
              <a:spLocks noChangeArrowheads="1"/>
            </p:cNvSpPr>
            <p:nvPr/>
          </p:nvSpPr>
          <p:spPr bwMode="auto">
            <a:xfrm>
              <a:off x="2037" y="3160"/>
              <a:ext cx="2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lot</a:t>
              </a:r>
            </a:p>
          </p:txBody>
        </p:sp>
        <p:sp>
          <p:nvSpPr>
            <p:cNvPr id="44" name="Freeform 15">
              <a:extLst>
                <a:ext uri="{FF2B5EF4-FFF2-40B4-BE49-F238E27FC236}">
                  <a16:creationId xmlns="" xmlns:a16="http://schemas.microsoft.com/office/drawing/2014/main" id="{DC1D465E-EA25-BB47-8366-D62B0DE6E07B}"/>
                </a:ext>
              </a:extLst>
            </p:cNvPr>
            <p:cNvSpPr>
              <a:spLocks/>
            </p:cNvSpPr>
            <p:nvPr/>
          </p:nvSpPr>
          <p:spPr bwMode="auto">
            <a:xfrm>
              <a:off x="2747" y="3592"/>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1350"/>
            </a:p>
          </p:txBody>
        </p:sp>
        <p:sp>
          <p:nvSpPr>
            <p:cNvPr id="45" name="Rectangle 16">
              <a:extLst>
                <a:ext uri="{FF2B5EF4-FFF2-40B4-BE49-F238E27FC236}">
                  <a16:creationId xmlns="" xmlns:a16="http://schemas.microsoft.com/office/drawing/2014/main" id="{576ABE92-A1EA-F34C-B337-02305390616B}"/>
                </a:ext>
              </a:extLst>
            </p:cNvPr>
            <p:cNvSpPr>
              <a:spLocks noChangeArrowheads="1"/>
            </p:cNvSpPr>
            <p:nvPr/>
          </p:nvSpPr>
          <p:spPr bwMode="auto">
            <a:xfrm>
              <a:off x="1239" y="2896"/>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name</a:t>
              </a:r>
            </a:p>
          </p:txBody>
        </p:sp>
        <p:sp>
          <p:nvSpPr>
            <p:cNvPr id="46" name="Rectangle 17">
              <a:extLst>
                <a:ext uri="{FF2B5EF4-FFF2-40B4-BE49-F238E27FC236}">
                  <a16:creationId xmlns="" xmlns:a16="http://schemas.microsoft.com/office/drawing/2014/main" id="{352DE22B-30DF-4F4F-B912-B5BF6E488334}"/>
                </a:ext>
              </a:extLst>
            </p:cNvPr>
            <p:cNvSpPr>
              <a:spLocks noChangeArrowheads="1"/>
            </p:cNvSpPr>
            <p:nvPr/>
          </p:nvSpPr>
          <p:spPr bwMode="auto">
            <a:xfrm>
              <a:off x="4912" y="313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age</a:t>
              </a:r>
            </a:p>
          </p:txBody>
        </p:sp>
        <p:sp>
          <p:nvSpPr>
            <p:cNvPr id="47" name="Rectangle 18">
              <a:extLst>
                <a:ext uri="{FF2B5EF4-FFF2-40B4-BE49-F238E27FC236}">
                  <a16:creationId xmlns="" xmlns:a16="http://schemas.microsoft.com/office/drawing/2014/main" id="{BF01B5C7-4724-9F44-864C-F3B949E7C5FE}"/>
                </a:ext>
              </a:extLst>
            </p:cNvPr>
            <p:cNvSpPr>
              <a:spLocks noChangeArrowheads="1"/>
            </p:cNvSpPr>
            <p:nvPr/>
          </p:nvSpPr>
          <p:spPr bwMode="auto">
            <a:xfrm>
              <a:off x="3868" y="3121"/>
              <a:ext cx="5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pname</a:t>
              </a:r>
            </a:p>
          </p:txBody>
        </p:sp>
        <p:sp>
          <p:nvSpPr>
            <p:cNvPr id="48" name="Rectangle 19">
              <a:extLst>
                <a:ext uri="{FF2B5EF4-FFF2-40B4-BE49-F238E27FC236}">
                  <a16:creationId xmlns="" xmlns:a16="http://schemas.microsoft.com/office/drawing/2014/main" id="{9CEB1CDA-6B57-D14B-8049-DB9A1F4123B1}"/>
                </a:ext>
              </a:extLst>
            </p:cNvPr>
            <p:cNvSpPr>
              <a:spLocks noChangeArrowheads="1"/>
            </p:cNvSpPr>
            <p:nvPr/>
          </p:nvSpPr>
          <p:spPr bwMode="auto">
            <a:xfrm>
              <a:off x="4243" y="3688"/>
              <a:ext cx="8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dirty="0"/>
                <a:t>Dependents</a:t>
              </a:r>
            </a:p>
          </p:txBody>
        </p:sp>
        <p:sp>
          <p:nvSpPr>
            <p:cNvPr id="49" name="Rectangle 20">
              <a:extLst>
                <a:ext uri="{FF2B5EF4-FFF2-40B4-BE49-F238E27FC236}">
                  <a16:creationId xmlns="" xmlns:a16="http://schemas.microsoft.com/office/drawing/2014/main" id="{7B0B0EF5-B955-7B45-80DA-AB127A5E2EC7}"/>
                </a:ext>
              </a:extLst>
            </p:cNvPr>
            <p:cNvSpPr>
              <a:spLocks noChangeArrowheads="1"/>
            </p:cNvSpPr>
            <p:nvPr/>
          </p:nvSpPr>
          <p:spPr bwMode="auto">
            <a:xfrm>
              <a:off x="1016" y="3699"/>
              <a:ext cx="7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Employees</a:t>
              </a:r>
            </a:p>
          </p:txBody>
        </p:sp>
        <p:sp>
          <p:nvSpPr>
            <p:cNvPr id="50" name="Rectangle 21">
              <a:extLst>
                <a:ext uri="{FF2B5EF4-FFF2-40B4-BE49-F238E27FC236}">
                  <a16:creationId xmlns="" xmlns:a16="http://schemas.microsoft.com/office/drawing/2014/main" id="{3D8E135F-C39B-7F47-84E8-62194B7BA8E1}"/>
                </a:ext>
              </a:extLst>
            </p:cNvPr>
            <p:cNvSpPr>
              <a:spLocks noChangeArrowheads="1"/>
            </p:cNvSpPr>
            <p:nvPr/>
          </p:nvSpPr>
          <p:spPr bwMode="auto">
            <a:xfrm>
              <a:off x="549" y="3151"/>
              <a:ext cx="33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u="sng"/>
                <a:t>ssn</a:t>
              </a:r>
            </a:p>
          </p:txBody>
        </p:sp>
        <p:sp>
          <p:nvSpPr>
            <p:cNvPr id="51" name="Rectangle 22">
              <a:extLst>
                <a:ext uri="{FF2B5EF4-FFF2-40B4-BE49-F238E27FC236}">
                  <a16:creationId xmlns="" xmlns:a16="http://schemas.microsoft.com/office/drawing/2014/main" id="{7651DDAF-D383-F641-ABC2-3395073F9223}"/>
                </a:ext>
              </a:extLst>
            </p:cNvPr>
            <p:cNvSpPr>
              <a:spLocks noChangeArrowheads="1"/>
            </p:cNvSpPr>
            <p:nvPr/>
          </p:nvSpPr>
          <p:spPr bwMode="auto">
            <a:xfrm>
              <a:off x="2890" y="3688"/>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Policy</a:t>
              </a:r>
            </a:p>
          </p:txBody>
        </p:sp>
        <p:sp>
          <p:nvSpPr>
            <p:cNvPr id="52" name="Rectangle 23">
              <a:extLst>
                <a:ext uri="{FF2B5EF4-FFF2-40B4-BE49-F238E27FC236}">
                  <a16:creationId xmlns="" xmlns:a16="http://schemas.microsoft.com/office/drawing/2014/main" id="{2DD8AF5E-D2AA-B549-AF63-B73C85A50068}"/>
                </a:ext>
              </a:extLst>
            </p:cNvPr>
            <p:cNvSpPr>
              <a:spLocks noChangeArrowheads="1"/>
            </p:cNvSpPr>
            <p:nvPr/>
          </p:nvSpPr>
          <p:spPr bwMode="auto">
            <a:xfrm>
              <a:off x="2962" y="3082"/>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r>
                <a:rPr lang="en-US" altLang="x-none" b="1"/>
                <a:t>cost</a:t>
              </a:r>
            </a:p>
          </p:txBody>
        </p:sp>
        <p:sp>
          <p:nvSpPr>
            <p:cNvPr id="53" name="Line 24">
              <a:extLst>
                <a:ext uri="{FF2B5EF4-FFF2-40B4-BE49-F238E27FC236}">
                  <a16:creationId xmlns="" xmlns:a16="http://schemas.microsoft.com/office/drawing/2014/main" id="{E370FD79-33DF-DB4B-A83C-E18DC4FE26A3}"/>
                </a:ext>
              </a:extLst>
            </p:cNvPr>
            <p:cNvSpPr>
              <a:spLocks noChangeShapeType="1"/>
            </p:cNvSpPr>
            <p:nvPr/>
          </p:nvSpPr>
          <p:spPr bwMode="auto">
            <a:xfrm flipH="1">
              <a:off x="3929" y="3316"/>
              <a:ext cx="384" cy="0"/>
            </a:xfrm>
            <a:prstGeom prst="line">
              <a:avLst/>
            </a:prstGeom>
            <a:noFill/>
            <a:ln w="127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4" name="Line 25">
              <a:extLst>
                <a:ext uri="{FF2B5EF4-FFF2-40B4-BE49-F238E27FC236}">
                  <a16:creationId xmlns="" xmlns:a16="http://schemas.microsoft.com/office/drawing/2014/main" id="{A40FE9C6-41EC-C943-AE62-6198BFBB6DB5}"/>
                </a:ext>
              </a:extLst>
            </p:cNvPr>
            <p:cNvSpPr>
              <a:spLocks noChangeShapeType="1"/>
            </p:cNvSpPr>
            <p:nvPr/>
          </p:nvSpPr>
          <p:spPr bwMode="auto">
            <a:xfrm>
              <a:off x="1427" y="3197"/>
              <a:ext cx="0" cy="42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5" name="Line 26">
              <a:extLst>
                <a:ext uri="{FF2B5EF4-FFF2-40B4-BE49-F238E27FC236}">
                  <a16:creationId xmlns="" xmlns:a16="http://schemas.microsoft.com/office/drawing/2014/main" id="{24AE4094-3370-6A4E-AFA9-1B6AE909823C}"/>
                </a:ext>
              </a:extLst>
            </p:cNvPr>
            <p:cNvSpPr>
              <a:spLocks noChangeShapeType="1"/>
            </p:cNvSpPr>
            <p:nvPr/>
          </p:nvSpPr>
          <p:spPr bwMode="auto">
            <a:xfrm>
              <a:off x="698" y="3436"/>
              <a:ext cx="510" cy="19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6" name="Line 27">
              <a:extLst>
                <a:ext uri="{FF2B5EF4-FFF2-40B4-BE49-F238E27FC236}">
                  <a16:creationId xmlns="" xmlns:a16="http://schemas.microsoft.com/office/drawing/2014/main" id="{05130B1D-F5B8-2147-9301-D5387B17F4DC}"/>
                </a:ext>
              </a:extLst>
            </p:cNvPr>
            <p:cNvSpPr>
              <a:spLocks noChangeShapeType="1"/>
            </p:cNvSpPr>
            <p:nvPr/>
          </p:nvSpPr>
          <p:spPr bwMode="auto">
            <a:xfrm flipH="1">
              <a:off x="1638" y="3424"/>
              <a:ext cx="513" cy="20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28">
              <a:extLst>
                <a:ext uri="{FF2B5EF4-FFF2-40B4-BE49-F238E27FC236}">
                  <a16:creationId xmlns="" xmlns:a16="http://schemas.microsoft.com/office/drawing/2014/main" id="{6C411929-C127-114D-AA17-E24142965CD1}"/>
                </a:ext>
              </a:extLst>
            </p:cNvPr>
            <p:cNvSpPr>
              <a:spLocks noChangeShapeType="1"/>
            </p:cNvSpPr>
            <p:nvPr/>
          </p:nvSpPr>
          <p:spPr bwMode="auto">
            <a:xfrm flipV="1">
              <a:off x="3133" y="3339"/>
              <a:ext cx="0" cy="26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29">
              <a:extLst>
                <a:ext uri="{FF2B5EF4-FFF2-40B4-BE49-F238E27FC236}">
                  <a16:creationId xmlns="" xmlns:a16="http://schemas.microsoft.com/office/drawing/2014/main" id="{7B66DBEF-79A8-2B43-A9EE-B22B45ED7D88}"/>
                </a:ext>
              </a:extLst>
            </p:cNvPr>
            <p:cNvSpPr>
              <a:spLocks noChangeShapeType="1"/>
            </p:cNvSpPr>
            <p:nvPr/>
          </p:nvSpPr>
          <p:spPr bwMode="auto">
            <a:xfrm>
              <a:off x="4084" y="3424"/>
              <a:ext cx="233"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30">
              <a:extLst>
                <a:ext uri="{FF2B5EF4-FFF2-40B4-BE49-F238E27FC236}">
                  <a16:creationId xmlns="" xmlns:a16="http://schemas.microsoft.com/office/drawing/2014/main" id="{FB563C1E-1D7F-694A-A4C5-966CC0C930A1}"/>
                </a:ext>
              </a:extLst>
            </p:cNvPr>
            <p:cNvSpPr>
              <a:spLocks noChangeShapeType="1"/>
            </p:cNvSpPr>
            <p:nvPr/>
          </p:nvSpPr>
          <p:spPr bwMode="auto">
            <a:xfrm flipH="1">
              <a:off x="4708" y="3424"/>
              <a:ext cx="324" cy="21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31">
              <a:extLst>
                <a:ext uri="{FF2B5EF4-FFF2-40B4-BE49-F238E27FC236}">
                  <a16:creationId xmlns="" xmlns:a16="http://schemas.microsoft.com/office/drawing/2014/main" id="{533776E8-4660-BE49-9004-DF766D14F791}"/>
                </a:ext>
              </a:extLst>
            </p:cNvPr>
            <p:cNvSpPr>
              <a:spLocks noChangeShapeType="1"/>
            </p:cNvSpPr>
            <p:nvPr/>
          </p:nvSpPr>
          <p:spPr bwMode="auto">
            <a:xfrm flipH="1">
              <a:off x="1815" y="3786"/>
              <a:ext cx="892"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32">
              <a:extLst>
                <a:ext uri="{FF2B5EF4-FFF2-40B4-BE49-F238E27FC236}">
                  <a16:creationId xmlns="" xmlns:a16="http://schemas.microsoft.com/office/drawing/2014/main" id="{25CB0F8C-C377-8E41-95C1-9995E38F7112}"/>
                </a:ext>
              </a:extLst>
            </p:cNvPr>
            <p:cNvSpPr>
              <a:spLocks noChangeShapeType="1"/>
            </p:cNvSpPr>
            <p:nvPr/>
          </p:nvSpPr>
          <p:spPr bwMode="auto">
            <a:xfrm>
              <a:off x="3553" y="3786"/>
              <a:ext cx="587" cy="0"/>
            </a:xfrm>
            <a:prstGeom prst="line">
              <a:avLst/>
            </a:prstGeom>
            <a:noFill/>
            <a:ln w="50800">
              <a:solidFill>
                <a:schemeClr val="tx2"/>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Tree>
    <p:extLst>
      <p:ext uri="{BB962C8B-B14F-4D97-AF65-F5344CB8AC3E}">
        <p14:creationId xmlns:p14="http://schemas.microsoft.com/office/powerpoint/2010/main" val="124333240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vert="horz" lIns="67866" tIns="33338" rIns="67866" bIns="33338" rtlCol="0" anchor="ctr">
            <a:normAutofit/>
          </a:bodyPr>
          <a:lstStyle/>
          <a:p>
            <a:r>
              <a:rPr lang="en-US" altLang="x-none"/>
              <a:t>Translating Weak Entity Sets</a:t>
            </a:r>
          </a:p>
        </p:txBody>
      </p:sp>
      <p:sp>
        <p:nvSpPr>
          <p:cNvPr id="87045" name="Rectangle 5"/>
          <p:cNvSpPr>
            <a:spLocks noGrp="1" noChangeArrowheads="1"/>
          </p:cNvSpPr>
          <p:nvPr>
            <p:ph idx="1"/>
          </p:nvPr>
        </p:nvSpPr>
        <p:spPr/>
        <p:txBody>
          <a:bodyPr vert="horz" lIns="67866" tIns="33338" rIns="67866" bIns="33338" rtlCol="0">
            <a:normAutofit/>
          </a:bodyPr>
          <a:lstStyle/>
          <a:p>
            <a:r>
              <a:rPr lang="en-US" altLang="x-none" sz="2100" dirty="0"/>
              <a:t>Weak entity set and identifying relationship set are translated into a single table.</a:t>
            </a:r>
          </a:p>
          <a:p>
            <a:pPr lvl="1"/>
            <a:r>
              <a:rPr lang="en-US" altLang="x-none" b="1" dirty="0"/>
              <a:t>When the owner entity is deleted, all owned weak entities must also be deleted.</a:t>
            </a:r>
          </a:p>
        </p:txBody>
      </p:sp>
      <p:sp>
        <p:nvSpPr>
          <p:cNvPr id="87046" name="Rectangle 6" descr="CREATE TABLE  Dep_Policy (&#13;&#10;   pname  CHAR(20),&#13;&#10;   age  INTEGER,&#13;&#10;   cost  REAL,&#13;&#10;   ssn  CHAR(11) NOT NULL,&#13;&#10;   PRIMARY KEY  (pname, ssn),&#13;&#10;   FOREIGN KEY  (ssn) REFERENCES Employees&#13;&#10;      ON DELETE CASCADE)&#13;&#10;" title="SQL "/>
          <p:cNvSpPr>
            <a:spLocks noChangeArrowheads="1"/>
          </p:cNvSpPr>
          <p:nvPr/>
        </p:nvSpPr>
        <p:spPr bwMode="auto">
          <a:xfrm>
            <a:off x="714989" y="2817558"/>
            <a:ext cx="4984538" cy="1913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500" dirty="0">
                <a:solidFill>
                  <a:schemeClr val="tx1"/>
                </a:solidFill>
                <a:latin typeface="Lucida Console" charset="0"/>
              </a:rPr>
              <a:t>CREATE TABLE  </a:t>
            </a:r>
            <a:r>
              <a:rPr lang="en-US" altLang="x-none" sz="1500" dirty="0" err="1">
                <a:solidFill>
                  <a:schemeClr val="tx1"/>
                </a:solidFill>
                <a:latin typeface="Lucida Console" charset="0"/>
              </a:rPr>
              <a:t>Dep_Policy</a:t>
            </a:r>
            <a:r>
              <a:rPr lang="en-US" altLang="x-none" sz="1500" dirty="0">
                <a:solidFill>
                  <a:schemeClr val="tx1"/>
                </a:solidFill>
                <a:latin typeface="Lucida Console" charset="0"/>
              </a:rPr>
              <a:t> (</a:t>
            </a:r>
          </a:p>
          <a:p>
            <a:r>
              <a:rPr lang="en-US" altLang="x-none" sz="1500" dirty="0">
                <a:solidFill>
                  <a:schemeClr val="tx1"/>
                </a:solidFill>
                <a:latin typeface="Lucida Console" charset="0"/>
              </a:rPr>
              <a:t>   </a:t>
            </a:r>
            <a:r>
              <a:rPr lang="en-US" altLang="x-none" sz="1500" dirty="0" err="1">
                <a:solidFill>
                  <a:schemeClr val="accent2"/>
                </a:solidFill>
                <a:latin typeface="Lucida Console" charset="0"/>
              </a:rPr>
              <a:t>pname</a:t>
            </a:r>
            <a:r>
              <a:rPr lang="en-US" altLang="x-none" sz="1500" dirty="0">
                <a:solidFill>
                  <a:schemeClr val="accent2"/>
                </a:solidFill>
                <a:latin typeface="Lucida Console" charset="0"/>
              </a:rPr>
              <a:t>  CHAR(20),</a:t>
            </a:r>
          </a:p>
          <a:p>
            <a:r>
              <a:rPr lang="en-US" altLang="x-none" sz="1500" dirty="0">
                <a:solidFill>
                  <a:schemeClr val="accent2"/>
                </a:solidFill>
                <a:latin typeface="Lucida Console" charset="0"/>
              </a:rPr>
              <a:t>   age  INTEGER,</a:t>
            </a:r>
          </a:p>
          <a:p>
            <a:r>
              <a:rPr lang="en-US" altLang="x-none" sz="1500" dirty="0">
                <a:solidFill>
                  <a:schemeClr val="accent2"/>
                </a:solidFill>
                <a:latin typeface="Lucida Console" charset="0"/>
              </a:rPr>
              <a:t>   cost  REAL,</a:t>
            </a:r>
          </a:p>
          <a:p>
            <a:r>
              <a:rPr lang="en-US" altLang="x-none" sz="1500" dirty="0">
                <a:solidFill>
                  <a:schemeClr val="accent2"/>
                </a:solidFill>
                <a:latin typeface="Lucida Console" charset="0"/>
              </a:rPr>
              <a:t>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CHAR(11) NOT NULL,</a:t>
            </a:r>
          </a:p>
          <a:p>
            <a:r>
              <a:rPr lang="en-US" altLang="x-none" sz="1500" dirty="0">
                <a:solidFill>
                  <a:schemeClr val="accent2"/>
                </a:solidFill>
                <a:latin typeface="Lucida Console" charset="0"/>
              </a:rPr>
              <a:t>   PRIMARY KEY  (</a:t>
            </a:r>
            <a:r>
              <a:rPr lang="en-US" altLang="x-none" sz="1500" dirty="0" err="1">
                <a:solidFill>
                  <a:srgbClr val="FF0000"/>
                </a:solidFill>
                <a:latin typeface="Lucida Console" charset="0"/>
              </a:rPr>
              <a:t>pname</a:t>
            </a:r>
            <a:r>
              <a:rPr lang="en-US" altLang="x-none" sz="1500" dirty="0">
                <a:solidFill>
                  <a:srgbClr val="FF0000"/>
                </a:solidFill>
                <a:latin typeface="Lucida Console" charset="0"/>
              </a:rPr>
              <a:t>, </a:t>
            </a:r>
            <a:r>
              <a:rPr lang="en-US" altLang="x-none" sz="1500" dirty="0" err="1">
                <a:solidFill>
                  <a:srgbClr val="FF0000"/>
                </a:solidFill>
                <a:latin typeface="Lucida Console" charset="0"/>
              </a:rPr>
              <a:t>ssn</a:t>
            </a:r>
            <a:r>
              <a:rPr lang="en-US" altLang="x-none" sz="1500" dirty="0">
                <a:solidFill>
                  <a:schemeClr val="accent2"/>
                </a:solidFill>
                <a:latin typeface="Lucida Console" charset="0"/>
              </a:rPr>
              <a:t>),</a:t>
            </a:r>
          </a:p>
          <a:p>
            <a:r>
              <a:rPr lang="en-US" altLang="x-none" sz="1500" dirty="0">
                <a:solidFill>
                  <a:schemeClr val="accent2"/>
                </a:solidFill>
                <a:latin typeface="Lucida Console" charset="0"/>
              </a:rPr>
              <a:t>   FOREIGN KEY  (</a:t>
            </a:r>
            <a:r>
              <a:rPr lang="en-US" altLang="x-none" sz="1500" dirty="0" err="1">
                <a:solidFill>
                  <a:schemeClr val="accent2"/>
                </a:solidFill>
                <a:latin typeface="Lucida Console" charset="0"/>
              </a:rPr>
              <a:t>ssn</a:t>
            </a:r>
            <a:r>
              <a:rPr lang="en-US" altLang="x-none" sz="1500" dirty="0">
                <a:solidFill>
                  <a:schemeClr val="accent2"/>
                </a:solidFill>
                <a:latin typeface="Lucida Console" charset="0"/>
              </a:rPr>
              <a:t>) REFERENCES Employees</a:t>
            </a:r>
          </a:p>
          <a:p>
            <a:r>
              <a:rPr lang="en-US" altLang="x-none" sz="1500" dirty="0">
                <a:solidFill>
                  <a:schemeClr val="accent2"/>
                </a:solidFill>
                <a:latin typeface="Lucida Console" charset="0"/>
              </a:rPr>
              <a:t>      ON DELETE CASCADE)</a:t>
            </a:r>
          </a:p>
        </p:txBody>
      </p:sp>
    </p:spTree>
    <p:extLst>
      <p:ext uri="{BB962C8B-B14F-4D97-AF65-F5344CB8AC3E}">
        <p14:creationId xmlns:p14="http://schemas.microsoft.com/office/powerpoint/2010/main" val="749226078"/>
      </p:ext>
    </p:ext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99212-A0D2-3646-A103-1625DF8F880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9F919BA-BE34-674D-AEC4-82137EB979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56176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p:txBody>
          <a:bodyPr/>
          <a:lstStyle/>
          <a:p>
            <a:r>
              <a:rPr lang="en-US" altLang="x-none"/>
              <a:t>Summary of Conceptual Design</a:t>
            </a:r>
          </a:p>
        </p:txBody>
      </p:sp>
      <p:sp>
        <p:nvSpPr>
          <p:cNvPr id="103429" name="Rectangle 5"/>
          <p:cNvSpPr>
            <a:spLocks noGrp="1" noChangeArrowheads="1"/>
          </p:cNvSpPr>
          <p:nvPr>
            <p:ph type="body" idx="1"/>
          </p:nvPr>
        </p:nvSpPr>
        <p:spPr>
          <a:xfrm>
            <a:off x="457200" y="1200151"/>
            <a:ext cx="8382000" cy="3486149"/>
          </a:xfrm>
        </p:spPr>
        <p:txBody>
          <a:bodyPr>
            <a:normAutofit fontScale="92500" lnSpcReduction="10000"/>
          </a:bodyPr>
          <a:lstStyle/>
          <a:p>
            <a:r>
              <a:rPr lang="en-US" altLang="x-none" b="1" dirty="0"/>
              <a:t>Conceptual</a:t>
            </a:r>
            <a:r>
              <a:rPr lang="en-US" altLang="x-none" dirty="0"/>
              <a:t> </a:t>
            </a:r>
            <a:r>
              <a:rPr lang="en-US" altLang="x-none" b="1" dirty="0"/>
              <a:t>design</a:t>
            </a:r>
            <a:r>
              <a:rPr lang="en-US" altLang="x-none" dirty="0"/>
              <a:t> follows requirements </a:t>
            </a:r>
            <a:r>
              <a:rPr lang="en-US" altLang="x-none" dirty="0" smtClean="0"/>
              <a:t>analysis </a:t>
            </a:r>
            <a:endParaRPr lang="en-US" altLang="x-none" dirty="0"/>
          </a:p>
          <a:p>
            <a:pPr lvl="1"/>
            <a:r>
              <a:rPr lang="en-US" altLang="x-none" dirty="0"/>
              <a:t>Yields a high-level description of data to be stored </a:t>
            </a:r>
          </a:p>
          <a:p>
            <a:pPr>
              <a:spcBef>
                <a:spcPts val="1000"/>
              </a:spcBef>
            </a:pPr>
            <a:r>
              <a:rPr lang="en-US" altLang="x-none" dirty="0"/>
              <a:t>ER model popular for conceptual design</a:t>
            </a:r>
          </a:p>
          <a:p>
            <a:pPr lvl="1"/>
            <a:r>
              <a:rPr lang="en-US" altLang="x-none" dirty="0"/>
              <a:t>Constructs are expressive, close to the way </a:t>
            </a:r>
            <a:r>
              <a:rPr lang="en-US" altLang="x-none" dirty="0" smtClean="0"/>
              <a:t>we think </a:t>
            </a:r>
            <a:r>
              <a:rPr lang="en-US" altLang="x-none" dirty="0"/>
              <a:t>about </a:t>
            </a:r>
            <a:r>
              <a:rPr lang="en-US" altLang="x-none" dirty="0" smtClean="0"/>
              <a:t>applications</a:t>
            </a:r>
            <a:r>
              <a:rPr lang="en-US" altLang="x-none" dirty="0"/>
              <a:t>.</a:t>
            </a:r>
          </a:p>
          <a:p>
            <a:pPr lvl="1"/>
            <a:r>
              <a:rPr lang="en-US" altLang="x-none" dirty="0"/>
              <a:t>Note: There are many variations on ER model</a:t>
            </a:r>
          </a:p>
          <a:p>
            <a:pPr lvl="2"/>
            <a:r>
              <a:rPr lang="en-US" altLang="x-none" dirty="0"/>
              <a:t>Both graphically and conceptually</a:t>
            </a:r>
          </a:p>
          <a:p>
            <a:pPr>
              <a:spcBef>
                <a:spcPts val="1000"/>
              </a:spcBef>
            </a:pPr>
            <a:r>
              <a:rPr lang="en-US" altLang="x-none" dirty="0"/>
              <a:t>Basic constructs: </a:t>
            </a:r>
            <a:r>
              <a:rPr lang="en-US" altLang="x-none" b="1" dirty="0"/>
              <a:t>entities</a:t>
            </a:r>
            <a:r>
              <a:rPr lang="en-US" altLang="x-none" dirty="0"/>
              <a:t>, </a:t>
            </a:r>
            <a:r>
              <a:rPr lang="en-US" altLang="x-none" b="1" dirty="0"/>
              <a:t>relationships</a:t>
            </a:r>
            <a:r>
              <a:rPr lang="en-US" altLang="x-none" dirty="0"/>
              <a:t>, </a:t>
            </a:r>
            <a:r>
              <a:rPr lang="en-US" altLang="x-none" dirty="0" smtClean="0"/>
              <a:t/>
            </a:r>
            <a:br>
              <a:rPr lang="en-US" altLang="x-none" dirty="0" smtClean="0"/>
            </a:br>
            <a:r>
              <a:rPr lang="en-US" altLang="x-none" dirty="0" smtClean="0"/>
              <a:t>and </a:t>
            </a:r>
            <a:r>
              <a:rPr lang="en-US" altLang="x-none" b="1" dirty="0"/>
              <a:t>attributes</a:t>
            </a:r>
            <a:r>
              <a:rPr lang="en-US" altLang="x-none" dirty="0"/>
              <a:t> (of entities and relationships).</a:t>
            </a:r>
          </a:p>
          <a:p>
            <a:pPr>
              <a:spcBef>
                <a:spcPts val="1000"/>
              </a:spcBef>
            </a:pPr>
            <a:r>
              <a:rPr lang="en-US" altLang="x-none" dirty="0"/>
              <a:t>Some additional constructs</a:t>
            </a:r>
            <a:r>
              <a:rPr lang="en-US" altLang="x-none" b="1" dirty="0"/>
              <a:t>: weak entities</a:t>
            </a:r>
            <a:r>
              <a:rPr lang="en-US" altLang="x-none" dirty="0"/>
              <a:t>, </a:t>
            </a:r>
            <a:r>
              <a:rPr lang="en-US" altLang="x-none" dirty="0" smtClean="0"/>
              <a:t/>
            </a:r>
            <a:br>
              <a:rPr lang="en-US" altLang="x-none" dirty="0" smtClean="0"/>
            </a:br>
            <a:r>
              <a:rPr lang="en-US" altLang="x-none" dirty="0" smtClean="0"/>
              <a:t>ISA </a:t>
            </a:r>
            <a:r>
              <a:rPr lang="en-US" altLang="x-none" dirty="0"/>
              <a:t>hierarchies (see text if you</a:t>
            </a:r>
            <a:r>
              <a:rPr lang="ja-JP" altLang="en-US" dirty="0"/>
              <a:t>’</a:t>
            </a:r>
            <a:r>
              <a:rPr lang="en-US" altLang="ja-JP" dirty="0"/>
              <a:t>re curious), </a:t>
            </a:r>
            <a:r>
              <a:rPr lang="en-US" altLang="ja-JP" dirty="0" smtClean="0"/>
              <a:t/>
            </a:r>
            <a:br>
              <a:rPr lang="en-US" altLang="ja-JP" dirty="0" smtClean="0"/>
            </a:br>
            <a:r>
              <a:rPr lang="en-US" altLang="ja-JP" dirty="0" smtClean="0"/>
              <a:t>and </a:t>
            </a:r>
            <a:r>
              <a:rPr lang="en-US" altLang="ja-JP" dirty="0"/>
              <a:t>aggregation.</a:t>
            </a:r>
            <a:endParaRPr lang="en-US" altLang="x-none" dirty="0"/>
          </a:p>
        </p:txBody>
      </p:sp>
    </p:spTree>
    <p:extLst>
      <p:ext uri="{BB962C8B-B14F-4D97-AF65-F5344CB8AC3E}">
        <p14:creationId xmlns:p14="http://schemas.microsoft.com/office/powerpoint/2010/main" val="791016128"/>
      </p:ext>
    </p:extLst>
  </p:cSld>
  <p:clrMapOvr>
    <a:masterClrMapping/>
  </p:clrMapOvr>
  <p:transition>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ltLang="x-none"/>
              <a:t>Summary of ER (Cont.)</a:t>
            </a:r>
          </a:p>
        </p:txBody>
      </p:sp>
      <p:sp>
        <p:nvSpPr>
          <p:cNvPr id="105477" name="Rectangle 5"/>
          <p:cNvSpPr>
            <a:spLocks noGrp="1" noChangeArrowheads="1"/>
          </p:cNvSpPr>
          <p:nvPr>
            <p:ph type="body" idx="1"/>
          </p:nvPr>
        </p:nvSpPr>
        <p:spPr>
          <a:xfrm>
            <a:off x="457200" y="1200151"/>
            <a:ext cx="6248400" cy="3394472"/>
          </a:xfrm>
        </p:spPr>
        <p:txBody>
          <a:bodyPr/>
          <a:lstStyle/>
          <a:p>
            <a:r>
              <a:rPr lang="en-US" altLang="x-none" dirty="0" smtClean="0"/>
              <a:t>Basic integrity constraints</a:t>
            </a:r>
            <a:endParaRPr lang="en-US" altLang="x-none" dirty="0"/>
          </a:p>
          <a:p>
            <a:pPr lvl="1"/>
            <a:r>
              <a:rPr lang="en-US" altLang="x-none" b="1" dirty="0"/>
              <a:t>key constraints</a:t>
            </a:r>
          </a:p>
          <a:p>
            <a:pPr lvl="1"/>
            <a:r>
              <a:rPr lang="en-US" altLang="x-none" b="1" dirty="0"/>
              <a:t>participation constraints</a:t>
            </a:r>
          </a:p>
          <a:p>
            <a:pPr>
              <a:spcBef>
                <a:spcPts val="2000"/>
              </a:spcBef>
            </a:pPr>
            <a:r>
              <a:rPr lang="en-US" altLang="x-none" sz="1800" dirty="0"/>
              <a:t>Some </a:t>
            </a:r>
            <a:r>
              <a:rPr lang="en-US" altLang="x-none" sz="1800" b="1" dirty="0"/>
              <a:t>foreign key </a:t>
            </a:r>
            <a:r>
              <a:rPr lang="en-US" altLang="x-none" sz="1800" dirty="0"/>
              <a:t>constraints are also implicit in the definition of a relationship set.</a:t>
            </a:r>
          </a:p>
          <a:p>
            <a:pPr>
              <a:spcBef>
                <a:spcPts val="1500"/>
              </a:spcBef>
            </a:pPr>
            <a:r>
              <a:rPr lang="en-US" altLang="x-none" sz="1800" dirty="0"/>
              <a:t>Many other constraints (notably, </a:t>
            </a:r>
            <a:r>
              <a:rPr lang="en-US" altLang="x-none" sz="1800" b="1" dirty="0"/>
              <a:t>functional dependencies</a:t>
            </a:r>
            <a:r>
              <a:rPr lang="en-US" altLang="x-none" sz="1800" dirty="0"/>
              <a:t>) cannot be expressed.</a:t>
            </a:r>
          </a:p>
          <a:p>
            <a:pPr>
              <a:spcBef>
                <a:spcPts val="1500"/>
              </a:spcBef>
            </a:pPr>
            <a:r>
              <a:rPr lang="en-US" altLang="x-none" sz="1800" dirty="0"/>
              <a:t>Constraints play an important role in determining the best database design for an enterprise.</a:t>
            </a:r>
          </a:p>
        </p:txBody>
      </p:sp>
    </p:spTree>
    <p:extLst>
      <p:ext uri="{BB962C8B-B14F-4D97-AF65-F5344CB8AC3E}">
        <p14:creationId xmlns:p14="http://schemas.microsoft.com/office/powerpoint/2010/main" val="1852616255"/>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11D56A-042C-2247-A142-52F88BF00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F4B883B-90B9-A541-865B-C648C1CF1A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29259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US" altLang="x-none" dirty="0"/>
              <a:t>Summary of ER (</a:t>
            </a:r>
            <a:r>
              <a:rPr lang="en-US" altLang="x-none" dirty="0" err="1"/>
              <a:t>Cont</a:t>
            </a:r>
            <a:r>
              <a:rPr lang="en-US" altLang="x-none" dirty="0"/>
              <a:t>….)</a:t>
            </a:r>
          </a:p>
        </p:txBody>
      </p:sp>
      <p:sp>
        <p:nvSpPr>
          <p:cNvPr id="107525" name="Rectangle 5"/>
          <p:cNvSpPr>
            <a:spLocks noGrp="1" noChangeArrowheads="1"/>
          </p:cNvSpPr>
          <p:nvPr>
            <p:ph type="body" idx="1"/>
          </p:nvPr>
        </p:nvSpPr>
        <p:spPr/>
        <p:txBody>
          <a:bodyPr>
            <a:normAutofit/>
          </a:bodyPr>
          <a:lstStyle/>
          <a:p>
            <a:r>
              <a:rPr lang="en-US" altLang="x-none" dirty="0"/>
              <a:t>ER design is </a:t>
            </a:r>
            <a:r>
              <a:rPr lang="en-US" altLang="x-none" b="1" dirty="0"/>
              <a:t>subjective</a:t>
            </a:r>
            <a:r>
              <a:rPr lang="en-US" altLang="x-none" dirty="0"/>
              <a:t>.  </a:t>
            </a:r>
            <a:r>
              <a:rPr lang="en-US" altLang="x-none" dirty="0" smtClean="0"/>
              <a:t>Many </a:t>
            </a:r>
            <a:r>
              <a:rPr lang="en-US" altLang="x-none" dirty="0"/>
              <a:t>ways to model a given scenario!</a:t>
            </a:r>
          </a:p>
          <a:p>
            <a:pPr>
              <a:spcBef>
                <a:spcPts val="2000"/>
              </a:spcBef>
            </a:pPr>
            <a:r>
              <a:rPr lang="en-US" altLang="x-none" dirty="0"/>
              <a:t>Analyzing alternatives can be </a:t>
            </a:r>
            <a:r>
              <a:rPr lang="en-US" altLang="x-none" dirty="0" smtClean="0"/>
              <a:t>tricky! Common </a:t>
            </a:r>
            <a:r>
              <a:rPr lang="en-US" altLang="x-none" dirty="0"/>
              <a:t>choices include:</a:t>
            </a:r>
          </a:p>
          <a:p>
            <a:pPr lvl="1"/>
            <a:r>
              <a:rPr lang="en-US" altLang="x-none" dirty="0"/>
              <a:t>Entity vs. attribute, entity vs. relationship, binary or n-</a:t>
            </a:r>
            <a:r>
              <a:rPr lang="en-US" altLang="x-none" dirty="0" err="1"/>
              <a:t>ary</a:t>
            </a:r>
            <a:r>
              <a:rPr lang="en-US" altLang="x-none" dirty="0"/>
              <a:t> relationship, whether or not to </a:t>
            </a:r>
            <a:r>
              <a:rPr lang="en-US" altLang="x-none"/>
              <a:t>use </a:t>
            </a:r>
            <a:r>
              <a:rPr lang="en-US" altLang="x-none" smtClean="0"/>
              <a:t>aggregation</a:t>
            </a:r>
            <a:endParaRPr lang="en-US" altLang="x-none" dirty="0"/>
          </a:p>
          <a:p>
            <a:pPr lvl="1"/>
            <a:endParaRPr lang="en-US" altLang="x-none" dirty="0"/>
          </a:p>
          <a:p>
            <a:r>
              <a:rPr lang="en-US" altLang="x-none" dirty="0" smtClean="0"/>
              <a:t>For good DB design</a:t>
            </a:r>
            <a:r>
              <a:rPr lang="en-US" altLang="x-none" dirty="0"/>
              <a:t>: resulting relational schema should be analyzed and refined further. </a:t>
            </a:r>
          </a:p>
          <a:p>
            <a:pPr lvl="1"/>
            <a:r>
              <a:rPr lang="en-US" altLang="x-none" dirty="0"/>
              <a:t>Functional Dependency information </a:t>
            </a:r>
            <a:r>
              <a:rPr lang="en-US" altLang="x-none" dirty="0" smtClean="0"/>
              <a:t/>
            </a:r>
            <a:br>
              <a:rPr lang="en-US" altLang="x-none" dirty="0" smtClean="0"/>
            </a:br>
            <a:r>
              <a:rPr lang="en-US" altLang="x-none" dirty="0" smtClean="0"/>
              <a:t>+ normalization coming in subsequent lecture.</a:t>
            </a:r>
            <a:endParaRPr lang="en-US" altLang="x-none" dirty="0"/>
          </a:p>
        </p:txBody>
      </p:sp>
    </p:spTree>
    <p:extLst>
      <p:ext uri="{BB962C8B-B14F-4D97-AF65-F5344CB8AC3E}">
        <p14:creationId xmlns:p14="http://schemas.microsoft.com/office/powerpoint/2010/main" val="989509027"/>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x-none" dirty="0"/>
              <a:t>Steps in Database </a:t>
            </a:r>
            <a:r>
              <a:rPr lang="en-US" altLang="x-none" dirty="0" smtClean="0"/>
              <a:t>Design</a:t>
            </a:r>
            <a:endParaRPr lang="en-US" altLang="x-none" dirty="0"/>
          </a:p>
        </p:txBody>
      </p:sp>
      <p:sp>
        <p:nvSpPr>
          <p:cNvPr id="32771" name="Rectangle 3"/>
          <p:cNvSpPr>
            <a:spLocks noGrp="1" noChangeArrowheads="1"/>
          </p:cNvSpPr>
          <p:nvPr>
            <p:ph type="body" idx="1"/>
          </p:nvPr>
        </p:nvSpPr>
        <p:spPr/>
        <p:txBody>
          <a:bodyPr>
            <a:normAutofit fontScale="85000" lnSpcReduction="20000"/>
          </a:bodyPr>
          <a:lstStyle/>
          <a:p>
            <a:r>
              <a:rPr lang="en-US" altLang="x-none" b="1" dirty="0"/>
              <a:t>Requirements Analysis</a:t>
            </a:r>
          </a:p>
          <a:p>
            <a:pPr lvl="1"/>
            <a:r>
              <a:rPr lang="en-US" altLang="x-none" dirty="0"/>
              <a:t> user needs; what must database do?</a:t>
            </a:r>
          </a:p>
          <a:p>
            <a:r>
              <a:rPr lang="en-US" altLang="x-none" b="1" dirty="0"/>
              <a:t>Conceptual Design</a:t>
            </a:r>
          </a:p>
          <a:p>
            <a:pPr lvl="1"/>
            <a:r>
              <a:rPr lang="en-US" altLang="x-none" i="1" dirty="0"/>
              <a:t> high level description (often done w/ER model)</a:t>
            </a:r>
          </a:p>
          <a:p>
            <a:pPr lvl="1"/>
            <a:r>
              <a:rPr lang="en-US" altLang="x-none" dirty="0"/>
              <a:t> </a:t>
            </a:r>
            <a:r>
              <a:rPr lang="en-US" altLang="x-none" dirty="0" smtClean="0"/>
              <a:t>Object-Relational </a:t>
            </a:r>
            <a:r>
              <a:rPr lang="en-US" altLang="x-none" dirty="0"/>
              <a:t>Mappings (ORMs: Hibernate, Rails, Django, </a:t>
            </a:r>
            <a:r>
              <a:rPr lang="en-US" altLang="x-none" dirty="0" err="1"/>
              <a:t>etc</a:t>
            </a:r>
            <a:r>
              <a:rPr lang="en-US" altLang="x-none" dirty="0"/>
              <a:t>) </a:t>
            </a:r>
            <a:br>
              <a:rPr lang="en-US" altLang="x-none" dirty="0"/>
            </a:br>
            <a:r>
              <a:rPr lang="en-US" altLang="x-none" dirty="0"/>
              <a:t> encourage you to program </a:t>
            </a:r>
            <a:r>
              <a:rPr lang="en-US" altLang="x-none" dirty="0" smtClean="0"/>
              <a:t>here</a:t>
            </a:r>
            <a:endParaRPr lang="en-US" altLang="x-none" dirty="0"/>
          </a:p>
          <a:p>
            <a:r>
              <a:rPr lang="en-US" altLang="x-none" b="1" dirty="0"/>
              <a:t>Logical Design</a:t>
            </a:r>
          </a:p>
          <a:p>
            <a:pPr lvl="1"/>
            <a:r>
              <a:rPr lang="en-US" altLang="x-none" dirty="0"/>
              <a:t> translate ER into DBMS data model</a:t>
            </a:r>
          </a:p>
          <a:p>
            <a:pPr lvl="1"/>
            <a:r>
              <a:rPr lang="en-US" altLang="x-none" dirty="0"/>
              <a:t> ORMs often require you to help here too</a:t>
            </a:r>
          </a:p>
          <a:p>
            <a:r>
              <a:rPr lang="en-US" altLang="x-none" b="1" dirty="0"/>
              <a:t>Schema Refinement </a:t>
            </a:r>
          </a:p>
          <a:p>
            <a:pPr lvl="1"/>
            <a:r>
              <a:rPr lang="en-US" altLang="x-none" dirty="0"/>
              <a:t> consistency, normalization</a:t>
            </a:r>
          </a:p>
          <a:p>
            <a:r>
              <a:rPr lang="en-US" altLang="x-none" b="1" dirty="0"/>
              <a:t>Physical Design </a:t>
            </a:r>
            <a:r>
              <a:rPr lang="en-US" altLang="x-none" dirty="0"/>
              <a:t>- indexes, disk layout</a:t>
            </a:r>
          </a:p>
          <a:p>
            <a:r>
              <a:rPr lang="en-US" altLang="x-none" b="1" dirty="0"/>
              <a:t>Security Design </a:t>
            </a:r>
            <a:r>
              <a:rPr lang="en-US" altLang="x-none" dirty="0"/>
              <a:t>- who accesses what, and how</a:t>
            </a:r>
          </a:p>
        </p:txBody>
      </p:sp>
      <p:grpSp>
        <p:nvGrpSpPr>
          <p:cNvPr id="2" name="Group 1"/>
          <p:cNvGrpSpPr/>
          <p:nvPr/>
        </p:nvGrpSpPr>
        <p:grpSpPr>
          <a:xfrm>
            <a:off x="6324600" y="1809750"/>
            <a:ext cx="1754703" cy="323165"/>
            <a:chOff x="6324600" y="1809750"/>
            <a:chExt cx="1754703" cy="323165"/>
          </a:xfrm>
        </p:grpSpPr>
        <p:sp>
          <p:nvSpPr>
            <p:cNvPr id="7" name="Left Arrow 6" descr="Arrow pointing to Conceptual design, high level descriptions" title="You are here"/>
            <p:cNvSpPr/>
            <p:nvPr/>
          </p:nvSpPr>
          <p:spPr>
            <a:xfrm>
              <a:off x="6324600" y="18097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8" name="TextBox 7" descr="Arrow pointing to Conceptual design, high level descriptions" title="You are here"/>
            <p:cNvSpPr txBox="1"/>
            <p:nvPr/>
          </p:nvSpPr>
          <p:spPr>
            <a:xfrm flipH="1">
              <a:off x="6624452" y="1809750"/>
              <a:ext cx="1454851" cy="323165"/>
            </a:xfrm>
            <a:prstGeom prst="rect">
              <a:avLst/>
            </a:prstGeom>
            <a:noFill/>
          </p:spPr>
          <p:txBody>
            <a:bodyPr wrap="square" rtlCol="0">
              <a:spAutoFit/>
            </a:bodyPr>
            <a:lstStyle/>
            <a:p>
              <a:r>
                <a:rPr lang="en-US" sz="1500" dirty="0">
                  <a:solidFill>
                    <a:schemeClr val="tx2"/>
                  </a:solidFill>
                  <a:latin typeface="Helvetica Neue" charset="0"/>
                  <a:ea typeface="Helvetica Neue" charset="0"/>
                  <a:cs typeface="Helvetica Neue" charset="0"/>
                </a:rPr>
                <a:t>You are here</a:t>
              </a:r>
            </a:p>
          </p:txBody>
        </p:sp>
      </p:grpSp>
    </p:spTree>
    <p:extLst>
      <p:ext uri="{BB962C8B-B14F-4D97-AF65-F5344CB8AC3E}">
        <p14:creationId xmlns:p14="http://schemas.microsoft.com/office/powerpoint/2010/main" val="110007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r>
              <a:rPr lang="en-US" altLang="x-none" dirty="0"/>
              <a:t>Describing Data: Data Models</a:t>
            </a:r>
          </a:p>
        </p:txBody>
      </p:sp>
      <p:sp>
        <p:nvSpPr>
          <p:cNvPr id="19460" name="Rectangle 5"/>
          <p:cNvSpPr>
            <a:spLocks noGrp="1" noChangeArrowheads="1"/>
          </p:cNvSpPr>
          <p:nvPr>
            <p:ph idx="1"/>
          </p:nvPr>
        </p:nvSpPr>
        <p:spPr/>
        <p:txBody>
          <a:bodyPr>
            <a:normAutofit/>
          </a:bodyPr>
          <a:lstStyle/>
          <a:p>
            <a:r>
              <a:rPr lang="en-US" altLang="x-none" b="1" u="sng" dirty="0"/>
              <a:t>Data model : </a:t>
            </a:r>
            <a:r>
              <a:rPr lang="en-US" altLang="x-none" dirty="0"/>
              <a:t>collection of concepts for describing data.</a:t>
            </a:r>
          </a:p>
          <a:p>
            <a:pPr>
              <a:spcBef>
                <a:spcPts val="2000"/>
              </a:spcBef>
            </a:pPr>
            <a:r>
              <a:rPr lang="en-US" altLang="x-none" b="1" u="sng" dirty="0"/>
              <a:t>Schema: </a:t>
            </a:r>
            <a:r>
              <a:rPr lang="en-US" altLang="x-none" dirty="0"/>
              <a:t>description of a particular collection of data, using a given data model.</a:t>
            </a:r>
          </a:p>
          <a:p>
            <a:pPr>
              <a:spcBef>
                <a:spcPts val="2000"/>
              </a:spcBef>
            </a:pPr>
            <a:r>
              <a:rPr lang="en-US" altLang="x-none" b="1" u="sng" dirty="0"/>
              <a:t>Relational model of data</a:t>
            </a:r>
          </a:p>
          <a:p>
            <a:pPr lvl="1"/>
            <a:r>
              <a:rPr lang="en-US" altLang="x-none" dirty="0"/>
              <a:t>Main concept:  relation  (table), rows and columns</a:t>
            </a:r>
          </a:p>
          <a:p>
            <a:pPr lvl="1"/>
            <a:r>
              <a:rPr lang="en-US" altLang="x-none" dirty="0"/>
              <a:t>Every relation has a schema</a:t>
            </a:r>
          </a:p>
          <a:p>
            <a:pPr lvl="2"/>
            <a:r>
              <a:rPr lang="en-US" altLang="x-none" dirty="0"/>
              <a:t>describes the columns</a:t>
            </a:r>
          </a:p>
          <a:p>
            <a:pPr lvl="2"/>
            <a:r>
              <a:rPr lang="en-US" altLang="x-none" dirty="0"/>
              <a:t>column names and domains</a:t>
            </a:r>
          </a:p>
        </p:txBody>
      </p:sp>
    </p:spTree>
    <p:extLst>
      <p:ext uri="{BB962C8B-B14F-4D97-AF65-F5344CB8AC3E}">
        <p14:creationId xmlns:p14="http://schemas.microsoft.com/office/powerpoint/2010/main" val="10890386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611132" y="3455421"/>
            <a:ext cx="5463425" cy="1291188"/>
          </a:xfrm>
          <a:custGeom>
            <a:avLst/>
            <a:gdLst>
              <a:gd name="connsiteX0" fmla="*/ 0 w 5463425"/>
              <a:gd name="connsiteY0" fmla="*/ 528422 h 1291188"/>
              <a:gd name="connsiteX1" fmla="*/ 0 w 5463425"/>
              <a:gd name="connsiteY1" fmla="*/ 1291188 h 1291188"/>
              <a:gd name="connsiteX2" fmla="*/ 2499666 w 5463425"/>
              <a:gd name="connsiteY2" fmla="*/ 1291188 h 1291188"/>
              <a:gd name="connsiteX3" fmla="*/ 3556510 w 5463425"/>
              <a:gd name="connsiteY3" fmla="*/ 413548 h 1291188"/>
              <a:gd name="connsiteX4" fmla="*/ 5463425 w 5463425"/>
              <a:gd name="connsiteY4" fmla="*/ 413548 h 1291188"/>
              <a:gd name="connsiteX5" fmla="*/ 5463425 w 5463425"/>
              <a:gd name="connsiteY5" fmla="*/ 0 h 1291188"/>
              <a:gd name="connsiteX6" fmla="*/ 3538130 w 5463425"/>
              <a:gd name="connsiteY6" fmla="*/ 0 h 1291188"/>
              <a:gd name="connsiteX7" fmla="*/ 2495071 w 5463425"/>
              <a:gd name="connsiteY7" fmla="*/ 510042 h 1291188"/>
              <a:gd name="connsiteX8" fmla="*/ 0 w 5463425"/>
              <a:gd name="connsiteY8" fmla="*/ 528422 h 129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425" h="1291188">
                <a:moveTo>
                  <a:pt x="0" y="528422"/>
                </a:moveTo>
                <a:lnTo>
                  <a:pt x="0" y="1291188"/>
                </a:lnTo>
                <a:lnTo>
                  <a:pt x="2499666" y="1291188"/>
                </a:lnTo>
                <a:lnTo>
                  <a:pt x="3556510" y="413548"/>
                </a:lnTo>
                <a:lnTo>
                  <a:pt x="5463425" y="413548"/>
                </a:lnTo>
                <a:lnTo>
                  <a:pt x="5463425" y="0"/>
                </a:lnTo>
                <a:lnTo>
                  <a:pt x="3538130" y="0"/>
                </a:lnTo>
                <a:lnTo>
                  <a:pt x="2495071" y="510042"/>
                </a:lnTo>
                <a:lnTo>
                  <a:pt x="0" y="528422"/>
                </a:lnTo>
                <a:close/>
              </a:path>
            </a:pathLst>
          </a:cu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29512" y="2499666"/>
            <a:ext cx="5683983" cy="657082"/>
          </a:xfrm>
          <a:custGeom>
            <a:avLst/>
            <a:gdLst>
              <a:gd name="connsiteX0" fmla="*/ 0 w 5683983"/>
              <a:gd name="connsiteY0" fmla="*/ 18380 h 657082"/>
              <a:gd name="connsiteX1" fmla="*/ 0 w 5683983"/>
              <a:gd name="connsiteY1" fmla="*/ 657082 h 657082"/>
              <a:gd name="connsiteX2" fmla="*/ 5683983 w 5683983"/>
              <a:gd name="connsiteY2" fmla="*/ 657082 h 657082"/>
              <a:gd name="connsiteX3" fmla="*/ 5683983 w 5683983"/>
              <a:gd name="connsiteY3" fmla="*/ 220559 h 657082"/>
              <a:gd name="connsiteX4" fmla="*/ 3358926 w 5683983"/>
              <a:gd name="connsiteY4" fmla="*/ 220559 h 657082"/>
              <a:gd name="connsiteX5" fmla="*/ 2683465 w 5683983"/>
              <a:gd name="connsiteY5" fmla="*/ 0 h 657082"/>
              <a:gd name="connsiteX6" fmla="*/ 0 w 5683983"/>
              <a:gd name="connsiteY6" fmla="*/ 18380 h 65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3983" h="657082">
                <a:moveTo>
                  <a:pt x="0" y="18380"/>
                </a:moveTo>
                <a:lnTo>
                  <a:pt x="0" y="657082"/>
                </a:lnTo>
                <a:lnTo>
                  <a:pt x="5683983" y="657082"/>
                </a:lnTo>
                <a:lnTo>
                  <a:pt x="5683983" y="220559"/>
                </a:lnTo>
                <a:lnTo>
                  <a:pt x="3358926" y="220559"/>
                </a:lnTo>
                <a:lnTo>
                  <a:pt x="2683465" y="0"/>
                </a:lnTo>
                <a:lnTo>
                  <a:pt x="0" y="18380"/>
                </a:lnTo>
                <a:close/>
              </a:path>
            </a:pathLst>
          </a:custGeom>
          <a:solidFill>
            <a:srgbClr val="D72C2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97348" y="1314164"/>
            <a:ext cx="6056177" cy="1226858"/>
          </a:xfrm>
          <a:custGeom>
            <a:avLst/>
            <a:gdLst>
              <a:gd name="connsiteX0" fmla="*/ 170014 w 6217001"/>
              <a:gd name="connsiteY0" fmla="*/ 4595 h 1185503"/>
              <a:gd name="connsiteX1" fmla="*/ 170014 w 6217001"/>
              <a:gd name="connsiteY1" fmla="*/ 519232 h 1185503"/>
              <a:gd name="connsiteX2" fmla="*/ 2881049 w 6217001"/>
              <a:gd name="connsiteY2" fmla="*/ 519232 h 1185503"/>
              <a:gd name="connsiteX3" fmla="*/ 3267027 w 6217001"/>
              <a:gd name="connsiteY3" fmla="*/ 1185503 h 1185503"/>
              <a:gd name="connsiteX4" fmla="*/ 6217001 w 6217001"/>
              <a:gd name="connsiteY4" fmla="*/ 1185503 h 1185503"/>
              <a:gd name="connsiteX5" fmla="*/ 6217001 w 6217001"/>
              <a:gd name="connsiteY5" fmla="*/ 730601 h 1185503"/>
              <a:gd name="connsiteX6" fmla="*/ 3202697 w 6217001"/>
              <a:gd name="connsiteY6" fmla="*/ 730601 h 1185503"/>
              <a:gd name="connsiteX7" fmla="*/ 2812124 w 6217001"/>
              <a:gd name="connsiteY7" fmla="*/ 13785 h 1185503"/>
              <a:gd name="connsiteX8" fmla="*/ 156229 w 6217001"/>
              <a:gd name="connsiteY8" fmla="*/ 13785 h 1185503"/>
              <a:gd name="connsiteX9" fmla="*/ 0 w 6217001"/>
              <a:gd name="connsiteY9" fmla="*/ 13785 h 1185503"/>
              <a:gd name="connsiteX10" fmla="*/ 0 w 6217001"/>
              <a:gd name="connsiteY10" fmla="*/ 0 h 1185503"/>
              <a:gd name="connsiteX0" fmla="*/ 170014 w 6217001"/>
              <a:gd name="connsiteY0" fmla="*/ 0 h 1180908"/>
              <a:gd name="connsiteX1" fmla="*/ 170014 w 6217001"/>
              <a:gd name="connsiteY1" fmla="*/ 514637 h 1180908"/>
              <a:gd name="connsiteX2" fmla="*/ 2881049 w 6217001"/>
              <a:gd name="connsiteY2" fmla="*/ 514637 h 1180908"/>
              <a:gd name="connsiteX3" fmla="*/ 3267027 w 6217001"/>
              <a:gd name="connsiteY3" fmla="*/ 1180908 h 1180908"/>
              <a:gd name="connsiteX4" fmla="*/ 6217001 w 6217001"/>
              <a:gd name="connsiteY4" fmla="*/ 1180908 h 1180908"/>
              <a:gd name="connsiteX5" fmla="*/ 6217001 w 6217001"/>
              <a:gd name="connsiteY5" fmla="*/ 726006 h 1180908"/>
              <a:gd name="connsiteX6" fmla="*/ 3202697 w 6217001"/>
              <a:gd name="connsiteY6" fmla="*/ 726006 h 1180908"/>
              <a:gd name="connsiteX7" fmla="*/ 2812124 w 6217001"/>
              <a:gd name="connsiteY7" fmla="*/ 9190 h 1180908"/>
              <a:gd name="connsiteX8" fmla="*/ 156229 w 6217001"/>
              <a:gd name="connsiteY8" fmla="*/ 9190 h 1180908"/>
              <a:gd name="connsiteX9" fmla="*/ 0 w 6217001"/>
              <a:gd name="connsiteY9" fmla="*/ 9190 h 1180908"/>
              <a:gd name="connsiteX0" fmla="*/ 13785 w 6060772"/>
              <a:gd name="connsiteY0" fmla="*/ 0 h 1180908"/>
              <a:gd name="connsiteX1" fmla="*/ 13785 w 6060772"/>
              <a:gd name="connsiteY1" fmla="*/ 514637 h 1180908"/>
              <a:gd name="connsiteX2" fmla="*/ 2724820 w 6060772"/>
              <a:gd name="connsiteY2" fmla="*/ 514637 h 1180908"/>
              <a:gd name="connsiteX3" fmla="*/ 3110798 w 6060772"/>
              <a:gd name="connsiteY3" fmla="*/ 118090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13785 w 6060772"/>
              <a:gd name="connsiteY0" fmla="*/ 0 h 1180908"/>
              <a:gd name="connsiteX1" fmla="*/ 13785 w 6060772"/>
              <a:gd name="connsiteY1" fmla="*/ 514637 h 1180908"/>
              <a:gd name="connsiteX2" fmla="*/ 2724820 w 6060772"/>
              <a:gd name="connsiteY2" fmla="*/ 514637 h 1180908"/>
              <a:gd name="connsiteX3" fmla="*/ 3055658 w 6060772"/>
              <a:gd name="connsiteY3" fmla="*/ 117171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13785 w 6060772"/>
              <a:gd name="connsiteY0" fmla="*/ 0 h 1180908"/>
              <a:gd name="connsiteX1" fmla="*/ 13785 w 6060772"/>
              <a:gd name="connsiteY1" fmla="*/ 514637 h 1180908"/>
              <a:gd name="connsiteX2" fmla="*/ 2669680 w 6060772"/>
              <a:gd name="connsiteY2" fmla="*/ 510042 h 1180908"/>
              <a:gd name="connsiteX3" fmla="*/ 3055658 w 6060772"/>
              <a:gd name="connsiteY3" fmla="*/ 1171718 h 1180908"/>
              <a:gd name="connsiteX4" fmla="*/ 6060772 w 6060772"/>
              <a:gd name="connsiteY4" fmla="*/ 1180908 h 1180908"/>
              <a:gd name="connsiteX5" fmla="*/ 6060772 w 6060772"/>
              <a:gd name="connsiteY5" fmla="*/ 726006 h 1180908"/>
              <a:gd name="connsiteX6" fmla="*/ 3046468 w 6060772"/>
              <a:gd name="connsiteY6" fmla="*/ 726006 h 1180908"/>
              <a:gd name="connsiteX7" fmla="*/ 2655895 w 6060772"/>
              <a:gd name="connsiteY7" fmla="*/ 9190 h 1180908"/>
              <a:gd name="connsiteX8" fmla="*/ 0 w 6060772"/>
              <a:gd name="connsiteY8" fmla="*/ 9190 h 118090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1300 w 6056177"/>
              <a:gd name="connsiteY7" fmla="*/ 55140 h 1226858"/>
              <a:gd name="connsiteX8" fmla="*/ 0 w 6056177"/>
              <a:gd name="connsiteY8" fmla="*/ 0 h 122685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5895 w 6056177"/>
              <a:gd name="connsiteY7" fmla="*/ 4595 h 1226858"/>
              <a:gd name="connsiteX8" fmla="*/ 0 w 6056177"/>
              <a:gd name="connsiteY8" fmla="*/ 0 h 1226858"/>
              <a:gd name="connsiteX0" fmla="*/ 9190 w 6056177"/>
              <a:gd name="connsiteY0" fmla="*/ 50545 h 1231453"/>
              <a:gd name="connsiteX1" fmla="*/ 9190 w 6056177"/>
              <a:gd name="connsiteY1" fmla="*/ 565182 h 1231453"/>
              <a:gd name="connsiteX2" fmla="*/ 2665085 w 6056177"/>
              <a:gd name="connsiteY2" fmla="*/ 560587 h 1231453"/>
              <a:gd name="connsiteX3" fmla="*/ 3051063 w 6056177"/>
              <a:gd name="connsiteY3" fmla="*/ 1222263 h 1231453"/>
              <a:gd name="connsiteX4" fmla="*/ 6056177 w 6056177"/>
              <a:gd name="connsiteY4" fmla="*/ 1231453 h 1231453"/>
              <a:gd name="connsiteX5" fmla="*/ 6056177 w 6056177"/>
              <a:gd name="connsiteY5" fmla="*/ 776551 h 1231453"/>
              <a:gd name="connsiteX6" fmla="*/ 3041873 w 6056177"/>
              <a:gd name="connsiteY6" fmla="*/ 776551 h 1231453"/>
              <a:gd name="connsiteX7" fmla="*/ 2655895 w 6056177"/>
              <a:gd name="connsiteY7" fmla="*/ 0 h 1231453"/>
              <a:gd name="connsiteX8" fmla="*/ 0 w 6056177"/>
              <a:gd name="connsiteY8" fmla="*/ 4595 h 1231453"/>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55895 w 6056177"/>
              <a:gd name="connsiteY7" fmla="*/ 4595 h 1226858"/>
              <a:gd name="connsiteX8" fmla="*/ 0 w 6056177"/>
              <a:gd name="connsiteY8" fmla="*/ 0 h 1226858"/>
              <a:gd name="connsiteX0" fmla="*/ 9190 w 6056177"/>
              <a:gd name="connsiteY0" fmla="*/ 45950 h 1226858"/>
              <a:gd name="connsiteX1" fmla="*/ 9190 w 6056177"/>
              <a:gd name="connsiteY1" fmla="*/ 560587 h 1226858"/>
              <a:gd name="connsiteX2" fmla="*/ 2665085 w 6056177"/>
              <a:gd name="connsiteY2" fmla="*/ 555992 h 1226858"/>
              <a:gd name="connsiteX3" fmla="*/ 3051063 w 6056177"/>
              <a:gd name="connsiteY3" fmla="*/ 1217668 h 1226858"/>
              <a:gd name="connsiteX4" fmla="*/ 6056177 w 6056177"/>
              <a:gd name="connsiteY4" fmla="*/ 1226858 h 1226858"/>
              <a:gd name="connsiteX5" fmla="*/ 6056177 w 6056177"/>
              <a:gd name="connsiteY5" fmla="*/ 771956 h 1226858"/>
              <a:gd name="connsiteX6" fmla="*/ 3041873 w 6056177"/>
              <a:gd name="connsiteY6" fmla="*/ 771956 h 1226858"/>
              <a:gd name="connsiteX7" fmla="*/ 2646705 w 6056177"/>
              <a:gd name="connsiteY7" fmla="*/ 0 h 1226858"/>
              <a:gd name="connsiteX8" fmla="*/ 0 w 6056177"/>
              <a:gd name="connsiteY8" fmla="*/ 0 h 122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6177" h="1226858">
                <a:moveTo>
                  <a:pt x="9190" y="45950"/>
                </a:moveTo>
                <a:lnTo>
                  <a:pt x="9190" y="560587"/>
                </a:lnTo>
                <a:lnTo>
                  <a:pt x="2665085" y="555992"/>
                </a:lnTo>
                <a:lnTo>
                  <a:pt x="3051063" y="1217668"/>
                </a:lnTo>
                <a:lnTo>
                  <a:pt x="6056177" y="1226858"/>
                </a:lnTo>
                <a:lnTo>
                  <a:pt x="6056177" y="771956"/>
                </a:lnTo>
                <a:lnTo>
                  <a:pt x="3041873" y="771956"/>
                </a:lnTo>
                <a:lnTo>
                  <a:pt x="2646705" y="0"/>
                </a:lnTo>
                <a:lnTo>
                  <a:pt x="0" y="0"/>
                </a:lnTo>
              </a:path>
            </a:pathLst>
          </a:custGeom>
          <a:solidFill>
            <a:srgbClr val="0070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Rectangle 4"/>
          <p:cNvSpPr>
            <a:spLocks noGrp="1" noChangeArrowheads="1"/>
          </p:cNvSpPr>
          <p:nvPr>
            <p:ph type="title"/>
          </p:nvPr>
        </p:nvSpPr>
        <p:spPr>
          <a:xfrm>
            <a:off x="1657350" y="-1130"/>
            <a:ext cx="5829300" cy="857250"/>
          </a:xfrm>
          <a:noFill/>
        </p:spPr>
        <p:txBody>
          <a:bodyPr vert="horz" lIns="69056" tIns="34529" rIns="69056" bIns="34529" rtlCol="0" anchor="ctr">
            <a:normAutofit/>
          </a:bodyPr>
          <a:lstStyle/>
          <a:p>
            <a:pPr eaLnBrk="1" hangingPunct="1"/>
            <a:r>
              <a:rPr lang="en-US" altLang="x-none"/>
              <a:t>Levels of Abstraction</a:t>
            </a:r>
          </a:p>
        </p:txBody>
      </p:sp>
      <p:sp>
        <p:nvSpPr>
          <p:cNvPr id="21508" name="Rectangle 5"/>
          <p:cNvSpPr>
            <a:spLocks noGrp="1" noChangeArrowheads="1"/>
          </p:cNvSpPr>
          <p:nvPr>
            <p:ph type="body" sz="half" idx="1"/>
          </p:nvPr>
        </p:nvSpPr>
        <p:spPr>
          <a:xfrm>
            <a:off x="671512" y="1352550"/>
            <a:ext cx="2643024" cy="3421192"/>
          </a:xfrm>
          <a:noFill/>
        </p:spPr>
        <p:txBody>
          <a:bodyPr vert="horz" lIns="69056" tIns="34529" rIns="69056" bIns="34529" rtlCol="0">
            <a:normAutofit lnSpcReduction="10000"/>
          </a:bodyPr>
          <a:lstStyle/>
          <a:p>
            <a:pPr marL="0" indent="0" eaLnBrk="1" hangingPunct="1">
              <a:lnSpc>
                <a:spcPct val="90000"/>
              </a:lnSpc>
              <a:spcBef>
                <a:spcPts val="10000"/>
              </a:spcBef>
              <a:buNone/>
            </a:pPr>
            <a:r>
              <a:rPr lang="en-US" altLang="x-none" sz="1800" dirty="0"/>
              <a:t>Views describe how users see the data.                                    </a:t>
            </a:r>
          </a:p>
          <a:p>
            <a:pPr marL="0" indent="0" eaLnBrk="1" hangingPunct="1">
              <a:lnSpc>
                <a:spcPct val="90000"/>
              </a:lnSpc>
              <a:spcBef>
                <a:spcPts val="6000"/>
              </a:spcBef>
              <a:buNone/>
            </a:pPr>
            <a:r>
              <a:rPr lang="en-US" altLang="x-none" sz="1800" dirty="0"/>
              <a:t>Conceptual schema defines logical structure</a:t>
            </a:r>
          </a:p>
          <a:p>
            <a:pPr marL="0" indent="0" eaLnBrk="1" hangingPunct="1">
              <a:lnSpc>
                <a:spcPct val="90000"/>
              </a:lnSpc>
              <a:spcBef>
                <a:spcPts val="8000"/>
              </a:spcBef>
              <a:buNone/>
            </a:pPr>
            <a:r>
              <a:rPr lang="en-US" altLang="x-none" sz="1800" dirty="0"/>
              <a:t>Physical schema describes the files and indexes used.</a:t>
            </a:r>
          </a:p>
        </p:txBody>
      </p:sp>
      <p:sp>
        <p:nvSpPr>
          <p:cNvPr id="21511" name="Oval 8" descr="Describes the files and indexes used. Direct connection with the DB" title="Physical Schema"/>
          <p:cNvSpPr>
            <a:spLocks noChangeArrowheads="1"/>
          </p:cNvSpPr>
          <p:nvPr/>
        </p:nvSpPr>
        <p:spPr bwMode="auto">
          <a:xfrm>
            <a:off x="4700587" y="39897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2" name="Line 9" descr="Describes the files and indexes used. Direct connection with the DB" title="Physical Schema"/>
          <p:cNvSpPr>
            <a:spLocks noChangeShapeType="1"/>
          </p:cNvSpPr>
          <p:nvPr/>
        </p:nvSpPr>
        <p:spPr bwMode="auto">
          <a:xfrm>
            <a:off x="4688681" y="4062413"/>
            <a:ext cx="2381" cy="71794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Oval 10" descr="Describes the files and indexes used. Direct connection with the DB" title="Physical Schema"/>
          <p:cNvSpPr>
            <a:spLocks noChangeArrowheads="1"/>
          </p:cNvSpPr>
          <p:nvPr/>
        </p:nvSpPr>
        <p:spPr bwMode="auto">
          <a:xfrm>
            <a:off x="4700587" y="4675585"/>
            <a:ext cx="781050" cy="1524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14" name="Line 11" descr="Describes the files and indexes used. Direct connection with the DB" title="Physical Schema"/>
          <p:cNvSpPr>
            <a:spLocks noChangeShapeType="1"/>
          </p:cNvSpPr>
          <p:nvPr/>
        </p:nvSpPr>
        <p:spPr bwMode="auto">
          <a:xfrm>
            <a:off x="5491162" y="4094560"/>
            <a:ext cx="0" cy="6286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515" name="Rectangle 12" descr="Describes the files and indexes used. Direct connection with the DB" title="Physical Schema"/>
          <p:cNvSpPr>
            <a:spLocks noChangeArrowheads="1"/>
          </p:cNvSpPr>
          <p:nvPr/>
        </p:nvSpPr>
        <p:spPr bwMode="auto">
          <a:xfrm>
            <a:off x="4220766" y="3511153"/>
            <a:ext cx="183864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Physical Schema</a:t>
            </a:r>
          </a:p>
        </p:txBody>
      </p:sp>
      <p:sp>
        <p:nvSpPr>
          <p:cNvPr id="21516" name="Rectangle 13" descr="Defines logical structure" title="Conceptual Schem"/>
          <p:cNvSpPr>
            <a:spLocks noChangeArrowheads="1"/>
          </p:cNvSpPr>
          <p:nvPr/>
        </p:nvSpPr>
        <p:spPr bwMode="auto">
          <a:xfrm>
            <a:off x="4043362" y="2787253"/>
            <a:ext cx="2160848"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Conceptual Schema</a:t>
            </a:r>
          </a:p>
        </p:txBody>
      </p:sp>
      <p:sp>
        <p:nvSpPr>
          <p:cNvPr id="21517" name="Rectangle 14"/>
          <p:cNvSpPr>
            <a:spLocks noChangeArrowheads="1"/>
          </p:cNvSpPr>
          <p:nvPr/>
        </p:nvSpPr>
        <p:spPr bwMode="auto">
          <a:xfrm>
            <a:off x="3705225"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1</a:t>
            </a:r>
          </a:p>
        </p:txBody>
      </p:sp>
      <p:sp>
        <p:nvSpPr>
          <p:cNvPr id="21518" name="Rectangle 15"/>
          <p:cNvSpPr>
            <a:spLocks noChangeArrowheads="1"/>
          </p:cNvSpPr>
          <p:nvPr/>
        </p:nvSpPr>
        <p:spPr bwMode="auto">
          <a:xfrm>
            <a:off x="4676775"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2</a:t>
            </a:r>
          </a:p>
        </p:txBody>
      </p:sp>
      <p:sp>
        <p:nvSpPr>
          <p:cNvPr id="21519" name="Rectangle 16"/>
          <p:cNvSpPr>
            <a:spLocks noChangeArrowheads="1"/>
          </p:cNvSpPr>
          <p:nvPr/>
        </p:nvSpPr>
        <p:spPr bwMode="auto">
          <a:xfrm>
            <a:off x="5649516" y="2158603"/>
            <a:ext cx="84959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1800">
                <a:solidFill>
                  <a:schemeClr val="tx2"/>
                </a:solidFill>
                <a:latin typeface="Book Antiqua" charset="0"/>
              </a:rPr>
              <a:t>View 3</a:t>
            </a:r>
          </a:p>
        </p:txBody>
      </p:sp>
      <p:sp>
        <p:nvSpPr>
          <p:cNvPr id="21520" name="Rectangle 17" descr="Picture of a cow" title="View 1"/>
          <p:cNvSpPr>
            <a:spLocks noChangeArrowheads="1"/>
          </p:cNvSpPr>
          <p:nvPr/>
        </p:nvSpPr>
        <p:spPr bwMode="auto">
          <a:xfrm>
            <a:off x="372903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1" name="Rectangle 18" descr="Picture of a dog" title="View 2"/>
          <p:cNvSpPr>
            <a:spLocks noChangeArrowheads="1"/>
          </p:cNvSpPr>
          <p:nvPr/>
        </p:nvSpPr>
        <p:spPr bwMode="auto">
          <a:xfrm>
            <a:off x="470058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2" name="Rectangle 19" descr="Picture of a baby" title="View 3"/>
          <p:cNvSpPr>
            <a:spLocks noChangeArrowheads="1"/>
          </p:cNvSpPr>
          <p:nvPr/>
        </p:nvSpPr>
        <p:spPr bwMode="auto">
          <a:xfrm>
            <a:off x="5672137" y="2180035"/>
            <a:ext cx="78105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3" name="Rectangle 20" descr="Defines logical structure" title="Conceptual Schem"/>
          <p:cNvSpPr>
            <a:spLocks noChangeArrowheads="1"/>
          </p:cNvSpPr>
          <p:nvPr/>
        </p:nvSpPr>
        <p:spPr bwMode="auto">
          <a:xfrm>
            <a:off x="4071937" y="2808685"/>
            <a:ext cx="20955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4" name="Rectangle 21" descr="Describes the files and indexes used. Direct connection with the DB" title="Physical Schema"/>
          <p:cNvSpPr>
            <a:spLocks noChangeArrowheads="1"/>
          </p:cNvSpPr>
          <p:nvPr/>
        </p:nvSpPr>
        <p:spPr bwMode="auto">
          <a:xfrm>
            <a:off x="4243387" y="3532585"/>
            <a:ext cx="1752600" cy="2667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pPr eaLnBrk="1" hangingPunct="1"/>
            <a:endParaRPr lang="x-none" altLang="x-none" sz="900"/>
          </a:p>
        </p:txBody>
      </p:sp>
      <p:sp>
        <p:nvSpPr>
          <p:cNvPr id="21525" name="Line 22" descr="Defines logical structure" title="Conceptual Schem"/>
          <p:cNvSpPr>
            <a:spLocks noChangeShapeType="1"/>
          </p:cNvSpPr>
          <p:nvPr/>
        </p:nvSpPr>
        <p:spPr bwMode="auto">
          <a:xfrm>
            <a:off x="4119562"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6" name="Line 23" descr="Defines logical structure" title="Conceptual Schem"/>
          <p:cNvSpPr>
            <a:spLocks noChangeShapeType="1"/>
          </p:cNvSpPr>
          <p:nvPr/>
        </p:nvSpPr>
        <p:spPr bwMode="auto">
          <a:xfrm>
            <a:off x="5091112" y="2456260"/>
            <a:ext cx="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7" name="Line 24" descr="Defines logical structure" title="Conceptual Schem"/>
          <p:cNvSpPr>
            <a:spLocks noChangeShapeType="1"/>
          </p:cNvSpPr>
          <p:nvPr/>
        </p:nvSpPr>
        <p:spPr bwMode="auto">
          <a:xfrm flipH="1">
            <a:off x="5662612" y="2456260"/>
            <a:ext cx="400050" cy="34290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8" name="Line 25" descr="Defines logical structure" title="Conceptual Schem"/>
          <p:cNvSpPr>
            <a:spLocks noChangeShapeType="1"/>
          </p:cNvSpPr>
          <p:nvPr/>
        </p:nvSpPr>
        <p:spPr bwMode="auto">
          <a:xfrm>
            <a:off x="5091112" y="3084910"/>
            <a:ext cx="0" cy="464344"/>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29" name="Line 26" descr="Describes the files and indexes used. Direct connection with the DB" title="Physical Schema"/>
          <p:cNvSpPr>
            <a:spLocks noChangeShapeType="1"/>
          </p:cNvSpPr>
          <p:nvPr/>
        </p:nvSpPr>
        <p:spPr bwMode="auto">
          <a:xfrm>
            <a:off x="5091112" y="3808810"/>
            <a:ext cx="0" cy="28575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1530" name="Text Box 27" descr="Describes the files and indexes used. Direct connection with the DB" title="Physical Schema"/>
          <p:cNvSpPr txBox="1">
            <a:spLocks noChangeArrowheads="1"/>
          </p:cNvSpPr>
          <p:nvPr/>
        </p:nvSpPr>
        <p:spPr bwMode="auto">
          <a:xfrm>
            <a:off x="4795837" y="420886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a:solidFill>
                  <a:srgbClr val="CF0E30"/>
                </a:solidFill>
              </a:rPr>
              <a:t>DB</a:t>
            </a:r>
          </a:p>
        </p:txBody>
      </p:sp>
      <p:sp>
        <p:nvSpPr>
          <p:cNvPr id="21531" name="Text Box 31"/>
          <p:cNvSpPr txBox="1">
            <a:spLocks noChangeArrowheads="1"/>
          </p:cNvSpPr>
          <p:nvPr/>
        </p:nvSpPr>
        <p:spPr bwMode="auto">
          <a:xfrm>
            <a:off x="4631849" y="627333"/>
            <a:ext cx="1042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defRPr>
            </a:lvl1pPr>
            <a:lvl2pPr marL="742950" indent="-285750" eaLnBrk="0" hangingPunct="0">
              <a:defRPr sz="1200">
                <a:solidFill>
                  <a:srgbClr val="000000"/>
                </a:solidFill>
                <a:latin typeface="Arial" charset="0"/>
                <a:ea typeface="Osaka" charset="0"/>
              </a:defRPr>
            </a:lvl2pPr>
            <a:lvl3pPr marL="1143000" indent="-228600" eaLnBrk="0" hangingPunct="0">
              <a:defRPr sz="1200">
                <a:solidFill>
                  <a:srgbClr val="000000"/>
                </a:solidFill>
                <a:latin typeface="Arial" charset="0"/>
                <a:ea typeface="Osaka" charset="0"/>
              </a:defRPr>
            </a:lvl3pPr>
            <a:lvl4pPr marL="1600200" indent="-228600" eaLnBrk="0" hangingPunct="0">
              <a:defRPr sz="1200">
                <a:solidFill>
                  <a:srgbClr val="000000"/>
                </a:solidFill>
                <a:latin typeface="Arial" charset="0"/>
                <a:ea typeface="Osaka" charset="0"/>
              </a:defRPr>
            </a:lvl4pPr>
            <a:lvl5pPr marL="2057400" indent="-228600" eaLnBrk="0" hangingPunct="0">
              <a:defRPr sz="1200">
                <a:solidFill>
                  <a:srgbClr val="000000"/>
                </a:solidFill>
                <a:latin typeface="Arial" charset="0"/>
                <a:ea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defRPr>
            </a:lvl9pPr>
          </a:lstStyle>
          <a:p>
            <a:r>
              <a:rPr lang="en-US" altLang="x-none" sz="2400" b="1" dirty="0">
                <a:solidFill>
                  <a:srgbClr val="CF0E30"/>
                </a:solidFill>
              </a:rPr>
              <a:t>Users</a:t>
            </a:r>
          </a:p>
        </p:txBody>
      </p:sp>
      <p:pic>
        <p:nvPicPr>
          <p:cNvPr id="21532" name="Picture 31" descr="Views describe how uers see the data: View 1 (image of a cow) View 2: image of a dog, view 3: image of a child" title="Users">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0456" y="1168004"/>
            <a:ext cx="959644" cy="85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3" name="Picture 33" descr="Views describe how uers see the data: View 1 (image of a cow) View 2: image of a dog, view 3: image of a child" title="Users">
            <a:hlinkClick r:id="rId5"/>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30503" y="1132285"/>
            <a:ext cx="68937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4" name="Picture 35" descr="Views describe how uers see the data: View 1 (image of a cow) View 2: image of a dog, view 3: image of a child" title="Users">
            <a:hlinkClick r:id="rId7"/>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94635" y="1178720"/>
            <a:ext cx="1112044" cy="83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534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1635</TotalTime>
  <Words>2586</Words>
  <Application>Microsoft Macintosh PowerPoint</Application>
  <PresentationFormat>On-screen Show (16:9)</PresentationFormat>
  <Paragraphs>732</Paragraphs>
  <Slides>60</Slides>
  <Notes>44</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8" baseType="lpstr">
      <vt:lpstr>Arial Black</vt:lpstr>
      <vt:lpstr>Book Antiqua</vt:lpstr>
      <vt:lpstr>Calibri</vt:lpstr>
      <vt:lpstr>Calibri Light</vt:lpstr>
      <vt:lpstr>Century Gothic</vt:lpstr>
      <vt:lpstr>Courier New</vt:lpstr>
      <vt:lpstr>Helvetica</vt:lpstr>
      <vt:lpstr>Helvetica Neue</vt:lpstr>
      <vt:lpstr>Lucida Console</vt:lpstr>
      <vt:lpstr>ＭＳ Ｐゴシック</vt:lpstr>
      <vt:lpstr>Osaka</vt:lpstr>
      <vt:lpstr>Symbol</vt:lpstr>
      <vt:lpstr>Tahoma</vt:lpstr>
      <vt:lpstr>Times New Roman</vt:lpstr>
      <vt:lpstr>Arial</vt:lpstr>
      <vt:lpstr>Office Theme</vt:lpstr>
      <vt:lpstr>Custom Design</vt:lpstr>
      <vt:lpstr>Equation</vt:lpstr>
      <vt:lpstr>Logical Database Design:  Entity-Relation Models</vt:lpstr>
      <vt:lpstr>Architecture of a DBMS</vt:lpstr>
      <vt:lpstr>Architecture of a DBMS, Pt 2</vt:lpstr>
      <vt:lpstr>Architecture of a DBMS, Pt 3</vt:lpstr>
      <vt:lpstr>Design of a Database</vt:lpstr>
      <vt:lpstr>PowerPoint Presentation</vt:lpstr>
      <vt:lpstr>Steps in Database Design</vt:lpstr>
      <vt:lpstr>Describing Data: Data Models</vt:lpstr>
      <vt:lpstr>Levels of Abstraction</vt:lpstr>
      <vt:lpstr>Example: University Database</vt:lpstr>
      <vt:lpstr>Data Independence</vt:lpstr>
      <vt:lpstr>Levels of Abstraction, cont</vt:lpstr>
      <vt:lpstr>Data Independence, cont</vt:lpstr>
      <vt:lpstr>An Anecdote</vt:lpstr>
      <vt:lpstr>Hellerstein’s Inequality</vt:lpstr>
      <vt:lpstr>PowerPoint Presentation</vt:lpstr>
      <vt:lpstr>Data Models</vt:lpstr>
      <vt:lpstr>Entity-Relationship Model</vt:lpstr>
      <vt:lpstr>Steps in Database Design, again</vt:lpstr>
      <vt:lpstr>Conceptual Design</vt:lpstr>
      <vt:lpstr>ER Model Basics: Entities</vt:lpstr>
      <vt:lpstr>ER Model Basics: Relationships</vt:lpstr>
      <vt:lpstr>ER Model Basics (Cont.)</vt:lpstr>
      <vt:lpstr>PowerPoint Presentation</vt:lpstr>
      <vt:lpstr>Key Constraints</vt:lpstr>
      <vt:lpstr>Participation Constraints</vt:lpstr>
      <vt:lpstr>Weak Entities</vt:lpstr>
      <vt:lpstr>PowerPoint Presentation</vt:lpstr>
      <vt:lpstr>FYI: Crow’s Foot Notation</vt:lpstr>
      <vt:lpstr>Translating constraints across notations</vt:lpstr>
      <vt:lpstr>Translation to Math Terminology on Relations</vt:lpstr>
      <vt:lpstr>PowerPoint Presentation</vt:lpstr>
      <vt:lpstr>Binary vs. Ternary Relationships</vt:lpstr>
      <vt:lpstr>Binary vs. Ternary Relationships, cont</vt:lpstr>
      <vt:lpstr>Binary and Ternary Relationship (cont)</vt:lpstr>
      <vt:lpstr>Aggregation</vt:lpstr>
      <vt:lpstr>Aggregation vs. Ternary</vt:lpstr>
      <vt:lpstr>PowerPoint Presentation</vt:lpstr>
      <vt:lpstr>Conceptual Design Using the ER Model</vt:lpstr>
      <vt:lpstr>Entity vs. Attribute</vt:lpstr>
      <vt:lpstr>Entity vs. Attribute (Cont.)</vt:lpstr>
      <vt:lpstr>Entity vs. Relationship</vt:lpstr>
      <vt:lpstr>E-R Diagram as Wallpaper</vt:lpstr>
      <vt:lpstr>PowerPoint Presentation</vt:lpstr>
      <vt:lpstr>Steps in Database Design, Part 4</vt:lpstr>
      <vt:lpstr>Converting ER to Relational </vt:lpstr>
      <vt:lpstr>Logical DB Design: ER to Relational</vt:lpstr>
      <vt:lpstr>Relationship Sets to Tables</vt:lpstr>
      <vt:lpstr>Review: Key Constraints</vt:lpstr>
      <vt:lpstr>Translating ER with Key Constraints</vt:lpstr>
      <vt:lpstr>Translating ER with Key Constraints, cont</vt:lpstr>
      <vt:lpstr>PowerPoint Presentation</vt:lpstr>
      <vt:lpstr>Review: Key+Participation Constraints</vt:lpstr>
      <vt:lpstr>Participation Constraints in SQL</vt:lpstr>
      <vt:lpstr>Review: Weak Entities</vt:lpstr>
      <vt:lpstr>Translating Weak Entity Sets</vt:lpstr>
      <vt:lpstr>PowerPoint Presentation</vt:lpstr>
      <vt:lpstr>Summary of Conceptual Design</vt:lpstr>
      <vt:lpstr>Summary of ER (Cont.)</vt:lpstr>
      <vt:lpstr>Summary of ER (Cont….)</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Joseph Hellerstein</cp:lastModifiedBy>
  <cp:revision>51</cp:revision>
  <dcterms:created xsi:type="dcterms:W3CDTF">2018-03-13T04:30:50Z</dcterms:created>
  <dcterms:modified xsi:type="dcterms:W3CDTF">2018-10-25T06:33:19Z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