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53"/>
  </p:notesMasterIdLst>
  <p:sldIdLst>
    <p:sldId id="257" r:id="rId3"/>
    <p:sldId id="258" r:id="rId4"/>
    <p:sldId id="259" r:id="rId5"/>
    <p:sldId id="318" r:id="rId6"/>
    <p:sldId id="319" r:id="rId7"/>
    <p:sldId id="320" r:id="rId8"/>
    <p:sldId id="321" r:id="rId9"/>
    <p:sldId id="322" r:id="rId10"/>
    <p:sldId id="323" r:id="rId11"/>
    <p:sldId id="260" r:id="rId12"/>
    <p:sldId id="284" r:id="rId13"/>
    <p:sldId id="324" r:id="rId14"/>
    <p:sldId id="325" r:id="rId15"/>
    <p:sldId id="285" r:id="rId16"/>
    <p:sldId id="261" r:id="rId17"/>
    <p:sldId id="262" r:id="rId18"/>
    <p:sldId id="263" r:id="rId19"/>
    <p:sldId id="264" r:id="rId20"/>
    <p:sldId id="293" r:id="rId21"/>
    <p:sldId id="311" r:id="rId22"/>
    <p:sldId id="313" r:id="rId23"/>
    <p:sldId id="295" r:id="rId24"/>
    <p:sldId id="314" r:id="rId25"/>
    <p:sldId id="315" r:id="rId26"/>
    <p:sldId id="316" r:id="rId27"/>
    <p:sldId id="317" r:id="rId28"/>
    <p:sldId id="329" r:id="rId29"/>
    <p:sldId id="305" r:id="rId30"/>
    <p:sldId id="266" r:id="rId31"/>
    <p:sldId id="306" r:id="rId32"/>
    <p:sldId id="267" r:id="rId33"/>
    <p:sldId id="268" r:id="rId34"/>
    <p:sldId id="330" r:id="rId35"/>
    <p:sldId id="269" r:id="rId36"/>
    <p:sldId id="270" r:id="rId37"/>
    <p:sldId id="271" r:id="rId38"/>
    <p:sldId id="272" r:id="rId39"/>
    <p:sldId id="273" r:id="rId40"/>
    <p:sldId id="327" r:id="rId41"/>
    <p:sldId id="274" r:id="rId42"/>
    <p:sldId id="275" r:id="rId43"/>
    <p:sldId id="276" r:id="rId44"/>
    <p:sldId id="328" r:id="rId45"/>
    <p:sldId id="277" r:id="rId46"/>
    <p:sldId id="278" r:id="rId47"/>
    <p:sldId id="279" r:id="rId48"/>
    <p:sldId id="280" r:id="rId49"/>
    <p:sldId id="281" r:id="rId50"/>
    <p:sldId id="282" r:id="rId51"/>
    <p:sldId id="283"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1F28"/>
    <a:srgbClr val="FFFF00"/>
    <a:srgbClr val="FF9900"/>
    <a:srgbClr val="6FAA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6019" autoAdjust="0"/>
  </p:normalViewPr>
  <p:slideViewPr>
    <p:cSldViewPr>
      <p:cViewPr varScale="1">
        <p:scale>
          <a:sx n="124" d="100"/>
          <a:sy n="124" d="100"/>
        </p:scale>
        <p:origin x="176" y="536"/>
      </p:cViewPr>
      <p:guideLst>
        <p:guide orient="horz" pos="2700"/>
        <p:guide pos="5184"/>
      </p:guideLst>
    </p:cSldViewPr>
  </p:slideViewPr>
  <p:outlineViewPr>
    <p:cViewPr>
      <p:scale>
        <a:sx n="33" d="100"/>
        <a:sy n="33" d="100"/>
      </p:scale>
      <p:origin x="0" y="-1374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30" d="100"/>
        <a:sy n="3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13" Type="http://schemas.openxmlformats.org/officeDocument/2006/relationships/slide" Target="slides/slide24.xml"/><Relationship Id="rId18" Type="http://schemas.openxmlformats.org/officeDocument/2006/relationships/slide" Target="slides/slide30.xml"/><Relationship Id="rId26" Type="http://schemas.openxmlformats.org/officeDocument/2006/relationships/slide" Target="slides/slide43.xml"/><Relationship Id="rId3" Type="http://schemas.openxmlformats.org/officeDocument/2006/relationships/slide" Target="slides/slide3.xml"/><Relationship Id="rId21" Type="http://schemas.openxmlformats.org/officeDocument/2006/relationships/slide" Target="slides/slide35.xml"/><Relationship Id="rId7" Type="http://schemas.openxmlformats.org/officeDocument/2006/relationships/slide" Target="slides/slide18.xml"/><Relationship Id="rId12" Type="http://schemas.openxmlformats.org/officeDocument/2006/relationships/slide" Target="slides/slide23.xml"/><Relationship Id="rId17" Type="http://schemas.openxmlformats.org/officeDocument/2006/relationships/slide" Target="slides/slide29.xml"/><Relationship Id="rId25" Type="http://schemas.openxmlformats.org/officeDocument/2006/relationships/slide" Target="slides/slide42.xml"/><Relationship Id="rId2" Type="http://schemas.openxmlformats.org/officeDocument/2006/relationships/slide" Target="slides/slide2.xml"/><Relationship Id="rId16" Type="http://schemas.openxmlformats.org/officeDocument/2006/relationships/slide" Target="slides/slide28.xml"/><Relationship Id="rId20" Type="http://schemas.openxmlformats.org/officeDocument/2006/relationships/slide" Target="slides/slide34.xml"/><Relationship Id="rId29" Type="http://schemas.openxmlformats.org/officeDocument/2006/relationships/slide" Target="slides/slide49.xml"/><Relationship Id="rId1" Type="http://schemas.openxmlformats.org/officeDocument/2006/relationships/slide" Target="slides/slide1.xml"/><Relationship Id="rId6" Type="http://schemas.openxmlformats.org/officeDocument/2006/relationships/slide" Target="slides/slide17.xml"/><Relationship Id="rId11" Type="http://schemas.openxmlformats.org/officeDocument/2006/relationships/slide" Target="slides/slide22.xml"/><Relationship Id="rId24" Type="http://schemas.openxmlformats.org/officeDocument/2006/relationships/slide" Target="slides/slide41.xml"/><Relationship Id="rId5" Type="http://schemas.openxmlformats.org/officeDocument/2006/relationships/slide" Target="slides/slide15.xml"/><Relationship Id="rId15" Type="http://schemas.openxmlformats.org/officeDocument/2006/relationships/slide" Target="slides/slide26.xml"/><Relationship Id="rId23" Type="http://schemas.openxmlformats.org/officeDocument/2006/relationships/slide" Target="slides/slide38.xml"/><Relationship Id="rId28" Type="http://schemas.openxmlformats.org/officeDocument/2006/relationships/slide" Target="slides/slide48.xml"/><Relationship Id="rId10" Type="http://schemas.openxmlformats.org/officeDocument/2006/relationships/slide" Target="slides/slide21.xml"/><Relationship Id="rId19" Type="http://schemas.openxmlformats.org/officeDocument/2006/relationships/slide" Target="slides/slide31.xml"/><Relationship Id="rId4" Type="http://schemas.openxmlformats.org/officeDocument/2006/relationships/slide" Target="slides/slide10.xml"/><Relationship Id="rId9" Type="http://schemas.openxmlformats.org/officeDocument/2006/relationships/slide" Target="slides/slide20.xml"/><Relationship Id="rId14" Type="http://schemas.openxmlformats.org/officeDocument/2006/relationships/slide" Target="slides/slide25.xml"/><Relationship Id="rId22" Type="http://schemas.openxmlformats.org/officeDocument/2006/relationships/slide" Target="slides/slide36.xml"/><Relationship Id="rId27" Type="http://schemas.openxmlformats.org/officeDocument/2006/relationships/slide" Target="slides/slide45.xml"/><Relationship Id="rId30"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5/14/19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Times New Roman" charset="0"/>
            </a:endParaRPr>
          </a:p>
        </p:txBody>
      </p:sp>
      <p:sp>
        <p:nvSpPr>
          <p:cNvPr id="16386"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218843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26626"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39773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Tree>
    <p:extLst>
      <p:ext uri="{BB962C8B-B14F-4D97-AF65-F5344CB8AC3E}">
        <p14:creationId xmlns:p14="http://schemas.microsoft.com/office/powerpoint/2010/main" val="100879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dirty="0">
              <a:latin typeface="Helvetica Neue Regular" charset="0"/>
            </a:endParaRPr>
          </a:p>
        </p:txBody>
      </p:sp>
      <p:sp>
        <p:nvSpPr>
          <p:cNvPr id="30722"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107" tIns="0" rIns="20107" bIns="0" anchor="b"/>
          <a:lstStyle>
            <a:lvl1pPr defTabSz="965200">
              <a:defRPr sz="3600">
                <a:solidFill>
                  <a:srgbClr val="CF0E30"/>
                </a:solidFill>
                <a:latin typeface="Book Antiqua" charset="0"/>
                <a:ea typeface="ＭＳ Ｐゴシック" charset="-128"/>
              </a:defRPr>
            </a:lvl1pPr>
            <a:lvl2pPr marL="742950" indent="-285750" defTabSz="965200">
              <a:defRPr sz="3600">
                <a:solidFill>
                  <a:srgbClr val="CF0E30"/>
                </a:solidFill>
                <a:latin typeface="Book Antiqua" charset="0"/>
                <a:ea typeface="ＭＳ Ｐゴシック" charset="-128"/>
              </a:defRPr>
            </a:lvl2pPr>
            <a:lvl3pPr marL="1143000" indent="-228600" defTabSz="965200">
              <a:defRPr sz="3600">
                <a:solidFill>
                  <a:srgbClr val="CF0E30"/>
                </a:solidFill>
                <a:latin typeface="Book Antiqua" charset="0"/>
                <a:ea typeface="ＭＳ Ｐゴシック" charset="-128"/>
              </a:defRPr>
            </a:lvl3pPr>
            <a:lvl4pPr marL="1600200" indent="-228600" defTabSz="965200">
              <a:defRPr sz="3600">
                <a:solidFill>
                  <a:srgbClr val="CF0E30"/>
                </a:solidFill>
                <a:latin typeface="Book Antiqua" charset="0"/>
                <a:ea typeface="ＭＳ Ｐゴシック" charset="-128"/>
              </a:defRPr>
            </a:lvl4pPr>
            <a:lvl5pPr marL="2057400" indent="-228600" defTabSz="965200">
              <a:defRPr sz="3600">
                <a:solidFill>
                  <a:srgbClr val="CF0E30"/>
                </a:solidFill>
                <a:latin typeface="Book Antiqua" charset="0"/>
                <a:ea typeface="ＭＳ Ｐゴシック" charset="-128"/>
              </a:defRPr>
            </a:lvl5pPr>
            <a:lvl6pPr marL="2514600" indent="-228600" defTabSz="9652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defTabSz="9652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defTabSz="9652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defTabSz="9652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100" dirty="0">
                <a:solidFill>
                  <a:schemeClr val="tx1"/>
                </a:solidFill>
                <a:latin typeface="Helvetica Neue Regular" charset="0"/>
              </a:rPr>
              <a:t>7</a:t>
            </a:r>
          </a:p>
        </p:txBody>
      </p:sp>
      <p:sp>
        <p:nvSpPr>
          <p:cNvPr id="30723"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dirty="0">
              <a:latin typeface="Helvetica Neue Regular" charset="0"/>
            </a:endParaRPr>
          </a:p>
        </p:txBody>
      </p:sp>
      <p:sp>
        <p:nvSpPr>
          <p:cNvPr id="30724"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dirty="0">
              <a:latin typeface="Helvetica Neue Regular" charset="0"/>
            </a:endParaRPr>
          </a:p>
        </p:txBody>
      </p:sp>
      <p:sp>
        <p:nvSpPr>
          <p:cNvPr id="30725" name="Rectangle 6"/>
          <p:cNvSpPr>
            <a:spLocks noGrp="1" noRot="1" noChangeAspect="1" noChangeArrowheads="1" noTextEdit="1"/>
          </p:cNvSpPr>
          <p:nvPr>
            <p:ph type="sldImg"/>
          </p:nvPr>
        </p:nvSpPr>
        <p:spPr>
          <a:xfrm>
            <a:off x="468313" y="725488"/>
            <a:ext cx="6367462" cy="3582987"/>
          </a:xfrm>
          <a:ln cap="flat"/>
        </p:spPr>
      </p:sp>
      <p:sp>
        <p:nvSpPr>
          <p:cNvPr id="30726"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ndParaRPr>
          </a:p>
        </p:txBody>
      </p:sp>
    </p:spTree>
    <p:extLst>
      <p:ext uri="{BB962C8B-B14F-4D97-AF65-F5344CB8AC3E}">
        <p14:creationId xmlns:p14="http://schemas.microsoft.com/office/powerpoint/2010/main" val="299427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32770"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1014057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656063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469929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4073753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2939661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3255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163064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18434"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3224607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4191392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539340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36866"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1379863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36866"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1917416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36866"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1587395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38914"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1849876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707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43010"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3262740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4505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3402594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47106"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380553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20482"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1993892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293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51202"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2248303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39</a:t>
            </a:fld>
            <a:endParaRPr lang="en-US"/>
          </a:p>
        </p:txBody>
      </p:sp>
    </p:spTree>
    <p:extLst>
      <p:ext uri="{BB962C8B-B14F-4D97-AF65-F5344CB8AC3E}">
        <p14:creationId xmlns:p14="http://schemas.microsoft.com/office/powerpoint/2010/main" val="1098966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53250"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586327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5529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2149397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57346"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2034270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57346"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2401730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Tree>
    <p:extLst>
      <p:ext uri="{BB962C8B-B14F-4D97-AF65-F5344CB8AC3E}">
        <p14:creationId xmlns:p14="http://schemas.microsoft.com/office/powerpoint/2010/main" val="3834938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61442"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2037248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63490"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258699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DA6495-08A5-4780-AF01-64577BB694EC}" type="slidenum">
              <a:rPr lang="en-US" smtClean="0"/>
              <a:t>6</a:t>
            </a:fld>
            <a:endParaRPr lang="en-US"/>
          </a:p>
        </p:txBody>
      </p:sp>
    </p:spTree>
    <p:extLst>
      <p:ext uri="{BB962C8B-B14F-4D97-AF65-F5344CB8AC3E}">
        <p14:creationId xmlns:p14="http://schemas.microsoft.com/office/powerpoint/2010/main" val="3880608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6553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38814522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67586"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42045030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69634"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4156028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71682"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1378088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DA6495-08A5-4780-AF01-64577BB694EC}" type="slidenum">
              <a:rPr lang="en-US" smtClean="0"/>
              <a:t>7</a:t>
            </a:fld>
            <a:endParaRPr lang="en-US"/>
          </a:p>
        </p:txBody>
      </p:sp>
    </p:spTree>
    <p:extLst>
      <p:ext uri="{BB962C8B-B14F-4D97-AF65-F5344CB8AC3E}">
        <p14:creationId xmlns:p14="http://schemas.microsoft.com/office/powerpoint/2010/main" val="401381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8</a:t>
            </a:fld>
            <a:endParaRPr lang="en-US"/>
          </a:p>
        </p:txBody>
      </p:sp>
    </p:spTree>
    <p:extLst>
      <p:ext uri="{BB962C8B-B14F-4D97-AF65-F5344CB8AC3E}">
        <p14:creationId xmlns:p14="http://schemas.microsoft.com/office/powerpoint/2010/main" val="95697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22530"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369649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a:t>
            </a:fld>
            <a:endParaRPr lang="en-US"/>
          </a:p>
        </p:txBody>
      </p:sp>
    </p:spTree>
    <p:extLst>
      <p:ext uri="{BB962C8B-B14F-4D97-AF65-F5344CB8AC3E}">
        <p14:creationId xmlns:p14="http://schemas.microsoft.com/office/powerpoint/2010/main" val="211241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ndParaRPr>
          </a:p>
        </p:txBody>
      </p:sp>
      <p:sp>
        <p:nvSpPr>
          <p:cNvPr id="24578" name="Rectangle 3"/>
          <p:cNvSpPr>
            <a:spLocks noGrp="1" noRot="1" noChangeAspect="1" noChangeArrowheads="1" noTextEdit="1"/>
          </p:cNvSpPr>
          <p:nvPr>
            <p:ph type="sldImg"/>
          </p:nvPr>
        </p:nvSpPr>
        <p:spPr>
          <a:xfrm>
            <a:off x="468313" y="725488"/>
            <a:ext cx="6367462" cy="3582987"/>
          </a:xfrm>
          <a:ln cap="flat"/>
        </p:spPr>
      </p:sp>
    </p:spTree>
    <p:extLst>
      <p:ext uri="{BB962C8B-B14F-4D97-AF65-F5344CB8AC3E}">
        <p14:creationId xmlns:p14="http://schemas.microsoft.com/office/powerpoint/2010/main" val="4217676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5/14/19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5/14/19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5/14/19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5/14/19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5/14/19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5/14/19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100003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5/14/19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2" r:id="rId7"/>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5/14/19</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1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jpeg"/><Relationship Id="rId7"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7.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r>
              <a:rPr lang="en-US" altLang="x-none" dirty="0"/>
              <a:t>Recovery</a:t>
            </a:r>
          </a:p>
        </p:txBody>
      </p:sp>
      <p:sp>
        <p:nvSpPr>
          <p:cNvPr id="15364" name="Rectangle 5"/>
          <p:cNvSpPr>
            <a:spLocks noGrp="1" noChangeArrowheads="1"/>
          </p:cNvSpPr>
          <p:nvPr>
            <p:ph sz="quarter" idx="10"/>
          </p:nvPr>
        </p:nvSpPr>
        <p:spPr/>
        <p:txBody>
          <a:bodyPr/>
          <a:lstStyle/>
          <a:p>
            <a:r>
              <a:rPr lang="en-US" altLang="x-none"/>
              <a:t>R&amp;G - Chapter 20</a:t>
            </a:r>
          </a:p>
        </p:txBody>
      </p:sp>
    </p:spTree>
    <p:extLst>
      <p:ext uri="{BB962C8B-B14F-4D97-AF65-F5344CB8AC3E}">
        <p14:creationId xmlns:p14="http://schemas.microsoft.com/office/powerpoint/2010/main" val="167278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en-US" altLang="x-none" dirty="0"/>
              <a:t>Assumptions for Our Recovery Discussion</a:t>
            </a:r>
          </a:p>
        </p:txBody>
      </p:sp>
      <p:sp>
        <p:nvSpPr>
          <p:cNvPr id="21509" name="Rectangle 5"/>
          <p:cNvSpPr>
            <a:spLocks noGrp="1" noChangeArrowheads="1"/>
          </p:cNvSpPr>
          <p:nvPr>
            <p:ph type="body" idx="1"/>
          </p:nvPr>
        </p:nvSpPr>
        <p:spPr/>
        <p:txBody>
          <a:bodyPr/>
          <a:lstStyle/>
          <a:p>
            <a:r>
              <a:rPr lang="en-US" altLang="x-none" dirty="0"/>
              <a:t>Concurrency control is in effect. </a:t>
            </a:r>
          </a:p>
          <a:p>
            <a:pPr lvl="1"/>
            <a:r>
              <a:rPr lang="en-US" altLang="x-none" b="1" dirty="0"/>
              <a:t>Strict 2PL</a:t>
            </a:r>
            <a:r>
              <a:rPr lang="en-US" altLang="x-none" dirty="0"/>
              <a:t>, in particular.</a:t>
            </a:r>
          </a:p>
          <a:p>
            <a:r>
              <a:rPr lang="en-US" altLang="x-none" dirty="0"/>
              <a:t>Updates are happening “</a:t>
            </a:r>
            <a:r>
              <a:rPr lang="en-US" altLang="ja-JP" dirty="0"/>
              <a:t>in place”.</a:t>
            </a:r>
          </a:p>
          <a:p>
            <a:pPr lvl="1"/>
            <a:r>
              <a:rPr lang="en-US" altLang="x-none" dirty="0"/>
              <a:t>i.e. data is modified in buffer pool and pages in DB are overwritten </a:t>
            </a:r>
          </a:p>
          <a:p>
            <a:pPr lvl="2"/>
            <a:r>
              <a:rPr lang="en-US" altLang="x-none" dirty="0"/>
              <a:t>Transactions are not done on “private copies” of the data.</a:t>
            </a:r>
          </a:p>
        </p:txBody>
      </p:sp>
    </p:spTree>
    <p:extLst>
      <p:ext uri="{BB962C8B-B14F-4D97-AF65-F5344CB8AC3E}">
        <p14:creationId xmlns:p14="http://schemas.microsoft.com/office/powerpoint/2010/main" val="99143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in Simplicity</a:t>
            </a:r>
            <a:endParaRPr lang="en-US" dirty="0"/>
          </a:p>
        </p:txBody>
      </p:sp>
      <p:sp>
        <p:nvSpPr>
          <p:cNvPr id="3" name="Content Placeholder 2"/>
          <p:cNvSpPr>
            <a:spLocks noGrp="1"/>
          </p:cNvSpPr>
          <p:nvPr>
            <p:ph idx="1"/>
          </p:nvPr>
        </p:nvSpPr>
        <p:spPr/>
        <p:txBody>
          <a:bodyPr/>
          <a:lstStyle/>
          <a:p>
            <a:pPr>
              <a:spcAft>
                <a:spcPts val="2000"/>
              </a:spcAft>
            </a:pPr>
            <a:r>
              <a:rPr lang="en-US" altLang="x-none" sz="1800" dirty="0"/>
              <a:t>Devise a </a:t>
            </a:r>
            <a:r>
              <a:rPr lang="en-US" altLang="x-none" sz="1800" u="sng" dirty="0"/>
              <a:t>simple</a:t>
            </a:r>
            <a:r>
              <a:rPr lang="en-US" altLang="x-none" sz="1800" dirty="0"/>
              <a:t> scheme (requiring no logging) for Atomicity &amp; Durability</a:t>
            </a:r>
            <a:endParaRPr lang="en-US" altLang="x-none" dirty="0"/>
          </a:p>
          <a:p>
            <a:r>
              <a:rPr lang="en-US" altLang="x-none" sz="1800" dirty="0"/>
              <a:t>Questions:</a:t>
            </a:r>
          </a:p>
          <a:p>
            <a:pPr lvl="1"/>
            <a:r>
              <a:rPr lang="en-US" altLang="x-none" dirty="0"/>
              <a:t>What is happening during the transaction?</a:t>
            </a:r>
          </a:p>
          <a:p>
            <a:pPr lvl="1"/>
            <a:r>
              <a:rPr lang="en-US" altLang="x-none" dirty="0"/>
              <a:t>What happens at commit for Durability?</a:t>
            </a:r>
          </a:p>
          <a:p>
            <a:pPr lvl="1"/>
            <a:r>
              <a:rPr lang="en-US" altLang="x-none" dirty="0"/>
              <a:t>How do you rollback on abort?</a:t>
            </a:r>
          </a:p>
          <a:p>
            <a:pPr lvl="1"/>
            <a:r>
              <a:rPr lang="en-US" altLang="x-none" dirty="0"/>
              <a:t>How is Atomicity guaranteed?</a:t>
            </a:r>
          </a:p>
          <a:p>
            <a:pPr lvl="1"/>
            <a:r>
              <a:rPr lang="en-US" altLang="x-none" dirty="0"/>
              <a:t>Any limitations/assumptions?</a:t>
            </a:r>
          </a:p>
        </p:txBody>
      </p:sp>
      <p:grpSp>
        <p:nvGrpSpPr>
          <p:cNvPr id="12" name="Group 11" title="Diagram">
            <a:extLst>
              <a:ext uri="{FF2B5EF4-FFF2-40B4-BE49-F238E27FC236}">
                <a16:creationId xmlns:a16="http://schemas.microsoft.com/office/drawing/2014/main" id="{22CD993F-68AC-1C4F-BD51-57C48D4B8404}"/>
              </a:ext>
            </a:extLst>
          </p:cNvPr>
          <p:cNvGrpSpPr/>
          <p:nvPr/>
        </p:nvGrpSpPr>
        <p:grpSpPr>
          <a:xfrm>
            <a:off x="7028961" y="1665084"/>
            <a:ext cx="1674629" cy="1861092"/>
            <a:chOff x="7028961" y="1665084"/>
            <a:chExt cx="1674629" cy="1861092"/>
          </a:xfrm>
        </p:grpSpPr>
        <p:sp>
          <p:nvSpPr>
            <p:cNvPr id="6" name="Rectangle 5"/>
            <p:cNvSpPr/>
            <p:nvPr/>
          </p:nvSpPr>
          <p:spPr bwMode="auto">
            <a:xfrm>
              <a:off x="7325963" y="1665084"/>
              <a:ext cx="1225537" cy="605279"/>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Buffer Pool</a:t>
              </a:r>
            </a:p>
          </p:txBody>
        </p:sp>
        <p:grpSp>
          <p:nvGrpSpPr>
            <p:cNvPr id="10" name="Group 9"/>
            <p:cNvGrpSpPr/>
            <p:nvPr/>
          </p:nvGrpSpPr>
          <p:grpSpPr>
            <a:xfrm>
              <a:off x="7028961" y="2815214"/>
              <a:ext cx="1674629" cy="710962"/>
              <a:chOff x="5863582" y="4974281"/>
              <a:chExt cx="3132137" cy="1727200"/>
            </a:xfrm>
          </p:grpSpPr>
          <p:pic>
            <p:nvPicPr>
              <p:cNvPr id="4" name="Picture 5" descr="skitched-3-4.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Database</a:t>
                </a:r>
              </a:p>
            </p:txBody>
          </p:sp>
        </p:grpSp>
        <p:cxnSp>
          <p:nvCxnSpPr>
            <p:cNvPr id="9" name="Straight Connector 8"/>
            <p:cNvCxnSpPr>
              <a:cxnSpLocks/>
              <a:stCxn id="6" idx="2"/>
            </p:cNvCxnSpPr>
            <p:nvPr/>
          </p:nvCxnSpPr>
          <p:spPr bwMode="auto">
            <a:xfrm>
              <a:off x="7938732" y="2270363"/>
              <a:ext cx="0" cy="68238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Tree>
    <p:extLst>
      <p:ext uri="{BB962C8B-B14F-4D97-AF65-F5344CB8AC3E}">
        <p14:creationId xmlns:p14="http://schemas.microsoft.com/office/powerpoint/2010/main" val="120129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in Simplicity, </a:t>
            </a:r>
            <a:r>
              <a:rPr lang="en-US" dirty="0" err="1"/>
              <a:t>cont</a:t>
            </a:r>
            <a:endParaRPr lang="en-US" dirty="0"/>
          </a:p>
        </p:txBody>
      </p:sp>
      <p:sp>
        <p:nvSpPr>
          <p:cNvPr id="3" name="Content Placeholder 2"/>
          <p:cNvSpPr>
            <a:spLocks noGrp="1"/>
          </p:cNvSpPr>
          <p:nvPr>
            <p:ph idx="1"/>
          </p:nvPr>
        </p:nvSpPr>
        <p:spPr/>
        <p:txBody>
          <a:bodyPr>
            <a:normAutofit lnSpcReduction="10000"/>
          </a:bodyPr>
          <a:lstStyle/>
          <a:p>
            <a:pPr>
              <a:spcAft>
                <a:spcPts val="2000"/>
              </a:spcAft>
            </a:pPr>
            <a:r>
              <a:rPr lang="en-US" altLang="x-none" sz="1800" dirty="0"/>
              <a:t>Devise a </a:t>
            </a:r>
            <a:r>
              <a:rPr lang="en-US" altLang="x-none" sz="1800" u="sng" dirty="0"/>
              <a:t>simple</a:t>
            </a:r>
            <a:r>
              <a:rPr lang="en-US" altLang="x-none" sz="1800" dirty="0"/>
              <a:t> scheme (requiring no logging) for Atomicity &amp; Durability</a:t>
            </a:r>
            <a:endParaRPr lang="en-US" altLang="x-none" dirty="0"/>
          </a:p>
          <a:p>
            <a:r>
              <a:rPr lang="en-US" altLang="x-none" sz="1800" dirty="0"/>
              <a:t>Example:</a:t>
            </a:r>
          </a:p>
          <a:p>
            <a:pPr marL="800100" lvl="1" indent="-342900">
              <a:buFont typeface="+mj-lt"/>
              <a:buAutoNum type="arabicPeriod"/>
            </a:pPr>
            <a:r>
              <a:rPr lang="en-US" altLang="x-none" dirty="0"/>
              <a:t>Dirty buffer pages stay pinned in the buffer pool</a:t>
            </a:r>
          </a:p>
          <a:p>
            <a:pPr marL="1200150" lvl="2" indent="-342900"/>
            <a:r>
              <a:rPr lang="en-US" altLang="x-none" dirty="0"/>
              <a:t>Can’t be “stolen” by replacement policy</a:t>
            </a:r>
          </a:p>
          <a:p>
            <a:pPr marL="1200150" lvl="2" indent="-342900"/>
            <a:r>
              <a:rPr lang="en-US" altLang="x-none" dirty="0"/>
              <a:t>Page-level locking to ensure 1 transaction per page</a:t>
            </a:r>
          </a:p>
          <a:p>
            <a:pPr marL="800100" lvl="1" indent="-342900">
              <a:buFont typeface="+mj-lt"/>
              <a:buAutoNum type="arabicPeriod"/>
            </a:pPr>
            <a:r>
              <a:rPr lang="en-US" altLang="x-none" dirty="0"/>
              <a:t>At commit, we:</a:t>
            </a:r>
          </a:p>
          <a:p>
            <a:pPr marL="1257300" lvl="2" indent="-342900">
              <a:buFont typeface="+mj-lt"/>
              <a:buAutoNum type="alphaLcPeriod"/>
            </a:pPr>
            <a:r>
              <a:rPr lang="en-US" altLang="x-none" dirty="0"/>
              <a:t>Force dirty pages to disk</a:t>
            </a:r>
          </a:p>
          <a:p>
            <a:pPr marL="1257300" lvl="2" indent="-342900">
              <a:buFont typeface="+mj-lt"/>
              <a:buAutoNum type="alphaLcPeriod"/>
            </a:pPr>
            <a:r>
              <a:rPr lang="en-US" altLang="x-none" dirty="0"/>
              <a:t>Unpin those pages</a:t>
            </a:r>
          </a:p>
          <a:p>
            <a:pPr marL="1257300" lvl="2" indent="-342900">
              <a:buFont typeface="+mj-lt"/>
              <a:buAutoNum type="alphaLcPeriod"/>
            </a:pPr>
            <a:r>
              <a:rPr lang="en-US" altLang="x-none" i="1" dirty="0"/>
              <a:t>Then</a:t>
            </a:r>
            <a:r>
              <a:rPr lang="en-US" altLang="x-none" b="1" i="1" dirty="0"/>
              <a:t> </a:t>
            </a:r>
            <a:r>
              <a:rPr lang="en-US" altLang="x-none" dirty="0"/>
              <a:t>we commit</a:t>
            </a:r>
            <a:endParaRPr lang="en-US" altLang="x-none" i="1" dirty="0"/>
          </a:p>
          <a:p>
            <a:r>
              <a:rPr lang="en-US" altLang="x-none" sz="1800" dirty="0" err="1"/>
              <a:t>Unfotunately</a:t>
            </a:r>
            <a:r>
              <a:rPr lang="en-US" altLang="x-none" sz="1800" dirty="0"/>
              <a:t>, this doesn’t work!</a:t>
            </a:r>
          </a:p>
          <a:p>
            <a:pPr lvl="1"/>
            <a:endParaRPr lang="en-US" altLang="x-none" dirty="0"/>
          </a:p>
        </p:txBody>
      </p:sp>
      <p:grpSp>
        <p:nvGrpSpPr>
          <p:cNvPr id="12" name="Group 11" title="Diagram">
            <a:extLst>
              <a:ext uri="{FF2B5EF4-FFF2-40B4-BE49-F238E27FC236}">
                <a16:creationId xmlns:a16="http://schemas.microsoft.com/office/drawing/2014/main" id="{22CD993F-68AC-1C4F-BD51-57C48D4B8404}"/>
              </a:ext>
            </a:extLst>
          </p:cNvPr>
          <p:cNvGrpSpPr/>
          <p:nvPr/>
        </p:nvGrpSpPr>
        <p:grpSpPr>
          <a:xfrm>
            <a:off x="7028961" y="1665084"/>
            <a:ext cx="1674629" cy="1861092"/>
            <a:chOff x="7028961" y="1665084"/>
            <a:chExt cx="1674629" cy="1861092"/>
          </a:xfrm>
        </p:grpSpPr>
        <p:sp>
          <p:nvSpPr>
            <p:cNvPr id="6" name="Rectangle 5"/>
            <p:cNvSpPr/>
            <p:nvPr/>
          </p:nvSpPr>
          <p:spPr bwMode="auto">
            <a:xfrm>
              <a:off x="7325963" y="1665084"/>
              <a:ext cx="1225537" cy="605279"/>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Buffer Pool</a:t>
              </a:r>
            </a:p>
          </p:txBody>
        </p:sp>
        <p:grpSp>
          <p:nvGrpSpPr>
            <p:cNvPr id="10" name="Group 9"/>
            <p:cNvGrpSpPr/>
            <p:nvPr/>
          </p:nvGrpSpPr>
          <p:grpSpPr>
            <a:xfrm>
              <a:off x="7028961" y="2815214"/>
              <a:ext cx="1674629" cy="710962"/>
              <a:chOff x="5863582" y="4974281"/>
              <a:chExt cx="3132137" cy="1727200"/>
            </a:xfrm>
          </p:grpSpPr>
          <p:pic>
            <p:nvPicPr>
              <p:cNvPr id="4" name="Picture 5" descr="skitched-3-4.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Database</a:t>
                </a:r>
              </a:p>
            </p:txBody>
          </p:sp>
        </p:grpSp>
        <p:cxnSp>
          <p:nvCxnSpPr>
            <p:cNvPr id="9" name="Straight Connector 8"/>
            <p:cNvCxnSpPr>
              <a:cxnSpLocks/>
              <a:stCxn id="6" idx="2"/>
            </p:cNvCxnSpPr>
            <p:nvPr/>
          </p:nvCxnSpPr>
          <p:spPr bwMode="auto">
            <a:xfrm>
              <a:off x="7938732" y="2270363"/>
              <a:ext cx="0" cy="68238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Tree>
    <p:extLst>
      <p:ext uri="{BB962C8B-B14F-4D97-AF65-F5344CB8AC3E}">
        <p14:creationId xmlns:p14="http://schemas.microsoft.com/office/powerpoint/2010/main" val="296857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Our Simplistic Solution</a:t>
            </a:r>
          </a:p>
        </p:txBody>
      </p:sp>
      <p:sp>
        <p:nvSpPr>
          <p:cNvPr id="3" name="Content Placeholder 2"/>
          <p:cNvSpPr>
            <a:spLocks noGrp="1"/>
          </p:cNvSpPr>
          <p:nvPr>
            <p:ph idx="1"/>
          </p:nvPr>
        </p:nvSpPr>
        <p:spPr/>
        <p:txBody>
          <a:bodyPr/>
          <a:lstStyle/>
          <a:p>
            <a:pPr marL="457200" indent="-457200">
              <a:buFont typeface="+mj-lt"/>
              <a:buAutoNum type="arabicPeriod"/>
            </a:pPr>
            <a:r>
              <a:rPr lang="en-US" altLang="x-none" dirty="0"/>
              <a:t>All dirty pages stay pinned in the buffer pool</a:t>
            </a:r>
            <a:br>
              <a:rPr lang="en-US" altLang="x-none" dirty="0"/>
            </a:br>
            <a:r>
              <a:rPr lang="en-US" altLang="x-none" dirty="0"/>
              <a:t>	</a:t>
            </a:r>
            <a:r>
              <a:rPr lang="en-US" altLang="x-none" i="1" dirty="0">
                <a:solidFill>
                  <a:schemeClr val="accent1"/>
                </a:solidFill>
              </a:rPr>
              <a:t>What happens if buffer pool fills up?</a:t>
            </a:r>
            <a:br>
              <a:rPr lang="en-US" altLang="x-none" i="1" dirty="0">
                <a:solidFill>
                  <a:schemeClr val="accent1"/>
                </a:solidFill>
              </a:rPr>
            </a:br>
            <a:r>
              <a:rPr lang="en-US" altLang="x-none" i="1" dirty="0">
                <a:solidFill>
                  <a:schemeClr val="accent1"/>
                </a:solidFill>
              </a:rPr>
              <a:t>	Not scalable!</a:t>
            </a:r>
            <a:endParaRPr lang="en-US" altLang="x-none" dirty="0"/>
          </a:p>
          <a:p>
            <a:pPr marL="457200" indent="-457200">
              <a:buFont typeface="+mj-lt"/>
              <a:buAutoNum type="arabicPeriod"/>
            </a:pPr>
            <a:r>
              <a:rPr lang="en-US" altLang="x-none" dirty="0"/>
              <a:t>At commit, we:</a:t>
            </a:r>
          </a:p>
          <a:p>
            <a:pPr marL="800100" lvl="1" indent="-342900">
              <a:buFont typeface="+mj-lt"/>
              <a:buAutoNum type="alphaLcPeriod"/>
            </a:pPr>
            <a:r>
              <a:rPr lang="en-US" altLang="x-none" dirty="0"/>
              <a:t>Force dirty pages to disk</a:t>
            </a:r>
          </a:p>
          <a:p>
            <a:pPr marL="800100" lvl="1" indent="-342900">
              <a:buFont typeface="+mj-lt"/>
              <a:buAutoNum type="alphaLcPeriod"/>
            </a:pPr>
            <a:r>
              <a:rPr lang="en-US" altLang="x-none" dirty="0"/>
              <a:t>Unpin those pages</a:t>
            </a:r>
          </a:p>
          <a:p>
            <a:pPr marL="800100" lvl="1" indent="-342900">
              <a:buFont typeface="+mj-lt"/>
              <a:buAutoNum type="alphaLcPeriod"/>
            </a:pPr>
            <a:r>
              <a:rPr lang="en-US" altLang="x-none" i="1" dirty="0"/>
              <a:t>Then</a:t>
            </a:r>
            <a:r>
              <a:rPr lang="en-US" altLang="x-none" b="1" i="1" dirty="0"/>
              <a:t> </a:t>
            </a:r>
            <a:r>
              <a:rPr lang="en-US" altLang="x-none" dirty="0"/>
              <a:t>we commit</a:t>
            </a:r>
            <a:br>
              <a:rPr lang="en-US" altLang="x-none" dirty="0"/>
            </a:br>
            <a:r>
              <a:rPr lang="en-US" altLang="x-none" i="1" dirty="0">
                <a:solidFill>
                  <a:schemeClr val="accent1"/>
                </a:solidFill>
              </a:rPr>
              <a:t>What if DBMS crashes halfway through step a?</a:t>
            </a:r>
            <a:br>
              <a:rPr lang="en-US" altLang="x-none" i="1" dirty="0">
                <a:solidFill>
                  <a:schemeClr val="accent1"/>
                </a:solidFill>
              </a:rPr>
            </a:br>
            <a:r>
              <a:rPr lang="en-US" altLang="x-none" i="1" dirty="0">
                <a:solidFill>
                  <a:schemeClr val="accent1"/>
                </a:solidFill>
              </a:rPr>
              <a:t>Not atomic!</a:t>
            </a:r>
            <a:endParaRPr lang="en-US" altLang="x-none" dirty="0"/>
          </a:p>
          <a:p>
            <a:endParaRPr lang="en-US" altLang="x-none" i="1" dirty="0"/>
          </a:p>
          <a:p>
            <a:pPr marL="457200" lvl="1" indent="0">
              <a:buNone/>
            </a:pPr>
            <a:endParaRPr lang="en-US" altLang="x-none" dirty="0"/>
          </a:p>
        </p:txBody>
      </p:sp>
      <p:grpSp>
        <p:nvGrpSpPr>
          <p:cNvPr id="12" name="Group 11" title="Diagram">
            <a:extLst>
              <a:ext uri="{FF2B5EF4-FFF2-40B4-BE49-F238E27FC236}">
                <a16:creationId xmlns:a16="http://schemas.microsoft.com/office/drawing/2014/main" id="{22CD993F-68AC-1C4F-BD51-57C48D4B8404}"/>
              </a:ext>
            </a:extLst>
          </p:cNvPr>
          <p:cNvGrpSpPr/>
          <p:nvPr/>
        </p:nvGrpSpPr>
        <p:grpSpPr>
          <a:xfrm>
            <a:off x="7028961" y="1665084"/>
            <a:ext cx="1674629" cy="1861092"/>
            <a:chOff x="7028961" y="1665084"/>
            <a:chExt cx="1674629" cy="1861092"/>
          </a:xfrm>
        </p:grpSpPr>
        <p:sp>
          <p:nvSpPr>
            <p:cNvPr id="6" name="Rectangle 5"/>
            <p:cNvSpPr/>
            <p:nvPr/>
          </p:nvSpPr>
          <p:spPr bwMode="auto">
            <a:xfrm>
              <a:off x="7325963" y="1665084"/>
              <a:ext cx="1225537" cy="605279"/>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Buffer Pool</a:t>
              </a:r>
            </a:p>
          </p:txBody>
        </p:sp>
        <p:grpSp>
          <p:nvGrpSpPr>
            <p:cNvPr id="10" name="Group 9"/>
            <p:cNvGrpSpPr/>
            <p:nvPr/>
          </p:nvGrpSpPr>
          <p:grpSpPr>
            <a:xfrm>
              <a:off x="7028961" y="2815214"/>
              <a:ext cx="1674629" cy="710962"/>
              <a:chOff x="5863582" y="4974281"/>
              <a:chExt cx="3132137" cy="1727200"/>
            </a:xfrm>
          </p:grpSpPr>
          <p:pic>
            <p:nvPicPr>
              <p:cNvPr id="4" name="Picture 5" descr="skitched-3-4.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Database</a:t>
                </a:r>
              </a:p>
            </p:txBody>
          </p:sp>
        </p:grpSp>
        <p:cxnSp>
          <p:nvCxnSpPr>
            <p:cNvPr id="9" name="Straight Connector 8"/>
            <p:cNvCxnSpPr>
              <a:cxnSpLocks/>
              <a:stCxn id="6" idx="2"/>
            </p:cNvCxnSpPr>
            <p:nvPr/>
          </p:nvCxnSpPr>
          <p:spPr bwMode="auto">
            <a:xfrm>
              <a:off x="7938732" y="2270363"/>
              <a:ext cx="0" cy="68238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Tree>
    <p:extLst>
      <p:ext uri="{BB962C8B-B14F-4D97-AF65-F5344CB8AC3E}">
        <p14:creationId xmlns:p14="http://schemas.microsoft.com/office/powerpoint/2010/main" val="88752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ltLang="x-none" dirty="0"/>
              <a:t>Buffer Management Plays a Key Role</a:t>
            </a:r>
          </a:p>
        </p:txBody>
      </p:sp>
      <p:sp>
        <p:nvSpPr>
          <p:cNvPr id="2" name="Content Placeholder 1"/>
          <p:cNvSpPr>
            <a:spLocks noGrp="1"/>
          </p:cNvSpPr>
          <p:nvPr>
            <p:ph idx="1"/>
          </p:nvPr>
        </p:nvSpPr>
        <p:spPr>
          <a:xfrm>
            <a:off x="457200" y="1200151"/>
            <a:ext cx="6284371" cy="3394472"/>
          </a:xfrm>
        </p:spPr>
        <p:txBody>
          <a:bodyPr>
            <a:normAutofit fontScale="77500" lnSpcReduction="20000"/>
          </a:bodyPr>
          <a:lstStyle/>
          <a:p>
            <a:r>
              <a:rPr lang="en-US" altLang="x-none" b="1" dirty="0"/>
              <a:t>NO STEAL policy </a:t>
            </a:r>
            <a:r>
              <a:rPr lang="en-US" altLang="x-none" dirty="0"/>
              <a:t>– </a:t>
            </a:r>
            <a:r>
              <a:rPr lang="en-US" altLang="x-none" sz="1800" dirty="0"/>
              <a:t>don’t</a:t>
            </a:r>
            <a:r>
              <a:rPr lang="en-US" altLang="ja-JP" sz="1800" dirty="0"/>
              <a:t> allow buffer-pool frames with </a:t>
            </a:r>
            <a:r>
              <a:rPr lang="en-US" altLang="ja-JP" sz="1800" dirty="0" err="1"/>
              <a:t>uncommited</a:t>
            </a:r>
            <a:r>
              <a:rPr lang="en-US" altLang="ja-JP" sz="1800" dirty="0"/>
              <a:t> </a:t>
            </a:r>
          </a:p>
          <a:p>
            <a:pPr marL="2560320" indent="0">
              <a:buNone/>
            </a:pPr>
            <a:r>
              <a:rPr lang="en-US" altLang="ja-JP" sz="1800" dirty="0"/>
              <a:t>updates to be replaced (or otherwise flushed to disk).</a:t>
            </a:r>
          </a:p>
          <a:p>
            <a:pPr lvl="1"/>
            <a:r>
              <a:rPr lang="en-US" altLang="x-none" dirty="0"/>
              <a:t>Useful for achieving atomicity without UNDO logging.</a:t>
            </a:r>
          </a:p>
          <a:p>
            <a:pPr lvl="1"/>
            <a:r>
              <a:rPr lang="en-US" altLang="x-none" dirty="0"/>
              <a:t>But can cause poor performance (</a:t>
            </a:r>
            <a:r>
              <a:rPr lang="en-US" altLang="x-none" dirty="0">
                <a:solidFill>
                  <a:schemeClr val="accent1"/>
                </a:solidFill>
              </a:rPr>
              <a:t>pinned pages limit buffer replacement</a:t>
            </a:r>
            <a:r>
              <a:rPr lang="en-US" altLang="x-none" dirty="0"/>
              <a:t>)</a:t>
            </a:r>
          </a:p>
          <a:p>
            <a:r>
              <a:rPr lang="en-US" altLang="x-none" b="1" dirty="0"/>
              <a:t>FORCE policy</a:t>
            </a:r>
            <a:r>
              <a:rPr lang="en-US" altLang="x-none" dirty="0"/>
              <a:t>: </a:t>
            </a:r>
            <a:r>
              <a:rPr lang="en-US" altLang="x-none" sz="1800" dirty="0"/>
              <a:t>make sure every update is “forced” onto the DB disk </a:t>
            </a:r>
          </a:p>
          <a:p>
            <a:pPr marL="2103120" indent="0">
              <a:buNone/>
            </a:pPr>
            <a:r>
              <a:rPr lang="en-US" altLang="x-none" sz="1800" dirty="0"/>
              <a:t>before commit.</a:t>
            </a:r>
          </a:p>
          <a:p>
            <a:pPr lvl="1"/>
            <a:r>
              <a:rPr lang="en-US" altLang="x-none" dirty="0"/>
              <a:t>Provides durability without REDO logging.</a:t>
            </a:r>
          </a:p>
          <a:p>
            <a:pPr lvl="1"/>
            <a:r>
              <a:rPr lang="en-US" altLang="x-none" dirty="0"/>
              <a:t>But, can cause poor performance (</a:t>
            </a:r>
            <a:r>
              <a:rPr lang="en-US" altLang="x-none" dirty="0">
                <a:solidFill>
                  <a:schemeClr val="accent1"/>
                </a:solidFill>
              </a:rPr>
              <a:t>lots of random I/O to commit</a:t>
            </a:r>
            <a:r>
              <a:rPr lang="en-US" altLang="x-none" dirty="0"/>
              <a:t>)</a:t>
            </a:r>
          </a:p>
          <a:p>
            <a:pPr>
              <a:spcBef>
                <a:spcPts val="2000"/>
              </a:spcBef>
            </a:pPr>
            <a:r>
              <a:rPr lang="en-US" altLang="x-none" dirty="0">
                <a:latin typeface="Helvetica Neue Regular" charset="0"/>
              </a:rPr>
              <a:t>Our simple idea was NO STEAL/FORCE</a:t>
            </a:r>
          </a:p>
          <a:p>
            <a:pPr lvl="1">
              <a:spcBef>
                <a:spcPts val="408"/>
              </a:spcBef>
            </a:pPr>
            <a:r>
              <a:rPr lang="en-US" altLang="x-none" dirty="0">
                <a:latin typeface="Helvetica Neue Regular" charset="0"/>
              </a:rPr>
              <a:t>And even that </a:t>
            </a:r>
            <a:r>
              <a:rPr lang="en-US" altLang="x-none" dirty="0">
                <a:solidFill>
                  <a:schemeClr val="accent1"/>
                </a:solidFill>
                <a:latin typeface="Helvetica Neue Regular" charset="0"/>
              </a:rPr>
              <a:t>didn’t really achieve atomicity</a:t>
            </a:r>
          </a:p>
          <a:p>
            <a:pPr marL="0" indent="0">
              <a:buNone/>
            </a:pPr>
            <a:endParaRPr lang="en-US" altLang="x-none" dirty="0"/>
          </a:p>
          <a:p>
            <a:endParaRPr lang="en-US" altLang="x-none" dirty="0"/>
          </a:p>
        </p:txBody>
      </p:sp>
      <p:grpSp>
        <p:nvGrpSpPr>
          <p:cNvPr id="4" name="Group 3" title="Diagram">
            <a:extLst>
              <a:ext uri="{FF2B5EF4-FFF2-40B4-BE49-F238E27FC236}">
                <a16:creationId xmlns:a16="http://schemas.microsoft.com/office/drawing/2014/main" id="{22CD993F-68AC-1C4F-BD51-57C48D4B8404}"/>
              </a:ext>
            </a:extLst>
          </p:cNvPr>
          <p:cNvGrpSpPr/>
          <p:nvPr/>
        </p:nvGrpSpPr>
        <p:grpSpPr>
          <a:xfrm>
            <a:off x="7028961" y="1665084"/>
            <a:ext cx="1674629" cy="1861092"/>
            <a:chOff x="7028961" y="1665084"/>
            <a:chExt cx="1674629" cy="1861092"/>
          </a:xfrm>
        </p:grpSpPr>
        <p:sp>
          <p:nvSpPr>
            <p:cNvPr id="5" name="Rectangle 4"/>
            <p:cNvSpPr/>
            <p:nvPr/>
          </p:nvSpPr>
          <p:spPr bwMode="auto">
            <a:xfrm>
              <a:off x="7325963" y="1665084"/>
              <a:ext cx="1225537" cy="605279"/>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Buffer Pool</a:t>
              </a:r>
            </a:p>
          </p:txBody>
        </p:sp>
        <p:grpSp>
          <p:nvGrpSpPr>
            <p:cNvPr id="6" name="Group 5"/>
            <p:cNvGrpSpPr/>
            <p:nvPr/>
          </p:nvGrpSpPr>
          <p:grpSpPr>
            <a:xfrm>
              <a:off x="7028961" y="2815214"/>
              <a:ext cx="1674629" cy="710962"/>
              <a:chOff x="5863582" y="4974281"/>
              <a:chExt cx="3132137" cy="1727200"/>
            </a:xfrm>
          </p:grpSpPr>
          <p:pic>
            <p:nvPicPr>
              <p:cNvPr id="8" name="Picture 7" descr="skitched-3-4.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Database</a:t>
                </a:r>
              </a:p>
            </p:txBody>
          </p:sp>
        </p:grpSp>
        <p:cxnSp>
          <p:nvCxnSpPr>
            <p:cNvPr id="7" name="Straight Connector 6"/>
            <p:cNvCxnSpPr>
              <a:cxnSpLocks/>
              <a:stCxn id="8" idx="2"/>
            </p:cNvCxnSpPr>
            <p:nvPr/>
          </p:nvCxnSpPr>
          <p:spPr bwMode="auto">
            <a:xfrm>
              <a:off x="7938732" y="2270363"/>
              <a:ext cx="0" cy="68238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Tree>
    <p:extLst>
      <p:ext uri="{BB962C8B-B14F-4D97-AF65-F5344CB8AC3E}">
        <p14:creationId xmlns:p14="http://schemas.microsoft.com/office/powerpoint/2010/main" val="13860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US" altLang="x-none"/>
              <a:t>Preferred Policy: Steal/No-Force</a:t>
            </a:r>
          </a:p>
        </p:txBody>
      </p:sp>
      <p:sp>
        <p:nvSpPr>
          <p:cNvPr id="14341" name="Rectangle 5"/>
          <p:cNvSpPr>
            <a:spLocks noGrp="1" noChangeArrowheads="1"/>
          </p:cNvSpPr>
          <p:nvPr>
            <p:ph idx="1"/>
          </p:nvPr>
        </p:nvSpPr>
        <p:spPr/>
        <p:txBody>
          <a:bodyPr>
            <a:normAutofit fontScale="92500" lnSpcReduction="10000"/>
          </a:bodyPr>
          <a:lstStyle/>
          <a:p>
            <a:r>
              <a:rPr lang="en-US" altLang="x-none" dirty="0"/>
              <a:t>Most complicated, but highest performance.</a:t>
            </a:r>
          </a:p>
          <a:p>
            <a:r>
              <a:rPr lang="en-US" altLang="x-none" b="1" dirty="0"/>
              <a:t>NO FORCE  </a:t>
            </a:r>
            <a:r>
              <a:rPr lang="en-US" altLang="x-none" dirty="0"/>
              <a:t>(complicates enforcing Durability)</a:t>
            </a:r>
          </a:p>
          <a:p>
            <a:pPr lvl="1"/>
            <a:r>
              <a:rPr lang="en-US" altLang="x-none" dirty="0"/>
              <a:t>Problem: System crash before dirty buffer page of a committed transaction is flushed to DB disk.</a:t>
            </a:r>
          </a:p>
          <a:p>
            <a:pPr lvl="1"/>
            <a:r>
              <a:rPr lang="en-US" altLang="x-none" dirty="0"/>
              <a:t>Solution: Flush as little as possible, in a convenient place, prior to commit. Allows </a:t>
            </a:r>
            <a:r>
              <a:rPr lang="en-US" altLang="x-none" dirty="0" err="1"/>
              <a:t>REDOing</a:t>
            </a:r>
            <a:r>
              <a:rPr lang="en-US" altLang="x-none" dirty="0"/>
              <a:t> modifications.</a:t>
            </a:r>
          </a:p>
          <a:p>
            <a:pPr>
              <a:spcBef>
                <a:spcPts val="1500"/>
              </a:spcBef>
            </a:pPr>
            <a:r>
              <a:rPr lang="en-US" altLang="x-none" b="1" dirty="0"/>
              <a:t>STEAL </a:t>
            </a:r>
            <a:r>
              <a:rPr lang="en-US" altLang="x-none" dirty="0"/>
              <a:t> (complicates enforcing Atomicity)</a:t>
            </a:r>
          </a:p>
          <a:p>
            <a:pPr lvl="1"/>
            <a:r>
              <a:rPr lang="en-US" altLang="x-none" dirty="0"/>
              <a:t>What if a Xact that flushed updates to DB disk aborts?</a:t>
            </a:r>
          </a:p>
          <a:p>
            <a:pPr lvl="1"/>
            <a:r>
              <a:rPr lang="en-US" altLang="x-none" dirty="0"/>
              <a:t>What if system crashes before Xact is finished?</a:t>
            </a:r>
          </a:p>
          <a:p>
            <a:pPr lvl="1"/>
            <a:r>
              <a:rPr lang="en-US" altLang="x-none" dirty="0"/>
              <a:t>Must remember the old value of flushed pages</a:t>
            </a:r>
          </a:p>
          <a:p>
            <a:pPr lvl="2"/>
            <a:r>
              <a:rPr lang="en-US" altLang="x-none" dirty="0"/>
              <a:t>(to support </a:t>
            </a:r>
            <a:r>
              <a:rPr lang="en-US" altLang="x-none" dirty="0" err="1"/>
              <a:t>UNDOing</a:t>
            </a:r>
            <a:r>
              <a:rPr lang="en-US" altLang="x-none" dirty="0"/>
              <a:t> the write to those pages).</a:t>
            </a:r>
          </a:p>
        </p:txBody>
      </p:sp>
      <p:sp>
        <p:nvSpPr>
          <p:cNvPr id="2" name="TextBox 1">
            <a:extLst>
              <a:ext uri="{FF2B5EF4-FFF2-40B4-BE49-F238E27FC236}">
                <a16:creationId xmlns:a16="http://schemas.microsoft.com/office/drawing/2014/main" id="{65F583CB-B9ED-48ED-9698-67C03C001622}"/>
              </a:ext>
            </a:extLst>
          </p:cNvPr>
          <p:cNvSpPr txBox="1"/>
          <p:nvPr/>
        </p:nvSpPr>
        <p:spPr>
          <a:xfrm>
            <a:off x="228600" y="4552950"/>
            <a:ext cx="3762568" cy="523220"/>
          </a:xfrm>
          <a:prstGeom prst="rect">
            <a:avLst/>
          </a:prstGeom>
          <a:noFill/>
        </p:spPr>
        <p:txBody>
          <a:bodyPr wrap="none" rtlCol="0">
            <a:spAutoFit/>
          </a:bodyPr>
          <a:lstStyle/>
          <a:p>
            <a:r>
              <a:rPr lang="en-US" sz="1400" i="1" dirty="0">
                <a:solidFill>
                  <a:schemeClr val="accent1"/>
                </a:solidFill>
              </a:rPr>
              <a:t>This is a dense slide … and the crux of the lecture.</a:t>
            </a:r>
            <a:br>
              <a:rPr lang="en-US" sz="1400" i="1" dirty="0">
                <a:solidFill>
                  <a:schemeClr val="accent1"/>
                </a:solidFill>
              </a:rPr>
            </a:br>
            <a:r>
              <a:rPr lang="en-US" sz="1400" i="1" dirty="0">
                <a:solidFill>
                  <a:schemeClr val="accent1"/>
                </a:solidFill>
              </a:rPr>
              <a:t>Read it over carefully, and return to it later!</a:t>
            </a:r>
          </a:p>
        </p:txBody>
      </p:sp>
    </p:spTree>
    <p:extLst>
      <p:ext uri="{BB962C8B-B14F-4D97-AF65-F5344CB8AC3E}">
        <p14:creationId xmlns:p14="http://schemas.microsoft.com/office/powerpoint/2010/main" val="1020787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34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4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3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34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34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3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x-none"/>
              <a:t>Buffer Management summary</a:t>
            </a:r>
          </a:p>
        </p:txBody>
      </p:sp>
      <p:sp>
        <p:nvSpPr>
          <p:cNvPr id="4" name="Content Placeholder 3">
            <a:extLst>
              <a:ext uri="{FF2B5EF4-FFF2-40B4-BE49-F238E27FC236}">
                <a16:creationId xmlns:a16="http://schemas.microsoft.com/office/drawing/2014/main" id="{D93EF73A-7215-794E-8296-AD1A0B72B0D7}"/>
              </a:ext>
            </a:extLst>
          </p:cNvPr>
          <p:cNvSpPr>
            <a:spLocks noGrp="1"/>
          </p:cNvSpPr>
          <p:nvPr>
            <p:ph idx="1"/>
          </p:nvPr>
        </p:nvSpPr>
        <p:spPr/>
        <p:txBody>
          <a:bodyPr/>
          <a:lstStyle/>
          <a:p>
            <a:endParaRPr lang="en-US" dirty="0"/>
          </a:p>
        </p:txBody>
      </p:sp>
      <p:grpSp>
        <p:nvGrpSpPr>
          <p:cNvPr id="6" name="Group 5" descr="4 quadrants. 1) No Force, No Steal 2) No force, Steal (Fastest), 3) Force, No Steal (Slowest) 4) Force, Steal" title="Performance Implicatinos">
            <a:extLst>
              <a:ext uri="{FF2B5EF4-FFF2-40B4-BE49-F238E27FC236}">
                <a16:creationId xmlns:a16="http://schemas.microsoft.com/office/drawing/2014/main" id="{07E7DA28-FFD6-FE42-B774-CA775B5DA100}"/>
              </a:ext>
            </a:extLst>
          </p:cNvPr>
          <p:cNvGrpSpPr/>
          <p:nvPr/>
        </p:nvGrpSpPr>
        <p:grpSpPr>
          <a:xfrm>
            <a:off x="228600" y="1657350"/>
            <a:ext cx="2856309" cy="2899649"/>
            <a:chOff x="228600" y="1657350"/>
            <a:chExt cx="2856309" cy="2899649"/>
          </a:xfrm>
        </p:grpSpPr>
        <p:sp>
          <p:nvSpPr>
            <p:cNvPr id="27663" name="Rectangle 24"/>
            <p:cNvSpPr>
              <a:spLocks noChangeArrowheads="1"/>
            </p:cNvSpPr>
            <p:nvPr/>
          </p:nvSpPr>
          <p:spPr bwMode="auto">
            <a:xfrm>
              <a:off x="979884" y="1926431"/>
              <a:ext cx="2105025" cy="170497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27664" name="Rectangle 25"/>
            <p:cNvSpPr>
              <a:spLocks noChangeArrowheads="1"/>
            </p:cNvSpPr>
            <p:nvPr/>
          </p:nvSpPr>
          <p:spPr bwMode="auto">
            <a:xfrm>
              <a:off x="228600" y="2971800"/>
              <a:ext cx="56429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dirty="0">
                  <a:solidFill>
                    <a:srgbClr val="3365FB"/>
                  </a:solidFill>
                  <a:latin typeface="Helvetica Neue Regular" charset="0"/>
                </a:rPr>
                <a:t>Force</a:t>
              </a:r>
            </a:p>
          </p:txBody>
        </p:sp>
        <p:sp>
          <p:nvSpPr>
            <p:cNvPr id="27665" name="Rectangle 26"/>
            <p:cNvSpPr>
              <a:spLocks noChangeArrowheads="1"/>
            </p:cNvSpPr>
            <p:nvPr/>
          </p:nvSpPr>
          <p:spPr bwMode="auto">
            <a:xfrm>
              <a:off x="278416" y="2129289"/>
              <a:ext cx="564290"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500" b="1">
                  <a:solidFill>
                    <a:srgbClr val="3365FB"/>
                  </a:solidFill>
                  <a:latin typeface="Helvetica Neue Regular" charset="0"/>
                </a:rPr>
                <a:t>No</a:t>
              </a:r>
              <a:br>
                <a:rPr lang="en-US" altLang="x-none" sz="1500" b="1">
                  <a:solidFill>
                    <a:srgbClr val="3365FB"/>
                  </a:solidFill>
                  <a:latin typeface="Helvetica Neue Regular" charset="0"/>
                </a:rPr>
              </a:br>
              <a:r>
                <a:rPr lang="en-US" altLang="x-none" sz="1500" b="1">
                  <a:solidFill>
                    <a:srgbClr val="3365FB"/>
                  </a:solidFill>
                  <a:latin typeface="Helvetica Neue Regular" charset="0"/>
                </a:rPr>
                <a:t>Force</a:t>
              </a:r>
              <a:endParaRPr lang="en-US" altLang="x-none" sz="1500" b="1" dirty="0">
                <a:solidFill>
                  <a:srgbClr val="3365FB"/>
                </a:solidFill>
                <a:latin typeface="Helvetica Neue Regular" charset="0"/>
              </a:endParaRPr>
            </a:p>
          </p:txBody>
        </p:sp>
        <p:sp>
          <p:nvSpPr>
            <p:cNvPr id="27666" name="Rectangle 27"/>
            <p:cNvSpPr>
              <a:spLocks noChangeArrowheads="1"/>
            </p:cNvSpPr>
            <p:nvPr/>
          </p:nvSpPr>
          <p:spPr bwMode="auto">
            <a:xfrm>
              <a:off x="1015603" y="1657350"/>
              <a:ext cx="80230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dirty="0">
                  <a:solidFill>
                    <a:schemeClr val="accent1"/>
                  </a:solidFill>
                  <a:latin typeface="Helvetica Neue Regular" charset="0"/>
                </a:rPr>
                <a:t>No Steal</a:t>
              </a:r>
            </a:p>
          </p:txBody>
        </p:sp>
        <p:sp>
          <p:nvSpPr>
            <p:cNvPr id="27667" name="Rectangle 28"/>
            <p:cNvSpPr>
              <a:spLocks noChangeArrowheads="1"/>
            </p:cNvSpPr>
            <p:nvPr/>
          </p:nvSpPr>
          <p:spPr bwMode="auto">
            <a:xfrm>
              <a:off x="2272903" y="1658541"/>
              <a:ext cx="52819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dirty="0">
                  <a:solidFill>
                    <a:schemeClr val="accent1"/>
                  </a:solidFill>
                  <a:latin typeface="Helvetica Neue Regular" charset="0"/>
                </a:rPr>
                <a:t>Steal</a:t>
              </a:r>
            </a:p>
          </p:txBody>
        </p:sp>
        <p:sp>
          <p:nvSpPr>
            <p:cNvPr id="27668" name="Line 29"/>
            <p:cNvSpPr>
              <a:spLocks noChangeShapeType="1"/>
            </p:cNvSpPr>
            <p:nvPr/>
          </p:nvSpPr>
          <p:spPr bwMode="auto">
            <a:xfrm>
              <a:off x="979884" y="2778919"/>
              <a:ext cx="210502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669" name="Line 30"/>
            <p:cNvSpPr>
              <a:spLocks noChangeShapeType="1"/>
            </p:cNvSpPr>
            <p:nvPr/>
          </p:nvSpPr>
          <p:spPr bwMode="auto">
            <a:xfrm>
              <a:off x="2060972" y="1926431"/>
              <a:ext cx="0" cy="1704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670" name="Rectangle 31"/>
            <p:cNvSpPr>
              <a:spLocks noChangeArrowheads="1"/>
            </p:cNvSpPr>
            <p:nvPr/>
          </p:nvSpPr>
          <p:spPr bwMode="auto">
            <a:xfrm>
              <a:off x="2057400" y="1943100"/>
              <a:ext cx="1019175" cy="847725"/>
            </a:xfrm>
            <a:prstGeom prst="rect">
              <a:avLst/>
            </a:prstGeom>
            <a:gradFill rotWithShape="0">
              <a:gsLst>
                <a:gs pos="0">
                  <a:srgbClr val="394C4A"/>
                </a:gs>
                <a:gs pos="50000">
                  <a:srgbClr val="C0FEF9"/>
                </a:gs>
                <a:gs pos="100000">
                  <a:srgbClr val="394C4A"/>
                </a:gs>
              </a:gsLst>
              <a:lin ang="5400000" scaled="1"/>
            </a:gradFill>
            <a:ln w="12700">
              <a:solidFill>
                <a:schemeClr val="tx2"/>
              </a:solidFill>
              <a:miter lim="800000"/>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27671" name="Text Box 44"/>
            <p:cNvSpPr txBox="1">
              <a:spLocks noChangeArrowheads="1"/>
            </p:cNvSpPr>
            <p:nvPr/>
          </p:nvSpPr>
          <p:spPr bwMode="auto">
            <a:xfrm>
              <a:off x="1099013" y="2971800"/>
              <a:ext cx="80579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a:solidFill>
                    <a:schemeClr val="accent2"/>
                  </a:solidFill>
                  <a:latin typeface="+mn-lt"/>
                </a:rPr>
                <a:t>Slowest</a:t>
              </a:r>
            </a:p>
          </p:txBody>
        </p:sp>
        <p:sp>
          <p:nvSpPr>
            <p:cNvPr id="27672" name="Text Box 45"/>
            <p:cNvSpPr txBox="1">
              <a:spLocks noChangeArrowheads="1"/>
            </p:cNvSpPr>
            <p:nvPr/>
          </p:nvSpPr>
          <p:spPr bwMode="auto">
            <a:xfrm>
              <a:off x="2155098" y="2171700"/>
              <a:ext cx="7401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dirty="0">
                  <a:solidFill>
                    <a:schemeClr val="accent2"/>
                  </a:solidFill>
                  <a:latin typeface="+mn-lt"/>
                </a:rPr>
                <a:t>Fastest</a:t>
              </a:r>
            </a:p>
          </p:txBody>
        </p:sp>
        <p:sp>
          <p:nvSpPr>
            <p:cNvPr id="27673" name="Text Box 46"/>
            <p:cNvSpPr txBox="1">
              <a:spLocks noChangeArrowheads="1"/>
            </p:cNvSpPr>
            <p:nvPr/>
          </p:nvSpPr>
          <p:spPr bwMode="auto">
            <a:xfrm>
              <a:off x="993723" y="3818335"/>
              <a:ext cx="172835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2100" dirty="0">
                  <a:latin typeface="Helvetica Neue Regular" charset="0"/>
                </a:rPr>
                <a:t>Performance</a:t>
              </a:r>
            </a:p>
            <a:p>
              <a:pPr algn="ctr"/>
              <a:r>
                <a:rPr lang="en-US" altLang="x-none" sz="2100" dirty="0">
                  <a:latin typeface="Helvetica Neue Regular" charset="0"/>
                </a:rPr>
                <a:t>Implications</a:t>
              </a:r>
            </a:p>
          </p:txBody>
        </p:sp>
      </p:grpSp>
      <p:grpSp>
        <p:nvGrpSpPr>
          <p:cNvPr id="7" name="Group 6" descr="4 quadrants. 1) No Force, No Steal (No UNDO/REDO) 2) No force, Steal (UNDO/REDO), 3) Force, No Steal (NO UNDO/REDO) 4) Force, Steal (UNDO/ NO REDO)" title="Logging/Recovery Impications">
            <a:extLst>
              <a:ext uri="{FF2B5EF4-FFF2-40B4-BE49-F238E27FC236}">
                <a16:creationId xmlns:a16="http://schemas.microsoft.com/office/drawing/2014/main" id="{51887DC3-A49B-5344-9473-0B4C29BCFB06}"/>
              </a:ext>
            </a:extLst>
          </p:cNvPr>
          <p:cNvGrpSpPr/>
          <p:nvPr/>
        </p:nvGrpSpPr>
        <p:grpSpPr>
          <a:xfrm>
            <a:off x="3389709" y="1657350"/>
            <a:ext cx="3075027" cy="2853568"/>
            <a:chOff x="3389709" y="1657350"/>
            <a:chExt cx="3075027" cy="2853568"/>
          </a:xfrm>
        </p:grpSpPr>
        <p:sp>
          <p:nvSpPr>
            <p:cNvPr id="27651" name="Rectangle 4"/>
            <p:cNvSpPr>
              <a:spLocks noChangeArrowheads="1"/>
            </p:cNvSpPr>
            <p:nvPr/>
          </p:nvSpPr>
          <p:spPr bwMode="auto">
            <a:xfrm>
              <a:off x="4133850" y="1926431"/>
              <a:ext cx="2105025" cy="170497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27654" name="Rectangle 7"/>
            <p:cNvSpPr>
              <a:spLocks noChangeArrowheads="1"/>
            </p:cNvSpPr>
            <p:nvPr/>
          </p:nvSpPr>
          <p:spPr bwMode="auto">
            <a:xfrm>
              <a:off x="4169569" y="1657350"/>
              <a:ext cx="80230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dirty="0">
                  <a:solidFill>
                    <a:schemeClr val="accent1"/>
                  </a:solidFill>
                  <a:latin typeface="Helvetica Neue Regular" charset="0"/>
                </a:rPr>
                <a:t>No Steal</a:t>
              </a:r>
            </a:p>
          </p:txBody>
        </p:sp>
        <p:sp>
          <p:nvSpPr>
            <p:cNvPr id="27655" name="Rectangle 8"/>
            <p:cNvSpPr>
              <a:spLocks noChangeArrowheads="1"/>
            </p:cNvSpPr>
            <p:nvPr/>
          </p:nvSpPr>
          <p:spPr bwMode="auto">
            <a:xfrm>
              <a:off x="5426869" y="1658541"/>
              <a:ext cx="52819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dirty="0">
                  <a:solidFill>
                    <a:schemeClr val="accent1"/>
                  </a:solidFill>
                  <a:latin typeface="Helvetica Neue Regular" charset="0"/>
                </a:rPr>
                <a:t>Steal</a:t>
              </a:r>
            </a:p>
          </p:txBody>
        </p:sp>
        <p:sp>
          <p:nvSpPr>
            <p:cNvPr id="27656" name="Line 9"/>
            <p:cNvSpPr>
              <a:spLocks noChangeShapeType="1"/>
            </p:cNvSpPr>
            <p:nvPr/>
          </p:nvSpPr>
          <p:spPr bwMode="auto">
            <a:xfrm>
              <a:off x="4133850" y="2778919"/>
              <a:ext cx="210502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657" name="Line 10"/>
            <p:cNvSpPr>
              <a:spLocks noChangeShapeType="1"/>
            </p:cNvSpPr>
            <p:nvPr/>
          </p:nvSpPr>
          <p:spPr bwMode="auto">
            <a:xfrm>
              <a:off x="5214938" y="1926431"/>
              <a:ext cx="0" cy="1704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658" name="Rectangle 11"/>
            <p:cNvSpPr>
              <a:spLocks noChangeArrowheads="1"/>
            </p:cNvSpPr>
            <p:nvPr/>
          </p:nvSpPr>
          <p:spPr bwMode="auto">
            <a:xfrm>
              <a:off x="5211366" y="1943100"/>
              <a:ext cx="1019175" cy="847725"/>
            </a:xfrm>
            <a:prstGeom prst="rect">
              <a:avLst/>
            </a:prstGeom>
            <a:gradFill rotWithShape="0">
              <a:gsLst>
                <a:gs pos="0">
                  <a:srgbClr val="394C4A"/>
                </a:gs>
                <a:gs pos="50000">
                  <a:srgbClr val="C0FEF9"/>
                </a:gs>
                <a:gs pos="100000">
                  <a:srgbClr val="394C4A"/>
                </a:gs>
              </a:gsLst>
              <a:lin ang="5400000" scaled="1"/>
            </a:gradFill>
            <a:ln w="12700">
              <a:solidFill>
                <a:schemeClr val="tx2"/>
              </a:solidFill>
              <a:miter lim="800000"/>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27681" name="Rectangle 13"/>
            <p:cNvSpPr>
              <a:spLocks noChangeArrowheads="1"/>
            </p:cNvSpPr>
            <p:nvPr/>
          </p:nvSpPr>
          <p:spPr bwMode="auto">
            <a:xfrm>
              <a:off x="4151777" y="3200401"/>
              <a:ext cx="866776"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a:solidFill>
                    <a:schemeClr val="accent2"/>
                  </a:solidFill>
                  <a:latin typeface="+mn-lt"/>
                </a:rPr>
                <a:t>No REDO</a:t>
              </a:r>
            </a:p>
          </p:txBody>
        </p:sp>
        <p:sp>
          <p:nvSpPr>
            <p:cNvPr id="27682" name="Rectangle 14"/>
            <p:cNvSpPr>
              <a:spLocks noChangeArrowheads="1"/>
            </p:cNvSpPr>
            <p:nvPr/>
          </p:nvSpPr>
          <p:spPr bwMode="auto">
            <a:xfrm>
              <a:off x="4151777" y="2857501"/>
              <a:ext cx="914401"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a:solidFill>
                    <a:schemeClr val="accent2"/>
                  </a:solidFill>
                  <a:latin typeface="+mn-lt"/>
                </a:rPr>
                <a:t>No UNDO</a:t>
              </a:r>
            </a:p>
          </p:txBody>
        </p:sp>
        <p:sp>
          <p:nvSpPr>
            <p:cNvPr id="27679" name="Rectangle 16"/>
            <p:cNvSpPr>
              <a:spLocks noChangeArrowheads="1"/>
            </p:cNvSpPr>
            <p:nvPr/>
          </p:nvSpPr>
          <p:spPr bwMode="auto">
            <a:xfrm>
              <a:off x="5294781" y="2859882"/>
              <a:ext cx="683420"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a:solidFill>
                    <a:schemeClr val="accent2"/>
                  </a:solidFill>
                  <a:latin typeface="+mn-lt"/>
                </a:rPr>
                <a:t> UNDO</a:t>
              </a:r>
            </a:p>
          </p:txBody>
        </p:sp>
        <p:sp>
          <p:nvSpPr>
            <p:cNvPr id="27680" name="Rectangle 17"/>
            <p:cNvSpPr>
              <a:spLocks noChangeArrowheads="1"/>
            </p:cNvSpPr>
            <p:nvPr/>
          </p:nvSpPr>
          <p:spPr bwMode="auto">
            <a:xfrm>
              <a:off x="5249537" y="3202782"/>
              <a:ext cx="866776"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a:solidFill>
                    <a:schemeClr val="accent2"/>
                  </a:solidFill>
                  <a:latin typeface="+mn-lt"/>
                </a:rPr>
                <a:t>No REDO</a:t>
              </a:r>
            </a:p>
          </p:txBody>
        </p:sp>
        <p:sp>
          <p:nvSpPr>
            <p:cNvPr id="27677" name="Rectangle 19"/>
            <p:cNvSpPr>
              <a:spLocks noChangeArrowheads="1"/>
            </p:cNvSpPr>
            <p:nvPr/>
          </p:nvSpPr>
          <p:spPr bwMode="auto">
            <a:xfrm>
              <a:off x="5336447" y="2116932"/>
              <a:ext cx="683418"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a:solidFill>
                    <a:schemeClr val="accent2"/>
                  </a:solidFill>
                  <a:latin typeface="+mn-lt"/>
                </a:rPr>
                <a:t> UNDO</a:t>
              </a:r>
            </a:p>
          </p:txBody>
        </p:sp>
        <p:sp>
          <p:nvSpPr>
            <p:cNvPr id="27678" name="Rectangle 20"/>
            <p:cNvSpPr>
              <a:spLocks noChangeArrowheads="1"/>
            </p:cNvSpPr>
            <p:nvPr/>
          </p:nvSpPr>
          <p:spPr bwMode="auto">
            <a:xfrm>
              <a:off x="5412647" y="2345532"/>
              <a:ext cx="591740"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a:solidFill>
                    <a:schemeClr val="accent2"/>
                  </a:solidFill>
                  <a:latin typeface="+mn-lt"/>
                </a:rPr>
                <a:t>REDO</a:t>
              </a:r>
            </a:p>
          </p:txBody>
        </p:sp>
        <p:sp>
          <p:nvSpPr>
            <p:cNvPr id="27675" name="Rectangle 22"/>
            <p:cNvSpPr>
              <a:spLocks noChangeArrowheads="1"/>
            </p:cNvSpPr>
            <p:nvPr/>
          </p:nvSpPr>
          <p:spPr bwMode="auto">
            <a:xfrm>
              <a:off x="4163681" y="2116931"/>
              <a:ext cx="914401"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a:solidFill>
                    <a:schemeClr val="accent2"/>
                  </a:solidFill>
                  <a:latin typeface="+mn-lt"/>
                </a:rPr>
                <a:t>No UNDO</a:t>
              </a:r>
            </a:p>
          </p:txBody>
        </p:sp>
        <p:sp>
          <p:nvSpPr>
            <p:cNvPr id="27676" name="Rectangle 23"/>
            <p:cNvSpPr>
              <a:spLocks noChangeArrowheads="1"/>
            </p:cNvSpPr>
            <p:nvPr/>
          </p:nvSpPr>
          <p:spPr bwMode="auto">
            <a:xfrm>
              <a:off x="4383947" y="2343150"/>
              <a:ext cx="591741"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dirty="0">
                  <a:solidFill>
                    <a:schemeClr val="accent2"/>
                  </a:solidFill>
                  <a:latin typeface="+mn-lt"/>
                </a:rPr>
                <a:t>REDO</a:t>
              </a:r>
            </a:p>
          </p:txBody>
        </p:sp>
        <p:sp>
          <p:nvSpPr>
            <p:cNvPr id="27674" name="Text Box 47"/>
            <p:cNvSpPr txBox="1">
              <a:spLocks noChangeArrowheads="1"/>
            </p:cNvSpPr>
            <p:nvPr/>
          </p:nvSpPr>
          <p:spPr bwMode="auto">
            <a:xfrm>
              <a:off x="4087162" y="3772254"/>
              <a:ext cx="23775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2100" dirty="0">
                  <a:latin typeface="Helvetica Neue Regular" charset="0"/>
                </a:rPr>
                <a:t>Logging/Recovery</a:t>
              </a:r>
            </a:p>
            <a:p>
              <a:pPr algn="ctr"/>
              <a:r>
                <a:rPr lang="en-US" altLang="x-none" sz="2100" dirty="0">
                  <a:latin typeface="Helvetica Neue Regular" charset="0"/>
                </a:rPr>
                <a:t>Implications</a:t>
              </a:r>
            </a:p>
          </p:txBody>
        </p:sp>
        <p:sp>
          <p:nvSpPr>
            <p:cNvPr id="27652" name="Rectangle 5"/>
            <p:cNvSpPr>
              <a:spLocks noChangeArrowheads="1"/>
            </p:cNvSpPr>
            <p:nvPr/>
          </p:nvSpPr>
          <p:spPr bwMode="auto">
            <a:xfrm>
              <a:off x="3389709" y="3028950"/>
              <a:ext cx="56429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b="1" dirty="0">
                  <a:solidFill>
                    <a:srgbClr val="3365FB"/>
                  </a:solidFill>
                  <a:latin typeface="Helvetica Neue Regular" charset="0"/>
                </a:rPr>
                <a:t>Force</a:t>
              </a:r>
            </a:p>
          </p:txBody>
        </p:sp>
        <p:sp>
          <p:nvSpPr>
            <p:cNvPr id="37" name="Rectangle 26"/>
            <p:cNvSpPr>
              <a:spLocks noChangeArrowheads="1"/>
            </p:cNvSpPr>
            <p:nvPr/>
          </p:nvSpPr>
          <p:spPr bwMode="auto">
            <a:xfrm>
              <a:off x="3441543" y="2143834"/>
              <a:ext cx="564290"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500" b="1" dirty="0">
                  <a:solidFill>
                    <a:srgbClr val="3365FB"/>
                  </a:solidFill>
                  <a:latin typeface="Helvetica Neue Regular" charset="0"/>
                </a:rPr>
                <a:t>No</a:t>
              </a:r>
              <a:br>
                <a:rPr lang="en-US" altLang="x-none" sz="1500" b="1" dirty="0">
                  <a:solidFill>
                    <a:srgbClr val="3365FB"/>
                  </a:solidFill>
                  <a:latin typeface="Helvetica Neue Regular" charset="0"/>
                </a:rPr>
              </a:br>
              <a:r>
                <a:rPr lang="en-US" altLang="x-none" sz="1500" b="1" dirty="0">
                  <a:solidFill>
                    <a:srgbClr val="3365FB"/>
                  </a:solidFill>
                  <a:latin typeface="Helvetica Neue Regular" charset="0"/>
                </a:rPr>
                <a:t>Force</a:t>
              </a:r>
            </a:p>
          </p:txBody>
        </p:sp>
      </p:grpSp>
    </p:spTree>
    <p:extLst>
      <p:ext uri="{BB962C8B-B14F-4D97-AF65-F5344CB8AC3E}">
        <p14:creationId xmlns:p14="http://schemas.microsoft.com/office/powerpoint/2010/main" val="47620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lstStyle/>
          <a:p>
            <a:r>
              <a:rPr lang="en-US" altLang="x-none"/>
              <a:t>Basic Idea: Logging</a:t>
            </a:r>
          </a:p>
        </p:txBody>
      </p:sp>
      <p:sp>
        <p:nvSpPr>
          <p:cNvPr id="29701" name="Rectangle 5"/>
          <p:cNvSpPr>
            <a:spLocks noGrp="1" noChangeArrowheads="1"/>
          </p:cNvSpPr>
          <p:nvPr>
            <p:ph idx="1"/>
          </p:nvPr>
        </p:nvSpPr>
        <p:spPr/>
        <p:txBody>
          <a:bodyPr/>
          <a:lstStyle/>
          <a:p>
            <a:r>
              <a:rPr lang="en-US" altLang="x-none" dirty="0"/>
              <a:t>For every update, record info to allow REDO/UNDO in a log.</a:t>
            </a:r>
          </a:p>
          <a:p>
            <a:pPr lvl="1"/>
            <a:r>
              <a:rPr lang="en-US" altLang="x-none" dirty="0"/>
              <a:t>Sequential writes to log (on a separate disk).</a:t>
            </a:r>
          </a:p>
          <a:p>
            <a:pPr lvl="1"/>
            <a:r>
              <a:rPr lang="en-US" altLang="x-none" dirty="0"/>
              <a:t>Minimal info written to log: pack multiple updates in a single log page.</a:t>
            </a:r>
          </a:p>
          <a:p>
            <a:r>
              <a:rPr lang="en-US" altLang="x-none" u="sng" dirty="0"/>
              <a:t>Log</a:t>
            </a:r>
            <a:r>
              <a:rPr lang="en-US" altLang="x-none" dirty="0"/>
              <a:t>: An </a:t>
            </a:r>
            <a:r>
              <a:rPr lang="en-US" altLang="x-none" b="1" dirty="0"/>
              <a:t>ordered list </a:t>
            </a:r>
            <a:r>
              <a:rPr lang="en-US" altLang="x-none" dirty="0"/>
              <a:t>of log records to allow REDO/UNDO</a:t>
            </a:r>
          </a:p>
          <a:p>
            <a:pPr lvl="1"/>
            <a:r>
              <a:rPr lang="en-US" altLang="x-none" dirty="0"/>
              <a:t>Log record contains: </a:t>
            </a:r>
          </a:p>
          <a:p>
            <a:pPr lvl="2"/>
            <a:r>
              <a:rPr lang="en-US" altLang="x-none" b="1" dirty="0"/>
              <a:t>&lt;XID, </a:t>
            </a:r>
            <a:r>
              <a:rPr lang="en-US" altLang="x-none" b="1" dirty="0" err="1"/>
              <a:t>pageID</a:t>
            </a:r>
            <a:r>
              <a:rPr lang="en-US" altLang="x-none" b="1" dirty="0"/>
              <a:t>, offset, length, old data, new data&gt; </a:t>
            </a:r>
          </a:p>
          <a:p>
            <a:pPr lvl="1"/>
            <a:r>
              <a:rPr lang="en-US" altLang="x-none" dirty="0"/>
              <a:t>and additional control info (which we’</a:t>
            </a:r>
            <a:r>
              <a:rPr lang="en-US" altLang="ja-JP" dirty="0"/>
              <a:t>ll see soon).</a:t>
            </a:r>
            <a:endParaRPr lang="en-US" altLang="x-none" dirty="0"/>
          </a:p>
        </p:txBody>
      </p:sp>
      <p:grpSp>
        <p:nvGrpSpPr>
          <p:cNvPr id="8" name="Group 7" descr="Left database looks normal. Right database has a tape rolling out (log)" title="Two databases">
            <a:extLst>
              <a:ext uri="{FF2B5EF4-FFF2-40B4-BE49-F238E27FC236}">
                <a16:creationId xmlns:a16="http://schemas.microsoft.com/office/drawing/2014/main" id="{67E2E3B7-2ACF-BE48-89A9-35695DB2C6F3}"/>
              </a:ext>
            </a:extLst>
          </p:cNvPr>
          <p:cNvGrpSpPr/>
          <p:nvPr/>
        </p:nvGrpSpPr>
        <p:grpSpPr>
          <a:xfrm>
            <a:off x="302064" y="3867149"/>
            <a:ext cx="5184336" cy="1073976"/>
            <a:chOff x="302064" y="3867149"/>
            <a:chExt cx="5184336" cy="1073976"/>
          </a:xfrm>
        </p:grpSpPr>
        <p:sp>
          <p:nvSpPr>
            <p:cNvPr id="29698" name="Rectangle 2"/>
            <p:cNvSpPr>
              <a:spLocks noChangeArrowheads="1"/>
            </p:cNvSpPr>
            <p:nvPr/>
          </p:nvSpPr>
          <p:spPr bwMode="auto">
            <a:xfrm>
              <a:off x="302064" y="4662536"/>
              <a:ext cx="1248075" cy="27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29699" name="Rectangle 3"/>
            <p:cNvSpPr>
              <a:spLocks noChangeArrowheads="1"/>
            </p:cNvSpPr>
            <p:nvPr/>
          </p:nvSpPr>
          <p:spPr bwMode="auto">
            <a:xfrm>
              <a:off x="2130864" y="4662536"/>
              <a:ext cx="1897074" cy="27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14" name="Group 13"/>
            <p:cNvGrpSpPr/>
            <p:nvPr/>
          </p:nvGrpSpPr>
          <p:grpSpPr>
            <a:xfrm>
              <a:off x="762000" y="3881502"/>
              <a:ext cx="2052043" cy="1052447"/>
              <a:chOff x="5863582" y="4974281"/>
              <a:chExt cx="3132137" cy="1727200"/>
            </a:xfrm>
          </p:grpSpPr>
          <p:pic>
            <p:nvPicPr>
              <p:cNvPr id="15" name="Picture 5" descr="skitched-3-4.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15"/>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a:solidFill>
                      <a:srgbClr val="000000"/>
                    </a:solidFill>
                  </a:rPr>
                  <a:t>DB</a:t>
                </a:r>
                <a:endParaRPr lang="en-US" sz="1500" b="1" dirty="0">
                  <a:solidFill>
                    <a:srgbClr val="000000"/>
                  </a:solidFill>
                </a:endParaRPr>
              </a:p>
            </p:txBody>
          </p:sp>
        </p:grpSp>
        <p:grpSp>
          <p:nvGrpSpPr>
            <p:cNvPr id="3" name="Group 2"/>
            <p:cNvGrpSpPr/>
            <p:nvPr/>
          </p:nvGrpSpPr>
          <p:grpSpPr>
            <a:xfrm>
              <a:off x="3434357" y="3867149"/>
              <a:ext cx="2052043" cy="1052447"/>
              <a:chOff x="4862190" y="4949695"/>
              <a:chExt cx="3132137" cy="1727200"/>
            </a:xfrm>
          </p:grpSpPr>
          <p:grpSp>
            <p:nvGrpSpPr>
              <p:cNvPr id="17" name="Group 16"/>
              <p:cNvGrpSpPr/>
              <p:nvPr/>
            </p:nvGrpSpPr>
            <p:grpSpPr>
              <a:xfrm>
                <a:off x="4862190" y="4949695"/>
                <a:ext cx="3132137" cy="1727200"/>
                <a:chOff x="5863582" y="4974281"/>
                <a:chExt cx="3132137" cy="1727200"/>
              </a:xfrm>
            </p:grpSpPr>
            <p:pic>
              <p:nvPicPr>
                <p:cNvPr id="18" name="Picture 17" descr="skitched-3-4.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Rectangle 18"/>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sp>
            <p:nvSpPr>
              <p:cNvPr id="40" name="Rectangle 39"/>
              <p:cNvSpPr/>
              <p:nvPr/>
            </p:nvSpPr>
            <p:spPr bwMode="auto">
              <a:xfrm>
                <a:off x="5253546" y="5621606"/>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a:solidFill>
                      <a:srgbClr val="000000"/>
                    </a:solidFill>
                  </a:rPr>
                  <a:t>Log</a:t>
                </a:r>
                <a:endParaRPr lang="en-US" sz="1500" b="1" dirty="0">
                  <a:solidFill>
                    <a:srgbClr val="000000"/>
                  </a:solidFill>
                </a:endParaRPr>
              </a:p>
            </p:txBody>
          </p:sp>
          <p:grpSp>
            <p:nvGrpSpPr>
              <p:cNvPr id="2" name="Group 1"/>
              <p:cNvGrpSpPr/>
              <p:nvPr/>
            </p:nvGrpSpPr>
            <p:grpSpPr>
              <a:xfrm>
                <a:off x="5182637" y="5654935"/>
                <a:ext cx="753226" cy="757411"/>
                <a:chOff x="5160933" y="5424076"/>
                <a:chExt cx="1073701" cy="1079666"/>
              </a:xfrm>
            </p:grpSpPr>
            <p:sp>
              <p:nvSpPr>
                <p:cNvPr id="39" name="Oval 14" descr="Oak"/>
                <p:cNvSpPr>
                  <a:spLocks noChangeArrowheads="1"/>
                </p:cNvSpPr>
                <p:nvPr/>
              </p:nvSpPr>
              <p:spPr bwMode="auto">
                <a:xfrm>
                  <a:off x="5160933" y="5424076"/>
                  <a:ext cx="1073701" cy="1079666"/>
                </a:xfrm>
                <a:prstGeom prst="ellipse">
                  <a:avLst/>
                </a:prstGeom>
                <a:blipFill dpi="0" rotWithShape="0">
                  <a:blip r:embed="rId4"/>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41"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42"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grpSp>
    </p:spTree>
    <p:extLst>
      <p:ext uri="{BB962C8B-B14F-4D97-AF65-F5344CB8AC3E}">
        <p14:creationId xmlns:p14="http://schemas.microsoft.com/office/powerpoint/2010/main" val="581612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lstStyle/>
          <a:p>
            <a:r>
              <a:rPr lang="en-US" altLang="x-none"/>
              <a:t>Write-Ahead Logging (WAL)</a:t>
            </a:r>
          </a:p>
        </p:txBody>
      </p:sp>
      <p:sp>
        <p:nvSpPr>
          <p:cNvPr id="31749" name="Rectangle 5"/>
          <p:cNvSpPr>
            <a:spLocks noGrp="1" noChangeArrowheads="1"/>
          </p:cNvSpPr>
          <p:nvPr>
            <p:ph idx="1"/>
          </p:nvPr>
        </p:nvSpPr>
        <p:spPr>
          <a:xfrm>
            <a:off x="457200" y="1047750"/>
            <a:ext cx="8229600" cy="3394472"/>
          </a:xfrm>
        </p:spPr>
        <p:txBody>
          <a:bodyPr>
            <a:normAutofit/>
          </a:bodyPr>
          <a:lstStyle/>
          <a:p>
            <a:r>
              <a:rPr lang="en-US" altLang="x-none" dirty="0"/>
              <a:t>The </a:t>
            </a:r>
            <a:r>
              <a:rPr lang="en-US" altLang="x-none" b="1" dirty="0"/>
              <a:t>Write-Ahead Logging Protocol</a:t>
            </a:r>
            <a:r>
              <a:rPr lang="en-US" altLang="x-none" dirty="0"/>
              <a:t>:</a:t>
            </a:r>
          </a:p>
          <a:p>
            <a:pPr marL="800100" lvl="1" indent="-342900">
              <a:buFont typeface="+mj-lt"/>
              <a:buAutoNum type="arabicPeriod"/>
            </a:pPr>
            <a:r>
              <a:rPr lang="en-US" altLang="x-none" dirty="0"/>
              <a:t>Must </a:t>
            </a:r>
            <a:r>
              <a:rPr lang="en-US" altLang="x-none" b="1" dirty="0"/>
              <a:t>force</a:t>
            </a:r>
            <a:r>
              <a:rPr lang="en-US" altLang="x-none" dirty="0"/>
              <a:t> the </a:t>
            </a:r>
            <a:r>
              <a:rPr lang="en-US" altLang="x-none" b="1" dirty="0"/>
              <a:t>log record </a:t>
            </a:r>
            <a:r>
              <a:rPr lang="en-US" altLang="x-none" dirty="0"/>
              <a:t>for an update </a:t>
            </a:r>
            <a:r>
              <a:rPr lang="en-US" altLang="x-none" b="1" u="sng" dirty="0"/>
              <a:t>before</a:t>
            </a:r>
            <a:r>
              <a:rPr lang="en-US" altLang="x-none" dirty="0"/>
              <a:t> the corresponding </a:t>
            </a:r>
            <a:r>
              <a:rPr lang="en-US" altLang="x-none" b="1" dirty="0"/>
              <a:t>data page</a:t>
            </a:r>
            <a:r>
              <a:rPr lang="en-US" altLang="x-none" dirty="0"/>
              <a:t> gets to the DB disk.</a:t>
            </a:r>
          </a:p>
          <a:p>
            <a:pPr marL="800100" lvl="1" indent="-342900">
              <a:spcAft>
                <a:spcPts val="500"/>
              </a:spcAft>
              <a:buFont typeface="+mj-lt"/>
              <a:buAutoNum type="arabicPeriod"/>
            </a:pPr>
            <a:r>
              <a:rPr lang="en-US" altLang="x-none" dirty="0"/>
              <a:t>Must </a:t>
            </a:r>
            <a:r>
              <a:rPr lang="en-US" altLang="x-none" b="1" dirty="0"/>
              <a:t>force all log records </a:t>
            </a:r>
            <a:r>
              <a:rPr lang="en-US" altLang="x-none" dirty="0"/>
              <a:t>for a Xact </a:t>
            </a:r>
            <a:r>
              <a:rPr lang="en-US" altLang="x-none" b="1" u="sng" dirty="0"/>
              <a:t>before commit</a:t>
            </a:r>
            <a:r>
              <a:rPr lang="en-US" altLang="x-none" dirty="0"/>
              <a:t>.</a:t>
            </a:r>
            <a:endParaRPr lang="en-US" altLang="x-none" u="sng" dirty="0"/>
          </a:p>
          <a:p>
            <a:pPr lvl="2"/>
            <a:r>
              <a:rPr lang="en-US" altLang="x-none" dirty="0"/>
              <a:t>I.e. transaction is not committed until </a:t>
            </a:r>
            <a:br>
              <a:rPr lang="en-US" altLang="x-none" dirty="0"/>
            </a:br>
            <a:r>
              <a:rPr lang="en-US" altLang="x-none" dirty="0"/>
              <a:t>all of its log records including its </a:t>
            </a:r>
            <a:r>
              <a:rPr lang="ja-JP" altLang="en-US" dirty="0"/>
              <a:t>“</a:t>
            </a:r>
            <a:r>
              <a:rPr lang="en-US" altLang="ja-JP" dirty="0"/>
              <a:t>commit</a:t>
            </a:r>
            <a:r>
              <a:rPr lang="ja-JP" altLang="en-US" dirty="0"/>
              <a:t>”</a:t>
            </a:r>
            <a:r>
              <a:rPr lang="en-US" altLang="ja-JP" dirty="0"/>
              <a:t> record are on the stable log.</a:t>
            </a:r>
          </a:p>
          <a:p>
            <a:r>
              <a:rPr lang="en-US" altLang="x-none" dirty="0"/>
              <a:t>#1 (with </a:t>
            </a:r>
            <a:r>
              <a:rPr lang="en-US" altLang="x-none" b="1" dirty="0"/>
              <a:t>UNDO</a:t>
            </a:r>
            <a:r>
              <a:rPr lang="en-US" altLang="x-none" dirty="0"/>
              <a:t> info) helps guarantee Atomicity.</a:t>
            </a:r>
          </a:p>
          <a:p>
            <a:r>
              <a:rPr lang="en-US" altLang="x-none" dirty="0"/>
              <a:t>#2 (with </a:t>
            </a:r>
            <a:r>
              <a:rPr lang="en-US" altLang="x-none" b="1" dirty="0"/>
              <a:t>REDO</a:t>
            </a:r>
            <a:r>
              <a:rPr lang="en-US" altLang="x-none" dirty="0"/>
              <a:t> info) helps guarantee Durability.</a:t>
            </a:r>
          </a:p>
          <a:p>
            <a:r>
              <a:rPr lang="en-US" altLang="x-none" dirty="0"/>
              <a:t>This allows us to implement Steal/No-Force</a:t>
            </a:r>
          </a:p>
          <a:p>
            <a:endParaRPr lang="en-US" altLang="x-none" dirty="0"/>
          </a:p>
        </p:txBody>
      </p:sp>
      <p:grpSp>
        <p:nvGrpSpPr>
          <p:cNvPr id="20" name="Group 19" descr="Left database looks normal. Right database has a tape rolling out (log)" title="Two databases">
            <a:extLst>
              <a:ext uri="{FF2B5EF4-FFF2-40B4-BE49-F238E27FC236}">
                <a16:creationId xmlns:a16="http://schemas.microsoft.com/office/drawing/2014/main" id="{168E5307-3902-3F44-868D-5FEBB18355F9}"/>
              </a:ext>
            </a:extLst>
          </p:cNvPr>
          <p:cNvGrpSpPr/>
          <p:nvPr/>
        </p:nvGrpSpPr>
        <p:grpSpPr>
          <a:xfrm>
            <a:off x="1657350" y="4301712"/>
            <a:ext cx="4269936" cy="769175"/>
            <a:chOff x="302064" y="3867149"/>
            <a:chExt cx="5184336" cy="1073976"/>
          </a:xfrm>
        </p:grpSpPr>
        <p:sp>
          <p:nvSpPr>
            <p:cNvPr id="21" name="Rectangle 2">
              <a:extLst>
                <a:ext uri="{FF2B5EF4-FFF2-40B4-BE49-F238E27FC236}">
                  <a16:creationId xmlns:a16="http://schemas.microsoft.com/office/drawing/2014/main" id="{FD223F8E-EB3D-4447-A156-42DFF448F9D8}"/>
                </a:ext>
              </a:extLst>
            </p:cNvPr>
            <p:cNvSpPr>
              <a:spLocks noChangeArrowheads="1"/>
            </p:cNvSpPr>
            <p:nvPr/>
          </p:nvSpPr>
          <p:spPr bwMode="auto">
            <a:xfrm>
              <a:off x="302064" y="4662536"/>
              <a:ext cx="1248075" cy="27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22" name="Rectangle 3">
              <a:extLst>
                <a:ext uri="{FF2B5EF4-FFF2-40B4-BE49-F238E27FC236}">
                  <a16:creationId xmlns:a16="http://schemas.microsoft.com/office/drawing/2014/main" id="{20DB3A24-C56F-104B-BE00-F8E66705CBA1}"/>
                </a:ext>
              </a:extLst>
            </p:cNvPr>
            <p:cNvSpPr>
              <a:spLocks noChangeArrowheads="1"/>
            </p:cNvSpPr>
            <p:nvPr/>
          </p:nvSpPr>
          <p:spPr bwMode="auto">
            <a:xfrm>
              <a:off x="2130864" y="4662536"/>
              <a:ext cx="1897074" cy="27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23" name="Group 22">
              <a:extLst>
                <a:ext uri="{FF2B5EF4-FFF2-40B4-BE49-F238E27FC236}">
                  <a16:creationId xmlns:a16="http://schemas.microsoft.com/office/drawing/2014/main" id="{98E42B8E-67DD-9040-BC3B-D88291FCF39E}"/>
                </a:ext>
              </a:extLst>
            </p:cNvPr>
            <p:cNvGrpSpPr/>
            <p:nvPr/>
          </p:nvGrpSpPr>
          <p:grpSpPr>
            <a:xfrm>
              <a:off x="762000" y="3881502"/>
              <a:ext cx="2052043" cy="1052447"/>
              <a:chOff x="5863582" y="4974281"/>
              <a:chExt cx="3132137" cy="1727200"/>
            </a:xfrm>
          </p:grpSpPr>
          <p:pic>
            <p:nvPicPr>
              <p:cNvPr id="47" name="Picture 5" descr="skitched-3-4.jpg">
                <a:extLst>
                  <a:ext uri="{FF2B5EF4-FFF2-40B4-BE49-F238E27FC236}">
                    <a16:creationId xmlns:a16="http://schemas.microsoft.com/office/drawing/2014/main" id="{DA9FD4A2-29BD-6042-9BFF-FB735B13621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Rectangle 47">
                <a:extLst>
                  <a:ext uri="{FF2B5EF4-FFF2-40B4-BE49-F238E27FC236}">
                    <a16:creationId xmlns:a16="http://schemas.microsoft.com/office/drawing/2014/main" id="{3558452D-D9FD-4341-BF76-52D0A0C9CF2B}"/>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a:solidFill>
                      <a:srgbClr val="000000"/>
                    </a:solidFill>
                  </a:rPr>
                  <a:t>DB</a:t>
                </a:r>
                <a:endParaRPr lang="en-US" sz="1500" b="1" dirty="0">
                  <a:solidFill>
                    <a:srgbClr val="000000"/>
                  </a:solidFill>
                </a:endParaRPr>
              </a:p>
            </p:txBody>
          </p:sp>
        </p:grpSp>
        <p:grpSp>
          <p:nvGrpSpPr>
            <p:cNvPr id="24" name="Group 23">
              <a:extLst>
                <a:ext uri="{FF2B5EF4-FFF2-40B4-BE49-F238E27FC236}">
                  <a16:creationId xmlns:a16="http://schemas.microsoft.com/office/drawing/2014/main" id="{5F030011-B747-E843-AE18-8EB76AB0F6CB}"/>
                </a:ext>
              </a:extLst>
            </p:cNvPr>
            <p:cNvGrpSpPr/>
            <p:nvPr/>
          </p:nvGrpSpPr>
          <p:grpSpPr>
            <a:xfrm>
              <a:off x="3434357" y="3867149"/>
              <a:ext cx="2052043" cy="1052447"/>
              <a:chOff x="4862190" y="4949695"/>
              <a:chExt cx="3132137" cy="1727200"/>
            </a:xfrm>
          </p:grpSpPr>
          <p:grpSp>
            <p:nvGrpSpPr>
              <p:cNvPr id="25" name="Group 24">
                <a:extLst>
                  <a:ext uri="{FF2B5EF4-FFF2-40B4-BE49-F238E27FC236}">
                    <a16:creationId xmlns:a16="http://schemas.microsoft.com/office/drawing/2014/main" id="{AAAEA185-F0C7-AD4C-B370-697B45D10D25}"/>
                  </a:ext>
                </a:extLst>
              </p:cNvPr>
              <p:cNvGrpSpPr/>
              <p:nvPr/>
            </p:nvGrpSpPr>
            <p:grpSpPr>
              <a:xfrm>
                <a:off x="4862190" y="4949695"/>
                <a:ext cx="3132137" cy="1727200"/>
                <a:chOff x="5863582" y="4974281"/>
                <a:chExt cx="3132137" cy="1727200"/>
              </a:xfrm>
            </p:grpSpPr>
            <p:pic>
              <p:nvPicPr>
                <p:cNvPr id="45" name="Picture 44" descr="skitched-3-4.jpg">
                  <a:extLst>
                    <a:ext uri="{FF2B5EF4-FFF2-40B4-BE49-F238E27FC236}">
                      <a16:creationId xmlns:a16="http://schemas.microsoft.com/office/drawing/2014/main" id="{8AA2B1A5-2092-2142-8120-BC0BE28403B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 name="Rectangle 45">
                  <a:extLst>
                    <a:ext uri="{FF2B5EF4-FFF2-40B4-BE49-F238E27FC236}">
                      <a16:creationId xmlns:a16="http://schemas.microsoft.com/office/drawing/2014/main" id="{D24CC3B7-252A-3549-A4D1-AFE537EE66D6}"/>
                    </a:ext>
                  </a:extLst>
                </p:cNvPr>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sp>
            <p:nvSpPr>
              <p:cNvPr id="39" name="Rectangle 38">
                <a:extLst>
                  <a:ext uri="{FF2B5EF4-FFF2-40B4-BE49-F238E27FC236}">
                    <a16:creationId xmlns:a16="http://schemas.microsoft.com/office/drawing/2014/main" id="{8EBF0186-D04B-5D42-96EF-D341192BDE11}"/>
                  </a:ext>
                </a:extLst>
              </p:cNvPr>
              <p:cNvSpPr/>
              <p:nvPr/>
            </p:nvSpPr>
            <p:spPr bwMode="auto">
              <a:xfrm>
                <a:off x="5253546" y="5621606"/>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Log</a:t>
                </a:r>
              </a:p>
            </p:txBody>
          </p:sp>
          <p:grpSp>
            <p:nvGrpSpPr>
              <p:cNvPr id="40" name="Group 39">
                <a:extLst>
                  <a:ext uri="{FF2B5EF4-FFF2-40B4-BE49-F238E27FC236}">
                    <a16:creationId xmlns:a16="http://schemas.microsoft.com/office/drawing/2014/main" id="{9A6CF67C-53D3-5E4E-9B33-ECC6B854B0E8}"/>
                  </a:ext>
                </a:extLst>
              </p:cNvPr>
              <p:cNvGrpSpPr/>
              <p:nvPr/>
            </p:nvGrpSpPr>
            <p:grpSpPr>
              <a:xfrm>
                <a:off x="5182637" y="5654935"/>
                <a:ext cx="753226" cy="757411"/>
                <a:chOff x="5160933" y="5424076"/>
                <a:chExt cx="1073701" cy="1079666"/>
              </a:xfrm>
            </p:grpSpPr>
            <p:sp>
              <p:nvSpPr>
                <p:cNvPr id="42" name="Oval 14" descr="Oak">
                  <a:extLst>
                    <a:ext uri="{FF2B5EF4-FFF2-40B4-BE49-F238E27FC236}">
                      <a16:creationId xmlns:a16="http://schemas.microsoft.com/office/drawing/2014/main" id="{6708E8D5-14AE-4348-810B-E66CCC123D9F}"/>
                    </a:ext>
                  </a:extLst>
                </p:cNvPr>
                <p:cNvSpPr>
                  <a:spLocks noChangeArrowheads="1"/>
                </p:cNvSpPr>
                <p:nvPr/>
              </p:nvSpPr>
              <p:spPr bwMode="auto">
                <a:xfrm>
                  <a:off x="5160933" y="5424076"/>
                  <a:ext cx="1073701" cy="1079666"/>
                </a:xfrm>
                <a:prstGeom prst="ellipse">
                  <a:avLst/>
                </a:prstGeom>
                <a:blipFill dpi="0" rotWithShape="0">
                  <a:blip r:embed="rId4"/>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43" name="Oval 19">
                  <a:extLst>
                    <a:ext uri="{FF2B5EF4-FFF2-40B4-BE49-F238E27FC236}">
                      <a16:creationId xmlns:a16="http://schemas.microsoft.com/office/drawing/2014/main" id="{B53554B6-1EB2-EC4F-BAF1-5C4A2BD1F5F9}"/>
                    </a:ext>
                  </a:extLst>
                </p:cNvPr>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44" name="Oval 20">
                  <a:extLst>
                    <a:ext uri="{FF2B5EF4-FFF2-40B4-BE49-F238E27FC236}">
                      <a16:creationId xmlns:a16="http://schemas.microsoft.com/office/drawing/2014/main" id="{E9A984A9-66BD-5348-AF7F-4BB358BF8819}"/>
                    </a:ext>
                  </a:extLst>
                </p:cNvPr>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grpSp>
    </p:spTree>
    <p:extLst>
      <p:ext uri="{BB962C8B-B14F-4D97-AF65-F5344CB8AC3E}">
        <p14:creationId xmlns:p14="http://schemas.microsoft.com/office/powerpoint/2010/main" val="441786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WAL &amp; the Log</a:t>
            </a:r>
          </a:p>
        </p:txBody>
      </p:sp>
      <p:sp>
        <p:nvSpPr>
          <p:cNvPr id="33797" name="Rectangle 5"/>
          <p:cNvSpPr>
            <a:spLocks noGrp="1" noChangeArrowheads="1"/>
          </p:cNvSpPr>
          <p:nvPr>
            <p:ph type="body" idx="1"/>
          </p:nvPr>
        </p:nvSpPr>
        <p:spPr/>
        <p:txBody>
          <a:bodyPr>
            <a:normAutofit/>
          </a:bodyPr>
          <a:lstStyle/>
          <a:p>
            <a:r>
              <a:rPr lang="en-US" altLang="x-none" sz="1800" dirty="0"/>
              <a:t>Log: an ordered file, with a write buffer (“tail”) in RAM.</a:t>
            </a:r>
          </a:p>
          <a:p>
            <a:r>
              <a:rPr lang="en-US" altLang="x-none" sz="1800" dirty="0"/>
              <a:t>Each log record has a </a:t>
            </a:r>
            <a:r>
              <a:rPr lang="en-US" altLang="x-none" sz="1800" b="1" dirty="0"/>
              <a:t>Log Sequence Number</a:t>
            </a:r>
            <a:r>
              <a:rPr lang="en-US" altLang="x-none" sz="1800" dirty="0"/>
              <a:t> (LSN). </a:t>
            </a:r>
          </a:p>
          <a:p>
            <a:pPr lvl="1"/>
            <a:r>
              <a:rPr lang="en-US" altLang="x-none" sz="1600" dirty="0"/>
              <a:t>LSNs unique and increasing.</a:t>
            </a:r>
          </a:p>
          <a:p>
            <a:endParaRPr lang="en-US" altLang="x-none" sz="1800" dirty="0"/>
          </a:p>
        </p:txBody>
      </p:sp>
      <p:grpSp>
        <p:nvGrpSpPr>
          <p:cNvPr id="3" name="Group 2" descr="LSNs are on the tape. Flushed LSN (in RAM)" title="LSN and Flushed LSN">
            <a:extLst>
              <a:ext uri="{FF2B5EF4-FFF2-40B4-BE49-F238E27FC236}">
                <a16:creationId xmlns:a16="http://schemas.microsoft.com/office/drawing/2014/main" id="{29E68E2E-7875-EC4F-8C5B-24CBBB075E72}"/>
              </a:ext>
            </a:extLst>
          </p:cNvPr>
          <p:cNvGrpSpPr/>
          <p:nvPr/>
        </p:nvGrpSpPr>
        <p:grpSpPr>
          <a:xfrm>
            <a:off x="4485984" y="130391"/>
            <a:ext cx="3362325" cy="962025"/>
            <a:chOff x="4485984" y="130391"/>
            <a:chExt cx="3362325" cy="962025"/>
          </a:xfrm>
        </p:grpSpPr>
        <p:sp>
          <p:nvSpPr>
            <p:cNvPr id="2" name="Rectangle 1"/>
            <p:cNvSpPr/>
            <p:nvPr/>
          </p:nvSpPr>
          <p:spPr bwMode="auto">
            <a:xfrm>
              <a:off x="6773689" y="223658"/>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3798" name="Rectangle 6"/>
            <p:cNvSpPr>
              <a:spLocks noChangeArrowheads="1"/>
            </p:cNvSpPr>
            <p:nvPr/>
          </p:nvSpPr>
          <p:spPr bwMode="auto">
            <a:xfrm>
              <a:off x="4636002" y="716178"/>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33802" name="Rectangle 39"/>
            <p:cNvSpPr>
              <a:spLocks noChangeArrowheads="1"/>
            </p:cNvSpPr>
            <p:nvPr/>
          </p:nvSpPr>
          <p:spPr bwMode="auto">
            <a:xfrm>
              <a:off x="6626728" y="716178"/>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33803" name="Rectangle 40"/>
            <p:cNvSpPr>
              <a:spLocks noChangeArrowheads="1"/>
            </p:cNvSpPr>
            <p:nvPr/>
          </p:nvSpPr>
          <p:spPr bwMode="auto">
            <a:xfrm>
              <a:off x="4485984" y="130391"/>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133" name="Parallelogram 132" descr="LSNs are on the tape. Flushed LSN (in RAM)" title="LSN and FlushedLSN"/>
            <p:cNvSpPr/>
            <p:nvPr/>
          </p:nvSpPr>
          <p:spPr bwMode="auto">
            <a:xfrm>
              <a:off x="4894754" y="576581"/>
              <a:ext cx="582847" cy="85181"/>
            </a:xfrm>
            <a:prstGeom prst="parallelogram">
              <a:avLst>
                <a:gd name="adj" fmla="val 137851"/>
              </a:avLst>
            </a:prstGeom>
            <a:blipFill>
              <a:blip r:embed="rId3"/>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4" name="Oval 14" descr="Oak"/>
            <p:cNvSpPr>
              <a:spLocks noChangeArrowheads="1"/>
            </p:cNvSpPr>
            <p:nvPr/>
          </p:nvSpPr>
          <p:spPr bwMode="auto">
            <a:xfrm>
              <a:off x="4654633" y="211309"/>
              <a:ext cx="457594" cy="457595"/>
            </a:xfrm>
            <a:prstGeom prst="ellipse">
              <a:avLst/>
            </a:prstGeom>
            <a:blipFill dpi="0" rotWithShape="0">
              <a:blip r:embed="rId4"/>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35" name="Oval 19"/>
            <p:cNvSpPr>
              <a:spLocks noChangeArrowheads="1"/>
            </p:cNvSpPr>
            <p:nvPr/>
          </p:nvSpPr>
          <p:spPr bwMode="auto">
            <a:xfrm>
              <a:off x="4729809" y="286485"/>
              <a:ext cx="307242" cy="307243"/>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36" name="Oval 20"/>
            <p:cNvSpPr>
              <a:spLocks noChangeArrowheads="1"/>
            </p:cNvSpPr>
            <p:nvPr/>
          </p:nvSpPr>
          <p:spPr bwMode="auto">
            <a:xfrm>
              <a:off x="4808254" y="364930"/>
              <a:ext cx="150352" cy="150353"/>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nvGrpSpPr>
            <p:cNvPr id="15" name="Group 14"/>
            <p:cNvGrpSpPr/>
            <p:nvPr/>
          </p:nvGrpSpPr>
          <p:grpSpPr>
            <a:xfrm>
              <a:off x="6796730" y="252766"/>
              <a:ext cx="874229" cy="461258"/>
              <a:chOff x="4768081" y="3045380"/>
              <a:chExt cx="3862832" cy="933387"/>
            </a:xfrm>
          </p:grpSpPr>
          <p:pic>
            <p:nvPicPr>
              <p:cNvPr id="13" name="Picture 12" title="RAM"/>
              <p:cNvPicPr>
                <a:picLocks noChangeAspect="1"/>
              </p:cNvPicPr>
              <p:nvPr/>
            </p:nvPicPr>
            <p:blipFill rotWithShape="1">
              <a:blip r:embed="rId5"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4" name="Rectangle 13" descr="LSNs are on the tape. Flushed LSN (in RAM)" title="LSN And flushedLSN"/>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
        <p:nvSpPr>
          <p:cNvPr id="48"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Log records flushed to disk</a:t>
            </a:r>
          </a:p>
        </p:txBody>
      </p:sp>
      <p:grpSp>
        <p:nvGrpSpPr>
          <p:cNvPr id="17" name="Group 16" descr="A database with a log rolling back in time. " title="DB with Log">
            <a:extLst>
              <a:ext uri="{FF2B5EF4-FFF2-40B4-BE49-F238E27FC236}">
                <a16:creationId xmlns:a16="http://schemas.microsoft.com/office/drawing/2014/main" id="{4CAA4940-2D26-EC4A-8D53-1C8C0CB2FBC1}"/>
              </a:ext>
            </a:extLst>
          </p:cNvPr>
          <p:cNvGrpSpPr/>
          <p:nvPr/>
        </p:nvGrpSpPr>
        <p:grpSpPr>
          <a:xfrm>
            <a:off x="3555552" y="3703427"/>
            <a:ext cx="2833292" cy="1449565"/>
            <a:chOff x="3708533" y="3729163"/>
            <a:chExt cx="2833292" cy="1449565"/>
          </a:xfrm>
        </p:grpSpPr>
        <p:sp>
          <p:nvSpPr>
            <p:cNvPr id="39" name="Footer Placeholder 3"/>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43" name="Footer Placeholder 3"/>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 name="Group 7"/>
            <p:cNvGrpSpPr/>
            <p:nvPr/>
          </p:nvGrpSpPr>
          <p:grpSpPr>
            <a:xfrm>
              <a:off x="3708533" y="3729163"/>
              <a:ext cx="2608120" cy="1414337"/>
              <a:chOff x="4767273" y="4632915"/>
              <a:chExt cx="4113202" cy="2120052"/>
            </a:xfrm>
          </p:grpSpPr>
          <p:grpSp>
            <p:nvGrpSpPr>
              <p:cNvPr id="7" name="Group 6"/>
              <p:cNvGrpSpPr/>
              <p:nvPr/>
            </p:nvGrpSpPr>
            <p:grpSpPr>
              <a:xfrm>
                <a:off x="4767273" y="4632915"/>
                <a:ext cx="4113202" cy="2120052"/>
                <a:chOff x="4767273" y="4632915"/>
                <a:chExt cx="4113202" cy="2120052"/>
              </a:xfrm>
            </p:grpSpPr>
            <p:grpSp>
              <p:nvGrpSpPr>
                <p:cNvPr id="40" name="Group 39"/>
                <p:cNvGrpSpPr/>
                <p:nvPr/>
              </p:nvGrpSpPr>
              <p:grpSpPr>
                <a:xfrm>
                  <a:off x="4767273" y="4632915"/>
                  <a:ext cx="4113202" cy="2120052"/>
                  <a:chOff x="5863582" y="4974281"/>
                  <a:chExt cx="3132137" cy="1727200"/>
                </a:xfrm>
              </p:grpSpPr>
              <p:pic>
                <p:nvPicPr>
                  <p:cNvPr id="41" name="Picture 40" descr="skitched-3-4.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 name="Rectangle 41"/>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6" name="Group 5"/>
                <p:cNvGrpSpPr/>
                <p:nvPr/>
              </p:nvGrpSpPr>
              <p:grpSpPr>
                <a:xfrm>
                  <a:off x="5160933" y="5424076"/>
                  <a:ext cx="2876272" cy="1084107"/>
                  <a:chOff x="5160933" y="5424076"/>
                  <a:chExt cx="2876272" cy="1084107"/>
                </a:xfrm>
              </p:grpSpPr>
              <p:sp>
                <p:nvSpPr>
                  <p:cNvPr id="44" name="Parallelogram 43" descr="The end of the log record representing time" title="Time"/>
                  <p:cNvSpPr/>
                  <p:nvPr/>
                </p:nvSpPr>
                <p:spPr bwMode="auto">
                  <a:xfrm>
                    <a:off x="5724355" y="6326368"/>
                    <a:ext cx="2312850" cy="181815"/>
                  </a:xfrm>
                  <a:prstGeom prst="parallelogram">
                    <a:avLst>
                      <a:gd name="adj" fmla="val 137851"/>
                    </a:avLst>
                  </a:prstGeom>
                  <a:blipFill>
                    <a:blip r:embed="rId3"/>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45" name="Oval 14" descr="Oak"/>
                  <p:cNvSpPr>
                    <a:spLocks noChangeArrowheads="1"/>
                  </p:cNvSpPr>
                  <p:nvPr/>
                </p:nvSpPr>
                <p:spPr bwMode="auto">
                  <a:xfrm>
                    <a:off x="5160933" y="5424076"/>
                    <a:ext cx="1073701" cy="1079666"/>
                  </a:xfrm>
                  <a:prstGeom prst="ellipse">
                    <a:avLst/>
                  </a:prstGeom>
                  <a:blipFill dpi="0" rotWithShape="0">
                    <a:blip r:embed="rId4"/>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46"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47"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cxnSp>
          <p:nvCxnSpPr>
            <p:cNvPr id="53" name="Straight Arrow Connector 52"/>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54" name="TextBox 53"/>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p>
          </p:txBody>
        </p:sp>
      </p:grpSp>
      <p:grpSp>
        <p:nvGrpSpPr>
          <p:cNvPr id="16" name="Group 15" descr="RAM holds the log tail with time going backwards" title="RAM">
            <a:extLst>
              <a:ext uri="{FF2B5EF4-FFF2-40B4-BE49-F238E27FC236}">
                <a16:creationId xmlns:a16="http://schemas.microsoft.com/office/drawing/2014/main" id="{4C31F1E6-753E-6B4D-9ADE-51CFA34DDFC4}"/>
              </a:ext>
            </a:extLst>
          </p:cNvPr>
          <p:cNvGrpSpPr/>
          <p:nvPr/>
        </p:nvGrpSpPr>
        <p:grpSpPr>
          <a:xfrm>
            <a:off x="3414589" y="2296189"/>
            <a:ext cx="2786186" cy="1395824"/>
            <a:chOff x="5107732" y="1981327"/>
            <a:chExt cx="2854175" cy="1452164"/>
          </a:xfrm>
        </p:grpSpPr>
        <p:grpSp>
          <p:nvGrpSpPr>
            <p:cNvPr id="52" name="Group 51"/>
            <p:cNvGrpSpPr/>
            <p:nvPr/>
          </p:nvGrpSpPr>
          <p:grpSpPr>
            <a:xfrm>
              <a:off x="5107732" y="1981327"/>
              <a:ext cx="2854175" cy="1452164"/>
              <a:chOff x="5286310" y="2641772"/>
              <a:chExt cx="3805566" cy="1936223"/>
            </a:xfrm>
          </p:grpSpPr>
          <p:grpSp>
            <p:nvGrpSpPr>
              <p:cNvPr id="142" name="Group 141"/>
              <p:cNvGrpSpPr/>
              <p:nvPr/>
            </p:nvGrpSpPr>
            <p:grpSpPr>
              <a:xfrm>
                <a:off x="5286310" y="2641772"/>
                <a:ext cx="3805566" cy="1936223"/>
                <a:chOff x="4768081" y="3045380"/>
                <a:chExt cx="3862832" cy="933387"/>
              </a:xfrm>
            </p:grpSpPr>
            <p:pic>
              <p:nvPicPr>
                <p:cNvPr id="143" name="Picture 142" descr="RAM including the time and logtail moving back in time" title="RAM"/>
                <p:cNvPicPr>
                  <a:picLocks noChangeAspect="1"/>
                </p:cNvPicPr>
                <p:nvPr/>
              </p:nvPicPr>
              <p:blipFill rotWithShape="1">
                <a:blip r:embed="rId7">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44" name="Rectangle 143"/>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4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headEnd/>
                <a:tailEnd w="lg" len="lg"/>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cxnSp>
          <p:nvCxnSpPr>
            <p:cNvPr id="149" name="Straight Arrow Connector 148"/>
            <p:cNvCxnSpPr/>
            <p:nvPr/>
          </p:nvCxnSpPr>
          <p:spPr bwMode="auto">
            <a:xfrm>
              <a:off x="6306172" y="2860183"/>
              <a:ext cx="1446186"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56" name="TextBox 55"/>
            <p:cNvSpPr txBox="1"/>
            <p:nvPr/>
          </p:nvSpPr>
          <p:spPr>
            <a:xfrm>
              <a:off x="6373063" y="2810335"/>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p>
          </p:txBody>
        </p:sp>
        <p:sp>
          <p:nvSpPr>
            <p:cNvPr id="57"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Log tail</a:t>
              </a:r>
            </a:p>
          </p:txBody>
        </p:sp>
      </p:grpSp>
    </p:spTree>
    <p:extLst>
      <p:ext uri="{BB962C8B-B14F-4D97-AF65-F5344CB8AC3E}">
        <p14:creationId xmlns:p14="http://schemas.microsoft.com/office/powerpoint/2010/main" val="19945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ltLang="x-none"/>
              <a:t>Review: The ACID properties</a:t>
            </a:r>
          </a:p>
        </p:txBody>
      </p:sp>
      <p:sp>
        <p:nvSpPr>
          <p:cNvPr id="6149" name="Rectangle 5"/>
          <p:cNvSpPr>
            <a:spLocks noGrp="1" noChangeArrowheads="1"/>
          </p:cNvSpPr>
          <p:nvPr>
            <p:ph type="body" idx="1"/>
          </p:nvPr>
        </p:nvSpPr>
        <p:spPr>
          <a:xfrm>
            <a:off x="457200" y="1200151"/>
            <a:ext cx="8610600" cy="3394472"/>
          </a:xfrm>
        </p:spPr>
        <p:txBody>
          <a:bodyPr/>
          <a:lstStyle/>
          <a:p>
            <a:r>
              <a:rPr lang="en-US" b="1" dirty="0"/>
              <a:t>Atomicity:  </a:t>
            </a:r>
            <a:r>
              <a:rPr lang="en-US" sz="1600" dirty="0"/>
              <a:t>All actions in the Xact happen, or none happen.</a:t>
            </a:r>
          </a:p>
          <a:p>
            <a:r>
              <a:rPr lang="en-US" b="1" dirty="0"/>
              <a:t>Consistency</a:t>
            </a:r>
            <a:r>
              <a:rPr lang="en-US" dirty="0"/>
              <a:t>:  </a:t>
            </a:r>
            <a:r>
              <a:rPr lang="en-US" sz="1600" dirty="0"/>
              <a:t>If the DB starts consistent before the </a:t>
            </a:r>
            <a:r>
              <a:rPr lang="en-US" sz="1600" dirty="0" err="1"/>
              <a:t>Xact</a:t>
            </a:r>
            <a:r>
              <a:rPr lang="en-US" sz="1600" dirty="0"/>
              <a:t>…</a:t>
            </a:r>
          </a:p>
          <a:p>
            <a:pPr marL="2011680" indent="0">
              <a:buNone/>
            </a:pPr>
            <a:r>
              <a:rPr lang="en-US" sz="1600" dirty="0"/>
              <a:t> it ends up consistent after.</a:t>
            </a:r>
          </a:p>
          <a:p>
            <a:r>
              <a:rPr lang="en-US" b="1" dirty="0"/>
              <a:t>Isolation</a:t>
            </a:r>
            <a:r>
              <a:rPr lang="en-US" dirty="0"/>
              <a:t>:  </a:t>
            </a:r>
            <a:r>
              <a:rPr lang="en-US" sz="1600" dirty="0"/>
              <a:t>Execution of one Xact is isolated from that of other </a:t>
            </a:r>
            <a:r>
              <a:rPr lang="en-US" sz="1600" dirty="0" err="1"/>
              <a:t>Xacts</a:t>
            </a:r>
            <a:r>
              <a:rPr lang="en-US" dirty="0"/>
              <a:t>.</a:t>
            </a:r>
          </a:p>
          <a:p>
            <a:r>
              <a:rPr lang="en-US" b="1" dirty="0"/>
              <a:t>Durability:  </a:t>
            </a:r>
            <a:r>
              <a:rPr lang="en-US" sz="1600" dirty="0"/>
              <a:t>If a Xact commits, its effects persist.</a:t>
            </a:r>
            <a:endParaRPr lang="en-US" dirty="0"/>
          </a:p>
          <a:p>
            <a:pPr>
              <a:spcBef>
                <a:spcPts val="2000"/>
              </a:spcBef>
            </a:pPr>
            <a:r>
              <a:rPr lang="en-US" dirty="0"/>
              <a:t>Recovery Manager</a:t>
            </a:r>
          </a:p>
          <a:p>
            <a:pPr lvl="1"/>
            <a:r>
              <a:rPr lang="en-US" altLang="x-none" sz="1600" dirty="0">
                <a:latin typeface="Helvetica Neue Regular" charset="0"/>
              </a:rPr>
              <a:t>Atomicity &amp; Durability </a:t>
            </a:r>
          </a:p>
          <a:p>
            <a:pPr lvl="1"/>
            <a:r>
              <a:rPr lang="en-US" altLang="x-none" sz="1600" dirty="0">
                <a:latin typeface="Helvetica Neue Regular" charset="0"/>
              </a:rPr>
              <a:t>Also to rollback transactions that violate Consistency</a:t>
            </a:r>
          </a:p>
          <a:p>
            <a:pPr lvl="1">
              <a:spcBef>
                <a:spcPts val="2000"/>
              </a:spcBef>
            </a:pPr>
            <a:endParaRPr lang="en-US" dirty="0"/>
          </a:p>
        </p:txBody>
      </p:sp>
    </p:spTree>
    <p:extLst>
      <p:ext uri="{BB962C8B-B14F-4D97-AF65-F5344CB8AC3E}">
        <p14:creationId xmlns:p14="http://schemas.microsoft.com/office/powerpoint/2010/main" val="146847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457200" y="205979"/>
            <a:ext cx="8229600" cy="857250"/>
          </a:xfrm>
        </p:spPr>
        <p:txBody>
          <a:bodyPr/>
          <a:lstStyle/>
          <a:p>
            <a:r>
              <a:rPr lang="en-US" altLang="x-none" dirty="0"/>
              <a:t>WAL &amp; the Log, Pt 2</a:t>
            </a:r>
          </a:p>
        </p:txBody>
      </p:sp>
      <p:sp>
        <p:nvSpPr>
          <p:cNvPr id="33797" name="Rectangle 5"/>
          <p:cNvSpPr>
            <a:spLocks noGrp="1" noChangeArrowheads="1"/>
          </p:cNvSpPr>
          <p:nvPr>
            <p:ph type="body" idx="1"/>
          </p:nvPr>
        </p:nvSpPr>
        <p:spPr>
          <a:xfrm>
            <a:off x="457200" y="1200151"/>
            <a:ext cx="8229600" cy="3394472"/>
          </a:xfrm>
        </p:spPr>
        <p:txBody>
          <a:bodyPr>
            <a:normAutofit/>
          </a:bodyPr>
          <a:lstStyle/>
          <a:p>
            <a:r>
              <a:rPr lang="en-US" altLang="x-none" sz="1800" dirty="0"/>
              <a:t>Log: an ordered file, with a write buffer (“tail”) in RAM.</a:t>
            </a:r>
          </a:p>
          <a:p>
            <a:r>
              <a:rPr lang="en-US" altLang="x-none" sz="1800" dirty="0"/>
              <a:t>Each log record has a </a:t>
            </a:r>
            <a:r>
              <a:rPr lang="en-US" altLang="x-none" sz="1800" b="1" dirty="0"/>
              <a:t>Log Sequence Number</a:t>
            </a:r>
            <a:r>
              <a:rPr lang="en-US" altLang="x-none" sz="1800" dirty="0"/>
              <a:t> (LSN). </a:t>
            </a:r>
          </a:p>
          <a:p>
            <a:pPr lvl="1"/>
            <a:r>
              <a:rPr lang="en-US" altLang="x-none" sz="1600" dirty="0"/>
              <a:t>LSNs unique and increasing.</a:t>
            </a:r>
          </a:p>
          <a:p>
            <a:pPr lvl="1"/>
            <a:r>
              <a:rPr lang="en-US" altLang="x-none" sz="1600" b="1" dirty="0" err="1"/>
              <a:t>flushedLSN</a:t>
            </a:r>
            <a:r>
              <a:rPr lang="en-US" altLang="x-none" sz="1600" dirty="0"/>
              <a:t> tracked</a:t>
            </a:r>
            <a:br>
              <a:rPr lang="en-US" altLang="x-none" sz="1600" dirty="0"/>
            </a:br>
            <a:r>
              <a:rPr lang="en-US" altLang="x-none" sz="1600" dirty="0"/>
              <a:t>in RAM</a:t>
            </a:r>
          </a:p>
          <a:p>
            <a:endParaRPr lang="en-US" altLang="x-none" sz="1800" dirty="0"/>
          </a:p>
        </p:txBody>
      </p:sp>
      <p:sp>
        <p:nvSpPr>
          <p:cNvPr id="48"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Log records flushed to disk</a:t>
            </a:r>
          </a:p>
        </p:txBody>
      </p:sp>
      <p:grpSp>
        <p:nvGrpSpPr>
          <p:cNvPr id="55" name="Group 54" descr="A database with a log rolling back in time. " title="DB with Log">
            <a:extLst>
              <a:ext uri="{FF2B5EF4-FFF2-40B4-BE49-F238E27FC236}">
                <a16:creationId xmlns:a16="http://schemas.microsoft.com/office/drawing/2014/main" id="{098F82CB-745E-C149-8A04-A77DDA26D3B4}"/>
              </a:ext>
            </a:extLst>
          </p:cNvPr>
          <p:cNvGrpSpPr/>
          <p:nvPr/>
        </p:nvGrpSpPr>
        <p:grpSpPr>
          <a:xfrm>
            <a:off x="3555552" y="3703427"/>
            <a:ext cx="2833292" cy="1449565"/>
            <a:chOff x="3708533" y="3729163"/>
            <a:chExt cx="2833292" cy="1449565"/>
          </a:xfrm>
        </p:grpSpPr>
        <p:sp>
          <p:nvSpPr>
            <p:cNvPr id="58" name="Footer Placeholder 3">
              <a:extLst>
                <a:ext uri="{FF2B5EF4-FFF2-40B4-BE49-F238E27FC236}">
                  <a16:creationId xmlns:a16="http://schemas.microsoft.com/office/drawing/2014/main" id="{8C2C0665-4412-924B-8A94-5921435BBF29}"/>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59" name="Footer Placeholder 3">
              <a:extLst>
                <a:ext uri="{FF2B5EF4-FFF2-40B4-BE49-F238E27FC236}">
                  <a16:creationId xmlns:a16="http://schemas.microsoft.com/office/drawing/2014/main" id="{1E06E111-6F8C-FB4B-B62A-5DB62540CE64}"/>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60" name="Group 59">
              <a:extLst>
                <a:ext uri="{FF2B5EF4-FFF2-40B4-BE49-F238E27FC236}">
                  <a16:creationId xmlns:a16="http://schemas.microsoft.com/office/drawing/2014/main" id="{E46D496D-75B7-CC4F-BDC6-CDEDF4F59098}"/>
                </a:ext>
              </a:extLst>
            </p:cNvPr>
            <p:cNvGrpSpPr/>
            <p:nvPr/>
          </p:nvGrpSpPr>
          <p:grpSpPr>
            <a:xfrm>
              <a:off x="3708533" y="3729163"/>
              <a:ext cx="2608120" cy="1414337"/>
              <a:chOff x="4767273" y="4632915"/>
              <a:chExt cx="4113202" cy="2120052"/>
            </a:xfrm>
          </p:grpSpPr>
          <p:grpSp>
            <p:nvGrpSpPr>
              <p:cNvPr id="63" name="Group 62">
                <a:extLst>
                  <a:ext uri="{FF2B5EF4-FFF2-40B4-BE49-F238E27FC236}">
                    <a16:creationId xmlns:a16="http://schemas.microsoft.com/office/drawing/2014/main" id="{44763F23-D23F-8A4D-B97B-1C0228FFCC8F}"/>
                  </a:ext>
                </a:extLst>
              </p:cNvPr>
              <p:cNvGrpSpPr/>
              <p:nvPr/>
            </p:nvGrpSpPr>
            <p:grpSpPr>
              <a:xfrm>
                <a:off x="4767273" y="4632915"/>
                <a:ext cx="4113202" cy="2120052"/>
                <a:chOff x="4767273" y="4632915"/>
                <a:chExt cx="4113202" cy="2120052"/>
              </a:xfrm>
            </p:grpSpPr>
            <p:grpSp>
              <p:nvGrpSpPr>
                <p:cNvPr id="66" name="Group 65">
                  <a:extLst>
                    <a:ext uri="{FF2B5EF4-FFF2-40B4-BE49-F238E27FC236}">
                      <a16:creationId xmlns:a16="http://schemas.microsoft.com/office/drawing/2014/main" id="{B3B6ADEB-0E9A-7940-AC84-C2CFD6DFA5F7}"/>
                    </a:ext>
                  </a:extLst>
                </p:cNvPr>
                <p:cNvGrpSpPr/>
                <p:nvPr/>
              </p:nvGrpSpPr>
              <p:grpSpPr>
                <a:xfrm>
                  <a:off x="4767273" y="4632915"/>
                  <a:ext cx="4113202" cy="2120052"/>
                  <a:chOff x="5863582" y="4974281"/>
                  <a:chExt cx="3132137" cy="1727200"/>
                </a:xfrm>
              </p:grpSpPr>
              <p:pic>
                <p:nvPicPr>
                  <p:cNvPr id="70" name="Picture 69" descr="skitched-3-4.jpg">
                    <a:extLst>
                      <a:ext uri="{FF2B5EF4-FFF2-40B4-BE49-F238E27FC236}">
                        <a16:creationId xmlns:a16="http://schemas.microsoft.com/office/drawing/2014/main" id="{DA780584-1FAC-8041-9F1D-CFE8E43F2C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Rectangle 70">
                    <a:extLst>
                      <a:ext uri="{FF2B5EF4-FFF2-40B4-BE49-F238E27FC236}">
                        <a16:creationId xmlns:a16="http://schemas.microsoft.com/office/drawing/2014/main" id="{871430D0-46C4-9641-A6B7-FB5B67375B27}"/>
                      </a:ext>
                    </a:extLst>
                  </p:cNvPr>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67" name="Group 66">
                  <a:extLst>
                    <a:ext uri="{FF2B5EF4-FFF2-40B4-BE49-F238E27FC236}">
                      <a16:creationId xmlns:a16="http://schemas.microsoft.com/office/drawing/2014/main" id="{C7161FEF-8452-A745-B0A3-9CC582F4A7D6}"/>
                    </a:ext>
                  </a:extLst>
                </p:cNvPr>
                <p:cNvGrpSpPr/>
                <p:nvPr/>
              </p:nvGrpSpPr>
              <p:grpSpPr>
                <a:xfrm>
                  <a:off x="5160933" y="5424076"/>
                  <a:ext cx="2876272" cy="1084107"/>
                  <a:chOff x="5160933" y="5424076"/>
                  <a:chExt cx="2876272" cy="1084107"/>
                </a:xfrm>
              </p:grpSpPr>
              <p:sp>
                <p:nvSpPr>
                  <p:cNvPr id="68" name="Parallelogram 67" descr="Time as it is represented as rolling back the LSN" title="Time">
                    <a:extLst>
                      <a:ext uri="{FF2B5EF4-FFF2-40B4-BE49-F238E27FC236}">
                        <a16:creationId xmlns:a16="http://schemas.microsoft.com/office/drawing/2014/main" id="{95688777-099E-5543-9CB4-6F46E96175FE}"/>
                      </a:ext>
                    </a:extLst>
                  </p:cNvPr>
                  <p:cNvSpPr/>
                  <p:nvPr/>
                </p:nvSpPr>
                <p:spPr bwMode="auto">
                  <a:xfrm>
                    <a:off x="5724355" y="6326368"/>
                    <a:ext cx="2312850" cy="181815"/>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9" name="Oval 14" descr="Oak">
                    <a:extLst>
                      <a:ext uri="{FF2B5EF4-FFF2-40B4-BE49-F238E27FC236}">
                        <a16:creationId xmlns:a16="http://schemas.microsoft.com/office/drawing/2014/main" id="{9451BB8D-B249-9B43-980B-C3A382F981E1}"/>
                      </a:ext>
                    </a:extLst>
                  </p:cNvPr>
                  <p:cNvSpPr>
                    <a:spLocks noChangeArrowheads="1"/>
                  </p:cNvSpPr>
                  <p:nvPr/>
                </p:nvSpPr>
                <p:spPr bwMode="auto">
                  <a:xfrm>
                    <a:off x="5160933" y="5424076"/>
                    <a:ext cx="1073701" cy="1079666"/>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64" name="Oval 19">
                <a:extLst>
                  <a:ext uri="{FF2B5EF4-FFF2-40B4-BE49-F238E27FC236}">
                    <a16:creationId xmlns:a16="http://schemas.microsoft.com/office/drawing/2014/main" id="{3A3CD845-6510-B240-9740-0376E06223C5}"/>
                  </a:ext>
                </a:extLst>
              </p:cNvPr>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65" name="Oval 20">
                <a:extLst>
                  <a:ext uri="{FF2B5EF4-FFF2-40B4-BE49-F238E27FC236}">
                    <a16:creationId xmlns:a16="http://schemas.microsoft.com/office/drawing/2014/main" id="{CE3230C4-191A-0D4B-BBD6-45173998E7B2}"/>
                  </a:ext>
                </a:extLst>
              </p:cNvPr>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cxnSp>
          <p:nvCxnSpPr>
            <p:cNvPr id="61" name="Straight Arrow Connector 60">
              <a:extLst>
                <a:ext uri="{FF2B5EF4-FFF2-40B4-BE49-F238E27FC236}">
                  <a16:creationId xmlns:a16="http://schemas.microsoft.com/office/drawing/2014/main" id="{BB55DE41-CC58-1D4B-984D-9BB62F69DA73}"/>
                </a:ext>
              </a:extLst>
            </p:cNvPr>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62" name="TextBox 61">
              <a:extLst>
                <a:ext uri="{FF2B5EF4-FFF2-40B4-BE49-F238E27FC236}">
                  <a16:creationId xmlns:a16="http://schemas.microsoft.com/office/drawing/2014/main" id="{ECE9EFB6-8AE6-6E45-9925-D325E76DBA66}"/>
                </a:ext>
              </a:extLst>
            </p:cNvPr>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p>
          </p:txBody>
        </p:sp>
      </p:grpSp>
      <p:grpSp>
        <p:nvGrpSpPr>
          <p:cNvPr id="9" name="Group 8" descr="RAM holds the log tail with time going backwards. Flushed LSN points to the most recent part of the log " title="RAM">
            <a:extLst>
              <a:ext uri="{FF2B5EF4-FFF2-40B4-BE49-F238E27FC236}">
                <a16:creationId xmlns:a16="http://schemas.microsoft.com/office/drawing/2014/main" id="{B2F41491-7EDF-DF44-8D9E-9191AE5F6487}"/>
              </a:ext>
            </a:extLst>
          </p:cNvPr>
          <p:cNvGrpSpPr/>
          <p:nvPr/>
        </p:nvGrpSpPr>
        <p:grpSpPr>
          <a:xfrm>
            <a:off x="3414589" y="2296188"/>
            <a:ext cx="2786186" cy="2597629"/>
            <a:chOff x="3414589" y="2296188"/>
            <a:chExt cx="2786186" cy="2597629"/>
          </a:xfrm>
        </p:grpSpPr>
        <p:grpSp>
          <p:nvGrpSpPr>
            <p:cNvPr id="4" name="Group 3" descr="RAM holds the log tail with time going backwards. Flushed LSN points to the most recent part of the log " title="RAM">
              <a:extLst>
                <a:ext uri="{FF2B5EF4-FFF2-40B4-BE49-F238E27FC236}">
                  <a16:creationId xmlns:a16="http://schemas.microsoft.com/office/drawing/2014/main" id="{C8D04D9C-1DE4-8C47-977A-1E751E51E3D0}"/>
                </a:ext>
              </a:extLst>
            </p:cNvPr>
            <p:cNvGrpSpPr/>
            <p:nvPr/>
          </p:nvGrpSpPr>
          <p:grpSpPr>
            <a:xfrm>
              <a:off x="3414589" y="2296188"/>
              <a:ext cx="2786186" cy="1395824"/>
              <a:chOff x="3414589" y="2296188"/>
              <a:chExt cx="2786186" cy="1395824"/>
            </a:xfrm>
          </p:grpSpPr>
          <p:grpSp>
            <p:nvGrpSpPr>
              <p:cNvPr id="16" name="Group 15" descr="RAM holds the log tail with time going backwards" title="RAM">
                <a:extLst>
                  <a:ext uri="{FF2B5EF4-FFF2-40B4-BE49-F238E27FC236}">
                    <a16:creationId xmlns:a16="http://schemas.microsoft.com/office/drawing/2014/main" id="{4C31F1E6-753E-6B4D-9ADE-51CFA34DDFC4}"/>
                  </a:ext>
                </a:extLst>
              </p:cNvPr>
              <p:cNvGrpSpPr/>
              <p:nvPr/>
            </p:nvGrpSpPr>
            <p:grpSpPr>
              <a:xfrm>
                <a:off x="3414589" y="2296188"/>
                <a:ext cx="2786186" cy="1395824"/>
                <a:chOff x="5107732" y="1981330"/>
                <a:chExt cx="2854175" cy="1452167"/>
              </a:xfrm>
            </p:grpSpPr>
            <p:grpSp>
              <p:nvGrpSpPr>
                <p:cNvPr id="52" name="Group 51"/>
                <p:cNvGrpSpPr/>
                <p:nvPr/>
              </p:nvGrpSpPr>
              <p:grpSpPr>
                <a:xfrm>
                  <a:off x="5107732" y="1981330"/>
                  <a:ext cx="2854175" cy="1452167"/>
                  <a:chOff x="5286310" y="2641772"/>
                  <a:chExt cx="3805566" cy="1936223"/>
                </a:xfrm>
              </p:grpSpPr>
              <p:grpSp>
                <p:nvGrpSpPr>
                  <p:cNvPr id="142" name="Group 141"/>
                  <p:cNvGrpSpPr/>
                  <p:nvPr/>
                </p:nvGrpSpPr>
                <p:grpSpPr>
                  <a:xfrm>
                    <a:off x="5286310" y="2641772"/>
                    <a:ext cx="3805566" cy="1936223"/>
                    <a:chOff x="4768081" y="3045380"/>
                    <a:chExt cx="3862832" cy="933387"/>
                  </a:xfrm>
                </p:grpSpPr>
                <p:pic>
                  <p:nvPicPr>
                    <p:cNvPr id="143" name="Picture 142" descr="RAM holds the log tail with time going backwards. Flushed LSN points to the most recent part of the log " title="RAM"/>
                    <p:cNvPicPr>
                      <a:picLocks noChangeAspect="1"/>
                    </p:cNvPicPr>
                    <p:nvPr/>
                  </p:nvPicPr>
                  <p:blipFill rotWithShape="1">
                    <a:blip r:embed="rId6">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44" name="Rectangle 143" descr="RAM holds the log tail with time going backwards" title="RAM"/>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4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headEnd/>
                    <a:tailEnd w="lg" len="lg"/>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cxnSp>
              <p:nvCxnSpPr>
                <p:cNvPr id="149" name="Straight Arrow Connector 148"/>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56" name="TextBox 55"/>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p>
              </p:txBody>
            </p:sp>
            <p:sp>
              <p:nvSpPr>
                <p:cNvPr id="57"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Log tail</a:t>
                  </a:r>
                </a:p>
              </p:txBody>
            </p:sp>
          </p:grpSp>
          <p:sp>
            <p:nvSpPr>
              <p:cNvPr id="49" name="Text Box 60">
                <a:extLst>
                  <a:ext uri="{FF2B5EF4-FFF2-40B4-BE49-F238E27FC236}">
                    <a16:creationId xmlns:a16="http://schemas.microsoft.com/office/drawing/2014/main" id="{ED580204-B718-A44A-8843-63920A91EB06}"/>
                  </a:ext>
                </a:extLst>
              </p:cNvPr>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50" name="Rectangle 49">
                <a:extLst>
                  <a:ext uri="{FF2B5EF4-FFF2-40B4-BE49-F238E27FC236}">
                    <a16:creationId xmlns:a16="http://schemas.microsoft.com/office/drawing/2014/main" id="{E5BDE2DF-096F-594A-8C8F-5FFE34C60AF6}"/>
                  </a:ext>
                </a:extLst>
              </p:cNvPr>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72" name="Straight Arrow Connector 71">
              <a:extLst>
                <a:ext uri="{FF2B5EF4-FFF2-40B4-BE49-F238E27FC236}">
                  <a16:creationId xmlns:a16="http://schemas.microsoft.com/office/drawing/2014/main" id="{FFF0D7F0-AE35-5D47-BA07-7E72BB3B8B9F}"/>
                </a:ext>
              </a:extLst>
            </p:cNvPr>
            <p:cNvCxnSpPr>
              <a:cxnSpLocks/>
              <a:endCxn id="68" idx="2"/>
            </p:cNvCxnSpPr>
            <p:nvPr/>
          </p:nvCxnSpPr>
          <p:spPr bwMode="auto">
            <a:xfrm>
              <a:off x="4508784" y="3226414"/>
              <a:ext cx="1036581" cy="1667403"/>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spTree>
    <p:extLst>
      <p:ext uri="{BB962C8B-B14F-4D97-AF65-F5344CB8AC3E}">
        <p14:creationId xmlns:p14="http://schemas.microsoft.com/office/powerpoint/2010/main" val="91961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a:t>WAL &amp; the Log, Pt 3</a:t>
            </a:r>
            <a:endParaRPr lang="en-US" altLang="x-none" dirty="0"/>
          </a:p>
        </p:txBody>
      </p:sp>
      <p:sp>
        <p:nvSpPr>
          <p:cNvPr id="33797" name="Rectangle 5"/>
          <p:cNvSpPr>
            <a:spLocks noGrp="1" noChangeArrowheads="1"/>
          </p:cNvSpPr>
          <p:nvPr>
            <p:ph type="body" idx="1"/>
          </p:nvPr>
        </p:nvSpPr>
        <p:spPr>
          <a:xfrm>
            <a:off x="457200" y="1200151"/>
            <a:ext cx="8229600" cy="3394472"/>
          </a:xfrm>
        </p:spPr>
        <p:txBody>
          <a:bodyPr>
            <a:normAutofit/>
          </a:bodyPr>
          <a:lstStyle/>
          <a:p>
            <a:r>
              <a:rPr lang="en-US" altLang="x-none" sz="1800" dirty="0"/>
              <a:t>Each </a:t>
            </a:r>
            <a:r>
              <a:rPr lang="en-US" altLang="x-none" sz="1800" b="1" dirty="0"/>
              <a:t>data page </a:t>
            </a:r>
            <a:r>
              <a:rPr lang="en-US" altLang="x-none" sz="1800" dirty="0"/>
              <a:t>in the DB contains a </a:t>
            </a:r>
            <a:r>
              <a:rPr lang="en-US" altLang="x-none" sz="1800" dirty="0" err="1"/>
              <a:t>pageLSN</a:t>
            </a:r>
            <a:r>
              <a:rPr lang="en-US" altLang="x-none" sz="1800" dirty="0"/>
              <a:t>.</a:t>
            </a:r>
          </a:p>
          <a:p>
            <a:pPr lvl="1"/>
            <a:r>
              <a:rPr lang="en-US" altLang="x-none" sz="1600" dirty="0"/>
              <a:t>A “pointer” into the log</a:t>
            </a:r>
          </a:p>
          <a:p>
            <a:pPr lvl="1"/>
            <a:r>
              <a:rPr lang="en-US" altLang="x-none" sz="1600" dirty="0"/>
              <a:t>The LSN of the most recent log record for an update to that page.</a:t>
            </a:r>
          </a:p>
        </p:txBody>
      </p:sp>
      <p:sp>
        <p:nvSpPr>
          <p:cNvPr id="48"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Log records flushed to disk</a:t>
            </a:r>
          </a:p>
        </p:txBody>
      </p:sp>
      <p:grpSp>
        <p:nvGrpSpPr>
          <p:cNvPr id="55" name="Group 54" descr="A database with a log rolling back in time. " title="DB with Log">
            <a:extLst>
              <a:ext uri="{FF2B5EF4-FFF2-40B4-BE49-F238E27FC236}">
                <a16:creationId xmlns:a16="http://schemas.microsoft.com/office/drawing/2014/main" id="{098F82CB-745E-C149-8A04-A77DDA26D3B4}"/>
              </a:ext>
            </a:extLst>
          </p:cNvPr>
          <p:cNvGrpSpPr/>
          <p:nvPr/>
        </p:nvGrpSpPr>
        <p:grpSpPr>
          <a:xfrm>
            <a:off x="3555552" y="3703427"/>
            <a:ext cx="2833292" cy="1449565"/>
            <a:chOff x="3708533" y="3729163"/>
            <a:chExt cx="2833292" cy="1449565"/>
          </a:xfrm>
        </p:grpSpPr>
        <p:sp>
          <p:nvSpPr>
            <p:cNvPr id="58" name="Footer Placeholder 3">
              <a:extLst>
                <a:ext uri="{FF2B5EF4-FFF2-40B4-BE49-F238E27FC236}">
                  <a16:creationId xmlns:a16="http://schemas.microsoft.com/office/drawing/2014/main" id="{8C2C0665-4412-924B-8A94-5921435BBF29}"/>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59" name="Footer Placeholder 3">
              <a:extLst>
                <a:ext uri="{FF2B5EF4-FFF2-40B4-BE49-F238E27FC236}">
                  <a16:creationId xmlns:a16="http://schemas.microsoft.com/office/drawing/2014/main" id="{1E06E111-6F8C-FB4B-B62A-5DB62540CE64}"/>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60" name="Group 59">
              <a:extLst>
                <a:ext uri="{FF2B5EF4-FFF2-40B4-BE49-F238E27FC236}">
                  <a16:creationId xmlns:a16="http://schemas.microsoft.com/office/drawing/2014/main" id="{E46D496D-75B7-CC4F-BDC6-CDEDF4F59098}"/>
                </a:ext>
              </a:extLst>
            </p:cNvPr>
            <p:cNvGrpSpPr/>
            <p:nvPr/>
          </p:nvGrpSpPr>
          <p:grpSpPr>
            <a:xfrm>
              <a:off x="3708533" y="3729163"/>
              <a:ext cx="2608120" cy="1414337"/>
              <a:chOff x="4767273" y="4632915"/>
              <a:chExt cx="4113202" cy="2120052"/>
            </a:xfrm>
          </p:grpSpPr>
          <p:grpSp>
            <p:nvGrpSpPr>
              <p:cNvPr id="63" name="Group 62">
                <a:extLst>
                  <a:ext uri="{FF2B5EF4-FFF2-40B4-BE49-F238E27FC236}">
                    <a16:creationId xmlns:a16="http://schemas.microsoft.com/office/drawing/2014/main" id="{44763F23-D23F-8A4D-B97B-1C0228FFCC8F}"/>
                  </a:ext>
                </a:extLst>
              </p:cNvPr>
              <p:cNvGrpSpPr/>
              <p:nvPr/>
            </p:nvGrpSpPr>
            <p:grpSpPr>
              <a:xfrm>
                <a:off x="4767273" y="4632915"/>
                <a:ext cx="4113202" cy="2120052"/>
                <a:chOff x="4767273" y="4632915"/>
                <a:chExt cx="4113202" cy="2120052"/>
              </a:xfrm>
            </p:grpSpPr>
            <p:grpSp>
              <p:nvGrpSpPr>
                <p:cNvPr id="66" name="Group 65">
                  <a:extLst>
                    <a:ext uri="{FF2B5EF4-FFF2-40B4-BE49-F238E27FC236}">
                      <a16:creationId xmlns:a16="http://schemas.microsoft.com/office/drawing/2014/main" id="{B3B6ADEB-0E9A-7940-AC84-C2CFD6DFA5F7}"/>
                    </a:ext>
                  </a:extLst>
                </p:cNvPr>
                <p:cNvGrpSpPr/>
                <p:nvPr/>
              </p:nvGrpSpPr>
              <p:grpSpPr>
                <a:xfrm>
                  <a:off x="4767273" y="4632915"/>
                  <a:ext cx="4113202" cy="2120052"/>
                  <a:chOff x="5863582" y="4974281"/>
                  <a:chExt cx="3132137" cy="1727200"/>
                </a:xfrm>
              </p:grpSpPr>
              <p:pic>
                <p:nvPicPr>
                  <p:cNvPr id="70" name="Picture 69" descr="skitched-3-4.jpg">
                    <a:extLst>
                      <a:ext uri="{FF2B5EF4-FFF2-40B4-BE49-F238E27FC236}">
                        <a16:creationId xmlns:a16="http://schemas.microsoft.com/office/drawing/2014/main" id="{DA780584-1FAC-8041-9F1D-CFE8E43F2C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Rectangle 70">
                    <a:extLst>
                      <a:ext uri="{FF2B5EF4-FFF2-40B4-BE49-F238E27FC236}">
                        <a16:creationId xmlns:a16="http://schemas.microsoft.com/office/drawing/2014/main" id="{871430D0-46C4-9641-A6B7-FB5B67375B27}"/>
                      </a:ext>
                    </a:extLst>
                  </p:cNvPr>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67" name="Group 66">
                  <a:extLst>
                    <a:ext uri="{FF2B5EF4-FFF2-40B4-BE49-F238E27FC236}">
                      <a16:creationId xmlns:a16="http://schemas.microsoft.com/office/drawing/2014/main" id="{C7161FEF-8452-A745-B0A3-9CC582F4A7D6}"/>
                    </a:ext>
                  </a:extLst>
                </p:cNvPr>
                <p:cNvGrpSpPr/>
                <p:nvPr/>
              </p:nvGrpSpPr>
              <p:grpSpPr>
                <a:xfrm>
                  <a:off x="5160933" y="5424076"/>
                  <a:ext cx="2876272" cy="1084107"/>
                  <a:chOff x="5160933" y="5424076"/>
                  <a:chExt cx="2876272" cy="1084107"/>
                </a:xfrm>
              </p:grpSpPr>
              <p:sp>
                <p:nvSpPr>
                  <p:cNvPr id="68" name="Parallelogram 67" descr="Using rolling LSN to keep track of time" title="LSN">
                    <a:extLst>
                      <a:ext uri="{FF2B5EF4-FFF2-40B4-BE49-F238E27FC236}">
                        <a16:creationId xmlns:a16="http://schemas.microsoft.com/office/drawing/2014/main" id="{95688777-099E-5543-9CB4-6F46E96175FE}"/>
                      </a:ext>
                    </a:extLst>
                  </p:cNvPr>
                  <p:cNvSpPr/>
                  <p:nvPr/>
                </p:nvSpPr>
                <p:spPr bwMode="auto">
                  <a:xfrm>
                    <a:off x="5724355" y="6326368"/>
                    <a:ext cx="2312850" cy="181815"/>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9" name="Oval 14" descr="Oak">
                    <a:extLst>
                      <a:ext uri="{FF2B5EF4-FFF2-40B4-BE49-F238E27FC236}">
                        <a16:creationId xmlns:a16="http://schemas.microsoft.com/office/drawing/2014/main" id="{9451BB8D-B249-9B43-980B-C3A382F981E1}"/>
                      </a:ext>
                    </a:extLst>
                  </p:cNvPr>
                  <p:cNvSpPr>
                    <a:spLocks noChangeArrowheads="1"/>
                  </p:cNvSpPr>
                  <p:nvPr/>
                </p:nvSpPr>
                <p:spPr bwMode="auto">
                  <a:xfrm>
                    <a:off x="5160933" y="5424076"/>
                    <a:ext cx="1073701" cy="1079666"/>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64" name="Oval 19">
                <a:extLst>
                  <a:ext uri="{FF2B5EF4-FFF2-40B4-BE49-F238E27FC236}">
                    <a16:creationId xmlns:a16="http://schemas.microsoft.com/office/drawing/2014/main" id="{3A3CD845-6510-B240-9740-0376E06223C5}"/>
                  </a:ext>
                </a:extLst>
              </p:cNvPr>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65" name="Oval 20">
                <a:extLst>
                  <a:ext uri="{FF2B5EF4-FFF2-40B4-BE49-F238E27FC236}">
                    <a16:creationId xmlns:a16="http://schemas.microsoft.com/office/drawing/2014/main" id="{CE3230C4-191A-0D4B-BBD6-45173998E7B2}"/>
                  </a:ext>
                </a:extLst>
              </p:cNvPr>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cxnSp>
          <p:nvCxnSpPr>
            <p:cNvPr id="61" name="Straight Arrow Connector 60">
              <a:extLst>
                <a:ext uri="{FF2B5EF4-FFF2-40B4-BE49-F238E27FC236}">
                  <a16:creationId xmlns:a16="http://schemas.microsoft.com/office/drawing/2014/main" id="{BB55DE41-CC58-1D4B-984D-9BB62F69DA73}"/>
                </a:ext>
              </a:extLst>
            </p:cNvPr>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62" name="TextBox 61">
              <a:extLst>
                <a:ext uri="{FF2B5EF4-FFF2-40B4-BE49-F238E27FC236}">
                  <a16:creationId xmlns:a16="http://schemas.microsoft.com/office/drawing/2014/main" id="{ECE9EFB6-8AE6-6E45-9925-D325E76DBA66}"/>
                </a:ext>
              </a:extLst>
            </p:cNvPr>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p>
          </p:txBody>
        </p:sp>
      </p:grpSp>
      <p:grpSp>
        <p:nvGrpSpPr>
          <p:cNvPr id="9" name="Group 8" descr="RAM holds the log tail with time going backwards. Flushed LSN points to the most recent part of the log " title="RAM">
            <a:extLst>
              <a:ext uri="{FF2B5EF4-FFF2-40B4-BE49-F238E27FC236}">
                <a16:creationId xmlns:a16="http://schemas.microsoft.com/office/drawing/2014/main" id="{B2F41491-7EDF-DF44-8D9E-9191AE5F6487}"/>
              </a:ext>
            </a:extLst>
          </p:cNvPr>
          <p:cNvGrpSpPr/>
          <p:nvPr/>
        </p:nvGrpSpPr>
        <p:grpSpPr>
          <a:xfrm>
            <a:off x="3414589" y="2296188"/>
            <a:ext cx="2786186" cy="2597629"/>
            <a:chOff x="3414589" y="2296188"/>
            <a:chExt cx="2786186" cy="2597629"/>
          </a:xfrm>
        </p:grpSpPr>
        <p:grpSp>
          <p:nvGrpSpPr>
            <p:cNvPr id="4" name="Group 3" descr="RAM holds the log tail with time going backwards. Flushed LSN points to the most recent part of the log " title="RAM">
              <a:extLst>
                <a:ext uri="{FF2B5EF4-FFF2-40B4-BE49-F238E27FC236}">
                  <a16:creationId xmlns:a16="http://schemas.microsoft.com/office/drawing/2014/main" id="{C8D04D9C-1DE4-8C47-977A-1E751E51E3D0}"/>
                </a:ext>
              </a:extLst>
            </p:cNvPr>
            <p:cNvGrpSpPr/>
            <p:nvPr/>
          </p:nvGrpSpPr>
          <p:grpSpPr>
            <a:xfrm>
              <a:off x="3414589" y="2296188"/>
              <a:ext cx="2786186" cy="1395824"/>
              <a:chOff x="3414589" y="2296188"/>
              <a:chExt cx="2786186" cy="1395824"/>
            </a:xfrm>
          </p:grpSpPr>
          <p:grpSp>
            <p:nvGrpSpPr>
              <p:cNvPr id="16" name="Group 15" descr="RAM holds the log tail with time going backwards" title="RAM">
                <a:extLst>
                  <a:ext uri="{FF2B5EF4-FFF2-40B4-BE49-F238E27FC236}">
                    <a16:creationId xmlns:a16="http://schemas.microsoft.com/office/drawing/2014/main" id="{4C31F1E6-753E-6B4D-9ADE-51CFA34DDFC4}"/>
                  </a:ext>
                </a:extLst>
              </p:cNvPr>
              <p:cNvGrpSpPr/>
              <p:nvPr/>
            </p:nvGrpSpPr>
            <p:grpSpPr>
              <a:xfrm>
                <a:off x="3414589" y="2296188"/>
                <a:ext cx="2786186" cy="1395824"/>
                <a:chOff x="5107732" y="1981330"/>
                <a:chExt cx="2854175" cy="1452167"/>
              </a:xfrm>
            </p:grpSpPr>
            <p:grpSp>
              <p:nvGrpSpPr>
                <p:cNvPr id="52" name="Group 51"/>
                <p:cNvGrpSpPr/>
                <p:nvPr/>
              </p:nvGrpSpPr>
              <p:grpSpPr>
                <a:xfrm>
                  <a:off x="5107732" y="1981330"/>
                  <a:ext cx="2854175" cy="1452167"/>
                  <a:chOff x="5286310" y="2641772"/>
                  <a:chExt cx="3805566" cy="1936223"/>
                </a:xfrm>
              </p:grpSpPr>
              <p:grpSp>
                <p:nvGrpSpPr>
                  <p:cNvPr id="142" name="Group 141"/>
                  <p:cNvGrpSpPr/>
                  <p:nvPr/>
                </p:nvGrpSpPr>
                <p:grpSpPr>
                  <a:xfrm>
                    <a:off x="5286310" y="2641772"/>
                    <a:ext cx="3805566" cy="1936223"/>
                    <a:chOff x="4768081" y="3045380"/>
                    <a:chExt cx="3862832" cy="933387"/>
                  </a:xfrm>
                </p:grpSpPr>
                <p:pic>
                  <p:nvPicPr>
                    <p:cNvPr id="143" name="Picture 142" descr="RAM holds the log tail with time going backwards. Flushed LSN points to the most recent part of the log. Buffer pool holds data pages. One page in the bugger pool holds the flushed LSN, which is at the end of the logtail" title="RAM"/>
                    <p:cNvPicPr>
                      <a:picLocks noChangeAspect="1"/>
                    </p:cNvPicPr>
                    <p:nvPr/>
                  </p:nvPicPr>
                  <p:blipFill rotWithShape="1">
                    <a:blip r:embed="rId6">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44" name="Rectangle 143"/>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4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headEnd/>
                    <a:tailEnd w="lg" len="lg"/>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cxnSp>
              <p:nvCxnSpPr>
                <p:cNvPr id="149" name="Straight Arrow Connector 148"/>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56" name="TextBox 55"/>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p>
              </p:txBody>
            </p:sp>
            <p:sp>
              <p:nvSpPr>
                <p:cNvPr id="57"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Log tail</a:t>
                  </a:r>
                </a:p>
              </p:txBody>
            </p:sp>
          </p:grpSp>
          <p:sp>
            <p:nvSpPr>
              <p:cNvPr id="49" name="Text Box 60">
                <a:extLst>
                  <a:ext uri="{FF2B5EF4-FFF2-40B4-BE49-F238E27FC236}">
                    <a16:creationId xmlns:a16="http://schemas.microsoft.com/office/drawing/2014/main" id="{ED580204-B718-A44A-8843-63920A91EB06}"/>
                  </a:ext>
                </a:extLst>
              </p:cNvPr>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50" name="Rectangle 49">
                <a:extLst>
                  <a:ext uri="{FF2B5EF4-FFF2-40B4-BE49-F238E27FC236}">
                    <a16:creationId xmlns:a16="http://schemas.microsoft.com/office/drawing/2014/main" id="{E5BDE2DF-096F-594A-8C8F-5FFE34C60AF6}"/>
                  </a:ext>
                </a:extLst>
              </p:cNvPr>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72" name="Straight Arrow Connector 71">
              <a:extLst>
                <a:ext uri="{FF2B5EF4-FFF2-40B4-BE49-F238E27FC236}">
                  <a16:creationId xmlns:a16="http://schemas.microsoft.com/office/drawing/2014/main" id="{FFF0D7F0-AE35-5D47-BA07-7E72BB3B8B9F}"/>
                </a:ext>
              </a:extLst>
            </p:cNvPr>
            <p:cNvCxnSpPr>
              <a:cxnSpLocks/>
              <a:endCxn id="68" idx="2"/>
            </p:cNvCxnSpPr>
            <p:nvPr/>
          </p:nvCxnSpPr>
          <p:spPr bwMode="auto">
            <a:xfrm>
              <a:off x="4508784" y="3226414"/>
              <a:ext cx="1036581" cy="1667403"/>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51" name="Group 50" descr="Another DB has a page LSN pointing some point in the first DB's log" title="DB2">
            <a:extLst>
              <a:ext uri="{FF2B5EF4-FFF2-40B4-BE49-F238E27FC236}">
                <a16:creationId xmlns:a16="http://schemas.microsoft.com/office/drawing/2014/main" id="{8314C05A-1214-EA46-A4DD-172123C13551}"/>
              </a:ext>
            </a:extLst>
          </p:cNvPr>
          <p:cNvGrpSpPr/>
          <p:nvPr/>
        </p:nvGrpSpPr>
        <p:grpSpPr>
          <a:xfrm>
            <a:off x="346740" y="3356239"/>
            <a:ext cx="2792761" cy="1306629"/>
            <a:chOff x="5863582" y="4974281"/>
            <a:chExt cx="3132137" cy="1727200"/>
          </a:xfrm>
        </p:grpSpPr>
        <p:pic>
          <p:nvPicPr>
            <p:cNvPr id="53" name="Picture 5" descr="skitched-3-4.jpg">
              <a:extLst>
                <a:ext uri="{FF2B5EF4-FFF2-40B4-BE49-F238E27FC236}">
                  <a16:creationId xmlns:a16="http://schemas.microsoft.com/office/drawing/2014/main" id="{6B79FDA9-FA8B-934D-97F6-6A8144F11F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E3E59408-B99A-5B49-A2F3-7549D3E62BCF}"/>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p>
          </p:txBody>
        </p:sp>
      </p:grpSp>
      <p:grpSp>
        <p:nvGrpSpPr>
          <p:cNvPr id="73" name="Group 72" descr="Another DB has a page LSN pointing some point in the first DB's log" title="DB2">
            <a:extLst>
              <a:ext uri="{FF2B5EF4-FFF2-40B4-BE49-F238E27FC236}">
                <a16:creationId xmlns:a16="http://schemas.microsoft.com/office/drawing/2014/main" id="{E80DFA9F-F8C2-DF4B-B848-556F59A9D0A3}"/>
              </a:ext>
            </a:extLst>
          </p:cNvPr>
          <p:cNvGrpSpPr/>
          <p:nvPr/>
        </p:nvGrpSpPr>
        <p:grpSpPr>
          <a:xfrm>
            <a:off x="854602" y="3912554"/>
            <a:ext cx="1055042" cy="441145"/>
            <a:chOff x="1985831" y="4124654"/>
            <a:chExt cx="1406723" cy="588193"/>
          </a:xfrm>
        </p:grpSpPr>
        <p:sp>
          <p:nvSpPr>
            <p:cNvPr id="74" name="Rectangle 73">
              <a:extLst>
                <a:ext uri="{FF2B5EF4-FFF2-40B4-BE49-F238E27FC236}">
                  <a16:creationId xmlns:a16="http://schemas.microsoft.com/office/drawing/2014/main" id="{16313980-D39C-A349-AF18-5346B6DE9A4A}"/>
                </a:ext>
              </a:extLst>
            </p:cNvPr>
            <p:cNvSpPr/>
            <p:nvPr/>
          </p:nvSpPr>
          <p:spPr bwMode="auto">
            <a:xfrm>
              <a:off x="2057827" y="4124654"/>
              <a:ext cx="1334727" cy="588193"/>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75" name="Rectangle 74">
              <a:extLst>
                <a:ext uri="{FF2B5EF4-FFF2-40B4-BE49-F238E27FC236}">
                  <a16:creationId xmlns:a16="http://schemas.microsoft.com/office/drawing/2014/main" id="{66DB601D-07D0-DF49-8CE6-66ACDDC17047}"/>
                </a:ext>
              </a:extLst>
            </p:cNvPr>
            <p:cNvSpPr/>
            <p:nvPr/>
          </p:nvSpPr>
          <p:spPr bwMode="auto">
            <a:xfrm>
              <a:off x="2108563" y="4155472"/>
              <a:ext cx="227443" cy="148584"/>
            </a:xfrm>
            <a:prstGeom prst="rect">
              <a:avLst/>
            </a:prstGeom>
            <a:solidFill>
              <a:schemeClr val="bg1"/>
            </a:solidFill>
            <a:ln w="12700" cap="flat" cmpd="sng" algn="ctr">
              <a:solidFill>
                <a:schemeClr val="bg2">
                  <a:lumMod val="10000"/>
                </a:schemeClr>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76" name="Text Box 60">
              <a:extLst>
                <a:ext uri="{FF2B5EF4-FFF2-40B4-BE49-F238E27FC236}">
                  <a16:creationId xmlns:a16="http://schemas.microsoft.com/office/drawing/2014/main" id="{60393230-85CF-B74B-B8F5-CAFC959DD6A9}"/>
                </a:ext>
              </a:extLst>
            </p:cNvPr>
            <p:cNvSpPr txBox="1">
              <a:spLocks noChangeArrowheads="1"/>
            </p:cNvSpPr>
            <p:nvPr/>
          </p:nvSpPr>
          <p:spPr bwMode="auto">
            <a:xfrm>
              <a:off x="1985831" y="4284161"/>
              <a:ext cx="11011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err="1">
                  <a:solidFill>
                    <a:schemeClr val="bg1"/>
                  </a:solidFill>
                  <a:latin typeface="Helvetica Neue Regular" charset="0"/>
                </a:rPr>
                <a:t>pageLSN</a:t>
              </a:r>
              <a:endParaRPr lang="en-US" altLang="x-none" sz="1200" dirty="0">
                <a:solidFill>
                  <a:schemeClr val="bg1"/>
                </a:solidFill>
                <a:latin typeface="Helvetica Neue Regular" charset="0"/>
              </a:endParaRPr>
            </a:p>
          </p:txBody>
        </p:sp>
      </p:grpSp>
      <p:cxnSp>
        <p:nvCxnSpPr>
          <p:cNvPr id="77" name="Curved Connector 76" descr="Another DB has a page LSN pointing some point in the first DB's log" title="DB2">
            <a:extLst>
              <a:ext uri="{FF2B5EF4-FFF2-40B4-BE49-F238E27FC236}">
                <a16:creationId xmlns:a16="http://schemas.microsoft.com/office/drawing/2014/main" id="{C3EA033E-C3B3-E542-A62A-35B7AFA1B020}"/>
              </a:ext>
            </a:extLst>
          </p:cNvPr>
          <p:cNvCxnSpPr>
            <a:cxnSpLocks/>
            <a:endCxn id="68" idx="0"/>
          </p:cNvCxnSpPr>
          <p:nvPr/>
        </p:nvCxnSpPr>
        <p:spPr bwMode="auto">
          <a:xfrm>
            <a:off x="1030281" y="4014066"/>
            <a:ext cx="3865414" cy="819104"/>
          </a:xfrm>
          <a:prstGeom prst="curvedConnector2">
            <a:avLst/>
          </a:prstGeom>
          <a:solidFill>
            <a:srgbClr val="3366FF"/>
          </a:solidFill>
          <a:ln w="28575" cap="flat" cmpd="sng" algn="ctr">
            <a:solidFill>
              <a:srgbClr val="000000"/>
            </a:solidFill>
            <a:prstDash val="solid"/>
            <a:round/>
            <a:headEnd type="none" w="med" len="med"/>
            <a:tailEnd type="stealth" w="lg" len="lg"/>
          </a:ln>
          <a:effectLst/>
        </p:spPr>
      </p:cxnSp>
      <p:grpSp>
        <p:nvGrpSpPr>
          <p:cNvPr id="90" name="Group 89" descr="Roll out log: LSNs&#10;DB: PageLSNs&#10;RAM: flushedLSN" title="KEY">
            <a:extLst>
              <a:ext uri="{FF2B5EF4-FFF2-40B4-BE49-F238E27FC236}">
                <a16:creationId xmlns:a16="http://schemas.microsoft.com/office/drawing/2014/main" id="{FE9B2E65-70F6-4768-8716-B62125CDA483}"/>
              </a:ext>
            </a:extLst>
          </p:cNvPr>
          <p:cNvGrpSpPr/>
          <p:nvPr/>
        </p:nvGrpSpPr>
        <p:grpSpPr>
          <a:xfrm>
            <a:off x="4519613" y="119063"/>
            <a:ext cx="3362325" cy="962025"/>
            <a:chOff x="4519613" y="119063"/>
            <a:chExt cx="3362325" cy="962025"/>
          </a:xfrm>
        </p:grpSpPr>
        <p:sp>
          <p:nvSpPr>
            <p:cNvPr id="91" name="Rectangle 90">
              <a:extLst>
                <a:ext uri="{FF2B5EF4-FFF2-40B4-BE49-F238E27FC236}">
                  <a16:creationId xmlns:a16="http://schemas.microsoft.com/office/drawing/2014/main" id="{B5DEA919-3369-4F5E-944D-194EE7570D11}"/>
                </a:ext>
              </a:extLst>
            </p:cNvPr>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92" name="Rectangle 6">
              <a:extLst>
                <a:ext uri="{FF2B5EF4-FFF2-40B4-BE49-F238E27FC236}">
                  <a16:creationId xmlns:a16="http://schemas.microsoft.com/office/drawing/2014/main" id="{E12EA0A7-87E5-4FE0-8084-10B1A7ADA67F}"/>
                </a:ext>
              </a:extLst>
            </p:cNvPr>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93" name="Rectangle 14">
              <a:extLst>
                <a:ext uri="{FF2B5EF4-FFF2-40B4-BE49-F238E27FC236}">
                  <a16:creationId xmlns:a16="http://schemas.microsoft.com/office/drawing/2014/main" id="{F58D741D-8B73-4B92-8349-88D05FD21DB3}"/>
                </a:ext>
              </a:extLst>
            </p:cNvPr>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94" name="Rectangle 39">
              <a:extLst>
                <a:ext uri="{FF2B5EF4-FFF2-40B4-BE49-F238E27FC236}">
                  <a16:creationId xmlns:a16="http://schemas.microsoft.com/office/drawing/2014/main" id="{C5D69762-B924-4267-B097-5E8222DB5F7F}"/>
                </a:ext>
              </a:extLst>
            </p:cNvPr>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95" name="Rectangle 40">
              <a:extLst>
                <a:ext uri="{FF2B5EF4-FFF2-40B4-BE49-F238E27FC236}">
                  <a16:creationId xmlns:a16="http://schemas.microsoft.com/office/drawing/2014/main" id="{216D13D6-03E7-4CD8-B740-8A780FA10CB0}"/>
                </a:ext>
              </a:extLst>
            </p:cNvPr>
            <p:cNvSpPr>
              <a:spLocks noChangeArrowheads="1"/>
            </p:cNvSpPr>
            <p:nvPr/>
          </p:nvSpPr>
          <p:spPr bwMode="auto">
            <a:xfrm>
              <a:off x="4519613" y="119063"/>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96" name="Group 95">
              <a:extLst>
                <a:ext uri="{FF2B5EF4-FFF2-40B4-BE49-F238E27FC236}">
                  <a16:creationId xmlns:a16="http://schemas.microsoft.com/office/drawing/2014/main" id="{D617ABC3-20AD-4B26-A43C-4DFC5E9A540F}"/>
                </a:ext>
              </a:extLst>
            </p:cNvPr>
            <p:cNvGrpSpPr/>
            <p:nvPr/>
          </p:nvGrpSpPr>
          <p:grpSpPr>
            <a:xfrm>
              <a:off x="5715436" y="247055"/>
              <a:ext cx="816082" cy="450024"/>
              <a:chOff x="5863582" y="4974281"/>
              <a:chExt cx="3132137" cy="1727200"/>
            </a:xfrm>
          </p:grpSpPr>
          <p:pic>
            <p:nvPicPr>
              <p:cNvPr id="105" name="Picture 5" descr="skitched-3-4.jpg">
                <a:extLst>
                  <a:ext uri="{FF2B5EF4-FFF2-40B4-BE49-F238E27FC236}">
                    <a16:creationId xmlns:a16="http://schemas.microsoft.com/office/drawing/2014/main" id="{C158F7EA-D088-44F7-B11C-959ADCE249F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 name="Rectangle 105">
                <a:extLst>
                  <a:ext uri="{FF2B5EF4-FFF2-40B4-BE49-F238E27FC236}">
                    <a16:creationId xmlns:a16="http://schemas.microsoft.com/office/drawing/2014/main" id="{A79BD51C-B20D-4F40-83FF-E521E705DAEC}"/>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p>
            </p:txBody>
          </p:sp>
        </p:grpSp>
        <p:grpSp>
          <p:nvGrpSpPr>
            <p:cNvPr id="97" name="Group 96">
              <a:extLst>
                <a:ext uri="{FF2B5EF4-FFF2-40B4-BE49-F238E27FC236}">
                  <a16:creationId xmlns:a16="http://schemas.microsoft.com/office/drawing/2014/main" id="{351BF09C-A64D-4439-B081-86A23865297C}"/>
                </a:ext>
              </a:extLst>
            </p:cNvPr>
            <p:cNvGrpSpPr/>
            <p:nvPr/>
          </p:nvGrpSpPr>
          <p:grpSpPr>
            <a:xfrm>
              <a:off x="4694389" y="230956"/>
              <a:ext cx="822968" cy="457595"/>
              <a:chOff x="979247" y="3371546"/>
              <a:chExt cx="2656685" cy="1477194"/>
            </a:xfrm>
          </p:grpSpPr>
          <p:sp>
            <p:nvSpPr>
              <p:cNvPr id="101" name="Parallelogram 100" descr="Roll out log: LSNs&#10;DB: PageLSNs&#10;RAM: flushedLSN" title="KEY">
                <a:extLst>
                  <a:ext uri="{FF2B5EF4-FFF2-40B4-BE49-F238E27FC236}">
                    <a16:creationId xmlns:a16="http://schemas.microsoft.com/office/drawing/2014/main" id="{67754F56-810E-4745-BF07-81CA41DD579B}"/>
                  </a:ext>
                </a:extLst>
              </p:cNvPr>
              <p:cNvSpPr/>
              <p:nvPr/>
            </p:nvSpPr>
            <p:spPr bwMode="auto">
              <a:xfrm>
                <a:off x="1754401" y="4550707"/>
                <a:ext cx="1881531" cy="274980"/>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2" name="Oval 14" descr="Oak">
                <a:extLst>
                  <a:ext uri="{FF2B5EF4-FFF2-40B4-BE49-F238E27FC236}">
                    <a16:creationId xmlns:a16="http://schemas.microsoft.com/office/drawing/2014/main" id="{60EA1B86-4EEB-4D09-B9DA-0723D9D313F6}"/>
                  </a:ext>
                </a:extLst>
              </p:cNvPr>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03" name="Oval 19">
                <a:extLst>
                  <a:ext uri="{FF2B5EF4-FFF2-40B4-BE49-F238E27FC236}">
                    <a16:creationId xmlns:a16="http://schemas.microsoft.com/office/drawing/2014/main" id="{00A28601-0250-4CB8-B977-7395952B2CD8}"/>
                  </a:ext>
                </a:extLst>
              </p:cNvPr>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04" name="Oval 20">
                <a:extLst>
                  <a:ext uri="{FF2B5EF4-FFF2-40B4-BE49-F238E27FC236}">
                    <a16:creationId xmlns:a16="http://schemas.microsoft.com/office/drawing/2014/main" id="{45E9CE20-314C-4386-A7EA-0BA28A7B052D}"/>
                  </a:ext>
                </a:extLst>
              </p:cNvPr>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nvGrpSpPr>
            <p:cNvPr id="98" name="Group 97">
              <a:extLst>
                <a:ext uri="{FF2B5EF4-FFF2-40B4-BE49-F238E27FC236}">
                  <a16:creationId xmlns:a16="http://schemas.microsoft.com/office/drawing/2014/main" id="{A8178DAC-8A79-40FE-AC21-3E24F5CD2FB7}"/>
                </a:ext>
              </a:extLst>
            </p:cNvPr>
            <p:cNvGrpSpPr/>
            <p:nvPr/>
          </p:nvGrpSpPr>
          <p:grpSpPr>
            <a:xfrm>
              <a:off x="6830359" y="241438"/>
              <a:ext cx="874229" cy="461258"/>
              <a:chOff x="4768081" y="3045380"/>
              <a:chExt cx="3862832" cy="933387"/>
            </a:xfrm>
          </p:grpSpPr>
          <p:pic>
            <p:nvPicPr>
              <p:cNvPr id="99" name="Picture 98" descr="Roll out log: LSNs&#10;DB: PageLSNs&#10;RAM: flushedLSN" title="Key">
                <a:extLst>
                  <a:ext uri="{FF2B5EF4-FFF2-40B4-BE49-F238E27FC236}">
                    <a16:creationId xmlns:a16="http://schemas.microsoft.com/office/drawing/2014/main" id="{6B635C6A-BA97-42D5-A5AB-0967729AAFA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00" name="Rectangle 99" descr="Roll out log: LSNs&#10;DB: PageLSNs&#10;RAM: flushedLSN" title="KEY">
                <a:extLst>
                  <a:ext uri="{FF2B5EF4-FFF2-40B4-BE49-F238E27FC236}">
                    <a16:creationId xmlns:a16="http://schemas.microsoft.com/office/drawing/2014/main" id="{37E600C8-1983-4073-86D4-A938281E610B}"/>
                  </a:ext>
                </a:extLst>
              </p:cNvPr>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Tree>
    <p:extLst>
      <p:ext uri="{BB962C8B-B14F-4D97-AF65-F5344CB8AC3E}">
        <p14:creationId xmlns:p14="http://schemas.microsoft.com/office/powerpoint/2010/main" val="404637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left)">
                                      <p:cBhvr>
                                        <p:cTn id="1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WAL &amp; the Log, Pt 4</a:t>
            </a:r>
          </a:p>
        </p:txBody>
      </p:sp>
      <p:sp>
        <p:nvSpPr>
          <p:cNvPr id="33797" name="Rectangle 5"/>
          <p:cNvSpPr>
            <a:spLocks noGrp="1" noChangeArrowheads="1"/>
          </p:cNvSpPr>
          <p:nvPr>
            <p:ph type="body" idx="1"/>
          </p:nvPr>
        </p:nvSpPr>
        <p:spPr/>
        <p:txBody>
          <a:bodyPr>
            <a:normAutofit/>
          </a:bodyPr>
          <a:lstStyle/>
          <a:p>
            <a:r>
              <a:rPr lang="en-US" altLang="x-none" sz="1800" dirty="0"/>
              <a:t>WAL:  Before page </a:t>
            </a:r>
            <a:r>
              <a:rPr lang="en-US" altLang="x-none" sz="1800" dirty="0" err="1"/>
              <a:t>i</a:t>
            </a:r>
            <a:r>
              <a:rPr lang="en-US" altLang="x-none" sz="1800" dirty="0"/>
              <a:t> is flushed to DB, log must satisfy:</a:t>
            </a:r>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charset="2"/>
              </a:rPr>
              <a:t>£</a:t>
            </a:r>
            <a:r>
              <a:rPr lang="en-US" altLang="x-none" sz="1600" b="1" dirty="0"/>
              <a:t> </a:t>
            </a:r>
            <a:r>
              <a:rPr lang="en-US" altLang="x-none" sz="1600" b="1" dirty="0" err="1"/>
              <a:t>flushedLSN</a:t>
            </a:r>
            <a:endParaRPr lang="en-US" altLang="x-none" sz="1600" b="1" dirty="0"/>
          </a:p>
        </p:txBody>
      </p:sp>
      <p:sp>
        <p:nvSpPr>
          <p:cNvPr id="75" name="Rectangle 57" descr="Log records flushed to disk&#10;" title="Logs">
            <a:extLst>
              <a:ext uri="{FF2B5EF4-FFF2-40B4-BE49-F238E27FC236}">
                <a16:creationId xmlns:a16="http://schemas.microsoft.com/office/drawing/2014/main" id="{EA193D66-DB9A-CF45-AF42-A180761D5C2D}"/>
              </a:ext>
            </a:extLst>
          </p:cNvPr>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Log records flushed to disk</a:t>
            </a:r>
          </a:p>
        </p:txBody>
      </p:sp>
      <p:grpSp>
        <p:nvGrpSpPr>
          <p:cNvPr id="78" name="Group 77" descr="A database with a log rolling back in time. " title="DB with Log">
            <a:extLst>
              <a:ext uri="{FF2B5EF4-FFF2-40B4-BE49-F238E27FC236}">
                <a16:creationId xmlns:a16="http://schemas.microsoft.com/office/drawing/2014/main" id="{F87D8573-8723-7C41-BDAE-E9AB344EDD21}"/>
              </a:ext>
            </a:extLst>
          </p:cNvPr>
          <p:cNvGrpSpPr/>
          <p:nvPr/>
        </p:nvGrpSpPr>
        <p:grpSpPr>
          <a:xfrm>
            <a:off x="3555552" y="3703427"/>
            <a:ext cx="2833292" cy="1449565"/>
            <a:chOff x="3708533" y="3729163"/>
            <a:chExt cx="2833292" cy="1449565"/>
          </a:xfrm>
        </p:grpSpPr>
        <p:sp>
          <p:nvSpPr>
            <p:cNvPr id="79" name="Footer Placeholder 3">
              <a:extLst>
                <a:ext uri="{FF2B5EF4-FFF2-40B4-BE49-F238E27FC236}">
                  <a16:creationId xmlns:a16="http://schemas.microsoft.com/office/drawing/2014/main" id="{E9F4DA31-33A4-E843-A06F-A33D047C3FDC}"/>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a:extLst>
                <a:ext uri="{FF2B5EF4-FFF2-40B4-BE49-F238E27FC236}">
                  <a16:creationId xmlns:a16="http://schemas.microsoft.com/office/drawing/2014/main" id="{7620C04B-B0DC-9543-AA98-6604F2A6EDFB}"/>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a:extLst>
                <a:ext uri="{FF2B5EF4-FFF2-40B4-BE49-F238E27FC236}">
                  <a16:creationId xmlns:a16="http://schemas.microsoft.com/office/drawing/2014/main" id="{AA9D3CB9-27A7-9B44-ABA0-8DB9411081CE}"/>
                </a:ext>
              </a:extLst>
            </p:cNvPr>
            <p:cNvGrpSpPr/>
            <p:nvPr/>
          </p:nvGrpSpPr>
          <p:grpSpPr>
            <a:xfrm>
              <a:off x="3708533" y="3729163"/>
              <a:ext cx="2608120" cy="1414337"/>
              <a:chOff x="4767273" y="4632915"/>
              <a:chExt cx="4113202" cy="2120052"/>
            </a:xfrm>
          </p:grpSpPr>
          <p:grpSp>
            <p:nvGrpSpPr>
              <p:cNvPr id="84" name="Group 83">
                <a:extLst>
                  <a:ext uri="{FF2B5EF4-FFF2-40B4-BE49-F238E27FC236}">
                    <a16:creationId xmlns:a16="http://schemas.microsoft.com/office/drawing/2014/main" id="{986D71B7-3FB0-7B47-AA1B-A1998F708A0F}"/>
                  </a:ext>
                </a:extLst>
              </p:cNvPr>
              <p:cNvGrpSpPr/>
              <p:nvPr/>
            </p:nvGrpSpPr>
            <p:grpSpPr>
              <a:xfrm>
                <a:off x="4767273" y="4632915"/>
                <a:ext cx="4113202" cy="2120052"/>
                <a:chOff x="4767273" y="4632915"/>
                <a:chExt cx="4113202" cy="2120052"/>
              </a:xfrm>
            </p:grpSpPr>
            <p:grpSp>
              <p:nvGrpSpPr>
                <p:cNvPr id="101" name="Group 100">
                  <a:extLst>
                    <a:ext uri="{FF2B5EF4-FFF2-40B4-BE49-F238E27FC236}">
                      <a16:creationId xmlns:a16="http://schemas.microsoft.com/office/drawing/2014/main" id="{073EF9F7-97E5-2541-93FC-4CFBC1513521}"/>
                    </a:ext>
                  </a:extLst>
                </p:cNvPr>
                <p:cNvGrpSpPr/>
                <p:nvPr/>
              </p:nvGrpSpPr>
              <p:grpSpPr>
                <a:xfrm>
                  <a:off x="4767273" y="4632915"/>
                  <a:ext cx="4113202" cy="2120052"/>
                  <a:chOff x="5863582" y="4974281"/>
                  <a:chExt cx="3132137" cy="1727200"/>
                </a:xfrm>
              </p:grpSpPr>
              <p:pic>
                <p:nvPicPr>
                  <p:cNvPr id="105" name="Picture 104" descr="skitched-3-4.jpg">
                    <a:extLst>
                      <a:ext uri="{FF2B5EF4-FFF2-40B4-BE49-F238E27FC236}">
                        <a16:creationId xmlns:a16="http://schemas.microsoft.com/office/drawing/2014/main" id="{B30ADCCE-BBAF-E340-82B7-26E06A8919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 name="Rectangle 105">
                    <a:extLst>
                      <a:ext uri="{FF2B5EF4-FFF2-40B4-BE49-F238E27FC236}">
                        <a16:creationId xmlns:a16="http://schemas.microsoft.com/office/drawing/2014/main" id="{F7C5E8B6-E0BF-3E48-8D1A-68FDC14D7C6D}"/>
                      </a:ext>
                    </a:extLst>
                  </p:cNvPr>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a:extLst>
                    <a:ext uri="{FF2B5EF4-FFF2-40B4-BE49-F238E27FC236}">
                      <a16:creationId xmlns:a16="http://schemas.microsoft.com/office/drawing/2014/main" id="{A0F3F8B0-2B87-FC41-B555-837C4B78F249}"/>
                    </a:ext>
                  </a:extLst>
                </p:cNvPr>
                <p:cNvGrpSpPr/>
                <p:nvPr/>
              </p:nvGrpSpPr>
              <p:grpSpPr>
                <a:xfrm>
                  <a:off x="5160933" y="5424076"/>
                  <a:ext cx="2876272" cy="1084107"/>
                  <a:chOff x="5160933" y="5424076"/>
                  <a:chExt cx="2876272" cy="1084107"/>
                </a:xfrm>
              </p:grpSpPr>
              <p:sp>
                <p:nvSpPr>
                  <p:cNvPr id="103" name="Parallelogram 102" descr="Rolling LSN to keep track of time" title="LSN">
                    <a:extLst>
                      <a:ext uri="{FF2B5EF4-FFF2-40B4-BE49-F238E27FC236}">
                        <a16:creationId xmlns:a16="http://schemas.microsoft.com/office/drawing/2014/main" id="{386B84FD-5028-AD4D-ACBC-C846C8DAF078}"/>
                      </a:ext>
                    </a:extLst>
                  </p:cNvPr>
                  <p:cNvSpPr/>
                  <p:nvPr/>
                </p:nvSpPr>
                <p:spPr bwMode="auto">
                  <a:xfrm>
                    <a:off x="5724355" y="6326368"/>
                    <a:ext cx="2312850" cy="181815"/>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a:extLst>
                      <a:ext uri="{FF2B5EF4-FFF2-40B4-BE49-F238E27FC236}">
                        <a16:creationId xmlns:a16="http://schemas.microsoft.com/office/drawing/2014/main" id="{72DABCAA-81C0-6944-85EB-3606DE8F90E5}"/>
                      </a:ext>
                    </a:extLst>
                  </p:cNvPr>
                  <p:cNvSpPr>
                    <a:spLocks noChangeArrowheads="1"/>
                  </p:cNvSpPr>
                  <p:nvPr/>
                </p:nvSpPr>
                <p:spPr bwMode="auto">
                  <a:xfrm>
                    <a:off x="5160933" y="5424076"/>
                    <a:ext cx="1073701" cy="1079666"/>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a:extLst>
                  <a:ext uri="{FF2B5EF4-FFF2-40B4-BE49-F238E27FC236}">
                    <a16:creationId xmlns:a16="http://schemas.microsoft.com/office/drawing/2014/main" id="{01B9B244-55B9-C740-8D2F-0785139218E8}"/>
                  </a:ext>
                </a:extLst>
              </p:cNvPr>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86" name="Oval 20">
                <a:extLst>
                  <a:ext uri="{FF2B5EF4-FFF2-40B4-BE49-F238E27FC236}">
                    <a16:creationId xmlns:a16="http://schemas.microsoft.com/office/drawing/2014/main" id="{07550055-F451-9C49-AB81-E1F8316797DC}"/>
                  </a:ext>
                </a:extLst>
              </p:cNvPr>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cxnSp>
          <p:nvCxnSpPr>
            <p:cNvPr id="82" name="Straight Arrow Connector 81">
              <a:extLst>
                <a:ext uri="{FF2B5EF4-FFF2-40B4-BE49-F238E27FC236}">
                  <a16:creationId xmlns:a16="http://schemas.microsoft.com/office/drawing/2014/main" id="{5358CE4C-B1D9-114D-9578-252D2C38A45F}"/>
                </a:ext>
              </a:extLst>
            </p:cNvPr>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83" name="TextBox 82">
              <a:extLst>
                <a:ext uri="{FF2B5EF4-FFF2-40B4-BE49-F238E27FC236}">
                  <a16:creationId xmlns:a16="http://schemas.microsoft.com/office/drawing/2014/main" id="{FD8FAD8A-2966-DC42-860B-C421C42F9A81}"/>
                </a:ext>
              </a:extLst>
            </p:cNvPr>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p>
          </p:txBody>
        </p:sp>
      </p:grpSp>
      <p:grpSp>
        <p:nvGrpSpPr>
          <p:cNvPr id="121" name="Group 120" descr="Another DB " title="DB2">
            <a:extLst>
              <a:ext uri="{FF2B5EF4-FFF2-40B4-BE49-F238E27FC236}">
                <a16:creationId xmlns:a16="http://schemas.microsoft.com/office/drawing/2014/main" id="{10FDAB97-C3E0-0844-A99F-31E6152F5DE3}"/>
              </a:ext>
            </a:extLst>
          </p:cNvPr>
          <p:cNvGrpSpPr/>
          <p:nvPr/>
        </p:nvGrpSpPr>
        <p:grpSpPr>
          <a:xfrm>
            <a:off x="346740" y="3356239"/>
            <a:ext cx="2792761" cy="1306629"/>
            <a:chOff x="5863582" y="4974281"/>
            <a:chExt cx="3132137" cy="1727200"/>
          </a:xfrm>
        </p:grpSpPr>
        <p:pic>
          <p:nvPicPr>
            <p:cNvPr id="122" name="Picture 5" descr="skitched-3-4.jpg">
              <a:extLst>
                <a:ext uri="{FF2B5EF4-FFF2-40B4-BE49-F238E27FC236}">
                  <a16:creationId xmlns:a16="http://schemas.microsoft.com/office/drawing/2014/main" id="{B2C40B72-F673-574B-B856-D4A3515550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 name="Rectangle 122">
              <a:extLst>
                <a:ext uri="{FF2B5EF4-FFF2-40B4-BE49-F238E27FC236}">
                  <a16:creationId xmlns:a16="http://schemas.microsoft.com/office/drawing/2014/main" id="{07B3EFBF-E85A-DF4F-B61E-1A3F019EFDD5}"/>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p>
          </p:txBody>
        </p:sp>
      </p:grpSp>
      <p:grpSp>
        <p:nvGrpSpPr>
          <p:cNvPr id="9" name="Group 8"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09EF70A2-B714-6F42-B37F-EAB8810D3FA7}"/>
              </a:ext>
            </a:extLst>
          </p:cNvPr>
          <p:cNvGrpSpPr/>
          <p:nvPr/>
        </p:nvGrpSpPr>
        <p:grpSpPr>
          <a:xfrm>
            <a:off x="3414589" y="2296188"/>
            <a:ext cx="2786186" cy="2597629"/>
            <a:chOff x="3414589" y="2296188"/>
            <a:chExt cx="2786186" cy="2597629"/>
          </a:xfrm>
        </p:grpSpPr>
        <p:grpSp>
          <p:nvGrpSpPr>
            <p:cNvPr id="107" name="Group 106" descr="RAM holds the log tail with time going backwards. Flushed LSN points to the most recent part of the log " title="RAM">
              <a:extLst>
                <a:ext uri="{FF2B5EF4-FFF2-40B4-BE49-F238E27FC236}">
                  <a16:creationId xmlns:a16="http://schemas.microsoft.com/office/drawing/2014/main" id="{23A4C179-6B87-0A4A-BF21-E812D43014EF}"/>
                </a:ext>
              </a:extLst>
            </p:cNvPr>
            <p:cNvGrpSpPr/>
            <p:nvPr/>
          </p:nvGrpSpPr>
          <p:grpSpPr>
            <a:xfrm>
              <a:off x="3414589" y="2296188"/>
              <a:ext cx="2786186" cy="2597629"/>
              <a:chOff x="3414589" y="2296188"/>
              <a:chExt cx="2786186" cy="2597629"/>
            </a:xfrm>
          </p:grpSpPr>
          <p:grpSp>
            <p:nvGrpSpPr>
              <p:cNvPr id="108" name="Group 107" descr="RAM holds the log tail with time going backwards. Flushed LSN points to the most recent part of the log " title="RAM">
                <a:extLst>
                  <a:ext uri="{FF2B5EF4-FFF2-40B4-BE49-F238E27FC236}">
                    <a16:creationId xmlns:a16="http://schemas.microsoft.com/office/drawing/2014/main" id="{797E9C40-4E95-C947-AC86-50281EAAA05A}"/>
                  </a:ext>
                </a:extLst>
              </p:cNvPr>
              <p:cNvGrpSpPr/>
              <p:nvPr/>
            </p:nvGrpSpPr>
            <p:grpSpPr>
              <a:xfrm>
                <a:off x="3414589" y="2296188"/>
                <a:ext cx="2786186" cy="1395824"/>
                <a:chOff x="3414589" y="2296188"/>
                <a:chExt cx="2786186" cy="1395824"/>
              </a:xfrm>
            </p:grpSpPr>
            <p:grpSp>
              <p:nvGrpSpPr>
                <p:cNvPr id="110" name="Group 109" descr="RAM holds the log tail with time going backwards" title="RAM">
                  <a:extLst>
                    <a:ext uri="{FF2B5EF4-FFF2-40B4-BE49-F238E27FC236}">
                      <a16:creationId xmlns:a16="http://schemas.microsoft.com/office/drawing/2014/main" id="{B714DBD8-A4BE-FD47-B356-A42583D55D09}"/>
                    </a:ext>
                  </a:extLst>
                </p:cNvPr>
                <p:cNvGrpSpPr/>
                <p:nvPr/>
              </p:nvGrpSpPr>
              <p:grpSpPr>
                <a:xfrm>
                  <a:off x="3414589" y="2296188"/>
                  <a:ext cx="2786186" cy="1395824"/>
                  <a:chOff x="5107732" y="1981330"/>
                  <a:chExt cx="2854175" cy="1452167"/>
                </a:xfrm>
              </p:grpSpPr>
              <p:grpSp>
                <p:nvGrpSpPr>
                  <p:cNvPr id="113" name="Group 112">
                    <a:extLst>
                      <a:ext uri="{FF2B5EF4-FFF2-40B4-BE49-F238E27FC236}">
                        <a16:creationId xmlns:a16="http://schemas.microsoft.com/office/drawing/2014/main" id="{8FDC457C-4F1B-C741-B2E0-77B5E16C0EF8}"/>
                      </a:ext>
                    </a:extLst>
                  </p:cNvPr>
                  <p:cNvGrpSpPr/>
                  <p:nvPr/>
                </p:nvGrpSpPr>
                <p:grpSpPr>
                  <a:xfrm>
                    <a:off x="5107732" y="1981330"/>
                    <a:ext cx="2854175" cy="1452167"/>
                    <a:chOff x="5286310" y="2641772"/>
                    <a:chExt cx="3805566" cy="1936223"/>
                  </a:xfrm>
                </p:grpSpPr>
                <p:grpSp>
                  <p:nvGrpSpPr>
                    <p:cNvPr id="117" name="Group 116">
                      <a:extLst>
                        <a:ext uri="{FF2B5EF4-FFF2-40B4-BE49-F238E27FC236}">
                          <a16:creationId xmlns:a16="http://schemas.microsoft.com/office/drawing/2014/main" id="{B5BF4219-9511-F941-B047-E188E4EE8795}"/>
                        </a:ext>
                      </a:extLst>
                    </p:cNvPr>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87A7C030-793A-3740-B5CD-6C0F0955F44C}"/>
                          </a:ext>
                        </a:extLst>
                      </p:cNvPr>
                      <p:cNvPicPr>
                        <a:picLocks noChangeAspect="1"/>
                      </p:cNvPicPr>
                      <p:nvPr/>
                    </p:nvPicPr>
                    <p:blipFill rotWithShape="1">
                      <a:blip r:embed="rId6">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20" name="Rectangle 119">
                        <a:extLst>
                          <a:ext uri="{FF2B5EF4-FFF2-40B4-BE49-F238E27FC236}">
                            <a16:creationId xmlns:a16="http://schemas.microsoft.com/office/drawing/2014/main" id="{1EF6E724-9AEB-D24E-BCBD-EFE2CA4ACAAF}"/>
                          </a:ext>
                        </a:extLst>
                      </p:cNvPr>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a:extLst>
                        <a:ext uri="{FF2B5EF4-FFF2-40B4-BE49-F238E27FC236}">
                          <a16:creationId xmlns:a16="http://schemas.microsoft.com/office/drawing/2014/main" id="{369D1281-3F3E-6845-B464-E332119290AA}"/>
                        </a:ext>
                      </a:extLst>
                    </p:cNvPr>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headEnd/>
                      <a:tailEnd w="lg" len="lg"/>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cxnSp>
                <p:nvCxnSpPr>
                  <p:cNvPr id="114" name="Straight Arrow Connector 113">
                    <a:extLst>
                      <a:ext uri="{FF2B5EF4-FFF2-40B4-BE49-F238E27FC236}">
                        <a16:creationId xmlns:a16="http://schemas.microsoft.com/office/drawing/2014/main" id="{E8901820-9E48-E940-BBC4-E855E95F466A}"/>
                      </a:ext>
                    </a:extLst>
                  </p:cNvPr>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a:extLst>
                      <a:ext uri="{FF2B5EF4-FFF2-40B4-BE49-F238E27FC236}">
                        <a16:creationId xmlns:a16="http://schemas.microsoft.com/office/drawing/2014/main" id="{4B077464-65FA-A148-BCB8-EADB4C42511A}"/>
                      </a:ext>
                    </a:extLst>
                  </p:cNvPr>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p>
                </p:txBody>
              </p:sp>
              <p:sp>
                <p:nvSpPr>
                  <p:cNvPr id="116" name="Text Box 60">
                    <a:extLst>
                      <a:ext uri="{FF2B5EF4-FFF2-40B4-BE49-F238E27FC236}">
                        <a16:creationId xmlns:a16="http://schemas.microsoft.com/office/drawing/2014/main" id="{94423B1B-EB0E-8641-8A9F-8F134D72E1F0}"/>
                      </a:ext>
                    </a:extLst>
                  </p:cNvPr>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Log tail</a:t>
                    </a:r>
                  </a:p>
                </p:txBody>
              </p:sp>
            </p:grpSp>
            <p:sp>
              <p:nvSpPr>
                <p:cNvPr id="111" name="Text Box 60">
                  <a:extLst>
                    <a:ext uri="{FF2B5EF4-FFF2-40B4-BE49-F238E27FC236}">
                      <a16:creationId xmlns:a16="http://schemas.microsoft.com/office/drawing/2014/main" id="{105DF24E-9C1F-2A45-B09F-8D13B57E65BE}"/>
                    </a:ext>
                  </a:extLst>
                </p:cNvPr>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a:extLst>
                    <a:ext uri="{FF2B5EF4-FFF2-40B4-BE49-F238E27FC236}">
                      <a16:creationId xmlns:a16="http://schemas.microsoft.com/office/drawing/2014/main" id="{5A863978-0A5C-4D41-92DE-9FB524A5C9F2}"/>
                    </a:ext>
                  </a:extLst>
                </p:cNvPr>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a:extLst>
                  <a:ext uri="{FF2B5EF4-FFF2-40B4-BE49-F238E27FC236}">
                    <a16:creationId xmlns:a16="http://schemas.microsoft.com/office/drawing/2014/main" id="{1E0D44EB-F7C0-C44B-A0CD-E430C8D4B43C}"/>
                  </a:ext>
                </a:extLst>
              </p:cNvPr>
              <p:cNvCxnSpPr>
                <a:cxnSpLocks/>
                <a:endCxn id="103" idx="2"/>
              </p:cNvCxnSpPr>
              <p:nvPr/>
            </p:nvCxnSpPr>
            <p:spPr bwMode="auto">
              <a:xfrm>
                <a:off x="4508784" y="3226414"/>
                <a:ext cx="1036581" cy="1667403"/>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a:extLst>
                <a:ext uri="{FF2B5EF4-FFF2-40B4-BE49-F238E27FC236}">
                  <a16:creationId xmlns:a16="http://schemas.microsoft.com/office/drawing/2014/main" id="{2D8B53C2-435B-7F41-8058-614C6A8D1A18}"/>
                </a:ext>
              </a:extLst>
            </p:cNvPr>
            <p:cNvGrpSpPr/>
            <p:nvPr/>
          </p:nvGrpSpPr>
          <p:grpSpPr>
            <a:xfrm>
              <a:off x="3558565" y="2464362"/>
              <a:ext cx="2519315" cy="932210"/>
              <a:chOff x="3558565" y="2464362"/>
              <a:chExt cx="2519315" cy="932210"/>
            </a:xfrm>
          </p:grpSpPr>
          <p:sp>
            <p:nvSpPr>
              <p:cNvPr id="129" name="Rectangle 128">
                <a:extLst>
                  <a:ext uri="{FF2B5EF4-FFF2-40B4-BE49-F238E27FC236}">
                    <a16:creationId xmlns:a16="http://schemas.microsoft.com/office/drawing/2014/main" id="{6AA53434-E7D4-F840-BC9E-6F4290DBDD62}"/>
                  </a:ext>
                </a:extLst>
              </p:cNvPr>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a:extLst>
                  <a:ext uri="{FF2B5EF4-FFF2-40B4-BE49-F238E27FC236}">
                    <a16:creationId xmlns:a16="http://schemas.microsoft.com/office/drawing/2014/main" id="{556586AB-BB9E-8448-9461-62C49D2085ED}"/>
                  </a:ext>
                </a:extLst>
              </p:cNvPr>
              <p:cNvSpPr/>
              <p:nvPr/>
            </p:nvSpPr>
            <p:spPr bwMode="auto">
              <a:xfrm>
                <a:off x="3636529"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a:extLst>
                  <a:ext uri="{FF2B5EF4-FFF2-40B4-BE49-F238E27FC236}">
                    <a16:creationId xmlns:a16="http://schemas.microsoft.com/office/drawing/2014/main" id="{5657941E-B2FA-FC4B-9A1A-611FF79A2ED6}"/>
                  </a:ext>
                </a:extLst>
              </p:cNvPr>
              <p:cNvSpPr/>
              <p:nvPr/>
            </p:nvSpPr>
            <p:spPr bwMode="auto">
              <a:xfrm>
                <a:off x="3636529"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a:extLst>
                  <a:ext uri="{FF2B5EF4-FFF2-40B4-BE49-F238E27FC236}">
                    <a16:creationId xmlns:a16="http://schemas.microsoft.com/office/drawing/2014/main" id="{66EFFCF2-1EF4-E546-A8FC-193599D0BB9A}"/>
                  </a:ext>
                </a:extLst>
              </p:cNvPr>
              <p:cNvSpPr/>
              <p:nvPr/>
            </p:nvSpPr>
            <p:spPr bwMode="auto">
              <a:xfrm>
                <a:off x="4152925"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a:extLst>
                  <a:ext uri="{FF2B5EF4-FFF2-40B4-BE49-F238E27FC236}">
                    <a16:creationId xmlns:a16="http://schemas.microsoft.com/office/drawing/2014/main" id="{1FD28D72-F5C6-3E4D-BBBB-EABDEE9211DD}"/>
                  </a:ext>
                </a:extLst>
              </p:cNvPr>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a:extLst>
                  <a:ext uri="{FF2B5EF4-FFF2-40B4-BE49-F238E27FC236}">
                    <a16:creationId xmlns:a16="http://schemas.microsoft.com/office/drawing/2014/main" id="{DB40F5E8-A906-7F4B-9A47-90AB2CF34236}"/>
                  </a:ext>
                </a:extLst>
              </p:cNvPr>
              <p:cNvSpPr/>
              <p:nvPr/>
            </p:nvSpPr>
            <p:spPr bwMode="auto">
              <a:xfrm>
                <a:off x="46693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a:extLst>
                  <a:ext uri="{FF2B5EF4-FFF2-40B4-BE49-F238E27FC236}">
                    <a16:creationId xmlns:a16="http://schemas.microsoft.com/office/drawing/2014/main" id="{C9D420BB-5235-8D4E-9F25-A4422897F57E}"/>
                  </a:ext>
                </a:extLst>
              </p:cNvPr>
              <p:cNvSpPr/>
              <p:nvPr/>
            </p:nvSpPr>
            <p:spPr bwMode="auto">
              <a:xfrm>
                <a:off x="4669322" y="2714909"/>
                <a:ext cx="417449" cy="183963"/>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a:extLst>
                  <a:ext uri="{FF2B5EF4-FFF2-40B4-BE49-F238E27FC236}">
                    <a16:creationId xmlns:a16="http://schemas.microsoft.com/office/drawing/2014/main" id="{B8C9F466-9C9A-5D4B-9E69-C5EBB7645087}"/>
                  </a:ext>
                </a:extLst>
              </p:cNvPr>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a:extLst>
                  <a:ext uri="{FF2B5EF4-FFF2-40B4-BE49-F238E27FC236}">
                    <a16:creationId xmlns:a16="http://schemas.microsoft.com/office/drawing/2014/main" id="{3714C271-C195-2E49-914D-F5C267195F32}"/>
                  </a:ext>
                </a:extLst>
              </p:cNvPr>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a:extLst>
                  <a:ext uri="{FF2B5EF4-FFF2-40B4-BE49-F238E27FC236}">
                    <a16:creationId xmlns:a16="http://schemas.microsoft.com/office/drawing/2014/main" id="{449942FB-DBC6-4D43-88CA-95CDFF6221C9}"/>
                  </a:ext>
                </a:extLst>
              </p:cNvPr>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Buffer Pool</a:t>
                </a:r>
              </a:p>
            </p:txBody>
          </p:sp>
          <p:sp>
            <p:nvSpPr>
              <p:cNvPr id="145" name="Rectangle 144">
                <a:extLst>
                  <a:ext uri="{FF2B5EF4-FFF2-40B4-BE49-F238E27FC236}">
                    <a16:creationId xmlns:a16="http://schemas.microsoft.com/office/drawing/2014/main" id="{D5AC8E0A-C579-6F49-8A6C-6A5CB31EC9BD}"/>
                  </a:ext>
                </a:extLst>
              </p:cNvPr>
              <p:cNvSpPr/>
              <p:nvPr/>
            </p:nvSpPr>
            <p:spPr bwMode="auto">
              <a:xfrm>
                <a:off x="4677394" y="2725129"/>
                <a:ext cx="155351" cy="82071"/>
              </a:xfrm>
              <a:prstGeom prst="rect">
                <a:avLst/>
              </a:prstGeom>
              <a:solidFill>
                <a:schemeClr val="bg1"/>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146" name="Curved Connector 145">
                <a:extLst>
                  <a:ext uri="{FF2B5EF4-FFF2-40B4-BE49-F238E27FC236}">
                    <a16:creationId xmlns:a16="http://schemas.microsoft.com/office/drawing/2014/main" id="{ED19A818-9DD5-854E-8368-75670F75125B}"/>
                  </a:ext>
                </a:extLst>
              </p:cNvPr>
              <p:cNvCxnSpPr>
                <a:stCxn id="145" idx="3"/>
              </p:cNvCxnSpPr>
              <p:nvPr/>
            </p:nvCxnSpPr>
            <p:spPr bwMode="auto">
              <a:xfrm flipH="1">
                <a:off x="4755070" y="2766165"/>
                <a:ext cx="77675" cy="475827"/>
              </a:xfrm>
              <a:prstGeom prst="curvedConnector3">
                <a:avLst>
                  <a:gd name="adj1" fmla="val -220727"/>
                </a:avLst>
              </a:prstGeom>
              <a:solidFill>
                <a:srgbClr val="3366FF"/>
              </a:solidFill>
              <a:ln w="25400" cap="flat" cmpd="sng" algn="ctr">
                <a:solidFill>
                  <a:srgbClr val="000000"/>
                </a:solidFill>
                <a:prstDash val="solid"/>
                <a:round/>
                <a:headEnd type="none" w="med" len="med"/>
                <a:tailEnd type="stealth" w="lg" len="lg"/>
              </a:ln>
              <a:effectLst/>
            </p:spPr>
          </p:cxnSp>
          <p:sp>
            <p:nvSpPr>
              <p:cNvPr id="147" name="Parallelogram 146"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F7B1009B-D019-DE48-B6D9-4AFE8B9DA3E3}"/>
                  </a:ext>
                </a:extLst>
              </p:cNvPr>
              <p:cNvSpPr/>
              <p:nvPr/>
            </p:nvSpPr>
            <p:spPr bwMode="auto">
              <a:xfrm>
                <a:off x="4623640" y="3081369"/>
                <a:ext cx="131430" cy="315203"/>
              </a:xfrm>
              <a:prstGeom prst="parallelogram">
                <a:avLst>
                  <a:gd name="adj" fmla="val 0"/>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grpSp>
      <p:grpSp>
        <p:nvGrpSpPr>
          <p:cNvPr id="71" name="Group 70" descr="Roll out log: LSNs&#10;DB: PageLSNs&#10;RAM: flushedLSN" title="KEY">
            <a:extLst>
              <a:ext uri="{FF2B5EF4-FFF2-40B4-BE49-F238E27FC236}">
                <a16:creationId xmlns:a16="http://schemas.microsoft.com/office/drawing/2014/main" id="{38218347-8E58-3E47-8DB9-E09B50CBEE3F}"/>
              </a:ext>
            </a:extLst>
          </p:cNvPr>
          <p:cNvGrpSpPr/>
          <p:nvPr/>
        </p:nvGrpSpPr>
        <p:grpSpPr>
          <a:xfrm>
            <a:off x="4519613" y="119063"/>
            <a:ext cx="3362325" cy="962025"/>
            <a:chOff x="4519613" y="119063"/>
            <a:chExt cx="3362325" cy="962025"/>
          </a:xfrm>
        </p:grpSpPr>
        <p:sp>
          <p:nvSpPr>
            <p:cNvPr id="72" name="Rectangle 71">
              <a:extLst>
                <a:ext uri="{FF2B5EF4-FFF2-40B4-BE49-F238E27FC236}">
                  <a16:creationId xmlns:a16="http://schemas.microsoft.com/office/drawing/2014/main" id="{E465BC84-424E-044A-9A62-8CB7404FEACA}"/>
                </a:ext>
              </a:extLst>
            </p:cNvPr>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73" name="Rectangle 6">
              <a:extLst>
                <a:ext uri="{FF2B5EF4-FFF2-40B4-BE49-F238E27FC236}">
                  <a16:creationId xmlns:a16="http://schemas.microsoft.com/office/drawing/2014/main" id="{5EB57858-7A7A-174A-8B94-22B0540DDE34}"/>
                </a:ext>
              </a:extLst>
            </p:cNvPr>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74" name="Rectangle 14">
              <a:extLst>
                <a:ext uri="{FF2B5EF4-FFF2-40B4-BE49-F238E27FC236}">
                  <a16:creationId xmlns:a16="http://schemas.microsoft.com/office/drawing/2014/main" id="{6467DBF7-16F1-4942-BB39-FBCD5F5673FD}"/>
                </a:ext>
              </a:extLst>
            </p:cNvPr>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76" name="Rectangle 39">
              <a:extLst>
                <a:ext uri="{FF2B5EF4-FFF2-40B4-BE49-F238E27FC236}">
                  <a16:creationId xmlns:a16="http://schemas.microsoft.com/office/drawing/2014/main" id="{5959E8A7-0758-9B4D-928B-8654B95919FB}"/>
                </a:ext>
              </a:extLst>
            </p:cNvPr>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77" name="Rectangle 40">
              <a:extLst>
                <a:ext uri="{FF2B5EF4-FFF2-40B4-BE49-F238E27FC236}">
                  <a16:creationId xmlns:a16="http://schemas.microsoft.com/office/drawing/2014/main" id="{B034AD19-5566-6C4A-8D40-99C17927BA64}"/>
                </a:ext>
              </a:extLst>
            </p:cNvPr>
            <p:cNvSpPr>
              <a:spLocks noChangeArrowheads="1"/>
            </p:cNvSpPr>
            <p:nvPr/>
          </p:nvSpPr>
          <p:spPr bwMode="auto">
            <a:xfrm>
              <a:off x="4519613" y="119063"/>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87" name="Group 86">
              <a:extLst>
                <a:ext uri="{FF2B5EF4-FFF2-40B4-BE49-F238E27FC236}">
                  <a16:creationId xmlns:a16="http://schemas.microsoft.com/office/drawing/2014/main" id="{34C3A4EB-5AB8-D84C-A710-C3F5BD223EAA}"/>
                </a:ext>
              </a:extLst>
            </p:cNvPr>
            <p:cNvGrpSpPr/>
            <p:nvPr/>
          </p:nvGrpSpPr>
          <p:grpSpPr>
            <a:xfrm>
              <a:off x="5715436" y="247055"/>
              <a:ext cx="816082" cy="450024"/>
              <a:chOff x="5863582" y="4974281"/>
              <a:chExt cx="3132137" cy="1727200"/>
            </a:xfrm>
          </p:grpSpPr>
          <p:pic>
            <p:nvPicPr>
              <p:cNvPr id="99" name="Picture 5" descr="skitched-3-4.jpg">
                <a:extLst>
                  <a:ext uri="{FF2B5EF4-FFF2-40B4-BE49-F238E27FC236}">
                    <a16:creationId xmlns:a16="http://schemas.microsoft.com/office/drawing/2014/main" id="{102DE45A-0E64-E74E-A158-44BD5872E5C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0" name="Rectangle 99">
                <a:extLst>
                  <a:ext uri="{FF2B5EF4-FFF2-40B4-BE49-F238E27FC236}">
                    <a16:creationId xmlns:a16="http://schemas.microsoft.com/office/drawing/2014/main" id="{BAAF2DDA-6FC0-8D44-9137-FA9348BC46DA}"/>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p>
            </p:txBody>
          </p:sp>
        </p:grpSp>
        <p:grpSp>
          <p:nvGrpSpPr>
            <p:cNvPr id="88" name="Group 87">
              <a:extLst>
                <a:ext uri="{FF2B5EF4-FFF2-40B4-BE49-F238E27FC236}">
                  <a16:creationId xmlns:a16="http://schemas.microsoft.com/office/drawing/2014/main" id="{4B36CE21-195C-5449-9815-EBC8790BF3B1}"/>
                </a:ext>
              </a:extLst>
            </p:cNvPr>
            <p:cNvGrpSpPr/>
            <p:nvPr/>
          </p:nvGrpSpPr>
          <p:grpSpPr>
            <a:xfrm>
              <a:off x="4694389" y="230956"/>
              <a:ext cx="822968" cy="457595"/>
              <a:chOff x="979247" y="3371546"/>
              <a:chExt cx="2656685" cy="1477194"/>
            </a:xfrm>
          </p:grpSpPr>
          <p:sp>
            <p:nvSpPr>
              <p:cNvPr id="95" name="Parallelogram 94" descr="Roll out log: LSNs&#10;DB: PageLSNs&#10;RAM: flushedLSN" title="KEY">
                <a:extLst>
                  <a:ext uri="{FF2B5EF4-FFF2-40B4-BE49-F238E27FC236}">
                    <a16:creationId xmlns:a16="http://schemas.microsoft.com/office/drawing/2014/main" id="{3F4BE80B-2AF2-E949-9C6C-8BEA2F0ADC34}"/>
                  </a:ext>
                </a:extLst>
              </p:cNvPr>
              <p:cNvSpPr/>
              <p:nvPr/>
            </p:nvSpPr>
            <p:spPr bwMode="auto">
              <a:xfrm>
                <a:off x="1754401" y="4550707"/>
                <a:ext cx="1881531" cy="274980"/>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96" name="Oval 14" descr="Oak">
                <a:extLst>
                  <a:ext uri="{FF2B5EF4-FFF2-40B4-BE49-F238E27FC236}">
                    <a16:creationId xmlns:a16="http://schemas.microsoft.com/office/drawing/2014/main" id="{A5807BA5-4B2E-F645-87B1-804E3F6B264A}"/>
                  </a:ext>
                </a:extLst>
              </p:cNvPr>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97" name="Oval 19">
                <a:extLst>
                  <a:ext uri="{FF2B5EF4-FFF2-40B4-BE49-F238E27FC236}">
                    <a16:creationId xmlns:a16="http://schemas.microsoft.com/office/drawing/2014/main" id="{47299949-00E0-0D45-B993-70C5B893C575}"/>
                  </a:ext>
                </a:extLst>
              </p:cNvPr>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98" name="Oval 20">
                <a:extLst>
                  <a:ext uri="{FF2B5EF4-FFF2-40B4-BE49-F238E27FC236}">
                    <a16:creationId xmlns:a16="http://schemas.microsoft.com/office/drawing/2014/main" id="{262AB863-B31D-3148-A2C5-3C09E82D1FAC}"/>
                  </a:ext>
                </a:extLst>
              </p:cNvPr>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nvGrpSpPr>
            <p:cNvPr id="89" name="Group 88">
              <a:extLst>
                <a:ext uri="{FF2B5EF4-FFF2-40B4-BE49-F238E27FC236}">
                  <a16:creationId xmlns:a16="http://schemas.microsoft.com/office/drawing/2014/main" id="{E9768CFA-D66F-4344-AFEE-A1E34CEDD7EE}"/>
                </a:ext>
              </a:extLst>
            </p:cNvPr>
            <p:cNvGrpSpPr/>
            <p:nvPr/>
          </p:nvGrpSpPr>
          <p:grpSpPr>
            <a:xfrm>
              <a:off x="6830359" y="241438"/>
              <a:ext cx="874229" cy="461258"/>
              <a:chOff x="4768081" y="3045380"/>
              <a:chExt cx="3862832" cy="933387"/>
            </a:xfrm>
          </p:grpSpPr>
          <p:pic>
            <p:nvPicPr>
              <p:cNvPr id="90" name="Picture 89" descr="Roll out log: LSNs&#10;DB: PageLSNs&#10;RAM: flushedLSN" title="Key">
                <a:extLst>
                  <a:ext uri="{FF2B5EF4-FFF2-40B4-BE49-F238E27FC236}">
                    <a16:creationId xmlns:a16="http://schemas.microsoft.com/office/drawing/2014/main" id="{48C966E4-7D09-1444-BF6A-0F362D242B6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91" name="Rectangle 90" descr="Roll out log: LSNs&#10;DB: PageLSNs&#10;RAM: flushedLSN" title="KEY">
                <a:extLst>
                  <a:ext uri="{FF2B5EF4-FFF2-40B4-BE49-F238E27FC236}">
                    <a16:creationId xmlns:a16="http://schemas.microsoft.com/office/drawing/2014/main" id="{82EF0EA3-D374-4641-8FB7-846CBA9C78F8}"/>
                  </a:ext>
                </a:extLst>
              </p:cNvPr>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Tree>
    <p:extLst>
      <p:ext uri="{BB962C8B-B14F-4D97-AF65-F5344CB8AC3E}">
        <p14:creationId xmlns:p14="http://schemas.microsoft.com/office/powerpoint/2010/main" val="1365184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rallelogram 70"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CEAA7C9D-CBD7-4CE0-BF3A-C450A5C989EA}"/>
              </a:ext>
            </a:extLst>
          </p:cNvPr>
          <p:cNvSpPr/>
          <p:nvPr/>
        </p:nvSpPr>
        <p:spPr bwMode="auto">
          <a:xfrm>
            <a:off x="5746989" y="4675927"/>
            <a:ext cx="131430" cy="315203"/>
          </a:xfrm>
          <a:prstGeom prst="parallelogram">
            <a:avLst>
              <a:gd name="adj" fmla="val 0"/>
            </a:avLst>
          </a:prstGeom>
          <a:blipFill>
            <a:blip r:embed="rId3"/>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3796" name="Rectangle 4"/>
          <p:cNvSpPr>
            <a:spLocks noGrp="1" noChangeArrowheads="1"/>
          </p:cNvSpPr>
          <p:nvPr>
            <p:ph type="title"/>
          </p:nvPr>
        </p:nvSpPr>
        <p:spPr/>
        <p:txBody>
          <a:bodyPr/>
          <a:lstStyle/>
          <a:p>
            <a:r>
              <a:rPr lang="en-US" altLang="x-none" dirty="0"/>
              <a:t>WAL &amp; the Log, Pt 5</a:t>
            </a:r>
          </a:p>
        </p:txBody>
      </p:sp>
      <p:sp>
        <p:nvSpPr>
          <p:cNvPr id="33797" name="Rectangle 5"/>
          <p:cNvSpPr>
            <a:spLocks noGrp="1" noChangeArrowheads="1"/>
          </p:cNvSpPr>
          <p:nvPr>
            <p:ph type="body" idx="1"/>
          </p:nvPr>
        </p:nvSpPr>
        <p:spPr/>
        <p:txBody>
          <a:bodyPr>
            <a:normAutofit/>
          </a:bodyPr>
          <a:lstStyle/>
          <a:p>
            <a:r>
              <a:rPr lang="en-US" altLang="x-none" sz="1800" dirty="0"/>
              <a:t>WAL:  Before page </a:t>
            </a:r>
            <a:r>
              <a:rPr lang="en-US" altLang="x-none" sz="1800" dirty="0" err="1"/>
              <a:t>i</a:t>
            </a:r>
            <a:r>
              <a:rPr lang="en-US" altLang="x-none" sz="1800" dirty="0"/>
              <a:t> is flushed to DB, log must satisfy:</a:t>
            </a:r>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charset="2"/>
              </a:rPr>
              <a:t>£</a:t>
            </a:r>
            <a:r>
              <a:rPr lang="en-US" altLang="x-none" sz="1600" b="1" dirty="0"/>
              <a:t> </a:t>
            </a:r>
            <a:r>
              <a:rPr lang="en-US" altLang="x-none" sz="1600" b="1" dirty="0" err="1"/>
              <a:t>flushedLSN</a:t>
            </a:r>
            <a:endParaRPr lang="en-US" altLang="x-none" sz="1600" b="1" dirty="0"/>
          </a:p>
        </p:txBody>
      </p:sp>
      <p:sp>
        <p:nvSpPr>
          <p:cNvPr id="75" name="Rectangle 57" descr="Log records flushed to disk&#10;" title="Logs">
            <a:extLst>
              <a:ext uri="{FF2B5EF4-FFF2-40B4-BE49-F238E27FC236}">
                <a16:creationId xmlns:a16="http://schemas.microsoft.com/office/drawing/2014/main" id="{EA193D66-DB9A-CF45-AF42-A180761D5C2D}"/>
              </a:ext>
            </a:extLst>
          </p:cNvPr>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Log records flushed to disk</a:t>
            </a:r>
          </a:p>
        </p:txBody>
      </p:sp>
      <p:grpSp>
        <p:nvGrpSpPr>
          <p:cNvPr id="78" name="Group 77" descr="A database with a log rolling back in time. " title="DB with Log">
            <a:extLst>
              <a:ext uri="{FF2B5EF4-FFF2-40B4-BE49-F238E27FC236}">
                <a16:creationId xmlns:a16="http://schemas.microsoft.com/office/drawing/2014/main" id="{F87D8573-8723-7C41-BDAE-E9AB344EDD21}"/>
              </a:ext>
            </a:extLst>
          </p:cNvPr>
          <p:cNvGrpSpPr/>
          <p:nvPr/>
        </p:nvGrpSpPr>
        <p:grpSpPr>
          <a:xfrm>
            <a:off x="3555552" y="3703427"/>
            <a:ext cx="2833292" cy="1449565"/>
            <a:chOff x="3708533" y="3729163"/>
            <a:chExt cx="2833292" cy="1449565"/>
          </a:xfrm>
        </p:grpSpPr>
        <p:sp>
          <p:nvSpPr>
            <p:cNvPr id="79" name="Footer Placeholder 3">
              <a:extLst>
                <a:ext uri="{FF2B5EF4-FFF2-40B4-BE49-F238E27FC236}">
                  <a16:creationId xmlns:a16="http://schemas.microsoft.com/office/drawing/2014/main" id="{E9F4DA31-33A4-E843-A06F-A33D047C3FDC}"/>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a:extLst>
                <a:ext uri="{FF2B5EF4-FFF2-40B4-BE49-F238E27FC236}">
                  <a16:creationId xmlns:a16="http://schemas.microsoft.com/office/drawing/2014/main" id="{7620C04B-B0DC-9543-AA98-6604F2A6EDFB}"/>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a:extLst>
                <a:ext uri="{FF2B5EF4-FFF2-40B4-BE49-F238E27FC236}">
                  <a16:creationId xmlns:a16="http://schemas.microsoft.com/office/drawing/2014/main" id="{AA9D3CB9-27A7-9B44-ABA0-8DB9411081CE}"/>
                </a:ext>
              </a:extLst>
            </p:cNvPr>
            <p:cNvGrpSpPr/>
            <p:nvPr/>
          </p:nvGrpSpPr>
          <p:grpSpPr>
            <a:xfrm>
              <a:off x="3708533" y="3729163"/>
              <a:ext cx="2608120" cy="1414337"/>
              <a:chOff x="4767273" y="4632915"/>
              <a:chExt cx="4113202" cy="2120052"/>
            </a:xfrm>
          </p:grpSpPr>
          <p:grpSp>
            <p:nvGrpSpPr>
              <p:cNvPr id="84" name="Group 83">
                <a:extLst>
                  <a:ext uri="{FF2B5EF4-FFF2-40B4-BE49-F238E27FC236}">
                    <a16:creationId xmlns:a16="http://schemas.microsoft.com/office/drawing/2014/main" id="{986D71B7-3FB0-7B47-AA1B-A1998F708A0F}"/>
                  </a:ext>
                </a:extLst>
              </p:cNvPr>
              <p:cNvGrpSpPr/>
              <p:nvPr/>
            </p:nvGrpSpPr>
            <p:grpSpPr>
              <a:xfrm>
                <a:off x="4767273" y="4632915"/>
                <a:ext cx="4113202" cy="2120052"/>
                <a:chOff x="4767273" y="4632915"/>
                <a:chExt cx="4113202" cy="2120052"/>
              </a:xfrm>
            </p:grpSpPr>
            <p:grpSp>
              <p:nvGrpSpPr>
                <p:cNvPr id="101" name="Group 100">
                  <a:extLst>
                    <a:ext uri="{FF2B5EF4-FFF2-40B4-BE49-F238E27FC236}">
                      <a16:creationId xmlns:a16="http://schemas.microsoft.com/office/drawing/2014/main" id="{073EF9F7-97E5-2541-93FC-4CFBC1513521}"/>
                    </a:ext>
                  </a:extLst>
                </p:cNvPr>
                <p:cNvGrpSpPr/>
                <p:nvPr/>
              </p:nvGrpSpPr>
              <p:grpSpPr>
                <a:xfrm>
                  <a:off x="4767273" y="4632915"/>
                  <a:ext cx="4113202" cy="2120052"/>
                  <a:chOff x="5863582" y="4974281"/>
                  <a:chExt cx="3132137" cy="1727200"/>
                </a:xfrm>
              </p:grpSpPr>
              <p:pic>
                <p:nvPicPr>
                  <p:cNvPr id="105" name="Picture 104" descr="skitched-3-4.jpg">
                    <a:extLst>
                      <a:ext uri="{FF2B5EF4-FFF2-40B4-BE49-F238E27FC236}">
                        <a16:creationId xmlns:a16="http://schemas.microsoft.com/office/drawing/2014/main" id="{B30ADCCE-BBAF-E340-82B7-26E06A8919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 name="Rectangle 105">
                    <a:extLst>
                      <a:ext uri="{FF2B5EF4-FFF2-40B4-BE49-F238E27FC236}">
                        <a16:creationId xmlns:a16="http://schemas.microsoft.com/office/drawing/2014/main" id="{F7C5E8B6-E0BF-3E48-8D1A-68FDC14D7C6D}"/>
                      </a:ext>
                    </a:extLst>
                  </p:cNvPr>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a:extLst>
                    <a:ext uri="{FF2B5EF4-FFF2-40B4-BE49-F238E27FC236}">
                      <a16:creationId xmlns:a16="http://schemas.microsoft.com/office/drawing/2014/main" id="{A0F3F8B0-2B87-FC41-B555-837C4B78F249}"/>
                    </a:ext>
                  </a:extLst>
                </p:cNvPr>
                <p:cNvGrpSpPr/>
                <p:nvPr/>
              </p:nvGrpSpPr>
              <p:grpSpPr>
                <a:xfrm>
                  <a:off x="5160933" y="5424076"/>
                  <a:ext cx="3447786" cy="1096776"/>
                  <a:chOff x="5160933" y="5424076"/>
                  <a:chExt cx="3447786" cy="1096776"/>
                </a:xfrm>
              </p:grpSpPr>
              <p:sp>
                <p:nvSpPr>
                  <p:cNvPr id="103" name="Parallelogram 102" descr="Using rolling LSN To keep track of time" title="LSN">
                    <a:extLst>
                      <a:ext uri="{FF2B5EF4-FFF2-40B4-BE49-F238E27FC236}">
                        <a16:creationId xmlns:a16="http://schemas.microsoft.com/office/drawing/2014/main" id="{386B84FD-5028-AD4D-ACBC-C846C8DAF078}"/>
                      </a:ext>
                    </a:extLst>
                  </p:cNvPr>
                  <p:cNvSpPr/>
                  <p:nvPr/>
                </p:nvSpPr>
                <p:spPr bwMode="auto">
                  <a:xfrm>
                    <a:off x="5724353" y="6326368"/>
                    <a:ext cx="2884366" cy="194484"/>
                  </a:xfrm>
                  <a:prstGeom prst="parallelogram">
                    <a:avLst>
                      <a:gd name="adj" fmla="val 137851"/>
                    </a:avLst>
                  </a:prstGeom>
                  <a:blipFill>
                    <a:blip r:embed="rId3"/>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a:extLst>
                      <a:ext uri="{FF2B5EF4-FFF2-40B4-BE49-F238E27FC236}">
                        <a16:creationId xmlns:a16="http://schemas.microsoft.com/office/drawing/2014/main" id="{72DABCAA-81C0-6944-85EB-3606DE8F90E5}"/>
                      </a:ext>
                    </a:extLst>
                  </p:cNvPr>
                  <p:cNvSpPr>
                    <a:spLocks noChangeArrowheads="1"/>
                  </p:cNvSpPr>
                  <p:nvPr/>
                </p:nvSpPr>
                <p:spPr bwMode="auto">
                  <a:xfrm>
                    <a:off x="5160933" y="5424076"/>
                    <a:ext cx="1073701" cy="1079666"/>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a:extLst>
                  <a:ext uri="{FF2B5EF4-FFF2-40B4-BE49-F238E27FC236}">
                    <a16:creationId xmlns:a16="http://schemas.microsoft.com/office/drawing/2014/main" id="{01B9B244-55B9-C740-8D2F-0785139218E8}"/>
                  </a:ext>
                </a:extLst>
              </p:cNvPr>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86" name="Oval 20">
                <a:extLst>
                  <a:ext uri="{FF2B5EF4-FFF2-40B4-BE49-F238E27FC236}">
                    <a16:creationId xmlns:a16="http://schemas.microsoft.com/office/drawing/2014/main" id="{07550055-F451-9C49-AB81-E1F8316797DC}"/>
                  </a:ext>
                </a:extLst>
              </p:cNvPr>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cxnSp>
          <p:nvCxnSpPr>
            <p:cNvPr id="82" name="Straight Arrow Connector 81">
              <a:extLst>
                <a:ext uri="{FF2B5EF4-FFF2-40B4-BE49-F238E27FC236}">
                  <a16:creationId xmlns:a16="http://schemas.microsoft.com/office/drawing/2014/main" id="{5358CE4C-B1D9-114D-9578-252D2C38A45F}"/>
                </a:ext>
              </a:extLst>
            </p:cNvPr>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83" name="TextBox 82">
              <a:extLst>
                <a:ext uri="{FF2B5EF4-FFF2-40B4-BE49-F238E27FC236}">
                  <a16:creationId xmlns:a16="http://schemas.microsoft.com/office/drawing/2014/main" id="{FD8FAD8A-2966-DC42-860B-C421C42F9A81}"/>
                </a:ext>
              </a:extLst>
            </p:cNvPr>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p>
          </p:txBody>
        </p:sp>
      </p:grpSp>
      <p:grpSp>
        <p:nvGrpSpPr>
          <p:cNvPr id="121" name="Group 120" descr="Another DB " title="DB2">
            <a:extLst>
              <a:ext uri="{FF2B5EF4-FFF2-40B4-BE49-F238E27FC236}">
                <a16:creationId xmlns:a16="http://schemas.microsoft.com/office/drawing/2014/main" id="{10FDAB97-C3E0-0844-A99F-31E6152F5DE3}"/>
              </a:ext>
            </a:extLst>
          </p:cNvPr>
          <p:cNvGrpSpPr/>
          <p:nvPr/>
        </p:nvGrpSpPr>
        <p:grpSpPr>
          <a:xfrm>
            <a:off x="346740" y="3356239"/>
            <a:ext cx="2792761" cy="1306629"/>
            <a:chOff x="5863582" y="4974281"/>
            <a:chExt cx="3132137" cy="1727200"/>
          </a:xfrm>
        </p:grpSpPr>
        <p:pic>
          <p:nvPicPr>
            <p:cNvPr id="122" name="Picture 5" descr="skitched-3-4.jpg">
              <a:extLst>
                <a:ext uri="{FF2B5EF4-FFF2-40B4-BE49-F238E27FC236}">
                  <a16:creationId xmlns:a16="http://schemas.microsoft.com/office/drawing/2014/main" id="{B2C40B72-F673-574B-B856-D4A3515550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 name="Rectangle 122">
              <a:extLst>
                <a:ext uri="{FF2B5EF4-FFF2-40B4-BE49-F238E27FC236}">
                  <a16:creationId xmlns:a16="http://schemas.microsoft.com/office/drawing/2014/main" id="{07B3EFBF-E85A-DF4F-B61E-1A3F019EFDD5}"/>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p>
          </p:txBody>
        </p:sp>
      </p:grpSp>
      <p:grpSp>
        <p:nvGrpSpPr>
          <p:cNvPr id="9" name="Group 8"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09EF70A2-B714-6F42-B37F-EAB8810D3FA7}"/>
              </a:ext>
            </a:extLst>
          </p:cNvPr>
          <p:cNvGrpSpPr/>
          <p:nvPr/>
        </p:nvGrpSpPr>
        <p:grpSpPr>
          <a:xfrm>
            <a:off x="3414589" y="2296188"/>
            <a:ext cx="2786186" cy="2601854"/>
            <a:chOff x="3414589" y="2296188"/>
            <a:chExt cx="2786186" cy="2601854"/>
          </a:xfrm>
        </p:grpSpPr>
        <p:grpSp>
          <p:nvGrpSpPr>
            <p:cNvPr id="107" name="Group 106" descr="RAM holds the log tail with time going backwards. Flushed LSN points to the most recent part of the log " title="RAM">
              <a:extLst>
                <a:ext uri="{FF2B5EF4-FFF2-40B4-BE49-F238E27FC236}">
                  <a16:creationId xmlns:a16="http://schemas.microsoft.com/office/drawing/2014/main" id="{23A4C179-6B87-0A4A-BF21-E812D43014EF}"/>
                </a:ext>
              </a:extLst>
            </p:cNvPr>
            <p:cNvGrpSpPr/>
            <p:nvPr/>
          </p:nvGrpSpPr>
          <p:grpSpPr>
            <a:xfrm>
              <a:off x="3414589" y="2296188"/>
              <a:ext cx="2786186" cy="2601854"/>
              <a:chOff x="3414589" y="2296188"/>
              <a:chExt cx="2786186" cy="2601854"/>
            </a:xfrm>
          </p:grpSpPr>
          <p:grpSp>
            <p:nvGrpSpPr>
              <p:cNvPr id="108" name="Group 107" descr="RAM holds the log tail with time going backwards. Flushed LSN points to the most recent part of the log " title="RAM">
                <a:extLst>
                  <a:ext uri="{FF2B5EF4-FFF2-40B4-BE49-F238E27FC236}">
                    <a16:creationId xmlns:a16="http://schemas.microsoft.com/office/drawing/2014/main" id="{797E9C40-4E95-C947-AC86-50281EAAA05A}"/>
                  </a:ext>
                </a:extLst>
              </p:cNvPr>
              <p:cNvGrpSpPr/>
              <p:nvPr/>
            </p:nvGrpSpPr>
            <p:grpSpPr>
              <a:xfrm>
                <a:off x="3414589" y="2296188"/>
                <a:ext cx="2786186" cy="1395824"/>
                <a:chOff x="3414589" y="2296188"/>
                <a:chExt cx="2786186" cy="1395824"/>
              </a:xfrm>
            </p:grpSpPr>
            <p:grpSp>
              <p:nvGrpSpPr>
                <p:cNvPr id="110" name="Group 109" descr="RAM holds the log tail with time going backwards" title="RAM">
                  <a:extLst>
                    <a:ext uri="{FF2B5EF4-FFF2-40B4-BE49-F238E27FC236}">
                      <a16:creationId xmlns:a16="http://schemas.microsoft.com/office/drawing/2014/main" id="{B714DBD8-A4BE-FD47-B356-A42583D55D09}"/>
                    </a:ext>
                  </a:extLst>
                </p:cNvPr>
                <p:cNvGrpSpPr/>
                <p:nvPr/>
              </p:nvGrpSpPr>
              <p:grpSpPr>
                <a:xfrm>
                  <a:off x="3414589" y="2296188"/>
                  <a:ext cx="2786186" cy="1395824"/>
                  <a:chOff x="5107732" y="1981330"/>
                  <a:chExt cx="2854175" cy="1452167"/>
                </a:xfrm>
              </p:grpSpPr>
              <p:grpSp>
                <p:nvGrpSpPr>
                  <p:cNvPr id="113" name="Group 112">
                    <a:extLst>
                      <a:ext uri="{FF2B5EF4-FFF2-40B4-BE49-F238E27FC236}">
                        <a16:creationId xmlns:a16="http://schemas.microsoft.com/office/drawing/2014/main" id="{8FDC457C-4F1B-C741-B2E0-77B5E16C0EF8}"/>
                      </a:ext>
                    </a:extLst>
                  </p:cNvPr>
                  <p:cNvGrpSpPr/>
                  <p:nvPr/>
                </p:nvGrpSpPr>
                <p:grpSpPr>
                  <a:xfrm>
                    <a:off x="5107732" y="1981330"/>
                    <a:ext cx="2854175" cy="1452167"/>
                    <a:chOff x="5286310" y="2641772"/>
                    <a:chExt cx="3805566" cy="1936223"/>
                  </a:xfrm>
                </p:grpSpPr>
                <p:grpSp>
                  <p:nvGrpSpPr>
                    <p:cNvPr id="117" name="Group 116">
                      <a:extLst>
                        <a:ext uri="{FF2B5EF4-FFF2-40B4-BE49-F238E27FC236}">
                          <a16:creationId xmlns:a16="http://schemas.microsoft.com/office/drawing/2014/main" id="{B5BF4219-9511-F941-B047-E188E4EE8795}"/>
                        </a:ext>
                      </a:extLst>
                    </p:cNvPr>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87A7C030-793A-3740-B5CD-6C0F0955F44C}"/>
                          </a:ext>
                        </a:extLst>
                      </p:cNvPr>
                      <p:cNvPicPr>
                        <a:picLocks noChangeAspect="1"/>
                      </p:cNvPicPr>
                      <p:nvPr/>
                    </p:nvPicPr>
                    <p:blipFill rotWithShape="1">
                      <a:blip r:embed="rId6">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20" name="Rectangle 119">
                        <a:extLst>
                          <a:ext uri="{FF2B5EF4-FFF2-40B4-BE49-F238E27FC236}">
                            <a16:creationId xmlns:a16="http://schemas.microsoft.com/office/drawing/2014/main" id="{1EF6E724-9AEB-D24E-BCBD-EFE2CA4ACAAF}"/>
                          </a:ext>
                        </a:extLst>
                      </p:cNvPr>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a:extLst>
                        <a:ext uri="{FF2B5EF4-FFF2-40B4-BE49-F238E27FC236}">
                          <a16:creationId xmlns:a16="http://schemas.microsoft.com/office/drawing/2014/main" id="{369D1281-3F3E-6845-B464-E332119290AA}"/>
                        </a:ext>
                      </a:extLst>
                    </p:cNvPr>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headEnd/>
                      <a:tailEnd w="lg" len="lg"/>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cxnSp>
                <p:nvCxnSpPr>
                  <p:cNvPr id="114" name="Straight Arrow Connector 113">
                    <a:extLst>
                      <a:ext uri="{FF2B5EF4-FFF2-40B4-BE49-F238E27FC236}">
                        <a16:creationId xmlns:a16="http://schemas.microsoft.com/office/drawing/2014/main" id="{E8901820-9E48-E940-BBC4-E855E95F466A}"/>
                      </a:ext>
                    </a:extLst>
                  </p:cNvPr>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a:extLst>
                      <a:ext uri="{FF2B5EF4-FFF2-40B4-BE49-F238E27FC236}">
                        <a16:creationId xmlns:a16="http://schemas.microsoft.com/office/drawing/2014/main" id="{4B077464-65FA-A148-BCB8-EADB4C42511A}"/>
                      </a:ext>
                    </a:extLst>
                  </p:cNvPr>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p>
                </p:txBody>
              </p:sp>
              <p:sp>
                <p:nvSpPr>
                  <p:cNvPr id="116" name="Text Box 60">
                    <a:extLst>
                      <a:ext uri="{FF2B5EF4-FFF2-40B4-BE49-F238E27FC236}">
                        <a16:creationId xmlns:a16="http://schemas.microsoft.com/office/drawing/2014/main" id="{94423B1B-EB0E-8641-8A9F-8F134D72E1F0}"/>
                      </a:ext>
                    </a:extLst>
                  </p:cNvPr>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Log tail</a:t>
                    </a:r>
                  </a:p>
                </p:txBody>
              </p:sp>
            </p:grpSp>
            <p:sp>
              <p:nvSpPr>
                <p:cNvPr id="111" name="Text Box 60">
                  <a:extLst>
                    <a:ext uri="{FF2B5EF4-FFF2-40B4-BE49-F238E27FC236}">
                      <a16:creationId xmlns:a16="http://schemas.microsoft.com/office/drawing/2014/main" id="{105DF24E-9C1F-2A45-B09F-8D13B57E65BE}"/>
                    </a:ext>
                  </a:extLst>
                </p:cNvPr>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a:extLst>
                    <a:ext uri="{FF2B5EF4-FFF2-40B4-BE49-F238E27FC236}">
                      <a16:creationId xmlns:a16="http://schemas.microsoft.com/office/drawing/2014/main" id="{5A863978-0A5C-4D41-92DE-9FB524A5C9F2}"/>
                    </a:ext>
                  </a:extLst>
                </p:cNvPr>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a:extLst>
                  <a:ext uri="{FF2B5EF4-FFF2-40B4-BE49-F238E27FC236}">
                    <a16:creationId xmlns:a16="http://schemas.microsoft.com/office/drawing/2014/main" id="{1E0D44EB-F7C0-C44B-A0CD-E430C8D4B43C}"/>
                  </a:ext>
                </a:extLst>
              </p:cNvPr>
              <p:cNvCxnSpPr>
                <a:cxnSpLocks/>
                <a:endCxn id="103" idx="2"/>
              </p:cNvCxnSpPr>
              <p:nvPr/>
            </p:nvCxnSpPr>
            <p:spPr bwMode="auto">
              <a:xfrm>
                <a:off x="4508784" y="3226414"/>
                <a:ext cx="1393145" cy="167162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a:extLst>
                <a:ext uri="{FF2B5EF4-FFF2-40B4-BE49-F238E27FC236}">
                  <a16:creationId xmlns:a16="http://schemas.microsoft.com/office/drawing/2014/main" id="{2D8B53C2-435B-7F41-8058-614C6A8D1A18}"/>
                </a:ext>
              </a:extLst>
            </p:cNvPr>
            <p:cNvGrpSpPr/>
            <p:nvPr/>
          </p:nvGrpSpPr>
          <p:grpSpPr>
            <a:xfrm>
              <a:off x="3558565" y="2464362"/>
              <a:ext cx="2519315" cy="2433680"/>
              <a:chOff x="3558565" y="2464362"/>
              <a:chExt cx="2519315" cy="2433680"/>
            </a:xfrm>
          </p:grpSpPr>
          <p:sp>
            <p:nvSpPr>
              <p:cNvPr id="129" name="Rectangle 128">
                <a:extLst>
                  <a:ext uri="{FF2B5EF4-FFF2-40B4-BE49-F238E27FC236}">
                    <a16:creationId xmlns:a16="http://schemas.microsoft.com/office/drawing/2014/main" id="{6AA53434-E7D4-F840-BC9E-6F4290DBDD62}"/>
                  </a:ext>
                </a:extLst>
              </p:cNvPr>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a:extLst>
                  <a:ext uri="{FF2B5EF4-FFF2-40B4-BE49-F238E27FC236}">
                    <a16:creationId xmlns:a16="http://schemas.microsoft.com/office/drawing/2014/main" id="{556586AB-BB9E-8448-9461-62C49D2085ED}"/>
                  </a:ext>
                </a:extLst>
              </p:cNvPr>
              <p:cNvSpPr/>
              <p:nvPr/>
            </p:nvSpPr>
            <p:spPr bwMode="auto">
              <a:xfrm>
                <a:off x="3636529"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a:extLst>
                  <a:ext uri="{FF2B5EF4-FFF2-40B4-BE49-F238E27FC236}">
                    <a16:creationId xmlns:a16="http://schemas.microsoft.com/office/drawing/2014/main" id="{5657941E-B2FA-FC4B-9A1A-611FF79A2ED6}"/>
                  </a:ext>
                </a:extLst>
              </p:cNvPr>
              <p:cNvSpPr/>
              <p:nvPr/>
            </p:nvSpPr>
            <p:spPr bwMode="auto">
              <a:xfrm>
                <a:off x="3636529"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a:extLst>
                  <a:ext uri="{FF2B5EF4-FFF2-40B4-BE49-F238E27FC236}">
                    <a16:creationId xmlns:a16="http://schemas.microsoft.com/office/drawing/2014/main" id="{66EFFCF2-1EF4-E546-A8FC-193599D0BB9A}"/>
                  </a:ext>
                </a:extLst>
              </p:cNvPr>
              <p:cNvSpPr/>
              <p:nvPr/>
            </p:nvSpPr>
            <p:spPr bwMode="auto">
              <a:xfrm>
                <a:off x="4152925"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a:extLst>
                  <a:ext uri="{FF2B5EF4-FFF2-40B4-BE49-F238E27FC236}">
                    <a16:creationId xmlns:a16="http://schemas.microsoft.com/office/drawing/2014/main" id="{1FD28D72-F5C6-3E4D-BBBB-EABDEE9211DD}"/>
                  </a:ext>
                </a:extLst>
              </p:cNvPr>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a:extLst>
                  <a:ext uri="{FF2B5EF4-FFF2-40B4-BE49-F238E27FC236}">
                    <a16:creationId xmlns:a16="http://schemas.microsoft.com/office/drawing/2014/main" id="{DB40F5E8-A906-7F4B-9A47-90AB2CF34236}"/>
                  </a:ext>
                </a:extLst>
              </p:cNvPr>
              <p:cNvSpPr/>
              <p:nvPr/>
            </p:nvSpPr>
            <p:spPr bwMode="auto">
              <a:xfrm>
                <a:off x="46693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a:extLst>
                  <a:ext uri="{FF2B5EF4-FFF2-40B4-BE49-F238E27FC236}">
                    <a16:creationId xmlns:a16="http://schemas.microsoft.com/office/drawing/2014/main" id="{C9D420BB-5235-8D4E-9F25-A4422897F57E}"/>
                  </a:ext>
                </a:extLst>
              </p:cNvPr>
              <p:cNvSpPr/>
              <p:nvPr/>
            </p:nvSpPr>
            <p:spPr bwMode="auto">
              <a:xfrm>
                <a:off x="4669322" y="2714909"/>
                <a:ext cx="417449" cy="183963"/>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a:extLst>
                  <a:ext uri="{FF2B5EF4-FFF2-40B4-BE49-F238E27FC236}">
                    <a16:creationId xmlns:a16="http://schemas.microsoft.com/office/drawing/2014/main" id="{B8C9F466-9C9A-5D4B-9E69-C5EBB7645087}"/>
                  </a:ext>
                </a:extLst>
              </p:cNvPr>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a:extLst>
                  <a:ext uri="{FF2B5EF4-FFF2-40B4-BE49-F238E27FC236}">
                    <a16:creationId xmlns:a16="http://schemas.microsoft.com/office/drawing/2014/main" id="{3714C271-C195-2E49-914D-F5C267195F32}"/>
                  </a:ext>
                </a:extLst>
              </p:cNvPr>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a:extLst>
                  <a:ext uri="{FF2B5EF4-FFF2-40B4-BE49-F238E27FC236}">
                    <a16:creationId xmlns:a16="http://schemas.microsoft.com/office/drawing/2014/main" id="{449942FB-DBC6-4D43-88CA-95CDFF6221C9}"/>
                  </a:ext>
                </a:extLst>
              </p:cNvPr>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Buffer Pool</a:t>
                </a:r>
              </a:p>
            </p:txBody>
          </p:sp>
          <p:sp>
            <p:nvSpPr>
              <p:cNvPr id="145" name="Rectangle 144">
                <a:extLst>
                  <a:ext uri="{FF2B5EF4-FFF2-40B4-BE49-F238E27FC236}">
                    <a16:creationId xmlns:a16="http://schemas.microsoft.com/office/drawing/2014/main" id="{D5AC8E0A-C579-6F49-8A6C-6A5CB31EC9BD}"/>
                  </a:ext>
                </a:extLst>
              </p:cNvPr>
              <p:cNvSpPr/>
              <p:nvPr/>
            </p:nvSpPr>
            <p:spPr bwMode="auto">
              <a:xfrm>
                <a:off x="4677394" y="2725129"/>
                <a:ext cx="155351" cy="82071"/>
              </a:xfrm>
              <a:prstGeom prst="rect">
                <a:avLst/>
              </a:prstGeom>
              <a:solidFill>
                <a:schemeClr val="bg1"/>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146" name="Curved Connector 145">
                <a:extLst>
                  <a:ext uri="{FF2B5EF4-FFF2-40B4-BE49-F238E27FC236}">
                    <a16:creationId xmlns:a16="http://schemas.microsoft.com/office/drawing/2014/main" id="{ED19A818-9DD5-854E-8368-75670F75125B}"/>
                  </a:ext>
                </a:extLst>
              </p:cNvPr>
              <p:cNvCxnSpPr>
                <a:cxnSpLocks/>
                <a:stCxn id="145" idx="3"/>
                <a:endCxn id="103" idx="2"/>
              </p:cNvCxnSpPr>
              <p:nvPr/>
            </p:nvCxnSpPr>
            <p:spPr bwMode="auto">
              <a:xfrm>
                <a:off x="4832745" y="2766165"/>
                <a:ext cx="1069184" cy="2131877"/>
              </a:xfrm>
              <a:prstGeom prst="curvedConnector3">
                <a:avLst>
                  <a:gd name="adj1" fmla="val 100812"/>
                </a:avLst>
              </a:prstGeom>
              <a:solidFill>
                <a:srgbClr val="3366FF"/>
              </a:solidFill>
              <a:ln w="25400" cap="flat" cmpd="sng" algn="ctr">
                <a:solidFill>
                  <a:srgbClr val="000000"/>
                </a:solidFill>
                <a:prstDash val="solid"/>
                <a:round/>
                <a:headEnd type="none" w="med" len="med"/>
                <a:tailEnd type="stealth" w="lg" len="lg"/>
              </a:ln>
              <a:effectLst/>
            </p:spPr>
          </p:cxnSp>
        </p:grpSp>
      </p:grpSp>
      <p:sp>
        <p:nvSpPr>
          <p:cNvPr id="72" name="TextBox 71">
            <a:extLst>
              <a:ext uri="{FF2B5EF4-FFF2-40B4-BE49-F238E27FC236}">
                <a16:creationId xmlns:a16="http://schemas.microsoft.com/office/drawing/2014/main" id="{CACE107B-8BBD-B846-AF13-83D6CE706F40}"/>
              </a:ext>
            </a:extLst>
          </p:cNvPr>
          <p:cNvSpPr txBox="1"/>
          <p:nvPr/>
        </p:nvSpPr>
        <p:spPr>
          <a:xfrm>
            <a:off x="6069532" y="4662868"/>
            <a:ext cx="461986" cy="369332"/>
          </a:xfrm>
          <a:prstGeom prst="rect">
            <a:avLst/>
          </a:prstGeom>
          <a:noFill/>
        </p:spPr>
        <p:txBody>
          <a:bodyPr wrap="none" rtlCol="0">
            <a:spAutoFit/>
          </a:bodyPr>
          <a:lstStyle/>
          <a:p>
            <a:r>
              <a:rPr lang="en-US" dirty="0">
                <a:solidFill>
                  <a:schemeClr val="tx2"/>
                </a:solidFill>
                <a:latin typeface="Helvetica Neue" charset="0"/>
                <a:ea typeface="Helvetica Neue" charset="0"/>
                <a:cs typeface="Helvetica Neue" charset="0"/>
              </a:rPr>
              <a:t>①</a:t>
            </a:r>
          </a:p>
        </p:txBody>
      </p:sp>
      <p:sp>
        <p:nvSpPr>
          <p:cNvPr id="73" name="TextBox 72">
            <a:extLst>
              <a:ext uri="{FF2B5EF4-FFF2-40B4-BE49-F238E27FC236}">
                <a16:creationId xmlns:a16="http://schemas.microsoft.com/office/drawing/2014/main" id="{731CE0C7-A2E5-B94D-BF63-C62618B6E567}"/>
              </a:ext>
            </a:extLst>
          </p:cNvPr>
          <p:cNvSpPr txBox="1"/>
          <p:nvPr/>
        </p:nvSpPr>
        <p:spPr>
          <a:xfrm>
            <a:off x="4218334" y="2872660"/>
            <a:ext cx="461986" cy="369332"/>
          </a:xfrm>
          <a:prstGeom prst="rect">
            <a:avLst/>
          </a:prstGeom>
          <a:noFill/>
        </p:spPr>
        <p:txBody>
          <a:bodyPr wrap="none" rtlCol="0">
            <a:spAutoFit/>
          </a:bodyPr>
          <a:lstStyle/>
          <a:p>
            <a:r>
              <a:rPr lang="en-US" dirty="0">
                <a:solidFill>
                  <a:schemeClr val="bg1"/>
                </a:solidFill>
                <a:latin typeface="Helvetica Neue" charset="0"/>
                <a:ea typeface="Helvetica Neue" charset="0"/>
                <a:cs typeface="Helvetica Neue" charset="0"/>
              </a:rPr>
              <a:t>①</a:t>
            </a:r>
          </a:p>
        </p:txBody>
      </p:sp>
      <p:grpSp>
        <p:nvGrpSpPr>
          <p:cNvPr id="74" name="Group 73" descr="Roll out log: LSNs&#10;DB: PageLSNs&#10;RAM: flushedLSN" title="KEY">
            <a:extLst>
              <a:ext uri="{FF2B5EF4-FFF2-40B4-BE49-F238E27FC236}">
                <a16:creationId xmlns:a16="http://schemas.microsoft.com/office/drawing/2014/main" id="{4B501363-A4C1-B14A-A955-CE3971D52102}"/>
              </a:ext>
            </a:extLst>
          </p:cNvPr>
          <p:cNvGrpSpPr/>
          <p:nvPr/>
        </p:nvGrpSpPr>
        <p:grpSpPr>
          <a:xfrm>
            <a:off x="4519613" y="119063"/>
            <a:ext cx="3362325" cy="962025"/>
            <a:chOff x="4519613" y="119063"/>
            <a:chExt cx="3362325" cy="962025"/>
          </a:xfrm>
        </p:grpSpPr>
        <p:sp>
          <p:nvSpPr>
            <p:cNvPr id="76" name="Rectangle 75">
              <a:extLst>
                <a:ext uri="{FF2B5EF4-FFF2-40B4-BE49-F238E27FC236}">
                  <a16:creationId xmlns:a16="http://schemas.microsoft.com/office/drawing/2014/main" id="{F4D1E08E-E0F4-5F48-977E-A272F5912435}"/>
                </a:ext>
              </a:extLst>
            </p:cNvPr>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77" name="Rectangle 6">
              <a:extLst>
                <a:ext uri="{FF2B5EF4-FFF2-40B4-BE49-F238E27FC236}">
                  <a16:creationId xmlns:a16="http://schemas.microsoft.com/office/drawing/2014/main" id="{A3605073-8D1B-604C-85C9-C5E2636210EF}"/>
                </a:ext>
              </a:extLst>
            </p:cNvPr>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87" name="Rectangle 14">
              <a:extLst>
                <a:ext uri="{FF2B5EF4-FFF2-40B4-BE49-F238E27FC236}">
                  <a16:creationId xmlns:a16="http://schemas.microsoft.com/office/drawing/2014/main" id="{8719F640-6C9D-1E45-B100-CD488E480684}"/>
                </a:ext>
              </a:extLst>
            </p:cNvPr>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88" name="Rectangle 39">
              <a:extLst>
                <a:ext uri="{FF2B5EF4-FFF2-40B4-BE49-F238E27FC236}">
                  <a16:creationId xmlns:a16="http://schemas.microsoft.com/office/drawing/2014/main" id="{4429FFB7-E7DF-4C44-996C-504B5E067500}"/>
                </a:ext>
              </a:extLst>
            </p:cNvPr>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89" name="Rectangle 40">
              <a:extLst>
                <a:ext uri="{FF2B5EF4-FFF2-40B4-BE49-F238E27FC236}">
                  <a16:creationId xmlns:a16="http://schemas.microsoft.com/office/drawing/2014/main" id="{4C8DCE97-CF16-CC41-B178-82119BA24480}"/>
                </a:ext>
              </a:extLst>
            </p:cNvPr>
            <p:cNvSpPr>
              <a:spLocks noChangeArrowheads="1"/>
            </p:cNvSpPr>
            <p:nvPr/>
          </p:nvSpPr>
          <p:spPr bwMode="auto">
            <a:xfrm>
              <a:off x="4519613" y="119063"/>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90" name="Group 89">
              <a:extLst>
                <a:ext uri="{FF2B5EF4-FFF2-40B4-BE49-F238E27FC236}">
                  <a16:creationId xmlns:a16="http://schemas.microsoft.com/office/drawing/2014/main" id="{E716A217-2261-7D48-8100-C14EB704BFAB}"/>
                </a:ext>
              </a:extLst>
            </p:cNvPr>
            <p:cNvGrpSpPr/>
            <p:nvPr/>
          </p:nvGrpSpPr>
          <p:grpSpPr>
            <a:xfrm>
              <a:off x="5715436" y="247055"/>
              <a:ext cx="816082" cy="450024"/>
              <a:chOff x="5863582" y="4974281"/>
              <a:chExt cx="3132137" cy="1727200"/>
            </a:xfrm>
          </p:grpSpPr>
          <p:pic>
            <p:nvPicPr>
              <p:cNvPr id="125" name="Picture 5" descr="skitched-3-4.jpg">
                <a:extLst>
                  <a:ext uri="{FF2B5EF4-FFF2-40B4-BE49-F238E27FC236}">
                    <a16:creationId xmlns:a16="http://schemas.microsoft.com/office/drawing/2014/main" id="{F0FA081E-83F0-4C48-A672-62520F9FDA8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6" name="Rectangle 125">
                <a:extLst>
                  <a:ext uri="{FF2B5EF4-FFF2-40B4-BE49-F238E27FC236}">
                    <a16:creationId xmlns:a16="http://schemas.microsoft.com/office/drawing/2014/main" id="{7BA4E238-31EB-E64B-839A-C4B170ABF91B}"/>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p>
            </p:txBody>
          </p:sp>
        </p:grpSp>
        <p:grpSp>
          <p:nvGrpSpPr>
            <p:cNvPr id="91" name="Group 90">
              <a:extLst>
                <a:ext uri="{FF2B5EF4-FFF2-40B4-BE49-F238E27FC236}">
                  <a16:creationId xmlns:a16="http://schemas.microsoft.com/office/drawing/2014/main" id="{32EE482B-C3CB-B248-8BD8-82AF654AFE5B}"/>
                </a:ext>
              </a:extLst>
            </p:cNvPr>
            <p:cNvGrpSpPr/>
            <p:nvPr/>
          </p:nvGrpSpPr>
          <p:grpSpPr>
            <a:xfrm>
              <a:off x="4694389" y="230956"/>
              <a:ext cx="822968" cy="457595"/>
              <a:chOff x="979247" y="3371546"/>
              <a:chExt cx="2656685" cy="1477194"/>
            </a:xfrm>
          </p:grpSpPr>
          <p:sp>
            <p:nvSpPr>
              <p:cNvPr id="98" name="Parallelogram 97" descr="Roll out log: LSNs&#10;DB: PageLSNs&#10;RAM: flushedLSN" title="KEY">
                <a:extLst>
                  <a:ext uri="{FF2B5EF4-FFF2-40B4-BE49-F238E27FC236}">
                    <a16:creationId xmlns:a16="http://schemas.microsoft.com/office/drawing/2014/main" id="{B88F6131-D9AD-7840-BF2F-E9F7F292AABF}"/>
                  </a:ext>
                </a:extLst>
              </p:cNvPr>
              <p:cNvSpPr/>
              <p:nvPr/>
            </p:nvSpPr>
            <p:spPr bwMode="auto">
              <a:xfrm>
                <a:off x="1754401" y="4550707"/>
                <a:ext cx="1881531" cy="274980"/>
              </a:xfrm>
              <a:prstGeom prst="parallelogram">
                <a:avLst>
                  <a:gd name="adj" fmla="val 137851"/>
                </a:avLst>
              </a:prstGeom>
              <a:blipFill>
                <a:blip r:embed="rId3"/>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99" name="Oval 14" descr="Oak">
                <a:extLst>
                  <a:ext uri="{FF2B5EF4-FFF2-40B4-BE49-F238E27FC236}">
                    <a16:creationId xmlns:a16="http://schemas.microsoft.com/office/drawing/2014/main" id="{1EBEE71E-7C77-AB44-8CC9-CFD821F696F0}"/>
                  </a:ext>
                </a:extLst>
              </p:cNvPr>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00" name="Oval 19">
                <a:extLst>
                  <a:ext uri="{FF2B5EF4-FFF2-40B4-BE49-F238E27FC236}">
                    <a16:creationId xmlns:a16="http://schemas.microsoft.com/office/drawing/2014/main" id="{700BE450-0513-0A4E-97C9-A49788553DE1}"/>
                  </a:ext>
                </a:extLst>
              </p:cNvPr>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24" name="Oval 20">
                <a:extLst>
                  <a:ext uri="{FF2B5EF4-FFF2-40B4-BE49-F238E27FC236}">
                    <a16:creationId xmlns:a16="http://schemas.microsoft.com/office/drawing/2014/main" id="{D532D109-4D5E-CF40-A6CA-005E6F08D651}"/>
                  </a:ext>
                </a:extLst>
              </p:cNvPr>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nvGrpSpPr>
            <p:cNvPr id="95" name="Group 94">
              <a:extLst>
                <a:ext uri="{FF2B5EF4-FFF2-40B4-BE49-F238E27FC236}">
                  <a16:creationId xmlns:a16="http://schemas.microsoft.com/office/drawing/2014/main" id="{C2EADA80-384C-E74E-B966-19023A408028}"/>
                </a:ext>
              </a:extLst>
            </p:cNvPr>
            <p:cNvGrpSpPr/>
            <p:nvPr/>
          </p:nvGrpSpPr>
          <p:grpSpPr>
            <a:xfrm>
              <a:off x="6830359" y="241438"/>
              <a:ext cx="874229" cy="461258"/>
              <a:chOff x="4768081" y="3045380"/>
              <a:chExt cx="3862832" cy="933387"/>
            </a:xfrm>
          </p:grpSpPr>
          <p:pic>
            <p:nvPicPr>
              <p:cNvPr id="96" name="Picture 95" descr="Roll out log: LSNs&#10;DB: PageLSNs&#10;RAM: flushedLSN" title="Key">
                <a:extLst>
                  <a:ext uri="{FF2B5EF4-FFF2-40B4-BE49-F238E27FC236}">
                    <a16:creationId xmlns:a16="http://schemas.microsoft.com/office/drawing/2014/main" id="{F12D8868-05BA-964C-9EC8-DA2344BE6AE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97" name="Rectangle 96" descr="Roll out log: LSNs&#10;DB: PageLSNs&#10;RAM: flushedLSN" title="KEY">
                <a:extLst>
                  <a:ext uri="{FF2B5EF4-FFF2-40B4-BE49-F238E27FC236}">
                    <a16:creationId xmlns:a16="http://schemas.microsoft.com/office/drawing/2014/main" id="{B50BFE05-C4E0-0542-83EF-17482CD7E096}"/>
                  </a:ext>
                </a:extLst>
              </p:cNvPr>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Tree>
    <p:extLst>
      <p:ext uri="{BB962C8B-B14F-4D97-AF65-F5344CB8AC3E}">
        <p14:creationId xmlns:p14="http://schemas.microsoft.com/office/powerpoint/2010/main" val="3494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 calcmode="lin" valueType="num">
                                      <p:cBhvr>
                                        <p:cTn id="9" dur="500" fill="hold"/>
                                        <p:tgtEl>
                                          <p:spTgt spid="72"/>
                                        </p:tgtEl>
                                        <p:attrNameLst>
                                          <p:attrName>style.rotation</p:attrName>
                                        </p:attrNameLst>
                                      </p:cBhvr>
                                      <p:tavLst>
                                        <p:tav tm="0">
                                          <p:val>
                                            <p:fltVal val="360"/>
                                          </p:val>
                                        </p:tav>
                                        <p:tav tm="100000">
                                          <p:val>
                                            <p:fltVal val="0"/>
                                          </p:val>
                                        </p:tav>
                                      </p:tavLst>
                                    </p:anim>
                                    <p:animEffect transition="in" filter="fade">
                                      <p:cBhvr>
                                        <p:cTn id="10" dur="500"/>
                                        <p:tgtEl>
                                          <p:spTgt spid="72"/>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73"/>
                                        </p:tgtEl>
                                        <p:attrNameLst>
                                          <p:attrName>style.visibility</p:attrName>
                                        </p:attrNameLst>
                                      </p:cBhvr>
                                      <p:to>
                                        <p:strVal val="visible"/>
                                      </p:to>
                                    </p:set>
                                    <p:anim calcmode="lin" valueType="num">
                                      <p:cBhvr>
                                        <p:cTn id="14" dur="500" fill="hold"/>
                                        <p:tgtEl>
                                          <p:spTgt spid="73"/>
                                        </p:tgtEl>
                                        <p:attrNameLst>
                                          <p:attrName>ppt_w</p:attrName>
                                        </p:attrNameLst>
                                      </p:cBhvr>
                                      <p:tavLst>
                                        <p:tav tm="0">
                                          <p:val>
                                            <p:fltVal val="0"/>
                                          </p:val>
                                        </p:tav>
                                        <p:tav tm="100000">
                                          <p:val>
                                            <p:strVal val="#ppt_w"/>
                                          </p:val>
                                        </p:tav>
                                      </p:tavLst>
                                    </p:anim>
                                    <p:anim calcmode="lin" valueType="num">
                                      <p:cBhvr>
                                        <p:cTn id="15" dur="500" fill="hold"/>
                                        <p:tgtEl>
                                          <p:spTgt spid="73"/>
                                        </p:tgtEl>
                                        <p:attrNameLst>
                                          <p:attrName>ppt_h</p:attrName>
                                        </p:attrNameLst>
                                      </p:cBhvr>
                                      <p:tavLst>
                                        <p:tav tm="0">
                                          <p:val>
                                            <p:fltVal val="0"/>
                                          </p:val>
                                        </p:tav>
                                        <p:tav tm="100000">
                                          <p:val>
                                            <p:strVal val="#ppt_h"/>
                                          </p:val>
                                        </p:tav>
                                      </p:tavLst>
                                    </p:anim>
                                    <p:anim calcmode="lin" valueType="num">
                                      <p:cBhvr>
                                        <p:cTn id="16" dur="500" fill="hold"/>
                                        <p:tgtEl>
                                          <p:spTgt spid="73"/>
                                        </p:tgtEl>
                                        <p:attrNameLst>
                                          <p:attrName>style.rotation</p:attrName>
                                        </p:attrNameLst>
                                      </p:cBhvr>
                                      <p:tavLst>
                                        <p:tav tm="0">
                                          <p:val>
                                            <p:fltVal val="360"/>
                                          </p:val>
                                        </p:tav>
                                        <p:tav tm="100000">
                                          <p:val>
                                            <p:fltVal val="0"/>
                                          </p:val>
                                        </p:tav>
                                      </p:tavLst>
                                    </p:anim>
                                    <p:animEffect transition="in" filter="fade">
                                      <p:cBhvr>
                                        <p:cTn id="1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WAL &amp; the Log, Pt 6</a:t>
            </a:r>
          </a:p>
        </p:txBody>
      </p:sp>
      <p:sp>
        <p:nvSpPr>
          <p:cNvPr id="33797" name="Rectangle 5"/>
          <p:cNvSpPr>
            <a:spLocks noGrp="1" noChangeArrowheads="1"/>
          </p:cNvSpPr>
          <p:nvPr>
            <p:ph type="body" idx="1"/>
          </p:nvPr>
        </p:nvSpPr>
        <p:spPr/>
        <p:txBody>
          <a:bodyPr>
            <a:normAutofit/>
          </a:bodyPr>
          <a:lstStyle/>
          <a:p>
            <a:r>
              <a:rPr lang="en-US" altLang="x-none" sz="1800" dirty="0"/>
              <a:t>WAL:  Before page </a:t>
            </a:r>
            <a:r>
              <a:rPr lang="en-US" altLang="x-none" sz="1800" dirty="0" err="1"/>
              <a:t>i</a:t>
            </a:r>
            <a:r>
              <a:rPr lang="en-US" altLang="x-none" sz="1800" dirty="0"/>
              <a:t> is written to DB, log must satisfy:</a:t>
            </a:r>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charset="2"/>
              </a:rPr>
              <a:t>£</a:t>
            </a:r>
            <a:r>
              <a:rPr lang="en-US" altLang="x-none" sz="1600" b="1" dirty="0"/>
              <a:t> </a:t>
            </a:r>
            <a:r>
              <a:rPr lang="en-US" altLang="x-none" sz="1600" b="1" dirty="0" err="1"/>
              <a:t>flushedLSN</a:t>
            </a:r>
            <a:endParaRPr lang="en-US" altLang="x-none" sz="1600" b="1" dirty="0"/>
          </a:p>
        </p:txBody>
      </p:sp>
      <p:sp>
        <p:nvSpPr>
          <p:cNvPr id="75" name="Rectangle 57" descr="Log records flushed to disk&#10;" title="Logs">
            <a:extLst>
              <a:ext uri="{FF2B5EF4-FFF2-40B4-BE49-F238E27FC236}">
                <a16:creationId xmlns:a16="http://schemas.microsoft.com/office/drawing/2014/main" id="{EA193D66-DB9A-CF45-AF42-A180761D5C2D}"/>
              </a:ext>
            </a:extLst>
          </p:cNvPr>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Log records flushed to disk</a:t>
            </a:r>
          </a:p>
        </p:txBody>
      </p:sp>
      <p:grpSp>
        <p:nvGrpSpPr>
          <p:cNvPr id="78" name="Group 77" descr="A database with a log rolling back in time. " title="DB with Log">
            <a:extLst>
              <a:ext uri="{FF2B5EF4-FFF2-40B4-BE49-F238E27FC236}">
                <a16:creationId xmlns:a16="http://schemas.microsoft.com/office/drawing/2014/main" id="{F87D8573-8723-7C41-BDAE-E9AB344EDD21}"/>
              </a:ext>
            </a:extLst>
          </p:cNvPr>
          <p:cNvGrpSpPr/>
          <p:nvPr/>
        </p:nvGrpSpPr>
        <p:grpSpPr>
          <a:xfrm>
            <a:off x="3555552" y="3703427"/>
            <a:ext cx="2833292" cy="1449565"/>
            <a:chOff x="3708533" y="3729163"/>
            <a:chExt cx="2833292" cy="1449565"/>
          </a:xfrm>
        </p:grpSpPr>
        <p:sp>
          <p:nvSpPr>
            <p:cNvPr id="79" name="Footer Placeholder 3">
              <a:extLst>
                <a:ext uri="{FF2B5EF4-FFF2-40B4-BE49-F238E27FC236}">
                  <a16:creationId xmlns:a16="http://schemas.microsoft.com/office/drawing/2014/main" id="{E9F4DA31-33A4-E843-A06F-A33D047C3FDC}"/>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a:extLst>
                <a:ext uri="{FF2B5EF4-FFF2-40B4-BE49-F238E27FC236}">
                  <a16:creationId xmlns:a16="http://schemas.microsoft.com/office/drawing/2014/main" id="{7620C04B-B0DC-9543-AA98-6604F2A6EDFB}"/>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a:extLst>
                <a:ext uri="{FF2B5EF4-FFF2-40B4-BE49-F238E27FC236}">
                  <a16:creationId xmlns:a16="http://schemas.microsoft.com/office/drawing/2014/main" id="{AA9D3CB9-27A7-9B44-ABA0-8DB9411081CE}"/>
                </a:ext>
              </a:extLst>
            </p:cNvPr>
            <p:cNvGrpSpPr/>
            <p:nvPr/>
          </p:nvGrpSpPr>
          <p:grpSpPr>
            <a:xfrm>
              <a:off x="3708533" y="3729163"/>
              <a:ext cx="2608120" cy="1414337"/>
              <a:chOff x="4767273" y="4632915"/>
              <a:chExt cx="4113202" cy="2120052"/>
            </a:xfrm>
          </p:grpSpPr>
          <p:grpSp>
            <p:nvGrpSpPr>
              <p:cNvPr id="84" name="Group 83">
                <a:extLst>
                  <a:ext uri="{FF2B5EF4-FFF2-40B4-BE49-F238E27FC236}">
                    <a16:creationId xmlns:a16="http://schemas.microsoft.com/office/drawing/2014/main" id="{986D71B7-3FB0-7B47-AA1B-A1998F708A0F}"/>
                  </a:ext>
                </a:extLst>
              </p:cNvPr>
              <p:cNvGrpSpPr/>
              <p:nvPr/>
            </p:nvGrpSpPr>
            <p:grpSpPr>
              <a:xfrm>
                <a:off x="4767273" y="4632915"/>
                <a:ext cx="4113202" cy="2120052"/>
                <a:chOff x="4767273" y="4632915"/>
                <a:chExt cx="4113202" cy="2120052"/>
              </a:xfrm>
            </p:grpSpPr>
            <p:grpSp>
              <p:nvGrpSpPr>
                <p:cNvPr id="101" name="Group 100">
                  <a:extLst>
                    <a:ext uri="{FF2B5EF4-FFF2-40B4-BE49-F238E27FC236}">
                      <a16:creationId xmlns:a16="http://schemas.microsoft.com/office/drawing/2014/main" id="{073EF9F7-97E5-2541-93FC-4CFBC1513521}"/>
                    </a:ext>
                  </a:extLst>
                </p:cNvPr>
                <p:cNvGrpSpPr/>
                <p:nvPr/>
              </p:nvGrpSpPr>
              <p:grpSpPr>
                <a:xfrm>
                  <a:off x="4767273" y="4632915"/>
                  <a:ext cx="4113202" cy="2120052"/>
                  <a:chOff x="5863582" y="4974281"/>
                  <a:chExt cx="3132137" cy="1727200"/>
                </a:xfrm>
              </p:grpSpPr>
              <p:pic>
                <p:nvPicPr>
                  <p:cNvPr id="105" name="Picture 104" descr="skitched-3-4.jpg">
                    <a:extLst>
                      <a:ext uri="{FF2B5EF4-FFF2-40B4-BE49-F238E27FC236}">
                        <a16:creationId xmlns:a16="http://schemas.microsoft.com/office/drawing/2014/main" id="{B30ADCCE-BBAF-E340-82B7-26E06A8919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 name="Rectangle 105">
                    <a:extLst>
                      <a:ext uri="{FF2B5EF4-FFF2-40B4-BE49-F238E27FC236}">
                        <a16:creationId xmlns:a16="http://schemas.microsoft.com/office/drawing/2014/main" id="{F7C5E8B6-E0BF-3E48-8D1A-68FDC14D7C6D}"/>
                      </a:ext>
                    </a:extLst>
                  </p:cNvPr>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a:extLst>
                    <a:ext uri="{FF2B5EF4-FFF2-40B4-BE49-F238E27FC236}">
                      <a16:creationId xmlns:a16="http://schemas.microsoft.com/office/drawing/2014/main" id="{A0F3F8B0-2B87-FC41-B555-837C4B78F249}"/>
                    </a:ext>
                  </a:extLst>
                </p:cNvPr>
                <p:cNvGrpSpPr/>
                <p:nvPr/>
              </p:nvGrpSpPr>
              <p:grpSpPr>
                <a:xfrm>
                  <a:off x="5160933" y="5424076"/>
                  <a:ext cx="3447786" cy="1096776"/>
                  <a:chOff x="5160933" y="5424076"/>
                  <a:chExt cx="3447786" cy="1096776"/>
                </a:xfrm>
              </p:grpSpPr>
              <p:sp>
                <p:nvSpPr>
                  <p:cNvPr id="103" name="Parallelogram 102" descr="Using rolling LSN to keep track of time" title="LSN">
                    <a:extLst>
                      <a:ext uri="{FF2B5EF4-FFF2-40B4-BE49-F238E27FC236}">
                        <a16:creationId xmlns:a16="http://schemas.microsoft.com/office/drawing/2014/main" id="{386B84FD-5028-AD4D-ACBC-C846C8DAF078}"/>
                      </a:ext>
                    </a:extLst>
                  </p:cNvPr>
                  <p:cNvSpPr/>
                  <p:nvPr/>
                </p:nvSpPr>
                <p:spPr bwMode="auto">
                  <a:xfrm>
                    <a:off x="5724353" y="6326368"/>
                    <a:ext cx="2884366" cy="194484"/>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a:extLst>
                      <a:ext uri="{FF2B5EF4-FFF2-40B4-BE49-F238E27FC236}">
                        <a16:creationId xmlns:a16="http://schemas.microsoft.com/office/drawing/2014/main" id="{72DABCAA-81C0-6944-85EB-3606DE8F90E5}"/>
                      </a:ext>
                    </a:extLst>
                  </p:cNvPr>
                  <p:cNvSpPr>
                    <a:spLocks noChangeArrowheads="1"/>
                  </p:cNvSpPr>
                  <p:nvPr/>
                </p:nvSpPr>
                <p:spPr bwMode="auto">
                  <a:xfrm>
                    <a:off x="5160933" y="5424076"/>
                    <a:ext cx="1073701" cy="1079666"/>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a:extLst>
                  <a:ext uri="{FF2B5EF4-FFF2-40B4-BE49-F238E27FC236}">
                    <a16:creationId xmlns:a16="http://schemas.microsoft.com/office/drawing/2014/main" id="{01B9B244-55B9-C740-8D2F-0785139218E8}"/>
                  </a:ext>
                </a:extLst>
              </p:cNvPr>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86" name="Oval 20">
                <a:extLst>
                  <a:ext uri="{FF2B5EF4-FFF2-40B4-BE49-F238E27FC236}">
                    <a16:creationId xmlns:a16="http://schemas.microsoft.com/office/drawing/2014/main" id="{07550055-F451-9C49-AB81-E1F8316797DC}"/>
                  </a:ext>
                </a:extLst>
              </p:cNvPr>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sp>
          <p:nvSpPr>
            <p:cNvPr id="83" name="TextBox 82">
              <a:extLst>
                <a:ext uri="{FF2B5EF4-FFF2-40B4-BE49-F238E27FC236}">
                  <a16:creationId xmlns:a16="http://schemas.microsoft.com/office/drawing/2014/main" id="{FD8FAD8A-2966-DC42-860B-C421C42F9A81}"/>
                </a:ext>
              </a:extLst>
            </p:cNvPr>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p>
          </p:txBody>
        </p:sp>
      </p:grpSp>
      <p:grpSp>
        <p:nvGrpSpPr>
          <p:cNvPr id="9" name="Group 8" descr="RAM holds the log tail with time going backwards. Flushed LSN points to the most recent part of the log. Buffer pool holds data pages" title="RAM">
            <a:extLst>
              <a:ext uri="{FF2B5EF4-FFF2-40B4-BE49-F238E27FC236}">
                <a16:creationId xmlns:a16="http://schemas.microsoft.com/office/drawing/2014/main" id="{09EF70A2-B714-6F42-B37F-EAB8810D3FA7}"/>
              </a:ext>
            </a:extLst>
          </p:cNvPr>
          <p:cNvGrpSpPr/>
          <p:nvPr/>
        </p:nvGrpSpPr>
        <p:grpSpPr>
          <a:xfrm>
            <a:off x="3414589" y="2296188"/>
            <a:ext cx="2786186" cy="2601854"/>
            <a:chOff x="3414589" y="2296188"/>
            <a:chExt cx="2786186" cy="2601854"/>
          </a:xfrm>
        </p:grpSpPr>
        <p:grpSp>
          <p:nvGrpSpPr>
            <p:cNvPr id="107" name="Group 106" descr="RAM holds the log tail with time going backwards. Flushed LSN points to the most recent part of the log " title="RAM">
              <a:extLst>
                <a:ext uri="{FF2B5EF4-FFF2-40B4-BE49-F238E27FC236}">
                  <a16:creationId xmlns:a16="http://schemas.microsoft.com/office/drawing/2014/main" id="{23A4C179-6B87-0A4A-BF21-E812D43014EF}"/>
                </a:ext>
              </a:extLst>
            </p:cNvPr>
            <p:cNvGrpSpPr/>
            <p:nvPr/>
          </p:nvGrpSpPr>
          <p:grpSpPr>
            <a:xfrm>
              <a:off x="3414589" y="2296188"/>
              <a:ext cx="2786186" cy="2601854"/>
              <a:chOff x="3414589" y="2296188"/>
              <a:chExt cx="2786186" cy="2601854"/>
            </a:xfrm>
          </p:grpSpPr>
          <p:grpSp>
            <p:nvGrpSpPr>
              <p:cNvPr id="108" name="Group 107" descr="RAM holds the log tail with time going backwards. Flushed LSN points to the most recent part of the log " title="RAM">
                <a:extLst>
                  <a:ext uri="{FF2B5EF4-FFF2-40B4-BE49-F238E27FC236}">
                    <a16:creationId xmlns:a16="http://schemas.microsoft.com/office/drawing/2014/main" id="{797E9C40-4E95-C947-AC86-50281EAAA05A}"/>
                  </a:ext>
                </a:extLst>
              </p:cNvPr>
              <p:cNvGrpSpPr/>
              <p:nvPr/>
            </p:nvGrpSpPr>
            <p:grpSpPr>
              <a:xfrm>
                <a:off x="3414589" y="2296188"/>
                <a:ext cx="2786186" cy="1395824"/>
                <a:chOff x="3414589" y="2296188"/>
                <a:chExt cx="2786186" cy="1395824"/>
              </a:xfrm>
            </p:grpSpPr>
            <p:grpSp>
              <p:nvGrpSpPr>
                <p:cNvPr id="110" name="Group 109" descr="RAM holds the log tail with time going backwards" title="RAM">
                  <a:extLst>
                    <a:ext uri="{FF2B5EF4-FFF2-40B4-BE49-F238E27FC236}">
                      <a16:creationId xmlns:a16="http://schemas.microsoft.com/office/drawing/2014/main" id="{B714DBD8-A4BE-FD47-B356-A42583D55D09}"/>
                    </a:ext>
                  </a:extLst>
                </p:cNvPr>
                <p:cNvGrpSpPr/>
                <p:nvPr/>
              </p:nvGrpSpPr>
              <p:grpSpPr>
                <a:xfrm>
                  <a:off x="3414589" y="2296188"/>
                  <a:ext cx="2786186" cy="1395824"/>
                  <a:chOff x="5107732" y="1981330"/>
                  <a:chExt cx="2854175" cy="1452167"/>
                </a:xfrm>
              </p:grpSpPr>
              <p:grpSp>
                <p:nvGrpSpPr>
                  <p:cNvPr id="113" name="Group 112">
                    <a:extLst>
                      <a:ext uri="{FF2B5EF4-FFF2-40B4-BE49-F238E27FC236}">
                        <a16:creationId xmlns:a16="http://schemas.microsoft.com/office/drawing/2014/main" id="{8FDC457C-4F1B-C741-B2E0-77B5E16C0EF8}"/>
                      </a:ext>
                    </a:extLst>
                  </p:cNvPr>
                  <p:cNvGrpSpPr/>
                  <p:nvPr/>
                </p:nvGrpSpPr>
                <p:grpSpPr>
                  <a:xfrm>
                    <a:off x="5107732" y="1981330"/>
                    <a:ext cx="2854175" cy="1452167"/>
                    <a:chOff x="5286310" y="2641772"/>
                    <a:chExt cx="3805566" cy="1936223"/>
                  </a:xfrm>
                </p:grpSpPr>
                <p:grpSp>
                  <p:nvGrpSpPr>
                    <p:cNvPr id="117" name="Group 116">
                      <a:extLst>
                        <a:ext uri="{FF2B5EF4-FFF2-40B4-BE49-F238E27FC236}">
                          <a16:creationId xmlns:a16="http://schemas.microsoft.com/office/drawing/2014/main" id="{B5BF4219-9511-F941-B047-E188E4EE8795}"/>
                        </a:ext>
                      </a:extLst>
                    </p:cNvPr>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87A7C030-793A-3740-B5CD-6C0F0955F44C}"/>
                          </a:ext>
                        </a:extLst>
                      </p:cNvPr>
                      <p:cNvPicPr>
                        <a:picLocks noChangeAspect="1"/>
                      </p:cNvPicPr>
                      <p:nvPr/>
                    </p:nvPicPr>
                    <p:blipFill rotWithShape="1">
                      <a:blip r:embed="rId6">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20" name="Rectangle 119">
                        <a:extLst>
                          <a:ext uri="{FF2B5EF4-FFF2-40B4-BE49-F238E27FC236}">
                            <a16:creationId xmlns:a16="http://schemas.microsoft.com/office/drawing/2014/main" id="{1EF6E724-9AEB-D24E-BCBD-EFE2CA4ACAAF}"/>
                          </a:ext>
                        </a:extLst>
                      </p:cNvPr>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a:extLst>
                        <a:ext uri="{FF2B5EF4-FFF2-40B4-BE49-F238E27FC236}">
                          <a16:creationId xmlns:a16="http://schemas.microsoft.com/office/drawing/2014/main" id="{369D1281-3F3E-6845-B464-E332119290AA}"/>
                        </a:ext>
                      </a:extLst>
                    </p:cNvPr>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headEnd/>
                      <a:tailEnd w="lg" len="lg"/>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cxnSp>
                <p:nvCxnSpPr>
                  <p:cNvPr id="114" name="Straight Arrow Connector 113">
                    <a:extLst>
                      <a:ext uri="{FF2B5EF4-FFF2-40B4-BE49-F238E27FC236}">
                        <a16:creationId xmlns:a16="http://schemas.microsoft.com/office/drawing/2014/main" id="{E8901820-9E48-E940-BBC4-E855E95F466A}"/>
                      </a:ext>
                    </a:extLst>
                  </p:cNvPr>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a:extLst>
                      <a:ext uri="{FF2B5EF4-FFF2-40B4-BE49-F238E27FC236}">
                        <a16:creationId xmlns:a16="http://schemas.microsoft.com/office/drawing/2014/main" id="{4B077464-65FA-A148-BCB8-EADB4C42511A}"/>
                      </a:ext>
                    </a:extLst>
                  </p:cNvPr>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p>
                </p:txBody>
              </p:sp>
              <p:sp>
                <p:nvSpPr>
                  <p:cNvPr id="116" name="Text Box 60">
                    <a:extLst>
                      <a:ext uri="{FF2B5EF4-FFF2-40B4-BE49-F238E27FC236}">
                        <a16:creationId xmlns:a16="http://schemas.microsoft.com/office/drawing/2014/main" id="{94423B1B-EB0E-8641-8A9F-8F134D72E1F0}"/>
                      </a:ext>
                    </a:extLst>
                  </p:cNvPr>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Log tail</a:t>
                    </a:r>
                  </a:p>
                </p:txBody>
              </p:sp>
            </p:grpSp>
            <p:sp>
              <p:nvSpPr>
                <p:cNvPr id="111" name="Text Box 60">
                  <a:extLst>
                    <a:ext uri="{FF2B5EF4-FFF2-40B4-BE49-F238E27FC236}">
                      <a16:creationId xmlns:a16="http://schemas.microsoft.com/office/drawing/2014/main" id="{105DF24E-9C1F-2A45-B09F-8D13B57E65BE}"/>
                    </a:ext>
                  </a:extLst>
                </p:cNvPr>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a:extLst>
                    <a:ext uri="{FF2B5EF4-FFF2-40B4-BE49-F238E27FC236}">
                      <a16:creationId xmlns:a16="http://schemas.microsoft.com/office/drawing/2014/main" id="{5A863978-0A5C-4D41-92DE-9FB524A5C9F2}"/>
                    </a:ext>
                  </a:extLst>
                </p:cNvPr>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a:extLst>
                  <a:ext uri="{FF2B5EF4-FFF2-40B4-BE49-F238E27FC236}">
                    <a16:creationId xmlns:a16="http://schemas.microsoft.com/office/drawing/2014/main" id="{1E0D44EB-F7C0-C44B-A0CD-E430C8D4B43C}"/>
                  </a:ext>
                </a:extLst>
              </p:cNvPr>
              <p:cNvCxnSpPr>
                <a:cxnSpLocks/>
                <a:endCxn id="103" idx="2"/>
              </p:cNvCxnSpPr>
              <p:nvPr/>
            </p:nvCxnSpPr>
            <p:spPr bwMode="auto">
              <a:xfrm>
                <a:off x="4508784" y="3226414"/>
                <a:ext cx="1393145" cy="167162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a:extLst>
                <a:ext uri="{FF2B5EF4-FFF2-40B4-BE49-F238E27FC236}">
                  <a16:creationId xmlns:a16="http://schemas.microsoft.com/office/drawing/2014/main" id="{2D8B53C2-435B-7F41-8058-614C6A8D1A18}"/>
                </a:ext>
              </a:extLst>
            </p:cNvPr>
            <p:cNvGrpSpPr/>
            <p:nvPr/>
          </p:nvGrpSpPr>
          <p:grpSpPr>
            <a:xfrm>
              <a:off x="3558565" y="2464362"/>
              <a:ext cx="2519315" cy="545352"/>
              <a:chOff x="3558565" y="2464362"/>
              <a:chExt cx="2519315" cy="545352"/>
            </a:xfrm>
          </p:grpSpPr>
          <p:sp>
            <p:nvSpPr>
              <p:cNvPr id="129" name="Rectangle 128">
                <a:extLst>
                  <a:ext uri="{FF2B5EF4-FFF2-40B4-BE49-F238E27FC236}">
                    <a16:creationId xmlns:a16="http://schemas.microsoft.com/office/drawing/2014/main" id="{6AA53434-E7D4-F840-BC9E-6F4290DBDD62}"/>
                  </a:ext>
                </a:extLst>
              </p:cNvPr>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a:extLst>
                  <a:ext uri="{FF2B5EF4-FFF2-40B4-BE49-F238E27FC236}">
                    <a16:creationId xmlns:a16="http://schemas.microsoft.com/office/drawing/2014/main" id="{556586AB-BB9E-8448-9461-62C49D2085ED}"/>
                  </a:ext>
                </a:extLst>
              </p:cNvPr>
              <p:cNvSpPr/>
              <p:nvPr/>
            </p:nvSpPr>
            <p:spPr bwMode="auto">
              <a:xfrm>
                <a:off x="3636529"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a:extLst>
                  <a:ext uri="{FF2B5EF4-FFF2-40B4-BE49-F238E27FC236}">
                    <a16:creationId xmlns:a16="http://schemas.microsoft.com/office/drawing/2014/main" id="{5657941E-B2FA-FC4B-9A1A-611FF79A2ED6}"/>
                  </a:ext>
                </a:extLst>
              </p:cNvPr>
              <p:cNvSpPr/>
              <p:nvPr/>
            </p:nvSpPr>
            <p:spPr bwMode="auto">
              <a:xfrm>
                <a:off x="3636529"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a:extLst>
                  <a:ext uri="{FF2B5EF4-FFF2-40B4-BE49-F238E27FC236}">
                    <a16:creationId xmlns:a16="http://schemas.microsoft.com/office/drawing/2014/main" id="{66EFFCF2-1EF4-E546-A8FC-193599D0BB9A}"/>
                  </a:ext>
                </a:extLst>
              </p:cNvPr>
              <p:cNvSpPr/>
              <p:nvPr/>
            </p:nvSpPr>
            <p:spPr bwMode="auto">
              <a:xfrm>
                <a:off x="4152925"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a:extLst>
                  <a:ext uri="{FF2B5EF4-FFF2-40B4-BE49-F238E27FC236}">
                    <a16:creationId xmlns:a16="http://schemas.microsoft.com/office/drawing/2014/main" id="{1FD28D72-F5C6-3E4D-BBBB-EABDEE9211DD}"/>
                  </a:ext>
                </a:extLst>
              </p:cNvPr>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a:extLst>
                  <a:ext uri="{FF2B5EF4-FFF2-40B4-BE49-F238E27FC236}">
                    <a16:creationId xmlns:a16="http://schemas.microsoft.com/office/drawing/2014/main" id="{DB40F5E8-A906-7F4B-9A47-90AB2CF34236}"/>
                  </a:ext>
                </a:extLst>
              </p:cNvPr>
              <p:cNvSpPr/>
              <p:nvPr/>
            </p:nvSpPr>
            <p:spPr bwMode="auto">
              <a:xfrm>
                <a:off x="46693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a:extLst>
                  <a:ext uri="{FF2B5EF4-FFF2-40B4-BE49-F238E27FC236}">
                    <a16:creationId xmlns:a16="http://schemas.microsoft.com/office/drawing/2014/main" id="{C9D420BB-5235-8D4E-9F25-A4422897F57E}"/>
                  </a:ext>
                </a:extLst>
              </p:cNvPr>
              <p:cNvSpPr/>
              <p:nvPr/>
            </p:nvSpPr>
            <p:spPr bwMode="auto">
              <a:xfrm>
                <a:off x="4669322" y="2714909"/>
                <a:ext cx="417449" cy="183963"/>
              </a:xfrm>
              <a:prstGeom prst="rect">
                <a:avLst/>
              </a:prstGeom>
              <a:solidFill>
                <a:srgbClr val="6FAAA6"/>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a:extLst>
                  <a:ext uri="{FF2B5EF4-FFF2-40B4-BE49-F238E27FC236}">
                    <a16:creationId xmlns:a16="http://schemas.microsoft.com/office/drawing/2014/main" id="{B8C9F466-9C9A-5D4B-9E69-C5EBB7645087}"/>
                  </a:ext>
                </a:extLst>
              </p:cNvPr>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a:extLst>
                  <a:ext uri="{FF2B5EF4-FFF2-40B4-BE49-F238E27FC236}">
                    <a16:creationId xmlns:a16="http://schemas.microsoft.com/office/drawing/2014/main" id="{3714C271-C195-2E49-914D-F5C267195F32}"/>
                  </a:ext>
                </a:extLst>
              </p:cNvPr>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a:extLst>
                  <a:ext uri="{FF2B5EF4-FFF2-40B4-BE49-F238E27FC236}">
                    <a16:creationId xmlns:a16="http://schemas.microsoft.com/office/drawing/2014/main" id="{449942FB-DBC6-4D43-88CA-95CDFF6221C9}"/>
                  </a:ext>
                </a:extLst>
              </p:cNvPr>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Buffer Pool</a:t>
                </a:r>
              </a:p>
            </p:txBody>
          </p:sp>
        </p:grpSp>
      </p:grpSp>
      <p:sp>
        <p:nvSpPr>
          <p:cNvPr id="72" name="TextBox 71">
            <a:extLst>
              <a:ext uri="{FF2B5EF4-FFF2-40B4-BE49-F238E27FC236}">
                <a16:creationId xmlns:a16="http://schemas.microsoft.com/office/drawing/2014/main" id="{CACE107B-8BBD-B846-AF13-83D6CE706F40}"/>
              </a:ext>
            </a:extLst>
          </p:cNvPr>
          <p:cNvSpPr txBox="1"/>
          <p:nvPr/>
        </p:nvSpPr>
        <p:spPr>
          <a:xfrm>
            <a:off x="6069532" y="4662868"/>
            <a:ext cx="461986" cy="369332"/>
          </a:xfrm>
          <a:prstGeom prst="rect">
            <a:avLst/>
          </a:prstGeom>
          <a:noFill/>
        </p:spPr>
        <p:txBody>
          <a:bodyPr wrap="none" rtlCol="0">
            <a:spAutoFit/>
          </a:bodyPr>
          <a:lstStyle/>
          <a:p>
            <a:r>
              <a:rPr lang="en-US" dirty="0">
                <a:solidFill>
                  <a:schemeClr val="tx2"/>
                </a:solidFill>
                <a:latin typeface="Helvetica Neue" charset="0"/>
                <a:ea typeface="Helvetica Neue" charset="0"/>
                <a:cs typeface="Helvetica Neue" charset="0"/>
              </a:rPr>
              <a:t>①</a:t>
            </a:r>
          </a:p>
        </p:txBody>
      </p:sp>
      <p:sp>
        <p:nvSpPr>
          <p:cNvPr id="73" name="TextBox 72">
            <a:extLst>
              <a:ext uri="{FF2B5EF4-FFF2-40B4-BE49-F238E27FC236}">
                <a16:creationId xmlns:a16="http://schemas.microsoft.com/office/drawing/2014/main" id="{731CE0C7-A2E5-B94D-BF63-C62618B6E567}"/>
              </a:ext>
            </a:extLst>
          </p:cNvPr>
          <p:cNvSpPr txBox="1"/>
          <p:nvPr/>
        </p:nvSpPr>
        <p:spPr>
          <a:xfrm>
            <a:off x="4218334" y="2872660"/>
            <a:ext cx="461986" cy="369332"/>
          </a:xfrm>
          <a:prstGeom prst="rect">
            <a:avLst/>
          </a:prstGeom>
          <a:noFill/>
        </p:spPr>
        <p:txBody>
          <a:bodyPr wrap="none" rtlCol="0">
            <a:spAutoFit/>
          </a:bodyPr>
          <a:lstStyle/>
          <a:p>
            <a:r>
              <a:rPr lang="en-US" dirty="0">
                <a:solidFill>
                  <a:schemeClr val="bg1"/>
                </a:solidFill>
                <a:latin typeface="Helvetica Neue" charset="0"/>
                <a:ea typeface="Helvetica Neue" charset="0"/>
                <a:cs typeface="Helvetica Neue" charset="0"/>
              </a:rPr>
              <a:t>①</a:t>
            </a:r>
          </a:p>
        </p:txBody>
      </p:sp>
      <p:grpSp>
        <p:nvGrpSpPr>
          <p:cNvPr id="11" name="Group 10" descr="Another DB has a pageLSN pointing to the log at a point before the flushed LSN" title="DB2">
            <a:extLst>
              <a:ext uri="{FF2B5EF4-FFF2-40B4-BE49-F238E27FC236}">
                <a16:creationId xmlns:a16="http://schemas.microsoft.com/office/drawing/2014/main" id="{16F86AE5-6981-0848-A0EF-F1FC4A005A6C}"/>
              </a:ext>
            </a:extLst>
          </p:cNvPr>
          <p:cNvGrpSpPr/>
          <p:nvPr/>
        </p:nvGrpSpPr>
        <p:grpSpPr>
          <a:xfrm>
            <a:off x="346740" y="3356239"/>
            <a:ext cx="5555189" cy="1541803"/>
            <a:chOff x="346740" y="3356239"/>
            <a:chExt cx="5555189" cy="1541803"/>
          </a:xfrm>
        </p:grpSpPr>
        <p:grpSp>
          <p:nvGrpSpPr>
            <p:cNvPr id="121" name="Group 120" descr="Another DB has a page LSN pointing some point in the first DB's log" title="DB2">
              <a:extLst>
                <a:ext uri="{FF2B5EF4-FFF2-40B4-BE49-F238E27FC236}">
                  <a16:creationId xmlns:a16="http://schemas.microsoft.com/office/drawing/2014/main" id="{10FDAB97-C3E0-0844-A99F-31E6152F5DE3}"/>
                </a:ext>
              </a:extLst>
            </p:cNvPr>
            <p:cNvGrpSpPr/>
            <p:nvPr/>
          </p:nvGrpSpPr>
          <p:grpSpPr>
            <a:xfrm>
              <a:off x="346740" y="3356239"/>
              <a:ext cx="2792761" cy="1306629"/>
              <a:chOff x="5863582" y="4974281"/>
              <a:chExt cx="3132137" cy="1727200"/>
            </a:xfrm>
          </p:grpSpPr>
          <p:pic>
            <p:nvPicPr>
              <p:cNvPr id="122" name="Picture 5" descr="skitched-3-4.jpg">
                <a:extLst>
                  <a:ext uri="{FF2B5EF4-FFF2-40B4-BE49-F238E27FC236}">
                    <a16:creationId xmlns:a16="http://schemas.microsoft.com/office/drawing/2014/main" id="{B2C40B72-F673-574B-B856-D4A3515550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 name="Rectangle 122">
                <a:extLst>
                  <a:ext uri="{FF2B5EF4-FFF2-40B4-BE49-F238E27FC236}">
                    <a16:creationId xmlns:a16="http://schemas.microsoft.com/office/drawing/2014/main" id="{07B3EFBF-E85A-DF4F-B61E-1A3F019EFDD5}"/>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p>
            </p:txBody>
          </p:sp>
        </p:grpSp>
        <p:sp>
          <p:nvSpPr>
            <p:cNvPr id="74" name="Rectangle 73">
              <a:extLst>
                <a:ext uri="{FF2B5EF4-FFF2-40B4-BE49-F238E27FC236}">
                  <a16:creationId xmlns:a16="http://schemas.microsoft.com/office/drawing/2014/main" id="{807A34EE-3BEC-894D-BF48-9134FE8907BC}"/>
                </a:ext>
              </a:extLst>
            </p:cNvPr>
            <p:cNvSpPr/>
            <p:nvPr/>
          </p:nvSpPr>
          <p:spPr bwMode="auto">
            <a:xfrm>
              <a:off x="1139020" y="4172110"/>
              <a:ext cx="417449" cy="183963"/>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76" name="Curved Connector 75">
              <a:extLst>
                <a:ext uri="{FF2B5EF4-FFF2-40B4-BE49-F238E27FC236}">
                  <a16:creationId xmlns:a16="http://schemas.microsoft.com/office/drawing/2014/main" id="{3A7DAA6E-22EA-D646-9E14-3102CDDBF081}"/>
                </a:ext>
              </a:extLst>
            </p:cNvPr>
            <p:cNvCxnSpPr>
              <a:cxnSpLocks/>
              <a:endCxn id="103" idx="2"/>
            </p:cNvCxnSpPr>
            <p:nvPr/>
          </p:nvCxnSpPr>
          <p:spPr bwMode="auto">
            <a:xfrm>
              <a:off x="1282804" y="4222912"/>
              <a:ext cx="4619125" cy="675130"/>
            </a:xfrm>
            <a:prstGeom prst="curvedConnector3">
              <a:avLst>
                <a:gd name="adj1" fmla="val 87975"/>
              </a:avLst>
            </a:prstGeom>
            <a:solidFill>
              <a:srgbClr val="3366FF"/>
            </a:solidFill>
            <a:ln w="25400" cap="flat" cmpd="sng" algn="ctr">
              <a:solidFill>
                <a:srgbClr val="000000"/>
              </a:solidFill>
              <a:prstDash val="solid"/>
              <a:round/>
              <a:headEnd type="none" w="med" len="med"/>
              <a:tailEnd type="stealth" w="lg" len="lg"/>
            </a:ln>
            <a:effectLst/>
          </p:spPr>
        </p:cxnSp>
      </p:grpSp>
      <p:sp>
        <p:nvSpPr>
          <p:cNvPr id="77" name="TextBox 76">
            <a:extLst>
              <a:ext uri="{FF2B5EF4-FFF2-40B4-BE49-F238E27FC236}">
                <a16:creationId xmlns:a16="http://schemas.microsoft.com/office/drawing/2014/main" id="{C3F14C5A-D4A0-114A-8419-8051C7C3E513}"/>
              </a:ext>
            </a:extLst>
          </p:cNvPr>
          <p:cNvSpPr txBox="1"/>
          <p:nvPr/>
        </p:nvSpPr>
        <p:spPr>
          <a:xfrm>
            <a:off x="737981" y="4080817"/>
            <a:ext cx="461986" cy="369332"/>
          </a:xfrm>
          <a:prstGeom prst="rect">
            <a:avLst/>
          </a:prstGeom>
          <a:noFill/>
        </p:spPr>
        <p:txBody>
          <a:bodyPr wrap="square" rtlCol="0">
            <a:spAutoFit/>
          </a:bodyPr>
          <a:lstStyle/>
          <a:p>
            <a:r>
              <a:rPr lang="en-US">
                <a:solidFill>
                  <a:schemeClr val="tx2"/>
                </a:solidFill>
                <a:latin typeface="Helvetica Neue" charset="0"/>
                <a:ea typeface="Helvetica Neue" charset="0"/>
                <a:cs typeface="Helvetica Neue" charset="0"/>
              </a:rPr>
              <a:t>②</a:t>
            </a:r>
            <a:endParaRPr lang="en-US" dirty="0">
              <a:solidFill>
                <a:schemeClr val="tx2"/>
              </a:solidFill>
              <a:latin typeface="Helvetica Neue" charset="0"/>
              <a:ea typeface="Helvetica Neue" charset="0"/>
              <a:cs typeface="Helvetica Neue" charset="0"/>
            </a:endParaRPr>
          </a:p>
        </p:txBody>
      </p:sp>
      <p:grpSp>
        <p:nvGrpSpPr>
          <p:cNvPr id="82" name="Group 81" descr="Roll out log: LSNs&#10;DB: PageLSNs&#10;RAM: flushedLSN" title="KEY">
            <a:extLst>
              <a:ext uri="{FF2B5EF4-FFF2-40B4-BE49-F238E27FC236}">
                <a16:creationId xmlns:a16="http://schemas.microsoft.com/office/drawing/2014/main" id="{1CEF4B5B-8C28-484E-B5A8-A28FA69C4BEE}"/>
              </a:ext>
            </a:extLst>
          </p:cNvPr>
          <p:cNvGrpSpPr/>
          <p:nvPr/>
        </p:nvGrpSpPr>
        <p:grpSpPr>
          <a:xfrm>
            <a:off x="4519613" y="119063"/>
            <a:ext cx="3362325" cy="962025"/>
            <a:chOff x="4519613" y="119063"/>
            <a:chExt cx="3362325" cy="962025"/>
          </a:xfrm>
        </p:grpSpPr>
        <p:sp>
          <p:nvSpPr>
            <p:cNvPr id="87" name="Rectangle 86">
              <a:extLst>
                <a:ext uri="{FF2B5EF4-FFF2-40B4-BE49-F238E27FC236}">
                  <a16:creationId xmlns:a16="http://schemas.microsoft.com/office/drawing/2014/main" id="{2A6BEC02-4E23-3A40-AA3D-35D0148487E8}"/>
                </a:ext>
              </a:extLst>
            </p:cNvPr>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88" name="Rectangle 6">
              <a:extLst>
                <a:ext uri="{FF2B5EF4-FFF2-40B4-BE49-F238E27FC236}">
                  <a16:creationId xmlns:a16="http://schemas.microsoft.com/office/drawing/2014/main" id="{0C519E28-9307-2B4B-BE24-2335A621B058}"/>
                </a:ext>
              </a:extLst>
            </p:cNvPr>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89" name="Rectangle 14">
              <a:extLst>
                <a:ext uri="{FF2B5EF4-FFF2-40B4-BE49-F238E27FC236}">
                  <a16:creationId xmlns:a16="http://schemas.microsoft.com/office/drawing/2014/main" id="{BE251E3B-8DD2-DE45-BE46-F17BC28E2512}"/>
                </a:ext>
              </a:extLst>
            </p:cNvPr>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90" name="Rectangle 39">
              <a:extLst>
                <a:ext uri="{FF2B5EF4-FFF2-40B4-BE49-F238E27FC236}">
                  <a16:creationId xmlns:a16="http://schemas.microsoft.com/office/drawing/2014/main" id="{B1E0A466-2DBB-5A4C-9E5A-B29CD7022C28}"/>
                </a:ext>
              </a:extLst>
            </p:cNvPr>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91" name="Rectangle 40">
              <a:extLst>
                <a:ext uri="{FF2B5EF4-FFF2-40B4-BE49-F238E27FC236}">
                  <a16:creationId xmlns:a16="http://schemas.microsoft.com/office/drawing/2014/main" id="{2824B816-F97D-714C-AA70-99E1485481F0}"/>
                </a:ext>
              </a:extLst>
            </p:cNvPr>
            <p:cNvSpPr>
              <a:spLocks noChangeArrowheads="1"/>
            </p:cNvSpPr>
            <p:nvPr/>
          </p:nvSpPr>
          <p:spPr bwMode="auto">
            <a:xfrm>
              <a:off x="4519613" y="119063"/>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95" name="Group 94">
              <a:extLst>
                <a:ext uri="{FF2B5EF4-FFF2-40B4-BE49-F238E27FC236}">
                  <a16:creationId xmlns:a16="http://schemas.microsoft.com/office/drawing/2014/main" id="{AFCAF8BE-2556-5D45-95C4-CA8F85105E3B}"/>
                </a:ext>
              </a:extLst>
            </p:cNvPr>
            <p:cNvGrpSpPr/>
            <p:nvPr/>
          </p:nvGrpSpPr>
          <p:grpSpPr>
            <a:xfrm>
              <a:off x="5715436" y="247055"/>
              <a:ext cx="816082" cy="450024"/>
              <a:chOff x="5863582" y="4974281"/>
              <a:chExt cx="3132137" cy="1727200"/>
            </a:xfrm>
          </p:grpSpPr>
          <p:pic>
            <p:nvPicPr>
              <p:cNvPr id="127" name="Picture 5" descr="skitched-3-4.jpg">
                <a:extLst>
                  <a:ext uri="{FF2B5EF4-FFF2-40B4-BE49-F238E27FC236}">
                    <a16:creationId xmlns:a16="http://schemas.microsoft.com/office/drawing/2014/main" id="{8A1A36C4-EA19-B241-B882-29EC28766B3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8" name="Rectangle 127">
                <a:extLst>
                  <a:ext uri="{FF2B5EF4-FFF2-40B4-BE49-F238E27FC236}">
                    <a16:creationId xmlns:a16="http://schemas.microsoft.com/office/drawing/2014/main" id="{1B5276F3-2B71-4A4F-8D98-D76313FAE8B7}"/>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p>
            </p:txBody>
          </p:sp>
        </p:grpSp>
        <p:grpSp>
          <p:nvGrpSpPr>
            <p:cNvPr id="96" name="Group 95">
              <a:extLst>
                <a:ext uri="{FF2B5EF4-FFF2-40B4-BE49-F238E27FC236}">
                  <a16:creationId xmlns:a16="http://schemas.microsoft.com/office/drawing/2014/main" id="{AB97F494-523C-6345-BAE7-332EE89B44BE}"/>
                </a:ext>
              </a:extLst>
            </p:cNvPr>
            <p:cNvGrpSpPr/>
            <p:nvPr/>
          </p:nvGrpSpPr>
          <p:grpSpPr>
            <a:xfrm>
              <a:off x="4694389" y="230956"/>
              <a:ext cx="822968" cy="457595"/>
              <a:chOff x="979247" y="3371546"/>
              <a:chExt cx="2656685" cy="1477194"/>
            </a:xfrm>
          </p:grpSpPr>
          <p:sp>
            <p:nvSpPr>
              <p:cNvPr id="100" name="Parallelogram 99" descr="Roll out log: LSNs&#10;DB: PageLSNs&#10;RAM: flushedLSN" title="KEY">
                <a:extLst>
                  <a:ext uri="{FF2B5EF4-FFF2-40B4-BE49-F238E27FC236}">
                    <a16:creationId xmlns:a16="http://schemas.microsoft.com/office/drawing/2014/main" id="{9156EC26-F05C-4A4E-9999-ADF1BD251C8F}"/>
                  </a:ext>
                </a:extLst>
              </p:cNvPr>
              <p:cNvSpPr/>
              <p:nvPr/>
            </p:nvSpPr>
            <p:spPr bwMode="auto">
              <a:xfrm>
                <a:off x="1754401" y="4550707"/>
                <a:ext cx="1881531" cy="274980"/>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24" name="Oval 14" descr="Oak">
                <a:extLst>
                  <a:ext uri="{FF2B5EF4-FFF2-40B4-BE49-F238E27FC236}">
                    <a16:creationId xmlns:a16="http://schemas.microsoft.com/office/drawing/2014/main" id="{305FF0F5-ECC4-F145-82C1-33FE8FC7BC63}"/>
                  </a:ext>
                </a:extLst>
              </p:cNvPr>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25" name="Oval 19">
                <a:extLst>
                  <a:ext uri="{FF2B5EF4-FFF2-40B4-BE49-F238E27FC236}">
                    <a16:creationId xmlns:a16="http://schemas.microsoft.com/office/drawing/2014/main" id="{D09E2384-C7C3-7D43-8366-D2F703134224}"/>
                  </a:ext>
                </a:extLst>
              </p:cNvPr>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26" name="Oval 20">
                <a:extLst>
                  <a:ext uri="{FF2B5EF4-FFF2-40B4-BE49-F238E27FC236}">
                    <a16:creationId xmlns:a16="http://schemas.microsoft.com/office/drawing/2014/main" id="{E6923A89-4F3E-6F43-AD3F-F37799350A86}"/>
                  </a:ext>
                </a:extLst>
              </p:cNvPr>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nvGrpSpPr>
            <p:cNvPr id="97" name="Group 96">
              <a:extLst>
                <a:ext uri="{FF2B5EF4-FFF2-40B4-BE49-F238E27FC236}">
                  <a16:creationId xmlns:a16="http://schemas.microsoft.com/office/drawing/2014/main" id="{486CF568-109D-4C47-B0B9-70F391643055}"/>
                </a:ext>
              </a:extLst>
            </p:cNvPr>
            <p:cNvGrpSpPr/>
            <p:nvPr/>
          </p:nvGrpSpPr>
          <p:grpSpPr>
            <a:xfrm>
              <a:off x="6830359" y="241438"/>
              <a:ext cx="874229" cy="461258"/>
              <a:chOff x="4768081" y="3045380"/>
              <a:chExt cx="3862832" cy="933387"/>
            </a:xfrm>
          </p:grpSpPr>
          <p:pic>
            <p:nvPicPr>
              <p:cNvPr id="98" name="Picture 97" descr="Roll out log: LSNs&#10;DB: PageLSNs&#10;RAM: flushedLSN" title="Key">
                <a:extLst>
                  <a:ext uri="{FF2B5EF4-FFF2-40B4-BE49-F238E27FC236}">
                    <a16:creationId xmlns:a16="http://schemas.microsoft.com/office/drawing/2014/main" id="{5804E984-02B1-1441-8623-D4C0A78A4EE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99" name="Rectangle 98" descr="Roll out log: LSNs&#10;DB: PageLSNs&#10;RAM: flushedLSN" title="KEY">
                <a:extLst>
                  <a:ext uri="{FF2B5EF4-FFF2-40B4-BE49-F238E27FC236}">
                    <a16:creationId xmlns:a16="http://schemas.microsoft.com/office/drawing/2014/main" id="{2D757C38-9CDB-6346-B218-E328DA8310F6}"/>
                  </a:ext>
                </a:extLst>
              </p:cNvPr>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Tree>
    <p:extLst>
      <p:ext uri="{BB962C8B-B14F-4D97-AF65-F5344CB8AC3E}">
        <p14:creationId xmlns:p14="http://schemas.microsoft.com/office/powerpoint/2010/main" val="135756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 calcmode="lin" valueType="num">
                                      <p:cBhvr>
                                        <p:cTn id="9" dur="500" fill="hold"/>
                                        <p:tgtEl>
                                          <p:spTgt spid="77"/>
                                        </p:tgtEl>
                                        <p:attrNameLst>
                                          <p:attrName>style.rotation</p:attrName>
                                        </p:attrNameLst>
                                      </p:cBhvr>
                                      <p:tavLst>
                                        <p:tav tm="0">
                                          <p:val>
                                            <p:fltVal val="360"/>
                                          </p:val>
                                        </p:tav>
                                        <p:tav tm="100000">
                                          <p:val>
                                            <p:fltVal val="0"/>
                                          </p:val>
                                        </p:tav>
                                      </p:tavLst>
                                    </p:anim>
                                    <p:animEffect transition="in" filter="fade">
                                      <p:cBhvr>
                                        <p:cTn id="1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WAL &amp; the Log, Pt 7</a:t>
            </a:r>
          </a:p>
        </p:txBody>
      </p:sp>
      <p:sp>
        <p:nvSpPr>
          <p:cNvPr id="33797" name="Rectangle 5"/>
          <p:cNvSpPr>
            <a:spLocks noGrp="1" noChangeArrowheads="1"/>
          </p:cNvSpPr>
          <p:nvPr>
            <p:ph type="body" idx="1"/>
          </p:nvPr>
        </p:nvSpPr>
        <p:spPr>
          <a:xfrm>
            <a:off x="457200" y="1200151"/>
            <a:ext cx="8229600" cy="3394472"/>
          </a:xfrm>
        </p:spPr>
        <p:txBody>
          <a:bodyPr>
            <a:normAutofit/>
          </a:bodyPr>
          <a:lstStyle/>
          <a:p>
            <a:r>
              <a:rPr lang="en-US" altLang="x-none" sz="1800" dirty="0"/>
              <a:t>WAL:  Before page </a:t>
            </a:r>
            <a:r>
              <a:rPr lang="en-US" altLang="x-none" sz="1800" dirty="0" err="1"/>
              <a:t>i</a:t>
            </a:r>
            <a:r>
              <a:rPr lang="en-US" altLang="x-none" sz="1800" dirty="0"/>
              <a:t> is written to DB, log must satisfy:</a:t>
            </a:r>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charset="2"/>
              </a:rPr>
              <a:t>£</a:t>
            </a:r>
            <a:r>
              <a:rPr lang="en-US" altLang="x-none" sz="1600" b="1" dirty="0"/>
              <a:t> </a:t>
            </a:r>
            <a:r>
              <a:rPr lang="en-US" altLang="x-none" sz="1600" b="1" dirty="0" err="1"/>
              <a:t>flushedLSN</a:t>
            </a:r>
            <a:endParaRPr lang="en-US" altLang="x-none" sz="1600" b="1" dirty="0"/>
          </a:p>
          <a:p>
            <a:pPr>
              <a:lnSpc>
                <a:spcPct val="90000"/>
              </a:lnSpc>
            </a:pPr>
            <a:r>
              <a:rPr lang="en-US" altLang="x-none" sz="1600" dirty="0"/>
              <a:t>Don’t need to steal buffer frame if page is hot</a:t>
            </a:r>
          </a:p>
          <a:p>
            <a:pPr lvl="1">
              <a:lnSpc>
                <a:spcPct val="90000"/>
              </a:lnSpc>
            </a:pPr>
            <a:r>
              <a:rPr lang="en-US" altLang="x-none" sz="1400" dirty="0"/>
              <a:t>can write back later</a:t>
            </a:r>
            <a:br>
              <a:rPr lang="en-US" altLang="x-none" sz="1600" b="1" dirty="0"/>
            </a:br>
            <a:r>
              <a:rPr lang="en-US" altLang="x-none" sz="1600" b="1" dirty="0"/>
              <a:t>	</a:t>
            </a:r>
          </a:p>
        </p:txBody>
      </p:sp>
      <p:sp>
        <p:nvSpPr>
          <p:cNvPr id="75" name="Rectangle 57" descr="Log records flushed to disk&#10;" title="Logs">
            <a:extLst>
              <a:ext uri="{FF2B5EF4-FFF2-40B4-BE49-F238E27FC236}">
                <a16:creationId xmlns:a16="http://schemas.microsoft.com/office/drawing/2014/main" id="{EA193D66-DB9A-CF45-AF42-A180761D5C2D}"/>
              </a:ext>
            </a:extLst>
          </p:cNvPr>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Log records flushed to disk</a:t>
            </a:r>
          </a:p>
        </p:txBody>
      </p:sp>
      <p:grpSp>
        <p:nvGrpSpPr>
          <p:cNvPr id="78" name="Group 77" descr="A database with a log rolling back in time. " title="DB with Log">
            <a:extLst>
              <a:ext uri="{FF2B5EF4-FFF2-40B4-BE49-F238E27FC236}">
                <a16:creationId xmlns:a16="http://schemas.microsoft.com/office/drawing/2014/main" id="{F87D8573-8723-7C41-BDAE-E9AB344EDD21}"/>
              </a:ext>
            </a:extLst>
          </p:cNvPr>
          <p:cNvGrpSpPr/>
          <p:nvPr/>
        </p:nvGrpSpPr>
        <p:grpSpPr>
          <a:xfrm>
            <a:off x="3555552" y="3703427"/>
            <a:ext cx="2833292" cy="1449565"/>
            <a:chOff x="3708533" y="3729163"/>
            <a:chExt cx="2833292" cy="1449565"/>
          </a:xfrm>
        </p:grpSpPr>
        <p:sp>
          <p:nvSpPr>
            <p:cNvPr id="79" name="Footer Placeholder 3">
              <a:extLst>
                <a:ext uri="{FF2B5EF4-FFF2-40B4-BE49-F238E27FC236}">
                  <a16:creationId xmlns:a16="http://schemas.microsoft.com/office/drawing/2014/main" id="{E9F4DA31-33A4-E843-A06F-A33D047C3FDC}"/>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a:extLst>
                <a:ext uri="{FF2B5EF4-FFF2-40B4-BE49-F238E27FC236}">
                  <a16:creationId xmlns:a16="http://schemas.microsoft.com/office/drawing/2014/main" id="{7620C04B-B0DC-9543-AA98-6604F2A6EDFB}"/>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a:extLst>
                <a:ext uri="{FF2B5EF4-FFF2-40B4-BE49-F238E27FC236}">
                  <a16:creationId xmlns:a16="http://schemas.microsoft.com/office/drawing/2014/main" id="{AA9D3CB9-27A7-9B44-ABA0-8DB9411081CE}"/>
                </a:ext>
              </a:extLst>
            </p:cNvPr>
            <p:cNvGrpSpPr/>
            <p:nvPr/>
          </p:nvGrpSpPr>
          <p:grpSpPr>
            <a:xfrm>
              <a:off x="3708533" y="3729163"/>
              <a:ext cx="2608120" cy="1414337"/>
              <a:chOff x="4767273" y="4632915"/>
              <a:chExt cx="4113202" cy="2120052"/>
            </a:xfrm>
          </p:grpSpPr>
          <p:grpSp>
            <p:nvGrpSpPr>
              <p:cNvPr id="84" name="Group 83">
                <a:extLst>
                  <a:ext uri="{FF2B5EF4-FFF2-40B4-BE49-F238E27FC236}">
                    <a16:creationId xmlns:a16="http://schemas.microsoft.com/office/drawing/2014/main" id="{986D71B7-3FB0-7B47-AA1B-A1998F708A0F}"/>
                  </a:ext>
                </a:extLst>
              </p:cNvPr>
              <p:cNvGrpSpPr/>
              <p:nvPr/>
            </p:nvGrpSpPr>
            <p:grpSpPr>
              <a:xfrm>
                <a:off x="4767273" y="4632915"/>
                <a:ext cx="4113202" cy="2120052"/>
                <a:chOff x="4767273" y="4632915"/>
                <a:chExt cx="4113202" cy="2120052"/>
              </a:xfrm>
            </p:grpSpPr>
            <p:grpSp>
              <p:nvGrpSpPr>
                <p:cNvPr id="101" name="Group 100">
                  <a:extLst>
                    <a:ext uri="{FF2B5EF4-FFF2-40B4-BE49-F238E27FC236}">
                      <a16:creationId xmlns:a16="http://schemas.microsoft.com/office/drawing/2014/main" id="{073EF9F7-97E5-2541-93FC-4CFBC1513521}"/>
                    </a:ext>
                  </a:extLst>
                </p:cNvPr>
                <p:cNvGrpSpPr/>
                <p:nvPr/>
              </p:nvGrpSpPr>
              <p:grpSpPr>
                <a:xfrm>
                  <a:off x="4767273" y="4632915"/>
                  <a:ext cx="4113202" cy="2120052"/>
                  <a:chOff x="5863582" y="4974281"/>
                  <a:chExt cx="3132137" cy="1727200"/>
                </a:xfrm>
              </p:grpSpPr>
              <p:pic>
                <p:nvPicPr>
                  <p:cNvPr id="105" name="Picture 104" descr="skitched-3-4.jpg">
                    <a:extLst>
                      <a:ext uri="{FF2B5EF4-FFF2-40B4-BE49-F238E27FC236}">
                        <a16:creationId xmlns:a16="http://schemas.microsoft.com/office/drawing/2014/main" id="{B30ADCCE-BBAF-E340-82B7-26E06A8919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 name="Rectangle 105">
                    <a:extLst>
                      <a:ext uri="{FF2B5EF4-FFF2-40B4-BE49-F238E27FC236}">
                        <a16:creationId xmlns:a16="http://schemas.microsoft.com/office/drawing/2014/main" id="{F7C5E8B6-E0BF-3E48-8D1A-68FDC14D7C6D}"/>
                      </a:ext>
                    </a:extLst>
                  </p:cNvPr>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a:extLst>
                    <a:ext uri="{FF2B5EF4-FFF2-40B4-BE49-F238E27FC236}">
                      <a16:creationId xmlns:a16="http://schemas.microsoft.com/office/drawing/2014/main" id="{A0F3F8B0-2B87-FC41-B555-837C4B78F249}"/>
                    </a:ext>
                  </a:extLst>
                </p:cNvPr>
                <p:cNvGrpSpPr/>
                <p:nvPr/>
              </p:nvGrpSpPr>
              <p:grpSpPr>
                <a:xfrm>
                  <a:off x="5160933" y="5424076"/>
                  <a:ext cx="3447786" cy="1096776"/>
                  <a:chOff x="5160933" y="5424076"/>
                  <a:chExt cx="3447786" cy="1096776"/>
                </a:xfrm>
              </p:grpSpPr>
              <p:sp>
                <p:nvSpPr>
                  <p:cNvPr id="103" name="Parallelogram 102" descr="Using rolling LSN to keep track of time" title="LSN">
                    <a:extLst>
                      <a:ext uri="{FF2B5EF4-FFF2-40B4-BE49-F238E27FC236}">
                        <a16:creationId xmlns:a16="http://schemas.microsoft.com/office/drawing/2014/main" id="{386B84FD-5028-AD4D-ACBC-C846C8DAF078}"/>
                      </a:ext>
                    </a:extLst>
                  </p:cNvPr>
                  <p:cNvSpPr/>
                  <p:nvPr/>
                </p:nvSpPr>
                <p:spPr bwMode="auto">
                  <a:xfrm>
                    <a:off x="5724353" y="6326368"/>
                    <a:ext cx="2884366" cy="194484"/>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a:extLst>
                      <a:ext uri="{FF2B5EF4-FFF2-40B4-BE49-F238E27FC236}">
                        <a16:creationId xmlns:a16="http://schemas.microsoft.com/office/drawing/2014/main" id="{72DABCAA-81C0-6944-85EB-3606DE8F90E5}"/>
                      </a:ext>
                    </a:extLst>
                  </p:cNvPr>
                  <p:cNvSpPr>
                    <a:spLocks noChangeArrowheads="1"/>
                  </p:cNvSpPr>
                  <p:nvPr/>
                </p:nvSpPr>
                <p:spPr bwMode="auto">
                  <a:xfrm>
                    <a:off x="5160933" y="5424076"/>
                    <a:ext cx="1073701" cy="1079666"/>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a:extLst>
                  <a:ext uri="{FF2B5EF4-FFF2-40B4-BE49-F238E27FC236}">
                    <a16:creationId xmlns:a16="http://schemas.microsoft.com/office/drawing/2014/main" id="{01B9B244-55B9-C740-8D2F-0785139218E8}"/>
                  </a:ext>
                </a:extLst>
              </p:cNvPr>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86" name="Oval 20">
                <a:extLst>
                  <a:ext uri="{FF2B5EF4-FFF2-40B4-BE49-F238E27FC236}">
                    <a16:creationId xmlns:a16="http://schemas.microsoft.com/office/drawing/2014/main" id="{07550055-F451-9C49-AB81-E1F8316797DC}"/>
                  </a:ext>
                </a:extLst>
              </p:cNvPr>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sp>
          <p:nvSpPr>
            <p:cNvPr id="83" name="TextBox 82">
              <a:extLst>
                <a:ext uri="{FF2B5EF4-FFF2-40B4-BE49-F238E27FC236}">
                  <a16:creationId xmlns:a16="http://schemas.microsoft.com/office/drawing/2014/main" id="{FD8FAD8A-2966-DC42-860B-C421C42F9A81}"/>
                </a:ext>
              </a:extLst>
            </p:cNvPr>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p>
          </p:txBody>
        </p:sp>
      </p:grpSp>
      <p:sp>
        <p:nvSpPr>
          <p:cNvPr id="72" name="TextBox 71">
            <a:extLst>
              <a:ext uri="{FF2B5EF4-FFF2-40B4-BE49-F238E27FC236}">
                <a16:creationId xmlns:a16="http://schemas.microsoft.com/office/drawing/2014/main" id="{CACE107B-8BBD-B846-AF13-83D6CE706F40}"/>
              </a:ext>
            </a:extLst>
          </p:cNvPr>
          <p:cNvSpPr txBox="1"/>
          <p:nvPr/>
        </p:nvSpPr>
        <p:spPr>
          <a:xfrm>
            <a:off x="6069532" y="4662868"/>
            <a:ext cx="461986" cy="369332"/>
          </a:xfrm>
          <a:prstGeom prst="rect">
            <a:avLst/>
          </a:prstGeom>
          <a:noFill/>
        </p:spPr>
        <p:txBody>
          <a:bodyPr wrap="none" rtlCol="0">
            <a:spAutoFit/>
          </a:bodyPr>
          <a:lstStyle/>
          <a:p>
            <a:r>
              <a:rPr lang="en-US" dirty="0">
                <a:solidFill>
                  <a:schemeClr val="tx2"/>
                </a:solidFill>
                <a:latin typeface="Helvetica Neue" charset="0"/>
                <a:ea typeface="Helvetica Neue" charset="0"/>
                <a:cs typeface="Helvetica Neue" charset="0"/>
              </a:rPr>
              <a:t>①</a:t>
            </a:r>
          </a:p>
        </p:txBody>
      </p:sp>
      <p:grpSp>
        <p:nvGrpSpPr>
          <p:cNvPr id="11" name="Group 10" descr="Another DB has a pageLSN pointing to the log at a point before the flushed LSN" title="DB2">
            <a:extLst>
              <a:ext uri="{FF2B5EF4-FFF2-40B4-BE49-F238E27FC236}">
                <a16:creationId xmlns:a16="http://schemas.microsoft.com/office/drawing/2014/main" id="{16F86AE5-6981-0848-A0EF-F1FC4A005A6C}"/>
              </a:ext>
            </a:extLst>
          </p:cNvPr>
          <p:cNvGrpSpPr/>
          <p:nvPr/>
        </p:nvGrpSpPr>
        <p:grpSpPr>
          <a:xfrm>
            <a:off x="346740" y="3356239"/>
            <a:ext cx="4338081" cy="1564883"/>
            <a:chOff x="346740" y="3356239"/>
            <a:chExt cx="4338081" cy="1564883"/>
          </a:xfrm>
        </p:grpSpPr>
        <p:grpSp>
          <p:nvGrpSpPr>
            <p:cNvPr id="121" name="Group 120" descr="Another DB has a page LSN pointing some point in the first DB's log" title="DB2">
              <a:extLst>
                <a:ext uri="{FF2B5EF4-FFF2-40B4-BE49-F238E27FC236}">
                  <a16:creationId xmlns:a16="http://schemas.microsoft.com/office/drawing/2014/main" id="{10FDAB97-C3E0-0844-A99F-31E6152F5DE3}"/>
                </a:ext>
              </a:extLst>
            </p:cNvPr>
            <p:cNvGrpSpPr/>
            <p:nvPr/>
          </p:nvGrpSpPr>
          <p:grpSpPr>
            <a:xfrm>
              <a:off x="346740" y="3356239"/>
              <a:ext cx="2792761" cy="1306629"/>
              <a:chOff x="5863582" y="4974281"/>
              <a:chExt cx="3132137" cy="1727200"/>
            </a:xfrm>
          </p:grpSpPr>
          <p:pic>
            <p:nvPicPr>
              <p:cNvPr id="122" name="Picture 5" descr="skitched-3-4.jpg">
                <a:extLst>
                  <a:ext uri="{FF2B5EF4-FFF2-40B4-BE49-F238E27FC236}">
                    <a16:creationId xmlns:a16="http://schemas.microsoft.com/office/drawing/2014/main" id="{B2C40B72-F673-574B-B856-D4A3515550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 name="Rectangle 122">
                <a:extLst>
                  <a:ext uri="{FF2B5EF4-FFF2-40B4-BE49-F238E27FC236}">
                    <a16:creationId xmlns:a16="http://schemas.microsoft.com/office/drawing/2014/main" id="{07B3EFBF-E85A-DF4F-B61E-1A3F019EFDD5}"/>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p>
            </p:txBody>
          </p:sp>
        </p:grpSp>
        <p:sp>
          <p:nvSpPr>
            <p:cNvPr id="74" name="Rectangle 73">
              <a:extLst>
                <a:ext uri="{FF2B5EF4-FFF2-40B4-BE49-F238E27FC236}">
                  <a16:creationId xmlns:a16="http://schemas.microsoft.com/office/drawing/2014/main" id="{807A34EE-3BEC-894D-BF48-9134FE8907BC}"/>
                </a:ext>
              </a:extLst>
            </p:cNvPr>
            <p:cNvSpPr/>
            <p:nvPr/>
          </p:nvSpPr>
          <p:spPr bwMode="auto">
            <a:xfrm>
              <a:off x="664378" y="3917571"/>
              <a:ext cx="417449" cy="183963"/>
            </a:xfrm>
            <a:prstGeom prst="rect">
              <a:avLst/>
            </a:prstGeom>
            <a:solidFill>
              <a:srgbClr val="7030A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76" name="Curved Connector 75">
              <a:extLst>
                <a:ext uri="{FF2B5EF4-FFF2-40B4-BE49-F238E27FC236}">
                  <a16:creationId xmlns:a16="http://schemas.microsoft.com/office/drawing/2014/main" id="{3A7DAA6E-22EA-D646-9E14-3102CDDBF081}"/>
                </a:ext>
              </a:extLst>
            </p:cNvPr>
            <p:cNvCxnSpPr>
              <a:cxnSpLocks/>
              <a:stCxn id="74" idx="0"/>
            </p:cNvCxnSpPr>
            <p:nvPr/>
          </p:nvCxnSpPr>
          <p:spPr bwMode="auto">
            <a:xfrm rot="16200000" flipH="1">
              <a:off x="2277187" y="2513487"/>
              <a:ext cx="1003550" cy="3811719"/>
            </a:xfrm>
            <a:prstGeom prst="curvedConnector4">
              <a:avLst>
                <a:gd name="adj1" fmla="val -22779"/>
                <a:gd name="adj2" fmla="val 52738"/>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17" name="Group 16"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5F3EEA67-1DF1-F64F-AC2F-023526D3000B}"/>
              </a:ext>
            </a:extLst>
          </p:cNvPr>
          <p:cNvGrpSpPr/>
          <p:nvPr/>
        </p:nvGrpSpPr>
        <p:grpSpPr>
          <a:xfrm>
            <a:off x="3414589" y="2296188"/>
            <a:ext cx="2786186" cy="2615834"/>
            <a:chOff x="3414589" y="2296188"/>
            <a:chExt cx="2786186" cy="2615834"/>
          </a:xfrm>
        </p:grpSpPr>
        <p:grpSp>
          <p:nvGrpSpPr>
            <p:cNvPr id="9" name="Group 8"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09EF70A2-B714-6F42-B37F-EAB8810D3FA7}"/>
                </a:ext>
              </a:extLst>
            </p:cNvPr>
            <p:cNvGrpSpPr/>
            <p:nvPr/>
          </p:nvGrpSpPr>
          <p:grpSpPr>
            <a:xfrm>
              <a:off x="3414589" y="2296188"/>
              <a:ext cx="2786186" cy="2601854"/>
              <a:chOff x="3414589" y="2296188"/>
              <a:chExt cx="2786186" cy="2601854"/>
            </a:xfrm>
          </p:grpSpPr>
          <p:grpSp>
            <p:nvGrpSpPr>
              <p:cNvPr id="107" name="Group 106" descr="RAM holds the log tail with time going backwards. Flushed LSN points to the most recent part of the log " title="RAM">
                <a:extLst>
                  <a:ext uri="{FF2B5EF4-FFF2-40B4-BE49-F238E27FC236}">
                    <a16:creationId xmlns:a16="http://schemas.microsoft.com/office/drawing/2014/main" id="{23A4C179-6B87-0A4A-BF21-E812D43014EF}"/>
                  </a:ext>
                </a:extLst>
              </p:cNvPr>
              <p:cNvGrpSpPr/>
              <p:nvPr/>
            </p:nvGrpSpPr>
            <p:grpSpPr>
              <a:xfrm>
                <a:off x="3414589" y="2296188"/>
                <a:ext cx="2786186" cy="2601854"/>
                <a:chOff x="3414589" y="2296188"/>
                <a:chExt cx="2786186" cy="2601854"/>
              </a:xfrm>
            </p:grpSpPr>
            <p:grpSp>
              <p:nvGrpSpPr>
                <p:cNvPr id="108" name="Group 107" descr="RAM holds the log tail with time going backwards. Flushed LSN points to the most recent part of the log " title="RAM">
                  <a:extLst>
                    <a:ext uri="{FF2B5EF4-FFF2-40B4-BE49-F238E27FC236}">
                      <a16:creationId xmlns:a16="http://schemas.microsoft.com/office/drawing/2014/main" id="{797E9C40-4E95-C947-AC86-50281EAAA05A}"/>
                    </a:ext>
                  </a:extLst>
                </p:cNvPr>
                <p:cNvGrpSpPr/>
                <p:nvPr/>
              </p:nvGrpSpPr>
              <p:grpSpPr>
                <a:xfrm>
                  <a:off x="3414589" y="2296188"/>
                  <a:ext cx="2786186" cy="1395824"/>
                  <a:chOff x="3414589" y="2296188"/>
                  <a:chExt cx="2786186" cy="1395824"/>
                </a:xfrm>
              </p:grpSpPr>
              <p:grpSp>
                <p:nvGrpSpPr>
                  <p:cNvPr id="110" name="Group 109" descr="RAM holds the log tail with time going backwards" title="RAM">
                    <a:extLst>
                      <a:ext uri="{FF2B5EF4-FFF2-40B4-BE49-F238E27FC236}">
                        <a16:creationId xmlns:a16="http://schemas.microsoft.com/office/drawing/2014/main" id="{B714DBD8-A4BE-FD47-B356-A42583D55D09}"/>
                      </a:ext>
                    </a:extLst>
                  </p:cNvPr>
                  <p:cNvGrpSpPr/>
                  <p:nvPr/>
                </p:nvGrpSpPr>
                <p:grpSpPr>
                  <a:xfrm>
                    <a:off x="3414589" y="2296188"/>
                    <a:ext cx="2786186" cy="1395824"/>
                    <a:chOff x="5107732" y="1981330"/>
                    <a:chExt cx="2854175" cy="1452167"/>
                  </a:xfrm>
                </p:grpSpPr>
                <p:grpSp>
                  <p:nvGrpSpPr>
                    <p:cNvPr id="113" name="Group 112">
                      <a:extLst>
                        <a:ext uri="{FF2B5EF4-FFF2-40B4-BE49-F238E27FC236}">
                          <a16:creationId xmlns:a16="http://schemas.microsoft.com/office/drawing/2014/main" id="{8FDC457C-4F1B-C741-B2E0-77B5E16C0EF8}"/>
                        </a:ext>
                      </a:extLst>
                    </p:cNvPr>
                    <p:cNvGrpSpPr/>
                    <p:nvPr/>
                  </p:nvGrpSpPr>
                  <p:grpSpPr>
                    <a:xfrm>
                      <a:off x="5107732" y="1981330"/>
                      <a:ext cx="2854175" cy="1452167"/>
                      <a:chOff x="5286310" y="2641772"/>
                      <a:chExt cx="3805566" cy="1936223"/>
                    </a:xfrm>
                  </p:grpSpPr>
                  <p:grpSp>
                    <p:nvGrpSpPr>
                      <p:cNvPr id="117" name="Group 116">
                        <a:extLst>
                          <a:ext uri="{FF2B5EF4-FFF2-40B4-BE49-F238E27FC236}">
                            <a16:creationId xmlns:a16="http://schemas.microsoft.com/office/drawing/2014/main" id="{B5BF4219-9511-F941-B047-E188E4EE8795}"/>
                          </a:ext>
                        </a:extLst>
                      </p:cNvPr>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87A7C030-793A-3740-B5CD-6C0F0955F44C}"/>
                            </a:ext>
                          </a:extLst>
                        </p:cNvPr>
                        <p:cNvPicPr>
                          <a:picLocks noChangeAspect="1"/>
                        </p:cNvPicPr>
                        <p:nvPr/>
                      </p:nvPicPr>
                      <p:blipFill rotWithShape="1">
                        <a:blip r:embed="rId6">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20" name="Rectangle 119">
                          <a:extLst>
                            <a:ext uri="{FF2B5EF4-FFF2-40B4-BE49-F238E27FC236}">
                              <a16:creationId xmlns:a16="http://schemas.microsoft.com/office/drawing/2014/main" id="{1EF6E724-9AEB-D24E-BCBD-EFE2CA4ACAAF}"/>
                            </a:ext>
                          </a:extLst>
                        </p:cNvPr>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a:extLst>
                          <a:ext uri="{FF2B5EF4-FFF2-40B4-BE49-F238E27FC236}">
                            <a16:creationId xmlns:a16="http://schemas.microsoft.com/office/drawing/2014/main" id="{369D1281-3F3E-6845-B464-E332119290AA}"/>
                          </a:ext>
                        </a:extLst>
                      </p:cNvPr>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headEnd/>
                        <a:tailEnd w="lg" len="lg"/>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cxnSp>
                  <p:nvCxnSpPr>
                    <p:cNvPr id="114" name="Straight Arrow Connector 113">
                      <a:extLst>
                        <a:ext uri="{FF2B5EF4-FFF2-40B4-BE49-F238E27FC236}">
                          <a16:creationId xmlns:a16="http://schemas.microsoft.com/office/drawing/2014/main" id="{E8901820-9E48-E940-BBC4-E855E95F466A}"/>
                        </a:ext>
                      </a:extLst>
                    </p:cNvPr>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a:extLst>
                        <a:ext uri="{FF2B5EF4-FFF2-40B4-BE49-F238E27FC236}">
                          <a16:creationId xmlns:a16="http://schemas.microsoft.com/office/drawing/2014/main" id="{4B077464-65FA-A148-BCB8-EADB4C42511A}"/>
                        </a:ext>
                      </a:extLst>
                    </p:cNvPr>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p>
                  </p:txBody>
                </p:sp>
                <p:sp>
                  <p:nvSpPr>
                    <p:cNvPr id="116" name="Text Box 60">
                      <a:extLst>
                        <a:ext uri="{FF2B5EF4-FFF2-40B4-BE49-F238E27FC236}">
                          <a16:creationId xmlns:a16="http://schemas.microsoft.com/office/drawing/2014/main" id="{94423B1B-EB0E-8641-8A9F-8F134D72E1F0}"/>
                        </a:ext>
                      </a:extLst>
                    </p:cNvPr>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Log tail</a:t>
                      </a:r>
                    </a:p>
                  </p:txBody>
                </p:sp>
              </p:grpSp>
              <p:sp>
                <p:nvSpPr>
                  <p:cNvPr id="111" name="Text Box 60">
                    <a:extLst>
                      <a:ext uri="{FF2B5EF4-FFF2-40B4-BE49-F238E27FC236}">
                        <a16:creationId xmlns:a16="http://schemas.microsoft.com/office/drawing/2014/main" id="{105DF24E-9C1F-2A45-B09F-8D13B57E65BE}"/>
                      </a:ext>
                    </a:extLst>
                  </p:cNvPr>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a:extLst>
                      <a:ext uri="{FF2B5EF4-FFF2-40B4-BE49-F238E27FC236}">
                        <a16:creationId xmlns:a16="http://schemas.microsoft.com/office/drawing/2014/main" id="{5A863978-0A5C-4D41-92DE-9FB524A5C9F2}"/>
                      </a:ext>
                    </a:extLst>
                  </p:cNvPr>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a:extLst>
                    <a:ext uri="{FF2B5EF4-FFF2-40B4-BE49-F238E27FC236}">
                      <a16:creationId xmlns:a16="http://schemas.microsoft.com/office/drawing/2014/main" id="{1E0D44EB-F7C0-C44B-A0CD-E430C8D4B43C}"/>
                    </a:ext>
                  </a:extLst>
                </p:cNvPr>
                <p:cNvCxnSpPr>
                  <a:cxnSpLocks/>
                  <a:endCxn id="103" idx="2"/>
                </p:cNvCxnSpPr>
                <p:nvPr/>
              </p:nvCxnSpPr>
              <p:spPr bwMode="auto">
                <a:xfrm>
                  <a:off x="4508784" y="3226414"/>
                  <a:ext cx="1393145" cy="167162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a:extLst>
                  <a:ext uri="{FF2B5EF4-FFF2-40B4-BE49-F238E27FC236}">
                    <a16:creationId xmlns:a16="http://schemas.microsoft.com/office/drawing/2014/main" id="{2D8B53C2-435B-7F41-8058-614C6A8D1A18}"/>
                  </a:ext>
                </a:extLst>
              </p:cNvPr>
              <p:cNvGrpSpPr/>
              <p:nvPr/>
            </p:nvGrpSpPr>
            <p:grpSpPr>
              <a:xfrm>
                <a:off x="3558565" y="2464362"/>
                <a:ext cx="2519315" cy="545352"/>
                <a:chOff x="3558565" y="2464362"/>
                <a:chExt cx="2519315" cy="545352"/>
              </a:xfrm>
            </p:grpSpPr>
            <p:sp>
              <p:nvSpPr>
                <p:cNvPr id="129" name="Rectangle 128">
                  <a:extLst>
                    <a:ext uri="{FF2B5EF4-FFF2-40B4-BE49-F238E27FC236}">
                      <a16:creationId xmlns:a16="http://schemas.microsoft.com/office/drawing/2014/main" id="{6AA53434-E7D4-F840-BC9E-6F4290DBDD62}"/>
                    </a:ext>
                  </a:extLst>
                </p:cNvPr>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a:extLst>
                    <a:ext uri="{FF2B5EF4-FFF2-40B4-BE49-F238E27FC236}">
                      <a16:creationId xmlns:a16="http://schemas.microsoft.com/office/drawing/2014/main" id="{556586AB-BB9E-8448-9461-62C49D2085ED}"/>
                    </a:ext>
                  </a:extLst>
                </p:cNvPr>
                <p:cNvSpPr/>
                <p:nvPr/>
              </p:nvSpPr>
              <p:spPr bwMode="auto">
                <a:xfrm>
                  <a:off x="3636529"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a:extLst>
                    <a:ext uri="{FF2B5EF4-FFF2-40B4-BE49-F238E27FC236}">
                      <a16:creationId xmlns:a16="http://schemas.microsoft.com/office/drawing/2014/main" id="{5657941E-B2FA-FC4B-9A1A-611FF79A2ED6}"/>
                    </a:ext>
                  </a:extLst>
                </p:cNvPr>
                <p:cNvSpPr/>
                <p:nvPr/>
              </p:nvSpPr>
              <p:spPr bwMode="auto">
                <a:xfrm>
                  <a:off x="3636529"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a:extLst>
                    <a:ext uri="{FF2B5EF4-FFF2-40B4-BE49-F238E27FC236}">
                      <a16:creationId xmlns:a16="http://schemas.microsoft.com/office/drawing/2014/main" id="{66EFFCF2-1EF4-E546-A8FC-193599D0BB9A}"/>
                    </a:ext>
                  </a:extLst>
                </p:cNvPr>
                <p:cNvSpPr/>
                <p:nvPr/>
              </p:nvSpPr>
              <p:spPr bwMode="auto">
                <a:xfrm>
                  <a:off x="4152925"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a:extLst>
                    <a:ext uri="{FF2B5EF4-FFF2-40B4-BE49-F238E27FC236}">
                      <a16:creationId xmlns:a16="http://schemas.microsoft.com/office/drawing/2014/main" id="{1FD28D72-F5C6-3E4D-BBBB-EABDEE9211DD}"/>
                    </a:ext>
                  </a:extLst>
                </p:cNvPr>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a:extLst>
                    <a:ext uri="{FF2B5EF4-FFF2-40B4-BE49-F238E27FC236}">
                      <a16:creationId xmlns:a16="http://schemas.microsoft.com/office/drawing/2014/main" id="{DB40F5E8-A906-7F4B-9A47-90AB2CF34236}"/>
                    </a:ext>
                  </a:extLst>
                </p:cNvPr>
                <p:cNvSpPr/>
                <p:nvPr/>
              </p:nvSpPr>
              <p:spPr bwMode="auto">
                <a:xfrm>
                  <a:off x="4669322" y="2496361"/>
                  <a:ext cx="417449" cy="183963"/>
                </a:xfrm>
                <a:prstGeom prst="rect">
                  <a:avLst/>
                </a:prstGeom>
                <a:solidFill>
                  <a:srgbClr val="7030A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a:extLst>
                    <a:ext uri="{FF2B5EF4-FFF2-40B4-BE49-F238E27FC236}">
                      <a16:creationId xmlns:a16="http://schemas.microsoft.com/office/drawing/2014/main" id="{C9D420BB-5235-8D4E-9F25-A4422897F57E}"/>
                    </a:ext>
                  </a:extLst>
                </p:cNvPr>
                <p:cNvSpPr/>
                <p:nvPr/>
              </p:nvSpPr>
              <p:spPr bwMode="auto">
                <a:xfrm>
                  <a:off x="4669322" y="2714909"/>
                  <a:ext cx="417449" cy="183963"/>
                </a:xfrm>
                <a:prstGeom prst="rect">
                  <a:avLst/>
                </a:prstGeom>
                <a:solidFill>
                  <a:srgbClr val="6FAAA6"/>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a:extLst>
                    <a:ext uri="{FF2B5EF4-FFF2-40B4-BE49-F238E27FC236}">
                      <a16:creationId xmlns:a16="http://schemas.microsoft.com/office/drawing/2014/main" id="{B8C9F466-9C9A-5D4B-9E69-C5EBB7645087}"/>
                    </a:ext>
                  </a:extLst>
                </p:cNvPr>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a:extLst>
                    <a:ext uri="{FF2B5EF4-FFF2-40B4-BE49-F238E27FC236}">
                      <a16:creationId xmlns:a16="http://schemas.microsoft.com/office/drawing/2014/main" id="{3714C271-C195-2E49-914D-F5C267195F32}"/>
                    </a:ext>
                  </a:extLst>
                </p:cNvPr>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a:extLst>
                    <a:ext uri="{FF2B5EF4-FFF2-40B4-BE49-F238E27FC236}">
                      <a16:creationId xmlns:a16="http://schemas.microsoft.com/office/drawing/2014/main" id="{449942FB-DBC6-4D43-88CA-95CDFF6221C9}"/>
                    </a:ext>
                  </a:extLst>
                </p:cNvPr>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Buffer Pool</a:t>
                  </a:r>
                </a:p>
              </p:txBody>
            </p:sp>
          </p:grpSp>
        </p:grpSp>
        <p:sp>
          <p:nvSpPr>
            <p:cNvPr id="73" name="TextBox 72">
              <a:extLst>
                <a:ext uri="{FF2B5EF4-FFF2-40B4-BE49-F238E27FC236}">
                  <a16:creationId xmlns:a16="http://schemas.microsoft.com/office/drawing/2014/main" id="{731CE0C7-A2E5-B94D-BF63-C62618B6E567}"/>
                </a:ext>
              </a:extLst>
            </p:cNvPr>
            <p:cNvSpPr txBox="1"/>
            <p:nvPr/>
          </p:nvSpPr>
          <p:spPr>
            <a:xfrm>
              <a:off x="4218334" y="2872660"/>
              <a:ext cx="461986" cy="369332"/>
            </a:xfrm>
            <a:prstGeom prst="rect">
              <a:avLst/>
            </a:prstGeom>
            <a:noFill/>
          </p:spPr>
          <p:txBody>
            <a:bodyPr wrap="none" rtlCol="0">
              <a:spAutoFit/>
            </a:bodyPr>
            <a:lstStyle/>
            <a:p>
              <a:r>
                <a:rPr lang="en-US" dirty="0">
                  <a:solidFill>
                    <a:schemeClr val="bg1"/>
                  </a:solidFill>
                  <a:latin typeface="Helvetica Neue" charset="0"/>
                  <a:ea typeface="Helvetica Neue" charset="0"/>
                  <a:cs typeface="Helvetica Neue" charset="0"/>
                </a:rPr>
                <a:t>①</a:t>
              </a:r>
            </a:p>
          </p:txBody>
        </p:sp>
        <p:cxnSp>
          <p:nvCxnSpPr>
            <p:cNvPr id="82" name="Straight Arrow Connector 81">
              <a:extLst>
                <a:ext uri="{FF2B5EF4-FFF2-40B4-BE49-F238E27FC236}">
                  <a16:creationId xmlns:a16="http://schemas.microsoft.com/office/drawing/2014/main" id="{4B9B843B-FF62-9040-BE0E-B0F4B8190E42}"/>
                </a:ext>
              </a:extLst>
            </p:cNvPr>
            <p:cNvCxnSpPr>
              <a:cxnSpLocks/>
            </p:cNvCxnSpPr>
            <p:nvPr/>
          </p:nvCxnSpPr>
          <p:spPr bwMode="auto">
            <a:xfrm>
              <a:off x="4960094" y="2680324"/>
              <a:ext cx="557263" cy="223169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77" name="Group 76" descr="Roll out log: LSNs&#10;DB: PageLSNs&#10;RAM: flushedLSN" title="KEY">
            <a:extLst>
              <a:ext uri="{FF2B5EF4-FFF2-40B4-BE49-F238E27FC236}">
                <a16:creationId xmlns:a16="http://schemas.microsoft.com/office/drawing/2014/main" id="{F836309C-28D6-F24A-98A3-3857B13A0F97}"/>
              </a:ext>
            </a:extLst>
          </p:cNvPr>
          <p:cNvGrpSpPr/>
          <p:nvPr/>
        </p:nvGrpSpPr>
        <p:grpSpPr>
          <a:xfrm>
            <a:off x="4519613" y="119063"/>
            <a:ext cx="3362325" cy="962025"/>
            <a:chOff x="4519613" y="119063"/>
            <a:chExt cx="3362325" cy="962025"/>
          </a:xfrm>
        </p:grpSpPr>
        <p:sp>
          <p:nvSpPr>
            <p:cNvPr id="87" name="Rectangle 86">
              <a:extLst>
                <a:ext uri="{FF2B5EF4-FFF2-40B4-BE49-F238E27FC236}">
                  <a16:creationId xmlns:a16="http://schemas.microsoft.com/office/drawing/2014/main" id="{C70B07FB-931C-824F-A474-8D192A034531}"/>
                </a:ext>
              </a:extLst>
            </p:cNvPr>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88" name="Rectangle 6">
              <a:extLst>
                <a:ext uri="{FF2B5EF4-FFF2-40B4-BE49-F238E27FC236}">
                  <a16:creationId xmlns:a16="http://schemas.microsoft.com/office/drawing/2014/main" id="{C090256A-D022-BC40-B6DA-E018C78A98A4}"/>
                </a:ext>
              </a:extLst>
            </p:cNvPr>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89" name="Rectangle 14">
              <a:extLst>
                <a:ext uri="{FF2B5EF4-FFF2-40B4-BE49-F238E27FC236}">
                  <a16:creationId xmlns:a16="http://schemas.microsoft.com/office/drawing/2014/main" id="{1D32FAD7-EE27-6244-8BD3-18BDBD5F7B1C}"/>
                </a:ext>
              </a:extLst>
            </p:cNvPr>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90" name="Rectangle 39">
              <a:extLst>
                <a:ext uri="{FF2B5EF4-FFF2-40B4-BE49-F238E27FC236}">
                  <a16:creationId xmlns:a16="http://schemas.microsoft.com/office/drawing/2014/main" id="{4051C4C3-EAAD-3646-B5AC-475F31D361F2}"/>
                </a:ext>
              </a:extLst>
            </p:cNvPr>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91" name="Rectangle 40">
              <a:extLst>
                <a:ext uri="{FF2B5EF4-FFF2-40B4-BE49-F238E27FC236}">
                  <a16:creationId xmlns:a16="http://schemas.microsoft.com/office/drawing/2014/main" id="{4EFFC57D-E0E7-4C42-BD7B-ADA169CDBB7B}"/>
                </a:ext>
              </a:extLst>
            </p:cNvPr>
            <p:cNvSpPr>
              <a:spLocks noChangeArrowheads="1"/>
            </p:cNvSpPr>
            <p:nvPr/>
          </p:nvSpPr>
          <p:spPr bwMode="auto">
            <a:xfrm>
              <a:off x="4519613" y="119063"/>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95" name="Group 94">
              <a:extLst>
                <a:ext uri="{FF2B5EF4-FFF2-40B4-BE49-F238E27FC236}">
                  <a16:creationId xmlns:a16="http://schemas.microsoft.com/office/drawing/2014/main" id="{3A6C2FA9-88BB-274A-A6C3-889D00F66C7D}"/>
                </a:ext>
              </a:extLst>
            </p:cNvPr>
            <p:cNvGrpSpPr/>
            <p:nvPr/>
          </p:nvGrpSpPr>
          <p:grpSpPr>
            <a:xfrm>
              <a:off x="5715436" y="247055"/>
              <a:ext cx="816082" cy="450024"/>
              <a:chOff x="5863582" y="4974281"/>
              <a:chExt cx="3132137" cy="1727200"/>
            </a:xfrm>
          </p:grpSpPr>
          <p:pic>
            <p:nvPicPr>
              <p:cNvPr id="127" name="Picture 5" descr="skitched-3-4.jpg">
                <a:extLst>
                  <a:ext uri="{FF2B5EF4-FFF2-40B4-BE49-F238E27FC236}">
                    <a16:creationId xmlns:a16="http://schemas.microsoft.com/office/drawing/2014/main" id="{4AA70948-A734-654A-B5E4-237CF20C9F6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8" name="Rectangle 127">
                <a:extLst>
                  <a:ext uri="{FF2B5EF4-FFF2-40B4-BE49-F238E27FC236}">
                    <a16:creationId xmlns:a16="http://schemas.microsoft.com/office/drawing/2014/main" id="{2C0BA401-D920-7843-8B43-DA2ABDC5C091}"/>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p>
            </p:txBody>
          </p:sp>
        </p:grpSp>
        <p:grpSp>
          <p:nvGrpSpPr>
            <p:cNvPr id="96" name="Group 95">
              <a:extLst>
                <a:ext uri="{FF2B5EF4-FFF2-40B4-BE49-F238E27FC236}">
                  <a16:creationId xmlns:a16="http://schemas.microsoft.com/office/drawing/2014/main" id="{BBCA8FE0-621B-4D44-A982-640DBE76395F}"/>
                </a:ext>
              </a:extLst>
            </p:cNvPr>
            <p:cNvGrpSpPr/>
            <p:nvPr/>
          </p:nvGrpSpPr>
          <p:grpSpPr>
            <a:xfrm>
              <a:off x="4694389" y="230956"/>
              <a:ext cx="822968" cy="457595"/>
              <a:chOff x="979247" y="3371546"/>
              <a:chExt cx="2656685" cy="1477194"/>
            </a:xfrm>
          </p:grpSpPr>
          <p:sp>
            <p:nvSpPr>
              <p:cNvPr id="100" name="Parallelogram 99" descr="Roll out log: LSNs&#10;DB: PageLSNs&#10;RAM: flushedLSN" title="KEY">
                <a:extLst>
                  <a:ext uri="{FF2B5EF4-FFF2-40B4-BE49-F238E27FC236}">
                    <a16:creationId xmlns:a16="http://schemas.microsoft.com/office/drawing/2014/main" id="{3C761015-06EE-0945-A907-51BF62689DB9}"/>
                  </a:ext>
                </a:extLst>
              </p:cNvPr>
              <p:cNvSpPr/>
              <p:nvPr/>
            </p:nvSpPr>
            <p:spPr bwMode="auto">
              <a:xfrm>
                <a:off x="1754401" y="4550707"/>
                <a:ext cx="1881531" cy="274980"/>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24" name="Oval 14" descr="Oak">
                <a:extLst>
                  <a:ext uri="{FF2B5EF4-FFF2-40B4-BE49-F238E27FC236}">
                    <a16:creationId xmlns:a16="http://schemas.microsoft.com/office/drawing/2014/main" id="{846B84EF-6762-E942-BB99-508208920B18}"/>
                  </a:ext>
                </a:extLst>
              </p:cNvPr>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25" name="Oval 19">
                <a:extLst>
                  <a:ext uri="{FF2B5EF4-FFF2-40B4-BE49-F238E27FC236}">
                    <a16:creationId xmlns:a16="http://schemas.microsoft.com/office/drawing/2014/main" id="{FB2049BF-8106-3849-8430-B17EE7B9299B}"/>
                  </a:ext>
                </a:extLst>
              </p:cNvPr>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26" name="Oval 20">
                <a:extLst>
                  <a:ext uri="{FF2B5EF4-FFF2-40B4-BE49-F238E27FC236}">
                    <a16:creationId xmlns:a16="http://schemas.microsoft.com/office/drawing/2014/main" id="{648798B6-53CC-9044-ACAF-E193C1B5498C}"/>
                  </a:ext>
                </a:extLst>
              </p:cNvPr>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nvGrpSpPr>
            <p:cNvPr id="97" name="Group 96">
              <a:extLst>
                <a:ext uri="{FF2B5EF4-FFF2-40B4-BE49-F238E27FC236}">
                  <a16:creationId xmlns:a16="http://schemas.microsoft.com/office/drawing/2014/main" id="{6995B9CF-BBB7-CF48-95B7-01DC3DC77479}"/>
                </a:ext>
              </a:extLst>
            </p:cNvPr>
            <p:cNvGrpSpPr/>
            <p:nvPr/>
          </p:nvGrpSpPr>
          <p:grpSpPr>
            <a:xfrm>
              <a:off x="6830359" y="241438"/>
              <a:ext cx="874229" cy="461258"/>
              <a:chOff x="4768081" y="3045380"/>
              <a:chExt cx="3862832" cy="933387"/>
            </a:xfrm>
          </p:grpSpPr>
          <p:pic>
            <p:nvPicPr>
              <p:cNvPr id="98" name="Picture 97" descr="Roll out log: LSNs&#10;DB: PageLSNs&#10;RAM: flushedLSN" title="Key">
                <a:extLst>
                  <a:ext uri="{FF2B5EF4-FFF2-40B4-BE49-F238E27FC236}">
                    <a16:creationId xmlns:a16="http://schemas.microsoft.com/office/drawing/2014/main" id="{BAB49D2F-6FBD-D34D-B413-D0995A6E0A8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99" name="Rectangle 98" descr="Roll out log: LSNs&#10;DB: PageLSNs&#10;RAM: flushedLSN" title="KEY">
                <a:extLst>
                  <a:ext uri="{FF2B5EF4-FFF2-40B4-BE49-F238E27FC236}">
                    <a16:creationId xmlns:a16="http://schemas.microsoft.com/office/drawing/2014/main" id="{D7024E67-7F95-4C4F-A9C4-00C8427A1A5A}"/>
                  </a:ext>
                </a:extLst>
              </p:cNvPr>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Tree>
    <p:extLst>
      <p:ext uri="{BB962C8B-B14F-4D97-AF65-F5344CB8AC3E}">
        <p14:creationId xmlns:p14="http://schemas.microsoft.com/office/powerpoint/2010/main" val="381529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 calcmode="lin" valueType="num">
                                      <p:cBhvr>
                                        <p:cTn id="9" dur="500" fill="hold"/>
                                        <p:tgtEl>
                                          <p:spTgt spid="72"/>
                                        </p:tgtEl>
                                        <p:attrNameLst>
                                          <p:attrName>style.rotation</p:attrName>
                                        </p:attrNameLst>
                                      </p:cBhvr>
                                      <p:tavLst>
                                        <p:tav tm="0">
                                          <p:val>
                                            <p:fltVal val="360"/>
                                          </p:val>
                                        </p:tav>
                                        <p:tav tm="100000">
                                          <p:val>
                                            <p:fltVal val="0"/>
                                          </p:val>
                                        </p:tav>
                                      </p:tavLst>
                                    </p:anim>
                                    <p:animEffect transition="in" filter="fade">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Summary</a:t>
            </a:r>
          </a:p>
        </p:txBody>
      </p:sp>
      <p:sp>
        <p:nvSpPr>
          <p:cNvPr id="33797" name="Rectangle 5"/>
          <p:cNvSpPr>
            <a:spLocks noGrp="1" noChangeArrowheads="1"/>
          </p:cNvSpPr>
          <p:nvPr>
            <p:ph type="body" idx="1"/>
          </p:nvPr>
        </p:nvSpPr>
        <p:spPr/>
        <p:txBody>
          <a:bodyPr>
            <a:normAutofit/>
          </a:bodyPr>
          <a:lstStyle/>
          <a:p>
            <a:r>
              <a:rPr lang="en-US" altLang="x-none" sz="1800" dirty="0"/>
              <a:t>WAL:  Before page </a:t>
            </a:r>
            <a:r>
              <a:rPr lang="en-US" altLang="x-none" sz="1800" dirty="0" err="1"/>
              <a:t>i</a:t>
            </a:r>
            <a:r>
              <a:rPr lang="en-US" altLang="x-none" sz="1800" dirty="0"/>
              <a:t> is written to DB, log must satisfy:</a:t>
            </a:r>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charset="2"/>
              </a:rPr>
              <a:t>£</a:t>
            </a:r>
            <a:r>
              <a:rPr lang="en-US" altLang="x-none" sz="1600" b="1" dirty="0"/>
              <a:t> </a:t>
            </a:r>
            <a:r>
              <a:rPr lang="en-US" altLang="x-none" sz="1600" b="1" dirty="0" err="1"/>
              <a:t>flushedLSN</a:t>
            </a:r>
            <a:endParaRPr lang="en-US" altLang="x-none" sz="1600" b="1" dirty="0"/>
          </a:p>
          <a:p>
            <a:r>
              <a:rPr lang="en-US" altLang="x-none" sz="1800" dirty="0"/>
              <a:t>Exactly how is logging (and recovery!) done?</a:t>
            </a:r>
          </a:p>
          <a:p>
            <a:pPr lvl="1"/>
            <a:r>
              <a:rPr lang="en-US" altLang="x-none" sz="1600" dirty="0"/>
              <a:t>We’</a:t>
            </a:r>
            <a:r>
              <a:rPr lang="en-US" altLang="ja-JP" sz="1600" dirty="0"/>
              <a:t>ll look at the </a:t>
            </a:r>
            <a:br>
              <a:rPr lang="en-US" altLang="ja-JP" sz="1600" dirty="0"/>
            </a:br>
            <a:r>
              <a:rPr lang="en-US" altLang="ja-JP" sz="1600" dirty="0"/>
              <a:t>ARIES algorithm</a:t>
            </a:r>
            <a:br>
              <a:rPr lang="en-US" altLang="ja-JP" sz="1600" dirty="0"/>
            </a:br>
            <a:r>
              <a:rPr lang="en-US" altLang="ja-JP" sz="1600" dirty="0"/>
              <a:t>from IBM.</a:t>
            </a:r>
            <a:endParaRPr lang="en-US" altLang="x-none" sz="1600" dirty="0"/>
          </a:p>
        </p:txBody>
      </p:sp>
      <p:grpSp>
        <p:nvGrpSpPr>
          <p:cNvPr id="5" name="Group 4" descr="Roll out log: LSNs&#10;DB: PageLSNs&#10;RAM: flushedLSN" title="KEY">
            <a:extLst>
              <a:ext uri="{FF2B5EF4-FFF2-40B4-BE49-F238E27FC236}">
                <a16:creationId xmlns:a16="http://schemas.microsoft.com/office/drawing/2014/main" id="{7C94CE32-99A4-E043-B1B0-757DFA4BFBA9}"/>
              </a:ext>
            </a:extLst>
          </p:cNvPr>
          <p:cNvGrpSpPr/>
          <p:nvPr/>
        </p:nvGrpSpPr>
        <p:grpSpPr>
          <a:xfrm>
            <a:off x="4519613" y="119063"/>
            <a:ext cx="3362325" cy="962025"/>
            <a:chOff x="4519613" y="119063"/>
            <a:chExt cx="3362325" cy="962025"/>
          </a:xfrm>
        </p:grpSpPr>
        <p:sp>
          <p:nvSpPr>
            <p:cNvPr id="2" name="Rectangle 1"/>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3798"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33799"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33802"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33803" name="Rectangle 40"/>
            <p:cNvSpPr>
              <a:spLocks noChangeArrowheads="1"/>
            </p:cNvSpPr>
            <p:nvPr/>
          </p:nvSpPr>
          <p:spPr bwMode="auto">
            <a:xfrm>
              <a:off x="4519613" y="119063"/>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92" name="Group 91"/>
            <p:cNvGrpSpPr/>
            <p:nvPr/>
          </p:nvGrpSpPr>
          <p:grpSpPr>
            <a:xfrm>
              <a:off x="5715436" y="247055"/>
              <a:ext cx="816082" cy="450024"/>
              <a:chOff x="5863582" y="4974281"/>
              <a:chExt cx="3132137" cy="1727200"/>
            </a:xfrm>
          </p:grpSpPr>
          <p:pic>
            <p:nvPicPr>
              <p:cNvPr id="93" name="Picture 5" descr="skitched-3-4.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4" name="Rectangle 93"/>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p>
            </p:txBody>
          </p:sp>
        </p:grpSp>
        <p:grpSp>
          <p:nvGrpSpPr>
            <p:cNvPr id="132" name="Group 131"/>
            <p:cNvGrpSpPr/>
            <p:nvPr/>
          </p:nvGrpSpPr>
          <p:grpSpPr>
            <a:xfrm>
              <a:off x="4694389" y="230956"/>
              <a:ext cx="822968" cy="457595"/>
              <a:chOff x="979247" y="3371546"/>
              <a:chExt cx="2656685" cy="1477194"/>
            </a:xfrm>
          </p:grpSpPr>
          <p:sp>
            <p:nvSpPr>
              <p:cNvPr id="133" name="Parallelogram 132" descr="Roll out log: LSNs&#10;DB: PageLSNs&#10;RAM: flushedLSN" title="KEY"/>
              <p:cNvSpPr/>
              <p:nvPr/>
            </p:nvSpPr>
            <p:spPr bwMode="auto">
              <a:xfrm>
                <a:off x="1754401" y="4550707"/>
                <a:ext cx="1881531" cy="274980"/>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4" name="Oval 14" descr="Oak"/>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35"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136"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nvGrpSpPr>
            <p:cNvPr id="15" name="Group 14"/>
            <p:cNvGrpSpPr/>
            <p:nvPr/>
          </p:nvGrpSpPr>
          <p:grpSpPr>
            <a:xfrm>
              <a:off x="6830359" y="241438"/>
              <a:ext cx="874229" cy="461258"/>
              <a:chOff x="4768081" y="3045380"/>
              <a:chExt cx="3862832" cy="933387"/>
            </a:xfrm>
          </p:grpSpPr>
          <p:pic>
            <p:nvPicPr>
              <p:cNvPr id="13" name="Picture 12" descr="Roll out log: LSNs&#10;DB: PageLSNs&#10;RAM: flushedLSN" title="Key"/>
              <p:cNvPicPr>
                <a:picLocks noChangeAspect="1"/>
              </p:cNvPicPr>
              <p:nvPr/>
            </p:nvPicPr>
            <p:blipFill rotWithShape="1">
              <a:blip r:embed="rId6"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4" name="Rectangle 13"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
        <p:nvSpPr>
          <p:cNvPr id="75" name="Rectangle 57" descr="Log records flushed to disk&#10;" title="Logs">
            <a:extLst>
              <a:ext uri="{FF2B5EF4-FFF2-40B4-BE49-F238E27FC236}">
                <a16:creationId xmlns:a16="http://schemas.microsoft.com/office/drawing/2014/main" id="{EA193D66-DB9A-CF45-AF42-A180761D5C2D}"/>
              </a:ext>
            </a:extLst>
          </p:cNvPr>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Log records flushed to disk</a:t>
            </a:r>
          </a:p>
        </p:txBody>
      </p:sp>
      <p:grpSp>
        <p:nvGrpSpPr>
          <p:cNvPr id="78" name="Group 77" descr="A database with a log rolling back in time. " title="DB with Log">
            <a:extLst>
              <a:ext uri="{FF2B5EF4-FFF2-40B4-BE49-F238E27FC236}">
                <a16:creationId xmlns:a16="http://schemas.microsoft.com/office/drawing/2014/main" id="{F87D8573-8723-7C41-BDAE-E9AB344EDD21}"/>
              </a:ext>
            </a:extLst>
          </p:cNvPr>
          <p:cNvGrpSpPr/>
          <p:nvPr/>
        </p:nvGrpSpPr>
        <p:grpSpPr>
          <a:xfrm>
            <a:off x="3555552" y="3703427"/>
            <a:ext cx="2833292" cy="1449565"/>
            <a:chOff x="3708533" y="3729163"/>
            <a:chExt cx="2833292" cy="1449565"/>
          </a:xfrm>
        </p:grpSpPr>
        <p:sp>
          <p:nvSpPr>
            <p:cNvPr id="79" name="Footer Placeholder 3">
              <a:extLst>
                <a:ext uri="{FF2B5EF4-FFF2-40B4-BE49-F238E27FC236}">
                  <a16:creationId xmlns:a16="http://schemas.microsoft.com/office/drawing/2014/main" id="{E9F4DA31-33A4-E843-A06F-A33D047C3FDC}"/>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a:extLst>
                <a:ext uri="{FF2B5EF4-FFF2-40B4-BE49-F238E27FC236}">
                  <a16:creationId xmlns:a16="http://schemas.microsoft.com/office/drawing/2014/main" id="{7620C04B-B0DC-9543-AA98-6604F2A6EDFB}"/>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a:extLst>
                <a:ext uri="{FF2B5EF4-FFF2-40B4-BE49-F238E27FC236}">
                  <a16:creationId xmlns:a16="http://schemas.microsoft.com/office/drawing/2014/main" id="{AA9D3CB9-27A7-9B44-ABA0-8DB9411081CE}"/>
                </a:ext>
              </a:extLst>
            </p:cNvPr>
            <p:cNvGrpSpPr/>
            <p:nvPr/>
          </p:nvGrpSpPr>
          <p:grpSpPr>
            <a:xfrm>
              <a:off x="3708533" y="3729163"/>
              <a:ext cx="2608120" cy="1414337"/>
              <a:chOff x="4767273" y="4632915"/>
              <a:chExt cx="4113202" cy="2120052"/>
            </a:xfrm>
          </p:grpSpPr>
          <p:grpSp>
            <p:nvGrpSpPr>
              <p:cNvPr id="84" name="Group 83">
                <a:extLst>
                  <a:ext uri="{FF2B5EF4-FFF2-40B4-BE49-F238E27FC236}">
                    <a16:creationId xmlns:a16="http://schemas.microsoft.com/office/drawing/2014/main" id="{986D71B7-3FB0-7B47-AA1B-A1998F708A0F}"/>
                  </a:ext>
                </a:extLst>
              </p:cNvPr>
              <p:cNvGrpSpPr/>
              <p:nvPr/>
            </p:nvGrpSpPr>
            <p:grpSpPr>
              <a:xfrm>
                <a:off x="4767273" y="4632915"/>
                <a:ext cx="4113202" cy="2120052"/>
                <a:chOff x="4767273" y="4632915"/>
                <a:chExt cx="4113202" cy="2120052"/>
              </a:xfrm>
            </p:grpSpPr>
            <p:grpSp>
              <p:nvGrpSpPr>
                <p:cNvPr id="101" name="Group 100">
                  <a:extLst>
                    <a:ext uri="{FF2B5EF4-FFF2-40B4-BE49-F238E27FC236}">
                      <a16:creationId xmlns:a16="http://schemas.microsoft.com/office/drawing/2014/main" id="{073EF9F7-97E5-2541-93FC-4CFBC1513521}"/>
                    </a:ext>
                  </a:extLst>
                </p:cNvPr>
                <p:cNvGrpSpPr/>
                <p:nvPr/>
              </p:nvGrpSpPr>
              <p:grpSpPr>
                <a:xfrm>
                  <a:off x="4767273" y="4632915"/>
                  <a:ext cx="4113202" cy="2120052"/>
                  <a:chOff x="5863582" y="4974281"/>
                  <a:chExt cx="3132137" cy="1727200"/>
                </a:xfrm>
              </p:grpSpPr>
              <p:pic>
                <p:nvPicPr>
                  <p:cNvPr id="105" name="Picture 104" descr="skitched-3-4.jpg">
                    <a:extLst>
                      <a:ext uri="{FF2B5EF4-FFF2-40B4-BE49-F238E27FC236}">
                        <a16:creationId xmlns:a16="http://schemas.microsoft.com/office/drawing/2014/main" id="{B30ADCCE-BBAF-E340-82B7-26E06A89190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 name="Rectangle 105">
                    <a:extLst>
                      <a:ext uri="{FF2B5EF4-FFF2-40B4-BE49-F238E27FC236}">
                        <a16:creationId xmlns:a16="http://schemas.microsoft.com/office/drawing/2014/main" id="{F7C5E8B6-E0BF-3E48-8D1A-68FDC14D7C6D}"/>
                      </a:ext>
                    </a:extLst>
                  </p:cNvPr>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a:extLst>
                    <a:ext uri="{FF2B5EF4-FFF2-40B4-BE49-F238E27FC236}">
                      <a16:creationId xmlns:a16="http://schemas.microsoft.com/office/drawing/2014/main" id="{A0F3F8B0-2B87-FC41-B555-837C4B78F249}"/>
                    </a:ext>
                  </a:extLst>
                </p:cNvPr>
                <p:cNvGrpSpPr/>
                <p:nvPr/>
              </p:nvGrpSpPr>
              <p:grpSpPr>
                <a:xfrm>
                  <a:off x="5160933" y="5424076"/>
                  <a:ext cx="3447786" cy="1096776"/>
                  <a:chOff x="5160933" y="5424076"/>
                  <a:chExt cx="3447786" cy="1096776"/>
                </a:xfrm>
              </p:grpSpPr>
              <p:sp>
                <p:nvSpPr>
                  <p:cNvPr id="103" name="Parallelogram 102" descr="Going back in time in the LSNS" title="LSN">
                    <a:extLst>
                      <a:ext uri="{FF2B5EF4-FFF2-40B4-BE49-F238E27FC236}">
                        <a16:creationId xmlns:a16="http://schemas.microsoft.com/office/drawing/2014/main" id="{386B84FD-5028-AD4D-ACBC-C846C8DAF078}"/>
                      </a:ext>
                    </a:extLst>
                  </p:cNvPr>
                  <p:cNvSpPr/>
                  <p:nvPr/>
                </p:nvSpPr>
                <p:spPr bwMode="auto">
                  <a:xfrm>
                    <a:off x="5724353" y="6326368"/>
                    <a:ext cx="2884366" cy="194484"/>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a:extLst>
                      <a:ext uri="{FF2B5EF4-FFF2-40B4-BE49-F238E27FC236}">
                        <a16:creationId xmlns:a16="http://schemas.microsoft.com/office/drawing/2014/main" id="{72DABCAA-81C0-6944-85EB-3606DE8F90E5}"/>
                      </a:ext>
                    </a:extLst>
                  </p:cNvPr>
                  <p:cNvSpPr>
                    <a:spLocks noChangeArrowheads="1"/>
                  </p:cNvSpPr>
                  <p:nvPr/>
                </p:nvSpPr>
                <p:spPr bwMode="auto">
                  <a:xfrm>
                    <a:off x="5160933" y="5424076"/>
                    <a:ext cx="1073701" cy="1079666"/>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a:extLst>
                  <a:ext uri="{FF2B5EF4-FFF2-40B4-BE49-F238E27FC236}">
                    <a16:creationId xmlns:a16="http://schemas.microsoft.com/office/drawing/2014/main" id="{01B9B244-55B9-C740-8D2F-0785139218E8}"/>
                  </a:ext>
                </a:extLst>
              </p:cNvPr>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86" name="Oval 20">
                <a:extLst>
                  <a:ext uri="{FF2B5EF4-FFF2-40B4-BE49-F238E27FC236}">
                    <a16:creationId xmlns:a16="http://schemas.microsoft.com/office/drawing/2014/main" id="{07550055-F451-9C49-AB81-E1F8316797DC}"/>
                  </a:ext>
                </a:extLst>
              </p:cNvPr>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sp>
          <p:nvSpPr>
            <p:cNvPr id="83" name="TextBox 82">
              <a:extLst>
                <a:ext uri="{FF2B5EF4-FFF2-40B4-BE49-F238E27FC236}">
                  <a16:creationId xmlns:a16="http://schemas.microsoft.com/office/drawing/2014/main" id="{FD8FAD8A-2966-DC42-860B-C421C42F9A81}"/>
                </a:ext>
              </a:extLst>
            </p:cNvPr>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p>
          </p:txBody>
        </p:sp>
      </p:grpSp>
      <p:sp>
        <p:nvSpPr>
          <p:cNvPr id="72" name="TextBox 71">
            <a:extLst>
              <a:ext uri="{FF2B5EF4-FFF2-40B4-BE49-F238E27FC236}">
                <a16:creationId xmlns:a16="http://schemas.microsoft.com/office/drawing/2014/main" id="{CACE107B-8BBD-B846-AF13-83D6CE706F40}"/>
              </a:ext>
            </a:extLst>
          </p:cNvPr>
          <p:cNvSpPr txBox="1"/>
          <p:nvPr/>
        </p:nvSpPr>
        <p:spPr>
          <a:xfrm>
            <a:off x="6069532" y="4662868"/>
            <a:ext cx="461986" cy="369332"/>
          </a:xfrm>
          <a:prstGeom prst="rect">
            <a:avLst/>
          </a:prstGeom>
          <a:noFill/>
        </p:spPr>
        <p:txBody>
          <a:bodyPr wrap="none" rtlCol="0">
            <a:spAutoFit/>
          </a:bodyPr>
          <a:lstStyle/>
          <a:p>
            <a:r>
              <a:rPr lang="en-US" dirty="0">
                <a:solidFill>
                  <a:schemeClr val="tx2"/>
                </a:solidFill>
                <a:latin typeface="Helvetica Neue" charset="0"/>
                <a:ea typeface="Helvetica Neue" charset="0"/>
                <a:cs typeface="Helvetica Neue" charset="0"/>
              </a:rPr>
              <a:t>①</a:t>
            </a:r>
          </a:p>
        </p:txBody>
      </p:sp>
      <p:grpSp>
        <p:nvGrpSpPr>
          <p:cNvPr id="11" name="Group 10" descr="Another DB has a pageLSN pointing to the log at a point before the flushed LSN" title="DB2">
            <a:extLst>
              <a:ext uri="{FF2B5EF4-FFF2-40B4-BE49-F238E27FC236}">
                <a16:creationId xmlns:a16="http://schemas.microsoft.com/office/drawing/2014/main" id="{16F86AE5-6981-0848-A0EF-F1FC4A005A6C}"/>
              </a:ext>
            </a:extLst>
          </p:cNvPr>
          <p:cNvGrpSpPr/>
          <p:nvPr/>
        </p:nvGrpSpPr>
        <p:grpSpPr>
          <a:xfrm>
            <a:off x="346740" y="3356239"/>
            <a:ext cx="4338081" cy="1564883"/>
            <a:chOff x="346740" y="3356239"/>
            <a:chExt cx="4338081" cy="1564883"/>
          </a:xfrm>
        </p:grpSpPr>
        <p:grpSp>
          <p:nvGrpSpPr>
            <p:cNvPr id="121" name="Group 120" descr="Another DB has a page LSN pointing some point in the first DB's log" title="DB2">
              <a:extLst>
                <a:ext uri="{FF2B5EF4-FFF2-40B4-BE49-F238E27FC236}">
                  <a16:creationId xmlns:a16="http://schemas.microsoft.com/office/drawing/2014/main" id="{10FDAB97-C3E0-0844-A99F-31E6152F5DE3}"/>
                </a:ext>
              </a:extLst>
            </p:cNvPr>
            <p:cNvGrpSpPr/>
            <p:nvPr/>
          </p:nvGrpSpPr>
          <p:grpSpPr>
            <a:xfrm>
              <a:off x="346740" y="3356239"/>
              <a:ext cx="2792761" cy="1306629"/>
              <a:chOff x="5863582" y="4974281"/>
              <a:chExt cx="3132137" cy="1727200"/>
            </a:xfrm>
          </p:grpSpPr>
          <p:pic>
            <p:nvPicPr>
              <p:cNvPr id="122" name="Picture 5" descr="skitched-3-4.jpg">
                <a:extLst>
                  <a:ext uri="{FF2B5EF4-FFF2-40B4-BE49-F238E27FC236}">
                    <a16:creationId xmlns:a16="http://schemas.microsoft.com/office/drawing/2014/main" id="{B2C40B72-F673-574B-B856-D4A3515550D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 name="Rectangle 122">
                <a:extLst>
                  <a:ext uri="{FF2B5EF4-FFF2-40B4-BE49-F238E27FC236}">
                    <a16:creationId xmlns:a16="http://schemas.microsoft.com/office/drawing/2014/main" id="{07B3EFBF-E85A-DF4F-B61E-1A3F019EFDD5}"/>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p>
            </p:txBody>
          </p:sp>
        </p:grpSp>
        <p:sp>
          <p:nvSpPr>
            <p:cNvPr id="74" name="Rectangle 73">
              <a:extLst>
                <a:ext uri="{FF2B5EF4-FFF2-40B4-BE49-F238E27FC236}">
                  <a16:creationId xmlns:a16="http://schemas.microsoft.com/office/drawing/2014/main" id="{807A34EE-3BEC-894D-BF48-9134FE8907BC}"/>
                </a:ext>
              </a:extLst>
            </p:cNvPr>
            <p:cNvSpPr/>
            <p:nvPr/>
          </p:nvSpPr>
          <p:spPr bwMode="auto">
            <a:xfrm>
              <a:off x="664378" y="3917571"/>
              <a:ext cx="417449" cy="183963"/>
            </a:xfrm>
            <a:prstGeom prst="rect">
              <a:avLst/>
            </a:prstGeom>
            <a:solidFill>
              <a:srgbClr val="7030A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76" name="Curved Connector 75">
              <a:extLst>
                <a:ext uri="{FF2B5EF4-FFF2-40B4-BE49-F238E27FC236}">
                  <a16:creationId xmlns:a16="http://schemas.microsoft.com/office/drawing/2014/main" id="{3A7DAA6E-22EA-D646-9E14-3102CDDBF081}"/>
                </a:ext>
              </a:extLst>
            </p:cNvPr>
            <p:cNvCxnSpPr>
              <a:cxnSpLocks/>
              <a:stCxn id="74" idx="0"/>
            </p:cNvCxnSpPr>
            <p:nvPr/>
          </p:nvCxnSpPr>
          <p:spPr bwMode="auto">
            <a:xfrm rot="16200000" flipH="1">
              <a:off x="2277187" y="2513487"/>
              <a:ext cx="1003550" cy="3811719"/>
            </a:xfrm>
            <a:prstGeom prst="curvedConnector4">
              <a:avLst>
                <a:gd name="adj1" fmla="val -22779"/>
                <a:gd name="adj2" fmla="val 52738"/>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3" name="Group 2" descr="RAM holds the log tail with time going backwards. Flushed LSN points to the most recent part of the log. Buffer pool holds data pages. One page in the buffer pool holds the flushed LSN, which is at the end of the logtail Buffer full of pages pointing to different parts of the log" title="RAM">
            <a:extLst>
              <a:ext uri="{FF2B5EF4-FFF2-40B4-BE49-F238E27FC236}">
                <a16:creationId xmlns:a16="http://schemas.microsoft.com/office/drawing/2014/main" id="{EC5B0F05-F510-EA4F-9ED0-43C24F50F446}"/>
              </a:ext>
            </a:extLst>
          </p:cNvPr>
          <p:cNvGrpSpPr/>
          <p:nvPr/>
        </p:nvGrpSpPr>
        <p:grpSpPr>
          <a:xfrm>
            <a:off x="3414589" y="2296188"/>
            <a:ext cx="2786186" cy="2601854"/>
            <a:chOff x="3414589" y="2296188"/>
            <a:chExt cx="2786186" cy="2601854"/>
          </a:xfrm>
        </p:grpSpPr>
        <p:grpSp>
          <p:nvGrpSpPr>
            <p:cNvPr id="25" name="Group 24" descr="RAM holds the log tail with time going backwards. Flushed LSN points to the most recent part of the log. Buffer pool holds data pages. One page in the buffer pool holds the flushed LSN, which is at the end of the logtail Buffer full of pages pointing to different parts of the log" title="RAM">
              <a:extLst>
                <a:ext uri="{FF2B5EF4-FFF2-40B4-BE49-F238E27FC236}">
                  <a16:creationId xmlns:a16="http://schemas.microsoft.com/office/drawing/2014/main" id="{7844E257-801A-9042-856C-8C38838AC6A3}"/>
                </a:ext>
              </a:extLst>
            </p:cNvPr>
            <p:cNvGrpSpPr/>
            <p:nvPr/>
          </p:nvGrpSpPr>
          <p:grpSpPr>
            <a:xfrm>
              <a:off x="3414589" y="2296188"/>
              <a:ext cx="2786186" cy="2601854"/>
              <a:chOff x="3414589" y="2296188"/>
              <a:chExt cx="2786186" cy="2601854"/>
            </a:xfrm>
          </p:grpSpPr>
          <p:grpSp>
            <p:nvGrpSpPr>
              <p:cNvPr id="17" name="Group 16"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5F3EEA67-1DF1-F64F-AC2F-023526D3000B}"/>
                  </a:ext>
                </a:extLst>
              </p:cNvPr>
              <p:cNvGrpSpPr/>
              <p:nvPr/>
            </p:nvGrpSpPr>
            <p:grpSpPr>
              <a:xfrm>
                <a:off x="3414589" y="2296188"/>
                <a:ext cx="2786186" cy="2601854"/>
                <a:chOff x="3414589" y="2296188"/>
                <a:chExt cx="2786186" cy="2601854"/>
              </a:xfrm>
            </p:grpSpPr>
            <p:grpSp>
              <p:nvGrpSpPr>
                <p:cNvPr id="9" name="Group 8" descr="RAM holds the log tail with time going backwards. Flushed LSN points to the most recent part of the log. Buffer pool holds data pages. One page in the bugger pool holds the flushed LSN, which is at the end of the logtail" title="RAM">
                  <a:extLst>
                    <a:ext uri="{FF2B5EF4-FFF2-40B4-BE49-F238E27FC236}">
                      <a16:creationId xmlns:a16="http://schemas.microsoft.com/office/drawing/2014/main" id="{09EF70A2-B714-6F42-B37F-EAB8810D3FA7}"/>
                    </a:ext>
                  </a:extLst>
                </p:cNvPr>
                <p:cNvGrpSpPr/>
                <p:nvPr/>
              </p:nvGrpSpPr>
              <p:grpSpPr>
                <a:xfrm>
                  <a:off x="3414589" y="2296188"/>
                  <a:ext cx="2786186" cy="2601854"/>
                  <a:chOff x="3414589" y="2296188"/>
                  <a:chExt cx="2786186" cy="2601854"/>
                </a:xfrm>
              </p:grpSpPr>
              <p:grpSp>
                <p:nvGrpSpPr>
                  <p:cNvPr id="107" name="Group 106" descr="RAM holds the log tail with time going backwards. Flushed LSN points to the most recent part of the log " title="RAM">
                    <a:extLst>
                      <a:ext uri="{FF2B5EF4-FFF2-40B4-BE49-F238E27FC236}">
                        <a16:creationId xmlns:a16="http://schemas.microsoft.com/office/drawing/2014/main" id="{23A4C179-6B87-0A4A-BF21-E812D43014EF}"/>
                      </a:ext>
                    </a:extLst>
                  </p:cNvPr>
                  <p:cNvGrpSpPr/>
                  <p:nvPr/>
                </p:nvGrpSpPr>
                <p:grpSpPr>
                  <a:xfrm>
                    <a:off x="3414589" y="2296188"/>
                    <a:ext cx="2786186" cy="2601854"/>
                    <a:chOff x="3414589" y="2296188"/>
                    <a:chExt cx="2786186" cy="2601854"/>
                  </a:xfrm>
                </p:grpSpPr>
                <p:grpSp>
                  <p:nvGrpSpPr>
                    <p:cNvPr id="108" name="Group 107" descr="RAM holds the log tail with time going backwards. Flushed LSN points to the most recent part of the log " title="RAM">
                      <a:extLst>
                        <a:ext uri="{FF2B5EF4-FFF2-40B4-BE49-F238E27FC236}">
                          <a16:creationId xmlns:a16="http://schemas.microsoft.com/office/drawing/2014/main" id="{797E9C40-4E95-C947-AC86-50281EAAA05A}"/>
                        </a:ext>
                      </a:extLst>
                    </p:cNvPr>
                    <p:cNvGrpSpPr/>
                    <p:nvPr/>
                  </p:nvGrpSpPr>
                  <p:grpSpPr>
                    <a:xfrm>
                      <a:off x="3414589" y="2296188"/>
                      <a:ext cx="2786186" cy="1395824"/>
                      <a:chOff x="3414589" y="2296188"/>
                      <a:chExt cx="2786186" cy="1395824"/>
                    </a:xfrm>
                  </p:grpSpPr>
                  <p:grpSp>
                    <p:nvGrpSpPr>
                      <p:cNvPr id="110" name="Group 109" descr="RAM holds the log tail with time going backwards" title="RAM">
                        <a:extLst>
                          <a:ext uri="{FF2B5EF4-FFF2-40B4-BE49-F238E27FC236}">
                            <a16:creationId xmlns:a16="http://schemas.microsoft.com/office/drawing/2014/main" id="{B714DBD8-A4BE-FD47-B356-A42583D55D09}"/>
                          </a:ext>
                        </a:extLst>
                      </p:cNvPr>
                      <p:cNvGrpSpPr/>
                      <p:nvPr/>
                    </p:nvGrpSpPr>
                    <p:grpSpPr>
                      <a:xfrm>
                        <a:off x="3414589" y="2296188"/>
                        <a:ext cx="2786186" cy="1395824"/>
                        <a:chOff x="5107732" y="1981330"/>
                        <a:chExt cx="2854175" cy="1452167"/>
                      </a:xfrm>
                    </p:grpSpPr>
                    <p:grpSp>
                      <p:nvGrpSpPr>
                        <p:cNvPr id="113" name="Group 112">
                          <a:extLst>
                            <a:ext uri="{FF2B5EF4-FFF2-40B4-BE49-F238E27FC236}">
                              <a16:creationId xmlns:a16="http://schemas.microsoft.com/office/drawing/2014/main" id="{8FDC457C-4F1B-C741-B2E0-77B5E16C0EF8}"/>
                            </a:ext>
                          </a:extLst>
                        </p:cNvPr>
                        <p:cNvGrpSpPr/>
                        <p:nvPr/>
                      </p:nvGrpSpPr>
                      <p:grpSpPr>
                        <a:xfrm>
                          <a:off x="5107732" y="1981330"/>
                          <a:ext cx="2854175" cy="1452167"/>
                          <a:chOff x="5286310" y="2641772"/>
                          <a:chExt cx="3805566" cy="1936223"/>
                        </a:xfrm>
                      </p:grpSpPr>
                      <p:grpSp>
                        <p:nvGrpSpPr>
                          <p:cNvPr id="117" name="Group 116">
                            <a:extLst>
                              <a:ext uri="{FF2B5EF4-FFF2-40B4-BE49-F238E27FC236}">
                                <a16:creationId xmlns:a16="http://schemas.microsoft.com/office/drawing/2014/main" id="{B5BF4219-9511-F941-B047-E188E4EE8795}"/>
                              </a:ext>
                            </a:extLst>
                          </p:cNvPr>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ffer pool holds the flushed LSN, which is at the end of the logtail Buffer full of pages pointing to different parts of the log" title="RAM">
                              <a:extLst>
                                <a:ext uri="{FF2B5EF4-FFF2-40B4-BE49-F238E27FC236}">
                                  <a16:creationId xmlns:a16="http://schemas.microsoft.com/office/drawing/2014/main" id="{87A7C030-793A-3740-B5CD-6C0F0955F44C}"/>
                                </a:ext>
                              </a:extLst>
                            </p:cNvPr>
                            <p:cNvPicPr>
                              <a:picLocks noChangeAspect="1"/>
                            </p:cNvPicPr>
                            <p:nvPr/>
                          </p:nvPicPr>
                          <p:blipFill rotWithShape="1">
                            <a:blip r:embed="rId8">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120" name="Rectangle 119">
                              <a:extLst>
                                <a:ext uri="{FF2B5EF4-FFF2-40B4-BE49-F238E27FC236}">
                                  <a16:creationId xmlns:a16="http://schemas.microsoft.com/office/drawing/2014/main" id="{1EF6E724-9AEB-D24E-BCBD-EFE2CA4ACAAF}"/>
                                </a:ext>
                              </a:extLst>
                            </p:cNvPr>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a:extLst>
                              <a:ext uri="{FF2B5EF4-FFF2-40B4-BE49-F238E27FC236}">
                                <a16:creationId xmlns:a16="http://schemas.microsoft.com/office/drawing/2014/main" id="{369D1281-3F3E-6845-B464-E332119290AA}"/>
                              </a:ext>
                            </a:extLst>
                          </p:cNvPr>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headEnd/>
                            <a:tailEnd w="lg" len="lg"/>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cxnSp>
                      <p:nvCxnSpPr>
                        <p:cNvPr id="114" name="Straight Arrow Connector 113">
                          <a:extLst>
                            <a:ext uri="{FF2B5EF4-FFF2-40B4-BE49-F238E27FC236}">
                              <a16:creationId xmlns:a16="http://schemas.microsoft.com/office/drawing/2014/main" id="{E8901820-9E48-E940-BBC4-E855E95F466A}"/>
                            </a:ext>
                          </a:extLst>
                        </p:cNvPr>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a:extLst>
                            <a:ext uri="{FF2B5EF4-FFF2-40B4-BE49-F238E27FC236}">
                              <a16:creationId xmlns:a16="http://schemas.microsoft.com/office/drawing/2014/main" id="{4B077464-65FA-A148-BCB8-EADB4C42511A}"/>
                            </a:ext>
                          </a:extLst>
                        </p:cNvPr>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p>
                      </p:txBody>
                    </p:sp>
                    <p:sp>
                      <p:nvSpPr>
                        <p:cNvPr id="116" name="Text Box 60">
                          <a:extLst>
                            <a:ext uri="{FF2B5EF4-FFF2-40B4-BE49-F238E27FC236}">
                              <a16:creationId xmlns:a16="http://schemas.microsoft.com/office/drawing/2014/main" id="{94423B1B-EB0E-8641-8A9F-8F134D72E1F0}"/>
                            </a:ext>
                          </a:extLst>
                        </p:cNvPr>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Log tail</a:t>
                          </a:r>
                        </a:p>
                      </p:txBody>
                    </p:sp>
                  </p:grpSp>
                  <p:sp>
                    <p:nvSpPr>
                      <p:cNvPr id="111" name="Text Box 60">
                        <a:extLst>
                          <a:ext uri="{FF2B5EF4-FFF2-40B4-BE49-F238E27FC236}">
                            <a16:creationId xmlns:a16="http://schemas.microsoft.com/office/drawing/2014/main" id="{105DF24E-9C1F-2A45-B09F-8D13B57E65BE}"/>
                          </a:ext>
                        </a:extLst>
                      </p:cNvPr>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a:extLst>
                          <a:ext uri="{FF2B5EF4-FFF2-40B4-BE49-F238E27FC236}">
                            <a16:creationId xmlns:a16="http://schemas.microsoft.com/office/drawing/2014/main" id="{5A863978-0A5C-4D41-92DE-9FB524A5C9F2}"/>
                          </a:ext>
                        </a:extLst>
                      </p:cNvPr>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a:extLst>
                        <a:ext uri="{FF2B5EF4-FFF2-40B4-BE49-F238E27FC236}">
                          <a16:creationId xmlns:a16="http://schemas.microsoft.com/office/drawing/2014/main" id="{1E0D44EB-F7C0-C44B-A0CD-E430C8D4B43C}"/>
                        </a:ext>
                      </a:extLst>
                    </p:cNvPr>
                    <p:cNvCxnSpPr>
                      <a:cxnSpLocks/>
                      <a:endCxn id="103" idx="2"/>
                    </p:cNvCxnSpPr>
                    <p:nvPr/>
                  </p:nvCxnSpPr>
                  <p:spPr bwMode="auto">
                    <a:xfrm>
                      <a:off x="4508784" y="3226414"/>
                      <a:ext cx="1393145" cy="167162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a:extLst>
                      <a:ext uri="{FF2B5EF4-FFF2-40B4-BE49-F238E27FC236}">
                        <a16:creationId xmlns:a16="http://schemas.microsoft.com/office/drawing/2014/main" id="{2D8B53C2-435B-7F41-8058-614C6A8D1A18}"/>
                      </a:ext>
                    </a:extLst>
                  </p:cNvPr>
                  <p:cNvGrpSpPr/>
                  <p:nvPr/>
                </p:nvGrpSpPr>
                <p:grpSpPr>
                  <a:xfrm>
                    <a:off x="3558565" y="2464362"/>
                    <a:ext cx="2519315" cy="545352"/>
                    <a:chOff x="3558565" y="2464362"/>
                    <a:chExt cx="2519315" cy="545352"/>
                  </a:xfrm>
                </p:grpSpPr>
                <p:sp>
                  <p:nvSpPr>
                    <p:cNvPr id="129" name="Rectangle 128">
                      <a:extLst>
                        <a:ext uri="{FF2B5EF4-FFF2-40B4-BE49-F238E27FC236}">
                          <a16:creationId xmlns:a16="http://schemas.microsoft.com/office/drawing/2014/main" id="{6AA53434-E7D4-F840-BC9E-6F4290DBDD62}"/>
                        </a:ext>
                      </a:extLst>
                    </p:cNvPr>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a:extLst>
                        <a:ext uri="{FF2B5EF4-FFF2-40B4-BE49-F238E27FC236}">
                          <a16:creationId xmlns:a16="http://schemas.microsoft.com/office/drawing/2014/main" id="{556586AB-BB9E-8448-9461-62C49D2085ED}"/>
                        </a:ext>
                      </a:extLst>
                    </p:cNvPr>
                    <p:cNvSpPr/>
                    <p:nvPr/>
                  </p:nvSpPr>
                  <p:spPr bwMode="auto">
                    <a:xfrm>
                      <a:off x="3636529" y="2496361"/>
                      <a:ext cx="417449" cy="183963"/>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a:extLst>
                        <a:ext uri="{FF2B5EF4-FFF2-40B4-BE49-F238E27FC236}">
                          <a16:creationId xmlns:a16="http://schemas.microsoft.com/office/drawing/2014/main" id="{5657941E-B2FA-FC4B-9A1A-611FF79A2ED6}"/>
                        </a:ext>
                      </a:extLst>
                    </p:cNvPr>
                    <p:cNvSpPr/>
                    <p:nvPr/>
                  </p:nvSpPr>
                  <p:spPr bwMode="auto">
                    <a:xfrm>
                      <a:off x="3636529" y="2714909"/>
                      <a:ext cx="417449" cy="183963"/>
                    </a:xfrm>
                    <a:prstGeom prst="rect">
                      <a:avLst/>
                    </a:prstGeom>
                    <a:solidFill>
                      <a:srgbClr val="00B0F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a:extLst>
                        <a:ext uri="{FF2B5EF4-FFF2-40B4-BE49-F238E27FC236}">
                          <a16:creationId xmlns:a16="http://schemas.microsoft.com/office/drawing/2014/main" id="{66EFFCF2-1EF4-E546-A8FC-193599D0BB9A}"/>
                        </a:ext>
                      </a:extLst>
                    </p:cNvPr>
                    <p:cNvSpPr/>
                    <p:nvPr/>
                  </p:nvSpPr>
                  <p:spPr bwMode="auto">
                    <a:xfrm>
                      <a:off x="4152925" y="2496361"/>
                      <a:ext cx="417449" cy="183963"/>
                    </a:xfrm>
                    <a:prstGeom prst="rect">
                      <a:avLst/>
                    </a:prstGeom>
                    <a:solidFill>
                      <a:srgbClr val="92D05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a:extLst>
                        <a:ext uri="{FF2B5EF4-FFF2-40B4-BE49-F238E27FC236}">
                          <a16:creationId xmlns:a16="http://schemas.microsoft.com/office/drawing/2014/main" id="{1FD28D72-F5C6-3E4D-BBBB-EABDEE9211DD}"/>
                        </a:ext>
                      </a:extLst>
                    </p:cNvPr>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a:extLst>
                        <a:ext uri="{FF2B5EF4-FFF2-40B4-BE49-F238E27FC236}">
                          <a16:creationId xmlns:a16="http://schemas.microsoft.com/office/drawing/2014/main" id="{DB40F5E8-A906-7F4B-9A47-90AB2CF34236}"/>
                        </a:ext>
                      </a:extLst>
                    </p:cNvPr>
                    <p:cNvSpPr/>
                    <p:nvPr/>
                  </p:nvSpPr>
                  <p:spPr bwMode="auto">
                    <a:xfrm>
                      <a:off x="4669322" y="2496361"/>
                      <a:ext cx="417449" cy="183963"/>
                    </a:xfrm>
                    <a:prstGeom prst="rect">
                      <a:avLst/>
                    </a:prstGeom>
                    <a:solidFill>
                      <a:srgbClr val="6FAAA6"/>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a:extLst>
                        <a:ext uri="{FF2B5EF4-FFF2-40B4-BE49-F238E27FC236}">
                          <a16:creationId xmlns:a16="http://schemas.microsoft.com/office/drawing/2014/main" id="{C9D420BB-5235-8D4E-9F25-A4422897F57E}"/>
                        </a:ext>
                      </a:extLst>
                    </p:cNvPr>
                    <p:cNvSpPr/>
                    <p:nvPr/>
                  </p:nvSpPr>
                  <p:spPr bwMode="auto">
                    <a:xfrm>
                      <a:off x="4675843" y="2500110"/>
                      <a:ext cx="417449" cy="183963"/>
                    </a:xfrm>
                    <a:prstGeom prst="rect">
                      <a:avLst/>
                    </a:prstGeom>
                    <a:solidFill>
                      <a:srgbClr val="7030A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a:extLst>
                        <a:ext uri="{FF2B5EF4-FFF2-40B4-BE49-F238E27FC236}">
                          <a16:creationId xmlns:a16="http://schemas.microsoft.com/office/drawing/2014/main" id="{B8C9F466-9C9A-5D4B-9E69-C5EBB7645087}"/>
                        </a:ext>
                      </a:extLst>
                    </p:cNvPr>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a:extLst>
                        <a:ext uri="{FF2B5EF4-FFF2-40B4-BE49-F238E27FC236}">
                          <a16:creationId xmlns:a16="http://schemas.microsoft.com/office/drawing/2014/main" id="{3714C271-C195-2E49-914D-F5C267195F32}"/>
                        </a:ext>
                      </a:extLst>
                    </p:cNvPr>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a:extLst>
                        <a:ext uri="{FF2B5EF4-FFF2-40B4-BE49-F238E27FC236}">
                          <a16:creationId xmlns:a16="http://schemas.microsoft.com/office/drawing/2014/main" id="{449942FB-DBC6-4D43-88CA-95CDFF6221C9}"/>
                        </a:ext>
                      </a:extLst>
                    </p:cNvPr>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1"/>
                          </a:solidFill>
                          <a:latin typeface="Helvetica Neue Regular" charset="0"/>
                        </a:rPr>
                        <a:t>Buffer Pool</a:t>
                      </a:r>
                    </a:p>
                  </p:txBody>
                </p:sp>
              </p:grpSp>
            </p:grpSp>
            <p:sp>
              <p:nvSpPr>
                <p:cNvPr id="73" name="TextBox 72">
                  <a:extLst>
                    <a:ext uri="{FF2B5EF4-FFF2-40B4-BE49-F238E27FC236}">
                      <a16:creationId xmlns:a16="http://schemas.microsoft.com/office/drawing/2014/main" id="{731CE0C7-A2E5-B94D-BF63-C62618B6E567}"/>
                    </a:ext>
                  </a:extLst>
                </p:cNvPr>
                <p:cNvSpPr txBox="1"/>
                <p:nvPr/>
              </p:nvSpPr>
              <p:spPr>
                <a:xfrm>
                  <a:off x="4218334" y="2872660"/>
                  <a:ext cx="461986" cy="369332"/>
                </a:xfrm>
                <a:prstGeom prst="rect">
                  <a:avLst/>
                </a:prstGeom>
                <a:noFill/>
              </p:spPr>
              <p:txBody>
                <a:bodyPr wrap="none" rtlCol="0">
                  <a:spAutoFit/>
                </a:bodyPr>
                <a:lstStyle/>
                <a:p>
                  <a:r>
                    <a:rPr lang="en-US" dirty="0">
                      <a:solidFill>
                        <a:schemeClr val="bg1"/>
                      </a:solidFill>
                      <a:latin typeface="Helvetica Neue" charset="0"/>
                      <a:ea typeface="Helvetica Neue" charset="0"/>
                      <a:cs typeface="Helvetica Neue" charset="0"/>
                    </a:rPr>
                    <a:t>①</a:t>
                  </a:r>
                </a:p>
              </p:txBody>
            </p:sp>
            <p:cxnSp>
              <p:nvCxnSpPr>
                <p:cNvPr id="82" name="Straight Arrow Connector 81">
                  <a:extLst>
                    <a:ext uri="{FF2B5EF4-FFF2-40B4-BE49-F238E27FC236}">
                      <a16:creationId xmlns:a16="http://schemas.microsoft.com/office/drawing/2014/main" id="{4B9B843B-FF62-9040-BE0E-B0F4B8190E42}"/>
                    </a:ext>
                  </a:extLst>
                </p:cNvPr>
                <p:cNvCxnSpPr>
                  <a:cxnSpLocks/>
                </p:cNvCxnSpPr>
                <p:nvPr/>
              </p:nvCxnSpPr>
              <p:spPr bwMode="auto">
                <a:xfrm>
                  <a:off x="4998362" y="2680324"/>
                  <a:ext cx="469919" cy="2150333"/>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24" name="Group 23">
                <a:extLst>
                  <a:ext uri="{FF2B5EF4-FFF2-40B4-BE49-F238E27FC236}">
                    <a16:creationId xmlns:a16="http://schemas.microsoft.com/office/drawing/2014/main" id="{A9A64E8C-23AD-334C-BE8D-6094F0D2A79C}"/>
                  </a:ext>
                </a:extLst>
              </p:cNvPr>
              <p:cNvGrpSpPr/>
              <p:nvPr/>
            </p:nvGrpSpPr>
            <p:grpSpPr>
              <a:xfrm>
                <a:off x="3747613" y="2610084"/>
                <a:ext cx="2316077" cy="685963"/>
                <a:chOff x="3747613" y="2610084"/>
                <a:chExt cx="2316077" cy="685963"/>
              </a:xfrm>
            </p:grpSpPr>
            <p:cxnSp>
              <p:nvCxnSpPr>
                <p:cNvPr id="90" name="Curved Connector 89">
                  <a:extLst>
                    <a:ext uri="{FF2B5EF4-FFF2-40B4-BE49-F238E27FC236}">
                      <a16:creationId xmlns:a16="http://schemas.microsoft.com/office/drawing/2014/main" id="{7410E653-27C8-1244-B016-384DC5206505}"/>
                    </a:ext>
                  </a:extLst>
                </p:cNvPr>
                <p:cNvCxnSpPr>
                  <a:cxnSpLocks/>
                </p:cNvCxnSpPr>
                <p:nvPr/>
              </p:nvCxnSpPr>
              <p:spPr bwMode="auto">
                <a:xfrm>
                  <a:off x="3747613" y="2610084"/>
                  <a:ext cx="1021952" cy="580675"/>
                </a:xfrm>
                <a:prstGeom prst="curvedConnector3">
                  <a:avLst>
                    <a:gd name="adj1" fmla="val 50000"/>
                  </a:avLst>
                </a:prstGeom>
                <a:solidFill>
                  <a:srgbClr val="3366FF"/>
                </a:solidFill>
                <a:ln w="25400" cap="flat" cmpd="sng" algn="ctr">
                  <a:solidFill>
                    <a:srgbClr val="000000"/>
                  </a:solidFill>
                  <a:prstDash val="solid"/>
                  <a:round/>
                  <a:headEnd type="none" w="med" len="med"/>
                  <a:tailEnd type="stealth" w="lg" len="lg"/>
                </a:ln>
                <a:effectLst/>
              </p:spPr>
            </p:cxnSp>
            <p:cxnSp>
              <p:nvCxnSpPr>
                <p:cNvPr id="95" name="Curved Connector 94">
                  <a:extLst>
                    <a:ext uri="{FF2B5EF4-FFF2-40B4-BE49-F238E27FC236}">
                      <a16:creationId xmlns:a16="http://schemas.microsoft.com/office/drawing/2014/main" id="{B9D63636-7769-D84E-811F-9CE0A2568C51}"/>
                    </a:ext>
                  </a:extLst>
                </p:cNvPr>
                <p:cNvCxnSpPr>
                  <a:cxnSpLocks/>
                </p:cNvCxnSpPr>
                <p:nvPr/>
              </p:nvCxnSpPr>
              <p:spPr bwMode="auto">
                <a:xfrm>
                  <a:off x="4391000" y="2613927"/>
                  <a:ext cx="1268932" cy="532401"/>
                </a:xfrm>
                <a:prstGeom prst="curvedConnector3">
                  <a:avLst>
                    <a:gd name="adj1" fmla="val 101848"/>
                  </a:avLst>
                </a:prstGeom>
                <a:solidFill>
                  <a:srgbClr val="3366FF"/>
                </a:solidFill>
                <a:ln w="25400" cap="flat" cmpd="sng" algn="ctr">
                  <a:solidFill>
                    <a:srgbClr val="000000"/>
                  </a:solidFill>
                  <a:prstDash val="solid"/>
                  <a:round/>
                  <a:headEnd type="none" w="med" len="med"/>
                  <a:tailEnd type="stealth" w="lg" len="lg"/>
                </a:ln>
                <a:effectLst/>
              </p:spPr>
            </p:cxnSp>
            <p:cxnSp>
              <p:nvCxnSpPr>
                <p:cNvPr id="91" name="Curved Connector 90">
                  <a:extLst>
                    <a:ext uri="{FF2B5EF4-FFF2-40B4-BE49-F238E27FC236}">
                      <a16:creationId xmlns:a16="http://schemas.microsoft.com/office/drawing/2014/main" id="{D7BBD146-58F5-714D-9C10-F89560DDE995}"/>
                    </a:ext>
                  </a:extLst>
                </p:cNvPr>
                <p:cNvCxnSpPr>
                  <a:cxnSpLocks/>
                  <a:endCxn id="116" idx="3"/>
                </p:cNvCxnSpPr>
                <p:nvPr/>
              </p:nvCxnSpPr>
              <p:spPr bwMode="auto">
                <a:xfrm>
                  <a:off x="3898768" y="2846212"/>
                  <a:ext cx="2164922" cy="449835"/>
                </a:xfrm>
                <a:prstGeom prst="curvedConnector3">
                  <a:avLst>
                    <a:gd name="adj1" fmla="val 71461"/>
                  </a:avLst>
                </a:prstGeom>
                <a:solidFill>
                  <a:srgbClr val="3366FF"/>
                </a:solidFill>
                <a:ln w="25400" cap="flat" cmpd="sng" algn="ctr">
                  <a:solidFill>
                    <a:srgbClr val="000000"/>
                  </a:solidFill>
                  <a:prstDash val="solid"/>
                  <a:round/>
                  <a:headEnd type="none" w="med" len="med"/>
                  <a:tailEnd type="stealth" w="lg" len="lg"/>
                </a:ln>
                <a:effectLst/>
              </p:spPr>
            </p:cxnSp>
          </p:grpSp>
        </p:grpSp>
        <p:sp>
          <p:nvSpPr>
            <p:cNvPr id="87" name="Rectangle 86">
              <a:extLst>
                <a:ext uri="{FF2B5EF4-FFF2-40B4-BE49-F238E27FC236}">
                  <a16:creationId xmlns:a16="http://schemas.microsoft.com/office/drawing/2014/main" id="{04E1FF84-A3B5-4538-8323-589DBAC074F2}"/>
                </a:ext>
              </a:extLst>
            </p:cNvPr>
            <p:cNvSpPr/>
            <p:nvPr/>
          </p:nvSpPr>
          <p:spPr bwMode="auto">
            <a:xfrm>
              <a:off x="4669322" y="2722993"/>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spTree>
    <p:extLst>
      <p:ext uri="{BB962C8B-B14F-4D97-AF65-F5344CB8AC3E}">
        <p14:creationId xmlns:p14="http://schemas.microsoft.com/office/powerpoint/2010/main" val="1014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 calcmode="lin" valueType="num">
                                      <p:cBhvr>
                                        <p:cTn id="9" dur="500" fill="hold"/>
                                        <p:tgtEl>
                                          <p:spTgt spid="72"/>
                                        </p:tgtEl>
                                        <p:attrNameLst>
                                          <p:attrName>style.rotation</p:attrName>
                                        </p:attrNameLst>
                                      </p:cBhvr>
                                      <p:tavLst>
                                        <p:tav tm="0">
                                          <p:val>
                                            <p:fltVal val="360"/>
                                          </p:val>
                                        </p:tav>
                                        <p:tav tm="100000">
                                          <p:val>
                                            <p:fltVal val="0"/>
                                          </p:val>
                                        </p:tav>
                                      </p:tavLst>
                                    </p:anim>
                                    <p:animEffect transition="in" filter="fade">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942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ltLang="x-none" dirty="0"/>
              <a:t>ARIES Log Records</a:t>
            </a:r>
          </a:p>
        </p:txBody>
      </p:sp>
      <p:sp>
        <p:nvSpPr>
          <p:cNvPr id="35845" name="Rectangle 5"/>
          <p:cNvSpPr>
            <a:spLocks noGrp="1" noChangeArrowheads="1"/>
          </p:cNvSpPr>
          <p:nvPr>
            <p:ph type="body" idx="1"/>
          </p:nvPr>
        </p:nvSpPr>
        <p:spPr>
          <a:xfrm>
            <a:off x="457200" y="971550"/>
            <a:ext cx="8229600" cy="3394472"/>
          </a:xfrm>
        </p:spPr>
        <p:txBody>
          <a:bodyPr/>
          <a:lstStyle/>
          <a:p>
            <a:r>
              <a:rPr lang="en-US" altLang="x-none" b="1" dirty="0" err="1"/>
              <a:t>prevLSN</a:t>
            </a:r>
            <a:r>
              <a:rPr lang="en-US" altLang="x-none" dirty="0"/>
              <a:t> is the LSN of the previous log record written by this </a:t>
            </a:r>
            <a:r>
              <a:rPr lang="en-US" altLang="x-none" b="1" dirty="0"/>
              <a:t>XID</a:t>
            </a:r>
          </a:p>
          <a:p>
            <a:pPr lvl="1"/>
            <a:r>
              <a:rPr lang="en-US" altLang="x-none" dirty="0"/>
              <a:t>So records of an Xact form a linked list backwards in time</a:t>
            </a:r>
          </a:p>
        </p:txBody>
      </p:sp>
      <p:grpSp>
        <p:nvGrpSpPr>
          <p:cNvPr id="24" name="Group 23" descr="A database with a log rolling back in time. " title="DB with Log">
            <a:extLst>
              <a:ext uri="{FF2B5EF4-FFF2-40B4-BE49-F238E27FC236}">
                <a16:creationId xmlns:a16="http://schemas.microsoft.com/office/drawing/2014/main" id="{3DAA07ED-282F-46CC-810F-6DF9DD6251F7}"/>
              </a:ext>
            </a:extLst>
          </p:cNvPr>
          <p:cNvGrpSpPr/>
          <p:nvPr/>
        </p:nvGrpSpPr>
        <p:grpSpPr>
          <a:xfrm>
            <a:off x="4114800" y="1797226"/>
            <a:ext cx="4267200" cy="1449565"/>
            <a:chOff x="3708533" y="3729163"/>
            <a:chExt cx="4267200" cy="1449565"/>
          </a:xfrm>
        </p:grpSpPr>
        <p:sp>
          <p:nvSpPr>
            <p:cNvPr id="25" name="Footer Placeholder 3">
              <a:extLst>
                <a:ext uri="{FF2B5EF4-FFF2-40B4-BE49-F238E27FC236}">
                  <a16:creationId xmlns:a16="http://schemas.microsoft.com/office/drawing/2014/main" id="{E1D42276-4813-4FAD-9085-F7537064BBDF}"/>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26" name="Footer Placeholder 3">
              <a:extLst>
                <a:ext uri="{FF2B5EF4-FFF2-40B4-BE49-F238E27FC236}">
                  <a16:creationId xmlns:a16="http://schemas.microsoft.com/office/drawing/2014/main" id="{ECC2AED7-9C92-44C6-88A1-396BCC145B1C}"/>
                </a:ext>
              </a:extLst>
            </p:cNvPr>
            <p:cNvSpPr txBox="1">
              <a:spLocks/>
            </p:cNvSpPr>
            <p:nvPr/>
          </p:nvSpPr>
          <p:spPr bwMode="auto">
            <a:xfrm>
              <a:off x="5113075" y="4835828"/>
              <a:ext cx="142875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algn="r"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1pPr>
              <a:lvl2pPr marL="742950" indent="-28575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ＭＳ Ｐゴシック" charset="-128"/>
                  <a:cs typeface="ＭＳ Ｐゴシック"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ＭＳ Ｐゴシック" charset="-128"/>
                  <a:cs typeface="ＭＳ Ｐゴシック"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27" name="Group 26">
              <a:extLst>
                <a:ext uri="{FF2B5EF4-FFF2-40B4-BE49-F238E27FC236}">
                  <a16:creationId xmlns:a16="http://schemas.microsoft.com/office/drawing/2014/main" id="{362532A4-092D-4FD6-ABD6-4B080F274B48}"/>
                </a:ext>
              </a:extLst>
            </p:cNvPr>
            <p:cNvGrpSpPr/>
            <p:nvPr/>
          </p:nvGrpSpPr>
          <p:grpSpPr>
            <a:xfrm>
              <a:off x="3708533" y="3729163"/>
              <a:ext cx="4267200" cy="1414337"/>
              <a:chOff x="4767273" y="4632915"/>
              <a:chExt cx="6729696" cy="2120052"/>
            </a:xfrm>
          </p:grpSpPr>
          <p:grpSp>
            <p:nvGrpSpPr>
              <p:cNvPr id="29" name="Group 28">
                <a:extLst>
                  <a:ext uri="{FF2B5EF4-FFF2-40B4-BE49-F238E27FC236}">
                    <a16:creationId xmlns:a16="http://schemas.microsoft.com/office/drawing/2014/main" id="{0F926D31-32AA-40B6-935C-80D20BD46FD2}"/>
                  </a:ext>
                </a:extLst>
              </p:cNvPr>
              <p:cNvGrpSpPr/>
              <p:nvPr/>
            </p:nvGrpSpPr>
            <p:grpSpPr>
              <a:xfrm>
                <a:off x="4767273" y="4632915"/>
                <a:ext cx="6729696" cy="2120052"/>
                <a:chOff x="4767273" y="4632915"/>
                <a:chExt cx="6729696" cy="2120052"/>
              </a:xfrm>
            </p:grpSpPr>
            <p:grpSp>
              <p:nvGrpSpPr>
                <p:cNvPr id="32" name="Group 31">
                  <a:extLst>
                    <a:ext uri="{FF2B5EF4-FFF2-40B4-BE49-F238E27FC236}">
                      <a16:creationId xmlns:a16="http://schemas.microsoft.com/office/drawing/2014/main" id="{C2FB73E7-D8BB-43A7-BC2B-DD51829E5931}"/>
                    </a:ext>
                  </a:extLst>
                </p:cNvPr>
                <p:cNvGrpSpPr/>
                <p:nvPr/>
              </p:nvGrpSpPr>
              <p:grpSpPr>
                <a:xfrm>
                  <a:off x="4767273" y="4632915"/>
                  <a:ext cx="6729696" cy="2120052"/>
                  <a:chOff x="5863582" y="4974281"/>
                  <a:chExt cx="5124555" cy="1727200"/>
                </a:xfrm>
              </p:grpSpPr>
              <p:pic>
                <p:nvPicPr>
                  <p:cNvPr id="36" name="Picture 35" descr="skitched-3-4.jpg">
                    <a:extLst>
                      <a:ext uri="{FF2B5EF4-FFF2-40B4-BE49-F238E27FC236}">
                        <a16:creationId xmlns:a16="http://schemas.microsoft.com/office/drawing/2014/main" id="{8576DE1B-5595-47FE-8A33-B91D90BEBC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3582" y="4974281"/>
                    <a:ext cx="5124555"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Rectangle 36">
                    <a:extLst>
                      <a:ext uri="{FF2B5EF4-FFF2-40B4-BE49-F238E27FC236}">
                        <a16:creationId xmlns:a16="http://schemas.microsoft.com/office/drawing/2014/main" id="{FDD2B81B-016B-4D36-92CA-61875D9FBCEE}"/>
                      </a:ext>
                    </a:extLst>
                  </p:cNvPr>
                  <p:cNvSpPr/>
                  <p:nvPr/>
                </p:nvSpPr>
                <p:spPr bwMode="auto">
                  <a:xfrm>
                    <a:off x="6166022" y="5634681"/>
                    <a:ext cx="3998526"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33" name="Group 32">
                  <a:extLst>
                    <a:ext uri="{FF2B5EF4-FFF2-40B4-BE49-F238E27FC236}">
                      <a16:creationId xmlns:a16="http://schemas.microsoft.com/office/drawing/2014/main" id="{F95EA987-2B41-4C02-AAB0-10D83530A895}"/>
                    </a:ext>
                  </a:extLst>
                </p:cNvPr>
                <p:cNvGrpSpPr/>
                <p:nvPr/>
              </p:nvGrpSpPr>
              <p:grpSpPr>
                <a:xfrm>
                  <a:off x="5160933" y="5424076"/>
                  <a:ext cx="5735170" cy="1096778"/>
                  <a:chOff x="5160933" y="5424076"/>
                  <a:chExt cx="5735170" cy="1096778"/>
                </a:xfrm>
              </p:grpSpPr>
              <p:sp>
                <p:nvSpPr>
                  <p:cNvPr id="34" name="Parallelogram 33" descr="Going back in time in the LSNS" title="LSN">
                    <a:extLst>
                      <a:ext uri="{FF2B5EF4-FFF2-40B4-BE49-F238E27FC236}">
                        <a16:creationId xmlns:a16="http://schemas.microsoft.com/office/drawing/2014/main" id="{39B0B22F-3737-4DE2-BDFA-0360C47F22EA}"/>
                      </a:ext>
                    </a:extLst>
                  </p:cNvPr>
                  <p:cNvSpPr/>
                  <p:nvPr/>
                </p:nvSpPr>
                <p:spPr bwMode="auto">
                  <a:xfrm>
                    <a:off x="5724353" y="6326368"/>
                    <a:ext cx="5171750" cy="194486"/>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5" name="Oval 14" descr="Oak">
                    <a:extLst>
                      <a:ext uri="{FF2B5EF4-FFF2-40B4-BE49-F238E27FC236}">
                        <a16:creationId xmlns:a16="http://schemas.microsoft.com/office/drawing/2014/main" id="{370B0CA3-3E0D-4FEB-8350-025A07299A16}"/>
                      </a:ext>
                    </a:extLst>
                  </p:cNvPr>
                  <p:cNvSpPr>
                    <a:spLocks noChangeArrowheads="1"/>
                  </p:cNvSpPr>
                  <p:nvPr/>
                </p:nvSpPr>
                <p:spPr bwMode="auto">
                  <a:xfrm>
                    <a:off x="5160933" y="5424076"/>
                    <a:ext cx="1073701" cy="1079667"/>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30" name="Oval 19">
                <a:extLst>
                  <a:ext uri="{FF2B5EF4-FFF2-40B4-BE49-F238E27FC236}">
                    <a16:creationId xmlns:a16="http://schemas.microsoft.com/office/drawing/2014/main" id="{A82016A2-E42D-439F-BB55-B0653457239B}"/>
                  </a:ext>
                </a:extLst>
              </p:cNvPr>
              <p:cNvSpPr>
                <a:spLocks noChangeArrowheads="1"/>
              </p:cNvSpPr>
              <p:nvPr/>
            </p:nvSpPr>
            <p:spPr bwMode="auto">
              <a:xfrm>
                <a:off x="5337327" y="5601450"/>
                <a:ext cx="720914" cy="724919"/>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31" name="Oval 20">
                <a:extLst>
                  <a:ext uri="{FF2B5EF4-FFF2-40B4-BE49-F238E27FC236}">
                    <a16:creationId xmlns:a16="http://schemas.microsoft.com/office/drawing/2014/main" id="{F060E488-5D05-44D2-AF85-7AF890683983}"/>
                  </a:ext>
                </a:extLst>
              </p:cNvPr>
              <p:cNvSpPr>
                <a:spLocks noChangeArrowheads="1"/>
              </p:cNvSpPr>
              <p:nvPr/>
            </p:nvSpPr>
            <p:spPr bwMode="auto">
              <a:xfrm>
                <a:off x="5521390" y="5786535"/>
                <a:ext cx="352788" cy="354747"/>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sp>
        <p:nvSpPr>
          <p:cNvPr id="12" name="Freeform: Shape 11" descr="Arrows jumping back in small arcs over the log showing how following the prevLSNs in a chain to undo &#10;" title="Arrows">
            <a:extLst>
              <a:ext uri="{FF2B5EF4-FFF2-40B4-BE49-F238E27FC236}">
                <a16:creationId xmlns:a16="http://schemas.microsoft.com/office/drawing/2014/main" id="{05C307C2-4475-4ED8-B0CC-8C4B387CA058}"/>
              </a:ext>
            </a:extLst>
          </p:cNvPr>
          <p:cNvSpPr/>
          <p:nvPr/>
        </p:nvSpPr>
        <p:spPr>
          <a:xfrm>
            <a:off x="7328848" y="2761196"/>
            <a:ext cx="445827"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descr="Arrows jumping back in small arcs over the log showing how following the prevLSNs in a chain to undo &#10;" title="Arrows">
            <a:extLst>
              <a:ext uri="{FF2B5EF4-FFF2-40B4-BE49-F238E27FC236}">
                <a16:creationId xmlns:a16="http://schemas.microsoft.com/office/drawing/2014/main" id="{3788FD57-85E5-429C-9523-0C3E896A8F8A}"/>
              </a:ext>
            </a:extLst>
          </p:cNvPr>
          <p:cNvSpPr/>
          <p:nvPr/>
        </p:nvSpPr>
        <p:spPr>
          <a:xfrm>
            <a:off x="6662397" y="2777909"/>
            <a:ext cx="680817"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descr="Arrows jumping back in small arcs over the log showing how following the prevLSNs in a chain to undo &#10;">
            <a:extLst>
              <a:ext uri="{FF2B5EF4-FFF2-40B4-BE49-F238E27FC236}">
                <a16:creationId xmlns:a16="http://schemas.microsoft.com/office/drawing/2014/main" id="{FEC06276-ACD9-48E6-AF27-7448313E4795}"/>
              </a:ext>
            </a:extLst>
          </p:cNvPr>
          <p:cNvSpPr/>
          <p:nvPr/>
        </p:nvSpPr>
        <p:spPr>
          <a:xfrm>
            <a:off x="6550549" y="2794622"/>
            <a:ext cx="127785"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descr="Arrows jumping back in small arcs over the log showing how following the prevLSNs in a chain to undo &#10;" title="Arrows">
            <a:extLst>
              <a:ext uri="{FF2B5EF4-FFF2-40B4-BE49-F238E27FC236}">
                <a16:creationId xmlns:a16="http://schemas.microsoft.com/office/drawing/2014/main" id="{477F33FA-FE33-4C3A-8A8D-0F06CDCE01D8}"/>
              </a:ext>
            </a:extLst>
          </p:cNvPr>
          <p:cNvSpPr/>
          <p:nvPr/>
        </p:nvSpPr>
        <p:spPr>
          <a:xfrm>
            <a:off x="6420910" y="2794621"/>
            <a:ext cx="127785"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descr="Arrows jumping back in small arcs over the log showing how following the prevLSNs in a chain to undo &#10;" title="Arrows">
            <a:extLst>
              <a:ext uri="{FF2B5EF4-FFF2-40B4-BE49-F238E27FC236}">
                <a16:creationId xmlns:a16="http://schemas.microsoft.com/office/drawing/2014/main" id="{3DE83E53-1B74-4A33-A124-FD33869E1E6A}"/>
              </a:ext>
            </a:extLst>
          </p:cNvPr>
          <p:cNvSpPr/>
          <p:nvPr/>
        </p:nvSpPr>
        <p:spPr>
          <a:xfrm>
            <a:off x="6055072" y="2803604"/>
            <a:ext cx="360830"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435E66-CBEE-4FE4-9DEA-92E71FFC5C06}"/>
              </a:ext>
            </a:extLst>
          </p:cNvPr>
          <p:cNvSpPr txBox="1"/>
          <p:nvPr/>
        </p:nvSpPr>
        <p:spPr>
          <a:xfrm>
            <a:off x="6286925" y="2387591"/>
            <a:ext cx="971741" cy="307777"/>
          </a:xfrm>
          <a:prstGeom prst="rect">
            <a:avLst/>
          </a:prstGeom>
          <a:noFill/>
        </p:spPr>
        <p:txBody>
          <a:bodyPr wrap="none" rtlCol="0">
            <a:spAutoFit/>
          </a:bodyPr>
          <a:lstStyle/>
          <a:p>
            <a:r>
              <a:rPr lang="en-US" sz="1400" dirty="0" err="1">
                <a:solidFill>
                  <a:schemeClr val="accent1"/>
                </a:solidFill>
                <a:latin typeface="Helvetica Neue"/>
              </a:rPr>
              <a:t>prevLSNs</a:t>
            </a:r>
            <a:endParaRPr lang="en-US" dirty="0">
              <a:solidFill>
                <a:schemeClr val="accent1"/>
              </a:solidFill>
              <a:latin typeface="Helvetica Neue"/>
            </a:endParaRPr>
          </a:p>
        </p:txBody>
      </p:sp>
      <p:grpSp>
        <p:nvGrpSpPr>
          <p:cNvPr id="54" name="Group 53" descr="Roll out log: LSNs&#10;DB: PageLSNs&#10;RAM: flushedLSN" title="KEY">
            <a:extLst>
              <a:ext uri="{FF2B5EF4-FFF2-40B4-BE49-F238E27FC236}">
                <a16:creationId xmlns:a16="http://schemas.microsoft.com/office/drawing/2014/main" id="{49044811-EAD8-47A5-8E6D-563EFF085F1D}"/>
              </a:ext>
            </a:extLst>
          </p:cNvPr>
          <p:cNvGrpSpPr/>
          <p:nvPr/>
        </p:nvGrpSpPr>
        <p:grpSpPr>
          <a:xfrm>
            <a:off x="4519613" y="119063"/>
            <a:ext cx="3362325" cy="962025"/>
            <a:chOff x="4519613" y="119063"/>
            <a:chExt cx="3362325" cy="962025"/>
          </a:xfrm>
        </p:grpSpPr>
        <p:sp>
          <p:nvSpPr>
            <p:cNvPr id="55" name="Rectangle 54">
              <a:extLst>
                <a:ext uri="{FF2B5EF4-FFF2-40B4-BE49-F238E27FC236}">
                  <a16:creationId xmlns:a16="http://schemas.microsoft.com/office/drawing/2014/main" id="{BBF4808F-8CC0-4A97-B346-9FED99A9B3EE}"/>
                </a:ext>
              </a:extLst>
            </p:cNvPr>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56" name="Rectangle 6">
              <a:extLst>
                <a:ext uri="{FF2B5EF4-FFF2-40B4-BE49-F238E27FC236}">
                  <a16:creationId xmlns:a16="http://schemas.microsoft.com/office/drawing/2014/main" id="{120F6FE0-42E1-4C4A-A312-F378A2D8C647}"/>
                </a:ext>
              </a:extLst>
            </p:cNvPr>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57" name="Rectangle 14">
              <a:extLst>
                <a:ext uri="{FF2B5EF4-FFF2-40B4-BE49-F238E27FC236}">
                  <a16:creationId xmlns:a16="http://schemas.microsoft.com/office/drawing/2014/main" id="{B961E09F-9FA1-42A3-B176-0820681A2605}"/>
                </a:ext>
              </a:extLst>
            </p:cNvPr>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58" name="Rectangle 39">
              <a:extLst>
                <a:ext uri="{FF2B5EF4-FFF2-40B4-BE49-F238E27FC236}">
                  <a16:creationId xmlns:a16="http://schemas.microsoft.com/office/drawing/2014/main" id="{370D93A1-8095-461C-8540-D01A91F8A45D}"/>
                </a:ext>
              </a:extLst>
            </p:cNvPr>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59" name="Rectangle 40">
              <a:extLst>
                <a:ext uri="{FF2B5EF4-FFF2-40B4-BE49-F238E27FC236}">
                  <a16:creationId xmlns:a16="http://schemas.microsoft.com/office/drawing/2014/main" id="{FDBE939E-421A-4C8D-9718-1634526F8DAB}"/>
                </a:ext>
              </a:extLst>
            </p:cNvPr>
            <p:cNvSpPr>
              <a:spLocks noChangeArrowheads="1"/>
            </p:cNvSpPr>
            <p:nvPr/>
          </p:nvSpPr>
          <p:spPr bwMode="auto">
            <a:xfrm>
              <a:off x="4519613" y="119063"/>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60" name="Group 59">
              <a:extLst>
                <a:ext uri="{FF2B5EF4-FFF2-40B4-BE49-F238E27FC236}">
                  <a16:creationId xmlns:a16="http://schemas.microsoft.com/office/drawing/2014/main" id="{298DDFCF-AD7E-483F-9B50-E1DDA905BD92}"/>
                </a:ext>
              </a:extLst>
            </p:cNvPr>
            <p:cNvGrpSpPr/>
            <p:nvPr/>
          </p:nvGrpSpPr>
          <p:grpSpPr>
            <a:xfrm>
              <a:off x="5715436" y="247055"/>
              <a:ext cx="816082" cy="450024"/>
              <a:chOff x="5863582" y="4974281"/>
              <a:chExt cx="3132137" cy="1727200"/>
            </a:xfrm>
          </p:grpSpPr>
          <p:pic>
            <p:nvPicPr>
              <p:cNvPr id="69" name="Picture 5" descr="skitched-3-4.jpg">
                <a:extLst>
                  <a:ext uri="{FF2B5EF4-FFF2-40B4-BE49-F238E27FC236}">
                    <a16:creationId xmlns:a16="http://schemas.microsoft.com/office/drawing/2014/main" id="{7149B17A-3E12-495A-B075-B327A3BA3BA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0" name="Rectangle 69">
                <a:extLst>
                  <a:ext uri="{FF2B5EF4-FFF2-40B4-BE49-F238E27FC236}">
                    <a16:creationId xmlns:a16="http://schemas.microsoft.com/office/drawing/2014/main" id="{F9A84393-6A81-4DE7-85F6-2A983F043EB0}"/>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p>
            </p:txBody>
          </p:sp>
        </p:grpSp>
        <p:grpSp>
          <p:nvGrpSpPr>
            <p:cNvPr id="61" name="Group 60">
              <a:extLst>
                <a:ext uri="{FF2B5EF4-FFF2-40B4-BE49-F238E27FC236}">
                  <a16:creationId xmlns:a16="http://schemas.microsoft.com/office/drawing/2014/main" id="{E3E22A40-DF93-4AB8-B0D1-7840C8F7D84F}"/>
                </a:ext>
              </a:extLst>
            </p:cNvPr>
            <p:cNvGrpSpPr/>
            <p:nvPr/>
          </p:nvGrpSpPr>
          <p:grpSpPr>
            <a:xfrm>
              <a:off x="4694389" y="230956"/>
              <a:ext cx="822968" cy="457595"/>
              <a:chOff x="979247" y="3371546"/>
              <a:chExt cx="2656685" cy="1477194"/>
            </a:xfrm>
          </p:grpSpPr>
          <p:sp>
            <p:nvSpPr>
              <p:cNvPr id="65" name="Parallelogram 64" descr="Roll out log: LSNs&#10;DB: PageLSNs&#10;RAM: flushedLSN" title="KEY">
                <a:extLst>
                  <a:ext uri="{FF2B5EF4-FFF2-40B4-BE49-F238E27FC236}">
                    <a16:creationId xmlns:a16="http://schemas.microsoft.com/office/drawing/2014/main" id="{396DB724-782E-4F06-B3E3-45AEC7FDB3D2}"/>
                  </a:ext>
                </a:extLst>
              </p:cNvPr>
              <p:cNvSpPr/>
              <p:nvPr/>
            </p:nvSpPr>
            <p:spPr bwMode="auto">
              <a:xfrm>
                <a:off x="1754401" y="4550707"/>
                <a:ext cx="1881531" cy="274980"/>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6" name="Oval 14" descr="Oak">
                <a:extLst>
                  <a:ext uri="{FF2B5EF4-FFF2-40B4-BE49-F238E27FC236}">
                    <a16:creationId xmlns:a16="http://schemas.microsoft.com/office/drawing/2014/main" id="{F989DE36-58B5-4FC5-9E04-C6FE8A0DE57B}"/>
                  </a:ext>
                </a:extLst>
              </p:cNvPr>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67" name="Oval 19">
                <a:extLst>
                  <a:ext uri="{FF2B5EF4-FFF2-40B4-BE49-F238E27FC236}">
                    <a16:creationId xmlns:a16="http://schemas.microsoft.com/office/drawing/2014/main" id="{0AFE7C03-8CFD-40B0-8A63-CEA03C1F5859}"/>
                  </a:ext>
                </a:extLst>
              </p:cNvPr>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68" name="Oval 20">
                <a:extLst>
                  <a:ext uri="{FF2B5EF4-FFF2-40B4-BE49-F238E27FC236}">
                    <a16:creationId xmlns:a16="http://schemas.microsoft.com/office/drawing/2014/main" id="{E47391B3-D854-4303-9FB2-A042233C9338}"/>
                  </a:ext>
                </a:extLst>
              </p:cNvPr>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nvGrpSpPr>
            <p:cNvPr id="62" name="Group 61">
              <a:extLst>
                <a:ext uri="{FF2B5EF4-FFF2-40B4-BE49-F238E27FC236}">
                  <a16:creationId xmlns:a16="http://schemas.microsoft.com/office/drawing/2014/main" id="{1AEEA891-D314-4DEC-AEAD-8CB564885516}"/>
                </a:ext>
              </a:extLst>
            </p:cNvPr>
            <p:cNvGrpSpPr/>
            <p:nvPr/>
          </p:nvGrpSpPr>
          <p:grpSpPr>
            <a:xfrm>
              <a:off x="6830359" y="241438"/>
              <a:ext cx="874229" cy="461258"/>
              <a:chOff x="4768081" y="3045380"/>
              <a:chExt cx="3862832" cy="933387"/>
            </a:xfrm>
          </p:grpSpPr>
          <p:pic>
            <p:nvPicPr>
              <p:cNvPr id="63" name="Picture 62" descr="Roll out log: LSNs&#10;DB: PageLSNs&#10;RAM: flushedLSN" title="Key">
                <a:extLst>
                  <a:ext uri="{FF2B5EF4-FFF2-40B4-BE49-F238E27FC236}">
                    <a16:creationId xmlns:a16="http://schemas.microsoft.com/office/drawing/2014/main" id="{3CC1048F-17D1-478D-BBE2-C01A88ABC81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64" name="Rectangle 63" descr="Roll out log: LSNs&#10;DB: PageLSNs&#10;RAM: flushedLSN" title="KEY">
                <a:extLst>
                  <a:ext uri="{FF2B5EF4-FFF2-40B4-BE49-F238E27FC236}">
                    <a16:creationId xmlns:a16="http://schemas.microsoft.com/office/drawing/2014/main" id="{D1E806DC-2EFA-4F5F-960C-BF91A5A72140}"/>
                  </a:ext>
                </a:extLst>
              </p:cNvPr>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
        <p:nvSpPr>
          <p:cNvPr id="71" name="Rectangle 6">
            <a:extLst>
              <a:ext uri="{FF2B5EF4-FFF2-40B4-BE49-F238E27FC236}">
                <a16:creationId xmlns:a16="http://schemas.microsoft.com/office/drawing/2014/main" id="{38D7DA6D-938C-4341-BF97-6B43DB4BA293}"/>
              </a:ext>
            </a:extLst>
          </p:cNvPr>
          <p:cNvSpPr>
            <a:spLocks noChangeArrowheads="1"/>
          </p:cNvSpPr>
          <p:nvPr/>
        </p:nvSpPr>
        <p:spPr bwMode="auto">
          <a:xfrm>
            <a:off x="4572000" y="851963"/>
            <a:ext cx="9834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prevLSNs</a:t>
            </a:r>
            <a:endParaRPr lang="en-US" altLang="x-none" sz="1500" dirty="0">
              <a:solidFill>
                <a:schemeClr val="accent2"/>
              </a:solidFill>
              <a:latin typeface="Helvetica Neue Regular" charset="0"/>
            </a:endParaRPr>
          </a:p>
        </p:txBody>
      </p:sp>
    </p:spTree>
    <p:extLst>
      <p:ext uri="{BB962C8B-B14F-4D97-AF65-F5344CB8AC3E}">
        <p14:creationId xmlns:p14="http://schemas.microsoft.com/office/powerpoint/2010/main" val="227055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ltLang="x-none" dirty="0"/>
              <a:t>Log Records, Pt 2</a:t>
            </a:r>
          </a:p>
        </p:txBody>
      </p:sp>
      <p:sp>
        <p:nvSpPr>
          <p:cNvPr id="35845" name="Rectangle 5"/>
          <p:cNvSpPr>
            <a:spLocks noGrp="1" noChangeArrowheads="1"/>
          </p:cNvSpPr>
          <p:nvPr>
            <p:ph type="body" idx="1"/>
          </p:nvPr>
        </p:nvSpPr>
        <p:spPr>
          <a:xfrm>
            <a:off x="457200" y="971550"/>
            <a:ext cx="8534400" cy="3394472"/>
          </a:xfrm>
        </p:spPr>
        <p:txBody>
          <a:bodyPr/>
          <a:lstStyle/>
          <a:p>
            <a:r>
              <a:rPr lang="en-US" altLang="x-none" b="1" dirty="0" err="1"/>
              <a:t>prevLSN</a:t>
            </a:r>
            <a:r>
              <a:rPr lang="en-US" altLang="x-none" dirty="0"/>
              <a:t> is the LSN of the previous log record written by this </a:t>
            </a:r>
            <a:r>
              <a:rPr lang="en-US" altLang="x-none" b="1" dirty="0"/>
              <a:t>XID</a:t>
            </a:r>
          </a:p>
          <a:p>
            <a:pPr lvl="1"/>
            <a:r>
              <a:rPr lang="en-US" altLang="x-none" dirty="0"/>
              <a:t>So records of an Xact form a linked list backwards in time</a:t>
            </a:r>
          </a:p>
          <a:p>
            <a:pPr marL="3657600"/>
            <a:r>
              <a:rPr lang="en-US" altLang="x-none" dirty="0"/>
              <a:t>Possible log record types:</a:t>
            </a:r>
          </a:p>
          <a:p>
            <a:pPr marL="4057650" lvl="1"/>
            <a:r>
              <a:rPr lang="en-US" altLang="x-none" dirty="0"/>
              <a:t>Update, Commit, Abort</a:t>
            </a:r>
          </a:p>
          <a:p>
            <a:pPr marL="4057650" lvl="1"/>
            <a:r>
              <a:rPr lang="en-US" altLang="x-none" dirty="0"/>
              <a:t>Checkpoint (for log </a:t>
            </a:r>
            <a:r>
              <a:rPr lang="en-US" altLang="x-none" dirty="0" err="1"/>
              <a:t>maintainence</a:t>
            </a:r>
            <a:r>
              <a:rPr lang="en-US" altLang="x-none" dirty="0"/>
              <a:t>)</a:t>
            </a:r>
          </a:p>
          <a:p>
            <a:pPr marL="4057650" lvl="1"/>
            <a:r>
              <a:rPr lang="en-US" altLang="x-none" dirty="0"/>
              <a:t>Compensation Log Records (CLRs) </a:t>
            </a:r>
          </a:p>
          <a:p>
            <a:pPr marL="4457700" lvl="2"/>
            <a:r>
              <a:rPr lang="en-US" altLang="x-none" dirty="0"/>
              <a:t>(for UNDO actions)</a:t>
            </a:r>
          </a:p>
          <a:p>
            <a:pPr marL="4057650" lvl="1"/>
            <a:r>
              <a:rPr lang="en-US" altLang="x-none" dirty="0"/>
              <a:t>End (end of commit or abort)</a:t>
            </a:r>
          </a:p>
        </p:txBody>
      </p:sp>
      <p:grpSp>
        <p:nvGrpSpPr>
          <p:cNvPr id="47" name="Group 46" descr="LSN&#10;prevLSN&#10;XID&#10;for updates:&#10;type, pageId, length, offset, before-image, after-image" title="LogRecord Fields">
            <a:extLst>
              <a:ext uri="{FF2B5EF4-FFF2-40B4-BE49-F238E27FC236}">
                <a16:creationId xmlns:a16="http://schemas.microsoft.com/office/drawing/2014/main" id="{051A05F3-5AAC-374B-A898-E81729B88926}"/>
              </a:ext>
            </a:extLst>
          </p:cNvPr>
          <p:cNvGrpSpPr/>
          <p:nvPr/>
        </p:nvGrpSpPr>
        <p:grpSpPr>
          <a:xfrm>
            <a:off x="990600" y="2038349"/>
            <a:ext cx="4114800" cy="3341915"/>
            <a:chOff x="1314450" y="857250"/>
            <a:chExt cx="4343400" cy="4171950"/>
          </a:xfrm>
        </p:grpSpPr>
        <p:sp>
          <p:nvSpPr>
            <p:cNvPr id="48" name="Rectangle 2">
              <a:extLst>
                <a:ext uri="{FF2B5EF4-FFF2-40B4-BE49-F238E27FC236}">
                  <a16:creationId xmlns:a16="http://schemas.microsoft.com/office/drawing/2014/main" id="{40F5E70B-0524-5142-BB79-C93B5E6C4BE2}"/>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49" name="Rectangle 3">
              <a:extLst>
                <a:ext uri="{FF2B5EF4-FFF2-40B4-BE49-F238E27FC236}">
                  <a16:creationId xmlns:a16="http://schemas.microsoft.com/office/drawing/2014/main" id="{DBE3ADEE-1029-F549-AC4D-9D80A17EC61A}"/>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50" name="Rectangle 6">
              <a:extLst>
                <a:ext uri="{FF2B5EF4-FFF2-40B4-BE49-F238E27FC236}">
                  <a16:creationId xmlns:a16="http://schemas.microsoft.com/office/drawing/2014/main" id="{24DC6198-B762-6146-8A6D-966A240645D9}"/>
                </a:ext>
              </a:extLst>
            </p:cNvPr>
            <p:cNvSpPr>
              <a:spLocks noChangeArrowheads="1"/>
            </p:cNvSpPr>
            <p:nvPr/>
          </p:nvSpPr>
          <p:spPr bwMode="auto">
            <a:xfrm>
              <a:off x="2669381" y="1567688"/>
              <a:ext cx="983391" cy="69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600" u="sng" dirty="0">
                  <a:solidFill>
                    <a:srgbClr val="FF0000"/>
                  </a:solidFill>
                  <a:latin typeface="Helvetica Neue Regular" charset="0"/>
                </a:rPr>
                <a:t>LSN</a:t>
              </a:r>
            </a:p>
            <a:p>
              <a:r>
                <a:rPr lang="en-US" altLang="x-none" sz="1600" dirty="0" err="1">
                  <a:solidFill>
                    <a:srgbClr val="FF0000"/>
                  </a:solidFill>
                  <a:latin typeface="Helvetica Neue Regular" charset="0"/>
                </a:rPr>
                <a:t>prevLSN</a:t>
              </a:r>
              <a:endParaRPr lang="en-US" altLang="x-none" sz="1600" dirty="0">
                <a:solidFill>
                  <a:srgbClr val="FF0000"/>
                </a:solidFill>
                <a:latin typeface="Helvetica Neue Regular" charset="0"/>
              </a:endParaRPr>
            </a:p>
          </p:txBody>
        </p:sp>
        <p:sp>
          <p:nvSpPr>
            <p:cNvPr id="51" name="Rectangle 7">
              <a:extLst>
                <a:ext uri="{FF2B5EF4-FFF2-40B4-BE49-F238E27FC236}">
                  <a16:creationId xmlns:a16="http://schemas.microsoft.com/office/drawing/2014/main" id="{74DC5A4B-B5EF-1546-94DB-3E9F7358BF83}"/>
                </a:ext>
              </a:extLst>
            </p:cNvPr>
            <p:cNvSpPr>
              <a:spLocks noChangeArrowheads="1"/>
            </p:cNvSpPr>
            <p:nvPr/>
          </p:nvSpPr>
          <p:spPr bwMode="auto">
            <a:xfrm>
              <a:off x="2669381" y="2211604"/>
              <a:ext cx="816769" cy="42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rgbClr val="FF0000"/>
                  </a:solidFill>
                  <a:latin typeface="Helvetica Neue Regular" charset="0"/>
                </a:rPr>
                <a:t>XID</a:t>
              </a:r>
            </a:p>
          </p:txBody>
        </p:sp>
        <p:sp>
          <p:nvSpPr>
            <p:cNvPr id="52" name="Rectangle 8">
              <a:extLst>
                <a:ext uri="{FF2B5EF4-FFF2-40B4-BE49-F238E27FC236}">
                  <a16:creationId xmlns:a16="http://schemas.microsoft.com/office/drawing/2014/main" id="{45AEB0CA-F558-704F-AC8B-08DD2EB33978}"/>
                </a:ext>
              </a:extLst>
            </p:cNvPr>
            <p:cNvSpPr>
              <a:spLocks noChangeArrowheads="1"/>
            </p:cNvSpPr>
            <p:nvPr/>
          </p:nvSpPr>
          <p:spPr bwMode="auto">
            <a:xfrm>
              <a:off x="2669381" y="2456260"/>
              <a:ext cx="616757" cy="42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rgbClr val="FF0000"/>
                  </a:solidFill>
                  <a:latin typeface="Helvetica Neue Regular" charset="0"/>
                </a:rPr>
                <a:t>type</a:t>
              </a:r>
            </a:p>
          </p:txBody>
        </p:sp>
        <p:sp>
          <p:nvSpPr>
            <p:cNvPr id="53" name="Rectangle 9">
              <a:extLst>
                <a:ext uri="{FF2B5EF4-FFF2-40B4-BE49-F238E27FC236}">
                  <a16:creationId xmlns:a16="http://schemas.microsoft.com/office/drawing/2014/main" id="{0821827E-EB51-0B44-918F-3E421EB56A80}"/>
                </a:ext>
              </a:extLst>
            </p:cNvPr>
            <p:cNvSpPr>
              <a:spLocks noChangeArrowheads="1"/>
            </p:cNvSpPr>
            <p:nvPr/>
          </p:nvSpPr>
          <p:spPr bwMode="auto">
            <a:xfrm>
              <a:off x="2669381" y="3027760"/>
              <a:ext cx="77345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length</a:t>
              </a:r>
            </a:p>
          </p:txBody>
        </p:sp>
        <p:sp>
          <p:nvSpPr>
            <p:cNvPr id="54" name="Rectangle 10">
              <a:extLst>
                <a:ext uri="{FF2B5EF4-FFF2-40B4-BE49-F238E27FC236}">
                  <a16:creationId xmlns:a16="http://schemas.microsoft.com/office/drawing/2014/main" id="{C11D8863-F892-2C43-9E8E-4CB73C64C9CB}"/>
                </a:ext>
              </a:extLst>
            </p:cNvPr>
            <p:cNvSpPr>
              <a:spLocks noChangeArrowheads="1"/>
            </p:cNvSpPr>
            <p:nvPr/>
          </p:nvSpPr>
          <p:spPr bwMode="auto">
            <a:xfrm>
              <a:off x="2669382" y="2742010"/>
              <a:ext cx="87443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err="1">
                  <a:solidFill>
                    <a:schemeClr val="tx2"/>
                  </a:solidFill>
                  <a:latin typeface="Helvetica Neue Regular" charset="0"/>
                </a:rPr>
                <a:t>pageID</a:t>
              </a:r>
              <a:endParaRPr lang="en-US" altLang="x-none" sz="1800" dirty="0">
                <a:solidFill>
                  <a:schemeClr val="tx2"/>
                </a:solidFill>
                <a:latin typeface="Helvetica Neue Regular" charset="0"/>
              </a:endParaRPr>
            </a:p>
          </p:txBody>
        </p:sp>
        <p:sp>
          <p:nvSpPr>
            <p:cNvPr id="55" name="Rectangle 11">
              <a:extLst>
                <a:ext uri="{FF2B5EF4-FFF2-40B4-BE49-F238E27FC236}">
                  <a16:creationId xmlns:a16="http://schemas.microsoft.com/office/drawing/2014/main" id="{3EC3B4C2-86D9-034B-9B7D-E9BCE194F1E8}"/>
                </a:ext>
              </a:extLst>
            </p:cNvPr>
            <p:cNvSpPr>
              <a:spLocks noChangeArrowheads="1"/>
            </p:cNvSpPr>
            <p:nvPr/>
          </p:nvSpPr>
          <p:spPr bwMode="auto">
            <a:xfrm>
              <a:off x="2669381" y="3314701"/>
              <a:ext cx="71478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offset</a:t>
              </a:r>
            </a:p>
          </p:txBody>
        </p:sp>
        <p:sp>
          <p:nvSpPr>
            <p:cNvPr id="56" name="Rectangle 12">
              <a:extLst>
                <a:ext uri="{FF2B5EF4-FFF2-40B4-BE49-F238E27FC236}">
                  <a16:creationId xmlns:a16="http://schemas.microsoft.com/office/drawing/2014/main" id="{A1DCE098-78C0-304B-9C64-3AF068461B2A}"/>
                </a:ext>
              </a:extLst>
            </p:cNvPr>
            <p:cNvSpPr>
              <a:spLocks noChangeArrowheads="1"/>
            </p:cNvSpPr>
            <p:nvPr/>
          </p:nvSpPr>
          <p:spPr bwMode="auto">
            <a:xfrm>
              <a:off x="2669382" y="3600451"/>
              <a:ext cx="151307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before-image</a:t>
              </a:r>
            </a:p>
          </p:txBody>
        </p:sp>
        <p:sp>
          <p:nvSpPr>
            <p:cNvPr id="57" name="Rectangle 13">
              <a:extLst>
                <a:ext uri="{FF2B5EF4-FFF2-40B4-BE49-F238E27FC236}">
                  <a16:creationId xmlns:a16="http://schemas.microsoft.com/office/drawing/2014/main" id="{3AA152EA-225B-4F44-AD2D-A2F9EA5DA5BB}"/>
                </a:ext>
              </a:extLst>
            </p:cNvPr>
            <p:cNvSpPr>
              <a:spLocks noChangeArrowheads="1"/>
            </p:cNvSpPr>
            <p:nvPr/>
          </p:nvSpPr>
          <p:spPr bwMode="auto">
            <a:xfrm>
              <a:off x="2669381" y="3888582"/>
              <a:ext cx="1307378"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after-image</a:t>
              </a:r>
            </a:p>
          </p:txBody>
        </p:sp>
        <p:sp>
          <p:nvSpPr>
            <p:cNvPr id="58" name="Rectangle 15">
              <a:extLst>
                <a:ext uri="{FF2B5EF4-FFF2-40B4-BE49-F238E27FC236}">
                  <a16:creationId xmlns:a16="http://schemas.microsoft.com/office/drawing/2014/main" id="{22B209C8-0019-3049-B7C3-1579BC6CE3C2}"/>
                </a:ext>
              </a:extLst>
            </p:cNvPr>
            <p:cNvSpPr>
              <a:spLocks noChangeArrowheads="1"/>
            </p:cNvSpPr>
            <p:nvPr/>
          </p:nvSpPr>
          <p:spPr bwMode="auto">
            <a:xfrm>
              <a:off x="1563533" y="997241"/>
              <a:ext cx="2254560"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2100" dirty="0" err="1">
                  <a:solidFill>
                    <a:schemeClr val="tx2"/>
                  </a:solidFill>
                  <a:latin typeface="Helvetica Neue Regular" charset="0"/>
                </a:rPr>
                <a:t>LogRecord</a:t>
              </a:r>
              <a:r>
                <a:rPr lang="en-US" altLang="x-none" sz="2100" dirty="0">
                  <a:solidFill>
                    <a:schemeClr val="tx2"/>
                  </a:solidFill>
                  <a:latin typeface="Helvetica Neue Regular" charset="0"/>
                </a:rPr>
                <a:t> fields:</a:t>
              </a:r>
            </a:p>
          </p:txBody>
        </p:sp>
        <p:sp>
          <p:nvSpPr>
            <p:cNvPr id="59" name="Line 16">
              <a:extLst>
                <a:ext uri="{FF2B5EF4-FFF2-40B4-BE49-F238E27FC236}">
                  <a16:creationId xmlns:a16="http://schemas.microsoft.com/office/drawing/2014/main" id="{F7896193-D1DB-F048-8701-D76C12DDC963}"/>
                </a:ext>
              </a:extLst>
            </p:cNvPr>
            <p:cNvSpPr>
              <a:spLocks noChangeShapeType="1"/>
            </p:cNvSpPr>
            <p:nvPr/>
          </p:nvSpPr>
          <p:spPr bwMode="auto">
            <a:xfrm>
              <a:off x="2514600" y="3045619"/>
              <a:ext cx="0" cy="3905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17">
              <a:extLst>
                <a:ext uri="{FF2B5EF4-FFF2-40B4-BE49-F238E27FC236}">
                  <a16:creationId xmlns:a16="http://schemas.microsoft.com/office/drawing/2014/main" id="{36E6E9B2-3879-F54A-B649-B626471DD424}"/>
                </a:ext>
              </a:extLst>
            </p:cNvPr>
            <p:cNvSpPr>
              <a:spLocks noChangeShapeType="1"/>
            </p:cNvSpPr>
            <p:nvPr/>
          </p:nvSpPr>
          <p:spPr bwMode="auto">
            <a:xfrm>
              <a:off x="2514600" y="3559969"/>
              <a:ext cx="0" cy="3905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18">
              <a:extLst>
                <a:ext uri="{FF2B5EF4-FFF2-40B4-BE49-F238E27FC236}">
                  <a16:creationId xmlns:a16="http://schemas.microsoft.com/office/drawing/2014/main" id="{C928848F-4E06-B345-B0E0-632F9EEA9DFA}"/>
                </a:ext>
              </a:extLst>
            </p:cNvPr>
            <p:cNvSpPr>
              <a:spLocks noChangeShapeType="1"/>
            </p:cNvSpPr>
            <p:nvPr/>
          </p:nvSpPr>
          <p:spPr bwMode="auto">
            <a:xfrm flipH="1" flipV="1">
              <a:off x="2452688" y="3493294"/>
              <a:ext cx="66675" cy="66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 name="Line 19">
              <a:extLst>
                <a:ext uri="{FF2B5EF4-FFF2-40B4-BE49-F238E27FC236}">
                  <a16:creationId xmlns:a16="http://schemas.microsoft.com/office/drawing/2014/main" id="{C36A0729-0F8F-E349-8A44-74064AF5CD17}"/>
                </a:ext>
              </a:extLst>
            </p:cNvPr>
            <p:cNvSpPr>
              <a:spLocks noChangeShapeType="1"/>
            </p:cNvSpPr>
            <p:nvPr/>
          </p:nvSpPr>
          <p:spPr bwMode="auto">
            <a:xfrm flipV="1">
              <a:off x="2462213" y="3436144"/>
              <a:ext cx="47625" cy="66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3" name="Line 20">
              <a:extLst>
                <a:ext uri="{FF2B5EF4-FFF2-40B4-BE49-F238E27FC236}">
                  <a16:creationId xmlns:a16="http://schemas.microsoft.com/office/drawing/2014/main" id="{256E26B6-6621-E043-9DC0-F5C8213EB55B}"/>
                </a:ext>
              </a:extLst>
            </p:cNvPr>
            <p:cNvSpPr>
              <a:spLocks noChangeShapeType="1"/>
            </p:cNvSpPr>
            <p:nvPr/>
          </p:nvSpPr>
          <p:spPr bwMode="auto">
            <a:xfrm flipV="1">
              <a:off x="2519363" y="2864644"/>
              <a:ext cx="161925" cy="180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 name="Line 21">
              <a:extLst>
                <a:ext uri="{FF2B5EF4-FFF2-40B4-BE49-F238E27FC236}">
                  <a16:creationId xmlns:a16="http://schemas.microsoft.com/office/drawing/2014/main" id="{A1B6E724-0E5E-4A49-87A4-23D541D92BC3}"/>
                </a:ext>
              </a:extLst>
            </p:cNvPr>
            <p:cNvSpPr>
              <a:spLocks noChangeShapeType="1"/>
            </p:cNvSpPr>
            <p:nvPr/>
          </p:nvSpPr>
          <p:spPr bwMode="auto">
            <a:xfrm flipH="1" flipV="1">
              <a:off x="2509838" y="3950494"/>
              <a:ext cx="180975" cy="180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 name="Rectangle 22">
              <a:extLst>
                <a:ext uri="{FF2B5EF4-FFF2-40B4-BE49-F238E27FC236}">
                  <a16:creationId xmlns:a16="http://schemas.microsoft.com/office/drawing/2014/main" id="{E2F5D869-1536-7048-A314-A43674E31EB6}"/>
                </a:ext>
              </a:extLst>
            </p:cNvPr>
            <p:cNvSpPr>
              <a:spLocks noChangeArrowheads="1"/>
            </p:cNvSpPr>
            <p:nvPr/>
          </p:nvSpPr>
          <p:spPr bwMode="auto">
            <a:xfrm>
              <a:off x="1584723" y="3082529"/>
              <a:ext cx="914193" cy="89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update</a:t>
              </a:r>
            </a:p>
            <a:p>
              <a:r>
                <a:rPr lang="en-US" altLang="x-none" sz="1800" dirty="0">
                  <a:solidFill>
                    <a:schemeClr val="tx2"/>
                  </a:solidFill>
                  <a:latin typeface="Helvetica Neue Regular" charset="0"/>
                </a:rPr>
                <a:t>records</a:t>
              </a:r>
            </a:p>
            <a:p>
              <a:r>
                <a:rPr lang="en-US" altLang="x-none" sz="1800" dirty="0">
                  <a:solidFill>
                    <a:schemeClr val="tx2"/>
                  </a:solidFill>
                  <a:latin typeface="Helvetica Neue Regular" charset="0"/>
                </a:rPr>
                <a:t>only</a:t>
              </a:r>
            </a:p>
          </p:txBody>
        </p:sp>
        <p:sp>
          <p:nvSpPr>
            <p:cNvPr id="66" name="Rectangle 23" descr="LSN&#10;prevLSN&#10;XID&#10;for updates:&#10;type, pageId, length, offset, before-image, after-image" title="LogRecrod Fields">
              <a:extLst>
                <a:ext uri="{FF2B5EF4-FFF2-40B4-BE49-F238E27FC236}">
                  <a16:creationId xmlns:a16="http://schemas.microsoft.com/office/drawing/2014/main" id="{2963E528-AAE4-444B-99FB-50F0BE27AA7A}"/>
                </a:ext>
              </a:extLst>
            </p:cNvPr>
            <p:cNvSpPr>
              <a:spLocks noChangeArrowheads="1"/>
            </p:cNvSpPr>
            <p:nvPr/>
          </p:nvSpPr>
          <p:spPr bwMode="auto">
            <a:xfrm>
              <a:off x="1314450" y="857250"/>
              <a:ext cx="2857500" cy="3771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grpSp>
        <p:nvGrpSpPr>
          <p:cNvPr id="24" name="Group 23" descr="Roll out log: LSNs&#10;DB: PageLSNs&#10;RAM: flushedLSN" title="KEY">
            <a:extLst>
              <a:ext uri="{FF2B5EF4-FFF2-40B4-BE49-F238E27FC236}">
                <a16:creationId xmlns:a16="http://schemas.microsoft.com/office/drawing/2014/main" id="{9036F9C2-0475-47CC-90BA-B3A8B46B8549}"/>
              </a:ext>
            </a:extLst>
          </p:cNvPr>
          <p:cNvGrpSpPr/>
          <p:nvPr/>
        </p:nvGrpSpPr>
        <p:grpSpPr>
          <a:xfrm>
            <a:off x="4519613" y="119063"/>
            <a:ext cx="3362325" cy="962025"/>
            <a:chOff x="4519613" y="119063"/>
            <a:chExt cx="3362325" cy="962025"/>
          </a:xfrm>
        </p:grpSpPr>
        <p:sp>
          <p:nvSpPr>
            <p:cNvPr id="25" name="Rectangle 24">
              <a:extLst>
                <a:ext uri="{FF2B5EF4-FFF2-40B4-BE49-F238E27FC236}">
                  <a16:creationId xmlns:a16="http://schemas.microsoft.com/office/drawing/2014/main" id="{6101194A-D9BB-406F-9823-E98E8E26149A}"/>
                </a:ext>
              </a:extLst>
            </p:cNvPr>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6" name="Rectangle 6">
              <a:extLst>
                <a:ext uri="{FF2B5EF4-FFF2-40B4-BE49-F238E27FC236}">
                  <a16:creationId xmlns:a16="http://schemas.microsoft.com/office/drawing/2014/main" id="{E7FCBDAA-EDD9-477E-8881-B6D0EAD5B414}"/>
                </a:ext>
              </a:extLst>
            </p:cNvPr>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27" name="Rectangle 14">
              <a:extLst>
                <a:ext uri="{FF2B5EF4-FFF2-40B4-BE49-F238E27FC236}">
                  <a16:creationId xmlns:a16="http://schemas.microsoft.com/office/drawing/2014/main" id="{C49C4BBE-7884-4FC3-AE81-29D270524D99}"/>
                </a:ext>
              </a:extLst>
            </p:cNvPr>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28" name="Rectangle 39">
              <a:extLst>
                <a:ext uri="{FF2B5EF4-FFF2-40B4-BE49-F238E27FC236}">
                  <a16:creationId xmlns:a16="http://schemas.microsoft.com/office/drawing/2014/main" id="{33D2C758-BC6F-41EC-B6FD-A050FE634791}"/>
                </a:ext>
              </a:extLst>
            </p:cNvPr>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29" name="Rectangle 40">
              <a:extLst>
                <a:ext uri="{FF2B5EF4-FFF2-40B4-BE49-F238E27FC236}">
                  <a16:creationId xmlns:a16="http://schemas.microsoft.com/office/drawing/2014/main" id="{1BB99CAA-73DE-476D-BBC8-125F7E58E501}"/>
                </a:ext>
              </a:extLst>
            </p:cNvPr>
            <p:cNvSpPr>
              <a:spLocks noChangeArrowheads="1"/>
            </p:cNvSpPr>
            <p:nvPr/>
          </p:nvSpPr>
          <p:spPr bwMode="auto">
            <a:xfrm>
              <a:off x="4519613" y="119063"/>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30" name="Group 29">
              <a:extLst>
                <a:ext uri="{FF2B5EF4-FFF2-40B4-BE49-F238E27FC236}">
                  <a16:creationId xmlns:a16="http://schemas.microsoft.com/office/drawing/2014/main" id="{43667871-22B0-4CF3-A8DE-67E78ED2C5B9}"/>
                </a:ext>
              </a:extLst>
            </p:cNvPr>
            <p:cNvGrpSpPr/>
            <p:nvPr/>
          </p:nvGrpSpPr>
          <p:grpSpPr>
            <a:xfrm>
              <a:off x="5715436" y="247055"/>
              <a:ext cx="816082" cy="450024"/>
              <a:chOff x="5863582" y="4974281"/>
              <a:chExt cx="3132137" cy="1727200"/>
            </a:xfrm>
          </p:grpSpPr>
          <p:pic>
            <p:nvPicPr>
              <p:cNvPr id="39" name="Picture 5" descr="skitched-3-4.jpg">
                <a:extLst>
                  <a:ext uri="{FF2B5EF4-FFF2-40B4-BE49-F238E27FC236}">
                    <a16:creationId xmlns:a16="http://schemas.microsoft.com/office/drawing/2014/main" id="{E624BF77-438D-4C39-837F-3F682623BF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96D91088-F1C8-4FA4-B442-7BB2B065C929}"/>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p>
            </p:txBody>
          </p:sp>
        </p:grpSp>
        <p:grpSp>
          <p:nvGrpSpPr>
            <p:cNvPr id="31" name="Group 30">
              <a:extLst>
                <a:ext uri="{FF2B5EF4-FFF2-40B4-BE49-F238E27FC236}">
                  <a16:creationId xmlns:a16="http://schemas.microsoft.com/office/drawing/2014/main" id="{CC865D6E-8CD2-4A3A-965A-E6131CEADA21}"/>
                </a:ext>
              </a:extLst>
            </p:cNvPr>
            <p:cNvGrpSpPr/>
            <p:nvPr/>
          </p:nvGrpSpPr>
          <p:grpSpPr>
            <a:xfrm>
              <a:off x="4694389" y="230956"/>
              <a:ext cx="822968" cy="457595"/>
              <a:chOff x="979247" y="3371546"/>
              <a:chExt cx="2656685" cy="1477194"/>
            </a:xfrm>
          </p:grpSpPr>
          <p:sp>
            <p:nvSpPr>
              <p:cNvPr id="35" name="Parallelogram 34" descr="Roll out log: LSNs&#10;DB: PageLSNs&#10;RAM: flushedLSN" title="KEY">
                <a:extLst>
                  <a:ext uri="{FF2B5EF4-FFF2-40B4-BE49-F238E27FC236}">
                    <a16:creationId xmlns:a16="http://schemas.microsoft.com/office/drawing/2014/main" id="{D795EE5F-C7A1-40B9-9420-80CE7A9AD525}"/>
                  </a:ext>
                </a:extLst>
              </p:cNvPr>
              <p:cNvSpPr/>
              <p:nvPr/>
            </p:nvSpPr>
            <p:spPr bwMode="auto">
              <a:xfrm>
                <a:off x="1754401" y="4550707"/>
                <a:ext cx="1881531" cy="274980"/>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6" name="Oval 14" descr="Oak">
                <a:extLst>
                  <a:ext uri="{FF2B5EF4-FFF2-40B4-BE49-F238E27FC236}">
                    <a16:creationId xmlns:a16="http://schemas.microsoft.com/office/drawing/2014/main" id="{9D21C979-94A9-4E88-A7B4-60A74C944ED5}"/>
                  </a:ext>
                </a:extLst>
              </p:cNvPr>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37" name="Oval 19">
                <a:extLst>
                  <a:ext uri="{FF2B5EF4-FFF2-40B4-BE49-F238E27FC236}">
                    <a16:creationId xmlns:a16="http://schemas.microsoft.com/office/drawing/2014/main" id="{C2B8562E-5A16-447D-AF64-0BA793F6EFA1}"/>
                  </a:ext>
                </a:extLst>
              </p:cNvPr>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38" name="Oval 20">
                <a:extLst>
                  <a:ext uri="{FF2B5EF4-FFF2-40B4-BE49-F238E27FC236}">
                    <a16:creationId xmlns:a16="http://schemas.microsoft.com/office/drawing/2014/main" id="{7A9396FB-73E7-42B3-BFC4-B7408A805D23}"/>
                  </a:ext>
                </a:extLst>
              </p:cNvPr>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nvGrpSpPr>
            <p:cNvPr id="32" name="Group 31">
              <a:extLst>
                <a:ext uri="{FF2B5EF4-FFF2-40B4-BE49-F238E27FC236}">
                  <a16:creationId xmlns:a16="http://schemas.microsoft.com/office/drawing/2014/main" id="{59F41925-594C-4E0E-AAE6-70B2F999E98B}"/>
                </a:ext>
              </a:extLst>
            </p:cNvPr>
            <p:cNvGrpSpPr/>
            <p:nvPr/>
          </p:nvGrpSpPr>
          <p:grpSpPr>
            <a:xfrm>
              <a:off x="6830359" y="241438"/>
              <a:ext cx="874229" cy="461258"/>
              <a:chOff x="4768081" y="3045380"/>
              <a:chExt cx="3862832" cy="933387"/>
            </a:xfrm>
          </p:grpSpPr>
          <p:pic>
            <p:nvPicPr>
              <p:cNvPr id="33" name="Picture 32" descr="Roll out log: LSNs&#10;DB: PageLSNs&#10;RAM: flushedLSN" title="Key">
                <a:extLst>
                  <a:ext uri="{FF2B5EF4-FFF2-40B4-BE49-F238E27FC236}">
                    <a16:creationId xmlns:a16="http://schemas.microsoft.com/office/drawing/2014/main" id="{24E110C7-65F6-4DD6-9438-240DFCCCF32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34" name="Rectangle 33" descr="Roll out log: LSNs&#10;DB: PageLSNs&#10;RAM: flushedLSN" title="KEY">
                <a:extLst>
                  <a:ext uri="{FF2B5EF4-FFF2-40B4-BE49-F238E27FC236}">
                    <a16:creationId xmlns:a16="http://schemas.microsoft.com/office/drawing/2014/main" id="{02785AC6-2291-4F16-8080-C979FF062910}"/>
                  </a:ext>
                </a:extLst>
              </p:cNvPr>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
        <p:nvSpPr>
          <p:cNvPr id="41" name="Rectangle 6">
            <a:extLst>
              <a:ext uri="{FF2B5EF4-FFF2-40B4-BE49-F238E27FC236}">
                <a16:creationId xmlns:a16="http://schemas.microsoft.com/office/drawing/2014/main" id="{B38DB8FA-0A88-4BDE-A0B8-26947CAB1869}"/>
              </a:ext>
            </a:extLst>
          </p:cNvPr>
          <p:cNvSpPr>
            <a:spLocks noChangeArrowheads="1"/>
          </p:cNvSpPr>
          <p:nvPr/>
        </p:nvSpPr>
        <p:spPr bwMode="auto">
          <a:xfrm>
            <a:off x="4572000" y="851963"/>
            <a:ext cx="9834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prevLSNs</a:t>
            </a:r>
            <a:endParaRPr lang="en-US" altLang="x-none" sz="1500" dirty="0">
              <a:solidFill>
                <a:schemeClr val="accent2"/>
              </a:solidFill>
              <a:latin typeface="Helvetica Neue Regular" charset="0"/>
            </a:endParaRPr>
          </a:p>
        </p:txBody>
      </p:sp>
    </p:spTree>
    <p:extLst>
      <p:ext uri="{BB962C8B-B14F-4D97-AF65-F5344CB8AC3E}">
        <p14:creationId xmlns:p14="http://schemas.microsoft.com/office/powerpoint/2010/main" val="97447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altLang="x-none"/>
              <a:t>Motivation</a:t>
            </a:r>
          </a:p>
        </p:txBody>
      </p:sp>
      <p:sp>
        <p:nvSpPr>
          <p:cNvPr id="19461" name="Rectangle 5"/>
          <p:cNvSpPr>
            <a:spLocks noGrp="1" noChangeArrowheads="1"/>
          </p:cNvSpPr>
          <p:nvPr>
            <p:ph type="body" idx="1"/>
          </p:nvPr>
        </p:nvSpPr>
        <p:spPr/>
        <p:txBody>
          <a:bodyPr>
            <a:normAutofit fontScale="92500" lnSpcReduction="10000"/>
          </a:bodyPr>
          <a:lstStyle/>
          <a:p>
            <a:r>
              <a:rPr lang="en-US" altLang="x-none" dirty="0"/>
              <a:t>Atomicity: </a:t>
            </a:r>
          </a:p>
          <a:p>
            <a:pPr lvl="1"/>
            <a:r>
              <a:rPr lang="en-US" altLang="x-none" dirty="0"/>
              <a:t>Transactions may abort (</a:t>
            </a:r>
            <a:r>
              <a:rPr lang="ja-JP" altLang="en-US" dirty="0"/>
              <a:t>“</a:t>
            </a:r>
            <a:r>
              <a:rPr lang="en-US" altLang="ja-JP" dirty="0"/>
              <a:t>Rollback</a:t>
            </a:r>
            <a:r>
              <a:rPr lang="ja-JP" altLang="en-US" dirty="0"/>
              <a:t>”</a:t>
            </a:r>
            <a:r>
              <a:rPr lang="en-US" altLang="ja-JP" dirty="0"/>
              <a:t>).</a:t>
            </a:r>
          </a:p>
          <a:p>
            <a:r>
              <a:rPr lang="en-US" altLang="x-none" dirty="0"/>
              <a:t>Durability:</a:t>
            </a:r>
          </a:p>
          <a:p>
            <a:pPr lvl="1"/>
            <a:r>
              <a:rPr lang="en-US" altLang="x-none" dirty="0"/>
              <a:t>What if DBMS stops running?</a:t>
            </a:r>
          </a:p>
          <a:p>
            <a:pPr>
              <a:spcBef>
                <a:spcPts val="1500"/>
              </a:spcBef>
            </a:pPr>
            <a:r>
              <a:rPr lang="en-US" altLang="x-none" dirty="0">
                <a:latin typeface="Helvetica Neue Regular" charset="0"/>
              </a:rPr>
              <a:t>Desired state after system restarts:</a:t>
            </a:r>
            <a:endParaRPr lang="en-US" altLang="x-none" sz="2300" dirty="0">
              <a:latin typeface="Helvetica Neue Regular" charset="0"/>
            </a:endParaRPr>
          </a:p>
          <a:p>
            <a:pPr>
              <a:buClr>
                <a:schemeClr val="tx1"/>
              </a:buClr>
            </a:pPr>
            <a:r>
              <a:rPr lang="en-US" altLang="x-none" sz="1800" dirty="0">
                <a:solidFill>
                  <a:srgbClr val="0000FF"/>
                </a:solidFill>
                <a:latin typeface="Helvetica Neue Regular" charset="0"/>
              </a:rPr>
              <a:t>T1</a:t>
            </a:r>
            <a:r>
              <a:rPr lang="en-US" altLang="x-none" sz="1800" dirty="0">
                <a:latin typeface="Helvetica Neue Regular" charset="0"/>
              </a:rPr>
              <a:t> &amp; </a:t>
            </a:r>
            <a:r>
              <a:rPr lang="en-US" altLang="x-none" sz="1800" dirty="0">
                <a:solidFill>
                  <a:srgbClr val="0000FF"/>
                </a:solidFill>
                <a:latin typeface="Helvetica Neue Regular" charset="0"/>
              </a:rPr>
              <a:t>T3</a:t>
            </a:r>
            <a:r>
              <a:rPr lang="en-US" altLang="x-none" sz="1800" dirty="0">
                <a:latin typeface="Helvetica Neue Regular" charset="0"/>
              </a:rPr>
              <a:t> should be </a:t>
            </a:r>
            <a:r>
              <a:rPr lang="en-US" altLang="x-none" sz="1800" dirty="0">
                <a:solidFill>
                  <a:srgbClr val="0000FF"/>
                </a:solidFill>
                <a:latin typeface="Helvetica Neue Regular" charset="0"/>
              </a:rPr>
              <a:t>durable.</a:t>
            </a:r>
            <a:endParaRPr lang="en-US" altLang="x-none" sz="1800" dirty="0">
              <a:latin typeface="Helvetica Neue Regular" charset="0"/>
            </a:endParaRPr>
          </a:p>
          <a:p>
            <a:pPr>
              <a:buClr>
                <a:schemeClr val="tx1"/>
              </a:buClr>
            </a:pPr>
            <a:r>
              <a:rPr lang="en-US" altLang="x-none" sz="1800" dirty="0">
                <a:solidFill>
                  <a:srgbClr val="FF0000"/>
                </a:solidFill>
                <a:latin typeface="Helvetica Neue Regular" charset="0"/>
              </a:rPr>
              <a:t>T2, T4 </a:t>
            </a:r>
            <a:r>
              <a:rPr lang="en-US" altLang="x-none" sz="1800" dirty="0">
                <a:latin typeface="Helvetica Neue Regular" charset="0"/>
              </a:rPr>
              <a:t>&amp; </a:t>
            </a:r>
            <a:r>
              <a:rPr lang="en-US" altLang="x-none" sz="1800" dirty="0">
                <a:solidFill>
                  <a:srgbClr val="FF0000"/>
                </a:solidFill>
                <a:latin typeface="Helvetica Neue Regular" charset="0"/>
              </a:rPr>
              <a:t>T5 </a:t>
            </a:r>
            <a:r>
              <a:rPr lang="en-US" altLang="x-none" sz="1800" dirty="0">
                <a:latin typeface="Helvetica Neue Regular" charset="0"/>
              </a:rPr>
              <a:t>should be </a:t>
            </a:r>
            <a:r>
              <a:rPr lang="en-US" altLang="x-none" sz="1800" dirty="0">
                <a:solidFill>
                  <a:srgbClr val="FF0000"/>
                </a:solidFill>
                <a:latin typeface="Helvetica Neue Regular" charset="0"/>
              </a:rPr>
              <a:t>aborted </a:t>
            </a:r>
            <a:r>
              <a:rPr lang="en-US" altLang="x-none" sz="1800" dirty="0">
                <a:latin typeface="Helvetica Neue Regular" charset="0"/>
              </a:rPr>
              <a:t>(effects not seen).</a:t>
            </a:r>
          </a:p>
          <a:p>
            <a:pPr>
              <a:buClr>
                <a:schemeClr val="tx1"/>
              </a:buClr>
            </a:pPr>
            <a:endParaRPr lang="en-US" altLang="x-none" sz="1800" dirty="0">
              <a:latin typeface="Helvetica Neue Regular" charset="0"/>
            </a:endParaRPr>
          </a:p>
          <a:p>
            <a:pPr>
              <a:buClr>
                <a:schemeClr val="tx1"/>
              </a:buClr>
            </a:pPr>
            <a:r>
              <a:rPr lang="en-US" altLang="x-none" sz="1800" dirty="0">
                <a:latin typeface="Helvetica Neue Regular" charset="0"/>
              </a:rPr>
              <a:t>Questions:</a:t>
            </a:r>
          </a:p>
          <a:p>
            <a:pPr lvl="1">
              <a:buClr>
                <a:schemeClr val="tx1"/>
              </a:buClr>
            </a:pPr>
            <a:r>
              <a:rPr lang="en-US" altLang="x-none" sz="1600" dirty="0">
                <a:latin typeface="Helvetica Neue Regular" charset="0"/>
              </a:rPr>
              <a:t>Why do transactions abort?</a:t>
            </a:r>
          </a:p>
          <a:p>
            <a:pPr lvl="1">
              <a:buClr>
                <a:schemeClr val="tx1"/>
              </a:buClr>
            </a:pPr>
            <a:r>
              <a:rPr lang="en-US" altLang="x-none" sz="1600" dirty="0">
                <a:latin typeface="Helvetica Neue Regular" charset="0"/>
              </a:rPr>
              <a:t>Why do DBMSs stop running?</a:t>
            </a:r>
          </a:p>
          <a:p>
            <a:pPr lvl="1"/>
            <a:endParaRPr lang="en-US" altLang="x-none" dirty="0"/>
          </a:p>
        </p:txBody>
      </p:sp>
      <p:grpSp>
        <p:nvGrpSpPr>
          <p:cNvPr id="5" name="Group 4" descr="T1: Does something, commits&#10;T2: Does something, aborts&#10;T3: Does something, commits&#10;T4: Does something, neither commits not aborts&#10;T5: Does something, neither commits not aborts&#10;CRASH" title="Diagram">
            <a:extLst>
              <a:ext uri="{FF2B5EF4-FFF2-40B4-BE49-F238E27FC236}">
                <a16:creationId xmlns:a16="http://schemas.microsoft.com/office/drawing/2014/main" id="{C87AE65D-4EFA-4E4B-981B-0830F485C31B}"/>
              </a:ext>
            </a:extLst>
          </p:cNvPr>
          <p:cNvGrpSpPr/>
          <p:nvPr/>
        </p:nvGrpSpPr>
        <p:grpSpPr>
          <a:xfrm>
            <a:off x="5657850" y="1200151"/>
            <a:ext cx="3387969" cy="1751169"/>
            <a:chOff x="5657850" y="1200151"/>
            <a:chExt cx="3387969" cy="1751169"/>
          </a:xfrm>
        </p:grpSpPr>
        <p:sp>
          <p:nvSpPr>
            <p:cNvPr id="19462" name="Rectangle 6"/>
            <p:cNvSpPr>
              <a:spLocks noChangeArrowheads="1"/>
            </p:cNvSpPr>
            <p:nvPr/>
          </p:nvSpPr>
          <p:spPr bwMode="auto">
            <a:xfrm>
              <a:off x="8281987" y="1245395"/>
              <a:ext cx="763832"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accent2"/>
                  </a:solidFill>
                  <a:latin typeface="Helvetica Neue Regular" charset="0"/>
                </a:rPr>
                <a:t>crash!</a:t>
              </a:r>
            </a:p>
          </p:txBody>
        </p:sp>
        <p:sp>
          <p:nvSpPr>
            <p:cNvPr id="19464" name="Rectangle 8"/>
            <p:cNvSpPr>
              <a:spLocks noChangeArrowheads="1"/>
            </p:cNvSpPr>
            <p:nvPr/>
          </p:nvSpPr>
          <p:spPr bwMode="auto">
            <a:xfrm>
              <a:off x="5720953" y="1498998"/>
              <a:ext cx="398347" cy="145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T1</a:t>
              </a:r>
            </a:p>
            <a:p>
              <a:r>
                <a:rPr lang="en-US" altLang="x-none" sz="1800" dirty="0">
                  <a:solidFill>
                    <a:schemeClr val="tx2"/>
                  </a:solidFill>
                  <a:latin typeface="Helvetica Neue Regular" charset="0"/>
                </a:rPr>
                <a:t>T2</a:t>
              </a:r>
            </a:p>
            <a:p>
              <a:r>
                <a:rPr lang="en-US" altLang="x-none" sz="1800" dirty="0">
                  <a:solidFill>
                    <a:schemeClr val="tx2"/>
                  </a:solidFill>
                  <a:latin typeface="Helvetica Neue Regular" charset="0"/>
                </a:rPr>
                <a:t>T3</a:t>
              </a:r>
            </a:p>
            <a:p>
              <a:r>
                <a:rPr lang="en-US" altLang="x-none" sz="1800" dirty="0">
                  <a:solidFill>
                    <a:schemeClr val="tx2"/>
                  </a:solidFill>
                  <a:latin typeface="Helvetica Neue Regular" charset="0"/>
                </a:rPr>
                <a:t>T4</a:t>
              </a:r>
            </a:p>
            <a:p>
              <a:r>
                <a:rPr lang="en-US" altLang="x-none" sz="1800" dirty="0">
                  <a:solidFill>
                    <a:schemeClr val="tx2"/>
                  </a:solidFill>
                  <a:latin typeface="Helvetica Neue Regular" charset="0"/>
                </a:rPr>
                <a:t>T5</a:t>
              </a:r>
            </a:p>
          </p:txBody>
        </p:sp>
        <p:sp>
          <p:nvSpPr>
            <p:cNvPr id="19465" name="Line 9"/>
            <p:cNvSpPr>
              <a:spLocks noChangeShapeType="1"/>
            </p:cNvSpPr>
            <p:nvPr/>
          </p:nvSpPr>
          <p:spPr bwMode="auto">
            <a:xfrm>
              <a:off x="6222206" y="1646635"/>
              <a:ext cx="852488" cy="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66" name="Line 10"/>
            <p:cNvSpPr>
              <a:spLocks noChangeShapeType="1"/>
            </p:cNvSpPr>
            <p:nvPr/>
          </p:nvSpPr>
          <p:spPr bwMode="auto">
            <a:xfrm>
              <a:off x="6644878" y="1872854"/>
              <a:ext cx="851297" cy="0"/>
            </a:xfrm>
            <a:prstGeom prst="line">
              <a:avLst/>
            </a:prstGeom>
            <a:noFill/>
            <a:ln w="508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67" name="Line 11"/>
            <p:cNvSpPr>
              <a:spLocks noChangeShapeType="1"/>
            </p:cNvSpPr>
            <p:nvPr/>
          </p:nvSpPr>
          <p:spPr bwMode="auto">
            <a:xfrm>
              <a:off x="6962774" y="2159794"/>
              <a:ext cx="852488" cy="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68" name="Line 12"/>
            <p:cNvSpPr>
              <a:spLocks noChangeShapeType="1"/>
            </p:cNvSpPr>
            <p:nvPr/>
          </p:nvSpPr>
          <p:spPr bwMode="auto">
            <a:xfrm>
              <a:off x="6123384" y="2439592"/>
              <a:ext cx="2543175" cy="0"/>
            </a:xfrm>
            <a:prstGeom prst="line">
              <a:avLst/>
            </a:prstGeom>
            <a:noFill/>
            <a:ln w="508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69" name="Line 13"/>
            <p:cNvSpPr>
              <a:spLocks noChangeShapeType="1"/>
            </p:cNvSpPr>
            <p:nvPr/>
          </p:nvSpPr>
          <p:spPr bwMode="auto">
            <a:xfrm>
              <a:off x="8097441" y="2674144"/>
              <a:ext cx="571500" cy="0"/>
            </a:xfrm>
            <a:prstGeom prst="line">
              <a:avLst/>
            </a:prstGeom>
            <a:noFill/>
            <a:ln w="508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0" name="Line 14"/>
            <p:cNvSpPr>
              <a:spLocks noChangeShapeType="1"/>
            </p:cNvSpPr>
            <p:nvPr/>
          </p:nvSpPr>
          <p:spPr bwMode="auto">
            <a:xfrm>
              <a:off x="8687991" y="1657351"/>
              <a:ext cx="0" cy="1179910"/>
            </a:xfrm>
            <a:prstGeom prst="line">
              <a:avLst/>
            </a:prstGeom>
            <a:noFill/>
            <a:ln w="508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1" name="Line 15"/>
            <p:cNvSpPr>
              <a:spLocks noChangeShapeType="1"/>
            </p:cNvSpPr>
            <p:nvPr/>
          </p:nvSpPr>
          <p:spPr bwMode="auto">
            <a:xfrm>
              <a:off x="6203156" y="1621632"/>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2" name="Line 16"/>
            <p:cNvSpPr>
              <a:spLocks noChangeShapeType="1"/>
            </p:cNvSpPr>
            <p:nvPr/>
          </p:nvSpPr>
          <p:spPr bwMode="auto">
            <a:xfrm>
              <a:off x="7093743" y="1621632"/>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3" name="Line 17"/>
            <p:cNvSpPr>
              <a:spLocks noChangeShapeType="1"/>
            </p:cNvSpPr>
            <p:nvPr/>
          </p:nvSpPr>
          <p:spPr bwMode="auto">
            <a:xfrm>
              <a:off x="6625828" y="1846660"/>
              <a:ext cx="0" cy="51197"/>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4" name="Line 18"/>
            <p:cNvSpPr>
              <a:spLocks noChangeShapeType="1"/>
            </p:cNvSpPr>
            <p:nvPr/>
          </p:nvSpPr>
          <p:spPr bwMode="auto">
            <a:xfrm>
              <a:off x="7515225" y="1846660"/>
              <a:ext cx="0" cy="51197"/>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5" name="Line 19"/>
            <p:cNvSpPr>
              <a:spLocks noChangeShapeType="1"/>
            </p:cNvSpPr>
            <p:nvPr/>
          </p:nvSpPr>
          <p:spPr bwMode="auto">
            <a:xfrm>
              <a:off x="6991350" y="2133600"/>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6" name="Line 20"/>
            <p:cNvSpPr>
              <a:spLocks noChangeShapeType="1"/>
            </p:cNvSpPr>
            <p:nvPr/>
          </p:nvSpPr>
          <p:spPr bwMode="auto">
            <a:xfrm>
              <a:off x="7824787" y="2133600"/>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7" name="Line 21"/>
            <p:cNvSpPr>
              <a:spLocks noChangeShapeType="1"/>
            </p:cNvSpPr>
            <p:nvPr/>
          </p:nvSpPr>
          <p:spPr bwMode="auto">
            <a:xfrm>
              <a:off x="6121003" y="2413398"/>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8" name="Line 22"/>
            <p:cNvSpPr>
              <a:spLocks noChangeShapeType="1"/>
            </p:cNvSpPr>
            <p:nvPr/>
          </p:nvSpPr>
          <p:spPr bwMode="auto">
            <a:xfrm>
              <a:off x="8078391" y="2646760"/>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9" name="Rectangle 23"/>
            <p:cNvSpPr>
              <a:spLocks noChangeArrowheads="1"/>
            </p:cNvSpPr>
            <p:nvPr/>
          </p:nvSpPr>
          <p:spPr bwMode="auto">
            <a:xfrm>
              <a:off x="5657850" y="1200151"/>
              <a:ext cx="3362325" cy="170497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19480" name="Text Box 24"/>
            <p:cNvSpPr txBox="1">
              <a:spLocks noChangeArrowheads="1"/>
            </p:cNvSpPr>
            <p:nvPr/>
          </p:nvSpPr>
          <p:spPr bwMode="auto">
            <a:xfrm>
              <a:off x="7521179" y="1709738"/>
              <a:ext cx="65915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latin typeface="Helvetica Neue Regular" charset="0"/>
                </a:rPr>
                <a:t>Abort</a:t>
              </a:r>
            </a:p>
          </p:txBody>
        </p:sp>
        <p:sp>
          <p:nvSpPr>
            <p:cNvPr id="19481" name="Text Box 25"/>
            <p:cNvSpPr txBox="1">
              <a:spLocks noChangeArrowheads="1"/>
            </p:cNvSpPr>
            <p:nvPr/>
          </p:nvSpPr>
          <p:spPr bwMode="auto">
            <a:xfrm>
              <a:off x="7138988" y="1481138"/>
              <a:ext cx="86594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latin typeface="Helvetica Neue Regular" charset="0"/>
                </a:rPr>
                <a:t>Commit</a:t>
              </a:r>
            </a:p>
          </p:txBody>
        </p:sp>
        <p:sp>
          <p:nvSpPr>
            <p:cNvPr id="19482" name="Text Box 26"/>
            <p:cNvSpPr txBox="1">
              <a:spLocks noChangeArrowheads="1"/>
            </p:cNvSpPr>
            <p:nvPr/>
          </p:nvSpPr>
          <p:spPr bwMode="auto">
            <a:xfrm>
              <a:off x="7824788" y="1995488"/>
              <a:ext cx="86594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latin typeface="Helvetica Neue Regular" charset="0"/>
                </a:rPr>
                <a:t>Commit</a:t>
              </a:r>
            </a:p>
          </p:txBody>
        </p:sp>
      </p:grpSp>
    </p:spTree>
    <p:extLst>
      <p:ext uri="{BB962C8B-B14F-4D97-AF65-F5344CB8AC3E}">
        <p14:creationId xmlns:p14="http://schemas.microsoft.com/office/powerpoint/2010/main" val="1865608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ltLang="x-none" dirty="0"/>
              <a:t>Log Records, Pt 3</a:t>
            </a:r>
          </a:p>
        </p:txBody>
      </p:sp>
      <p:sp>
        <p:nvSpPr>
          <p:cNvPr id="35845" name="Rectangle 5"/>
          <p:cNvSpPr>
            <a:spLocks noGrp="1" noChangeArrowheads="1"/>
          </p:cNvSpPr>
          <p:nvPr>
            <p:ph type="body" idx="1"/>
          </p:nvPr>
        </p:nvSpPr>
        <p:spPr>
          <a:xfrm>
            <a:off x="457200" y="1200151"/>
            <a:ext cx="8915400" cy="3394472"/>
          </a:xfrm>
        </p:spPr>
        <p:txBody>
          <a:bodyPr/>
          <a:lstStyle/>
          <a:p>
            <a:r>
              <a:rPr lang="en-US" altLang="x-none" dirty="0"/>
              <a:t>Update records contain sufficient information for </a:t>
            </a:r>
            <a:r>
              <a:rPr lang="en-US" altLang="x-none" b="1" dirty="0"/>
              <a:t>REDO and UNDO</a:t>
            </a:r>
          </a:p>
          <a:p>
            <a:pPr marL="3657600"/>
            <a:r>
              <a:rPr lang="en-US" altLang="x-none" dirty="0"/>
              <a:t>Our “physical diff” to the left works fine.</a:t>
            </a:r>
          </a:p>
          <a:p>
            <a:pPr marL="3657600"/>
            <a:r>
              <a:rPr lang="en-US" altLang="x-none" dirty="0"/>
              <a:t>There are other encodings that can be more space-efficient</a:t>
            </a:r>
          </a:p>
        </p:txBody>
      </p:sp>
      <p:grpSp>
        <p:nvGrpSpPr>
          <p:cNvPr id="44" name="Group 43" descr="LSN&#10;prevLSN&#10;XID&#10;for updates:&#10;type, pageId, length, offset, before-image, after-image" title="LogRecord fields">
            <a:extLst>
              <a:ext uri="{FF2B5EF4-FFF2-40B4-BE49-F238E27FC236}">
                <a16:creationId xmlns:a16="http://schemas.microsoft.com/office/drawing/2014/main" id="{5C52BEFA-2DFA-CF48-9F6E-6C99FA28260E}"/>
              </a:ext>
            </a:extLst>
          </p:cNvPr>
          <p:cNvGrpSpPr/>
          <p:nvPr/>
        </p:nvGrpSpPr>
        <p:grpSpPr>
          <a:xfrm>
            <a:off x="990600" y="2038349"/>
            <a:ext cx="4114800" cy="3341915"/>
            <a:chOff x="1314450" y="857250"/>
            <a:chExt cx="4343400" cy="4171950"/>
          </a:xfrm>
        </p:grpSpPr>
        <p:sp>
          <p:nvSpPr>
            <p:cNvPr id="45" name="Rectangle 2">
              <a:extLst>
                <a:ext uri="{FF2B5EF4-FFF2-40B4-BE49-F238E27FC236}">
                  <a16:creationId xmlns:a16="http://schemas.microsoft.com/office/drawing/2014/main" id="{CE4B9455-39EF-FF4B-802A-C789FAB4B99A}"/>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46" name="Rectangle 3">
              <a:extLst>
                <a:ext uri="{FF2B5EF4-FFF2-40B4-BE49-F238E27FC236}">
                  <a16:creationId xmlns:a16="http://schemas.microsoft.com/office/drawing/2014/main" id="{FD420033-7CF3-2248-AD10-82B35AB0CA8D}"/>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47" name="Rectangle 6">
              <a:extLst>
                <a:ext uri="{FF2B5EF4-FFF2-40B4-BE49-F238E27FC236}">
                  <a16:creationId xmlns:a16="http://schemas.microsoft.com/office/drawing/2014/main" id="{8D36B32B-DFD3-C948-A7EB-7A772F636090}"/>
                </a:ext>
              </a:extLst>
            </p:cNvPr>
            <p:cNvSpPr>
              <a:spLocks noChangeArrowheads="1"/>
            </p:cNvSpPr>
            <p:nvPr/>
          </p:nvSpPr>
          <p:spPr bwMode="auto">
            <a:xfrm>
              <a:off x="2669381" y="1567688"/>
              <a:ext cx="983391" cy="69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600" u="sng" dirty="0">
                  <a:solidFill>
                    <a:srgbClr val="FF0000"/>
                  </a:solidFill>
                  <a:latin typeface="Helvetica Neue Regular" charset="0"/>
                </a:rPr>
                <a:t>LSN</a:t>
              </a:r>
            </a:p>
            <a:p>
              <a:r>
                <a:rPr lang="en-US" altLang="x-none" sz="1600" dirty="0" err="1">
                  <a:solidFill>
                    <a:srgbClr val="FF0000"/>
                  </a:solidFill>
                  <a:latin typeface="Helvetica Neue Regular" charset="0"/>
                </a:rPr>
                <a:t>prevLSN</a:t>
              </a:r>
              <a:endParaRPr lang="en-US" altLang="x-none" sz="1600" dirty="0">
                <a:solidFill>
                  <a:srgbClr val="FF0000"/>
                </a:solidFill>
                <a:latin typeface="Helvetica Neue Regular" charset="0"/>
              </a:endParaRPr>
            </a:p>
          </p:txBody>
        </p:sp>
        <p:sp>
          <p:nvSpPr>
            <p:cNvPr id="48" name="Rectangle 7">
              <a:extLst>
                <a:ext uri="{FF2B5EF4-FFF2-40B4-BE49-F238E27FC236}">
                  <a16:creationId xmlns:a16="http://schemas.microsoft.com/office/drawing/2014/main" id="{D43ED43B-BEC6-B34A-8352-1759C59582A7}"/>
                </a:ext>
              </a:extLst>
            </p:cNvPr>
            <p:cNvSpPr>
              <a:spLocks noChangeArrowheads="1"/>
            </p:cNvSpPr>
            <p:nvPr/>
          </p:nvSpPr>
          <p:spPr bwMode="auto">
            <a:xfrm>
              <a:off x="2669381" y="2211604"/>
              <a:ext cx="816769" cy="42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rgbClr val="FF0000"/>
                  </a:solidFill>
                  <a:latin typeface="Helvetica Neue Regular" charset="0"/>
                </a:rPr>
                <a:t>XID</a:t>
              </a:r>
            </a:p>
          </p:txBody>
        </p:sp>
        <p:sp>
          <p:nvSpPr>
            <p:cNvPr id="49" name="Rectangle 8">
              <a:extLst>
                <a:ext uri="{FF2B5EF4-FFF2-40B4-BE49-F238E27FC236}">
                  <a16:creationId xmlns:a16="http://schemas.microsoft.com/office/drawing/2014/main" id="{047E8940-B89E-4348-95E0-2D620EF550C4}"/>
                </a:ext>
              </a:extLst>
            </p:cNvPr>
            <p:cNvSpPr>
              <a:spLocks noChangeArrowheads="1"/>
            </p:cNvSpPr>
            <p:nvPr/>
          </p:nvSpPr>
          <p:spPr bwMode="auto">
            <a:xfrm>
              <a:off x="2669381" y="2456260"/>
              <a:ext cx="616757" cy="42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rgbClr val="FF0000"/>
                  </a:solidFill>
                  <a:latin typeface="Helvetica Neue Regular" charset="0"/>
                </a:rPr>
                <a:t>type</a:t>
              </a:r>
            </a:p>
          </p:txBody>
        </p:sp>
        <p:sp>
          <p:nvSpPr>
            <p:cNvPr id="50" name="Rectangle 9">
              <a:extLst>
                <a:ext uri="{FF2B5EF4-FFF2-40B4-BE49-F238E27FC236}">
                  <a16:creationId xmlns:a16="http://schemas.microsoft.com/office/drawing/2014/main" id="{CA613F6B-D66E-934B-B379-2400AF7A4889}"/>
                </a:ext>
              </a:extLst>
            </p:cNvPr>
            <p:cNvSpPr>
              <a:spLocks noChangeArrowheads="1"/>
            </p:cNvSpPr>
            <p:nvPr/>
          </p:nvSpPr>
          <p:spPr bwMode="auto">
            <a:xfrm>
              <a:off x="2669381" y="3027760"/>
              <a:ext cx="77345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length</a:t>
              </a:r>
            </a:p>
          </p:txBody>
        </p:sp>
        <p:sp>
          <p:nvSpPr>
            <p:cNvPr id="51" name="Rectangle 10">
              <a:extLst>
                <a:ext uri="{FF2B5EF4-FFF2-40B4-BE49-F238E27FC236}">
                  <a16:creationId xmlns:a16="http://schemas.microsoft.com/office/drawing/2014/main" id="{50F4C564-CC38-7E44-9909-7069BC4D5944}"/>
                </a:ext>
              </a:extLst>
            </p:cNvPr>
            <p:cNvSpPr>
              <a:spLocks noChangeArrowheads="1"/>
            </p:cNvSpPr>
            <p:nvPr/>
          </p:nvSpPr>
          <p:spPr bwMode="auto">
            <a:xfrm>
              <a:off x="2669382" y="2742010"/>
              <a:ext cx="87443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err="1">
                  <a:solidFill>
                    <a:schemeClr val="tx2"/>
                  </a:solidFill>
                  <a:latin typeface="Helvetica Neue Regular" charset="0"/>
                </a:rPr>
                <a:t>pageID</a:t>
              </a:r>
              <a:endParaRPr lang="en-US" altLang="x-none" sz="1800" dirty="0">
                <a:solidFill>
                  <a:schemeClr val="tx2"/>
                </a:solidFill>
                <a:latin typeface="Helvetica Neue Regular" charset="0"/>
              </a:endParaRPr>
            </a:p>
          </p:txBody>
        </p:sp>
        <p:sp>
          <p:nvSpPr>
            <p:cNvPr id="52" name="Rectangle 11">
              <a:extLst>
                <a:ext uri="{FF2B5EF4-FFF2-40B4-BE49-F238E27FC236}">
                  <a16:creationId xmlns:a16="http://schemas.microsoft.com/office/drawing/2014/main" id="{1D0FA777-4F24-B74B-94F9-3432FA737AA2}"/>
                </a:ext>
              </a:extLst>
            </p:cNvPr>
            <p:cNvSpPr>
              <a:spLocks noChangeArrowheads="1"/>
            </p:cNvSpPr>
            <p:nvPr/>
          </p:nvSpPr>
          <p:spPr bwMode="auto">
            <a:xfrm>
              <a:off x="2669381" y="3314701"/>
              <a:ext cx="71478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offset</a:t>
              </a:r>
            </a:p>
          </p:txBody>
        </p:sp>
        <p:sp>
          <p:nvSpPr>
            <p:cNvPr id="53" name="Rectangle 12">
              <a:extLst>
                <a:ext uri="{FF2B5EF4-FFF2-40B4-BE49-F238E27FC236}">
                  <a16:creationId xmlns:a16="http://schemas.microsoft.com/office/drawing/2014/main" id="{9FDFE674-D3CF-284F-8DD0-49BB9ADC8533}"/>
                </a:ext>
              </a:extLst>
            </p:cNvPr>
            <p:cNvSpPr>
              <a:spLocks noChangeArrowheads="1"/>
            </p:cNvSpPr>
            <p:nvPr/>
          </p:nvSpPr>
          <p:spPr bwMode="auto">
            <a:xfrm>
              <a:off x="2669382" y="3600451"/>
              <a:ext cx="151307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before-image</a:t>
              </a:r>
            </a:p>
          </p:txBody>
        </p:sp>
        <p:sp>
          <p:nvSpPr>
            <p:cNvPr id="54" name="Rectangle 13">
              <a:extLst>
                <a:ext uri="{FF2B5EF4-FFF2-40B4-BE49-F238E27FC236}">
                  <a16:creationId xmlns:a16="http://schemas.microsoft.com/office/drawing/2014/main" id="{08B75F49-8C8D-1E48-9E5E-465871FEC51E}"/>
                </a:ext>
              </a:extLst>
            </p:cNvPr>
            <p:cNvSpPr>
              <a:spLocks noChangeArrowheads="1"/>
            </p:cNvSpPr>
            <p:nvPr/>
          </p:nvSpPr>
          <p:spPr bwMode="auto">
            <a:xfrm>
              <a:off x="2669381" y="3888582"/>
              <a:ext cx="1307378"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after-image</a:t>
              </a:r>
            </a:p>
          </p:txBody>
        </p:sp>
        <p:sp>
          <p:nvSpPr>
            <p:cNvPr id="55" name="Rectangle 15">
              <a:extLst>
                <a:ext uri="{FF2B5EF4-FFF2-40B4-BE49-F238E27FC236}">
                  <a16:creationId xmlns:a16="http://schemas.microsoft.com/office/drawing/2014/main" id="{1CF42048-B8AF-4547-BB52-2B9F290B9352}"/>
                </a:ext>
              </a:extLst>
            </p:cNvPr>
            <p:cNvSpPr>
              <a:spLocks noChangeArrowheads="1"/>
            </p:cNvSpPr>
            <p:nvPr/>
          </p:nvSpPr>
          <p:spPr bwMode="auto">
            <a:xfrm>
              <a:off x="1563533" y="997241"/>
              <a:ext cx="2254560"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2100" dirty="0" err="1">
                  <a:solidFill>
                    <a:schemeClr val="tx2"/>
                  </a:solidFill>
                  <a:latin typeface="Helvetica Neue Regular" charset="0"/>
                </a:rPr>
                <a:t>LogRecord</a:t>
              </a:r>
              <a:r>
                <a:rPr lang="en-US" altLang="x-none" sz="2100" dirty="0">
                  <a:solidFill>
                    <a:schemeClr val="tx2"/>
                  </a:solidFill>
                  <a:latin typeface="Helvetica Neue Regular" charset="0"/>
                </a:rPr>
                <a:t> fields:</a:t>
              </a:r>
            </a:p>
          </p:txBody>
        </p:sp>
        <p:sp>
          <p:nvSpPr>
            <p:cNvPr id="56" name="Line 16">
              <a:extLst>
                <a:ext uri="{FF2B5EF4-FFF2-40B4-BE49-F238E27FC236}">
                  <a16:creationId xmlns:a16="http://schemas.microsoft.com/office/drawing/2014/main" id="{96ED1B9B-B466-364C-85E8-98D2A0C21174}"/>
                </a:ext>
              </a:extLst>
            </p:cNvPr>
            <p:cNvSpPr>
              <a:spLocks noChangeShapeType="1"/>
            </p:cNvSpPr>
            <p:nvPr/>
          </p:nvSpPr>
          <p:spPr bwMode="auto">
            <a:xfrm>
              <a:off x="2514600" y="3045619"/>
              <a:ext cx="0" cy="3905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7" name="Line 17">
              <a:extLst>
                <a:ext uri="{FF2B5EF4-FFF2-40B4-BE49-F238E27FC236}">
                  <a16:creationId xmlns:a16="http://schemas.microsoft.com/office/drawing/2014/main" id="{41FE9B37-4D13-8E40-8F55-C8AA4D64D725}"/>
                </a:ext>
              </a:extLst>
            </p:cNvPr>
            <p:cNvSpPr>
              <a:spLocks noChangeShapeType="1"/>
            </p:cNvSpPr>
            <p:nvPr/>
          </p:nvSpPr>
          <p:spPr bwMode="auto">
            <a:xfrm>
              <a:off x="2514600" y="3559969"/>
              <a:ext cx="0" cy="3905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 name="Line 18">
              <a:extLst>
                <a:ext uri="{FF2B5EF4-FFF2-40B4-BE49-F238E27FC236}">
                  <a16:creationId xmlns:a16="http://schemas.microsoft.com/office/drawing/2014/main" id="{5CBDC636-7B70-0947-9645-12FA6B7F75A6}"/>
                </a:ext>
              </a:extLst>
            </p:cNvPr>
            <p:cNvSpPr>
              <a:spLocks noChangeShapeType="1"/>
            </p:cNvSpPr>
            <p:nvPr/>
          </p:nvSpPr>
          <p:spPr bwMode="auto">
            <a:xfrm flipH="1" flipV="1">
              <a:off x="2452688" y="3493294"/>
              <a:ext cx="66675" cy="66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9" name="Line 19">
              <a:extLst>
                <a:ext uri="{FF2B5EF4-FFF2-40B4-BE49-F238E27FC236}">
                  <a16:creationId xmlns:a16="http://schemas.microsoft.com/office/drawing/2014/main" id="{F45686B4-2867-BA4B-B87C-D7E56B19D163}"/>
                </a:ext>
              </a:extLst>
            </p:cNvPr>
            <p:cNvSpPr>
              <a:spLocks noChangeShapeType="1"/>
            </p:cNvSpPr>
            <p:nvPr/>
          </p:nvSpPr>
          <p:spPr bwMode="auto">
            <a:xfrm flipV="1">
              <a:off x="2462213" y="3436144"/>
              <a:ext cx="47625" cy="66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20">
              <a:extLst>
                <a:ext uri="{FF2B5EF4-FFF2-40B4-BE49-F238E27FC236}">
                  <a16:creationId xmlns:a16="http://schemas.microsoft.com/office/drawing/2014/main" id="{214A4C08-CA63-DD40-AE71-05088EDA855A}"/>
                </a:ext>
              </a:extLst>
            </p:cNvPr>
            <p:cNvSpPr>
              <a:spLocks noChangeShapeType="1"/>
            </p:cNvSpPr>
            <p:nvPr/>
          </p:nvSpPr>
          <p:spPr bwMode="auto">
            <a:xfrm flipV="1">
              <a:off x="2519363" y="2864644"/>
              <a:ext cx="161925" cy="180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21">
              <a:extLst>
                <a:ext uri="{FF2B5EF4-FFF2-40B4-BE49-F238E27FC236}">
                  <a16:creationId xmlns:a16="http://schemas.microsoft.com/office/drawing/2014/main" id="{EFC1C538-EABC-D54B-A737-BDFCD29EF715}"/>
                </a:ext>
              </a:extLst>
            </p:cNvPr>
            <p:cNvSpPr>
              <a:spLocks noChangeShapeType="1"/>
            </p:cNvSpPr>
            <p:nvPr/>
          </p:nvSpPr>
          <p:spPr bwMode="auto">
            <a:xfrm flipH="1" flipV="1">
              <a:off x="2509838" y="3950494"/>
              <a:ext cx="180975" cy="180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 name="Rectangle 22">
              <a:extLst>
                <a:ext uri="{FF2B5EF4-FFF2-40B4-BE49-F238E27FC236}">
                  <a16:creationId xmlns:a16="http://schemas.microsoft.com/office/drawing/2014/main" id="{EF16327F-1269-E148-8ED5-3A429C40CDA0}"/>
                </a:ext>
              </a:extLst>
            </p:cNvPr>
            <p:cNvSpPr>
              <a:spLocks noChangeArrowheads="1"/>
            </p:cNvSpPr>
            <p:nvPr/>
          </p:nvSpPr>
          <p:spPr bwMode="auto">
            <a:xfrm>
              <a:off x="1584723" y="3082529"/>
              <a:ext cx="914193" cy="89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2"/>
                  </a:solidFill>
                  <a:latin typeface="Helvetica Neue Regular" charset="0"/>
                </a:rPr>
                <a:t>update</a:t>
              </a:r>
            </a:p>
            <a:p>
              <a:r>
                <a:rPr lang="en-US" altLang="x-none" sz="1800" dirty="0">
                  <a:solidFill>
                    <a:schemeClr val="tx2"/>
                  </a:solidFill>
                  <a:latin typeface="Helvetica Neue Regular" charset="0"/>
                </a:rPr>
                <a:t>records</a:t>
              </a:r>
            </a:p>
            <a:p>
              <a:r>
                <a:rPr lang="en-US" altLang="x-none" sz="1800" dirty="0">
                  <a:solidFill>
                    <a:schemeClr val="tx2"/>
                  </a:solidFill>
                  <a:latin typeface="Helvetica Neue Regular" charset="0"/>
                </a:rPr>
                <a:t>only</a:t>
              </a:r>
            </a:p>
          </p:txBody>
        </p:sp>
        <p:sp>
          <p:nvSpPr>
            <p:cNvPr id="63" name="Rectangle 23" descr="LSN&#10;prevLSN&#10;XID&#10;for updates:&#10;type, pageId, length, offset, before-image, after-image" title="LogRecrod Fields">
              <a:extLst>
                <a:ext uri="{FF2B5EF4-FFF2-40B4-BE49-F238E27FC236}">
                  <a16:creationId xmlns:a16="http://schemas.microsoft.com/office/drawing/2014/main" id="{0822D7C7-2597-424B-AC84-9B161E6BDCC5}"/>
                </a:ext>
              </a:extLst>
            </p:cNvPr>
            <p:cNvSpPr>
              <a:spLocks noChangeArrowheads="1"/>
            </p:cNvSpPr>
            <p:nvPr/>
          </p:nvSpPr>
          <p:spPr bwMode="auto">
            <a:xfrm>
              <a:off x="1314450" y="857250"/>
              <a:ext cx="2857500" cy="3771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grpSp>
        <p:nvGrpSpPr>
          <p:cNvPr id="24" name="Group 23" descr="Roll out log: LSNs&#10;DB: PageLSNs&#10;RAM: flushedLSN" title="KEY">
            <a:extLst>
              <a:ext uri="{FF2B5EF4-FFF2-40B4-BE49-F238E27FC236}">
                <a16:creationId xmlns:a16="http://schemas.microsoft.com/office/drawing/2014/main" id="{8DF10788-BAD7-46DC-9C44-5937BD371D60}"/>
              </a:ext>
            </a:extLst>
          </p:cNvPr>
          <p:cNvGrpSpPr/>
          <p:nvPr/>
        </p:nvGrpSpPr>
        <p:grpSpPr>
          <a:xfrm>
            <a:off x="4519613" y="119063"/>
            <a:ext cx="3362325" cy="962025"/>
            <a:chOff x="4519613" y="119063"/>
            <a:chExt cx="3362325" cy="962025"/>
          </a:xfrm>
        </p:grpSpPr>
        <p:sp>
          <p:nvSpPr>
            <p:cNvPr id="25" name="Rectangle 24">
              <a:extLst>
                <a:ext uri="{FF2B5EF4-FFF2-40B4-BE49-F238E27FC236}">
                  <a16:creationId xmlns:a16="http://schemas.microsoft.com/office/drawing/2014/main" id="{096843E9-ABEF-437A-B83B-F9302C44F7F2}"/>
                </a:ext>
              </a:extLst>
            </p:cNvPr>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6" name="Rectangle 6">
              <a:extLst>
                <a:ext uri="{FF2B5EF4-FFF2-40B4-BE49-F238E27FC236}">
                  <a16:creationId xmlns:a16="http://schemas.microsoft.com/office/drawing/2014/main" id="{9FCDDBE3-4DE8-4131-8B6E-14DFC9AC4E60}"/>
                </a:ext>
              </a:extLst>
            </p:cNvPr>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accent2"/>
                  </a:solidFill>
                  <a:latin typeface="Helvetica Neue Regular" charset="0"/>
                </a:rPr>
                <a:t>LSNs</a:t>
              </a:r>
            </a:p>
          </p:txBody>
        </p:sp>
        <p:sp>
          <p:nvSpPr>
            <p:cNvPr id="27" name="Rectangle 14">
              <a:extLst>
                <a:ext uri="{FF2B5EF4-FFF2-40B4-BE49-F238E27FC236}">
                  <a16:creationId xmlns:a16="http://schemas.microsoft.com/office/drawing/2014/main" id="{F4756907-BB7D-443E-8B19-9448C9EEA13B}"/>
                </a:ext>
              </a:extLst>
            </p:cNvPr>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28" name="Rectangle 39">
              <a:extLst>
                <a:ext uri="{FF2B5EF4-FFF2-40B4-BE49-F238E27FC236}">
                  <a16:creationId xmlns:a16="http://schemas.microsoft.com/office/drawing/2014/main" id="{0CD7CC6E-11E1-4DA9-9D70-3DE32802B7B5}"/>
                </a:ext>
              </a:extLst>
            </p:cNvPr>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29" name="Rectangle 40">
              <a:extLst>
                <a:ext uri="{FF2B5EF4-FFF2-40B4-BE49-F238E27FC236}">
                  <a16:creationId xmlns:a16="http://schemas.microsoft.com/office/drawing/2014/main" id="{31340C48-3275-4097-AE1A-E9F2F10E5C91}"/>
                </a:ext>
              </a:extLst>
            </p:cNvPr>
            <p:cNvSpPr>
              <a:spLocks noChangeArrowheads="1"/>
            </p:cNvSpPr>
            <p:nvPr/>
          </p:nvSpPr>
          <p:spPr bwMode="auto">
            <a:xfrm>
              <a:off x="4519613" y="119063"/>
              <a:ext cx="3362325" cy="96202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nvGrpSpPr>
            <p:cNvPr id="30" name="Group 29">
              <a:extLst>
                <a:ext uri="{FF2B5EF4-FFF2-40B4-BE49-F238E27FC236}">
                  <a16:creationId xmlns:a16="http://schemas.microsoft.com/office/drawing/2014/main" id="{B28C4870-995D-4DD7-B432-A46544793F45}"/>
                </a:ext>
              </a:extLst>
            </p:cNvPr>
            <p:cNvGrpSpPr/>
            <p:nvPr/>
          </p:nvGrpSpPr>
          <p:grpSpPr>
            <a:xfrm>
              <a:off x="5715436" y="247055"/>
              <a:ext cx="816082" cy="450024"/>
              <a:chOff x="5863582" y="4974281"/>
              <a:chExt cx="3132137" cy="1727200"/>
            </a:xfrm>
          </p:grpSpPr>
          <p:pic>
            <p:nvPicPr>
              <p:cNvPr id="39" name="Picture 5" descr="skitched-3-4.jpg">
                <a:extLst>
                  <a:ext uri="{FF2B5EF4-FFF2-40B4-BE49-F238E27FC236}">
                    <a16:creationId xmlns:a16="http://schemas.microsoft.com/office/drawing/2014/main" id="{5A4E17C3-F92D-4C80-A7E6-7A7A0EFE23B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1AA04B32-AF48-4E9E-A699-5D350BF90246}"/>
                  </a:ext>
                </a:extLst>
              </p:cNvPr>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p>
            </p:txBody>
          </p:sp>
        </p:grpSp>
        <p:grpSp>
          <p:nvGrpSpPr>
            <p:cNvPr id="31" name="Group 30">
              <a:extLst>
                <a:ext uri="{FF2B5EF4-FFF2-40B4-BE49-F238E27FC236}">
                  <a16:creationId xmlns:a16="http://schemas.microsoft.com/office/drawing/2014/main" id="{9E6050BF-287C-43D0-BC96-4496660AFB83}"/>
                </a:ext>
              </a:extLst>
            </p:cNvPr>
            <p:cNvGrpSpPr/>
            <p:nvPr/>
          </p:nvGrpSpPr>
          <p:grpSpPr>
            <a:xfrm>
              <a:off x="4694389" y="230956"/>
              <a:ext cx="822968" cy="457595"/>
              <a:chOff x="979247" y="3371546"/>
              <a:chExt cx="2656685" cy="1477194"/>
            </a:xfrm>
          </p:grpSpPr>
          <p:sp>
            <p:nvSpPr>
              <p:cNvPr id="35" name="Parallelogram 34" descr="Roll out log: LSNs&#10;DB: PageLSNs&#10;RAM: flushedLSN" title="KEY">
                <a:extLst>
                  <a:ext uri="{FF2B5EF4-FFF2-40B4-BE49-F238E27FC236}">
                    <a16:creationId xmlns:a16="http://schemas.microsoft.com/office/drawing/2014/main" id="{6894B859-11F2-4B97-A7C8-990E040EBB3D}"/>
                  </a:ext>
                </a:extLst>
              </p:cNvPr>
              <p:cNvSpPr/>
              <p:nvPr/>
            </p:nvSpPr>
            <p:spPr bwMode="auto">
              <a:xfrm>
                <a:off x="1754401" y="4550707"/>
                <a:ext cx="1881531" cy="274980"/>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6" name="Oval 14" descr="Oak">
                <a:extLst>
                  <a:ext uri="{FF2B5EF4-FFF2-40B4-BE49-F238E27FC236}">
                    <a16:creationId xmlns:a16="http://schemas.microsoft.com/office/drawing/2014/main" id="{96E92327-B7BE-44E9-A845-9D0C653A913D}"/>
                  </a:ext>
                </a:extLst>
              </p:cNvPr>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37" name="Oval 19">
                <a:extLst>
                  <a:ext uri="{FF2B5EF4-FFF2-40B4-BE49-F238E27FC236}">
                    <a16:creationId xmlns:a16="http://schemas.microsoft.com/office/drawing/2014/main" id="{C51D4E2E-F409-4CC9-962E-AB7420D54292}"/>
                  </a:ext>
                </a:extLst>
              </p:cNvPr>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38" name="Oval 20">
                <a:extLst>
                  <a:ext uri="{FF2B5EF4-FFF2-40B4-BE49-F238E27FC236}">
                    <a16:creationId xmlns:a16="http://schemas.microsoft.com/office/drawing/2014/main" id="{929DADFB-C3EB-47DB-9DFD-30BE38AEFABC}"/>
                  </a:ext>
                </a:extLst>
              </p:cNvPr>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nvGrpSpPr>
            <p:cNvPr id="32" name="Group 31">
              <a:extLst>
                <a:ext uri="{FF2B5EF4-FFF2-40B4-BE49-F238E27FC236}">
                  <a16:creationId xmlns:a16="http://schemas.microsoft.com/office/drawing/2014/main" id="{3C2C36E6-685A-499A-B8DF-270EACC18C85}"/>
                </a:ext>
              </a:extLst>
            </p:cNvPr>
            <p:cNvGrpSpPr/>
            <p:nvPr/>
          </p:nvGrpSpPr>
          <p:grpSpPr>
            <a:xfrm>
              <a:off x="6830359" y="241438"/>
              <a:ext cx="874229" cy="461258"/>
              <a:chOff x="4768081" y="3045380"/>
              <a:chExt cx="3862832" cy="933387"/>
            </a:xfrm>
          </p:grpSpPr>
          <p:pic>
            <p:nvPicPr>
              <p:cNvPr id="33" name="Picture 32" descr="Roll out log: LSNs&#10;DB: PageLSNs&#10;RAM: flushedLSN" title="Key">
                <a:extLst>
                  <a:ext uri="{FF2B5EF4-FFF2-40B4-BE49-F238E27FC236}">
                    <a16:creationId xmlns:a16="http://schemas.microsoft.com/office/drawing/2014/main" id="{F949C449-308C-469E-8705-C7A5BC572ED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34" name="Rectangle 33" descr="Roll out log: LSNs&#10;DB: PageLSNs&#10;RAM: flushedLSN" title="KEY">
                <a:extLst>
                  <a:ext uri="{FF2B5EF4-FFF2-40B4-BE49-F238E27FC236}">
                    <a16:creationId xmlns:a16="http://schemas.microsoft.com/office/drawing/2014/main" id="{F33EB423-9E97-4808-97DA-7E736D6C1EFD}"/>
                  </a:ext>
                </a:extLst>
              </p:cNvPr>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
        <p:nvSpPr>
          <p:cNvPr id="41" name="Rectangle 6">
            <a:extLst>
              <a:ext uri="{FF2B5EF4-FFF2-40B4-BE49-F238E27FC236}">
                <a16:creationId xmlns:a16="http://schemas.microsoft.com/office/drawing/2014/main" id="{70758761-A9AA-4DC6-A28D-D3DC0EEDEC93}"/>
              </a:ext>
            </a:extLst>
          </p:cNvPr>
          <p:cNvSpPr>
            <a:spLocks noChangeArrowheads="1"/>
          </p:cNvSpPr>
          <p:nvPr/>
        </p:nvSpPr>
        <p:spPr bwMode="auto">
          <a:xfrm>
            <a:off x="4572000" y="851963"/>
            <a:ext cx="9834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accent2"/>
                </a:solidFill>
                <a:latin typeface="Helvetica Neue Regular" charset="0"/>
              </a:rPr>
              <a:t>prevLSNs</a:t>
            </a:r>
            <a:endParaRPr lang="en-US" altLang="x-none" sz="1500" dirty="0">
              <a:solidFill>
                <a:schemeClr val="accent2"/>
              </a:solidFill>
              <a:latin typeface="Helvetica Neue Regular" charset="0"/>
            </a:endParaRPr>
          </a:p>
        </p:txBody>
      </p:sp>
    </p:spTree>
    <p:extLst>
      <p:ext uri="{BB962C8B-B14F-4D97-AF65-F5344CB8AC3E}">
        <p14:creationId xmlns:p14="http://schemas.microsoft.com/office/powerpoint/2010/main" val="1399633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r>
              <a:rPr lang="en-US" altLang="x-none"/>
              <a:t>Other Log-Related State</a:t>
            </a:r>
          </a:p>
        </p:txBody>
      </p:sp>
      <p:sp>
        <p:nvSpPr>
          <p:cNvPr id="37893" name="Rectangle 5"/>
          <p:cNvSpPr>
            <a:spLocks noGrp="1" noChangeArrowheads="1"/>
          </p:cNvSpPr>
          <p:nvPr>
            <p:ph idx="1"/>
          </p:nvPr>
        </p:nvSpPr>
        <p:spPr>
          <a:xfrm>
            <a:off x="152400" y="1200151"/>
            <a:ext cx="8229600" cy="3394472"/>
          </a:xfrm>
        </p:spPr>
        <p:txBody>
          <a:bodyPr>
            <a:normAutofit fontScale="92500" lnSpcReduction="10000"/>
          </a:bodyPr>
          <a:lstStyle/>
          <a:p>
            <a:r>
              <a:rPr lang="en-US" altLang="x-none" dirty="0"/>
              <a:t>Two in-memory tables:</a:t>
            </a:r>
          </a:p>
          <a:p>
            <a:r>
              <a:rPr lang="en-US" altLang="x-none" dirty="0"/>
              <a:t>Transaction Table</a:t>
            </a:r>
          </a:p>
          <a:p>
            <a:pPr lvl="1"/>
            <a:r>
              <a:rPr lang="en-US" altLang="x-none" dirty="0"/>
              <a:t>One entry per currently active Xact.</a:t>
            </a:r>
          </a:p>
          <a:p>
            <a:pPr lvl="2"/>
            <a:r>
              <a:rPr lang="en-US" altLang="x-none" dirty="0"/>
              <a:t>removed when Xact commits or aborts</a:t>
            </a:r>
          </a:p>
          <a:p>
            <a:pPr lvl="1"/>
            <a:r>
              <a:rPr lang="en-US" altLang="x-none" dirty="0"/>
              <a:t>Contains:</a:t>
            </a:r>
          </a:p>
          <a:p>
            <a:pPr lvl="2"/>
            <a:r>
              <a:rPr lang="en-US" altLang="x-none" b="1" dirty="0"/>
              <a:t>XID</a:t>
            </a:r>
          </a:p>
          <a:p>
            <a:pPr lvl="2"/>
            <a:r>
              <a:rPr lang="en-US" altLang="x-none" b="1" dirty="0"/>
              <a:t>Status </a:t>
            </a:r>
            <a:r>
              <a:rPr lang="en-US" altLang="x-none" dirty="0"/>
              <a:t>(running, committing, aborting) </a:t>
            </a:r>
          </a:p>
          <a:p>
            <a:pPr lvl="2"/>
            <a:r>
              <a:rPr lang="en-US" altLang="x-none" b="1" dirty="0" err="1"/>
              <a:t>lastLSN</a:t>
            </a:r>
            <a:r>
              <a:rPr lang="en-US" altLang="x-none" b="1" dirty="0"/>
              <a:t> </a:t>
            </a:r>
            <a:r>
              <a:rPr lang="en-US" altLang="x-none" dirty="0"/>
              <a:t>(most recent LSN written by Xact).</a:t>
            </a:r>
          </a:p>
          <a:p>
            <a:r>
              <a:rPr lang="en-US" altLang="x-none" dirty="0"/>
              <a:t>Dirty Page Table</a:t>
            </a:r>
          </a:p>
          <a:p>
            <a:pPr lvl="1"/>
            <a:r>
              <a:rPr lang="en-US" altLang="x-none" dirty="0"/>
              <a:t>One entry per dirty page currently in buffer pool.</a:t>
            </a:r>
          </a:p>
          <a:p>
            <a:pPr lvl="1"/>
            <a:r>
              <a:rPr lang="en-US" altLang="x-none" dirty="0"/>
              <a:t>Contains </a:t>
            </a:r>
            <a:r>
              <a:rPr lang="en-US" altLang="x-none" b="1" dirty="0" err="1"/>
              <a:t>recLSN</a:t>
            </a:r>
            <a:r>
              <a:rPr lang="en-US" altLang="x-none" dirty="0"/>
              <a:t> </a:t>
            </a:r>
          </a:p>
          <a:p>
            <a:pPr lvl="2"/>
            <a:r>
              <a:rPr lang="en-US" altLang="x-none" dirty="0"/>
              <a:t>LSN of the log record which first caused the page to be dirty.</a:t>
            </a:r>
          </a:p>
        </p:txBody>
      </p:sp>
      <p:graphicFrame>
        <p:nvGraphicFramePr>
          <p:cNvPr id="2" name="Table 1" descr="Holds XID, Status, lastLSN of all transactions" title="Transaction Table"/>
          <p:cNvGraphicFramePr>
            <a:graphicFrameLocks noGrp="1"/>
          </p:cNvGraphicFramePr>
          <p:nvPr>
            <p:extLst>
              <p:ext uri="{D42A27DB-BD31-4B8C-83A1-F6EECF244321}">
                <p14:modId xmlns:p14="http://schemas.microsoft.com/office/powerpoint/2010/main" val="1757767537"/>
              </p:ext>
            </p:extLst>
          </p:nvPr>
        </p:nvGraphicFramePr>
        <p:xfrm>
          <a:off x="6253842" y="1233451"/>
          <a:ext cx="2122715" cy="845820"/>
        </p:xfrm>
        <a:graphic>
          <a:graphicData uri="http://schemas.openxmlformats.org/drawingml/2006/table">
            <a:tbl>
              <a:tblPr firstRow="1" bandRow="1">
                <a:tableStyleId>{5C22544A-7EE6-4342-B048-85BDC9FD1C3A}</a:tableStyleId>
              </a:tblPr>
              <a:tblGrid>
                <a:gridCol w="506186">
                  <a:extLst>
                    <a:ext uri="{9D8B030D-6E8A-4147-A177-3AD203B41FA5}">
                      <a16:colId xmlns:a16="http://schemas.microsoft.com/office/drawing/2014/main" val="20000"/>
                    </a:ext>
                  </a:extLst>
                </a:gridCol>
                <a:gridCol w="707571">
                  <a:extLst>
                    <a:ext uri="{9D8B030D-6E8A-4147-A177-3AD203B41FA5}">
                      <a16:colId xmlns:a16="http://schemas.microsoft.com/office/drawing/2014/main" val="20001"/>
                    </a:ext>
                  </a:extLst>
                </a:gridCol>
                <a:gridCol w="908958">
                  <a:extLst>
                    <a:ext uri="{9D8B030D-6E8A-4147-A177-3AD203B41FA5}">
                      <a16:colId xmlns:a16="http://schemas.microsoft.com/office/drawing/2014/main" val="20002"/>
                    </a:ext>
                  </a:extLst>
                </a:gridCol>
              </a:tblGrid>
              <a:tr h="274320">
                <a:tc>
                  <a:txBody>
                    <a:bodyPr/>
                    <a:lstStyle/>
                    <a:p>
                      <a:pPr algn="ctr"/>
                      <a:r>
                        <a:rPr lang="en-US" sz="1400" u="sng" dirty="0"/>
                        <a:t>XID</a:t>
                      </a:r>
                    </a:p>
                  </a:txBody>
                  <a:tcPr marL="68580" marR="68580" marT="34290" marB="34290"/>
                </a:tc>
                <a:tc>
                  <a:txBody>
                    <a:bodyPr/>
                    <a:lstStyle/>
                    <a:p>
                      <a:pPr algn="ctr"/>
                      <a:r>
                        <a:rPr lang="en-US" sz="1400" dirty="0"/>
                        <a:t>Status</a:t>
                      </a:r>
                    </a:p>
                  </a:txBody>
                  <a:tcPr marL="68580" marR="68580" marT="34290" marB="34290"/>
                </a:tc>
                <a:tc>
                  <a:txBody>
                    <a:bodyPr/>
                    <a:lstStyle/>
                    <a:p>
                      <a:pPr algn="ctr"/>
                      <a:r>
                        <a:rPr lang="en-US" sz="1400" dirty="0" err="1"/>
                        <a:t>lastLSN</a:t>
                      </a:r>
                      <a:endParaRPr lang="en-US" sz="1400" dirty="0"/>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1</a:t>
                      </a:r>
                    </a:p>
                  </a:txBody>
                  <a:tcPr marL="68580" marR="68580" marT="34290" marB="34290"/>
                </a:tc>
                <a:tc>
                  <a:txBody>
                    <a:bodyPr/>
                    <a:lstStyle/>
                    <a:p>
                      <a:pPr algn="ctr"/>
                      <a:r>
                        <a:rPr lang="en-US" sz="1400" dirty="0"/>
                        <a:t>R</a:t>
                      </a:r>
                    </a:p>
                  </a:txBody>
                  <a:tcPr marL="68580" marR="68580" marT="34290" marB="34290"/>
                </a:tc>
                <a:tc>
                  <a:txBody>
                    <a:bodyPr/>
                    <a:lstStyle/>
                    <a:p>
                      <a:pPr algn="ctr"/>
                      <a:r>
                        <a:rPr lang="en-US" sz="1400" dirty="0"/>
                        <a:t>33</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2</a:t>
                      </a:r>
                    </a:p>
                  </a:txBody>
                  <a:tcPr marL="68580" marR="68580" marT="34290" marB="34290"/>
                </a:tc>
                <a:tc>
                  <a:txBody>
                    <a:bodyPr/>
                    <a:lstStyle/>
                    <a:p>
                      <a:pPr algn="ctr"/>
                      <a:r>
                        <a:rPr lang="en-US" sz="1400" dirty="0"/>
                        <a:t>C</a:t>
                      </a:r>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10002"/>
                  </a:ext>
                </a:extLst>
              </a:tr>
            </a:tbl>
          </a:graphicData>
        </a:graphic>
      </p:graphicFrame>
      <p:graphicFrame>
        <p:nvGraphicFramePr>
          <p:cNvPr id="8" name="Table 7" descr="holds pageID and recLSN of dirty pages" title="Dirty Page Table"/>
          <p:cNvGraphicFramePr>
            <a:graphicFrameLocks noGrp="1"/>
          </p:cNvGraphicFramePr>
          <p:nvPr>
            <p:extLst>
              <p:ext uri="{D42A27DB-BD31-4B8C-83A1-F6EECF244321}">
                <p14:modId xmlns:p14="http://schemas.microsoft.com/office/powerpoint/2010/main" val="239591003"/>
              </p:ext>
            </p:extLst>
          </p:nvPr>
        </p:nvGraphicFramePr>
        <p:xfrm>
          <a:off x="6327319" y="2337598"/>
          <a:ext cx="1676402" cy="845820"/>
        </p:xfrm>
        <a:graphic>
          <a:graphicData uri="http://schemas.openxmlformats.org/drawingml/2006/table">
            <a:tbl>
              <a:tblPr firstRow="1" bandRow="1">
                <a:tableStyleId>{5C22544A-7EE6-4342-B048-85BDC9FD1C3A}</a:tableStyleId>
              </a:tblPr>
              <a:tblGrid>
                <a:gridCol w="915574">
                  <a:extLst>
                    <a:ext uri="{9D8B030D-6E8A-4147-A177-3AD203B41FA5}">
                      <a16:colId xmlns:a16="http://schemas.microsoft.com/office/drawing/2014/main" val="20000"/>
                    </a:ext>
                  </a:extLst>
                </a:gridCol>
                <a:gridCol w="760828">
                  <a:extLst>
                    <a:ext uri="{9D8B030D-6E8A-4147-A177-3AD203B41FA5}">
                      <a16:colId xmlns:a16="http://schemas.microsoft.com/office/drawing/2014/main" val="20001"/>
                    </a:ext>
                  </a:extLst>
                </a:gridCol>
              </a:tblGrid>
              <a:tr h="274320">
                <a:tc>
                  <a:txBody>
                    <a:bodyPr/>
                    <a:lstStyle/>
                    <a:p>
                      <a:pPr algn="ctr"/>
                      <a:r>
                        <a:rPr lang="en-US" sz="1400" u="sng" dirty="0" err="1"/>
                        <a:t>PageID</a:t>
                      </a:r>
                      <a:endParaRPr lang="en-US" sz="1400" u="sng" dirty="0"/>
                    </a:p>
                  </a:txBody>
                  <a:tcPr marL="68580" marR="68580" marT="34290" marB="34290"/>
                </a:tc>
                <a:tc>
                  <a:txBody>
                    <a:bodyPr/>
                    <a:lstStyle/>
                    <a:p>
                      <a:pPr algn="ctr"/>
                      <a:r>
                        <a:rPr lang="en-US" sz="1400" dirty="0" err="1"/>
                        <a:t>recLSN</a:t>
                      </a:r>
                      <a:endParaRPr lang="en-US" sz="1400" dirty="0"/>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46</a:t>
                      </a:r>
                    </a:p>
                  </a:txBody>
                  <a:tcPr marL="68580" marR="68580" marT="34290" marB="34290"/>
                </a:tc>
                <a:tc>
                  <a:txBody>
                    <a:bodyPr/>
                    <a:lstStyle/>
                    <a:p>
                      <a:pPr algn="ctr"/>
                      <a:r>
                        <a:rPr lang="en-US" sz="1400" dirty="0"/>
                        <a:t>11</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63</a:t>
                      </a:r>
                    </a:p>
                  </a:txBody>
                  <a:tcPr marL="68580" marR="68580" marT="34290" marB="34290"/>
                </a:tc>
                <a:tc>
                  <a:txBody>
                    <a:bodyPr/>
                    <a:lstStyle/>
                    <a:p>
                      <a:pPr algn="ctr"/>
                      <a:r>
                        <a:rPr lang="en-US" sz="1400" dirty="0"/>
                        <a:t>24</a:t>
                      </a:r>
                    </a:p>
                  </a:txBody>
                  <a:tcPr marL="68580" marR="68580" marT="34290" marB="34290"/>
                </a:tc>
                <a:extLst>
                  <a:ext uri="{0D108BD9-81ED-4DB2-BD59-A6C34878D82A}">
                    <a16:rowId xmlns:a16="http://schemas.microsoft.com/office/drawing/2014/main" val="10002"/>
                  </a:ext>
                </a:extLst>
              </a:tr>
            </a:tbl>
          </a:graphicData>
        </a:graphic>
      </p:graphicFrame>
      <p:sp>
        <p:nvSpPr>
          <p:cNvPr id="3" name="TextBox 2"/>
          <p:cNvSpPr txBox="1"/>
          <p:nvPr/>
        </p:nvSpPr>
        <p:spPr>
          <a:xfrm>
            <a:off x="6612282" y="975124"/>
            <a:ext cx="1382943" cy="276999"/>
          </a:xfrm>
          <a:prstGeom prst="rect">
            <a:avLst/>
          </a:prstGeom>
          <a:noFill/>
        </p:spPr>
        <p:txBody>
          <a:bodyPr wrap="none" rtlCol="0">
            <a:spAutoFit/>
          </a:bodyPr>
          <a:lstStyle/>
          <a:p>
            <a:r>
              <a:rPr lang="en-US" sz="1200" dirty="0">
                <a:solidFill>
                  <a:schemeClr val="tx2"/>
                </a:solidFill>
                <a:latin typeface="Helvetica Neue" charset="0"/>
                <a:ea typeface="Helvetica Neue" charset="0"/>
                <a:cs typeface="Helvetica Neue" charset="0"/>
              </a:rPr>
              <a:t>Transaction Table</a:t>
            </a:r>
          </a:p>
        </p:txBody>
      </p:sp>
      <p:sp>
        <p:nvSpPr>
          <p:cNvPr id="10" name="TextBox 9"/>
          <p:cNvSpPr txBox="1"/>
          <p:nvPr/>
        </p:nvSpPr>
        <p:spPr>
          <a:xfrm>
            <a:off x="6511847" y="2130638"/>
            <a:ext cx="1307346" cy="276999"/>
          </a:xfrm>
          <a:prstGeom prst="rect">
            <a:avLst/>
          </a:prstGeom>
          <a:noFill/>
        </p:spPr>
        <p:txBody>
          <a:bodyPr wrap="none" rtlCol="0">
            <a:spAutoFit/>
          </a:bodyPr>
          <a:lstStyle/>
          <a:p>
            <a:r>
              <a:rPr lang="en-US" sz="1200" dirty="0">
                <a:solidFill>
                  <a:schemeClr val="tx2"/>
                </a:solidFill>
                <a:latin typeface="Helvetica Neue" charset="0"/>
                <a:ea typeface="Helvetica Neue" charset="0"/>
                <a:cs typeface="Helvetica Neue" charset="0"/>
              </a:rPr>
              <a:t>Dirty Page Table</a:t>
            </a:r>
          </a:p>
        </p:txBody>
      </p:sp>
    </p:spTree>
    <p:extLst>
      <p:ext uri="{BB962C8B-B14F-4D97-AF65-F5344CB8AC3E}">
        <p14:creationId xmlns:p14="http://schemas.microsoft.com/office/powerpoint/2010/main" val="1687045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7" name="Rectangle 11"/>
          <p:cNvSpPr>
            <a:spLocks noGrp="1" noChangeArrowheads="1"/>
          </p:cNvSpPr>
          <p:nvPr>
            <p:ph type="title"/>
          </p:nvPr>
        </p:nvSpPr>
        <p:spPr/>
        <p:txBody>
          <a:bodyPr/>
          <a:lstStyle/>
          <a:p>
            <a:r>
              <a:rPr lang="en-US" altLang="x-none" dirty="0"/>
              <a:t>ARIES Big Picture:  What’s</a:t>
            </a:r>
            <a:r>
              <a:rPr lang="ja-JP" altLang="en-US" dirty="0"/>
              <a:t> </a:t>
            </a:r>
            <a:r>
              <a:rPr lang="en-US" altLang="ja-JP" dirty="0"/>
              <a:t>Stored Where</a:t>
            </a:r>
            <a:endParaRPr lang="en-US" altLang="x-none" dirty="0"/>
          </a:p>
        </p:txBody>
      </p:sp>
      <p:grpSp>
        <p:nvGrpSpPr>
          <p:cNvPr id="6" name="Group 5" descr="Data pages: each with a pageLSN&#10;Master record" title="DB">
            <a:extLst>
              <a:ext uri="{FF2B5EF4-FFF2-40B4-BE49-F238E27FC236}">
                <a16:creationId xmlns:a16="http://schemas.microsoft.com/office/drawing/2014/main" id="{2108D8E0-8B52-AC40-85D1-81E58730DB19}"/>
              </a:ext>
            </a:extLst>
          </p:cNvPr>
          <p:cNvGrpSpPr/>
          <p:nvPr/>
        </p:nvGrpSpPr>
        <p:grpSpPr>
          <a:xfrm>
            <a:off x="2062179" y="911660"/>
            <a:ext cx="2171700" cy="4000500"/>
            <a:chOff x="2062179" y="911660"/>
            <a:chExt cx="2171700" cy="4000500"/>
          </a:xfrm>
        </p:grpSpPr>
        <p:sp>
          <p:nvSpPr>
            <p:cNvPr id="39946" name="Rectangle 10"/>
            <p:cNvSpPr>
              <a:spLocks noChangeArrowheads="1"/>
            </p:cNvSpPr>
            <p:nvPr/>
          </p:nvSpPr>
          <p:spPr bwMode="auto">
            <a:xfrm>
              <a:off x="2062179" y="456926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39948" name="Rectangle 18"/>
            <p:cNvSpPr>
              <a:spLocks noChangeArrowheads="1"/>
            </p:cNvSpPr>
            <p:nvPr/>
          </p:nvSpPr>
          <p:spPr bwMode="auto">
            <a:xfrm>
              <a:off x="2220533" y="2364223"/>
              <a:ext cx="1316065" cy="808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bg2">
                      <a:lumMod val="10000"/>
                    </a:schemeClr>
                  </a:solidFill>
                  <a:latin typeface="Helvetica Neue Regular" charset="0"/>
                </a:rPr>
                <a:t>Data pages</a:t>
              </a:r>
              <a:endParaRPr lang="en-US" altLang="x-none" sz="1500" dirty="0">
                <a:solidFill>
                  <a:schemeClr val="bg2">
                    <a:lumMod val="10000"/>
                  </a:schemeClr>
                </a:solidFill>
                <a:latin typeface="Helvetica Neue Regular" charset="0"/>
              </a:endParaRPr>
            </a:p>
            <a:p>
              <a:r>
                <a:rPr lang="en-US" altLang="x-none" sz="1500" dirty="0">
                  <a:solidFill>
                    <a:schemeClr val="bg2">
                      <a:lumMod val="10000"/>
                    </a:schemeClr>
                  </a:solidFill>
                  <a:latin typeface="Helvetica Neue Regular" charset="0"/>
                </a:rPr>
                <a:t>each with a</a:t>
              </a:r>
            </a:p>
            <a:p>
              <a:r>
                <a:rPr lang="en-US" altLang="x-none" sz="1500" dirty="0" err="1">
                  <a:latin typeface="Helvetica Neue Regular" charset="0"/>
                </a:rPr>
                <a:t>pageLSN</a:t>
              </a:r>
              <a:endParaRPr lang="en-US" altLang="x-none" sz="1500" dirty="0">
                <a:latin typeface="Helvetica Neue Regular" charset="0"/>
              </a:endParaRPr>
            </a:p>
          </p:txBody>
        </p:sp>
        <p:sp>
          <p:nvSpPr>
            <p:cNvPr id="39986" name="Rectangle 57"/>
            <p:cNvSpPr>
              <a:spLocks noChangeArrowheads="1"/>
            </p:cNvSpPr>
            <p:nvPr/>
          </p:nvSpPr>
          <p:spPr bwMode="auto">
            <a:xfrm>
              <a:off x="2221367" y="3528456"/>
              <a:ext cx="1577034"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solidFill>
                    <a:schemeClr val="bg2">
                      <a:lumMod val="10000"/>
                    </a:schemeClr>
                  </a:solidFill>
                  <a:latin typeface="Helvetica Neue Regular" charset="0"/>
                </a:rPr>
                <a:t>Master record</a:t>
              </a:r>
            </a:p>
          </p:txBody>
        </p:sp>
        <p:sp>
          <p:nvSpPr>
            <p:cNvPr id="39988" name="Line 59"/>
            <p:cNvSpPr>
              <a:spLocks noChangeShapeType="1"/>
            </p:cNvSpPr>
            <p:nvPr/>
          </p:nvSpPr>
          <p:spPr bwMode="auto">
            <a:xfrm>
              <a:off x="4119579" y="911660"/>
              <a:ext cx="0" cy="37147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6" name="Group 55"/>
            <p:cNvGrpSpPr/>
            <p:nvPr/>
          </p:nvGrpSpPr>
          <p:grpSpPr>
            <a:xfrm>
              <a:off x="2455643" y="1076836"/>
              <a:ext cx="1281761" cy="706820"/>
              <a:chOff x="5863582" y="4974281"/>
              <a:chExt cx="3132137" cy="1727200"/>
            </a:xfrm>
          </p:grpSpPr>
          <p:pic>
            <p:nvPicPr>
              <p:cNvPr id="57" name="Picture 5" descr="skitched-3-4.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 name="Rectangle 57"/>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a:solidFill>
                      <a:srgbClr val="000000"/>
                    </a:solidFill>
                  </a:rPr>
                  <a:t>DB</a:t>
                </a:r>
                <a:endParaRPr lang="en-US" sz="1500" b="1" dirty="0">
                  <a:solidFill>
                    <a:srgbClr val="000000"/>
                  </a:solidFill>
                </a:endParaRPr>
              </a:p>
            </p:txBody>
          </p:sp>
        </p:grpSp>
      </p:grpSp>
      <p:grpSp>
        <p:nvGrpSpPr>
          <p:cNvPr id="5" name="Group 4" descr="LSN, prevLSN,XID,type, pageId, length, offset, before-image, after-image" title="Log Records">
            <a:extLst>
              <a:ext uri="{FF2B5EF4-FFF2-40B4-BE49-F238E27FC236}">
                <a16:creationId xmlns:a16="http://schemas.microsoft.com/office/drawing/2014/main" id="{3D8D2D42-A53A-6241-9ADC-4050AC96303B}"/>
              </a:ext>
            </a:extLst>
          </p:cNvPr>
          <p:cNvGrpSpPr/>
          <p:nvPr/>
        </p:nvGrpSpPr>
        <p:grpSpPr>
          <a:xfrm>
            <a:off x="233379" y="911660"/>
            <a:ext cx="1885950" cy="4000500"/>
            <a:chOff x="233379" y="911660"/>
            <a:chExt cx="1885950" cy="4000500"/>
          </a:xfrm>
        </p:grpSpPr>
        <p:sp>
          <p:nvSpPr>
            <p:cNvPr id="39945" name="Rectangle 9"/>
            <p:cNvSpPr>
              <a:spLocks noChangeArrowheads="1"/>
            </p:cNvSpPr>
            <p:nvPr/>
          </p:nvSpPr>
          <p:spPr bwMode="auto">
            <a:xfrm>
              <a:off x="233379" y="456926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39972" name="Rectangle 43"/>
            <p:cNvSpPr>
              <a:spLocks noChangeArrowheads="1"/>
            </p:cNvSpPr>
            <p:nvPr/>
          </p:nvSpPr>
          <p:spPr bwMode="auto">
            <a:xfrm>
              <a:off x="817977" y="2226110"/>
              <a:ext cx="884601" cy="53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u="sng" dirty="0">
                  <a:solidFill>
                    <a:srgbClr val="FF0000"/>
                  </a:solidFill>
                  <a:latin typeface="Helvetica Neue Regular" charset="0"/>
                </a:rPr>
                <a:t>LSN</a:t>
              </a:r>
            </a:p>
            <a:p>
              <a:r>
                <a:rPr lang="en-US" altLang="x-none" sz="1500" dirty="0" err="1">
                  <a:solidFill>
                    <a:srgbClr val="FF0000"/>
                  </a:solidFill>
                  <a:latin typeface="Helvetica Neue Regular" charset="0"/>
                </a:rPr>
                <a:t>prevLSN</a:t>
              </a:r>
              <a:endParaRPr lang="en-US" altLang="x-none" sz="1500" dirty="0">
                <a:solidFill>
                  <a:srgbClr val="FF0000"/>
                </a:solidFill>
                <a:latin typeface="Helvetica Neue Regular" charset="0"/>
              </a:endParaRPr>
            </a:p>
          </p:txBody>
        </p:sp>
        <p:sp>
          <p:nvSpPr>
            <p:cNvPr id="39973" name="Rectangle 44"/>
            <p:cNvSpPr>
              <a:spLocks noChangeArrowheads="1"/>
            </p:cNvSpPr>
            <p:nvPr/>
          </p:nvSpPr>
          <p:spPr bwMode="auto">
            <a:xfrm>
              <a:off x="819167" y="2704741"/>
              <a:ext cx="440825"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tx2"/>
                  </a:solidFill>
                  <a:latin typeface="Helvetica Neue Regular" charset="0"/>
                </a:rPr>
                <a:t>XID</a:t>
              </a:r>
            </a:p>
          </p:txBody>
        </p:sp>
        <p:sp>
          <p:nvSpPr>
            <p:cNvPr id="39974" name="Rectangle 45"/>
            <p:cNvSpPr>
              <a:spLocks noChangeArrowheads="1"/>
            </p:cNvSpPr>
            <p:nvPr/>
          </p:nvSpPr>
          <p:spPr bwMode="auto">
            <a:xfrm>
              <a:off x="819167" y="2938104"/>
              <a:ext cx="512961"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tx2"/>
                  </a:solidFill>
                  <a:latin typeface="Helvetica Neue Regular" charset="0"/>
                </a:rPr>
                <a:t>type</a:t>
              </a:r>
            </a:p>
          </p:txBody>
        </p:sp>
        <p:sp>
          <p:nvSpPr>
            <p:cNvPr id="39975" name="Rectangle 46"/>
            <p:cNvSpPr>
              <a:spLocks noChangeArrowheads="1"/>
            </p:cNvSpPr>
            <p:nvPr/>
          </p:nvSpPr>
          <p:spPr bwMode="auto">
            <a:xfrm>
              <a:off x="819167" y="3401257"/>
              <a:ext cx="671658"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tx2"/>
                  </a:solidFill>
                  <a:latin typeface="Helvetica Neue Regular" charset="0"/>
                </a:rPr>
                <a:t>length</a:t>
              </a:r>
            </a:p>
          </p:txBody>
        </p:sp>
        <p:sp>
          <p:nvSpPr>
            <p:cNvPr id="39976" name="Rectangle 47"/>
            <p:cNvSpPr>
              <a:spLocks noChangeArrowheads="1"/>
            </p:cNvSpPr>
            <p:nvPr/>
          </p:nvSpPr>
          <p:spPr bwMode="auto">
            <a:xfrm>
              <a:off x="819167" y="3167895"/>
              <a:ext cx="753411"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tx2"/>
                  </a:solidFill>
                  <a:latin typeface="Helvetica Neue Regular" charset="0"/>
                </a:rPr>
                <a:t>pageID</a:t>
              </a:r>
              <a:endParaRPr lang="en-US" altLang="x-none" sz="1500" dirty="0">
                <a:solidFill>
                  <a:schemeClr val="tx2"/>
                </a:solidFill>
                <a:latin typeface="Helvetica Neue Regular" charset="0"/>
              </a:endParaRPr>
            </a:p>
          </p:txBody>
        </p:sp>
        <p:sp>
          <p:nvSpPr>
            <p:cNvPr id="39977" name="Rectangle 48"/>
            <p:cNvSpPr>
              <a:spLocks noChangeArrowheads="1"/>
            </p:cNvSpPr>
            <p:nvPr/>
          </p:nvSpPr>
          <p:spPr bwMode="auto">
            <a:xfrm>
              <a:off x="819167" y="3633429"/>
              <a:ext cx="621709"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tx2"/>
                  </a:solidFill>
                  <a:latin typeface="Helvetica Neue Regular" charset="0"/>
                </a:rPr>
                <a:t>offset</a:t>
              </a:r>
            </a:p>
          </p:txBody>
        </p:sp>
        <p:sp>
          <p:nvSpPr>
            <p:cNvPr id="39978" name="Rectangle 49"/>
            <p:cNvSpPr>
              <a:spLocks noChangeArrowheads="1"/>
            </p:cNvSpPr>
            <p:nvPr/>
          </p:nvSpPr>
          <p:spPr bwMode="auto">
            <a:xfrm>
              <a:off x="819167" y="3864410"/>
              <a:ext cx="1285352"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tx2"/>
                  </a:solidFill>
                  <a:latin typeface="Helvetica Neue Regular" charset="0"/>
                </a:rPr>
                <a:t>before-image</a:t>
              </a:r>
            </a:p>
          </p:txBody>
        </p:sp>
        <p:sp>
          <p:nvSpPr>
            <p:cNvPr id="39979" name="Rectangle 50"/>
            <p:cNvSpPr>
              <a:spLocks noChangeArrowheads="1"/>
            </p:cNvSpPr>
            <p:nvPr/>
          </p:nvSpPr>
          <p:spPr bwMode="auto">
            <a:xfrm>
              <a:off x="819167" y="4100154"/>
              <a:ext cx="1114728"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tx2"/>
                  </a:solidFill>
                  <a:latin typeface="Helvetica Neue Regular" charset="0"/>
                </a:rPr>
                <a:t>after-image</a:t>
              </a:r>
            </a:p>
          </p:txBody>
        </p:sp>
        <p:sp>
          <p:nvSpPr>
            <p:cNvPr id="39980" name="Rectangle 51"/>
            <p:cNvSpPr>
              <a:spLocks noChangeArrowheads="1"/>
            </p:cNvSpPr>
            <p:nvPr/>
          </p:nvSpPr>
          <p:spPr bwMode="auto">
            <a:xfrm>
              <a:off x="448883" y="1885950"/>
              <a:ext cx="1396856"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err="1">
                  <a:solidFill>
                    <a:schemeClr val="bg2">
                      <a:lumMod val="10000"/>
                    </a:schemeClr>
                  </a:solidFill>
                  <a:latin typeface="Helvetica Neue Regular" charset="0"/>
                </a:rPr>
                <a:t>LogRecords</a:t>
              </a:r>
              <a:endParaRPr lang="en-US" altLang="x-none" sz="1800" dirty="0">
                <a:solidFill>
                  <a:schemeClr val="bg2">
                    <a:lumMod val="10000"/>
                  </a:schemeClr>
                </a:solidFill>
                <a:latin typeface="Helvetica Neue Regular" charset="0"/>
              </a:endParaRPr>
            </a:p>
          </p:txBody>
        </p:sp>
        <p:sp>
          <p:nvSpPr>
            <p:cNvPr id="39981" name="Line 52"/>
            <p:cNvSpPr>
              <a:spLocks noChangeShapeType="1"/>
            </p:cNvSpPr>
            <p:nvPr/>
          </p:nvSpPr>
          <p:spPr bwMode="auto">
            <a:xfrm>
              <a:off x="692960" y="3147654"/>
              <a:ext cx="0" cy="32742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sz="1350"/>
            </a:p>
          </p:txBody>
        </p:sp>
        <p:sp>
          <p:nvSpPr>
            <p:cNvPr id="39982" name="Line 53"/>
            <p:cNvSpPr>
              <a:spLocks noChangeShapeType="1"/>
            </p:cNvSpPr>
            <p:nvPr/>
          </p:nvSpPr>
          <p:spPr bwMode="auto">
            <a:xfrm flipV="1">
              <a:off x="692960" y="3220282"/>
              <a:ext cx="139304"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sz="1350"/>
            </a:p>
          </p:txBody>
        </p:sp>
        <p:sp>
          <p:nvSpPr>
            <p:cNvPr id="39983" name="Line 54"/>
            <p:cNvSpPr>
              <a:spLocks noChangeShapeType="1"/>
            </p:cNvSpPr>
            <p:nvPr/>
          </p:nvSpPr>
          <p:spPr bwMode="auto">
            <a:xfrm flipH="1" flipV="1">
              <a:off x="692960" y="4101345"/>
              <a:ext cx="139304" cy="14049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sz="1350"/>
            </a:p>
          </p:txBody>
        </p:sp>
        <p:sp>
          <p:nvSpPr>
            <p:cNvPr id="39987" name="Line 58"/>
            <p:cNvSpPr>
              <a:spLocks noChangeShapeType="1"/>
            </p:cNvSpPr>
            <p:nvPr/>
          </p:nvSpPr>
          <p:spPr bwMode="auto">
            <a:xfrm>
              <a:off x="2119329" y="911660"/>
              <a:ext cx="0" cy="37147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9" name="Group 58"/>
            <p:cNvGrpSpPr/>
            <p:nvPr/>
          </p:nvGrpSpPr>
          <p:grpSpPr>
            <a:xfrm>
              <a:off x="420779" y="1192609"/>
              <a:ext cx="1285662" cy="457595"/>
              <a:chOff x="979247" y="3371546"/>
              <a:chExt cx="4150341" cy="1477194"/>
            </a:xfrm>
          </p:grpSpPr>
          <p:sp>
            <p:nvSpPr>
              <p:cNvPr id="60" name="Parallelogram 59" descr="LSN, prevLSN,XID,type, pageId, length, offset, before-image, after-image" title="LSN"/>
              <p:cNvSpPr/>
              <p:nvPr/>
            </p:nvSpPr>
            <p:spPr bwMode="auto">
              <a:xfrm>
                <a:off x="1754401" y="4550706"/>
                <a:ext cx="3375187" cy="289809"/>
              </a:xfrm>
              <a:prstGeom prst="parallelogram">
                <a:avLst>
                  <a:gd name="adj" fmla="val 137851"/>
                </a:avLst>
              </a:prstGeom>
              <a:blipFill>
                <a:blip r:embed="rId4"/>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1" name="Oval 14" descr="Oak"/>
              <p:cNvSpPr>
                <a:spLocks noChangeArrowheads="1"/>
              </p:cNvSpPr>
              <p:nvPr/>
            </p:nvSpPr>
            <p:spPr bwMode="auto">
              <a:xfrm>
                <a:off x="979247" y="3371546"/>
                <a:ext cx="1477195" cy="1477194"/>
              </a:xfrm>
              <a:prstGeom prst="ellipse">
                <a:avLst/>
              </a:prstGeom>
              <a:blipFill dpi="0" rotWithShape="0">
                <a:blip r:embed="rId5"/>
                <a:srcRect/>
                <a:tile tx="0" ty="0" sx="100000" sy="100000" flip="none" algn="tl"/>
              </a:blipFill>
              <a:ln w="25400">
                <a:solidFill>
                  <a:schemeClr val="bg2">
                    <a:lumMod val="10000"/>
                  </a:schemeClr>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62"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sp>
            <p:nvSpPr>
              <p:cNvPr id="63"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solidFill>
                    <a:schemeClr val="bg2">
                      <a:lumMod val="10000"/>
                    </a:schemeClr>
                  </a:solidFill>
                  <a:latin typeface="Helvetica Neue Regular" charset="0"/>
                </a:endParaRPr>
              </a:p>
            </p:txBody>
          </p:sp>
        </p:grpSp>
      </p:grpSp>
      <p:grpSp>
        <p:nvGrpSpPr>
          <p:cNvPr id="7" name="Group 6" descr="Xact Table: xid, lastLSN, status&#10;Dirty Page Table: pid, recLSN&#10;Log Tail: FlushedLSN&#10;Buffer Pool" title="RAM">
            <a:extLst>
              <a:ext uri="{FF2B5EF4-FFF2-40B4-BE49-F238E27FC236}">
                <a16:creationId xmlns:a16="http://schemas.microsoft.com/office/drawing/2014/main" id="{B6DFD3B5-1400-0A45-BD75-EEB0B3FFD0A8}"/>
              </a:ext>
            </a:extLst>
          </p:cNvPr>
          <p:cNvGrpSpPr/>
          <p:nvPr/>
        </p:nvGrpSpPr>
        <p:grpSpPr>
          <a:xfrm>
            <a:off x="4496744" y="1086901"/>
            <a:ext cx="1668726" cy="3714632"/>
            <a:chOff x="4496744" y="1086901"/>
            <a:chExt cx="1668726" cy="3714632"/>
          </a:xfrm>
        </p:grpSpPr>
        <p:sp>
          <p:nvSpPr>
            <p:cNvPr id="39949" name="Rectangle 19"/>
            <p:cNvSpPr>
              <a:spLocks noChangeArrowheads="1"/>
            </p:cNvSpPr>
            <p:nvPr/>
          </p:nvSpPr>
          <p:spPr bwMode="auto">
            <a:xfrm>
              <a:off x="4496744" y="1846395"/>
              <a:ext cx="1668726" cy="295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chemeClr val="bg2">
                      <a:lumMod val="10000"/>
                    </a:schemeClr>
                  </a:solidFill>
                  <a:latin typeface="Helvetica Neue Regular" charset="0"/>
                </a:rPr>
                <a:t>Xact</a:t>
              </a:r>
              <a:r>
                <a:rPr lang="en-US" altLang="x-none" sz="1500" dirty="0">
                  <a:solidFill>
                    <a:schemeClr val="bg2">
                      <a:lumMod val="10000"/>
                    </a:schemeClr>
                  </a:solidFill>
                  <a:latin typeface="Helvetica Neue Regular" charset="0"/>
                </a:rPr>
                <a:t> Table</a:t>
              </a:r>
              <a:br>
                <a:rPr lang="en-US" altLang="x-none" sz="1500" dirty="0">
                  <a:solidFill>
                    <a:schemeClr val="bg2">
                      <a:lumMod val="10000"/>
                    </a:schemeClr>
                  </a:solidFill>
                  <a:latin typeface="Helvetica Neue Regular" charset="0"/>
                </a:rPr>
              </a:br>
              <a:r>
                <a:rPr lang="en-US" altLang="x-none" sz="1500" dirty="0">
                  <a:solidFill>
                    <a:schemeClr val="bg2">
                      <a:lumMod val="10000"/>
                    </a:schemeClr>
                  </a:solidFill>
                  <a:latin typeface="Helvetica Neue Regular" charset="0"/>
                </a:rPr>
                <a:t>           	</a:t>
              </a:r>
              <a:r>
                <a:rPr lang="en-US" altLang="x-none" sz="1350" u="sng" dirty="0" err="1">
                  <a:solidFill>
                    <a:schemeClr val="bg2">
                      <a:lumMod val="10000"/>
                    </a:schemeClr>
                  </a:solidFill>
                  <a:latin typeface="Helvetica Neue Regular" charset="0"/>
                </a:rPr>
                <a:t>xid</a:t>
              </a:r>
              <a:endParaRPr lang="en-US" altLang="x-none" sz="1350" u="sng" dirty="0">
                <a:solidFill>
                  <a:schemeClr val="bg2">
                    <a:lumMod val="10000"/>
                  </a:schemeClr>
                </a:solidFill>
                <a:latin typeface="Helvetica Neue Regular" charset="0"/>
              </a:endParaRPr>
            </a:p>
            <a:p>
              <a:r>
                <a:rPr lang="en-US" altLang="x-none" sz="1350" dirty="0">
                  <a:solidFill>
                    <a:schemeClr val="tx2"/>
                  </a:solidFill>
                  <a:latin typeface="Helvetica Neue Regular" charset="0"/>
                </a:rPr>
                <a:t>	</a:t>
              </a:r>
              <a:r>
                <a:rPr lang="en-US" altLang="x-none" sz="1350" dirty="0" err="1">
                  <a:solidFill>
                    <a:srgbClr val="FF0000"/>
                  </a:solidFill>
                  <a:latin typeface="Helvetica Neue Regular" charset="0"/>
                </a:rPr>
                <a:t>lastLSN</a:t>
              </a:r>
              <a:endParaRPr lang="en-US" altLang="x-none" sz="1350" dirty="0">
                <a:solidFill>
                  <a:srgbClr val="FF0000"/>
                </a:solidFill>
                <a:latin typeface="Helvetica Neue Regular" charset="0"/>
              </a:endParaRPr>
            </a:p>
            <a:p>
              <a:r>
                <a:rPr lang="en-US" altLang="x-none" sz="1350" dirty="0">
                  <a:solidFill>
                    <a:srgbClr val="FF0000"/>
                  </a:solidFill>
                  <a:latin typeface="Helvetica Neue Regular" charset="0"/>
                </a:rPr>
                <a:t>	</a:t>
              </a:r>
              <a:r>
                <a:rPr lang="en-US" altLang="x-none" sz="1350" dirty="0">
                  <a:solidFill>
                    <a:schemeClr val="bg2">
                      <a:lumMod val="10000"/>
                    </a:schemeClr>
                  </a:solidFill>
                  <a:latin typeface="Helvetica Neue Regular" charset="0"/>
                </a:rPr>
                <a:t>status</a:t>
              </a:r>
            </a:p>
            <a:p>
              <a:endParaRPr lang="en-US" altLang="x-none" sz="1350" dirty="0">
                <a:solidFill>
                  <a:schemeClr val="tx2"/>
                </a:solidFill>
                <a:latin typeface="Helvetica Neue Regular" charset="0"/>
              </a:endParaRPr>
            </a:p>
            <a:p>
              <a:r>
                <a:rPr lang="en-US" altLang="x-none" sz="1500" dirty="0">
                  <a:solidFill>
                    <a:schemeClr val="bg2">
                      <a:lumMod val="10000"/>
                    </a:schemeClr>
                  </a:solidFill>
                  <a:latin typeface="Helvetica Neue Regular" charset="0"/>
                </a:rPr>
                <a:t>Dirty Page Table</a:t>
              </a:r>
            </a:p>
            <a:p>
              <a:r>
                <a:rPr lang="en-US" altLang="x-none" sz="1500" dirty="0">
                  <a:solidFill>
                    <a:schemeClr val="bg2">
                      <a:lumMod val="10000"/>
                    </a:schemeClr>
                  </a:solidFill>
                  <a:latin typeface="Helvetica Neue Regular" charset="0"/>
                </a:rPr>
                <a:t>           	</a:t>
              </a:r>
              <a:r>
                <a:rPr lang="en-US" altLang="x-none" sz="1350" u="sng" dirty="0" err="1">
                  <a:solidFill>
                    <a:schemeClr val="bg2">
                      <a:lumMod val="10000"/>
                    </a:schemeClr>
                  </a:solidFill>
                  <a:latin typeface="Helvetica Neue Regular" charset="0"/>
                </a:rPr>
                <a:t>pid</a:t>
              </a:r>
              <a:endParaRPr lang="en-US" altLang="x-none" sz="1350" u="sng" dirty="0">
                <a:solidFill>
                  <a:schemeClr val="bg2">
                    <a:lumMod val="10000"/>
                  </a:schemeClr>
                </a:solidFill>
                <a:latin typeface="Helvetica Neue Regular" charset="0"/>
              </a:endParaRPr>
            </a:p>
            <a:p>
              <a:r>
                <a:rPr lang="en-US" altLang="x-none" sz="1350" dirty="0">
                  <a:solidFill>
                    <a:schemeClr val="tx2"/>
                  </a:solidFill>
                  <a:latin typeface="Helvetica Neue Regular" charset="0"/>
                </a:rPr>
                <a:t>	</a:t>
              </a:r>
              <a:r>
                <a:rPr lang="en-US" altLang="x-none" sz="1350" dirty="0" err="1">
                  <a:solidFill>
                    <a:srgbClr val="FF0000"/>
                  </a:solidFill>
                  <a:latin typeface="Helvetica Neue Regular" charset="0"/>
                </a:rPr>
                <a:t>recLSN</a:t>
              </a:r>
              <a:endParaRPr lang="en-US" altLang="x-none" sz="1350" dirty="0">
                <a:solidFill>
                  <a:srgbClr val="FF0000"/>
                </a:solidFill>
                <a:latin typeface="Helvetica Neue Regular" charset="0"/>
              </a:endParaRPr>
            </a:p>
            <a:p>
              <a:endParaRPr lang="en-US" altLang="x-none" sz="1350" dirty="0">
                <a:solidFill>
                  <a:schemeClr val="tx2"/>
                </a:solidFill>
                <a:latin typeface="Helvetica Neue Regular" charset="0"/>
              </a:endParaRPr>
            </a:p>
            <a:p>
              <a:r>
                <a:rPr lang="en-US" altLang="x-none" sz="1500" dirty="0">
                  <a:solidFill>
                    <a:schemeClr val="bg2">
                      <a:lumMod val="10000"/>
                    </a:schemeClr>
                  </a:solidFill>
                  <a:latin typeface="Helvetica Neue Regular" charset="0"/>
                </a:rPr>
                <a:t>Log tail</a:t>
              </a:r>
            </a:p>
            <a:p>
              <a:r>
                <a:rPr lang="en-US" altLang="x-none" sz="1500" dirty="0" err="1">
                  <a:solidFill>
                    <a:srgbClr val="FF0000"/>
                  </a:solidFill>
                  <a:latin typeface="Helvetica Neue Regular" charset="0"/>
                </a:rPr>
                <a:t>flushedLSN</a:t>
              </a:r>
              <a:endParaRPr lang="en-US" altLang="x-none" sz="1500" dirty="0">
                <a:solidFill>
                  <a:srgbClr val="FF0000"/>
                </a:solidFill>
                <a:latin typeface="Helvetica Neue Regular" charset="0"/>
              </a:endParaRPr>
            </a:p>
            <a:p>
              <a:endParaRPr lang="en-US" altLang="x-none" sz="1500" dirty="0">
                <a:solidFill>
                  <a:srgbClr val="AD6900"/>
                </a:solidFill>
                <a:latin typeface="Helvetica Neue Regular" charset="0"/>
              </a:endParaRPr>
            </a:p>
            <a:p>
              <a:r>
                <a:rPr lang="en-US" altLang="x-none" sz="1500" dirty="0">
                  <a:solidFill>
                    <a:schemeClr val="bg2">
                      <a:lumMod val="10000"/>
                    </a:schemeClr>
                  </a:solidFill>
                  <a:latin typeface="Helvetica Neue Regular" charset="0"/>
                </a:rPr>
                <a:t>Buffer pool</a:t>
              </a:r>
            </a:p>
          </p:txBody>
        </p:sp>
        <p:grpSp>
          <p:nvGrpSpPr>
            <p:cNvPr id="64" name="Group 63"/>
            <p:cNvGrpSpPr/>
            <p:nvPr/>
          </p:nvGrpSpPr>
          <p:grpSpPr>
            <a:xfrm>
              <a:off x="4572000" y="1086901"/>
              <a:ext cx="1152559" cy="608110"/>
              <a:chOff x="4768081" y="3045380"/>
              <a:chExt cx="3862832" cy="933387"/>
            </a:xfrm>
          </p:grpSpPr>
          <p:pic>
            <p:nvPicPr>
              <p:cNvPr id="65" name="Picture 64" descr="Xact Table: xid, lastLSN, status&#10;Dirty Page Table: pid, recLSN&#10;Log Tail: FlushedLSN&#10;Buffer Pool" title="RAM"/>
              <p:cNvPicPr>
                <a:picLocks noChangeAspect="1"/>
              </p:cNvPicPr>
              <p:nvPr/>
            </p:nvPicPr>
            <p:blipFill rotWithShape="1">
              <a:blip r:embed="rId6">
                <a:extLst>
                  <a:ext uri="{28A0092B-C50C-407E-A947-70E740481C1C}">
                    <a14:useLocalDpi xmlns:a14="http://schemas.microsoft.com/office/drawing/2010/main" val="0"/>
                  </a:ext>
                </a:extLst>
              </a:blip>
              <a:srcRect t="31964" b="31779"/>
              <a:stretch/>
            </p:blipFill>
            <p:spPr>
              <a:xfrm>
                <a:off x="4768081" y="3045380"/>
                <a:ext cx="3862832" cy="933387"/>
              </a:xfrm>
              <a:prstGeom prst="rect">
                <a:avLst/>
              </a:prstGeom>
            </p:spPr>
          </p:pic>
          <p:sp>
            <p:nvSpPr>
              <p:cNvPr id="66" name="Rectangle 65" descr="Xact Table: xid, lastLSN, status&#10;Dirty Page Table: pid, recLSN&#10;Log Tail: FlushedLSN&#10;Buffer Pool" title="RAM"/>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p>
            </p:txBody>
          </p:sp>
        </p:grpSp>
      </p:grpSp>
    </p:spTree>
    <p:extLst>
      <p:ext uri="{BB962C8B-B14F-4D97-AF65-F5344CB8AC3E}">
        <p14:creationId xmlns:p14="http://schemas.microsoft.com/office/powerpoint/2010/main" val="406890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charset="0"/>
                <a:ea typeface="Helvetica Neue" charset="0"/>
                <a:cs typeface="Helvetica Neue" charset="0"/>
              </a:rPr>
              <a:t>LOGGING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6559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altLang="x-none"/>
              <a:t>Normal Execution of an Xact</a:t>
            </a:r>
          </a:p>
        </p:txBody>
      </p:sp>
      <p:sp>
        <p:nvSpPr>
          <p:cNvPr id="41989" name="Rectangle 5"/>
          <p:cNvSpPr>
            <a:spLocks noGrp="1" noChangeArrowheads="1"/>
          </p:cNvSpPr>
          <p:nvPr>
            <p:ph type="body" idx="1"/>
          </p:nvPr>
        </p:nvSpPr>
        <p:spPr/>
        <p:txBody>
          <a:bodyPr>
            <a:normAutofit fontScale="92500" lnSpcReduction="10000"/>
          </a:bodyPr>
          <a:lstStyle/>
          <a:p>
            <a:r>
              <a:rPr lang="en-US" altLang="x-none" dirty="0"/>
              <a:t>Series of </a:t>
            </a:r>
            <a:r>
              <a:rPr lang="en-US" altLang="x-none" b="1" dirty="0"/>
              <a:t>reads</a:t>
            </a:r>
            <a:r>
              <a:rPr lang="en-US" altLang="x-none" dirty="0"/>
              <a:t> &amp; </a:t>
            </a:r>
            <a:r>
              <a:rPr lang="en-US" altLang="x-none" b="1" dirty="0"/>
              <a:t>writes</a:t>
            </a:r>
            <a:r>
              <a:rPr lang="en-US" altLang="x-none" dirty="0"/>
              <a:t>, followed by </a:t>
            </a:r>
            <a:r>
              <a:rPr lang="en-US" altLang="x-none" b="1" dirty="0"/>
              <a:t>commit</a:t>
            </a:r>
            <a:r>
              <a:rPr lang="en-US" altLang="x-none" dirty="0"/>
              <a:t> or </a:t>
            </a:r>
            <a:r>
              <a:rPr lang="en-US" altLang="x-none" b="1" dirty="0"/>
              <a:t>abort</a:t>
            </a:r>
            <a:r>
              <a:rPr lang="en-US" altLang="x-none" dirty="0"/>
              <a:t>.</a:t>
            </a:r>
          </a:p>
          <a:p>
            <a:pPr lvl="1"/>
            <a:r>
              <a:rPr lang="en-US" altLang="x-none" dirty="0"/>
              <a:t>For our discussion, the recovery manager sees page-level reads/writes</a:t>
            </a:r>
          </a:p>
          <a:p>
            <a:pPr lvl="1"/>
            <a:r>
              <a:rPr lang="en-US" altLang="x-none" dirty="0"/>
              <a:t>We will assume that disk write is atomic.</a:t>
            </a:r>
          </a:p>
          <a:p>
            <a:pPr lvl="2"/>
            <a:r>
              <a:rPr lang="en-US" altLang="x-none" dirty="0"/>
              <a:t>In practice, kind of tricky!</a:t>
            </a:r>
          </a:p>
          <a:p>
            <a:r>
              <a:rPr lang="en-US" altLang="x-none" dirty="0"/>
              <a:t>STEAL, NO-FORCE buffer management, with Write-Ahead Logging.</a:t>
            </a:r>
          </a:p>
          <a:p>
            <a:pPr lvl="1"/>
            <a:r>
              <a:rPr lang="en-US" altLang="x-none" dirty="0"/>
              <a:t>Update, Commit, Abort log records written to log tail as we go</a:t>
            </a:r>
          </a:p>
          <a:p>
            <a:pPr lvl="1"/>
            <a:r>
              <a:rPr lang="en-US" altLang="x-none" dirty="0"/>
              <a:t>Transaction Table and Dirty Page Table being kept current</a:t>
            </a:r>
          </a:p>
          <a:p>
            <a:pPr lvl="1"/>
            <a:r>
              <a:rPr lang="en-US" altLang="x-none" dirty="0" err="1"/>
              <a:t>PageLSNs</a:t>
            </a:r>
            <a:r>
              <a:rPr lang="en-US" altLang="x-none" dirty="0"/>
              <a:t> updated in buffer pool</a:t>
            </a:r>
          </a:p>
          <a:p>
            <a:pPr lvl="1"/>
            <a:r>
              <a:rPr lang="en-US" altLang="x-none" dirty="0"/>
              <a:t>Log tail flushed to disk periodically in background</a:t>
            </a:r>
          </a:p>
          <a:p>
            <a:pPr lvl="2"/>
            <a:r>
              <a:rPr lang="en-US" altLang="x-none" dirty="0"/>
              <a:t>And </a:t>
            </a:r>
            <a:r>
              <a:rPr lang="en-US" altLang="x-none" dirty="0" err="1"/>
              <a:t>flushedLSN</a:t>
            </a:r>
            <a:r>
              <a:rPr lang="en-US" altLang="x-none" dirty="0"/>
              <a:t> changed as needed</a:t>
            </a:r>
          </a:p>
          <a:p>
            <a:pPr lvl="1"/>
            <a:r>
              <a:rPr lang="en-US" altLang="x-none" dirty="0"/>
              <a:t>Buffer manager stealing pages subject to WAL</a:t>
            </a:r>
          </a:p>
        </p:txBody>
      </p:sp>
    </p:spTree>
    <p:extLst>
      <p:ext uri="{BB962C8B-B14F-4D97-AF65-F5344CB8AC3E}">
        <p14:creationId xmlns:p14="http://schemas.microsoft.com/office/powerpoint/2010/main" val="94824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altLang="x-none"/>
              <a:t>Transaction Commit</a:t>
            </a:r>
          </a:p>
        </p:txBody>
      </p:sp>
      <p:sp>
        <p:nvSpPr>
          <p:cNvPr id="44037" name="Rectangle 5"/>
          <p:cNvSpPr>
            <a:spLocks noGrp="1" noChangeArrowheads="1"/>
          </p:cNvSpPr>
          <p:nvPr>
            <p:ph type="body" idx="1"/>
          </p:nvPr>
        </p:nvSpPr>
        <p:spPr/>
        <p:txBody>
          <a:bodyPr/>
          <a:lstStyle/>
          <a:p>
            <a:r>
              <a:rPr lang="en-US" altLang="x-none" dirty="0"/>
              <a:t>Write </a:t>
            </a:r>
            <a:r>
              <a:rPr lang="en-US" altLang="x-none" b="1" dirty="0"/>
              <a:t>commit</a:t>
            </a:r>
            <a:r>
              <a:rPr lang="en-US" altLang="x-none" dirty="0"/>
              <a:t> record to log.</a:t>
            </a:r>
          </a:p>
          <a:p>
            <a:r>
              <a:rPr lang="en-US" altLang="x-none" dirty="0"/>
              <a:t>All log records up to </a:t>
            </a:r>
            <a:r>
              <a:rPr lang="en-US" altLang="x-none" dirty="0" err="1"/>
              <a:t>Xact’</a:t>
            </a:r>
            <a:r>
              <a:rPr lang="en-US" altLang="ja-JP" dirty="0" err="1"/>
              <a:t>s</a:t>
            </a:r>
            <a:r>
              <a:rPr lang="en-US" altLang="ja-JP" dirty="0"/>
              <a:t> commit record are flushed to disk.</a:t>
            </a:r>
          </a:p>
          <a:p>
            <a:pPr lvl="1"/>
            <a:r>
              <a:rPr lang="en-US" altLang="x-none" dirty="0"/>
              <a:t>Guarantees that </a:t>
            </a:r>
            <a:r>
              <a:rPr lang="en-US" altLang="x-none" b="1" dirty="0" err="1"/>
              <a:t>flushedLSN</a:t>
            </a:r>
            <a:r>
              <a:rPr lang="en-US" altLang="x-none" b="1" dirty="0"/>
              <a:t> </a:t>
            </a:r>
            <a:r>
              <a:rPr lang="en-US" altLang="x-none" b="1" dirty="0">
                <a:latin typeface="Symbol" charset="2"/>
              </a:rPr>
              <a:t>³</a:t>
            </a:r>
            <a:r>
              <a:rPr lang="en-US" altLang="x-none" b="1" dirty="0"/>
              <a:t> </a:t>
            </a:r>
            <a:r>
              <a:rPr lang="en-US" altLang="x-none" b="1" dirty="0" err="1"/>
              <a:t>lastLSN</a:t>
            </a:r>
            <a:r>
              <a:rPr lang="en-US" altLang="x-none" dirty="0"/>
              <a:t>.</a:t>
            </a:r>
          </a:p>
          <a:p>
            <a:pPr lvl="1"/>
            <a:r>
              <a:rPr lang="en-US" altLang="x-none" dirty="0"/>
              <a:t>Note that log flushes are sequential, synchronous writes to disk.</a:t>
            </a:r>
          </a:p>
          <a:p>
            <a:pPr lvl="1"/>
            <a:r>
              <a:rPr lang="en-US" altLang="x-none" dirty="0"/>
              <a:t>Many log records per log page.</a:t>
            </a:r>
          </a:p>
          <a:p>
            <a:r>
              <a:rPr lang="en-US" altLang="x-none" dirty="0"/>
              <a:t>Commit() returns.</a:t>
            </a:r>
          </a:p>
          <a:p>
            <a:r>
              <a:rPr lang="en-US" altLang="x-none" dirty="0"/>
              <a:t>Write end record to log.</a:t>
            </a:r>
          </a:p>
        </p:txBody>
      </p:sp>
    </p:spTree>
    <p:extLst>
      <p:ext uri="{BB962C8B-B14F-4D97-AF65-F5344CB8AC3E}">
        <p14:creationId xmlns:p14="http://schemas.microsoft.com/office/powerpoint/2010/main" val="1710790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r>
              <a:rPr lang="en-US" altLang="x-none"/>
              <a:t>Simple Transaction Abort</a:t>
            </a:r>
          </a:p>
        </p:txBody>
      </p:sp>
      <p:sp>
        <p:nvSpPr>
          <p:cNvPr id="46085" name="Rectangle 5"/>
          <p:cNvSpPr>
            <a:spLocks noGrp="1" noChangeArrowheads="1"/>
          </p:cNvSpPr>
          <p:nvPr>
            <p:ph type="body" idx="1"/>
          </p:nvPr>
        </p:nvSpPr>
        <p:spPr/>
        <p:txBody>
          <a:bodyPr>
            <a:normAutofit/>
          </a:bodyPr>
          <a:lstStyle/>
          <a:p>
            <a:r>
              <a:rPr lang="en-US" altLang="x-none" dirty="0"/>
              <a:t>For now, consider an explicit abort of a Xact.</a:t>
            </a:r>
          </a:p>
          <a:p>
            <a:pPr lvl="1"/>
            <a:r>
              <a:rPr lang="en-US" altLang="x-none" dirty="0"/>
              <a:t>No crash involved.</a:t>
            </a:r>
          </a:p>
          <a:p>
            <a:r>
              <a:rPr lang="en-US" altLang="x-none" dirty="0"/>
              <a:t>We want to </a:t>
            </a:r>
            <a:r>
              <a:rPr lang="ja-JP" altLang="en-US"/>
              <a:t>“</a:t>
            </a:r>
            <a:r>
              <a:rPr lang="en-US" altLang="ja-JP" dirty="0"/>
              <a:t>play back</a:t>
            </a:r>
            <a:r>
              <a:rPr lang="ja-JP" altLang="en-US"/>
              <a:t>”</a:t>
            </a:r>
            <a:r>
              <a:rPr lang="en-US" altLang="ja-JP" dirty="0"/>
              <a:t> the log in reverse order, </a:t>
            </a:r>
            <a:r>
              <a:rPr lang="en-US" altLang="ja-JP" dirty="0" err="1"/>
              <a:t>UNDOing</a:t>
            </a:r>
            <a:r>
              <a:rPr lang="en-US" altLang="ja-JP" dirty="0"/>
              <a:t> updates.</a:t>
            </a:r>
          </a:p>
          <a:p>
            <a:pPr lvl="1"/>
            <a:r>
              <a:rPr lang="en-US" altLang="x-none" dirty="0"/>
              <a:t>Get </a:t>
            </a:r>
            <a:r>
              <a:rPr lang="en-US" altLang="x-none" b="1" dirty="0" err="1"/>
              <a:t>lastLSN</a:t>
            </a:r>
            <a:r>
              <a:rPr lang="en-US" altLang="x-none" dirty="0"/>
              <a:t> of Xact from Xact table.</a:t>
            </a:r>
          </a:p>
          <a:p>
            <a:pPr lvl="1"/>
            <a:r>
              <a:rPr lang="en-US" altLang="x-none" dirty="0"/>
              <a:t>Write an </a:t>
            </a:r>
            <a:r>
              <a:rPr lang="en-US" altLang="x-none" b="1" dirty="0"/>
              <a:t>Abort</a:t>
            </a:r>
            <a:r>
              <a:rPr lang="en-US" altLang="x-none" dirty="0"/>
              <a:t> log record before starting to rollback operations </a:t>
            </a:r>
          </a:p>
          <a:p>
            <a:pPr lvl="1"/>
            <a:r>
              <a:rPr lang="en-US" altLang="x-none" dirty="0"/>
              <a:t>Can follow chain of log records backward via the </a:t>
            </a:r>
            <a:r>
              <a:rPr lang="en-US" altLang="x-none" dirty="0" err="1"/>
              <a:t>prevLSN</a:t>
            </a:r>
            <a:r>
              <a:rPr lang="en-US" altLang="x-none" dirty="0"/>
              <a:t> field.</a:t>
            </a:r>
          </a:p>
          <a:p>
            <a:pPr lvl="1"/>
            <a:r>
              <a:rPr lang="en-US" altLang="x-none" dirty="0"/>
              <a:t>Write a </a:t>
            </a:r>
            <a:r>
              <a:rPr lang="ja-JP" altLang="en-US"/>
              <a:t>“</a:t>
            </a:r>
            <a:r>
              <a:rPr lang="en-US" altLang="ja-JP" b="1" dirty="0"/>
              <a:t>CLR</a:t>
            </a:r>
            <a:r>
              <a:rPr lang="ja-JP" altLang="en-US"/>
              <a:t>”</a:t>
            </a:r>
            <a:r>
              <a:rPr lang="en-US" altLang="ja-JP" dirty="0"/>
              <a:t> (compensation log record) for each undone operation.</a:t>
            </a:r>
          </a:p>
          <a:p>
            <a:endParaRPr lang="en-US" altLang="x-none" dirty="0"/>
          </a:p>
          <a:p>
            <a:pPr marL="0" indent="0">
              <a:buNone/>
            </a:pPr>
            <a:r>
              <a:rPr lang="en-US" altLang="x-none" sz="1500" dirty="0"/>
              <a:t>Note: CLRs are a different type of log record we glossed over before</a:t>
            </a:r>
          </a:p>
        </p:txBody>
      </p:sp>
    </p:spTree>
    <p:extLst>
      <p:ext uri="{BB962C8B-B14F-4D97-AF65-F5344CB8AC3E}">
        <p14:creationId xmlns:p14="http://schemas.microsoft.com/office/powerpoint/2010/main" val="1931502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r>
              <a:rPr lang="en-US" altLang="x-none"/>
              <a:t>Abort, cont.</a:t>
            </a:r>
          </a:p>
        </p:txBody>
      </p:sp>
      <p:sp>
        <p:nvSpPr>
          <p:cNvPr id="48133" name="Rectangle 5"/>
          <p:cNvSpPr>
            <a:spLocks noGrp="1" noChangeArrowheads="1"/>
          </p:cNvSpPr>
          <p:nvPr>
            <p:ph type="body" idx="1"/>
          </p:nvPr>
        </p:nvSpPr>
        <p:spPr>
          <a:xfrm>
            <a:off x="457200" y="1200151"/>
            <a:ext cx="8229600" cy="3394472"/>
          </a:xfrm>
        </p:spPr>
        <p:txBody>
          <a:bodyPr>
            <a:normAutofit fontScale="92500" lnSpcReduction="20000"/>
          </a:bodyPr>
          <a:lstStyle/>
          <a:p>
            <a:r>
              <a:rPr lang="en-US" altLang="x-none" dirty="0"/>
              <a:t>To perform UNDO, must have a lock on data!</a:t>
            </a:r>
          </a:p>
          <a:p>
            <a:pPr lvl="1"/>
            <a:r>
              <a:rPr lang="en-US" altLang="x-none" dirty="0"/>
              <a:t>No problem!</a:t>
            </a:r>
          </a:p>
          <a:p>
            <a:r>
              <a:rPr lang="en-US" altLang="x-none" dirty="0"/>
              <a:t>Before restoring old value of a page, write a CLR:</a:t>
            </a:r>
          </a:p>
          <a:p>
            <a:pPr lvl="1"/>
            <a:r>
              <a:rPr lang="en-US" altLang="x-none" dirty="0"/>
              <a:t>You continue logging while you UNDO!!</a:t>
            </a:r>
          </a:p>
          <a:p>
            <a:pPr lvl="1"/>
            <a:r>
              <a:rPr lang="en-US" altLang="x-none" dirty="0"/>
              <a:t>CLR has one extra field: </a:t>
            </a:r>
            <a:r>
              <a:rPr lang="en-US" altLang="x-none" b="1" dirty="0" err="1"/>
              <a:t>undonextLSN</a:t>
            </a:r>
            <a:endParaRPr lang="en-US" altLang="x-none" b="1" dirty="0"/>
          </a:p>
          <a:p>
            <a:pPr lvl="2"/>
            <a:r>
              <a:rPr lang="en-US" altLang="x-none" dirty="0"/>
              <a:t>Points to the next LSN to undo </a:t>
            </a:r>
          </a:p>
          <a:p>
            <a:pPr lvl="3"/>
            <a:r>
              <a:rPr lang="en-US" altLang="x-none" sz="1500" dirty="0"/>
              <a:t>i.e. the </a:t>
            </a:r>
            <a:r>
              <a:rPr lang="en-US" altLang="x-none" sz="1500" dirty="0" err="1"/>
              <a:t>prevLSN</a:t>
            </a:r>
            <a:r>
              <a:rPr lang="en-US" altLang="x-none" sz="1500" dirty="0"/>
              <a:t> of the record we’</a:t>
            </a:r>
            <a:r>
              <a:rPr lang="en-US" altLang="ja-JP" sz="1500" dirty="0"/>
              <a:t>re currently undoing</a:t>
            </a:r>
          </a:p>
          <a:p>
            <a:pPr lvl="1"/>
            <a:r>
              <a:rPr lang="en-US" altLang="x-none" dirty="0"/>
              <a:t>CLR contains REDO info</a:t>
            </a:r>
          </a:p>
          <a:p>
            <a:pPr lvl="1"/>
            <a:r>
              <a:rPr lang="en-US" altLang="x-none" dirty="0"/>
              <a:t>CLRs </a:t>
            </a:r>
            <a:r>
              <a:rPr lang="en-US" altLang="x-none" b="1" dirty="0"/>
              <a:t>never</a:t>
            </a:r>
            <a:r>
              <a:rPr lang="en-US" altLang="x-none" dirty="0"/>
              <a:t> Undone </a:t>
            </a:r>
          </a:p>
          <a:p>
            <a:pPr lvl="2"/>
            <a:r>
              <a:rPr lang="en-US" altLang="x-none" dirty="0"/>
              <a:t>Undo needn’</a:t>
            </a:r>
            <a:r>
              <a:rPr lang="en-US" altLang="ja-JP" dirty="0"/>
              <a:t>t be idempotent (&gt;1 UNDO won’t happen)</a:t>
            </a:r>
          </a:p>
          <a:p>
            <a:pPr lvl="2"/>
            <a:r>
              <a:rPr lang="en-US" altLang="x-none" dirty="0"/>
              <a:t>But they might be Redone when repeating history</a:t>
            </a:r>
          </a:p>
          <a:p>
            <a:pPr lvl="3"/>
            <a:r>
              <a:rPr lang="en-US" altLang="x-none" sz="1500" dirty="0"/>
              <a:t> (=1 UNDO guaranteed)</a:t>
            </a:r>
          </a:p>
          <a:p>
            <a:r>
              <a:rPr lang="en-US" altLang="x-none" dirty="0"/>
              <a:t>At end of all UNDOs, write an </a:t>
            </a:r>
            <a:r>
              <a:rPr lang="ja-JP" altLang="en-US" dirty="0"/>
              <a:t>“</a:t>
            </a:r>
            <a:r>
              <a:rPr lang="en-US" altLang="ja-JP" dirty="0"/>
              <a:t>end</a:t>
            </a:r>
            <a:r>
              <a:rPr lang="ja-JP" altLang="en-US" dirty="0"/>
              <a:t>”</a:t>
            </a:r>
            <a:r>
              <a:rPr lang="en-US" altLang="ja-JP" dirty="0"/>
              <a:t> log record.</a:t>
            </a:r>
            <a:endParaRPr lang="en-US" altLang="x-none" dirty="0"/>
          </a:p>
        </p:txBody>
      </p:sp>
      <p:grpSp>
        <p:nvGrpSpPr>
          <p:cNvPr id="2" name="Group 1" descr="LSN looks like a roll of paper being unrolled. The very end of it is the lsnLSN(CLR) undoNextLSN = 1234 XactTable, DPT. Currently undoing an LSN a little further back in time. The prevLSN for that LSN is 1234" title="LSN">
            <a:extLst>
              <a:ext uri="{FF2B5EF4-FFF2-40B4-BE49-F238E27FC236}">
                <a16:creationId xmlns:a16="http://schemas.microsoft.com/office/drawing/2014/main" id="{66771652-5FE0-6E41-8D3C-15E96507F56D}"/>
              </a:ext>
            </a:extLst>
          </p:cNvPr>
          <p:cNvGrpSpPr/>
          <p:nvPr/>
        </p:nvGrpSpPr>
        <p:grpSpPr>
          <a:xfrm>
            <a:off x="3981450" y="156144"/>
            <a:ext cx="3876796" cy="959370"/>
            <a:chOff x="3981450" y="156144"/>
            <a:chExt cx="3876796" cy="959370"/>
          </a:xfrm>
        </p:grpSpPr>
        <p:sp>
          <p:nvSpPr>
            <p:cNvPr id="48137" name="Line 9"/>
            <p:cNvSpPr>
              <a:spLocks noChangeShapeType="1"/>
            </p:cNvSpPr>
            <p:nvPr/>
          </p:nvSpPr>
          <p:spPr bwMode="auto">
            <a:xfrm flipV="1">
              <a:off x="6953250" y="829764"/>
              <a:ext cx="0" cy="285750"/>
            </a:xfrm>
            <a:prstGeom prst="line">
              <a:avLst/>
            </a:prstGeom>
            <a:noFill/>
            <a:ln w="25400">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8138" name="Line 10"/>
            <p:cNvSpPr>
              <a:spLocks noChangeShapeType="1"/>
            </p:cNvSpPr>
            <p:nvPr/>
          </p:nvSpPr>
          <p:spPr bwMode="auto">
            <a:xfrm flipV="1">
              <a:off x="5181600" y="829764"/>
              <a:ext cx="0" cy="285750"/>
            </a:xfrm>
            <a:prstGeom prst="line">
              <a:avLst/>
            </a:prstGeom>
            <a:noFill/>
            <a:ln w="25400">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8139" name="Freeform 11" descr="Sand"/>
            <p:cNvSpPr>
              <a:spLocks/>
            </p:cNvSpPr>
            <p:nvPr/>
          </p:nvSpPr>
          <p:spPr bwMode="auto">
            <a:xfrm>
              <a:off x="6937773" y="718119"/>
              <a:ext cx="172640" cy="115491"/>
            </a:xfrm>
            <a:custGeom>
              <a:avLst/>
              <a:gdLst>
                <a:gd name="T0" fmla="*/ 0 w 145"/>
                <a:gd name="T1" fmla="*/ 0 h 97"/>
                <a:gd name="T2" fmla="*/ 0 w 145"/>
                <a:gd name="T3" fmla="*/ 2147483647 h 97"/>
                <a:gd name="T4" fmla="*/ 2147483647 w 145"/>
                <a:gd name="T5" fmla="*/ 0 h 97"/>
                <a:gd name="T6" fmla="*/ 0 w 145"/>
                <a:gd name="T7" fmla="*/ 0 h 97"/>
                <a:gd name="T8" fmla="*/ 0 60000 65536"/>
                <a:gd name="T9" fmla="*/ 0 60000 65536"/>
                <a:gd name="T10" fmla="*/ 0 60000 65536"/>
                <a:gd name="T11" fmla="*/ 0 60000 65536"/>
                <a:gd name="T12" fmla="*/ 0 w 145"/>
                <a:gd name="T13" fmla="*/ 0 h 97"/>
                <a:gd name="T14" fmla="*/ 145 w 145"/>
                <a:gd name="T15" fmla="*/ 97 h 97"/>
              </a:gdLst>
              <a:ahLst/>
              <a:cxnLst>
                <a:cxn ang="T8">
                  <a:pos x="T0" y="T1"/>
                </a:cxn>
                <a:cxn ang="T9">
                  <a:pos x="T2" y="T3"/>
                </a:cxn>
                <a:cxn ang="T10">
                  <a:pos x="T4" y="T5"/>
                </a:cxn>
                <a:cxn ang="T11">
                  <a:pos x="T6" y="T7"/>
                </a:cxn>
              </a:cxnLst>
              <a:rect l="T12" t="T13" r="T14" b="T15"/>
              <a:pathLst>
                <a:path w="145" h="97">
                  <a:moveTo>
                    <a:pt x="0" y="0"/>
                  </a:moveTo>
                  <a:lnTo>
                    <a:pt x="0" y="96"/>
                  </a:lnTo>
                  <a:lnTo>
                    <a:pt x="144" y="0"/>
                  </a:lnTo>
                  <a:lnTo>
                    <a:pt x="0"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48140" name="Rectangle 12" descr="Sand"/>
            <p:cNvSpPr>
              <a:spLocks noChangeArrowheads="1"/>
            </p:cNvSpPr>
            <p:nvPr/>
          </p:nvSpPr>
          <p:spPr bwMode="auto">
            <a:xfrm>
              <a:off x="4371975" y="718119"/>
              <a:ext cx="2571750" cy="1143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48141" name="Line 13"/>
            <p:cNvSpPr>
              <a:spLocks noChangeShapeType="1"/>
            </p:cNvSpPr>
            <p:nvPr/>
          </p:nvSpPr>
          <p:spPr bwMode="auto">
            <a:xfrm>
              <a:off x="4314825" y="832419"/>
              <a:ext cx="26289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2" name="Oval 14" descr="Oak"/>
            <p:cNvSpPr>
              <a:spLocks noChangeArrowheads="1"/>
            </p:cNvSpPr>
            <p:nvPr/>
          </p:nvSpPr>
          <p:spPr bwMode="auto">
            <a:xfrm>
              <a:off x="3981450" y="156144"/>
              <a:ext cx="666750" cy="666750"/>
            </a:xfrm>
            <a:prstGeom prst="ellipse">
              <a:avLst/>
            </a:prstGeom>
            <a:blipFill dpi="0" rotWithShape="0">
              <a:blip r:embed="rId5"/>
              <a:srcRect/>
              <a:tile tx="0" ty="0" sx="100000" sy="100000" flip="none" algn="tl"/>
            </a:blipFill>
            <a:ln w="25400">
              <a:solidFill>
                <a:schemeClr val="tx2"/>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48143" name="Line 15"/>
            <p:cNvSpPr>
              <a:spLocks noChangeShapeType="1"/>
            </p:cNvSpPr>
            <p:nvPr/>
          </p:nvSpPr>
          <p:spPr bwMode="auto">
            <a:xfrm>
              <a:off x="4543425" y="718119"/>
              <a:ext cx="257175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4" name="Line 16"/>
            <p:cNvSpPr>
              <a:spLocks noChangeShapeType="1"/>
            </p:cNvSpPr>
            <p:nvPr/>
          </p:nvSpPr>
          <p:spPr bwMode="auto">
            <a:xfrm flipV="1">
              <a:off x="6943725" y="718119"/>
              <a:ext cx="17145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5" name="Line 17"/>
            <p:cNvSpPr>
              <a:spLocks noChangeShapeType="1"/>
            </p:cNvSpPr>
            <p:nvPr/>
          </p:nvSpPr>
          <p:spPr bwMode="auto">
            <a:xfrm flipV="1">
              <a:off x="5172075" y="718119"/>
              <a:ext cx="11430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6" name="Line 18"/>
            <p:cNvSpPr>
              <a:spLocks noChangeShapeType="1"/>
            </p:cNvSpPr>
            <p:nvPr/>
          </p:nvSpPr>
          <p:spPr bwMode="auto">
            <a:xfrm flipV="1">
              <a:off x="6886575" y="718119"/>
              <a:ext cx="17145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7" name="Oval 19"/>
            <p:cNvSpPr>
              <a:spLocks noChangeArrowheads="1"/>
            </p:cNvSpPr>
            <p:nvPr/>
          </p:nvSpPr>
          <p:spPr bwMode="auto">
            <a:xfrm>
              <a:off x="4090988" y="265682"/>
              <a:ext cx="447675" cy="44767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48148" name="Oval 20"/>
            <p:cNvSpPr>
              <a:spLocks noChangeArrowheads="1"/>
            </p:cNvSpPr>
            <p:nvPr/>
          </p:nvSpPr>
          <p:spPr bwMode="auto">
            <a:xfrm>
              <a:off x="4205288" y="379982"/>
              <a:ext cx="219075" cy="21907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8" name="TextBox 7" descr="Currently Undoing&#10;PrevLsn=1234&#10;" title="Currently Undoing">
              <a:extLst>
                <a:ext uri="{FF2B5EF4-FFF2-40B4-BE49-F238E27FC236}">
                  <a16:creationId xmlns:a16="http://schemas.microsoft.com/office/drawing/2014/main" id="{47A15CD0-7C48-2A4F-B352-FB48CA5B834E}"/>
                </a:ext>
              </a:extLst>
            </p:cNvPr>
            <p:cNvSpPr txBox="1"/>
            <p:nvPr/>
          </p:nvSpPr>
          <p:spPr>
            <a:xfrm>
              <a:off x="4769984" y="192309"/>
              <a:ext cx="1325748" cy="461665"/>
            </a:xfrm>
            <a:prstGeom prst="rect">
              <a:avLst/>
            </a:prstGeom>
            <a:noFill/>
          </p:spPr>
          <p:txBody>
            <a:bodyPr wrap="none" rtlCol="0">
              <a:spAutoFit/>
            </a:bodyPr>
            <a:lstStyle/>
            <a:p>
              <a:r>
                <a:rPr lang="en-US" sz="1200" dirty="0"/>
                <a:t>Currently Undoing</a:t>
              </a:r>
            </a:p>
            <a:p>
              <a:r>
                <a:rPr lang="en-US" sz="1200" dirty="0" err="1"/>
                <a:t>PrevLsn</a:t>
              </a:r>
              <a:r>
                <a:rPr lang="en-US" sz="1200" dirty="0"/>
                <a:t>=1234</a:t>
              </a:r>
            </a:p>
          </p:txBody>
        </p:sp>
        <p:sp>
          <p:nvSpPr>
            <p:cNvPr id="9" name="TextBox 8" descr="lastLSN(CLR)&#10;undoNextLSN = 1234&#10;" title="lastLSN">
              <a:extLst>
                <a:ext uri="{FF2B5EF4-FFF2-40B4-BE49-F238E27FC236}">
                  <a16:creationId xmlns:a16="http://schemas.microsoft.com/office/drawing/2014/main" id="{13B1FA8E-DE13-894A-8E81-78732DC5CAA4}"/>
                </a:ext>
              </a:extLst>
            </p:cNvPr>
            <p:cNvSpPr txBox="1"/>
            <p:nvPr/>
          </p:nvSpPr>
          <p:spPr>
            <a:xfrm>
              <a:off x="6362580" y="190332"/>
              <a:ext cx="1495666" cy="461665"/>
            </a:xfrm>
            <a:prstGeom prst="rect">
              <a:avLst/>
            </a:prstGeom>
            <a:noFill/>
          </p:spPr>
          <p:txBody>
            <a:bodyPr wrap="none" rtlCol="0">
              <a:spAutoFit/>
            </a:bodyPr>
            <a:lstStyle/>
            <a:p>
              <a:r>
                <a:rPr lang="en-US" sz="1200" dirty="0" err="1"/>
                <a:t>lastLSN</a:t>
              </a:r>
              <a:r>
                <a:rPr lang="en-US" sz="1200" dirty="0"/>
                <a:t>(CLR)</a:t>
              </a:r>
            </a:p>
            <a:p>
              <a:r>
                <a:rPr lang="en-US" sz="1200" dirty="0" err="1"/>
                <a:t>undoNextLSN</a:t>
              </a:r>
              <a:r>
                <a:rPr lang="en-US" sz="1200" dirty="0"/>
                <a:t> = 1234</a:t>
              </a:r>
            </a:p>
          </p:txBody>
        </p:sp>
      </p:grpSp>
      <p:sp>
        <p:nvSpPr>
          <p:cNvPr id="3" name="Line Callout 1 2"/>
          <p:cNvSpPr/>
          <p:nvPr/>
        </p:nvSpPr>
        <p:spPr>
          <a:xfrm>
            <a:off x="6629399" y="1575369"/>
            <a:ext cx="2164917" cy="1322018"/>
          </a:xfrm>
          <a:prstGeom prst="borderCallout1">
            <a:avLst>
              <a:gd name="adj1" fmla="val 18750"/>
              <a:gd name="adj2" fmla="val -8333"/>
              <a:gd name="adj3" fmla="val 149848"/>
              <a:gd name="adj4" fmla="val -121527"/>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Idempotent:</a:t>
            </a:r>
            <a:r>
              <a:rPr lang="en-US" sz="1400" dirty="0"/>
              <a:t> can be applied multiple times without changing the result beyond the initial application</a:t>
            </a:r>
          </a:p>
        </p:txBody>
      </p:sp>
    </p:spTree>
    <p:extLst>
      <p:ext uri="{BB962C8B-B14F-4D97-AF65-F5344CB8AC3E}">
        <p14:creationId xmlns:p14="http://schemas.microsoft.com/office/powerpoint/2010/main" val="101625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ltLang="x-none"/>
              <a:t>Checkpointing</a:t>
            </a:r>
            <a:endParaRPr lang="en-US" altLang="x-none" dirty="0"/>
          </a:p>
        </p:txBody>
      </p:sp>
      <p:sp>
        <p:nvSpPr>
          <p:cNvPr id="50181" name="Rectangle 5"/>
          <p:cNvSpPr>
            <a:spLocks noGrp="1" noChangeArrowheads="1"/>
          </p:cNvSpPr>
          <p:nvPr>
            <p:ph idx="1"/>
          </p:nvPr>
        </p:nvSpPr>
        <p:spPr>
          <a:xfrm>
            <a:off x="381000" y="1123950"/>
            <a:ext cx="8229600" cy="3394472"/>
          </a:xfrm>
        </p:spPr>
        <p:txBody>
          <a:bodyPr>
            <a:normAutofit/>
          </a:bodyPr>
          <a:lstStyle/>
          <a:p>
            <a:r>
              <a:rPr lang="en-US" altLang="x-none" dirty="0"/>
              <a:t>Conceptually, keep log around for all time.  </a:t>
            </a:r>
          </a:p>
          <a:p>
            <a:pPr lvl="1"/>
            <a:r>
              <a:rPr lang="en-US" altLang="x-none" dirty="0"/>
              <a:t>Performance/implementation problems…</a:t>
            </a:r>
          </a:p>
          <a:p>
            <a:r>
              <a:rPr lang="en-US" altLang="x-none" dirty="0"/>
              <a:t>Periodically, the DBMS creates a </a:t>
            </a:r>
            <a:r>
              <a:rPr lang="en-US" altLang="x-none" b="1" u="sng" dirty="0"/>
              <a:t>checkpoint</a:t>
            </a:r>
          </a:p>
          <a:p>
            <a:pPr lvl="1"/>
            <a:r>
              <a:rPr lang="en-US" altLang="x-none" dirty="0"/>
              <a:t>Minimizes recovery time after crash.  Write to log:</a:t>
            </a:r>
          </a:p>
          <a:p>
            <a:pPr lvl="2"/>
            <a:r>
              <a:rPr lang="en-US" altLang="x-none" b="1" dirty="0" err="1"/>
              <a:t>begin_checkpoint</a:t>
            </a:r>
            <a:r>
              <a:rPr lang="en-US" altLang="x-none" b="1" dirty="0"/>
              <a:t> </a:t>
            </a:r>
            <a:r>
              <a:rPr lang="en-US" altLang="x-none" dirty="0"/>
              <a:t>record:  Indicates when chkpt began.</a:t>
            </a:r>
          </a:p>
          <a:p>
            <a:pPr lvl="2"/>
            <a:r>
              <a:rPr lang="en-US" altLang="x-none" b="1" dirty="0" err="1"/>
              <a:t>end_checkpoint</a:t>
            </a:r>
            <a:r>
              <a:rPr lang="en-US" altLang="x-none" b="1" dirty="0"/>
              <a:t> </a:t>
            </a:r>
            <a:r>
              <a:rPr lang="en-US" altLang="x-none" dirty="0"/>
              <a:t>record:  Contains current Xact table DPT</a:t>
            </a:r>
          </a:p>
          <a:p>
            <a:pPr lvl="2"/>
            <a:r>
              <a:rPr lang="en-US" altLang="x-none" dirty="0"/>
              <a:t>.  A “</a:t>
            </a:r>
            <a:r>
              <a:rPr lang="en-US" altLang="x-none" b="1" dirty="0"/>
              <a:t>fuzzy checkpoint</a:t>
            </a:r>
            <a:r>
              <a:rPr lang="en-US" altLang="x-none" dirty="0"/>
              <a:t>”</a:t>
            </a:r>
            <a:r>
              <a:rPr lang="en-US" altLang="ja-JP" dirty="0"/>
              <a:t>: </a:t>
            </a:r>
            <a:r>
              <a:rPr lang="en-US" altLang="x-none" sz="1400" dirty="0"/>
              <a:t>Other </a:t>
            </a:r>
            <a:r>
              <a:rPr lang="en-US" altLang="x-none" sz="1400" dirty="0" err="1"/>
              <a:t>Xacts</a:t>
            </a:r>
            <a:r>
              <a:rPr lang="en-US" altLang="x-none" sz="1400" dirty="0"/>
              <a:t> continue to run;</a:t>
            </a:r>
          </a:p>
          <a:p>
            <a:pPr lvl="3"/>
            <a:r>
              <a:rPr lang="en-US" altLang="x-none" sz="1400" dirty="0"/>
              <a:t> So all we know is that these tables are after the time of the </a:t>
            </a:r>
            <a:r>
              <a:rPr lang="en-US" altLang="x-none" sz="1400" dirty="0" err="1"/>
              <a:t>begin_checkpoint</a:t>
            </a:r>
            <a:r>
              <a:rPr lang="en-US" altLang="x-none" sz="1400" dirty="0"/>
              <a:t> record.</a:t>
            </a:r>
          </a:p>
          <a:p>
            <a:pPr lvl="2"/>
            <a:r>
              <a:rPr lang="en-US" altLang="x-none" dirty="0"/>
              <a:t>Store LSN of most recent chkpt record in a safe place </a:t>
            </a:r>
          </a:p>
          <a:p>
            <a:pPr lvl="2"/>
            <a:r>
              <a:rPr lang="en-US" altLang="x-none" dirty="0"/>
              <a:t>(</a:t>
            </a:r>
            <a:r>
              <a:rPr lang="en-US" altLang="x-none" b="1" dirty="0"/>
              <a:t>master record</a:t>
            </a:r>
            <a:r>
              <a:rPr lang="en-US" altLang="x-none" dirty="0"/>
              <a:t>, often block 0 of the log file).</a:t>
            </a:r>
          </a:p>
        </p:txBody>
      </p:sp>
      <p:grpSp>
        <p:nvGrpSpPr>
          <p:cNvPr id="3" name="Group 2" descr="LSN looks like a roll of paper being unrolled. The very end of it is the lsnLSN(CLR) undoNextLSN = 1234 XactTable, DPT. Currently undoing an LSN a little further back in time. The prevLSN for that LSN is 1234" title="LSN">
            <a:extLst>
              <a:ext uri="{FF2B5EF4-FFF2-40B4-BE49-F238E27FC236}">
                <a16:creationId xmlns:a16="http://schemas.microsoft.com/office/drawing/2014/main" id="{F8F7F119-E9D4-3345-A8DD-7C265A72024D}"/>
              </a:ext>
            </a:extLst>
          </p:cNvPr>
          <p:cNvGrpSpPr/>
          <p:nvPr/>
        </p:nvGrpSpPr>
        <p:grpSpPr>
          <a:xfrm>
            <a:off x="3981450" y="83166"/>
            <a:ext cx="3876796" cy="1032348"/>
            <a:chOff x="3981450" y="83166"/>
            <a:chExt cx="3876796" cy="1032348"/>
          </a:xfrm>
        </p:grpSpPr>
        <p:grpSp>
          <p:nvGrpSpPr>
            <p:cNvPr id="2" name="Group 1">
              <a:extLst>
                <a:ext uri="{FF2B5EF4-FFF2-40B4-BE49-F238E27FC236}">
                  <a16:creationId xmlns:a16="http://schemas.microsoft.com/office/drawing/2014/main" id="{DAD46D92-0F18-BB4B-A998-612ED97F407F}"/>
                </a:ext>
              </a:extLst>
            </p:cNvPr>
            <p:cNvGrpSpPr/>
            <p:nvPr/>
          </p:nvGrpSpPr>
          <p:grpSpPr>
            <a:xfrm>
              <a:off x="3981450" y="156144"/>
              <a:ext cx="3133725" cy="959370"/>
              <a:chOff x="3981450" y="156144"/>
              <a:chExt cx="3133725" cy="959370"/>
            </a:xfrm>
          </p:grpSpPr>
          <p:sp>
            <p:nvSpPr>
              <p:cNvPr id="21" name="Line 9">
                <a:extLst>
                  <a:ext uri="{FF2B5EF4-FFF2-40B4-BE49-F238E27FC236}">
                    <a16:creationId xmlns:a16="http://schemas.microsoft.com/office/drawing/2014/main" id="{64267127-C6E9-D145-8FE9-2BBFB00D7D06}"/>
                  </a:ext>
                </a:extLst>
              </p:cNvPr>
              <p:cNvSpPr>
                <a:spLocks noChangeShapeType="1"/>
              </p:cNvSpPr>
              <p:nvPr/>
            </p:nvSpPr>
            <p:spPr bwMode="auto">
              <a:xfrm flipV="1">
                <a:off x="6953250" y="829764"/>
                <a:ext cx="0" cy="285750"/>
              </a:xfrm>
              <a:prstGeom prst="line">
                <a:avLst/>
              </a:prstGeom>
              <a:noFill/>
              <a:ln w="25400">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10">
                <a:extLst>
                  <a:ext uri="{FF2B5EF4-FFF2-40B4-BE49-F238E27FC236}">
                    <a16:creationId xmlns:a16="http://schemas.microsoft.com/office/drawing/2014/main" id="{57BB34D3-3E2E-6B4D-B935-47F8A27EBA62}"/>
                  </a:ext>
                </a:extLst>
              </p:cNvPr>
              <p:cNvSpPr>
                <a:spLocks noChangeShapeType="1"/>
              </p:cNvSpPr>
              <p:nvPr/>
            </p:nvSpPr>
            <p:spPr bwMode="auto">
              <a:xfrm flipV="1">
                <a:off x="5181600" y="829764"/>
                <a:ext cx="0" cy="285750"/>
              </a:xfrm>
              <a:prstGeom prst="line">
                <a:avLst/>
              </a:prstGeom>
              <a:noFill/>
              <a:ln w="25400">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Freeform 11" descr="Sand">
                <a:extLst>
                  <a:ext uri="{FF2B5EF4-FFF2-40B4-BE49-F238E27FC236}">
                    <a16:creationId xmlns:a16="http://schemas.microsoft.com/office/drawing/2014/main" id="{E6A40DCF-ED7B-C448-BEEC-5CB6DA8D397B}"/>
                  </a:ext>
                </a:extLst>
              </p:cNvPr>
              <p:cNvSpPr>
                <a:spLocks/>
              </p:cNvSpPr>
              <p:nvPr/>
            </p:nvSpPr>
            <p:spPr bwMode="auto">
              <a:xfrm>
                <a:off x="6937773" y="718119"/>
                <a:ext cx="172640" cy="115491"/>
              </a:xfrm>
              <a:custGeom>
                <a:avLst/>
                <a:gdLst>
                  <a:gd name="T0" fmla="*/ 0 w 145"/>
                  <a:gd name="T1" fmla="*/ 0 h 97"/>
                  <a:gd name="T2" fmla="*/ 0 w 145"/>
                  <a:gd name="T3" fmla="*/ 2147483647 h 97"/>
                  <a:gd name="T4" fmla="*/ 2147483647 w 145"/>
                  <a:gd name="T5" fmla="*/ 0 h 97"/>
                  <a:gd name="T6" fmla="*/ 0 w 145"/>
                  <a:gd name="T7" fmla="*/ 0 h 97"/>
                  <a:gd name="T8" fmla="*/ 0 60000 65536"/>
                  <a:gd name="T9" fmla="*/ 0 60000 65536"/>
                  <a:gd name="T10" fmla="*/ 0 60000 65536"/>
                  <a:gd name="T11" fmla="*/ 0 60000 65536"/>
                  <a:gd name="T12" fmla="*/ 0 w 145"/>
                  <a:gd name="T13" fmla="*/ 0 h 97"/>
                  <a:gd name="T14" fmla="*/ 145 w 145"/>
                  <a:gd name="T15" fmla="*/ 97 h 97"/>
                </a:gdLst>
                <a:ahLst/>
                <a:cxnLst>
                  <a:cxn ang="T8">
                    <a:pos x="T0" y="T1"/>
                  </a:cxn>
                  <a:cxn ang="T9">
                    <a:pos x="T2" y="T3"/>
                  </a:cxn>
                  <a:cxn ang="T10">
                    <a:pos x="T4" y="T5"/>
                  </a:cxn>
                  <a:cxn ang="T11">
                    <a:pos x="T6" y="T7"/>
                  </a:cxn>
                </a:cxnLst>
                <a:rect l="T12" t="T13" r="T14" b="T15"/>
                <a:pathLst>
                  <a:path w="145" h="97">
                    <a:moveTo>
                      <a:pt x="0" y="0"/>
                    </a:moveTo>
                    <a:lnTo>
                      <a:pt x="0" y="96"/>
                    </a:lnTo>
                    <a:lnTo>
                      <a:pt x="144" y="0"/>
                    </a:lnTo>
                    <a:lnTo>
                      <a:pt x="0"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5" name="Rectangle 12" descr="Sand">
                <a:extLst>
                  <a:ext uri="{FF2B5EF4-FFF2-40B4-BE49-F238E27FC236}">
                    <a16:creationId xmlns:a16="http://schemas.microsoft.com/office/drawing/2014/main" id="{057E5D7D-52A3-C149-BF3D-619BAC118213}"/>
                  </a:ext>
                </a:extLst>
              </p:cNvPr>
              <p:cNvSpPr>
                <a:spLocks noChangeArrowheads="1"/>
              </p:cNvSpPr>
              <p:nvPr/>
            </p:nvSpPr>
            <p:spPr bwMode="auto">
              <a:xfrm>
                <a:off x="4371975" y="718119"/>
                <a:ext cx="2571750" cy="1143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26" name="Line 13">
                <a:extLst>
                  <a:ext uri="{FF2B5EF4-FFF2-40B4-BE49-F238E27FC236}">
                    <a16:creationId xmlns:a16="http://schemas.microsoft.com/office/drawing/2014/main" id="{F4F3302E-02CA-B947-BD45-FF9AAD28A93D}"/>
                  </a:ext>
                </a:extLst>
              </p:cNvPr>
              <p:cNvSpPr>
                <a:spLocks noChangeShapeType="1"/>
              </p:cNvSpPr>
              <p:nvPr/>
            </p:nvSpPr>
            <p:spPr bwMode="auto">
              <a:xfrm>
                <a:off x="4314825" y="832419"/>
                <a:ext cx="26289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 name="Oval 14" descr="Oak">
                <a:extLst>
                  <a:ext uri="{FF2B5EF4-FFF2-40B4-BE49-F238E27FC236}">
                    <a16:creationId xmlns:a16="http://schemas.microsoft.com/office/drawing/2014/main" id="{548F8619-C2D8-EB4F-8DE0-FAEAE4F0F81B}"/>
                  </a:ext>
                </a:extLst>
              </p:cNvPr>
              <p:cNvSpPr>
                <a:spLocks noChangeArrowheads="1"/>
              </p:cNvSpPr>
              <p:nvPr/>
            </p:nvSpPr>
            <p:spPr bwMode="auto">
              <a:xfrm>
                <a:off x="3981450" y="156144"/>
                <a:ext cx="666750" cy="666750"/>
              </a:xfrm>
              <a:prstGeom prst="ellipse">
                <a:avLst/>
              </a:prstGeom>
              <a:blipFill dpi="0" rotWithShape="0">
                <a:blip r:embed="rId5"/>
                <a:srcRect/>
                <a:tile tx="0" ty="0" sx="100000" sy="100000" flip="none" algn="tl"/>
              </a:blipFill>
              <a:ln w="25400">
                <a:solidFill>
                  <a:schemeClr val="tx2"/>
                </a:solidFill>
                <a:round/>
                <a:headEnd/>
                <a:tailEnd/>
              </a:ln>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28" name="Line 15">
                <a:extLst>
                  <a:ext uri="{FF2B5EF4-FFF2-40B4-BE49-F238E27FC236}">
                    <a16:creationId xmlns:a16="http://schemas.microsoft.com/office/drawing/2014/main" id="{B76A6F54-FF1E-E04A-8ABC-E027C9AEB8EF}"/>
                  </a:ext>
                </a:extLst>
              </p:cNvPr>
              <p:cNvSpPr>
                <a:spLocks noChangeShapeType="1"/>
              </p:cNvSpPr>
              <p:nvPr/>
            </p:nvSpPr>
            <p:spPr bwMode="auto">
              <a:xfrm>
                <a:off x="4543425" y="718119"/>
                <a:ext cx="257175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16">
                <a:extLst>
                  <a:ext uri="{FF2B5EF4-FFF2-40B4-BE49-F238E27FC236}">
                    <a16:creationId xmlns:a16="http://schemas.microsoft.com/office/drawing/2014/main" id="{F437F8A8-3CF2-FA43-90C2-8B22549AF920}"/>
                  </a:ext>
                </a:extLst>
              </p:cNvPr>
              <p:cNvSpPr>
                <a:spLocks noChangeShapeType="1"/>
              </p:cNvSpPr>
              <p:nvPr/>
            </p:nvSpPr>
            <p:spPr bwMode="auto">
              <a:xfrm flipV="1">
                <a:off x="6943725" y="718119"/>
                <a:ext cx="17145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17">
                <a:extLst>
                  <a:ext uri="{FF2B5EF4-FFF2-40B4-BE49-F238E27FC236}">
                    <a16:creationId xmlns:a16="http://schemas.microsoft.com/office/drawing/2014/main" id="{F4B1052A-1248-0240-A0AB-8D4191928B26}"/>
                  </a:ext>
                </a:extLst>
              </p:cNvPr>
              <p:cNvSpPr>
                <a:spLocks noChangeShapeType="1"/>
              </p:cNvSpPr>
              <p:nvPr/>
            </p:nvSpPr>
            <p:spPr bwMode="auto">
              <a:xfrm flipV="1">
                <a:off x="5172075" y="718119"/>
                <a:ext cx="11430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18">
                <a:extLst>
                  <a:ext uri="{FF2B5EF4-FFF2-40B4-BE49-F238E27FC236}">
                    <a16:creationId xmlns:a16="http://schemas.microsoft.com/office/drawing/2014/main" id="{06E875E2-99DC-D84B-8C14-9EFC1CFB4A8E}"/>
                  </a:ext>
                </a:extLst>
              </p:cNvPr>
              <p:cNvSpPr>
                <a:spLocks noChangeShapeType="1"/>
              </p:cNvSpPr>
              <p:nvPr/>
            </p:nvSpPr>
            <p:spPr bwMode="auto">
              <a:xfrm flipV="1">
                <a:off x="6886575" y="718119"/>
                <a:ext cx="17145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Oval 19">
                <a:extLst>
                  <a:ext uri="{FF2B5EF4-FFF2-40B4-BE49-F238E27FC236}">
                    <a16:creationId xmlns:a16="http://schemas.microsoft.com/office/drawing/2014/main" id="{D2F2AA5C-C660-C545-AFAC-B2B7E00E7D25}"/>
                  </a:ext>
                </a:extLst>
              </p:cNvPr>
              <p:cNvSpPr>
                <a:spLocks noChangeArrowheads="1"/>
              </p:cNvSpPr>
              <p:nvPr/>
            </p:nvSpPr>
            <p:spPr bwMode="auto">
              <a:xfrm>
                <a:off x="4090988" y="265682"/>
                <a:ext cx="447675" cy="44767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33" name="Oval 20">
                <a:extLst>
                  <a:ext uri="{FF2B5EF4-FFF2-40B4-BE49-F238E27FC236}">
                    <a16:creationId xmlns:a16="http://schemas.microsoft.com/office/drawing/2014/main" id="{E2DCE03F-A892-5240-9599-6920C0877C40}"/>
                  </a:ext>
                </a:extLst>
              </p:cNvPr>
              <p:cNvSpPr>
                <a:spLocks noChangeArrowheads="1"/>
              </p:cNvSpPr>
              <p:nvPr/>
            </p:nvSpPr>
            <p:spPr bwMode="auto">
              <a:xfrm>
                <a:off x="4205288" y="379982"/>
                <a:ext cx="219075" cy="21907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34" name="TextBox 33" descr="Currently Undoing&#10;PrevLsn=1234&#10;" title="Currently Undoing">
                <a:extLst>
                  <a:ext uri="{FF2B5EF4-FFF2-40B4-BE49-F238E27FC236}">
                    <a16:creationId xmlns:a16="http://schemas.microsoft.com/office/drawing/2014/main" id="{2B296694-9D3F-004B-ABAE-0BF639F2CE7F}"/>
                  </a:ext>
                </a:extLst>
              </p:cNvPr>
              <p:cNvSpPr txBox="1"/>
              <p:nvPr/>
            </p:nvSpPr>
            <p:spPr>
              <a:xfrm>
                <a:off x="4769984" y="192309"/>
                <a:ext cx="1325748" cy="461665"/>
              </a:xfrm>
              <a:prstGeom prst="rect">
                <a:avLst/>
              </a:prstGeom>
              <a:noFill/>
            </p:spPr>
            <p:txBody>
              <a:bodyPr wrap="none" rtlCol="0">
                <a:spAutoFit/>
              </a:bodyPr>
              <a:lstStyle/>
              <a:p>
                <a:r>
                  <a:rPr lang="en-US" sz="1200" dirty="0"/>
                  <a:t>Currently Undoing</a:t>
                </a:r>
              </a:p>
              <a:p>
                <a:r>
                  <a:rPr lang="en-US" sz="1200" dirty="0" err="1"/>
                  <a:t>PrevLsn</a:t>
                </a:r>
                <a:r>
                  <a:rPr lang="en-US" sz="1200" dirty="0"/>
                  <a:t>=1234</a:t>
                </a:r>
              </a:p>
            </p:txBody>
          </p:sp>
        </p:grpSp>
        <p:sp>
          <p:nvSpPr>
            <p:cNvPr id="35" name="TextBox 34" descr="lastLSN(CLR)&#10;undoNextLSN = 1234&#10;Xact Table, DPT&#10;" title="lastLSN">
              <a:extLst>
                <a:ext uri="{FF2B5EF4-FFF2-40B4-BE49-F238E27FC236}">
                  <a16:creationId xmlns:a16="http://schemas.microsoft.com/office/drawing/2014/main" id="{464B8AD2-7396-8E4F-9D21-93D19343C75F}"/>
                </a:ext>
              </a:extLst>
            </p:cNvPr>
            <p:cNvSpPr txBox="1"/>
            <p:nvPr/>
          </p:nvSpPr>
          <p:spPr>
            <a:xfrm>
              <a:off x="6362580" y="83166"/>
              <a:ext cx="1495666" cy="646331"/>
            </a:xfrm>
            <a:prstGeom prst="rect">
              <a:avLst/>
            </a:prstGeom>
            <a:noFill/>
          </p:spPr>
          <p:txBody>
            <a:bodyPr wrap="none" rtlCol="0">
              <a:spAutoFit/>
            </a:bodyPr>
            <a:lstStyle/>
            <a:p>
              <a:r>
                <a:rPr lang="en-US" sz="1200" dirty="0" err="1"/>
                <a:t>lastLSN</a:t>
              </a:r>
              <a:r>
                <a:rPr lang="en-US" sz="1200" dirty="0"/>
                <a:t>(CLR)</a:t>
              </a:r>
            </a:p>
            <a:p>
              <a:r>
                <a:rPr lang="en-US" sz="1200" dirty="0" err="1"/>
                <a:t>undoNextLSN</a:t>
              </a:r>
              <a:r>
                <a:rPr lang="en-US" sz="1200" dirty="0"/>
                <a:t> = 1234</a:t>
              </a:r>
            </a:p>
            <a:p>
              <a:r>
                <a:rPr lang="en-US" sz="1200" dirty="0"/>
                <a:t>Xact Table, DPT</a:t>
              </a:r>
            </a:p>
          </p:txBody>
        </p:sp>
      </p:grpSp>
    </p:spTree>
    <p:extLst>
      <p:ext uri="{BB962C8B-B14F-4D97-AF65-F5344CB8AC3E}">
        <p14:creationId xmlns:p14="http://schemas.microsoft.com/office/powerpoint/2010/main" val="964812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charset="0"/>
                <a:ea typeface="Helvetica Neue" charset="0"/>
                <a:cs typeface="Helvetica Neue" charset="0"/>
              </a:rPr>
              <a:t>CRASH RECOVERY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613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A186-2152-44D4-BFCC-0D0209116324}"/>
              </a:ext>
            </a:extLst>
          </p:cNvPr>
          <p:cNvSpPr>
            <a:spLocks noGrp="1"/>
          </p:cNvSpPr>
          <p:nvPr>
            <p:ph type="title"/>
          </p:nvPr>
        </p:nvSpPr>
        <p:spPr/>
        <p:txBody>
          <a:bodyPr/>
          <a:lstStyle/>
          <a:p>
            <a:r>
              <a:rPr lang="en-US" dirty="0"/>
              <a:t>Atomicity: Why Do Transactions Abort?</a:t>
            </a:r>
          </a:p>
        </p:txBody>
      </p:sp>
      <p:sp>
        <p:nvSpPr>
          <p:cNvPr id="3" name="Content Placeholder 2">
            <a:extLst>
              <a:ext uri="{FF2B5EF4-FFF2-40B4-BE49-F238E27FC236}">
                <a16:creationId xmlns:a16="http://schemas.microsoft.com/office/drawing/2014/main" id="{4C5C96C4-4C82-47DB-8BA8-24A6B0749921}"/>
              </a:ext>
            </a:extLst>
          </p:cNvPr>
          <p:cNvSpPr>
            <a:spLocks noGrp="1"/>
          </p:cNvSpPr>
          <p:nvPr>
            <p:ph idx="1"/>
          </p:nvPr>
        </p:nvSpPr>
        <p:spPr/>
        <p:txBody>
          <a:bodyPr/>
          <a:lstStyle/>
          <a:p>
            <a:r>
              <a:rPr lang="en-US" dirty="0"/>
              <a:t>User/Application explicitly aborts</a:t>
            </a:r>
          </a:p>
          <a:p>
            <a:r>
              <a:rPr lang="en-US" dirty="0"/>
              <a:t>Failed Consistency check</a:t>
            </a:r>
          </a:p>
          <a:p>
            <a:pPr lvl="1"/>
            <a:r>
              <a:rPr lang="en-US" dirty="0"/>
              <a:t>Integrity constraint violated</a:t>
            </a:r>
          </a:p>
          <a:p>
            <a:r>
              <a:rPr lang="en-US" dirty="0"/>
              <a:t>Deadlock</a:t>
            </a:r>
          </a:p>
          <a:p>
            <a:r>
              <a:rPr lang="en-US" dirty="0"/>
              <a:t>System failure prior to successful commit</a:t>
            </a:r>
          </a:p>
        </p:txBody>
      </p:sp>
    </p:spTree>
    <p:extLst>
      <p:ext uri="{BB962C8B-B14F-4D97-AF65-F5344CB8AC3E}">
        <p14:creationId xmlns:p14="http://schemas.microsoft.com/office/powerpoint/2010/main" val="3245621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p:txBody>
          <a:bodyPr/>
          <a:lstStyle/>
          <a:p>
            <a:r>
              <a:rPr lang="en-US" altLang="x-none"/>
              <a:t>Crash Recovery: Big Picture</a:t>
            </a:r>
          </a:p>
        </p:txBody>
      </p:sp>
      <p:sp>
        <p:nvSpPr>
          <p:cNvPr id="4" name="Content Placeholder 3">
            <a:extLst>
              <a:ext uri="{FF2B5EF4-FFF2-40B4-BE49-F238E27FC236}">
                <a16:creationId xmlns:a16="http://schemas.microsoft.com/office/drawing/2014/main" id="{5BC34BF0-7F8D-0F4C-99E5-02A8BDFAB144}"/>
              </a:ext>
            </a:extLst>
          </p:cNvPr>
          <p:cNvSpPr>
            <a:spLocks noGrp="1"/>
          </p:cNvSpPr>
          <p:nvPr>
            <p:ph idx="1"/>
          </p:nvPr>
        </p:nvSpPr>
        <p:spPr>
          <a:xfrm>
            <a:off x="457200" y="1200151"/>
            <a:ext cx="5268516" cy="3394472"/>
          </a:xfrm>
        </p:spPr>
        <p:txBody>
          <a:bodyPr/>
          <a:lstStyle/>
          <a:p>
            <a:r>
              <a:rPr lang="en-US" altLang="x-none" dirty="0"/>
              <a:t>Start from a </a:t>
            </a:r>
            <a:r>
              <a:rPr lang="en-US" altLang="x-none" b="1" dirty="0"/>
              <a:t>checkpoint</a:t>
            </a:r>
            <a:r>
              <a:rPr lang="en-US" altLang="x-none" dirty="0"/>
              <a:t> </a:t>
            </a:r>
          </a:p>
          <a:p>
            <a:pPr lvl="1"/>
            <a:r>
              <a:rPr lang="en-US" altLang="x-none" dirty="0"/>
              <a:t>found via master record.</a:t>
            </a:r>
          </a:p>
          <a:p>
            <a:r>
              <a:rPr lang="en-US" altLang="x-none" dirty="0"/>
              <a:t>Three phases.  Need to do:</a:t>
            </a:r>
          </a:p>
          <a:p>
            <a:pPr lvl="1"/>
            <a:r>
              <a:rPr lang="en-US" altLang="x-none" b="1" dirty="0"/>
              <a:t>Analysis</a:t>
            </a:r>
            <a:r>
              <a:rPr lang="en-US" altLang="x-none" dirty="0"/>
              <a:t> - Figure out which </a:t>
            </a:r>
            <a:r>
              <a:rPr lang="en-US" altLang="x-none" dirty="0" err="1"/>
              <a:t>Xacts</a:t>
            </a:r>
            <a:r>
              <a:rPr lang="en-US" altLang="x-none" dirty="0"/>
              <a:t> committed since checkpoint, which failed.</a:t>
            </a:r>
          </a:p>
          <a:p>
            <a:pPr lvl="1"/>
            <a:r>
              <a:rPr lang="en-US" altLang="x-none" b="1" dirty="0"/>
              <a:t>REDO</a:t>
            </a:r>
            <a:r>
              <a:rPr lang="en-US" altLang="x-none" dirty="0"/>
              <a:t> all actions.</a:t>
            </a:r>
          </a:p>
          <a:p>
            <a:pPr lvl="2"/>
            <a:r>
              <a:rPr lang="en-US" altLang="x-none" dirty="0"/>
              <a:t>(repeat history)</a:t>
            </a:r>
          </a:p>
          <a:p>
            <a:pPr lvl="1"/>
            <a:r>
              <a:rPr lang="en-US" altLang="x-none" b="1" dirty="0"/>
              <a:t>UNDO</a:t>
            </a:r>
            <a:r>
              <a:rPr lang="en-US" altLang="x-none" dirty="0"/>
              <a:t> effects of failed </a:t>
            </a:r>
            <a:r>
              <a:rPr lang="en-US" altLang="x-none" dirty="0" err="1"/>
              <a:t>Xacts</a:t>
            </a:r>
            <a:r>
              <a:rPr lang="en-US" altLang="x-none" dirty="0"/>
              <a:t>.</a:t>
            </a:r>
          </a:p>
        </p:txBody>
      </p:sp>
      <p:grpSp>
        <p:nvGrpSpPr>
          <p:cNvPr id="8" name="Group 7"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a:extLst>
              <a:ext uri="{FF2B5EF4-FFF2-40B4-BE49-F238E27FC236}">
                <a16:creationId xmlns:a16="http://schemas.microsoft.com/office/drawing/2014/main" id="{5FCC74D8-529A-404C-9892-2E33AC207395}"/>
              </a:ext>
            </a:extLst>
          </p:cNvPr>
          <p:cNvGrpSpPr/>
          <p:nvPr/>
        </p:nvGrpSpPr>
        <p:grpSpPr>
          <a:xfrm>
            <a:off x="5932288" y="170934"/>
            <a:ext cx="2546313" cy="3583787"/>
            <a:chOff x="5932288" y="170934"/>
            <a:chExt cx="2546313" cy="3583787"/>
          </a:xfrm>
        </p:grpSpPr>
        <p:sp>
          <p:nvSpPr>
            <p:cNvPr id="52226" name="Rectangle 2"/>
            <p:cNvSpPr>
              <a:spLocks noChangeArrowheads="1"/>
            </p:cNvSpPr>
            <p:nvPr/>
          </p:nvSpPr>
          <p:spPr bwMode="auto">
            <a:xfrm>
              <a:off x="6305550" y="3411821"/>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52230" name="Line 6"/>
            <p:cNvSpPr>
              <a:spLocks noChangeShapeType="1"/>
            </p:cNvSpPr>
            <p:nvPr/>
          </p:nvSpPr>
          <p:spPr bwMode="auto">
            <a:xfrm>
              <a:off x="7333060" y="205979"/>
              <a:ext cx="1190" cy="2958192"/>
            </a:xfrm>
            <a:prstGeom prst="line">
              <a:avLst/>
            </a:prstGeom>
            <a:noFill/>
            <a:ln w="508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1" name="Rectangle 7"/>
            <p:cNvSpPr>
              <a:spLocks noChangeArrowheads="1"/>
            </p:cNvSpPr>
            <p:nvPr/>
          </p:nvSpPr>
          <p:spPr bwMode="auto">
            <a:xfrm>
              <a:off x="5932288" y="170934"/>
              <a:ext cx="1263254" cy="6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Oldest log rec. of </a:t>
              </a:r>
              <a:r>
                <a:rPr lang="en-US" altLang="x-none" sz="1350" dirty="0" err="1">
                  <a:solidFill>
                    <a:schemeClr val="tx1"/>
                  </a:solidFill>
                  <a:latin typeface="Helvetica Neue Regular" charset="0"/>
                </a:rPr>
                <a:t>Xact</a:t>
              </a:r>
              <a:r>
                <a:rPr lang="en-US" altLang="x-none" sz="1350" dirty="0">
                  <a:solidFill>
                    <a:schemeClr val="tx1"/>
                  </a:solidFill>
                  <a:latin typeface="Helvetica Neue Regular" charset="0"/>
                </a:rPr>
                <a:t> active at crash</a:t>
              </a:r>
            </a:p>
          </p:txBody>
        </p:sp>
        <p:sp>
          <p:nvSpPr>
            <p:cNvPr id="52232" name="Rectangle 8"/>
            <p:cNvSpPr>
              <a:spLocks noChangeArrowheads="1"/>
            </p:cNvSpPr>
            <p:nvPr/>
          </p:nvSpPr>
          <p:spPr bwMode="auto">
            <a:xfrm>
              <a:off x="6012657" y="1051421"/>
              <a:ext cx="1263253" cy="110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Smallest </a:t>
              </a:r>
              <a:r>
                <a:rPr lang="en-US" altLang="x-none" sz="1350" dirty="0" err="1">
                  <a:solidFill>
                    <a:schemeClr val="tx1"/>
                  </a:solidFill>
                  <a:latin typeface="Helvetica Neue Regular" charset="0"/>
                </a:rPr>
                <a:t>recLSN</a:t>
              </a:r>
              <a:r>
                <a:rPr lang="en-US" altLang="x-none" sz="1350" dirty="0">
                  <a:solidFill>
                    <a:schemeClr val="tx1"/>
                  </a:solidFill>
                  <a:latin typeface="Helvetica Neue Regular" charset="0"/>
                </a:rPr>
                <a:t> in dirty page table after Analysis</a:t>
              </a:r>
            </a:p>
          </p:txBody>
        </p:sp>
        <p:sp>
          <p:nvSpPr>
            <p:cNvPr id="52233" name="Rectangle 9"/>
            <p:cNvSpPr>
              <a:spLocks noChangeArrowheads="1"/>
            </p:cNvSpPr>
            <p:nvPr/>
          </p:nvSpPr>
          <p:spPr bwMode="auto">
            <a:xfrm>
              <a:off x="6012656" y="2539094"/>
              <a:ext cx="126325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Last </a:t>
              </a:r>
              <a:r>
                <a:rPr lang="en-US" altLang="x-none" sz="1350" dirty="0" err="1">
                  <a:solidFill>
                    <a:schemeClr val="tx1"/>
                  </a:solidFill>
                  <a:latin typeface="Helvetica Neue Regular" charset="0"/>
                </a:rPr>
                <a:t>chkpt</a:t>
              </a:r>
              <a:endParaRPr lang="en-US" altLang="x-none" sz="1350" dirty="0">
                <a:solidFill>
                  <a:schemeClr val="tx1"/>
                </a:solidFill>
                <a:latin typeface="Helvetica Neue Regular" charset="0"/>
              </a:endParaRPr>
            </a:p>
          </p:txBody>
        </p:sp>
        <p:sp>
          <p:nvSpPr>
            <p:cNvPr id="52234" name="Rectangle 10"/>
            <p:cNvSpPr>
              <a:spLocks noChangeArrowheads="1"/>
            </p:cNvSpPr>
            <p:nvPr/>
          </p:nvSpPr>
          <p:spPr bwMode="auto">
            <a:xfrm>
              <a:off x="6069806" y="3053444"/>
              <a:ext cx="126325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a:solidFill>
                    <a:schemeClr val="tx1"/>
                  </a:solidFill>
                  <a:latin typeface="Helvetica Neue Regular" charset="0"/>
                </a:rPr>
                <a:t>CRASH</a:t>
              </a:r>
            </a:p>
          </p:txBody>
        </p:sp>
        <p:sp>
          <p:nvSpPr>
            <p:cNvPr id="52235" name="Line 11"/>
            <p:cNvSpPr>
              <a:spLocks noChangeShapeType="1"/>
            </p:cNvSpPr>
            <p:nvPr/>
          </p:nvSpPr>
          <p:spPr bwMode="auto">
            <a:xfrm>
              <a:off x="7229475" y="440021"/>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6" name="Line 12"/>
            <p:cNvSpPr>
              <a:spLocks noChangeShapeType="1"/>
            </p:cNvSpPr>
            <p:nvPr/>
          </p:nvSpPr>
          <p:spPr bwMode="auto">
            <a:xfrm>
              <a:off x="7229475" y="1468721"/>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7" name="Line 13"/>
            <p:cNvSpPr>
              <a:spLocks noChangeShapeType="1"/>
            </p:cNvSpPr>
            <p:nvPr/>
          </p:nvSpPr>
          <p:spPr bwMode="auto">
            <a:xfrm>
              <a:off x="7229475" y="2668871"/>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8" name="Line 14"/>
            <p:cNvSpPr>
              <a:spLocks noChangeShapeType="1"/>
            </p:cNvSpPr>
            <p:nvPr/>
          </p:nvSpPr>
          <p:spPr bwMode="auto">
            <a:xfrm>
              <a:off x="7229475" y="3240371"/>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9" name="Line 15"/>
            <p:cNvSpPr>
              <a:spLocks noChangeShapeType="1"/>
            </p:cNvSpPr>
            <p:nvPr/>
          </p:nvSpPr>
          <p:spPr bwMode="auto">
            <a:xfrm>
              <a:off x="7620000" y="2687921"/>
              <a:ext cx="0" cy="533400"/>
            </a:xfrm>
            <a:prstGeom prst="line">
              <a:avLst/>
            </a:prstGeom>
            <a:noFill/>
            <a:ln w="50800">
              <a:solidFill>
                <a:srgbClr val="0000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40" name="Line 16"/>
            <p:cNvSpPr>
              <a:spLocks noChangeShapeType="1"/>
            </p:cNvSpPr>
            <p:nvPr/>
          </p:nvSpPr>
          <p:spPr bwMode="auto">
            <a:xfrm>
              <a:off x="7962900" y="1487771"/>
              <a:ext cx="0" cy="1733550"/>
            </a:xfrm>
            <a:prstGeom prst="line">
              <a:avLst/>
            </a:prstGeom>
            <a:noFill/>
            <a:ln w="508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41" name="Line 17"/>
            <p:cNvSpPr>
              <a:spLocks noChangeShapeType="1"/>
            </p:cNvSpPr>
            <p:nvPr/>
          </p:nvSpPr>
          <p:spPr bwMode="auto">
            <a:xfrm>
              <a:off x="8305800" y="459071"/>
              <a:ext cx="0" cy="2762250"/>
            </a:xfrm>
            <a:prstGeom prst="line">
              <a:avLst/>
            </a:prstGeom>
            <a:noFill/>
            <a:ln w="50800">
              <a:solidFill>
                <a:srgbClr val="009900"/>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2" name="Rectangle 18"/>
            <p:cNvSpPr>
              <a:spLocks noChangeArrowheads="1"/>
            </p:cNvSpPr>
            <p:nvPr/>
          </p:nvSpPr>
          <p:spPr bwMode="auto">
            <a:xfrm>
              <a:off x="7489032" y="3339194"/>
              <a:ext cx="286137"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rgbClr val="0000FF"/>
                  </a:solidFill>
                  <a:latin typeface="Helvetica Neue Regular" charset="0"/>
                </a:rPr>
                <a:t>A</a:t>
              </a:r>
            </a:p>
          </p:txBody>
        </p:sp>
        <p:sp>
          <p:nvSpPr>
            <p:cNvPr id="52243" name="Rectangle 19"/>
            <p:cNvSpPr>
              <a:spLocks noChangeArrowheads="1"/>
            </p:cNvSpPr>
            <p:nvPr/>
          </p:nvSpPr>
          <p:spPr bwMode="auto">
            <a:xfrm>
              <a:off x="7831932" y="3340384"/>
              <a:ext cx="29575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accent2"/>
                  </a:solidFill>
                  <a:latin typeface="Helvetica Neue Regular" charset="0"/>
                </a:rPr>
                <a:t>R</a:t>
              </a:r>
            </a:p>
          </p:txBody>
        </p:sp>
        <p:sp>
          <p:nvSpPr>
            <p:cNvPr id="52244" name="Rectangle 20"/>
            <p:cNvSpPr>
              <a:spLocks noChangeArrowheads="1"/>
            </p:cNvSpPr>
            <p:nvPr/>
          </p:nvSpPr>
          <p:spPr bwMode="auto">
            <a:xfrm>
              <a:off x="8174831" y="3340384"/>
              <a:ext cx="30377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rgbClr val="009900"/>
                  </a:solidFill>
                  <a:latin typeface="Helvetica Neue Regular" charset="0"/>
                </a:rPr>
                <a:t>U</a:t>
              </a:r>
            </a:p>
          </p:txBody>
        </p:sp>
      </p:grpSp>
    </p:spTree>
    <p:extLst>
      <p:ext uri="{BB962C8B-B14F-4D97-AF65-F5344CB8AC3E}">
        <p14:creationId xmlns:p14="http://schemas.microsoft.com/office/powerpoint/2010/main" val="2010040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4"/>
          <p:cNvSpPr>
            <a:spLocks noGrp="1" noChangeArrowheads="1"/>
          </p:cNvSpPr>
          <p:nvPr>
            <p:ph type="title"/>
          </p:nvPr>
        </p:nvSpPr>
        <p:spPr/>
        <p:txBody>
          <a:bodyPr/>
          <a:lstStyle/>
          <a:p>
            <a:r>
              <a:rPr lang="en-US" altLang="x-none"/>
              <a:t>Recovery: The Analysis Phase</a:t>
            </a:r>
          </a:p>
        </p:txBody>
      </p:sp>
      <p:sp>
        <p:nvSpPr>
          <p:cNvPr id="54277" name="Rectangle 5"/>
          <p:cNvSpPr>
            <a:spLocks noGrp="1" noChangeArrowheads="1"/>
          </p:cNvSpPr>
          <p:nvPr>
            <p:ph type="body" idx="1"/>
          </p:nvPr>
        </p:nvSpPr>
        <p:spPr>
          <a:xfrm>
            <a:off x="457200" y="1200150"/>
            <a:ext cx="8229600" cy="4114799"/>
          </a:xfrm>
        </p:spPr>
        <p:txBody>
          <a:bodyPr>
            <a:normAutofit fontScale="77500" lnSpcReduction="20000"/>
          </a:bodyPr>
          <a:lstStyle/>
          <a:p>
            <a:r>
              <a:rPr lang="en-US" dirty="0"/>
              <a:t>Re-establish knowledge of state at checkpoint.</a:t>
            </a:r>
          </a:p>
          <a:p>
            <a:pPr lvl="1"/>
            <a:r>
              <a:rPr lang="en-US" dirty="0"/>
              <a:t>via transaction table and dirty page table stored in the checkpoint</a:t>
            </a:r>
          </a:p>
          <a:p>
            <a:pPr>
              <a:spcBef>
                <a:spcPts val="2000"/>
              </a:spcBef>
            </a:pPr>
            <a:r>
              <a:rPr lang="en-US" dirty="0"/>
              <a:t>Scan log forward from checkpoint.</a:t>
            </a:r>
          </a:p>
          <a:p>
            <a:pPr lvl="1"/>
            <a:r>
              <a:rPr lang="en-US" b="1" dirty="0"/>
              <a:t>End</a:t>
            </a:r>
            <a:r>
              <a:rPr lang="en-US" dirty="0"/>
              <a:t> record: </a:t>
            </a:r>
          </a:p>
          <a:p>
            <a:pPr lvl="2"/>
            <a:r>
              <a:rPr lang="en-US" dirty="0"/>
              <a:t>Remove Xact from Xact table</a:t>
            </a:r>
          </a:p>
          <a:p>
            <a:pPr lvl="1"/>
            <a:r>
              <a:rPr lang="en-US" b="1" dirty="0"/>
              <a:t>Update</a:t>
            </a:r>
            <a:r>
              <a:rPr lang="en-US" dirty="0"/>
              <a:t> record: </a:t>
            </a:r>
          </a:p>
          <a:p>
            <a:pPr lvl="2"/>
            <a:r>
              <a:rPr lang="en-US" dirty="0"/>
              <a:t>If page P not in Dirty Page Table, Add P to DPT, set its </a:t>
            </a:r>
            <a:r>
              <a:rPr lang="en-US" b="1" dirty="0" err="1"/>
              <a:t>recLSN</a:t>
            </a:r>
            <a:r>
              <a:rPr lang="en-US" b="1" dirty="0"/>
              <a:t>=LSN.</a:t>
            </a:r>
          </a:p>
          <a:p>
            <a:pPr lvl="1"/>
            <a:r>
              <a:rPr lang="en-US" dirty="0"/>
              <a:t>!</a:t>
            </a:r>
            <a:r>
              <a:rPr lang="en-US" b="1" dirty="0"/>
              <a:t>End</a:t>
            </a:r>
            <a:r>
              <a:rPr lang="en-US" dirty="0"/>
              <a:t> record: </a:t>
            </a:r>
          </a:p>
          <a:p>
            <a:pPr lvl="2"/>
            <a:r>
              <a:rPr lang="en-US" dirty="0"/>
              <a:t>Add Xact to Xact table</a:t>
            </a:r>
          </a:p>
          <a:p>
            <a:pPr lvl="2"/>
            <a:r>
              <a:rPr lang="en-US" dirty="0"/>
              <a:t>set </a:t>
            </a:r>
            <a:r>
              <a:rPr lang="en-US" dirty="0" err="1"/>
              <a:t>lastLSN</a:t>
            </a:r>
            <a:r>
              <a:rPr lang="en-US" dirty="0"/>
              <a:t>=LSN</a:t>
            </a:r>
          </a:p>
          <a:p>
            <a:pPr lvl="2"/>
            <a:r>
              <a:rPr lang="en-US" dirty="0"/>
              <a:t>change Xact status on commit.</a:t>
            </a:r>
          </a:p>
          <a:p>
            <a:pPr>
              <a:spcBef>
                <a:spcPts val="1500"/>
              </a:spcBef>
            </a:pPr>
            <a:r>
              <a:rPr lang="en-US" dirty="0"/>
              <a:t>At end of Analysis…</a:t>
            </a:r>
          </a:p>
          <a:p>
            <a:pPr lvl="1"/>
            <a:r>
              <a:rPr lang="en-US" dirty="0"/>
              <a:t>For any </a:t>
            </a:r>
            <a:r>
              <a:rPr lang="en-US" dirty="0" err="1"/>
              <a:t>Xacts</a:t>
            </a:r>
            <a:r>
              <a:rPr lang="en-US" dirty="0"/>
              <a:t> in the Xact table in Committing state,:</a:t>
            </a:r>
          </a:p>
          <a:p>
            <a:pPr lvl="2"/>
            <a:r>
              <a:rPr lang="en-US" dirty="0"/>
              <a:t>Write a corresponding END log record</a:t>
            </a:r>
          </a:p>
          <a:p>
            <a:pPr lvl="2"/>
            <a:r>
              <a:rPr lang="en-US" dirty="0"/>
              <a:t>…and Remove Xact from Xact table.</a:t>
            </a:r>
          </a:p>
          <a:p>
            <a:pPr lvl="1"/>
            <a:r>
              <a:rPr lang="en-US" dirty="0"/>
              <a:t>Now, Xact table says which </a:t>
            </a:r>
            <a:r>
              <a:rPr lang="en-US" dirty="0" err="1"/>
              <a:t>xacts</a:t>
            </a:r>
            <a:r>
              <a:rPr lang="en-US" dirty="0"/>
              <a:t> were active at time of crash.</a:t>
            </a:r>
          </a:p>
          <a:p>
            <a:pPr lvl="1"/>
            <a:r>
              <a:rPr lang="en-US" dirty="0"/>
              <a:t>DPT says which dirty pages might not have made it to disk</a:t>
            </a:r>
          </a:p>
        </p:txBody>
      </p:sp>
      <p:pic>
        <p:nvPicPr>
          <p:cNvPr id="2" name="Picture 1"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a:extLst>
              <a:ext uri="{FF2B5EF4-FFF2-40B4-BE49-F238E27FC236}">
                <a16:creationId xmlns:a16="http://schemas.microsoft.com/office/drawing/2014/main" id="{2714C1BD-8818-4232-A401-38F2D0B1B3E0}"/>
              </a:ext>
            </a:extLst>
          </p:cNvPr>
          <p:cNvPicPr>
            <a:picLocks noChangeAspect="1"/>
          </p:cNvPicPr>
          <p:nvPr/>
        </p:nvPicPr>
        <p:blipFill>
          <a:blip r:embed="rId3"/>
          <a:stretch>
            <a:fillRect/>
          </a:stretch>
        </p:blipFill>
        <p:spPr>
          <a:xfrm>
            <a:off x="7391400" y="205979"/>
            <a:ext cx="1551644" cy="2124614"/>
          </a:xfrm>
          <a:prstGeom prst="rect">
            <a:avLst/>
          </a:prstGeom>
        </p:spPr>
      </p:pic>
    </p:spTree>
    <p:extLst>
      <p:ext uri="{BB962C8B-B14F-4D97-AF65-F5344CB8AC3E}">
        <p14:creationId xmlns:p14="http://schemas.microsoft.com/office/powerpoint/2010/main" val="109829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ltLang="x-none"/>
              <a:t>Phase 2: The REDO Phase</a:t>
            </a:r>
          </a:p>
        </p:txBody>
      </p:sp>
      <p:sp>
        <p:nvSpPr>
          <p:cNvPr id="56325" name="Rectangle 5"/>
          <p:cNvSpPr>
            <a:spLocks noGrp="1" noChangeArrowheads="1"/>
          </p:cNvSpPr>
          <p:nvPr>
            <p:ph type="body" idx="1"/>
          </p:nvPr>
        </p:nvSpPr>
        <p:spPr/>
        <p:txBody>
          <a:bodyPr>
            <a:normAutofit fontScale="85000" lnSpcReduction="10000"/>
          </a:bodyPr>
          <a:lstStyle/>
          <a:p>
            <a:r>
              <a:rPr lang="en-US" altLang="x-none" dirty="0"/>
              <a:t>We </a:t>
            </a:r>
            <a:r>
              <a:rPr lang="en-US" altLang="x-none" b="1" dirty="0"/>
              <a:t>Repeat History </a:t>
            </a:r>
            <a:r>
              <a:rPr lang="en-US" altLang="x-none" dirty="0"/>
              <a:t>to reconstruct state at crash:</a:t>
            </a:r>
          </a:p>
          <a:p>
            <a:pPr lvl="1"/>
            <a:r>
              <a:rPr lang="en-US" altLang="x-none" dirty="0"/>
              <a:t>Reapply </a:t>
            </a:r>
            <a:r>
              <a:rPr lang="en-US" altLang="x-none" b="1" dirty="0"/>
              <a:t>all</a:t>
            </a:r>
            <a:r>
              <a:rPr lang="en-US" altLang="x-none" dirty="0"/>
              <a:t> updates (even of aborted </a:t>
            </a:r>
            <a:r>
              <a:rPr lang="en-US" altLang="x-none" dirty="0" err="1"/>
              <a:t>Xacts</a:t>
            </a:r>
            <a:r>
              <a:rPr lang="en-US" altLang="x-none" dirty="0"/>
              <a:t>!), redo CLRs.</a:t>
            </a:r>
          </a:p>
          <a:p>
            <a:r>
              <a:rPr lang="en-US" altLang="x-none" dirty="0"/>
              <a:t>Scan forward from log rec containing smallest </a:t>
            </a:r>
            <a:r>
              <a:rPr lang="en-US" altLang="x-none" dirty="0" err="1"/>
              <a:t>recLSN</a:t>
            </a:r>
            <a:r>
              <a:rPr lang="en-US" altLang="x-none" dirty="0"/>
              <a:t> in DPT.    </a:t>
            </a:r>
          </a:p>
          <a:p>
            <a:pPr lvl="1"/>
            <a:r>
              <a:rPr lang="en-US" altLang="x-none" dirty="0"/>
              <a:t>Q: why start here?</a:t>
            </a:r>
          </a:p>
          <a:p>
            <a:pPr>
              <a:spcBef>
                <a:spcPts val="2000"/>
              </a:spcBef>
            </a:pPr>
            <a:r>
              <a:rPr lang="en-US" altLang="x-none" dirty="0"/>
              <a:t>For each update log record or CLR  with a given LSN, </a:t>
            </a:r>
            <a:r>
              <a:rPr lang="en-US" altLang="x-none" b="1" dirty="0"/>
              <a:t>REDO</a:t>
            </a:r>
            <a:r>
              <a:rPr lang="en-US" altLang="x-none" dirty="0"/>
              <a:t> the action unless:  </a:t>
            </a:r>
          </a:p>
          <a:p>
            <a:pPr lvl="1"/>
            <a:r>
              <a:rPr lang="en-US" altLang="x-none" dirty="0">
                <a:solidFill>
                  <a:srgbClr val="C00000"/>
                </a:solidFill>
              </a:rPr>
              <a:t>Affected page is not in the Dirty Page Table, or</a:t>
            </a:r>
          </a:p>
          <a:p>
            <a:pPr lvl="1"/>
            <a:r>
              <a:rPr lang="en-US" altLang="x-none" dirty="0">
                <a:solidFill>
                  <a:srgbClr val="C00000"/>
                </a:solidFill>
              </a:rPr>
              <a:t>Affected page is in D.P.T., but has </a:t>
            </a:r>
            <a:r>
              <a:rPr lang="en-US" altLang="x-none" dirty="0" err="1">
                <a:solidFill>
                  <a:srgbClr val="C00000"/>
                </a:solidFill>
              </a:rPr>
              <a:t>recLSN</a:t>
            </a:r>
            <a:r>
              <a:rPr lang="en-US" altLang="x-none" dirty="0">
                <a:solidFill>
                  <a:srgbClr val="C00000"/>
                </a:solidFill>
              </a:rPr>
              <a:t> &gt; LSN, or</a:t>
            </a:r>
          </a:p>
          <a:p>
            <a:pPr lvl="1"/>
            <a:r>
              <a:rPr lang="en-US" altLang="x-none" dirty="0" err="1">
                <a:solidFill>
                  <a:srgbClr val="C00000"/>
                </a:solidFill>
              </a:rPr>
              <a:t>pageLSN</a:t>
            </a:r>
            <a:r>
              <a:rPr lang="en-US" altLang="x-none" dirty="0">
                <a:solidFill>
                  <a:srgbClr val="C00000"/>
                </a:solidFill>
              </a:rPr>
              <a:t> (in DB) &gt;= LSN. (this last case requires I/O)</a:t>
            </a:r>
          </a:p>
          <a:p>
            <a:r>
              <a:rPr lang="en-US" altLang="x-none" dirty="0"/>
              <a:t>To REDO an action:</a:t>
            </a:r>
          </a:p>
          <a:p>
            <a:pPr lvl="1"/>
            <a:r>
              <a:rPr lang="en-US" altLang="x-none" dirty="0"/>
              <a:t>Reapply logged action.</a:t>
            </a:r>
          </a:p>
          <a:p>
            <a:pPr lvl="1"/>
            <a:r>
              <a:rPr lang="en-US" altLang="x-none" dirty="0"/>
              <a:t>Set </a:t>
            </a:r>
            <a:r>
              <a:rPr lang="en-US" altLang="x-none" dirty="0" err="1"/>
              <a:t>pageLSN</a:t>
            </a:r>
            <a:r>
              <a:rPr lang="en-US" altLang="x-none" dirty="0"/>
              <a:t> to LSN.  No additional logging, no forcing!</a:t>
            </a:r>
          </a:p>
        </p:txBody>
      </p:sp>
      <p:pic>
        <p:nvPicPr>
          <p:cNvPr id="4" name="Picture 3"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a:extLst>
              <a:ext uri="{FF2B5EF4-FFF2-40B4-BE49-F238E27FC236}">
                <a16:creationId xmlns:a16="http://schemas.microsoft.com/office/drawing/2014/main" id="{945A104D-DB88-45BE-993B-07B7C48B895E}"/>
              </a:ext>
            </a:extLst>
          </p:cNvPr>
          <p:cNvPicPr>
            <a:picLocks noChangeAspect="1"/>
          </p:cNvPicPr>
          <p:nvPr/>
        </p:nvPicPr>
        <p:blipFill>
          <a:blip r:embed="rId3"/>
          <a:stretch>
            <a:fillRect/>
          </a:stretch>
        </p:blipFill>
        <p:spPr>
          <a:xfrm>
            <a:off x="7391400" y="205979"/>
            <a:ext cx="1551644" cy="2124614"/>
          </a:xfrm>
          <a:prstGeom prst="rect">
            <a:avLst/>
          </a:prstGeom>
        </p:spPr>
      </p:pic>
    </p:spTree>
    <p:extLst>
      <p:ext uri="{BB962C8B-B14F-4D97-AF65-F5344CB8AC3E}">
        <p14:creationId xmlns:p14="http://schemas.microsoft.com/office/powerpoint/2010/main" val="353780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ltLang="x-none" dirty="0">
                <a:solidFill>
                  <a:srgbClr val="C00000"/>
                </a:solidFill>
              </a:rPr>
              <a:t>Scenarios When We Do Not REDO </a:t>
            </a:r>
          </a:p>
        </p:txBody>
      </p:sp>
      <p:sp>
        <p:nvSpPr>
          <p:cNvPr id="56325" name="Rectangle 5"/>
          <p:cNvSpPr>
            <a:spLocks noGrp="1" noChangeArrowheads="1"/>
          </p:cNvSpPr>
          <p:nvPr>
            <p:ph type="body" idx="1"/>
          </p:nvPr>
        </p:nvSpPr>
        <p:spPr/>
        <p:txBody>
          <a:bodyPr>
            <a:normAutofit/>
          </a:bodyPr>
          <a:lstStyle/>
          <a:p>
            <a:pPr marL="0" indent="0">
              <a:buNone/>
            </a:pPr>
            <a:r>
              <a:rPr lang="en-US" altLang="x-none" sz="1600" dirty="0"/>
              <a:t>Given an update log record…</a:t>
            </a:r>
          </a:p>
          <a:p>
            <a:r>
              <a:rPr lang="en-US" altLang="x-none" sz="1600" dirty="0"/>
              <a:t>Affected page is not in the Dirty Page Table.</a:t>
            </a:r>
            <a:r>
              <a:rPr lang="en-US" altLang="x-none" sz="1600" i="1" dirty="0"/>
              <a:t>   How did that happen?</a:t>
            </a:r>
            <a:endParaRPr lang="en-US" altLang="x-none" sz="1600" dirty="0"/>
          </a:p>
          <a:p>
            <a:pPr lvl="1"/>
            <a:r>
              <a:rPr lang="en-US" altLang="x-none" sz="1400" dirty="0"/>
              <a:t>This page was flushed to DB, removed from DPT before checkpoint</a:t>
            </a:r>
          </a:p>
          <a:p>
            <a:pPr lvl="1"/>
            <a:r>
              <a:rPr lang="en-US" altLang="x-none" sz="1400" i="1" dirty="0"/>
              <a:t>Then</a:t>
            </a:r>
            <a:r>
              <a:rPr lang="en-US" altLang="x-none" sz="1400" dirty="0"/>
              <a:t> DPT flushed to checkpoint</a:t>
            </a:r>
          </a:p>
          <a:p>
            <a:r>
              <a:rPr lang="en-US" altLang="x-none" sz="1600" dirty="0"/>
              <a:t>Affected page is in DPT, but has DPT </a:t>
            </a:r>
            <a:r>
              <a:rPr lang="en-US" altLang="x-none" sz="1600" dirty="0" err="1"/>
              <a:t>recLSN</a:t>
            </a:r>
            <a:r>
              <a:rPr lang="en-US" altLang="x-none" sz="1600" dirty="0"/>
              <a:t> &gt; LSN.   </a:t>
            </a:r>
            <a:r>
              <a:rPr lang="en-US" altLang="x-none" sz="1600" i="1" dirty="0"/>
              <a:t>H.D.T.H.?</a:t>
            </a:r>
            <a:endParaRPr lang="en-US" altLang="x-none" sz="1600" dirty="0"/>
          </a:p>
          <a:p>
            <a:pPr lvl="1"/>
            <a:r>
              <a:rPr lang="en-US" altLang="x-none" sz="1400" dirty="0"/>
              <a:t>This page was flushed to DB, removed from DPT before checkpoint</a:t>
            </a:r>
          </a:p>
          <a:p>
            <a:pPr lvl="1"/>
            <a:r>
              <a:rPr lang="en-US" altLang="x-none" sz="1400" i="1" dirty="0"/>
              <a:t>Then </a:t>
            </a:r>
            <a:r>
              <a:rPr lang="en-US" altLang="x-none" sz="1400" dirty="0"/>
              <a:t>this page was referenced </a:t>
            </a:r>
            <a:r>
              <a:rPr lang="en-US" altLang="x-none" sz="1400" i="1" dirty="0"/>
              <a:t>again</a:t>
            </a:r>
            <a:r>
              <a:rPr lang="en-US" altLang="x-none" sz="1400" dirty="0"/>
              <a:t> and reinserted in DPT with larger </a:t>
            </a:r>
            <a:r>
              <a:rPr lang="en-US" altLang="x-none" sz="1400" dirty="0" err="1"/>
              <a:t>recLSN</a:t>
            </a:r>
            <a:r>
              <a:rPr lang="en-US" altLang="x-none" sz="1400" dirty="0"/>
              <a:t> </a:t>
            </a:r>
          </a:p>
          <a:p>
            <a:r>
              <a:rPr lang="en-US" altLang="x-none" sz="1600" dirty="0" err="1"/>
              <a:t>pageLSN</a:t>
            </a:r>
            <a:r>
              <a:rPr lang="en-US" altLang="x-none" sz="1600" dirty="0"/>
              <a:t> (in DB) &gt;= LSN. (this last case requires DB I/O). </a:t>
            </a:r>
            <a:r>
              <a:rPr lang="en-US" altLang="x-none" sz="1600" i="1" dirty="0"/>
              <a:t>H.D.T.H.?</a:t>
            </a:r>
          </a:p>
          <a:p>
            <a:pPr lvl="1"/>
            <a:r>
              <a:rPr lang="en-US" altLang="x-none" sz="1400" dirty="0"/>
              <a:t>This page was updated again and flushed to DB</a:t>
            </a:r>
            <a:br>
              <a:rPr lang="en-US" altLang="x-none" sz="1400" dirty="0"/>
            </a:br>
            <a:r>
              <a:rPr lang="en-US" altLang="x-none" sz="1400" dirty="0"/>
              <a:t>after this log record</a:t>
            </a:r>
          </a:p>
        </p:txBody>
      </p:sp>
      <p:pic>
        <p:nvPicPr>
          <p:cNvPr id="4" name="Picture 3"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a:extLst>
              <a:ext uri="{FF2B5EF4-FFF2-40B4-BE49-F238E27FC236}">
                <a16:creationId xmlns:a16="http://schemas.microsoft.com/office/drawing/2014/main" id="{945A104D-DB88-45BE-993B-07B7C48B895E}"/>
              </a:ext>
            </a:extLst>
          </p:cNvPr>
          <p:cNvPicPr>
            <a:picLocks noChangeAspect="1"/>
          </p:cNvPicPr>
          <p:nvPr/>
        </p:nvPicPr>
        <p:blipFill>
          <a:blip r:embed="rId3"/>
          <a:stretch>
            <a:fillRect/>
          </a:stretch>
        </p:blipFill>
        <p:spPr>
          <a:xfrm>
            <a:off x="7391400" y="205979"/>
            <a:ext cx="1551644" cy="2124614"/>
          </a:xfrm>
          <a:prstGeom prst="rect">
            <a:avLst/>
          </a:prstGeom>
        </p:spPr>
      </p:pic>
      <p:cxnSp>
        <p:nvCxnSpPr>
          <p:cNvPr id="3" name="Straight Arrow Connector 2" descr="If a page was flushed to DB and removed to DPT before checkpoint it has a lower LSN" title="Arrow 1"/>
          <p:cNvCxnSpPr/>
          <p:nvPr/>
        </p:nvCxnSpPr>
        <p:spPr>
          <a:xfrm flipV="1">
            <a:off x="6705600" y="1352550"/>
            <a:ext cx="14478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descr="If affected Page is in DPT, but has DPT recLSN &gt; LSN then this page was flushed to DB and removed from DPT but referenced again and reinserted ot the DPT with a larger recLSN" title="Arrow 2 and 3"/>
          <p:cNvCxnSpPr/>
          <p:nvPr/>
        </p:nvCxnSpPr>
        <p:spPr>
          <a:xfrm flipV="1">
            <a:off x="6705600" y="1428750"/>
            <a:ext cx="14478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descr="If affected Page is in DPT, but has DPT recLSN &gt; LSN then this page was flushed to DB and removed from DPT but referenced again and reinserted ot the DPT with a larger recLSN" title="Arrow 2 and 3"/>
          <p:cNvCxnSpPr/>
          <p:nvPr/>
        </p:nvCxnSpPr>
        <p:spPr>
          <a:xfrm flipV="1">
            <a:off x="7924800" y="1581150"/>
            <a:ext cx="2286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43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x-none"/>
              <a:t>Phase 3: The UNDO Phase</a:t>
            </a:r>
          </a:p>
        </p:txBody>
      </p:sp>
      <p:sp>
        <p:nvSpPr>
          <p:cNvPr id="58371" name="Rectangle 3"/>
          <p:cNvSpPr>
            <a:spLocks noGrp="1" noChangeArrowheads="1"/>
          </p:cNvSpPr>
          <p:nvPr>
            <p:ph type="body" idx="1"/>
          </p:nvPr>
        </p:nvSpPr>
        <p:spPr/>
        <p:txBody>
          <a:bodyPr/>
          <a:lstStyle/>
          <a:p>
            <a:r>
              <a:rPr lang="en-US" altLang="x-none" dirty="0"/>
              <a:t>A simple solution:</a:t>
            </a:r>
          </a:p>
          <a:p>
            <a:pPr lvl="1"/>
            <a:r>
              <a:rPr lang="en-US" altLang="x-none" dirty="0"/>
              <a:t>The </a:t>
            </a:r>
            <a:r>
              <a:rPr lang="en-US" altLang="x-none" dirty="0" err="1"/>
              <a:t>xacts</a:t>
            </a:r>
            <a:r>
              <a:rPr lang="en-US" altLang="x-none" dirty="0"/>
              <a:t> in the Xact Table are losers.</a:t>
            </a:r>
          </a:p>
          <a:p>
            <a:pPr lvl="1"/>
            <a:r>
              <a:rPr lang="en-US" altLang="x-none" dirty="0"/>
              <a:t>For each loser, perform simple transaction abort.</a:t>
            </a:r>
          </a:p>
          <a:p>
            <a:pPr lvl="1"/>
            <a:r>
              <a:rPr lang="en-US" altLang="x-none" dirty="0"/>
              <a:t>Problem?</a:t>
            </a:r>
          </a:p>
          <a:p>
            <a:pPr lvl="2"/>
            <a:r>
              <a:rPr lang="en-US" altLang="x-none" dirty="0"/>
              <a:t>Lots of random I/O in the log following </a:t>
            </a:r>
            <a:r>
              <a:rPr lang="en-US" altLang="x-none" dirty="0" err="1"/>
              <a:t>undoNextLSN</a:t>
            </a:r>
            <a:r>
              <a:rPr lang="en-US" altLang="x-none" dirty="0"/>
              <a:t> chains.</a:t>
            </a:r>
          </a:p>
          <a:p>
            <a:pPr lvl="2"/>
            <a:r>
              <a:rPr lang="en-US" altLang="x-none" dirty="0"/>
              <a:t>Can we do this in one backwards pass of log? </a:t>
            </a:r>
          </a:p>
          <a:p>
            <a:pPr lvl="3"/>
            <a:r>
              <a:rPr lang="en-US" altLang="x-none" sz="1400" dirty="0">
                <a:latin typeface="Helvetica Neue"/>
              </a:rPr>
              <a:t>Next slide!</a:t>
            </a:r>
            <a:r>
              <a:rPr lang="en-US" altLang="x-none" dirty="0"/>
              <a:t> </a:t>
            </a:r>
          </a:p>
        </p:txBody>
      </p:sp>
      <p:pic>
        <p:nvPicPr>
          <p:cNvPr id="4" name="Picture 3"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a:extLst>
              <a:ext uri="{FF2B5EF4-FFF2-40B4-BE49-F238E27FC236}">
                <a16:creationId xmlns:a16="http://schemas.microsoft.com/office/drawing/2014/main" id="{A1B1F81D-A238-484F-ADD5-0CC6D0FD788F}"/>
              </a:ext>
            </a:extLst>
          </p:cNvPr>
          <p:cNvPicPr>
            <a:picLocks noChangeAspect="1"/>
          </p:cNvPicPr>
          <p:nvPr/>
        </p:nvPicPr>
        <p:blipFill>
          <a:blip r:embed="rId3"/>
          <a:stretch>
            <a:fillRect/>
          </a:stretch>
        </p:blipFill>
        <p:spPr>
          <a:xfrm>
            <a:off x="7391400" y="205979"/>
            <a:ext cx="1551644" cy="2124614"/>
          </a:xfrm>
          <a:prstGeom prst="rect">
            <a:avLst/>
          </a:prstGeom>
        </p:spPr>
      </p:pic>
    </p:spTree>
    <p:extLst>
      <p:ext uri="{BB962C8B-B14F-4D97-AF65-F5344CB8AC3E}">
        <p14:creationId xmlns:p14="http://schemas.microsoft.com/office/powerpoint/2010/main" val="1879129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p:txBody>
          <a:bodyPr/>
          <a:lstStyle/>
          <a:p>
            <a:r>
              <a:rPr lang="en-US" altLang="x-none" dirty="0"/>
              <a:t>Phase 3: The UNDO Phase, </a:t>
            </a:r>
            <a:r>
              <a:rPr lang="en-US" altLang="x-none" dirty="0" err="1"/>
              <a:t>cont</a:t>
            </a:r>
            <a:endParaRPr lang="en-US" altLang="x-none" dirty="0"/>
          </a:p>
        </p:txBody>
      </p:sp>
      <p:sp>
        <p:nvSpPr>
          <p:cNvPr id="60421" name="Rectangle 5"/>
          <p:cNvSpPr>
            <a:spLocks noGrp="1" noChangeArrowheads="1"/>
          </p:cNvSpPr>
          <p:nvPr>
            <p:ph type="body" idx="1"/>
          </p:nvPr>
        </p:nvSpPr>
        <p:spPr>
          <a:xfrm>
            <a:off x="444759" y="1063229"/>
            <a:ext cx="8229600" cy="3943349"/>
          </a:xfrm>
        </p:spPr>
        <p:txBody>
          <a:bodyPr>
            <a:normAutofit fontScale="47500" lnSpcReduction="20000"/>
          </a:bodyPr>
          <a:lstStyle/>
          <a:p>
            <a:pPr marL="0" indent="0">
              <a:lnSpc>
                <a:spcPct val="120000"/>
              </a:lnSpc>
              <a:buNone/>
              <a:tabLst>
                <a:tab pos="227013" algn="l"/>
                <a:tab pos="458788" algn="l"/>
                <a:tab pos="687388" algn="l"/>
                <a:tab pos="914400" algn="l"/>
              </a:tabLst>
            </a:pPr>
            <a:r>
              <a:rPr lang="en-US" altLang="x-none" sz="2400" dirty="0" err="1">
                <a:latin typeface="Lucida Console" panose="020B0609040504020204" pitchFamily="49" charset="0"/>
              </a:rPr>
              <a:t>toUndo</a:t>
            </a:r>
            <a:r>
              <a:rPr lang="en-US" altLang="x-none" sz="2400" dirty="0">
                <a:latin typeface="Lucida Console" panose="020B0609040504020204" pitchFamily="49" charset="0"/>
              </a:rPr>
              <a:t> = {</a:t>
            </a:r>
            <a:r>
              <a:rPr lang="en-US" altLang="x-none" sz="2400" dirty="0" err="1">
                <a:latin typeface="Lucida Console" panose="020B0609040504020204" pitchFamily="49" charset="0"/>
              </a:rPr>
              <a:t>lastLSNs</a:t>
            </a:r>
            <a:r>
              <a:rPr lang="en-US" altLang="x-none" sz="2400" dirty="0">
                <a:latin typeface="Lucida Console" panose="020B0609040504020204" pitchFamily="49" charset="0"/>
              </a:rPr>
              <a:t> of all </a:t>
            </a:r>
            <a:r>
              <a:rPr lang="en-US" altLang="x-none" sz="2400" dirty="0" err="1">
                <a:latin typeface="Lucida Console" panose="020B0609040504020204" pitchFamily="49" charset="0"/>
              </a:rPr>
              <a:t>Xacts</a:t>
            </a:r>
            <a:r>
              <a:rPr lang="en-US" altLang="x-none" sz="2400" dirty="0">
                <a:latin typeface="Lucida Console" panose="020B0609040504020204" pitchFamily="49" charset="0"/>
              </a:rPr>
              <a:t> in the Xact Table}</a:t>
            </a:r>
          </a:p>
          <a:p>
            <a:pPr marL="0" indent="0">
              <a:lnSpc>
                <a:spcPct val="120000"/>
              </a:lnSpc>
              <a:buNone/>
              <a:tabLst>
                <a:tab pos="227013" algn="l"/>
                <a:tab pos="458788" algn="l"/>
                <a:tab pos="687388" algn="l"/>
                <a:tab pos="914400" algn="l"/>
              </a:tabLst>
            </a:pPr>
            <a:r>
              <a:rPr lang="en-US" altLang="x-none" sz="2400" dirty="0">
                <a:latin typeface="Lucida Console" panose="020B0609040504020204" pitchFamily="49" charset="0"/>
              </a:rPr>
              <a:t>while !</a:t>
            </a:r>
            <a:r>
              <a:rPr lang="en-US" altLang="x-none" sz="2400" dirty="0" err="1">
                <a:latin typeface="Lucida Console" panose="020B0609040504020204" pitchFamily="49" charset="0"/>
              </a:rPr>
              <a:t>toUndo.empty</a:t>
            </a:r>
            <a:r>
              <a:rPr lang="en-US" altLang="x-none" sz="2400" dirty="0">
                <a:latin typeface="Lucida Console" panose="020B0609040504020204" pitchFamily="49" charset="0"/>
              </a:rPr>
              <a:t>():</a:t>
            </a: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a:t>
            </a:r>
            <a:r>
              <a:rPr lang="en-US" altLang="x-none" sz="2400" dirty="0" err="1">
                <a:latin typeface="Lucida Console" panose="020B0609040504020204" pitchFamily="49" charset="0"/>
              </a:rPr>
              <a:t>thisLR</a:t>
            </a:r>
            <a:r>
              <a:rPr lang="en-US" altLang="x-none" sz="2400" dirty="0">
                <a:latin typeface="Lucida Console" panose="020B0609040504020204" pitchFamily="49" charset="0"/>
              </a:rPr>
              <a:t> = </a:t>
            </a:r>
            <a:r>
              <a:rPr lang="en-US" altLang="x-none" sz="2400" dirty="0" err="1">
                <a:latin typeface="Lucida Console" panose="020B0609040504020204" pitchFamily="49" charset="0"/>
              </a:rPr>
              <a:t>toUndo.find_and_remove_largest_LSN</a:t>
            </a:r>
            <a:r>
              <a:rPr lang="en-US" altLang="x-none" sz="2400" dirty="0">
                <a:latin typeface="Lucida Console" panose="020B0609040504020204" pitchFamily="49" charset="0"/>
              </a:rPr>
              <a:t>()</a:t>
            </a: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if </a:t>
            </a:r>
            <a:r>
              <a:rPr lang="en-US" altLang="x-none" sz="2400" dirty="0" err="1">
                <a:latin typeface="Lucida Console" panose="020B0609040504020204" pitchFamily="49" charset="0"/>
              </a:rPr>
              <a:t>thisLR.type</a:t>
            </a:r>
            <a:r>
              <a:rPr lang="en-US" altLang="x-none" sz="2400" dirty="0">
                <a:latin typeface="Lucida Console" panose="020B0609040504020204" pitchFamily="49" charset="0"/>
              </a:rPr>
              <a:t> </a:t>
            </a:r>
            <a:r>
              <a:rPr lang="en-US" altLang="x-none" sz="2400">
                <a:latin typeface="Lucida Console" panose="020B0609040504020204" pitchFamily="49" charset="0"/>
              </a:rPr>
              <a:t>== CLR:</a:t>
            </a:r>
            <a:endParaRPr lang="en-US" altLang="x-none" sz="2400" dirty="0">
              <a:latin typeface="Lucida Console" panose="020B0609040504020204" pitchFamily="49" charset="0"/>
            </a:endParaRP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if </a:t>
            </a:r>
            <a:r>
              <a:rPr lang="en-US" altLang="x-none" sz="2400" dirty="0" err="1">
                <a:latin typeface="Lucida Console" panose="020B0609040504020204" pitchFamily="49" charset="0"/>
              </a:rPr>
              <a:t>thisLR.undoNextLSN</a:t>
            </a:r>
            <a:r>
              <a:rPr lang="en-US" altLang="x-none" sz="2400" dirty="0">
                <a:latin typeface="Lucida Console" panose="020B0609040504020204" pitchFamily="49" charset="0"/>
              </a:rPr>
              <a:t> != NULL:</a:t>
            </a:r>
          </a:p>
          <a:p>
            <a:pPr marL="0" indent="0">
              <a:lnSpc>
                <a:spcPct val="120000"/>
              </a:lnSpc>
              <a:buNone/>
              <a:tabLst>
                <a:tab pos="227013" algn="l"/>
                <a:tab pos="458788" algn="l"/>
                <a:tab pos="687388" algn="l"/>
                <a:tab pos="914400" algn="l"/>
              </a:tabLst>
            </a:pPr>
            <a:r>
              <a:rPr lang="en-US" altLang="x-none" sz="2400" dirty="0">
                <a:latin typeface="Lucida Console" panose="020B0609040504020204" pitchFamily="49" charset="0"/>
              </a:rPr>
              <a:t>			</a:t>
            </a:r>
            <a:r>
              <a:rPr lang="en-US" altLang="x-none" sz="2400" dirty="0" err="1">
                <a:latin typeface="Lucida Console" panose="020B0609040504020204" pitchFamily="49" charset="0"/>
              </a:rPr>
              <a:t>toUndo.insert</a:t>
            </a:r>
            <a:r>
              <a:rPr lang="en-US" altLang="x-none" sz="2400" dirty="0">
                <a:latin typeface="Lucida Console" panose="020B0609040504020204" pitchFamily="49" charset="0"/>
              </a:rPr>
              <a:t>(</a:t>
            </a:r>
            <a:r>
              <a:rPr lang="en-US" altLang="x-none" sz="2400" dirty="0" err="1">
                <a:latin typeface="Lucida Console" panose="020B0609040504020204" pitchFamily="49" charset="0"/>
              </a:rPr>
              <a:t>thisLR.undonextLSN</a:t>
            </a:r>
            <a:r>
              <a:rPr lang="en-US" altLang="x-none" sz="2400" dirty="0">
                <a:latin typeface="Lucida Console" panose="020B0609040504020204" pitchFamily="49" charset="0"/>
              </a:rPr>
              <a:t>)</a:t>
            </a:r>
          </a:p>
          <a:p>
            <a:pPr marL="0" indent="0">
              <a:lnSpc>
                <a:spcPct val="120000"/>
              </a:lnSpc>
              <a:buNone/>
              <a:tabLst>
                <a:tab pos="227013" algn="l"/>
                <a:tab pos="458788" algn="l"/>
                <a:tab pos="687388" algn="l"/>
                <a:tab pos="914400" algn="l"/>
              </a:tabLst>
            </a:pPr>
            <a:r>
              <a:rPr lang="en-US" altLang="x-none" sz="2400" dirty="0">
                <a:latin typeface="Lucida Console" panose="020B0609040504020204" pitchFamily="49" charset="0"/>
              </a:rPr>
              <a:t>		else: </a:t>
            </a:r>
            <a:r>
              <a:rPr lang="en-US" altLang="x-none" sz="2400" dirty="0">
                <a:solidFill>
                  <a:schemeClr val="accent6">
                    <a:lumMod val="50000"/>
                  </a:schemeClr>
                </a:solidFill>
                <a:latin typeface="Lucida Console" panose="020B0609040504020204" pitchFamily="49" charset="0"/>
              </a:rPr>
              <a:t>// </a:t>
            </a:r>
            <a:r>
              <a:rPr lang="en-US" altLang="x-none" sz="2400" dirty="0" err="1">
                <a:solidFill>
                  <a:schemeClr val="accent6">
                    <a:lumMod val="50000"/>
                  </a:schemeClr>
                </a:solidFill>
                <a:latin typeface="Lucida Console" panose="020B0609040504020204" pitchFamily="49" charset="0"/>
              </a:rPr>
              <a:t>thisLR.undonextLSN</a:t>
            </a:r>
            <a:r>
              <a:rPr lang="en-US" altLang="x-none" sz="2400" dirty="0">
                <a:solidFill>
                  <a:schemeClr val="accent6">
                    <a:lumMod val="50000"/>
                  </a:schemeClr>
                </a:solidFill>
                <a:latin typeface="Lucida Console" panose="020B0609040504020204" pitchFamily="49" charset="0"/>
              </a:rPr>
              <a:t> == NULL</a:t>
            </a:r>
          </a:p>
          <a:p>
            <a:pPr marL="0" indent="0">
              <a:lnSpc>
                <a:spcPct val="120000"/>
              </a:lnSpc>
              <a:buNone/>
              <a:tabLst>
                <a:tab pos="227013" algn="l"/>
                <a:tab pos="458788" algn="l"/>
                <a:tab pos="687388" algn="l"/>
                <a:tab pos="914400" algn="l"/>
              </a:tabLst>
            </a:pPr>
            <a:r>
              <a:rPr lang="en-US" altLang="x-none" sz="2400" dirty="0">
                <a:latin typeface="Lucida Console" panose="020B0609040504020204" pitchFamily="49" charset="0"/>
              </a:rPr>
              <a:t>			 write an End record for </a:t>
            </a:r>
            <a:r>
              <a:rPr lang="en-US" altLang="x-none" sz="2400" dirty="0" err="1">
                <a:latin typeface="Lucida Console" panose="020B0609040504020204" pitchFamily="49" charset="0"/>
              </a:rPr>
              <a:t>thisLR.xid</a:t>
            </a:r>
            <a:r>
              <a:rPr lang="en-US" altLang="x-none" sz="2400" dirty="0">
                <a:latin typeface="Lucida Console" panose="020B0609040504020204" pitchFamily="49" charset="0"/>
              </a:rPr>
              <a:t> in the log</a:t>
            </a: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else: </a:t>
            </a:r>
            <a:endParaRPr lang="en-US" altLang="x-none" sz="2400" dirty="0">
              <a:solidFill>
                <a:schemeClr val="accent6">
                  <a:lumMod val="50000"/>
                </a:schemeClr>
              </a:solidFill>
              <a:latin typeface="Lucida Console" panose="020B0609040504020204" pitchFamily="49" charset="0"/>
            </a:endParaRP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if </a:t>
            </a:r>
            <a:r>
              <a:rPr lang="en-US" altLang="x-none" sz="2400" dirty="0" err="1">
                <a:latin typeface="Lucida Console" panose="020B0609040504020204" pitchFamily="49" charset="0"/>
              </a:rPr>
              <a:t>thisLR.type</a:t>
            </a:r>
            <a:r>
              <a:rPr lang="en-US" altLang="x-none" sz="2400" dirty="0">
                <a:latin typeface="Lucida Console" panose="020B0609040504020204" pitchFamily="49" charset="0"/>
              </a:rPr>
              <a:t> == UPDATE:  </a:t>
            </a: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write a CLR for the undo in the log </a:t>
            </a: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undo the update in the database</a:t>
            </a: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if </a:t>
            </a:r>
            <a:r>
              <a:rPr lang="en-US" altLang="x-none" sz="2400" dirty="0" err="1">
                <a:latin typeface="Lucida Console" panose="020B0609040504020204" pitchFamily="49" charset="0"/>
              </a:rPr>
              <a:t>thisLR.prevLSN</a:t>
            </a:r>
            <a:r>
              <a:rPr lang="en-US" altLang="x-none" sz="2400" dirty="0">
                <a:latin typeface="Lucida Console" panose="020B0609040504020204" pitchFamily="49" charset="0"/>
              </a:rPr>
              <a:t> != NULL:</a:t>
            </a: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a:t>
            </a:r>
            <a:r>
              <a:rPr lang="en-US" altLang="x-none" sz="2400" dirty="0" err="1">
                <a:latin typeface="Lucida Console" panose="020B0609040504020204" pitchFamily="49" charset="0"/>
              </a:rPr>
              <a:t>toUndo.insert</a:t>
            </a:r>
            <a:r>
              <a:rPr lang="en-US" altLang="x-none" sz="2400" dirty="0">
                <a:latin typeface="Lucida Console" panose="020B0609040504020204" pitchFamily="49" charset="0"/>
              </a:rPr>
              <a:t>(</a:t>
            </a:r>
            <a:r>
              <a:rPr lang="en-US" altLang="x-none" sz="2400" dirty="0" err="1">
                <a:latin typeface="Lucida Console" panose="020B0609040504020204" pitchFamily="49" charset="0"/>
              </a:rPr>
              <a:t>thisLR.prevLSN</a:t>
            </a:r>
            <a:r>
              <a:rPr lang="en-US" altLang="x-none" sz="2400" dirty="0">
                <a:latin typeface="Lucida Console" panose="020B0609040504020204" pitchFamily="49" charset="0"/>
              </a:rPr>
              <a:t>)</a:t>
            </a: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a:t>
            </a:r>
            <a:r>
              <a:rPr lang="en-US" altLang="x-none" sz="2400" dirty="0" err="1">
                <a:latin typeface="Lucida Console" panose="020B0609040504020204" pitchFamily="49" charset="0"/>
              </a:rPr>
              <a:t>elif</a:t>
            </a:r>
            <a:r>
              <a:rPr lang="en-US" altLang="x-none" sz="2400" dirty="0">
                <a:latin typeface="Lucida Console" panose="020B0609040504020204" pitchFamily="49" charset="0"/>
              </a:rPr>
              <a:t> </a:t>
            </a:r>
            <a:r>
              <a:rPr lang="en-US" altLang="x-none" sz="2400" dirty="0" err="1">
                <a:latin typeface="Lucida Console" panose="020B0609040504020204" pitchFamily="49" charset="0"/>
              </a:rPr>
              <a:t>thisLR.prevLSN</a:t>
            </a:r>
            <a:r>
              <a:rPr lang="en-US" altLang="x-none" sz="2400" dirty="0">
                <a:latin typeface="Lucida Console" panose="020B0609040504020204" pitchFamily="49" charset="0"/>
              </a:rPr>
              <a:t> == NULL:</a:t>
            </a:r>
          </a:p>
          <a:p>
            <a:pPr marL="0" indent="0">
              <a:lnSpc>
                <a:spcPct val="120000"/>
              </a:lnSpc>
              <a:spcBef>
                <a:spcPts val="600"/>
              </a:spcBef>
              <a:buNone/>
              <a:tabLst>
                <a:tab pos="227013" algn="l"/>
                <a:tab pos="458788" algn="l"/>
                <a:tab pos="687388" algn="l"/>
                <a:tab pos="914400" algn="l"/>
              </a:tabLst>
            </a:pPr>
            <a:r>
              <a:rPr lang="en-US" altLang="x-none" sz="2400" dirty="0">
                <a:latin typeface="Lucida Console" panose="020B0609040504020204" pitchFamily="49" charset="0"/>
              </a:rPr>
              <a:t>			write an END record for </a:t>
            </a:r>
            <a:r>
              <a:rPr lang="en-US" altLang="x-none" sz="2400" dirty="0" err="1">
                <a:latin typeface="Lucida Console" panose="020B0609040504020204" pitchFamily="49" charset="0"/>
              </a:rPr>
              <a:t>thisLR.xid</a:t>
            </a:r>
            <a:endParaRPr lang="en-US" altLang="x-none" sz="2400" dirty="0">
              <a:latin typeface="Lucida Console" panose="020B0609040504020204" pitchFamily="49" charset="0"/>
            </a:endParaRPr>
          </a:p>
          <a:p>
            <a:pPr marL="0" indent="0">
              <a:lnSpc>
                <a:spcPct val="120000"/>
              </a:lnSpc>
              <a:buNone/>
              <a:tabLst>
                <a:tab pos="227013" algn="l"/>
                <a:tab pos="458788" algn="l"/>
                <a:tab pos="687388" algn="l"/>
                <a:tab pos="914400" algn="l"/>
              </a:tabLst>
            </a:pPr>
            <a:endParaRPr lang="en-US" altLang="x-none" dirty="0">
              <a:latin typeface="Lucida Console" panose="020B0609040504020204" pitchFamily="49" charset="0"/>
            </a:endParaRPr>
          </a:p>
        </p:txBody>
      </p:sp>
      <p:pic>
        <p:nvPicPr>
          <p:cNvPr id="4" name="Picture 3"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a:extLst>
              <a:ext uri="{FF2B5EF4-FFF2-40B4-BE49-F238E27FC236}">
                <a16:creationId xmlns:a16="http://schemas.microsoft.com/office/drawing/2014/main" id="{5926C8EE-19F9-46AC-8A34-AC433B792230}"/>
              </a:ext>
            </a:extLst>
          </p:cNvPr>
          <p:cNvPicPr>
            <a:picLocks noChangeAspect="1"/>
          </p:cNvPicPr>
          <p:nvPr/>
        </p:nvPicPr>
        <p:blipFill>
          <a:blip r:embed="rId3"/>
          <a:stretch>
            <a:fillRect/>
          </a:stretch>
        </p:blipFill>
        <p:spPr>
          <a:xfrm>
            <a:off x="7391400" y="205979"/>
            <a:ext cx="1551644" cy="2124614"/>
          </a:xfrm>
          <a:prstGeom prst="rect">
            <a:avLst/>
          </a:prstGeom>
        </p:spPr>
      </p:pic>
    </p:spTree>
    <p:extLst>
      <p:ext uri="{BB962C8B-B14F-4D97-AF65-F5344CB8AC3E}">
        <p14:creationId xmlns:p14="http://schemas.microsoft.com/office/powerpoint/2010/main" val="1673442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US" altLang="x-none" dirty="0"/>
              <a:t>Example of Recovery</a:t>
            </a:r>
          </a:p>
        </p:txBody>
      </p:sp>
      <p:grpSp>
        <p:nvGrpSpPr>
          <p:cNvPr id="9" name="Group 8" descr="LSN: 0 begin_checkpoint&#10;LSN 05:  end_checkpoint&#10;LSN 10: update: T1 writes P5&#10;LSN 20: update T2 writes P3&#10;LSN 30: T1 abort (arrow to LSN 10 prevLSN)&#10;LSN 40 CLR: Undo T1 LSN 10&#10;LSN 45 T1 End (arrow to LSN 30 - prevLSN)&#10;LSN 50: update: T3 writes P1&#10;LSN 60: update: T2 writes P5 (arrow to LSN 20 - prevLSN)&#10;CRASH, RESTART&#10;" title="Recovery">
            <a:extLst>
              <a:ext uri="{FF2B5EF4-FFF2-40B4-BE49-F238E27FC236}">
                <a16:creationId xmlns:a16="http://schemas.microsoft.com/office/drawing/2014/main" id="{A571281E-0055-CB40-B13D-F89431CB2C0D}"/>
              </a:ext>
            </a:extLst>
          </p:cNvPr>
          <p:cNvGrpSpPr/>
          <p:nvPr/>
        </p:nvGrpSpPr>
        <p:grpSpPr>
          <a:xfrm>
            <a:off x="2286000" y="1047750"/>
            <a:ext cx="4515622" cy="3901677"/>
            <a:chOff x="2286000" y="1047750"/>
            <a:chExt cx="4515622" cy="3901677"/>
          </a:xfrm>
        </p:grpSpPr>
        <p:sp>
          <p:nvSpPr>
            <p:cNvPr id="62467" name="Rectangle 3"/>
            <p:cNvSpPr>
              <a:spLocks noChangeArrowheads="1"/>
            </p:cNvSpPr>
            <p:nvPr/>
          </p:nvSpPr>
          <p:spPr bwMode="auto">
            <a:xfrm>
              <a:off x="2286000" y="4606527"/>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62469" name="Rectangle 5"/>
            <p:cNvSpPr>
              <a:spLocks noChangeArrowheads="1"/>
            </p:cNvSpPr>
            <p:nvPr/>
          </p:nvSpPr>
          <p:spPr bwMode="auto">
            <a:xfrm>
              <a:off x="3224212" y="1488281"/>
              <a:ext cx="2055853" cy="303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nSpc>
                  <a:spcPct val="130000"/>
                </a:lnSpc>
              </a:pPr>
              <a:r>
                <a:rPr lang="en-US" altLang="x-none" sz="1500" dirty="0" err="1">
                  <a:solidFill>
                    <a:schemeClr val="tx1"/>
                  </a:solidFill>
                  <a:latin typeface="Helvetica Neue Regular" charset="0"/>
                </a:rPr>
                <a:t>begin_checkpoint</a:t>
              </a:r>
              <a:endParaRPr lang="en-US" altLang="x-none" sz="1500" dirty="0">
                <a:solidFill>
                  <a:schemeClr val="tx1"/>
                </a:solidFill>
                <a:latin typeface="Helvetica Neue Regular" charset="0"/>
              </a:endParaRPr>
            </a:p>
            <a:p>
              <a:pPr>
                <a:lnSpc>
                  <a:spcPct val="130000"/>
                </a:lnSpc>
              </a:pPr>
              <a:r>
                <a:rPr lang="en-US" altLang="x-none" sz="1500" dirty="0" err="1">
                  <a:solidFill>
                    <a:schemeClr val="tx1"/>
                  </a:solidFill>
                  <a:latin typeface="Helvetica Neue Regular" charset="0"/>
                </a:rPr>
                <a:t>end_checkpoint</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T1 writes P5</a:t>
              </a:r>
            </a:p>
            <a:p>
              <a:pPr>
                <a:lnSpc>
                  <a:spcPct val="130000"/>
                </a:lnSpc>
              </a:pPr>
              <a:r>
                <a:rPr lang="en-US" altLang="x-none" sz="1500" dirty="0">
                  <a:solidFill>
                    <a:schemeClr val="tx1"/>
                  </a:solidFill>
                  <a:latin typeface="Helvetica Neue Regular" charset="0"/>
                </a:rPr>
                <a:t>update: T2 writes P3</a:t>
              </a:r>
            </a:p>
            <a:p>
              <a:pPr>
                <a:lnSpc>
                  <a:spcPct val="130000"/>
                </a:lnSpc>
              </a:pPr>
              <a:r>
                <a:rPr lang="en-US" altLang="x-none" sz="1500" dirty="0">
                  <a:solidFill>
                    <a:schemeClr val="tx1"/>
                  </a:solidFill>
                  <a:latin typeface="Helvetica Neue Regular" charset="0"/>
                </a:rPr>
                <a:t>T1 abort</a:t>
              </a:r>
            </a:p>
            <a:p>
              <a:pPr>
                <a:lnSpc>
                  <a:spcPct val="130000"/>
                </a:lnSpc>
              </a:pPr>
              <a:r>
                <a:rPr lang="en-US" altLang="x-none" sz="1500" dirty="0">
                  <a:solidFill>
                    <a:schemeClr val="tx1"/>
                  </a:solidFill>
                  <a:latin typeface="Helvetica Neue Regular" charset="0"/>
                </a:rPr>
                <a:t>CLR: Undo T1 LSN 10</a:t>
              </a:r>
            </a:p>
            <a:p>
              <a:pPr>
                <a:lnSpc>
                  <a:spcPct val="130000"/>
                </a:lnSpc>
              </a:pPr>
              <a:r>
                <a:rPr lang="en-US" altLang="x-none" sz="1500" dirty="0">
                  <a:solidFill>
                    <a:schemeClr val="tx1"/>
                  </a:solidFill>
                  <a:latin typeface="Helvetica Neue Regular" charset="0"/>
                </a:rPr>
                <a:t>T1 End</a:t>
              </a:r>
            </a:p>
            <a:p>
              <a:pPr>
                <a:lnSpc>
                  <a:spcPct val="130000"/>
                </a:lnSpc>
              </a:pPr>
              <a:r>
                <a:rPr lang="en-US" altLang="x-none" sz="1500" dirty="0">
                  <a:solidFill>
                    <a:schemeClr val="tx1"/>
                  </a:solidFill>
                  <a:latin typeface="Helvetica Neue Regular" charset="0"/>
                </a:rPr>
                <a:t>update: T3 writes P1</a:t>
              </a:r>
            </a:p>
            <a:p>
              <a:pPr>
                <a:lnSpc>
                  <a:spcPct val="130000"/>
                </a:lnSpc>
              </a:pPr>
              <a:r>
                <a:rPr lang="en-US" altLang="x-none" sz="1500" dirty="0">
                  <a:solidFill>
                    <a:schemeClr val="tx1"/>
                  </a:solidFill>
                  <a:latin typeface="Helvetica Neue Regular" charset="0"/>
                </a:rPr>
                <a:t>update: T2 writes P5</a:t>
              </a:r>
            </a:p>
            <a:p>
              <a:pPr>
                <a:lnSpc>
                  <a:spcPct val="130000"/>
                </a:lnSpc>
              </a:pPr>
              <a:r>
                <a:rPr lang="en-US" altLang="x-none" sz="1500" dirty="0">
                  <a:solidFill>
                    <a:schemeClr val="accent2"/>
                  </a:solidFill>
                  <a:latin typeface="Helvetica Neue Regular" charset="0"/>
                </a:rPr>
                <a:t>CRASH, RESTART</a:t>
              </a:r>
            </a:p>
          </p:txBody>
        </p:sp>
        <p:sp>
          <p:nvSpPr>
            <p:cNvPr id="62470" name="Line 6"/>
            <p:cNvSpPr>
              <a:spLocks noChangeShapeType="1"/>
            </p:cNvSpPr>
            <p:nvPr/>
          </p:nvSpPr>
          <p:spPr bwMode="auto">
            <a:xfrm>
              <a:off x="3124200" y="1310877"/>
              <a:ext cx="0" cy="3048000"/>
            </a:xfrm>
            <a:prstGeom prst="line">
              <a:avLst/>
            </a:prstGeom>
            <a:noFill/>
            <a:ln w="508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1" name="Line 7"/>
            <p:cNvSpPr>
              <a:spLocks noChangeShapeType="1"/>
            </p:cNvSpPr>
            <p:nvPr/>
          </p:nvSpPr>
          <p:spPr bwMode="auto">
            <a:xfrm>
              <a:off x="3019425" y="40350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2" name="Line 8"/>
            <p:cNvSpPr>
              <a:spLocks noChangeShapeType="1"/>
            </p:cNvSpPr>
            <p:nvPr/>
          </p:nvSpPr>
          <p:spPr bwMode="auto">
            <a:xfrm>
              <a:off x="3019425" y="374927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3" name="Line 9"/>
            <p:cNvSpPr>
              <a:spLocks noChangeShapeType="1"/>
            </p:cNvSpPr>
            <p:nvPr/>
          </p:nvSpPr>
          <p:spPr bwMode="auto">
            <a:xfrm>
              <a:off x="3019425" y="34635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4" name="Line 10"/>
            <p:cNvSpPr>
              <a:spLocks noChangeShapeType="1"/>
            </p:cNvSpPr>
            <p:nvPr/>
          </p:nvSpPr>
          <p:spPr bwMode="auto">
            <a:xfrm>
              <a:off x="3019425" y="317777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5" name="Line 11"/>
            <p:cNvSpPr>
              <a:spLocks noChangeShapeType="1"/>
            </p:cNvSpPr>
            <p:nvPr/>
          </p:nvSpPr>
          <p:spPr bwMode="auto">
            <a:xfrm>
              <a:off x="3019425" y="28920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6" name="Line 12"/>
            <p:cNvSpPr>
              <a:spLocks noChangeShapeType="1"/>
            </p:cNvSpPr>
            <p:nvPr/>
          </p:nvSpPr>
          <p:spPr bwMode="auto">
            <a:xfrm>
              <a:off x="3019425" y="25491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7" name="Line 13"/>
            <p:cNvSpPr>
              <a:spLocks noChangeShapeType="1"/>
            </p:cNvSpPr>
            <p:nvPr/>
          </p:nvSpPr>
          <p:spPr bwMode="auto">
            <a:xfrm>
              <a:off x="3019425" y="169187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8" name="Rectangle 14"/>
            <p:cNvSpPr>
              <a:spLocks noChangeArrowheads="1"/>
            </p:cNvSpPr>
            <p:nvPr/>
          </p:nvSpPr>
          <p:spPr bwMode="auto">
            <a:xfrm>
              <a:off x="2421731" y="1047750"/>
              <a:ext cx="1635866"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u="sng" dirty="0">
                  <a:solidFill>
                    <a:schemeClr val="tx1"/>
                  </a:solidFill>
                  <a:latin typeface="Helvetica Neue Regular" charset="0"/>
                </a:rPr>
                <a:t>LSN         LOG</a:t>
              </a:r>
            </a:p>
          </p:txBody>
        </p:sp>
        <p:sp>
          <p:nvSpPr>
            <p:cNvPr id="62479" name="Rectangle 15"/>
            <p:cNvSpPr>
              <a:spLocks noChangeArrowheads="1"/>
            </p:cNvSpPr>
            <p:nvPr/>
          </p:nvSpPr>
          <p:spPr bwMode="auto">
            <a:xfrm>
              <a:off x="2421731" y="1487089"/>
              <a:ext cx="616356" cy="27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nSpc>
                  <a:spcPct val="130000"/>
                </a:lnSpc>
              </a:pPr>
              <a:r>
                <a:rPr lang="en-US" altLang="x-none" sz="1500" dirty="0">
                  <a:solidFill>
                    <a:schemeClr val="tx1"/>
                  </a:solidFill>
                  <a:latin typeface="Helvetica Neue Regular" charset="0"/>
                </a:rPr>
                <a:t>     00</a:t>
              </a:r>
            </a:p>
            <a:p>
              <a:pPr>
                <a:lnSpc>
                  <a:spcPct val="130000"/>
                </a:lnSpc>
              </a:pPr>
              <a:r>
                <a:rPr lang="en-US" altLang="x-none" sz="1500" dirty="0">
                  <a:solidFill>
                    <a:schemeClr val="tx1"/>
                  </a:solidFill>
                  <a:latin typeface="Helvetica Neue Regular" charset="0"/>
                </a:rPr>
                <a:t>     05</a:t>
              </a:r>
            </a:p>
            <a:p>
              <a:pPr>
                <a:lnSpc>
                  <a:spcPct val="130000"/>
                </a:lnSpc>
              </a:pPr>
              <a:r>
                <a:rPr lang="en-US" altLang="x-none" sz="1500" dirty="0">
                  <a:solidFill>
                    <a:schemeClr val="tx1"/>
                  </a:solidFill>
                  <a:latin typeface="Helvetica Neue Regular" charset="0"/>
                </a:rPr>
                <a:t>     10</a:t>
              </a:r>
            </a:p>
            <a:p>
              <a:pPr>
                <a:lnSpc>
                  <a:spcPct val="130000"/>
                </a:lnSpc>
              </a:pPr>
              <a:r>
                <a:rPr lang="en-US" altLang="x-none" sz="1500" dirty="0">
                  <a:solidFill>
                    <a:schemeClr val="tx1"/>
                  </a:solidFill>
                  <a:latin typeface="Helvetica Neue Regular" charset="0"/>
                </a:rPr>
                <a:t>     20</a:t>
              </a:r>
            </a:p>
            <a:p>
              <a:pPr>
                <a:lnSpc>
                  <a:spcPct val="130000"/>
                </a:lnSpc>
              </a:pPr>
              <a:r>
                <a:rPr lang="en-US" altLang="x-none" sz="1500" dirty="0">
                  <a:solidFill>
                    <a:schemeClr val="tx1"/>
                  </a:solidFill>
                  <a:latin typeface="Helvetica Neue Regular" charset="0"/>
                </a:rPr>
                <a:t>     30</a:t>
              </a:r>
            </a:p>
            <a:p>
              <a:pPr>
                <a:lnSpc>
                  <a:spcPct val="130000"/>
                </a:lnSpc>
              </a:pPr>
              <a:r>
                <a:rPr lang="en-US" altLang="x-none" sz="1500" dirty="0">
                  <a:solidFill>
                    <a:schemeClr val="tx1"/>
                  </a:solidFill>
                  <a:latin typeface="Helvetica Neue Regular" charset="0"/>
                </a:rPr>
                <a:t>     40</a:t>
              </a:r>
            </a:p>
            <a:p>
              <a:pPr>
                <a:lnSpc>
                  <a:spcPct val="130000"/>
                </a:lnSpc>
              </a:pPr>
              <a:r>
                <a:rPr lang="en-US" altLang="x-none" sz="1500" dirty="0">
                  <a:solidFill>
                    <a:schemeClr val="tx1"/>
                  </a:solidFill>
                  <a:latin typeface="Helvetica Neue Regular" charset="0"/>
                </a:rPr>
                <a:t>     45</a:t>
              </a:r>
            </a:p>
            <a:p>
              <a:pPr>
                <a:lnSpc>
                  <a:spcPct val="130000"/>
                </a:lnSpc>
              </a:pPr>
              <a:r>
                <a:rPr lang="en-US" altLang="x-none" sz="1500" dirty="0">
                  <a:solidFill>
                    <a:schemeClr val="tx1"/>
                  </a:solidFill>
                  <a:latin typeface="Helvetica Neue Regular" charset="0"/>
                </a:rPr>
                <a:t>     50</a:t>
              </a:r>
            </a:p>
            <a:p>
              <a:pPr>
                <a:lnSpc>
                  <a:spcPct val="130000"/>
                </a:lnSpc>
              </a:pPr>
              <a:r>
                <a:rPr lang="en-US" altLang="x-none" sz="1500" dirty="0">
                  <a:solidFill>
                    <a:schemeClr val="tx1"/>
                  </a:solidFill>
                  <a:latin typeface="Helvetica Neue Regular" charset="0"/>
                </a:rPr>
                <a:t>     60</a:t>
              </a:r>
            </a:p>
          </p:txBody>
        </p:sp>
        <p:grpSp>
          <p:nvGrpSpPr>
            <p:cNvPr id="62480" name="Group 18"/>
            <p:cNvGrpSpPr>
              <a:grpSpLocks/>
            </p:cNvGrpSpPr>
            <p:nvPr/>
          </p:nvGrpSpPr>
          <p:grpSpPr bwMode="auto">
            <a:xfrm>
              <a:off x="3000375" y="4273152"/>
              <a:ext cx="247650" cy="152400"/>
              <a:chOff x="2440" y="3656"/>
              <a:chExt cx="208" cy="128"/>
            </a:xfrm>
          </p:grpSpPr>
          <p:sp>
            <p:nvSpPr>
              <p:cNvPr id="62518" name="Line 16"/>
              <p:cNvSpPr>
                <a:spLocks noChangeShapeType="1"/>
              </p:cNvSpPr>
              <p:nvPr/>
            </p:nvSpPr>
            <p:spPr bwMode="auto">
              <a:xfrm>
                <a:off x="2456" y="3656"/>
                <a:ext cx="176" cy="12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519" name="Line 17"/>
              <p:cNvSpPr>
                <a:spLocks noChangeShapeType="1"/>
              </p:cNvSpPr>
              <p:nvPr/>
            </p:nvSpPr>
            <p:spPr bwMode="auto">
              <a:xfrm flipH="1">
                <a:off x="2440" y="3656"/>
                <a:ext cx="208" cy="12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62484" name="Rectangle 22"/>
            <p:cNvSpPr>
              <a:spLocks noChangeArrowheads="1"/>
            </p:cNvSpPr>
            <p:nvPr/>
          </p:nvSpPr>
          <p:spPr bwMode="auto">
            <a:xfrm>
              <a:off x="5907882" y="2127646"/>
              <a:ext cx="89374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err="1">
                  <a:solidFill>
                    <a:schemeClr val="tx2"/>
                  </a:solidFill>
                  <a:latin typeface="Helvetica Neue Regular" charset="0"/>
                </a:rPr>
                <a:t>prevLSNs</a:t>
              </a:r>
              <a:endParaRPr lang="en-US" altLang="x-none" sz="1350" dirty="0">
                <a:solidFill>
                  <a:schemeClr val="tx2"/>
                </a:solidFill>
                <a:latin typeface="Helvetica Neue Regular" charset="0"/>
              </a:endParaRPr>
            </a:p>
          </p:txBody>
        </p:sp>
        <p:sp>
          <p:nvSpPr>
            <p:cNvPr id="62485" name="Line 23"/>
            <p:cNvSpPr>
              <a:spLocks noChangeShapeType="1"/>
            </p:cNvSpPr>
            <p:nvPr/>
          </p:nvSpPr>
          <p:spPr bwMode="auto">
            <a:xfrm flipH="1">
              <a:off x="5229225" y="2272902"/>
              <a:ext cx="704850" cy="209550"/>
            </a:xfrm>
            <a:prstGeom prst="line">
              <a:avLst/>
            </a:prstGeom>
            <a:noFill/>
            <a:ln w="25400">
              <a:solidFill>
                <a:schemeClr val="tx2"/>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2486" name="Line 24"/>
            <p:cNvSpPr>
              <a:spLocks noChangeShapeType="1"/>
            </p:cNvSpPr>
            <p:nvPr/>
          </p:nvSpPr>
          <p:spPr bwMode="auto">
            <a:xfrm flipH="1">
              <a:off x="5407819" y="2387202"/>
              <a:ext cx="812006" cy="502444"/>
            </a:xfrm>
            <a:prstGeom prst="line">
              <a:avLst/>
            </a:prstGeom>
            <a:noFill/>
            <a:ln w="25400">
              <a:solidFill>
                <a:schemeClr val="tx2"/>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2488" name="Line 50"/>
            <p:cNvSpPr>
              <a:spLocks noChangeShapeType="1"/>
            </p:cNvSpPr>
            <p:nvPr/>
          </p:nvSpPr>
          <p:spPr bwMode="auto">
            <a:xfrm>
              <a:off x="3019425" y="19776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89" name="Line 51"/>
            <p:cNvSpPr>
              <a:spLocks noChangeShapeType="1"/>
            </p:cNvSpPr>
            <p:nvPr/>
          </p:nvSpPr>
          <p:spPr bwMode="auto">
            <a:xfrm>
              <a:off x="3019425" y="226337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91" name="Arc 53" descr="Arrow from LSN 30 to LSN 20" title="Arrow 3"/>
            <p:cNvSpPr>
              <a:spLocks/>
            </p:cNvSpPr>
            <p:nvPr/>
          </p:nvSpPr>
          <p:spPr bwMode="auto">
            <a:xfrm>
              <a:off x="4381500" y="2299096"/>
              <a:ext cx="795338" cy="590550"/>
            </a:xfrm>
            <a:custGeom>
              <a:avLst/>
              <a:gdLst>
                <a:gd name="T0" fmla="*/ 2147483647 w 21600"/>
                <a:gd name="T1" fmla="*/ 0 h 32267"/>
                <a:gd name="T2" fmla="*/ 0 w 21600"/>
                <a:gd name="T3" fmla="*/ 2147483647 h 32267"/>
                <a:gd name="T4" fmla="*/ 0 w 21600"/>
                <a:gd name="T5" fmla="*/ 2147483647 h 32267"/>
                <a:gd name="T6" fmla="*/ 0 60000 65536"/>
                <a:gd name="T7" fmla="*/ 0 60000 65536"/>
                <a:gd name="T8" fmla="*/ 0 60000 65536"/>
                <a:gd name="T9" fmla="*/ 0 w 21600"/>
                <a:gd name="T10" fmla="*/ 0 h 32267"/>
                <a:gd name="T11" fmla="*/ 21600 w 21600"/>
                <a:gd name="T12" fmla="*/ 32267 h 32267"/>
              </a:gdLst>
              <a:ahLst/>
              <a:cxnLst>
                <a:cxn ang="T6">
                  <a:pos x="T0" y="T1"/>
                </a:cxn>
                <a:cxn ang="T7">
                  <a:pos x="T2" y="T3"/>
                </a:cxn>
                <a:cxn ang="T8">
                  <a:pos x="T4" y="T5"/>
                </a:cxn>
              </a:cxnLst>
              <a:rect l="T9" t="T10" r="T11" b="T12"/>
              <a:pathLst>
                <a:path w="21600" h="32267" fill="none" extrusionOk="0">
                  <a:moveTo>
                    <a:pt x="18782" y="-1"/>
                  </a:moveTo>
                  <a:cubicBezTo>
                    <a:pt x="20629" y="3251"/>
                    <a:pt x="21600" y="6927"/>
                    <a:pt x="21600" y="10667"/>
                  </a:cubicBezTo>
                  <a:cubicBezTo>
                    <a:pt x="21600" y="22596"/>
                    <a:pt x="11929" y="32266"/>
                    <a:pt x="0" y="32267"/>
                  </a:cubicBezTo>
                </a:path>
                <a:path w="21600" h="32267" stroke="0" extrusionOk="0">
                  <a:moveTo>
                    <a:pt x="18782" y="-1"/>
                  </a:moveTo>
                  <a:cubicBezTo>
                    <a:pt x="20629" y="3251"/>
                    <a:pt x="21600" y="6927"/>
                    <a:pt x="21600" y="10667"/>
                  </a:cubicBezTo>
                  <a:cubicBezTo>
                    <a:pt x="21600" y="22596"/>
                    <a:pt x="11929" y="32266"/>
                    <a:pt x="0" y="32267"/>
                  </a:cubicBezTo>
                  <a:lnTo>
                    <a:pt x="0" y="10667"/>
                  </a:lnTo>
                  <a:lnTo>
                    <a:pt x="18782" y="-1"/>
                  </a:lnTo>
                  <a:close/>
                </a:path>
              </a:pathLst>
            </a:custGeom>
            <a:noFill/>
            <a:ln w="12700" cap="rnd">
              <a:solidFill>
                <a:schemeClr val="tx2"/>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2492" name="Arc 54" descr="Arrow from LSN 60 to LSN 20" title="Arrow 4"/>
            <p:cNvSpPr>
              <a:spLocks/>
            </p:cNvSpPr>
            <p:nvPr/>
          </p:nvSpPr>
          <p:spPr bwMode="auto">
            <a:xfrm>
              <a:off x="5074444" y="2583656"/>
              <a:ext cx="333375" cy="1506140"/>
            </a:xfrm>
            <a:custGeom>
              <a:avLst/>
              <a:gdLst>
                <a:gd name="T0" fmla="*/ 0 w 25617"/>
                <a:gd name="T1" fmla="*/ 2147483647 h 43200"/>
                <a:gd name="T2" fmla="*/ 2147483647 w 25617"/>
                <a:gd name="T3" fmla="*/ 2147483647 h 43200"/>
                <a:gd name="T4" fmla="*/ 2147483647 w 25617"/>
                <a:gd name="T5" fmla="*/ 2147483647 h 43200"/>
                <a:gd name="T6" fmla="*/ 0 60000 65536"/>
                <a:gd name="T7" fmla="*/ 0 60000 65536"/>
                <a:gd name="T8" fmla="*/ 0 60000 65536"/>
                <a:gd name="T9" fmla="*/ 0 w 25617"/>
                <a:gd name="T10" fmla="*/ 0 h 43200"/>
                <a:gd name="T11" fmla="*/ 25617 w 25617"/>
                <a:gd name="T12" fmla="*/ 43200 h 43200"/>
              </a:gdLst>
              <a:ahLst/>
              <a:cxnLst>
                <a:cxn ang="T6">
                  <a:pos x="T0" y="T1"/>
                </a:cxn>
                <a:cxn ang="T7">
                  <a:pos x="T2" y="T3"/>
                </a:cxn>
                <a:cxn ang="T8">
                  <a:pos x="T4" y="T5"/>
                </a:cxn>
              </a:cxnLst>
              <a:rect l="T9" t="T10" r="T11" b="T12"/>
              <a:pathLst>
                <a:path w="25617" h="43200" fill="none" extrusionOk="0">
                  <a:moveTo>
                    <a:pt x="-1" y="376"/>
                  </a:moveTo>
                  <a:cubicBezTo>
                    <a:pt x="1324" y="126"/>
                    <a:pt x="2669" y="-1"/>
                    <a:pt x="4017" y="0"/>
                  </a:cubicBezTo>
                  <a:cubicBezTo>
                    <a:pt x="15946" y="0"/>
                    <a:pt x="25617" y="9670"/>
                    <a:pt x="25617" y="21600"/>
                  </a:cubicBezTo>
                  <a:cubicBezTo>
                    <a:pt x="25617" y="33529"/>
                    <a:pt x="15946" y="43199"/>
                    <a:pt x="4017" y="43200"/>
                  </a:cubicBezTo>
                </a:path>
                <a:path w="25617" h="43200" stroke="0" extrusionOk="0">
                  <a:moveTo>
                    <a:pt x="-1" y="376"/>
                  </a:moveTo>
                  <a:cubicBezTo>
                    <a:pt x="1324" y="126"/>
                    <a:pt x="2669" y="-1"/>
                    <a:pt x="4017" y="0"/>
                  </a:cubicBezTo>
                  <a:cubicBezTo>
                    <a:pt x="15946" y="0"/>
                    <a:pt x="25617" y="9670"/>
                    <a:pt x="25617" y="21600"/>
                  </a:cubicBezTo>
                  <a:cubicBezTo>
                    <a:pt x="25617" y="33529"/>
                    <a:pt x="15946" y="43199"/>
                    <a:pt x="4017" y="43200"/>
                  </a:cubicBezTo>
                  <a:lnTo>
                    <a:pt x="4017" y="21600"/>
                  </a:lnTo>
                  <a:lnTo>
                    <a:pt x="-1" y="376"/>
                  </a:lnTo>
                  <a:close/>
                </a:path>
              </a:pathLst>
            </a:custGeom>
            <a:noFill/>
            <a:ln w="12700" cap="rnd">
              <a:solidFill>
                <a:schemeClr val="tx2"/>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2493" name="Line 55"/>
            <p:cNvSpPr>
              <a:spLocks noChangeShapeType="1"/>
            </p:cNvSpPr>
            <p:nvPr/>
          </p:nvSpPr>
          <p:spPr bwMode="auto">
            <a:xfrm flipH="1">
              <a:off x="5457825" y="2444352"/>
              <a:ext cx="1104900" cy="838200"/>
            </a:xfrm>
            <a:prstGeom prst="line">
              <a:avLst/>
            </a:prstGeom>
            <a:noFill/>
            <a:ln w="25400">
              <a:solidFill>
                <a:schemeClr val="tx2"/>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63" name="Group 62" descr="Xact Table: lastLSN, status&#10;DPT: recLSN&#10;flushedLSN&#10;ToUndo" title="RAM">
            <a:extLst>
              <a:ext uri="{FF2B5EF4-FFF2-40B4-BE49-F238E27FC236}">
                <a16:creationId xmlns:a16="http://schemas.microsoft.com/office/drawing/2014/main" id="{ADF2DAE0-6FC9-6048-97E7-1C19223946E8}"/>
              </a:ext>
            </a:extLst>
          </p:cNvPr>
          <p:cNvGrpSpPr/>
          <p:nvPr/>
        </p:nvGrpSpPr>
        <p:grpSpPr>
          <a:xfrm>
            <a:off x="451757" y="939233"/>
            <a:ext cx="1902618" cy="3995737"/>
            <a:chOff x="451757" y="939233"/>
            <a:chExt cx="1902618" cy="3995737"/>
          </a:xfrm>
        </p:grpSpPr>
        <p:sp>
          <p:nvSpPr>
            <p:cNvPr id="64" name="Rectangle 2">
              <a:extLst>
                <a:ext uri="{FF2B5EF4-FFF2-40B4-BE49-F238E27FC236}">
                  <a16:creationId xmlns:a16="http://schemas.microsoft.com/office/drawing/2014/main" id="{BD11F585-B6A9-B444-BB06-E7913FBD84FC}"/>
                </a:ext>
              </a:extLst>
            </p:cNvPr>
            <p:cNvSpPr>
              <a:spLocks noChangeArrowheads="1"/>
            </p:cNvSpPr>
            <p:nvPr/>
          </p:nvSpPr>
          <p:spPr bwMode="auto">
            <a:xfrm>
              <a:off x="582725" y="459207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65" name="Rectangle 23">
              <a:extLst>
                <a:ext uri="{FF2B5EF4-FFF2-40B4-BE49-F238E27FC236}">
                  <a16:creationId xmlns:a16="http://schemas.microsoft.com/office/drawing/2014/main" id="{35B88DD5-12F6-4F45-B2F4-D58AA65A749F}"/>
                </a:ext>
              </a:extLst>
            </p:cNvPr>
            <p:cNvSpPr>
              <a:spLocks noChangeArrowheads="1"/>
            </p:cNvSpPr>
            <p:nvPr/>
          </p:nvSpPr>
          <p:spPr bwMode="auto">
            <a:xfrm>
              <a:off x="480331" y="2139383"/>
              <a:ext cx="1735252" cy="1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rgbClr val="0000FF"/>
                  </a:solidFill>
                  <a:latin typeface="Helvetica Neue Regular" charset="0"/>
                </a:rPr>
                <a:t>Xact</a:t>
              </a:r>
              <a:r>
                <a:rPr lang="en-US" altLang="x-none" sz="1500" dirty="0">
                  <a:solidFill>
                    <a:srgbClr val="0000FF"/>
                  </a:solidFill>
                  <a:latin typeface="Helvetica Neue Regular" charset="0"/>
                </a:rPr>
                <a:t> Table</a:t>
              </a:r>
            </a:p>
            <a:p>
              <a:r>
                <a:rPr lang="en-US" altLang="x-none" sz="1500" dirty="0">
                  <a:solidFill>
                    <a:schemeClr val="tx2"/>
                  </a:solidFill>
                  <a:latin typeface="Helvetica Neue Regular" charset="0"/>
                </a:rPr>
                <a:t>	</a:t>
              </a:r>
              <a:r>
                <a:rPr lang="en-US" altLang="x-none" sz="1500" dirty="0" err="1">
                  <a:solidFill>
                    <a:schemeClr val="tx2"/>
                  </a:solidFill>
                  <a:latin typeface="Helvetica Neue Regular" charset="0"/>
                </a:rPr>
                <a:t>lastLSN</a:t>
              </a:r>
              <a:endParaRPr lang="en-US" altLang="x-none" sz="1500" dirty="0">
                <a:solidFill>
                  <a:schemeClr val="tx2"/>
                </a:solidFill>
                <a:latin typeface="Helvetica Neue Regular" charset="0"/>
              </a:endParaRPr>
            </a:p>
            <a:p>
              <a:r>
                <a:rPr lang="en-US" altLang="x-none" sz="1500" dirty="0">
                  <a:solidFill>
                    <a:schemeClr val="tx2"/>
                  </a:solidFill>
                  <a:latin typeface="Helvetica Neue Regular" charset="0"/>
                </a:rPr>
                <a:t>	status</a:t>
              </a:r>
            </a:p>
            <a:p>
              <a:r>
                <a:rPr lang="en-US" altLang="x-none" sz="1500" dirty="0">
                  <a:solidFill>
                    <a:srgbClr val="0000FF"/>
                  </a:solidFill>
                  <a:latin typeface="Helvetica Neue Regular" charset="0"/>
                </a:rPr>
                <a:t>Dirty Page Table</a:t>
              </a:r>
              <a:endParaRPr lang="en-US" altLang="x-none" sz="1500" dirty="0">
                <a:solidFill>
                  <a:schemeClr val="tx2"/>
                </a:solidFill>
                <a:latin typeface="Helvetica Neue Regular" charset="0"/>
              </a:endParaRPr>
            </a:p>
            <a:p>
              <a:r>
                <a:rPr lang="en-US" altLang="x-none" sz="1500" dirty="0">
                  <a:solidFill>
                    <a:schemeClr val="tx2"/>
                  </a:solidFill>
                  <a:latin typeface="Helvetica Neue Regular" charset="0"/>
                </a:rPr>
                <a:t>	</a:t>
              </a:r>
              <a:r>
                <a:rPr lang="en-US" altLang="x-none" sz="1500" dirty="0" err="1">
                  <a:solidFill>
                    <a:schemeClr val="tx2"/>
                  </a:solidFill>
                  <a:latin typeface="Helvetica Neue Regular" charset="0"/>
                </a:rPr>
                <a:t>recLSN</a:t>
              </a:r>
              <a:endParaRPr lang="en-US" altLang="x-none" sz="1500" dirty="0">
                <a:solidFill>
                  <a:schemeClr val="tx2"/>
                </a:solidFill>
                <a:latin typeface="Helvetica Neue Regular" charset="0"/>
              </a:endParaRPr>
            </a:p>
            <a:p>
              <a:r>
                <a:rPr lang="en-US" altLang="x-none" sz="1500" dirty="0" err="1">
                  <a:solidFill>
                    <a:srgbClr val="0000FF"/>
                  </a:solidFill>
                  <a:latin typeface="Helvetica Neue Regular" charset="0"/>
                </a:rPr>
                <a:t>flushedLSN</a:t>
              </a:r>
              <a:endParaRPr lang="en-US" altLang="x-none" sz="1500" dirty="0">
                <a:solidFill>
                  <a:srgbClr val="0000FF"/>
                </a:solidFill>
                <a:latin typeface="Helvetica Neue Regular" charset="0"/>
              </a:endParaRPr>
            </a:p>
            <a:p>
              <a:endParaRPr lang="en-US" altLang="x-none" sz="1500" dirty="0">
                <a:solidFill>
                  <a:srgbClr val="0000FF"/>
                </a:solidFill>
                <a:latin typeface="Helvetica Neue Regular" charset="0"/>
              </a:endParaRPr>
            </a:p>
          </p:txBody>
        </p:sp>
        <p:sp>
          <p:nvSpPr>
            <p:cNvPr id="66" name="Line 24">
              <a:extLst>
                <a:ext uri="{FF2B5EF4-FFF2-40B4-BE49-F238E27FC236}">
                  <a16:creationId xmlns:a16="http://schemas.microsoft.com/office/drawing/2014/main" id="{0F166F49-204A-324E-A566-1EB0ED1E4FCC}"/>
                </a:ext>
              </a:extLst>
            </p:cNvPr>
            <p:cNvSpPr>
              <a:spLocks noChangeShapeType="1"/>
            </p:cNvSpPr>
            <p:nvPr/>
          </p:nvSpPr>
          <p:spPr bwMode="auto">
            <a:xfrm>
              <a:off x="2354375" y="939233"/>
              <a:ext cx="0" cy="39338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 name="Rectangle 25">
              <a:extLst>
                <a:ext uri="{FF2B5EF4-FFF2-40B4-BE49-F238E27FC236}">
                  <a16:creationId xmlns:a16="http://schemas.microsoft.com/office/drawing/2014/main" id="{0DDA52DC-36EF-F84B-965A-B9C550275CA9}"/>
                </a:ext>
              </a:extLst>
            </p:cNvPr>
            <p:cNvSpPr>
              <a:spLocks noChangeArrowheads="1"/>
            </p:cNvSpPr>
            <p:nvPr/>
          </p:nvSpPr>
          <p:spPr bwMode="auto">
            <a:xfrm>
              <a:off x="451757" y="3833643"/>
              <a:ext cx="94176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err="1">
                  <a:solidFill>
                    <a:schemeClr val="accent2"/>
                  </a:solidFill>
                  <a:latin typeface="Helvetica Neue Regular" charset="0"/>
                </a:rPr>
                <a:t>ToUndo</a:t>
              </a:r>
              <a:endParaRPr lang="en-US" altLang="x-none" sz="1800" dirty="0">
                <a:solidFill>
                  <a:schemeClr val="accent2"/>
                </a:solidFill>
                <a:latin typeface="Helvetica Neue Regular" charset="0"/>
              </a:endParaRPr>
            </a:p>
          </p:txBody>
        </p:sp>
        <p:grpSp>
          <p:nvGrpSpPr>
            <p:cNvPr id="68" name="Group 52">
              <a:extLst>
                <a:ext uri="{FF2B5EF4-FFF2-40B4-BE49-F238E27FC236}">
                  <a16:creationId xmlns:a16="http://schemas.microsoft.com/office/drawing/2014/main" id="{77E415B4-1842-6746-80F5-99451FAB4F7D}"/>
                </a:ext>
              </a:extLst>
            </p:cNvPr>
            <p:cNvGrpSpPr>
              <a:grpSpLocks/>
            </p:cNvGrpSpPr>
            <p:nvPr/>
          </p:nvGrpSpPr>
          <p:grpSpPr bwMode="auto">
            <a:xfrm>
              <a:off x="586298" y="1328568"/>
              <a:ext cx="1258490" cy="686990"/>
              <a:chOff x="435" y="1195"/>
              <a:chExt cx="1057" cy="577"/>
            </a:xfrm>
          </p:grpSpPr>
          <p:sp>
            <p:nvSpPr>
              <p:cNvPr id="69" name="Rectangle 28">
                <a:extLst>
                  <a:ext uri="{FF2B5EF4-FFF2-40B4-BE49-F238E27FC236}">
                    <a16:creationId xmlns:a16="http://schemas.microsoft.com/office/drawing/2014/main" id="{F7F41840-FAD4-E145-B522-B80CC7A647C3}"/>
                  </a:ext>
                </a:extLst>
              </p:cNvPr>
              <p:cNvSpPr>
                <a:spLocks noChangeArrowheads="1"/>
              </p:cNvSpPr>
              <p:nvPr/>
            </p:nvSpPr>
            <p:spPr bwMode="auto">
              <a:xfrm>
                <a:off x="658" y="1380"/>
                <a:ext cx="54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1"/>
                    </a:solidFill>
                    <a:latin typeface="Helvetica Neue Regular" charset="0"/>
                  </a:rPr>
                  <a:t>RAM</a:t>
                </a:r>
              </a:p>
            </p:txBody>
          </p:sp>
          <p:grpSp>
            <p:nvGrpSpPr>
              <p:cNvPr id="70" name="Group 51">
                <a:extLst>
                  <a:ext uri="{FF2B5EF4-FFF2-40B4-BE49-F238E27FC236}">
                    <a16:creationId xmlns:a16="http://schemas.microsoft.com/office/drawing/2014/main" id="{9D4D2E0D-734D-8248-AA3E-2AC59ABA29A2}"/>
                  </a:ext>
                </a:extLst>
              </p:cNvPr>
              <p:cNvGrpSpPr>
                <a:grpSpLocks/>
              </p:cNvGrpSpPr>
              <p:nvPr/>
            </p:nvGrpSpPr>
            <p:grpSpPr bwMode="auto">
              <a:xfrm>
                <a:off x="435" y="1195"/>
                <a:ext cx="1057" cy="577"/>
                <a:chOff x="435" y="1195"/>
                <a:chExt cx="1057" cy="577"/>
              </a:xfrm>
            </p:grpSpPr>
            <p:sp>
              <p:nvSpPr>
                <p:cNvPr id="71" name="Rectangle 29">
                  <a:extLst>
                    <a:ext uri="{FF2B5EF4-FFF2-40B4-BE49-F238E27FC236}">
                      <a16:creationId xmlns:a16="http://schemas.microsoft.com/office/drawing/2014/main" id="{2A06342B-E615-B34C-B790-F7BB05FE8BC8}"/>
                    </a:ext>
                  </a:extLst>
                </p:cNvPr>
                <p:cNvSpPr>
                  <a:spLocks noChangeArrowheads="1"/>
                </p:cNvSpPr>
                <p:nvPr/>
              </p:nvSpPr>
              <p:spPr bwMode="auto">
                <a:xfrm>
                  <a:off x="436" y="1245"/>
                  <a:ext cx="1019" cy="527"/>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72" name="Line 30">
                  <a:extLst>
                    <a:ext uri="{FF2B5EF4-FFF2-40B4-BE49-F238E27FC236}">
                      <a16:creationId xmlns:a16="http://schemas.microsoft.com/office/drawing/2014/main" id="{7C1774C9-118B-CA4E-B5C4-8E8D47B032F3}"/>
                    </a:ext>
                  </a:extLst>
                </p:cNvPr>
                <p:cNvSpPr>
                  <a:spLocks noChangeShapeType="1"/>
                </p:cNvSpPr>
                <p:nvPr/>
              </p:nvSpPr>
              <p:spPr bwMode="auto">
                <a:xfrm flipV="1">
                  <a:off x="435"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3" name="Line 31">
                  <a:extLst>
                    <a:ext uri="{FF2B5EF4-FFF2-40B4-BE49-F238E27FC236}">
                      <a16:creationId xmlns:a16="http://schemas.microsoft.com/office/drawing/2014/main" id="{7F9B177F-EB24-4643-941A-D4197370AE1D}"/>
                    </a:ext>
                  </a:extLst>
                </p:cNvPr>
                <p:cNvSpPr>
                  <a:spLocks noChangeShapeType="1"/>
                </p:cNvSpPr>
                <p:nvPr/>
              </p:nvSpPr>
              <p:spPr bwMode="auto">
                <a:xfrm flipV="1">
                  <a:off x="492"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4" name="Line 32">
                  <a:extLst>
                    <a:ext uri="{FF2B5EF4-FFF2-40B4-BE49-F238E27FC236}">
                      <a16:creationId xmlns:a16="http://schemas.microsoft.com/office/drawing/2014/main" id="{68EB4273-8907-004A-B323-44A2880668D5}"/>
                    </a:ext>
                  </a:extLst>
                </p:cNvPr>
                <p:cNvSpPr>
                  <a:spLocks noChangeShapeType="1"/>
                </p:cNvSpPr>
                <p:nvPr/>
              </p:nvSpPr>
              <p:spPr bwMode="auto">
                <a:xfrm flipH="1">
                  <a:off x="542"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5" name="Line 33">
                  <a:extLst>
                    <a:ext uri="{FF2B5EF4-FFF2-40B4-BE49-F238E27FC236}">
                      <a16:creationId xmlns:a16="http://schemas.microsoft.com/office/drawing/2014/main" id="{29750681-2C5C-C24F-9EEC-E1AD7F6D20A0}"/>
                    </a:ext>
                  </a:extLst>
                </p:cNvPr>
                <p:cNvSpPr>
                  <a:spLocks noChangeShapeType="1"/>
                </p:cNvSpPr>
                <p:nvPr/>
              </p:nvSpPr>
              <p:spPr bwMode="auto">
                <a:xfrm flipH="1">
                  <a:off x="599"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 name="Line 34">
                  <a:extLst>
                    <a:ext uri="{FF2B5EF4-FFF2-40B4-BE49-F238E27FC236}">
                      <a16:creationId xmlns:a16="http://schemas.microsoft.com/office/drawing/2014/main" id="{A033EB38-6C75-B043-BB2D-CD422D2BCA3B}"/>
                    </a:ext>
                  </a:extLst>
                </p:cNvPr>
                <p:cNvSpPr>
                  <a:spLocks noChangeShapeType="1"/>
                </p:cNvSpPr>
                <p:nvPr/>
              </p:nvSpPr>
              <p:spPr bwMode="auto">
                <a:xfrm flipV="1">
                  <a:off x="663"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7" name="Line 35">
                  <a:extLst>
                    <a:ext uri="{FF2B5EF4-FFF2-40B4-BE49-F238E27FC236}">
                      <a16:creationId xmlns:a16="http://schemas.microsoft.com/office/drawing/2014/main" id="{65C0E849-9CCF-314E-9EDC-FECCD377C59B}"/>
                    </a:ext>
                  </a:extLst>
                </p:cNvPr>
                <p:cNvSpPr>
                  <a:spLocks noChangeShapeType="1"/>
                </p:cNvSpPr>
                <p:nvPr/>
              </p:nvSpPr>
              <p:spPr bwMode="auto">
                <a:xfrm flipV="1">
                  <a:off x="720"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8" name="Line 36">
                  <a:extLst>
                    <a:ext uri="{FF2B5EF4-FFF2-40B4-BE49-F238E27FC236}">
                      <a16:creationId xmlns:a16="http://schemas.microsoft.com/office/drawing/2014/main" id="{590BD0BB-584C-8A4D-9241-09106E4E141B}"/>
                    </a:ext>
                  </a:extLst>
                </p:cNvPr>
                <p:cNvSpPr>
                  <a:spLocks noChangeShapeType="1"/>
                </p:cNvSpPr>
                <p:nvPr/>
              </p:nvSpPr>
              <p:spPr bwMode="auto">
                <a:xfrm flipH="1">
                  <a:off x="770"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9" name="Line 37">
                  <a:extLst>
                    <a:ext uri="{FF2B5EF4-FFF2-40B4-BE49-F238E27FC236}">
                      <a16:creationId xmlns:a16="http://schemas.microsoft.com/office/drawing/2014/main" id="{2CCEA44D-2011-A642-8BD6-671E37B663D0}"/>
                    </a:ext>
                  </a:extLst>
                </p:cNvPr>
                <p:cNvSpPr>
                  <a:spLocks noChangeShapeType="1"/>
                </p:cNvSpPr>
                <p:nvPr/>
              </p:nvSpPr>
              <p:spPr bwMode="auto">
                <a:xfrm flipH="1">
                  <a:off x="828"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0" name="Line 38">
                  <a:extLst>
                    <a:ext uri="{FF2B5EF4-FFF2-40B4-BE49-F238E27FC236}">
                      <a16:creationId xmlns:a16="http://schemas.microsoft.com/office/drawing/2014/main" id="{B730251F-EDE4-B24E-98DF-FB79D102C6F1}"/>
                    </a:ext>
                  </a:extLst>
                </p:cNvPr>
                <p:cNvSpPr>
                  <a:spLocks noChangeShapeType="1"/>
                </p:cNvSpPr>
                <p:nvPr/>
              </p:nvSpPr>
              <p:spPr bwMode="auto">
                <a:xfrm flipV="1">
                  <a:off x="893" y="1195"/>
                  <a:ext cx="20"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1" name="Line 39">
                  <a:extLst>
                    <a:ext uri="{FF2B5EF4-FFF2-40B4-BE49-F238E27FC236}">
                      <a16:creationId xmlns:a16="http://schemas.microsoft.com/office/drawing/2014/main" id="{D15496F7-CAB1-8442-A2F3-78218628D64C}"/>
                    </a:ext>
                  </a:extLst>
                </p:cNvPr>
                <p:cNvSpPr>
                  <a:spLocks noChangeShapeType="1"/>
                </p:cNvSpPr>
                <p:nvPr/>
              </p:nvSpPr>
              <p:spPr bwMode="auto">
                <a:xfrm flipV="1">
                  <a:off x="950" y="1195"/>
                  <a:ext cx="20"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2" name="Line 40">
                  <a:extLst>
                    <a:ext uri="{FF2B5EF4-FFF2-40B4-BE49-F238E27FC236}">
                      <a16:creationId xmlns:a16="http://schemas.microsoft.com/office/drawing/2014/main" id="{90FF875B-BD49-1047-9772-365C337FA2CD}"/>
                    </a:ext>
                  </a:extLst>
                </p:cNvPr>
                <p:cNvSpPr>
                  <a:spLocks noChangeShapeType="1"/>
                </p:cNvSpPr>
                <p:nvPr/>
              </p:nvSpPr>
              <p:spPr bwMode="auto">
                <a:xfrm flipH="1">
                  <a:off x="999"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3" name="Line 41">
                  <a:extLst>
                    <a:ext uri="{FF2B5EF4-FFF2-40B4-BE49-F238E27FC236}">
                      <a16:creationId xmlns:a16="http://schemas.microsoft.com/office/drawing/2014/main" id="{7CEA67C9-5444-654E-9F1B-A295DD84E88F}"/>
                    </a:ext>
                  </a:extLst>
                </p:cNvPr>
                <p:cNvSpPr>
                  <a:spLocks noChangeShapeType="1"/>
                </p:cNvSpPr>
                <p:nvPr/>
              </p:nvSpPr>
              <p:spPr bwMode="auto">
                <a:xfrm flipH="1">
                  <a:off x="1056"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4" name="Line 42">
                  <a:extLst>
                    <a:ext uri="{FF2B5EF4-FFF2-40B4-BE49-F238E27FC236}">
                      <a16:creationId xmlns:a16="http://schemas.microsoft.com/office/drawing/2014/main" id="{B1511F72-1B33-C943-9433-21B5C4731B67}"/>
                    </a:ext>
                  </a:extLst>
                </p:cNvPr>
                <p:cNvSpPr>
                  <a:spLocks noChangeShapeType="1"/>
                </p:cNvSpPr>
                <p:nvPr/>
              </p:nvSpPr>
              <p:spPr bwMode="auto">
                <a:xfrm flipV="1">
                  <a:off x="1120"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5" name="Line 43">
                  <a:extLst>
                    <a:ext uri="{FF2B5EF4-FFF2-40B4-BE49-F238E27FC236}">
                      <a16:creationId xmlns:a16="http://schemas.microsoft.com/office/drawing/2014/main" id="{7BEFAEAF-FA12-0E48-8274-58D7DB0C028A}"/>
                    </a:ext>
                  </a:extLst>
                </p:cNvPr>
                <p:cNvSpPr>
                  <a:spLocks noChangeShapeType="1"/>
                </p:cNvSpPr>
                <p:nvPr/>
              </p:nvSpPr>
              <p:spPr bwMode="auto">
                <a:xfrm flipV="1">
                  <a:off x="1177"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6" name="Line 44">
                  <a:extLst>
                    <a:ext uri="{FF2B5EF4-FFF2-40B4-BE49-F238E27FC236}">
                      <a16:creationId xmlns:a16="http://schemas.microsoft.com/office/drawing/2014/main" id="{4B4E42D4-E90F-0C4D-9A58-909178EB7769}"/>
                    </a:ext>
                  </a:extLst>
                </p:cNvPr>
                <p:cNvSpPr>
                  <a:spLocks noChangeShapeType="1"/>
                </p:cNvSpPr>
                <p:nvPr/>
              </p:nvSpPr>
              <p:spPr bwMode="auto">
                <a:xfrm flipH="1">
                  <a:off x="1227"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7" name="Line 45">
                  <a:extLst>
                    <a:ext uri="{FF2B5EF4-FFF2-40B4-BE49-F238E27FC236}">
                      <a16:creationId xmlns:a16="http://schemas.microsoft.com/office/drawing/2014/main" id="{1207CD16-1FBC-0A4C-877C-189936C39A46}"/>
                    </a:ext>
                  </a:extLst>
                </p:cNvPr>
                <p:cNvSpPr>
                  <a:spLocks noChangeShapeType="1"/>
                </p:cNvSpPr>
                <p:nvPr/>
              </p:nvSpPr>
              <p:spPr bwMode="auto">
                <a:xfrm flipH="1">
                  <a:off x="1284"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8" name="Line 46">
                  <a:extLst>
                    <a:ext uri="{FF2B5EF4-FFF2-40B4-BE49-F238E27FC236}">
                      <a16:creationId xmlns:a16="http://schemas.microsoft.com/office/drawing/2014/main" id="{BF97CA86-8940-7B49-B4DE-A1575EC75C77}"/>
                    </a:ext>
                  </a:extLst>
                </p:cNvPr>
                <p:cNvSpPr>
                  <a:spLocks noChangeShapeType="1"/>
                </p:cNvSpPr>
                <p:nvPr/>
              </p:nvSpPr>
              <p:spPr bwMode="auto">
                <a:xfrm flipV="1">
                  <a:off x="1348"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9" name="Line 47">
                  <a:extLst>
                    <a:ext uri="{FF2B5EF4-FFF2-40B4-BE49-F238E27FC236}">
                      <a16:creationId xmlns:a16="http://schemas.microsoft.com/office/drawing/2014/main" id="{AEE2FDC7-767A-4C45-B6C1-322BDE4410F1}"/>
                    </a:ext>
                  </a:extLst>
                </p:cNvPr>
                <p:cNvSpPr>
                  <a:spLocks noChangeShapeType="1"/>
                </p:cNvSpPr>
                <p:nvPr/>
              </p:nvSpPr>
              <p:spPr bwMode="auto">
                <a:xfrm flipH="1">
                  <a:off x="1398"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0" name="Line 48">
                  <a:extLst>
                    <a:ext uri="{FF2B5EF4-FFF2-40B4-BE49-F238E27FC236}">
                      <a16:creationId xmlns:a16="http://schemas.microsoft.com/office/drawing/2014/main" id="{5676C68D-7D3F-1E49-A578-C296B284DEAC}"/>
                    </a:ext>
                  </a:extLst>
                </p:cNvPr>
                <p:cNvSpPr>
                  <a:spLocks noChangeShapeType="1"/>
                </p:cNvSpPr>
                <p:nvPr/>
              </p:nvSpPr>
              <p:spPr bwMode="auto">
                <a:xfrm flipH="1">
                  <a:off x="1455"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1" name="Line 49">
                  <a:extLst>
                    <a:ext uri="{FF2B5EF4-FFF2-40B4-BE49-F238E27FC236}">
                      <a16:creationId xmlns:a16="http://schemas.microsoft.com/office/drawing/2014/main" id="{8A67019B-1994-8148-9B14-670005A498C4}"/>
                    </a:ext>
                  </a:extLst>
                </p:cNvPr>
                <p:cNvSpPr>
                  <a:spLocks noChangeShapeType="1"/>
                </p:cNvSpPr>
                <p:nvPr/>
              </p:nvSpPr>
              <p:spPr bwMode="auto">
                <a:xfrm flipH="1">
                  <a:off x="1455" y="1739"/>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2" name="Rectangle 50">
                  <a:extLst>
                    <a:ext uri="{FF2B5EF4-FFF2-40B4-BE49-F238E27FC236}">
                      <a16:creationId xmlns:a16="http://schemas.microsoft.com/office/drawing/2014/main" id="{E3FAB890-F5E5-8E46-9D31-F6A3BDBCD89F}"/>
                    </a:ext>
                  </a:extLst>
                </p:cNvPr>
                <p:cNvSpPr>
                  <a:spLocks noChangeArrowheads="1"/>
                </p:cNvSpPr>
                <p:nvPr/>
              </p:nvSpPr>
              <p:spPr bwMode="auto">
                <a:xfrm>
                  <a:off x="465" y="1286"/>
                  <a:ext cx="962" cy="44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grpSp>
      </p:grpSp>
      <p:sp>
        <p:nvSpPr>
          <p:cNvPr id="61" name="TextBox 60">
            <a:extLst>
              <a:ext uri="{FF2B5EF4-FFF2-40B4-BE49-F238E27FC236}">
                <a16:creationId xmlns:a16="http://schemas.microsoft.com/office/drawing/2014/main" id="{C50EB596-568A-4A32-97B1-E2E94F905BDE}"/>
              </a:ext>
            </a:extLst>
          </p:cNvPr>
          <p:cNvSpPr txBox="1"/>
          <p:nvPr/>
        </p:nvSpPr>
        <p:spPr>
          <a:xfrm>
            <a:off x="6730094" y="264313"/>
            <a:ext cx="2312191" cy="1815882"/>
          </a:xfrm>
          <a:prstGeom prst="rect">
            <a:avLst/>
          </a:prstGeom>
          <a:noFill/>
        </p:spPr>
        <p:txBody>
          <a:bodyPr wrap="square" rtlCol="0">
            <a:spAutoFit/>
          </a:bodyPr>
          <a:lstStyle/>
          <a:p>
            <a:r>
              <a:rPr lang="en-US" sz="1400" i="1" dirty="0">
                <a:solidFill>
                  <a:srgbClr val="C00000"/>
                </a:solidFill>
                <a:latin typeface="Helvetica Neue"/>
              </a:rPr>
              <a:t>Using pencil and paper, run the ARIES recovery algorithm on this log, assuming you have access to a master record pointing to LSN 05. Maintain all the state on the left as you go!</a:t>
            </a:r>
          </a:p>
        </p:txBody>
      </p:sp>
      <p:sp>
        <p:nvSpPr>
          <p:cNvPr id="2" name="Freeform 1" descr="Arrow from LSN 40 to LSN 30" title="Arrow 2"/>
          <p:cNvSpPr/>
          <p:nvPr/>
        </p:nvSpPr>
        <p:spPr>
          <a:xfrm>
            <a:off x="4352544" y="2931160"/>
            <a:ext cx="926592" cy="214376"/>
          </a:xfrm>
          <a:custGeom>
            <a:avLst/>
            <a:gdLst>
              <a:gd name="connsiteX0" fmla="*/ 926592 w 926592"/>
              <a:gd name="connsiteY0" fmla="*/ 214376 h 214376"/>
              <a:gd name="connsiteX1" fmla="*/ 694944 w 926592"/>
              <a:gd name="connsiteY1" fmla="*/ 19304 h 214376"/>
              <a:gd name="connsiteX2" fmla="*/ 0 w 926592"/>
              <a:gd name="connsiteY2" fmla="*/ 7112 h 214376"/>
              <a:gd name="connsiteX3" fmla="*/ 0 w 926592"/>
              <a:gd name="connsiteY3" fmla="*/ 7112 h 214376"/>
              <a:gd name="connsiteX4" fmla="*/ 0 w 926592"/>
              <a:gd name="connsiteY4" fmla="*/ 7112 h 214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592" h="214376">
                <a:moveTo>
                  <a:pt x="926592" y="214376"/>
                </a:moveTo>
                <a:cubicBezTo>
                  <a:pt x="887984" y="134112"/>
                  <a:pt x="849376" y="53848"/>
                  <a:pt x="694944" y="19304"/>
                </a:cubicBezTo>
                <a:cubicBezTo>
                  <a:pt x="540512" y="-15240"/>
                  <a:pt x="0" y="7112"/>
                  <a:pt x="0" y="7112"/>
                </a:cubicBezTo>
                <a:lnTo>
                  <a:pt x="0" y="7112"/>
                </a:lnTo>
                <a:lnTo>
                  <a:pt x="0" y="7112"/>
                </a:lnTo>
              </a:path>
            </a:pathLst>
          </a:custGeom>
          <a:noFill/>
          <a:ln w="12700">
            <a:solidFill>
              <a:srgbClr val="4E1F2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descr="Arrow from LSN 45 to LSN 40" title="Arrow 1"/>
          <p:cNvSpPr/>
          <p:nvPr/>
        </p:nvSpPr>
        <p:spPr>
          <a:xfrm>
            <a:off x="4184073" y="3228109"/>
            <a:ext cx="1077302" cy="247525"/>
          </a:xfrm>
          <a:custGeom>
            <a:avLst/>
            <a:gdLst>
              <a:gd name="connsiteX0" fmla="*/ 0 w 1077302"/>
              <a:gd name="connsiteY0" fmla="*/ 235527 h 247525"/>
              <a:gd name="connsiteX1" fmla="*/ 872836 w 1077302"/>
              <a:gd name="connsiteY1" fmla="*/ 235527 h 247525"/>
              <a:gd name="connsiteX2" fmla="*/ 1066800 w 1077302"/>
              <a:gd name="connsiteY2" fmla="*/ 110836 h 247525"/>
              <a:gd name="connsiteX3" fmla="*/ 1052945 w 1077302"/>
              <a:gd name="connsiteY3" fmla="*/ 0 h 247525"/>
            </a:gdLst>
            <a:ahLst/>
            <a:cxnLst>
              <a:cxn ang="0">
                <a:pos x="connsiteX0" y="connsiteY0"/>
              </a:cxn>
              <a:cxn ang="0">
                <a:pos x="connsiteX1" y="connsiteY1"/>
              </a:cxn>
              <a:cxn ang="0">
                <a:pos x="connsiteX2" y="connsiteY2"/>
              </a:cxn>
              <a:cxn ang="0">
                <a:pos x="connsiteX3" y="connsiteY3"/>
              </a:cxn>
            </a:cxnLst>
            <a:rect l="l" t="t" r="r" b="b"/>
            <a:pathLst>
              <a:path w="1077302" h="247525">
                <a:moveTo>
                  <a:pt x="0" y="235527"/>
                </a:moveTo>
                <a:cubicBezTo>
                  <a:pt x="347518" y="245918"/>
                  <a:pt x="695036" y="256309"/>
                  <a:pt x="872836" y="235527"/>
                </a:cubicBezTo>
                <a:cubicBezTo>
                  <a:pt x="1050636" y="214745"/>
                  <a:pt x="1036782" y="150090"/>
                  <a:pt x="1066800" y="110836"/>
                </a:cubicBezTo>
                <a:cubicBezTo>
                  <a:pt x="1096818" y="71582"/>
                  <a:pt x="1052945" y="0"/>
                  <a:pt x="1052945" y="0"/>
                </a:cubicBezTo>
              </a:path>
            </a:pathLst>
          </a:custGeom>
          <a:noFill/>
          <a:ln w="12700">
            <a:solidFill>
              <a:srgbClr val="4E1F28"/>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157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a:noFill/>
        </p:spPr>
        <p:txBody>
          <a:bodyPr vert="horz" lIns="67866" tIns="33338" rIns="67866" bIns="33338" rtlCol="0" anchor="ctr">
            <a:normAutofit/>
          </a:bodyPr>
          <a:lstStyle/>
          <a:p>
            <a:r>
              <a:rPr lang="en-US" altLang="x-none" dirty="0"/>
              <a:t>Example: Crash During Restart!</a:t>
            </a:r>
          </a:p>
        </p:txBody>
      </p:sp>
      <p:grpSp>
        <p:nvGrpSpPr>
          <p:cNvPr id="2" name="Group 1" descr="Xact Table: lastLSN, status&#10;DPT: recLSN&#10;flushedLSN&#10;ToUndo" title="RAM">
            <a:extLst>
              <a:ext uri="{FF2B5EF4-FFF2-40B4-BE49-F238E27FC236}">
                <a16:creationId xmlns:a16="http://schemas.microsoft.com/office/drawing/2014/main" id="{EB8F0DC3-D91E-2745-A562-E1922EBE78B2}"/>
              </a:ext>
            </a:extLst>
          </p:cNvPr>
          <p:cNvGrpSpPr/>
          <p:nvPr/>
        </p:nvGrpSpPr>
        <p:grpSpPr>
          <a:xfrm>
            <a:off x="451757" y="939233"/>
            <a:ext cx="1902618" cy="3995737"/>
            <a:chOff x="451757" y="939233"/>
            <a:chExt cx="1902618" cy="3995737"/>
          </a:xfrm>
        </p:grpSpPr>
        <p:sp>
          <p:nvSpPr>
            <p:cNvPr id="64514" name="Rectangle 2"/>
            <p:cNvSpPr>
              <a:spLocks noChangeArrowheads="1"/>
            </p:cNvSpPr>
            <p:nvPr/>
          </p:nvSpPr>
          <p:spPr bwMode="auto">
            <a:xfrm>
              <a:off x="582725" y="459207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64535" name="Rectangle 23"/>
            <p:cNvSpPr>
              <a:spLocks noChangeArrowheads="1"/>
            </p:cNvSpPr>
            <p:nvPr/>
          </p:nvSpPr>
          <p:spPr bwMode="auto">
            <a:xfrm>
              <a:off x="480331" y="2139383"/>
              <a:ext cx="1735252" cy="1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err="1">
                  <a:solidFill>
                    <a:srgbClr val="0000FF"/>
                  </a:solidFill>
                  <a:latin typeface="Helvetica Neue Regular" charset="0"/>
                </a:rPr>
                <a:t>Xact</a:t>
              </a:r>
              <a:r>
                <a:rPr lang="en-US" altLang="x-none" sz="1500" dirty="0">
                  <a:solidFill>
                    <a:srgbClr val="0000FF"/>
                  </a:solidFill>
                  <a:latin typeface="Helvetica Neue Regular" charset="0"/>
                </a:rPr>
                <a:t> Table</a:t>
              </a:r>
            </a:p>
            <a:p>
              <a:r>
                <a:rPr lang="en-US" altLang="x-none" sz="1500" dirty="0">
                  <a:solidFill>
                    <a:schemeClr val="tx2"/>
                  </a:solidFill>
                  <a:latin typeface="Helvetica Neue Regular" charset="0"/>
                </a:rPr>
                <a:t>	</a:t>
              </a:r>
              <a:r>
                <a:rPr lang="en-US" altLang="x-none" sz="1500" dirty="0" err="1">
                  <a:solidFill>
                    <a:schemeClr val="tx2"/>
                  </a:solidFill>
                  <a:latin typeface="Helvetica Neue Regular" charset="0"/>
                </a:rPr>
                <a:t>lastLSN</a:t>
              </a:r>
              <a:endParaRPr lang="en-US" altLang="x-none" sz="1500" dirty="0">
                <a:solidFill>
                  <a:schemeClr val="tx2"/>
                </a:solidFill>
                <a:latin typeface="Helvetica Neue Regular" charset="0"/>
              </a:endParaRPr>
            </a:p>
            <a:p>
              <a:r>
                <a:rPr lang="en-US" altLang="x-none" sz="1500" dirty="0">
                  <a:solidFill>
                    <a:schemeClr val="tx2"/>
                  </a:solidFill>
                  <a:latin typeface="Helvetica Neue Regular" charset="0"/>
                </a:rPr>
                <a:t>	status</a:t>
              </a:r>
            </a:p>
            <a:p>
              <a:r>
                <a:rPr lang="en-US" altLang="x-none" sz="1500" dirty="0">
                  <a:solidFill>
                    <a:srgbClr val="0000FF"/>
                  </a:solidFill>
                  <a:latin typeface="Helvetica Neue Regular" charset="0"/>
                </a:rPr>
                <a:t>Dirty Page Table</a:t>
              </a:r>
              <a:endParaRPr lang="en-US" altLang="x-none" sz="1500" dirty="0">
                <a:solidFill>
                  <a:schemeClr val="tx2"/>
                </a:solidFill>
                <a:latin typeface="Helvetica Neue Regular" charset="0"/>
              </a:endParaRPr>
            </a:p>
            <a:p>
              <a:r>
                <a:rPr lang="en-US" altLang="x-none" sz="1500" dirty="0">
                  <a:solidFill>
                    <a:schemeClr val="tx2"/>
                  </a:solidFill>
                  <a:latin typeface="Helvetica Neue Regular" charset="0"/>
                </a:rPr>
                <a:t>	</a:t>
              </a:r>
              <a:r>
                <a:rPr lang="en-US" altLang="x-none" sz="1500" dirty="0" err="1">
                  <a:solidFill>
                    <a:schemeClr val="tx2"/>
                  </a:solidFill>
                  <a:latin typeface="Helvetica Neue Regular" charset="0"/>
                </a:rPr>
                <a:t>recLSN</a:t>
              </a:r>
              <a:endParaRPr lang="en-US" altLang="x-none" sz="1500" dirty="0">
                <a:solidFill>
                  <a:schemeClr val="tx2"/>
                </a:solidFill>
                <a:latin typeface="Helvetica Neue Regular" charset="0"/>
              </a:endParaRPr>
            </a:p>
            <a:p>
              <a:r>
                <a:rPr lang="en-US" altLang="x-none" sz="1500" dirty="0" err="1">
                  <a:solidFill>
                    <a:srgbClr val="0000FF"/>
                  </a:solidFill>
                  <a:latin typeface="Helvetica Neue Regular" charset="0"/>
                </a:rPr>
                <a:t>flushedLSN</a:t>
              </a:r>
              <a:endParaRPr lang="en-US" altLang="x-none" sz="1500" dirty="0">
                <a:solidFill>
                  <a:srgbClr val="0000FF"/>
                </a:solidFill>
                <a:latin typeface="Helvetica Neue Regular" charset="0"/>
              </a:endParaRPr>
            </a:p>
            <a:p>
              <a:endParaRPr lang="en-US" altLang="x-none" sz="1500" dirty="0">
                <a:solidFill>
                  <a:srgbClr val="0000FF"/>
                </a:solidFill>
                <a:latin typeface="Helvetica Neue Regular" charset="0"/>
              </a:endParaRPr>
            </a:p>
          </p:txBody>
        </p:sp>
        <p:sp>
          <p:nvSpPr>
            <p:cNvPr id="64536" name="Line 24"/>
            <p:cNvSpPr>
              <a:spLocks noChangeShapeType="1"/>
            </p:cNvSpPr>
            <p:nvPr/>
          </p:nvSpPr>
          <p:spPr bwMode="auto">
            <a:xfrm>
              <a:off x="2354375" y="939233"/>
              <a:ext cx="0" cy="39338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7" name="Rectangle 25"/>
            <p:cNvSpPr>
              <a:spLocks noChangeArrowheads="1"/>
            </p:cNvSpPr>
            <p:nvPr/>
          </p:nvSpPr>
          <p:spPr bwMode="auto">
            <a:xfrm>
              <a:off x="451757" y="3833643"/>
              <a:ext cx="94176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err="1">
                  <a:solidFill>
                    <a:schemeClr val="accent2"/>
                  </a:solidFill>
                  <a:latin typeface="Helvetica Neue Regular" charset="0"/>
                </a:rPr>
                <a:t>ToUndo</a:t>
              </a:r>
              <a:endParaRPr lang="en-US" altLang="x-none" sz="1800" dirty="0">
                <a:solidFill>
                  <a:schemeClr val="accent2"/>
                </a:solidFill>
                <a:latin typeface="Helvetica Neue Regular" charset="0"/>
              </a:endParaRPr>
            </a:p>
          </p:txBody>
        </p:sp>
        <p:grpSp>
          <p:nvGrpSpPr>
            <p:cNvPr id="64540" name="Group 52"/>
            <p:cNvGrpSpPr>
              <a:grpSpLocks/>
            </p:cNvGrpSpPr>
            <p:nvPr/>
          </p:nvGrpSpPr>
          <p:grpSpPr bwMode="auto">
            <a:xfrm>
              <a:off x="586298" y="1328568"/>
              <a:ext cx="1258490" cy="686990"/>
              <a:chOff x="435" y="1195"/>
              <a:chExt cx="1057" cy="577"/>
            </a:xfrm>
          </p:grpSpPr>
          <p:sp>
            <p:nvSpPr>
              <p:cNvPr id="64542" name="Rectangle 28"/>
              <p:cNvSpPr>
                <a:spLocks noChangeArrowheads="1"/>
              </p:cNvSpPr>
              <p:nvPr/>
            </p:nvSpPr>
            <p:spPr bwMode="auto">
              <a:xfrm>
                <a:off x="658" y="1380"/>
                <a:ext cx="54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dirty="0">
                    <a:solidFill>
                      <a:schemeClr val="tx1"/>
                    </a:solidFill>
                    <a:latin typeface="Helvetica Neue Regular" charset="0"/>
                  </a:rPr>
                  <a:t>RAM</a:t>
                </a:r>
              </a:p>
            </p:txBody>
          </p:sp>
          <p:grpSp>
            <p:nvGrpSpPr>
              <p:cNvPr id="64543" name="Group 51"/>
              <p:cNvGrpSpPr>
                <a:grpSpLocks/>
              </p:cNvGrpSpPr>
              <p:nvPr/>
            </p:nvGrpSpPr>
            <p:grpSpPr bwMode="auto">
              <a:xfrm>
                <a:off x="435" y="1195"/>
                <a:ext cx="1057" cy="577"/>
                <a:chOff x="435" y="1195"/>
                <a:chExt cx="1057" cy="577"/>
              </a:xfrm>
            </p:grpSpPr>
            <p:sp>
              <p:nvSpPr>
                <p:cNvPr id="64544" name="Rectangle 29"/>
                <p:cNvSpPr>
                  <a:spLocks noChangeArrowheads="1"/>
                </p:cNvSpPr>
                <p:nvPr/>
              </p:nvSpPr>
              <p:spPr bwMode="auto">
                <a:xfrm>
                  <a:off x="436" y="1245"/>
                  <a:ext cx="1019" cy="527"/>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64545" name="Line 30"/>
                <p:cNvSpPr>
                  <a:spLocks noChangeShapeType="1"/>
                </p:cNvSpPr>
                <p:nvPr/>
              </p:nvSpPr>
              <p:spPr bwMode="auto">
                <a:xfrm flipV="1">
                  <a:off x="435"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46" name="Line 31"/>
                <p:cNvSpPr>
                  <a:spLocks noChangeShapeType="1"/>
                </p:cNvSpPr>
                <p:nvPr/>
              </p:nvSpPr>
              <p:spPr bwMode="auto">
                <a:xfrm flipV="1">
                  <a:off x="492"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47" name="Line 32"/>
                <p:cNvSpPr>
                  <a:spLocks noChangeShapeType="1"/>
                </p:cNvSpPr>
                <p:nvPr/>
              </p:nvSpPr>
              <p:spPr bwMode="auto">
                <a:xfrm flipH="1">
                  <a:off x="542"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48" name="Line 33"/>
                <p:cNvSpPr>
                  <a:spLocks noChangeShapeType="1"/>
                </p:cNvSpPr>
                <p:nvPr/>
              </p:nvSpPr>
              <p:spPr bwMode="auto">
                <a:xfrm flipH="1">
                  <a:off x="599"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49" name="Line 34"/>
                <p:cNvSpPr>
                  <a:spLocks noChangeShapeType="1"/>
                </p:cNvSpPr>
                <p:nvPr/>
              </p:nvSpPr>
              <p:spPr bwMode="auto">
                <a:xfrm flipV="1">
                  <a:off x="663"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0" name="Line 35"/>
                <p:cNvSpPr>
                  <a:spLocks noChangeShapeType="1"/>
                </p:cNvSpPr>
                <p:nvPr/>
              </p:nvSpPr>
              <p:spPr bwMode="auto">
                <a:xfrm flipV="1">
                  <a:off x="720"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1" name="Line 36"/>
                <p:cNvSpPr>
                  <a:spLocks noChangeShapeType="1"/>
                </p:cNvSpPr>
                <p:nvPr/>
              </p:nvSpPr>
              <p:spPr bwMode="auto">
                <a:xfrm flipH="1">
                  <a:off x="770"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2" name="Line 37"/>
                <p:cNvSpPr>
                  <a:spLocks noChangeShapeType="1"/>
                </p:cNvSpPr>
                <p:nvPr/>
              </p:nvSpPr>
              <p:spPr bwMode="auto">
                <a:xfrm flipH="1">
                  <a:off x="828"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3" name="Line 38"/>
                <p:cNvSpPr>
                  <a:spLocks noChangeShapeType="1"/>
                </p:cNvSpPr>
                <p:nvPr/>
              </p:nvSpPr>
              <p:spPr bwMode="auto">
                <a:xfrm flipV="1">
                  <a:off x="893" y="1195"/>
                  <a:ext cx="20"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4" name="Line 39"/>
                <p:cNvSpPr>
                  <a:spLocks noChangeShapeType="1"/>
                </p:cNvSpPr>
                <p:nvPr/>
              </p:nvSpPr>
              <p:spPr bwMode="auto">
                <a:xfrm flipV="1">
                  <a:off x="950" y="1195"/>
                  <a:ext cx="20"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5" name="Line 40"/>
                <p:cNvSpPr>
                  <a:spLocks noChangeShapeType="1"/>
                </p:cNvSpPr>
                <p:nvPr/>
              </p:nvSpPr>
              <p:spPr bwMode="auto">
                <a:xfrm flipH="1">
                  <a:off x="999"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6" name="Line 41"/>
                <p:cNvSpPr>
                  <a:spLocks noChangeShapeType="1"/>
                </p:cNvSpPr>
                <p:nvPr/>
              </p:nvSpPr>
              <p:spPr bwMode="auto">
                <a:xfrm flipH="1">
                  <a:off x="1056"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7" name="Line 42"/>
                <p:cNvSpPr>
                  <a:spLocks noChangeShapeType="1"/>
                </p:cNvSpPr>
                <p:nvPr/>
              </p:nvSpPr>
              <p:spPr bwMode="auto">
                <a:xfrm flipV="1">
                  <a:off x="1120"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8" name="Line 43"/>
                <p:cNvSpPr>
                  <a:spLocks noChangeShapeType="1"/>
                </p:cNvSpPr>
                <p:nvPr/>
              </p:nvSpPr>
              <p:spPr bwMode="auto">
                <a:xfrm flipV="1">
                  <a:off x="1177"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9" name="Line 44"/>
                <p:cNvSpPr>
                  <a:spLocks noChangeShapeType="1"/>
                </p:cNvSpPr>
                <p:nvPr/>
              </p:nvSpPr>
              <p:spPr bwMode="auto">
                <a:xfrm flipH="1">
                  <a:off x="1227"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0" name="Line 45"/>
                <p:cNvSpPr>
                  <a:spLocks noChangeShapeType="1"/>
                </p:cNvSpPr>
                <p:nvPr/>
              </p:nvSpPr>
              <p:spPr bwMode="auto">
                <a:xfrm flipH="1">
                  <a:off x="1284"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1" name="Line 46"/>
                <p:cNvSpPr>
                  <a:spLocks noChangeShapeType="1"/>
                </p:cNvSpPr>
                <p:nvPr/>
              </p:nvSpPr>
              <p:spPr bwMode="auto">
                <a:xfrm flipV="1">
                  <a:off x="1348"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2" name="Line 47"/>
                <p:cNvSpPr>
                  <a:spLocks noChangeShapeType="1"/>
                </p:cNvSpPr>
                <p:nvPr/>
              </p:nvSpPr>
              <p:spPr bwMode="auto">
                <a:xfrm flipH="1">
                  <a:off x="1398"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3" name="Line 48"/>
                <p:cNvSpPr>
                  <a:spLocks noChangeShapeType="1"/>
                </p:cNvSpPr>
                <p:nvPr/>
              </p:nvSpPr>
              <p:spPr bwMode="auto">
                <a:xfrm flipH="1">
                  <a:off x="1455"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4" name="Line 49"/>
                <p:cNvSpPr>
                  <a:spLocks noChangeShapeType="1"/>
                </p:cNvSpPr>
                <p:nvPr/>
              </p:nvSpPr>
              <p:spPr bwMode="auto">
                <a:xfrm flipH="1">
                  <a:off x="1455" y="1739"/>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5" name="Rectangle 50"/>
                <p:cNvSpPr>
                  <a:spLocks noChangeArrowheads="1"/>
                </p:cNvSpPr>
                <p:nvPr/>
              </p:nvSpPr>
              <p:spPr bwMode="auto">
                <a:xfrm>
                  <a:off x="465" y="1286"/>
                  <a:ext cx="962" cy="44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grpSp>
        </p:grpSp>
      </p:grpSp>
      <p:grpSp>
        <p:nvGrpSpPr>
          <p:cNvPr id="3" name="Group 2" descr="LSN: 0-5 - begin_checkpoint end_checkpoint&#10;LSN: 10 update: T1 writes P5&#10;LSN: 20 update T2 writes P3&#10;LSN 30 T1 abort&#10;LSN: 40, 45 CLR: Undo T1 LSN 10, T1 End&#10;LSN 50 update: T3 writes P1&#10;LSN 60 update: T2 writes P5&#10; CRASH, RESTART&#10;LSN 70: CLR: Undo T2 LSN 60 (arrow to LSN 20- undoNextLSN)&#10;LSN 80, 85: CLR: Undo T3 LSN 50, T3 end&#10;CRASH, RESTART&#10;LSN 90 CLR: Undo T2 LSN 20, T2 end&#10;" title="Log Table">
            <a:extLst>
              <a:ext uri="{FF2B5EF4-FFF2-40B4-BE49-F238E27FC236}">
                <a16:creationId xmlns:a16="http://schemas.microsoft.com/office/drawing/2014/main" id="{5DBFDA52-5052-E648-BC19-0EE4162C51AE}"/>
              </a:ext>
            </a:extLst>
          </p:cNvPr>
          <p:cNvGrpSpPr/>
          <p:nvPr/>
        </p:nvGrpSpPr>
        <p:grpSpPr>
          <a:xfrm>
            <a:off x="2396047" y="1051560"/>
            <a:ext cx="4536758" cy="3883410"/>
            <a:chOff x="2396047" y="1051560"/>
            <a:chExt cx="4536758" cy="3883410"/>
          </a:xfrm>
        </p:grpSpPr>
        <p:sp>
          <p:nvSpPr>
            <p:cNvPr id="64515" name="Rectangle 3"/>
            <p:cNvSpPr>
              <a:spLocks noChangeArrowheads="1"/>
            </p:cNvSpPr>
            <p:nvPr/>
          </p:nvSpPr>
          <p:spPr bwMode="auto">
            <a:xfrm>
              <a:off x="2411525" y="459207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dirty="0">
                <a:latin typeface="Helvetica Neue Regular" charset="0"/>
              </a:endParaRPr>
            </a:p>
          </p:txBody>
        </p:sp>
        <p:sp>
          <p:nvSpPr>
            <p:cNvPr id="64517" name="Rectangle 5"/>
            <p:cNvSpPr>
              <a:spLocks noChangeArrowheads="1"/>
            </p:cNvSpPr>
            <p:nvPr/>
          </p:nvSpPr>
          <p:spPr bwMode="auto">
            <a:xfrm>
              <a:off x="3198529" y="1244033"/>
              <a:ext cx="3137879" cy="36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nSpc>
                  <a:spcPct val="130000"/>
                </a:lnSpc>
              </a:pPr>
              <a:r>
                <a:rPr lang="en-US" altLang="x-none" sz="1500" dirty="0" err="1">
                  <a:solidFill>
                    <a:schemeClr val="tx1"/>
                  </a:solidFill>
                  <a:latin typeface="Helvetica Neue Regular" charset="0"/>
                </a:rPr>
                <a:t>begin_checkpoint</a:t>
              </a:r>
              <a:r>
                <a:rPr lang="en-US" altLang="x-none" sz="1500" dirty="0">
                  <a:solidFill>
                    <a:schemeClr val="tx1"/>
                  </a:solidFill>
                  <a:latin typeface="Helvetica Neue Regular" charset="0"/>
                </a:rPr>
                <a:t>, </a:t>
              </a:r>
              <a:r>
                <a:rPr lang="en-US" altLang="x-none" sz="1500" dirty="0" err="1">
                  <a:solidFill>
                    <a:schemeClr val="tx1"/>
                  </a:solidFill>
                  <a:latin typeface="Helvetica Neue Regular" charset="0"/>
                </a:rPr>
                <a:t>end_checkpoint</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T1 writes P5</a:t>
              </a:r>
            </a:p>
            <a:p>
              <a:pPr>
                <a:lnSpc>
                  <a:spcPct val="130000"/>
                </a:lnSpc>
              </a:pPr>
              <a:r>
                <a:rPr lang="en-US" altLang="x-none" sz="1500" dirty="0">
                  <a:solidFill>
                    <a:schemeClr val="tx1"/>
                  </a:solidFill>
                  <a:latin typeface="Helvetica Neue Regular" charset="0"/>
                </a:rPr>
                <a:t>update T2 writes P3</a:t>
              </a:r>
            </a:p>
            <a:p>
              <a:pPr>
                <a:lnSpc>
                  <a:spcPct val="130000"/>
                </a:lnSpc>
              </a:pPr>
              <a:r>
                <a:rPr lang="en-US" altLang="x-none" sz="1500" dirty="0">
                  <a:solidFill>
                    <a:schemeClr val="tx1"/>
                  </a:solidFill>
                  <a:latin typeface="Helvetica Neue Regular" charset="0"/>
                </a:rPr>
                <a:t>T1 abort</a:t>
              </a:r>
            </a:p>
            <a:p>
              <a:pPr>
                <a:lnSpc>
                  <a:spcPct val="130000"/>
                </a:lnSpc>
              </a:pPr>
              <a:r>
                <a:rPr lang="en-US" altLang="x-none" sz="1500" dirty="0">
                  <a:solidFill>
                    <a:schemeClr val="tx1"/>
                  </a:solidFill>
                  <a:latin typeface="Helvetica Neue Regular" charset="0"/>
                </a:rPr>
                <a:t>CLR: Undo T1 LSN 10, T1 End</a:t>
              </a:r>
            </a:p>
            <a:p>
              <a:pPr>
                <a:lnSpc>
                  <a:spcPct val="130000"/>
                </a:lnSpc>
              </a:pPr>
              <a:r>
                <a:rPr lang="en-US" altLang="x-none" sz="1500" dirty="0">
                  <a:solidFill>
                    <a:schemeClr val="tx1"/>
                  </a:solidFill>
                  <a:latin typeface="Helvetica Neue Regular" charset="0"/>
                </a:rPr>
                <a:t>update: T3 writes P1</a:t>
              </a:r>
            </a:p>
            <a:p>
              <a:pPr>
                <a:lnSpc>
                  <a:spcPct val="130000"/>
                </a:lnSpc>
              </a:pPr>
              <a:r>
                <a:rPr lang="en-US" altLang="x-none" sz="1500" dirty="0">
                  <a:solidFill>
                    <a:schemeClr val="tx1"/>
                  </a:solidFill>
                  <a:latin typeface="Helvetica Neue Regular" charset="0"/>
                </a:rPr>
                <a:t>update: T2 writes P5</a:t>
              </a:r>
            </a:p>
            <a:p>
              <a:pPr>
                <a:lnSpc>
                  <a:spcPct val="130000"/>
                </a:lnSpc>
              </a:pPr>
              <a:r>
                <a:rPr lang="en-US" altLang="x-none" sz="1500" dirty="0">
                  <a:solidFill>
                    <a:schemeClr val="tx1"/>
                  </a:solidFill>
                  <a:latin typeface="Helvetica Neue Regular" charset="0"/>
                </a:rPr>
                <a:t>CRASH, RESTART</a:t>
              </a:r>
            </a:p>
            <a:p>
              <a:pPr>
                <a:lnSpc>
                  <a:spcPct val="130000"/>
                </a:lnSpc>
              </a:pPr>
              <a:r>
                <a:rPr lang="en-US" altLang="x-none" sz="1500" dirty="0">
                  <a:solidFill>
                    <a:schemeClr val="tx1"/>
                  </a:solidFill>
                  <a:latin typeface="Helvetica Neue Regular" charset="0"/>
                </a:rPr>
                <a:t>CLR: Undo T2 LSN 60</a:t>
              </a:r>
            </a:p>
            <a:p>
              <a:pPr>
                <a:lnSpc>
                  <a:spcPct val="130000"/>
                </a:lnSpc>
              </a:pPr>
              <a:r>
                <a:rPr lang="en-US" altLang="x-none" sz="1500" dirty="0">
                  <a:solidFill>
                    <a:schemeClr val="tx1"/>
                  </a:solidFill>
                  <a:latin typeface="Helvetica Neue Regular" charset="0"/>
                </a:rPr>
                <a:t>CLR: Undo T3 LSN 50, T3 end</a:t>
              </a:r>
            </a:p>
            <a:p>
              <a:pPr>
                <a:lnSpc>
                  <a:spcPct val="130000"/>
                </a:lnSpc>
              </a:pPr>
              <a:r>
                <a:rPr lang="en-US" altLang="x-none" sz="1500" dirty="0">
                  <a:solidFill>
                    <a:schemeClr val="tx1"/>
                  </a:solidFill>
                  <a:latin typeface="Helvetica Neue Regular" charset="0"/>
                </a:rPr>
                <a:t>CRASH, RESTART</a:t>
              </a:r>
            </a:p>
            <a:p>
              <a:pPr>
                <a:lnSpc>
                  <a:spcPct val="130000"/>
                </a:lnSpc>
              </a:pPr>
              <a:r>
                <a:rPr lang="en-US" altLang="x-none" sz="1500" dirty="0">
                  <a:solidFill>
                    <a:schemeClr val="tx1"/>
                  </a:solidFill>
                  <a:latin typeface="Helvetica Neue Regular" charset="0"/>
                </a:rPr>
                <a:t>CLR: Undo T2 LSN 20, T2 end</a:t>
              </a:r>
            </a:p>
          </p:txBody>
        </p:sp>
        <p:sp>
          <p:nvSpPr>
            <p:cNvPr id="64518" name="Line 6"/>
            <p:cNvSpPr>
              <a:spLocks noChangeShapeType="1"/>
            </p:cNvSpPr>
            <p:nvPr/>
          </p:nvSpPr>
          <p:spPr bwMode="auto">
            <a:xfrm>
              <a:off x="3097325" y="1344045"/>
              <a:ext cx="0" cy="335280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19" name="Line 7"/>
            <p:cNvSpPr>
              <a:spLocks noChangeShapeType="1"/>
            </p:cNvSpPr>
            <p:nvPr/>
          </p:nvSpPr>
          <p:spPr bwMode="auto">
            <a:xfrm>
              <a:off x="2992550" y="47063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0" name="Line 8"/>
            <p:cNvSpPr>
              <a:spLocks noChangeShapeType="1"/>
            </p:cNvSpPr>
            <p:nvPr/>
          </p:nvSpPr>
          <p:spPr bwMode="auto">
            <a:xfrm>
              <a:off x="2992550" y="41348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1" name="Line 9"/>
            <p:cNvSpPr>
              <a:spLocks noChangeShapeType="1"/>
            </p:cNvSpPr>
            <p:nvPr/>
          </p:nvSpPr>
          <p:spPr bwMode="auto">
            <a:xfrm>
              <a:off x="2992550" y="37919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2" name="Line 10"/>
            <p:cNvSpPr>
              <a:spLocks noChangeShapeType="1"/>
            </p:cNvSpPr>
            <p:nvPr/>
          </p:nvSpPr>
          <p:spPr bwMode="auto">
            <a:xfrm>
              <a:off x="2992550" y="32204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3" name="Line 11"/>
            <p:cNvSpPr>
              <a:spLocks noChangeShapeType="1"/>
            </p:cNvSpPr>
            <p:nvPr/>
          </p:nvSpPr>
          <p:spPr bwMode="auto">
            <a:xfrm>
              <a:off x="2992550" y="293472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4" name="Line 12"/>
            <p:cNvSpPr>
              <a:spLocks noChangeShapeType="1"/>
            </p:cNvSpPr>
            <p:nvPr/>
          </p:nvSpPr>
          <p:spPr bwMode="auto">
            <a:xfrm>
              <a:off x="2992550" y="26489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5" name="Line 13"/>
            <p:cNvSpPr>
              <a:spLocks noChangeShapeType="1"/>
            </p:cNvSpPr>
            <p:nvPr/>
          </p:nvSpPr>
          <p:spPr bwMode="auto">
            <a:xfrm>
              <a:off x="2992550" y="236322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6" name="Line 14"/>
            <p:cNvSpPr>
              <a:spLocks noChangeShapeType="1"/>
            </p:cNvSpPr>
            <p:nvPr/>
          </p:nvSpPr>
          <p:spPr bwMode="auto">
            <a:xfrm>
              <a:off x="2992550" y="20774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7" name="Line 15"/>
            <p:cNvSpPr>
              <a:spLocks noChangeShapeType="1"/>
            </p:cNvSpPr>
            <p:nvPr/>
          </p:nvSpPr>
          <p:spPr bwMode="auto">
            <a:xfrm>
              <a:off x="2992550" y="17345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8" name="Line 16"/>
            <p:cNvSpPr>
              <a:spLocks noChangeShapeType="1"/>
            </p:cNvSpPr>
            <p:nvPr/>
          </p:nvSpPr>
          <p:spPr bwMode="auto">
            <a:xfrm>
              <a:off x="2992550" y="144882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9" name="Rectangle 17"/>
            <p:cNvSpPr>
              <a:spLocks noChangeArrowheads="1"/>
            </p:cNvSpPr>
            <p:nvPr/>
          </p:nvSpPr>
          <p:spPr bwMode="auto">
            <a:xfrm>
              <a:off x="2423160" y="1051560"/>
              <a:ext cx="1635866"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800" u="sng" dirty="0">
                  <a:solidFill>
                    <a:schemeClr val="tx1"/>
                  </a:solidFill>
                  <a:latin typeface="Helvetica Neue Regular" charset="0"/>
                </a:rPr>
                <a:t>LSN         LOG</a:t>
              </a:r>
            </a:p>
          </p:txBody>
        </p:sp>
        <p:sp>
          <p:nvSpPr>
            <p:cNvPr id="64530" name="Rectangle 18"/>
            <p:cNvSpPr>
              <a:spLocks noChangeArrowheads="1"/>
            </p:cNvSpPr>
            <p:nvPr/>
          </p:nvSpPr>
          <p:spPr bwMode="auto">
            <a:xfrm>
              <a:off x="2396047" y="1244033"/>
              <a:ext cx="619562" cy="36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nSpc>
                  <a:spcPct val="130000"/>
                </a:lnSpc>
              </a:pPr>
              <a:r>
                <a:rPr lang="en-US" altLang="x-none" sz="1500" dirty="0">
                  <a:solidFill>
                    <a:schemeClr val="tx1"/>
                  </a:solidFill>
                  <a:latin typeface="Helvetica Neue Regular" charset="0"/>
                </a:rPr>
                <a:t>00,05</a:t>
              </a:r>
            </a:p>
            <a:p>
              <a:pPr>
                <a:lnSpc>
                  <a:spcPct val="130000"/>
                </a:lnSpc>
              </a:pPr>
              <a:r>
                <a:rPr lang="en-US" altLang="x-none" sz="1500" dirty="0">
                  <a:solidFill>
                    <a:schemeClr val="tx1"/>
                  </a:solidFill>
                  <a:latin typeface="Helvetica Neue Regular" charset="0"/>
                </a:rPr>
                <a:t>     10</a:t>
              </a:r>
            </a:p>
            <a:p>
              <a:pPr>
                <a:lnSpc>
                  <a:spcPct val="130000"/>
                </a:lnSpc>
              </a:pPr>
              <a:r>
                <a:rPr lang="en-US" altLang="x-none" sz="1500" dirty="0">
                  <a:solidFill>
                    <a:schemeClr val="tx1"/>
                  </a:solidFill>
                  <a:latin typeface="Helvetica Neue Regular" charset="0"/>
                </a:rPr>
                <a:t>     20</a:t>
              </a:r>
            </a:p>
            <a:p>
              <a:pPr>
                <a:lnSpc>
                  <a:spcPct val="130000"/>
                </a:lnSpc>
              </a:pPr>
              <a:r>
                <a:rPr lang="en-US" altLang="x-none" sz="1500" dirty="0">
                  <a:solidFill>
                    <a:schemeClr val="tx1"/>
                  </a:solidFill>
                  <a:latin typeface="Helvetica Neue Regular" charset="0"/>
                </a:rPr>
                <a:t>     30</a:t>
              </a:r>
            </a:p>
            <a:p>
              <a:pPr>
                <a:lnSpc>
                  <a:spcPct val="130000"/>
                </a:lnSpc>
              </a:pPr>
              <a:r>
                <a:rPr lang="en-US" altLang="x-none" sz="1500" dirty="0">
                  <a:solidFill>
                    <a:schemeClr val="tx1"/>
                  </a:solidFill>
                  <a:latin typeface="Helvetica Neue Regular" charset="0"/>
                </a:rPr>
                <a:t>40,45</a:t>
              </a:r>
            </a:p>
            <a:p>
              <a:pPr>
                <a:lnSpc>
                  <a:spcPct val="130000"/>
                </a:lnSpc>
              </a:pPr>
              <a:r>
                <a:rPr lang="en-US" altLang="x-none" sz="1500" dirty="0">
                  <a:solidFill>
                    <a:schemeClr val="tx1"/>
                  </a:solidFill>
                  <a:latin typeface="Helvetica Neue Regular" charset="0"/>
                </a:rPr>
                <a:t>     50</a:t>
              </a:r>
            </a:p>
            <a:p>
              <a:pPr>
                <a:lnSpc>
                  <a:spcPct val="130000"/>
                </a:lnSpc>
              </a:pPr>
              <a:r>
                <a:rPr lang="en-US" altLang="x-none" sz="1500" dirty="0">
                  <a:solidFill>
                    <a:schemeClr val="tx1"/>
                  </a:solidFill>
                  <a:latin typeface="Helvetica Neue Regular" charset="0"/>
                </a:rPr>
                <a:t>     60</a:t>
              </a:r>
            </a:p>
            <a:p>
              <a:pPr>
                <a:lnSpc>
                  <a:spcPct val="130000"/>
                </a:lnSpc>
              </a:pP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70</a:t>
              </a:r>
            </a:p>
            <a:p>
              <a:pPr>
                <a:lnSpc>
                  <a:spcPct val="130000"/>
                </a:lnSpc>
              </a:pPr>
              <a:r>
                <a:rPr lang="en-US" altLang="x-none" sz="1500" dirty="0">
                  <a:solidFill>
                    <a:schemeClr val="tx1"/>
                  </a:solidFill>
                  <a:latin typeface="Helvetica Neue Regular" charset="0"/>
                </a:rPr>
                <a:t>80,85</a:t>
              </a:r>
            </a:p>
            <a:p>
              <a:pPr>
                <a:lnSpc>
                  <a:spcPct val="130000"/>
                </a:lnSpc>
              </a:pP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90</a:t>
              </a:r>
            </a:p>
          </p:txBody>
        </p:sp>
        <p:sp>
          <p:nvSpPr>
            <p:cNvPr id="64531" name="Line 19"/>
            <p:cNvSpPr>
              <a:spLocks noChangeShapeType="1"/>
            </p:cNvSpPr>
            <p:nvPr/>
          </p:nvSpPr>
          <p:spPr bwMode="auto">
            <a:xfrm>
              <a:off x="3049700" y="3458595"/>
              <a:ext cx="152400" cy="1524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2" name="Line 20"/>
            <p:cNvSpPr>
              <a:spLocks noChangeShapeType="1"/>
            </p:cNvSpPr>
            <p:nvPr/>
          </p:nvSpPr>
          <p:spPr bwMode="auto">
            <a:xfrm flipH="1">
              <a:off x="3030650" y="3458595"/>
              <a:ext cx="190500" cy="1524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3" name="Line 21"/>
            <p:cNvSpPr>
              <a:spLocks noChangeShapeType="1"/>
            </p:cNvSpPr>
            <p:nvPr/>
          </p:nvSpPr>
          <p:spPr bwMode="auto">
            <a:xfrm>
              <a:off x="3049700" y="4315845"/>
              <a:ext cx="152400" cy="1524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4" name="Line 22"/>
            <p:cNvSpPr>
              <a:spLocks noChangeShapeType="1"/>
            </p:cNvSpPr>
            <p:nvPr/>
          </p:nvSpPr>
          <p:spPr bwMode="auto">
            <a:xfrm flipH="1">
              <a:off x="3030650" y="4315845"/>
              <a:ext cx="190500" cy="1524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8" name="Rectangle 26"/>
            <p:cNvSpPr>
              <a:spLocks noChangeArrowheads="1"/>
            </p:cNvSpPr>
            <p:nvPr/>
          </p:nvSpPr>
          <p:spPr bwMode="auto">
            <a:xfrm>
              <a:off x="5734560" y="1998889"/>
              <a:ext cx="1198245"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350" dirty="0" err="1">
                  <a:solidFill>
                    <a:schemeClr val="tx2"/>
                  </a:solidFill>
                  <a:latin typeface="Helvetica Neue Regular" charset="0"/>
                </a:rPr>
                <a:t>undonextLSN</a:t>
              </a:r>
              <a:endParaRPr lang="en-US" altLang="x-none" sz="1350" dirty="0">
                <a:solidFill>
                  <a:schemeClr val="tx2"/>
                </a:solidFill>
                <a:latin typeface="Helvetica Neue Regular" charset="0"/>
              </a:endParaRPr>
            </a:p>
          </p:txBody>
        </p:sp>
        <p:sp>
          <p:nvSpPr>
            <p:cNvPr id="64539" name="Line 27"/>
            <p:cNvSpPr>
              <a:spLocks noChangeShapeType="1"/>
            </p:cNvSpPr>
            <p:nvPr/>
          </p:nvSpPr>
          <p:spPr bwMode="auto">
            <a:xfrm flipH="1">
              <a:off x="5945300" y="2258445"/>
              <a:ext cx="476250" cy="609600"/>
            </a:xfrm>
            <a:prstGeom prst="line">
              <a:avLst/>
            </a:prstGeom>
            <a:noFill/>
            <a:ln w="25400">
              <a:solidFill>
                <a:schemeClr val="tx2"/>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4541" name="Arc 53"/>
            <p:cNvSpPr>
              <a:spLocks/>
            </p:cNvSpPr>
            <p:nvPr/>
          </p:nvSpPr>
          <p:spPr bwMode="auto">
            <a:xfrm>
              <a:off x="4979704" y="1970314"/>
              <a:ext cx="915590" cy="1819275"/>
            </a:xfrm>
            <a:custGeom>
              <a:avLst/>
              <a:gdLst>
                <a:gd name="T0" fmla="*/ 0 w 26918"/>
                <a:gd name="T1" fmla="*/ 2147483647 h 43200"/>
                <a:gd name="T2" fmla="*/ 2147483647 w 26918"/>
                <a:gd name="T3" fmla="*/ 2147483647 h 43200"/>
                <a:gd name="T4" fmla="*/ 2147483647 w 26918"/>
                <a:gd name="T5" fmla="*/ 2147483647 h 43200"/>
                <a:gd name="T6" fmla="*/ 0 60000 65536"/>
                <a:gd name="T7" fmla="*/ 0 60000 65536"/>
                <a:gd name="T8" fmla="*/ 0 60000 65536"/>
                <a:gd name="T9" fmla="*/ 0 w 26918"/>
                <a:gd name="T10" fmla="*/ 0 h 43200"/>
                <a:gd name="T11" fmla="*/ 26918 w 26918"/>
                <a:gd name="T12" fmla="*/ 43200 h 43200"/>
              </a:gdLst>
              <a:ahLst/>
              <a:cxnLst>
                <a:cxn ang="T6">
                  <a:pos x="T0" y="T1"/>
                </a:cxn>
                <a:cxn ang="T7">
                  <a:pos x="T2" y="T3"/>
                </a:cxn>
                <a:cxn ang="T8">
                  <a:pos x="T4" y="T5"/>
                </a:cxn>
              </a:cxnLst>
              <a:rect l="T9" t="T10" r="T11" b="T12"/>
              <a:pathLst>
                <a:path w="26918" h="43200" fill="none" extrusionOk="0">
                  <a:moveTo>
                    <a:pt x="-1" y="664"/>
                  </a:moveTo>
                  <a:cubicBezTo>
                    <a:pt x="1738" y="223"/>
                    <a:pt x="3524" y="-1"/>
                    <a:pt x="5318" y="0"/>
                  </a:cubicBezTo>
                  <a:cubicBezTo>
                    <a:pt x="17247" y="0"/>
                    <a:pt x="26918" y="9670"/>
                    <a:pt x="26918" y="21600"/>
                  </a:cubicBezTo>
                  <a:cubicBezTo>
                    <a:pt x="26918" y="33529"/>
                    <a:pt x="17247" y="43200"/>
                    <a:pt x="5318" y="43200"/>
                  </a:cubicBezTo>
                  <a:cubicBezTo>
                    <a:pt x="5294" y="43200"/>
                    <a:pt x="5271" y="43199"/>
                    <a:pt x="5248" y="43199"/>
                  </a:cubicBezTo>
                </a:path>
                <a:path w="26918" h="43200" stroke="0" extrusionOk="0">
                  <a:moveTo>
                    <a:pt x="-1" y="664"/>
                  </a:moveTo>
                  <a:cubicBezTo>
                    <a:pt x="1738" y="223"/>
                    <a:pt x="3524" y="-1"/>
                    <a:pt x="5318" y="0"/>
                  </a:cubicBezTo>
                  <a:cubicBezTo>
                    <a:pt x="17247" y="0"/>
                    <a:pt x="26918" y="9670"/>
                    <a:pt x="26918" y="21600"/>
                  </a:cubicBezTo>
                  <a:cubicBezTo>
                    <a:pt x="26918" y="33529"/>
                    <a:pt x="17247" y="43200"/>
                    <a:pt x="5318" y="43200"/>
                  </a:cubicBezTo>
                  <a:cubicBezTo>
                    <a:pt x="5294" y="43200"/>
                    <a:pt x="5271" y="43199"/>
                    <a:pt x="5248" y="43199"/>
                  </a:cubicBezTo>
                  <a:lnTo>
                    <a:pt x="5318" y="21600"/>
                  </a:lnTo>
                  <a:lnTo>
                    <a:pt x="-1" y="664"/>
                  </a:lnTo>
                  <a:close/>
                </a:path>
              </a:pathLst>
            </a:custGeom>
            <a:noFill/>
            <a:ln w="12700" cap="rnd">
              <a:solidFill>
                <a:schemeClr val="accent2"/>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grpSp>
      <p:sp>
        <p:nvSpPr>
          <p:cNvPr id="57" name="TextBox 56">
            <a:extLst>
              <a:ext uri="{FF2B5EF4-FFF2-40B4-BE49-F238E27FC236}">
                <a16:creationId xmlns:a16="http://schemas.microsoft.com/office/drawing/2014/main" id="{1171E2AD-42DB-401F-B2FF-0F1627C822AC}"/>
              </a:ext>
            </a:extLst>
          </p:cNvPr>
          <p:cNvSpPr txBox="1"/>
          <p:nvPr/>
        </p:nvSpPr>
        <p:spPr>
          <a:xfrm>
            <a:off x="6730094" y="264313"/>
            <a:ext cx="2312191" cy="1815882"/>
          </a:xfrm>
          <a:prstGeom prst="rect">
            <a:avLst/>
          </a:prstGeom>
          <a:noFill/>
        </p:spPr>
        <p:txBody>
          <a:bodyPr wrap="square" rtlCol="0">
            <a:spAutoFit/>
          </a:bodyPr>
          <a:lstStyle/>
          <a:p>
            <a:r>
              <a:rPr lang="en-US" sz="1400" i="1" dirty="0">
                <a:solidFill>
                  <a:srgbClr val="C00000"/>
                </a:solidFill>
                <a:latin typeface="Helvetica Neue"/>
              </a:rPr>
              <a:t>Using pencil and paper, run the ARIES recovery algorithm on this log, assuming you have access to a master record pointing to LSN 05. Maintain all the state on the left as you go!</a:t>
            </a:r>
          </a:p>
        </p:txBody>
      </p:sp>
    </p:spTree>
    <p:extLst>
      <p:ext uri="{BB962C8B-B14F-4D97-AF65-F5344CB8AC3E}">
        <p14:creationId xmlns:p14="http://schemas.microsoft.com/office/powerpoint/2010/main" val="451472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US" altLang="x-none" dirty="0"/>
              <a:t>Additional Crash FAQs to Understand</a:t>
            </a:r>
          </a:p>
        </p:txBody>
      </p:sp>
      <p:sp>
        <p:nvSpPr>
          <p:cNvPr id="51205" name="Rectangle 5"/>
          <p:cNvSpPr>
            <a:spLocks noGrp="1" noChangeArrowheads="1"/>
          </p:cNvSpPr>
          <p:nvPr>
            <p:ph type="body" idx="1"/>
          </p:nvPr>
        </p:nvSpPr>
        <p:spPr/>
        <p:txBody>
          <a:bodyPr>
            <a:normAutofit fontScale="92500" lnSpcReduction="10000"/>
          </a:bodyPr>
          <a:lstStyle/>
          <a:p>
            <a:pPr marL="0" indent="0">
              <a:buNone/>
            </a:pPr>
            <a:r>
              <a:rPr lang="en-US" altLang="x-none" dirty="0"/>
              <a:t>Q: What happens if system crashes during Analysis?</a:t>
            </a:r>
          </a:p>
          <a:p>
            <a:pPr marL="57150" indent="0">
              <a:buNone/>
              <a:tabLst>
                <a:tab pos="914400" algn="l"/>
              </a:tabLst>
            </a:pPr>
            <a:r>
              <a:rPr lang="en-US" altLang="x-none" i="1" dirty="0"/>
              <a:t>A: Nothing serious. RAM state lost, need to start over next time.</a:t>
            </a:r>
          </a:p>
          <a:p>
            <a:pPr marL="0" indent="0">
              <a:spcBef>
                <a:spcPts val="2400"/>
              </a:spcBef>
              <a:buNone/>
            </a:pPr>
            <a:r>
              <a:rPr lang="en-US" altLang="x-none" dirty="0"/>
              <a:t>Q: What happens if the system crashes during REDO?</a:t>
            </a:r>
          </a:p>
          <a:p>
            <a:pPr marL="57150" indent="0">
              <a:buNone/>
            </a:pPr>
            <a:r>
              <a:rPr lang="en-US" altLang="x-none" i="1" dirty="0"/>
              <a:t>A: Nothing bad. Some REDOs done, and we’ll detect that next time.</a:t>
            </a:r>
          </a:p>
          <a:p>
            <a:pPr marL="0" indent="0">
              <a:spcBef>
                <a:spcPts val="2400"/>
              </a:spcBef>
              <a:buNone/>
            </a:pPr>
            <a:r>
              <a:rPr lang="en-US" altLang="x-none" dirty="0"/>
              <a:t>Q: How do you limit the amount of work in REDO?</a:t>
            </a:r>
          </a:p>
          <a:p>
            <a:pPr marL="57150" indent="0">
              <a:buNone/>
            </a:pPr>
            <a:r>
              <a:rPr lang="en-US" altLang="x-none" i="1" dirty="0"/>
              <a:t>A: Flush asynchronously in the background. Even</a:t>
            </a:r>
            <a:r>
              <a:rPr lang="ja-JP" altLang="en-US" i="1" dirty="0"/>
              <a:t>“</a:t>
            </a:r>
            <a:r>
              <a:rPr lang="en-US" altLang="ja-JP" i="1" dirty="0"/>
              <a:t>hot” pages!</a:t>
            </a:r>
          </a:p>
          <a:p>
            <a:pPr marL="0" indent="0">
              <a:spcBef>
                <a:spcPts val="2400"/>
              </a:spcBef>
              <a:buNone/>
            </a:pPr>
            <a:r>
              <a:rPr lang="en-US" altLang="x-none" dirty="0"/>
              <a:t>Q: How do you limit the amount of work in UNDO?</a:t>
            </a:r>
          </a:p>
          <a:p>
            <a:pPr marL="57150" indent="0">
              <a:buNone/>
            </a:pPr>
            <a:r>
              <a:rPr lang="en-US" altLang="x-none" i="1" dirty="0"/>
              <a:t>A: Avoid long-running </a:t>
            </a:r>
            <a:r>
              <a:rPr lang="en-US" altLang="x-none" i="1" dirty="0" err="1"/>
              <a:t>Xacts</a:t>
            </a:r>
            <a:r>
              <a:rPr lang="en-US" altLang="x-none" i="1" dirty="0"/>
              <a:t>.</a:t>
            </a:r>
          </a:p>
        </p:txBody>
      </p:sp>
    </p:spTree>
    <p:extLst>
      <p:ext uri="{BB962C8B-B14F-4D97-AF65-F5344CB8AC3E}">
        <p14:creationId xmlns:p14="http://schemas.microsoft.com/office/powerpoint/2010/main" val="882764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n-US" altLang="x-none"/>
              <a:t>Summary of Logging/Recovery</a:t>
            </a:r>
          </a:p>
        </p:txBody>
      </p:sp>
      <p:sp>
        <p:nvSpPr>
          <p:cNvPr id="68613" name="Rectangle 5"/>
          <p:cNvSpPr>
            <a:spLocks noGrp="1" noChangeArrowheads="1"/>
          </p:cNvSpPr>
          <p:nvPr>
            <p:ph type="body" idx="1"/>
          </p:nvPr>
        </p:nvSpPr>
        <p:spPr/>
        <p:txBody>
          <a:bodyPr/>
          <a:lstStyle/>
          <a:p>
            <a:r>
              <a:rPr lang="en-US" altLang="x-none" b="1" dirty="0"/>
              <a:t>Recovery Manager </a:t>
            </a:r>
            <a:r>
              <a:rPr lang="en-US" altLang="x-none" dirty="0"/>
              <a:t>guarantees Atomicity &amp; Durability.</a:t>
            </a:r>
          </a:p>
          <a:p>
            <a:r>
              <a:rPr lang="en-US" altLang="x-none" dirty="0"/>
              <a:t>Use WAL to allow STEAL/NO-FORCE w/o sacrificing correctness.</a:t>
            </a:r>
          </a:p>
          <a:p>
            <a:r>
              <a:rPr lang="en-US" altLang="x-none" dirty="0"/>
              <a:t>LSNs identify log records; linked into backwards chains per transaction (via </a:t>
            </a:r>
            <a:r>
              <a:rPr lang="en-US" altLang="x-none" dirty="0" err="1"/>
              <a:t>prevLSN</a:t>
            </a:r>
            <a:r>
              <a:rPr lang="en-US" altLang="x-none" dirty="0"/>
              <a:t>).</a:t>
            </a:r>
          </a:p>
          <a:p>
            <a:r>
              <a:rPr lang="en-US" altLang="x-none" dirty="0" err="1"/>
              <a:t>pageLSN</a:t>
            </a:r>
            <a:r>
              <a:rPr lang="en-US" altLang="x-none" dirty="0"/>
              <a:t> allows comparison of data page and log records.</a:t>
            </a:r>
          </a:p>
        </p:txBody>
      </p:sp>
    </p:spTree>
    <p:extLst>
      <p:ext uri="{BB962C8B-B14F-4D97-AF65-F5344CB8AC3E}">
        <p14:creationId xmlns:p14="http://schemas.microsoft.com/office/powerpoint/2010/main" val="171553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ED86-35AB-48AB-9C7C-227FA5C74252}"/>
              </a:ext>
            </a:extLst>
          </p:cNvPr>
          <p:cNvSpPr>
            <a:spLocks noGrp="1"/>
          </p:cNvSpPr>
          <p:nvPr>
            <p:ph type="title"/>
          </p:nvPr>
        </p:nvSpPr>
        <p:spPr/>
        <p:txBody>
          <a:bodyPr/>
          <a:lstStyle/>
          <a:p>
            <a:r>
              <a:rPr lang="en-US" dirty="0"/>
              <a:t>Transactions and SQL</a:t>
            </a:r>
          </a:p>
        </p:txBody>
      </p:sp>
      <p:sp>
        <p:nvSpPr>
          <p:cNvPr id="3" name="Content Placeholder 2">
            <a:extLst>
              <a:ext uri="{FF2B5EF4-FFF2-40B4-BE49-F238E27FC236}">
                <a16:creationId xmlns:a16="http://schemas.microsoft.com/office/drawing/2014/main" id="{BC778E54-5D38-4636-B0B3-8F6EFD041AC2}"/>
              </a:ext>
            </a:extLst>
          </p:cNvPr>
          <p:cNvSpPr>
            <a:spLocks noGrp="1"/>
          </p:cNvSpPr>
          <p:nvPr>
            <p:ph idx="1"/>
          </p:nvPr>
        </p:nvSpPr>
        <p:spPr>
          <a:xfrm>
            <a:off x="457200" y="1200150"/>
            <a:ext cx="8229600" cy="3886199"/>
          </a:xfrm>
        </p:spPr>
        <p:txBody>
          <a:bodyPr>
            <a:normAutofit/>
          </a:bodyPr>
          <a:lstStyle/>
          <a:p>
            <a:r>
              <a:rPr lang="en-US" dirty="0"/>
              <a:t>You don’t need SQL to want transactions and vice versa</a:t>
            </a:r>
          </a:p>
          <a:p>
            <a:pPr lvl="1"/>
            <a:r>
              <a:rPr lang="en-US" dirty="0"/>
              <a:t>But they often go together</a:t>
            </a:r>
          </a:p>
          <a:p>
            <a:r>
              <a:rPr lang="en-US" dirty="0"/>
              <a:t>SQL Basics</a:t>
            </a:r>
          </a:p>
          <a:p>
            <a:pPr lvl="1"/>
            <a:r>
              <a:rPr lang="en-US" dirty="0">
                <a:latin typeface="Courier New" panose="02070309020205020404" pitchFamily="49" charset="0"/>
                <a:cs typeface="Courier New" panose="02070309020205020404" pitchFamily="49" charset="0"/>
              </a:rPr>
              <a:t>BEGIN</a:t>
            </a:r>
          </a:p>
          <a:p>
            <a:pPr lvl="1"/>
            <a:r>
              <a:rPr lang="en-US" dirty="0">
                <a:latin typeface="Courier New" panose="02070309020205020404" pitchFamily="49" charset="0"/>
                <a:cs typeface="Courier New" panose="02070309020205020404" pitchFamily="49" charset="0"/>
              </a:rPr>
              <a:t>COMMIT</a:t>
            </a:r>
          </a:p>
          <a:p>
            <a:pPr lvl="1"/>
            <a:r>
              <a:rPr lang="en-US" dirty="0">
                <a:latin typeface="Courier New" panose="02070309020205020404" pitchFamily="49" charset="0"/>
                <a:cs typeface="Courier New" panose="02070309020205020404" pitchFamily="49" charset="0"/>
              </a:rPr>
              <a:t>ROLLBACK</a:t>
            </a:r>
          </a:p>
        </p:txBody>
      </p:sp>
    </p:spTree>
    <p:extLst>
      <p:ext uri="{BB962C8B-B14F-4D97-AF65-F5344CB8AC3E}">
        <p14:creationId xmlns:p14="http://schemas.microsoft.com/office/powerpoint/2010/main" val="3008266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altLang="x-none"/>
              <a:t>Summary, Cont.</a:t>
            </a:r>
          </a:p>
        </p:txBody>
      </p:sp>
      <p:sp>
        <p:nvSpPr>
          <p:cNvPr id="70661" name="Rectangle 5"/>
          <p:cNvSpPr>
            <a:spLocks noGrp="1" noChangeArrowheads="1"/>
          </p:cNvSpPr>
          <p:nvPr>
            <p:ph type="body" idx="1"/>
          </p:nvPr>
        </p:nvSpPr>
        <p:spPr>
          <a:xfrm>
            <a:off x="457200" y="1200151"/>
            <a:ext cx="9220200" cy="3394472"/>
          </a:xfrm>
        </p:spPr>
        <p:txBody>
          <a:bodyPr/>
          <a:lstStyle/>
          <a:p>
            <a:r>
              <a:rPr lang="en-US" altLang="x-none" b="1" dirty="0"/>
              <a:t>Checkpointing</a:t>
            </a:r>
            <a:r>
              <a:rPr lang="en-US" altLang="x-none" dirty="0"/>
              <a:t>:  </a:t>
            </a:r>
            <a:r>
              <a:rPr lang="en-US" altLang="x-none" sz="1800" dirty="0"/>
              <a:t>Quick way to limit the amount of log to scan on recovery</a:t>
            </a:r>
            <a:r>
              <a:rPr lang="en-US" altLang="x-none" dirty="0"/>
              <a:t>. </a:t>
            </a:r>
          </a:p>
          <a:p>
            <a:r>
              <a:rPr lang="en-US" altLang="x-none" dirty="0"/>
              <a:t>Recovery works in 3 phases:</a:t>
            </a:r>
          </a:p>
          <a:p>
            <a:pPr lvl="1"/>
            <a:r>
              <a:rPr lang="en-US" altLang="x-none" b="1" dirty="0"/>
              <a:t>Analysis</a:t>
            </a:r>
            <a:r>
              <a:rPr lang="en-US" altLang="x-none" dirty="0"/>
              <a:t>: Forward from checkpoint.</a:t>
            </a:r>
          </a:p>
          <a:p>
            <a:pPr lvl="1"/>
            <a:r>
              <a:rPr lang="en-US" altLang="x-none" b="1" dirty="0"/>
              <a:t>Redo</a:t>
            </a:r>
            <a:r>
              <a:rPr lang="en-US" altLang="x-none" dirty="0"/>
              <a:t>: Forward from oldest </a:t>
            </a:r>
            <a:r>
              <a:rPr lang="en-US" altLang="x-none" dirty="0" err="1"/>
              <a:t>recLSN</a:t>
            </a:r>
            <a:r>
              <a:rPr lang="en-US" altLang="x-none" dirty="0"/>
              <a:t>.</a:t>
            </a:r>
          </a:p>
          <a:p>
            <a:pPr lvl="1"/>
            <a:r>
              <a:rPr lang="en-US" altLang="x-none" b="1" dirty="0"/>
              <a:t>Undo</a:t>
            </a:r>
            <a:r>
              <a:rPr lang="en-US" altLang="x-none" dirty="0"/>
              <a:t>: Backward from end to first LSN of oldest Xact alive at crash.</a:t>
            </a:r>
          </a:p>
          <a:p>
            <a:r>
              <a:rPr lang="en-US" altLang="x-none" dirty="0"/>
              <a:t>Upon Undo, write CLRs.</a:t>
            </a:r>
          </a:p>
          <a:p>
            <a:r>
              <a:rPr lang="en-US" altLang="x-none" dirty="0"/>
              <a:t>Redo </a:t>
            </a:r>
            <a:r>
              <a:rPr lang="ja-JP" altLang="en-US"/>
              <a:t>“</a:t>
            </a:r>
            <a:r>
              <a:rPr lang="en-US" altLang="ja-JP" dirty="0"/>
              <a:t>repeats history</a:t>
            </a:r>
            <a:r>
              <a:rPr lang="ja-JP" altLang="en-US"/>
              <a:t>”</a:t>
            </a:r>
            <a:r>
              <a:rPr lang="en-US" altLang="ja-JP" dirty="0"/>
              <a:t>: Simplifies the logic!</a:t>
            </a:r>
            <a:endParaRPr lang="en-US" altLang="x-none" dirty="0"/>
          </a:p>
        </p:txBody>
      </p:sp>
    </p:spTree>
    <p:extLst>
      <p:ext uri="{BB962C8B-B14F-4D97-AF65-F5344CB8AC3E}">
        <p14:creationId xmlns:p14="http://schemas.microsoft.com/office/powerpoint/2010/main" val="16066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ED86-35AB-48AB-9C7C-227FA5C74252}"/>
              </a:ext>
            </a:extLst>
          </p:cNvPr>
          <p:cNvSpPr>
            <a:spLocks noGrp="1"/>
          </p:cNvSpPr>
          <p:nvPr>
            <p:ph type="title"/>
          </p:nvPr>
        </p:nvSpPr>
        <p:spPr/>
        <p:txBody>
          <a:bodyPr/>
          <a:lstStyle/>
          <a:p>
            <a:r>
              <a:rPr lang="en-US" dirty="0"/>
              <a:t>SQL </a:t>
            </a:r>
            <a:r>
              <a:rPr lang="en-US" dirty="0" err="1"/>
              <a:t>Savepoints</a:t>
            </a:r>
            <a:endParaRPr lang="en-US" dirty="0"/>
          </a:p>
        </p:txBody>
      </p:sp>
      <p:sp>
        <p:nvSpPr>
          <p:cNvPr id="3" name="Content Placeholder 2">
            <a:extLst>
              <a:ext uri="{FF2B5EF4-FFF2-40B4-BE49-F238E27FC236}">
                <a16:creationId xmlns:a16="http://schemas.microsoft.com/office/drawing/2014/main" id="{BC778E54-5D38-4636-B0B3-8F6EFD041AC2}"/>
              </a:ext>
            </a:extLst>
          </p:cNvPr>
          <p:cNvSpPr>
            <a:spLocks noGrp="1"/>
          </p:cNvSpPr>
          <p:nvPr>
            <p:ph idx="1"/>
          </p:nvPr>
        </p:nvSpPr>
        <p:spPr>
          <a:xfrm>
            <a:off x="457200" y="1200151"/>
            <a:ext cx="8229600" cy="1752600"/>
          </a:xfrm>
        </p:spPr>
        <p:txBody>
          <a:bodyPr>
            <a:normAutofit fontScale="92500" lnSpcReduction="10000"/>
          </a:bodyPr>
          <a:lstStyle/>
          <a:p>
            <a:r>
              <a:rPr lang="en-US" dirty="0" err="1"/>
              <a:t>Savepoints</a:t>
            </a:r>
            <a:endParaRPr lang="en-US" dirty="0"/>
          </a:p>
          <a:p>
            <a:pPr lvl="1"/>
            <a:r>
              <a:rPr lang="en-US" dirty="0">
                <a:latin typeface="Courier New" panose="02070309020205020404" pitchFamily="49" charset="0"/>
                <a:cs typeface="Courier New" panose="02070309020205020404" pitchFamily="49" charset="0"/>
              </a:rPr>
              <a:t>SAVEPOINT &lt;name&gt;</a:t>
            </a:r>
          </a:p>
          <a:p>
            <a:pPr lvl="1"/>
            <a:r>
              <a:rPr lang="en-US" dirty="0">
                <a:latin typeface="Courier New" panose="02070309020205020404" pitchFamily="49" charset="0"/>
                <a:cs typeface="Courier New" panose="02070309020205020404" pitchFamily="49" charset="0"/>
              </a:rPr>
              <a:t>RELEASE SAVEPOINT &lt;name&gt;</a:t>
            </a:r>
          </a:p>
          <a:p>
            <a:pPr lvl="2"/>
            <a:r>
              <a:rPr lang="en-US" dirty="0">
                <a:latin typeface="Helvetica Neue"/>
                <a:cs typeface="Courier New" panose="02070309020205020404" pitchFamily="49" charset="0"/>
              </a:rPr>
              <a:t>Makes it as if the </a:t>
            </a:r>
            <a:r>
              <a:rPr lang="en-US" dirty="0" err="1">
                <a:latin typeface="Helvetica Neue"/>
                <a:cs typeface="Courier New" panose="02070309020205020404" pitchFamily="49" charset="0"/>
              </a:rPr>
              <a:t>savepoint</a:t>
            </a:r>
            <a:r>
              <a:rPr lang="en-US" dirty="0">
                <a:latin typeface="Helvetica Neue"/>
                <a:cs typeface="Courier New" panose="02070309020205020404" pitchFamily="49" charset="0"/>
              </a:rPr>
              <a:t> never existed</a:t>
            </a:r>
          </a:p>
          <a:p>
            <a:pPr lvl="1"/>
            <a:r>
              <a:rPr lang="en-US" dirty="0">
                <a:latin typeface="Courier New" panose="02070309020205020404" pitchFamily="49" charset="0"/>
                <a:cs typeface="Courier New" panose="02070309020205020404" pitchFamily="49" charset="0"/>
              </a:rPr>
              <a:t>ROLLBACK TO SAVEPOINT &lt;name&gt;</a:t>
            </a:r>
            <a:endParaRPr lang="en-US" dirty="0">
              <a:latin typeface="Helvetica Neue"/>
              <a:cs typeface="Courier New" panose="02070309020205020404" pitchFamily="49" charset="0"/>
            </a:endParaRPr>
          </a:p>
          <a:p>
            <a:pPr lvl="2"/>
            <a:r>
              <a:rPr lang="en-US" dirty="0">
                <a:latin typeface="Helvetica Neue"/>
                <a:cs typeface="Courier New" panose="02070309020205020404" pitchFamily="49" charset="0"/>
              </a:rPr>
              <a:t>Statements since the </a:t>
            </a:r>
            <a:r>
              <a:rPr lang="en-US" dirty="0" err="1">
                <a:latin typeface="Helvetica Neue"/>
                <a:cs typeface="Courier New" panose="02070309020205020404" pitchFamily="49" charset="0"/>
              </a:rPr>
              <a:t>savepoint</a:t>
            </a:r>
            <a:r>
              <a:rPr lang="en-US" dirty="0">
                <a:latin typeface="Helvetica Neue"/>
                <a:cs typeface="Courier New" panose="02070309020205020404" pitchFamily="49" charset="0"/>
              </a:rPr>
              <a:t> are rolled back</a:t>
            </a:r>
          </a:p>
        </p:txBody>
      </p:sp>
      <p:sp>
        <p:nvSpPr>
          <p:cNvPr id="7" name="Rectangle 3">
            <a:extLst>
              <a:ext uri="{FF2B5EF4-FFF2-40B4-BE49-F238E27FC236}">
                <a16:creationId xmlns:a16="http://schemas.microsoft.com/office/drawing/2014/main" id="{ED45D716-2A9D-4AEC-B373-7BA2EA538BBC}"/>
              </a:ext>
            </a:extLst>
          </p:cNvPr>
          <p:cNvSpPr>
            <a:spLocks noChangeArrowheads="1"/>
          </p:cNvSpPr>
          <p:nvPr/>
        </p:nvSpPr>
        <p:spPr bwMode="auto">
          <a:xfrm>
            <a:off x="685800" y="3089673"/>
            <a:ext cx="4114800" cy="19389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227013" algn="l"/>
                <a:tab pos="458788" algn="l"/>
              </a:tabLst>
            </a:pP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BEGIN;</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INSERT INTO table1 VALUES ('yes1'); </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SAVEPOINT sp1;</a:t>
            </a:r>
          </a:p>
          <a:p>
            <a:pPr lvl="0" eaLnBrk="0" fontAlgn="base" hangingPunct="0">
              <a:spcBef>
                <a:spcPct val="0"/>
              </a:spcBef>
              <a:spcAft>
                <a:spcPct val="0"/>
              </a:spcAft>
              <a:tabLst>
                <a:tab pos="227013" algn="l"/>
                <a:tab pos="458788" algn="l"/>
              </a:tabLst>
            </a:pP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INSERT INTO table1 VALUES (</a:t>
            </a:r>
            <a:r>
              <a:rPr lang="en-US" altLang="en-US" sz="1200" dirty="0">
                <a:solidFill>
                  <a:srgbClr val="0D0A0B"/>
                </a:solidFill>
                <a:latin typeface="Courier New" panose="02070309020205020404" pitchFamily="49" charset="0"/>
                <a:cs typeface="Courier New" panose="02070309020205020404" pitchFamily="49" charset="0"/>
              </a:rPr>
              <a:t>'yes2'</a:t>
            </a: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tabLst>
                <a:tab pos="227013" algn="l"/>
                <a:tab pos="458788" algn="l"/>
              </a:tabLst>
            </a:pPr>
            <a:r>
              <a:rPr lang="en-US" altLang="en-US" sz="1200" dirty="0">
                <a:solidFill>
                  <a:srgbClr val="0D0A0B"/>
                </a:solidFill>
                <a:latin typeface="Courier New" panose="02070309020205020404" pitchFamily="49" charset="0"/>
                <a:cs typeface="Courier New" panose="02070309020205020404" pitchFamily="49" charset="0"/>
              </a:rPr>
              <a:t>	RELEASE SAVEPOINT sp1;</a:t>
            </a:r>
          </a:p>
          <a:p>
            <a:pPr lvl="0" eaLnBrk="0" fontAlgn="base" hangingPunct="0">
              <a:spcBef>
                <a:spcPct val="0"/>
              </a:spcBef>
              <a:spcAft>
                <a:spcPct val="0"/>
              </a:spcAft>
              <a:tabLst>
                <a:tab pos="227013" algn="l"/>
                <a:tab pos="458788" algn="l"/>
              </a:tabLst>
            </a:pPr>
            <a:r>
              <a:rPr lang="en-US" altLang="en-US" sz="1200" dirty="0">
                <a:solidFill>
                  <a:srgbClr val="0D0A0B"/>
                </a:solidFill>
                <a:latin typeface="Courier New" panose="02070309020205020404" pitchFamily="49" charset="0"/>
                <a:cs typeface="Courier New" panose="02070309020205020404" pitchFamily="49" charset="0"/>
              </a:rPr>
              <a:t>	SAVEPOINT sp2;</a:t>
            </a:r>
          </a:p>
          <a:p>
            <a:pPr eaLnBrk="0" fontAlgn="base" hangingPunct="0">
              <a:spcBef>
                <a:spcPct val="0"/>
              </a:spcBef>
              <a:spcAft>
                <a:spcPct val="0"/>
              </a:spcAft>
              <a:tabLst>
                <a:tab pos="227013" algn="l"/>
                <a:tab pos="458788" algn="l"/>
              </a:tabLst>
            </a:pPr>
            <a:r>
              <a:rPr lang="en-US" altLang="en-US" sz="1200" dirty="0">
                <a:solidFill>
                  <a:srgbClr val="0D0A0B"/>
                </a:solidFill>
                <a:latin typeface="Courier New" panose="02070309020205020404" pitchFamily="49" charset="0"/>
                <a:cs typeface="Courier New" panose="02070309020205020404" pitchFamily="49" charset="0"/>
              </a:rPr>
              <a:t>		INSERT INTO table1 VALUES ('no');</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ROLLBACK TO SAVEPOINT sp2; </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INSERT INTO table1 VALUES ('yes3');</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COMMIT;</a:t>
            </a:r>
            <a:r>
              <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549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reating SQL tables for Sailors and Reserves. Commit the changes. Begin a check point. Delete some rows from sailors, update rows from sailors. Insert into sailors. Transaction is aborted. " title="SQL ">
            <a:extLst>
              <a:ext uri="{FF2B5EF4-FFF2-40B4-BE49-F238E27FC236}">
                <a16:creationId xmlns:a16="http://schemas.microsoft.com/office/drawing/2014/main" id="{0D0E222E-350D-4F16-ACD8-17BD712346CE}"/>
              </a:ext>
            </a:extLst>
          </p:cNvPr>
          <p:cNvPicPr>
            <a:picLocks noChangeAspect="1"/>
          </p:cNvPicPr>
          <p:nvPr/>
        </p:nvPicPr>
        <p:blipFill rotWithShape="1">
          <a:blip r:embed="rId3"/>
          <a:srcRect t="3639" b="4854"/>
          <a:stretch/>
        </p:blipFill>
        <p:spPr>
          <a:xfrm>
            <a:off x="0" y="1685730"/>
            <a:ext cx="6400800" cy="3251791"/>
          </a:xfrm>
          <a:prstGeom prst="rect">
            <a:avLst/>
          </a:prstGeom>
        </p:spPr>
      </p:pic>
      <p:sp>
        <p:nvSpPr>
          <p:cNvPr id="2" name="Title 1">
            <a:extLst>
              <a:ext uri="{FF2B5EF4-FFF2-40B4-BE49-F238E27FC236}">
                <a16:creationId xmlns:a16="http://schemas.microsoft.com/office/drawing/2014/main" id="{6E32ED86-35AB-48AB-9C7C-227FA5C74252}"/>
              </a:ext>
            </a:extLst>
          </p:cNvPr>
          <p:cNvSpPr>
            <a:spLocks noGrp="1"/>
          </p:cNvSpPr>
          <p:nvPr>
            <p:ph type="title"/>
          </p:nvPr>
        </p:nvSpPr>
        <p:spPr/>
        <p:txBody>
          <a:bodyPr/>
          <a:lstStyle/>
          <a:p>
            <a:r>
              <a:rPr lang="en-US" dirty="0"/>
              <a:t>Example of SQL Integrity Constraints</a:t>
            </a:r>
          </a:p>
        </p:txBody>
      </p:sp>
      <p:sp>
        <p:nvSpPr>
          <p:cNvPr id="3" name="Content Placeholder 2">
            <a:extLst>
              <a:ext uri="{FF2B5EF4-FFF2-40B4-BE49-F238E27FC236}">
                <a16:creationId xmlns:a16="http://schemas.microsoft.com/office/drawing/2014/main" id="{BC778E54-5D38-4636-B0B3-8F6EFD041AC2}"/>
              </a:ext>
            </a:extLst>
          </p:cNvPr>
          <p:cNvSpPr>
            <a:spLocks noGrp="1"/>
          </p:cNvSpPr>
          <p:nvPr>
            <p:ph idx="1"/>
          </p:nvPr>
        </p:nvSpPr>
        <p:spPr>
          <a:xfrm>
            <a:off x="457200" y="1200150"/>
            <a:ext cx="8153400" cy="3505199"/>
          </a:xfrm>
        </p:spPr>
        <p:txBody>
          <a:bodyPr>
            <a:normAutofit/>
          </a:bodyPr>
          <a:lstStyle/>
          <a:p>
            <a:r>
              <a:rPr lang="en-US" dirty="0"/>
              <a:t>Constraint violation rolls back transaction</a:t>
            </a:r>
          </a:p>
          <a:p>
            <a:endParaRPr lang="en-US" dirty="0">
              <a:latin typeface="Helvetica Neue"/>
              <a:cs typeface="Courier New" panose="02070309020205020404" pitchFamily="49" charset="0"/>
            </a:endParaRPr>
          </a:p>
        </p:txBody>
      </p:sp>
      <p:sp>
        <p:nvSpPr>
          <p:cNvPr id="19" name="Rectangle 18" descr="Highlighting the parts of the SQL that happen during the checkpoint" title="Highlighting">
            <a:extLst>
              <a:ext uri="{FF2B5EF4-FFF2-40B4-BE49-F238E27FC236}">
                <a16:creationId xmlns:a16="http://schemas.microsoft.com/office/drawing/2014/main" id="{21ED5D60-1E95-4A09-9A16-70093528B945}"/>
              </a:ext>
            </a:extLst>
          </p:cNvPr>
          <p:cNvSpPr/>
          <p:nvPr/>
        </p:nvSpPr>
        <p:spPr>
          <a:xfrm>
            <a:off x="7776" y="2986227"/>
            <a:ext cx="6400800" cy="99060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descr="Highlighting the parts of the SQL that happen during the checkpoint" title="Highlighting">
            <a:extLst>
              <a:ext uri="{FF2B5EF4-FFF2-40B4-BE49-F238E27FC236}">
                <a16:creationId xmlns:a16="http://schemas.microsoft.com/office/drawing/2014/main" id="{EFF7BD73-B983-4275-8904-3CB62340D448}"/>
              </a:ext>
            </a:extLst>
          </p:cNvPr>
          <p:cNvSpPr/>
          <p:nvPr/>
        </p:nvSpPr>
        <p:spPr>
          <a:xfrm>
            <a:off x="6220" y="4108191"/>
            <a:ext cx="6400800" cy="76860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90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12E2-666E-4E15-8463-38347DDB80BD}"/>
              </a:ext>
            </a:extLst>
          </p:cNvPr>
          <p:cNvSpPr>
            <a:spLocks noGrp="1"/>
          </p:cNvSpPr>
          <p:nvPr>
            <p:ph type="title"/>
          </p:nvPr>
        </p:nvSpPr>
        <p:spPr/>
        <p:txBody>
          <a:bodyPr/>
          <a:lstStyle/>
          <a:p>
            <a:r>
              <a:rPr lang="en-US" dirty="0"/>
              <a:t>Durability: Why Do Databases Crash? </a:t>
            </a:r>
          </a:p>
        </p:txBody>
      </p:sp>
      <p:sp>
        <p:nvSpPr>
          <p:cNvPr id="3" name="Content Placeholder 2">
            <a:extLst>
              <a:ext uri="{FF2B5EF4-FFF2-40B4-BE49-F238E27FC236}">
                <a16:creationId xmlns:a16="http://schemas.microsoft.com/office/drawing/2014/main" id="{3B149389-6013-4CA4-9A67-29869B92D809}"/>
              </a:ext>
            </a:extLst>
          </p:cNvPr>
          <p:cNvSpPr>
            <a:spLocks noGrp="1"/>
          </p:cNvSpPr>
          <p:nvPr>
            <p:ph idx="1"/>
          </p:nvPr>
        </p:nvSpPr>
        <p:spPr>
          <a:xfrm>
            <a:off x="457200" y="1200151"/>
            <a:ext cx="8229600" cy="3394472"/>
          </a:xfrm>
        </p:spPr>
        <p:txBody>
          <a:bodyPr>
            <a:normAutofit lnSpcReduction="10000"/>
          </a:bodyPr>
          <a:lstStyle/>
          <a:p>
            <a:r>
              <a:rPr lang="en-US" dirty="0"/>
              <a:t>Operator Error</a:t>
            </a:r>
          </a:p>
          <a:p>
            <a:pPr lvl="1"/>
            <a:r>
              <a:rPr lang="en-US" dirty="0"/>
              <a:t>Trip over the power cord</a:t>
            </a:r>
          </a:p>
          <a:p>
            <a:pPr lvl="1"/>
            <a:r>
              <a:rPr lang="en-US" dirty="0"/>
              <a:t>Type the wrong command</a:t>
            </a:r>
          </a:p>
          <a:p>
            <a:r>
              <a:rPr lang="en-US" dirty="0"/>
              <a:t>Configuration Error</a:t>
            </a:r>
          </a:p>
          <a:p>
            <a:pPr lvl="1"/>
            <a:r>
              <a:rPr lang="en-US" dirty="0"/>
              <a:t>Insufficient resources: disk space</a:t>
            </a:r>
          </a:p>
          <a:p>
            <a:pPr lvl="1"/>
            <a:r>
              <a:rPr lang="en-US" dirty="0"/>
              <a:t>File permissions, etc.</a:t>
            </a:r>
          </a:p>
          <a:p>
            <a:r>
              <a:rPr lang="en-US" dirty="0"/>
              <a:t>Software Failure</a:t>
            </a:r>
          </a:p>
          <a:p>
            <a:pPr lvl="1"/>
            <a:r>
              <a:rPr lang="en-US" dirty="0"/>
              <a:t>DBMS bugs, security flaws, OS bugs</a:t>
            </a:r>
          </a:p>
          <a:p>
            <a:r>
              <a:rPr lang="en-US" dirty="0"/>
              <a:t>Hardware Failure</a:t>
            </a:r>
          </a:p>
          <a:p>
            <a:pPr lvl="1"/>
            <a:r>
              <a:rPr lang="en-US" dirty="0"/>
              <a:t>Media or Server</a:t>
            </a:r>
          </a:p>
        </p:txBody>
      </p:sp>
      <p:pic>
        <p:nvPicPr>
          <p:cNvPr id="2050" name="Picture 2" descr="Related image">
            <a:extLst>
              <a:ext uri="{FF2B5EF4-FFF2-40B4-BE49-F238E27FC236}">
                <a16:creationId xmlns:a16="http://schemas.microsoft.com/office/drawing/2014/main" id="{3CFA3EB8-6C61-4604-84A2-427D92EEDD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2373" y="1063228"/>
            <a:ext cx="3861392" cy="257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8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091537"/>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708</TotalTime>
  <Words>3089</Words>
  <Application>Microsoft Macintosh PowerPoint</Application>
  <PresentationFormat>On-screen Show (16:9)</PresentationFormat>
  <Paragraphs>661</Paragraphs>
  <Slides>50</Slides>
  <Notes>43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50</vt:i4>
      </vt:variant>
    </vt:vector>
  </HeadingPairs>
  <TitlesOfParts>
    <vt:vector size="64" baseType="lpstr">
      <vt:lpstr>ＭＳ Ｐゴシック</vt:lpstr>
      <vt:lpstr>Arial</vt:lpstr>
      <vt:lpstr>Calibri</vt:lpstr>
      <vt:lpstr>Calibri Light</vt:lpstr>
      <vt:lpstr>Century Gothic</vt:lpstr>
      <vt:lpstr>Courier New</vt:lpstr>
      <vt:lpstr>Helvetica</vt:lpstr>
      <vt:lpstr>Helvetica Neue</vt:lpstr>
      <vt:lpstr>Helvetica Neue Regular</vt:lpstr>
      <vt:lpstr>Lucida Console</vt:lpstr>
      <vt:lpstr>Symbol</vt:lpstr>
      <vt:lpstr>Times New Roman</vt:lpstr>
      <vt:lpstr>Office Theme</vt:lpstr>
      <vt:lpstr>Custom Design</vt:lpstr>
      <vt:lpstr>Recovery</vt:lpstr>
      <vt:lpstr>Review: The ACID properties</vt:lpstr>
      <vt:lpstr>Motivation</vt:lpstr>
      <vt:lpstr>Atomicity: Why Do Transactions Abort?</vt:lpstr>
      <vt:lpstr>Transactions and SQL</vt:lpstr>
      <vt:lpstr>SQL Savepoints</vt:lpstr>
      <vt:lpstr>Example of SQL Integrity Constraints</vt:lpstr>
      <vt:lpstr>Durability: Why Do Databases Crash? </vt:lpstr>
      <vt:lpstr>PowerPoint Presentation</vt:lpstr>
      <vt:lpstr>Assumptions for Our Recovery Discussion</vt:lpstr>
      <vt:lpstr>Exercise in Simplicity</vt:lpstr>
      <vt:lpstr>Exercise in Simplicity, cont</vt:lpstr>
      <vt:lpstr>Problems with Our Simplistic Solution</vt:lpstr>
      <vt:lpstr>Buffer Management Plays a Key Role</vt:lpstr>
      <vt:lpstr>Preferred Policy: Steal/No-Force</vt:lpstr>
      <vt:lpstr>Buffer Management summary</vt:lpstr>
      <vt:lpstr>Basic Idea: Logging</vt:lpstr>
      <vt:lpstr>Write-Ahead Logging (WAL)</vt:lpstr>
      <vt:lpstr>WAL &amp; the Log</vt:lpstr>
      <vt:lpstr>WAL &amp; the Log, Pt 2</vt:lpstr>
      <vt:lpstr>WAL &amp; the Log, Pt 3</vt:lpstr>
      <vt:lpstr>WAL &amp; the Log, Pt 4</vt:lpstr>
      <vt:lpstr>WAL &amp; the Log, Pt 5</vt:lpstr>
      <vt:lpstr>WAL &amp; the Log, Pt 6</vt:lpstr>
      <vt:lpstr>WAL &amp; the Log, Pt 7</vt:lpstr>
      <vt:lpstr>Summary</vt:lpstr>
      <vt:lpstr>PowerPoint Presentation</vt:lpstr>
      <vt:lpstr>ARIES Log Records</vt:lpstr>
      <vt:lpstr>Log Records, Pt 2</vt:lpstr>
      <vt:lpstr>Log Records, Pt 3</vt:lpstr>
      <vt:lpstr>Other Log-Related State</vt:lpstr>
      <vt:lpstr>ARIES Big Picture:  What’s Stored Where</vt:lpstr>
      <vt:lpstr>LOGGING</vt:lpstr>
      <vt:lpstr>Normal Execution of an Xact</vt:lpstr>
      <vt:lpstr>Transaction Commit</vt:lpstr>
      <vt:lpstr>Simple Transaction Abort</vt:lpstr>
      <vt:lpstr>Abort, cont.</vt:lpstr>
      <vt:lpstr>Checkpointing</vt:lpstr>
      <vt:lpstr>CRASH RECOVERY</vt:lpstr>
      <vt:lpstr>Crash Recovery: Big Picture</vt:lpstr>
      <vt:lpstr>Recovery: The Analysis Phase</vt:lpstr>
      <vt:lpstr>Phase 2: The REDO Phase</vt:lpstr>
      <vt:lpstr>Scenarios When We Do Not REDO </vt:lpstr>
      <vt:lpstr>Phase 3: The UNDO Phase</vt:lpstr>
      <vt:lpstr>Phase 3: The UNDO Phase, cont</vt:lpstr>
      <vt:lpstr>Example of Recovery</vt:lpstr>
      <vt:lpstr>Example: Crash During Restart!</vt:lpstr>
      <vt:lpstr>Additional Crash FAQs to Understand</vt:lpstr>
      <vt:lpstr>Summary of Logging/Recovery</vt:lpstr>
      <vt:lpstr>Summary, Cont.</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Benjamin Kha</cp:lastModifiedBy>
  <cp:revision>94</cp:revision>
  <dcterms:created xsi:type="dcterms:W3CDTF">2018-03-13T04:30:50Z</dcterms:created>
  <dcterms:modified xsi:type="dcterms:W3CDTF">2019-05-14T18:59:52Z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