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9" r:id="rId2"/>
  </p:sldMasterIdLst>
  <p:notesMasterIdLst>
    <p:notesMasterId r:id="rId31"/>
  </p:notesMasterIdLst>
  <p:sldIdLst>
    <p:sldId id="281" r:id="rId3"/>
    <p:sldId id="282" r:id="rId4"/>
    <p:sldId id="283" r:id="rId5"/>
    <p:sldId id="284" r:id="rId6"/>
    <p:sldId id="285" r:id="rId7"/>
    <p:sldId id="310" r:id="rId8"/>
    <p:sldId id="286" r:id="rId9"/>
    <p:sldId id="287" r:id="rId10"/>
    <p:sldId id="306" r:id="rId11"/>
    <p:sldId id="290" r:id="rId12"/>
    <p:sldId id="313" r:id="rId13"/>
    <p:sldId id="288" r:id="rId14"/>
    <p:sldId id="311" r:id="rId15"/>
    <p:sldId id="312" r:id="rId16"/>
    <p:sldId id="291" r:id="rId17"/>
    <p:sldId id="307" r:id="rId18"/>
    <p:sldId id="292" r:id="rId19"/>
    <p:sldId id="293" r:id="rId20"/>
    <p:sldId id="308" r:id="rId21"/>
    <p:sldId id="294" r:id="rId22"/>
    <p:sldId id="295" r:id="rId23"/>
    <p:sldId id="296" r:id="rId24"/>
    <p:sldId id="297" r:id="rId25"/>
    <p:sldId id="298" r:id="rId26"/>
    <p:sldId id="299" r:id="rId27"/>
    <p:sldId id="300" r:id="rId28"/>
    <p:sldId id="309" r:id="rId29"/>
    <p:sldId id="301" r:id="rId3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00">
          <p15:clr>
            <a:srgbClr val="A4A3A4"/>
          </p15:clr>
        </p15:guide>
        <p15:guide id="2" pos="51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autoAdjust="0"/>
    <p:restoredTop sz="86377" autoAdjust="0"/>
  </p:normalViewPr>
  <p:slideViewPr>
    <p:cSldViewPr>
      <p:cViewPr varScale="1">
        <p:scale>
          <a:sx n="124" d="100"/>
          <a:sy n="124" d="100"/>
        </p:scale>
        <p:origin x="176" y="304"/>
      </p:cViewPr>
      <p:guideLst>
        <p:guide orient="horz" pos="2700"/>
        <p:guide pos="518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BE7B2F-76B0-4CCC-83FA-00CA85CD8DA2}" type="datetimeFigureOut">
              <a:rPr lang="en-US" smtClean="0"/>
              <a:t>10/22/18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DA6495-08A5-4780-AF01-64577BB694EC}" type="slidenum">
              <a:rPr lang="en-US" smtClean="0"/>
              <a:t>‹#›</a:t>
            </a:fld>
            <a:endParaRPr lang="en-US"/>
          </a:p>
        </p:txBody>
      </p:sp>
    </p:spTree>
    <p:extLst>
      <p:ext uri="{BB962C8B-B14F-4D97-AF65-F5344CB8AC3E}">
        <p14:creationId xmlns:p14="http://schemas.microsoft.com/office/powerpoint/2010/main" val="159869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01EE6F22-1492-7940-BD8F-E4EA8B1E7957}"/>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fld id="{9F9DBB09-F592-4E45-9F49-47812ACBD367}" type="slidenum">
              <a:rPr lang="en-US" altLang="en-US">
                <a:solidFill>
                  <a:schemeClr val="tx1"/>
                </a:solidFill>
                <a:latin typeface="Times" pitchFamily="2" charset="0"/>
                <a:ea typeface="ＭＳ Ｐゴシック" panose="020B0600070205080204" pitchFamily="34" charset="-128"/>
              </a:rPr>
              <a:pPr eaLnBrk="1" hangingPunct="1"/>
              <a:t>1</a:t>
            </a:fld>
            <a:endParaRPr lang="en-US" altLang="en-US">
              <a:solidFill>
                <a:schemeClr val="tx1"/>
              </a:solidFill>
              <a:latin typeface="Times" pitchFamily="2" charset="0"/>
              <a:ea typeface="ＭＳ Ｐゴシック" panose="020B0600070205080204" pitchFamily="34" charset="-128"/>
            </a:endParaRPr>
          </a:p>
        </p:txBody>
      </p:sp>
      <p:sp>
        <p:nvSpPr>
          <p:cNvPr id="56322" name="Rectangle 2">
            <a:extLst>
              <a:ext uri="{FF2B5EF4-FFF2-40B4-BE49-F238E27FC236}">
                <a16:creationId xmlns:a16="http://schemas.microsoft.com/office/drawing/2014/main" id="{BDC99534-C35B-F347-83E9-821A62044FE7}"/>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3C491127-8271-D142-B52F-C1FA0C5B24F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a typeface="ＭＳ Ｐゴシック" panose="020B0600070205080204" pitchFamily="34" charset="-128"/>
            </a:endParaRPr>
          </a:p>
        </p:txBody>
      </p:sp>
    </p:spTree>
    <p:extLst>
      <p:ext uri="{BB962C8B-B14F-4D97-AF65-F5344CB8AC3E}">
        <p14:creationId xmlns:p14="http://schemas.microsoft.com/office/powerpoint/2010/main" val="3186004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08AFA775-0797-7449-A294-DA2E67C7EEB2}"/>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fld id="{DD6503D8-26D6-374E-B6FD-9A1FC7195D97}" type="slidenum">
              <a:rPr lang="en-US" altLang="en-US">
                <a:solidFill>
                  <a:schemeClr val="tx1"/>
                </a:solidFill>
                <a:latin typeface="Times" pitchFamily="2" charset="0"/>
                <a:ea typeface="ＭＳ Ｐゴシック" panose="020B0600070205080204" pitchFamily="34" charset="-128"/>
              </a:rPr>
              <a:pPr eaLnBrk="1" hangingPunct="1"/>
              <a:t>18</a:t>
            </a:fld>
            <a:endParaRPr lang="en-US" altLang="en-US">
              <a:solidFill>
                <a:schemeClr val="tx1"/>
              </a:solidFill>
              <a:latin typeface="Times" pitchFamily="2" charset="0"/>
              <a:ea typeface="ＭＳ Ｐゴシック" panose="020B0600070205080204" pitchFamily="34" charset="-128"/>
            </a:endParaRPr>
          </a:p>
        </p:txBody>
      </p:sp>
      <p:sp>
        <p:nvSpPr>
          <p:cNvPr id="76802" name="Rectangle 2">
            <a:extLst>
              <a:ext uri="{FF2B5EF4-FFF2-40B4-BE49-F238E27FC236}">
                <a16:creationId xmlns:a16="http://schemas.microsoft.com/office/drawing/2014/main" id="{98556096-0710-4D49-B555-4F81FB161222}"/>
              </a:ext>
            </a:extLst>
          </p:cNvPr>
          <p:cNvSpPr>
            <a:spLocks noGrp="1" noRot="1" noChangeAspect="1" noChangeArrowheads="1" noTextEdit="1"/>
          </p:cNvSpPr>
          <p:nvPr>
            <p:ph type="sldImg"/>
          </p:nvPr>
        </p:nvSpPr>
        <p:spPr>
          <a:ln/>
        </p:spPr>
      </p:sp>
      <p:sp>
        <p:nvSpPr>
          <p:cNvPr id="76803" name="Rectangle 3">
            <a:extLst>
              <a:ext uri="{FF2B5EF4-FFF2-40B4-BE49-F238E27FC236}">
                <a16:creationId xmlns:a16="http://schemas.microsoft.com/office/drawing/2014/main" id="{BF078211-F392-AC49-B93C-024558EEF7B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a typeface="ＭＳ Ｐゴシック" panose="020B0600070205080204" pitchFamily="34" charset="-128"/>
            </a:endParaRPr>
          </a:p>
        </p:txBody>
      </p:sp>
    </p:spTree>
    <p:extLst>
      <p:ext uri="{BB962C8B-B14F-4D97-AF65-F5344CB8AC3E}">
        <p14:creationId xmlns:p14="http://schemas.microsoft.com/office/powerpoint/2010/main" val="838004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B0232A91-5E8C-7F40-AA42-BECC303255BB}"/>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fld id="{AEFFA2BC-C505-7146-8E0D-C89F1712E5D8}" type="slidenum">
              <a:rPr lang="en-US" altLang="en-US">
                <a:solidFill>
                  <a:schemeClr val="tx1"/>
                </a:solidFill>
                <a:latin typeface="Times" pitchFamily="2" charset="0"/>
                <a:ea typeface="ＭＳ Ｐゴシック" panose="020B0600070205080204" pitchFamily="34" charset="-128"/>
              </a:rPr>
              <a:pPr eaLnBrk="1" hangingPunct="1"/>
              <a:t>20</a:t>
            </a:fld>
            <a:endParaRPr lang="en-US" altLang="en-US">
              <a:solidFill>
                <a:schemeClr val="tx1"/>
              </a:solidFill>
              <a:latin typeface="Times" pitchFamily="2" charset="0"/>
              <a:ea typeface="ＭＳ Ｐゴシック" panose="020B0600070205080204" pitchFamily="34" charset="-128"/>
            </a:endParaRPr>
          </a:p>
        </p:txBody>
      </p:sp>
      <p:sp>
        <p:nvSpPr>
          <p:cNvPr id="78850" name="Rectangle 2">
            <a:extLst>
              <a:ext uri="{FF2B5EF4-FFF2-40B4-BE49-F238E27FC236}">
                <a16:creationId xmlns:a16="http://schemas.microsoft.com/office/drawing/2014/main" id="{9396C2FF-288D-F442-9879-7A58B3E2DFA9}"/>
              </a:ext>
            </a:extLst>
          </p:cNvPr>
          <p:cNvSpPr>
            <a:spLocks noGrp="1" noRot="1" noChangeAspect="1" noChangeArrowheads="1" noTextEdit="1"/>
          </p:cNvSpPr>
          <p:nvPr>
            <p:ph type="sldImg"/>
          </p:nvPr>
        </p:nvSpPr>
        <p:spPr>
          <a:ln/>
        </p:spPr>
      </p:sp>
      <p:sp>
        <p:nvSpPr>
          <p:cNvPr id="78851" name="Rectangle 3">
            <a:extLst>
              <a:ext uri="{FF2B5EF4-FFF2-40B4-BE49-F238E27FC236}">
                <a16:creationId xmlns:a16="http://schemas.microsoft.com/office/drawing/2014/main" id="{966AA3A2-55E4-0F49-8E89-E13032B1280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a typeface="ＭＳ Ｐゴシック" panose="020B0600070205080204" pitchFamily="34" charset="-128"/>
            </a:endParaRPr>
          </a:p>
        </p:txBody>
      </p:sp>
    </p:spTree>
    <p:extLst>
      <p:ext uri="{BB962C8B-B14F-4D97-AF65-F5344CB8AC3E}">
        <p14:creationId xmlns:p14="http://schemas.microsoft.com/office/powerpoint/2010/main" val="4232636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DF79C223-5A6F-E640-BAA5-939ED2D2CCC4}"/>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fld id="{4312CF66-6174-A441-8D3C-6C71CC001C0C}" type="slidenum">
              <a:rPr lang="en-US" altLang="en-US">
                <a:solidFill>
                  <a:schemeClr val="tx1"/>
                </a:solidFill>
                <a:latin typeface="Times" pitchFamily="2" charset="0"/>
                <a:ea typeface="ＭＳ Ｐゴシック" panose="020B0600070205080204" pitchFamily="34" charset="-128"/>
              </a:rPr>
              <a:pPr eaLnBrk="1" hangingPunct="1"/>
              <a:t>2</a:t>
            </a:fld>
            <a:endParaRPr lang="en-US" altLang="en-US">
              <a:solidFill>
                <a:schemeClr val="tx1"/>
              </a:solidFill>
              <a:latin typeface="Times" pitchFamily="2" charset="0"/>
              <a:ea typeface="ＭＳ Ｐゴシック" panose="020B0600070205080204" pitchFamily="34" charset="-128"/>
            </a:endParaRPr>
          </a:p>
        </p:txBody>
      </p:sp>
      <p:sp>
        <p:nvSpPr>
          <p:cNvPr id="58370" name="Rectangle 2">
            <a:extLst>
              <a:ext uri="{FF2B5EF4-FFF2-40B4-BE49-F238E27FC236}">
                <a16:creationId xmlns:a16="http://schemas.microsoft.com/office/drawing/2014/main" id="{AA757B09-C8FB-1643-92E1-F15AF2BAF516}"/>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063BCBAB-B5F1-6143-BFB6-73A3A7D2BB5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a typeface="ＭＳ Ｐゴシック" panose="020B0600070205080204" pitchFamily="34" charset="-128"/>
            </a:endParaRPr>
          </a:p>
        </p:txBody>
      </p:sp>
    </p:spTree>
    <p:extLst>
      <p:ext uri="{BB962C8B-B14F-4D97-AF65-F5344CB8AC3E}">
        <p14:creationId xmlns:p14="http://schemas.microsoft.com/office/powerpoint/2010/main" val="2345604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0DCB5A2F-872B-1C46-B4C4-7A073C94E626}"/>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fld id="{2C1184C2-757F-9A45-83C1-9217615F6BE4}" type="slidenum">
              <a:rPr lang="en-US" altLang="en-US">
                <a:solidFill>
                  <a:schemeClr val="tx1"/>
                </a:solidFill>
                <a:latin typeface="Times" pitchFamily="2" charset="0"/>
                <a:ea typeface="ＭＳ Ｐゴシック" panose="020B0600070205080204" pitchFamily="34" charset="-128"/>
              </a:rPr>
              <a:pPr eaLnBrk="1" hangingPunct="1"/>
              <a:t>3</a:t>
            </a:fld>
            <a:endParaRPr lang="en-US" altLang="en-US">
              <a:solidFill>
                <a:schemeClr val="tx1"/>
              </a:solidFill>
              <a:latin typeface="Times" pitchFamily="2" charset="0"/>
              <a:ea typeface="ＭＳ Ｐゴシック" panose="020B0600070205080204" pitchFamily="34" charset="-128"/>
            </a:endParaRPr>
          </a:p>
        </p:txBody>
      </p:sp>
      <p:sp>
        <p:nvSpPr>
          <p:cNvPr id="60418" name="Rectangle 2">
            <a:extLst>
              <a:ext uri="{FF2B5EF4-FFF2-40B4-BE49-F238E27FC236}">
                <a16:creationId xmlns:a16="http://schemas.microsoft.com/office/drawing/2014/main" id="{76C10A71-F997-5245-882A-FE5BE90DDF7A}"/>
              </a:ext>
            </a:extLst>
          </p:cNvPr>
          <p:cNvSpPr>
            <a:spLocks noGrp="1" noRot="1" noChangeAspect="1" noChangeArrowheads="1" noTextEdit="1"/>
          </p:cNvSpPr>
          <p:nvPr>
            <p:ph type="sldImg"/>
          </p:nvPr>
        </p:nvSpPr>
        <p:spPr>
          <a:solidFill>
            <a:srgbClr val="FFFFFF"/>
          </a:solidFill>
          <a:ln/>
        </p:spPr>
      </p:sp>
      <p:sp>
        <p:nvSpPr>
          <p:cNvPr id="60419" name="Rectangle 3">
            <a:extLst>
              <a:ext uri="{FF2B5EF4-FFF2-40B4-BE49-F238E27FC236}">
                <a16:creationId xmlns:a16="http://schemas.microsoft.com/office/drawing/2014/main" id="{AFEAFD95-D22A-D34F-B8BC-0BADDA5CE916}"/>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latin typeface="Times" pitchFamily="2" charset="0"/>
                <a:ea typeface="ＭＳ Ｐゴシック" panose="020B0600070205080204" pitchFamily="34" charset="-128"/>
              </a:rPr>
              <a:t>|A| = X^2 + Y^2 = </a:t>
            </a:r>
          </a:p>
          <a:p>
            <a:pPr eaLnBrk="1" hangingPunct="1"/>
            <a:endParaRPr lang="en-US" altLang="en-US">
              <a:latin typeface="Times" pitchFamily="2" charset="0"/>
              <a:ea typeface="ＭＳ Ｐゴシック" panose="020B0600070205080204" pitchFamily="34" charset="-128"/>
            </a:endParaRPr>
          </a:p>
          <a:p>
            <a:pPr eaLnBrk="1" hangingPunct="1"/>
            <a:r>
              <a:rPr lang="en-US" altLang="en-US">
                <a:latin typeface="Times" pitchFamily="2" charset="0"/>
                <a:ea typeface="ＭＳ Ｐゴシック" panose="020B0600070205080204" pitchFamily="34" charset="-128"/>
              </a:rPr>
              <a:t>|A|^2 = |A|^2*cos(theta)^2 + </a:t>
            </a:r>
          </a:p>
        </p:txBody>
      </p:sp>
    </p:spTree>
    <p:extLst>
      <p:ext uri="{BB962C8B-B14F-4D97-AF65-F5344CB8AC3E}">
        <p14:creationId xmlns:p14="http://schemas.microsoft.com/office/powerpoint/2010/main" val="2157528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E4163107-FD09-BA4B-8D27-B96F5E291D89}"/>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fld id="{51562F2E-1F20-4746-9C68-516CA36D05DB}" type="slidenum">
              <a:rPr lang="en-US" altLang="en-US">
                <a:solidFill>
                  <a:schemeClr val="tx1"/>
                </a:solidFill>
                <a:latin typeface="Times" pitchFamily="2" charset="0"/>
                <a:ea typeface="ＭＳ Ｐゴシック" panose="020B0600070205080204" pitchFamily="34" charset="-128"/>
              </a:rPr>
              <a:pPr eaLnBrk="1" hangingPunct="1"/>
              <a:t>4</a:t>
            </a:fld>
            <a:endParaRPr lang="en-US" altLang="en-US">
              <a:solidFill>
                <a:schemeClr val="tx1"/>
              </a:solidFill>
              <a:latin typeface="Times" pitchFamily="2" charset="0"/>
              <a:ea typeface="ＭＳ Ｐゴシック" panose="020B0600070205080204" pitchFamily="34" charset="-128"/>
            </a:endParaRPr>
          </a:p>
        </p:txBody>
      </p:sp>
      <p:sp>
        <p:nvSpPr>
          <p:cNvPr id="62466" name="Rectangle 2">
            <a:extLst>
              <a:ext uri="{FF2B5EF4-FFF2-40B4-BE49-F238E27FC236}">
                <a16:creationId xmlns:a16="http://schemas.microsoft.com/office/drawing/2014/main" id="{A2603682-9914-F141-ADC8-7C7F0F53FAD9}"/>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939F3A05-477F-9645-A0E4-2A29B23D7F3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a typeface="ＭＳ Ｐゴシック" panose="020B0600070205080204" pitchFamily="34" charset="-128"/>
            </a:endParaRPr>
          </a:p>
        </p:txBody>
      </p:sp>
    </p:spTree>
    <p:extLst>
      <p:ext uri="{BB962C8B-B14F-4D97-AF65-F5344CB8AC3E}">
        <p14:creationId xmlns:p14="http://schemas.microsoft.com/office/powerpoint/2010/main" val="19618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432E355A-D793-E740-8759-A62A140418F2}"/>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fld id="{D0578153-1093-3E41-BFE7-2E9BF4521063}" type="slidenum">
              <a:rPr lang="en-US" altLang="en-US">
                <a:solidFill>
                  <a:schemeClr val="tx1"/>
                </a:solidFill>
                <a:latin typeface="Times" pitchFamily="2" charset="0"/>
                <a:ea typeface="ＭＳ Ｐゴシック" panose="020B0600070205080204" pitchFamily="34" charset="-128"/>
              </a:rPr>
              <a:pPr eaLnBrk="1" hangingPunct="1"/>
              <a:t>7</a:t>
            </a:fld>
            <a:endParaRPr lang="en-US" altLang="en-US">
              <a:solidFill>
                <a:schemeClr val="tx1"/>
              </a:solidFill>
              <a:latin typeface="Times" pitchFamily="2" charset="0"/>
              <a:ea typeface="ＭＳ Ｐゴシック" panose="020B0600070205080204" pitchFamily="34" charset="-128"/>
            </a:endParaRPr>
          </a:p>
        </p:txBody>
      </p:sp>
      <p:sp>
        <p:nvSpPr>
          <p:cNvPr id="65538" name="Rectangle 2">
            <a:extLst>
              <a:ext uri="{FF2B5EF4-FFF2-40B4-BE49-F238E27FC236}">
                <a16:creationId xmlns:a16="http://schemas.microsoft.com/office/drawing/2014/main" id="{F4F27FEF-A9C9-3347-B7A6-3FAA80836FBC}"/>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9963E3E7-8962-6245-B34A-00248D0AD69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a typeface="ＭＳ Ｐゴシック" panose="020B0600070205080204" pitchFamily="34" charset="-128"/>
            </a:endParaRPr>
          </a:p>
        </p:txBody>
      </p:sp>
    </p:spTree>
    <p:extLst>
      <p:ext uri="{BB962C8B-B14F-4D97-AF65-F5344CB8AC3E}">
        <p14:creationId xmlns:p14="http://schemas.microsoft.com/office/powerpoint/2010/main" val="1729919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659797EC-EDE3-6B48-839A-0870068D014A}"/>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fld id="{7A3ABFC0-C376-0346-AD3E-9A781C3C52C4}" type="slidenum">
              <a:rPr lang="en-US" altLang="en-US">
                <a:solidFill>
                  <a:schemeClr val="tx1"/>
                </a:solidFill>
                <a:latin typeface="Times" pitchFamily="2" charset="0"/>
                <a:ea typeface="ＭＳ Ｐゴシック" panose="020B0600070205080204" pitchFamily="34" charset="-128"/>
              </a:rPr>
              <a:pPr eaLnBrk="1" hangingPunct="1"/>
              <a:t>8</a:t>
            </a:fld>
            <a:endParaRPr lang="en-US" altLang="en-US">
              <a:solidFill>
                <a:schemeClr val="tx1"/>
              </a:solidFill>
              <a:latin typeface="Times" pitchFamily="2" charset="0"/>
              <a:ea typeface="ＭＳ Ｐゴシック" panose="020B0600070205080204" pitchFamily="34" charset="-128"/>
            </a:endParaRPr>
          </a:p>
        </p:txBody>
      </p:sp>
      <p:sp>
        <p:nvSpPr>
          <p:cNvPr id="67586" name="Rectangle 2">
            <a:extLst>
              <a:ext uri="{FF2B5EF4-FFF2-40B4-BE49-F238E27FC236}">
                <a16:creationId xmlns:a16="http://schemas.microsoft.com/office/drawing/2014/main" id="{C34F53D0-FC28-A84E-8402-0D6E7A41DC52}"/>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2F14FC24-84F3-0040-A4EB-E1E94CE5E94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pitchFamily="2" charset="0"/>
                <a:ea typeface="ＭＳ Ｐゴシック" panose="020B0600070205080204" pitchFamily="34" charset="-128"/>
              </a:rPr>
              <a:t>fix: rank matches on subsets of terms.  </a:t>
            </a:r>
          </a:p>
          <a:p>
            <a:pPr eaLnBrk="1" hangingPunct="1"/>
            <a:r>
              <a:rPr lang="en-US" altLang="en-US">
                <a:latin typeface="Times" pitchFamily="2" charset="0"/>
                <a:ea typeface="ＭＳ Ｐゴシック" panose="020B0600070205080204" pitchFamily="34" charset="-128"/>
              </a:rPr>
              <a:t>feasibility: Small # of terms will lead to more docs to rank.</a:t>
            </a:r>
          </a:p>
        </p:txBody>
      </p:sp>
    </p:spTree>
    <p:extLst>
      <p:ext uri="{BB962C8B-B14F-4D97-AF65-F5344CB8AC3E}">
        <p14:creationId xmlns:p14="http://schemas.microsoft.com/office/powerpoint/2010/main" val="1071509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a:extLst>
              <a:ext uri="{FF2B5EF4-FFF2-40B4-BE49-F238E27FC236}">
                <a16:creationId xmlns:a16="http://schemas.microsoft.com/office/drawing/2014/main" id="{591AA05D-AB99-7949-A6DA-6A41F0DB69CF}"/>
              </a:ext>
            </a:extLst>
          </p:cNvPr>
          <p:cNvSpPr>
            <a:spLocks noGrp="1" noRot="1" noChangeAspect="1"/>
          </p:cNvSpPr>
          <p:nvPr>
            <p:ph type="sldImg"/>
          </p:nvPr>
        </p:nvSpPr>
        <p:spPr>
          <a:ln/>
        </p:spPr>
      </p:sp>
      <p:sp>
        <p:nvSpPr>
          <p:cNvPr id="69634" name="Notes Placeholder 2">
            <a:extLst>
              <a:ext uri="{FF2B5EF4-FFF2-40B4-BE49-F238E27FC236}">
                <a16:creationId xmlns:a16="http://schemas.microsoft.com/office/drawing/2014/main" id="{A3D5E38B-EC48-7F4C-8D1A-44F285A300E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pitchFamily="2" charset="0"/>
                <a:ea typeface="ＭＳ Ｐゴシック" panose="020B0600070205080204" pitchFamily="34" charset="-128"/>
              </a:rPr>
              <a:t>Local joins vs. fully parallel join</a:t>
            </a:r>
          </a:p>
          <a:p>
            <a:r>
              <a:rPr lang="en-US" altLang="en-US">
                <a:latin typeface="Times" pitchFamily="2" charset="0"/>
                <a:ea typeface="ＭＳ Ｐゴシック" panose="020B0600070205080204" pitchFamily="34" charset="-128"/>
              </a:rPr>
              <a:t>Load balancing?  Heterogeneous nodes?  Easy to manage skew with partition by docID.</a:t>
            </a:r>
          </a:p>
        </p:txBody>
      </p:sp>
      <p:sp>
        <p:nvSpPr>
          <p:cNvPr id="69635" name="Slide Number Placeholder 3">
            <a:extLst>
              <a:ext uri="{FF2B5EF4-FFF2-40B4-BE49-F238E27FC236}">
                <a16:creationId xmlns:a16="http://schemas.microsoft.com/office/drawing/2014/main" id="{D4D66883-A793-CA4E-8AAF-0B801D955CB2}"/>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fld id="{3BBB8CF2-B0D5-AD47-8AD1-843187783055}" type="slidenum">
              <a:rPr lang="en-US" altLang="en-US">
                <a:solidFill>
                  <a:schemeClr val="tx1"/>
                </a:solidFill>
                <a:latin typeface="Times" pitchFamily="2" charset="0"/>
                <a:ea typeface="ＭＳ Ｐゴシック" panose="020B0600070205080204" pitchFamily="34" charset="-128"/>
              </a:rPr>
              <a:pPr eaLnBrk="1" hangingPunct="1"/>
              <a:t>12</a:t>
            </a:fld>
            <a:endParaRPr lang="en-US" altLang="en-US">
              <a:solidFill>
                <a:schemeClr val="tx1"/>
              </a:solidFill>
              <a:latin typeface="Times" pitchFamily="2" charset="0"/>
              <a:ea typeface="ＭＳ Ｐゴシック" panose="020B0600070205080204" pitchFamily="34" charset="-128"/>
            </a:endParaRPr>
          </a:p>
        </p:txBody>
      </p:sp>
    </p:spTree>
    <p:extLst>
      <p:ext uri="{BB962C8B-B14F-4D97-AF65-F5344CB8AC3E}">
        <p14:creationId xmlns:p14="http://schemas.microsoft.com/office/powerpoint/2010/main" val="1052696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a:extLst>
              <a:ext uri="{FF2B5EF4-FFF2-40B4-BE49-F238E27FC236}">
                <a16:creationId xmlns:a16="http://schemas.microsoft.com/office/drawing/2014/main" id="{591AA05D-AB99-7949-A6DA-6A41F0DB69CF}"/>
              </a:ext>
            </a:extLst>
          </p:cNvPr>
          <p:cNvSpPr>
            <a:spLocks noGrp="1" noRot="1" noChangeAspect="1"/>
          </p:cNvSpPr>
          <p:nvPr>
            <p:ph type="sldImg"/>
          </p:nvPr>
        </p:nvSpPr>
        <p:spPr>
          <a:ln/>
        </p:spPr>
      </p:sp>
      <p:sp>
        <p:nvSpPr>
          <p:cNvPr id="69634" name="Notes Placeholder 2">
            <a:extLst>
              <a:ext uri="{FF2B5EF4-FFF2-40B4-BE49-F238E27FC236}">
                <a16:creationId xmlns:a16="http://schemas.microsoft.com/office/drawing/2014/main" id="{A3D5E38B-EC48-7F4C-8D1A-44F285A300E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pitchFamily="2" charset="0"/>
                <a:ea typeface="ＭＳ Ｐゴシック" panose="020B0600070205080204" pitchFamily="34" charset="-128"/>
              </a:rPr>
              <a:t>Local joins vs. fully parallel join</a:t>
            </a:r>
          </a:p>
          <a:p>
            <a:r>
              <a:rPr lang="en-US" altLang="en-US">
                <a:latin typeface="Times" pitchFamily="2" charset="0"/>
                <a:ea typeface="ＭＳ Ｐゴシック" panose="020B0600070205080204" pitchFamily="34" charset="-128"/>
              </a:rPr>
              <a:t>Load balancing?  Heterogeneous nodes?  Easy to manage skew with partition by docID.</a:t>
            </a:r>
          </a:p>
        </p:txBody>
      </p:sp>
      <p:sp>
        <p:nvSpPr>
          <p:cNvPr id="69635" name="Slide Number Placeholder 3">
            <a:extLst>
              <a:ext uri="{FF2B5EF4-FFF2-40B4-BE49-F238E27FC236}">
                <a16:creationId xmlns:a16="http://schemas.microsoft.com/office/drawing/2014/main" id="{D4D66883-A793-CA4E-8AAF-0B801D955CB2}"/>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fld id="{3BBB8CF2-B0D5-AD47-8AD1-843187783055}" type="slidenum">
              <a:rPr lang="en-US" altLang="en-US">
                <a:solidFill>
                  <a:schemeClr val="tx1"/>
                </a:solidFill>
                <a:latin typeface="Times" pitchFamily="2" charset="0"/>
                <a:ea typeface="ＭＳ Ｐゴシック" panose="020B0600070205080204" pitchFamily="34" charset="-128"/>
              </a:rPr>
              <a:pPr eaLnBrk="1" hangingPunct="1"/>
              <a:t>14</a:t>
            </a:fld>
            <a:endParaRPr lang="en-US" altLang="en-US">
              <a:solidFill>
                <a:schemeClr val="tx1"/>
              </a:solidFill>
              <a:latin typeface="Times" pitchFamily="2" charset="0"/>
              <a:ea typeface="ＭＳ Ｐゴシック" panose="020B0600070205080204" pitchFamily="34" charset="-128"/>
            </a:endParaRPr>
          </a:p>
        </p:txBody>
      </p:sp>
    </p:spTree>
    <p:extLst>
      <p:ext uri="{BB962C8B-B14F-4D97-AF65-F5344CB8AC3E}">
        <p14:creationId xmlns:p14="http://schemas.microsoft.com/office/powerpoint/2010/main" val="1316815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3AA1A354-988C-374E-ABC0-8962FAE44AA5}"/>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fld id="{DCFD5A04-A9E4-0F44-B416-E26491579A15}" type="slidenum">
              <a:rPr lang="en-US" altLang="en-US">
                <a:solidFill>
                  <a:schemeClr val="tx1"/>
                </a:solidFill>
                <a:latin typeface="Times" pitchFamily="2" charset="0"/>
                <a:ea typeface="ＭＳ Ｐゴシック" panose="020B0600070205080204" pitchFamily="34" charset="-128"/>
              </a:rPr>
              <a:pPr eaLnBrk="1" hangingPunct="1"/>
              <a:t>17</a:t>
            </a:fld>
            <a:endParaRPr lang="en-US" altLang="en-US">
              <a:solidFill>
                <a:schemeClr val="tx1"/>
              </a:solidFill>
              <a:latin typeface="Times" pitchFamily="2" charset="0"/>
              <a:ea typeface="ＭＳ Ｐゴシック" panose="020B0600070205080204" pitchFamily="34" charset="-128"/>
            </a:endParaRPr>
          </a:p>
        </p:txBody>
      </p:sp>
      <p:sp>
        <p:nvSpPr>
          <p:cNvPr id="74754" name="Rectangle 2">
            <a:extLst>
              <a:ext uri="{FF2B5EF4-FFF2-40B4-BE49-F238E27FC236}">
                <a16:creationId xmlns:a16="http://schemas.microsoft.com/office/drawing/2014/main" id="{8E9EA82C-F4E4-1948-B058-AF7F0020113D}"/>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BF47ABCE-FAC6-DC49-A167-B103DC37886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2" eaLnBrk="1" hangingPunct="1"/>
            <a:r>
              <a:rPr lang="en-US" altLang="en-US" sz="1600">
                <a:latin typeface="Tahoma" panose="020B0604030504040204" pitchFamily="34" charset="0"/>
                <a:ea typeface="ＭＳ Ｐゴシック" panose="020B0600070205080204" pitchFamily="34" charset="-128"/>
              </a:rPr>
              <a:t>normalize: </a:t>
            </a:r>
            <a:r>
              <a:rPr lang="ja-JP" altLang="en-US" sz="1600">
                <a:latin typeface="Tahoma" panose="020B0604030504040204" pitchFamily="34" charset="0"/>
                <a:ea typeface="ＭＳ Ｐゴシック" panose="020B0600070205080204" pitchFamily="34" charset="-128"/>
              </a:rPr>
              <a:t>“</a:t>
            </a:r>
            <a:r>
              <a:rPr lang="en-US" altLang="ja-JP" sz="1600">
                <a:latin typeface="Tahoma" panose="020B0604030504040204" pitchFamily="34" charset="0"/>
                <a:ea typeface="ＭＳ Ｐゴシック" panose="020B0600070205080204" pitchFamily="34" charset="-128"/>
              </a:rPr>
              <a:t>tugs</a:t>
            </a:r>
            <a:r>
              <a:rPr lang="ja-JP" altLang="en-US" sz="1600">
                <a:latin typeface="Tahoma" panose="020B0604030504040204" pitchFamily="34" charset="0"/>
                <a:ea typeface="ＭＳ Ｐゴシック" panose="020B0600070205080204" pitchFamily="34" charset="-128"/>
              </a:rPr>
              <a:t>”</a:t>
            </a:r>
            <a:r>
              <a:rPr lang="en-US" altLang="ja-JP" sz="1600">
                <a:latin typeface="Tahoma" panose="020B0604030504040204" pitchFamily="34" charset="0"/>
                <a:ea typeface="ＭＳ Ｐゴシック" panose="020B0600070205080204" pitchFamily="34" charset="-128"/>
              </a:rPr>
              <a:t> doc in direction of heavier weighted terms.  Because we divide each dimension by overall length, </a:t>
            </a:r>
          </a:p>
          <a:p>
            <a:pPr eaLnBrk="1" hangingPunct="1"/>
            <a:endParaRPr lang="en-US" altLang="en-US">
              <a:latin typeface="Times" pitchFamily="2" charset="0"/>
              <a:ea typeface="ＭＳ Ｐゴシック" panose="020B0600070205080204" pitchFamily="34" charset="-128"/>
            </a:endParaRPr>
          </a:p>
        </p:txBody>
      </p:sp>
    </p:spTree>
    <p:extLst>
      <p:ext uri="{BB962C8B-B14F-4D97-AF65-F5344CB8AC3E}">
        <p14:creationId xmlns:p14="http://schemas.microsoft.com/office/powerpoint/2010/main" val="3414068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Cover">
    <p:spTree>
      <p:nvGrpSpPr>
        <p:cNvPr id="1" name=""/>
        <p:cNvGrpSpPr/>
        <p:nvPr/>
      </p:nvGrpSpPr>
      <p:grpSpPr>
        <a:xfrm>
          <a:off x="0" y="0"/>
          <a:ext cx="0" cy="0"/>
          <a:chOff x="0" y="0"/>
          <a:chExt cx="0" cy="0"/>
        </a:xfrm>
      </p:grpSpPr>
      <p:sp>
        <p:nvSpPr>
          <p:cNvPr id="15" name="Title 1"/>
          <p:cNvSpPr>
            <a:spLocks noGrp="1"/>
          </p:cNvSpPr>
          <p:nvPr>
            <p:ph type="title"/>
          </p:nvPr>
        </p:nvSpPr>
        <p:spPr>
          <a:xfrm>
            <a:off x="246888" y="971550"/>
            <a:ext cx="6629400" cy="1600200"/>
          </a:xfrm>
        </p:spPr>
        <p:txBody>
          <a:bodyPr anchor="t">
            <a:normAutofit/>
          </a:bodyPr>
          <a:lstStyle>
            <a:lvl1pPr algn="l">
              <a:defRPr sz="4400" b="1" baseline="0">
                <a:solidFill>
                  <a:schemeClr val="tx1"/>
                </a:solidFill>
                <a:latin typeface="Helvetica Neue" charset="0"/>
                <a:cs typeface="Helvetica" panose="020B0604020202020204" pitchFamily="34" charset="0"/>
              </a:defRPr>
            </a:lvl1pPr>
          </a:lstStyle>
          <a:p>
            <a:r>
              <a:rPr lang="en-US"/>
              <a:t>Click to edit Master title style</a:t>
            </a:r>
            <a:endParaRPr lang="en-US" dirty="0"/>
          </a:p>
        </p:txBody>
      </p:sp>
      <p:sp>
        <p:nvSpPr>
          <p:cNvPr id="10" name="Content Placeholder 1"/>
          <p:cNvSpPr>
            <a:spLocks noGrp="1"/>
          </p:cNvSpPr>
          <p:nvPr>
            <p:ph sz="quarter" idx="10" hasCustomPrompt="1"/>
          </p:nvPr>
        </p:nvSpPr>
        <p:spPr>
          <a:xfrm>
            <a:off x="246888" y="2771486"/>
            <a:ext cx="5437632" cy="1565401"/>
          </a:xfrm>
        </p:spPr>
        <p:txBody>
          <a:bodyPr>
            <a:noAutofit/>
          </a:bodyPr>
          <a:lstStyle>
            <a:lvl1pPr marL="0" indent="0" algn="r">
              <a:buNone/>
              <a:defRPr sz="2800" baseline="0">
                <a:solidFill>
                  <a:sysClr val="windowText" lastClr="000000"/>
                </a:solidFill>
                <a:latin typeface="Helvetica Neue" charset="0"/>
              </a:defRPr>
            </a:lvl1pPr>
          </a:lstStyle>
          <a:p>
            <a:pPr lvl="0"/>
            <a:r>
              <a:rPr lang="en-US" dirty="0"/>
              <a:t>Lecture Name</a:t>
            </a:r>
          </a:p>
        </p:txBody>
      </p:sp>
      <p:pic>
        <p:nvPicPr>
          <p:cNvPr id="6" name="Shape 15" descr="skitched-3-4.jpg"/>
          <p:cNvPicPr preferRelativeResize="0"/>
          <p:nvPr userDrawn="1"/>
        </p:nvPicPr>
        <p:blipFill rotWithShape="1">
          <a:blip r:embed="rId2">
            <a:alphaModFix/>
          </a:blip>
          <a:srcRect/>
          <a:stretch/>
        </p:blipFill>
        <p:spPr>
          <a:xfrm>
            <a:off x="5791200" y="3257550"/>
            <a:ext cx="3132137" cy="1727200"/>
          </a:xfrm>
          <a:prstGeom prst="rect">
            <a:avLst/>
          </a:prstGeom>
          <a:noFill/>
          <a:ln>
            <a:noFill/>
          </a:ln>
        </p:spPr>
      </p:pic>
    </p:spTree>
    <p:extLst>
      <p:ext uri="{BB962C8B-B14F-4D97-AF65-F5344CB8AC3E}">
        <p14:creationId xmlns:p14="http://schemas.microsoft.com/office/powerpoint/2010/main" val="2776600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10/22/18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76967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F783B0-C189-9248-9374-C3851D12A000}" type="datetimeFigureOut">
              <a:rPr lang="en-US" smtClean="0"/>
              <a:t>10/22/18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599281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F783B0-C189-9248-9374-C3851D12A000}" type="datetimeFigureOut">
              <a:rPr lang="en-US" smtClean="0"/>
              <a:t>10/22/18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220121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F783B0-C189-9248-9374-C3851D12A000}" type="datetimeFigureOut">
              <a:rPr lang="en-US" smtClean="0"/>
              <a:t>10/22/18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268772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F783B0-C189-9248-9374-C3851D12A000}" type="datetimeFigureOut">
              <a:rPr lang="en-US" smtClean="0"/>
              <a:t>10/22/18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103936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783B0-C189-9248-9374-C3851D12A000}" type="datetimeFigureOut">
              <a:rPr lang="en-US" smtClean="0"/>
              <a:t>10/22/18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750503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783B0-C189-9248-9374-C3851D12A000}" type="datetimeFigureOut">
              <a:rPr lang="en-US" smtClean="0"/>
              <a:t>10/22/18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92629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783B0-C189-9248-9374-C3851D12A000}" type="datetimeFigureOut">
              <a:rPr lang="en-US" smtClean="0"/>
              <a:t>10/22/18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268016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10/22/18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2065489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10/22/18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60979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lined Cover">
    <p:bg>
      <p:bgPr>
        <a:solidFill>
          <a:schemeClr val="bg1"/>
        </a:solid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246888" y="285750"/>
            <a:ext cx="6534912" cy="1340358"/>
          </a:xfrm>
        </p:spPr>
        <p:txBody>
          <a:bodyPr anchor="t">
            <a:noAutofit/>
          </a:bodyPr>
          <a:lstStyle>
            <a:lvl1pPr algn="l">
              <a:defRPr sz="4400" b="1" baseline="0">
                <a:solidFill>
                  <a:schemeClr val="tx1"/>
                </a:solidFill>
                <a:latin typeface="Helvetica Neue" charset="0"/>
                <a:cs typeface="Helvetica" panose="020B0604020202020204" pitchFamily="34" charset="0"/>
              </a:defRPr>
            </a:lvl1pPr>
          </a:lstStyle>
          <a:p>
            <a:r>
              <a:rPr lang="en-US"/>
              <a:t>Click to edit Master title style</a:t>
            </a:r>
            <a:endParaRPr lang="en-US" dirty="0"/>
          </a:p>
        </p:txBody>
      </p:sp>
      <p:sp>
        <p:nvSpPr>
          <p:cNvPr id="10" name="Content Placeholder 1"/>
          <p:cNvSpPr>
            <a:spLocks noGrp="1"/>
          </p:cNvSpPr>
          <p:nvPr>
            <p:ph sz="quarter" idx="10"/>
          </p:nvPr>
        </p:nvSpPr>
        <p:spPr>
          <a:xfrm>
            <a:off x="246888" y="1962150"/>
            <a:ext cx="8741664" cy="2743200"/>
          </a:xfrm>
        </p:spPr>
        <p:txBody>
          <a:bodyPr>
            <a:noAutofit/>
          </a:bodyPr>
          <a:lstStyle>
            <a:lvl1pPr marL="0" indent="0" algn="l">
              <a:buNone/>
              <a:defRPr sz="3200" baseline="0">
                <a:solidFill>
                  <a:schemeClr val="tx1"/>
                </a:solidFill>
                <a:latin typeface="Helvetica Neue" charset="0"/>
                <a:cs typeface="Helvetica" panose="020B0604020202020204" pitchFamily="34" charset="0"/>
              </a:defRPr>
            </a:lvl1pPr>
          </a:lstStyle>
          <a:p>
            <a:pPr lvl="0"/>
            <a:r>
              <a:rPr lang="en-US"/>
              <a:t>Click to edit Master text styles</a:t>
            </a:r>
          </a:p>
        </p:txBody>
      </p:sp>
      <p:pic>
        <p:nvPicPr>
          <p:cNvPr id="5" name="Shape 15" descr="skitched-3-4.jpg"/>
          <p:cNvPicPr preferRelativeResize="0"/>
          <p:nvPr userDrawn="1"/>
        </p:nvPicPr>
        <p:blipFill rotWithShape="1">
          <a:blip r:embed="rId2">
            <a:alphaModFix/>
          </a:blip>
          <a:srcRect/>
          <a:stretch/>
        </p:blipFill>
        <p:spPr>
          <a:xfrm>
            <a:off x="7186942" y="285750"/>
            <a:ext cx="1830918" cy="1009650"/>
          </a:xfrm>
          <a:prstGeom prst="rect">
            <a:avLst/>
          </a:prstGeom>
          <a:noFill/>
          <a:ln>
            <a:noFill/>
          </a:ln>
        </p:spPr>
      </p:pic>
    </p:spTree>
    <p:extLst>
      <p:ext uri="{BB962C8B-B14F-4D97-AF65-F5344CB8AC3E}">
        <p14:creationId xmlns:p14="http://schemas.microsoft.com/office/powerpoint/2010/main" val="380174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Image R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7144512" cy="768096"/>
          </a:xfrm>
        </p:spPr>
        <p:txBody>
          <a:bodyPr anchor="t">
            <a:noAutofit/>
          </a:bodyPr>
          <a:lstStyle>
            <a:lvl1pPr algn="l">
              <a:defRPr sz="3200" baseline="0">
                <a:latin typeface="Helvetica Neue" charset="0"/>
                <a:cs typeface="Helvetica" panose="020B0604020202020204" pitchFamily="34" charset="0"/>
              </a:defRPr>
            </a:lvl1pPr>
          </a:lstStyle>
          <a:p>
            <a:r>
              <a:rPr lang="en-US"/>
              <a:t>Click to edit Master title style</a:t>
            </a:r>
            <a:endParaRPr lang="en-US" dirty="0"/>
          </a:p>
        </p:txBody>
      </p:sp>
      <p:sp>
        <p:nvSpPr>
          <p:cNvPr id="3" name="Content Placeholder 1"/>
          <p:cNvSpPr>
            <a:spLocks noGrp="1"/>
          </p:cNvSpPr>
          <p:nvPr>
            <p:ph sz="half" idx="1"/>
          </p:nvPr>
        </p:nvSpPr>
        <p:spPr>
          <a:xfrm>
            <a:off x="246888" y="1078992"/>
            <a:ext cx="4343400" cy="3017520"/>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Content Placeholder 2"/>
          <p:cNvSpPr>
            <a:spLocks noGrp="1"/>
          </p:cNvSpPr>
          <p:nvPr>
            <p:ph sz="half" idx="10"/>
          </p:nvPr>
        </p:nvSpPr>
        <p:spPr>
          <a:xfrm>
            <a:off x="4663440" y="1078992"/>
            <a:ext cx="4224528" cy="304495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4" name="Picture 3"/>
          <p:cNvPicPr>
            <a:picLocks noChangeAspect="1"/>
          </p:cNvPicPr>
          <p:nvPr userDrawn="1"/>
        </p:nvPicPr>
        <p:blipFill>
          <a:blip r:embed="rId2"/>
          <a:stretch>
            <a:fillRect/>
          </a:stretch>
        </p:blipFill>
        <p:spPr>
          <a:xfrm>
            <a:off x="7487293" y="320736"/>
            <a:ext cx="1377815" cy="762066"/>
          </a:xfrm>
          <a:prstGeom prst="rect">
            <a:avLst/>
          </a:prstGeom>
        </p:spPr>
      </p:pic>
    </p:spTree>
    <p:extLst>
      <p:ext uri="{BB962C8B-B14F-4D97-AF65-F5344CB8AC3E}">
        <p14:creationId xmlns:p14="http://schemas.microsoft.com/office/powerpoint/2010/main" val="1929105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 Title and Conte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6888" y="310896"/>
            <a:ext cx="7068312" cy="667512"/>
          </a:xfrm>
        </p:spPr>
        <p:txBody>
          <a:bodyPr anchor="t">
            <a:normAutofit/>
          </a:bodyPr>
          <a:lstStyle>
            <a:lvl1pPr algn="l">
              <a:defRPr sz="3200">
                <a:latin typeface="Helvetica" panose="020B0604020202020204" pitchFamily="34" charset="0"/>
                <a:cs typeface="Helvetica" panose="020B0604020202020204" pitchFamily="34" charset="0"/>
              </a:defRPr>
            </a:lvl1pPr>
          </a:lstStyle>
          <a:p>
            <a:r>
              <a:rPr lang="en-US" dirty="0"/>
              <a:t>Click3 to edit Master title style</a:t>
            </a:r>
          </a:p>
        </p:txBody>
      </p:sp>
      <p:sp>
        <p:nvSpPr>
          <p:cNvPr id="7" name="Content Placeholder 1"/>
          <p:cNvSpPr>
            <a:spLocks noGrp="1"/>
          </p:cNvSpPr>
          <p:nvPr>
            <p:ph sz="quarter" idx="13"/>
          </p:nvPr>
        </p:nvSpPr>
        <p:spPr>
          <a:xfrm>
            <a:off x="246888" y="1060704"/>
            <a:ext cx="8668512" cy="3090672"/>
          </a:xfrm>
        </p:spPr>
        <p:txBody>
          <a:bodyPr>
            <a:normAutofit/>
          </a:bodyPr>
          <a:lstStyle>
            <a:lvl1pPr marL="342900" indent="-342900">
              <a:buClr>
                <a:schemeClr val="accent2"/>
              </a:buClr>
              <a:buFont typeface="Arial" panose="020B0604020202020204" pitchFamily="34" charset="0"/>
              <a:buChar char="•"/>
              <a:defRPr sz="2800">
                <a:solidFill>
                  <a:schemeClr val="tx1"/>
                </a:solidFill>
              </a:defRPr>
            </a:lvl1pPr>
            <a:lvl2pPr marL="742950" indent="-285750">
              <a:buClr>
                <a:schemeClr val="accent2"/>
              </a:buClr>
              <a:buFont typeface="Arial" panose="020B0604020202020204" pitchFamily="34" charset="0"/>
              <a:buChar char="•"/>
              <a:defRPr sz="2600">
                <a:solidFill>
                  <a:schemeClr val="tx1"/>
                </a:solidFill>
              </a:defRPr>
            </a:lvl2pPr>
            <a:lvl3pPr marL="1143000" indent="-228600">
              <a:buClr>
                <a:schemeClr val="accent2"/>
              </a:buClr>
              <a:buFont typeface="Arial" panose="020B0604020202020204" pitchFamily="34" charset="0"/>
              <a:buChar char="•"/>
              <a:defRPr sz="2400">
                <a:solidFill>
                  <a:schemeClr val="tx1"/>
                </a:solidFill>
              </a:defRPr>
            </a:lvl3pPr>
            <a:lvl4pPr marL="1600200" indent="-228600">
              <a:buClr>
                <a:schemeClr val="accent2"/>
              </a:buClr>
              <a:buFont typeface="Arial" panose="020B0604020202020204" pitchFamily="34" charset="0"/>
              <a:buChar char="•"/>
              <a:defRPr sz="1800"/>
            </a:lvl4pPr>
            <a:lvl5pPr>
              <a:defRPr sz="1600"/>
            </a:lvl5pPr>
          </a:lstStyle>
          <a:p>
            <a:pPr lvl="0"/>
            <a:r>
              <a:rPr lang="en-US"/>
              <a:t>Click to edit Master text styles</a:t>
            </a:r>
          </a:p>
          <a:p>
            <a:pPr lvl="1"/>
            <a:r>
              <a:rPr lang="en-US"/>
              <a:t>Second level</a:t>
            </a:r>
          </a:p>
          <a:p>
            <a:pPr lvl="2"/>
            <a:r>
              <a:rPr lang="en-US"/>
              <a:t>Third level</a:t>
            </a:r>
          </a:p>
        </p:txBody>
      </p:sp>
      <p:sp>
        <p:nvSpPr>
          <p:cNvPr id="6" name="Slide Deck Title text box"/>
          <p:cNvSpPr txBox="1">
            <a:spLocks noChangeArrowheads="1"/>
          </p:cNvSpPr>
          <p:nvPr userDrawn="1"/>
        </p:nvSpPr>
        <p:spPr bwMode="auto">
          <a:xfrm>
            <a:off x="4667250" y="4379976"/>
            <a:ext cx="422433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Rockwell" charset="0"/>
                <a:ea typeface="ＭＳ Ｐゴシック" charset="0"/>
                <a:cs typeface="ＭＳ Ｐゴシック" charset="0"/>
              </a:defRPr>
            </a:lvl1pPr>
            <a:lvl2pPr marL="742950" indent="-285750" eaLnBrk="0" hangingPunct="0">
              <a:defRPr sz="2400">
                <a:solidFill>
                  <a:schemeClr val="tx1"/>
                </a:solidFill>
                <a:latin typeface="Rockwell" charset="0"/>
                <a:ea typeface="ＭＳ Ｐゴシック" charset="0"/>
              </a:defRPr>
            </a:lvl2pPr>
            <a:lvl3pPr marL="1143000" indent="-228600" eaLnBrk="0" hangingPunct="0">
              <a:defRPr sz="2400">
                <a:solidFill>
                  <a:schemeClr val="tx1"/>
                </a:solidFill>
                <a:latin typeface="Rockwell" charset="0"/>
                <a:ea typeface="ＭＳ Ｐゴシック" charset="0"/>
              </a:defRPr>
            </a:lvl3pPr>
            <a:lvl4pPr marL="1600200" indent="-228600" eaLnBrk="0" hangingPunct="0">
              <a:defRPr sz="2400">
                <a:solidFill>
                  <a:schemeClr val="tx1"/>
                </a:solidFill>
                <a:latin typeface="Rockwell" charset="0"/>
                <a:ea typeface="ＭＳ Ｐゴシック" charset="0"/>
              </a:defRPr>
            </a:lvl4pPr>
            <a:lvl5pPr marL="2057400" indent="-228600" eaLnBrk="0" hangingPunct="0">
              <a:defRPr sz="2400">
                <a:solidFill>
                  <a:schemeClr val="tx1"/>
                </a:solidFill>
                <a:latin typeface="Rockwell" charset="0"/>
                <a:ea typeface="ＭＳ Ｐゴシック" charset="0"/>
              </a:defRPr>
            </a:lvl5pPr>
            <a:lvl6pPr marL="2514600" indent="-228600" eaLnBrk="0" fontAlgn="base" hangingPunct="0">
              <a:spcBef>
                <a:spcPct val="0"/>
              </a:spcBef>
              <a:spcAft>
                <a:spcPct val="0"/>
              </a:spcAft>
              <a:defRPr sz="2400">
                <a:solidFill>
                  <a:schemeClr val="tx1"/>
                </a:solidFill>
                <a:latin typeface="Rockwell" charset="0"/>
                <a:ea typeface="ＭＳ Ｐゴシック" charset="0"/>
              </a:defRPr>
            </a:lvl6pPr>
            <a:lvl7pPr marL="2971800" indent="-228600" eaLnBrk="0" fontAlgn="base" hangingPunct="0">
              <a:spcBef>
                <a:spcPct val="0"/>
              </a:spcBef>
              <a:spcAft>
                <a:spcPct val="0"/>
              </a:spcAft>
              <a:defRPr sz="2400">
                <a:solidFill>
                  <a:schemeClr val="tx1"/>
                </a:solidFill>
                <a:latin typeface="Rockwell" charset="0"/>
                <a:ea typeface="ＭＳ Ｐゴシック" charset="0"/>
              </a:defRPr>
            </a:lvl7pPr>
            <a:lvl8pPr marL="3429000" indent="-228600" eaLnBrk="0" fontAlgn="base" hangingPunct="0">
              <a:spcBef>
                <a:spcPct val="0"/>
              </a:spcBef>
              <a:spcAft>
                <a:spcPct val="0"/>
              </a:spcAft>
              <a:defRPr sz="2400">
                <a:solidFill>
                  <a:schemeClr val="tx1"/>
                </a:solidFill>
                <a:latin typeface="Rockwell" charset="0"/>
                <a:ea typeface="ＭＳ Ｐゴシック" charset="0"/>
              </a:defRPr>
            </a:lvl8pPr>
            <a:lvl9pPr marL="3886200" indent="-228600" eaLnBrk="0" fontAlgn="base" hangingPunct="0">
              <a:spcBef>
                <a:spcPct val="0"/>
              </a:spcBef>
              <a:spcAft>
                <a:spcPct val="0"/>
              </a:spcAft>
              <a:defRPr sz="2400">
                <a:solidFill>
                  <a:schemeClr val="tx1"/>
                </a:solidFill>
                <a:latin typeface="Rockwell" charset="0"/>
                <a:ea typeface="ＭＳ Ｐゴシック" charset="0"/>
              </a:defRPr>
            </a:lvl9pPr>
          </a:lstStyle>
          <a:p>
            <a:pPr algn="r" eaLnBrk="1" hangingPunct="1">
              <a:defRPr/>
            </a:pPr>
            <a:r>
              <a:rPr lang="en-US" sz="1400" dirty="0">
                <a:solidFill>
                  <a:schemeClr val="bg1"/>
                </a:solidFill>
                <a:latin typeface="Century Gothic" charset="0"/>
                <a:cs typeface="Century Gothic" charset="0"/>
              </a:rPr>
              <a:t>Slide Deck Title</a:t>
            </a:r>
          </a:p>
        </p:txBody>
      </p:sp>
      <p:pic>
        <p:nvPicPr>
          <p:cNvPr id="3" name="Picture 2"/>
          <p:cNvPicPr>
            <a:picLocks noChangeAspect="1"/>
          </p:cNvPicPr>
          <p:nvPr userDrawn="1"/>
        </p:nvPicPr>
        <p:blipFill>
          <a:blip r:embed="rId2"/>
          <a:stretch>
            <a:fillRect/>
          </a:stretch>
        </p:blipFill>
        <p:spPr>
          <a:xfrm>
            <a:off x="7513773" y="310896"/>
            <a:ext cx="1377815" cy="762066"/>
          </a:xfrm>
          <a:prstGeom prst="rect">
            <a:avLst/>
          </a:prstGeom>
        </p:spPr>
      </p:pic>
    </p:spTree>
    <p:extLst>
      <p:ext uri="{BB962C8B-B14F-4D97-AF65-F5344CB8AC3E}">
        <p14:creationId xmlns:p14="http://schemas.microsoft.com/office/powerpoint/2010/main" val="3872850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lined Title and Conte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6888" y="310896"/>
            <a:ext cx="7525512" cy="1143000"/>
          </a:xfrm>
        </p:spPr>
        <p:txBody>
          <a:bodyPr anchor="t">
            <a:normAutofit/>
          </a:bodyPr>
          <a:lstStyle>
            <a:lvl1pPr algn="l">
              <a:defRPr sz="3200">
                <a:latin typeface="Helvetica" panose="020B0604020202020204" pitchFamily="34" charset="0"/>
                <a:cs typeface="Helvetica" panose="020B0604020202020204" pitchFamily="34" charset="0"/>
              </a:defRPr>
            </a:lvl1pPr>
          </a:lstStyle>
          <a:p>
            <a:r>
              <a:rPr lang="en-US" dirty="0"/>
              <a:t>Click to edit Master title style</a:t>
            </a:r>
            <a:br>
              <a:rPr lang="en-US" dirty="0"/>
            </a:br>
            <a:endParaRPr lang="en-US" dirty="0"/>
          </a:p>
        </p:txBody>
      </p:sp>
      <p:sp>
        <p:nvSpPr>
          <p:cNvPr id="7" name="Content Placeholder 1"/>
          <p:cNvSpPr>
            <a:spLocks noGrp="1"/>
          </p:cNvSpPr>
          <p:nvPr>
            <p:ph sz="quarter" idx="13"/>
          </p:nvPr>
        </p:nvSpPr>
        <p:spPr>
          <a:xfrm>
            <a:off x="228600" y="1536192"/>
            <a:ext cx="8668512" cy="2615184"/>
          </a:xfrm>
        </p:spPr>
        <p:txBody>
          <a:bodyPr>
            <a:normAutofit/>
          </a:bodyPr>
          <a:lstStyle>
            <a:lvl1pPr marL="342900" indent="-342900">
              <a:buClr>
                <a:schemeClr val="accent2"/>
              </a:buClr>
              <a:buFont typeface="Arial" panose="020B0604020202020204" pitchFamily="34" charset="0"/>
              <a:buChar char="•"/>
              <a:defRPr sz="2800"/>
            </a:lvl1pPr>
            <a:lvl2pPr marL="742950" indent="-285750">
              <a:buClr>
                <a:schemeClr val="accent2"/>
              </a:buClr>
              <a:buFont typeface="Arial" panose="020B0604020202020204" pitchFamily="34" charset="0"/>
              <a:buChar char="•"/>
              <a:defRPr sz="2600"/>
            </a:lvl2pPr>
            <a:lvl3pPr marL="1143000" indent="-228600">
              <a:buClr>
                <a:schemeClr val="accent2"/>
              </a:buClr>
              <a:buFont typeface="Arial" panose="020B0604020202020204" pitchFamily="34" charset="0"/>
              <a:buChar char="•"/>
              <a:defRPr sz="2400"/>
            </a:lvl3pPr>
            <a:lvl4pPr marL="1600200" indent="-228600">
              <a:buClr>
                <a:schemeClr val="accent2"/>
              </a:buClr>
              <a:buFont typeface="Arial" panose="020B0604020202020204" pitchFamily="34" charset="0"/>
              <a:buChar char="•"/>
              <a:defRPr sz="1800"/>
            </a:lvl4pPr>
            <a:lvl5pPr>
              <a:defRPr sz="1600"/>
            </a:lvl5pPr>
          </a:lstStyle>
          <a:p>
            <a:pPr lvl="0"/>
            <a:r>
              <a:rPr lang="en-US"/>
              <a:t>Click to edit Master text styles</a:t>
            </a:r>
          </a:p>
          <a:p>
            <a:pPr lvl="1"/>
            <a:r>
              <a:rPr lang="en-US"/>
              <a:t>Second level</a:t>
            </a:r>
          </a:p>
          <a:p>
            <a:pPr lvl="2"/>
            <a:r>
              <a:rPr lang="en-US"/>
              <a:t>Third level</a:t>
            </a:r>
          </a:p>
        </p:txBody>
      </p:sp>
      <p:pic>
        <p:nvPicPr>
          <p:cNvPr id="3" name="Picture 2"/>
          <p:cNvPicPr>
            <a:picLocks noChangeAspect="1"/>
          </p:cNvPicPr>
          <p:nvPr userDrawn="1"/>
        </p:nvPicPr>
        <p:blipFill>
          <a:blip r:embed="rId2"/>
          <a:stretch>
            <a:fillRect/>
          </a:stretch>
        </p:blipFill>
        <p:spPr>
          <a:xfrm>
            <a:off x="7513773" y="545526"/>
            <a:ext cx="1377815" cy="762066"/>
          </a:xfrm>
          <a:prstGeom prst="rect">
            <a:avLst/>
          </a:prstGeom>
        </p:spPr>
      </p:pic>
    </p:spTree>
    <p:extLst>
      <p:ext uri="{BB962C8B-B14F-4D97-AF65-F5344CB8AC3E}">
        <p14:creationId xmlns:p14="http://schemas.microsoft.com/office/powerpoint/2010/main" val="200472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lined Content and Image R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7449312" cy="1161288"/>
          </a:xfrm>
          <a:solidFill>
            <a:schemeClr val="bg1"/>
          </a:solidFill>
        </p:spPr>
        <p:txBody>
          <a:bodyPr anchor="t">
            <a:normAutofit/>
          </a:bodyPr>
          <a:lstStyle>
            <a:lvl1pPr algn="l">
              <a:defRPr sz="3200" baseline="0">
                <a:latin typeface="Helvetica Neue" charset="0"/>
                <a:cs typeface="Helvetica" panose="020B0604020202020204" pitchFamily="34" charset="0"/>
              </a:defRPr>
            </a:lvl1pPr>
          </a:lstStyle>
          <a:p>
            <a:r>
              <a:rPr lang="en-US"/>
              <a:t>Click to edit Master title style</a:t>
            </a:r>
            <a:endParaRPr lang="en-US" dirty="0"/>
          </a:p>
        </p:txBody>
      </p:sp>
      <p:sp>
        <p:nvSpPr>
          <p:cNvPr id="3" name="Content Placeholder 1"/>
          <p:cNvSpPr>
            <a:spLocks noGrp="1"/>
          </p:cNvSpPr>
          <p:nvPr>
            <p:ph sz="half" idx="1"/>
          </p:nvPr>
        </p:nvSpPr>
        <p:spPr>
          <a:xfrm>
            <a:off x="246888" y="1554480"/>
            <a:ext cx="4343400" cy="263347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Content Placeholder 2"/>
          <p:cNvSpPr>
            <a:spLocks noGrp="1"/>
          </p:cNvSpPr>
          <p:nvPr>
            <p:ph sz="half" idx="10"/>
          </p:nvPr>
        </p:nvSpPr>
        <p:spPr>
          <a:xfrm>
            <a:off x="4663440" y="1554480"/>
            <a:ext cx="4224528" cy="263347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pic>
        <p:nvPicPr>
          <p:cNvPr id="4" name="Picture 3"/>
          <p:cNvPicPr>
            <a:picLocks noChangeAspect="1"/>
          </p:cNvPicPr>
          <p:nvPr userDrawn="1"/>
        </p:nvPicPr>
        <p:blipFill>
          <a:blip r:embed="rId2"/>
          <a:stretch>
            <a:fillRect/>
          </a:stretch>
        </p:blipFill>
        <p:spPr>
          <a:xfrm>
            <a:off x="7510153" y="444147"/>
            <a:ext cx="1377815" cy="762066"/>
          </a:xfrm>
          <a:prstGeom prst="rect">
            <a:avLst/>
          </a:prstGeom>
        </p:spPr>
      </p:pic>
    </p:spTree>
    <p:extLst>
      <p:ext uri="{BB962C8B-B14F-4D97-AF65-F5344CB8AC3E}">
        <p14:creationId xmlns:p14="http://schemas.microsoft.com/office/powerpoint/2010/main" val="136913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5" descr="skitched-3-4.jpg">
            <a:extLst>
              <a:ext uri="{FF2B5EF4-FFF2-40B4-BE49-F238E27FC236}">
                <a16:creationId xmlns:a16="http://schemas.microsoft.com/office/drawing/2014/main" id="{A19632DA-D746-9B48-AC81-33FDDAE4229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11864" y="2933700"/>
            <a:ext cx="313213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18" name="Rectangle 2"/>
          <p:cNvSpPr>
            <a:spLocks noGrp="1" noChangeArrowheads="1"/>
          </p:cNvSpPr>
          <p:nvPr>
            <p:ph type="ctrTitle"/>
          </p:nvPr>
        </p:nvSpPr>
        <p:spPr>
          <a:xfrm>
            <a:off x="685800" y="1714500"/>
            <a:ext cx="5257800" cy="857250"/>
          </a:xfrm>
        </p:spPr>
        <p:txBody>
          <a:bodyPr/>
          <a:lstStyle>
            <a:lvl1pPr algn="r">
              <a:defRPr/>
            </a:lvl1pPr>
          </a:lstStyle>
          <a:p>
            <a:r>
              <a:rPr lang="en-US"/>
              <a:t>Click to edit Master title style</a:t>
            </a:r>
          </a:p>
        </p:txBody>
      </p:sp>
      <p:sp>
        <p:nvSpPr>
          <p:cNvPr id="111619" name="Rectangle 3"/>
          <p:cNvSpPr>
            <a:spLocks noGrp="1" noChangeArrowheads="1"/>
          </p:cNvSpPr>
          <p:nvPr>
            <p:ph type="subTitle" idx="1"/>
          </p:nvPr>
        </p:nvSpPr>
        <p:spPr>
          <a:xfrm>
            <a:off x="1371600" y="3048000"/>
            <a:ext cx="4572000" cy="1047750"/>
          </a:xfrm>
        </p:spPr>
        <p:txBody>
          <a:bodyPr/>
          <a:lstStyle>
            <a:lvl1pPr marL="0" indent="0" algn="r">
              <a:buFontTx/>
              <a:buNone/>
              <a:defRPr/>
            </a:lvl1pPr>
          </a:lstStyle>
          <a:p>
            <a:r>
              <a:rPr lang="en-US" dirty="0"/>
              <a:t>Click to edit Master subtitle style</a:t>
            </a:r>
          </a:p>
        </p:txBody>
      </p:sp>
      <p:sp>
        <p:nvSpPr>
          <p:cNvPr id="5" name="Date Placeholder 4">
            <a:extLst>
              <a:ext uri="{FF2B5EF4-FFF2-40B4-BE49-F238E27FC236}">
                <a16:creationId xmlns:a16="http://schemas.microsoft.com/office/drawing/2014/main" id="{FC688F52-5BAD-0440-9570-FD154A39A3B4}"/>
              </a:ext>
            </a:extLst>
          </p:cNvPr>
          <p:cNvSpPr>
            <a:spLocks noGrp="1" noChangeArrowheads="1"/>
          </p:cNvSpPr>
          <p:nvPr>
            <p:ph type="dt" sz="half" idx="10"/>
          </p:nvPr>
        </p:nvSpPr>
        <p:spPr bwMode="auto">
          <a:xfrm>
            <a:off x="685800" y="4686300"/>
            <a:ext cx="1905000" cy="3429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defRPr sz="1050">
                <a:solidFill>
                  <a:schemeClr val="tx1"/>
                </a:solidFill>
                <a:latin typeface="Arial" charset="0"/>
                <a:ea typeface="Osaka" charset="-128"/>
                <a:cs typeface="Osaka" charset="-128"/>
              </a:defRPr>
            </a:lvl1pPr>
          </a:lstStyle>
          <a:p>
            <a:pPr>
              <a:defRPr/>
            </a:pPr>
            <a:endParaRPr lang="en-US"/>
          </a:p>
        </p:txBody>
      </p:sp>
      <p:sp>
        <p:nvSpPr>
          <p:cNvPr id="6" name="Footer Placeholder 5">
            <a:extLst>
              <a:ext uri="{FF2B5EF4-FFF2-40B4-BE49-F238E27FC236}">
                <a16:creationId xmlns:a16="http://schemas.microsoft.com/office/drawing/2014/main" id="{BB0CA181-8B20-F144-A27C-872F3299FE3E}"/>
              </a:ext>
            </a:extLst>
          </p:cNvPr>
          <p:cNvSpPr>
            <a:spLocks noGrp="1" noChangeArrowheads="1"/>
          </p:cNvSpPr>
          <p:nvPr>
            <p:ph type="ftr" sz="quarter" idx="11"/>
          </p:nvPr>
        </p:nvSpPr>
        <p:spPr bwMode="auto">
          <a:xfrm>
            <a:off x="3124200" y="4686300"/>
            <a:ext cx="2895600" cy="3429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0" hangingPunct="0">
              <a:defRPr sz="1050">
                <a:solidFill>
                  <a:schemeClr val="tx1"/>
                </a:solidFill>
                <a:latin typeface="Arial" charset="0"/>
                <a:ea typeface="Osaka" charset="-128"/>
                <a:cs typeface="Osaka" charset="-128"/>
              </a:defRPr>
            </a:lvl1pPr>
          </a:lstStyle>
          <a:p>
            <a:pPr>
              <a:defRPr/>
            </a:pPr>
            <a:endParaRPr lang="en-US"/>
          </a:p>
        </p:txBody>
      </p:sp>
      <p:sp>
        <p:nvSpPr>
          <p:cNvPr id="7" name="Slide Number Placeholder 6">
            <a:extLst>
              <a:ext uri="{FF2B5EF4-FFF2-40B4-BE49-F238E27FC236}">
                <a16:creationId xmlns:a16="http://schemas.microsoft.com/office/drawing/2014/main" id="{6B3AA738-4BF1-D047-BB34-78D1B05EF93E}"/>
              </a:ext>
            </a:extLst>
          </p:cNvPr>
          <p:cNvSpPr>
            <a:spLocks noGrp="1" noChangeArrowheads="1"/>
          </p:cNvSpPr>
          <p:nvPr>
            <p:ph type="sldNum" sz="quarter" idx="12"/>
          </p:nvPr>
        </p:nvSpPr>
        <p:spPr>
          <a:xfrm>
            <a:off x="6553200" y="4686300"/>
            <a:ext cx="1905000" cy="342900"/>
          </a:xfrm>
        </p:spPr>
        <p:txBody>
          <a:bodyPr/>
          <a:lstStyle>
            <a:lvl1pPr>
              <a:defRPr/>
            </a:lvl1pPr>
          </a:lstStyle>
          <a:p>
            <a:fld id="{C18CA25C-603B-1447-8269-3B38D07270B2}" type="slidenum">
              <a:rPr lang="en-US" altLang="en-US"/>
              <a:pPr/>
              <a:t>‹#›</a:t>
            </a:fld>
            <a:endParaRPr lang="en-US" altLang="en-US"/>
          </a:p>
        </p:txBody>
      </p:sp>
    </p:spTree>
    <p:extLst>
      <p:ext uri="{BB962C8B-B14F-4D97-AF65-F5344CB8AC3E}">
        <p14:creationId xmlns:p14="http://schemas.microsoft.com/office/powerpoint/2010/main" val="3249687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B6FE-9AF1-3347-A643-7D85CC067C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74185C-24E7-884E-82D6-070A7F33E07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122D48-0405-164C-B969-D0E609465E53}"/>
              </a:ext>
            </a:extLst>
          </p:cNvPr>
          <p:cNvSpPr>
            <a:spLocks noGrp="1"/>
          </p:cNvSpPr>
          <p:nvPr>
            <p:ph type="dt" sz="half" idx="10"/>
          </p:nvPr>
        </p:nvSpPr>
        <p:spPr/>
        <p:txBody>
          <a:bodyPr/>
          <a:lstStyle/>
          <a:p>
            <a:fld id="{9F1EF1A1-661A-8343-9BF0-6AA8A8448A59}" type="datetimeFigureOut">
              <a:rPr lang="en-US" smtClean="0"/>
              <a:t>10/22/18</a:t>
            </a:fld>
            <a:endParaRPr lang="en-US"/>
          </a:p>
        </p:txBody>
      </p:sp>
      <p:sp>
        <p:nvSpPr>
          <p:cNvPr id="5" name="Footer Placeholder 4">
            <a:extLst>
              <a:ext uri="{FF2B5EF4-FFF2-40B4-BE49-F238E27FC236}">
                <a16:creationId xmlns:a16="http://schemas.microsoft.com/office/drawing/2014/main" id="{EABBF229-12BE-7240-8C47-530FA268D1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A46F71-EFA1-F84E-B63A-EFF577A7E274}"/>
              </a:ext>
            </a:extLst>
          </p:cNvPr>
          <p:cNvSpPr>
            <a:spLocks noGrp="1"/>
          </p:cNvSpPr>
          <p:nvPr>
            <p:ph type="sldNum" sz="quarter" idx="12"/>
          </p:nvPr>
        </p:nvSpPr>
        <p:spPr/>
        <p:txBody>
          <a:bodyPr/>
          <a:lstStyle/>
          <a:p>
            <a:fld id="{69752ADB-664C-E040-A8B5-ADEA3E470498}" type="slidenum">
              <a:rPr lang="en-US" smtClean="0"/>
              <a:t>‹#›</a:t>
            </a:fld>
            <a:endParaRPr lang="en-US"/>
          </a:p>
        </p:txBody>
      </p:sp>
    </p:spTree>
    <p:extLst>
      <p:ext uri="{BB962C8B-B14F-4D97-AF65-F5344CB8AC3E}">
        <p14:creationId xmlns:p14="http://schemas.microsoft.com/office/powerpoint/2010/main" val="3358370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9F783B0-C189-9248-9374-C3851D12A000}" type="datetimeFigureOut">
              <a:rPr lang="en-US" smtClean="0"/>
              <a:t>10/22/18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44127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F8FFD81-3213-4789-B5DF-194594E817CD}" type="datetimeFigureOut">
              <a:rPr lang="en-US" smtClean="0"/>
              <a:t>10/22/18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12FCA20-D3C1-4D02-835D-77BA55FE14B2}" type="slidenum">
              <a:rPr lang="en-US" smtClean="0"/>
              <a:t>‹#›</a:t>
            </a:fld>
            <a:endParaRPr lang="en-US"/>
          </a:p>
        </p:txBody>
      </p:sp>
      <p:sp>
        <p:nvSpPr>
          <p:cNvPr id="7" name="Rectangle 6"/>
          <p:cNvSpPr/>
          <p:nvPr userDrawn="1"/>
        </p:nvSpPr>
        <p:spPr>
          <a:xfrm>
            <a:off x="6574971" y="3692071"/>
            <a:ext cx="2569029" cy="145142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982671"/>
      </p:ext>
    </p:extLst>
  </p:cSld>
  <p:clrMap bg1="lt1" tx1="dk1" bg2="lt2" tx2="dk2" accent1="accent1" accent2="accent2" accent3="accent3" accent4="accent4" accent5="accent5" accent6="accent6" hlink="hlink" folHlink="folHlink"/>
  <p:sldLayoutIdLst>
    <p:sldLayoutId id="2147483678" r:id="rId1"/>
    <p:sldLayoutId id="2147483660" r:id="rId2"/>
    <p:sldLayoutId id="2147483668" r:id="rId3"/>
    <p:sldLayoutId id="2147483673" r:id="rId4"/>
    <p:sldLayoutId id="2147483666" r:id="rId5"/>
    <p:sldLayoutId id="2147483667" r:id="rId6"/>
    <p:sldLayoutId id="2147483691" r:id="rId7"/>
    <p:sldLayoutId id="2147483692" r:id="rId8"/>
  </p:sldLayoutIdLst>
  <p:txStyles>
    <p:titleStyle>
      <a:lvl1pPr algn="l" defTabSz="914400" rtl="0" eaLnBrk="1" latinLnBrk="0" hangingPunct="1">
        <a:spcBef>
          <a:spcPct val="0"/>
        </a:spcBef>
        <a:buNone/>
        <a:defRPr sz="3200" kern="1200" baseline="0">
          <a:solidFill>
            <a:schemeClr val="tx1"/>
          </a:solidFill>
          <a:latin typeface="Helvetica Neue" charset="0"/>
          <a:ea typeface="+mj-ea"/>
          <a:cs typeface="+mj-cs"/>
        </a:defRPr>
      </a:lvl1pPr>
    </p:titleStyle>
    <p:bodyStyle>
      <a:lvl1pPr marL="342900" indent="-342900" algn="l" defTabSz="914400" rtl="0" eaLnBrk="1" latinLnBrk="0" hangingPunct="1">
        <a:spcBef>
          <a:spcPct val="20000"/>
        </a:spcBef>
        <a:buClr>
          <a:schemeClr val="accent2"/>
        </a:buClr>
        <a:buFont typeface="Arial" panose="020B0604020202020204" pitchFamily="34" charset="0"/>
        <a:buChar char="•"/>
        <a:defRPr sz="20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18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16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59F783B0-C189-9248-9374-C3851D12A000}" type="datetimeFigureOut">
              <a:rPr lang="en-US" smtClean="0"/>
              <a:t>10/22/18</a:t>
            </a:fld>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D0DBE92-7D83-6C40-B90C-DDFD8E85BD1A}" type="slidenum">
              <a:rPr lang="en-US" smtClean="0"/>
              <a:t>‹#›</a:t>
            </a:fld>
            <a:endParaRPr lang="en-US"/>
          </a:p>
        </p:txBody>
      </p:sp>
    </p:spTree>
    <p:extLst>
      <p:ext uri="{BB962C8B-B14F-4D97-AF65-F5344CB8AC3E}">
        <p14:creationId xmlns:p14="http://schemas.microsoft.com/office/powerpoint/2010/main" val="75756974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Zipf's_law"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hyperlink" Target="https://nlp.stanford.edu/IR-book/information-retrieval-book.html"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Dot_product#Proof_of_the_geometric_interpretation"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A5D43B0D-CD7D-CB4D-A9D4-83F27140D849}"/>
              </a:ext>
            </a:extLst>
          </p:cNvPr>
          <p:cNvSpPr>
            <a:spLocks noGrp="1" noChangeArrowheads="1"/>
          </p:cNvSpPr>
          <p:nvPr>
            <p:ph type="title"/>
          </p:nvPr>
        </p:nvSpPr>
        <p:spPr/>
        <p:txBody>
          <a:bodyPr>
            <a:normAutofit/>
          </a:bodyPr>
          <a:lstStyle/>
          <a:p>
            <a:r>
              <a:rPr lang="en-US" altLang="en-US">
                <a:solidFill>
                  <a:srgbClr val="262626"/>
                </a:solidFill>
                <a:latin typeface="Helvetica Neue" panose="02000503000000020004" pitchFamily="2" charset="0"/>
                <a:ea typeface="ＭＳ Ｐゴシック" panose="020B0600070205080204" pitchFamily="34" charset="-128"/>
              </a:rPr>
              <a:t>Text/Web Search II:</a:t>
            </a:r>
            <a:br>
              <a:rPr lang="en-US" altLang="en-US">
                <a:solidFill>
                  <a:srgbClr val="262626"/>
                </a:solidFill>
                <a:latin typeface="Helvetica Neue" panose="02000503000000020004" pitchFamily="2" charset="0"/>
                <a:ea typeface="ＭＳ Ｐゴシック" panose="020B0600070205080204" pitchFamily="34" charset="-128"/>
              </a:rPr>
            </a:br>
            <a:r>
              <a:rPr lang="en-US" altLang="en-US">
                <a:solidFill>
                  <a:srgbClr val="262626"/>
                </a:solidFill>
                <a:latin typeface="Helvetica Neue" panose="02000503000000020004" pitchFamily="2" charset="0"/>
                <a:ea typeface="ＭＳ Ｐゴシック" panose="020B0600070205080204" pitchFamily="34" charset="-128"/>
              </a:rPr>
              <a:t>Ranking &amp; Crawling</a:t>
            </a:r>
          </a:p>
        </p:txBody>
      </p:sp>
      <p:sp>
        <p:nvSpPr>
          <p:cNvPr id="2" name="Content Placeholder 1">
            <a:extLst>
              <a:ext uri="{FF2B5EF4-FFF2-40B4-BE49-F238E27FC236}">
                <a16:creationId xmlns:a16="http://schemas.microsoft.com/office/drawing/2014/main" id="{95FD3D40-414C-C045-86BF-3227B9A069A8}"/>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1149050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recision is the number of reported true positives over number of total positives. Recal is the number of reported true positives over all  true positives" title="Precision and Recal"/>
          <p:cNvPicPr>
            <a:picLocks noChangeAspect="1"/>
          </p:cNvPicPr>
          <p:nvPr/>
        </p:nvPicPr>
        <p:blipFill rotWithShape="1">
          <a:blip r:embed="rId2">
            <a:extLst>
              <a:ext uri="{28A0092B-C50C-407E-A947-70E740481C1C}">
                <a14:useLocalDpi xmlns:a14="http://schemas.microsoft.com/office/drawing/2010/main" val="0"/>
              </a:ext>
            </a:extLst>
          </a:blip>
          <a:srcRect t="68519"/>
          <a:stretch/>
        </p:blipFill>
        <p:spPr>
          <a:xfrm>
            <a:off x="4878123" y="1276350"/>
            <a:ext cx="4127578" cy="2362200"/>
          </a:xfrm>
          <a:prstGeom prst="rect">
            <a:avLst/>
          </a:prstGeom>
        </p:spPr>
      </p:pic>
      <p:sp>
        <p:nvSpPr>
          <p:cNvPr id="71682" name="Rectangle 2">
            <a:extLst>
              <a:ext uri="{FF2B5EF4-FFF2-40B4-BE49-F238E27FC236}">
                <a16:creationId xmlns:a16="http://schemas.microsoft.com/office/drawing/2014/main" id="{6F91118E-BCA2-1E41-950F-0CE257BE2ACC}"/>
              </a:ext>
            </a:extLst>
          </p:cNvPr>
          <p:cNvSpPr>
            <a:spLocks noGrp="1" noChangeArrowheads="1"/>
          </p:cNvSpPr>
          <p:nvPr>
            <p:ph type="title"/>
          </p:nvPr>
        </p:nvSpPr>
        <p:spPr>
          <a:xfrm>
            <a:off x="457200" y="381001"/>
            <a:ext cx="8229600" cy="857250"/>
          </a:xfrm>
        </p:spPr>
        <p:txBody>
          <a:bodyPr/>
          <a:lstStyle/>
          <a:p>
            <a:r>
              <a:rPr lang="en-US" altLang="en-US" dirty="0"/>
              <a:t>Precision and Recall</a:t>
            </a:r>
          </a:p>
        </p:txBody>
      </p:sp>
      <p:pic>
        <p:nvPicPr>
          <p:cNvPr id="7" name="Picture 6" descr="A circle cut in half with false positives on the right and true positives on the left. In the rectangle outside true positives is false negatives and in the rectangle outside false positives is true negatives" title="Top k"/>
          <p:cNvPicPr>
            <a:picLocks noChangeAspect="1"/>
          </p:cNvPicPr>
          <p:nvPr/>
        </p:nvPicPr>
        <p:blipFill rotWithShape="1">
          <a:blip r:embed="rId2">
            <a:extLst>
              <a:ext uri="{28A0092B-C50C-407E-A947-70E740481C1C}">
                <a14:useLocalDpi xmlns:a14="http://schemas.microsoft.com/office/drawing/2010/main" val="0"/>
              </a:ext>
            </a:extLst>
          </a:blip>
          <a:srcRect b="32346"/>
          <a:stretch/>
        </p:blipFill>
        <p:spPr>
          <a:xfrm>
            <a:off x="1905000" y="1612505"/>
            <a:ext cx="2829388" cy="3479800"/>
          </a:xfrm>
          <a:prstGeom prst="rect">
            <a:avLst/>
          </a:prstGeom>
        </p:spPr>
      </p:pic>
    </p:spTree>
    <p:extLst>
      <p:ext uri="{BB962C8B-B14F-4D97-AF65-F5344CB8AC3E}">
        <p14:creationId xmlns:p14="http://schemas.microsoft.com/office/powerpoint/2010/main" val="4036753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The remainder of this lecture is just for fun :-)</a:t>
            </a:r>
          </a:p>
        </p:txBody>
      </p:sp>
      <p:sp>
        <p:nvSpPr>
          <p:cNvPr id="5" name="Subtitle 4"/>
          <p:cNvSpPr>
            <a:spLocks noGrp="1"/>
          </p:cNvSpPr>
          <p:nvPr>
            <p:ph idx="1"/>
          </p:nvPr>
        </p:nvSpPr>
        <p:spPr/>
        <p:txBody>
          <a:bodyPr/>
          <a:lstStyle/>
          <a:p>
            <a:r>
              <a:rPr lang="en-US" dirty="0"/>
              <a:t>It will not be tested on any exams.</a:t>
            </a:r>
          </a:p>
        </p:txBody>
      </p:sp>
    </p:spTree>
    <p:extLst>
      <p:ext uri="{BB962C8B-B14F-4D97-AF65-F5344CB8AC3E}">
        <p14:creationId xmlns:p14="http://schemas.microsoft.com/office/powerpoint/2010/main" val="2922024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BE35058-3101-2344-9030-EF21830AB0C3}"/>
              </a:ext>
            </a:extLst>
          </p:cNvPr>
          <p:cNvSpPr>
            <a:spLocks noGrp="1" noChangeArrowheads="1"/>
          </p:cNvSpPr>
          <p:nvPr>
            <p:ph type="title"/>
          </p:nvPr>
        </p:nvSpPr>
        <p:spPr/>
        <p:txBody>
          <a:bodyPr/>
          <a:lstStyle/>
          <a:p>
            <a:r>
              <a:rPr lang="en-US" altLang="en-US"/>
              <a:t>Parallelizing (!!)</a:t>
            </a:r>
          </a:p>
        </p:txBody>
      </p:sp>
      <p:sp>
        <p:nvSpPr>
          <p:cNvPr id="68611" name="Rectangle 3">
            <a:extLst>
              <a:ext uri="{FF2B5EF4-FFF2-40B4-BE49-F238E27FC236}">
                <a16:creationId xmlns:a16="http://schemas.microsoft.com/office/drawing/2014/main" id="{D96B76F7-8F59-4B4B-908E-D59DAE9FE106}"/>
              </a:ext>
            </a:extLst>
          </p:cNvPr>
          <p:cNvSpPr>
            <a:spLocks noGrp="1" noChangeArrowheads="1"/>
          </p:cNvSpPr>
          <p:nvPr>
            <p:ph type="body" idx="1"/>
          </p:nvPr>
        </p:nvSpPr>
        <p:spPr/>
        <p:txBody>
          <a:bodyPr>
            <a:normAutofit/>
          </a:bodyPr>
          <a:lstStyle/>
          <a:p>
            <a:pPr marL="457189" indent="-457189">
              <a:buFont typeface="+mj-lt"/>
              <a:buAutoNum type="arabicPeriod"/>
            </a:pPr>
            <a:r>
              <a:rPr lang="en-US" altLang="en-US" sz="1800" dirty="0"/>
              <a:t>Partition </a:t>
            </a:r>
            <a:r>
              <a:rPr lang="en-US" altLang="en-US" sz="1800" dirty="0" err="1"/>
              <a:t>InvertedFile</a:t>
            </a:r>
            <a:r>
              <a:rPr lang="en-US" altLang="en-US" sz="1800" dirty="0"/>
              <a:t> by </a:t>
            </a:r>
            <a:r>
              <a:rPr lang="en-US" altLang="en-US" sz="1800" dirty="0" err="1"/>
              <a:t>DocID</a:t>
            </a:r>
            <a:endParaRPr lang="en-US" altLang="en-US" sz="1800" dirty="0"/>
          </a:p>
          <a:p>
            <a:pPr lvl="1"/>
            <a:r>
              <a:rPr lang="en-US" altLang="en-US" sz="1600" dirty="0"/>
              <a:t>Get </a:t>
            </a:r>
            <a:r>
              <a:rPr lang="ja-JP" altLang="en-US" sz="1600" dirty="0"/>
              <a:t>“</a:t>
            </a:r>
            <a:r>
              <a:rPr lang="en-US" altLang="ja-JP" sz="1600" dirty="0"/>
              <a:t>top k</a:t>
            </a:r>
            <a:r>
              <a:rPr lang="ja-JP" altLang="en-US" sz="1600" dirty="0"/>
              <a:t>”</a:t>
            </a:r>
            <a:r>
              <a:rPr lang="en-US" altLang="ja-JP" sz="1600" dirty="0"/>
              <a:t> or fewer from each node</a:t>
            </a:r>
          </a:p>
          <a:p>
            <a:pPr marL="457189" indent="-457189">
              <a:spcBef>
                <a:spcPts val="1224"/>
              </a:spcBef>
              <a:buFont typeface="+mj-lt"/>
              <a:buAutoNum type="arabicPeriod"/>
            </a:pPr>
            <a:r>
              <a:rPr lang="en-US" altLang="en-US" sz="1800" dirty="0"/>
              <a:t>Partition </a:t>
            </a:r>
            <a:r>
              <a:rPr lang="en-US" altLang="en-US" sz="1800" dirty="0" err="1"/>
              <a:t>InvertedFile</a:t>
            </a:r>
            <a:r>
              <a:rPr lang="en-US" altLang="en-US" sz="1800" dirty="0"/>
              <a:t> by term</a:t>
            </a:r>
          </a:p>
          <a:p>
            <a:pPr lvl="1"/>
            <a:r>
              <a:rPr lang="en-US" altLang="en-US" sz="1600" dirty="0"/>
              <a:t>“Distributed” Join</a:t>
            </a:r>
          </a:p>
          <a:p>
            <a:pPr lvl="1"/>
            <a:r>
              <a:rPr lang="en-US" altLang="en-US" sz="1600" dirty="0"/>
              <a:t>top k: parallel (or not?)</a:t>
            </a:r>
          </a:p>
          <a:p>
            <a:pPr>
              <a:spcBef>
                <a:spcPts val="1224"/>
              </a:spcBef>
            </a:pPr>
            <a:r>
              <a:rPr lang="en-US" altLang="en-US" sz="1800" dirty="0"/>
              <a:t>Pros/cons?</a:t>
            </a:r>
          </a:p>
        </p:txBody>
      </p:sp>
      <p:sp>
        <p:nvSpPr>
          <p:cNvPr id="68614" name="AutoShape 200" descr="Berkeley, Database, and Research Tables joined on Σi qTermRanki*DocTermRanking and sorted. This is broken up over many machines" title="Join">
            <a:extLst>
              <a:ext uri="{FF2B5EF4-FFF2-40B4-BE49-F238E27FC236}">
                <a16:creationId xmlns:a16="http://schemas.microsoft.com/office/drawing/2014/main" id="{3A5D07DF-5912-5E48-84DD-7778D21DFD80}"/>
              </a:ext>
            </a:extLst>
          </p:cNvPr>
          <p:cNvSpPr>
            <a:spLocks noChangeArrowheads="1"/>
          </p:cNvSpPr>
          <p:nvPr/>
        </p:nvSpPr>
        <p:spPr bwMode="auto">
          <a:xfrm>
            <a:off x="6151366" y="182762"/>
            <a:ext cx="784622" cy="548879"/>
          </a:xfrm>
          <a:prstGeom prst="irregularSeal1">
            <a:avLst/>
          </a:prstGeom>
          <a:solidFill>
            <a:schemeClr val="accent1"/>
          </a:solidFill>
          <a:ln w="9525">
            <a:solidFill>
              <a:schemeClr val="tx1"/>
            </a:solidFill>
            <a:miter lim="800000"/>
            <a:headEnd/>
            <a:tailEnd/>
          </a:ln>
        </p:spPr>
        <p:txBody>
          <a:bodyPr wrap="none" anchor="ct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algn="ctr" eaLnBrk="1" hangingPunct="1"/>
            <a:r>
              <a:rPr lang="en-US" altLang="en-US" sz="900" dirty="0">
                <a:solidFill>
                  <a:schemeClr val="bg1"/>
                </a:solidFill>
              </a:rPr>
              <a:t>top k</a:t>
            </a:r>
            <a:endParaRPr lang="en-US" altLang="en-US" sz="900" dirty="0"/>
          </a:p>
        </p:txBody>
      </p:sp>
      <p:sp>
        <p:nvSpPr>
          <p:cNvPr id="68616" name="AutoShape 264" descr="Berkeley, Database, and Research Tables joined on Σi qTermRanki*DocTermRanking and sorted. This is broken up over many machines" title="Join">
            <a:extLst>
              <a:ext uri="{FF2B5EF4-FFF2-40B4-BE49-F238E27FC236}">
                <a16:creationId xmlns:a16="http://schemas.microsoft.com/office/drawing/2014/main" id="{BACA58A4-C953-B842-B9BD-36B248C3DAD2}"/>
              </a:ext>
            </a:extLst>
          </p:cNvPr>
          <p:cNvSpPr>
            <a:spLocks noChangeArrowheads="1"/>
          </p:cNvSpPr>
          <p:nvPr/>
        </p:nvSpPr>
        <p:spPr bwMode="auto">
          <a:xfrm>
            <a:off x="4544020" y="685207"/>
            <a:ext cx="1843088" cy="983456"/>
          </a:xfrm>
          <a:prstGeom prst="roundRect">
            <a:avLst>
              <a:gd name="adj" fmla="val 1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endParaRPr lang="en-US" altLang="en-US" sz="900"/>
          </a:p>
        </p:txBody>
      </p:sp>
      <p:sp>
        <p:nvSpPr>
          <p:cNvPr id="68617" name="AutoShape 265" descr="Berkeley, Database, and Research Tables joined on Σi qTermRanki*DocTermRanking and sorted. This is broken up over many machines" title="Join">
            <a:extLst>
              <a:ext uri="{FF2B5EF4-FFF2-40B4-BE49-F238E27FC236}">
                <a16:creationId xmlns:a16="http://schemas.microsoft.com/office/drawing/2014/main" id="{3E781251-1630-8D4D-8531-E499EC2DA145}"/>
              </a:ext>
            </a:extLst>
          </p:cNvPr>
          <p:cNvSpPr>
            <a:spLocks noChangeArrowheads="1"/>
          </p:cNvSpPr>
          <p:nvPr/>
        </p:nvSpPr>
        <p:spPr bwMode="auto">
          <a:xfrm>
            <a:off x="6784777" y="676873"/>
            <a:ext cx="1843088" cy="983456"/>
          </a:xfrm>
          <a:prstGeom prst="roundRect">
            <a:avLst>
              <a:gd name="adj" fmla="val 1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endParaRPr lang="en-US" altLang="en-US" sz="900"/>
          </a:p>
        </p:txBody>
      </p:sp>
      <p:sp>
        <p:nvSpPr>
          <p:cNvPr id="68618" name="Line 266" descr="Berkeley, Database, and Research Tables joined on Σi qTermRanki*DocTermRanking and sorted. This is broken up over many machines" title="Join">
            <a:extLst>
              <a:ext uri="{FF2B5EF4-FFF2-40B4-BE49-F238E27FC236}">
                <a16:creationId xmlns:a16="http://schemas.microsoft.com/office/drawing/2014/main" id="{4A2C6334-BBD6-6E4D-816C-8D2093FBB2A4}"/>
              </a:ext>
            </a:extLst>
          </p:cNvPr>
          <p:cNvSpPr>
            <a:spLocks noChangeShapeType="1"/>
          </p:cNvSpPr>
          <p:nvPr/>
        </p:nvSpPr>
        <p:spPr bwMode="auto">
          <a:xfrm flipV="1">
            <a:off x="5481044" y="479227"/>
            <a:ext cx="815578"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68619" name="Line 267" descr="Berkeley, Database, and Research Tables joined on Σi qTermRanki*DocTermRanking and sorted. This is broken up over many machines" title="Join">
            <a:extLst>
              <a:ext uri="{FF2B5EF4-FFF2-40B4-BE49-F238E27FC236}">
                <a16:creationId xmlns:a16="http://schemas.microsoft.com/office/drawing/2014/main" id="{2EA3A582-33C5-5B4E-84B2-2964D107B119}"/>
              </a:ext>
            </a:extLst>
          </p:cNvPr>
          <p:cNvSpPr>
            <a:spLocks noChangeShapeType="1"/>
          </p:cNvSpPr>
          <p:nvPr/>
        </p:nvSpPr>
        <p:spPr bwMode="auto">
          <a:xfrm flipH="1" flipV="1">
            <a:off x="6837165" y="494705"/>
            <a:ext cx="853679"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cxnSp>
        <p:nvCxnSpPr>
          <p:cNvPr id="68636" name="AutoShape 319" descr="Berkeley, Database, and Research Tables joined on Σi qTermRanki*DocTermRanking and sorted. This is broken up over many machines" title="Join">
            <a:extLst>
              <a:ext uri="{FF2B5EF4-FFF2-40B4-BE49-F238E27FC236}">
                <a16:creationId xmlns:a16="http://schemas.microsoft.com/office/drawing/2014/main" id="{3B990152-E06B-4040-921C-C391BDF34C43}"/>
              </a:ext>
            </a:extLst>
          </p:cNvPr>
          <p:cNvCxnSpPr>
            <a:cxnSpLocks noChangeShapeType="1"/>
            <a:endCxn id="68678" idx="2"/>
          </p:cNvCxnSpPr>
          <p:nvPr/>
        </p:nvCxnSpPr>
        <p:spPr bwMode="auto">
          <a:xfrm flipV="1">
            <a:off x="4119301" y="3884329"/>
            <a:ext cx="821531" cy="24645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8637" name="Text Box 322" descr="Berkeley, Database, and Research Tables joined on Σi qTermRanki*DocTermRanking and sorted. This is broken up over many machines" title="Join">
            <a:extLst>
              <a:ext uri="{FF2B5EF4-FFF2-40B4-BE49-F238E27FC236}">
                <a16:creationId xmlns:a16="http://schemas.microsoft.com/office/drawing/2014/main" id="{197CCCF9-7DD9-8649-BCB5-30484FDDF085}"/>
              </a:ext>
            </a:extLst>
          </p:cNvPr>
          <p:cNvSpPr txBox="1">
            <a:spLocks noChangeArrowheads="1"/>
          </p:cNvSpPr>
          <p:nvPr/>
        </p:nvSpPr>
        <p:spPr bwMode="auto">
          <a:xfrm>
            <a:off x="4371714" y="3699782"/>
            <a:ext cx="18473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endParaRPr lang="en-US" altLang="en-US" sz="900">
              <a:solidFill>
                <a:schemeClr val="tx1"/>
              </a:solidFill>
              <a:latin typeface="Times" pitchFamily="2" charset="0"/>
              <a:ea typeface="ＭＳ Ｐゴシック" panose="020B0600070205080204" pitchFamily="34" charset="-128"/>
            </a:endParaRPr>
          </a:p>
        </p:txBody>
      </p:sp>
      <p:sp>
        <p:nvSpPr>
          <p:cNvPr id="68639" name="AutoShape 328" descr="Berkeley, Database, and Research Tables joined on Σi qTermRanki*DocTermRanking and sorted. This is broken up over many machines" title="Join">
            <a:extLst>
              <a:ext uri="{FF2B5EF4-FFF2-40B4-BE49-F238E27FC236}">
                <a16:creationId xmlns:a16="http://schemas.microsoft.com/office/drawing/2014/main" id="{17122667-EF23-814B-BB05-F8C582C4B080}"/>
              </a:ext>
            </a:extLst>
          </p:cNvPr>
          <p:cNvSpPr>
            <a:spLocks noChangeArrowheads="1"/>
          </p:cNvSpPr>
          <p:nvPr/>
        </p:nvSpPr>
        <p:spPr bwMode="auto">
          <a:xfrm>
            <a:off x="3594235" y="4136428"/>
            <a:ext cx="822722" cy="528638"/>
          </a:xfrm>
          <a:prstGeom prst="roundRect">
            <a:avLst>
              <a:gd name="adj" fmla="val 1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endParaRPr lang="en-US" altLang="en-US" sz="800"/>
          </a:p>
        </p:txBody>
      </p:sp>
      <p:cxnSp>
        <p:nvCxnSpPr>
          <p:cNvPr id="68656" name="AutoShape 345" descr="Berkeley, Database, and Research Tables joined on Σi qTermRanki*DocTermRanking and sorted. This is broken up over many machines" title="Join">
            <a:extLst>
              <a:ext uri="{FF2B5EF4-FFF2-40B4-BE49-F238E27FC236}">
                <a16:creationId xmlns:a16="http://schemas.microsoft.com/office/drawing/2014/main" id="{9E3A325B-9BDF-A04B-ABBA-E43AC9645B0B}"/>
              </a:ext>
            </a:extLst>
          </p:cNvPr>
          <p:cNvCxnSpPr>
            <a:cxnSpLocks noChangeShapeType="1"/>
            <a:endCxn id="68678" idx="2"/>
          </p:cNvCxnSpPr>
          <p:nvPr/>
        </p:nvCxnSpPr>
        <p:spPr bwMode="auto">
          <a:xfrm flipH="1" flipV="1">
            <a:off x="4940832" y="3884328"/>
            <a:ext cx="79772" cy="2559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8675" name="AutoShape 364" descr="Berkeley, Database, and Research Tables joined on Σi qTermRanki*DocTermRanking and sorted. This is broken up over many machines" title="Join">
            <a:extLst>
              <a:ext uri="{FF2B5EF4-FFF2-40B4-BE49-F238E27FC236}">
                <a16:creationId xmlns:a16="http://schemas.microsoft.com/office/drawing/2014/main" id="{6DE94834-DB63-424C-A63C-1D54F40ECFC8}"/>
              </a:ext>
            </a:extLst>
          </p:cNvPr>
          <p:cNvCxnSpPr>
            <a:cxnSpLocks noChangeShapeType="1"/>
            <a:endCxn id="68678" idx="2"/>
          </p:cNvCxnSpPr>
          <p:nvPr/>
        </p:nvCxnSpPr>
        <p:spPr bwMode="auto">
          <a:xfrm flipH="1" flipV="1">
            <a:off x="4940831" y="3884330"/>
            <a:ext cx="1009650" cy="26431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8678" name="AutoShape 367" descr="Berkeley, Database, and Research Tables joined on Σi qTermRanki*DocTermRanking and sorted. This is broken up over many machines" title="Join">
            <a:extLst>
              <a:ext uri="{FF2B5EF4-FFF2-40B4-BE49-F238E27FC236}">
                <a16:creationId xmlns:a16="http://schemas.microsoft.com/office/drawing/2014/main" id="{EEF1C8C4-B2FA-894D-B4D5-16F57FA2AE81}"/>
              </a:ext>
            </a:extLst>
          </p:cNvPr>
          <p:cNvSpPr>
            <a:spLocks noChangeArrowheads="1"/>
          </p:cNvSpPr>
          <p:nvPr/>
        </p:nvSpPr>
        <p:spPr bwMode="auto">
          <a:xfrm>
            <a:off x="4701516" y="3335451"/>
            <a:ext cx="609600" cy="548879"/>
          </a:xfrm>
          <a:prstGeom prst="irregularSeal1">
            <a:avLst/>
          </a:prstGeom>
          <a:solidFill>
            <a:schemeClr val="accent1"/>
          </a:solidFill>
          <a:ln w="9525">
            <a:solidFill>
              <a:schemeClr val="tx1"/>
            </a:solidFill>
            <a:miter lim="800000"/>
            <a:headEnd/>
            <a:tailEnd/>
          </a:ln>
        </p:spPr>
        <p:txBody>
          <a:bodyPr wrap="none" anchor="ct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algn="ctr" eaLnBrk="1" hangingPunct="1"/>
            <a:r>
              <a:rPr lang="en-US" altLang="en-US" sz="900">
                <a:solidFill>
                  <a:schemeClr val="bg1"/>
                </a:solidFill>
              </a:rPr>
              <a:t>Join</a:t>
            </a:r>
            <a:endParaRPr lang="en-US" altLang="en-US" sz="900"/>
          </a:p>
        </p:txBody>
      </p:sp>
      <p:sp>
        <p:nvSpPr>
          <p:cNvPr id="68679" name="AutoShape 368" descr="Berkeley, Database, and Research Tables joined on Σi qTermRanki*DocTermRanking and sorted. This is broken up over many machines" title="Join">
            <a:extLst>
              <a:ext uri="{FF2B5EF4-FFF2-40B4-BE49-F238E27FC236}">
                <a16:creationId xmlns:a16="http://schemas.microsoft.com/office/drawing/2014/main" id="{E4096786-278F-7044-8F71-59F65EDBF4C3}"/>
              </a:ext>
            </a:extLst>
          </p:cNvPr>
          <p:cNvSpPr>
            <a:spLocks noChangeArrowheads="1"/>
          </p:cNvSpPr>
          <p:nvPr/>
        </p:nvSpPr>
        <p:spPr bwMode="auto">
          <a:xfrm>
            <a:off x="4771641" y="2144670"/>
            <a:ext cx="784622" cy="548878"/>
          </a:xfrm>
          <a:prstGeom prst="irregularSeal1">
            <a:avLst/>
          </a:prstGeom>
          <a:solidFill>
            <a:schemeClr val="accent1"/>
          </a:solidFill>
          <a:ln w="9525">
            <a:solidFill>
              <a:schemeClr val="tx1"/>
            </a:solidFill>
            <a:miter lim="800000"/>
            <a:headEnd/>
            <a:tailEnd/>
          </a:ln>
        </p:spPr>
        <p:txBody>
          <a:bodyPr wrap="none" anchor="ct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algn="ctr" eaLnBrk="1" hangingPunct="1"/>
            <a:r>
              <a:rPr lang="en-US" altLang="en-US" sz="900">
                <a:solidFill>
                  <a:schemeClr val="bg1"/>
                </a:solidFill>
              </a:rPr>
              <a:t>top k</a:t>
            </a:r>
            <a:endParaRPr lang="en-US" altLang="en-US" sz="900"/>
          </a:p>
        </p:txBody>
      </p:sp>
      <p:sp>
        <p:nvSpPr>
          <p:cNvPr id="68680" name="Line 369" descr="Berkeley, Database, and Research Tables joined on Σi qTermRanki*DocTermRanking and sorted. This is broken up over many machines" title="Join">
            <a:extLst>
              <a:ext uri="{FF2B5EF4-FFF2-40B4-BE49-F238E27FC236}">
                <a16:creationId xmlns:a16="http://schemas.microsoft.com/office/drawing/2014/main" id="{D5905810-CD0C-E945-9E82-A041BD263CA3}"/>
              </a:ext>
            </a:extLst>
          </p:cNvPr>
          <p:cNvSpPr>
            <a:spLocks noChangeShapeType="1"/>
          </p:cNvSpPr>
          <p:nvPr/>
        </p:nvSpPr>
        <p:spPr bwMode="auto">
          <a:xfrm flipV="1">
            <a:off x="4937260" y="3221151"/>
            <a:ext cx="98822" cy="1762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2" name="TextBox 1"/>
          <p:cNvSpPr txBox="1"/>
          <p:nvPr/>
        </p:nvSpPr>
        <p:spPr>
          <a:xfrm>
            <a:off x="5178026" y="205980"/>
            <a:ext cx="455415" cy="369332"/>
          </a:xfrm>
          <a:prstGeom prst="rect">
            <a:avLst/>
          </a:prstGeom>
          <a:noFill/>
        </p:spPr>
        <p:txBody>
          <a:bodyPr wrap="square" rtlCol="0">
            <a:spAutoFit/>
          </a:bodyPr>
          <a:lstStyle/>
          <a:p>
            <a:r>
              <a:rPr lang="en-US" dirty="0">
                <a:latin typeface="Helvetica Neue" charset="0"/>
                <a:ea typeface="Helvetica Neue" charset="0"/>
                <a:cs typeface="Helvetica Neue" charset="0"/>
              </a:rPr>
              <a:t>1.</a:t>
            </a:r>
          </a:p>
        </p:txBody>
      </p:sp>
      <p:sp>
        <p:nvSpPr>
          <p:cNvPr id="5" name="TextBox 4"/>
          <p:cNvSpPr txBox="1"/>
          <p:nvPr/>
        </p:nvSpPr>
        <p:spPr>
          <a:xfrm>
            <a:off x="3655229" y="4050892"/>
            <a:ext cx="766764" cy="261610"/>
          </a:xfrm>
          <a:prstGeom prst="rect">
            <a:avLst/>
          </a:prstGeom>
          <a:noFill/>
        </p:spPr>
        <p:txBody>
          <a:bodyPr wrap="square" rtlCol="0">
            <a:spAutoFit/>
          </a:bodyPr>
          <a:lstStyle/>
          <a:p>
            <a:r>
              <a:rPr lang="en-US" sz="1100" dirty="0" err="1">
                <a:latin typeface="Symbol" charset="2"/>
                <a:ea typeface="Symbol" charset="2"/>
                <a:cs typeface="Symbol" charset="2"/>
              </a:rPr>
              <a:t>s</a:t>
            </a:r>
            <a:r>
              <a:rPr lang="en-US" sz="1100" baseline="-25000" dirty="0" err="1">
                <a:latin typeface="Helvetica Neue" charset="0"/>
                <a:ea typeface="Helvetica Neue" charset="0"/>
                <a:cs typeface="Helvetica Neue" charset="0"/>
              </a:rPr>
              <a:t>Berkeley</a:t>
            </a:r>
            <a:endParaRPr lang="en-US" sz="2000" baseline="-25000" dirty="0">
              <a:latin typeface="Helvetica Neue" charset="0"/>
              <a:ea typeface="Helvetica Neue" charset="0"/>
              <a:cs typeface="Helvetica Neue" charset="0"/>
            </a:endParaRPr>
          </a:p>
        </p:txBody>
      </p:sp>
      <p:pic>
        <p:nvPicPr>
          <p:cNvPr id="7" name="Picture 6" descr="Table containing docID and DTRank" title="Berkeley Database"/>
          <p:cNvPicPr>
            <a:picLocks noChangeAspect="1"/>
          </p:cNvPicPr>
          <p:nvPr/>
        </p:nvPicPr>
        <p:blipFill>
          <a:blip r:embed="rId3"/>
          <a:stretch>
            <a:fillRect/>
          </a:stretch>
        </p:blipFill>
        <p:spPr>
          <a:xfrm>
            <a:off x="3736454" y="4302770"/>
            <a:ext cx="533091" cy="362295"/>
          </a:xfrm>
          <a:prstGeom prst="rect">
            <a:avLst/>
          </a:prstGeom>
        </p:spPr>
      </p:pic>
      <p:sp>
        <p:nvSpPr>
          <p:cNvPr id="221" name="AutoShape 328" descr="Berkeley, Database, and Research Tables joined on Σi qTermRanki*DocTermRanking and sorted. This is broken up over many machines" title="Join">
            <a:extLst>
              <a:ext uri="{FF2B5EF4-FFF2-40B4-BE49-F238E27FC236}">
                <a16:creationId xmlns:a16="http://schemas.microsoft.com/office/drawing/2014/main" id="{17122667-EF23-814B-BB05-F8C582C4B080}"/>
              </a:ext>
            </a:extLst>
          </p:cNvPr>
          <p:cNvSpPr>
            <a:spLocks noChangeArrowheads="1"/>
          </p:cNvSpPr>
          <p:nvPr/>
        </p:nvSpPr>
        <p:spPr bwMode="auto">
          <a:xfrm>
            <a:off x="4565821" y="4126669"/>
            <a:ext cx="822722" cy="528638"/>
          </a:xfrm>
          <a:prstGeom prst="roundRect">
            <a:avLst>
              <a:gd name="adj" fmla="val 1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endParaRPr lang="en-US" altLang="en-US" sz="800"/>
          </a:p>
        </p:txBody>
      </p:sp>
      <p:pic>
        <p:nvPicPr>
          <p:cNvPr id="223" name="Picture 222" descr="Table containing DocId and DTRank" title="Database"/>
          <p:cNvPicPr>
            <a:picLocks noChangeAspect="1"/>
          </p:cNvPicPr>
          <p:nvPr/>
        </p:nvPicPr>
        <p:blipFill>
          <a:blip r:embed="rId3"/>
          <a:stretch>
            <a:fillRect/>
          </a:stretch>
        </p:blipFill>
        <p:spPr>
          <a:xfrm>
            <a:off x="4708040" y="4293011"/>
            <a:ext cx="533091" cy="362295"/>
          </a:xfrm>
          <a:prstGeom prst="rect">
            <a:avLst/>
          </a:prstGeom>
        </p:spPr>
      </p:pic>
      <p:sp>
        <p:nvSpPr>
          <p:cNvPr id="224" name="TextBox 223"/>
          <p:cNvSpPr txBox="1"/>
          <p:nvPr/>
        </p:nvSpPr>
        <p:spPr>
          <a:xfrm>
            <a:off x="4618220" y="4039737"/>
            <a:ext cx="766764" cy="261610"/>
          </a:xfrm>
          <a:prstGeom prst="rect">
            <a:avLst/>
          </a:prstGeom>
          <a:noFill/>
        </p:spPr>
        <p:txBody>
          <a:bodyPr wrap="square" rtlCol="0">
            <a:spAutoFit/>
          </a:bodyPr>
          <a:lstStyle/>
          <a:p>
            <a:r>
              <a:rPr lang="en-US" sz="1100" dirty="0" err="1">
                <a:latin typeface="Symbol" charset="2"/>
                <a:ea typeface="Symbol" charset="2"/>
                <a:cs typeface="Symbol" charset="2"/>
              </a:rPr>
              <a:t>s</a:t>
            </a:r>
            <a:r>
              <a:rPr lang="en-US" sz="1100" baseline="-25000" dirty="0" err="1">
                <a:latin typeface="Helvetica Neue" charset="0"/>
                <a:ea typeface="Helvetica Neue" charset="0"/>
                <a:cs typeface="Helvetica Neue" charset="0"/>
              </a:rPr>
              <a:t>Database</a:t>
            </a:r>
            <a:endParaRPr lang="en-US" sz="2000" baseline="-25000" dirty="0">
              <a:latin typeface="Helvetica Neue" charset="0"/>
              <a:ea typeface="Helvetica Neue" charset="0"/>
              <a:cs typeface="Helvetica Neue" charset="0"/>
            </a:endParaRPr>
          </a:p>
        </p:txBody>
      </p:sp>
      <p:sp>
        <p:nvSpPr>
          <p:cNvPr id="225" name="AutoShape 328" descr="Berkeley, Database, and Research Tables joined on Σi qTermRanki*DocTermRanking and sorted. This is broken up over many machines" title="Join">
            <a:extLst>
              <a:ext uri="{FF2B5EF4-FFF2-40B4-BE49-F238E27FC236}">
                <a16:creationId xmlns:a16="http://schemas.microsoft.com/office/drawing/2014/main" id="{17122667-EF23-814B-BB05-F8C582C4B080}"/>
              </a:ext>
            </a:extLst>
          </p:cNvPr>
          <p:cNvSpPr>
            <a:spLocks noChangeArrowheads="1"/>
          </p:cNvSpPr>
          <p:nvPr/>
        </p:nvSpPr>
        <p:spPr bwMode="auto">
          <a:xfrm>
            <a:off x="5556262" y="4126669"/>
            <a:ext cx="822722" cy="528638"/>
          </a:xfrm>
          <a:prstGeom prst="roundRect">
            <a:avLst>
              <a:gd name="adj" fmla="val 1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endParaRPr lang="en-US" altLang="en-US" sz="800"/>
          </a:p>
        </p:txBody>
      </p:sp>
      <p:pic>
        <p:nvPicPr>
          <p:cNvPr id="226" name="Picture 225" descr="Table containing DocId and DTRank" title="Research"/>
          <p:cNvPicPr>
            <a:picLocks noChangeAspect="1"/>
          </p:cNvPicPr>
          <p:nvPr/>
        </p:nvPicPr>
        <p:blipFill>
          <a:blip r:embed="rId3"/>
          <a:stretch>
            <a:fillRect/>
          </a:stretch>
        </p:blipFill>
        <p:spPr>
          <a:xfrm>
            <a:off x="5698481" y="4293011"/>
            <a:ext cx="533091" cy="362295"/>
          </a:xfrm>
          <a:prstGeom prst="rect">
            <a:avLst/>
          </a:prstGeom>
        </p:spPr>
      </p:pic>
      <p:sp>
        <p:nvSpPr>
          <p:cNvPr id="227" name="TextBox 226"/>
          <p:cNvSpPr txBox="1"/>
          <p:nvPr/>
        </p:nvSpPr>
        <p:spPr>
          <a:xfrm>
            <a:off x="5608661" y="4039737"/>
            <a:ext cx="766764" cy="261610"/>
          </a:xfrm>
          <a:prstGeom prst="rect">
            <a:avLst/>
          </a:prstGeom>
          <a:noFill/>
        </p:spPr>
        <p:txBody>
          <a:bodyPr wrap="square" rtlCol="0">
            <a:spAutoFit/>
          </a:bodyPr>
          <a:lstStyle/>
          <a:p>
            <a:r>
              <a:rPr lang="en-US" sz="1100" dirty="0" err="1">
                <a:latin typeface="Symbol" charset="2"/>
                <a:ea typeface="Symbol" charset="2"/>
                <a:cs typeface="Symbol" charset="2"/>
              </a:rPr>
              <a:t>s</a:t>
            </a:r>
            <a:r>
              <a:rPr lang="en-US" sz="1100" baseline="-25000" dirty="0" err="1">
                <a:latin typeface="Helvetica Neue" charset="0"/>
                <a:ea typeface="Helvetica Neue" charset="0"/>
                <a:cs typeface="Helvetica Neue" charset="0"/>
              </a:rPr>
              <a:t>Research</a:t>
            </a:r>
            <a:endParaRPr lang="en-US" sz="2000" baseline="-25000" dirty="0">
              <a:latin typeface="Helvetica Neue" charset="0"/>
              <a:ea typeface="Helvetica Neue" charset="0"/>
              <a:cs typeface="Helvetica Neue" charset="0"/>
            </a:endParaRPr>
          </a:p>
        </p:txBody>
      </p:sp>
      <p:pic>
        <p:nvPicPr>
          <p:cNvPr id="8" name="Picture 7" descr="Join and Sort on Berkeley, Database, and Research from machine 1" title="Join"/>
          <p:cNvPicPr>
            <a:picLocks noChangeAspect="1"/>
          </p:cNvPicPr>
          <p:nvPr/>
        </p:nvPicPr>
        <p:blipFill>
          <a:blip r:embed="rId4"/>
          <a:stretch>
            <a:fillRect/>
          </a:stretch>
        </p:blipFill>
        <p:spPr>
          <a:xfrm>
            <a:off x="4668974" y="765073"/>
            <a:ext cx="1482391" cy="794430"/>
          </a:xfrm>
          <a:prstGeom prst="rect">
            <a:avLst/>
          </a:prstGeom>
        </p:spPr>
      </p:pic>
      <p:pic>
        <p:nvPicPr>
          <p:cNvPr id="248" name="Picture 247" descr="Join and Sort on Berkeley, Database, and Research from matchine 2" title="Query Plan"/>
          <p:cNvPicPr>
            <a:picLocks noChangeAspect="1"/>
          </p:cNvPicPr>
          <p:nvPr/>
        </p:nvPicPr>
        <p:blipFill>
          <a:blip r:embed="rId4"/>
          <a:stretch>
            <a:fillRect/>
          </a:stretch>
        </p:blipFill>
        <p:spPr>
          <a:xfrm>
            <a:off x="6916922" y="754858"/>
            <a:ext cx="1482391" cy="794430"/>
          </a:xfrm>
          <a:prstGeom prst="rect">
            <a:avLst/>
          </a:prstGeom>
        </p:spPr>
      </p:pic>
      <p:grpSp>
        <p:nvGrpSpPr>
          <p:cNvPr id="29" name="Group 87" descr="Berkeley, Database, and Research Tables joined on Σi qTermRanki*DocTermRanking and sorted&#13;&#10;" title="Join">
            <a:extLst>
              <a:ext uri="{FF2B5EF4-FFF2-40B4-BE49-F238E27FC236}">
                <a16:creationId xmlns:a16="http://schemas.microsoft.com/office/drawing/2014/main" id="{490EE1AF-0EAF-E54C-B7EB-0F6D96B811EE}"/>
              </a:ext>
            </a:extLst>
          </p:cNvPr>
          <p:cNvGrpSpPr>
            <a:grpSpLocks/>
          </p:cNvGrpSpPr>
          <p:nvPr/>
        </p:nvGrpSpPr>
        <p:grpSpPr bwMode="auto">
          <a:xfrm>
            <a:off x="4530065" y="2986003"/>
            <a:ext cx="1028700" cy="300037"/>
            <a:chOff x="3600" y="-39"/>
            <a:chExt cx="864" cy="252"/>
          </a:xfrm>
        </p:grpSpPr>
        <p:sp>
          <p:nvSpPr>
            <p:cNvPr id="30" name="AutoShape 85">
              <a:extLst>
                <a:ext uri="{FF2B5EF4-FFF2-40B4-BE49-F238E27FC236}">
                  <a16:creationId xmlns:a16="http://schemas.microsoft.com/office/drawing/2014/main" id="{A54E21DE-D549-8849-85FC-0E43DF4DAE5C}"/>
                </a:ext>
              </a:extLst>
            </p:cNvPr>
            <p:cNvSpPr>
              <a:spLocks noChangeArrowheads="1"/>
            </p:cNvSpPr>
            <p:nvPr/>
          </p:nvSpPr>
          <p:spPr bwMode="auto">
            <a:xfrm>
              <a:off x="3600" y="0"/>
              <a:ext cx="864" cy="144"/>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endParaRPr lang="en-US" altLang="en-US" sz="900"/>
            </a:p>
          </p:txBody>
        </p:sp>
        <p:sp>
          <p:nvSpPr>
            <p:cNvPr id="31" name="Text Box 86">
              <a:extLst>
                <a:ext uri="{FF2B5EF4-FFF2-40B4-BE49-F238E27FC236}">
                  <a16:creationId xmlns:a16="http://schemas.microsoft.com/office/drawing/2014/main" id="{74D9CB2B-DBAA-584A-8DE1-FC97FCDB4849}"/>
                </a:ext>
              </a:extLst>
            </p:cNvPr>
            <p:cNvSpPr txBox="1">
              <a:spLocks noChangeArrowheads="1"/>
            </p:cNvSpPr>
            <p:nvPr/>
          </p:nvSpPr>
          <p:spPr bwMode="auto">
            <a:xfrm>
              <a:off x="3840" y="-39"/>
              <a:ext cx="3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r>
                <a:rPr lang="en-US" altLang="en-US" sz="1350">
                  <a:solidFill>
                    <a:schemeClr val="tx1"/>
                  </a:solidFill>
                  <a:latin typeface="Times" pitchFamily="2" charset="0"/>
                  <a:ea typeface="ＭＳ Ｐゴシック" panose="020B0600070205080204" pitchFamily="34" charset="-128"/>
                </a:rPr>
                <a:t>Sort</a:t>
              </a:r>
            </a:p>
          </p:txBody>
        </p:sp>
      </p:grpSp>
      <p:sp>
        <p:nvSpPr>
          <p:cNvPr id="33" name="Line 369" descr="Berkeley, Database, and Research Tables joined on Σi qTermRanki*DocTermRanking and sorted. This is broken up over many machines" title="Join">
            <a:extLst>
              <a:ext uri="{FF2B5EF4-FFF2-40B4-BE49-F238E27FC236}">
                <a16:creationId xmlns:a16="http://schemas.microsoft.com/office/drawing/2014/main" id="{D5905810-CD0C-E945-9E82-A041BD263CA3}"/>
              </a:ext>
            </a:extLst>
          </p:cNvPr>
          <p:cNvSpPr>
            <a:spLocks noChangeShapeType="1"/>
          </p:cNvSpPr>
          <p:nvPr/>
        </p:nvSpPr>
        <p:spPr bwMode="auto">
          <a:xfrm flipV="1">
            <a:off x="5120021" y="2702740"/>
            <a:ext cx="2238" cy="3369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34" name="TextBox 33"/>
          <p:cNvSpPr txBox="1"/>
          <p:nvPr/>
        </p:nvSpPr>
        <p:spPr>
          <a:xfrm>
            <a:off x="4293854" y="2321586"/>
            <a:ext cx="455415" cy="369332"/>
          </a:xfrm>
          <a:prstGeom prst="rect">
            <a:avLst/>
          </a:prstGeom>
          <a:noFill/>
        </p:spPr>
        <p:txBody>
          <a:bodyPr wrap="square" rtlCol="0">
            <a:spAutoFit/>
          </a:bodyPr>
          <a:lstStyle/>
          <a:p>
            <a:r>
              <a:rPr lang="en-US" dirty="0">
                <a:latin typeface="Helvetica Neue" charset="0"/>
                <a:ea typeface="Helvetica Neue" charset="0"/>
                <a:cs typeface="Helvetica Neue" charset="0"/>
              </a:rPr>
              <a:t>2.</a:t>
            </a:r>
          </a:p>
        </p:txBody>
      </p:sp>
    </p:spTree>
    <p:extLst>
      <p:ext uri="{BB962C8B-B14F-4D97-AF65-F5344CB8AC3E}">
        <p14:creationId xmlns:p14="http://schemas.microsoft.com/office/powerpoint/2010/main" val="2436946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Occurrence is a </a:t>
            </a:r>
            <a:r>
              <a:rPr lang="en-US" dirty="0" err="1"/>
              <a:t>Zipf</a:t>
            </a:r>
            <a:r>
              <a:rPr lang="en-US" dirty="0"/>
              <a:t> Distribution</a:t>
            </a:r>
          </a:p>
        </p:txBody>
      </p:sp>
      <p:grpSp>
        <p:nvGrpSpPr>
          <p:cNvPr id="5" name="Group 4" descr="Negative linear relationship between log(frequency) and log(rank)" title="Graph 2">
            <a:extLst>
              <a:ext uri="{FF2B5EF4-FFF2-40B4-BE49-F238E27FC236}">
                <a16:creationId xmlns:a16="http://schemas.microsoft.com/office/drawing/2014/main" id="{8DFEBEDD-0848-E344-985A-7E97A24FBDE5}"/>
              </a:ext>
            </a:extLst>
          </p:cNvPr>
          <p:cNvGrpSpPr/>
          <p:nvPr/>
        </p:nvGrpSpPr>
        <p:grpSpPr>
          <a:xfrm>
            <a:off x="3555599" y="1538083"/>
            <a:ext cx="3379209" cy="2151009"/>
            <a:chOff x="3555598" y="1538083"/>
            <a:chExt cx="3379209" cy="2151009"/>
          </a:xfrm>
        </p:grpSpPr>
        <p:sp>
          <p:nvSpPr>
            <p:cNvPr id="22" name="TextBox 21"/>
            <p:cNvSpPr txBox="1"/>
            <p:nvPr/>
          </p:nvSpPr>
          <p:spPr>
            <a:xfrm>
              <a:off x="3555598" y="2315895"/>
              <a:ext cx="1249894" cy="307777"/>
            </a:xfrm>
            <a:prstGeom prst="rect">
              <a:avLst/>
            </a:prstGeom>
            <a:noFill/>
          </p:spPr>
          <p:txBody>
            <a:bodyPr wrap="none" rtlCol="0">
              <a:spAutoFit/>
            </a:bodyPr>
            <a:lstStyle/>
            <a:p>
              <a:r>
                <a:rPr lang="en-US" sz="1400" dirty="0"/>
                <a:t>log(frequency)</a:t>
              </a:r>
            </a:p>
          </p:txBody>
        </p:sp>
        <p:grpSp>
          <p:nvGrpSpPr>
            <p:cNvPr id="4" name="Group 3">
              <a:extLst>
                <a:ext uri="{FF2B5EF4-FFF2-40B4-BE49-F238E27FC236}">
                  <a16:creationId xmlns:a16="http://schemas.microsoft.com/office/drawing/2014/main" id="{C14BDEE9-C25B-2343-9630-417B94C221DB}"/>
                </a:ext>
              </a:extLst>
            </p:cNvPr>
            <p:cNvGrpSpPr/>
            <p:nvPr/>
          </p:nvGrpSpPr>
          <p:grpSpPr>
            <a:xfrm>
              <a:off x="4717705" y="1538083"/>
              <a:ext cx="2217102" cy="2151009"/>
              <a:chOff x="4717705" y="1538083"/>
              <a:chExt cx="2217102" cy="2151009"/>
            </a:xfrm>
          </p:grpSpPr>
          <p:grpSp>
            <p:nvGrpSpPr>
              <p:cNvPr id="17" name="Group 16"/>
              <p:cNvGrpSpPr/>
              <p:nvPr/>
            </p:nvGrpSpPr>
            <p:grpSpPr>
              <a:xfrm>
                <a:off x="4717705" y="1538083"/>
                <a:ext cx="2217102" cy="1797651"/>
                <a:chOff x="1141920" y="1590322"/>
                <a:chExt cx="2819400" cy="2286000"/>
              </a:xfrm>
            </p:grpSpPr>
            <p:cxnSp>
              <p:nvCxnSpPr>
                <p:cNvPr id="18" name="Straight Connector 17"/>
                <p:cNvCxnSpPr/>
                <p:nvPr/>
              </p:nvCxnSpPr>
              <p:spPr>
                <a:xfrm>
                  <a:off x="1141920" y="1590322"/>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141920" y="3871383"/>
                  <a:ext cx="28194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407904" y="3381315"/>
                <a:ext cx="836639" cy="307777"/>
              </a:xfrm>
              <a:prstGeom prst="rect">
                <a:avLst/>
              </a:prstGeom>
              <a:noFill/>
            </p:spPr>
            <p:txBody>
              <a:bodyPr wrap="none" rtlCol="0">
                <a:spAutoFit/>
              </a:bodyPr>
              <a:lstStyle/>
              <a:p>
                <a:r>
                  <a:rPr lang="en-US" sz="1400" dirty="0"/>
                  <a:t>log(rank)</a:t>
                </a:r>
              </a:p>
            </p:txBody>
          </p:sp>
          <p:cxnSp>
            <p:nvCxnSpPr>
              <p:cNvPr id="24" name="Straight Connector 23"/>
              <p:cNvCxnSpPr/>
              <p:nvPr/>
            </p:nvCxnSpPr>
            <p:spPr>
              <a:xfrm>
                <a:off x="4805556" y="1538083"/>
                <a:ext cx="2129251" cy="1567067"/>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30" name="TextBox 29" descr="George K. Zipf (1949) Human Behavior and the Principle of Least Effort&#13;&#10;" title="Sources"/>
          <p:cNvSpPr txBox="1"/>
          <p:nvPr/>
        </p:nvSpPr>
        <p:spPr>
          <a:xfrm>
            <a:off x="6220332" y="1014293"/>
            <a:ext cx="2743200" cy="738664"/>
          </a:xfrm>
          <a:prstGeom prst="rect">
            <a:avLst/>
          </a:prstGeom>
          <a:noFill/>
        </p:spPr>
        <p:txBody>
          <a:bodyPr wrap="square" rtlCol="0">
            <a:spAutoFit/>
          </a:bodyPr>
          <a:lstStyle/>
          <a:p>
            <a:r>
              <a:rPr lang="en-US" sz="1400" dirty="0">
                <a:latin typeface="Helvetica Neue" charset="0"/>
                <a:ea typeface="Helvetica Neue" charset="0"/>
                <a:cs typeface="Helvetica Neue" charset="0"/>
              </a:rPr>
              <a:t>George K. </a:t>
            </a:r>
            <a:r>
              <a:rPr lang="en-US" sz="1400" dirty="0" err="1">
                <a:latin typeface="Helvetica Neue" charset="0"/>
                <a:ea typeface="Helvetica Neue" charset="0"/>
                <a:cs typeface="Helvetica Neue" charset="0"/>
              </a:rPr>
              <a:t>Zipf</a:t>
            </a:r>
            <a:r>
              <a:rPr lang="en-US" sz="1400" dirty="0">
                <a:latin typeface="Helvetica Neue" charset="0"/>
                <a:ea typeface="Helvetica Neue" charset="0"/>
                <a:cs typeface="Helvetica Neue" charset="0"/>
              </a:rPr>
              <a:t> (1949) </a:t>
            </a:r>
            <a:r>
              <a:rPr lang="en-US" sz="1400" i="1" dirty="0">
                <a:latin typeface="Helvetica Neue" charset="0"/>
                <a:ea typeface="Helvetica Neue" charset="0"/>
                <a:cs typeface="Helvetica Neue" charset="0"/>
              </a:rPr>
              <a:t>Human Behavior and the Principle of Least Effort</a:t>
            </a:r>
          </a:p>
        </p:txBody>
      </p:sp>
      <p:sp>
        <p:nvSpPr>
          <p:cNvPr id="31" name="TextBox 30" title="Examples of Power Laws: y = ax-k&#13;&#10;"/>
          <p:cNvSpPr txBox="1"/>
          <p:nvPr/>
        </p:nvSpPr>
        <p:spPr>
          <a:xfrm>
            <a:off x="3094993" y="4527518"/>
            <a:ext cx="2953822" cy="338554"/>
          </a:xfrm>
          <a:prstGeom prst="rect">
            <a:avLst/>
          </a:prstGeom>
          <a:noFill/>
        </p:spPr>
        <p:txBody>
          <a:bodyPr wrap="none" rtlCol="0">
            <a:spAutoFit/>
          </a:bodyPr>
          <a:lstStyle/>
          <a:p>
            <a:r>
              <a:rPr lang="en-US" sz="1600" dirty="0"/>
              <a:t>Examples of </a:t>
            </a:r>
            <a:r>
              <a:rPr lang="en-US" sz="1600" i="1" dirty="0"/>
              <a:t>Power Laws: </a:t>
            </a:r>
            <a:r>
              <a:rPr lang="en-US" sz="1600" i="1" dirty="0">
                <a:latin typeface="Times New Roman" charset="0"/>
                <a:ea typeface="Times New Roman" charset="0"/>
                <a:cs typeface="Times New Roman" charset="0"/>
              </a:rPr>
              <a:t>y = ax</a:t>
            </a:r>
            <a:r>
              <a:rPr lang="en-US" sz="1600" i="1" baseline="30000" dirty="0">
                <a:latin typeface="Times New Roman" charset="0"/>
                <a:ea typeface="Times New Roman" charset="0"/>
                <a:cs typeface="Times New Roman" charset="0"/>
              </a:rPr>
              <a:t>-k</a:t>
            </a:r>
          </a:p>
        </p:txBody>
      </p:sp>
      <p:grpSp>
        <p:nvGrpSpPr>
          <p:cNvPr id="3" name="Group 2" descr="The upper right quadrant for a 1/x graph where the leftmsot part is highlighted. Similar to Pareto Principle A.k.a. the “80-20” rule:80% of mass in 20% of terms&#13;&#10;" title="Graph">
            <a:extLst>
              <a:ext uri="{FF2B5EF4-FFF2-40B4-BE49-F238E27FC236}">
                <a16:creationId xmlns:a16="http://schemas.microsoft.com/office/drawing/2014/main" id="{2F626720-EF18-7D42-BAF0-2C887ED3F72C}"/>
              </a:ext>
            </a:extLst>
          </p:cNvPr>
          <p:cNvGrpSpPr/>
          <p:nvPr/>
        </p:nvGrpSpPr>
        <p:grpSpPr>
          <a:xfrm>
            <a:off x="194236" y="1521994"/>
            <a:ext cx="3361362" cy="2610209"/>
            <a:chOff x="194236" y="1521993"/>
            <a:chExt cx="3361362" cy="2610210"/>
          </a:xfrm>
        </p:grpSpPr>
        <p:sp>
          <p:nvSpPr>
            <p:cNvPr id="26" name="Freeform 25"/>
            <p:cNvSpPr/>
            <p:nvPr/>
          </p:nvSpPr>
          <p:spPr>
            <a:xfrm>
              <a:off x="1327504" y="1527526"/>
              <a:ext cx="452086" cy="1795389"/>
            </a:xfrm>
            <a:custGeom>
              <a:avLst/>
              <a:gdLst>
                <a:gd name="connsiteX0" fmla="*/ 56445 w 2291645"/>
                <a:gd name="connsiteY0" fmla="*/ 0 h 1794933"/>
                <a:gd name="connsiteX1" fmla="*/ 135467 w 2291645"/>
                <a:gd name="connsiteY1" fmla="*/ 11289 h 1794933"/>
                <a:gd name="connsiteX2" fmla="*/ 124178 w 2291645"/>
                <a:gd name="connsiteY2" fmla="*/ 45155 h 1794933"/>
                <a:gd name="connsiteX3" fmla="*/ 112889 w 2291645"/>
                <a:gd name="connsiteY3" fmla="*/ 395111 h 1794933"/>
                <a:gd name="connsiteX4" fmla="*/ 124178 w 2291645"/>
                <a:gd name="connsiteY4" fmla="*/ 440266 h 1794933"/>
                <a:gd name="connsiteX5" fmla="*/ 135467 w 2291645"/>
                <a:gd name="connsiteY5" fmla="*/ 474133 h 1794933"/>
                <a:gd name="connsiteX6" fmla="*/ 146756 w 2291645"/>
                <a:gd name="connsiteY6" fmla="*/ 530578 h 1794933"/>
                <a:gd name="connsiteX7" fmla="*/ 169334 w 2291645"/>
                <a:gd name="connsiteY7" fmla="*/ 711200 h 1794933"/>
                <a:gd name="connsiteX8" fmla="*/ 180623 w 2291645"/>
                <a:gd name="connsiteY8" fmla="*/ 756355 h 1794933"/>
                <a:gd name="connsiteX9" fmla="*/ 203200 w 2291645"/>
                <a:gd name="connsiteY9" fmla="*/ 948266 h 1794933"/>
                <a:gd name="connsiteX10" fmla="*/ 214489 w 2291645"/>
                <a:gd name="connsiteY10" fmla="*/ 1207911 h 1794933"/>
                <a:gd name="connsiteX11" fmla="*/ 225778 w 2291645"/>
                <a:gd name="connsiteY11" fmla="*/ 1298222 h 1794933"/>
                <a:gd name="connsiteX12" fmla="*/ 237067 w 2291645"/>
                <a:gd name="connsiteY12" fmla="*/ 1399822 h 1794933"/>
                <a:gd name="connsiteX13" fmla="*/ 270934 w 2291645"/>
                <a:gd name="connsiteY13" fmla="*/ 1467555 h 1794933"/>
                <a:gd name="connsiteX14" fmla="*/ 304800 w 2291645"/>
                <a:gd name="connsiteY14" fmla="*/ 1512711 h 1794933"/>
                <a:gd name="connsiteX15" fmla="*/ 338667 w 2291645"/>
                <a:gd name="connsiteY15" fmla="*/ 1546578 h 1794933"/>
                <a:gd name="connsiteX16" fmla="*/ 361245 w 2291645"/>
                <a:gd name="connsiteY16" fmla="*/ 1580444 h 1794933"/>
                <a:gd name="connsiteX17" fmla="*/ 428978 w 2291645"/>
                <a:gd name="connsiteY17" fmla="*/ 1603022 h 1794933"/>
                <a:gd name="connsiteX18" fmla="*/ 474134 w 2291645"/>
                <a:gd name="connsiteY18" fmla="*/ 1625600 h 1794933"/>
                <a:gd name="connsiteX19" fmla="*/ 869245 w 2291645"/>
                <a:gd name="connsiteY19" fmla="*/ 1648178 h 1794933"/>
                <a:gd name="connsiteX20" fmla="*/ 1016000 w 2291645"/>
                <a:gd name="connsiteY20" fmla="*/ 1659466 h 1794933"/>
                <a:gd name="connsiteX21" fmla="*/ 1061156 w 2291645"/>
                <a:gd name="connsiteY21" fmla="*/ 1670755 h 1794933"/>
                <a:gd name="connsiteX22" fmla="*/ 1580445 w 2291645"/>
                <a:gd name="connsiteY22" fmla="*/ 1682044 h 1794933"/>
                <a:gd name="connsiteX23" fmla="*/ 2291645 w 2291645"/>
                <a:gd name="connsiteY23" fmla="*/ 1704622 h 1794933"/>
                <a:gd name="connsiteX24" fmla="*/ 2280356 w 2291645"/>
                <a:gd name="connsiteY24" fmla="*/ 1738489 h 1794933"/>
                <a:gd name="connsiteX25" fmla="*/ 2156178 w 2291645"/>
                <a:gd name="connsiteY25" fmla="*/ 1783644 h 1794933"/>
                <a:gd name="connsiteX26" fmla="*/ 1851378 w 2291645"/>
                <a:gd name="connsiteY26" fmla="*/ 1794933 h 1794933"/>
                <a:gd name="connsiteX27" fmla="*/ 654756 w 2291645"/>
                <a:gd name="connsiteY27" fmla="*/ 1783644 h 1794933"/>
                <a:gd name="connsiteX28" fmla="*/ 474134 w 2291645"/>
                <a:gd name="connsiteY28" fmla="*/ 1772355 h 1794933"/>
                <a:gd name="connsiteX29" fmla="*/ 22578 w 2291645"/>
                <a:gd name="connsiteY29" fmla="*/ 1761066 h 1794933"/>
                <a:gd name="connsiteX30" fmla="*/ 0 w 2291645"/>
                <a:gd name="connsiteY30" fmla="*/ 1614311 h 1794933"/>
                <a:gd name="connsiteX31" fmla="*/ 22578 w 2291645"/>
                <a:gd name="connsiteY31" fmla="*/ 1196622 h 1794933"/>
                <a:gd name="connsiteX32" fmla="*/ 33867 w 2291645"/>
                <a:gd name="connsiteY32" fmla="*/ 1128889 h 1794933"/>
                <a:gd name="connsiteX33" fmla="*/ 45156 w 2291645"/>
                <a:gd name="connsiteY33" fmla="*/ 1038578 h 1794933"/>
                <a:gd name="connsiteX34" fmla="*/ 56445 w 2291645"/>
                <a:gd name="connsiteY34" fmla="*/ 891822 h 1794933"/>
                <a:gd name="connsiteX35" fmla="*/ 79023 w 2291645"/>
                <a:gd name="connsiteY35" fmla="*/ 778933 h 1794933"/>
                <a:gd name="connsiteX36" fmla="*/ 90311 w 2291645"/>
                <a:gd name="connsiteY36" fmla="*/ 699911 h 1794933"/>
                <a:gd name="connsiteX37" fmla="*/ 79023 w 2291645"/>
                <a:gd name="connsiteY37" fmla="*/ 440266 h 1794933"/>
                <a:gd name="connsiteX38" fmla="*/ 56445 w 2291645"/>
                <a:gd name="connsiteY38" fmla="*/ 180622 h 1794933"/>
                <a:gd name="connsiteX39" fmla="*/ 45156 w 2291645"/>
                <a:gd name="connsiteY39" fmla="*/ 33866 h 1794933"/>
                <a:gd name="connsiteX40" fmla="*/ 56445 w 2291645"/>
                <a:gd name="connsiteY40" fmla="*/ 0 h 1794933"/>
                <a:gd name="connsiteX41" fmla="*/ 56445 w 2291645"/>
                <a:gd name="connsiteY41" fmla="*/ 0 h 1794933"/>
                <a:gd name="connsiteX0" fmla="*/ 36193 w 2271393"/>
                <a:gd name="connsiteY0" fmla="*/ 0 h 1794933"/>
                <a:gd name="connsiteX1" fmla="*/ 115215 w 2271393"/>
                <a:gd name="connsiteY1" fmla="*/ 11289 h 1794933"/>
                <a:gd name="connsiteX2" fmla="*/ 103926 w 2271393"/>
                <a:gd name="connsiteY2" fmla="*/ 45155 h 1794933"/>
                <a:gd name="connsiteX3" fmla="*/ 92637 w 2271393"/>
                <a:gd name="connsiteY3" fmla="*/ 395111 h 1794933"/>
                <a:gd name="connsiteX4" fmla="*/ 103926 w 2271393"/>
                <a:gd name="connsiteY4" fmla="*/ 440266 h 1794933"/>
                <a:gd name="connsiteX5" fmla="*/ 115215 w 2271393"/>
                <a:gd name="connsiteY5" fmla="*/ 474133 h 1794933"/>
                <a:gd name="connsiteX6" fmla="*/ 126504 w 2271393"/>
                <a:gd name="connsiteY6" fmla="*/ 530578 h 1794933"/>
                <a:gd name="connsiteX7" fmla="*/ 149082 w 2271393"/>
                <a:gd name="connsiteY7" fmla="*/ 711200 h 1794933"/>
                <a:gd name="connsiteX8" fmla="*/ 160371 w 2271393"/>
                <a:gd name="connsiteY8" fmla="*/ 756355 h 1794933"/>
                <a:gd name="connsiteX9" fmla="*/ 182948 w 2271393"/>
                <a:gd name="connsiteY9" fmla="*/ 948266 h 1794933"/>
                <a:gd name="connsiteX10" fmla="*/ 194237 w 2271393"/>
                <a:gd name="connsiteY10" fmla="*/ 1207911 h 1794933"/>
                <a:gd name="connsiteX11" fmla="*/ 205526 w 2271393"/>
                <a:gd name="connsiteY11" fmla="*/ 1298222 h 1794933"/>
                <a:gd name="connsiteX12" fmla="*/ 216815 w 2271393"/>
                <a:gd name="connsiteY12" fmla="*/ 1399822 h 1794933"/>
                <a:gd name="connsiteX13" fmla="*/ 250682 w 2271393"/>
                <a:gd name="connsiteY13" fmla="*/ 1467555 h 1794933"/>
                <a:gd name="connsiteX14" fmla="*/ 284548 w 2271393"/>
                <a:gd name="connsiteY14" fmla="*/ 1512711 h 1794933"/>
                <a:gd name="connsiteX15" fmla="*/ 318415 w 2271393"/>
                <a:gd name="connsiteY15" fmla="*/ 1546578 h 1794933"/>
                <a:gd name="connsiteX16" fmla="*/ 340993 w 2271393"/>
                <a:gd name="connsiteY16" fmla="*/ 1580444 h 1794933"/>
                <a:gd name="connsiteX17" fmla="*/ 408726 w 2271393"/>
                <a:gd name="connsiteY17" fmla="*/ 1603022 h 1794933"/>
                <a:gd name="connsiteX18" fmla="*/ 453882 w 2271393"/>
                <a:gd name="connsiteY18" fmla="*/ 1625600 h 1794933"/>
                <a:gd name="connsiteX19" fmla="*/ 848993 w 2271393"/>
                <a:gd name="connsiteY19" fmla="*/ 1648178 h 1794933"/>
                <a:gd name="connsiteX20" fmla="*/ 995748 w 2271393"/>
                <a:gd name="connsiteY20" fmla="*/ 1659466 h 1794933"/>
                <a:gd name="connsiteX21" fmla="*/ 1040904 w 2271393"/>
                <a:gd name="connsiteY21" fmla="*/ 1670755 h 1794933"/>
                <a:gd name="connsiteX22" fmla="*/ 1560193 w 2271393"/>
                <a:gd name="connsiteY22" fmla="*/ 1682044 h 1794933"/>
                <a:gd name="connsiteX23" fmla="*/ 2271393 w 2271393"/>
                <a:gd name="connsiteY23" fmla="*/ 1704622 h 1794933"/>
                <a:gd name="connsiteX24" fmla="*/ 2260104 w 2271393"/>
                <a:gd name="connsiteY24" fmla="*/ 1738489 h 1794933"/>
                <a:gd name="connsiteX25" fmla="*/ 2135926 w 2271393"/>
                <a:gd name="connsiteY25" fmla="*/ 1783644 h 1794933"/>
                <a:gd name="connsiteX26" fmla="*/ 1831126 w 2271393"/>
                <a:gd name="connsiteY26" fmla="*/ 1794933 h 1794933"/>
                <a:gd name="connsiteX27" fmla="*/ 634504 w 2271393"/>
                <a:gd name="connsiteY27" fmla="*/ 1783644 h 1794933"/>
                <a:gd name="connsiteX28" fmla="*/ 453882 w 2271393"/>
                <a:gd name="connsiteY28" fmla="*/ 1772355 h 1794933"/>
                <a:gd name="connsiteX29" fmla="*/ 2326 w 2271393"/>
                <a:gd name="connsiteY29" fmla="*/ 1761066 h 1794933"/>
                <a:gd name="connsiteX30" fmla="*/ 11720 w 2271393"/>
                <a:gd name="connsiteY30" fmla="*/ 1256224 h 1794933"/>
                <a:gd name="connsiteX31" fmla="*/ 2326 w 2271393"/>
                <a:gd name="connsiteY31" fmla="*/ 1196622 h 1794933"/>
                <a:gd name="connsiteX32" fmla="*/ 13615 w 2271393"/>
                <a:gd name="connsiteY32" fmla="*/ 1128889 h 1794933"/>
                <a:gd name="connsiteX33" fmla="*/ 24904 w 2271393"/>
                <a:gd name="connsiteY33" fmla="*/ 1038578 h 1794933"/>
                <a:gd name="connsiteX34" fmla="*/ 36193 w 2271393"/>
                <a:gd name="connsiteY34" fmla="*/ 891822 h 1794933"/>
                <a:gd name="connsiteX35" fmla="*/ 58771 w 2271393"/>
                <a:gd name="connsiteY35" fmla="*/ 778933 h 1794933"/>
                <a:gd name="connsiteX36" fmla="*/ 70059 w 2271393"/>
                <a:gd name="connsiteY36" fmla="*/ 699911 h 1794933"/>
                <a:gd name="connsiteX37" fmla="*/ 58771 w 2271393"/>
                <a:gd name="connsiteY37" fmla="*/ 440266 h 1794933"/>
                <a:gd name="connsiteX38" fmla="*/ 36193 w 2271393"/>
                <a:gd name="connsiteY38" fmla="*/ 180622 h 1794933"/>
                <a:gd name="connsiteX39" fmla="*/ 24904 w 2271393"/>
                <a:gd name="connsiteY39" fmla="*/ 33866 h 1794933"/>
                <a:gd name="connsiteX40" fmla="*/ 36193 w 2271393"/>
                <a:gd name="connsiteY40" fmla="*/ 0 h 1794933"/>
                <a:gd name="connsiteX41" fmla="*/ 36193 w 2271393"/>
                <a:gd name="connsiteY41" fmla="*/ 0 h 1794933"/>
                <a:gd name="connsiteX0" fmla="*/ 36193 w 2271393"/>
                <a:gd name="connsiteY0" fmla="*/ 0 h 1794933"/>
                <a:gd name="connsiteX1" fmla="*/ 115215 w 2271393"/>
                <a:gd name="connsiteY1" fmla="*/ 11289 h 1794933"/>
                <a:gd name="connsiteX2" fmla="*/ 103926 w 2271393"/>
                <a:gd name="connsiteY2" fmla="*/ 45155 h 1794933"/>
                <a:gd name="connsiteX3" fmla="*/ 92637 w 2271393"/>
                <a:gd name="connsiteY3" fmla="*/ 395111 h 1794933"/>
                <a:gd name="connsiteX4" fmla="*/ 103926 w 2271393"/>
                <a:gd name="connsiteY4" fmla="*/ 440266 h 1794933"/>
                <a:gd name="connsiteX5" fmla="*/ 115215 w 2271393"/>
                <a:gd name="connsiteY5" fmla="*/ 474133 h 1794933"/>
                <a:gd name="connsiteX6" fmla="*/ 126504 w 2271393"/>
                <a:gd name="connsiteY6" fmla="*/ 530578 h 1794933"/>
                <a:gd name="connsiteX7" fmla="*/ 149082 w 2271393"/>
                <a:gd name="connsiteY7" fmla="*/ 711200 h 1794933"/>
                <a:gd name="connsiteX8" fmla="*/ 160371 w 2271393"/>
                <a:gd name="connsiteY8" fmla="*/ 756355 h 1794933"/>
                <a:gd name="connsiteX9" fmla="*/ 182948 w 2271393"/>
                <a:gd name="connsiteY9" fmla="*/ 948266 h 1794933"/>
                <a:gd name="connsiteX10" fmla="*/ 194237 w 2271393"/>
                <a:gd name="connsiteY10" fmla="*/ 1207911 h 1794933"/>
                <a:gd name="connsiteX11" fmla="*/ 205526 w 2271393"/>
                <a:gd name="connsiteY11" fmla="*/ 1298222 h 1794933"/>
                <a:gd name="connsiteX12" fmla="*/ 216815 w 2271393"/>
                <a:gd name="connsiteY12" fmla="*/ 1399822 h 1794933"/>
                <a:gd name="connsiteX13" fmla="*/ 250682 w 2271393"/>
                <a:gd name="connsiteY13" fmla="*/ 1467555 h 1794933"/>
                <a:gd name="connsiteX14" fmla="*/ 284548 w 2271393"/>
                <a:gd name="connsiteY14" fmla="*/ 1512711 h 1794933"/>
                <a:gd name="connsiteX15" fmla="*/ 318415 w 2271393"/>
                <a:gd name="connsiteY15" fmla="*/ 1546578 h 1794933"/>
                <a:gd name="connsiteX16" fmla="*/ 340993 w 2271393"/>
                <a:gd name="connsiteY16" fmla="*/ 1580444 h 1794933"/>
                <a:gd name="connsiteX17" fmla="*/ 408726 w 2271393"/>
                <a:gd name="connsiteY17" fmla="*/ 1603022 h 1794933"/>
                <a:gd name="connsiteX18" fmla="*/ 453882 w 2271393"/>
                <a:gd name="connsiteY18" fmla="*/ 1625600 h 1794933"/>
                <a:gd name="connsiteX19" fmla="*/ 848993 w 2271393"/>
                <a:gd name="connsiteY19" fmla="*/ 1648178 h 1794933"/>
                <a:gd name="connsiteX20" fmla="*/ 995748 w 2271393"/>
                <a:gd name="connsiteY20" fmla="*/ 1659466 h 1794933"/>
                <a:gd name="connsiteX21" fmla="*/ 1040904 w 2271393"/>
                <a:gd name="connsiteY21" fmla="*/ 1670755 h 1794933"/>
                <a:gd name="connsiteX22" fmla="*/ 1560193 w 2271393"/>
                <a:gd name="connsiteY22" fmla="*/ 1682044 h 1794933"/>
                <a:gd name="connsiteX23" fmla="*/ 2271393 w 2271393"/>
                <a:gd name="connsiteY23" fmla="*/ 1704622 h 1794933"/>
                <a:gd name="connsiteX24" fmla="*/ 2260104 w 2271393"/>
                <a:gd name="connsiteY24" fmla="*/ 1738489 h 1794933"/>
                <a:gd name="connsiteX25" fmla="*/ 2135926 w 2271393"/>
                <a:gd name="connsiteY25" fmla="*/ 1783644 h 1794933"/>
                <a:gd name="connsiteX26" fmla="*/ 1831126 w 2271393"/>
                <a:gd name="connsiteY26" fmla="*/ 1794933 h 1794933"/>
                <a:gd name="connsiteX27" fmla="*/ 634504 w 2271393"/>
                <a:gd name="connsiteY27" fmla="*/ 1783644 h 1794933"/>
                <a:gd name="connsiteX28" fmla="*/ 453882 w 2271393"/>
                <a:gd name="connsiteY28" fmla="*/ 1772355 h 1794933"/>
                <a:gd name="connsiteX29" fmla="*/ 2326 w 2271393"/>
                <a:gd name="connsiteY29" fmla="*/ 1761066 h 1794933"/>
                <a:gd name="connsiteX30" fmla="*/ 11720 w 2271393"/>
                <a:gd name="connsiteY30" fmla="*/ 1256224 h 1794933"/>
                <a:gd name="connsiteX31" fmla="*/ 2326 w 2271393"/>
                <a:gd name="connsiteY31" fmla="*/ 1196622 h 1794933"/>
                <a:gd name="connsiteX32" fmla="*/ 13615 w 2271393"/>
                <a:gd name="connsiteY32" fmla="*/ 1128889 h 1794933"/>
                <a:gd name="connsiteX33" fmla="*/ 24904 w 2271393"/>
                <a:gd name="connsiteY33" fmla="*/ 1038578 h 1794933"/>
                <a:gd name="connsiteX34" fmla="*/ 36193 w 2271393"/>
                <a:gd name="connsiteY34" fmla="*/ 891822 h 1794933"/>
                <a:gd name="connsiteX35" fmla="*/ 26799 w 2271393"/>
                <a:gd name="connsiteY35" fmla="*/ 772538 h 1794933"/>
                <a:gd name="connsiteX36" fmla="*/ 70059 w 2271393"/>
                <a:gd name="connsiteY36" fmla="*/ 699911 h 1794933"/>
                <a:gd name="connsiteX37" fmla="*/ 58771 w 2271393"/>
                <a:gd name="connsiteY37" fmla="*/ 440266 h 1794933"/>
                <a:gd name="connsiteX38" fmla="*/ 36193 w 2271393"/>
                <a:gd name="connsiteY38" fmla="*/ 180622 h 1794933"/>
                <a:gd name="connsiteX39" fmla="*/ 24904 w 2271393"/>
                <a:gd name="connsiteY39" fmla="*/ 33866 h 1794933"/>
                <a:gd name="connsiteX40" fmla="*/ 36193 w 2271393"/>
                <a:gd name="connsiteY40" fmla="*/ 0 h 1794933"/>
                <a:gd name="connsiteX41" fmla="*/ 36193 w 2271393"/>
                <a:gd name="connsiteY41" fmla="*/ 0 h 1794933"/>
                <a:gd name="connsiteX0" fmla="*/ 36193 w 2271393"/>
                <a:gd name="connsiteY0" fmla="*/ 0 h 1794933"/>
                <a:gd name="connsiteX1" fmla="*/ 115215 w 2271393"/>
                <a:gd name="connsiteY1" fmla="*/ 11289 h 1794933"/>
                <a:gd name="connsiteX2" fmla="*/ 103926 w 2271393"/>
                <a:gd name="connsiteY2" fmla="*/ 45155 h 1794933"/>
                <a:gd name="connsiteX3" fmla="*/ 92637 w 2271393"/>
                <a:gd name="connsiteY3" fmla="*/ 395111 h 1794933"/>
                <a:gd name="connsiteX4" fmla="*/ 103926 w 2271393"/>
                <a:gd name="connsiteY4" fmla="*/ 440266 h 1794933"/>
                <a:gd name="connsiteX5" fmla="*/ 115215 w 2271393"/>
                <a:gd name="connsiteY5" fmla="*/ 474133 h 1794933"/>
                <a:gd name="connsiteX6" fmla="*/ 126504 w 2271393"/>
                <a:gd name="connsiteY6" fmla="*/ 530578 h 1794933"/>
                <a:gd name="connsiteX7" fmla="*/ 149082 w 2271393"/>
                <a:gd name="connsiteY7" fmla="*/ 711200 h 1794933"/>
                <a:gd name="connsiteX8" fmla="*/ 160371 w 2271393"/>
                <a:gd name="connsiteY8" fmla="*/ 756355 h 1794933"/>
                <a:gd name="connsiteX9" fmla="*/ 182948 w 2271393"/>
                <a:gd name="connsiteY9" fmla="*/ 948266 h 1794933"/>
                <a:gd name="connsiteX10" fmla="*/ 194237 w 2271393"/>
                <a:gd name="connsiteY10" fmla="*/ 1207911 h 1794933"/>
                <a:gd name="connsiteX11" fmla="*/ 205526 w 2271393"/>
                <a:gd name="connsiteY11" fmla="*/ 1298222 h 1794933"/>
                <a:gd name="connsiteX12" fmla="*/ 216815 w 2271393"/>
                <a:gd name="connsiteY12" fmla="*/ 1399822 h 1794933"/>
                <a:gd name="connsiteX13" fmla="*/ 250682 w 2271393"/>
                <a:gd name="connsiteY13" fmla="*/ 1467555 h 1794933"/>
                <a:gd name="connsiteX14" fmla="*/ 284548 w 2271393"/>
                <a:gd name="connsiteY14" fmla="*/ 1512711 h 1794933"/>
                <a:gd name="connsiteX15" fmla="*/ 318415 w 2271393"/>
                <a:gd name="connsiteY15" fmla="*/ 1546578 h 1794933"/>
                <a:gd name="connsiteX16" fmla="*/ 340993 w 2271393"/>
                <a:gd name="connsiteY16" fmla="*/ 1580444 h 1794933"/>
                <a:gd name="connsiteX17" fmla="*/ 408726 w 2271393"/>
                <a:gd name="connsiteY17" fmla="*/ 1603022 h 1794933"/>
                <a:gd name="connsiteX18" fmla="*/ 453882 w 2271393"/>
                <a:gd name="connsiteY18" fmla="*/ 1625600 h 1794933"/>
                <a:gd name="connsiteX19" fmla="*/ 848993 w 2271393"/>
                <a:gd name="connsiteY19" fmla="*/ 1648178 h 1794933"/>
                <a:gd name="connsiteX20" fmla="*/ 995748 w 2271393"/>
                <a:gd name="connsiteY20" fmla="*/ 1659466 h 1794933"/>
                <a:gd name="connsiteX21" fmla="*/ 1040904 w 2271393"/>
                <a:gd name="connsiteY21" fmla="*/ 1670755 h 1794933"/>
                <a:gd name="connsiteX22" fmla="*/ 1560193 w 2271393"/>
                <a:gd name="connsiteY22" fmla="*/ 1682044 h 1794933"/>
                <a:gd name="connsiteX23" fmla="*/ 2271393 w 2271393"/>
                <a:gd name="connsiteY23" fmla="*/ 1704622 h 1794933"/>
                <a:gd name="connsiteX24" fmla="*/ 2260104 w 2271393"/>
                <a:gd name="connsiteY24" fmla="*/ 1738489 h 1794933"/>
                <a:gd name="connsiteX25" fmla="*/ 2135926 w 2271393"/>
                <a:gd name="connsiteY25" fmla="*/ 1783644 h 1794933"/>
                <a:gd name="connsiteX26" fmla="*/ 1831126 w 2271393"/>
                <a:gd name="connsiteY26" fmla="*/ 1794933 h 1794933"/>
                <a:gd name="connsiteX27" fmla="*/ 634504 w 2271393"/>
                <a:gd name="connsiteY27" fmla="*/ 1783644 h 1794933"/>
                <a:gd name="connsiteX28" fmla="*/ 453882 w 2271393"/>
                <a:gd name="connsiteY28" fmla="*/ 1772355 h 1794933"/>
                <a:gd name="connsiteX29" fmla="*/ 2326 w 2271393"/>
                <a:gd name="connsiteY29" fmla="*/ 1761066 h 1794933"/>
                <a:gd name="connsiteX30" fmla="*/ 11720 w 2271393"/>
                <a:gd name="connsiteY30" fmla="*/ 1256224 h 1794933"/>
                <a:gd name="connsiteX31" fmla="*/ 2326 w 2271393"/>
                <a:gd name="connsiteY31" fmla="*/ 1196622 h 1794933"/>
                <a:gd name="connsiteX32" fmla="*/ 13615 w 2271393"/>
                <a:gd name="connsiteY32" fmla="*/ 1128889 h 1794933"/>
                <a:gd name="connsiteX33" fmla="*/ 24904 w 2271393"/>
                <a:gd name="connsiteY33" fmla="*/ 1038578 h 1794933"/>
                <a:gd name="connsiteX34" fmla="*/ 36193 w 2271393"/>
                <a:gd name="connsiteY34" fmla="*/ 891822 h 1794933"/>
                <a:gd name="connsiteX35" fmla="*/ 26799 w 2271393"/>
                <a:gd name="connsiteY35" fmla="*/ 772538 h 1794933"/>
                <a:gd name="connsiteX36" fmla="*/ 38087 w 2271393"/>
                <a:gd name="connsiteY36" fmla="*/ 680727 h 1794933"/>
                <a:gd name="connsiteX37" fmla="*/ 58771 w 2271393"/>
                <a:gd name="connsiteY37" fmla="*/ 440266 h 1794933"/>
                <a:gd name="connsiteX38" fmla="*/ 36193 w 2271393"/>
                <a:gd name="connsiteY38" fmla="*/ 180622 h 1794933"/>
                <a:gd name="connsiteX39" fmla="*/ 24904 w 2271393"/>
                <a:gd name="connsiteY39" fmla="*/ 33866 h 1794933"/>
                <a:gd name="connsiteX40" fmla="*/ 36193 w 2271393"/>
                <a:gd name="connsiteY40" fmla="*/ 0 h 1794933"/>
                <a:gd name="connsiteX41" fmla="*/ 36193 w 2271393"/>
                <a:gd name="connsiteY41" fmla="*/ 0 h 1794933"/>
                <a:gd name="connsiteX0" fmla="*/ 36193 w 2271393"/>
                <a:gd name="connsiteY0" fmla="*/ 0 h 1794933"/>
                <a:gd name="connsiteX1" fmla="*/ 115215 w 2271393"/>
                <a:gd name="connsiteY1" fmla="*/ 11289 h 1794933"/>
                <a:gd name="connsiteX2" fmla="*/ 103926 w 2271393"/>
                <a:gd name="connsiteY2" fmla="*/ 45155 h 1794933"/>
                <a:gd name="connsiteX3" fmla="*/ 92637 w 2271393"/>
                <a:gd name="connsiteY3" fmla="*/ 395111 h 1794933"/>
                <a:gd name="connsiteX4" fmla="*/ 103926 w 2271393"/>
                <a:gd name="connsiteY4" fmla="*/ 440266 h 1794933"/>
                <a:gd name="connsiteX5" fmla="*/ 115215 w 2271393"/>
                <a:gd name="connsiteY5" fmla="*/ 474133 h 1794933"/>
                <a:gd name="connsiteX6" fmla="*/ 126504 w 2271393"/>
                <a:gd name="connsiteY6" fmla="*/ 530578 h 1794933"/>
                <a:gd name="connsiteX7" fmla="*/ 149082 w 2271393"/>
                <a:gd name="connsiteY7" fmla="*/ 711200 h 1794933"/>
                <a:gd name="connsiteX8" fmla="*/ 160371 w 2271393"/>
                <a:gd name="connsiteY8" fmla="*/ 756355 h 1794933"/>
                <a:gd name="connsiteX9" fmla="*/ 182948 w 2271393"/>
                <a:gd name="connsiteY9" fmla="*/ 948266 h 1794933"/>
                <a:gd name="connsiteX10" fmla="*/ 194237 w 2271393"/>
                <a:gd name="connsiteY10" fmla="*/ 1207911 h 1794933"/>
                <a:gd name="connsiteX11" fmla="*/ 205526 w 2271393"/>
                <a:gd name="connsiteY11" fmla="*/ 1298222 h 1794933"/>
                <a:gd name="connsiteX12" fmla="*/ 216815 w 2271393"/>
                <a:gd name="connsiteY12" fmla="*/ 1399822 h 1794933"/>
                <a:gd name="connsiteX13" fmla="*/ 250682 w 2271393"/>
                <a:gd name="connsiteY13" fmla="*/ 1467555 h 1794933"/>
                <a:gd name="connsiteX14" fmla="*/ 284548 w 2271393"/>
                <a:gd name="connsiteY14" fmla="*/ 1512711 h 1794933"/>
                <a:gd name="connsiteX15" fmla="*/ 318415 w 2271393"/>
                <a:gd name="connsiteY15" fmla="*/ 1546578 h 1794933"/>
                <a:gd name="connsiteX16" fmla="*/ 340993 w 2271393"/>
                <a:gd name="connsiteY16" fmla="*/ 1580444 h 1794933"/>
                <a:gd name="connsiteX17" fmla="*/ 408726 w 2271393"/>
                <a:gd name="connsiteY17" fmla="*/ 1603022 h 1794933"/>
                <a:gd name="connsiteX18" fmla="*/ 453882 w 2271393"/>
                <a:gd name="connsiteY18" fmla="*/ 1625600 h 1794933"/>
                <a:gd name="connsiteX19" fmla="*/ 848993 w 2271393"/>
                <a:gd name="connsiteY19" fmla="*/ 1648178 h 1794933"/>
                <a:gd name="connsiteX20" fmla="*/ 995748 w 2271393"/>
                <a:gd name="connsiteY20" fmla="*/ 1659466 h 1794933"/>
                <a:gd name="connsiteX21" fmla="*/ 1040904 w 2271393"/>
                <a:gd name="connsiteY21" fmla="*/ 1670755 h 1794933"/>
                <a:gd name="connsiteX22" fmla="*/ 1560193 w 2271393"/>
                <a:gd name="connsiteY22" fmla="*/ 1682044 h 1794933"/>
                <a:gd name="connsiteX23" fmla="*/ 2271393 w 2271393"/>
                <a:gd name="connsiteY23" fmla="*/ 1704622 h 1794933"/>
                <a:gd name="connsiteX24" fmla="*/ 2260104 w 2271393"/>
                <a:gd name="connsiteY24" fmla="*/ 1738489 h 1794933"/>
                <a:gd name="connsiteX25" fmla="*/ 2135926 w 2271393"/>
                <a:gd name="connsiteY25" fmla="*/ 1783644 h 1794933"/>
                <a:gd name="connsiteX26" fmla="*/ 1831126 w 2271393"/>
                <a:gd name="connsiteY26" fmla="*/ 1794933 h 1794933"/>
                <a:gd name="connsiteX27" fmla="*/ 634504 w 2271393"/>
                <a:gd name="connsiteY27" fmla="*/ 1783644 h 1794933"/>
                <a:gd name="connsiteX28" fmla="*/ 453882 w 2271393"/>
                <a:gd name="connsiteY28" fmla="*/ 1772355 h 1794933"/>
                <a:gd name="connsiteX29" fmla="*/ 2326 w 2271393"/>
                <a:gd name="connsiteY29" fmla="*/ 1761066 h 1794933"/>
                <a:gd name="connsiteX30" fmla="*/ 11720 w 2271393"/>
                <a:gd name="connsiteY30" fmla="*/ 1256224 h 1794933"/>
                <a:gd name="connsiteX31" fmla="*/ 2326 w 2271393"/>
                <a:gd name="connsiteY31" fmla="*/ 1196622 h 1794933"/>
                <a:gd name="connsiteX32" fmla="*/ 13615 w 2271393"/>
                <a:gd name="connsiteY32" fmla="*/ 1128889 h 1794933"/>
                <a:gd name="connsiteX33" fmla="*/ 24904 w 2271393"/>
                <a:gd name="connsiteY33" fmla="*/ 1038578 h 1794933"/>
                <a:gd name="connsiteX34" fmla="*/ 36193 w 2271393"/>
                <a:gd name="connsiteY34" fmla="*/ 891822 h 1794933"/>
                <a:gd name="connsiteX35" fmla="*/ 26799 w 2271393"/>
                <a:gd name="connsiteY35" fmla="*/ 772538 h 1794933"/>
                <a:gd name="connsiteX36" fmla="*/ 58771 w 2271393"/>
                <a:gd name="connsiteY36" fmla="*/ 440266 h 1794933"/>
                <a:gd name="connsiteX37" fmla="*/ 36193 w 2271393"/>
                <a:gd name="connsiteY37" fmla="*/ 180622 h 1794933"/>
                <a:gd name="connsiteX38" fmla="*/ 24904 w 2271393"/>
                <a:gd name="connsiteY38" fmla="*/ 33866 h 1794933"/>
                <a:gd name="connsiteX39" fmla="*/ 36193 w 2271393"/>
                <a:gd name="connsiteY39" fmla="*/ 0 h 1794933"/>
                <a:gd name="connsiteX40" fmla="*/ 36193 w 2271393"/>
                <a:gd name="connsiteY40" fmla="*/ 0 h 1794933"/>
                <a:gd name="connsiteX0" fmla="*/ 58771 w 2271393"/>
                <a:gd name="connsiteY0" fmla="*/ 440266 h 1794933"/>
                <a:gd name="connsiteX1" fmla="*/ 36193 w 2271393"/>
                <a:gd name="connsiteY1" fmla="*/ 180622 h 1794933"/>
                <a:gd name="connsiteX2" fmla="*/ 24904 w 2271393"/>
                <a:gd name="connsiteY2" fmla="*/ 33866 h 1794933"/>
                <a:gd name="connsiteX3" fmla="*/ 36193 w 2271393"/>
                <a:gd name="connsiteY3" fmla="*/ 0 h 1794933"/>
                <a:gd name="connsiteX4" fmla="*/ 36193 w 2271393"/>
                <a:gd name="connsiteY4" fmla="*/ 0 h 1794933"/>
                <a:gd name="connsiteX5" fmla="*/ 115215 w 2271393"/>
                <a:gd name="connsiteY5" fmla="*/ 11289 h 1794933"/>
                <a:gd name="connsiteX6" fmla="*/ 103926 w 2271393"/>
                <a:gd name="connsiteY6" fmla="*/ 45155 h 1794933"/>
                <a:gd name="connsiteX7" fmla="*/ 92637 w 2271393"/>
                <a:gd name="connsiteY7" fmla="*/ 395111 h 1794933"/>
                <a:gd name="connsiteX8" fmla="*/ 103926 w 2271393"/>
                <a:gd name="connsiteY8" fmla="*/ 440266 h 1794933"/>
                <a:gd name="connsiteX9" fmla="*/ 115215 w 2271393"/>
                <a:gd name="connsiteY9" fmla="*/ 474133 h 1794933"/>
                <a:gd name="connsiteX10" fmla="*/ 126504 w 2271393"/>
                <a:gd name="connsiteY10" fmla="*/ 530578 h 1794933"/>
                <a:gd name="connsiteX11" fmla="*/ 149082 w 2271393"/>
                <a:gd name="connsiteY11" fmla="*/ 711200 h 1794933"/>
                <a:gd name="connsiteX12" fmla="*/ 160371 w 2271393"/>
                <a:gd name="connsiteY12" fmla="*/ 756355 h 1794933"/>
                <a:gd name="connsiteX13" fmla="*/ 182948 w 2271393"/>
                <a:gd name="connsiteY13" fmla="*/ 948266 h 1794933"/>
                <a:gd name="connsiteX14" fmla="*/ 194237 w 2271393"/>
                <a:gd name="connsiteY14" fmla="*/ 1207911 h 1794933"/>
                <a:gd name="connsiteX15" fmla="*/ 205526 w 2271393"/>
                <a:gd name="connsiteY15" fmla="*/ 1298222 h 1794933"/>
                <a:gd name="connsiteX16" fmla="*/ 216815 w 2271393"/>
                <a:gd name="connsiteY16" fmla="*/ 1399822 h 1794933"/>
                <a:gd name="connsiteX17" fmla="*/ 250682 w 2271393"/>
                <a:gd name="connsiteY17" fmla="*/ 1467555 h 1794933"/>
                <a:gd name="connsiteX18" fmla="*/ 284548 w 2271393"/>
                <a:gd name="connsiteY18" fmla="*/ 1512711 h 1794933"/>
                <a:gd name="connsiteX19" fmla="*/ 318415 w 2271393"/>
                <a:gd name="connsiteY19" fmla="*/ 1546578 h 1794933"/>
                <a:gd name="connsiteX20" fmla="*/ 340993 w 2271393"/>
                <a:gd name="connsiteY20" fmla="*/ 1580444 h 1794933"/>
                <a:gd name="connsiteX21" fmla="*/ 408726 w 2271393"/>
                <a:gd name="connsiteY21" fmla="*/ 1603022 h 1794933"/>
                <a:gd name="connsiteX22" fmla="*/ 453882 w 2271393"/>
                <a:gd name="connsiteY22" fmla="*/ 1625600 h 1794933"/>
                <a:gd name="connsiteX23" fmla="*/ 848993 w 2271393"/>
                <a:gd name="connsiteY23" fmla="*/ 1648178 h 1794933"/>
                <a:gd name="connsiteX24" fmla="*/ 995748 w 2271393"/>
                <a:gd name="connsiteY24" fmla="*/ 1659466 h 1794933"/>
                <a:gd name="connsiteX25" fmla="*/ 1040904 w 2271393"/>
                <a:gd name="connsiteY25" fmla="*/ 1670755 h 1794933"/>
                <a:gd name="connsiteX26" fmla="*/ 1560193 w 2271393"/>
                <a:gd name="connsiteY26" fmla="*/ 1682044 h 1794933"/>
                <a:gd name="connsiteX27" fmla="*/ 2271393 w 2271393"/>
                <a:gd name="connsiteY27" fmla="*/ 1704622 h 1794933"/>
                <a:gd name="connsiteX28" fmla="*/ 2260104 w 2271393"/>
                <a:gd name="connsiteY28" fmla="*/ 1738489 h 1794933"/>
                <a:gd name="connsiteX29" fmla="*/ 2135926 w 2271393"/>
                <a:gd name="connsiteY29" fmla="*/ 1783644 h 1794933"/>
                <a:gd name="connsiteX30" fmla="*/ 1831126 w 2271393"/>
                <a:gd name="connsiteY30" fmla="*/ 1794933 h 1794933"/>
                <a:gd name="connsiteX31" fmla="*/ 634504 w 2271393"/>
                <a:gd name="connsiteY31" fmla="*/ 1783644 h 1794933"/>
                <a:gd name="connsiteX32" fmla="*/ 453882 w 2271393"/>
                <a:gd name="connsiteY32" fmla="*/ 1772355 h 1794933"/>
                <a:gd name="connsiteX33" fmla="*/ 2326 w 2271393"/>
                <a:gd name="connsiteY33" fmla="*/ 1761066 h 1794933"/>
                <a:gd name="connsiteX34" fmla="*/ 11720 w 2271393"/>
                <a:gd name="connsiteY34" fmla="*/ 1256224 h 1794933"/>
                <a:gd name="connsiteX35" fmla="*/ 2326 w 2271393"/>
                <a:gd name="connsiteY35" fmla="*/ 1196622 h 1794933"/>
                <a:gd name="connsiteX36" fmla="*/ 13615 w 2271393"/>
                <a:gd name="connsiteY36" fmla="*/ 1128889 h 1794933"/>
                <a:gd name="connsiteX37" fmla="*/ 24904 w 2271393"/>
                <a:gd name="connsiteY37" fmla="*/ 1038578 h 1794933"/>
                <a:gd name="connsiteX38" fmla="*/ 36193 w 2271393"/>
                <a:gd name="connsiteY38" fmla="*/ 891822 h 1794933"/>
                <a:gd name="connsiteX39" fmla="*/ 118239 w 2271393"/>
                <a:gd name="connsiteY39" fmla="*/ 863978 h 1794933"/>
                <a:gd name="connsiteX0" fmla="*/ 58771 w 2271393"/>
                <a:gd name="connsiteY0" fmla="*/ 440266 h 1794933"/>
                <a:gd name="connsiteX1" fmla="*/ 36193 w 2271393"/>
                <a:gd name="connsiteY1" fmla="*/ 180622 h 1794933"/>
                <a:gd name="connsiteX2" fmla="*/ 24904 w 2271393"/>
                <a:gd name="connsiteY2" fmla="*/ 33866 h 1794933"/>
                <a:gd name="connsiteX3" fmla="*/ 36193 w 2271393"/>
                <a:gd name="connsiteY3" fmla="*/ 0 h 1794933"/>
                <a:gd name="connsiteX4" fmla="*/ 36193 w 2271393"/>
                <a:gd name="connsiteY4" fmla="*/ 0 h 1794933"/>
                <a:gd name="connsiteX5" fmla="*/ 115215 w 2271393"/>
                <a:gd name="connsiteY5" fmla="*/ 11289 h 1794933"/>
                <a:gd name="connsiteX6" fmla="*/ 103926 w 2271393"/>
                <a:gd name="connsiteY6" fmla="*/ 45155 h 1794933"/>
                <a:gd name="connsiteX7" fmla="*/ 92637 w 2271393"/>
                <a:gd name="connsiteY7" fmla="*/ 395111 h 1794933"/>
                <a:gd name="connsiteX8" fmla="*/ 103926 w 2271393"/>
                <a:gd name="connsiteY8" fmla="*/ 440266 h 1794933"/>
                <a:gd name="connsiteX9" fmla="*/ 115215 w 2271393"/>
                <a:gd name="connsiteY9" fmla="*/ 474133 h 1794933"/>
                <a:gd name="connsiteX10" fmla="*/ 126504 w 2271393"/>
                <a:gd name="connsiteY10" fmla="*/ 530578 h 1794933"/>
                <a:gd name="connsiteX11" fmla="*/ 149082 w 2271393"/>
                <a:gd name="connsiteY11" fmla="*/ 711200 h 1794933"/>
                <a:gd name="connsiteX12" fmla="*/ 160371 w 2271393"/>
                <a:gd name="connsiteY12" fmla="*/ 756355 h 1794933"/>
                <a:gd name="connsiteX13" fmla="*/ 182948 w 2271393"/>
                <a:gd name="connsiteY13" fmla="*/ 948266 h 1794933"/>
                <a:gd name="connsiteX14" fmla="*/ 194237 w 2271393"/>
                <a:gd name="connsiteY14" fmla="*/ 1207911 h 1794933"/>
                <a:gd name="connsiteX15" fmla="*/ 205526 w 2271393"/>
                <a:gd name="connsiteY15" fmla="*/ 1298222 h 1794933"/>
                <a:gd name="connsiteX16" fmla="*/ 216815 w 2271393"/>
                <a:gd name="connsiteY16" fmla="*/ 1399822 h 1794933"/>
                <a:gd name="connsiteX17" fmla="*/ 250682 w 2271393"/>
                <a:gd name="connsiteY17" fmla="*/ 1467555 h 1794933"/>
                <a:gd name="connsiteX18" fmla="*/ 284548 w 2271393"/>
                <a:gd name="connsiteY18" fmla="*/ 1512711 h 1794933"/>
                <a:gd name="connsiteX19" fmla="*/ 318415 w 2271393"/>
                <a:gd name="connsiteY19" fmla="*/ 1546578 h 1794933"/>
                <a:gd name="connsiteX20" fmla="*/ 340993 w 2271393"/>
                <a:gd name="connsiteY20" fmla="*/ 1580444 h 1794933"/>
                <a:gd name="connsiteX21" fmla="*/ 408726 w 2271393"/>
                <a:gd name="connsiteY21" fmla="*/ 1603022 h 1794933"/>
                <a:gd name="connsiteX22" fmla="*/ 453882 w 2271393"/>
                <a:gd name="connsiteY22" fmla="*/ 1625600 h 1794933"/>
                <a:gd name="connsiteX23" fmla="*/ 848993 w 2271393"/>
                <a:gd name="connsiteY23" fmla="*/ 1648178 h 1794933"/>
                <a:gd name="connsiteX24" fmla="*/ 995748 w 2271393"/>
                <a:gd name="connsiteY24" fmla="*/ 1659466 h 1794933"/>
                <a:gd name="connsiteX25" fmla="*/ 1040904 w 2271393"/>
                <a:gd name="connsiteY25" fmla="*/ 1670755 h 1794933"/>
                <a:gd name="connsiteX26" fmla="*/ 1560193 w 2271393"/>
                <a:gd name="connsiteY26" fmla="*/ 1682044 h 1794933"/>
                <a:gd name="connsiteX27" fmla="*/ 2271393 w 2271393"/>
                <a:gd name="connsiteY27" fmla="*/ 1704622 h 1794933"/>
                <a:gd name="connsiteX28" fmla="*/ 2260104 w 2271393"/>
                <a:gd name="connsiteY28" fmla="*/ 1738489 h 1794933"/>
                <a:gd name="connsiteX29" fmla="*/ 2135926 w 2271393"/>
                <a:gd name="connsiteY29" fmla="*/ 1783644 h 1794933"/>
                <a:gd name="connsiteX30" fmla="*/ 1831126 w 2271393"/>
                <a:gd name="connsiteY30" fmla="*/ 1794933 h 1794933"/>
                <a:gd name="connsiteX31" fmla="*/ 634504 w 2271393"/>
                <a:gd name="connsiteY31" fmla="*/ 1783644 h 1794933"/>
                <a:gd name="connsiteX32" fmla="*/ 453882 w 2271393"/>
                <a:gd name="connsiteY32" fmla="*/ 1772355 h 1794933"/>
                <a:gd name="connsiteX33" fmla="*/ 2326 w 2271393"/>
                <a:gd name="connsiteY33" fmla="*/ 1761066 h 1794933"/>
                <a:gd name="connsiteX34" fmla="*/ 11720 w 2271393"/>
                <a:gd name="connsiteY34" fmla="*/ 1256224 h 1794933"/>
                <a:gd name="connsiteX35" fmla="*/ 2326 w 2271393"/>
                <a:gd name="connsiteY35" fmla="*/ 1196622 h 1794933"/>
                <a:gd name="connsiteX36" fmla="*/ 13615 w 2271393"/>
                <a:gd name="connsiteY36" fmla="*/ 1128889 h 1794933"/>
                <a:gd name="connsiteX37" fmla="*/ 24904 w 2271393"/>
                <a:gd name="connsiteY37" fmla="*/ 1038578 h 1794933"/>
                <a:gd name="connsiteX38" fmla="*/ 36193 w 2271393"/>
                <a:gd name="connsiteY38" fmla="*/ 891822 h 1794933"/>
                <a:gd name="connsiteX0" fmla="*/ 58771 w 2271393"/>
                <a:gd name="connsiteY0" fmla="*/ 440266 h 1794933"/>
                <a:gd name="connsiteX1" fmla="*/ 36193 w 2271393"/>
                <a:gd name="connsiteY1" fmla="*/ 180622 h 1794933"/>
                <a:gd name="connsiteX2" fmla="*/ 24904 w 2271393"/>
                <a:gd name="connsiteY2" fmla="*/ 33866 h 1794933"/>
                <a:gd name="connsiteX3" fmla="*/ 36193 w 2271393"/>
                <a:gd name="connsiteY3" fmla="*/ 0 h 1794933"/>
                <a:gd name="connsiteX4" fmla="*/ 36193 w 2271393"/>
                <a:gd name="connsiteY4" fmla="*/ 0 h 1794933"/>
                <a:gd name="connsiteX5" fmla="*/ 115215 w 2271393"/>
                <a:gd name="connsiteY5" fmla="*/ 11289 h 1794933"/>
                <a:gd name="connsiteX6" fmla="*/ 103926 w 2271393"/>
                <a:gd name="connsiteY6" fmla="*/ 45155 h 1794933"/>
                <a:gd name="connsiteX7" fmla="*/ 92637 w 2271393"/>
                <a:gd name="connsiteY7" fmla="*/ 395111 h 1794933"/>
                <a:gd name="connsiteX8" fmla="*/ 103926 w 2271393"/>
                <a:gd name="connsiteY8" fmla="*/ 440266 h 1794933"/>
                <a:gd name="connsiteX9" fmla="*/ 115215 w 2271393"/>
                <a:gd name="connsiteY9" fmla="*/ 474133 h 1794933"/>
                <a:gd name="connsiteX10" fmla="*/ 126504 w 2271393"/>
                <a:gd name="connsiteY10" fmla="*/ 530578 h 1794933"/>
                <a:gd name="connsiteX11" fmla="*/ 149082 w 2271393"/>
                <a:gd name="connsiteY11" fmla="*/ 711200 h 1794933"/>
                <a:gd name="connsiteX12" fmla="*/ 160371 w 2271393"/>
                <a:gd name="connsiteY12" fmla="*/ 756355 h 1794933"/>
                <a:gd name="connsiteX13" fmla="*/ 182948 w 2271393"/>
                <a:gd name="connsiteY13" fmla="*/ 948266 h 1794933"/>
                <a:gd name="connsiteX14" fmla="*/ 194237 w 2271393"/>
                <a:gd name="connsiteY14" fmla="*/ 1207911 h 1794933"/>
                <a:gd name="connsiteX15" fmla="*/ 205526 w 2271393"/>
                <a:gd name="connsiteY15" fmla="*/ 1298222 h 1794933"/>
                <a:gd name="connsiteX16" fmla="*/ 216815 w 2271393"/>
                <a:gd name="connsiteY16" fmla="*/ 1399822 h 1794933"/>
                <a:gd name="connsiteX17" fmla="*/ 250682 w 2271393"/>
                <a:gd name="connsiteY17" fmla="*/ 1467555 h 1794933"/>
                <a:gd name="connsiteX18" fmla="*/ 284548 w 2271393"/>
                <a:gd name="connsiteY18" fmla="*/ 1512711 h 1794933"/>
                <a:gd name="connsiteX19" fmla="*/ 318415 w 2271393"/>
                <a:gd name="connsiteY19" fmla="*/ 1546578 h 1794933"/>
                <a:gd name="connsiteX20" fmla="*/ 340993 w 2271393"/>
                <a:gd name="connsiteY20" fmla="*/ 1580444 h 1794933"/>
                <a:gd name="connsiteX21" fmla="*/ 408726 w 2271393"/>
                <a:gd name="connsiteY21" fmla="*/ 1603022 h 1794933"/>
                <a:gd name="connsiteX22" fmla="*/ 453882 w 2271393"/>
                <a:gd name="connsiteY22" fmla="*/ 1625600 h 1794933"/>
                <a:gd name="connsiteX23" fmla="*/ 848993 w 2271393"/>
                <a:gd name="connsiteY23" fmla="*/ 1648178 h 1794933"/>
                <a:gd name="connsiteX24" fmla="*/ 995748 w 2271393"/>
                <a:gd name="connsiteY24" fmla="*/ 1659466 h 1794933"/>
                <a:gd name="connsiteX25" fmla="*/ 1040904 w 2271393"/>
                <a:gd name="connsiteY25" fmla="*/ 1670755 h 1794933"/>
                <a:gd name="connsiteX26" fmla="*/ 1560193 w 2271393"/>
                <a:gd name="connsiteY26" fmla="*/ 1682044 h 1794933"/>
                <a:gd name="connsiteX27" fmla="*/ 2271393 w 2271393"/>
                <a:gd name="connsiteY27" fmla="*/ 1704622 h 1794933"/>
                <a:gd name="connsiteX28" fmla="*/ 2260104 w 2271393"/>
                <a:gd name="connsiteY28" fmla="*/ 1738489 h 1794933"/>
                <a:gd name="connsiteX29" fmla="*/ 2135926 w 2271393"/>
                <a:gd name="connsiteY29" fmla="*/ 1783644 h 1794933"/>
                <a:gd name="connsiteX30" fmla="*/ 1831126 w 2271393"/>
                <a:gd name="connsiteY30" fmla="*/ 1794933 h 1794933"/>
                <a:gd name="connsiteX31" fmla="*/ 634504 w 2271393"/>
                <a:gd name="connsiteY31" fmla="*/ 1783644 h 1794933"/>
                <a:gd name="connsiteX32" fmla="*/ 453882 w 2271393"/>
                <a:gd name="connsiteY32" fmla="*/ 1772355 h 1794933"/>
                <a:gd name="connsiteX33" fmla="*/ 2326 w 2271393"/>
                <a:gd name="connsiteY33" fmla="*/ 1761066 h 1794933"/>
                <a:gd name="connsiteX34" fmla="*/ 11720 w 2271393"/>
                <a:gd name="connsiteY34" fmla="*/ 1256224 h 1794933"/>
                <a:gd name="connsiteX35" fmla="*/ 2326 w 2271393"/>
                <a:gd name="connsiteY35" fmla="*/ 1196622 h 1794933"/>
                <a:gd name="connsiteX36" fmla="*/ 13615 w 2271393"/>
                <a:gd name="connsiteY36" fmla="*/ 1128889 h 1794933"/>
                <a:gd name="connsiteX37" fmla="*/ 24904 w 2271393"/>
                <a:gd name="connsiteY37" fmla="*/ 1038578 h 1794933"/>
                <a:gd name="connsiteX0" fmla="*/ 36193 w 2271393"/>
                <a:gd name="connsiteY0" fmla="*/ 180622 h 1794933"/>
                <a:gd name="connsiteX1" fmla="*/ 24904 w 2271393"/>
                <a:gd name="connsiteY1" fmla="*/ 33866 h 1794933"/>
                <a:gd name="connsiteX2" fmla="*/ 36193 w 2271393"/>
                <a:gd name="connsiteY2" fmla="*/ 0 h 1794933"/>
                <a:gd name="connsiteX3" fmla="*/ 36193 w 2271393"/>
                <a:gd name="connsiteY3" fmla="*/ 0 h 1794933"/>
                <a:gd name="connsiteX4" fmla="*/ 115215 w 2271393"/>
                <a:gd name="connsiteY4" fmla="*/ 11289 h 1794933"/>
                <a:gd name="connsiteX5" fmla="*/ 103926 w 2271393"/>
                <a:gd name="connsiteY5" fmla="*/ 45155 h 1794933"/>
                <a:gd name="connsiteX6" fmla="*/ 92637 w 2271393"/>
                <a:gd name="connsiteY6" fmla="*/ 395111 h 1794933"/>
                <a:gd name="connsiteX7" fmla="*/ 103926 w 2271393"/>
                <a:gd name="connsiteY7" fmla="*/ 440266 h 1794933"/>
                <a:gd name="connsiteX8" fmla="*/ 115215 w 2271393"/>
                <a:gd name="connsiteY8" fmla="*/ 474133 h 1794933"/>
                <a:gd name="connsiteX9" fmla="*/ 126504 w 2271393"/>
                <a:gd name="connsiteY9" fmla="*/ 530578 h 1794933"/>
                <a:gd name="connsiteX10" fmla="*/ 149082 w 2271393"/>
                <a:gd name="connsiteY10" fmla="*/ 711200 h 1794933"/>
                <a:gd name="connsiteX11" fmla="*/ 160371 w 2271393"/>
                <a:gd name="connsiteY11" fmla="*/ 756355 h 1794933"/>
                <a:gd name="connsiteX12" fmla="*/ 182948 w 2271393"/>
                <a:gd name="connsiteY12" fmla="*/ 948266 h 1794933"/>
                <a:gd name="connsiteX13" fmla="*/ 194237 w 2271393"/>
                <a:gd name="connsiteY13" fmla="*/ 1207911 h 1794933"/>
                <a:gd name="connsiteX14" fmla="*/ 205526 w 2271393"/>
                <a:gd name="connsiteY14" fmla="*/ 1298222 h 1794933"/>
                <a:gd name="connsiteX15" fmla="*/ 216815 w 2271393"/>
                <a:gd name="connsiteY15" fmla="*/ 1399822 h 1794933"/>
                <a:gd name="connsiteX16" fmla="*/ 250682 w 2271393"/>
                <a:gd name="connsiteY16" fmla="*/ 1467555 h 1794933"/>
                <a:gd name="connsiteX17" fmla="*/ 284548 w 2271393"/>
                <a:gd name="connsiteY17" fmla="*/ 1512711 h 1794933"/>
                <a:gd name="connsiteX18" fmla="*/ 318415 w 2271393"/>
                <a:gd name="connsiteY18" fmla="*/ 1546578 h 1794933"/>
                <a:gd name="connsiteX19" fmla="*/ 340993 w 2271393"/>
                <a:gd name="connsiteY19" fmla="*/ 1580444 h 1794933"/>
                <a:gd name="connsiteX20" fmla="*/ 408726 w 2271393"/>
                <a:gd name="connsiteY20" fmla="*/ 1603022 h 1794933"/>
                <a:gd name="connsiteX21" fmla="*/ 453882 w 2271393"/>
                <a:gd name="connsiteY21" fmla="*/ 1625600 h 1794933"/>
                <a:gd name="connsiteX22" fmla="*/ 848993 w 2271393"/>
                <a:gd name="connsiteY22" fmla="*/ 1648178 h 1794933"/>
                <a:gd name="connsiteX23" fmla="*/ 995748 w 2271393"/>
                <a:gd name="connsiteY23" fmla="*/ 1659466 h 1794933"/>
                <a:gd name="connsiteX24" fmla="*/ 1040904 w 2271393"/>
                <a:gd name="connsiteY24" fmla="*/ 1670755 h 1794933"/>
                <a:gd name="connsiteX25" fmla="*/ 1560193 w 2271393"/>
                <a:gd name="connsiteY25" fmla="*/ 1682044 h 1794933"/>
                <a:gd name="connsiteX26" fmla="*/ 2271393 w 2271393"/>
                <a:gd name="connsiteY26" fmla="*/ 1704622 h 1794933"/>
                <a:gd name="connsiteX27" fmla="*/ 2260104 w 2271393"/>
                <a:gd name="connsiteY27" fmla="*/ 1738489 h 1794933"/>
                <a:gd name="connsiteX28" fmla="*/ 2135926 w 2271393"/>
                <a:gd name="connsiteY28" fmla="*/ 1783644 h 1794933"/>
                <a:gd name="connsiteX29" fmla="*/ 1831126 w 2271393"/>
                <a:gd name="connsiteY29" fmla="*/ 1794933 h 1794933"/>
                <a:gd name="connsiteX30" fmla="*/ 634504 w 2271393"/>
                <a:gd name="connsiteY30" fmla="*/ 1783644 h 1794933"/>
                <a:gd name="connsiteX31" fmla="*/ 453882 w 2271393"/>
                <a:gd name="connsiteY31" fmla="*/ 1772355 h 1794933"/>
                <a:gd name="connsiteX32" fmla="*/ 2326 w 2271393"/>
                <a:gd name="connsiteY32" fmla="*/ 1761066 h 1794933"/>
                <a:gd name="connsiteX33" fmla="*/ 11720 w 2271393"/>
                <a:gd name="connsiteY33" fmla="*/ 1256224 h 1794933"/>
                <a:gd name="connsiteX34" fmla="*/ 2326 w 2271393"/>
                <a:gd name="connsiteY34" fmla="*/ 1196622 h 1794933"/>
                <a:gd name="connsiteX35" fmla="*/ 13615 w 2271393"/>
                <a:gd name="connsiteY35" fmla="*/ 1128889 h 1794933"/>
                <a:gd name="connsiteX36" fmla="*/ 24904 w 2271393"/>
                <a:gd name="connsiteY36" fmla="*/ 1038578 h 1794933"/>
                <a:gd name="connsiteX0" fmla="*/ 36193 w 2271393"/>
                <a:gd name="connsiteY0" fmla="*/ 180622 h 1794933"/>
                <a:gd name="connsiteX1" fmla="*/ 24904 w 2271393"/>
                <a:gd name="connsiteY1" fmla="*/ 33866 h 1794933"/>
                <a:gd name="connsiteX2" fmla="*/ 36193 w 2271393"/>
                <a:gd name="connsiteY2" fmla="*/ 0 h 1794933"/>
                <a:gd name="connsiteX3" fmla="*/ 36193 w 2271393"/>
                <a:gd name="connsiteY3" fmla="*/ 0 h 1794933"/>
                <a:gd name="connsiteX4" fmla="*/ 115215 w 2271393"/>
                <a:gd name="connsiteY4" fmla="*/ 11289 h 1794933"/>
                <a:gd name="connsiteX5" fmla="*/ 103926 w 2271393"/>
                <a:gd name="connsiteY5" fmla="*/ 45155 h 1794933"/>
                <a:gd name="connsiteX6" fmla="*/ 92637 w 2271393"/>
                <a:gd name="connsiteY6" fmla="*/ 395111 h 1794933"/>
                <a:gd name="connsiteX7" fmla="*/ 103926 w 2271393"/>
                <a:gd name="connsiteY7" fmla="*/ 440266 h 1794933"/>
                <a:gd name="connsiteX8" fmla="*/ 115215 w 2271393"/>
                <a:gd name="connsiteY8" fmla="*/ 474133 h 1794933"/>
                <a:gd name="connsiteX9" fmla="*/ 126504 w 2271393"/>
                <a:gd name="connsiteY9" fmla="*/ 530578 h 1794933"/>
                <a:gd name="connsiteX10" fmla="*/ 149082 w 2271393"/>
                <a:gd name="connsiteY10" fmla="*/ 711200 h 1794933"/>
                <a:gd name="connsiteX11" fmla="*/ 160371 w 2271393"/>
                <a:gd name="connsiteY11" fmla="*/ 756355 h 1794933"/>
                <a:gd name="connsiteX12" fmla="*/ 182948 w 2271393"/>
                <a:gd name="connsiteY12" fmla="*/ 948266 h 1794933"/>
                <a:gd name="connsiteX13" fmla="*/ 194237 w 2271393"/>
                <a:gd name="connsiteY13" fmla="*/ 1207911 h 1794933"/>
                <a:gd name="connsiteX14" fmla="*/ 205526 w 2271393"/>
                <a:gd name="connsiteY14" fmla="*/ 1298222 h 1794933"/>
                <a:gd name="connsiteX15" fmla="*/ 216815 w 2271393"/>
                <a:gd name="connsiteY15" fmla="*/ 1399822 h 1794933"/>
                <a:gd name="connsiteX16" fmla="*/ 250682 w 2271393"/>
                <a:gd name="connsiteY16" fmla="*/ 1467555 h 1794933"/>
                <a:gd name="connsiteX17" fmla="*/ 284548 w 2271393"/>
                <a:gd name="connsiteY17" fmla="*/ 1512711 h 1794933"/>
                <a:gd name="connsiteX18" fmla="*/ 318415 w 2271393"/>
                <a:gd name="connsiteY18" fmla="*/ 1546578 h 1794933"/>
                <a:gd name="connsiteX19" fmla="*/ 340993 w 2271393"/>
                <a:gd name="connsiteY19" fmla="*/ 1580444 h 1794933"/>
                <a:gd name="connsiteX20" fmla="*/ 408726 w 2271393"/>
                <a:gd name="connsiteY20" fmla="*/ 1603022 h 1794933"/>
                <a:gd name="connsiteX21" fmla="*/ 453882 w 2271393"/>
                <a:gd name="connsiteY21" fmla="*/ 1625600 h 1794933"/>
                <a:gd name="connsiteX22" fmla="*/ 848993 w 2271393"/>
                <a:gd name="connsiteY22" fmla="*/ 1648178 h 1794933"/>
                <a:gd name="connsiteX23" fmla="*/ 995748 w 2271393"/>
                <a:gd name="connsiteY23" fmla="*/ 1659466 h 1794933"/>
                <a:gd name="connsiteX24" fmla="*/ 1040904 w 2271393"/>
                <a:gd name="connsiteY24" fmla="*/ 1670755 h 1794933"/>
                <a:gd name="connsiteX25" fmla="*/ 1560193 w 2271393"/>
                <a:gd name="connsiteY25" fmla="*/ 1682044 h 1794933"/>
                <a:gd name="connsiteX26" fmla="*/ 2271393 w 2271393"/>
                <a:gd name="connsiteY26" fmla="*/ 1704622 h 1794933"/>
                <a:gd name="connsiteX27" fmla="*/ 2260104 w 2271393"/>
                <a:gd name="connsiteY27" fmla="*/ 1738489 h 1794933"/>
                <a:gd name="connsiteX28" fmla="*/ 2135926 w 2271393"/>
                <a:gd name="connsiteY28" fmla="*/ 1783644 h 1794933"/>
                <a:gd name="connsiteX29" fmla="*/ 1831126 w 2271393"/>
                <a:gd name="connsiteY29" fmla="*/ 1794933 h 1794933"/>
                <a:gd name="connsiteX30" fmla="*/ 634504 w 2271393"/>
                <a:gd name="connsiteY30" fmla="*/ 1783644 h 1794933"/>
                <a:gd name="connsiteX31" fmla="*/ 453882 w 2271393"/>
                <a:gd name="connsiteY31" fmla="*/ 1772355 h 1794933"/>
                <a:gd name="connsiteX32" fmla="*/ 2326 w 2271393"/>
                <a:gd name="connsiteY32" fmla="*/ 1761066 h 1794933"/>
                <a:gd name="connsiteX33" fmla="*/ 11720 w 2271393"/>
                <a:gd name="connsiteY33" fmla="*/ 1256224 h 1794933"/>
                <a:gd name="connsiteX34" fmla="*/ 2326 w 2271393"/>
                <a:gd name="connsiteY34" fmla="*/ 1196622 h 1794933"/>
                <a:gd name="connsiteX35" fmla="*/ 13615 w 2271393"/>
                <a:gd name="connsiteY35" fmla="*/ 1128889 h 1794933"/>
                <a:gd name="connsiteX0" fmla="*/ 36193 w 2271393"/>
                <a:gd name="connsiteY0" fmla="*/ 180622 h 1794933"/>
                <a:gd name="connsiteX1" fmla="*/ 24904 w 2271393"/>
                <a:gd name="connsiteY1" fmla="*/ 33866 h 1794933"/>
                <a:gd name="connsiteX2" fmla="*/ 36193 w 2271393"/>
                <a:gd name="connsiteY2" fmla="*/ 0 h 1794933"/>
                <a:gd name="connsiteX3" fmla="*/ 36193 w 2271393"/>
                <a:gd name="connsiteY3" fmla="*/ 0 h 1794933"/>
                <a:gd name="connsiteX4" fmla="*/ 115215 w 2271393"/>
                <a:gd name="connsiteY4" fmla="*/ 11289 h 1794933"/>
                <a:gd name="connsiteX5" fmla="*/ 103926 w 2271393"/>
                <a:gd name="connsiteY5" fmla="*/ 45155 h 1794933"/>
                <a:gd name="connsiteX6" fmla="*/ 92637 w 2271393"/>
                <a:gd name="connsiteY6" fmla="*/ 395111 h 1794933"/>
                <a:gd name="connsiteX7" fmla="*/ 103926 w 2271393"/>
                <a:gd name="connsiteY7" fmla="*/ 440266 h 1794933"/>
                <a:gd name="connsiteX8" fmla="*/ 115215 w 2271393"/>
                <a:gd name="connsiteY8" fmla="*/ 474133 h 1794933"/>
                <a:gd name="connsiteX9" fmla="*/ 126504 w 2271393"/>
                <a:gd name="connsiteY9" fmla="*/ 530578 h 1794933"/>
                <a:gd name="connsiteX10" fmla="*/ 149082 w 2271393"/>
                <a:gd name="connsiteY10" fmla="*/ 711200 h 1794933"/>
                <a:gd name="connsiteX11" fmla="*/ 160371 w 2271393"/>
                <a:gd name="connsiteY11" fmla="*/ 756355 h 1794933"/>
                <a:gd name="connsiteX12" fmla="*/ 182948 w 2271393"/>
                <a:gd name="connsiteY12" fmla="*/ 948266 h 1794933"/>
                <a:gd name="connsiteX13" fmla="*/ 194237 w 2271393"/>
                <a:gd name="connsiteY13" fmla="*/ 1207911 h 1794933"/>
                <a:gd name="connsiteX14" fmla="*/ 205526 w 2271393"/>
                <a:gd name="connsiteY14" fmla="*/ 1298222 h 1794933"/>
                <a:gd name="connsiteX15" fmla="*/ 216815 w 2271393"/>
                <a:gd name="connsiteY15" fmla="*/ 1399822 h 1794933"/>
                <a:gd name="connsiteX16" fmla="*/ 250682 w 2271393"/>
                <a:gd name="connsiteY16" fmla="*/ 1467555 h 1794933"/>
                <a:gd name="connsiteX17" fmla="*/ 284548 w 2271393"/>
                <a:gd name="connsiteY17" fmla="*/ 1512711 h 1794933"/>
                <a:gd name="connsiteX18" fmla="*/ 318415 w 2271393"/>
                <a:gd name="connsiteY18" fmla="*/ 1546578 h 1794933"/>
                <a:gd name="connsiteX19" fmla="*/ 340993 w 2271393"/>
                <a:gd name="connsiteY19" fmla="*/ 1580444 h 1794933"/>
                <a:gd name="connsiteX20" fmla="*/ 408726 w 2271393"/>
                <a:gd name="connsiteY20" fmla="*/ 1603022 h 1794933"/>
                <a:gd name="connsiteX21" fmla="*/ 453882 w 2271393"/>
                <a:gd name="connsiteY21" fmla="*/ 1625600 h 1794933"/>
                <a:gd name="connsiteX22" fmla="*/ 848993 w 2271393"/>
                <a:gd name="connsiteY22" fmla="*/ 1648178 h 1794933"/>
                <a:gd name="connsiteX23" fmla="*/ 995748 w 2271393"/>
                <a:gd name="connsiteY23" fmla="*/ 1659466 h 1794933"/>
                <a:gd name="connsiteX24" fmla="*/ 1040904 w 2271393"/>
                <a:gd name="connsiteY24" fmla="*/ 1670755 h 1794933"/>
                <a:gd name="connsiteX25" fmla="*/ 1560193 w 2271393"/>
                <a:gd name="connsiteY25" fmla="*/ 1682044 h 1794933"/>
                <a:gd name="connsiteX26" fmla="*/ 2271393 w 2271393"/>
                <a:gd name="connsiteY26" fmla="*/ 1704622 h 1794933"/>
                <a:gd name="connsiteX27" fmla="*/ 2260104 w 2271393"/>
                <a:gd name="connsiteY27" fmla="*/ 1738489 h 1794933"/>
                <a:gd name="connsiteX28" fmla="*/ 2135926 w 2271393"/>
                <a:gd name="connsiteY28" fmla="*/ 1783644 h 1794933"/>
                <a:gd name="connsiteX29" fmla="*/ 1831126 w 2271393"/>
                <a:gd name="connsiteY29" fmla="*/ 1794933 h 1794933"/>
                <a:gd name="connsiteX30" fmla="*/ 634504 w 2271393"/>
                <a:gd name="connsiteY30" fmla="*/ 1783644 h 1794933"/>
                <a:gd name="connsiteX31" fmla="*/ 453882 w 2271393"/>
                <a:gd name="connsiteY31" fmla="*/ 1772355 h 1794933"/>
                <a:gd name="connsiteX32" fmla="*/ 2326 w 2271393"/>
                <a:gd name="connsiteY32" fmla="*/ 1761066 h 1794933"/>
                <a:gd name="connsiteX33" fmla="*/ 11720 w 2271393"/>
                <a:gd name="connsiteY33" fmla="*/ 1256224 h 1794933"/>
                <a:gd name="connsiteX34" fmla="*/ 2326 w 2271393"/>
                <a:gd name="connsiteY34" fmla="*/ 1196622 h 1794933"/>
                <a:gd name="connsiteX0" fmla="*/ 36193 w 2271393"/>
                <a:gd name="connsiteY0" fmla="*/ 180622 h 1794933"/>
                <a:gd name="connsiteX1" fmla="*/ 24904 w 2271393"/>
                <a:gd name="connsiteY1" fmla="*/ 33866 h 1794933"/>
                <a:gd name="connsiteX2" fmla="*/ 36193 w 2271393"/>
                <a:gd name="connsiteY2" fmla="*/ 0 h 1794933"/>
                <a:gd name="connsiteX3" fmla="*/ 36193 w 2271393"/>
                <a:gd name="connsiteY3" fmla="*/ 0 h 1794933"/>
                <a:gd name="connsiteX4" fmla="*/ 115215 w 2271393"/>
                <a:gd name="connsiteY4" fmla="*/ 11289 h 1794933"/>
                <a:gd name="connsiteX5" fmla="*/ 103926 w 2271393"/>
                <a:gd name="connsiteY5" fmla="*/ 45155 h 1794933"/>
                <a:gd name="connsiteX6" fmla="*/ 92637 w 2271393"/>
                <a:gd name="connsiteY6" fmla="*/ 395111 h 1794933"/>
                <a:gd name="connsiteX7" fmla="*/ 103926 w 2271393"/>
                <a:gd name="connsiteY7" fmla="*/ 440266 h 1794933"/>
                <a:gd name="connsiteX8" fmla="*/ 115215 w 2271393"/>
                <a:gd name="connsiteY8" fmla="*/ 474133 h 1794933"/>
                <a:gd name="connsiteX9" fmla="*/ 126504 w 2271393"/>
                <a:gd name="connsiteY9" fmla="*/ 530578 h 1794933"/>
                <a:gd name="connsiteX10" fmla="*/ 149082 w 2271393"/>
                <a:gd name="connsiteY10" fmla="*/ 711200 h 1794933"/>
                <a:gd name="connsiteX11" fmla="*/ 160371 w 2271393"/>
                <a:gd name="connsiteY11" fmla="*/ 756355 h 1794933"/>
                <a:gd name="connsiteX12" fmla="*/ 182948 w 2271393"/>
                <a:gd name="connsiteY12" fmla="*/ 948266 h 1794933"/>
                <a:gd name="connsiteX13" fmla="*/ 194237 w 2271393"/>
                <a:gd name="connsiteY13" fmla="*/ 1207911 h 1794933"/>
                <a:gd name="connsiteX14" fmla="*/ 205526 w 2271393"/>
                <a:gd name="connsiteY14" fmla="*/ 1298222 h 1794933"/>
                <a:gd name="connsiteX15" fmla="*/ 216815 w 2271393"/>
                <a:gd name="connsiteY15" fmla="*/ 1399822 h 1794933"/>
                <a:gd name="connsiteX16" fmla="*/ 250682 w 2271393"/>
                <a:gd name="connsiteY16" fmla="*/ 1467555 h 1794933"/>
                <a:gd name="connsiteX17" fmla="*/ 284548 w 2271393"/>
                <a:gd name="connsiteY17" fmla="*/ 1512711 h 1794933"/>
                <a:gd name="connsiteX18" fmla="*/ 318415 w 2271393"/>
                <a:gd name="connsiteY18" fmla="*/ 1546578 h 1794933"/>
                <a:gd name="connsiteX19" fmla="*/ 340993 w 2271393"/>
                <a:gd name="connsiteY19" fmla="*/ 1580444 h 1794933"/>
                <a:gd name="connsiteX20" fmla="*/ 408726 w 2271393"/>
                <a:gd name="connsiteY20" fmla="*/ 1603022 h 1794933"/>
                <a:gd name="connsiteX21" fmla="*/ 453882 w 2271393"/>
                <a:gd name="connsiteY21" fmla="*/ 1625600 h 1794933"/>
                <a:gd name="connsiteX22" fmla="*/ 848993 w 2271393"/>
                <a:gd name="connsiteY22" fmla="*/ 1648178 h 1794933"/>
                <a:gd name="connsiteX23" fmla="*/ 995748 w 2271393"/>
                <a:gd name="connsiteY23" fmla="*/ 1659466 h 1794933"/>
                <a:gd name="connsiteX24" fmla="*/ 1040904 w 2271393"/>
                <a:gd name="connsiteY24" fmla="*/ 1670755 h 1794933"/>
                <a:gd name="connsiteX25" fmla="*/ 1560193 w 2271393"/>
                <a:gd name="connsiteY25" fmla="*/ 1682044 h 1794933"/>
                <a:gd name="connsiteX26" fmla="*/ 2271393 w 2271393"/>
                <a:gd name="connsiteY26" fmla="*/ 1704622 h 1794933"/>
                <a:gd name="connsiteX27" fmla="*/ 2260104 w 2271393"/>
                <a:gd name="connsiteY27" fmla="*/ 1738489 h 1794933"/>
                <a:gd name="connsiteX28" fmla="*/ 2135926 w 2271393"/>
                <a:gd name="connsiteY28" fmla="*/ 1783644 h 1794933"/>
                <a:gd name="connsiteX29" fmla="*/ 1831126 w 2271393"/>
                <a:gd name="connsiteY29" fmla="*/ 1794933 h 1794933"/>
                <a:gd name="connsiteX30" fmla="*/ 634504 w 2271393"/>
                <a:gd name="connsiteY30" fmla="*/ 1783644 h 1794933"/>
                <a:gd name="connsiteX31" fmla="*/ 453882 w 2271393"/>
                <a:gd name="connsiteY31" fmla="*/ 1772355 h 1794933"/>
                <a:gd name="connsiteX32" fmla="*/ 2326 w 2271393"/>
                <a:gd name="connsiteY32" fmla="*/ 1761066 h 1794933"/>
                <a:gd name="connsiteX33" fmla="*/ 11720 w 2271393"/>
                <a:gd name="connsiteY33" fmla="*/ 1256224 h 1794933"/>
                <a:gd name="connsiteX0" fmla="*/ 33867 w 2269067"/>
                <a:gd name="connsiteY0" fmla="*/ 180622 h 1794933"/>
                <a:gd name="connsiteX1" fmla="*/ 22578 w 2269067"/>
                <a:gd name="connsiteY1" fmla="*/ 33866 h 1794933"/>
                <a:gd name="connsiteX2" fmla="*/ 33867 w 2269067"/>
                <a:gd name="connsiteY2" fmla="*/ 0 h 1794933"/>
                <a:gd name="connsiteX3" fmla="*/ 33867 w 2269067"/>
                <a:gd name="connsiteY3" fmla="*/ 0 h 1794933"/>
                <a:gd name="connsiteX4" fmla="*/ 112889 w 2269067"/>
                <a:gd name="connsiteY4" fmla="*/ 11289 h 1794933"/>
                <a:gd name="connsiteX5" fmla="*/ 101600 w 2269067"/>
                <a:gd name="connsiteY5" fmla="*/ 45155 h 1794933"/>
                <a:gd name="connsiteX6" fmla="*/ 90311 w 2269067"/>
                <a:gd name="connsiteY6" fmla="*/ 395111 h 1794933"/>
                <a:gd name="connsiteX7" fmla="*/ 101600 w 2269067"/>
                <a:gd name="connsiteY7" fmla="*/ 440266 h 1794933"/>
                <a:gd name="connsiteX8" fmla="*/ 112889 w 2269067"/>
                <a:gd name="connsiteY8" fmla="*/ 474133 h 1794933"/>
                <a:gd name="connsiteX9" fmla="*/ 124178 w 2269067"/>
                <a:gd name="connsiteY9" fmla="*/ 530578 h 1794933"/>
                <a:gd name="connsiteX10" fmla="*/ 146756 w 2269067"/>
                <a:gd name="connsiteY10" fmla="*/ 711200 h 1794933"/>
                <a:gd name="connsiteX11" fmla="*/ 158045 w 2269067"/>
                <a:gd name="connsiteY11" fmla="*/ 756355 h 1794933"/>
                <a:gd name="connsiteX12" fmla="*/ 180622 w 2269067"/>
                <a:gd name="connsiteY12" fmla="*/ 948266 h 1794933"/>
                <a:gd name="connsiteX13" fmla="*/ 191911 w 2269067"/>
                <a:gd name="connsiteY13" fmla="*/ 1207911 h 1794933"/>
                <a:gd name="connsiteX14" fmla="*/ 203200 w 2269067"/>
                <a:gd name="connsiteY14" fmla="*/ 1298222 h 1794933"/>
                <a:gd name="connsiteX15" fmla="*/ 214489 w 2269067"/>
                <a:gd name="connsiteY15" fmla="*/ 1399822 h 1794933"/>
                <a:gd name="connsiteX16" fmla="*/ 248356 w 2269067"/>
                <a:gd name="connsiteY16" fmla="*/ 1467555 h 1794933"/>
                <a:gd name="connsiteX17" fmla="*/ 282222 w 2269067"/>
                <a:gd name="connsiteY17" fmla="*/ 1512711 h 1794933"/>
                <a:gd name="connsiteX18" fmla="*/ 316089 w 2269067"/>
                <a:gd name="connsiteY18" fmla="*/ 1546578 h 1794933"/>
                <a:gd name="connsiteX19" fmla="*/ 338667 w 2269067"/>
                <a:gd name="connsiteY19" fmla="*/ 1580444 h 1794933"/>
                <a:gd name="connsiteX20" fmla="*/ 406400 w 2269067"/>
                <a:gd name="connsiteY20" fmla="*/ 1603022 h 1794933"/>
                <a:gd name="connsiteX21" fmla="*/ 451556 w 2269067"/>
                <a:gd name="connsiteY21" fmla="*/ 1625600 h 1794933"/>
                <a:gd name="connsiteX22" fmla="*/ 846667 w 2269067"/>
                <a:gd name="connsiteY22" fmla="*/ 1648178 h 1794933"/>
                <a:gd name="connsiteX23" fmla="*/ 993422 w 2269067"/>
                <a:gd name="connsiteY23" fmla="*/ 1659466 h 1794933"/>
                <a:gd name="connsiteX24" fmla="*/ 1038578 w 2269067"/>
                <a:gd name="connsiteY24" fmla="*/ 1670755 h 1794933"/>
                <a:gd name="connsiteX25" fmla="*/ 1557867 w 2269067"/>
                <a:gd name="connsiteY25" fmla="*/ 1682044 h 1794933"/>
                <a:gd name="connsiteX26" fmla="*/ 2269067 w 2269067"/>
                <a:gd name="connsiteY26" fmla="*/ 1704622 h 1794933"/>
                <a:gd name="connsiteX27" fmla="*/ 2257778 w 2269067"/>
                <a:gd name="connsiteY27" fmla="*/ 1738489 h 1794933"/>
                <a:gd name="connsiteX28" fmla="*/ 2133600 w 2269067"/>
                <a:gd name="connsiteY28" fmla="*/ 1783644 h 1794933"/>
                <a:gd name="connsiteX29" fmla="*/ 1828800 w 2269067"/>
                <a:gd name="connsiteY29" fmla="*/ 1794933 h 1794933"/>
                <a:gd name="connsiteX30" fmla="*/ 632178 w 2269067"/>
                <a:gd name="connsiteY30" fmla="*/ 1783644 h 1794933"/>
                <a:gd name="connsiteX31" fmla="*/ 451556 w 2269067"/>
                <a:gd name="connsiteY31" fmla="*/ 1772355 h 1794933"/>
                <a:gd name="connsiteX32" fmla="*/ 0 w 2269067"/>
                <a:gd name="connsiteY32" fmla="*/ 1761066 h 1794933"/>
                <a:gd name="connsiteX0" fmla="*/ 22578 w 2269067"/>
                <a:gd name="connsiteY0" fmla="*/ 33866 h 1794933"/>
                <a:gd name="connsiteX1" fmla="*/ 33867 w 2269067"/>
                <a:gd name="connsiteY1" fmla="*/ 0 h 1794933"/>
                <a:gd name="connsiteX2" fmla="*/ 33867 w 2269067"/>
                <a:gd name="connsiteY2" fmla="*/ 0 h 1794933"/>
                <a:gd name="connsiteX3" fmla="*/ 112889 w 2269067"/>
                <a:gd name="connsiteY3" fmla="*/ 11289 h 1794933"/>
                <a:gd name="connsiteX4" fmla="*/ 101600 w 2269067"/>
                <a:gd name="connsiteY4" fmla="*/ 45155 h 1794933"/>
                <a:gd name="connsiteX5" fmla="*/ 90311 w 2269067"/>
                <a:gd name="connsiteY5" fmla="*/ 395111 h 1794933"/>
                <a:gd name="connsiteX6" fmla="*/ 101600 w 2269067"/>
                <a:gd name="connsiteY6" fmla="*/ 440266 h 1794933"/>
                <a:gd name="connsiteX7" fmla="*/ 112889 w 2269067"/>
                <a:gd name="connsiteY7" fmla="*/ 474133 h 1794933"/>
                <a:gd name="connsiteX8" fmla="*/ 124178 w 2269067"/>
                <a:gd name="connsiteY8" fmla="*/ 530578 h 1794933"/>
                <a:gd name="connsiteX9" fmla="*/ 146756 w 2269067"/>
                <a:gd name="connsiteY9" fmla="*/ 711200 h 1794933"/>
                <a:gd name="connsiteX10" fmla="*/ 158045 w 2269067"/>
                <a:gd name="connsiteY10" fmla="*/ 756355 h 1794933"/>
                <a:gd name="connsiteX11" fmla="*/ 180622 w 2269067"/>
                <a:gd name="connsiteY11" fmla="*/ 948266 h 1794933"/>
                <a:gd name="connsiteX12" fmla="*/ 191911 w 2269067"/>
                <a:gd name="connsiteY12" fmla="*/ 1207911 h 1794933"/>
                <a:gd name="connsiteX13" fmla="*/ 203200 w 2269067"/>
                <a:gd name="connsiteY13" fmla="*/ 1298222 h 1794933"/>
                <a:gd name="connsiteX14" fmla="*/ 214489 w 2269067"/>
                <a:gd name="connsiteY14" fmla="*/ 1399822 h 1794933"/>
                <a:gd name="connsiteX15" fmla="*/ 248356 w 2269067"/>
                <a:gd name="connsiteY15" fmla="*/ 1467555 h 1794933"/>
                <a:gd name="connsiteX16" fmla="*/ 282222 w 2269067"/>
                <a:gd name="connsiteY16" fmla="*/ 1512711 h 1794933"/>
                <a:gd name="connsiteX17" fmla="*/ 316089 w 2269067"/>
                <a:gd name="connsiteY17" fmla="*/ 1546578 h 1794933"/>
                <a:gd name="connsiteX18" fmla="*/ 338667 w 2269067"/>
                <a:gd name="connsiteY18" fmla="*/ 1580444 h 1794933"/>
                <a:gd name="connsiteX19" fmla="*/ 406400 w 2269067"/>
                <a:gd name="connsiteY19" fmla="*/ 1603022 h 1794933"/>
                <a:gd name="connsiteX20" fmla="*/ 451556 w 2269067"/>
                <a:gd name="connsiteY20" fmla="*/ 1625600 h 1794933"/>
                <a:gd name="connsiteX21" fmla="*/ 846667 w 2269067"/>
                <a:gd name="connsiteY21" fmla="*/ 1648178 h 1794933"/>
                <a:gd name="connsiteX22" fmla="*/ 993422 w 2269067"/>
                <a:gd name="connsiteY22" fmla="*/ 1659466 h 1794933"/>
                <a:gd name="connsiteX23" fmla="*/ 1038578 w 2269067"/>
                <a:gd name="connsiteY23" fmla="*/ 1670755 h 1794933"/>
                <a:gd name="connsiteX24" fmla="*/ 1557867 w 2269067"/>
                <a:gd name="connsiteY24" fmla="*/ 1682044 h 1794933"/>
                <a:gd name="connsiteX25" fmla="*/ 2269067 w 2269067"/>
                <a:gd name="connsiteY25" fmla="*/ 1704622 h 1794933"/>
                <a:gd name="connsiteX26" fmla="*/ 2257778 w 2269067"/>
                <a:gd name="connsiteY26" fmla="*/ 1738489 h 1794933"/>
                <a:gd name="connsiteX27" fmla="*/ 2133600 w 2269067"/>
                <a:gd name="connsiteY27" fmla="*/ 1783644 h 1794933"/>
                <a:gd name="connsiteX28" fmla="*/ 1828800 w 2269067"/>
                <a:gd name="connsiteY28" fmla="*/ 1794933 h 1794933"/>
                <a:gd name="connsiteX29" fmla="*/ 632178 w 2269067"/>
                <a:gd name="connsiteY29" fmla="*/ 1783644 h 1794933"/>
                <a:gd name="connsiteX30" fmla="*/ 451556 w 2269067"/>
                <a:gd name="connsiteY30" fmla="*/ 1772355 h 1794933"/>
                <a:gd name="connsiteX31" fmla="*/ 0 w 2269067"/>
                <a:gd name="connsiteY31" fmla="*/ 1761066 h 1794933"/>
                <a:gd name="connsiteX0" fmla="*/ 33867 w 2269067"/>
                <a:gd name="connsiteY0" fmla="*/ 0 h 1794933"/>
                <a:gd name="connsiteX1" fmla="*/ 33867 w 2269067"/>
                <a:gd name="connsiteY1" fmla="*/ 0 h 1794933"/>
                <a:gd name="connsiteX2" fmla="*/ 112889 w 2269067"/>
                <a:gd name="connsiteY2" fmla="*/ 11289 h 1794933"/>
                <a:gd name="connsiteX3" fmla="*/ 101600 w 2269067"/>
                <a:gd name="connsiteY3" fmla="*/ 45155 h 1794933"/>
                <a:gd name="connsiteX4" fmla="*/ 90311 w 2269067"/>
                <a:gd name="connsiteY4" fmla="*/ 395111 h 1794933"/>
                <a:gd name="connsiteX5" fmla="*/ 101600 w 2269067"/>
                <a:gd name="connsiteY5" fmla="*/ 440266 h 1794933"/>
                <a:gd name="connsiteX6" fmla="*/ 112889 w 2269067"/>
                <a:gd name="connsiteY6" fmla="*/ 474133 h 1794933"/>
                <a:gd name="connsiteX7" fmla="*/ 124178 w 2269067"/>
                <a:gd name="connsiteY7" fmla="*/ 530578 h 1794933"/>
                <a:gd name="connsiteX8" fmla="*/ 146756 w 2269067"/>
                <a:gd name="connsiteY8" fmla="*/ 711200 h 1794933"/>
                <a:gd name="connsiteX9" fmla="*/ 158045 w 2269067"/>
                <a:gd name="connsiteY9" fmla="*/ 756355 h 1794933"/>
                <a:gd name="connsiteX10" fmla="*/ 180622 w 2269067"/>
                <a:gd name="connsiteY10" fmla="*/ 948266 h 1794933"/>
                <a:gd name="connsiteX11" fmla="*/ 191911 w 2269067"/>
                <a:gd name="connsiteY11" fmla="*/ 1207911 h 1794933"/>
                <a:gd name="connsiteX12" fmla="*/ 203200 w 2269067"/>
                <a:gd name="connsiteY12" fmla="*/ 1298222 h 1794933"/>
                <a:gd name="connsiteX13" fmla="*/ 214489 w 2269067"/>
                <a:gd name="connsiteY13" fmla="*/ 1399822 h 1794933"/>
                <a:gd name="connsiteX14" fmla="*/ 248356 w 2269067"/>
                <a:gd name="connsiteY14" fmla="*/ 1467555 h 1794933"/>
                <a:gd name="connsiteX15" fmla="*/ 282222 w 2269067"/>
                <a:gd name="connsiteY15" fmla="*/ 1512711 h 1794933"/>
                <a:gd name="connsiteX16" fmla="*/ 316089 w 2269067"/>
                <a:gd name="connsiteY16" fmla="*/ 1546578 h 1794933"/>
                <a:gd name="connsiteX17" fmla="*/ 338667 w 2269067"/>
                <a:gd name="connsiteY17" fmla="*/ 1580444 h 1794933"/>
                <a:gd name="connsiteX18" fmla="*/ 406400 w 2269067"/>
                <a:gd name="connsiteY18" fmla="*/ 1603022 h 1794933"/>
                <a:gd name="connsiteX19" fmla="*/ 451556 w 2269067"/>
                <a:gd name="connsiteY19" fmla="*/ 1625600 h 1794933"/>
                <a:gd name="connsiteX20" fmla="*/ 846667 w 2269067"/>
                <a:gd name="connsiteY20" fmla="*/ 1648178 h 1794933"/>
                <a:gd name="connsiteX21" fmla="*/ 993422 w 2269067"/>
                <a:gd name="connsiteY21" fmla="*/ 1659466 h 1794933"/>
                <a:gd name="connsiteX22" fmla="*/ 1038578 w 2269067"/>
                <a:gd name="connsiteY22" fmla="*/ 1670755 h 1794933"/>
                <a:gd name="connsiteX23" fmla="*/ 1557867 w 2269067"/>
                <a:gd name="connsiteY23" fmla="*/ 1682044 h 1794933"/>
                <a:gd name="connsiteX24" fmla="*/ 2269067 w 2269067"/>
                <a:gd name="connsiteY24" fmla="*/ 1704622 h 1794933"/>
                <a:gd name="connsiteX25" fmla="*/ 2257778 w 2269067"/>
                <a:gd name="connsiteY25" fmla="*/ 1738489 h 1794933"/>
                <a:gd name="connsiteX26" fmla="*/ 2133600 w 2269067"/>
                <a:gd name="connsiteY26" fmla="*/ 1783644 h 1794933"/>
                <a:gd name="connsiteX27" fmla="*/ 1828800 w 2269067"/>
                <a:gd name="connsiteY27" fmla="*/ 1794933 h 1794933"/>
                <a:gd name="connsiteX28" fmla="*/ 632178 w 2269067"/>
                <a:gd name="connsiteY28" fmla="*/ 1783644 h 1794933"/>
                <a:gd name="connsiteX29" fmla="*/ 451556 w 2269067"/>
                <a:gd name="connsiteY29" fmla="*/ 1772355 h 1794933"/>
                <a:gd name="connsiteX30" fmla="*/ 0 w 2269067"/>
                <a:gd name="connsiteY30" fmla="*/ 1761066 h 1794933"/>
                <a:gd name="connsiteX0" fmla="*/ 33867 w 2269067"/>
                <a:gd name="connsiteY0" fmla="*/ 171450 h 1966383"/>
                <a:gd name="connsiteX1" fmla="*/ 33867 w 2269067"/>
                <a:gd name="connsiteY1" fmla="*/ 0 h 1966383"/>
                <a:gd name="connsiteX2" fmla="*/ 112889 w 2269067"/>
                <a:gd name="connsiteY2" fmla="*/ 182739 h 1966383"/>
                <a:gd name="connsiteX3" fmla="*/ 101600 w 2269067"/>
                <a:gd name="connsiteY3" fmla="*/ 216605 h 1966383"/>
                <a:gd name="connsiteX4" fmla="*/ 90311 w 2269067"/>
                <a:gd name="connsiteY4" fmla="*/ 566561 h 1966383"/>
                <a:gd name="connsiteX5" fmla="*/ 101600 w 2269067"/>
                <a:gd name="connsiteY5" fmla="*/ 611716 h 1966383"/>
                <a:gd name="connsiteX6" fmla="*/ 112889 w 2269067"/>
                <a:gd name="connsiteY6" fmla="*/ 645583 h 1966383"/>
                <a:gd name="connsiteX7" fmla="*/ 124178 w 2269067"/>
                <a:gd name="connsiteY7" fmla="*/ 702028 h 1966383"/>
                <a:gd name="connsiteX8" fmla="*/ 146756 w 2269067"/>
                <a:gd name="connsiteY8" fmla="*/ 882650 h 1966383"/>
                <a:gd name="connsiteX9" fmla="*/ 158045 w 2269067"/>
                <a:gd name="connsiteY9" fmla="*/ 927805 h 1966383"/>
                <a:gd name="connsiteX10" fmla="*/ 180622 w 2269067"/>
                <a:gd name="connsiteY10" fmla="*/ 1119716 h 1966383"/>
                <a:gd name="connsiteX11" fmla="*/ 191911 w 2269067"/>
                <a:gd name="connsiteY11" fmla="*/ 1379361 h 1966383"/>
                <a:gd name="connsiteX12" fmla="*/ 203200 w 2269067"/>
                <a:gd name="connsiteY12" fmla="*/ 1469672 h 1966383"/>
                <a:gd name="connsiteX13" fmla="*/ 214489 w 2269067"/>
                <a:gd name="connsiteY13" fmla="*/ 1571272 h 1966383"/>
                <a:gd name="connsiteX14" fmla="*/ 248356 w 2269067"/>
                <a:gd name="connsiteY14" fmla="*/ 1639005 h 1966383"/>
                <a:gd name="connsiteX15" fmla="*/ 282222 w 2269067"/>
                <a:gd name="connsiteY15" fmla="*/ 1684161 h 1966383"/>
                <a:gd name="connsiteX16" fmla="*/ 316089 w 2269067"/>
                <a:gd name="connsiteY16" fmla="*/ 1718028 h 1966383"/>
                <a:gd name="connsiteX17" fmla="*/ 338667 w 2269067"/>
                <a:gd name="connsiteY17" fmla="*/ 1751894 h 1966383"/>
                <a:gd name="connsiteX18" fmla="*/ 406400 w 2269067"/>
                <a:gd name="connsiteY18" fmla="*/ 1774472 h 1966383"/>
                <a:gd name="connsiteX19" fmla="*/ 451556 w 2269067"/>
                <a:gd name="connsiteY19" fmla="*/ 1797050 h 1966383"/>
                <a:gd name="connsiteX20" fmla="*/ 846667 w 2269067"/>
                <a:gd name="connsiteY20" fmla="*/ 1819628 h 1966383"/>
                <a:gd name="connsiteX21" fmla="*/ 993422 w 2269067"/>
                <a:gd name="connsiteY21" fmla="*/ 1830916 h 1966383"/>
                <a:gd name="connsiteX22" fmla="*/ 1038578 w 2269067"/>
                <a:gd name="connsiteY22" fmla="*/ 1842205 h 1966383"/>
                <a:gd name="connsiteX23" fmla="*/ 1557867 w 2269067"/>
                <a:gd name="connsiteY23" fmla="*/ 1853494 h 1966383"/>
                <a:gd name="connsiteX24" fmla="*/ 2269067 w 2269067"/>
                <a:gd name="connsiteY24" fmla="*/ 1876072 h 1966383"/>
                <a:gd name="connsiteX25" fmla="*/ 2257778 w 2269067"/>
                <a:gd name="connsiteY25" fmla="*/ 1909939 h 1966383"/>
                <a:gd name="connsiteX26" fmla="*/ 2133600 w 2269067"/>
                <a:gd name="connsiteY26" fmla="*/ 1955094 h 1966383"/>
                <a:gd name="connsiteX27" fmla="*/ 1828800 w 2269067"/>
                <a:gd name="connsiteY27" fmla="*/ 1966383 h 1966383"/>
                <a:gd name="connsiteX28" fmla="*/ 632178 w 2269067"/>
                <a:gd name="connsiteY28" fmla="*/ 1955094 h 1966383"/>
                <a:gd name="connsiteX29" fmla="*/ 451556 w 2269067"/>
                <a:gd name="connsiteY29" fmla="*/ 1943805 h 1966383"/>
                <a:gd name="connsiteX30" fmla="*/ 0 w 2269067"/>
                <a:gd name="connsiteY30" fmla="*/ 1932516 h 1966383"/>
                <a:gd name="connsiteX0" fmla="*/ 33867 w 2269067"/>
                <a:gd name="connsiteY0" fmla="*/ 0 h 1966383"/>
                <a:gd name="connsiteX1" fmla="*/ 112889 w 2269067"/>
                <a:gd name="connsiteY1" fmla="*/ 182739 h 1966383"/>
                <a:gd name="connsiteX2" fmla="*/ 101600 w 2269067"/>
                <a:gd name="connsiteY2" fmla="*/ 216605 h 1966383"/>
                <a:gd name="connsiteX3" fmla="*/ 90311 w 2269067"/>
                <a:gd name="connsiteY3" fmla="*/ 566561 h 1966383"/>
                <a:gd name="connsiteX4" fmla="*/ 101600 w 2269067"/>
                <a:gd name="connsiteY4" fmla="*/ 611716 h 1966383"/>
                <a:gd name="connsiteX5" fmla="*/ 112889 w 2269067"/>
                <a:gd name="connsiteY5" fmla="*/ 645583 h 1966383"/>
                <a:gd name="connsiteX6" fmla="*/ 124178 w 2269067"/>
                <a:gd name="connsiteY6" fmla="*/ 702028 h 1966383"/>
                <a:gd name="connsiteX7" fmla="*/ 146756 w 2269067"/>
                <a:gd name="connsiteY7" fmla="*/ 882650 h 1966383"/>
                <a:gd name="connsiteX8" fmla="*/ 158045 w 2269067"/>
                <a:gd name="connsiteY8" fmla="*/ 927805 h 1966383"/>
                <a:gd name="connsiteX9" fmla="*/ 180622 w 2269067"/>
                <a:gd name="connsiteY9" fmla="*/ 1119716 h 1966383"/>
                <a:gd name="connsiteX10" fmla="*/ 191911 w 2269067"/>
                <a:gd name="connsiteY10" fmla="*/ 1379361 h 1966383"/>
                <a:gd name="connsiteX11" fmla="*/ 203200 w 2269067"/>
                <a:gd name="connsiteY11" fmla="*/ 1469672 h 1966383"/>
                <a:gd name="connsiteX12" fmla="*/ 214489 w 2269067"/>
                <a:gd name="connsiteY12" fmla="*/ 1571272 h 1966383"/>
                <a:gd name="connsiteX13" fmla="*/ 248356 w 2269067"/>
                <a:gd name="connsiteY13" fmla="*/ 1639005 h 1966383"/>
                <a:gd name="connsiteX14" fmla="*/ 282222 w 2269067"/>
                <a:gd name="connsiteY14" fmla="*/ 1684161 h 1966383"/>
                <a:gd name="connsiteX15" fmla="*/ 316089 w 2269067"/>
                <a:gd name="connsiteY15" fmla="*/ 1718028 h 1966383"/>
                <a:gd name="connsiteX16" fmla="*/ 338667 w 2269067"/>
                <a:gd name="connsiteY16" fmla="*/ 1751894 h 1966383"/>
                <a:gd name="connsiteX17" fmla="*/ 406400 w 2269067"/>
                <a:gd name="connsiteY17" fmla="*/ 1774472 h 1966383"/>
                <a:gd name="connsiteX18" fmla="*/ 451556 w 2269067"/>
                <a:gd name="connsiteY18" fmla="*/ 1797050 h 1966383"/>
                <a:gd name="connsiteX19" fmla="*/ 846667 w 2269067"/>
                <a:gd name="connsiteY19" fmla="*/ 1819628 h 1966383"/>
                <a:gd name="connsiteX20" fmla="*/ 993422 w 2269067"/>
                <a:gd name="connsiteY20" fmla="*/ 1830916 h 1966383"/>
                <a:gd name="connsiteX21" fmla="*/ 1038578 w 2269067"/>
                <a:gd name="connsiteY21" fmla="*/ 1842205 h 1966383"/>
                <a:gd name="connsiteX22" fmla="*/ 1557867 w 2269067"/>
                <a:gd name="connsiteY22" fmla="*/ 1853494 h 1966383"/>
                <a:gd name="connsiteX23" fmla="*/ 2269067 w 2269067"/>
                <a:gd name="connsiteY23" fmla="*/ 1876072 h 1966383"/>
                <a:gd name="connsiteX24" fmla="*/ 2257778 w 2269067"/>
                <a:gd name="connsiteY24" fmla="*/ 1909939 h 1966383"/>
                <a:gd name="connsiteX25" fmla="*/ 2133600 w 2269067"/>
                <a:gd name="connsiteY25" fmla="*/ 1955094 h 1966383"/>
                <a:gd name="connsiteX26" fmla="*/ 1828800 w 2269067"/>
                <a:gd name="connsiteY26" fmla="*/ 1966383 h 1966383"/>
                <a:gd name="connsiteX27" fmla="*/ 632178 w 2269067"/>
                <a:gd name="connsiteY27" fmla="*/ 1955094 h 1966383"/>
                <a:gd name="connsiteX28" fmla="*/ 451556 w 2269067"/>
                <a:gd name="connsiteY28" fmla="*/ 1943805 h 1966383"/>
                <a:gd name="connsiteX29" fmla="*/ 0 w 2269067"/>
                <a:gd name="connsiteY29" fmla="*/ 1932516 h 1966383"/>
                <a:gd name="connsiteX0" fmla="*/ 17992 w 2269067"/>
                <a:gd name="connsiteY0" fmla="*/ 0 h 1813983"/>
                <a:gd name="connsiteX1" fmla="*/ 112889 w 2269067"/>
                <a:gd name="connsiteY1" fmla="*/ 30339 h 1813983"/>
                <a:gd name="connsiteX2" fmla="*/ 101600 w 2269067"/>
                <a:gd name="connsiteY2" fmla="*/ 64205 h 1813983"/>
                <a:gd name="connsiteX3" fmla="*/ 90311 w 2269067"/>
                <a:gd name="connsiteY3" fmla="*/ 414161 h 1813983"/>
                <a:gd name="connsiteX4" fmla="*/ 101600 w 2269067"/>
                <a:gd name="connsiteY4" fmla="*/ 459316 h 1813983"/>
                <a:gd name="connsiteX5" fmla="*/ 112889 w 2269067"/>
                <a:gd name="connsiteY5" fmla="*/ 493183 h 1813983"/>
                <a:gd name="connsiteX6" fmla="*/ 124178 w 2269067"/>
                <a:gd name="connsiteY6" fmla="*/ 549628 h 1813983"/>
                <a:gd name="connsiteX7" fmla="*/ 146756 w 2269067"/>
                <a:gd name="connsiteY7" fmla="*/ 730250 h 1813983"/>
                <a:gd name="connsiteX8" fmla="*/ 158045 w 2269067"/>
                <a:gd name="connsiteY8" fmla="*/ 775405 h 1813983"/>
                <a:gd name="connsiteX9" fmla="*/ 180622 w 2269067"/>
                <a:gd name="connsiteY9" fmla="*/ 967316 h 1813983"/>
                <a:gd name="connsiteX10" fmla="*/ 191911 w 2269067"/>
                <a:gd name="connsiteY10" fmla="*/ 1226961 h 1813983"/>
                <a:gd name="connsiteX11" fmla="*/ 203200 w 2269067"/>
                <a:gd name="connsiteY11" fmla="*/ 1317272 h 1813983"/>
                <a:gd name="connsiteX12" fmla="*/ 214489 w 2269067"/>
                <a:gd name="connsiteY12" fmla="*/ 1418872 h 1813983"/>
                <a:gd name="connsiteX13" fmla="*/ 248356 w 2269067"/>
                <a:gd name="connsiteY13" fmla="*/ 1486605 h 1813983"/>
                <a:gd name="connsiteX14" fmla="*/ 282222 w 2269067"/>
                <a:gd name="connsiteY14" fmla="*/ 1531761 h 1813983"/>
                <a:gd name="connsiteX15" fmla="*/ 316089 w 2269067"/>
                <a:gd name="connsiteY15" fmla="*/ 1565628 h 1813983"/>
                <a:gd name="connsiteX16" fmla="*/ 338667 w 2269067"/>
                <a:gd name="connsiteY16" fmla="*/ 1599494 h 1813983"/>
                <a:gd name="connsiteX17" fmla="*/ 406400 w 2269067"/>
                <a:gd name="connsiteY17" fmla="*/ 1622072 h 1813983"/>
                <a:gd name="connsiteX18" fmla="*/ 451556 w 2269067"/>
                <a:gd name="connsiteY18" fmla="*/ 1644650 h 1813983"/>
                <a:gd name="connsiteX19" fmla="*/ 846667 w 2269067"/>
                <a:gd name="connsiteY19" fmla="*/ 1667228 h 1813983"/>
                <a:gd name="connsiteX20" fmla="*/ 993422 w 2269067"/>
                <a:gd name="connsiteY20" fmla="*/ 1678516 h 1813983"/>
                <a:gd name="connsiteX21" fmla="*/ 1038578 w 2269067"/>
                <a:gd name="connsiteY21" fmla="*/ 1689805 h 1813983"/>
                <a:gd name="connsiteX22" fmla="*/ 1557867 w 2269067"/>
                <a:gd name="connsiteY22" fmla="*/ 1701094 h 1813983"/>
                <a:gd name="connsiteX23" fmla="*/ 2269067 w 2269067"/>
                <a:gd name="connsiteY23" fmla="*/ 1723672 h 1813983"/>
                <a:gd name="connsiteX24" fmla="*/ 2257778 w 2269067"/>
                <a:gd name="connsiteY24" fmla="*/ 1757539 h 1813983"/>
                <a:gd name="connsiteX25" fmla="*/ 2133600 w 2269067"/>
                <a:gd name="connsiteY25" fmla="*/ 1802694 h 1813983"/>
                <a:gd name="connsiteX26" fmla="*/ 1828800 w 2269067"/>
                <a:gd name="connsiteY26" fmla="*/ 1813983 h 1813983"/>
                <a:gd name="connsiteX27" fmla="*/ 632178 w 2269067"/>
                <a:gd name="connsiteY27" fmla="*/ 1802694 h 1813983"/>
                <a:gd name="connsiteX28" fmla="*/ 451556 w 2269067"/>
                <a:gd name="connsiteY28" fmla="*/ 1791405 h 1813983"/>
                <a:gd name="connsiteX29" fmla="*/ 0 w 2269067"/>
                <a:gd name="connsiteY29" fmla="*/ 1780116 h 1813983"/>
                <a:gd name="connsiteX0" fmla="*/ 17992 w 2269067"/>
                <a:gd name="connsiteY0" fmla="*/ 0 h 1813983"/>
                <a:gd name="connsiteX1" fmla="*/ 112889 w 2269067"/>
                <a:gd name="connsiteY1" fmla="*/ 30339 h 1813983"/>
                <a:gd name="connsiteX2" fmla="*/ 101600 w 2269067"/>
                <a:gd name="connsiteY2" fmla="*/ 64205 h 1813983"/>
                <a:gd name="connsiteX3" fmla="*/ 90311 w 2269067"/>
                <a:gd name="connsiteY3" fmla="*/ 414161 h 1813983"/>
                <a:gd name="connsiteX4" fmla="*/ 101600 w 2269067"/>
                <a:gd name="connsiteY4" fmla="*/ 459316 h 1813983"/>
                <a:gd name="connsiteX5" fmla="*/ 112889 w 2269067"/>
                <a:gd name="connsiteY5" fmla="*/ 493183 h 1813983"/>
                <a:gd name="connsiteX6" fmla="*/ 124178 w 2269067"/>
                <a:gd name="connsiteY6" fmla="*/ 549628 h 1813983"/>
                <a:gd name="connsiteX7" fmla="*/ 146756 w 2269067"/>
                <a:gd name="connsiteY7" fmla="*/ 730250 h 1813983"/>
                <a:gd name="connsiteX8" fmla="*/ 158045 w 2269067"/>
                <a:gd name="connsiteY8" fmla="*/ 775405 h 1813983"/>
                <a:gd name="connsiteX9" fmla="*/ 180622 w 2269067"/>
                <a:gd name="connsiteY9" fmla="*/ 967316 h 1813983"/>
                <a:gd name="connsiteX10" fmla="*/ 191911 w 2269067"/>
                <a:gd name="connsiteY10" fmla="*/ 1226961 h 1813983"/>
                <a:gd name="connsiteX11" fmla="*/ 203200 w 2269067"/>
                <a:gd name="connsiteY11" fmla="*/ 1317272 h 1813983"/>
                <a:gd name="connsiteX12" fmla="*/ 214489 w 2269067"/>
                <a:gd name="connsiteY12" fmla="*/ 1418872 h 1813983"/>
                <a:gd name="connsiteX13" fmla="*/ 248356 w 2269067"/>
                <a:gd name="connsiteY13" fmla="*/ 1486605 h 1813983"/>
                <a:gd name="connsiteX14" fmla="*/ 282222 w 2269067"/>
                <a:gd name="connsiteY14" fmla="*/ 1531761 h 1813983"/>
                <a:gd name="connsiteX15" fmla="*/ 338667 w 2269067"/>
                <a:gd name="connsiteY15" fmla="*/ 1599494 h 1813983"/>
                <a:gd name="connsiteX16" fmla="*/ 406400 w 2269067"/>
                <a:gd name="connsiteY16" fmla="*/ 1622072 h 1813983"/>
                <a:gd name="connsiteX17" fmla="*/ 451556 w 2269067"/>
                <a:gd name="connsiteY17" fmla="*/ 1644650 h 1813983"/>
                <a:gd name="connsiteX18" fmla="*/ 846667 w 2269067"/>
                <a:gd name="connsiteY18" fmla="*/ 1667228 h 1813983"/>
                <a:gd name="connsiteX19" fmla="*/ 993422 w 2269067"/>
                <a:gd name="connsiteY19" fmla="*/ 1678516 h 1813983"/>
                <a:gd name="connsiteX20" fmla="*/ 1038578 w 2269067"/>
                <a:gd name="connsiteY20" fmla="*/ 1689805 h 1813983"/>
                <a:gd name="connsiteX21" fmla="*/ 1557867 w 2269067"/>
                <a:gd name="connsiteY21" fmla="*/ 1701094 h 1813983"/>
                <a:gd name="connsiteX22" fmla="*/ 2269067 w 2269067"/>
                <a:gd name="connsiteY22" fmla="*/ 1723672 h 1813983"/>
                <a:gd name="connsiteX23" fmla="*/ 2257778 w 2269067"/>
                <a:gd name="connsiteY23" fmla="*/ 1757539 h 1813983"/>
                <a:gd name="connsiteX24" fmla="*/ 2133600 w 2269067"/>
                <a:gd name="connsiteY24" fmla="*/ 1802694 h 1813983"/>
                <a:gd name="connsiteX25" fmla="*/ 1828800 w 2269067"/>
                <a:gd name="connsiteY25" fmla="*/ 1813983 h 1813983"/>
                <a:gd name="connsiteX26" fmla="*/ 632178 w 2269067"/>
                <a:gd name="connsiteY26" fmla="*/ 1802694 h 1813983"/>
                <a:gd name="connsiteX27" fmla="*/ 451556 w 2269067"/>
                <a:gd name="connsiteY27" fmla="*/ 1791405 h 1813983"/>
                <a:gd name="connsiteX28" fmla="*/ 0 w 2269067"/>
                <a:gd name="connsiteY28" fmla="*/ 1780116 h 1813983"/>
                <a:gd name="connsiteX0" fmla="*/ 17992 w 2269067"/>
                <a:gd name="connsiteY0" fmla="*/ 0 h 1813983"/>
                <a:gd name="connsiteX1" fmla="*/ 112889 w 2269067"/>
                <a:gd name="connsiteY1" fmla="*/ 30339 h 1813983"/>
                <a:gd name="connsiteX2" fmla="*/ 101600 w 2269067"/>
                <a:gd name="connsiteY2" fmla="*/ 64205 h 1813983"/>
                <a:gd name="connsiteX3" fmla="*/ 90311 w 2269067"/>
                <a:gd name="connsiteY3" fmla="*/ 414161 h 1813983"/>
                <a:gd name="connsiteX4" fmla="*/ 101600 w 2269067"/>
                <a:gd name="connsiteY4" fmla="*/ 459316 h 1813983"/>
                <a:gd name="connsiteX5" fmla="*/ 112889 w 2269067"/>
                <a:gd name="connsiteY5" fmla="*/ 493183 h 1813983"/>
                <a:gd name="connsiteX6" fmla="*/ 124178 w 2269067"/>
                <a:gd name="connsiteY6" fmla="*/ 549628 h 1813983"/>
                <a:gd name="connsiteX7" fmla="*/ 146756 w 2269067"/>
                <a:gd name="connsiteY7" fmla="*/ 730250 h 1813983"/>
                <a:gd name="connsiteX8" fmla="*/ 158045 w 2269067"/>
                <a:gd name="connsiteY8" fmla="*/ 775405 h 1813983"/>
                <a:gd name="connsiteX9" fmla="*/ 180622 w 2269067"/>
                <a:gd name="connsiteY9" fmla="*/ 967316 h 1813983"/>
                <a:gd name="connsiteX10" fmla="*/ 191911 w 2269067"/>
                <a:gd name="connsiteY10" fmla="*/ 1226961 h 1813983"/>
                <a:gd name="connsiteX11" fmla="*/ 203200 w 2269067"/>
                <a:gd name="connsiteY11" fmla="*/ 1317272 h 1813983"/>
                <a:gd name="connsiteX12" fmla="*/ 214489 w 2269067"/>
                <a:gd name="connsiteY12" fmla="*/ 1418872 h 1813983"/>
                <a:gd name="connsiteX13" fmla="*/ 248356 w 2269067"/>
                <a:gd name="connsiteY13" fmla="*/ 1486605 h 1813983"/>
                <a:gd name="connsiteX14" fmla="*/ 282222 w 2269067"/>
                <a:gd name="connsiteY14" fmla="*/ 1531761 h 1813983"/>
                <a:gd name="connsiteX15" fmla="*/ 338667 w 2269067"/>
                <a:gd name="connsiteY15" fmla="*/ 1599494 h 1813983"/>
                <a:gd name="connsiteX16" fmla="*/ 451556 w 2269067"/>
                <a:gd name="connsiteY16" fmla="*/ 1644650 h 1813983"/>
                <a:gd name="connsiteX17" fmla="*/ 846667 w 2269067"/>
                <a:gd name="connsiteY17" fmla="*/ 1667228 h 1813983"/>
                <a:gd name="connsiteX18" fmla="*/ 993422 w 2269067"/>
                <a:gd name="connsiteY18" fmla="*/ 1678516 h 1813983"/>
                <a:gd name="connsiteX19" fmla="*/ 1038578 w 2269067"/>
                <a:gd name="connsiteY19" fmla="*/ 1689805 h 1813983"/>
                <a:gd name="connsiteX20" fmla="*/ 1557867 w 2269067"/>
                <a:gd name="connsiteY20" fmla="*/ 1701094 h 1813983"/>
                <a:gd name="connsiteX21" fmla="*/ 2269067 w 2269067"/>
                <a:gd name="connsiteY21" fmla="*/ 1723672 h 1813983"/>
                <a:gd name="connsiteX22" fmla="*/ 2257778 w 2269067"/>
                <a:gd name="connsiteY22" fmla="*/ 1757539 h 1813983"/>
                <a:gd name="connsiteX23" fmla="*/ 2133600 w 2269067"/>
                <a:gd name="connsiteY23" fmla="*/ 1802694 h 1813983"/>
                <a:gd name="connsiteX24" fmla="*/ 1828800 w 2269067"/>
                <a:gd name="connsiteY24" fmla="*/ 1813983 h 1813983"/>
                <a:gd name="connsiteX25" fmla="*/ 632178 w 2269067"/>
                <a:gd name="connsiteY25" fmla="*/ 1802694 h 1813983"/>
                <a:gd name="connsiteX26" fmla="*/ 451556 w 2269067"/>
                <a:gd name="connsiteY26" fmla="*/ 1791405 h 1813983"/>
                <a:gd name="connsiteX27" fmla="*/ 0 w 2269067"/>
                <a:gd name="connsiteY27" fmla="*/ 1780116 h 1813983"/>
                <a:gd name="connsiteX0" fmla="*/ 17992 w 2269067"/>
                <a:gd name="connsiteY0" fmla="*/ 0 h 1813983"/>
                <a:gd name="connsiteX1" fmla="*/ 112889 w 2269067"/>
                <a:gd name="connsiteY1" fmla="*/ 30339 h 1813983"/>
                <a:gd name="connsiteX2" fmla="*/ 101600 w 2269067"/>
                <a:gd name="connsiteY2" fmla="*/ 64205 h 1813983"/>
                <a:gd name="connsiteX3" fmla="*/ 90311 w 2269067"/>
                <a:gd name="connsiteY3" fmla="*/ 414161 h 1813983"/>
                <a:gd name="connsiteX4" fmla="*/ 101600 w 2269067"/>
                <a:gd name="connsiteY4" fmla="*/ 459316 h 1813983"/>
                <a:gd name="connsiteX5" fmla="*/ 112889 w 2269067"/>
                <a:gd name="connsiteY5" fmla="*/ 493183 h 1813983"/>
                <a:gd name="connsiteX6" fmla="*/ 124178 w 2269067"/>
                <a:gd name="connsiteY6" fmla="*/ 549628 h 1813983"/>
                <a:gd name="connsiteX7" fmla="*/ 146756 w 2269067"/>
                <a:gd name="connsiteY7" fmla="*/ 730250 h 1813983"/>
                <a:gd name="connsiteX8" fmla="*/ 158045 w 2269067"/>
                <a:gd name="connsiteY8" fmla="*/ 775405 h 1813983"/>
                <a:gd name="connsiteX9" fmla="*/ 180622 w 2269067"/>
                <a:gd name="connsiteY9" fmla="*/ 967316 h 1813983"/>
                <a:gd name="connsiteX10" fmla="*/ 191911 w 2269067"/>
                <a:gd name="connsiteY10" fmla="*/ 1226961 h 1813983"/>
                <a:gd name="connsiteX11" fmla="*/ 203200 w 2269067"/>
                <a:gd name="connsiteY11" fmla="*/ 1317272 h 1813983"/>
                <a:gd name="connsiteX12" fmla="*/ 214489 w 2269067"/>
                <a:gd name="connsiteY12" fmla="*/ 1418872 h 1813983"/>
                <a:gd name="connsiteX13" fmla="*/ 248356 w 2269067"/>
                <a:gd name="connsiteY13" fmla="*/ 1486605 h 1813983"/>
                <a:gd name="connsiteX14" fmla="*/ 282222 w 2269067"/>
                <a:gd name="connsiteY14" fmla="*/ 1531761 h 1813983"/>
                <a:gd name="connsiteX15" fmla="*/ 338667 w 2269067"/>
                <a:gd name="connsiteY15" fmla="*/ 1599494 h 1813983"/>
                <a:gd name="connsiteX16" fmla="*/ 451556 w 2269067"/>
                <a:gd name="connsiteY16" fmla="*/ 1644650 h 1813983"/>
                <a:gd name="connsiteX17" fmla="*/ 846667 w 2269067"/>
                <a:gd name="connsiteY17" fmla="*/ 1667228 h 1813983"/>
                <a:gd name="connsiteX18" fmla="*/ 1038578 w 2269067"/>
                <a:gd name="connsiteY18" fmla="*/ 1689805 h 1813983"/>
                <a:gd name="connsiteX19" fmla="*/ 1557867 w 2269067"/>
                <a:gd name="connsiteY19" fmla="*/ 1701094 h 1813983"/>
                <a:gd name="connsiteX20" fmla="*/ 2269067 w 2269067"/>
                <a:gd name="connsiteY20" fmla="*/ 1723672 h 1813983"/>
                <a:gd name="connsiteX21" fmla="*/ 2257778 w 2269067"/>
                <a:gd name="connsiteY21" fmla="*/ 1757539 h 1813983"/>
                <a:gd name="connsiteX22" fmla="*/ 2133600 w 2269067"/>
                <a:gd name="connsiteY22" fmla="*/ 1802694 h 1813983"/>
                <a:gd name="connsiteX23" fmla="*/ 1828800 w 2269067"/>
                <a:gd name="connsiteY23" fmla="*/ 1813983 h 1813983"/>
                <a:gd name="connsiteX24" fmla="*/ 632178 w 2269067"/>
                <a:gd name="connsiteY24" fmla="*/ 1802694 h 1813983"/>
                <a:gd name="connsiteX25" fmla="*/ 451556 w 2269067"/>
                <a:gd name="connsiteY25" fmla="*/ 1791405 h 1813983"/>
                <a:gd name="connsiteX26" fmla="*/ 0 w 2269067"/>
                <a:gd name="connsiteY26" fmla="*/ 1780116 h 1813983"/>
                <a:gd name="connsiteX0" fmla="*/ 17992 w 2269067"/>
                <a:gd name="connsiteY0" fmla="*/ 0 h 1813983"/>
                <a:gd name="connsiteX1" fmla="*/ 112889 w 2269067"/>
                <a:gd name="connsiteY1" fmla="*/ 30339 h 1813983"/>
                <a:gd name="connsiteX2" fmla="*/ 101600 w 2269067"/>
                <a:gd name="connsiteY2" fmla="*/ 64205 h 1813983"/>
                <a:gd name="connsiteX3" fmla="*/ 90311 w 2269067"/>
                <a:gd name="connsiteY3" fmla="*/ 414161 h 1813983"/>
                <a:gd name="connsiteX4" fmla="*/ 101600 w 2269067"/>
                <a:gd name="connsiteY4" fmla="*/ 459316 h 1813983"/>
                <a:gd name="connsiteX5" fmla="*/ 112889 w 2269067"/>
                <a:gd name="connsiteY5" fmla="*/ 493183 h 1813983"/>
                <a:gd name="connsiteX6" fmla="*/ 124178 w 2269067"/>
                <a:gd name="connsiteY6" fmla="*/ 549628 h 1813983"/>
                <a:gd name="connsiteX7" fmla="*/ 146756 w 2269067"/>
                <a:gd name="connsiteY7" fmla="*/ 730250 h 1813983"/>
                <a:gd name="connsiteX8" fmla="*/ 158045 w 2269067"/>
                <a:gd name="connsiteY8" fmla="*/ 775405 h 1813983"/>
                <a:gd name="connsiteX9" fmla="*/ 180622 w 2269067"/>
                <a:gd name="connsiteY9" fmla="*/ 967316 h 1813983"/>
                <a:gd name="connsiteX10" fmla="*/ 191911 w 2269067"/>
                <a:gd name="connsiteY10" fmla="*/ 1226961 h 1813983"/>
                <a:gd name="connsiteX11" fmla="*/ 203200 w 2269067"/>
                <a:gd name="connsiteY11" fmla="*/ 1317272 h 1813983"/>
                <a:gd name="connsiteX12" fmla="*/ 214489 w 2269067"/>
                <a:gd name="connsiteY12" fmla="*/ 1418872 h 1813983"/>
                <a:gd name="connsiteX13" fmla="*/ 248356 w 2269067"/>
                <a:gd name="connsiteY13" fmla="*/ 1486605 h 1813983"/>
                <a:gd name="connsiteX14" fmla="*/ 282222 w 2269067"/>
                <a:gd name="connsiteY14" fmla="*/ 1531761 h 1813983"/>
                <a:gd name="connsiteX15" fmla="*/ 338667 w 2269067"/>
                <a:gd name="connsiteY15" fmla="*/ 1599494 h 1813983"/>
                <a:gd name="connsiteX16" fmla="*/ 451556 w 2269067"/>
                <a:gd name="connsiteY16" fmla="*/ 1644650 h 1813983"/>
                <a:gd name="connsiteX17" fmla="*/ 846667 w 2269067"/>
                <a:gd name="connsiteY17" fmla="*/ 1676753 h 1813983"/>
                <a:gd name="connsiteX18" fmla="*/ 1038578 w 2269067"/>
                <a:gd name="connsiteY18" fmla="*/ 1689805 h 1813983"/>
                <a:gd name="connsiteX19" fmla="*/ 1557867 w 2269067"/>
                <a:gd name="connsiteY19" fmla="*/ 1701094 h 1813983"/>
                <a:gd name="connsiteX20" fmla="*/ 2269067 w 2269067"/>
                <a:gd name="connsiteY20" fmla="*/ 1723672 h 1813983"/>
                <a:gd name="connsiteX21" fmla="*/ 2257778 w 2269067"/>
                <a:gd name="connsiteY21" fmla="*/ 1757539 h 1813983"/>
                <a:gd name="connsiteX22" fmla="*/ 2133600 w 2269067"/>
                <a:gd name="connsiteY22" fmla="*/ 1802694 h 1813983"/>
                <a:gd name="connsiteX23" fmla="*/ 1828800 w 2269067"/>
                <a:gd name="connsiteY23" fmla="*/ 1813983 h 1813983"/>
                <a:gd name="connsiteX24" fmla="*/ 632178 w 2269067"/>
                <a:gd name="connsiteY24" fmla="*/ 1802694 h 1813983"/>
                <a:gd name="connsiteX25" fmla="*/ 451556 w 2269067"/>
                <a:gd name="connsiteY25" fmla="*/ 1791405 h 1813983"/>
                <a:gd name="connsiteX26" fmla="*/ 0 w 2269067"/>
                <a:gd name="connsiteY26" fmla="*/ 1780116 h 1813983"/>
                <a:gd name="connsiteX0" fmla="*/ 17992 w 2272947"/>
                <a:gd name="connsiteY0" fmla="*/ 0 h 1813983"/>
                <a:gd name="connsiteX1" fmla="*/ 112889 w 2272947"/>
                <a:gd name="connsiteY1" fmla="*/ 30339 h 1813983"/>
                <a:gd name="connsiteX2" fmla="*/ 101600 w 2272947"/>
                <a:gd name="connsiteY2" fmla="*/ 64205 h 1813983"/>
                <a:gd name="connsiteX3" fmla="*/ 90311 w 2272947"/>
                <a:gd name="connsiteY3" fmla="*/ 414161 h 1813983"/>
                <a:gd name="connsiteX4" fmla="*/ 101600 w 2272947"/>
                <a:gd name="connsiteY4" fmla="*/ 459316 h 1813983"/>
                <a:gd name="connsiteX5" fmla="*/ 112889 w 2272947"/>
                <a:gd name="connsiteY5" fmla="*/ 493183 h 1813983"/>
                <a:gd name="connsiteX6" fmla="*/ 124178 w 2272947"/>
                <a:gd name="connsiteY6" fmla="*/ 549628 h 1813983"/>
                <a:gd name="connsiteX7" fmla="*/ 146756 w 2272947"/>
                <a:gd name="connsiteY7" fmla="*/ 730250 h 1813983"/>
                <a:gd name="connsiteX8" fmla="*/ 158045 w 2272947"/>
                <a:gd name="connsiteY8" fmla="*/ 775405 h 1813983"/>
                <a:gd name="connsiteX9" fmla="*/ 180622 w 2272947"/>
                <a:gd name="connsiteY9" fmla="*/ 967316 h 1813983"/>
                <a:gd name="connsiteX10" fmla="*/ 191911 w 2272947"/>
                <a:gd name="connsiteY10" fmla="*/ 1226961 h 1813983"/>
                <a:gd name="connsiteX11" fmla="*/ 203200 w 2272947"/>
                <a:gd name="connsiteY11" fmla="*/ 1317272 h 1813983"/>
                <a:gd name="connsiteX12" fmla="*/ 214489 w 2272947"/>
                <a:gd name="connsiteY12" fmla="*/ 1418872 h 1813983"/>
                <a:gd name="connsiteX13" fmla="*/ 248356 w 2272947"/>
                <a:gd name="connsiteY13" fmla="*/ 1486605 h 1813983"/>
                <a:gd name="connsiteX14" fmla="*/ 282222 w 2272947"/>
                <a:gd name="connsiteY14" fmla="*/ 1531761 h 1813983"/>
                <a:gd name="connsiteX15" fmla="*/ 338667 w 2272947"/>
                <a:gd name="connsiteY15" fmla="*/ 1599494 h 1813983"/>
                <a:gd name="connsiteX16" fmla="*/ 451556 w 2272947"/>
                <a:gd name="connsiteY16" fmla="*/ 1644650 h 1813983"/>
                <a:gd name="connsiteX17" fmla="*/ 846667 w 2272947"/>
                <a:gd name="connsiteY17" fmla="*/ 1676753 h 1813983"/>
                <a:gd name="connsiteX18" fmla="*/ 1038578 w 2272947"/>
                <a:gd name="connsiteY18" fmla="*/ 1689805 h 1813983"/>
                <a:gd name="connsiteX19" fmla="*/ 1557867 w 2272947"/>
                <a:gd name="connsiteY19" fmla="*/ 1701094 h 1813983"/>
                <a:gd name="connsiteX20" fmla="*/ 2269067 w 2272947"/>
                <a:gd name="connsiteY20" fmla="*/ 1723672 h 1813983"/>
                <a:gd name="connsiteX21" fmla="*/ 2270478 w 2272947"/>
                <a:gd name="connsiteY21" fmla="*/ 1782939 h 1813983"/>
                <a:gd name="connsiteX22" fmla="*/ 2133600 w 2272947"/>
                <a:gd name="connsiteY22" fmla="*/ 1802694 h 1813983"/>
                <a:gd name="connsiteX23" fmla="*/ 1828800 w 2272947"/>
                <a:gd name="connsiteY23" fmla="*/ 1813983 h 1813983"/>
                <a:gd name="connsiteX24" fmla="*/ 632178 w 2272947"/>
                <a:gd name="connsiteY24" fmla="*/ 1802694 h 1813983"/>
                <a:gd name="connsiteX25" fmla="*/ 451556 w 2272947"/>
                <a:gd name="connsiteY25" fmla="*/ 1791405 h 1813983"/>
                <a:gd name="connsiteX26" fmla="*/ 0 w 2272947"/>
                <a:gd name="connsiteY26" fmla="*/ 1780116 h 1813983"/>
                <a:gd name="connsiteX0" fmla="*/ 17992 w 2274751"/>
                <a:gd name="connsiteY0" fmla="*/ 0 h 1813983"/>
                <a:gd name="connsiteX1" fmla="*/ 112889 w 2274751"/>
                <a:gd name="connsiteY1" fmla="*/ 30339 h 1813983"/>
                <a:gd name="connsiteX2" fmla="*/ 101600 w 2274751"/>
                <a:gd name="connsiteY2" fmla="*/ 64205 h 1813983"/>
                <a:gd name="connsiteX3" fmla="*/ 90311 w 2274751"/>
                <a:gd name="connsiteY3" fmla="*/ 414161 h 1813983"/>
                <a:gd name="connsiteX4" fmla="*/ 101600 w 2274751"/>
                <a:gd name="connsiteY4" fmla="*/ 459316 h 1813983"/>
                <a:gd name="connsiteX5" fmla="*/ 112889 w 2274751"/>
                <a:gd name="connsiteY5" fmla="*/ 493183 h 1813983"/>
                <a:gd name="connsiteX6" fmla="*/ 124178 w 2274751"/>
                <a:gd name="connsiteY6" fmla="*/ 549628 h 1813983"/>
                <a:gd name="connsiteX7" fmla="*/ 146756 w 2274751"/>
                <a:gd name="connsiteY7" fmla="*/ 730250 h 1813983"/>
                <a:gd name="connsiteX8" fmla="*/ 158045 w 2274751"/>
                <a:gd name="connsiteY8" fmla="*/ 775405 h 1813983"/>
                <a:gd name="connsiteX9" fmla="*/ 180622 w 2274751"/>
                <a:gd name="connsiteY9" fmla="*/ 967316 h 1813983"/>
                <a:gd name="connsiteX10" fmla="*/ 191911 w 2274751"/>
                <a:gd name="connsiteY10" fmla="*/ 1226961 h 1813983"/>
                <a:gd name="connsiteX11" fmla="*/ 203200 w 2274751"/>
                <a:gd name="connsiteY11" fmla="*/ 1317272 h 1813983"/>
                <a:gd name="connsiteX12" fmla="*/ 214489 w 2274751"/>
                <a:gd name="connsiteY12" fmla="*/ 1418872 h 1813983"/>
                <a:gd name="connsiteX13" fmla="*/ 248356 w 2274751"/>
                <a:gd name="connsiteY13" fmla="*/ 1486605 h 1813983"/>
                <a:gd name="connsiteX14" fmla="*/ 282222 w 2274751"/>
                <a:gd name="connsiteY14" fmla="*/ 1531761 h 1813983"/>
                <a:gd name="connsiteX15" fmla="*/ 338667 w 2274751"/>
                <a:gd name="connsiteY15" fmla="*/ 1599494 h 1813983"/>
                <a:gd name="connsiteX16" fmla="*/ 451556 w 2274751"/>
                <a:gd name="connsiteY16" fmla="*/ 1644650 h 1813983"/>
                <a:gd name="connsiteX17" fmla="*/ 846667 w 2274751"/>
                <a:gd name="connsiteY17" fmla="*/ 1676753 h 1813983"/>
                <a:gd name="connsiteX18" fmla="*/ 1038578 w 2274751"/>
                <a:gd name="connsiteY18" fmla="*/ 1689805 h 1813983"/>
                <a:gd name="connsiteX19" fmla="*/ 1557867 w 2274751"/>
                <a:gd name="connsiteY19" fmla="*/ 1701094 h 1813983"/>
                <a:gd name="connsiteX20" fmla="*/ 2269067 w 2274751"/>
                <a:gd name="connsiteY20" fmla="*/ 1723672 h 1813983"/>
                <a:gd name="connsiteX21" fmla="*/ 2270478 w 2274751"/>
                <a:gd name="connsiteY21" fmla="*/ 1782939 h 1813983"/>
                <a:gd name="connsiteX22" fmla="*/ 2133600 w 2274751"/>
                <a:gd name="connsiteY22" fmla="*/ 1802694 h 1813983"/>
                <a:gd name="connsiteX23" fmla="*/ 1828800 w 2274751"/>
                <a:gd name="connsiteY23" fmla="*/ 1813983 h 1813983"/>
                <a:gd name="connsiteX24" fmla="*/ 632178 w 2274751"/>
                <a:gd name="connsiteY24" fmla="*/ 1802694 h 1813983"/>
                <a:gd name="connsiteX25" fmla="*/ 451556 w 2274751"/>
                <a:gd name="connsiteY25" fmla="*/ 1791405 h 1813983"/>
                <a:gd name="connsiteX26" fmla="*/ 0 w 2274751"/>
                <a:gd name="connsiteY26" fmla="*/ 1780116 h 1813983"/>
                <a:gd name="connsiteX0" fmla="*/ 17992 w 2274751"/>
                <a:gd name="connsiteY0" fmla="*/ 0 h 1813983"/>
                <a:gd name="connsiteX1" fmla="*/ 112889 w 2274751"/>
                <a:gd name="connsiteY1" fmla="*/ 30339 h 1813983"/>
                <a:gd name="connsiteX2" fmla="*/ 101600 w 2274751"/>
                <a:gd name="connsiteY2" fmla="*/ 64205 h 1813983"/>
                <a:gd name="connsiteX3" fmla="*/ 90311 w 2274751"/>
                <a:gd name="connsiteY3" fmla="*/ 414161 h 1813983"/>
                <a:gd name="connsiteX4" fmla="*/ 101600 w 2274751"/>
                <a:gd name="connsiteY4" fmla="*/ 459316 h 1813983"/>
                <a:gd name="connsiteX5" fmla="*/ 112889 w 2274751"/>
                <a:gd name="connsiteY5" fmla="*/ 493183 h 1813983"/>
                <a:gd name="connsiteX6" fmla="*/ 124178 w 2274751"/>
                <a:gd name="connsiteY6" fmla="*/ 549628 h 1813983"/>
                <a:gd name="connsiteX7" fmla="*/ 146756 w 2274751"/>
                <a:gd name="connsiteY7" fmla="*/ 730250 h 1813983"/>
                <a:gd name="connsiteX8" fmla="*/ 158045 w 2274751"/>
                <a:gd name="connsiteY8" fmla="*/ 775405 h 1813983"/>
                <a:gd name="connsiteX9" fmla="*/ 180622 w 2274751"/>
                <a:gd name="connsiteY9" fmla="*/ 967316 h 1813983"/>
                <a:gd name="connsiteX10" fmla="*/ 191911 w 2274751"/>
                <a:gd name="connsiteY10" fmla="*/ 1226961 h 1813983"/>
                <a:gd name="connsiteX11" fmla="*/ 203200 w 2274751"/>
                <a:gd name="connsiteY11" fmla="*/ 1317272 h 1813983"/>
                <a:gd name="connsiteX12" fmla="*/ 214489 w 2274751"/>
                <a:gd name="connsiteY12" fmla="*/ 1418872 h 1813983"/>
                <a:gd name="connsiteX13" fmla="*/ 248356 w 2274751"/>
                <a:gd name="connsiteY13" fmla="*/ 1486605 h 1813983"/>
                <a:gd name="connsiteX14" fmla="*/ 282222 w 2274751"/>
                <a:gd name="connsiteY14" fmla="*/ 1531761 h 1813983"/>
                <a:gd name="connsiteX15" fmla="*/ 338667 w 2274751"/>
                <a:gd name="connsiteY15" fmla="*/ 1599494 h 1813983"/>
                <a:gd name="connsiteX16" fmla="*/ 451556 w 2274751"/>
                <a:gd name="connsiteY16" fmla="*/ 1644650 h 1813983"/>
                <a:gd name="connsiteX17" fmla="*/ 846667 w 2274751"/>
                <a:gd name="connsiteY17" fmla="*/ 1676753 h 1813983"/>
                <a:gd name="connsiteX18" fmla="*/ 1038578 w 2274751"/>
                <a:gd name="connsiteY18" fmla="*/ 1689805 h 1813983"/>
                <a:gd name="connsiteX19" fmla="*/ 1557867 w 2274751"/>
                <a:gd name="connsiteY19" fmla="*/ 1701094 h 1813983"/>
                <a:gd name="connsiteX20" fmla="*/ 2269067 w 2274751"/>
                <a:gd name="connsiteY20" fmla="*/ 1723672 h 1813983"/>
                <a:gd name="connsiteX21" fmla="*/ 2270478 w 2274751"/>
                <a:gd name="connsiteY21" fmla="*/ 1798814 h 1813983"/>
                <a:gd name="connsiteX22" fmla="*/ 2133600 w 2274751"/>
                <a:gd name="connsiteY22" fmla="*/ 1802694 h 1813983"/>
                <a:gd name="connsiteX23" fmla="*/ 1828800 w 2274751"/>
                <a:gd name="connsiteY23" fmla="*/ 1813983 h 1813983"/>
                <a:gd name="connsiteX24" fmla="*/ 632178 w 2274751"/>
                <a:gd name="connsiteY24" fmla="*/ 1802694 h 1813983"/>
                <a:gd name="connsiteX25" fmla="*/ 451556 w 2274751"/>
                <a:gd name="connsiteY25" fmla="*/ 1791405 h 1813983"/>
                <a:gd name="connsiteX26" fmla="*/ 0 w 2274751"/>
                <a:gd name="connsiteY26" fmla="*/ 1780116 h 1813983"/>
                <a:gd name="connsiteX0" fmla="*/ 17992 w 2269067"/>
                <a:gd name="connsiteY0" fmla="*/ 0 h 1813983"/>
                <a:gd name="connsiteX1" fmla="*/ 112889 w 2269067"/>
                <a:gd name="connsiteY1" fmla="*/ 30339 h 1813983"/>
                <a:gd name="connsiteX2" fmla="*/ 101600 w 2269067"/>
                <a:gd name="connsiteY2" fmla="*/ 64205 h 1813983"/>
                <a:gd name="connsiteX3" fmla="*/ 90311 w 2269067"/>
                <a:gd name="connsiteY3" fmla="*/ 414161 h 1813983"/>
                <a:gd name="connsiteX4" fmla="*/ 101600 w 2269067"/>
                <a:gd name="connsiteY4" fmla="*/ 459316 h 1813983"/>
                <a:gd name="connsiteX5" fmla="*/ 112889 w 2269067"/>
                <a:gd name="connsiteY5" fmla="*/ 493183 h 1813983"/>
                <a:gd name="connsiteX6" fmla="*/ 124178 w 2269067"/>
                <a:gd name="connsiteY6" fmla="*/ 549628 h 1813983"/>
                <a:gd name="connsiteX7" fmla="*/ 146756 w 2269067"/>
                <a:gd name="connsiteY7" fmla="*/ 730250 h 1813983"/>
                <a:gd name="connsiteX8" fmla="*/ 158045 w 2269067"/>
                <a:gd name="connsiteY8" fmla="*/ 775405 h 1813983"/>
                <a:gd name="connsiteX9" fmla="*/ 180622 w 2269067"/>
                <a:gd name="connsiteY9" fmla="*/ 967316 h 1813983"/>
                <a:gd name="connsiteX10" fmla="*/ 191911 w 2269067"/>
                <a:gd name="connsiteY10" fmla="*/ 1226961 h 1813983"/>
                <a:gd name="connsiteX11" fmla="*/ 203200 w 2269067"/>
                <a:gd name="connsiteY11" fmla="*/ 1317272 h 1813983"/>
                <a:gd name="connsiteX12" fmla="*/ 214489 w 2269067"/>
                <a:gd name="connsiteY12" fmla="*/ 1418872 h 1813983"/>
                <a:gd name="connsiteX13" fmla="*/ 248356 w 2269067"/>
                <a:gd name="connsiteY13" fmla="*/ 1486605 h 1813983"/>
                <a:gd name="connsiteX14" fmla="*/ 282222 w 2269067"/>
                <a:gd name="connsiteY14" fmla="*/ 1531761 h 1813983"/>
                <a:gd name="connsiteX15" fmla="*/ 338667 w 2269067"/>
                <a:gd name="connsiteY15" fmla="*/ 1599494 h 1813983"/>
                <a:gd name="connsiteX16" fmla="*/ 451556 w 2269067"/>
                <a:gd name="connsiteY16" fmla="*/ 1644650 h 1813983"/>
                <a:gd name="connsiteX17" fmla="*/ 846667 w 2269067"/>
                <a:gd name="connsiteY17" fmla="*/ 1676753 h 1813983"/>
                <a:gd name="connsiteX18" fmla="*/ 1038578 w 2269067"/>
                <a:gd name="connsiteY18" fmla="*/ 1689805 h 1813983"/>
                <a:gd name="connsiteX19" fmla="*/ 1557867 w 2269067"/>
                <a:gd name="connsiteY19" fmla="*/ 1701094 h 1813983"/>
                <a:gd name="connsiteX20" fmla="*/ 2269067 w 2269067"/>
                <a:gd name="connsiteY20" fmla="*/ 1723672 h 1813983"/>
                <a:gd name="connsiteX21" fmla="*/ 2245078 w 2269067"/>
                <a:gd name="connsiteY21" fmla="*/ 1801989 h 1813983"/>
                <a:gd name="connsiteX22" fmla="*/ 2133600 w 2269067"/>
                <a:gd name="connsiteY22" fmla="*/ 1802694 h 1813983"/>
                <a:gd name="connsiteX23" fmla="*/ 1828800 w 2269067"/>
                <a:gd name="connsiteY23" fmla="*/ 1813983 h 1813983"/>
                <a:gd name="connsiteX24" fmla="*/ 632178 w 2269067"/>
                <a:gd name="connsiteY24" fmla="*/ 1802694 h 1813983"/>
                <a:gd name="connsiteX25" fmla="*/ 451556 w 2269067"/>
                <a:gd name="connsiteY25" fmla="*/ 1791405 h 1813983"/>
                <a:gd name="connsiteX26" fmla="*/ 0 w 2269067"/>
                <a:gd name="connsiteY26" fmla="*/ 1780116 h 1813983"/>
                <a:gd name="connsiteX0" fmla="*/ 17992 w 2253096"/>
                <a:gd name="connsiteY0" fmla="*/ 0 h 1813983"/>
                <a:gd name="connsiteX1" fmla="*/ 112889 w 2253096"/>
                <a:gd name="connsiteY1" fmla="*/ 30339 h 1813983"/>
                <a:gd name="connsiteX2" fmla="*/ 101600 w 2253096"/>
                <a:gd name="connsiteY2" fmla="*/ 64205 h 1813983"/>
                <a:gd name="connsiteX3" fmla="*/ 90311 w 2253096"/>
                <a:gd name="connsiteY3" fmla="*/ 414161 h 1813983"/>
                <a:gd name="connsiteX4" fmla="*/ 101600 w 2253096"/>
                <a:gd name="connsiteY4" fmla="*/ 459316 h 1813983"/>
                <a:gd name="connsiteX5" fmla="*/ 112889 w 2253096"/>
                <a:gd name="connsiteY5" fmla="*/ 493183 h 1813983"/>
                <a:gd name="connsiteX6" fmla="*/ 124178 w 2253096"/>
                <a:gd name="connsiteY6" fmla="*/ 549628 h 1813983"/>
                <a:gd name="connsiteX7" fmla="*/ 146756 w 2253096"/>
                <a:gd name="connsiteY7" fmla="*/ 730250 h 1813983"/>
                <a:gd name="connsiteX8" fmla="*/ 158045 w 2253096"/>
                <a:gd name="connsiteY8" fmla="*/ 775405 h 1813983"/>
                <a:gd name="connsiteX9" fmla="*/ 180622 w 2253096"/>
                <a:gd name="connsiteY9" fmla="*/ 967316 h 1813983"/>
                <a:gd name="connsiteX10" fmla="*/ 191911 w 2253096"/>
                <a:gd name="connsiteY10" fmla="*/ 1226961 h 1813983"/>
                <a:gd name="connsiteX11" fmla="*/ 203200 w 2253096"/>
                <a:gd name="connsiteY11" fmla="*/ 1317272 h 1813983"/>
                <a:gd name="connsiteX12" fmla="*/ 214489 w 2253096"/>
                <a:gd name="connsiteY12" fmla="*/ 1418872 h 1813983"/>
                <a:gd name="connsiteX13" fmla="*/ 248356 w 2253096"/>
                <a:gd name="connsiteY13" fmla="*/ 1486605 h 1813983"/>
                <a:gd name="connsiteX14" fmla="*/ 282222 w 2253096"/>
                <a:gd name="connsiteY14" fmla="*/ 1531761 h 1813983"/>
                <a:gd name="connsiteX15" fmla="*/ 338667 w 2253096"/>
                <a:gd name="connsiteY15" fmla="*/ 1599494 h 1813983"/>
                <a:gd name="connsiteX16" fmla="*/ 451556 w 2253096"/>
                <a:gd name="connsiteY16" fmla="*/ 1644650 h 1813983"/>
                <a:gd name="connsiteX17" fmla="*/ 846667 w 2253096"/>
                <a:gd name="connsiteY17" fmla="*/ 1676753 h 1813983"/>
                <a:gd name="connsiteX18" fmla="*/ 1038578 w 2253096"/>
                <a:gd name="connsiteY18" fmla="*/ 1689805 h 1813983"/>
                <a:gd name="connsiteX19" fmla="*/ 1557867 w 2253096"/>
                <a:gd name="connsiteY19" fmla="*/ 1701094 h 1813983"/>
                <a:gd name="connsiteX20" fmla="*/ 2246842 w 2253096"/>
                <a:gd name="connsiteY20" fmla="*/ 1726847 h 1813983"/>
                <a:gd name="connsiteX21" fmla="*/ 2245078 w 2253096"/>
                <a:gd name="connsiteY21" fmla="*/ 1801989 h 1813983"/>
                <a:gd name="connsiteX22" fmla="*/ 2133600 w 2253096"/>
                <a:gd name="connsiteY22" fmla="*/ 1802694 h 1813983"/>
                <a:gd name="connsiteX23" fmla="*/ 1828800 w 2253096"/>
                <a:gd name="connsiteY23" fmla="*/ 1813983 h 1813983"/>
                <a:gd name="connsiteX24" fmla="*/ 632178 w 2253096"/>
                <a:gd name="connsiteY24" fmla="*/ 1802694 h 1813983"/>
                <a:gd name="connsiteX25" fmla="*/ 451556 w 2253096"/>
                <a:gd name="connsiteY25" fmla="*/ 1791405 h 1813983"/>
                <a:gd name="connsiteX26" fmla="*/ 0 w 2253096"/>
                <a:gd name="connsiteY26" fmla="*/ 1780116 h 1813983"/>
                <a:gd name="connsiteX0" fmla="*/ 17992 w 2246864"/>
                <a:gd name="connsiteY0" fmla="*/ 0 h 1813983"/>
                <a:gd name="connsiteX1" fmla="*/ 112889 w 2246864"/>
                <a:gd name="connsiteY1" fmla="*/ 30339 h 1813983"/>
                <a:gd name="connsiteX2" fmla="*/ 101600 w 2246864"/>
                <a:gd name="connsiteY2" fmla="*/ 64205 h 1813983"/>
                <a:gd name="connsiteX3" fmla="*/ 90311 w 2246864"/>
                <a:gd name="connsiteY3" fmla="*/ 414161 h 1813983"/>
                <a:gd name="connsiteX4" fmla="*/ 101600 w 2246864"/>
                <a:gd name="connsiteY4" fmla="*/ 459316 h 1813983"/>
                <a:gd name="connsiteX5" fmla="*/ 112889 w 2246864"/>
                <a:gd name="connsiteY5" fmla="*/ 493183 h 1813983"/>
                <a:gd name="connsiteX6" fmla="*/ 124178 w 2246864"/>
                <a:gd name="connsiteY6" fmla="*/ 549628 h 1813983"/>
                <a:gd name="connsiteX7" fmla="*/ 146756 w 2246864"/>
                <a:gd name="connsiteY7" fmla="*/ 730250 h 1813983"/>
                <a:gd name="connsiteX8" fmla="*/ 158045 w 2246864"/>
                <a:gd name="connsiteY8" fmla="*/ 775405 h 1813983"/>
                <a:gd name="connsiteX9" fmla="*/ 180622 w 2246864"/>
                <a:gd name="connsiteY9" fmla="*/ 967316 h 1813983"/>
                <a:gd name="connsiteX10" fmla="*/ 191911 w 2246864"/>
                <a:gd name="connsiteY10" fmla="*/ 1226961 h 1813983"/>
                <a:gd name="connsiteX11" fmla="*/ 203200 w 2246864"/>
                <a:gd name="connsiteY11" fmla="*/ 1317272 h 1813983"/>
                <a:gd name="connsiteX12" fmla="*/ 214489 w 2246864"/>
                <a:gd name="connsiteY12" fmla="*/ 1418872 h 1813983"/>
                <a:gd name="connsiteX13" fmla="*/ 248356 w 2246864"/>
                <a:gd name="connsiteY13" fmla="*/ 1486605 h 1813983"/>
                <a:gd name="connsiteX14" fmla="*/ 282222 w 2246864"/>
                <a:gd name="connsiteY14" fmla="*/ 1531761 h 1813983"/>
                <a:gd name="connsiteX15" fmla="*/ 338667 w 2246864"/>
                <a:gd name="connsiteY15" fmla="*/ 1599494 h 1813983"/>
                <a:gd name="connsiteX16" fmla="*/ 451556 w 2246864"/>
                <a:gd name="connsiteY16" fmla="*/ 1644650 h 1813983"/>
                <a:gd name="connsiteX17" fmla="*/ 846667 w 2246864"/>
                <a:gd name="connsiteY17" fmla="*/ 1676753 h 1813983"/>
                <a:gd name="connsiteX18" fmla="*/ 1038578 w 2246864"/>
                <a:gd name="connsiteY18" fmla="*/ 1689805 h 1813983"/>
                <a:gd name="connsiteX19" fmla="*/ 1557867 w 2246864"/>
                <a:gd name="connsiteY19" fmla="*/ 1701094 h 1813983"/>
                <a:gd name="connsiteX20" fmla="*/ 2246842 w 2246864"/>
                <a:gd name="connsiteY20" fmla="*/ 1726847 h 1813983"/>
                <a:gd name="connsiteX21" fmla="*/ 2235553 w 2246864"/>
                <a:gd name="connsiteY21" fmla="*/ 1805164 h 1813983"/>
                <a:gd name="connsiteX22" fmla="*/ 2133600 w 2246864"/>
                <a:gd name="connsiteY22" fmla="*/ 1802694 h 1813983"/>
                <a:gd name="connsiteX23" fmla="*/ 1828800 w 2246864"/>
                <a:gd name="connsiteY23" fmla="*/ 1813983 h 1813983"/>
                <a:gd name="connsiteX24" fmla="*/ 632178 w 2246864"/>
                <a:gd name="connsiteY24" fmla="*/ 1802694 h 1813983"/>
                <a:gd name="connsiteX25" fmla="*/ 451556 w 2246864"/>
                <a:gd name="connsiteY25" fmla="*/ 1791405 h 1813983"/>
                <a:gd name="connsiteX26" fmla="*/ 0 w 2246864"/>
                <a:gd name="connsiteY26" fmla="*/ 1780116 h 1813983"/>
                <a:gd name="connsiteX0" fmla="*/ 17992 w 2246842"/>
                <a:gd name="connsiteY0" fmla="*/ 0 h 1813983"/>
                <a:gd name="connsiteX1" fmla="*/ 112889 w 2246842"/>
                <a:gd name="connsiteY1" fmla="*/ 30339 h 1813983"/>
                <a:gd name="connsiteX2" fmla="*/ 101600 w 2246842"/>
                <a:gd name="connsiteY2" fmla="*/ 64205 h 1813983"/>
                <a:gd name="connsiteX3" fmla="*/ 90311 w 2246842"/>
                <a:gd name="connsiteY3" fmla="*/ 414161 h 1813983"/>
                <a:gd name="connsiteX4" fmla="*/ 101600 w 2246842"/>
                <a:gd name="connsiteY4" fmla="*/ 459316 h 1813983"/>
                <a:gd name="connsiteX5" fmla="*/ 112889 w 2246842"/>
                <a:gd name="connsiteY5" fmla="*/ 493183 h 1813983"/>
                <a:gd name="connsiteX6" fmla="*/ 124178 w 2246842"/>
                <a:gd name="connsiteY6" fmla="*/ 549628 h 1813983"/>
                <a:gd name="connsiteX7" fmla="*/ 146756 w 2246842"/>
                <a:gd name="connsiteY7" fmla="*/ 730250 h 1813983"/>
                <a:gd name="connsiteX8" fmla="*/ 158045 w 2246842"/>
                <a:gd name="connsiteY8" fmla="*/ 775405 h 1813983"/>
                <a:gd name="connsiteX9" fmla="*/ 180622 w 2246842"/>
                <a:gd name="connsiteY9" fmla="*/ 967316 h 1813983"/>
                <a:gd name="connsiteX10" fmla="*/ 191911 w 2246842"/>
                <a:gd name="connsiteY10" fmla="*/ 1226961 h 1813983"/>
                <a:gd name="connsiteX11" fmla="*/ 203200 w 2246842"/>
                <a:gd name="connsiteY11" fmla="*/ 1317272 h 1813983"/>
                <a:gd name="connsiteX12" fmla="*/ 214489 w 2246842"/>
                <a:gd name="connsiteY12" fmla="*/ 1418872 h 1813983"/>
                <a:gd name="connsiteX13" fmla="*/ 248356 w 2246842"/>
                <a:gd name="connsiteY13" fmla="*/ 1486605 h 1813983"/>
                <a:gd name="connsiteX14" fmla="*/ 282222 w 2246842"/>
                <a:gd name="connsiteY14" fmla="*/ 1531761 h 1813983"/>
                <a:gd name="connsiteX15" fmla="*/ 338667 w 2246842"/>
                <a:gd name="connsiteY15" fmla="*/ 1599494 h 1813983"/>
                <a:gd name="connsiteX16" fmla="*/ 451556 w 2246842"/>
                <a:gd name="connsiteY16" fmla="*/ 1644650 h 1813983"/>
                <a:gd name="connsiteX17" fmla="*/ 846667 w 2246842"/>
                <a:gd name="connsiteY17" fmla="*/ 1676753 h 1813983"/>
                <a:gd name="connsiteX18" fmla="*/ 1038578 w 2246842"/>
                <a:gd name="connsiteY18" fmla="*/ 1689805 h 1813983"/>
                <a:gd name="connsiteX19" fmla="*/ 1557867 w 2246842"/>
                <a:gd name="connsiteY19" fmla="*/ 1701094 h 1813983"/>
                <a:gd name="connsiteX20" fmla="*/ 2246842 w 2246842"/>
                <a:gd name="connsiteY20" fmla="*/ 1726847 h 1813983"/>
                <a:gd name="connsiteX21" fmla="*/ 2229203 w 2246842"/>
                <a:gd name="connsiteY21" fmla="*/ 1801989 h 1813983"/>
                <a:gd name="connsiteX22" fmla="*/ 2133600 w 2246842"/>
                <a:gd name="connsiteY22" fmla="*/ 1802694 h 1813983"/>
                <a:gd name="connsiteX23" fmla="*/ 1828800 w 2246842"/>
                <a:gd name="connsiteY23" fmla="*/ 1813983 h 1813983"/>
                <a:gd name="connsiteX24" fmla="*/ 632178 w 2246842"/>
                <a:gd name="connsiteY24" fmla="*/ 1802694 h 1813983"/>
                <a:gd name="connsiteX25" fmla="*/ 451556 w 2246842"/>
                <a:gd name="connsiteY25" fmla="*/ 1791405 h 1813983"/>
                <a:gd name="connsiteX26" fmla="*/ 0 w 2246842"/>
                <a:gd name="connsiteY26" fmla="*/ 1780116 h 1813983"/>
                <a:gd name="connsiteX0" fmla="*/ 17992 w 2250775"/>
                <a:gd name="connsiteY0" fmla="*/ 0 h 1813983"/>
                <a:gd name="connsiteX1" fmla="*/ 112889 w 2250775"/>
                <a:gd name="connsiteY1" fmla="*/ 30339 h 1813983"/>
                <a:gd name="connsiteX2" fmla="*/ 101600 w 2250775"/>
                <a:gd name="connsiteY2" fmla="*/ 64205 h 1813983"/>
                <a:gd name="connsiteX3" fmla="*/ 90311 w 2250775"/>
                <a:gd name="connsiteY3" fmla="*/ 414161 h 1813983"/>
                <a:gd name="connsiteX4" fmla="*/ 101600 w 2250775"/>
                <a:gd name="connsiteY4" fmla="*/ 459316 h 1813983"/>
                <a:gd name="connsiteX5" fmla="*/ 112889 w 2250775"/>
                <a:gd name="connsiteY5" fmla="*/ 493183 h 1813983"/>
                <a:gd name="connsiteX6" fmla="*/ 124178 w 2250775"/>
                <a:gd name="connsiteY6" fmla="*/ 549628 h 1813983"/>
                <a:gd name="connsiteX7" fmla="*/ 146756 w 2250775"/>
                <a:gd name="connsiteY7" fmla="*/ 730250 h 1813983"/>
                <a:gd name="connsiteX8" fmla="*/ 158045 w 2250775"/>
                <a:gd name="connsiteY8" fmla="*/ 775405 h 1813983"/>
                <a:gd name="connsiteX9" fmla="*/ 180622 w 2250775"/>
                <a:gd name="connsiteY9" fmla="*/ 967316 h 1813983"/>
                <a:gd name="connsiteX10" fmla="*/ 191911 w 2250775"/>
                <a:gd name="connsiteY10" fmla="*/ 1226961 h 1813983"/>
                <a:gd name="connsiteX11" fmla="*/ 203200 w 2250775"/>
                <a:gd name="connsiteY11" fmla="*/ 1317272 h 1813983"/>
                <a:gd name="connsiteX12" fmla="*/ 214489 w 2250775"/>
                <a:gd name="connsiteY12" fmla="*/ 1418872 h 1813983"/>
                <a:gd name="connsiteX13" fmla="*/ 248356 w 2250775"/>
                <a:gd name="connsiteY13" fmla="*/ 1486605 h 1813983"/>
                <a:gd name="connsiteX14" fmla="*/ 282222 w 2250775"/>
                <a:gd name="connsiteY14" fmla="*/ 1531761 h 1813983"/>
                <a:gd name="connsiteX15" fmla="*/ 338667 w 2250775"/>
                <a:gd name="connsiteY15" fmla="*/ 1599494 h 1813983"/>
                <a:gd name="connsiteX16" fmla="*/ 451556 w 2250775"/>
                <a:gd name="connsiteY16" fmla="*/ 1644650 h 1813983"/>
                <a:gd name="connsiteX17" fmla="*/ 846667 w 2250775"/>
                <a:gd name="connsiteY17" fmla="*/ 1676753 h 1813983"/>
                <a:gd name="connsiteX18" fmla="*/ 1038578 w 2250775"/>
                <a:gd name="connsiteY18" fmla="*/ 1689805 h 1813983"/>
                <a:gd name="connsiteX19" fmla="*/ 1557867 w 2250775"/>
                <a:gd name="connsiteY19" fmla="*/ 1701094 h 1813983"/>
                <a:gd name="connsiteX20" fmla="*/ 2246842 w 2250775"/>
                <a:gd name="connsiteY20" fmla="*/ 1726847 h 1813983"/>
                <a:gd name="connsiteX21" fmla="*/ 2241903 w 2250775"/>
                <a:gd name="connsiteY21" fmla="*/ 1805164 h 1813983"/>
                <a:gd name="connsiteX22" fmla="*/ 2133600 w 2250775"/>
                <a:gd name="connsiteY22" fmla="*/ 1802694 h 1813983"/>
                <a:gd name="connsiteX23" fmla="*/ 1828800 w 2250775"/>
                <a:gd name="connsiteY23" fmla="*/ 1813983 h 1813983"/>
                <a:gd name="connsiteX24" fmla="*/ 632178 w 2250775"/>
                <a:gd name="connsiteY24" fmla="*/ 1802694 h 1813983"/>
                <a:gd name="connsiteX25" fmla="*/ 451556 w 2250775"/>
                <a:gd name="connsiteY25" fmla="*/ 1791405 h 1813983"/>
                <a:gd name="connsiteX26" fmla="*/ 0 w 2250775"/>
                <a:gd name="connsiteY26" fmla="*/ 1780116 h 1813983"/>
                <a:gd name="connsiteX0" fmla="*/ 17992 w 2252180"/>
                <a:gd name="connsiteY0" fmla="*/ 0 h 1813983"/>
                <a:gd name="connsiteX1" fmla="*/ 112889 w 2252180"/>
                <a:gd name="connsiteY1" fmla="*/ 30339 h 1813983"/>
                <a:gd name="connsiteX2" fmla="*/ 101600 w 2252180"/>
                <a:gd name="connsiteY2" fmla="*/ 64205 h 1813983"/>
                <a:gd name="connsiteX3" fmla="*/ 90311 w 2252180"/>
                <a:gd name="connsiteY3" fmla="*/ 414161 h 1813983"/>
                <a:gd name="connsiteX4" fmla="*/ 101600 w 2252180"/>
                <a:gd name="connsiteY4" fmla="*/ 459316 h 1813983"/>
                <a:gd name="connsiteX5" fmla="*/ 112889 w 2252180"/>
                <a:gd name="connsiteY5" fmla="*/ 493183 h 1813983"/>
                <a:gd name="connsiteX6" fmla="*/ 124178 w 2252180"/>
                <a:gd name="connsiteY6" fmla="*/ 549628 h 1813983"/>
                <a:gd name="connsiteX7" fmla="*/ 146756 w 2252180"/>
                <a:gd name="connsiteY7" fmla="*/ 730250 h 1813983"/>
                <a:gd name="connsiteX8" fmla="*/ 158045 w 2252180"/>
                <a:gd name="connsiteY8" fmla="*/ 775405 h 1813983"/>
                <a:gd name="connsiteX9" fmla="*/ 180622 w 2252180"/>
                <a:gd name="connsiteY9" fmla="*/ 967316 h 1813983"/>
                <a:gd name="connsiteX10" fmla="*/ 191911 w 2252180"/>
                <a:gd name="connsiteY10" fmla="*/ 1226961 h 1813983"/>
                <a:gd name="connsiteX11" fmla="*/ 203200 w 2252180"/>
                <a:gd name="connsiteY11" fmla="*/ 1317272 h 1813983"/>
                <a:gd name="connsiteX12" fmla="*/ 214489 w 2252180"/>
                <a:gd name="connsiteY12" fmla="*/ 1418872 h 1813983"/>
                <a:gd name="connsiteX13" fmla="*/ 248356 w 2252180"/>
                <a:gd name="connsiteY13" fmla="*/ 1486605 h 1813983"/>
                <a:gd name="connsiteX14" fmla="*/ 282222 w 2252180"/>
                <a:gd name="connsiteY14" fmla="*/ 1531761 h 1813983"/>
                <a:gd name="connsiteX15" fmla="*/ 338667 w 2252180"/>
                <a:gd name="connsiteY15" fmla="*/ 1599494 h 1813983"/>
                <a:gd name="connsiteX16" fmla="*/ 451556 w 2252180"/>
                <a:gd name="connsiteY16" fmla="*/ 1644650 h 1813983"/>
                <a:gd name="connsiteX17" fmla="*/ 846667 w 2252180"/>
                <a:gd name="connsiteY17" fmla="*/ 1676753 h 1813983"/>
                <a:gd name="connsiteX18" fmla="*/ 1038578 w 2252180"/>
                <a:gd name="connsiteY18" fmla="*/ 1689805 h 1813983"/>
                <a:gd name="connsiteX19" fmla="*/ 1557867 w 2252180"/>
                <a:gd name="connsiteY19" fmla="*/ 1701094 h 1813983"/>
                <a:gd name="connsiteX20" fmla="*/ 2246842 w 2252180"/>
                <a:gd name="connsiteY20" fmla="*/ 1726847 h 1813983"/>
                <a:gd name="connsiteX21" fmla="*/ 2241903 w 2252180"/>
                <a:gd name="connsiteY21" fmla="*/ 1805164 h 1813983"/>
                <a:gd name="connsiteX22" fmla="*/ 2133600 w 2252180"/>
                <a:gd name="connsiteY22" fmla="*/ 1802694 h 1813983"/>
                <a:gd name="connsiteX23" fmla="*/ 1828800 w 2252180"/>
                <a:gd name="connsiteY23" fmla="*/ 1813983 h 1813983"/>
                <a:gd name="connsiteX24" fmla="*/ 632178 w 2252180"/>
                <a:gd name="connsiteY24" fmla="*/ 1802694 h 1813983"/>
                <a:gd name="connsiteX25" fmla="*/ 451556 w 2252180"/>
                <a:gd name="connsiteY25" fmla="*/ 1791405 h 1813983"/>
                <a:gd name="connsiteX26" fmla="*/ 0 w 2252180"/>
                <a:gd name="connsiteY26" fmla="*/ 1780116 h 1813983"/>
                <a:gd name="connsiteX0" fmla="*/ 17992 w 2246842"/>
                <a:gd name="connsiteY0" fmla="*/ 0 h 1813983"/>
                <a:gd name="connsiteX1" fmla="*/ 112889 w 2246842"/>
                <a:gd name="connsiteY1" fmla="*/ 30339 h 1813983"/>
                <a:gd name="connsiteX2" fmla="*/ 101600 w 2246842"/>
                <a:gd name="connsiteY2" fmla="*/ 64205 h 1813983"/>
                <a:gd name="connsiteX3" fmla="*/ 90311 w 2246842"/>
                <a:gd name="connsiteY3" fmla="*/ 414161 h 1813983"/>
                <a:gd name="connsiteX4" fmla="*/ 101600 w 2246842"/>
                <a:gd name="connsiteY4" fmla="*/ 459316 h 1813983"/>
                <a:gd name="connsiteX5" fmla="*/ 112889 w 2246842"/>
                <a:gd name="connsiteY5" fmla="*/ 493183 h 1813983"/>
                <a:gd name="connsiteX6" fmla="*/ 124178 w 2246842"/>
                <a:gd name="connsiteY6" fmla="*/ 549628 h 1813983"/>
                <a:gd name="connsiteX7" fmla="*/ 146756 w 2246842"/>
                <a:gd name="connsiteY7" fmla="*/ 730250 h 1813983"/>
                <a:gd name="connsiteX8" fmla="*/ 158045 w 2246842"/>
                <a:gd name="connsiteY8" fmla="*/ 775405 h 1813983"/>
                <a:gd name="connsiteX9" fmla="*/ 180622 w 2246842"/>
                <a:gd name="connsiteY9" fmla="*/ 967316 h 1813983"/>
                <a:gd name="connsiteX10" fmla="*/ 191911 w 2246842"/>
                <a:gd name="connsiteY10" fmla="*/ 1226961 h 1813983"/>
                <a:gd name="connsiteX11" fmla="*/ 203200 w 2246842"/>
                <a:gd name="connsiteY11" fmla="*/ 1317272 h 1813983"/>
                <a:gd name="connsiteX12" fmla="*/ 214489 w 2246842"/>
                <a:gd name="connsiteY12" fmla="*/ 1418872 h 1813983"/>
                <a:gd name="connsiteX13" fmla="*/ 248356 w 2246842"/>
                <a:gd name="connsiteY13" fmla="*/ 1486605 h 1813983"/>
                <a:gd name="connsiteX14" fmla="*/ 282222 w 2246842"/>
                <a:gd name="connsiteY14" fmla="*/ 1531761 h 1813983"/>
                <a:gd name="connsiteX15" fmla="*/ 338667 w 2246842"/>
                <a:gd name="connsiteY15" fmla="*/ 1599494 h 1813983"/>
                <a:gd name="connsiteX16" fmla="*/ 451556 w 2246842"/>
                <a:gd name="connsiteY16" fmla="*/ 1644650 h 1813983"/>
                <a:gd name="connsiteX17" fmla="*/ 846667 w 2246842"/>
                <a:gd name="connsiteY17" fmla="*/ 1676753 h 1813983"/>
                <a:gd name="connsiteX18" fmla="*/ 1038578 w 2246842"/>
                <a:gd name="connsiteY18" fmla="*/ 1689805 h 1813983"/>
                <a:gd name="connsiteX19" fmla="*/ 1557867 w 2246842"/>
                <a:gd name="connsiteY19" fmla="*/ 1701094 h 1813983"/>
                <a:gd name="connsiteX20" fmla="*/ 2246842 w 2246842"/>
                <a:gd name="connsiteY20" fmla="*/ 1726847 h 1813983"/>
                <a:gd name="connsiteX21" fmla="*/ 2232378 w 2246842"/>
                <a:gd name="connsiteY21" fmla="*/ 1808339 h 1813983"/>
                <a:gd name="connsiteX22" fmla="*/ 2133600 w 2246842"/>
                <a:gd name="connsiteY22" fmla="*/ 1802694 h 1813983"/>
                <a:gd name="connsiteX23" fmla="*/ 1828800 w 2246842"/>
                <a:gd name="connsiteY23" fmla="*/ 1813983 h 1813983"/>
                <a:gd name="connsiteX24" fmla="*/ 632178 w 2246842"/>
                <a:gd name="connsiteY24" fmla="*/ 1802694 h 1813983"/>
                <a:gd name="connsiteX25" fmla="*/ 451556 w 2246842"/>
                <a:gd name="connsiteY25" fmla="*/ 1791405 h 1813983"/>
                <a:gd name="connsiteX26" fmla="*/ 0 w 2246842"/>
                <a:gd name="connsiteY26" fmla="*/ 1780116 h 1813983"/>
                <a:gd name="connsiteX0" fmla="*/ 17992 w 2246842"/>
                <a:gd name="connsiteY0" fmla="*/ 0 h 1813983"/>
                <a:gd name="connsiteX1" fmla="*/ 112889 w 2246842"/>
                <a:gd name="connsiteY1" fmla="*/ 30339 h 1813983"/>
                <a:gd name="connsiteX2" fmla="*/ 101600 w 2246842"/>
                <a:gd name="connsiteY2" fmla="*/ 64205 h 1813983"/>
                <a:gd name="connsiteX3" fmla="*/ 90311 w 2246842"/>
                <a:gd name="connsiteY3" fmla="*/ 414161 h 1813983"/>
                <a:gd name="connsiteX4" fmla="*/ 101600 w 2246842"/>
                <a:gd name="connsiteY4" fmla="*/ 459316 h 1813983"/>
                <a:gd name="connsiteX5" fmla="*/ 112889 w 2246842"/>
                <a:gd name="connsiteY5" fmla="*/ 493183 h 1813983"/>
                <a:gd name="connsiteX6" fmla="*/ 124178 w 2246842"/>
                <a:gd name="connsiteY6" fmla="*/ 549628 h 1813983"/>
                <a:gd name="connsiteX7" fmla="*/ 146756 w 2246842"/>
                <a:gd name="connsiteY7" fmla="*/ 730250 h 1813983"/>
                <a:gd name="connsiteX8" fmla="*/ 158045 w 2246842"/>
                <a:gd name="connsiteY8" fmla="*/ 775405 h 1813983"/>
                <a:gd name="connsiteX9" fmla="*/ 180622 w 2246842"/>
                <a:gd name="connsiteY9" fmla="*/ 967316 h 1813983"/>
                <a:gd name="connsiteX10" fmla="*/ 191911 w 2246842"/>
                <a:gd name="connsiteY10" fmla="*/ 1226961 h 1813983"/>
                <a:gd name="connsiteX11" fmla="*/ 203200 w 2246842"/>
                <a:gd name="connsiteY11" fmla="*/ 1317272 h 1813983"/>
                <a:gd name="connsiteX12" fmla="*/ 214489 w 2246842"/>
                <a:gd name="connsiteY12" fmla="*/ 1418872 h 1813983"/>
                <a:gd name="connsiteX13" fmla="*/ 248356 w 2246842"/>
                <a:gd name="connsiteY13" fmla="*/ 1486605 h 1813983"/>
                <a:gd name="connsiteX14" fmla="*/ 282222 w 2246842"/>
                <a:gd name="connsiteY14" fmla="*/ 1531761 h 1813983"/>
                <a:gd name="connsiteX15" fmla="*/ 338667 w 2246842"/>
                <a:gd name="connsiteY15" fmla="*/ 1599494 h 1813983"/>
                <a:gd name="connsiteX16" fmla="*/ 451556 w 2246842"/>
                <a:gd name="connsiteY16" fmla="*/ 1644650 h 1813983"/>
                <a:gd name="connsiteX17" fmla="*/ 1038578 w 2246842"/>
                <a:gd name="connsiteY17" fmla="*/ 1689805 h 1813983"/>
                <a:gd name="connsiteX18" fmla="*/ 1557867 w 2246842"/>
                <a:gd name="connsiteY18" fmla="*/ 1701094 h 1813983"/>
                <a:gd name="connsiteX19" fmla="*/ 2246842 w 2246842"/>
                <a:gd name="connsiteY19" fmla="*/ 1726847 h 1813983"/>
                <a:gd name="connsiteX20" fmla="*/ 2232378 w 2246842"/>
                <a:gd name="connsiteY20" fmla="*/ 1808339 h 1813983"/>
                <a:gd name="connsiteX21" fmla="*/ 2133600 w 2246842"/>
                <a:gd name="connsiteY21" fmla="*/ 1802694 h 1813983"/>
                <a:gd name="connsiteX22" fmla="*/ 1828800 w 2246842"/>
                <a:gd name="connsiteY22" fmla="*/ 1813983 h 1813983"/>
                <a:gd name="connsiteX23" fmla="*/ 632178 w 2246842"/>
                <a:gd name="connsiteY23" fmla="*/ 1802694 h 1813983"/>
                <a:gd name="connsiteX24" fmla="*/ 451556 w 2246842"/>
                <a:gd name="connsiteY24" fmla="*/ 1791405 h 1813983"/>
                <a:gd name="connsiteX25" fmla="*/ 0 w 2246842"/>
                <a:gd name="connsiteY25" fmla="*/ 1780116 h 1813983"/>
                <a:gd name="connsiteX0" fmla="*/ 17992 w 2246842"/>
                <a:gd name="connsiteY0" fmla="*/ 0 h 1813983"/>
                <a:gd name="connsiteX1" fmla="*/ 112889 w 2246842"/>
                <a:gd name="connsiteY1" fmla="*/ 30339 h 1813983"/>
                <a:gd name="connsiteX2" fmla="*/ 101600 w 2246842"/>
                <a:gd name="connsiteY2" fmla="*/ 64205 h 1813983"/>
                <a:gd name="connsiteX3" fmla="*/ 90311 w 2246842"/>
                <a:gd name="connsiteY3" fmla="*/ 414161 h 1813983"/>
                <a:gd name="connsiteX4" fmla="*/ 101600 w 2246842"/>
                <a:gd name="connsiteY4" fmla="*/ 459316 h 1813983"/>
                <a:gd name="connsiteX5" fmla="*/ 112889 w 2246842"/>
                <a:gd name="connsiteY5" fmla="*/ 493183 h 1813983"/>
                <a:gd name="connsiteX6" fmla="*/ 124178 w 2246842"/>
                <a:gd name="connsiteY6" fmla="*/ 549628 h 1813983"/>
                <a:gd name="connsiteX7" fmla="*/ 146756 w 2246842"/>
                <a:gd name="connsiteY7" fmla="*/ 730250 h 1813983"/>
                <a:gd name="connsiteX8" fmla="*/ 158045 w 2246842"/>
                <a:gd name="connsiteY8" fmla="*/ 775405 h 1813983"/>
                <a:gd name="connsiteX9" fmla="*/ 180622 w 2246842"/>
                <a:gd name="connsiteY9" fmla="*/ 967316 h 1813983"/>
                <a:gd name="connsiteX10" fmla="*/ 191911 w 2246842"/>
                <a:gd name="connsiteY10" fmla="*/ 1226961 h 1813983"/>
                <a:gd name="connsiteX11" fmla="*/ 203200 w 2246842"/>
                <a:gd name="connsiteY11" fmla="*/ 1317272 h 1813983"/>
                <a:gd name="connsiteX12" fmla="*/ 214489 w 2246842"/>
                <a:gd name="connsiteY12" fmla="*/ 1418872 h 1813983"/>
                <a:gd name="connsiteX13" fmla="*/ 248356 w 2246842"/>
                <a:gd name="connsiteY13" fmla="*/ 1486605 h 1813983"/>
                <a:gd name="connsiteX14" fmla="*/ 282222 w 2246842"/>
                <a:gd name="connsiteY14" fmla="*/ 1531761 h 1813983"/>
                <a:gd name="connsiteX15" fmla="*/ 338667 w 2246842"/>
                <a:gd name="connsiteY15" fmla="*/ 1599494 h 1813983"/>
                <a:gd name="connsiteX16" fmla="*/ 451556 w 2246842"/>
                <a:gd name="connsiteY16" fmla="*/ 1644650 h 1813983"/>
                <a:gd name="connsiteX17" fmla="*/ 1557867 w 2246842"/>
                <a:gd name="connsiteY17" fmla="*/ 1701094 h 1813983"/>
                <a:gd name="connsiteX18" fmla="*/ 2246842 w 2246842"/>
                <a:gd name="connsiteY18" fmla="*/ 1726847 h 1813983"/>
                <a:gd name="connsiteX19" fmla="*/ 2232378 w 2246842"/>
                <a:gd name="connsiteY19" fmla="*/ 1808339 h 1813983"/>
                <a:gd name="connsiteX20" fmla="*/ 2133600 w 2246842"/>
                <a:gd name="connsiteY20" fmla="*/ 1802694 h 1813983"/>
                <a:gd name="connsiteX21" fmla="*/ 1828800 w 2246842"/>
                <a:gd name="connsiteY21" fmla="*/ 1813983 h 1813983"/>
                <a:gd name="connsiteX22" fmla="*/ 632178 w 2246842"/>
                <a:gd name="connsiteY22" fmla="*/ 1802694 h 1813983"/>
                <a:gd name="connsiteX23" fmla="*/ 451556 w 2246842"/>
                <a:gd name="connsiteY23" fmla="*/ 1791405 h 1813983"/>
                <a:gd name="connsiteX24" fmla="*/ 0 w 2246842"/>
                <a:gd name="connsiteY24" fmla="*/ 1780116 h 1813983"/>
                <a:gd name="connsiteX0" fmla="*/ 17992 w 2246842"/>
                <a:gd name="connsiteY0" fmla="*/ 0 h 1813983"/>
                <a:gd name="connsiteX1" fmla="*/ 112889 w 2246842"/>
                <a:gd name="connsiteY1" fmla="*/ 30339 h 1813983"/>
                <a:gd name="connsiteX2" fmla="*/ 101600 w 2246842"/>
                <a:gd name="connsiteY2" fmla="*/ 64205 h 1813983"/>
                <a:gd name="connsiteX3" fmla="*/ 90311 w 2246842"/>
                <a:gd name="connsiteY3" fmla="*/ 414161 h 1813983"/>
                <a:gd name="connsiteX4" fmla="*/ 101600 w 2246842"/>
                <a:gd name="connsiteY4" fmla="*/ 459316 h 1813983"/>
                <a:gd name="connsiteX5" fmla="*/ 112889 w 2246842"/>
                <a:gd name="connsiteY5" fmla="*/ 493183 h 1813983"/>
                <a:gd name="connsiteX6" fmla="*/ 124178 w 2246842"/>
                <a:gd name="connsiteY6" fmla="*/ 549628 h 1813983"/>
                <a:gd name="connsiteX7" fmla="*/ 146756 w 2246842"/>
                <a:gd name="connsiteY7" fmla="*/ 730250 h 1813983"/>
                <a:gd name="connsiteX8" fmla="*/ 158045 w 2246842"/>
                <a:gd name="connsiteY8" fmla="*/ 775405 h 1813983"/>
                <a:gd name="connsiteX9" fmla="*/ 180622 w 2246842"/>
                <a:gd name="connsiteY9" fmla="*/ 967316 h 1813983"/>
                <a:gd name="connsiteX10" fmla="*/ 191911 w 2246842"/>
                <a:gd name="connsiteY10" fmla="*/ 1226961 h 1813983"/>
                <a:gd name="connsiteX11" fmla="*/ 203200 w 2246842"/>
                <a:gd name="connsiteY11" fmla="*/ 1317272 h 1813983"/>
                <a:gd name="connsiteX12" fmla="*/ 214489 w 2246842"/>
                <a:gd name="connsiteY12" fmla="*/ 1418872 h 1813983"/>
                <a:gd name="connsiteX13" fmla="*/ 248356 w 2246842"/>
                <a:gd name="connsiteY13" fmla="*/ 1486605 h 1813983"/>
                <a:gd name="connsiteX14" fmla="*/ 282222 w 2246842"/>
                <a:gd name="connsiteY14" fmla="*/ 1531761 h 1813983"/>
                <a:gd name="connsiteX15" fmla="*/ 338667 w 2246842"/>
                <a:gd name="connsiteY15" fmla="*/ 1599494 h 1813983"/>
                <a:gd name="connsiteX16" fmla="*/ 451556 w 2246842"/>
                <a:gd name="connsiteY16" fmla="*/ 1644650 h 1813983"/>
                <a:gd name="connsiteX17" fmla="*/ 2246842 w 2246842"/>
                <a:gd name="connsiteY17" fmla="*/ 1726847 h 1813983"/>
                <a:gd name="connsiteX18" fmla="*/ 2232378 w 2246842"/>
                <a:gd name="connsiteY18" fmla="*/ 1808339 h 1813983"/>
                <a:gd name="connsiteX19" fmla="*/ 2133600 w 2246842"/>
                <a:gd name="connsiteY19" fmla="*/ 1802694 h 1813983"/>
                <a:gd name="connsiteX20" fmla="*/ 1828800 w 2246842"/>
                <a:gd name="connsiteY20" fmla="*/ 1813983 h 1813983"/>
                <a:gd name="connsiteX21" fmla="*/ 632178 w 2246842"/>
                <a:gd name="connsiteY21" fmla="*/ 1802694 h 1813983"/>
                <a:gd name="connsiteX22" fmla="*/ 451556 w 2246842"/>
                <a:gd name="connsiteY22" fmla="*/ 1791405 h 1813983"/>
                <a:gd name="connsiteX23" fmla="*/ 0 w 2246842"/>
                <a:gd name="connsiteY23" fmla="*/ 1780116 h 1813983"/>
                <a:gd name="connsiteX0" fmla="*/ 17992 w 2359233"/>
                <a:gd name="connsiteY0" fmla="*/ 0 h 1813983"/>
                <a:gd name="connsiteX1" fmla="*/ 112889 w 2359233"/>
                <a:gd name="connsiteY1" fmla="*/ 30339 h 1813983"/>
                <a:gd name="connsiteX2" fmla="*/ 101600 w 2359233"/>
                <a:gd name="connsiteY2" fmla="*/ 64205 h 1813983"/>
                <a:gd name="connsiteX3" fmla="*/ 90311 w 2359233"/>
                <a:gd name="connsiteY3" fmla="*/ 414161 h 1813983"/>
                <a:gd name="connsiteX4" fmla="*/ 101600 w 2359233"/>
                <a:gd name="connsiteY4" fmla="*/ 459316 h 1813983"/>
                <a:gd name="connsiteX5" fmla="*/ 112889 w 2359233"/>
                <a:gd name="connsiteY5" fmla="*/ 493183 h 1813983"/>
                <a:gd name="connsiteX6" fmla="*/ 124178 w 2359233"/>
                <a:gd name="connsiteY6" fmla="*/ 549628 h 1813983"/>
                <a:gd name="connsiteX7" fmla="*/ 146756 w 2359233"/>
                <a:gd name="connsiteY7" fmla="*/ 730250 h 1813983"/>
                <a:gd name="connsiteX8" fmla="*/ 158045 w 2359233"/>
                <a:gd name="connsiteY8" fmla="*/ 775405 h 1813983"/>
                <a:gd name="connsiteX9" fmla="*/ 180622 w 2359233"/>
                <a:gd name="connsiteY9" fmla="*/ 967316 h 1813983"/>
                <a:gd name="connsiteX10" fmla="*/ 191911 w 2359233"/>
                <a:gd name="connsiteY10" fmla="*/ 1226961 h 1813983"/>
                <a:gd name="connsiteX11" fmla="*/ 203200 w 2359233"/>
                <a:gd name="connsiteY11" fmla="*/ 1317272 h 1813983"/>
                <a:gd name="connsiteX12" fmla="*/ 214489 w 2359233"/>
                <a:gd name="connsiteY12" fmla="*/ 1418872 h 1813983"/>
                <a:gd name="connsiteX13" fmla="*/ 248356 w 2359233"/>
                <a:gd name="connsiteY13" fmla="*/ 1486605 h 1813983"/>
                <a:gd name="connsiteX14" fmla="*/ 282222 w 2359233"/>
                <a:gd name="connsiteY14" fmla="*/ 1531761 h 1813983"/>
                <a:gd name="connsiteX15" fmla="*/ 338667 w 2359233"/>
                <a:gd name="connsiteY15" fmla="*/ 1599494 h 1813983"/>
                <a:gd name="connsiteX16" fmla="*/ 451556 w 2359233"/>
                <a:gd name="connsiteY16" fmla="*/ 1644650 h 1813983"/>
                <a:gd name="connsiteX17" fmla="*/ 2246842 w 2359233"/>
                <a:gd name="connsiteY17" fmla="*/ 1726847 h 1813983"/>
                <a:gd name="connsiteX18" fmla="*/ 2133600 w 2359233"/>
                <a:gd name="connsiteY18" fmla="*/ 1802694 h 1813983"/>
                <a:gd name="connsiteX19" fmla="*/ 1828800 w 2359233"/>
                <a:gd name="connsiteY19" fmla="*/ 1813983 h 1813983"/>
                <a:gd name="connsiteX20" fmla="*/ 632178 w 2359233"/>
                <a:gd name="connsiteY20" fmla="*/ 1802694 h 1813983"/>
                <a:gd name="connsiteX21" fmla="*/ 451556 w 2359233"/>
                <a:gd name="connsiteY21" fmla="*/ 1791405 h 1813983"/>
                <a:gd name="connsiteX22" fmla="*/ 0 w 2359233"/>
                <a:gd name="connsiteY22" fmla="*/ 1780116 h 1813983"/>
                <a:gd name="connsiteX0" fmla="*/ 17992 w 2317711"/>
                <a:gd name="connsiteY0" fmla="*/ 0 h 1818098"/>
                <a:gd name="connsiteX1" fmla="*/ 112889 w 2317711"/>
                <a:gd name="connsiteY1" fmla="*/ 30339 h 1818098"/>
                <a:gd name="connsiteX2" fmla="*/ 101600 w 2317711"/>
                <a:gd name="connsiteY2" fmla="*/ 64205 h 1818098"/>
                <a:gd name="connsiteX3" fmla="*/ 90311 w 2317711"/>
                <a:gd name="connsiteY3" fmla="*/ 414161 h 1818098"/>
                <a:gd name="connsiteX4" fmla="*/ 101600 w 2317711"/>
                <a:gd name="connsiteY4" fmla="*/ 459316 h 1818098"/>
                <a:gd name="connsiteX5" fmla="*/ 112889 w 2317711"/>
                <a:gd name="connsiteY5" fmla="*/ 493183 h 1818098"/>
                <a:gd name="connsiteX6" fmla="*/ 124178 w 2317711"/>
                <a:gd name="connsiteY6" fmla="*/ 549628 h 1818098"/>
                <a:gd name="connsiteX7" fmla="*/ 146756 w 2317711"/>
                <a:gd name="connsiteY7" fmla="*/ 730250 h 1818098"/>
                <a:gd name="connsiteX8" fmla="*/ 158045 w 2317711"/>
                <a:gd name="connsiteY8" fmla="*/ 775405 h 1818098"/>
                <a:gd name="connsiteX9" fmla="*/ 180622 w 2317711"/>
                <a:gd name="connsiteY9" fmla="*/ 967316 h 1818098"/>
                <a:gd name="connsiteX10" fmla="*/ 191911 w 2317711"/>
                <a:gd name="connsiteY10" fmla="*/ 1226961 h 1818098"/>
                <a:gd name="connsiteX11" fmla="*/ 203200 w 2317711"/>
                <a:gd name="connsiteY11" fmla="*/ 1317272 h 1818098"/>
                <a:gd name="connsiteX12" fmla="*/ 214489 w 2317711"/>
                <a:gd name="connsiteY12" fmla="*/ 1418872 h 1818098"/>
                <a:gd name="connsiteX13" fmla="*/ 248356 w 2317711"/>
                <a:gd name="connsiteY13" fmla="*/ 1486605 h 1818098"/>
                <a:gd name="connsiteX14" fmla="*/ 282222 w 2317711"/>
                <a:gd name="connsiteY14" fmla="*/ 1531761 h 1818098"/>
                <a:gd name="connsiteX15" fmla="*/ 338667 w 2317711"/>
                <a:gd name="connsiteY15" fmla="*/ 1599494 h 1818098"/>
                <a:gd name="connsiteX16" fmla="*/ 451556 w 2317711"/>
                <a:gd name="connsiteY16" fmla="*/ 1644650 h 1818098"/>
                <a:gd name="connsiteX17" fmla="*/ 2246842 w 2317711"/>
                <a:gd name="connsiteY17" fmla="*/ 1726847 h 1818098"/>
                <a:gd name="connsiteX18" fmla="*/ 1828800 w 2317711"/>
                <a:gd name="connsiteY18" fmla="*/ 1813983 h 1818098"/>
                <a:gd name="connsiteX19" fmla="*/ 632178 w 2317711"/>
                <a:gd name="connsiteY19" fmla="*/ 1802694 h 1818098"/>
                <a:gd name="connsiteX20" fmla="*/ 451556 w 2317711"/>
                <a:gd name="connsiteY20" fmla="*/ 1791405 h 1818098"/>
                <a:gd name="connsiteX21" fmla="*/ 0 w 2317711"/>
                <a:gd name="connsiteY21" fmla="*/ 1780116 h 1818098"/>
                <a:gd name="connsiteX0" fmla="*/ 17992 w 2247339"/>
                <a:gd name="connsiteY0" fmla="*/ 0 h 1805865"/>
                <a:gd name="connsiteX1" fmla="*/ 112889 w 2247339"/>
                <a:gd name="connsiteY1" fmla="*/ 30339 h 1805865"/>
                <a:gd name="connsiteX2" fmla="*/ 101600 w 2247339"/>
                <a:gd name="connsiteY2" fmla="*/ 64205 h 1805865"/>
                <a:gd name="connsiteX3" fmla="*/ 90311 w 2247339"/>
                <a:gd name="connsiteY3" fmla="*/ 414161 h 1805865"/>
                <a:gd name="connsiteX4" fmla="*/ 101600 w 2247339"/>
                <a:gd name="connsiteY4" fmla="*/ 459316 h 1805865"/>
                <a:gd name="connsiteX5" fmla="*/ 112889 w 2247339"/>
                <a:gd name="connsiteY5" fmla="*/ 493183 h 1805865"/>
                <a:gd name="connsiteX6" fmla="*/ 124178 w 2247339"/>
                <a:gd name="connsiteY6" fmla="*/ 549628 h 1805865"/>
                <a:gd name="connsiteX7" fmla="*/ 146756 w 2247339"/>
                <a:gd name="connsiteY7" fmla="*/ 730250 h 1805865"/>
                <a:gd name="connsiteX8" fmla="*/ 158045 w 2247339"/>
                <a:gd name="connsiteY8" fmla="*/ 775405 h 1805865"/>
                <a:gd name="connsiteX9" fmla="*/ 180622 w 2247339"/>
                <a:gd name="connsiteY9" fmla="*/ 967316 h 1805865"/>
                <a:gd name="connsiteX10" fmla="*/ 191911 w 2247339"/>
                <a:gd name="connsiteY10" fmla="*/ 1226961 h 1805865"/>
                <a:gd name="connsiteX11" fmla="*/ 203200 w 2247339"/>
                <a:gd name="connsiteY11" fmla="*/ 1317272 h 1805865"/>
                <a:gd name="connsiteX12" fmla="*/ 214489 w 2247339"/>
                <a:gd name="connsiteY12" fmla="*/ 1418872 h 1805865"/>
                <a:gd name="connsiteX13" fmla="*/ 248356 w 2247339"/>
                <a:gd name="connsiteY13" fmla="*/ 1486605 h 1805865"/>
                <a:gd name="connsiteX14" fmla="*/ 282222 w 2247339"/>
                <a:gd name="connsiteY14" fmla="*/ 1531761 h 1805865"/>
                <a:gd name="connsiteX15" fmla="*/ 338667 w 2247339"/>
                <a:gd name="connsiteY15" fmla="*/ 1599494 h 1805865"/>
                <a:gd name="connsiteX16" fmla="*/ 451556 w 2247339"/>
                <a:gd name="connsiteY16" fmla="*/ 1644650 h 1805865"/>
                <a:gd name="connsiteX17" fmla="*/ 2246842 w 2247339"/>
                <a:gd name="connsiteY17" fmla="*/ 1726847 h 1805865"/>
                <a:gd name="connsiteX18" fmla="*/ 632178 w 2247339"/>
                <a:gd name="connsiteY18" fmla="*/ 1802694 h 1805865"/>
                <a:gd name="connsiteX19" fmla="*/ 451556 w 2247339"/>
                <a:gd name="connsiteY19" fmla="*/ 1791405 h 1805865"/>
                <a:gd name="connsiteX20" fmla="*/ 0 w 2247339"/>
                <a:gd name="connsiteY20" fmla="*/ 1780116 h 1805865"/>
                <a:gd name="connsiteX0" fmla="*/ 17992 w 2246842"/>
                <a:gd name="connsiteY0" fmla="*/ 0 h 1791405"/>
                <a:gd name="connsiteX1" fmla="*/ 112889 w 2246842"/>
                <a:gd name="connsiteY1" fmla="*/ 30339 h 1791405"/>
                <a:gd name="connsiteX2" fmla="*/ 101600 w 2246842"/>
                <a:gd name="connsiteY2" fmla="*/ 64205 h 1791405"/>
                <a:gd name="connsiteX3" fmla="*/ 90311 w 2246842"/>
                <a:gd name="connsiteY3" fmla="*/ 414161 h 1791405"/>
                <a:gd name="connsiteX4" fmla="*/ 101600 w 2246842"/>
                <a:gd name="connsiteY4" fmla="*/ 459316 h 1791405"/>
                <a:gd name="connsiteX5" fmla="*/ 112889 w 2246842"/>
                <a:gd name="connsiteY5" fmla="*/ 493183 h 1791405"/>
                <a:gd name="connsiteX6" fmla="*/ 124178 w 2246842"/>
                <a:gd name="connsiteY6" fmla="*/ 549628 h 1791405"/>
                <a:gd name="connsiteX7" fmla="*/ 146756 w 2246842"/>
                <a:gd name="connsiteY7" fmla="*/ 730250 h 1791405"/>
                <a:gd name="connsiteX8" fmla="*/ 158045 w 2246842"/>
                <a:gd name="connsiteY8" fmla="*/ 775405 h 1791405"/>
                <a:gd name="connsiteX9" fmla="*/ 180622 w 2246842"/>
                <a:gd name="connsiteY9" fmla="*/ 967316 h 1791405"/>
                <a:gd name="connsiteX10" fmla="*/ 191911 w 2246842"/>
                <a:gd name="connsiteY10" fmla="*/ 1226961 h 1791405"/>
                <a:gd name="connsiteX11" fmla="*/ 203200 w 2246842"/>
                <a:gd name="connsiteY11" fmla="*/ 1317272 h 1791405"/>
                <a:gd name="connsiteX12" fmla="*/ 214489 w 2246842"/>
                <a:gd name="connsiteY12" fmla="*/ 1418872 h 1791405"/>
                <a:gd name="connsiteX13" fmla="*/ 248356 w 2246842"/>
                <a:gd name="connsiteY13" fmla="*/ 1486605 h 1791405"/>
                <a:gd name="connsiteX14" fmla="*/ 282222 w 2246842"/>
                <a:gd name="connsiteY14" fmla="*/ 1531761 h 1791405"/>
                <a:gd name="connsiteX15" fmla="*/ 338667 w 2246842"/>
                <a:gd name="connsiteY15" fmla="*/ 1599494 h 1791405"/>
                <a:gd name="connsiteX16" fmla="*/ 451556 w 2246842"/>
                <a:gd name="connsiteY16" fmla="*/ 1644650 h 1791405"/>
                <a:gd name="connsiteX17" fmla="*/ 2246842 w 2246842"/>
                <a:gd name="connsiteY17" fmla="*/ 1726847 h 1791405"/>
                <a:gd name="connsiteX18" fmla="*/ 451556 w 2246842"/>
                <a:gd name="connsiteY18" fmla="*/ 1791405 h 1791405"/>
                <a:gd name="connsiteX19" fmla="*/ 0 w 2246842"/>
                <a:gd name="connsiteY19" fmla="*/ 1780116 h 1791405"/>
                <a:gd name="connsiteX0" fmla="*/ 17992 w 489590"/>
                <a:gd name="connsiteY0" fmla="*/ 0 h 1799727"/>
                <a:gd name="connsiteX1" fmla="*/ 112889 w 489590"/>
                <a:gd name="connsiteY1" fmla="*/ 30339 h 1799727"/>
                <a:gd name="connsiteX2" fmla="*/ 101600 w 489590"/>
                <a:gd name="connsiteY2" fmla="*/ 64205 h 1799727"/>
                <a:gd name="connsiteX3" fmla="*/ 90311 w 489590"/>
                <a:gd name="connsiteY3" fmla="*/ 414161 h 1799727"/>
                <a:gd name="connsiteX4" fmla="*/ 101600 w 489590"/>
                <a:gd name="connsiteY4" fmla="*/ 459316 h 1799727"/>
                <a:gd name="connsiteX5" fmla="*/ 112889 w 489590"/>
                <a:gd name="connsiteY5" fmla="*/ 493183 h 1799727"/>
                <a:gd name="connsiteX6" fmla="*/ 124178 w 489590"/>
                <a:gd name="connsiteY6" fmla="*/ 549628 h 1799727"/>
                <a:gd name="connsiteX7" fmla="*/ 146756 w 489590"/>
                <a:gd name="connsiteY7" fmla="*/ 730250 h 1799727"/>
                <a:gd name="connsiteX8" fmla="*/ 158045 w 489590"/>
                <a:gd name="connsiteY8" fmla="*/ 775405 h 1799727"/>
                <a:gd name="connsiteX9" fmla="*/ 180622 w 489590"/>
                <a:gd name="connsiteY9" fmla="*/ 967316 h 1799727"/>
                <a:gd name="connsiteX10" fmla="*/ 191911 w 489590"/>
                <a:gd name="connsiteY10" fmla="*/ 1226961 h 1799727"/>
                <a:gd name="connsiteX11" fmla="*/ 203200 w 489590"/>
                <a:gd name="connsiteY11" fmla="*/ 1317272 h 1799727"/>
                <a:gd name="connsiteX12" fmla="*/ 214489 w 489590"/>
                <a:gd name="connsiteY12" fmla="*/ 1418872 h 1799727"/>
                <a:gd name="connsiteX13" fmla="*/ 248356 w 489590"/>
                <a:gd name="connsiteY13" fmla="*/ 1486605 h 1799727"/>
                <a:gd name="connsiteX14" fmla="*/ 282222 w 489590"/>
                <a:gd name="connsiteY14" fmla="*/ 1531761 h 1799727"/>
                <a:gd name="connsiteX15" fmla="*/ 338667 w 489590"/>
                <a:gd name="connsiteY15" fmla="*/ 1599494 h 1799727"/>
                <a:gd name="connsiteX16" fmla="*/ 451556 w 489590"/>
                <a:gd name="connsiteY16" fmla="*/ 1644650 h 1799727"/>
                <a:gd name="connsiteX17" fmla="*/ 451556 w 489590"/>
                <a:gd name="connsiteY17" fmla="*/ 1791405 h 1799727"/>
                <a:gd name="connsiteX18" fmla="*/ 0 w 489590"/>
                <a:gd name="connsiteY18" fmla="*/ 1780116 h 1799727"/>
                <a:gd name="connsiteX0" fmla="*/ 17992 w 493547"/>
                <a:gd name="connsiteY0" fmla="*/ 0 h 1799955"/>
                <a:gd name="connsiteX1" fmla="*/ 112889 w 493547"/>
                <a:gd name="connsiteY1" fmla="*/ 30339 h 1799955"/>
                <a:gd name="connsiteX2" fmla="*/ 101600 w 493547"/>
                <a:gd name="connsiteY2" fmla="*/ 64205 h 1799955"/>
                <a:gd name="connsiteX3" fmla="*/ 90311 w 493547"/>
                <a:gd name="connsiteY3" fmla="*/ 414161 h 1799955"/>
                <a:gd name="connsiteX4" fmla="*/ 101600 w 493547"/>
                <a:gd name="connsiteY4" fmla="*/ 459316 h 1799955"/>
                <a:gd name="connsiteX5" fmla="*/ 112889 w 493547"/>
                <a:gd name="connsiteY5" fmla="*/ 493183 h 1799955"/>
                <a:gd name="connsiteX6" fmla="*/ 124178 w 493547"/>
                <a:gd name="connsiteY6" fmla="*/ 549628 h 1799955"/>
                <a:gd name="connsiteX7" fmla="*/ 146756 w 493547"/>
                <a:gd name="connsiteY7" fmla="*/ 730250 h 1799955"/>
                <a:gd name="connsiteX8" fmla="*/ 158045 w 493547"/>
                <a:gd name="connsiteY8" fmla="*/ 775405 h 1799955"/>
                <a:gd name="connsiteX9" fmla="*/ 180622 w 493547"/>
                <a:gd name="connsiteY9" fmla="*/ 967316 h 1799955"/>
                <a:gd name="connsiteX10" fmla="*/ 191911 w 493547"/>
                <a:gd name="connsiteY10" fmla="*/ 1226961 h 1799955"/>
                <a:gd name="connsiteX11" fmla="*/ 203200 w 493547"/>
                <a:gd name="connsiteY11" fmla="*/ 1317272 h 1799955"/>
                <a:gd name="connsiteX12" fmla="*/ 214489 w 493547"/>
                <a:gd name="connsiteY12" fmla="*/ 1418872 h 1799955"/>
                <a:gd name="connsiteX13" fmla="*/ 248356 w 493547"/>
                <a:gd name="connsiteY13" fmla="*/ 1486605 h 1799955"/>
                <a:gd name="connsiteX14" fmla="*/ 282222 w 493547"/>
                <a:gd name="connsiteY14" fmla="*/ 1531761 h 1799955"/>
                <a:gd name="connsiteX15" fmla="*/ 338667 w 493547"/>
                <a:gd name="connsiteY15" fmla="*/ 1599494 h 1799955"/>
                <a:gd name="connsiteX16" fmla="*/ 461081 w 493547"/>
                <a:gd name="connsiteY16" fmla="*/ 1641475 h 1799955"/>
                <a:gd name="connsiteX17" fmla="*/ 451556 w 493547"/>
                <a:gd name="connsiteY17" fmla="*/ 1791405 h 1799955"/>
                <a:gd name="connsiteX18" fmla="*/ 0 w 493547"/>
                <a:gd name="connsiteY18" fmla="*/ 1780116 h 1799955"/>
                <a:gd name="connsiteX0" fmla="*/ 17992 w 488310"/>
                <a:gd name="connsiteY0" fmla="*/ 0 h 1799955"/>
                <a:gd name="connsiteX1" fmla="*/ 112889 w 488310"/>
                <a:gd name="connsiteY1" fmla="*/ 30339 h 1799955"/>
                <a:gd name="connsiteX2" fmla="*/ 101600 w 488310"/>
                <a:gd name="connsiteY2" fmla="*/ 64205 h 1799955"/>
                <a:gd name="connsiteX3" fmla="*/ 90311 w 488310"/>
                <a:gd name="connsiteY3" fmla="*/ 414161 h 1799955"/>
                <a:gd name="connsiteX4" fmla="*/ 101600 w 488310"/>
                <a:gd name="connsiteY4" fmla="*/ 459316 h 1799955"/>
                <a:gd name="connsiteX5" fmla="*/ 112889 w 488310"/>
                <a:gd name="connsiteY5" fmla="*/ 493183 h 1799955"/>
                <a:gd name="connsiteX6" fmla="*/ 124178 w 488310"/>
                <a:gd name="connsiteY6" fmla="*/ 549628 h 1799955"/>
                <a:gd name="connsiteX7" fmla="*/ 146756 w 488310"/>
                <a:gd name="connsiteY7" fmla="*/ 730250 h 1799955"/>
                <a:gd name="connsiteX8" fmla="*/ 158045 w 488310"/>
                <a:gd name="connsiteY8" fmla="*/ 775405 h 1799955"/>
                <a:gd name="connsiteX9" fmla="*/ 180622 w 488310"/>
                <a:gd name="connsiteY9" fmla="*/ 967316 h 1799955"/>
                <a:gd name="connsiteX10" fmla="*/ 191911 w 488310"/>
                <a:gd name="connsiteY10" fmla="*/ 1226961 h 1799955"/>
                <a:gd name="connsiteX11" fmla="*/ 203200 w 488310"/>
                <a:gd name="connsiteY11" fmla="*/ 1317272 h 1799955"/>
                <a:gd name="connsiteX12" fmla="*/ 214489 w 488310"/>
                <a:gd name="connsiteY12" fmla="*/ 1418872 h 1799955"/>
                <a:gd name="connsiteX13" fmla="*/ 248356 w 488310"/>
                <a:gd name="connsiteY13" fmla="*/ 1486605 h 1799955"/>
                <a:gd name="connsiteX14" fmla="*/ 282222 w 488310"/>
                <a:gd name="connsiteY14" fmla="*/ 1531761 h 1799955"/>
                <a:gd name="connsiteX15" fmla="*/ 338667 w 488310"/>
                <a:gd name="connsiteY15" fmla="*/ 1599494 h 1799955"/>
                <a:gd name="connsiteX16" fmla="*/ 461081 w 488310"/>
                <a:gd name="connsiteY16" fmla="*/ 1641475 h 1799955"/>
                <a:gd name="connsiteX17" fmla="*/ 451556 w 488310"/>
                <a:gd name="connsiteY17" fmla="*/ 1791405 h 1799955"/>
                <a:gd name="connsiteX18" fmla="*/ 0 w 488310"/>
                <a:gd name="connsiteY18" fmla="*/ 1780116 h 1799955"/>
                <a:gd name="connsiteX0" fmla="*/ 17992 w 461081"/>
                <a:gd name="connsiteY0" fmla="*/ 0 h 1825102"/>
                <a:gd name="connsiteX1" fmla="*/ 112889 w 461081"/>
                <a:gd name="connsiteY1" fmla="*/ 30339 h 1825102"/>
                <a:gd name="connsiteX2" fmla="*/ 101600 w 461081"/>
                <a:gd name="connsiteY2" fmla="*/ 64205 h 1825102"/>
                <a:gd name="connsiteX3" fmla="*/ 90311 w 461081"/>
                <a:gd name="connsiteY3" fmla="*/ 414161 h 1825102"/>
                <a:gd name="connsiteX4" fmla="*/ 101600 w 461081"/>
                <a:gd name="connsiteY4" fmla="*/ 459316 h 1825102"/>
                <a:gd name="connsiteX5" fmla="*/ 112889 w 461081"/>
                <a:gd name="connsiteY5" fmla="*/ 493183 h 1825102"/>
                <a:gd name="connsiteX6" fmla="*/ 124178 w 461081"/>
                <a:gd name="connsiteY6" fmla="*/ 549628 h 1825102"/>
                <a:gd name="connsiteX7" fmla="*/ 146756 w 461081"/>
                <a:gd name="connsiteY7" fmla="*/ 730250 h 1825102"/>
                <a:gd name="connsiteX8" fmla="*/ 158045 w 461081"/>
                <a:gd name="connsiteY8" fmla="*/ 775405 h 1825102"/>
                <a:gd name="connsiteX9" fmla="*/ 180622 w 461081"/>
                <a:gd name="connsiteY9" fmla="*/ 967316 h 1825102"/>
                <a:gd name="connsiteX10" fmla="*/ 191911 w 461081"/>
                <a:gd name="connsiteY10" fmla="*/ 1226961 h 1825102"/>
                <a:gd name="connsiteX11" fmla="*/ 203200 w 461081"/>
                <a:gd name="connsiteY11" fmla="*/ 1317272 h 1825102"/>
                <a:gd name="connsiteX12" fmla="*/ 214489 w 461081"/>
                <a:gd name="connsiteY12" fmla="*/ 1418872 h 1825102"/>
                <a:gd name="connsiteX13" fmla="*/ 248356 w 461081"/>
                <a:gd name="connsiteY13" fmla="*/ 1486605 h 1825102"/>
                <a:gd name="connsiteX14" fmla="*/ 282222 w 461081"/>
                <a:gd name="connsiteY14" fmla="*/ 1531761 h 1825102"/>
                <a:gd name="connsiteX15" fmla="*/ 338667 w 461081"/>
                <a:gd name="connsiteY15" fmla="*/ 1599494 h 1825102"/>
                <a:gd name="connsiteX16" fmla="*/ 461081 w 461081"/>
                <a:gd name="connsiteY16" fmla="*/ 1641475 h 1825102"/>
                <a:gd name="connsiteX17" fmla="*/ 451556 w 461081"/>
                <a:gd name="connsiteY17" fmla="*/ 1791405 h 1825102"/>
                <a:gd name="connsiteX18" fmla="*/ 0 w 461081"/>
                <a:gd name="connsiteY18" fmla="*/ 1780116 h 1825102"/>
                <a:gd name="connsiteX0" fmla="*/ 17992 w 461081"/>
                <a:gd name="connsiteY0" fmla="*/ 0 h 1823865"/>
                <a:gd name="connsiteX1" fmla="*/ 112889 w 461081"/>
                <a:gd name="connsiteY1" fmla="*/ 30339 h 1823865"/>
                <a:gd name="connsiteX2" fmla="*/ 101600 w 461081"/>
                <a:gd name="connsiteY2" fmla="*/ 64205 h 1823865"/>
                <a:gd name="connsiteX3" fmla="*/ 90311 w 461081"/>
                <a:gd name="connsiteY3" fmla="*/ 414161 h 1823865"/>
                <a:gd name="connsiteX4" fmla="*/ 101600 w 461081"/>
                <a:gd name="connsiteY4" fmla="*/ 459316 h 1823865"/>
                <a:gd name="connsiteX5" fmla="*/ 112889 w 461081"/>
                <a:gd name="connsiteY5" fmla="*/ 493183 h 1823865"/>
                <a:gd name="connsiteX6" fmla="*/ 124178 w 461081"/>
                <a:gd name="connsiteY6" fmla="*/ 549628 h 1823865"/>
                <a:gd name="connsiteX7" fmla="*/ 146756 w 461081"/>
                <a:gd name="connsiteY7" fmla="*/ 730250 h 1823865"/>
                <a:gd name="connsiteX8" fmla="*/ 158045 w 461081"/>
                <a:gd name="connsiteY8" fmla="*/ 775405 h 1823865"/>
                <a:gd name="connsiteX9" fmla="*/ 180622 w 461081"/>
                <a:gd name="connsiteY9" fmla="*/ 967316 h 1823865"/>
                <a:gd name="connsiteX10" fmla="*/ 191911 w 461081"/>
                <a:gd name="connsiteY10" fmla="*/ 1226961 h 1823865"/>
                <a:gd name="connsiteX11" fmla="*/ 203200 w 461081"/>
                <a:gd name="connsiteY11" fmla="*/ 1317272 h 1823865"/>
                <a:gd name="connsiteX12" fmla="*/ 214489 w 461081"/>
                <a:gd name="connsiteY12" fmla="*/ 1418872 h 1823865"/>
                <a:gd name="connsiteX13" fmla="*/ 248356 w 461081"/>
                <a:gd name="connsiteY13" fmla="*/ 1486605 h 1823865"/>
                <a:gd name="connsiteX14" fmla="*/ 282222 w 461081"/>
                <a:gd name="connsiteY14" fmla="*/ 1531761 h 1823865"/>
                <a:gd name="connsiteX15" fmla="*/ 338667 w 461081"/>
                <a:gd name="connsiteY15" fmla="*/ 1599494 h 1823865"/>
                <a:gd name="connsiteX16" fmla="*/ 461081 w 461081"/>
                <a:gd name="connsiteY16" fmla="*/ 1641475 h 1823865"/>
                <a:gd name="connsiteX17" fmla="*/ 451556 w 461081"/>
                <a:gd name="connsiteY17" fmla="*/ 1791405 h 1823865"/>
                <a:gd name="connsiteX18" fmla="*/ 0 w 461081"/>
                <a:gd name="connsiteY18" fmla="*/ 1780116 h 1823865"/>
                <a:gd name="connsiteX0" fmla="*/ 17992 w 461081"/>
                <a:gd name="connsiteY0" fmla="*/ 0 h 1821066"/>
                <a:gd name="connsiteX1" fmla="*/ 112889 w 461081"/>
                <a:gd name="connsiteY1" fmla="*/ 30339 h 1821066"/>
                <a:gd name="connsiteX2" fmla="*/ 101600 w 461081"/>
                <a:gd name="connsiteY2" fmla="*/ 64205 h 1821066"/>
                <a:gd name="connsiteX3" fmla="*/ 90311 w 461081"/>
                <a:gd name="connsiteY3" fmla="*/ 414161 h 1821066"/>
                <a:gd name="connsiteX4" fmla="*/ 101600 w 461081"/>
                <a:gd name="connsiteY4" fmla="*/ 459316 h 1821066"/>
                <a:gd name="connsiteX5" fmla="*/ 112889 w 461081"/>
                <a:gd name="connsiteY5" fmla="*/ 493183 h 1821066"/>
                <a:gd name="connsiteX6" fmla="*/ 124178 w 461081"/>
                <a:gd name="connsiteY6" fmla="*/ 549628 h 1821066"/>
                <a:gd name="connsiteX7" fmla="*/ 146756 w 461081"/>
                <a:gd name="connsiteY7" fmla="*/ 730250 h 1821066"/>
                <a:gd name="connsiteX8" fmla="*/ 158045 w 461081"/>
                <a:gd name="connsiteY8" fmla="*/ 775405 h 1821066"/>
                <a:gd name="connsiteX9" fmla="*/ 180622 w 461081"/>
                <a:gd name="connsiteY9" fmla="*/ 967316 h 1821066"/>
                <a:gd name="connsiteX10" fmla="*/ 191911 w 461081"/>
                <a:gd name="connsiteY10" fmla="*/ 1226961 h 1821066"/>
                <a:gd name="connsiteX11" fmla="*/ 203200 w 461081"/>
                <a:gd name="connsiteY11" fmla="*/ 1317272 h 1821066"/>
                <a:gd name="connsiteX12" fmla="*/ 214489 w 461081"/>
                <a:gd name="connsiteY12" fmla="*/ 1418872 h 1821066"/>
                <a:gd name="connsiteX13" fmla="*/ 248356 w 461081"/>
                <a:gd name="connsiteY13" fmla="*/ 1486605 h 1821066"/>
                <a:gd name="connsiteX14" fmla="*/ 282222 w 461081"/>
                <a:gd name="connsiteY14" fmla="*/ 1531761 h 1821066"/>
                <a:gd name="connsiteX15" fmla="*/ 338667 w 461081"/>
                <a:gd name="connsiteY15" fmla="*/ 1599494 h 1821066"/>
                <a:gd name="connsiteX16" fmla="*/ 461081 w 461081"/>
                <a:gd name="connsiteY16" fmla="*/ 1641475 h 1821066"/>
                <a:gd name="connsiteX17" fmla="*/ 451556 w 461081"/>
                <a:gd name="connsiteY17" fmla="*/ 1791405 h 1821066"/>
                <a:gd name="connsiteX18" fmla="*/ 0 w 461081"/>
                <a:gd name="connsiteY18" fmla="*/ 1780116 h 1821066"/>
                <a:gd name="connsiteX0" fmla="*/ 17992 w 461548"/>
                <a:gd name="connsiteY0" fmla="*/ 0 h 1808039"/>
                <a:gd name="connsiteX1" fmla="*/ 112889 w 461548"/>
                <a:gd name="connsiteY1" fmla="*/ 30339 h 1808039"/>
                <a:gd name="connsiteX2" fmla="*/ 101600 w 461548"/>
                <a:gd name="connsiteY2" fmla="*/ 64205 h 1808039"/>
                <a:gd name="connsiteX3" fmla="*/ 90311 w 461548"/>
                <a:gd name="connsiteY3" fmla="*/ 414161 h 1808039"/>
                <a:gd name="connsiteX4" fmla="*/ 101600 w 461548"/>
                <a:gd name="connsiteY4" fmla="*/ 459316 h 1808039"/>
                <a:gd name="connsiteX5" fmla="*/ 112889 w 461548"/>
                <a:gd name="connsiteY5" fmla="*/ 493183 h 1808039"/>
                <a:gd name="connsiteX6" fmla="*/ 124178 w 461548"/>
                <a:gd name="connsiteY6" fmla="*/ 549628 h 1808039"/>
                <a:gd name="connsiteX7" fmla="*/ 146756 w 461548"/>
                <a:gd name="connsiteY7" fmla="*/ 730250 h 1808039"/>
                <a:gd name="connsiteX8" fmla="*/ 158045 w 461548"/>
                <a:gd name="connsiteY8" fmla="*/ 775405 h 1808039"/>
                <a:gd name="connsiteX9" fmla="*/ 180622 w 461548"/>
                <a:gd name="connsiteY9" fmla="*/ 967316 h 1808039"/>
                <a:gd name="connsiteX10" fmla="*/ 191911 w 461548"/>
                <a:gd name="connsiteY10" fmla="*/ 1226961 h 1808039"/>
                <a:gd name="connsiteX11" fmla="*/ 203200 w 461548"/>
                <a:gd name="connsiteY11" fmla="*/ 1317272 h 1808039"/>
                <a:gd name="connsiteX12" fmla="*/ 214489 w 461548"/>
                <a:gd name="connsiteY12" fmla="*/ 1418872 h 1808039"/>
                <a:gd name="connsiteX13" fmla="*/ 248356 w 461548"/>
                <a:gd name="connsiteY13" fmla="*/ 1486605 h 1808039"/>
                <a:gd name="connsiteX14" fmla="*/ 282222 w 461548"/>
                <a:gd name="connsiteY14" fmla="*/ 1531761 h 1808039"/>
                <a:gd name="connsiteX15" fmla="*/ 338667 w 461548"/>
                <a:gd name="connsiteY15" fmla="*/ 1599494 h 1808039"/>
                <a:gd name="connsiteX16" fmla="*/ 461081 w 461548"/>
                <a:gd name="connsiteY16" fmla="*/ 1641475 h 1808039"/>
                <a:gd name="connsiteX17" fmla="*/ 451556 w 461548"/>
                <a:gd name="connsiteY17" fmla="*/ 1791405 h 1808039"/>
                <a:gd name="connsiteX18" fmla="*/ 379589 w 461548"/>
                <a:gd name="connsiteY18" fmla="*/ 1803047 h 1808039"/>
                <a:gd name="connsiteX19" fmla="*/ 0 w 461548"/>
                <a:gd name="connsiteY19" fmla="*/ 1780116 h 1808039"/>
                <a:gd name="connsiteX0" fmla="*/ 0 w 443556"/>
                <a:gd name="connsiteY0" fmla="*/ 0 h 1808039"/>
                <a:gd name="connsiteX1" fmla="*/ 94897 w 443556"/>
                <a:gd name="connsiteY1" fmla="*/ 30339 h 1808039"/>
                <a:gd name="connsiteX2" fmla="*/ 83608 w 443556"/>
                <a:gd name="connsiteY2" fmla="*/ 64205 h 1808039"/>
                <a:gd name="connsiteX3" fmla="*/ 72319 w 443556"/>
                <a:gd name="connsiteY3" fmla="*/ 414161 h 1808039"/>
                <a:gd name="connsiteX4" fmla="*/ 83608 w 443556"/>
                <a:gd name="connsiteY4" fmla="*/ 459316 h 1808039"/>
                <a:gd name="connsiteX5" fmla="*/ 94897 w 443556"/>
                <a:gd name="connsiteY5" fmla="*/ 493183 h 1808039"/>
                <a:gd name="connsiteX6" fmla="*/ 106186 w 443556"/>
                <a:gd name="connsiteY6" fmla="*/ 549628 h 1808039"/>
                <a:gd name="connsiteX7" fmla="*/ 128764 w 443556"/>
                <a:gd name="connsiteY7" fmla="*/ 730250 h 1808039"/>
                <a:gd name="connsiteX8" fmla="*/ 140053 w 443556"/>
                <a:gd name="connsiteY8" fmla="*/ 775405 h 1808039"/>
                <a:gd name="connsiteX9" fmla="*/ 162630 w 443556"/>
                <a:gd name="connsiteY9" fmla="*/ 967316 h 1808039"/>
                <a:gd name="connsiteX10" fmla="*/ 173919 w 443556"/>
                <a:gd name="connsiteY10" fmla="*/ 1226961 h 1808039"/>
                <a:gd name="connsiteX11" fmla="*/ 185208 w 443556"/>
                <a:gd name="connsiteY11" fmla="*/ 1317272 h 1808039"/>
                <a:gd name="connsiteX12" fmla="*/ 196497 w 443556"/>
                <a:gd name="connsiteY12" fmla="*/ 1418872 h 1808039"/>
                <a:gd name="connsiteX13" fmla="*/ 230364 w 443556"/>
                <a:gd name="connsiteY13" fmla="*/ 1486605 h 1808039"/>
                <a:gd name="connsiteX14" fmla="*/ 264230 w 443556"/>
                <a:gd name="connsiteY14" fmla="*/ 1531761 h 1808039"/>
                <a:gd name="connsiteX15" fmla="*/ 320675 w 443556"/>
                <a:gd name="connsiteY15" fmla="*/ 1599494 h 1808039"/>
                <a:gd name="connsiteX16" fmla="*/ 443089 w 443556"/>
                <a:gd name="connsiteY16" fmla="*/ 1641475 h 1808039"/>
                <a:gd name="connsiteX17" fmla="*/ 433564 w 443556"/>
                <a:gd name="connsiteY17" fmla="*/ 1791405 h 1808039"/>
                <a:gd name="connsiteX18" fmla="*/ 361597 w 443556"/>
                <a:gd name="connsiteY18" fmla="*/ 1803047 h 1808039"/>
                <a:gd name="connsiteX19" fmla="*/ 7408 w 443556"/>
                <a:gd name="connsiteY19" fmla="*/ 1789641 h 1808039"/>
                <a:gd name="connsiteX0" fmla="*/ 0 w 443556"/>
                <a:gd name="connsiteY0" fmla="*/ 0 h 1802576"/>
                <a:gd name="connsiteX1" fmla="*/ 94897 w 443556"/>
                <a:gd name="connsiteY1" fmla="*/ 30339 h 1802576"/>
                <a:gd name="connsiteX2" fmla="*/ 83608 w 443556"/>
                <a:gd name="connsiteY2" fmla="*/ 64205 h 1802576"/>
                <a:gd name="connsiteX3" fmla="*/ 72319 w 443556"/>
                <a:gd name="connsiteY3" fmla="*/ 414161 h 1802576"/>
                <a:gd name="connsiteX4" fmla="*/ 83608 w 443556"/>
                <a:gd name="connsiteY4" fmla="*/ 459316 h 1802576"/>
                <a:gd name="connsiteX5" fmla="*/ 94897 w 443556"/>
                <a:gd name="connsiteY5" fmla="*/ 493183 h 1802576"/>
                <a:gd name="connsiteX6" fmla="*/ 106186 w 443556"/>
                <a:gd name="connsiteY6" fmla="*/ 549628 h 1802576"/>
                <a:gd name="connsiteX7" fmla="*/ 128764 w 443556"/>
                <a:gd name="connsiteY7" fmla="*/ 730250 h 1802576"/>
                <a:gd name="connsiteX8" fmla="*/ 140053 w 443556"/>
                <a:gd name="connsiteY8" fmla="*/ 775405 h 1802576"/>
                <a:gd name="connsiteX9" fmla="*/ 162630 w 443556"/>
                <a:gd name="connsiteY9" fmla="*/ 967316 h 1802576"/>
                <a:gd name="connsiteX10" fmla="*/ 173919 w 443556"/>
                <a:gd name="connsiteY10" fmla="*/ 1226961 h 1802576"/>
                <a:gd name="connsiteX11" fmla="*/ 185208 w 443556"/>
                <a:gd name="connsiteY11" fmla="*/ 1317272 h 1802576"/>
                <a:gd name="connsiteX12" fmla="*/ 196497 w 443556"/>
                <a:gd name="connsiteY12" fmla="*/ 1418872 h 1802576"/>
                <a:gd name="connsiteX13" fmla="*/ 230364 w 443556"/>
                <a:gd name="connsiteY13" fmla="*/ 1486605 h 1802576"/>
                <a:gd name="connsiteX14" fmla="*/ 264230 w 443556"/>
                <a:gd name="connsiteY14" fmla="*/ 1531761 h 1802576"/>
                <a:gd name="connsiteX15" fmla="*/ 320675 w 443556"/>
                <a:gd name="connsiteY15" fmla="*/ 1599494 h 1802576"/>
                <a:gd name="connsiteX16" fmla="*/ 443089 w 443556"/>
                <a:gd name="connsiteY16" fmla="*/ 1641475 h 1802576"/>
                <a:gd name="connsiteX17" fmla="*/ 433564 w 443556"/>
                <a:gd name="connsiteY17" fmla="*/ 1791405 h 1802576"/>
                <a:gd name="connsiteX18" fmla="*/ 361597 w 443556"/>
                <a:gd name="connsiteY18" fmla="*/ 1790347 h 1802576"/>
                <a:gd name="connsiteX19" fmla="*/ 7408 w 443556"/>
                <a:gd name="connsiteY19" fmla="*/ 1789641 h 1802576"/>
                <a:gd name="connsiteX0" fmla="*/ 0 w 455958"/>
                <a:gd name="connsiteY0" fmla="*/ 0 h 1800303"/>
                <a:gd name="connsiteX1" fmla="*/ 94897 w 455958"/>
                <a:gd name="connsiteY1" fmla="*/ 30339 h 1800303"/>
                <a:gd name="connsiteX2" fmla="*/ 83608 w 455958"/>
                <a:gd name="connsiteY2" fmla="*/ 64205 h 1800303"/>
                <a:gd name="connsiteX3" fmla="*/ 72319 w 455958"/>
                <a:gd name="connsiteY3" fmla="*/ 414161 h 1800303"/>
                <a:gd name="connsiteX4" fmla="*/ 83608 w 455958"/>
                <a:gd name="connsiteY4" fmla="*/ 459316 h 1800303"/>
                <a:gd name="connsiteX5" fmla="*/ 94897 w 455958"/>
                <a:gd name="connsiteY5" fmla="*/ 493183 h 1800303"/>
                <a:gd name="connsiteX6" fmla="*/ 106186 w 455958"/>
                <a:gd name="connsiteY6" fmla="*/ 549628 h 1800303"/>
                <a:gd name="connsiteX7" fmla="*/ 128764 w 455958"/>
                <a:gd name="connsiteY7" fmla="*/ 730250 h 1800303"/>
                <a:gd name="connsiteX8" fmla="*/ 140053 w 455958"/>
                <a:gd name="connsiteY8" fmla="*/ 775405 h 1800303"/>
                <a:gd name="connsiteX9" fmla="*/ 162630 w 455958"/>
                <a:gd name="connsiteY9" fmla="*/ 967316 h 1800303"/>
                <a:gd name="connsiteX10" fmla="*/ 173919 w 455958"/>
                <a:gd name="connsiteY10" fmla="*/ 1226961 h 1800303"/>
                <a:gd name="connsiteX11" fmla="*/ 185208 w 455958"/>
                <a:gd name="connsiteY11" fmla="*/ 1317272 h 1800303"/>
                <a:gd name="connsiteX12" fmla="*/ 196497 w 455958"/>
                <a:gd name="connsiteY12" fmla="*/ 1418872 h 1800303"/>
                <a:gd name="connsiteX13" fmla="*/ 230364 w 455958"/>
                <a:gd name="connsiteY13" fmla="*/ 1486605 h 1800303"/>
                <a:gd name="connsiteX14" fmla="*/ 264230 w 455958"/>
                <a:gd name="connsiteY14" fmla="*/ 1531761 h 1800303"/>
                <a:gd name="connsiteX15" fmla="*/ 320675 w 455958"/>
                <a:gd name="connsiteY15" fmla="*/ 1599494 h 1800303"/>
                <a:gd name="connsiteX16" fmla="*/ 443089 w 455958"/>
                <a:gd name="connsiteY16" fmla="*/ 1641475 h 1800303"/>
                <a:gd name="connsiteX17" fmla="*/ 443089 w 455958"/>
                <a:gd name="connsiteY17" fmla="*/ 1788230 h 1800303"/>
                <a:gd name="connsiteX18" fmla="*/ 361597 w 455958"/>
                <a:gd name="connsiteY18" fmla="*/ 1790347 h 1800303"/>
                <a:gd name="connsiteX19" fmla="*/ 7408 w 455958"/>
                <a:gd name="connsiteY19" fmla="*/ 1789641 h 1800303"/>
                <a:gd name="connsiteX0" fmla="*/ 0 w 461454"/>
                <a:gd name="connsiteY0" fmla="*/ 0 h 1791823"/>
                <a:gd name="connsiteX1" fmla="*/ 94897 w 461454"/>
                <a:gd name="connsiteY1" fmla="*/ 30339 h 1791823"/>
                <a:gd name="connsiteX2" fmla="*/ 83608 w 461454"/>
                <a:gd name="connsiteY2" fmla="*/ 64205 h 1791823"/>
                <a:gd name="connsiteX3" fmla="*/ 72319 w 461454"/>
                <a:gd name="connsiteY3" fmla="*/ 414161 h 1791823"/>
                <a:gd name="connsiteX4" fmla="*/ 83608 w 461454"/>
                <a:gd name="connsiteY4" fmla="*/ 459316 h 1791823"/>
                <a:gd name="connsiteX5" fmla="*/ 94897 w 461454"/>
                <a:gd name="connsiteY5" fmla="*/ 493183 h 1791823"/>
                <a:gd name="connsiteX6" fmla="*/ 106186 w 461454"/>
                <a:gd name="connsiteY6" fmla="*/ 549628 h 1791823"/>
                <a:gd name="connsiteX7" fmla="*/ 128764 w 461454"/>
                <a:gd name="connsiteY7" fmla="*/ 730250 h 1791823"/>
                <a:gd name="connsiteX8" fmla="*/ 140053 w 461454"/>
                <a:gd name="connsiteY8" fmla="*/ 775405 h 1791823"/>
                <a:gd name="connsiteX9" fmla="*/ 162630 w 461454"/>
                <a:gd name="connsiteY9" fmla="*/ 967316 h 1791823"/>
                <a:gd name="connsiteX10" fmla="*/ 173919 w 461454"/>
                <a:gd name="connsiteY10" fmla="*/ 1226961 h 1791823"/>
                <a:gd name="connsiteX11" fmla="*/ 185208 w 461454"/>
                <a:gd name="connsiteY11" fmla="*/ 1317272 h 1791823"/>
                <a:gd name="connsiteX12" fmla="*/ 196497 w 461454"/>
                <a:gd name="connsiteY12" fmla="*/ 1418872 h 1791823"/>
                <a:gd name="connsiteX13" fmla="*/ 230364 w 461454"/>
                <a:gd name="connsiteY13" fmla="*/ 1486605 h 1791823"/>
                <a:gd name="connsiteX14" fmla="*/ 264230 w 461454"/>
                <a:gd name="connsiteY14" fmla="*/ 1531761 h 1791823"/>
                <a:gd name="connsiteX15" fmla="*/ 320675 w 461454"/>
                <a:gd name="connsiteY15" fmla="*/ 1599494 h 1791823"/>
                <a:gd name="connsiteX16" fmla="*/ 443089 w 461454"/>
                <a:gd name="connsiteY16" fmla="*/ 1641475 h 1791823"/>
                <a:gd name="connsiteX17" fmla="*/ 443089 w 461454"/>
                <a:gd name="connsiteY17" fmla="*/ 1788230 h 1791823"/>
                <a:gd name="connsiteX18" fmla="*/ 361597 w 461454"/>
                <a:gd name="connsiteY18" fmla="*/ 1790347 h 1791823"/>
                <a:gd name="connsiteX19" fmla="*/ 7408 w 461454"/>
                <a:gd name="connsiteY19" fmla="*/ 1789641 h 1791823"/>
                <a:gd name="connsiteX0" fmla="*/ 0 w 452086"/>
                <a:gd name="connsiteY0" fmla="*/ 0 h 1795389"/>
                <a:gd name="connsiteX1" fmla="*/ 94897 w 452086"/>
                <a:gd name="connsiteY1" fmla="*/ 30339 h 1795389"/>
                <a:gd name="connsiteX2" fmla="*/ 83608 w 452086"/>
                <a:gd name="connsiteY2" fmla="*/ 64205 h 1795389"/>
                <a:gd name="connsiteX3" fmla="*/ 72319 w 452086"/>
                <a:gd name="connsiteY3" fmla="*/ 414161 h 1795389"/>
                <a:gd name="connsiteX4" fmla="*/ 83608 w 452086"/>
                <a:gd name="connsiteY4" fmla="*/ 459316 h 1795389"/>
                <a:gd name="connsiteX5" fmla="*/ 94897 w 452086"/>
                <a:gd name="connsiteY5" fmla="*/ 493183 h 1795389"/>
                <a:gd name="connsiteX6" fmla="*/ 106186 w 452086"/>
                <a:gd name="connsiteY6" fmla="*/ 549628 h 1795389"/>
                <a:gd name="connsiteX7" fmla="*/ 128764 w 452086"/>
                <a:gd name="connsiteY7" fmla="*/ 730250 h 1795389"/>
                <a:gd name="connsiteX8" fmla="*/ 140053 w 452086"/>
                <a:gd name="connsiteY8" fmla="*/ 775405 h 1795389"/>
                <a:gd name="connsiteX9" fmla="*/ 162630 w 452086"/>
                <a:gd name="connsiteY9" fmla="*/ 967316 h 1795389"/>
                <a:gd name="connsiteX10" fmla="*/ 173919 w 452086"/>
                <a:gd name="connsiteY10" fmla="*/ 1226961 h 1795389"/>
                <a:gd name="connsiteX11" fmla="*/ 185208 w 452086"/>
                <a:gd name="connsiteY11" fmla="*/ 1317272 h 1795389"/>
                <a:gd name="connsiteX12" fmla="*/ 196497 w 452086"/>
                <a:gd name="connsiteY12" fmla="*/ 1418872 h 1795389"/>
                <a:gd name="connsiteX13" fmla="*/ 230364 w 452086"/>
                <a:gd name="connsiteY13" fmla="*/ 1486605 h 1795389"/>
                <a:gd name="connsiteX14" fmla="*/ 264230 w 452086"/>
                <a:gd name="connsiteY14" fmla="*/ 1531761 h 1795389"/>
                <a:gd name="connsiteX15" fmla="*/ 320675 w 452086"/>
                <a:gd name="connsiteY15" fmla="*/ 1599494 h 1795389"/>
                <a:gd name="connsiteX16" fmla="*/ 443089 w 452086"/>
                <a:gd name="connsiteY16" fmla="*/ 1641475 h 1795389"/>
                <a:gd name="connsiteX17" fmla="*/ 443089 w 452086"/>
                <a:gd name="connsiteY17" fmla="*/ 1788230 h 1795389"/>
                <a:gd name="connsiteX18" fmla="*/ 361597 w 452086"/>
                <a:gd name="connsiteY18" fmla="*/ 1790347 h 1795389"/>
                <a:gd name="connsiteX19" fmla="*/ 7408 w 452086"/>
                <a:gd name="connsiteY19" fmla="*/ 1789641 h 1795389"/>
                <a:gd name="connsiteX0" fmla="*/ 0 w 452086"/>
                <a:gd name="connsiteY0" fmla="*/ 0 h 1795389"/>
                <a:gd name="connsiteX1" fmla="*/ 94897 w 452086"/>
                <a:gd name="connsiteY1" fmla="*/ 30339 h 1795389"/>
                <a:gd name="connsiteX2" fmla="*/ 83608 w 452086"/>
                <a:gd name="connsiteY2" fmla="*/ 64205 h 1795389"/>
                <a:gd name="connsiteX3" fmla="*/ 72319 w 452086"/>
                <a:gd name="connsiteY3" fmla="*/ 414161 h 1795389"/>
                <a:gd name="connsiteX4" fmla="*/ 83608 w 452086"/>
                <a:gd name="connsiteY4" fmla="*/ 459316 h 1795389"/>
                <a:gd name="connsiteX5" fmla="*/ 94897 w 452086"/>
                <a:gd name="connsiteY5" fmla="*/ 493183 h 1795389"/>
                <a:gd name="connsiteX6" fmla="*/ 106186 w 452086"/>
                <a:gd name="connsiteY6" fmla="*/ 549628 h 1795389"/>
                <a:gd name="connsiteX7" fmla="*/ 128764 w 452086"/>
                <a:gd name="connsiteY7" fmla="*/ 730250 h 1795389"/>
                <a:gd name="connsiteX8" fmla="*/ 140053 w 452086"/>
                <a:gd name="connsiteY8" fmla="*/ 775405 h 1795389"/>
                <a:gd name="connsiteX9" fmla="*/ 127705 w 452086"/>
                <a:gd name="connsiteY9" fmla="*/ 976841 h 1795389"/>
                <a:gd name="connsiteX10" fmla="*/ 173919 w 452086"/>
                <a:gd name="connsiteY10" fmla="*/ 1226961 h 1795389"/>
                <a:gd name="connsiteX11" fmla="*/ 185208 w 452086"/>
                <a:gd name="connsiteY11" fmla="*/ 1317272 h 1795389"/>
                <a:gd name="connsiteX12" fmla="*/ 196497 w 452086"/>
                <a:gd name="connsiteY12" fmla="*/ 1418872 h 1795389"/>
                <a:gd name="connsiteX13" fmla="*/ 230364 w 452086"/>
                <a:gd name="connsiteY13" fmla="*/ 1486605 h 1795389"/>
                <a:gd name="connsiteX14" fmla="*/ 264230 w 452086"/>
                <a:gd name="connsiteY14" fmla="*/ 1531761 h 1795389"/>
                <a:gd name="connsiteX15" fmla="*/ 320675 w 452086"/>
                <a:gd name="connsiteY15" fmla="*/ 1599494 h 1795389"/>
                <a:gd name="connsiteX16" fmla="*/ 443089 w 452086"/>
                <a:gd name="connsiteY16" fmla="*/ 1641475 h 1795389"/>
                <a:gd name="connsiteX17" fmla="*/ 443089 w 452086"/>
                <a:gd name="connsiteY17" fmla="*/ 1788230 h 1795389"/>
                <a:gd name="connsiteX18" fmla="*/ 361597 w 452086"/>
                <a:gd name="connsiteY18" fmla="*/ 1790347 h 1795389"/>
                <a:gd name="connsiteX19" fmla="*/ 7408 w 452086"/>
                <a:gd name="connsiteY19" fmla="*/ 1789641 h 1795389"/>
                <a:gd name="connsiteX0" fmla="*/ 0 w 452086"/>
                <a:gd name="connsiteY0" fmla="*/ 0 h 1795389"/>
                <a:gd name="connsiteX1" fmla="*/ 94897 w 452086"/>
                <a:gd name="connsiteY1" fmla="*/ 30339 h 1795389"/>
                <a:gd name="connsiteX2" fmla="*/ 83608 w 452086"/>
                <a:gd name="connsiteY2" fmla="*/ 64205 h 1795389"/>
                <a:gd name="connsiteX3" fmla="*/ 72319 w 452086"/>
                <a:gd name="connsiteY3" fmla="*/ 414161 h 1795389"/>
                <a:gd name="connsiteX4" fmla="*/ 83608 w 452086"/>
                <a:gd name="connsiteY4" fmla="*/ 459316 h 1795389"/>
                <a:gd name="connsiteX5" fmla="*/ 94897 w 452086"/>
                <a:gd name="connsiteY5" fmla="*/ 493183 h 1795389"/>
                <a:gd name="connsiteX6" fmla="*/ 106186 w 452086"/>
                <a:gd name="connsiteY6" fmla="*/ 549628 h 1795389"/>
                <a:gd name="connsiteX7" fmla="*/ 128764 w 452086"/>
                <a:gd name="connsiteY7" fmla="*/ 730250 h 1795389"/>
                <a:gd name="connsiteX8" fmla="*/ 105128 w 452086"/>
                <a:gd name="connsiteY8" fmla="*/ 769055 h 1795389"/>
                <a:gd name="connsiteX9" fmla="*/ 127705 w 452086"/>
                <a:gd name="connsiteY9" fmla="*/ 976841 h 1795389"/>
                <a:gd name="connsiteX10" fmla="*/ 173919 w 452086"/>
                <a:gd name="connsiteY10" fmla="*/ 1226961 h 1795389"/>
                <a:gd name="connsiteX11" fmla="*/ 185208 w 452086"/>
                <a:gd name="connsiteY11" fmla="*/ 1317272 h 1795389"/>
                <a:gd name="connsiteX12" fmla="*/ 196497 w 452086"/>
                <a:gd name="connsiteY12" fmla="*/ 1418872 h 1795389"/>
                <a:gd name="connsiteX13" fmla="*/ 230364 w 452086"/>
                <a:gd name="connsiteY13" fmla="*/ 1486605 h 1795389"/>
                <a:gd name="connsiteX14" fmla="*/ 264230 w 452086"/>
                <a:gd name="connsiteY14" fmla="*/ 1531761 h 1795389"/>
                <a:gd name="connsiteX15" fmla="*/ 320675 w 452086"/>
                <a:gd name="connsiteY15" fmla="*/ 1599494 h 1795389"/>
                <a:gd name="connsiteX16" fmla="*/ 443089 w 452086"/>
                <a:gd name="connsiteY16" fmla="*/ 1641475 h 1795389"/>
                <a:gd name="connsiteX17" fmla="*/ 443089 w 452086"/>
                <a:gd name="connsiteY17" fmla="*/ 1788230 h 1795389"/>
                <a:gd name="connsiteX18" fmla="*/ 361597 w 452086"/>
                <a:gd name="connsiteY18" fmla="*/ 1790347 h 1795389"/>
                <a:gd name="connsiteX19" fmla="*/ 7408 w 452086"/>
                <a:gd name="connsiteY19" fmla="*/ 1789641 h 1795389"/>
                <a:gd name="connsiteX0" fmla="*/ 0 w 452086"/>
                <a:gd name="connsiteY0" fmla="*/ 0 h 1795389"/>
                <a:gd name="connsiteX1" fmla="*/ 94897 w 452086"/>
                <a:gd name="connsiteY1" fmla="*/ 30339 h 1795389"/>
                <a:gd name="connsiteX2" fmla="*/ 83608 w 452086"/>
                <a:gd name="connsiteY2" fmla="*/ 64205 h 1795389"/>
                <a:gd name="connsiteX3" fmla="*/ 72319 w 452086"/>
                <a:gd name="connsiteY3" fmla="*/ 414161 h 1795389"/>
                <a:gd name="connsiteX4" fmla="*/ 83608 w 452086"/>
                <a:gd name="connsiteY4" fmla="*/ 459316 h 1795389"/>
                <a:gd name="connsiteX5" fmla="*/ 94897 w 452086"/>
                <a:gd name="connsiteY5" fmla="*/ 493183 h 1795389"/>
                <a:gd name="connsiteX6" fmla="*/ 106186 w 452086"/>
                <a:gd name="connsiteY6" fmla="*/ 549628 h 1795389"/>
                <a:gd name="connsiteX7" fmla="*/ 100189 w 452086"/>
                <a:gd name="connsiteY7" fmla="*/ 682625 h 1795389"/>
                <a:gd name="connsiteX8" fmla="*/ 105128 w 452086"/>
                <a:gd name="connsiteY8" fmla="*/ 769055 h 1795389"/>
                <a:gd name="connsiteX9" fmla="*/ 127705 w 452086"/>
                <a:gd name="connsiteY9" fmla="*/ 976841 h 1795389"/>
                <a:gd name="connsiteX10" fmla="*/ 173919 w 452086"/>
                <a:gd name="connsiteY10" fmla="*/ 1226961 h 1795389"/>
                <a:gd name="connsiteX11" fmla="*/ 185208 w 452086"/>
                <a:gd name="connsiteY11" fmla="*/ 1317272 h 1795389"/>
                <a:gd name="connsiteX12" fmla="*/ 196497 w 452086"/>
                <a:gd name="connsiteY12" fmla="*/ 1418872 h 1795389"/>
                <a:gd name="connsiteX13" fmla="*/ 230364 w 452086"/>
                <a:gd name="connsiteY13" fmla="*/ 1486605 h 1795389"/>
                <a:gd name="connsiteX14" fmla="*/ 264230 w 452086"/>
                <a:gd name="connsiteY14" fmla="*/ 1531761 h 1795389"/>
                <a:gd name="connsiteX15" fmla="*/ 320675 w 452086"/>
                <a:gd name="connsiteY15" fmla="*/ 1599494 h 1795389"/>
                <a:gd name="connsiteX16" fmla="*/ 443089 w 452086"/>
                <a:gd name="connsiteY16" fmla="*/ 1641475 h 1795389"/>
                <a:gd name="connsiteX17" fmla="*/ 443089 w 452086"/>
                <a:gd name="connsiteY17" fmla="*/ 1788230 h 1795389"/>
                <a:gd name="connsiteX18" fmla="*/ 361597 w 452086"/>
                <a:gd name="connsiteY18" fmla="*/ 1790347 h 1795389"/>
                <a:gd name="connsiteX19" fmla="*/ 7408 w 452086"/>
                <a:gd name="connsiteY19" fmla="*/ 1789641 h 1795389"/>
                <a:gd name="connsiteX0" fmla="*/ 0 w 452086"/>
                <a:gd name="connsiteY0" fmla="*/ 0 h 1795389"/>
                <a:gd name="connsiteX1" fmla="*/ 94897 w 452086"/>
                <a:gd name="connsiteY1" fmla="*/ 30339 h 1795389"/>
                <a:gd name="connsiteX2" fmla="*/ 83608 w 452086"/>
                <a:gd name="connsiteY2" fmla="*/ 64205 h 1795389"/>
                <a:gd name="connsiteX3" fmla="*/ 88194 w 452086"/>
                <a:gd name="connsiteY3" fmla="*/ 407811 h 1795389"/>
                <a:gd name="connsiteX4" fmla="*/ 83608 w 452086"/>
                <a:gd name="connsiteY4" fmla="*/ 459316 h 1795389"/>
                <a:gd name="connsiteX5" fmla="*/ 94897 w 452086"/>
                <a:gd name="connsiteY5" fmla="*/ 493183 h 1795389"/>
                <a:gd name="connsiteX6" fmla="*/ 106186 w 452086"/>
                <a:gd name="connsiteY6" fmla="*/ 549628 h 1795389"/>
                <a:gd name="connsiteX7" fmla="*/ 100189 w 452086"/>
                <a:gd name="connsiteY7" fmla="*/ 682625 h 1795389"/>
                <a:gd name="connsiteX8" fmla="*/ 105128 w 452086"/>
                <a:gd name="connsiteY8" fmla="*/ 769055 h 1795389"/>
                <a:gd name="connsiteX9" fmla="*/ 127705 w 452086"/>
                <a:gd name="connsiteY9" fmla="*/ 976841 h 1795389"/>
                <a:gd name="connsiteX10" fmla="*/ 173919 w 452086"/>
                <a:gd name="connsiteY10" fmla="*/ 1226961 h 1795389"/>
                <a:gd name="connsiteX11" fmla="*/ 185208 w 452086"/>
                <a:gd name="connsiteY11" fmla="*/ 1317272 h 1795389"/>
                <a:gd name="connsiteX12" fmla="*/ 196497 w 452086"/>
                <a:gd name="connsiteY12" fmla="*/ 1418872 h 1795389"/>
                <a:gd name="connsiteX13" fmla="*/ 230364 w 452086"/>
                <a:gd name="connsiteY13" fmla="*/ 1486605 h 1795389"/>
                <a:gd name="connsiteX14" fmla="*/ 264230 w 452086"/>
                <a:gd name="connsiteY14" fmla="*/ 1531761 h 1795389"/>
                <a:gd name="connsiteX15" fmla="*/ 320675 w 452086"/>
                <a:gd name="connsiteY15" fmla="*/ 1599494 h 1795389"/>
                <a:gd name="connsiteX16" fmla="*/ 443089 w 452086"/>
                <a:gd name="connsiteY16" fmla="*/ 1641475 h 1795389"/>
                <a:gd name="connsiteX17" fmla="*/ 443089 w 452086"/>
                <a:gd name="connsiteY17" fmla="*/ 1788230 h 1795389"/>
                <a:gd name="connsiteX18" fmla="*/ 361597 w 452086"/>
                <a:gd name="connsiteY18" fmla="*/ 1790347 h 1795389"/>
                <a:gd name="connsiteX19" fmla="*/ 7408 w 452086"/>
                <a:gd name="connsiteY19" fmla="*/ 1789641 h 1795389"/>
                <a:gd name="connsiteX0" fmla="*/ 0 w 452086"/>
                <a:gd name="connsiteY0" fmla="*/ 0 h 1795389"/>
                <a:gd name="connsiteX1" fmla="*/ 94897 w 452086"/>
                <a:gd name="connsiteY1" fmla="*/ 30339 h 1795389"/>
                <a:gd name="connsiteX2" fmla="*/ 83608 w 452086"/>
                <a:gd name="connsiteY2" fmla="*/ 64205 h 1795389"/>
                <a:gd name="connsiteX3" fmla="*/ 88194 w 452086"/>
                <a:gd name="connsiteY3" fmla="*/ 407811 h 1795389"/>
                <a:gd name="connsiteX4" fmla="*/ 83608 w 452086"/>
                <a:gd name="connsiteY4" fmla="*/ 459316 h 1795389"/>
                <a:gd name="connsiteX5" fmla="*/ 94897 w 452086"/>
                <a:gd name="connsiteY5" fmla="*/ 493183 h 1795389"/>
                <a:gd name="connsiteX6" fmla="*/ 106186 w 452086"/>
                <a:gd name="connsiteY6" fmla="*/ 549628 h 1795389"/>
                <a:gd name="connsiteX7" fmla="*/ 100189 w 452086"/>
                <a:gd name="connsiteY7" fmla="*/ 682625 h 1795389"/>
                <a:gd name="connsiteX8" fmla="*/ 105128 w 452086"/>
                <a:gd name="connsiteY8" fmla="*/ 769055 h 1795389"/>
                <a:gd name="connsiteX9" fmla="*/ 127705 w 452086"/>
                <a:gd name="connsiteY9" fmla="*/ 976841 h 1795389"/>
                <a:gd name="connsiteX10" fmla="*/ 167569 w 452086"/>
                <a:gd name="connsiteY10" fmla="*/ 1230136 h 1795389"/>
                <a:gd name="connsiteX11" fmla="*/ 185208 w 452086"/>
                <a:gd name="connsiteY11" fmla="*/ 1317272 h 1795389"/>
                <a:gd name="connsiteX12" fmla="*/ 196497 w 452086"/>
                <a:gd name="connsiteY12" fmla="*/ 1418872 h 1795389"/>
                <a:gd name="connsiteX13" fmla="*/ 230364 w 452086"/>
                <a:gd name="connsiteY13" fmla="*/ 1486605 h 1795389"/>
                <a:gd name="connsiteX14" fmla="*/ 264230 w 452086"/>
                <a:gd name="connsiteY14" fmla="*/ 1531761 h 1795389"/>
                <a:gd name="connsiteX15" fmla="*/ 320675 w 452086"/>
                <a:gd name="connsiteY15" fmla="*/ 1599494 h 1795389"/>
                <a:gd name="connsiteX16" fmla="*/ 443089 w 452086"/>
                <a:gd name="connsiteY16" fmla="*/ 1641475 h 1795389"/>
                <a:gd name="connsiteX17" fmla="*/ 443089 w 452086"/>
                <a:gd name="connsiteY17" fmla="*/ 1788230 h 1795389"/>
                <a:gd name="connsiteX18" fmla="*/ 361597 w 452086"/>
                <a:gd name="connsiteY18" fmla="*/ 1790347 h 1795389"/>
                <a:gd name="connsiteX19" fmla="*/ 7408 w 452086"/>
                <a:gd name="connsiteY19" fmla="*/ 1789641 h 1795389"/>
                <a:gd name="connsiteX0" fmla="*/ 0 w 452086"/>
                <a:gd name="connsiteY0" fmla="*/ 0 h 1795389"/>
                <a:gd name="connsiteX1" fmla="*/ 94897 w 452086"/>
                <a:gd name="connsiteY1" fmla="*/ 30339 h 1795389"/>
                <a:gd name="connsiteX2" fmla="*/ 83608 w 452086"/>
                <a:gd name="connsiteY2" fmla="*/ 64205 h 1795389"/>
                <a:gd name="connsiteX3" fmla="*/ 88194 w 452086"/>
                <a:gd name="connsiteY3" fmla="*/ 407811 h 1795389"/>
                <a:gd name="connsiteX4" fmla="*/ 83608 w 452086"/>
                <a:gd name="connsiteY4" fmla="*/ 459316 h 1795389"/>
                <a:gd name="connsiteX5" fmla="*/ 94897 w 452086"/>
                <a:gd name="connsiteY5" fmla="*/ 493183 h 1795389"/>
                <a:gd name="connsiteX6" fmla="*/ 106186 w 452086"/>
                <a:gd name="connsiteY6" fmla="*/ 549628 h 1795389"/>
                <a:gd name="connsiteX7" fmla="*/ 100189 w 452086"/>
                <a:gd name="connsiteY7" fmla="*/ 682625 h 1795389"/>
                <a:gd name="connsiteX8" fmla="*/ 105128 w 452086"/>
                <a:gd name="connsiteY8" fmla="*/ 769055 h 1795389"/>
                <a:gd name="connsiteX9" fmla="*/ 127705 w 452086"/>
                <a:gd name="connsiteY9" fmla="*/ 976841 h 1795389"/>
                <a:gd name="connsiteX10" fmla="*/ 167569 w 452086"/>
                <a:gd name="connsiteY10" fmla="*/ 1230136 h 1795389"/>
                <a:gd name="connsiteX11" fmla="*/ 185208 w 452086"/>
                <a:gd name="connsiteY11" fmla="*/ 1317272 h 1795389"/>
                <a:gd name="connsiteX12" fmla="*/ 196497 w 452086"/>
                <a:gd name="connsiteY12" fmla="*/ 1418872 h 1795389"/>
                <a:gd name="connsiteX13" fmla="*/ 230364 w 452086"/>
                <a:gd name="connsiteY13" fmla="*/ 1486605 h 1795389"/>
                <a:gd name="connsiteX14" fmla="*/ 264230 w 452086"/>
                <a:gd name="connsiteY14" fmla="*/ 1531761 h 1795389"/>
                <a:gd name="connsiteX15" fmla="*/ 320675 w 452086"/>
                <a:gd name="connsiteY15" fmla="*/ 1599494 h 1795389"/>
                <a:gd name="connsiteX16" fmla="*/ 443089 w 452086"/>
                <a:gd name="connsiteY16" fmla="*/ 1641475 h 1795389"/>
                <a:gd name="connsiteX17" fmla="*/ 443089 w 452086"/>
                <a:gd name="connsiteY17" fmla="*/ 1788230 h 1795389"/>
                <a:gd name="connsiteX18" fmla="*/ 361597 w 452086"/>
                <a:gd name="connsiteY18" fmla="*/ 1790347 h 1795389"/>
                <a:gd name="connsiteX19" fmla="*/ 7408 w 452086"/>
                <a:gd name="connsiteY19" fmla="*/ 1789641 h 1795389"/>
                <a:gd name="connsiteX0" fmla="*/ 0 w 452086"/>
                <a:gd name="connsiteY0" fmla="*/ 0 h 1795389"/>
                <a:gd name="connsiteX1" fmla="*/ 94897 w 452086"/>
                <a:gd name="connsiteY1" fmla="*/ 30339 h 1795389"/>
                <a:gd name="connsiteX2" fmla="*/ 83608 w 452086"/>
                <a:gd name="connsiteY2" fmla="*/ 64205 h 1795389"/>
                <a:gd name="connsiteX3" fmla="*/ 88194 w 452086"/>
                <a:gd name="connsiteY3" fmla="*/ 407811 h 1795389"/>
                <a:gd name="connsiteX4" fmla="*/ 83608 w 452086"/>
                <a:gd name="connsiteY4" fmla="*/ 459316 h 1795389"/>
                <a:gd name="connsiteX5" fmla="*/ 94897 w 452086"/>
                <a:gd name="connsiteY5" fmla="*/ 493183 h 1795389"/>
                <a:gd name="connsiteX6" fmla="*/ 106186 w 452086"/>
                <a:gd name="connsiteY6" fmla="*/ 549628 h 1795389"/>
                <a:gd name="connsiteX7" fmla="*/ 100189 w 452086"/>
                <a:gd name="connsiteY7" fmla="*/ 682625 h 1795389"/>
                <a:gd name="connsiteX8" fmla="*/ 105128 w 452086"/>
                <a:gd name="connsiteY8" fmla="*/ 769055 h 1795389"/>
                <a:gd name="connsiteX9" fmla="*/ 127705 w 452086"/>
                <a:gd name="connsiteY9" fmla="*/ 976841 h 1795389"/>
                <a:gd name="connsiteX10" fmla="*/ 167569 w 452086"/>
                <a:gd name="connsiteY10" fmla="*/ 1230136 h 1795389"/>
                <a:gd name="connsiteX11" fmla="*/ 185208 w 452086"/>
                <a:gd name="connsiteY11" fmla="*/ 1317272 h 1795389"/>
                <a:gd name="connsiteX12" fmla="*/ 196497 w 452086"/>
                <a:gd name="connsiteY12" fmla="*/ 1418872 h 1795389"/>
                <a:gd name="connsiteX13" fmla="*/ 230364 w 452086"/>
                <a:gd name="connsiteY13" fmla="*/ 1486605 h 1795389"/>
                <a:gd name="connsiteX14" fmla="*/ 264230 w 452086"/>
                <a:gd name="connsiteY14" fmla="*/ 1531761 h 1795389"/>
                <a:gd name="connsiteX15" fmla="*/ 320675 w 452086"/>
                <a:gd name="connsiteY15" fmla="*/ 1599494 h 1795389"/>
                <a:gd name="connsiteX16" fmla="*/ 443089 w 452086"/>
                <a:gd name="connsiteY16" fmla="*/ 1641475 h 1795389"/>
                <a:gd name="connsiteX17" fmla="*/ 443089 w 452086"/>
                <a:gd name="connsiteY17" fmla="*/ 1788230 h 1795389"/>
                <a:gd name="connsiteX18" fmla="*/ 361597 w 452086"/>
                <a:gd name="connsiteY18" fmla="*/ 1790347 h 1795389"/>
                <a:gd name="connsiteX19" fmla="*/ 7408 w 452086"/>
                <a:gd name="connsiteY19" fmla="*/ 1789641 h 1795389"/>
                <a:gd name="connsiteX0" fmla="*/ 0 w 452086"/>
                <a:gd name="connsiteY0" fmla="*/ 0 h 1795389"/>
                <a:gd name="connsiteX1" fmla="*/ 94897 w 452086"/>
                <a:gd name="connsiteY1" fmla="*/ 30339 h 1795389"/>
                <a:gd name="connsiteX2" fmla="*/ 83608 w 452086"/>
                <a:gd name="connsiteY2" fmla="*/ 64205 h 1795389"/>
                <a:gd name="connsiteX3" fmla="*/ 88194 w 452086"/>
                <a:gd name="connsiteY3" fmla="*/ 407811 h 1795389"/>
                <a:gd name="connsiteX4" fmla="*/ 83608 w 452086"/>
                <a:gd name="connsiteY4" fmla="*/ 459316 h 1795389"/>
                <a:gd name="connsiteX5" fmla="*/ 94897 w 452086"/>
                <a:gd name="connsiteY5" fmla="*/ 493183 h 1795389"/>
                <a:gd name="connsiteX6" fmla="*/ 106186 w 452086"/>
                <a:gd name="connsiteY6" fmla="*/ 549628 h 1795389"/>
                <a:gd name="connsiteX7" fmla="*/ 100189 w 452086"/>
                <a:gd name="connsiteY7" fmla="*/ 682625 h 1795389"/>
                <a:gd name="connsiteX8" fmla="*/ 105128 w 452086"/>
                <a:gd name="connsiteY8" fmla="*/ 769055 h 1795389"/>
                <a:gd name="connsiteX9" fmla="*/ 127705 w 452086"/>
                <a:gd name="connsiteY9" fmla="*/ 976841 h 1795389"/>
                <a:gd name="connsiteX10" fmla="*/ 167569 w 452086"/>
                <a:gd name="connsiteY10" fmla="*/ 1230136 h 1795389"/>
                <a:gd name="connsiteX11" fmla="*/ 182033 w 452086"/>
                <a:gd name="connsiteY11" fmla="*/ 1336322 h 1795389"/>
                <a:gd name="connsiteX12" fmla="*/ 196497 w 452086"/>
                <a:gd name="connsiteY12" fmla="*/ 1418872 h 1795389"/>
                <a:gd name="connsiteX13" fmla="*/ 230364 w 452086"/>
                <a:gd name="connsiteY13" fmla="*/ 1486605 h 1795389"/>
                <a:gd name="connsiteX14" fmla="*/ 264230 w 452086"/>
                <a:gd name="connsiteY14" fmla="*/ 1531761 h 1795389"/>
                <a:gd name="connsiteX15" fmla="*/ 320675 w 452086"/>
                <a:gd name="connsiteY15" fmla="*/ 1599494 h 1795389"/>
                <a:gd name="connsiteX16" fmla="*/ 443089 w 452086"/>
                <a:gd name="connsiteY16" fmla="*/ 1641475 h 1795389"/>
                <a:gd name="connsiteX17" fmla="*/ 443089 w 452086"/>
                <a:gd name="connsiteY17" fmla="*/ 1788230 h 1795389"/>
                <a:gd name="connsiteX18" fmla="*/ 361597 w 452086"/>
                <a:gd name="connsiteY18" fmla="*/ 1790347 h 1795389"/>
                <a:gd name="connsiteX19" fmla="*/ 7408 w 452086"/>
                <a:gd name="connsiteY19" fmla="*/ 1789641 h 1795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2086" h="1795389">
                  <a:moveTo>
                    <a:pt x="0" y="0"/>
                  </a:moveTo>
                  <a:cubicBezTo>
                    <a:pt x="13170" y="1882"/>
                    <a:pt x="80962" y="19638"/>
                    <a:pt x="94897" y="30339"/>
                  </a:cubicBezTo>
                  <a:cubicBezTo>
                    <a:pt x="108832" y="41040"/>
                    <a:pt x="84725" y="1293"/>
                    <a:pt x="83608" y="64205"/>
                  </a:cubicBezTo>
                  <a:cubicBezTo>
                    <a:pt x="82491" y="127117"/>
                    <a:pt x="91957" y="291159"/>
                    <a:pt x="88194" y="407811"/>
                  </a:cubicBezTo>
                  <a:cubicBezTo>
                    <a:pt x="91957" y="422863"/>
                    <a:pt x="82491" y="445087"/>
                    <a:pt x="83608" y="459316"/>
                  </a:cubicBezTo>
                  <a:cubicBezTo>
                    <a:pt x="84725" y="473545"/>
                    <a:pt x="92011" y="481639"/>
                    <a:pt x="94897" y="493183"/>
                  </a:cubicBezTo>
                  <a:cubicBezTo>
                    <a:pt x="99551" y="511798"/>
                    <a:pt x="105304" y="518054"/>
                    <a:pt x="106186" y="549628"/>
                  </a:cubicBezTo>
                  <a:cubicBezTo>
                    <a:pt x="107068" y="581202"/>
                    <a:pt x="100365" y="646054"/>
                    <a:pt x="100189" y="682625"/>
                  </a:cubicBezTo>
                  <a:cubicBezTo>
                    <a:pt x="100013" y="719196"/>
                    <a:pt x="100542" y="720019"/>
                    <a:pt x="105128" y="769055"/>
                  </a:cubicBezTo>
                  <a:cubicBezTo>
                    <a:pt x="109714" y="818091"/>
                    <a:pt x="121652" y="916315"/>
                    <a:pt x="127705" y="976841"/>
                  </a:cubicBezTo>
                  <a:cubicBezTo>
                    <a:pt x="131468" y="1063389"/>
                    <a:pt x="158514" y="1170223"/>
                    <a:pt x="167569" y="1230136"/>
                  </a:cubicBezTo>
                  <a:cubicBezTo>
                    <a:pt x="176624" y="1290049"/>
                    <a:pt x="177212" y="1304866"/>
                    <a:pt x="182033" y="1336322"/>
                  </a:cubicBezTo>
                  <a:cubicBezTo>
                    <a:pt x="186854" y="1367778"/>
                    <a:pt x="188442" y="1393825"/>
                    <a:pt x="196497" y="1418872"/>
                  </a:cubicBezTo>
                  <a:cubicBezTo>
                    <a:pt x="204552" y="1443919"/>
                    <a:pt x="213404" y="1462860"/>
                    <a:pt x="230364" y="1486605"/>
                  </a:cubicBezTo>
                  <a:cubicBezTo>
                    <a:pt x="241300" y="1501915"/>
                    <a:pt x="249178" y="1512946"/>
                    <a:pt x="264230" y="1531761"/>
                  </a:cubicBezTo>
                  <a:cubicBezTo>
                    <a:pt x="279282" y="1550576"/>
                    <a:pt x="290865" y="1581208"/>
                    <a:pt x="320675" y="1599494"/>
                  </a:cubicBezTo>
                  <a:cubicBezTo>
                    <a:pt x="350485" y="1617780"/>
                    <a:pt x="422687" y="1610019"/>
                    <a:pt x="443089" y="1641475"/>
                  </a:cubicBezTo>
                  <a:cubicBezTo>
                    <a:pt x="463491" y="1672931"/>
                    <a:pt x="442774" y="1719603"/>
                    <a:pt x="443089" y="1788230"/>
                  </a:cubicBezTo>
                  <a:cubicBezTo>
                    <a:pt x="443151" y="1801825"/>
                    <a:pt x="436856" y="1792228"/>
                    <a:pt x="361597" y="1790347"/>
                  </a:cubicBezTo>
                  <a:cubicBezTo>
                    <a:pt x="286338" y="1788466"/>
                    <a:pt x="70673" y="1795050"/>
                    <a:pt x="7408" y="1789641"/>
                  </a:cubicBezTo>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1331598" y="1521993"/>
              <a:ext cx="2217102" cy="1797651"/>
              <a:chOff x="1141920" y="1590322"/>
              <a:chExt cx="2819400" cy="2286000"/>
            </a:xfrm>
          </p:grpSpPr>
          <p:cxnSp>
            <p:nvCxnSpPr>
              <p:cNvPr id="7" name="Straight Connector 6"/>
              <p:cNvCxnSpPr/>
              <p:nvPr/>
            </p:nvCxnSpPr>
            <p:spPr>
              <a:xfrm>
                <a:off x="1141920" y="1590322"/>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1141920" y="3871383"/>
                <a:ext cx="28194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2289009" y="3385199"/>
              <a:ext cx="506421" cy="307777"/>
            </a:xfrm>
            <a:prstGeom prst="rect">
              <a:avLst/>
            </a:prstGeom>
            <a:noFill/>
          </p:spPr>
          <p:txBody>
            <a:bodyPr wrap="none" rtlCol="0">
              <a:spAutoFit/>
            </a:bodyPr>
            <a:lstStyle/>
            <a:p>
              <a:r>
                <a:rPr lang="en-US" sz="1400"/>
                <a:t>rank</a:t>
              </a:r>
            </a:p>
          </p:txBody>
        </p:sp>
        <p:sp>
          <p:nvSpPr>
            <p:cNvPr id="13" name="TextBox 12"/>
            <p:cNvSpPr txBox="1"/>
            <p:nvPr/>
          </p:nvSpPr>
          <p:spPr>
            <a:xfrm>
              <a:off x="464230" y="2315895"/>
              <a:ext cx="919675" cy="307777"/>
            </a:xfrm>
            <a:prstGeom prst="rect">
              <a:avLst/>
            </a:prstGeom>
            <a:noFill/>
          </p:spPr>
          <p:txBody>
            <a:bodyPr wrap="none" rtlCol="0">
              <a:spAutoFit/>
            </a:bodyPr>
            <a:lstStyle/>
            <a:p>
              <a:r>
                <a:rPr lang="en-US" sz="1400" dirty="0"/>
                <a:t>frequency</a:t>
              </a:r>
            </a:p>
          </p:txBody>
        </p:sp>
        <p:sp>
          <p:nvSpPr>
            <p:cNvPr id="15" name="Freeform 14"/>
            <p:cNvSpPr/>
            <p:nvPr/>
          </p:nvSpPr>
          <p:spPr>
            <a:xfrm>
              <a:off x="1406913" y="1538083"/>
              <a:ext cx="2148685" cy="1706412"/>
            </a:xfrm>
            <a:custGeom>
              <a:avLst/>
              <a:gdLst>
                <a:gd name="connsiteX0" fmla="*/ 485 w 2732396"/>
                <a:gd name="connsiteY0" fmla="*/ 0 h 2169975"/>
                <a:gd name="connsiteX1" fmla="*/ 11774 w 2732396"/>
                <a:gd name="connsiteY1" fmla="*/ 508000 h 2169975"/>
                <a:gd name="connsiteX2" fmla="*/ 79507 w 2732396"/>
                <a:gd name="connsiteY2" fmla="*/ 1354667 h 2169975"/>
                <a:gd name="connsiteX3" fmla="*/ 226263 w 2732396"/>
                <a:gd name="connsiteY3" fmla="*/ 1930400 h 2169975"/>
                <a:gd name="connsiteX4" fmla="*/ 711685 w 2732396"/>
                <a:gd name="connsiteY4" fmla="*/ 2099733 h 2169975"/>
                <a:gd name="connsiteX5" fmla="*/ 1535774 w 2732396"/>
                <a:gd name="connsiteY5" fmla="*/ 2133600 h 2169975"/>
                <a:gd name="connsiteX6" fmla="*/ 2450174 w 2732396"/>
                <a:gd name="connsiteY6" fmla="*/ 2167467 h 2169975"/>
                <a:gd name="connsiteX7" fmla="*/ 2732396 w 2732396"/>
                <a:gd name="connsiteY7" fmla="*/ 2167467 h 2169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2396" h="2169975">
                  <a:moveTo>
                    <a:pt x="485" y="0"/>
                  </a:moveTo>
                  <a:cubicBezTo>
                    <a:pt x="-456" y="141111"/>
                    <a:pt x="-1396" y="282222"/>
                    <a:pt x="11774" y="508000"/>
                  </a:cubicBezTo>
                  <a:cubicBezTo>
                    <a:pt x="24944" y="733778"/>
                    <a:pt x="43759" y="1117600"/>
                    <a:pt x="79507" y="1354667"/>
                  </a:cubicBezTo>
                  <a:cubicBezTo>
                    <a:pt x="115255" y="1591734"/>
                    <a:pt x="120900" y="1806222"/>
                    <a:pt x="226263" y="1930400"/>
                  </a:cubicBezTo>
                  <a:cubicBezTo>
                    <a:pt x="331626" y="2054578"/>
                    <a:pt x="493433" y="2065866"/>
                    <a:pt x="711685" y="2099733"/>
                  </a:cubicBezTo>
                  <a:cubicBezTo>
                    <a:pt x="929937" y="2133600"/>
                    <a:pt x="1535774" y="2133600"/>
                    <a:pt x="1535774" y="2133600"/>
                  </a:cubicBezTo>
                  <a:lnTo>
                    <a:pt x="2450174" y="2167467"/>
                  </a:lnTo>
                  <a:cubicBezTo>
                    <a:pt x="2649611" y="2173111"/>
                    <a:pt x="2732396" y="2167467"/>
                    <a:pt x="2732396" y="216746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p:nvPr/>
          </p:nvCxnSpPr>
          <p:spPr>
            <a:xfrm flipV="1">
              <a:off x="1327504" y="3181350"/>
              <a:ext cx="226043" cy="353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4236" y="3485872"/>
              <a:ext cx="1986378" cy="646331"/>
            </a:xfrm>
            <a:prstGeom prst="rect">
              <a:avLst/>
            </a:prstGeom>
            <a:noFill/>
          </p:spPr>
          <p:txBody>
            <a:bodyPr wrap="none" rtlCol="0">
              <a:spAutoFit/>
            </a:bodyPr>
            <a:lstStyle/>
            <a:p>
              <a:r>
                <a:rPr lang="en-US" sz="1200" dirty="0"/>
                <a:t>Similar to Pareto Principle</a:t>
              </a:r>
            </a:p>
            <a:p>
              <a:r>
                <a:rPr lang="en-US" sz="1200" dirty="0"/>
                <a:t>A.k.a. the “80-20” rule:</a:t>
              </a:r>
              <a:br>
                <a:rPr lang="en-US" sz="1200" dirty="0"/>
              </a:br>
              <a:r>
                <a:rPr lang="en-US" sz="1200" dirty="0"/>
                <a:t>80% of mass in 20% of terms</a:t>
              </a:r>
            </a:p>
          </p:txBody>
        </p:sp>
        <p:cxnSp>
          <p:nvCxnSpPr>
            <p:cNvPr id="32" name="Straight Arrow Connector 31"/>
            <p:cNvCxnSpPr/>
            <p:nvPr/>
          </p:nvCxnSpPr>
          <p:spPr>
            <a:xfrm flipH="1" flipV="1">
              <a:off x="3094993" y="3273375"/>
              <a:ext cx="327765" cy="261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3015228" y="3508576"/>
            <a:ext cx="1054841" cy="276999"/>
          </a:xfrm>
          <a:prstGeom prst="rect">
            <a:avLst/>
          </a:prstGeom>
          <a:noFill/>
        </p:spPr>
        <p:txBody>
          <a:bodyPr wrap="none" rtlCol="0">
            <a:spAutoFit/>
          </a:bodyPr>
          <a:lstStyle/>
          <a:p>
            <a:r>
              <a:rPr lang="en-US" sz="1200" dirty="0"/>
              <a:t>“the long tail”</a:t>
            </a:r>
          </a:p>
        </p:txBody>
      </p:sp>
    </p:spTree>
    <p:extLst>
      <p:ext uri="{BB962C8B-B14F-4D97-AF65-F5344CB8AC3E}">
        <p14:creationId xmlns:p14="http://schemas.microsoft.com/office/powerpoint/2010/main" val="1050536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BE35058-3101-2344-9030-EF21830AB0C3}"/>
              </a:ext>
            </a:extLst>
          </p:cNvPr>
          <p:cNvSpPr>
            <a:spLocks noGrp="1" noChangeArrowheads="1"/>
          </p:cNvSpPr>
          <p:nvPr>
            <p:ph type="title"/>
          </p:nvPr>
        </p:nvSpPr>
        <p:spPr/>
        <p:txBody>
          <a:bodyPr/>
          <a:lstStyle/>
          <a:p>
            <a:r>
              <a:rPr lang="en-US" altLang="en-US" dirty="0"/>
              <a:t>Parallelizing Revisited</a:t>
            </a:r>
          </a:p>
        </p:txBody>
      </p:sp>
      <p:sp>
        <p:nvSpPr>
          <p:cNvPr id="68611" name="Rectangle 3">
            <a:extLst>
              <a:ext uri="{FF2B5EF4-FFF2-40B4-BE49-F238E27FC236}">
                <a16:creationId xmlns:a16="http://schemas.microsoft.com/office/drawing/2014/main" id="{D96B76F7-8F59-4B4B-908E-D59DAE9FE106}"/>
              </a:ext>
            </a:extLst>
          </p:cNvPr>
          <p:cNvSpPr>
            <a:spLocks noGrp="1" noChangeArrowheads="1"/>
          </p:cNvSpPr>
          <p:nvPr>
            <p:ph type="body" idx="1"/>
          </p:nvPr>
        </p:nvSpPr>
        <p:spPr>
          <a:xfrm>
            <a:off x="457201" y="1200151"/>
            <a:ext cx="4064360" cy="3394472"/>
          </a:xfrm>
        </p:spPr>
        <p:txBody>
          <a:bodyPr>
            <a:normAutofit/>
          </a:bodyPr>
          <a:lstStyle/>
          <a:p>
            <a:pPr marL="457189" indent="-457189">
              <a:buFont typeface="+mj-lt"/>
              <a:buAutoNum type="arabicPeriod"/>
            </a:pPr>
            <a:r>
              <a:rPr lang="en-US" altLang="en-US" sz="1800" dirty="0"/>
              <a:t>Partition </a:t>
            </a:r>
            <a:r>
              <a:rPr lang="en-US" altLang="en-US" sz="1800" dirty="0" err="1"/>
              <a:t>InvertedFile</a:t>
            </a:r>
            <a:r>
              <a:rPr lang="en-US" altLang="en-US" sz="1800" dirty="0"/>
              <a:t> by </a:t>
            </a:r>
            <a:r>
              <a:rPr lang="en-US" altLang="en-US" sz="1800" dirty="0" err="1"/>
              <a:t>DocID</a:t>
            </a:r>
            <a:endParaRPr lang="en-US" altLang="en-US" sz="1800" dirty="0"/>
          </a:p>
          <a:p>
            <a:pPr lvl="1"/>
            <a:r>
              <a:rPr lang="en-US" altLang="en-US" sz="1600" dirty="0"/>
              <a:t>Con: Every query must be broadcast to every node</a:t>
            </a:r>
          </a:p>
          <a:p>
            <a:pPr lvl="2"/>
            <a:r>
              <a:rPr lang="en-US" altLang="ja-JP" sz="1400" dirty="0"/>
              <a:t> Not </a:t>
            </a:r>
            <a:r>
              <a:rPr lang="en-US" altLang="ja-JP" sz="1400" i="1" dirty="0"/>
              <a:t>so </a:t>
            </a:r>
            <a:r>
              <a:rPr lang="en-US" altLang="ja-JP" sz="1400" dirty="0"/>
              <a:t>bad</a:t>
            </a:r>
          </a:p>
          <a:p>
            <a:pPr marL="457189" indent="-457189">
              <a:spcBef>
                <a:spcPts val="1224"/>
              </a:spcBef>
              <a:buFont typeface="+mj-lt"/>
              <a:buAutoNum type="arabicPeriod"/>
            </a:pPr>
            <a:r>
              <a:rPr lang="en-US" altLang="en-US" sz="1800" dirty="0"/>
              <a:t>Partition </a:t>
            </a:r>
            <a:r>
              <a:rPr lang="en-US" altLang="en-US" sz="1800" dirty="0" err="1"/>
              <a:t>InvertedFile</a:t>
            </a:r>
            <a:r>
              <a:rPr lang="en-US" altLang="en-US" sz="1800" dirty="0"/>
              <a:t> by term</a:t>
            </a:r>
          </a:p>
          <a:p>
            <a:pPr lvl="1" indent="-282568">
              <a:spcBef>
                <a:spcPts val="1224"/>
              </a:spcBef>
            </a:pPr>
            <a:r>
              <a:rPr lang="en-US" altLang="en-US" sz="1600" dirty="0"/>
              <a:t>Con: Hard to balance load, because terms have a </a:t>
            </a:r>
            <a:r>
              <a:rPr lang="en-US" altLang="en-US" sz="1600" dirty="0" err="1"/>
              <a:t>Zipfian</a:t>
            </a:r>
            <a:r>
              <a:rPr lang="en-US" altLang="en-US" sz="1600" dirty="0"/>
              <a:t> distribution across docs.</a:t>
            </a:r>
          </a:p>
          <a:p>
            <a:pPr lvl="2" indent="-282568">
              <a:spcBef>
                <a:spcPts val="1224"/>
              </a:spcBef>
            </a:pPr>
            <a:r>
              <a:rPr lang="en-US" altLang="en-US" sz="1400" dirty="0"/>
              <a:t>Can be </a:t>
            </a:r>
            <a:r>
              <a:rPr lang="en-US" altLang="en-US" sz="1400" i="1" dirty="0"/>
              <a:t>very </a:t>
            </a:r>
            <a:r>
              <a:rPr lang="en-US" altLang="en-US" sz="1400" dirty="0"/>
              <a:t>bad</a:t>
            </a:r>
          </a:p>
          <a:p>
            <a:pPr marL="60323" indent="0">
              <a:spcBef>
                <a:spcPts val="1224"/>
              </a:spcBef>
              <a:buNone/>
            </a:pPr>
            <a:r>
              <a:rPr lang="en-US" altLang="en-US" sz="1800" dirty="0"/>
              <a:t>Hence prefer </a:t>
            </a:r>
            <a:r>
              <a:rPr lang="en-US" altLang="en-US" sz="1800" b="1" dirty="0"/>
              <a:t>Scheme #1.</a:t>
            </a:r>
          </a:p>
          <a:p>
            <a:pPr marL="857228" lvl="1" indent="-457189">
              <a:spcBef>
                <a:spcPts val="1224"/>
              </a:spcBef>
            </a:pPr>
            <a:endParaRPr lang="en-US" altLang="en-US" sz="1600" dirty="0"/>
          </a:p>
        </p:txBody>
      </p:sp>
      <p:sp>
        <p:nvSpPr>
          <p:cNvPr id="68614" name="AutoShape 200" descr="Berkeley, Database, and Research Tables joined on Σi qTermRanki*DocTermRanking and sorted. This is broken up over many machines" title="Join">
            <a:extLst>
              <a:ext uri="{FF2B5EF4-FFF2-40B4-BE49-F238E27FC236}">
                <a16:creationId xmlns:a16="http://schemas.microsoft.com/office/drawing/2014/main" id="{3A5D07DF-5912-5E48-84DD-7778D21DFD80}"/>
              </a:ext>
            </a:extLst>
          </p:cNvPr>
          <p:cNvSpPr>
            <a:spLocks noChangeArrowheads="1"/>
          </p:cNvSpPr>
          <p:nvPr/>
        </p:nvSpPr>
        <p:spPr bwMode="auto">
          <a:xfrm>
            <a:off x="6151366" y="182762"/>
            <a:ext cx="784622" cy="548879"/>
          </a:xfrm>
          <a:prstGeom prst="irregularSeal1">
            <a:avLst/>
          </a:prstGeom>
          <a:solidFill>
            <a:schemeClr val="accent1"/>
          </a:solidFill>
          <a:ln w="9525">
            <a:solidFill>
              <a:schemeClr val="tx1"/>
            </a:solidFill>
            <a:miter lim="800000"/>
            <a:headEnd/>
            <a:tailEnd/>
          </a:ln>
        </p:spPr>
        <p:txBody>
          <a:bodyPr wrap="none" anchor="ct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algn="ctr" eaLnBrk="1" hangingPunct="1"/>
            <a:r>
              <a:rPr lang="en-US" altLang="en-US" sz="900">
                <a:solidFill>
                  <a:schemeClr val="bg1"/>
                </a:solidFill>
              </a:rPr>
              <a:t>top k</a:t>
            </a:r>
            <a:endParaRPr lang="en-US" altLang="en-US" sz="900"/>
          </a:p>
        </p:txBody>
      </p:sp>
      <p:sp>
        <p:nvSpPr>
          <p:cNvPr id="68616" name="AutoShape 264" descr="Berkeley, Database, and Research Tables joined on Σi qTermRanki*DocTermRanking and sorted. This is broken up over many machines" title="Join">
            <a:extLst>
              <a:ext uri="{FF2B5EF4-FFF2-40B4-BE49-F238E27FC236}">
                <a16:creationId xmlns:a16="http://schemas.microsoft.com/office/drawing/2014/main" id="{BACA58A4-C953-B842-B9BD-36B248C3DAD2}"/>
              </a:ext>
            </a:extLst>
          </p:cNvPr>
          <p:cNvSpPr>
            <a:spLocks noChangeArrowheads="1"/>
          </p:cNvSpPr>
          <p:nvPr/>
        </p:nvSpPr>
        <p:spPr bwMode="auto">
          <a:xfrm>
            <a:off x="4544020" y="685207"/>
            <a:ext cx="1843088" cy="983456"/>
          </a:xfrm>
          <a:prstGeom prst="roundRect">
            <a:avLst>
              <a:gd name="adj" fmla="val 1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endParaRPr lang="en-US" altLang="en-US" sz="900"/>
          </a:p>
        </p:txBody>
      </p:sp>
      <p:sp>
        <p:nvSpPr>
          <p:cNvPr id="68617" name="AutoShape 265" descr="Berkeley, Database, and Research Tables joined on Σi qTermRanki*DocTermRanking and sorted. This is broken up over many machines" title="Join">
            <a:extLst>
              <a:ext uri="{FF2B5EF4-FFF2-40B4-BE49-F238E27FC236}">
                <a16:creationId xmlns:a16="http://schemas.microsoft.com/office/drawing/2014/main" id="{3E781251-1630-8D4D-8531-E499EC2DA145}"/>
              </a:ext>
            </a:extLst>
          </p:cNvPr>
          <p:cNvSpPr>
            <a:spLocks noChangeArrowheads="1"/>
          </p:cNvSpPr>
          <p:nvPr/>
        </p:nvSpPr>
        <p:spPr bwMode="auto">
          <a:xfrm>
            <a:off x="6784777" y="676873"/>
            <a:ext cx="1843088" cy="983456"/>
          </a:xfrm>
          <a:prstGeom prst="roundRect">
            <a:avLst>
              <a:gd name="adj" fmla="val 1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endParaRPr lang="en-US" altLang="en-US" sz="900"/>
          </a:p>
        </p:txBody>
      </p:sp>
      <p:sp>
        <p:nvSpPr>
          <p:cNvPr id="68618" name="Line 266" descr="Berkeley, Database, and Research Tables joined on Σi qTermRanki*DocTermRanking and sorted. This is broken up over many machines" title="Join">
            <a:extLst>
              <a:ext uri="{FF2B5EF4-FFF2-40B4-BE49-F238E27FC236}">
                <a16:creationId xmlns:a16="http://schemas.microsoft.com/office/drawing/2014/main" id="{4A2C6334-BBD6-6E4D-816C-8D2093FBB2A4}"/>
              </a:ext>
            </a:extLst>
          </p:cNvPr>
          <p:cNvSpPr>
            <a:spLocks noChangeShapeType="1"/>
          </p:cNvSpPr>
          <p:nvPr/>
        </p:nvSpPr>
        <p:spPr bwMode="auto">
          <a:xfrm flipV="1">
            <a:off x="5481044" y="479227"/>
            <a:ext cx="815578"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68619" name="Line 267" descr="Berkeley, Database, and Research Tables joined on Σi qTermRanki*DocTermRanking and sorted. This is broken up over many machines" title="Join">
            <a:extLst>
              <a:ext uri="{FF2B5EF4-FFF2-40B4-BE49-F238E27FC236}">
                <a16:creationId xmlns:a16="http://schemas.microsoft.com/office/drawing/2014/main" id="{2EA3A582-33C5-5B4E-84B2-2964D107B119}"/>
              </a:ext>
            </a:extLst>
          </p:cNvPr>
          <p:cNvSpPr>
            <a:spLocks noChangeShapeType="1"/>
          </p:cNvSpPr>
          <p:nvPr/>
        </p:nvSpPr>
        <p:spPr bwMode="auto">
          <a:xfrm flipH="1" flipV="1">
            <a:off x="6837165" y="494705"/>
            <a:ext cx="853679"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2" name="TextBox 1"/>
          <p:cNvSpPr txBox="1"/>
          <p:nvPr/>
        </p:nvSpPr>
        <p:spPr>
          <a:xfrm>
            <a:off x="5178026" y="205980"/>
            <a:ext cx="455415" cy="369332"/>
          </a:xfrm>
          <a:prstGeom prst="rect">
            <a:avLst/>
          </a:prstGeom>
          <a:noFill/>
        </p:spPr>
        <p:txBody>
          <a:bodyPr wrap="square" rtlCol="0">
            <a:spAutoFit/>
          </a:bodyPr>
          <a:lstStyle/>
          <a:p>
            <a:r>
              <a:rPr lang="en-US" dirty="0">
                <a:latin typeface="Helvetica Neue" charset="0"/>
                <a:ea typeface="Helvetica Neue" charset="0"/>
                <a:cs typeface="Helvetica Neue" charset="0"/>
              </a:rPr>
              <a:t>1.</a:t>
            </a:r>
          </a:p>
        </p:txBody>
      </p:sp>
      <p:cxnSp>
        <p:nvCxnSpPr>
          <p:cNvPr id="71" name="AutoShape 319" descr="Berkeley, Database, and Research Tables joined on Σi qTermRanki*DocTermRanking and sorted. This is broken up over many machines" title="Join">
            <a:extLst>
              <a:ext uri="{FF2B5EF4-FFF2-40B4-BE49-F238E27FC236}">
                <a16:creationId xmlns:a16="http://schemas.microsoft.com/office/drawing/2014/main" id="{3B990152-E06B-4040-921C-C391BDF34C43}"/>
              </a:ext>
            </a:extLst>
          </p:cNvPr>
          <p:cNvCxnSpPr>
            <a:cxnSpLocks noChangeShapeType="1"/>
          </p:cNvCxnSpPr>
          <p:nvPr/>
        </p:nvCxnSpPr>
        <p:spPr bwMode="auto">
          <a:xfrm flipV="1">
            <a:off x="4119301" y="3884329"/>
            <a:ext cx="821531" cy="24645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2" name="Text Box 322" descr="Berkeley, Database, and Research Tables joined on Σi qTermRanki*DocTermRanking and sorted. This is broken up over many machines" title="Join">
            <a:extLst>
              <a:ext uri="{FF2B5EF4-FFF2-40B4-BE49-F238E27FC236}">
                <a16:creationId xmlns:a16="http://schemas.microsoft.com/office/drawing/2014/main" id="{197CCCF9-7DD9-8649-BCB5-30484FDDF085}"/>
              </a:ext>
            </a:extLst>
          </p:cNvPr>
          <p:cNvSpPr txBox="1">
            <a:spLocks noChangeArrowheads="1"/>
          </p:cNvSpPr>
          <p:nvPr/>
        </p:nvSpPr>
        <p:spPr bwMode="auto">
          <a:xfrm>
            <a:off x="4371714" y="3699782"/>
            <a:ext cx="18473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endParaRPr lang="en-US" altLang="en-US" sz="900">
              <a:solidFill>
                <a:schemeClr val="tx1"/>
              </a:solidFill>
              <a:latin typeface="Times" pitchFamily="2" charset="0"/>
              <a:ea typeface="ＭＳ Ｐゴシック" panose="020B0600070205080204" pitchFamily="34" charset="-128"/>
            </a:endParaRPr>
          </a:p>
        </p:txBody>
      </p:sp>
      <p:sp>
        <p:nvSpPr>
          <p:cNvPr id="73" name="AutoShape 328" descr="Berkeley, Database, and Research Tables joined on Σi qTermRanki*DocTermRanking and sorted. This is broken up over many machines" title="Join">
            <a:extLst>
              <a:ext uri="{FF2B5EF4-FFF2-40B4-BE49-F238E27FC236}">
                <a16:creationId xmlns:a16="http://schemas.microsoft.com/office/drawing/2014/main" id="{17122667-EF23-814B-BB05-F8C582C4B080}"/>
              </a:ext>
            </a:extLst>
          </p:cNvPr>
          <p:cNvSpPr>
            <a:spLocks noChangeArrowheads="1"/>
          </p:cNvSpPr>
          <p:nvPr/>
        </p:nvSpPr>
        <p:spPr bwMode="auto">
          <a:xfrm>
            <a:off x="3594235" y="4136428"/>
            <a:ext cx="822722" cy="528638"/>
          </a:xfrm>
          <a:prstGeom prst="roundRect">
            <a:avLst>
              <a:gd name="adj" fmla="val 1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endParaRPr lang="en-US" altLang="en-US" sz="800"/>
          </a:p>
        </p:txBody>
      </p:sp>
      <p:cxnSp>
        <p:nvCxnSpPr>
          <p:cNvPr id="74" name="AutoShape 345" descr="Berkeley, Database, and Research Tables joined on Σi qTermRanki*DocTermRanking and sorted. This is broken up over many machines" title="Join">
            <a:extLst>
              <a:ext uri="{FF2B5EF4-FFF2-40B4-BE49-F238E27FC236}">
                <a16:creationId xmlns:a16="http://schemas.microsoft.com/office/drawing/2014/main" id="{9E3A325B-9BDF-A04B-ABBA-E43AC9645B0B}"/>
              </a:ext>
            </a:extLst>
          </p:cNvPr>
          <p:cNvCxnSpPr>
            <a:cxnSpLocks noChangeShapeType="1"/>
          </p:cNvCxnSpPr>
          <p:nvPr/>
        </p:nvCxnSpPr>
        <p:spPr bwMode="auto">
          <a:xfrm flipH="1" flipV="1">
            <a:off x="4940832" y="3884328"/>
            <a:ext cx="79772" cy="2559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5" name="AutoShape 364" descr="Berkeley, Database, and Research Tables joined on Σi qTermRanki*DocTermRanking and sorted. This is broken up over many machines" title="Join">
            <a:extLst>
              <a:ext uri="{FF2B5EF4-FFF2-40B4-BE49-F238E27FC236}">
                <a16:creationId xmlns:a16="http://schemas.microsoft.com/office/drawing/2014/main" id="{6DE94834-DB63-424C-A63C-1D54F40ECFC8}"/>
              </a:ext>
            </a:extLst>
          </p:cNvPr>
          <p:cNvCxnSpPr>
            <a:cxnSpLocks noChangeShapeType="1"/>
          </p:cNvCxnSpPr>
          <p:nvPr/>
        </p:nvCxnSpPr>
        <p:spPr bwMode="auto">
          <a:xfrm flipH="1" flipV="1">
            <a:off x="4940831" y="3884330"/>
            <a:ext cx="1009650" cy="26431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6" name="AutoShape 367" descr="Berkeley, Database, and Research Tables joined on Σi qTermRanki*DocTermRanking and sorted. This is broken up over many machines" title="Join">
            <a:extLst>
              <a:ext uri="{FF2B5EF4-FFF2-40B4-BE49-F238E27FC236}">
                <a16:creationId xmlns:a16="http://schemas.microsoft.com/office/drawing/2014/main" id="{EEF1C8C4-B2FA-894D-B4D5-16F57FA2AE81}"/>
              </a:ext>
            </a:extLst>
          </p:cNvPr>
          <p:cNvSpPr>
            <a:spLocks noChangeArrowheads="1"/>
          </p:cNvSpPr>
          <p:nvPr/>
        </p:nvSpPr>
        <p:spPr bwMode="auto">
          <a:xfrm>
            <a:off x="4701516" y="3335451"/>
            <a:ext cx="609600" cy="548879"/>
          </a:xfrm>
          <a:prstGeom prst="irregularSeal1">
            <a:avLst/>
          </a:prstGeom>
          <a:solidFill>
            <a:schemeClr val="accent1"/>
          </a:solidFill>
          <a:ln w="9525">
            <a:solidFill>
              <a:schemeClr val="tx1"/>
            </a:solidFill>
            <a:miter lim="800000"/>
            <a:headEnd/>
            <a:tailEnd/>
          </a:ln>
        </p:spPr>
        <p:txBody>
          <a:bodyPr wrap="none" anchor="ct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algn="ctr" eaLnBrk="1" hangingPunct="1"/>
            <a:r>
              <a:rPr lang="en-US" altLang="en-US" sz="900">
                <a:solidFill>
                  <a:schemeClr val="bg1"/>
                </a:solidFill>
              </a:rPr>
              <a:t>Join</a:t>
            </a:r>
            <a:endParaRPr lang="en-US" altLang="en-US" sz="900"/>
          </a:p>
        </p:txBody>
      </p:sp>
      <p:sp>
        <p:nvSpPr>
          <p:cNvPr id="77" name="AutoShape 368" descr="Berkeley, Database, and Research Tables joined on Σi qTermRanki*DocTermRanking and sorted. This is broken up over many machines" title="Join">
            <a:extLst>
              <a:ext uri="{FF2B5EF4-FFF2-40B4-BE49-F238E27FC236}">
                <a16:creationId xmlns:a16="http://schemas.microsoft.com/office/drawing/2014/main" id="{E4096786-278F-7044-8F71-59F65EDBF4C3}"/>
              </a:ext>
            </a:extLst>
          </p:cNvPr>
          <p:cNvSpPr>
            <a:spLocks noChangeArrowheads="1"/>
          </p:cNvSpPr>
          <p:nvPr/>
        </p:nvSpPr>
        <p:spPr bwMode="auto">
          <a:xfrm>
            <a:off x="4771641" y="2144670"/>
            <a:ext cx="784622" cy="548878"/>
          </a:xfrm>
          <a:prstGeom prst="irregularSeal1">
            <a:avLst/>
          </a:prstGeom>
          <a:solidFill>
            <a:schemeClr val="accent1"/>
          </a:solidFill>
          <a:ln w="9525">
            <a:solidFill>
              <a:schemeClr val="tx1"/>
            </a:solidFill>
            <a:miter lim="800000"/>
            <a:headEnd/>
            <a:tailEnd/>
          </a:ln>
        </p:spPr>
        <p:txBody>
          <a:bodyPr wrap="none" anchor="ct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algn="ctr" eaLnBrk="1" hangingPunct="1"/>
            <a:r>
              <a:rPr lang="en-US" altLang="en-US" sz="900">
                <a:solidFill>
                  <a:schemeClr val="bg1"/>
                </a:solidFill>
              </a:rPr>
              <a:t>top k</a:t>
            </a:r>
            <a:endParaRPr lang="en-US" altLang="en-US" sz="900"/>
          </a:p>
        </p:txBody>
      </p:sp>
      <p:sp>
        <p:nvSpPr>
          <p:cNvPr id="78" name="Line 369" descr="Berkeley, Database, and Research Tables joined on Σi qTermRanki*DocTermRanking and sorted. This is broken up over many machines" title="Join">
            <a:extLst>
              <a:ext uri="{FF2B5EF4-FFF2-40B4-BE49-F238E27FC236}">
                <a16:creationId xmlns:a16="http://schemas.microsoft.com/office/drawing/2014/main" id="{D5905810-CD0C-E945-9E82-A041BD263CA3}"/>
              </a:ext>
            </a:extLst>
          </p:cNvPr>
          <p:cNvSpPr>
            <a:spLocks noChangeShapeType="1"/>
          </p:cNvSpPr>
          <p:nvPr/>
        </p:nvSpPr>
        <p:spPr bwMode="auto">
          <a:xfrm flipV="1">
            <a:off x="4937260" y="3221151"/>
            <a:ext cx="98822" cy="1762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79" name="TextBox 78"/>
          <p:cNvSpPr txBox="1"/>
          <p:nvPr/>
        </p:nvSpPr>
        <p:spPr>
          <a:xfrm>
            <a:off x="4293854" y="2321586"/>
            <a:ext cx="455415" cy="369332"/>
          </a:xfrm>
          <a:prstGeom prst="rect">
            <a:avLst/>
          </a:prstGeom>
          <a:noFill/>
        </p:spPr>
        <p:txBody>
          <a:bodyPr wrap="square" rtlCol="0">
            <a:spAutoFit/>
          </a:bodyPr>
          <a:lstStyle/>
          <a:p>
            <a:r>
              <a:rPr lang="en-US" dirty="0">
                <a:latin typeface="Helvetica Neue" charset="0"/>
                <a:ea typeface="Helvetica Neue" charset="0"/>
                <a:cs typeface="Helvetica Neue" charset="0"/>
              </a:rPr>
              <a:t>2.</a:t>
            </a:r>
          </a:p>
        </p:txBody>
      </p:sp>
      <p:sp>
        <p:nvSpPr>
          <p:cNvPr id="80" name="TextBox 79"/>
          <p:cNvSpPr txBox="1"/>
          <p:nvPr/>
        </p:nvSpPr>
        <p:spPr>
          <a:xfrm>
            <a:off x="3655229" y="4050892"/>
            <a:ext cx="766764" cy="261610"/>
          </a:xfrm>
          <a:prstGeom prst="rect">
            <a:avLst/>
          </a:prstGeom>
          <a:noFill/>
        </p:spPr>
        <p:txBody>
          <a:bodyPr wrap="square" rtlCol="0">
            <a:spAutoFit/>
          </a:bodyPr>
          <a:lstStyle/>
          <a:p>
            <a:r>
              <a:rPr lang="en-US" sz="1100" dirty="0" err="1">
                <a:latin typeface="Symbol" charset="2"/>
                <a:ea typeface="Symbol" charset="2"/>
                <a:cs typeface="Symbol" charset="2"/>
              </a:rPr>
              <a:t>s</a:t>
            </a:r>
            <a:r>
              <a:rPr lang="en-US" sz="1100" baseline="-25000" dirty="0" err="1">
                <a:latin typeface="Helvetica Neue" charset="0"/>
                <a:ea typeface="Helvetica Neue" charset="0"/>
                <a:cs typeface="Helvetica Neue" charset="0"/>
              </a:rPr>
              <a:t>Berkeley</a:t>
            </a:r>
            <a:endParaRPr lang="en-US" sz="2000" baseline="-25000" dirty="0">
              <a:latin typeface="Helvetica Neue" charset="0"/>
              <a:ea typeface="Helvetica Neue" charset="0"/>
              <a:cs typeface="Helvetica Neue" charset="0"/>
            </a:endParaRPr>
          </a:p>
        </p:txBody>
      </p:sp>
      <p:sp>
        <p:nvSpPr>
          <p:cNvPr id="82" name="AutoShape 328" descr="Berkeley, Database, and Research Tables joined on Σi qTermRanki*DocTermRanking and sorted. This is broken up over many machines" title="Join">
            <a:extLst>
              <a:ext uri="{FF2B5EF4-FFF2-40B4-BE49-F238E27FC236}">
                <a16:creationId xmlns:a16="http://schemas.microsoft.com/office/drawing/2014/main" id="{17122667-EF23-814B-BB05-F8C582C4B080}"/>
              </a:ext>
            </a:extLst>
          </p:cNvPr>
          <p:cNvSpPr>
            <a:spLocks noChangeArrowheads="1"/>
          </p:cNvSpPr>
          <p:nvPr/>
        </p:nvSpPr>
        <p:spPr bwMode="auto">
          <a:xfrm>
            <a:off x="4565821" y="4126669"/>
            <a:ext cx="822722" cy="528638"/>
          </a:xfrm>
          <a:prstGeom prst="roundRect">
            <a:avLst>
              <a:gd name="adj" fmla="val 1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endParaRPr lang="en-US" altLang="en-US" sz="800"/>
          </a:p>
        </p:txBody>
      </p:sp>
      <p:sp>
        <p:nvSpPr>
          <p:cNvPr id="84" name="TextBox 83"/>
          <p:cNvSpPr txBox="1"/>
          <p:nvPr/>
        </p:nvSpPr>
        <p:spPr>
          <a:xfrm>
            <a:off x="4618220" y="4039737"/>
            <a:ext cx="766764" cy="261610"/>
          </a:xfrm>
          <a:prstGeom prst="rect">
            <a:avLst/>
          </a:prstGeom>
          <a:noFill/>
        </p:spPr>
        <p:txBody>
          <a:bodyPr wrap="square" rtlCol="0">
            <a:spAutoFit/>
          </a:bodyPr>
          <a:lstStyle/>
          <a:p>
            <a:r>
              <a:rPr lang="en-US" sz="1100" dirty="0" err="1">
                <a:latin typeface="Symbol" charset="2"/>
                <a:ea typeface="Symbol" charset="2"/>
                <a:cs typeface="Symbol" charset="2"/>
              </a:rPr>
              <a:t>s</a:t>
            </a:r>
            <a:r>
              <a:rPr lang="en-US" sz="1100" baseline="-25000" dirty="0" err="1">
                <a:latin typeface="Helvetica Neue" charset="0"/>
                <a:ea typeface="Helvetica Neue" charset="0"/>
                <a:cs typeface="Helvetica Neue" charset="0"/>
              </a:rPr>
              <a:t>Database</a:t>
            </a:r>
            <a:endParaRPr lang="en-US" sz="2000" baseline="-25000" dirty="0">
              <a:latin typeface="Helvetica Neue" charset="0"/>
              <a:ea typeface="Helvetica Neue" charset="0"/>
              <a:cs typeface="Helvetica Neue" charset="0"/>
            </a:endParaRPr>
          </a:p>
        </p:txBody>
      </p:sp>
      <p:sp>
        <p:nvSpPr>
          <p:cNvPr id="85" name="AutoShape 328" descr="Berkeley, Database, and Research Tables joined on Σi qTermRanki*DocTermRanking and sorted. This is broken up over many machines" title="Join">
            <a:extLst>
              <a:ext uri="{FF2B5EF4-FFF2-40B4-BE49-F238E27FC236}">
                <a16:creationId xmlns:a16="http://schemas.microsoft.com/office/drawing/2014/main" id="{17122667-EF23-814B-BB05-F8C582C4B080}"/>
              </a:ext>
            </a:extLst>
          </p:cNvPr>
          <p:cNvSpPr>
            <a:spLocks noChangeArrowheads="1"/>
          </p:cNvSpPr>
          <p:nvPr/>
        </p:nvSpPr>
        <p:spPr bwMode="auto">
          <a:xfrm>
            <a:off x="5556262" y="4126669"/>
            <a:ext cx="822722" cy="528638"/>
          </a:xfrm>
          <a:prstGeom prst="roundRect">
            <a:avLst>
              <a:gd name="adj" fmla="val 1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endParaRPr lang="en-US" altLang="en-US" sz="800"/>
          </a:p>
        </p:txBody>
      </p:sp>
      <p:sp>
        <p:nvSpPr>
          <p:cNvPr id="87" name="TextBox 86"/>
          <p:cNvSpPr txBox="1"/>
          <p:nvPr/>
        </p:nvSpPr>
        <p:spPr>
          <a:xfrm>
            <a:off x="5608661" y="4039737"/>
            <a:ext cx="766764" cy="261610"/>
          </a:xfrm>
          <a:prstGeom prst="rect">
            <a:avLst/>
          </a:prstGeom>
          <a:noFill/>
        </p:spPr>
        <p:txBody>
          <a:bodyPr wrap="square" rtlCol="0">
            <a:spAutoFit/>
          </a:bodyPr>
          <a:lstStyle/>
          <a:p>
            <a:r>
              <a:rPr lang="en-US" sz="1100" dirty="0" err="1">
                <a:latin typeface="Symbol" charset="2"/>
                <a:ea typeface="Symbol" charset="2"/>
                <a:cs typeface="Symbol" charset="2"/>
              </a:rPr>
              <a:t>s</a:t>
            </a:r>
            <a:r>
              <a:rPr lang="en-US" sz="1100" baseline="-25000" dirty="0" err="1">
                <a:latin typeface="Helvetica Neue" charset="0"/>
                <a:ea typeface="Helvetica Neue" charset="0"/>
                <a:cs typeface="Helvetica Neue" charset="0"/>
              </a:rPr>
              <a:t>Research</a:t>
            </a:r>
            <a:endParaRPr lang="en-US" sz="2000" baseline="-25000" dirty="0">
              <a:latin typeface="Helvetica Neue" charset="0"/>
              <a:ea typeface="Helvetica Neue" charset="0"/>
              <a:cs typeface="Helvetica Neue" charset="0"/>
            </a:endParaRPr>
          </a:p>
        </p:txBody>
      </p:sp>
      <p:grpSp>
        <p:nvGrpSpPr>
          <p:cNvPr id="88" name="Group 87" descr="Berkeley, Database, and Research Tables joined on Σi qTermRanki*DocTermRanking and sorted&#13;&#10;" title="Join">
            <a:extLst>
              <a:ext uri="{FF2B5EF4-FFF2-40B4-BE49-F238E27FC236}">
                <a16:creationId xmlns:a16="http://schemas.microsoft.com/office/drawing/2014/main" id="{490EE1AF-0EAF-E54C-B7EB-0F6D96B811EE}"/>
              </a:ext>
            </a:extLst>
          </p:cNvPr>
          <p:cNvGrpSpPr>
            <a:grpSpLocks/>
          </p:cNvGrpSpPr>
          <p:nvPr/>
        </p:nvGrpSpPr>
        <p:grpSpPr bwMode="auto">
          <a:xfrm>
            <a:off x="4530065" y="2986003"/>
            <a:ext cx="1028700" cy="300037"/>
            <a:chOff x="3600" y="-39"/>
            <a:chExt cx="864" cy="252"/>
          </a:xfrm>
        </p:grpSpPr>
        <p:sp>
          <p:nvSpPr>
            <p:cNvPr id="89" name="AutoShape 85">
              <a:extLst>
                <a:ext uri="{FF2B5EF4-FFF2-40B4-BE49-F238E27FC236}">
                  <a16:creationId xmlns:a16="http://schemas.microsoft.com/office/drawing/2014/main" id="{A54E21DE-D549-8849-85FC-0E43DF4DAE5C}"/>
                </a:ext>
              </a:extLst>
            </p:cNvPr>
            <p:cNvSpPr>
              <a:spLocks noChangeArrowheads="1"/>
            </p:cNvSpPr>
            <p:nvPr/>
          </p:nvSpPr>
          <p:spPr bwMode="auto">
            <a:xfrm>
              <a:off x="3600" y="0"/>
              <a:ext cx="864" cy="144"/>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endParaRPr lang="en-US" altLang="en-US" sz="900"/>
            </a:p>
          </p:txBody>
        </p:sp>
        <p:sp>
          <p:nvSpPr>
            <p:cNvPr id="90" name="Text Box 86">
              <a:extLst>
                <a:ext uri="{FF2B5EF4-FFF2-40B4-BE49-F238E27FC236}">
                  <a16:creationId xmlns:a16="http://schemas.microsoft.com/office/drawing/2014/main" id="{74D9CB2B-DBAA-584A-8DE1-FC97FCDB4849}"/>
                </a:ext>
              </a:extLst>
            </p:cNvPr>
            <p:cNvSpPr txBox="1">
              <a:spLocks noChangeArrowheads="1"/>
            </p:cNvSpPr>
            <p:nvPr/>
          </p:nvSpPr>
          <p:spPr bwMode="auto">
            <a:xfrm>
              <a:off x="3840" y="-39"/>
              <a:ext cx="3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r>
                <a:rPr lang="en-US" altLang="en-US" sz="1350">
                  <a:solidFill>
                    <a:schemeClr val="tx1"/>
                  </a:solidFill>
                  <a:latin typeface="Times" pitchFamily="2" charset="0"/>
                  <a:ea typeface="ＭＳ Ｐゴシック" panose="020B0600070205080204" pitchFamily="34" charset="-128"/>
                </a:rPr>
                <a:t>Sort</a:t>
              </a:r>
            </a:p>
          </p:txBody>
        </p:sp>
      </p:grpSp>
      <p:sp>
        <p:nvSpPr>
          <p:cNvPr id="91" name="Line 369" descr="Berkeley, Database, and Research Tables joined on Σi qTermRanki*DocTermRanking and sorted. This is broken up over many machines" title="Join">
            <a:extLst>
              <a:ext uri="{FF2B5EF4-FFF2-40B4-BE49-F238E27FC236}">
                <a16:creationId xmlns:a16="http://schemas.microsoft.com/office/drawing/2014/main" id="{D5905810-CD0C-E945-9E82-A041BD263CA3}"/>
              </a:ext>
            </a:extLst>
          </p:cNvPr>
          <p:cNvSpPr>
            <a:spLocks noChangeShapeType="1"/>
          </p:cNvSpPr>
          <p:nvPr/>
        </p:nvSpPr>
        <p:spPr bwMode="auto">
          <a:xfrm flipV="1">
            <a:off x="5120021" y="2702740"/>
            <a:ext cx="2238" cy="3369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pic>
        <p:nvPicPr>
          <p:cNvPr id="33" name="Picture 32" descr="Table containing docID and DTRank" title="Berkeley Database">
            <a:extLst>
              <a:ext uri="{FF2B5EF4-FFF2-40B4-BE49-F238E27FC236}">
                <a16:creationId xmlns:a16="http://schemas.microsoft.com/office/drawing/2014/main" id="{F14B196C-6FA6-6145-A078-085237818727}"/>
              </a:ext>
            </a:extLst>
          </p:cNvPr>
          <p:cNvPicPr>
            <a:picLocks noChangeAspect="1"/>
          </p:cNvPicPr>
          <p:nvPr/>
        </p:nvPicPr>
        <p:blipFill>
          <a:blip r:embed="rId3"/>
          <a:stretch>
            <a:fillRect/>
          </a:stretch>
        </p:blipFill>
        <p:spPr>
          <a:xfrm>
            <a:off x="3736454" y="4302770"/>
            <a:ext cx="533091" cy="362295"/>
          </a:xfrm>
          <a:prstGeom prst="rect">
            <a:avLst/>
          </a:prstGeom>
        </p:spPr>
      </p:pic>
      <p:pic>
        <p:nvPicPr>
          <p:cNvPr id="34" name="Picture 33" descr="Table containing DocId and DTRank" title="Database">
            <a:extLst>
              <a:ext uri="{FF2B5EF4-FFF2-40B4-BE49-F238E27FC236}">
                <a16:creationId xmlns:a16="http://schemas.microsoft.com/office/drawing/2014/main" id="{811D8133-B6DF-6F4B-8378-10C60D3F7CBF}"/>
              </a:ext>
            </a:extLst>
          </p:cNvPr>
          <p:cNvPicPr>
            <a:picLocks noChangeAspect="1"/>
          </p:cNvPicPr>
          <p:nvPr/>
        </p:nvPicPr>
        <p:blipFill>
          <a:blip r:embed="rId3"/>
          <a:stretch>
            <a:fillRect/>
          </a:stretch>
        </p:blipFill>
        <p:spPr>
          <a:xfrm>
            <a:off x="4708040" y="4293011"/>
            <a:ext cx="533091" cy="362295"/>
          </a:xfrm>
          <a:prstGeom prst="rect">
            <a:avLst/>
          </a:prstGeom>
        </p:spPr>
      </p:pic>
      <p:pic>
        <p:nvPicPr>
          <p:cNvPr id="35" name="Picture 34" descr="Table containing DocId and DTRank" title="Research">
            <a:extLst>
              <a:ext uri="{FF2B5EF4-FFF2-40B4-BE49-F238E27FC236}">
                <a16:creationId xmlns:a16="http://schemas.microsoft.com/office/drawing/2014/main" id="{9739A46D-16D5-7347-9E84-49DBD0040777}"/>
              </a:ext>
            </a:extLst>
          </p:cNvPr>
          <p:cNvPicPr>
            <a:picLocks noChangeAspect="1"/>
          </p:cNvPicPr>
          <p:nvPr/>
        </p:nvPicPr>
        <p:blipFill>
          <a:blip r:embed="rId3"/>
          <a:stretch>
            <a:fillRect/>
          </a:stretch>
        </p:blipFill>
        <p:spPr>
          <a:xfrm>
            <a:off x="5698481" y="4293011"/>
            <a:ext cx="533091" cy="362295"/>
          </a:xfrm>
          <a:prstGeom prst="rect">
            <a:avLst/>
          </a:prstGeom>
        </p:spPr>
      </p:pic>
      <p:pic>
        <p:nvPicPr>
          <p:cNvPr id="36" name="Picture 35" descr="Join and Sort on Berkeley, Database, and Research from machine 1" title="Join">
            <a:extLst>
              <a:ext uri="{FF2B5EF4-FFF2-40B4-BE49-F238E27FC236}">
                <a16:creationId xmlns:a16="http://schemas.microsoft.com/office/drawing/2014/main" id="{F47CA453-7635-174B-88CD-9D6364DA36DA}"/>
              </a:ext>
            </a:extLst>
          </p:cNvPr>
          <p:cNvPicPr>
            <a:picLocks noChangeAspect="1"/>
          </p:cNvPicPr>
          <p:nvPr/>
        </p:nvPicPr>
        <p:blipFill>
          <a:blip r:embed="rId4"/>
          <a:stretch>
            <a:fillRect/>
          </a:stretch>
        </p:blipFill>
        <p:spPr>
          <a:xfrm>
            <a:off x="4668974" y="765073"/>
            <a:ext cx="1482391" cy="794430"/>
          </a:xfrm>
          <a:prstGeom prst="rect">
            <a:avLst/>
          </a:prstGeom>
        </p:spPr>
      </p:pic>
      <p:pic>
        <p:nvPicPr>
          <p:cNvPr id="37" name="Picture 36" descr="Join and Sort on Berkeley, Database, and Research from matchine 2" title="Query Plan">
            <a:extLst>
              <a:ext uri="{FF2B5EF4-FFF2-40B4-BE49-F238E27FC236}">
                <a16:creationId xmlns:a16="http://schemas.microsoft.com/office/drawing/2014/main" id="{9E2098BA-45EB-B84B-90E8-A0EB23044A87}"/>
              </a:ext>
            </a:extLst>
          </p:cNvPr>
          <p:cNvPicPr>
            <a:picLocks noChangeAspect="1"/>
          </p:cNvPicPr>
          <p:nvPr/>
        </p:nvPicPr>
        <p:blipFill>
          <a:blip r:embed="rId4"/>
          <a:stretch>
            <a:fillRect/>
          </a:stretch>
        </p:blipFill>
        <p:spPr>
          <a:xfrm>
            <a:off x="6916922" y="754858"/>
            <a:ext cx="1482391" cy="794430"/>
          </a:xfrm>
          <a:prstGeom prst="rect">
            <a:avLst/>
          </a:prstGeom>
        </p:spPr>
      </p:pic>
    </p:spTree>
    <p:extLst>
      <p:ext uri="{BB962C8B-B14F-4D97-AF65-F5344CB8AC3E}">
        <p14:creationId xmlns:p14="http://schemas.microsoft.com/office/powerpoint/2010/main" val="3550629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73A68744-E3F8-EE48-8C15-70BDDC5110F4}"/>
              </a:ext>
            </a:extLst>
          </p:cNvPr>
          <p:cNvSpPr>
            <a:spLocks noGrp="1" noChangeArrowheads="1"/>
          </p:cNvSpPr>
          <p:nvPr>
            <p:ph type="title"/>
          </p:nvPr>
        </p:nvSpPr>
        <p:spPr/>
        <p:txBody>
          <a:bodyPr/>
          <a:lstStyle/>
          <a:p>
            <a:r>
              <a:rPr lang="en-US" altLang="en-US" dirty="0"/>
              <a:t>Phrase &amp; Proximity Ranking</a:t>
            </a:r>
          </a:p>
        </p:txBody>
      </p:sp>
      <p:sp>
        <p:nvSpPr>
          <p:cNvPr id="72707" name="Rectangle 3">
            <a:extLst>
              <a:ext uri="{FF2B5EF4-FFF2-40B4-BE49-F238E27FC236}">
                <a16:creationId xmlns:a16="http://schemas.microsoft.com/office/drawing/2014/main" id="{01CCE3BE-7D6C-EB4E-8CB0-058AFF3B54D9}"/>
              </a:ext>
            </a:extLst>
          </p:cNvPr>
          <p:cNvSpPr>
            <a:spLocks noGrp="1" noChangeArrowheads="1"/>
          </p:cNvSpPr>
          <p:nvPr>
            <p:ph type="body" idx="1"/>
          </p:nvPr>
        </p:nvSpPr>
        <p:spPr>
          <a:xfrm>
            <a:off x="457200" y="1200151"/>
            <a:ext cx="6668094" cy="3394472"/>
          </a:xfrm>
        </p:spPr>
        <p:txBody>
          <a:bodyPr>
            <a:normAutofit/>
          </a:bodyPr>
          <a:lstStyle/>
          <a:p>
            <a:r>
              <a:rPr lang="en-US" altLang="en-US" dirty="0"/>
              <a:t>Query: </a:t>
            </a:r>
            <a:r>
              <a:rPr lang="ja-JP" altLang="en-US" dirty="0"/>
              <a:t>“</a:t>
            </a:r>
            <a:r>
              <a:rPr lang="en-US" altLang="ja-JP" dirty="0"/>
              <a:t>The Who</a:t>
            </a:r>
            <a:r>
              <a:rPr lang="ja-JP" altLang="en-US" dirty="0"/>
              <a:t>”</a:t>
            </a:r>
            <a:endParaRPr lang="en-US" altLang="ja-JP" dirty="0"/>
          </a:p>
          <a:p>
            <a:pPr lvl="1"/>
            <a:r>
              <a:rPr lang="en-US" altLang="en-US" dirty="0"/>
              <a:t>How many matches via our previous scheme? </a:t>
            </a:r>
          </a:p>
          <a:p>
            <a:pPr lvl="1"/>
            <a:r>
              <a:rPr lang="en-US" altLang="en-US" dirty="0"/>
              <a:t>Ranking quality?</a:t>
            </a:r>
          </a:p>
          <a:p>
            <a:r>
              <a:rPr lang="en-US" altLang="en-US" dirty="0"/>
              <a:t>One idea: index all 2-word runs in a doc</a:t>
            </a:r>
          </a:p>
          <a:p>
            <a:pPr lvl="1"/>
            <a:r>
              <a:rPr lang="ja-JP" altLang="en-US" dirty="0"/>
              <a:t>“</a:t>
            </a:r>
            <a:r>
              <a:rPr lang="en-US" altLang="ja-JP" dirty="0"/>
              <a:t>bigrams</a:t>
            </a:r>
            <a:r>
              <a:rPr lang="ja-JP" altLang="en-US" dirty="0"/>
              <a:t>”</a:t>
            </a:r>
            <a:r>
              <a:rPr lang="en-US" altLang="ja-JP" dirty="0"/>
              <a:t>, can generalize to </a:t>
            </a:r>
            <a:r>
              <a:rPr lang="ja-JP" altLang="en-US" dirty="0"/>
              <a:t>“</a:t>
            </a:r>
            <a:r>
              <a:rPr lang="en-US" altLang="ja-JP" dirty="0"/>
              <a:t>n-grams</a:t>
            </a:r>
            <a:r>
              <a:rPr lang="ja-JP" altLang="en-US" dirty="0"/>
              <a:t>”</a:t>
            </a:r>
            <a:endParaRPr lang="en-US" altLang="ja-JP" dirty="0"/>
          </a:p>
          <a:p>
            <a:pPr lvl="1"/>
            <a:r>
              <a:rPr lang="en-US" altLang="en-US" dirty="0"/>
              <a:t>give higher rank to bigram matches</a:t>
            </a:r>
          </a:p>
          <a:p>
            <a:r>
              <a:rPr lang="en-US" altLang="en-US" dirty="0"/>
              <a:t>More general term proximity matching metrics</a:t>
            </a:r>
          </a:p>
          <a:p>
            <a:pPr lvl="1"/>
            <a:r>
              <a:rPr lang="en-US" altLang="en-US" dirty="0"/>
              <a:t>how many words/characters apart do terms appear?</a:t>
            </a:r>
          </a:p>
          <a:p>
            <a:pPr lvl="2"/>
            <a:r>
              <a:rPr lang="en-US" altLang="en-US" dirty="0"/>
              <a:t>add a </a:t>
            </a:r>
            <a:r>
              <a:rPr lang="en-US" altLang="en-US" b="1" dirty="0">
                <a:solidFill>
                  <a:srgbClr val="FF0000"/>
                </a:solidFill>
              </a:rPr>
              <a:t>position</a:t>
            </a:r>
            <a:r>
              <a:rPr lang="en-US" altLang="en-US" dirty="0">
                <a:solidFill>
                  <a:srgbClr val="FF0000"/>
                </a:solidFill>
              </a:rPr>
              <a:t> </a:t>
            </a:r>
            <a:r>
              <a:rPr lang="en-US" altLang="en-US" dirty="0"/>
              <a:t>field to the inverted index as above</a:t>
            </a:r>
          </a:p>
          <a:p>
            <a:pPr lvl="2"/>
            <a:r>
              <a:rPr lang="en-US" altLang="en-US" dirty="0"/>
              <a:t>use term proximity to boost overall rank</a:t>
            </a:r>
          </a:p>
        </p:txBody>
      </p:sp>
      <p:sp>
        <p:nvSpPr>
          <p:cNvPr id="72708" name="Rectangle 5" descr="Join of Berkeley and Database. The result is Σi qTermRanki*DocTermRanki and then sorted" title="Join">
            <a:extLst>
              <a:ext uri="{FF2B5EF4-FFF2-40B4-BE49-F238E27FC236}">
                <a16:creationId xmlns:a16="http://schemas.microsoft.com/office/drawing/2014/main" id="{7DBDE01E-2926-4B4F-99D0-F2A8477D4D61}"/>
              </a:ext>
            </a:extLst>
          </p:cNvPr>
          <p:cNvSpPr>
            <a:spLocks noChangeArrowheads="1"/>
          </p:cNvSpPr>
          <p:nvPr/>
        </p:nvSpPr>
        <p:spPr bwMode="auto">
          <a:xfrm>
            <a:off x="6975825" y="2581341"/>
            <a:ext cx="603998" cy="6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spcBef>
                <a:spcPct val="20000"/>
              </a:spcBef>
            </a:pPr>
            <a:r>
              <a:rPr lang="en-US" altLang="en-US" sz="1000" dirty="0">
                <a:latin typeface="Tahoma" panose="020B0604030504040204" pitchFamily="34" charset="0"/>
              </a:rPr>
              <a:t>0.111</a:t>
            </a:r>
          </a:p>
        </p:txBody>
      </p:sp>
      <p:sp>
        <p:nvSpPr>
          <p:cNvPr id="72709" name="Rectangle 6" descr="Join of Berkeley and Database. The result is Σi qTermRanki*DocTermRanki and then sorted" title="Join">
            <a:extLst>
              <a:ext uri="{FF2B5EF4-FFF2-40B4-BE49-F238E27FC236}">
                <a16:creationId xmlns:a16="http://schemas.microsoft.com/office/drawing/2014/main" id="{FA35ACC2-9E06-8F43-A3F8-CEE4FE4860C1}"/>
              </a:ext>
            </a:extLst>
          </p:cNvPr>
          <p:cNvSpPr>
            <a:spLocks noChangeArrowheads="1"/>
          </p:cNvSpPr>
          <p:nvPr/>
        </p:nvSpPr>
        <p:spPr bwMode="auto">
          <a:xfrm>
            <a:off x="6413933" y="2564288"/>
            <a:ext cx="416892" cy="11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spcBef>
                <a:spcPct val="20000"/>
              </a:spcBef>
            </a:pPr>
            <a:r>
              <a:rPr lang="en-US" altLang="en-US" sz="1000" dirty="0">
                <a:latin typeface="Tahoma" panose="020B0604030504040204" pitchFamily="34" charset="0"/>
              </a:rPr>
              <a:t>57</a:t>
            </a:r>
          </a:p>
        </p:txBody>
      </p:sp>
      <p:sp>
        <p:nvSpPr>
          <p:cNvPr id="72710" name="Rectangle 7" descr="Join of Berkeley and Database. The result is Σi qTermRanki*DocTermRanki and then sorted" title="Join">
            <a:extLst>
              <a:ext uri="{FF2B5EF4-FFF2-40B4-BE49-F238E27FC236}">
                <a16:creationId xmlns:a16="http://schemas.microsoft.com/office/drawing/2014/main" id="{BDFC5752-BDAA-634D-ADC2-6CDD82CA92EE}"/>
              </a:ext>
            </a:extLst>
          </p:cNvPr>
          <p:cNvSpPr>
            <a:spLocks noChangeArrowheads="1"/>
          </p:cNvSpPr>
          <p:nvPr/>
        </p:nvSpPr>
        <p:spPr bwMode="auto">
          <a:xfrm>
            <a:off x="6981578" y="2399202"/>
            <a:ext cx="582423" cy="164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spcBef>
                <a:spcPct val="20000"/>
              </a:spcBef>
            </a:pPr>
            <a:r>
              <a:rPr lang="en-US" altLang="en-US" sz="1000" dirty="0">
                <a:latin typeface="Tahoma" panose="020B0604030504040204" pitchFamily="34" charset="0"/>
              </a:rPr>
              <a:t>0.126</a:t>
            </a:r>
          </a:p>
        </p:txBody>
      </p:sp>
      <p:sp>
        <p:nvSpPr>
          <p:cNvPr id="72711" name="Rectangle 8" descr="Join of Berkeley and Database. The result is Σi qTermRanki*DocTermRanki and then sorted" title="Join">
            <a:extLst>
              <a:ext uri="{FF2B5EF4-FFF2-40B4-BE49-F238E27FC236}">
                <a16:creationId xmlns:a16="http://schemas.microsoft.com/office/drawing/2014/main" id="{AF6F996B-542A-0A4A-AC03-9531E22C3C98}"/>
              </a:ext>
            </a:extLst>
          </p:cNvPr>
          <p:cNvSpPr>
            <a:spLocks noChangeArrowheads="1"/>
          </p:cNvSpPr>
          <p:nvPr/>
        </p:nvSpPr>
        <p:spPr bwMode="auto">
          <a:xfrm>
            <a:off x="6414575" y="2396410"/>
            <a:ext cx="422931" cy="94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spcBef>
                <a:spcPct val="20000"/>
              </a:spcBef>
            </a:pPr>
            <a:r>
              <a:rPr lang="en-US" altLang="en-US" sz="1000" dirty="0">
                <a:latin typeface="Tahoma" panose="020B0604030504040204" pitchFamily="34" charset="0"/>
              </a:rPr>
              <a:t>49</a:t>
            </a:r>
          </a:p>
        </p:txBody>
      </p:sp>
      <p:sp>
        <p:nvSpPr>
          <p:cNvPr id="72712" name="Rectangle 9" descr="Join of Berkeley and Database. The result is Σi qTermRanki*DocTermRanki and then sorted" title="Join">
            <a:extLst>
              <a:ext uri="{FF2B5EF4-FFF2-40B4-BE49-F238E27FC236}">
                <a16:creationId xmlns:a16="http://schemas.microsoft.com/office/drawing/2014/main" id="{20F2D4C8-FDEC-FA44-B6E9-C0E3304CC734}"/>
              </a:ext>
            </a:extLst>
          </p:cNvPr>
          <p:cNvSpPr>
            <a:spLocks noChangeArrowheads="1"/>
          </p:cNvSpPr>
          <p:nvPr/>
        </p:nvSpPr>
        <p:spPr bwMode="auto">
          <a:xfrm>
            <a:off x="7009341" y="2232378"/>
            <a:ext cx="545882" cy="8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spcBef>
                <a:spcPct val="20000"/>
              </a:spcBef>
            </a:pPr>
            <a:r>
              <a:rPr lang="en-US" altLang="en-US" sz="1000" dirty="0">
                <a:latin typeface="Tahoma" panose="020B0604030504040204" pitchFamily="34" charset="0"/>
              </a:rPr>
              <a:t>0.361</a:t>
            </a:r>
          </a:p>
        </p:txBody>
      </p:sp>
      <p:sp>
        <p:nvSpPr>
          <p:cNvPr id="72713" name="Rectangle 10" descr="Join of Berkeley and Database. The result is Σi qTermRanki*DocTermRanki and then sorted" title="Join">
            <a:extLst>
              <a:ext uri="{FF2B5EF4-FFF2-40B4-BE49-F238E27FC236}">
                <a16:creationId xmlns:a16="http://schemas.microsoft.com/office/drawing/2014/main" id="{FBC3F2BD-C3B7-6B48-ABED-339BCC40D302}"/>
              </a:ext>
            </a:extLst>
          </p:cNvPr>
          <p:cNvSpPr>
            <a:spLocks noChangeArrowheads="1"/>
          </p:cNvSpPr>
          <p:nvPr/>
        </p:nvSpPr>
        <p:spPr bwMode="auto">
          <a:xfrm>
            <a:off x="6428072" y="2240883"/>
            <a:ext cx="389093" cy="10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spcBef>
                <a:spcPct val="20000"/>
              </a:spcBef>
            </a:pPr>
            <a:r>
              <a:rPr lang="en-US" altLang="en-US" sz="1000" dirty="0">
                <a:latin typeface="Tahoma" panose="020B0604030504040204" pitchFamily="34" charset="0"/>
              </a:rPr>
              <a:t>42</a:t>
            </a:r>
          </a:p>
        </p:txBody>
      </p:sp>
      <p:sp>
        <p:nvSpPr>
          <p:cNvPr id="72714" name="Rectangle 11" descr="Join of Berkeley and Database. The result is Σi qTermRanki*DocTermRanki and then sorted" title="Join">
            <a:extLst>
              <a:ext uri="{FF2B5EF4-FFF2-40B4-BE49-F238E27FC236}">
                <a16:creationId xmlns:a16="http://schemas.microsoft.com/office/drawing/2014/main" id="{31EE6FCB-63A7-1746-BE47-F22468BD25F8}"/>
              </a:ext>
            </a:extLst>
          </p:cNvPr>
          <p:cNvSpPr>
            <a:spLocks noChangeArrowheads="1"/>
          </p:cNvSpPr>
          <p:nvPr/>
        </p:nvSpPr>
        <p:spPr bwMode="auto">
          <a:xfrm>
            <a:off x="6947788" y="2035001"/>
            <a:ext cx="835448" cy="109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spcBef>
                <a:spcPct val="20000"/>
              </a:spcBef>
            </a:pPr>
            <a:r>
              <a:rPr lang="en-US" altLang="en-US" sz="1000" b="1" dirty="0" err="1">
                <a:latin typeface="Tahoma" panose="020B0604030504040204" pitchFamily="34" charset="0"/>
              </a:rPr>
              <a:t>DTRank</a:t>
            </a:r>
            <a:endParaRPr lang="en-US" altLang="en-US" sz="1000" b="1" dirty="0">
              <a:latin typeface="Tahoma" panose="020B0604030504040204" pitchFamily="34" charset="0"/>
            </a:endParaRPr>
          </a:p>
        </p:txBody>
      </p:sp>
      <p:sp>
        <p:nvSpPr>
          <p:cNvPr id="72715" name="Rectangle 12" descr="Join of Berkeley and Database. The result is Σi qTermRanki*DocTermRanki and then sorted" title="Join">
            <a:extLst>
              <a:ext uri="{FF2B5EF4-FFF2-40B4-BE49-F238E27FC236}">
                <a16:creationId xmlns:a16="http://schemas.microsoft.com/office/drawing/2014/main" id="{DAD85D5E-CED9-FB49-9B76-C23B74698D7E}"/>
              </a:ext>
            </a:extLst>
          </p:cNvPr>
          <p:cNvSpPr>
            <a:spLocks noChangeArrowheads="1"/>
          </p:cNvSpPr>
          <p:nvPr/>
        </p:nvSpPr>
        <p:spPr bwMode="auto">
          <a:xfrm>
            <a:off x="6364331" y="2025856"/>
            <a:ext cx="586543" cy="173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spcBef>
                <a:spcPct val="20000"/>
              </a:spcBef>
            </a:pPr>
            <a:r>
              <a:rPr lang="en-US" altLang="en-US" sz="1000" b="1" dirty="0" err="1">
                <a:latin typeface="Tahoma" panose="020B0604030504040204" pitchFamily="34" charset="0"/>
              </a:rPr>
              <a:t>docID</a:t>
            </a:r>
            <a:endParaRPr lang="en-US" altLang="en-US" sz="1000" b="1" dirty="0">
              <a:latin typeface="Tahoma" panose="020B0604030504040204" pitchFamily="34" charset="0"/>
            </a:endParaRPr>
          </a:p>
        </p:txBody>
      </p:sp>
      <p:sp>
        <p:nvSpPr>
          <p:cNvPr id="72716" name="Line 13" descr="Join of Berkeley and Database. The result is Σi qTermRanki*DocTermRanki and then sorted" title="Join">
            <a:extLst>
              <a:ext uri="{FF2B5EF4-FFF2-40B4-BE49-F238E27FC236}">
                <a16:creationId xmlns:a16="http://schemas.microsoft.com/office/drawing/2014/main" id="{B4917B4D-A8DA-974A-A36E-6BDCA6DD428E}"/>
              </a:ext>
            </a:extLst>
          </p:cNvPr>
          <p:cNvSpPr>
            <a:spLocks noChangeShapeType="1"/>
          </p:cNvSpPr>
          <p:nvPr/>
        </p:nvSpPr>
        <p:spPr bwMode="auto">
          <a:xfrm>
            <a:off x="6374701" y="2038351"/>
            <a:ext cx="1276241"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2717" name="Line 14" descr="Join of Berkeley and Database. The result is Σi qTermRanki*DocTermRanki and then sorted" title="Join">
            <a:extLst>
              <a:ext uri="{FF2B5EF4-FFF2-40B4-BE49-F238E27FC236}">
                <a16:creationId xmlns:a16="http://schemas.microsoft.com/office/drawing/2014/main" id="{71865070-7FDF-3D45-AD7C-0C3579FA53CC}"/>
              </a:ext>
            </a:extLst>
          </p:cNvPr>
          <p:cNvSpPr>
            <a:spLocks noChangeShapeType="1"/>
          </p:cNvSpPr>
          <p:nvPr/>
        </p:nvSpPr>
        <p:spPr bwMode="auto">
          <a:xfrm>
            <a:off x="6378308" y="2260116"/>
            <a:ext cx="127263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2718" name="Line 15" descr="Join of Berkeley and Database. The result is Σi qTermRanki*DocTermRanki and then sorted" title="Join">
            <a:extLst>
              <a:ext uri="{FF2B5EF4-FFF2-40B4-BE49-F238E27FC236}">
                <a16:creationId xmlns:a16="http://schemas.microsoft.com/office/drawing/2014/main" id="{EFF65D7F-3A6A-AC42-A1DF-449BC38E11C7}"/>
              </a:ext>
            </a:extLst>
          </p:cNvPr>
          <p:cNvSpPr>
            <a:spLocks noChangeShapeType="1"/>
          </p:cNvSpPr>
          <p:nvPr/>
        </p:nvSpPr>
        <p:spPr bwMode="auto">
          <a:xfrm>
            <a:off x="6373548" y="2447477"/>
            <a:ext cx="12773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2719" name="Line 16" descr="Join of Berkeley and Database. The result is Σi qTermRanki*DocTermRanki and then sorted" title="Join">
            <a:extLst>
              <a:ext uri="{FF2B5EF4-FFF2-40B4-BE49-F238E27FC236}">
                <a16:creationId xmlns:a16="http://schemas.microsoft.com/office/drawing/2014/main" id="{137953F8-7684-A548-971F-644A5AC0B775}"/>
              </a:ext>
            </a:extLst>
          </p:cNvPr>
          <p:cNvSpPr>
            <a:spLocks noChangeShapeType="1"/>
          </p:cNvSpPr>
          <p:nvPr/>
        </p:nvSpPr>
        <p:spPr bwMode="auto">
          <a:xfrm>
            <a:off x="6363372" y="2619636"/>
            <a:ext cx="12875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2720" name="Line 17" descr="Join of Berkeley and Database. The result is Σi qTermRanki*DocTermRanki and then sorted" title="Join">
            <a:extLst>
              <a:ext uri="{FF2B5EF4-FFF2-40B4-BE49-F238E27FC236}">
                <a16:creationId xmlns:a16="http://schemas.microsoft.com/office/drawing/2014/main" id="{554205D1-7928-4642-B18E-B2D27AB523B3}"/>
              </a:ext>
            </a:extLst>
          </p:cNvPr>
          <p:cNvSpPr>
            <a:spLocks noChangeShapeType="1"/>
          </p:cNvSpPr>
          <p:nvPr/>
        </p:nvSpPr>
        <p:spPr bwMode="auto">
          <a:xfrm>
            <a:off x="6363372" y="2804160"/>
            <a:ext cx="128757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2721" name="Line 18" descr="Join of Berkeley and Database. The result is Σi qTermRanki*DocTermRanki and then sorted" title="Join">
            <a:extLst>
              <a:ext uri="{FF2B5EF4-FFF2-40B4-BE49-F238E27FC236}">
                <a16:creationId xmlns:a16="http://schemas.microsoft.com/office/drawing/2014/main" id="{36042016-B4F6-2C49-B809-521609839C5F}"/>
              </a:ext>
            </a:extLst>
          </p:cNvPr>
          <p:cNvSpPr>
            <a:spLocks noChangeShapeType="1"/>
          </p:cNvSpPr>
          <p:nvPr/>
        </p:nvSpPr>
        <p:spPr bwMode="auto">
          <a:xfrm>
            <a:off x="6373548" y="2038351"/>
            <a:ext cx="0" cy="76581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2722" name="Line 19" descr="Join of Berkeley and Database. The result is Σi qTermRanki*DocTermRanki and then sorted" title="Join">
            <a:extLst>
              <a:ext uri="{FF2B5EF4-FFF2-40B4-BE49-F238E27FC236}">
                <a16:creationId xmlns:a16="http://schemas.microsoft.com/office/drawing/2014/main" id="{F654FFFE-7124-BF4E-83F7-18513267B08C}"/>
              </a:ext>
            </a:extLst>
          </p:cNvPr>
          <p:cNvSpPr>
            <a:spLocks noChangeShapeType="1"/>
          </p:cNvSpPr>
          <p:nvPr/>
        </p:nvSpPr>
        <p:spPr bwMode="auto">
          <a:xfrm>
            <a:off x="6948939" y="2038352"/>
            <a:ext cx="0" cy="7658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2723" name="Line 20" descr="Join of Berkeley and Database. The result is Σi qTermRanki*DocTermRanki and then sorted" title="Join">
            <a:extLst>
              <a:ext uri="{FF2B5EF4-FFF2-40B4-BE49-F238E27FC236}">
                <a16:creationId xmlns:a16="http://schemas.microsoft.com/office/drawing/2014/main" id="{D324D935-6033-6047-BBBB-E4932F70DA19}"/>
              </a:ext>
            </a:extLst>
          </p:cNvPr>
          <p:cNvSpPr>
            <a:spLocks noChangeShapeType="1"/>
          </p:cNvSpPr>
          <p:nvPr/>
        </p:nvSpPr>
        <p:spPr bwMode="auto">
          <a:xfrm>
            <a:off x="7650942" y="2041693"/>
            <a:ext cx="0" cy="76246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2724" name="Rectangle 39" descr="Join of Berkeley and Database. The result is Σi qTermRanki*DocTermRanki and then sorted" title="Join">
            <a:extLst>
              <a:ext uri="{FF2B5EF4-FFF2-40B4-BE49-F238E27FC236}">
                <a16:creationId xmlns:a16="http://schemas.microsoft.com/office/drawing/2014/main" id="{02BA3934-87FA-084F-BE59-D3F05BFBF036}"/>
              </a:ext>
            </a:extLst>
          </p:cNvPr>
          <p:cNvSpPr>
            <a:spLocks noChangeArrowheads="1"/>
          </p:cNvSpPr>
          <p:nvPr/>
        </p:nvSpPr>
        <p:spPr bwMode="auto">
          <a:xfrm>
            <a:off x="8399513" y="2619636"/>
            <a:ext cx="745779" cy="17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spcBef>
                <a:spcPct val="20000"/>
              </a:spcBef>
            </a:pPr>
            <a:r>
              <a:rPr lang="en-US" altLang="en-US" sz="1000" dirty="0">
                <a:latin typeface="Tahoma" panose="020B0604030504040204" pitchFamily="34" charset="0"/>
              </a:rPr>
              <a:t>0.321</a:t>
            </a:r>
          </a:p>
        </p:txBody>
      </p:sp>
      <p:sp>
        <p:nvSpPr>
          <p:cNvPr id="72725" name="Rectangle 40" descr="Join of Berkeley and Database. The result is Σi qTermRanki*DocTermRanki and then sorted" title="Join">
            <a:extLst>
              <a:ext uri="{FF2B5EF4-FFF2-40B4-BE49-F238E27FC236}">
                <a16:creationId xmlns:a16="http://schemas.microsoft.com/office/drawing/2014/main" id="{F1DD9161-AF04-7643-801B-E2115F83C1FC}"/>
              </a:ext>
            </a:extLst>
          </p:cNvPr>
          <p:cNvSpPr>
            <a:spLocks noChangeArrowheads="1"/>
          </p:cNvSpPr>
          <p:nvPr/>
        </p:nvSpPr>
        <p:spPr bwMode="auto">
          <a:xfrm>
            <a:off x="7814340" y="2399203"/>
            <a:ext cx="403004" cy="73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spcBef>
                <a:spcPct val="20000"/>
              </a:spcBef>
            </a:pPr>
            <a:r>
              <a:rPr lang="en-US" altLang="en-US" sz="1000" dirty="0">
                <a:latin typeface="Tahoma" panose="020B0604030504040204" pitchFamily="34" charset="0"/>
              </a:rPr>
              <a:t>57</a:t>
            </a:r>
          </a:p>
        </p:txBody>
      </p:sp>
      <p:sp>
        <p:nvSpPr>
          <p:cNvPr id="72726" name="Rectangle 41" descr="Join of Berkeley and Database. The result is Σi qTermRanki*DocTermRanki and then sorted" title="Join">
            <a:extLst>
              <a:ext uri="{FF2B5EF4-FFF2-40B4-BE49-F238E27FC236}">
                <a16:creationId xmlns:a16="http://schemas.microsoft.com/office/drawing/2014/main" id="{CC72B7C3-A919-A44A-B1BC-3DA493E4D2F7}"/>
              </a:ext>
            </a:extLst>
          </p:cNvPr>
          <p:cNvSpPr>
            <a:spLocks noChangeArrowheads="1"/>
          </p:cNvSpPr>
          <p:nvPr/>
        </p:nvSpPr>
        <p:spPr bwMode="auto">
          <a:xfrm>
            <a:off x="8368969" y="2402463"/>
            <a:ext cx="705296" cy="171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spcBef>
                <a:spcPct val="20000"/>
              </a:spcBef>
            </a:pPr>
            <a:r>
              <a:rPr lang="en-US" altLang="en-US" sz="1000" dirty="0">
                <a:latin typeface="Tahoma" panose="020B0604030504040204" pitchFamily="34" charset="0"/>
              </a:rPr>
              <a:t>0.654</a:t>
            </a:r>
          </a:p>
        </p:txBody>
      </p:sp>
      <p:sp>
        <p:nvSpPr>
          <p:cNvPr id="72727" name="Rectangle 42" descr="Join of Berkeley and Database. The result is Σi qTermRanki*DocTermRanki and then sorted" title="Join">
            <a:extLst>
              <a:ext uri="{FF2B5EF4-FFF2-40B4-BE49-F238E27FC236}">
                <a16:creationId xmlns:a16="http://schemas.microsoft.com/office/drawing/2014/main" id="{58D5596A-35BF-4C4D-AD9F-1695E0EEA3FE}"/>
              </a:ext>
            </a:extLst>
          </p:cNvPr>
          <p:cNvSpPr>
            <a:spLocks noChangeArrowheads="1"/>
          </p:cNvSpPr>
          <p:nvPr/>
        </p:nvSpPr>
        <p:spPr bwMode="auto">
          <a:xfrm>
            <a:off x="7784434" y="2612098"/>
            <a:ext cx="330993" cy="13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spcBef>
                <a:spcPct val="20000"/>
              </a:spcBef>
            </a:pPr>
            <a:r>
              <a:rPr lang="en-US" altLang="en-US" sz="1000" dirty="0">
                <a:latin typeface="Tahoma" panose="020B0604030504040204" pitchFamily="34" charset="0"/>
              </a:rPr>
              <a:t>49</a:t>
            </a:r>
          </a:p>
        </p:txBody>
      </p:sp>
      <p:sp>
        <p:nvSpPr>
          <p:cNvPr id="72728" name="Rectangle 43" descr="Join of Berkeley and Database. The result is Σi qTermRanki*DocTermRanki and then sorted" title="Join">
            <a:extLst>
              <a:ext uri="{FF2B5EF4-FFF2-40B4-BE49-F238E27FC236}">
                <a16:creationId xmlns:a16="http://schemas.microsoft.com/office/drawing/2014/main" id="{EC238BCD-6C40-5E4B-BBB5-069194A6038B}"/>
              </a:ext>
            </a:extLst>
          </p:cNvPr>
          <p:cNvSpPr>
            <a:spLocks noChangeArrowheads="1"/>
          </p:cNvSpPr>
          <p:nvPr/>
        </p:nvSpPr>
        <p:spPr bwMode="auto">
          <a:xfrm>
            <a:off x="8390848" y="2224159"/>
            <a:ext cx="763110" cy="23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spcBef>
                <a:spcPct val="20000"/>
              </a:spcBef>
            </a:pPr>
            <a:r>
              <a:rPr lang="en-US" altLang="en-US" sz="1000" dirty="0">
                <a:latin typeface="Tahoma" panose="020B0604030504040204" pitchFamily="34" charset="0"/>
              </a:rPr>
              <a:t>0.137</a:t>
            </a:r>
          </a:p>
        </p:txBody>
      </p:sp>
      <p:sp>
        <p:nvSpPr>
          <p:cNvPr id="72729" name="Rectangle 44" descr="Join of Berkeley and Database. The result is Σi qTermRanki*DocTermRanki and then sorted" title="Join">
            <a:extLst>
              <a:ext uri="{FF2B5EF4-FFF2-40B4-BE49-F238E27FC236}">
                <a16:creationId xmlns:a16="http://schemas.microsoft.com/office/drawing/2014/main" id="{916E090F-D8D5-C841-B261-C671806AD7FB}"/>
              </a:ext>
            </a:extLst>
          </p:cNvPr>
          <p:cNvSpPr>
            <a:spLocks noChangeArrowheads="1"/>
          </p:cNvSpPr>
          <p:nvPr/>
        </p:nvSpPr>
        <p:spPr bwMode="auto">
          <a:xfrm>
            <a:off x="7814238" y="2240883"/>
            <a:ext cx="358033" cy="10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spcBef>
                <a:spcPct val="20000"/>
              </a:spcBef>
            </a:pPr>
            <a:r>
              <a:rPr lang="en-US" altLang="en-US" sz="1000" dirty="0">
                <a:latin typeface="Tahoma" panose="020B0604030504040204" pitchFamily="34" charset="0"/>
              </a:rPr>
              <a:t>16</a:t>
            </a:r>
          </a:p>
        </p:txBody>
      </p:sp>
      <p:sp>
        <p:nvSpPr>
          <p:cNvPr id="72730" name="Rectangle 45" descr="Join of Berkeley and Database. The result is Σi qTermRanki*DocTermRanki and then sorted" title="Join">
            <a:extLst>
              <a:ext uri="{FF2B5EF4-FFF2-40B4-BE49-F238E27FC236}">
                <a16:creationId xmlns:a16="http://schemas.microsoft.com/office/drawing/2014/main" id="{19E2EBDC-31C8-B548-BB3D-68C0A044D1C9}"/>
              </a:ext>
            </a:extLst>
          </p:cNvPr>
          <p:cNvSpPr>
            <a:spLocks noChangeArrowheads="1"/>
          </p:cNvSpPr>
          <p:nvPr/>
        </p:nvSpPr>
        <p:spPr bwMode="auto">
          <a:xfrm>
            <a:off x="8287895" y="2052587"/>
            <a:ext cx="811161" cy="122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spcBef>
                <a:spcPct val="20000"/>
              </a:spcBef>
            </a:pPr>
            <a:r>
              <a:rPr lang="en-US" altLang="en-US" sz="1000" b="1" dirty="0" err="1">
                <a:latin typeface="Tahoma" panose="020B0604030504040204" pitchFamily="34" charset="0"/>
              </a:rPr>
              <a:t>DTRank</a:t>
            </a:r>
            <a:endParaRPr lang="en-US" altLang="en-US" sz="1000" b="1" dirty="0">
              <a:latin typeface="Tahoma" panose="020B0604030504040204" pitchFamily="34" charset="0"/>
            </a:endParaRPr>
          </a:p>
        </p:txBody>
      </p:sp>
      <p:sp>
        <p:nvSpPr>
          <p:cNvPr id="72731" name="Rectangle 46" descr="Join of Berkeley and Database. The result is Σi qTermRanki*DocTermRanki and then sorted" title="Join">
            <a:extLst>
              <a:ext uri="{FF2B5EF4-FFF2-40B4-BE49-F238E27FC236}">
                <a16:creationId xmlns:a16="http://schemas.microsoft.com/office/drawing/2014/main" id="{130DB05B-330A-AA44-A9AA-8784ACBFB122}"/>
              </a:ext>
            </a:extLst>
          </p:cNvPr>
          <p:cNvSpPr>
            <a:spLocks noChangeArrowheads="1"/>
          </p:cNvSpPr>
          <p:nvPr/>
        </p:nvSpPr>
        <p:spPr bwMode="auto">
          <a:xfrm>
            <a:off x="7726955" y="2059368"/>
            <a:ext cx="745638" cy="154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spcBef>
                <a:spcPct val="20000"/>
              </a:spcBef>
            </a:pPr>
            <a:r>
              <a:rPr lang="en-US" altLang="en-US" sz="1000" b="1" dirty="0" err="1">
                <a:latin typeface="Tahoma" panose="020B0604030504040204" pitchFamily="34" charset="0"/>
              </a:rPr>
              <a:t>docID</a:t>
            </a:r>
            <a:endParaRPr lang="en-US" altLang="en-US" sz="1000" b="1" dirty="0">
              <a:latin typeface="Tahoma" panose="020B0604030504040204" pitchFamily="34" charset="0"/>
            </a:endParaRPr>
          </a:p>
        </p:txBody>
      </p:sp>
      <p:sp>
        <p:nvSpPr>
          <p:cNvPr id="72732" name="Line 47" descr="Join of Berkeley and Database. The result is Σi qTermRanki*DocTermRanki and then sorted" title="Join">
            <a:extLst>
              <a:ext uri="{FF2B5EF4-FFF2-40B4-BE49-F238E27FC236}">
                <a16:creationId xmlns:a16="http://schemas.microsoft.com/office/drawing/2014/main" id="{88680953-0BD8-DE46-83A1-970C352772B1}"/>
              </a:ext>
            </a:extLst>
          </p:cNvPr>
          <p:cNvSpPr>
            <a:spLocks noChangeShapeType="1"/>
          </p:cNvSpPr>
          <p:nvPr/>
        </p:nvSpPr>
        <p:spPr bwMode="auto">
          <a:xfrm>
            <a:off x="7747397" y="2042174"/>
            <a:ext cx="1196439"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2733" name="Line 48" descr="Join of Berkeley and Database. The result is Σi qTermRanki*DocTermRanki and then sorted" title="Join">
            <a:extLst>
              <a:ext uri="{FF2B5EF4-FFF2-40B4-BE49-F238E27FC236}">
                <a16:creationId xmlns:a16="http://schemas.microsoft.com/office/drawing/2014/main" id="{D03EECBD-A660-E642-9053-DB7D584E51FE}"/>
              </a:ext>
            </a:extLst>
          </p:cNvPr>
          <p:cNvSpPr>
            <a:spLocks noChangeShapeType="1"/>
          </p:cNvSpPr>
          <p:nvPr/>
        </p:nvSpPr>
        <p:spPr bwMode="auto">
          <a:xfrm>
            <a:off x="7747397" y="2436759"/>
            <a:ext cx="11964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2734" name="Line 49" descr="Join of Berkeley and Database. The result is Σi qTermRanki*DocTermRanki and then sorted" title="Join">
            <a:extLst>
              <a:ext uri="{FF2B5EF4-FFF2-40B4-BE49-F238E27FC236}">
                <a16:creationId xmlns:a16="http://schemas.microsoft.com/office/drawing/2014/main" id="{17D9ACB8-D5E8-0047-B9A5-38F8C0E2182C}"/>
              </a:ext>
            </a:extLst>
          </p:cNvPr>
          <p:cNvSpPr>
            <a:spLocks noChangeShapeType="1"/>
          </p:cNvSpPr>
          <p:nvPr/>
        </p:nvSpPr>
        <p:spPr bwMode="auto">
          <a:xfrm>
            <a:off x="7756043" y="2260116"/>
            <a:ext cx="118779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2735" name="Line 50" descr="Join of Berkeley and Database. The result is Σi qTermRanki*DocTermRanki and then sorted" title="Join">
            <a:extLst>
              <a:ext uri="{FF2B5EF4-FFF2-40B4-BE49-F238E27FC236}">
                <a16:creationId xmlns:a16="http://schemas.microsoft.com/office/drawing/2014/main" id="{0A8B9545-4DB3-014F-AF53-8E035072D264}"/>
              </a:ext>
            </a:extLst>
          </p:cNvPr>
          <p:cNvSpPr>
            <a:spLocks noChangeShapeType="1"/>
          </p:cNvSpPr>
          <p:nvPr/>
        </p:nvSpPr>
        <p:spPr bwMode="auto">
          <a:xfrm>
            <a:off x="7728339" y="2606899"/>
            <a:ext cx="1215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2736" name="Line 51" descr="Join of Berkeley and Database. The result is Σi qTermRanki*DocTermRanki and then sorted" title="Join">
            <a:extLst>
              <a:ext uri="{FF2B5EF4-FFF2-40B4-BE49-F238E27FC236}">
                <a16:creationId xmlns:a16="http://schemas.microsoft.com/office/drawing/2014/main" id="{0578A4C5-1DB6-844F-A3CD-B5B794D4EB4F}"/>
              </a:ext>
            </a:extLst>
          </p:cNvPr>
          <p:cNvSpPr>
            <a:spLocks noChangeShapeType="1"/>
          </p:cNvSpPr>
          <p:nvPr/>
        </p:nvSpPr>
        <p:spPr bwMode="auto">
          <a:xfrm>
            <a:off x="7763330" y="2856538"/>
            <a:ext cx="118050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2737" name="Line 52" descr="Join of Berkeley and Database. The result is Σi qTermRanki*DocTermRanki and then sorted" title="Join">
            <a:extLst>
              <a:ext uri="{FF2B5EF4-FFF2-40B4-BE49-F238E27FC236}">
                <a16:creationId xmlns:a16="http://schemas.microsoft.com/office/drawing/2014/main" id="{72E7C6A9-E1F6-2A41-83E2-ADA6B491C3C6}"/>
              </a:ext>
            </a:extLst>
          </p:cNvPr>
          <p:cNvSpPr>
            <a:spLocks noChangeShapeType="1"/>
          </p:cNvSpPr>
          <p:nvPr/>
        </p:nvSpPr>
        <p:spPr bwMode="auto">
          <a:xfrm>
            <a:off x="7747397" y="2064964"/>
            <a:ext cx="0" cy="79636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2738" name="Line 53" descr="Join of Berkeley and Database. The result is Σi qTermRanki*DocTermRanki and then sorted" title="Join">
            <a:extLst>
              <a:ext uri="{FF2B5EF4-FFF2-40B4-BE49-F238E27FC236}">
                <a16:creationId xmlns:a16="http://schemas.microsoft.com/office/drawing/2014/main" id="{2BCD64F8-041C-9842-ABF1-10CB49E58320}"/>
              </a:ext>
            </a:extLst>
          </p:cNvPr>
          <p:cNvSpPr>
            <a:spLocks noChangeShapeType="1"/>
          </p:cNvSpPr>
          <p:nvPr/>
        </p:nvSpPr>
        <p:spPr bwMode="auto">
          <a:xfrm flipH="1">
            <a:off x="8307654" y="2041692"/>
            <a:ext cx="2174" cy="8055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2739" name="Line 54" descr="Join of Berkeley and Database. The result is Σi qTermRanki*DocTermRanki and then sorted" title="Join">
            <a:extLst>
              <a:ext uri="{FF2B5EF4-FFF2-40B4-BE49-F238E27FC236}">
                <a16:creationId xmlns:a16="http://schemas.microsoft.com/office/drawing/2014/main" id="{7326F71B-7A5D-024A-80F6-2A803D1D8759}"/>
              </a:ext>
            </a:extLst>
          </p:cNvPr>
          <p:cNvSpPr>
            <a:spLocks noChangeShapeType="1"/>
          </p:cNvSpPr>
          <p:nvPr/>
        </p:nvSpPr>
        <p:spPr bwMode="auto">
          <a:xfrm>
            <a:off x="8943836" y="2042175"/>
            <a:ext cx="0" cy="81436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2740" name="AutoShape 56" descr="Join of Berkeley and Database. The result is Σi qTermRanki*DocTermRanki and then sorted" title="Join">
            <a:extLst>
              <a:ext uri="{FF2B5EF4-FFF2-40B4-BE49-F238E27FC236}">
                <a16:creationId xmlns:a16="http://schemas.microsoft.com/office/drawing/2014/main" id="{52DA0402-7E6E-6A47-8A33-C768D1744EEA}"/>
              </a:ext>
            </a:extLst>
          </p:cNvPr>
          <p:cNvSpPr>
            <a:spLocks noChangeArrowheads="1"/>
          </p:cNvSpPr>
          <p:nvPr/>
        </p:nvSpPr>
        <p:spPr bwMode="auto">
          <a:xfrm rot="16200000">
            <a:off x="7855999" y="1467823"/>
            <a:ext cx="122750" cy="167257"/>
          </a:xfrm>
          <a:prstGeom prst="triangle">
            <a:avLst>
              <a:gd name="adj" fmla="val 50000"/>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endParaRPr lang="en-US" altLang="en-US" sz="900"/>
          </a:p>
        </p:txBody>
      </p:sp>
      <p:sp>
        <p:nvSpPr>
          <p:cNvPr id="72741" name="AutoShape 57" descr="Join of Berkeley and Database. The result is Σi qTermRanki*DocTermRanki and then sorted" title="Join">
            <a:extLst>
              <a:ext uri="{FF2B5EF4-FFF2-40B4-BE49-F238E27FC236}">
                <a16:creationId xmlns:a16="http://schemas.microsoft.com/office/drawing/2014/main" id="{8E9EDD14-0CD7-944F-976D-595AA7ECCC2F}"/>
              </a:ext>
            </a:extLst>
          </p:cNvPr>
          <p:cNvSpPr>
            <a:spLocks noChangeArrowheads="1"/>
          </p:cNvSpPr>
          <p:nvPr/>
        </p:nvSpPr>
        <p:spPr bwMode="auto">
          <a:xfrm rot="5400000" flipH="1">
            <a:off x="7667820" y="1484409"/>
            <a:ext cx="104977" cy="138730"/>
          </a:xfrm>
          <a:prstGeom prst="triangle">
            <a:avLst>
              <a:gd name="adj" fmla="val 50000"/>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endParaRPr lang="en-US" altLang="en-US" sz="900"/>
          </a:p>
        </p:txBody>
      </p:sp>
      <p:cxnSp>
        <p:nvCxnSpPr>
          <p:cNvPr id="72742" name="AutoShape 58" descr="Join of Berkeley and Database. The result is Σi qTermRanki*DocTermRanki and then sorted" title="Join">
            <a:extLst>
              <a:ext uri="{FF2B5EF4-FFF2-40B4-BE49-F238E27FC236}">
                <a16:creationId xmlns:a16="http://schemas.microsoft.com/office/drawing/2014/main" id="{EBA56066-C0ED-C449-B457-BD8210855D73}"/>
              </a:ext>
            </a:extLst>
          </p:cNvPr>
          <p:cNvCxnSpPr>
            <a:cxnSpLocks noChangeShapeType="1"/>
            <a:stCxn id="72714" idx="0"/>
            <a:endCxn id="72741" idx="2"/>
          </p:cNvCxnSpPr>
          <p:nvPr/>
        </p:nvCxnSpPr>
        <p:spPr bwMode="auto">
          <a:xfrm flipV="1">
            <a:off x="7365513" y="1606263"/>
            <a:ext cx="285431" cy="4287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743" name="AutoShape 59" descr="Join of Berkeley and Database. The result is Σi qTermRanki*DocTermRanki and then sorted" title="Join">
            <a:extLst>
              <a:ext uri="{FF2B5EF4-FFF2-40B4-BE49-F238E27FC236}">
                <a16:creationId xmlns:a16="http://schemas.microsoft.com/office/drawing/2014/main" id="{1C2BDC0B-4638-1840-BCBC-52275A2A2D2A}"/>
              </a:ext>
            </a:extLst>
          </p:cNvPr>
          <p:cNvCxnSpPr>
            <a:cxnSpLocks noChangeShapeType="1"/>
            <a:endCxn id="72740" idx="2"/>
          </p:cNvCxnSpPr>
          <p:nvPr/>
        </p:nvCxnSpPr>
        <p:spPr bwMode="auto">
          <a:xfrm flipH="1" flipV="1">
            <a:off x="8001003" y="1612826"/>
            <a:ext cx="173028" cy="41066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2744" name="Text Box 61" descr="Join of Berkeley and Database. The result is Σi qTermRanki*DocTermRanki and then sorted" title="Join">
            <a:extLst>
              <a:ext uri="{FF2B5EF4-FFF2-40B4-BE49-F238E27FC236}">
                <a16:creationId xmlns:a16="http://schemas.microsoft.com/office/drawing/2014/main" id="{5FE68A6A-BC1C-134B-A98F-6CA77AB4C742}"/>
              </a:ext>
            </a:extLst>
          </p:cNvPr>
          <p:cNvSpPr txBox="1">
            <a:spLocks noChangeArrowheads="1"/>
          </p:cNvSpPr>
          <p:nvPr/>
        </p:nvSpPr>
        <p:spPr bwMode="auto">
          <a:xfrm>
            <a:off x="7369374" y="1092522"/>
            <a:ext cx="184731" cy="196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endParaRPr lang="en-US" altLang="en-US" sz="675">
              <a:solidFill>
                <a:schemeClr val="tx1"/>
              </a:solidFill>
              <a:latin typeface="Times" pitchFamily="2" charset="0"/>
              <a:ea typeface="ＭＳ Ｐゴシック" panose="020B0600070205080204" pitchFamily="34" charset="-128"/>
            </a:endParaRPr>
          </a:p>
        </p:txBody>
      </p:sp>
      <p:sp>
        <p:nvSpPr>
          <p:cNvPr id="72745" name="Text Box 62" descr="Join of Berkeley and Database. The result is Σi qTermRanki*DocTermRanki and then sorted" title="Join">
            <a:extLst>
              <a:ext uri="{FF2B5EF4-FFF2-40B4-BE49-F238E27FC236}">
                <a16:creationId xmlns:a16="http://schemas.microsoft.com/office/drawing/2014/main" id="{9D1DAEBE-B754-FF42-9BBC-4770AE13B837}"/>
              </a:ext>
            </a:extLst>
          </p:cNvPr>
          <p:cNvSpPr txBox="1">
            <a:spLocks noChangeArrowheads="1"/>
          </p:cNvSpPr>
          <p:nvPr/>
        </p:nvSpPr>
        <p:spPr bwMode="auto">
          <a:xfrm>
            <a:off x="7125295" y="1102047"/>
            <a:ext cx="1806905" cy="24622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r>
              <a:rPr lang="en-US" altLang="en-US" sz="1000" dirty="0">
                <a:solidFill>
                  <a:schemeClr val="tx1"/>
                </a:solidFill>
                <a:latin typeface="Times" pitchFamily="2" charset="0"/>
                <a:ea typeface="ＭＳ Ｐゴシック" panose="020B0600070205080204" pitchFamily="34" charset="-128"/>
                <a:sym typeface="Symbol" pitchFamily="2" charset="2"/>
              </a:rPr>
              <a:t></a:t>
            </a:r>
            <a:r>
              <a:rPr lang="en-US" altLang="en-US" sz="1000" baseline="-25000" dirty="0" err="1">
                <a:solidFill>
                  <a:schemeClr val="tx1"/>
                </a:solidFill>
                <a:latin typeface="Times" pitchFamily="2" charset="0"/>
                <a:ea typeface="ＭＳ Ｐゴシック" panose="020B0600070205080204" pitchFamily="34" charset="-128"/>
                <a:sym typeface="Symbol" pitchFamily="2" charset="2"/>
              </a:rPr>
              <a:t>i</a:t>
            </a:r>
            <a:r>
              <a:rPr lang="en-US" altLang="en-US" sz="1000" dirty="0">
                <a:solidFill>
                  <a:schemeClr val="tx1"/>
                </a:solidFill>
                <a:latin typeface="Times" pitchFamily="2" charset="0"/>
                <a:ea typeface="ＭＳ Ｐゴシック" panose="020B0600070205080204" pitchFamily="34" charset="-128"/>
                <a:sym typeface="Symbol" pitchFamily="2" charset="2"/>
              </a:rPr>
              <a:t> </a:t>
            </a:r>
            <a:r>
              <a:rPr lang="en-US" altLang="en-US" sz="1000" dirty="0" err="1">
                <a:solidFill>
                  <a:schemeClr val="tx1"/>
                </a:solidFill>
                <a:latin typeface="Times" pitchFamily="2" charset="0"/>
                <a:ea typeface="ＭＳ Ｐゴシック" panose="020B0600070205080204" pitchFamily="34" charset="-128"/>
                <a:sym typeface="Symbol" pitchFamily="2" charset="2"/>
              </a:rPr>
              <a:t>qTermRank</a:t>
            </a:r>
            <a:r>
              <a:rPr lang="en-US" altLang="en-US" sz="1000" baseline="-25000" dirty="0" err="1">
                <a:solidFill>
                  <a:schemeClr val="tx1"/>
                </a:solidFill>
                <a:latin typeface="Times" pitchFamily="2" charset="0"/>
                <a:ea typeface="ＭＳ Ｐゴシック" panose="020B0600070205080204" pitchFamily="34" charset="-128"/>
                <a:sym typeface="Symbol" pitchFamily="2" charset="2"/>
              </a:rPr>
              <a:t>i</a:t>
            </a:r>
            <a:r>
              <a:rPr lang="en-US" altLang="en-US" sz="1000" dirty="0">
                <a:solidFill>
                  <a:schemeClr val="tx1"/>
                </a:solidFill>
                <a:latin typeface="Times" pitchFamily="2" charset="0"/>
                <a:ea typeface="ＭＳ Ｐゴシック" panose="020B0600070205080204" pitchFamily="34" charset="-128"/>
                <a:sym typeface="Symbol" pitchFamily="2" charset="2"/>
              </a:rPr>
              <a:t>*</a:t>
            </a:r>
            <a:r>
              <a:rPr lang="en-US" altLang="en-US" sz="1000" dirty="0" err="1">
                <a:solidFill>
                  <a:schemeClr val="tx1"/>
                </a:solidFill>
                <a:latin typeface="Times" pitchFamily="2" charset="0"/>
                <a:ea typeface="ＭＳ Ｐゴシック" panose="020B0600070205080204" pitchFamily="34" charset="-128"/>
                <a:sym typeface="Symbol" pitchFamily="2" charset="2"/>
              </a:rPr>
              <a:t>DocTermRank</a:t>
            </a:r>
            <a:r>
              <a:rPr lang="en-US" altLang="en-US" sz="1000" baseline="-25000" dirty="0" err="1">
                <a:solidFill>
                  <a:schemeClr val="tx1"/>
                </a:solidFill>
                <a:latin typeface="Times" pitchFamily="2" charset="0"/>
                <a:ea typeface="ＭＳ Ｐゴシック" panose="020B0600070205080204" pitchFamily="34" charset="-128"/>
                <a:sym typeface="Symbol" pitchFamily="2" charset="2"/>
              </a:rPr>
              <a:t>i</a:t>
            </a:r>
            <a:endParaRPr lang="en-US" altLang="en-US" sz="1000" dirty="0">
              <a:solidFill>
                <a:schemeClr val="tx1"/>
              </a:solidFill>
              <a:latin typeface="Times" pitchFamily="2" charset="0"/>
              <a:ea typeface="ＭＳ Ｐゴシック" panose="020B0600070205080204" pitchFamily="34" charset="-128"/>
            </a:endParaRPr>
          </a:p>
        </p:txBody>
      </p:sp>
      <p:cxnSp>
        <p:nvCxnSpPr>
          <p:cNvPr id="72746" name="AutoShape 63" descr="Join of Berkeley and Database. The result is Σi qTermRanki*DocTermRanki and then sorted" title="Join">
            <a:extLst>
              <a:ext uri="{FF2B5EF4-FFF2-40B4-BE49-F238E27FC236}">
                <a16:creationId xmlns:a16="http://schemas.microsoft.com/office/drawing/2014/main" id="{7D345074-0D1E-EF49-BBFA-248542B70BD2}"/>
              </a:ext>
            </a:extLst>
          </p:cNvPr>
          <p:cNvCxnSpPr>
            <a:cxnSpLocks noChangeShapeType="1"/>
          </p:cNvCxnSpPr>
          <p:nvPr/>
        </p:nvCxnSpPr>
        <p:spPr bwMode="auto">
          <a:xfrm flipV="1">
            <a:off x="7815063" y="1346359"/>
            <a:ext cx="0" cy="17048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2747" name="AutoShape 65" descr="Join of Berkeley and Database. The result is Σi qTermRanki*DocTermRanki and then sorted" title="Join">
            <a:extLst>
              <a:ext uri="{FF2B5EF4-FFF2-40B4-BE49-F238E27FC236}">
                <a16:creationId xmlns:a16="http://schemas.microsoft.com/office/drawing/2014/main" id="{CF58F197-E23B-5F4B-BF82-1146A2B1D09F}"/>
              </a:ext>
            </a:extLst>
          </p:cNvPr>
          <p:cNvSpPr>
            <a:spLocks noChangeArrowheads="1"/>
          </p:cNvSpPr>
          <p:nvPr/>
        </p:nvSpPr>
        <p:spPr bwMode="auto">
          <a:xfrm>
            <a:off x="7502475" y="821247"/>
            <a:ext cx="433388" cy="153166"/>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endParaRPr lang="en-US" altLang="en-US" sz="900"/>
          </a:p>
        </p:txBody>
      </p:sp>
      <p:sp>
        <p:nvSpPr>
          <p:cNvPr id="72748" name="Text Box 66" descr="Join of Berkeley and Database. The result is Σi qTermRanki*DocTermRanki and then sorted" title="Join">
            <a:extLst>
              <a:ext uri="{FF2B5EF4-FFF2-40B4-BE49-F238E27FC236}">
                <a16:creationId xmlns:a16="http://schemas.microsoft.com/office/drawing/2014/main" id="{25ADF014-50D3-C64A-AB7D-99D78B36B349}"/>
              </a:ext>
            </a:extLst>
          </p:cNvPr>
          <p:cNvSpPr txBox="1">
            <a:spLocks noChangeArrowheads="1"/>
          </p:cNvSpPr>
          <p:nvPr/>
        </p:nvSpPr>
        <p:spPr bwMode="auto">
          <a:xfrm>
            <a:off x="7487426" y="756767"/>
            <a:ext cx="5897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r>
              <a:rPr lang="en-US" altLang="en-US" sz="1000" dirty="0">
                <a:solidFill>
                  <a:schemeClr val="tx1"/>
                </a:solidFill>
                <a:latin typeface="Times" pitchFamily="2" charset="0"/>
                <a:ea typeface="ＭＳ Ｐゴシック" panose="020B0600070205080204" pitchFamily="34" charset="-128"/>
              </a:rPr>
              <a:t>Sort</a:t>
            </a:r>
          </a:p>
        </p:txBody>
      </p:sp>
      <p:sp>
        <p:nvSpPr>
          <p:cNvPr id="72749" name="Line 67" descr="Join of Berkeley and Database. The result is Σi qTermRanki*DocTermRanki and then sorted" title="Join">
            <a:extLst>
              <a:ext uri="{FF2B5EF4-FFF2-40B4-BE49-F238E27FC236}">
                <a16:creationId xmlns:a16="http://schemas.microsoft.com/office/drawing/2014/main" id="{CAEA6FFB-6303-0E47-B7AA-8E69BA0E8CD1}"/>
              </a:ext>
            </a:extLst>
          </p:cNvPr>
          <p:cNvSpPr>
            <a:spLocks noChangeShapeType="1"/>
          </p:cNvSpPr>
          <p:nvPr/>
        </p:nvSpPr>
        <p:spPr bwMode="auto">
          <a:xfrm flipV="1">
            <a:off x="7678935" y="981794"/>
            <a:ext cx="0" cy="95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72750" name="Text Box 68" descr="Join of Berkeley and Database. The result is Σi qTermRanki*DocTermRanki and then sorted" title="Join">
            <a:extLst>
              <a:ext uri="{FF2B5EF4-FFF2-40B4-BE49-F238E27FC236}">
                <a16:creationId xmlns:a16="http://schemas.microsoft.com/office/drawing/2014/main" id="{A97B583C-FC21-2E48-B4D5-BA03CA2BB5AB}"/>
              </a:ext>
            </a:extLst>
          </p:cNvPr>
          <p:cNvSpPr txBox="1">
            <a:spLocks noChangeArrowheads="1"/>
          </p:cNvSpPr>
          <p:nvPr/>
        </p:nvSpPr>
        <p:spPr bwMode="auto">
          <a:xfrm>
            <a:off x="6342874" y="1784124"/>
            <a:ext cx="7425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r>
              <a:rPr lang="en-US" altLang="en-US" dirty="0">
                <a:solidFill>
                  <a:schemeClr val="tx1"/>
                </a:solidFill>
                <a:latin typeface="Times" pitchFamily="2" charset="0"/>
                <a:ea typeface="ＭＳ Ｐゴシック" panose="020B0600070205080204" pitchFamily="34" charset="-128"/>
              </a:rPr>
              <a:t>Berkeley</a:t>
            </a:r>
          </a:p>
        </p:txBody>
      </p:sp>
      <p:sp>
        <p:nvSpPr>
          <p:cNvPr id="72751" name="Text Box 69" descr="Join of Berkeley and Database. The result is Σi qTermRanki*DocTermRanki and then sorted" title="Join">
            <a:extLst>
              <a:ext uri="{FF2B5EF4-FFF2-40B4-BE49-F238E27FC236}">
                <a16:creationId xmlns:a16="http://schemas.microsoft.com/office/drawing/2014/main" id="{2E858AD4-FF33-7D4B-A1F7-5437E2973399}"/>
              </a:ext>
            </a:extLst>
          </p:cNvPr>
          <p:cNvSpPr txBox="1">
            <a:spLocks noChangeArrowheads="1"/>
          </p:cNvSpPr>
          <p:nvPr/>
        </p:nvSpPr>
        <p:spPr bwMode="auto">
          <a:xfrm>
            <a:off x="8172271" y="1818159"/>
            <a:ext cx="7505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r>
              <a:rPr lang="en-US" altLang="en-US" dirty="0">
                <a:solidFill>
                  <a:schemeClr val="tx1"/>
                </a:solidFill>
                <a:latin typeface="Times" pitchFamily="2" charset="0"/>
                <a:ea typeface="ＭＳ Ｐゴシック" panose="020B0600070205080204" pitchFamily="34" charset="-128"/>
              </a:rPr>
              <a:t>Database</a:t>
            </a:r>
          </a:p>
        </p:txBody>
      </p:sp>
    </p:spTree>
    <p:extLst>
      <p:ext uri="{BB962C8B-B14F-4D97-AF65-F5344CB8AC3E}">
        <p14:creationId xmlns:p14="http://schemas.microsoft.com/office/powerpoint/2010/main" val="174790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Q-Grams and Spell Fixes</a:t>
            </a:r>
          </a:p>
        </p:txBody>
      </p:sp>
      <p:sp>
        <p:nvSpPr>
          <p:cNvPr id="3" name="Content Placeholder 2"/>
          <p:cNvSpPr>
            <a:spLocks noGrp="1"/>
          </p:cNvSpPr>
          <p:nvPr>
            <p:ph idx="1"/>
          </p:nvPr>
        </p:nvSpPr>
        <p:spPr/>
        <p:txBody>
          <a:bodyPr>
            <a:normAutofit fontScale="92500" lnSpcReduction="20000"/>
          </a:bodyPr>
          <a:lstStyle/>
          <a:p>
            <a:r>
              <a:rPr lang="en-US" altLang="en-US" dirty="0"/>
              <a:t>Similar trick works at level of letters</a:t>
            </a:r>
          </a:p>
          <a:p>
            <a:pPr lvl="1"/>
            <a:r>
              <a:rPr lang="en-US" altLang="en-US" dirty="0"/>
              <a:t>For letters, people tend to say “q-grams” rather than “n-grams”</a:t>
            </a:r>
          </a:p>
          <a:p>
            <a:r>
              <a:rPr lang="en-US" altLang="en-US" dirty="0"/>
              <a:t>Create a corpus of correctly-spelled words</a:t>
            </a:r>
          </a:p>
          <a:p>
            <a:pPr lvl="1"/>
            <a:r>
              <a:rPr lang="en-US" altLang="en-US" dirty="0"/>
              <a:t>Build an </a:t>
            </a:r>
            <a:r>
              <a:rPr lang="en-US" altLang="en-US" b="1" dirty="0">
                <a:solidFill>
                  <a:srgbClr val="FF0000"/>
                </a:solidFill>
              </a:rPr>
              <a:t>inverted index on q-grams of letters</a:t>
            </a:r>
            <a:endParaRPr lang="en-US" altLang="en-US" dirty="0"/>
          </a:p>
          <a:p>
            <a:r>
              <a:rPr lang="en-US" altLang="en-US" dirty="0"/>
              <a:t>Treat each query word as a search on that corpus</a:t>
            </a:r>
          </a:p>
          <a:p>
            <a:r>
              <a:rPr lang="en-US" altLang="en-US" dirty="0"/>
              <a:t>Example</a:t>
            </a:r>
          </a:p>
          <a:p>
            <a:pPr lvl="1"/>
            <a:r>
              <a:rPr lang="en-US" altLang="en-US" dirty="0"/>
              <a:t>The word </a:t>
            </a:r>
            <a:r>
              <a:rPr lang="ja-JP" altLang="en-US" dirty="0"/>
              <a:t>“</a:t>
            </a:r>
            <a:r>
              <a:rPr lang="en-US" altLang="ja-JP" dirty="0"/>
              <a:t>misspelling</a:t>
            </a:r>
            <a:r>
              <a:rPr lang="ja-JP" altLang="en-US" dirty="0"/>
              <a:t>”</a:t>
            </a:r>
            <a:r>
              <a:rPr lang="en-US" altLang="ja-JP" dirty="0"/>
              <a:t> is in the index, under each of these trigrams:</a:t>
            </a:r>
            <a:br>
              <a:rPr lang="en-US" altLang="ja-JP" dirty="0"/>
            </a:br>
            <a:r>
              <a:rPr lang="en-US" altLang="ja-JP" dirty="0"/>
              <a:t>	{</a:t>
            </a:r>
            <a:r>
              <a:rPr lang="en-US" altLang="ja-JP" dirty="0" err="1"/>
              <a:t>mis</a:t>
            </a:r>
            <a:r>
              <a:rPr lang="en-US" altLang="ja-JP" dirty="0"/>
              <a:t>, </a:t>
            </a:r>
            <a:r>
              <a:rPr lang="en-US" altLang="ja-JP" dirty="0" err="1"/>
              <a:t>iss</a:t>
            </a:r>
            <a:r>
              <a:rPr lang="en-US" altLang="ja-JP" dirty="0"/>
              <a:t>, </a:t>
            </a:r>
            <a:r>
              <a:rPr lang="en-US" altLang="ja-JP" dirty="0" err="1"/>
              <a:t>ssp</a:t>
            </a:r>
            <a:r>
              <a:rPr lang="en-US" altLang="ja-JP" dirty="0"/>
              <a:t>, </a:t>
            </a:r>
            <a:r>
              <a:rPr lang="en-US" altLang="ja-JP" dirty="0" err="1"/>
              <a:t>spe</a:t>
            </a:r>
            <a:r>
              <a:rPr lang="en-US" altLang="ja-JP" dirty="0"/>
              <a:t>, </a:t>
            </a:r>
            <a:r>
              <a:rPr lang="en-US" altLang="ja-JP" dirty="0" err="1"/>
              <a:t>pel</a:t>
            </a:r>
            <a:r>
              <a:rPr lang="en-US" altLang="ja-JP" dirty="0"/>
              <a:t>, ell, </a:t>
            </a:r>
            <a:r>
              <a:rPr lang="en-US" altLang="ja-JP" dirty="0" err="1"/>
              <a:t>lli</a:t>
            </a:r>
            <a:r>
              <a:rPr lang="en-US" altLang="ja-JP" dirty="0"/>
              <a:t>, </a:t>
            </a:r>
            <a:r>
              <a:rPr lang="en-US" altLang="ja-JP" dirty="0" err="1"/>
              <a:t>lin</a:t>
            </a:r>
            <a:r>
              <a:rPr lang="en-US" altLang="ja-JP" dirty="0"/>
              <a:t>, </a:t>
            </a:r>
            <a:r>
              <a:rPr lang="en-US" altLang="ja-JP" dirty="0" err="1"/>
              <a:t>ing</a:t>
            </a:r>
            <a:r>
              <a:rPr lang="en-US" altLang="ja-JP" dirty="0"/>
              <a:t>}</a:t>
            </a:r>
          </a:p>
          <a:p>
            <a:pPr lvl="1"/>
            <a:r>
              <a:rPr lang="en-US" altLang="ja-JP" dirty="0"/>
              <a:t>Query for “</a:t>
            </a:r>
            <a:r>
              <a:rPr lang="en-US" altLang="ja-JP" dirty="0" err="1"/>
              <a:t>mispelling</a:t>
            </a:r>
            <a:r>
              <a:rPr lang="en-US" altLang="ja-JP" dirty="0"/>
              <a:t>” is converted into this “document” of trigrams:</a:t>
            </a:r>
            <a:br>
              <a:rPr lang="en-US" altLang="ja-JP" dirty="0"/>
            </a:br>
            <a:r>
              <a:rPr lang="en-US" altLang="ja-JP" dirty="0"/>
              <a:t>	 {</a:t>
            </a:r>
            <a:r>
              <a:rPr lang="en-US" altLang="ja-JP" dirty="0" err="1"/>
              <a:t>mis</a:t>
            </a:r>
            <a:r>
              <a:rPr lang="en-US" altLang="ja-JP" dirty="0"/>
              <a:t>, </a:t>
            </a:r>
            <a:r>
              <a:rPr lang="en-US" altLang="ja-JP" dirty="0" err="1"/>
              <a:t>isp</a:t>
            </a:r>
            <a:r>
              <a:rPr lang="en-US" altLang="ja-JP" dirty="0"/>
              <a:t>, </a:t>
            </a:r>
            <a:r>
              <a:rPr lang="en-US" altLang="ja-JP" dirty="0" err="1"/>
              <a:t>spe</a:t>
            </a:r>
            <a:r>
              <a:rPr lang="en-US" altLang="ja-JP" dirty="0"/>
              <a:t>, </a:t>
            </a:r>
            <a:r>
              <a:rPr lang="en-US" altLang="ja-JP" dirty="0" err="1"/>
              <a:t>pel</a:t>
            </a:r>
            <a:r>
              <a:rPr lang="en-US" altLang="ja-JP" dirty="0"/>
              <a:t>, ell, </a:t>
            </a:r>
            <a:r>
              <a:rPr lang="en-US" altLang="ja-JP" dirty="0" err="1"/>
              <a:t>lli</a:t>
            </a:r>
            <a:r>
              <a:rPr lang="en-US" altLang="ja-JP" dirty="0"/>
              <a:t>, </a:t>
            </a:r>
            <a:r>
              <a:rPr lang="en-US" altLang="ja-JP" dirty="0" err="1"/>
              <a:t>lin</a:t>
            </a:r>
            <a:r>
              <a:rPr lang="en-US" altLang="ja-JP" dirty="0"/>
              <a:t>, </a:t>
            </a:r>
            <a:r>
              <a:rPr lang="en-US" altLang="ja-JP" dirty="0" err="1"/>
              <a:t>ing</a:t>
            </a:r>
            <a:r>
              <a:rPr lang="en-US" altLang="ja-JP" dirty="0"/>
              <a:t>}</a:t>
            </a:r>
          </a:p>
          <a:p>
            <a:pPr lvl="1"/>
            <a:r>
              <a:rPr lang="en-US" altLang="ja-JP" dirty="0"/>
              <a:t>The query will find “misspelling” and rank it high via </a:t>
            </a:r>
            <a:br>
              <a:rPr lang="en-US" altLang="ja-JP" dirty="0"/>
            </a:br>
            <a:r>
              <a:rPr lang="en-US" altLang="ja-JP" dirty="0" err="1"/>
              <a:t>TFxIDF</a:t>
            </a:r>
            <a:r>
              <a:rPr lang="en-US" altLang="ja-JP" dirty="0"/>
              <a:t> on q-grams!</a:t>
            </a:r>
          </a:p>
        </p:txBody>
      </p:sp>
    </p:spTree>
    <p:extLst>
      <p:ext uri="{BB962C8B-B14F-4D97-AF65-F5344CB8AC3E}">
        <p14:creationId xmlns:p14="http://schemas.microsoft.com/office/powerpoint/2010/main" val="1767478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a:extLst>
              <a:ext uri="{FF2B5EF4-FFF2-40B4-BE49-F238E27FC236}">
                <a16:creationId xmlns:a16="http://schemas.microsoft.com/office/drawing/2014/main" id="{1B28E400-6BE8-6746-9581-2B1E93A37602}"/>
              </a:ext>
            </a:extLst>
          </p:cNvPr>
          <p:cNvSpPr>
            <a:spLocks noGrp="1" noChangeArrowheads="1"/>
          </p:cNvSpPr>
          <p:nvPr>
            <p:ph type="title"/>
          </p:nvPr>
        </p:nvSpPr>
        <p:spPr/>
        <p:txBody>
          <a:bodyPr/>
          <a:lstStyle/>
          <a:p>
            <a:r>
              <a:rPr lang="en-US" altLang="en-US"/>
              <a:t>Some Additional Ranking Tricks</a:t>
            </a:r>
          </a:p>
        </p:txBody>
      </p:sp>
      <p:sp>
        <p:nvSpPr>
          <p:cNvPr id="73731" name="Rectangle 5">
            <a:extLst>
              <a:ext uri="{FF2B5EF4-FFF2-40B4-BE49-F238E27FC236}">
                <a16:creationId xmlns:a16="http://schemas.microsoft.com/office/drawing/2014/main" id="{CCFA33B5-1D08-1F4B-8D31-3CE4C95A09C1}"/>
              </a:ext>
            </a:extLst>
          </p:cNvPr>
          <p:cNvSpPr>
            <a:spLocks noGrp="1" noChangeArrowheads="1"/>
          </p:cNvSpPr>
          <p:nvPr>
            <p:ph type="body" idx="1"/>
          </p:nvPr>
        </p:nvSpPr>
        <p:spPr>
          <a:xfrm>
            <a:off x="457200" y="1047751"/>
            <a:ext cx="8229600" cy="3394472"/>
          </a:xfrm>
        </p:spPr>
        <p:txBody>
          <a:bodyPr>
            <a:normAutofit/>
          </a:bodyPr>
          <a:lstStyle/>
          <a:p>
            <a:r>
              <a:rPr lang="en-US" altLang="en-US" dirty="0"/>
              <a:t>Query expansion, suggestions</a:t>
            </a:r>
          </a:p>
          <a:p>
            <a:pPr lvl="1"/>
            <a:r>
              <a:rPr lang="en-US" altLang="en-US" dirty="0"/>
              <a:t>Can expand/modify people’</a:t>
            </a:r>
            <a:r>
              <a:rPr lang="en-US" altLang="ja-JP" dirty="0"/>
              <a:t>s queries if you know “related” terms</a:t>
            </a:r>
          </a:p>
          <a:p>
            <a:pPr lvl="1"/>
            <a:r>
              <a:rPr lang="en-US" altLang="ja-JP" dirty="0"/>
              <a:t>Many tricks for doing this, both automatic and human-curated</a:t>
            </a:r>
          </a:p>
          <a:p>
            <a:r>
              <a:rPr lang="en-US" altLang="en-US" dirty="0"/>
              <a:t>Document expansion</a:t>
            </a:r>
          </a:p>
          <a:p>
            <a:pPr lvl="1"/>
            <a:r>
              <a:rPr lang="en-US" altLang="en-US" dirty="0"/>
              <a:t>Can add terms to a doc before inserting into inverted file</a:t>
            </a:r>
          </a:p>
          <a:p>
            <a:pPr lvl="2"/>
            <a:r>
              <a:rPr lang="en-US" altLang="en-US" dirty="0"/>
              <a:t>E.g. add in </a:t>
            </a:r>
            <a:r>
              <a:rPr lang="ja-JP" altLang="en-US" dirty="0"/>
              <a:t>“</a:t>
            </a:r>
            <a:r>
              <a:rPr lang="en-US" altLang="ja-JP" dirty="0"/>
              <a:t>anchor text</a:t>
            </a:r>
            <a:r>
              <a:rPr lang="ja-JP" altLang="en-US" dirty="0"/>
              <a:t>”</a:t>
            </a:r>
            <a:r>
              <a:rPr lang="en-US" altLang="ja-JP" dirty="0"/>
              <a:t> of refs to the doc</a:t>
            </a:r>
          </a:p>
          <a:p>
            <a:pPr lvl="2"/>
            <a:r>
              <a:rPr lang="en-US" altLang="en-US" dirty="0"/>
              <a:t>E.g. classify docs and add tags (e.g. </a:t>
            </a:r>
            <a:r>
              <a:rPr lang="ja-JP" altLang="en-US" dirty="0"/>
              <a:t>“</a:t>
            </a:r>
            <a:r>
              <a:rPr lang="en-US" altLang="ja-JP" dirty="0" err="1"/>
              <a:t>english</a:t>
            </a:r>
            <a:r>
              <a:rPr lang="ja-JP" altLang="en-US" dirty="0"/>
              <a:t>”</a:t>
            </a:r>
            <a:r>
              <a:rPr lang="en-US" altLang="ja-JP" dirty="0"/>
              <a:t>, </a:t>
            </a:r>
            <a:r>
              <a:rPr lang="ja-JP" altLang="en-US" dirty="0"/>
              <a:t>“</a:t>
            </a:r>
            <a:r>
              <a:rPr lang="en-US" altLang="ja-JP" dirty="0" err="1"/>
              <a:t>japanese</a:t>
            </a:r>
            <a:r>
              <a:rPr lang="ja-JP" altLang="en-US" dirty="0"/>
              <a:t>”</a:t>
            </a:r>
            <a:r>
              <a:rPr lang="en-US" altLang="ja-JP" dirty="0"/>
              <a:t>, </a:t>
            </a:r>
            <a:r>
              <a:rPr lang="ja-JP" altLang="en-US" dirty="0"/>
              <a:t>“</a:t>
            </a:r>
            <a:r>
              <a:rPr lang="en-US" altLang="ja-JP" dirty="0"/>
              <a:t>adult</a:t>
            </a:r>
            <a:r>
              <a:rPr lang="ja-JP" altLang="en-US" dirty="0"/>
              <a:t>”</a:t>
            </a:r>
            <a:r>
              <a:rPr lang="en-US" altLang="ja-JP" dirty="0"/>
              <a:t>)</a:t>
            </a:r>
          </a:p>
          <a:p>
            <a:r>
              <a:rPr lang="en-US" altLang="en-US" dirty="0"/>
              <a:t>Not all occurrences are created equal</a:t>
            </a:r>
          </a:p>
          <a:p>
            <a:pPr lvl="1"/>
            <a:r>
              <a:rPr lang="en-US" altLang="en-US" dirty="0"/>
              <a:t>Mess with </a:t>
            </a:r>
            <a:r>
              <a:rPr lang="en-US" altLang="en-US" dirty="0" err="1"/>
              <a:t>DocTermRank</a:t>
            </a:r>
            <a:r>
              <a:rPr lang="en-US" altLang="en-US" dirty="0"/>
              <a:t> based on:</a:t>
            </a:r>
          </a:p>
          <a:p>
            <a:pPr lvl="2"/>
            <a:r>
              <a:rPr lang="en-US" altLang="en-US" dirty="0"/>
              <a:t>Fonts, position in doc (title, etc.)</a:t>
            </a:r>
          </a:p>
        </p:txBody>
      </p:sp>
    </p:spTree>
    <p:extLst>
      <p:ext uri="{BB962C8B-B14F-4D97-AF65-F5344CB8AC3E}">
        <p14:creationId xmlns:p14="http://schemas.microsoft.com/office/powerpoint/2010/main" val="1339517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AB047DC9-957C-BC41-B7C6-6102377C18FD}"/>
              </a:ext>
            </a:extLst>
          </p:cNvPr>
          <p:cNvSpPr>
            <a:spLocks noGrp="1" noChangeArrowheads="1"/>
          </p:cNvSpPr>
          <p:nvPr>
            <p:ph type="title"/>
          </p:nvPr>
        </p:nvSpPr>
        <p:spPr/>
        <p:txBody>
          <a:bodyPr/>
          <a:lstStyle/>
          <a:p>
            <a:r>
              <a:rPr lang="en-US" altLang="en-US"/>
              <a:t>Hypertext Ranking</a:t>
            </a:r>
          </a:p>
        </p:txBody>
      </p:sp>
      <p:sp>
        <p:nvSpPr>
          <p:cNvPr id="75779" name="Rectangle 3">
            <a:extLst>
              <a:ext uri="{FF2B5EF4-FFF2-40B4-BE49-F238E27FC236}">
                <a16:creationId xmlns:a16="http://schemas.microsoft.com/office/drawing/2014/main" id="{C3D59AD7-76E8-6C41-97A2-6235E38A6B93}"/>
              </a:ext>
            </a:extLst>
          </p:cNvPr>
          <p:cNvSpPr>
            <a:spLocks noGrp="1" noChangeArrowheads="1"/>
          </p:cNvSpPr>
          <p:nvPr>
            <p:ph type="body" idx="1"/>
          </p:nvPr>
        </p:nvSpPr>
        <p:spPr/>
        <p:txBody>
          <a:bodyPr>
            <a:normAutofit/>
          </a:bodyPr>
          <a:lstStyle/>
          <a:p>
            <a:r>
              <a:rPr lang="en-US" altLang="en-US" dirty="0"/>
              <a:t>On the web, we have more information to exploit than just raw text</a:t>
            </a:r>
          </a:p>
          <a:p>
            <a:pPr lvl="1"/>
            <a:r>
              <a:rPr lang="en-US" altLang="en-US" dirty="0"/>
              <a:t>The hyperlinks (and their anchor text)</a:t>
            </a:r>
          </a:p>
          <a:p>
            <a:pPr lvl="1"/>
            <a:r>
              <a:rPr lang="en-US" altLang="en-US" dirty="0"/>
              <a:t>Ideas from Social Network Theory (Citation Analysis)</a:t>
            </a:r>
          </a:p>
          <a:p>
            <a:pPr lvl="1"/>
            <a:r>
              <a:rPr lang="ja-JP" altLang="en-US" dirty="0"/>
              <a:t>“</a:t>
            </a:r>
            <a:r>
              <a:rPr lang="en-US" altLang="ja-JP" dirty="0"/>
              <a:t>Hubs and Authorities</a:t>
            </a:r>
            <a:r>
              <a:rPr lang="ja-JP" altLang="en-US" dirty="0"/>
              <a:t>”</a:t>
            </a:r>
            <a:r>
              <a:rPr lang="en-US" altLang="ja-JP" dirty="0"/>
              <a:t> (Clever), </a:t>
            </a:r>
            <a:r>
              <a:rPr lang="ja-JP" altLang="en-US" dirty="0"/>
              <a:t>“</a:t>
            </a:r>
            <a:r>
              <a:rPr lang="en-US" altLang="ja-JP" dirty="0"/>
              <a:t>PageRank</a:t>
            </a:r>
            <a:r>
              <a:rPr lang="ja-JP" altLang="en-US" dirty="0"/>
              <a:t>”</a:t>
            </a:r>
            <a:r>
              <a:rPr lang="en-US" altLang="ja-JP" dirty="0"/>
              <a:t> (Google)</a:t>
            </a:r>
          </a:p>
        </p:txBody>
      </p:sp>
    </p:spTree>
    <p:extLst>
      <p:ext uri="{BB962C8B-B14F-4D97-AF65-F5344CB8AC3E}">
        <p14:creationId xmlns:p14="http://schemas.microsoft.com/office/powerpoint/2010/main" val="1247593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Using Web Graph in Search</a:t>
            </a:r>
          </a:p>
        </p:txBody>
      </p:sp>
      <p:sp>
        <p:nvSpPr>
          <p:cNvPr id="3" name="Content Placeholder 2"/>
          <p:cNvSpPr>
            <a:spLocks noGrp="1"/>
          </p:cNvSpPr>
          <p:nvPr>
            <p:ph idx="1"/>
          </p:nvPr>
        </p:nvSpPr>
        <p:spPr/>
        <p:txBody>
          <a:bodyPr>
            <a:normAutofit fontScale="92500" lnSpcReduction="20000"/>
          </a:bodyPr>
          <a:lstStyle/>
          <a:p>
            <a:r>
              <a:rPr lang="en-US" altLang="en-US" dirty="0"/>
              <a:t>From Google’</a:t>
            </a:r>
            <a:r>
              <a:rPr lang="en-US" altLang="ja-JP" dirty="0"/>
              <a:t>s PageRank (Clever was analogous)</a:t>
            </a:r>
          </a:p>
          <a:p>
            <a:pPr lvl="1"/>
            <a:r>
              <a:rPr lang="en-US" altLang="en-US" dirty="0"/>
              <a:t>If you are important, and you link to me, then I’</a:t>
            </a:r>
            <a:r>
              <a:rPr lang="en-US" altLang="ja-JP" dirty="0"/>
              <a:t>m important</a:t>
            </a:r>
          </a:p>
          <a:p>
            <a:pPr lvl="1"/>
            <a:r>
              <a:rPr lang="en-US" altLang="en-US" dirty="0"/>
              <a:t>Recursive definition --&gt; recursive computation</a:t>
            </a:r>
          </a:p>
          <a:p>
            <a:pPr lvl="2"/>
            <a:r>
              <a:rPr lang="en-US" altLang="en-US" dirty="0"/>
              <a:t>Everybody starts with weight 1.0</a:t>
            </a:r>
          </a:p>
          <a:p>
            <a:pPr lvl="2"/>
            <a:r>
              <a:rPr lang="en-US" altLang="en-US" dirty="0"/>
              <a:t>Share your weight among all your </a:t>
            </a:r>
            <a:r>
              <a:rPr lang="en-US" altLang="en-US" dirty="0" err="1"/>
              <a:t>outlinks</a:t>
            </a:r>
            <a:r>
              <a:rPr lang="en-US" altLang="en-US" dirty="0"/>
              <a:t> (and yourself, a damping factor)</a:t>
            </a:r>
          </a:p>
          <a:p>
            <a:pPr lvl="2"/>
            <a:r>
              <a:rPr lang="en-US" altLang="en-US" dirty="0"/>
              <a:t>Repeat (2) until things converge</a:t>
            </a:r>
          </a:p>
          <a:p>
            <a:pPr lvl="1"/>
            <a:r>
              <a:rPr lang="en-US" altLang="en-US" dirty="0"/>
              <a:t>Note: computes the first eigenvector of the adjacency matrix</a:t>
            </a:r>
          </a:p>
          <a:p>
            <a:pPr lvl="2"/>
            <a:r>
              <a:rPr lang="en-US" altLang="en-US" dirty="0"/>
              <a:t>And you thought linear algebra was boring :-)</a:t>
            </a:r>
          </a:p>
          <a:p>
            <a:pPr lvl="1"/>
            <a:r>
              <a:rPr lang="en-US" altLang="en-US" dirty="0"/>
              <a:t>Leaving out some details here …</a:t>
            </a:r>
          </a:p>
          <a:p>
            <a:r>
              <a:rPr lang="en-US" altLang="en-US" dirty="0"/>
              <a:t>PageRank sure seems to help</a:t>
            </a:r>
          </a:p>
          <a:p>
            <a:pPr lvl="1"/>
            <a:r>
              <a:rPr lang="en-US" altLang="en-US" dirty="0"/>
              <a:t>But rumor says: other factors matter as much or more</a:t>
            </a:r>
          </a:p>
          <a:p>
            <a:pPr lvl="2"/>
            <a:r>
              <a:rPr lang="en-US" altLang="en-US" dirty="0"/>
              <a:t>Anchor text, title/bold text, etc.</a:t>
            </a:r>
          </a:p>
          <a:p>
            <a:pPr lvl="2"/>
            <a:r>
              <a:rPr lang="en-US" altLang="en-US" dirty="0"/>
              <a:t>Much tweaking over time</a:t>
            </a:r>
          </a:p>
        </p:txBody>
      </p:sp>
    </p:spTree>
    <p:extLst>
      <p:ext uri="{BB962C8B-B14F-4D97-AF65-F5344CB8AC3E}">
        <p14:creationId xmlns:p14="http://schemas.microsoft.com/office/powerpoint/2010/main" val="1015776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7">
            <a:extLst>
              <a:ext uri="{FF2B5EF4-FFF2-40B4-BE49-F238E27FC236}">
                <a16:creationId xmlns:a16="http://schemas.microsoft.com/office/drawing/2014/main" id="{BF105A02-EE6D-6746-BCA0-47642C3D9F4C}"/>
              </a:ext>
            </a:extLst>
          </p:cNvPr>
          <p:cNvSpPr>
            <a:spLocks noGrp="1" noChangeArrowheads="1"/>
          </p:cNvSpPr>
          <p:nvPr>
            <p:ph type="title"/>
          </p:nvPr>
        </p:nvSpPr>
        <p:spPr/>
        <p:txBody>
          <a:bodyPr/>
          <a:lstStyle/>
          <a:p>
            <a:r>
              <a:rPr lang="en-US" altLang="en-US"/>
              <a:t>Classical IR Ranking</a:t>
            </a:r>
          </a:p>
        </p:txBody>
      </p:sp>
      <p:sp>
        <p:nvSpPr>
          <p:cNvPr id="57347" name="Rectangle 28">
            <a:extLst>
              <a:ext uri="{FF2B5EF4-FFF2-40B4-BE49-F238E27FC236}">
                <a16:creationId xmlns:a16="http://schemas.microsoft.com/office/drawing/2014/main" id="{2DA76D37-7470-D640-9E74-57ADF845CF90}"/>
              </a:ext>
            </a:extLst>
          </p:cNvPr>
          <p:cNvSpPr>
            <a:spLocks noGrp="1" noChangeArrowheads="1"/>
          </p:cNvSpPr>
          <p:nvPr>
            <p:ph type="body" idx="1"/>
          </p:nvPr>
        </p:nvSpPr>
        <p:spPr/>
        <p:txBody>
          <a:bodyPr>
            <a:normAutofit fontScale="92500" lnSpcReduction="20000"/>
          </a:bodyPr>
          <a:lstStyle/>
          <a:p>
            <a:r>
              <a:rPr lang="en-US" altLang="en-US" dirty="0"/>
              <a:t>Abstraction: Vector space model</a:t>
            </a:r>
          </a:p>
          <a:p>
            <a:pPr lvl="1"/>
            <a:r>
              <a:rPr lang="en-US" altLang="en-US" dirty="0"/>
              <a:t>We’ll think of every document as a </a:t>
            </a:r>
            <a:r>
              <a:rPr lang="ja-JP" altLang="en-US" dirty="0"/>
              <a:t>“</a:t>
            </a:r>
            <a:r>
              <a:rPr lang="en-US" altLang="ja-JP" dirty="0"/>
              <a:t>vector</a:t>
            </a:r>
            <a:r>
              <a:rPr lang="ja-JP" altLang="en-US" dirty="0"/>
              <a:t>”</a:t>
            </a:r>
            <a:endParaRPr lang="en-US" altLang="ja-JP" dirty="0"/>
          </a:p>
          <a:p>
            <a:pPr lvl="2"/>
            <a:r>
              <a:rPr lang="en-US" altLang="en-US" dirty="0"/>
              <a:t>Imagine there are 10,000 possible terms</a:t>
            </a:r>
          </a:p>
          <a:p>
            <a:pPr lvl="2"/>
            <a:r>
              <a:rPr lang="en-US" altLang="en-US" dirty="0"/>
              <a:t>Each document (bag of words) can be represented as an array of 10,000 counts</a:t>
            </a:r>
          </a:p>
          <a:p>
            <a:pPr lvl="2"/>
            <a:r>
              <a:rPr lang="en-US" altLang="en-US" dirty="0"/>
              <a:t>I.e. a point in 10,000-d space</a:t>
            </a:r>
          </a:p>
          <a:p>
            <a:pPr lvl="1"/>
            <a:r>
              <a:rPr lang="ja-JP" altLang="en-US" dirty="0"/>
              <a:t>“</a:t>
            </a:r>
            <a:r>
              <a:rPr lang="en-US" altLang="ja-JP" dirty="0"/>
              <a:t>similarity</a:t>
            </a:r>
            <a:r>
              <a:rPr lang="ja-JP" altLang="en-US" dirty="0"/>
              <a:t>”</a:t>
            </a:r>
            <a:r>
              <a:rPr lang="en-US" altLang="ja-JP" dirty="0"/>
              <a:t> of two documents: </a:t>
            </a:r>
            <a:r>
              <a:rPr lang="ja-JP" altLang="en-US" dirty="0"/>
              <a:t>“</a:t>
            </a:r>
            <a:r>
              <a:rPr lang="en-US" altLang="ja-JP" dirty="0"/>
              <a:t>distance</a:t>
            </a:r>
            <a:r>
              <a:rPr lang="ja-JP" altLang="en-US" dirty="0"/>
              <a:t>”</a:t>
            </a:r>
            <a:r>
              <a:rPr lang="en-US" altLang="ja-JP" dirty="0"/>
              <a:t> in 10,000d</a:t>
            </a:r>
          </a:p>
          <a:p>
            <a:r>
              <a:rPr lang="en-US" altLang="en-US" dirty="0"/>
              <a:t>A query is just a short document</a:t>
            </a:r>
          </a:p>
          <a:p>
            <a:pPr lvl="1"/>
            <a:r>
              <a:rPr lang="en-US" altLang="en-US" dirty="0"/>
              <a:t>Rank all docs by their distance to the query </a:t>
            </a:r>
            <a:r>
              <a:rPr lang="ja-JP" altLang="en-US" dirty="0"/>
              <a:t>“</a:t>
            </a:r>
            <a:r>
              <a:rPr lang="en-US" altLang="ja-JP" dirty="0"/>
              <a:t>doc</a:t>
            </a:r>
            <a:r>
              <a:rPr lang="ja-JP" altLang="en-US" dirty="0"/>
              <a:t>”</a:t>
            </a:r>
            <a:r>
              <a:rPr lang="en-US" altLang="ja-JP" dirty="0"/>
              <a:t>!</a:t>
            </a:r>
          </a:p>
          <a:p>
            <a:r>
              <a:rPr lang="en-US" altLang="ja-JP" dirty="0"/>
              <a:t>Note: this is a common/effective trick in AI</a:t>
            </a:r>
          </a:p>
          <a:p>
            <a:pPr lvl="1"/>
            <a:r>
              <a:rPr lang="en-US" altLang="ja-JP" dirty="0"/>
              <a:t>Convert your objects to vector space model</a:t>
            </a:r>
          </a:p>
          <a:p>
            <a:pPr lvl="2"/>
            <a:r>
              <a:rPr lang="en-US" altLang="ja-JP" dirty="0"/>
              <a:t>Choosing this well is critical!</a:t>
            </a:r>
          </a:p>
          <a:p>
            <a:pPr lvl="1"/>
            <a:r>
              <a:rPr lang="en-US" altLang="ja-JP" dirty="0"/>
              <a:t>Use near neighbors to solve problems</a:t>
            </a:r>
          </a:p>
          <a:p>
            <a:pPr lvl="2"/>
            <a:endParaRPr lang="en-US" altLang="en-US" dirty="0"/>
          </a:p>
          <a:p>
            <a:pPr lvl="2"/>
            <a:endParaRPr lang="en-US" altLang="en-US" dirty="0"/>
          </a:p>
          <a:p>
            <a:endParaRPr lang="en-US" altLang="en-US" dirty="0"/>
          </a:p>
        </p:txBody>
      </p:sp>
      <p:grpSp>
        <p:nvGrpSpPr>
          <p:cNvPr id="57348" name="Group 11" descr="3D graph with 3 axes: Bieber, Database, and Justin and each document is a vector in this space" title="3D Graph">
            <a:extLst>
              <a:ext uri="{FF2B5EF4-FFF2-40B4-BE49-F238E27FC236}">
                <a16:creationId xmlns:a16="http://schemas.microsoft.com/office/drawing/2014/main" id="{0A87DBCE-2643-DD4E-9286-A5C1EF6B4473}"/>
              </a:ext>
            </a:extLst>
          </p:cNvPr>
          <p:cNvGrpSpPr>
            <a:grpSpLocks/>
          </p:cNvGrpSpPr>
          <p:nvPr/>
        </p:nvGrpSpPr>
        <p:grpSpPr bwMode="auto">
          <a:xfrm>
            <a:off x="6324601" y="407195"/>
            <a:ext cx="1949053" cy="1312069"/>
            <a:chOff x="5878285" y="235925"/>
            <a:chExt cx="2599509" cy="1749629"/>
          </a:xfrm>
        </p:grpSpPr>
        <p:cxnSp>
          <p:nvCxnSpPr>
            <p:cNvPr id="57349" name="Straight Connector 12">
              <a:extLst>
                <a:ext uri="{FF2B5EF4-FFF2-40B4-BE49-F238E27FC236}">
                  <a16:creationId xmlns:a16="http://schemas.microsoft.com/office/drawing/2014/main" id="{49F0315E-3F5D-5041-AC7C-CFAEE93D95FC}"/>
                </a:ext>
              </a:extLst>
            </p:cNvPr>
            <p:cNvCxnSpPr>
              <a:cxnSpLocks noChangeShapeType="1"/>
            </p:cNvCxnSpPr>
            <p:nvPr/>
          </p:nvCxnSpPr>
          <p:spPr bwMode="auto">
            <a:xfrm rot="5400000">
              <a:off x="6204857" y="809897"/>
              <a:ext cx="1149532"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7350" name="Straight Connector 13">
              <a:extLst>
                <a:ext uri="{FF2B5EF4-FFF2-40B4-BE49-F238E27FC236}">
                  <a16:creationId xmlns:a16="http://schemas.microsoft.com/office/drawing/2014/main" id="{013E9453-A98D-CB46-B32B-5707FA65A96F}"/>
                </a:ext>
              </a:extLst>
            </p:cNvPr>
            <p:cNvCxnSpPr>
              <a:cxnSpLocks noChangeShapeType="1"/>
            </p:cNvCxnSpPr>
            <p:nvPr/>
          </p:nvCxnSpPr>
          <p:spPr bwMode="auto">
            <a:xfrm>
              <a:off x="6779623" y="1384663"/>
              <a:ext cx="1698171"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7351" name="Straight Connector 14">
              <a:extLst>
                <a:ext uri="{FF2B5EF4-FFF2-40B4-BE49-F238E27FC236}">
                  <a16:creationId xmlns:a16="http://schemas.microsoft.com/office/drawing/2014/main" id="{D3F0AA0F-430C-F94F-AD6E-2FD8897E0F99}"/>
                </a:ext>
              </a:extLst>
            </p:cNvPr>
            <p:cNvCxnSpPr>
              <a:cxnSpLocks noChangeShapeType="1"/>
            </p:cNvCxnSpPr>
            <p:nvPr/>
          </p:nvCxnSpPr>
          <p:spPr bwMode="auto">
            <a:xfrm rot="5400000">
              <a:off x="6185263" y="1391195"/>
              <a:ext cx="600891" cy="5878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7352" name="Straight Arrow Connector 15">
              <a:extLst>
                <a:ext uri="{FF2B5EF4-FFF2-40B4-BE49-F238E27FC236}">
                  <a16:creationId xmlns:a16="http://schemas.microsoft.com/office/drawing/2014/main" id="{4F074FF6-EC6E-744D-9974-E187902019F6}"/>
                </a:ext>
              </a:extLst>
            </p:cNvPr>
            <p:cNvCxnSpPr>
              <a:cxnSpLocks noChangeShapeType="1"/>
            </p:cNvCxnSpPr>
            <p:nvPr/>
          </p:nvCxnSpPr>
          <p:spPr bwMode="auto">
            <a:xfrm flipV="1">
              <a:off x="6766560" y="862149"/>
              <a:ext cx="875211" cy="535577"/>
            </a:xfrm>
            <a:prstGeom prst="straightConnector1">
              <a:avLst/>
            </a:prstGeom>
            <a:noFill/>
            <a:ln w="9525">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57353" name="Straight Arrow Connector 16">
              <a:extLst>
                <a:ext uri="{FF2B5EF4-FFF2-40B4-BE49-F238E27FC236}">
                  <a16:creationId xmlns:a16="http://schemas.microsoft.com/office/drawing/2014/main" id="{703D5A6B-EF38-5746-8062-E5DB3E1A4937}"/>
                </a:ext>
              </a:extLst>
            </p:cNvPr>
            <p:cNvCxnSpPr>
              <a:cxnSpLocks noChangeShapeType="1"/>
              <a:endCxn id="57359" idx="2"/>
            </p:cNvCxnSpPr>
            <p:nvPr/>
          </p:nvCxnSpPr>
          <p:spPr bwMode="auto">
            <a:xfrm flipV="1">
              <a:off x="6792687" y="908703"/>
              <a:ext cx="364241" cy="475958"/>
            </a:xfrm>
            <a:prstGeom prst="straightConnector1">
              <a:avLst/>
            </a:prstGeom>
            <a:noFill/>
            <a:ln w="9525">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57354" name="Straight Arrow Connector 17">
              <a:extLst>
                <a:ext uri="{FF2B5EF4-FFF2-40B4-BE49-F238E27FC236}">
                  <a16:creationId xmlns:a16="http://schemas.microsoft.com/office/drawing/2014/main" id="{62013688-0F18-5C4F-8F3B-CC5A6B4C1229}"/>
                </a:ext>
              </a:extLst>
            </p:cNvPr>
            <p:cNvCxnSpPr>
              <a:cxnSpLocks noChangeShapeType="1"/>
            </p:cNvCxnSpPr>
            <p:nvPr/>
          </p:nvCxnSpPr>
          <p:spPr bwMode="auto">
            <a:xfrm>
              <a:off x="6766560" y="1397726"/>
              <a:ext cx="574766" cy="235131"/>
            </a:xfrm>
            <a:prstGeom prst="straightConnector1">
              <a:avLst/>
            </a:prstGeom>
            <a:noFill/>
            <a:ln w="9525">
              <a:solidFill>
                <a:srgbClr val="C00000"/>
              </a:solidFill>
              <a:round/>
              <a:headEnd/>
              <a:tailEnd type="arrow" w="med" len="med"/>
            </a:ln>
            <a:extLst>
              <a:ext uri="{909E8E84-426E-40DD-AFC4-6F175D3DCCD1}">
                <a14:hiddenFill xmlns:a14="http://schemas.microsoft.com/office/drawing/2010/main">
                  <a:noFill/>
                </a14:hiddenFill>
              </a:ext>
            </a:extLst>
          </p:spPr>
        </p:cxnSp>
        <p:sp>
          <p:nvSpPr>
            <p:cNvPr id="57355" name="TextBox 18">
              <a:extLst>
                <a:ext uri="{FF2B5EF4-FFF2-40B4-BE49-F238E27FC236}">
                  <a16:creationId xmlns:a16="http://schemas.microsoft.com/office/drawing/2014/main" id="{0C00E1B0-491A-6D49-8A89-02B297A20FEB}"/>
                </a:ext>
              </a:extLst>
            </p:cNvPr>
            <p:cNvSpPr txBox="1">
              <a:spLocks noChangeArrowheads="1"/>
            </p:cNvSpPr>
            <p:nvPr/>
          </p:nvSpPr>
          <p:spPr bwMode="auto">
            <a:xfrm>
              <a:off x="5878285" y="783771"/>
              <a:ext cx="776512" cy="30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r>
                <a:rPr lang="en-US" altLang="en-US" sz="900">
                  <a:solidFill>
                    <a:schemeClr val="tx1"/>
                  </a:solidFill>
                  <a:latin typeface="Times" pitchFamily="2" charset="0"/>
                  <a:ea typeface="ＭＳ Ｐゴシック" panose="020B0600070205080204" pitchFamily="34" charset="-128"/>
                </a:rPr>
                <a:t>database</a:t>
              </a:r>
              <a:endParaRPr lang="en-US" altLang="en-US" sz="1800">
                <a:solidFill>
                  <a:schemeClr val="tx1"/>
                </a:solidFill>
                <a:latin typeface="Times" pitchFamily="2" charset="0"/>
                <a:ea typeface="ＭＳ Ｐゴシック" panose="020B0600070205080204" pitchFamily="34" charset="-128"/>
              </a:endParaRPr>
            </a:p>
          </p:txBody>
        </p:sp>
        <p:sp>
          <p:nvSpPr>
            <p:cNvPr id="57356" name="TextBox 19">
              <a:extLst>
                <a:ext uri="{FF2B5EF4-FFF2-40B4-BE49-F238E27FC236}">
                  <a16:creationId xmlns:a16="http://schemas.microsoft.com/office/drawing/2014/main" id="{B79E67BF-DC9A-A347-99B9-22E96C71C625}"/>
                </a:ext>
              </a:extLst>
            </p:cNvPr>
            <p:cNvSpPr txBox="1">
              <a:spLocks noChangeArrowheads="1"/>
            </p:cNvSpPr>
            <p:nvPr/>
          </p:nvSpPr>
          <p:spPr bwMode="auto">
            <a:xfrm>
              <a:off x="7728856" y="1105989"/>
              <a:ext cx="588369" cy="30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r>
                <a:rPr lang="en-US" altLang="en-US" sz="900" dirty="0" err="1">
                  <a:solidFill>
                    <a:schemeClr val="tx1"/>
                  </a:solidFill>
                  <a:latin typeface="Times" pitchFamily="2" charset="0"/>
                  <a:ea typeface="ＭＳ Ｐゴシック" panose="020B0600070205080204" pitchFamily="34" charset="-128"/>
                </a:rPr>
                <a:t>justin</a:t>
              </a:r>
              <a:endParaRPr lang="en-US" altLang="en-US" sz="900" dirty="0">
                <a:solidFill>
                  <a:schemeClr val="tx1"/>
                </a:solidFill>
                <a:latin typeface="Times" pitchFamily="2" charset="0"/>
                <a:ea typeface="ＭＳ Ｐゴシック" panose="020B0600070205080204" pitchFamily="34" charset="-128"/>
              </a:endParaRPr>
            </a:p>
          </p:txBody>
        </p:sp>
        <p:sp>
          <p:nvSpPr>
            <p:cNvPr id="57357" name="TextBox 20">
              <a:extLst>
                <a:ext uri="{FF2B5EF4-FFF2-40B4-BE49-F238E27FC236}">
                  <a16:creationId xmlns:a16="http://schemas.microsoft.com/office/drawing/2014/main" id="{D71160BC-50F5-E347-A043-D2F42BC8B66D}"/>
                </a:ext>
              </a:extLst>
            </p:cNvPr>
            <p:cNvSpPr txBox="1">
              <a:spLocks noChangeArrowheads="1"/>
            </p:cNvSpPr>
            <p:nvPr/>
          </p:nvSpPr>
          <p:spPr bwMode="auto">
            <a:xfrm>
              <a:off x="5908765" y="1480458"/>
              <a:ext cx="631129" cy="30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r>
                <a:rPr lang="en-US" altLang="en-US" sz="900">
                  <a:solidFill>
                    <a:schemeClr val="tx1"/>
                  </a:solidFill>
                  <a:latin typeface="Times" pitchFamily="2" charset="0"/>
                  <a:ea typeface="ＭＳ Ｐゴシック" panose="020B0600070205080204" pitchFamily="34" charset="-128"/>
                </a:rPr>
                <a:t>bieber</a:t>
              </a:r>
              <a:endParaRPr lang="en-US" altLang="en-US" sz="1800">
                <a:solidFill>
                  <a:schemeClr val="tx1"/>
                </a:solidFill>
                <a:latin typeface="Times" pitchFamily="2" charset="0"/>
                <a:ea typeface="ＭＳ Ｐゴシック" panose="020B0600070205080204" pitchFamily="34" charset="-128"/>
              </a:endParaRPr>
            </a:p>
          </p:txBody>
        </p:sp>
        <p:sp>
          <p:nvSpPr>
            <p:cNvPr id="57358" name="TextBox 21">
              <a:extLst>
                <a:ext uri="{FF2B5EF4-FFF2-40B4-BE49-F238E27FC236}">
                  <a16:creationId xmlns:a16="http://schemas.microsoft.com/office/drawing/2014/main" id="{35B658C9-A475-704B-92F9-5998B11E21A9}"/>
                </a:ext>
              </a:extLst>
            </p:cNvPr>
            <p:cNvSpPr txBox="1">
              <a:spLocks noChangeArrowheads="1"/>
            </p:cNvSpPr>
            <p:nvPr/>
          </p:nvSpPr>
          <p:spPr bwMode="auto">
            <a:xfrm>
              <a:off x="7580810" y="722811"/>
              <a:ext cx="545610" cy="30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r>
                <a:rPr lang="en-US" altLang="en-US" sz="900">
                  <a:solidFill>
                    <a:srgbClr val="C00000"/>
                  </a:solidFill>
                  <a:latin typeface="Times" pitchFamily="2" charset="0"/>
                  <a:ea typeface="ＭＳ Ｐゴシック" panose="020B0600070205080204" pitchFamily="34" charset="-128"/>
                </a:rPr>
                <a:t>doc1</a:t>
              </a:r>
              <a:endParaRPr lang="en-US" altLang="en-US" sz="1800">
                <a:solidFill>
                  <a:srgbClr val="C00000"/>
                </a:solidFill>
                <a:latin typeface="Times" pitchFamily="2" charset="0"/>
                <a:ea typeface="ＭＳ Ｐゴシック" panose="020B0600070205080204" pitchFamily="34" charset="-128"/>
              </a:endParaRPr>
            </a:p>
          </p:txBody>
        </p:sp>
        <p:sp>
          <p:nvSpPr>
            <p:cNvPr id="57359" name="TextBox 22">
              <a:extLst>
                <a:ext uri="{FF2B5EF4-FFF2-40B4-BE49-F238E27FC236}">
                  <a16:creationId xmlns:a16="http://schemas.microsoft.com/office/drawing/2014/main" id="{313211FD-C76A-9244-B648-A530AB0AD387}"/>
                </a:ext>
              </a:extLst>
            </p:cNvPr>
            <p:cNvSpPr txBox="1">
              <a:spLocks noChangeArrowheads="1"/>
            </p:cNvSpPr>
            <p:nvPr/>
          </p:nvSpPr>
          <p:spPr bwMode="auto">
            <a:xfrm>
              <a:off x="6884124" y="600891"/>
              <a:ext cx="545610" cy="30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r>
                <a:rPr lang="en-US" altLang="en-US" sz="900">
                  <a:solidFill>
                    <a:srgbClr val="C00000"/>
                  </a:solidFill>
                  <a:latin typeface="Times" pitchFamily="2" charset="0"/>
                  <a:ea typeface="ＭＳ Ｐゴシック" panose="020B0600070205080204" pitchFamily="34" charset="-128"/>
                </a:rPr>
                <a:t>doc2</a:t>
              </a:r>
              <a:endParaRPr lang="en-US" altLang="en-US" sz="1800">
                <a:solidFill>
                  <a:srgbClr val="C00000"/>
                </a:solidFill>
                <a:latin typeface="Times" pitchFamily="2" charset="0"/>
                <a:ea typeface="ＭＳ Ｐゴシック" panose="020B0600070205080204" pitchFamily="34" charset="-128"/>
              </a:endParaRPr>
            </a:p>
          </p:txBody>
        </p:sp>
        <p:sp>
          <p:nvSpPr>
            <p:cNvPr id="57360" name="TextBox 23">
              <a:extLst>
                <a:ext uri="{FF2B5EF4-FFF2-40B4-BE49-F238E27FC236}">
                  <a16:creationId xmlns:a16="http://schemas.microsoft.com/office/drawing/2014/main" id="{CE891DA4-7B65-B14C-B981-DCF7A3D3E198}"/>
                </a:ext>
              </a:extLst>
            </p:cNvPr>
            <p:cNvSpPr txBox="1">
              <a:spLocks noChangeArrowheads="1"/>
            </p:cNvSpPr>
            <p:nvPr/>
          </p:nvSpPr>
          <p:spPr bwMode="auto">
            <a:xfrm>
              <a:off x="7262947" y="1515291"/>
              <a:ext cx="545610" cy="30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r>
                <a:rPr lang="en-US" altLang="en-US" sz="900">
                  <a:solidFill>
                    <a:srgbClr val="C00000"/>
                  </a:solidFill>
                  <a:latin typeface="Times" pitchFamily="2" charset="0"/>
                  <a:ea typeface="ＭＳ Ｐゴシック" panose="020B0600070205080204" pitchFamily="34" charset="-128"/>
                </a:rPr>
                <a:t>doc3</a:t>
              </a:r>
              <a:endParaRPr lang="en-US" altLang="en-US" sz="1800">
                <a:solidFill>
                  <a:srgbClr val="C00000"/>
                </a:solidFill>
                <a:latin typeface="Times" pitchFamily="2" charset="0"/>
                <a:ea typeface="ＭＳ Ｐゴシック" panose="020B0600070205080204" pitchFamily="34" charset="-128"/>
              </a:endParaRPr>
            </a:p>
          </p:txBody>
        </p:sp>
      </p:grpSp>
    </p:spTree>
    <p:extLst>
      <p:ext uri="{BB962C8B-B14F-4D97-AF65-F5344CB8AC3E}">
        <p14:creationId xmlns:p14="http://schemas.microsoft.com/office/powerpoint/2010/main" val="2358629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14474480-8377-914D-A2C4-073276D51A42}"/>
              </a:ext>
            </a:extLst>
          </p:cNvPr>
          <p:cNvSpPr>
            <a:spLocks noGrp="1" noChangeArrowheads="1"/>
          </p:cNvSpPr>
          <p:nvPr>
            <p:ph type="title"/>
          </p:nvPr>
        </p:nvSpPr>
        <p:spPr/>
        <p:txBody>
          <a:bodyPr/>
          <a:lstStyle/>
          <a:p>
            <a:r>
              <a:rPr lang="en-US" altLang="en-US"/>
              <a:t>Random Notes from the Real World</a:t>
            </a:r>
          </a:p>
        </p:txBody>
      </p:sp>
      <p:sp>
        <p:nvSpPr>
          <p:cNvPr id="32771" name="Rectangle 3">
            <a:extLst>
              <a:ext uri="{FF2B5EF4-FFF2-40B4-BE49-F238E27FC236}">
                <a16:creationId xmlns:a16="http://schemas.microsoft.com/office/drawing/2014/main" id="{149A9337-4CF8-E242-A1A9-E680176E286F}"/>
              </a:ext>
            </a:extLst>
          </p:cNvPr>
          <p:cNvSpPr>
            <a:spLocks noGrp="1" noChangeArrowheads="1"/>
          </p:cNvSpPr>
          <p:nvPr>
            <p:ph type="body" idx="1"/>
          </p:nvPr>
        </p:nvSpPr>
        <p:spPr/>
        <p:txBody>
          <a:bodyPr>
            <a:normAutofit fontScale="70000" lnSpcReduction="20000"/>
          </a:bodyPr>
          <a:lstStyle/>
          <a:p>
            <a:r>
              <a:rPr lang="en-US" altLang="en-US" dirty="0"/>
              <a:t>The web’</a:t>
            </a:r>
            <a:r>
              <a:rPr lang="en-US" altLang="ja-JP" dirty="0"/>
              <a:t>s dictionary of terms is HUGE.  Includes:</a:t>
            </a:r>
          </a:p>
          <a:p>
            <a:pPr lvl="1"/>
            <a:r>
              <a:rPr lang="en-US" altLang="en-US" dirty="0"/>
              <a:t>numerals: </a:t>
            </a:r>
            <a:r>
              <a:rPr lang="ja-JP" altLang="en-US" dirty="0"/>
              <a:t>“</a:t>
            </a:r>
            <a:r>
              <a:rPr lang="en-US" altLang="ja-JP" dirty="0"/>
              <a:t>1</a:t>
            </a:r>
            <a:r>
              <a:rPr lang="ja-JP" altLang="en-US" dirty="0"/>
              <a:t>”</a:t>
            </a:r>
            <a:r>
              <a:rPr lang="en-US" altLang="ja-JP" dirty="0"/>
              <a:t>, </a:t>
            </a:r>
            <a:r>
              <a:rPr lang="ja-JP" altLang="en-US" dirty="0"/>
              <a:t>“</a:t>
            </a:r>
            <a:r>
              <a:rPr lang="en-US" altLang="ja-JP" dirty="0"/>
              <a:t>2</a:t>
            </a:r>
            <a:r>
              <a:rPr lang="ja-JP" altLang="en-US" dirty="0"/>
              <a:t>”</a:t>
            </a:r>
            <a:r>
              <a:rPr lang="en-US" altLang="ja-JP" dirty="0"/>
              <a:t>, </a:t>
            </a:r>
            <a:r>
              <a:rPr lang="ja-JP" altLang="en-US" dirty="0"/>
              <a:t>“</a:t>
            </a:r>
            <a:r>
              <a:rPr lang="en-US" altLang="ja-JP" dirty="0"/>
              <a:t>3</a:t>
            </a:r>
            <a:r>
              <a:rPr lang="ja-JP" altLang="en-US" dirty="0"/>
              <a:t>”</a:t>
            </a:r>
            <a:r>
              <a:rPr lang="en-US" altLang="ja-JP" dirty="0"/>
              <a:t>, … </a:t>
            </a:r>
            <a:r>
              <a:rPr lang="ja-JP" altLang="en-US" dirty="0"/>
              <a:t>“</a:t>
            </a:r>
            <a:r>
              <a:rPr lang="en-US" altLang="ja-JP" dirty="0"/>
              <a:t>987364903</a:t>
            </a:r>
            <a:r>
              <a:rPr lang="ja-JP" altLang="en-US" dirty="0"/>
              <a:t>”</a:t>
            </a:r>
            <a:r>
              <a:rPr lang="en-US" altLang="ja-JP" dirty="0"/>
              <a:t>, …</a:t>
            </a:r>
          </a:p>
          <a:p>
            <a:pPr lvl="1"/>
            <a:r>
              <a:rPr lang="en-US" altLang="en-US" dirty="0"/>
              <a:t>codes: “</a:t>
            </a:r>
            <a:r>
              <a:rPr lang="en-US" altLang="en-US" dirty="0" err="1"/>
              <a:t>javac</a:t>
            </a:r>
            <a:r>
              <a:rPr lang="en-US" altLang="en-US" dirty="0"/>
              <a:t>”, </a:t>
            </a:r>
            <a:r>
              <a:rPr lang="ja-JP" altLang="en-US" dirty="0"/>
              <a:t>“</a:t>
            </a:r>
            <a:r>
              <a:rPr lang="en-US" dirty="0" err="1"/>
              <a:t>BacktrackingIterator</a:t>
            </a:r>
            <a:r>
              <a:rPr lang="ja-JP" altLang="en-US" dirty="0"/>
              <a:t>”</a:t>
            </a:r>
            <a:r>
              <a:rPr lang="en-US" altLang="ja-JP" dirty="0"/>
              <a:t>, …</a:t>
            </a:r>
          </a:p>
          <a:p>
            <a:pPr lvl="1"/>
            <a:r>
              <a:rPr lang="en-US" altLang="en-US" dirty="0"/>
              <a:t>misspellings: </a:t>
            </a:r>
            <a:r>
              <a:rPr lang="ja-JP" altLang="en-US" dirty="0"/>
              <a:t>“</a:t>
            </a:r>
            <a:r>
              <a:rPr lang="en-US" altLang="ja-JP" dirty="0" err="1"/>
              <a:t>teh</a:t>
            </a:r>
            <a:r>
              <a:rPr lang="ja-JP" altLang="en-US" dirty="0"/>
              <a:t>”</a:t>
            </a:r>
            <a:r>
              <a:rPr lang="en-US" altLang="ja-JP" dirty="0"/>
              <a:t>, </a:t>
            </a:r>
            <a:r>
              <a:rPr lang="ja-JP" altLang="en-US" dirty="0"/>
              <a:t>“</a:t>
            </a:r>
            <a:r>
              <a:rPr lang="en-US" altLang="ja-JP" dirty="0" err="1"/>
              <a:t>quik</a:t>
            </a:r>
            <a:r>
              <a:rPr lang="ja-JP" altLang="en-US" dirty="0"/>
              <a:t>”</a:t>
            </a:r>
            <a:r>
              <a:rPr lang="en-US" altLang="ja-JP" dirty="0"/>
              <a:t>, </a:t>
            </a:r>
            <a:r>
              <a:rPr lang="ja-JP" altLang="en-US" dirty="0"/>
              <a:t>“</a:t>
            </a:r>
            <a:r>
              <a:rPr lang="en-US" altLang="ja-JP" dirty="0" err="1"/>
              <a:t>browne</a:t>
            </a:r>
            <a:r>
              <a:rPr lang="ja-JP" altLang="en-US" dirty="0"/>
              <a:t>”</a:t>
            </a:r>
            <a:r>
              <a:rPr lang="en-US" altLang="ja-JP" dirty="0"/>
              <a:t>, </a:t>
            </a:r>
            <a:r>
              <a:rPr lang="ja-JP" altLang="en-US" dirty="0"/>
              <a:t>“</a:t>
            </a:r>
            <a:r>
              <a:rPr lang="en-US" altLang="ja-JP" dirty="0" err="1"/>
              <a:t>focs</a:t>
            </a:r>
            <a:r>
              <a:rPr lang="ja-JP" altLang="en-US" dirty="0"/>
              <a:t>”</a:t>
            </a:r>
            <a:endParaRPr lang="en-US" altLang="ja-JP" dirty="0"/>
          </a:p>
          <a:p>
            <a:pPr lvl="1"/>
            <a:r>
              <a:rPr lang="en-US" altLang="en-US" dirty="0"/>
              <a:t>multiple languages: </a:t>
            </a:r>
            <a:r>
              <a:rPr lang="ja-JP" altLang="en-US" dirty="0"/>
              <a:t>“</a:t>
            </a:r>
            <a:r>
              <a:rPr lang="en-US" altLang="ja-JP" dirty="0" err="1"/>
              <a:t>hola</a:t>
            </a:r>
            <a:r>
              <a:rPr lang="ja-JP" altLang="en-US" dirty="0"/>
              <a:t>”</a:t>
            </a:r>
            <a:r>
              <a:rPr lang="en-US" altLang="ja-JP" dirty="0"/>
              <a:t>, </a:t>
            </a:r>
            <a:r>
              <a:rPr lang="ja-JP" altLang="en-US" dirty="0"/>
              <a:t>“</a:t>
            </a:r>
            <a:r>
              <a:rPr lang="en-US" altLang="ja-JP" dirty="0"/>
              <a:t>bonjour</a:t>
            </a:r>
            <a:r>
              <a:rPr lang="ja-JP" altLang="en-US" dirty="0"/>
              <a:t>”</a:t>
            </a:r>
            <a:r>
              <a:rPr lang="en-US" altLang="ja-JP" dirty="0"/>
              <a:t>, </a:t>
            </a:r>
            <a:r>
              <a:rPr lang="ja-JP" altLang="en-US" dirty="0"/>
              <a:t>“ここんんににちちはは</a:t>
            </a:r>
            <a:r>
              <a:rPr lang="en-US" altLang="ja-JP" dirty="0"/>
              <a:t>” (Japanese), etc.</a:t>
            </a:r>
          </a:p>
          <a:p>
            <a:r>
              <a:rPr lang="en-US" altLang="en-US" dirty="0"/>
              <a:t>Web spam</a:t>
            </a:r>
          </a:p>
          <a:p>
            <a:pPr lvl="1"/>
            <a:r>
              <a:rPr lang="en-US" altLang="en-US" dirty="0"/>
              <a:t>Try to get top-rated.  </a:t>
            </a:r>
            <a:r>
              <a:rPr lang="en-US" altLang="en-US" dirty="0" err="1"/>
              <a:t>Seach</a:t>
            </a:r>
            <a:r>
              <a:rPr lang="en-US" altLang="en-US" dirty="0"/>
              <a:t> Engine Optimization (SEO)</a:t>
            </a:r>
          </a:p>
          <a:p>
            <a:pPr lvl="1"/>
            <a:r>
              <a:rPr lang="en-US" altLang="en-US" dirty="0"/>
              <a:t>Imagine how to spam TF x IDF.  The bad old days:</a:t>
            </a:r>
          </a:p>
          <a:p>
            <a:pPr lvl="2"/>
            <a:r>
              <a:rPr lang="ja-JP" altLang="en-US" dirty="0"/>
              <a:t>“</a:t>
            </a:r>
            <a:r>
              <a:rPr lang="en-US" altLang="ja-JP" dirty="0"/>
              <a:t>Stanford Stanford Stanford Stanford Stanford Stanford Stanford Stanford Stanford … Stanford lost The Big Game</a:t>
            </a:r>
            <a:r>
              <a:rPr lang="ja-JP" altLang="en-US" dirty="0"/>
              <a:t>”</a:t>
            </a:r>
            <a:endParaRPr lang="en-US" altLang="ja-JP" dirty="0"/>
          </a:p>
          <a:p>
            <a:pPr lvl="2"/>
            <a:r>
              <a:rPr lang="en-US" altLang="en-US" dirty="0"/>
              <a:t>And use white text on a white background :-)</a:t>
            </a:r>
          </a:p>
          <a:p>
            <a:pPr lvl="1"/>
            <a:r>
              <a:rPr lang="en-US" altLang="en-US" dirty="0"/>
              <a:t>Imagine spamming PageRank…?!</a:t>
            </a:r>
          </a:p>
          <a:p>
            <a:r>
              <a:rPr lang="en-US" altLang="en-US" dirty="0"/>
              <a:t>Some </a:t>
            </a:r>
            <a:r>
              <a:rPr lang="ja-JP" altLang="en-US" dirty="0"/>
              <a:t>“</a:t>
            </a:r>
            <a:r>
              <a:rPr lang="en-US" altLang="ja-JP" dirty="0"/>
              <a:t>real world</a:t>
            </a:r>
            <a:r>
              <a:rPr lang="ja-JP" altLang="en-US" dirty="0"/>
              <a:t>”</a:t>
            </a:r>
            <a:r>
              <a:rPr lang="en-US" altLang="ja-JP" dirty="0"/>
              <a:t> stuff makes life easier</a:t>
            </a:r>
          </a:p>
          <a:p>
            <a:pPr lvl="1"/>
            <a:r>
              <a:rPr lang="en-US" altLang="en-US" dirty="0"/>
              <a:t>Terms in queries are </a:t>
            </a:r>
            <a:r>
              <a:rPr lang="en-US" altLang="en-US" dirty="0" err="1">
                <a:hlinkClick r:id="rId3"/>
              </a:rPr>
              <a:t>Zipfian</a:t>
            </a:r>
            <a:r>
              <a:rPr lang="en-US" altLang="en-US" dirty="0"/>
              <a:t>!  Can cache answers in memory effectively.</a:t>
            </a:r>
          </a:p>
          <a:p>
            <a:pPr lvl="1"/>
            <a:r>
              <a:rPr lang="en-US" altLang="en-US" dirty="0"/>
              <a:t>Queries are usually little (1-2 words)</a:t>
            </a:r>
          </a:p>
          <a:p>
            <a:pPr lvl="1"/>
            <a:r>
              <a:rPr lang="en-US" altLang="en-US" dirty="0"/>
              <a:t>Users don'</a:t>
            </a:r>
            <a:r>
              <a:rPr lang="en-US" altLang="ja-JP" dirty="0"/>
              <a:t>t notice minor inconsistencies in answers</a:t>
            </a:r>
          </a:p>
          <a:p>
            <a:r>
              <a:rPr lang="en-US" altLang="en-US" dirty="0"/>
              <a:t>Big challenges in running thousands of machines, 24x7 service!</a:t>
            </a:r>
          </a:p>
        </p:txBody>
      </p:sp>
    </p:spTree>
    <p:extLst>
      <p:ext uri="{BB962C8B-B14F-4D97-AF65-F5344CB8AC3E}">
        <p14:creationId xmlns:p14="http://schemas.microsoft.com/office/powerpoint/2010/main" val="38287995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77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77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771">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771">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771">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2771">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2771">
                                            <p:txEl>
                                              <p:pRg st="13" end="13"/>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2771">
                                            <p:txEl>
                                              <p:pRg st="14" end="14"/>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277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bldLvl="3"/>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EA14F930-8553-EA46-8C81-5AFF6B13F847}"/>
              </a:ext>
            </a:extLst>
          </p:cNvPr>
          <p:cNvSpPr>
            <a:spLocks noGrp="1" noChangeArrowheads="1"/>
          </p:cNvSpPr>
          <p:nvPr>
            <p:ph type="title"/>
          </p:nvPr>
        </p:nvSpPr>
        <p:spPr/>
        <p:txBody>
          <a:bodyPr/>
          <a:lstStyle/>
          <a:p>
            <a:r>
              <a:rPr lang="en-US" altLang="en-US">
                <a:ea typeface="ＭＳ Ｐゴシック" panose="020B0600070205080204" pitchFamily="34" charset="-128"/>
              </a:rPr>
              <a:t>Building a Crawler</a:t>
            </a:r>
          </a:p>
        </p:txBody>
      </p:sp>
      <p:sp>
        <p:nvSpPr>
          <p:cNvPr id="79875" name="Rectangle 3">
            <a:extLst>
              <a:ext uri="{FF2B5EF4-FFF2-40B4-BE49-F238E27FC236}">
                <a16:creationId xmlns:a16="http://schemas.microsoft.com/office/drawing/2014/main" id="{F829745C-2D48-1848-966C-1FAF5751BF5D}"/>
              </a:ext>
            </a:extLst>
          </p:cNvPr>
          <p:cNvSpPr>
            <a:spLocks noGrp="1" noChangeArrowheads="1"/>
          </p:cNvSpPr>
          <p:nvPr>
            <p:ph type="body" idx="1"/>
          </p:nvPr>
        </p:nvSpPr>
        <p:spPr/>
        <p:txBody>
          <a:bodyPr>
            <a:normAutofit fontScale="92500" lnSpcReduction="10000"/>
          </a:bodyPr>
          <a:lstStyle/>
          <a:p>
            <a:r>
              <a:rPr lang="en-US" altLang="en-US" sz="1500" dirty="0">
                <a:ea typeface="ＭＳ Ｐゴシック" panose="020B0600070205080204" pitchFamily="34" charset="-128"/>
              </a:rPr>
              <a:t>Duh!  This is graph traversal.</a:t>
            </a:r>
          </a:p>
          <a:p>
            <a:pPr lvl="1">
              <a:buFontTx/>
              <a:buNone/>
            </a:pPr>
            <a:r>
              <a:rPr lang="en-US" altLang="en-US" sz="1050" dirty="0">
                <a:latin typeface="Lucida Sans Typewriter" panose="020B0509030504030204" pitchFamily="49" charset="77"/>
                <a:ea typeface="ＭＳ Ｐゴシック" panose="020B0600070205080204" pitchFamily="34" charset="-128"/>
              </a:rPr>
              <a:t>crawl(URL) {</a:t>
            </a:r>
          </a:p>
          <a:p>
            <a:pPr lvl="2">
              <a:buFontTx/>
              <a:buNone/>
            </a:pPr>
            <a:r>
              <a:rPr lang="en-US" altLang="en-US" sz="1050" dirty="0">
                <a:latin typeface="Lucida Sans Typewriter" panose="020B0509030504030204" pitchFamily="49" charset="77"/>
                <a:ea typeface="ＭＳ Ｐゴシック" panose="020B0600070205080204" pitchFamily="34" charset="-128"/>
              </a:rPr>
              <a:t>doc = fetch(URL);</a:t>
            </a:r>
          </a:p>
          <a:p>
            <a:pPr lvl="2">
              <a:buFontTx/>
              <a:buNone/>
            </a:pPr>
            <a:r>
              <a:rPr lang="en-US" altLang="en-US" sz="1050" dirty="0">
                <a:latin typeface="Lucida Sans Typewriter" panose="020B0509030504030204" pitchFamily="49" charset="77"/>
                <a:ea typeface="ＭＳ Ｐゴシック" panose="020B0600070205080204" pitchFamily="34" charset="-128"/>
              </a:rPr>
              <a:t>foreach </a:t>
            </a:r>
            <a:r>
              <a:rPr lang="en-US" altLang="en-US" sz="1050" dirty="0" err="1">
                <a:latin typeface="Lucida Sans Typewriter" panose="020B0509030504030204" pitchFamily="49" charset="77"/>
                <a:ea typeface="ＭＳ Ｐゴシック" panose="020B0600070205080204" pitchFamily="34" charset="-128"/>
              </a:rPr>
              <a:t>href</a:t>
            </a:r>
            <a:r>
              <a:rPr lang="en-US" altLang="en-US" sz="1050" dirty="0">
                <a:latin typeface="Lucida Sans Typewriter" panose="020B0509030504030204" pitchFamily="49" charset="77"/>
                <a:ea typeface="ＭＳ Ｐゴシック" panose="020B0600070205080204" pitchFamily="34" charset="-128"/>
              </a:rPr>
              <a:t> in doc</a:t>
            </a:r>
          </a:p>
          <a:p>
            <a:pPr lvl="3">
              <a:buFontTx/>
              <a:buNone/>
            </a:pPr>
            <a:r>
              <a:rPr lang="en-US" altLang="en-US" sz="1050" dirty="0">
                <a:latin typeface="Lucida Sans Typewriter" panose="020B0509030504030204" pitchFamily="49" charset="77"/>
                <a:ea typeface="ＭＳ Ｐゴシック" panose="020B0600070205080204" pitchFamily="34" charset="-128"/>
              </a:rPr>
              <a:t>crawl(*</a:t>
            </a:r>
            <a:r>
              <a:rPr lang="en-US" altLang="en-US" sz="1050" dirty="0" err="1">
                <a:latin typeface="Lucida Sans Typewriter" panose="020B0509030504030204" pitchFamily="49" charset="77"/>
                <a:ea typeface="ＭＳ Ｐゴシック" panose="020B0600070205080204" pitchFamily="34" charset="-128"/>
              </a:rPr>
              <a:t>href</a:t>
            </a:r>
            <a:r>
              <a:rPr lang="en-US" altLang="en-US" sz="1050" dirty="0">
                <a:latin typeface="Lucida Sans Typewriter" panose="020B0509030504030204" pitchFamily="49" charset="77"/>
                <a:ea typeface="ＭＳ Ｐゴシック" panose="020B0600070205080204" pitchFamily="34" charset="-128"/>
              </a:rPr>
              <a:t>);</a:t>
            </a:r>
          </a:p>
          <a:p>
            <a:pPr lvl="1">
              <a:buFontTx/>
              <a:buNone/>
            </a:pPr>
            <a:r>
              <a:rPr lang="en-US" altLang="en-US" sz="1050" dirty="0">
                <a:latin typeface="Lucida Sans Typewriter" panose="020B0509030504030204" pitchFamily="49" charset="77"/>
                <a:ea typeface="ＭＳ Ｐゴシック" panose="020B0600070205080204" pitchFamily="34" charset="-128"/>
              </a:rPr>
              <a:t>}</a:t>
            </a:r>
            <a:endParaRPr lang="en-US" altLang="en-US" sz="1350" dirty="0">
              <a:latin typeface="Lucida Sans Typewriter" panose="020B0509030504030204" pitchFamily="49" charset="77"/>
              <a:ea typeface="ＭＳ Ｐゴシック" panose="020B0600070205080204" pitchFamily="34" charset="-128"/>
            </a:endParaRPr>
          </a:p>
          <a:p>
            <a:pPr>
              <a:spcBef>
                <a:spcPts val="2000"/>
              </a:spcBef>
            </a:pPr>
            <a:r>
              <a:rPr lang="en-US" altLang="en-US" sz="1500" dirty="0">
                <a:ea typeface="ＭＳ Ｐゴシック" panose="020B0600070205080204" pitchFamily="34" charset="-128"/>
              </a:rPr>
              <a:t>Well yes, but:</a:t>
            </a:r>
          </a:p>
          <a:p>
            <a:pPr lvl="1"/>
            <a:r>
              <a:rPr lang="en-US" altLang="en-US" sz="1500" dirty="0">
                <a:ea typeface="ＭＳ Ｐゴシック" panose="020B0600070205080204" pitchFamily="34" charset="-128"/>
              </a:rPr>
              <a:t>better not sit around waiting on each fetch</a:t>
            </a:r>
          </a:p>
          <a:p>
            <a:pPr lvl="1"/>
            <a:r>
              <a:rPr lang="en-US" altLang="en-US" sz="1500" dirty="0">
                <a:ea typeface="ＭＳ Ｐゴシック" panose="020B0600070205080204" pitchFamily="34" charset="-128"/>
              </a:rPr>
              <a:t>better run in parallel on many machines</a:t>
            </a:r>
          </a:p>
          <a:p>
            <a:pPr lvl="1"/>
            <a:r>
              <a:rPr lang="en-US" altLang="en-US" sz="1500" dirty="0">
                <a:ea typeface="ＭＳ Ｐゴシック" panose="020B0600070205080204" pitchFamily="34" charset="-128"/>
              </a:rPr>
              <a:t>better be </a:t>
            </a:r>
            <a:r>
              <a:rPr lang="ja-JP" altLang="en-US" sz="1500" dirty="0">
                <a:ea typeface="ＭＳ Ｐゴシック" panose="020B0600070205080204" pitchFamily="34" charset="-128"/>
              </a:rPr>
              <a:t>“</a:t>
            </a:r>
            <a:r>
              <a:rPr lang="en-US" altLang="ja-JP" sz="1500" dirty="0">
                <a:ea typeface="ＭＳ Ｐゴシック" panose="020B0600070205080204" pitchFamily="34" charset="-128"/>
              </a:rPr>
              <a:t>polite</a:t>
            </a:r>
            <a:r>
              <a:rPr lang="ja-JP" altLang="en-US" sz="1500" dirty="0">
                <a:ea typeface="ＭＳ Ｐゴシック" panose="020B0600070205080204" pitchFamily="34" charset="-128"/>
              </a:rPr>
              <a:t>”</a:t>
            </a:r>
            <a:endParaRPr lang="en-US" altLang="ja-JP" sz="1500" dirty="0">
              <a:ea typeface="ＭＳ Ｐゴシック" panose="020B0600070205080204" pitchFamily="34" charset="-128"/>
            </a:endParaRPr>
          </a:p>
          <a:p>
            <a:pPr lvl="1"/>
            <a:r>
              <a:rPr lang="en-US" altLang="en-US" sz="1500" dirty="0">
                <a:ea typeface="ＭＳ Ｐゴシック" panose="020B0600070205080204" pitchFamily="34" charset="-128"/>
              </a:rPr>
              <a:t>probably won’</a:t>
            </a:r>
            <a:r>
              <a:rPr lang="en-US" altLang="ja-JP" sz="1500" dirty="0">
                <a:ea typeface="ＭＳ Ｐゴシック" panose="020B0600070205080204" pitchFamily="34" charset="-128"/>
              </a:rPr>
              <a:t>t </a:t>
            </a:r>
            <a:r>
              <a:rPr lang="ja-JP" altLang="en-US" sz="1500" dirty="0">
                <a:ea typeface="ＭＳ Ｐゴシック" panose="020B0600070205080204" pitchFamily="34" charset="-128"/>
              </a:rPr>
              <a:t>“</a:t>
            </a:r>
            <a:r>
              <a:rPr lang="en-US" altLang="ja-JP" sz="1500" dirty="0">
                <a:ea typeface="ＭＳ Ｐゴシック" panose="020B0600070205080204" pitchFamily="34" charset="-128"/>
              </a:rPr>
              <a:t>finish</a:t>
            </a:r>
            <a:r>
              <a:rPr lang="ja-JP" altLang="en-US" sz="1500" dirty="0">
                <a:ea typeface="ＭＳ Ｐゴシック" panose="020B0600070205080204" pitchFamily="34" charset="-128"/>
              </a:rPr>
              <a:t>”</a:t>
            </a:r>
            <a:r>
              <a:rPr lang="en-US" altLang="ja-JP" sz="1500" dirty="0">
                <a:ea typeface="ＭＳ Ｐゴシック" panose="020B0600070205080204" pitchFamily="34" charset="-128"/>
              </a:rPr>
              <a:t> before the docs change</a:t>
            </a:r>
          </a:p>
          <a:p>
            <a:pPr lvl="2"/>
            <a:r>
              <a:rPr lang="en-US" altLang="en-US" sz="1350" dirty="0">
                <a:ea typeface="ＭＳ Ｐゴシック" panose="020B0600070205080204" pitchFamily="34" charset="-128"/>
              </a:rPr>
              <a:t>need a </a:t>
            </a:r>
            <a:r>
              <a:rPr lang="ja-JP" altLang="en-US" sz="1350" dirty="0">
                <a:ea typeface="ＭＳ Ｐゴシック" panose="020B0600070205080204" pitchFamily="34" charset="-128"/>
              </a:rPr>
              <a:t>“</a:t>
            </a:r>
            <a:r>
              <a:rPr lang="en-US" altLang="ja-JP" sz="1350" dirty="0">
                <a:ea typeface="ＭＳ Ｐゴシック" panose="020B0600070205080204" pitchFamily="34" charset="-128"/>
              </a:rPr>
              <a:t>revisit policy</a:t>
            </a:r>
            <a:r>
              <a:rPr lang="ja-JP" altLang="en-US" sz="1350" dirty="0">
                <a:ea typeface="ＭＳ Ｐゴシック" panose="020B0600070205080204" pitchFamily="34" charset="-128"/>
              </a:rPr>
              <a:t>”</a:t>
            </a:r>
            <a:endParaRPr lang="en-US" altLang="ja-JP" sz="1350" dirty="0">
              <a:ea typeface="ＭＳ Ｐゴシック" panose="020B0600070205080204" pitchFamily="34" charset="-128"/>
            </a:endParaRPr>
          </a:p>
          <a:p>
            <a:pPr lvl="1"/>
            <a:r>
              <a:rPr lang="en-US" altLang="en-US" sz="1500" dirty="0">
                <a:ea typeface="ＭＳ Ｐゴシック" panose="020B0600070205080204" pitchFamily="34" charset="-128"/>
              </a:rPr>
              <a:t>all sorts of yucky URL details</a:t>
            </a:r>
          </a:p>
          <a:p>
            <a:pPr lvl="2"/>
            <a:r>
              <a:rPr lang="en-US" altLang="en-US" sz="1350" dirty="0">
                <a:ea typeface="ＭＳ Ｐゴシック" panose="020B0600070205080204" pitchFamily="34" charset="-128"/>
              </a:rPr>
              <a:t>dynamic HTML, </a:t>
            </a:r>
            <a:r>
              <a:rPr lang="ja-JP" altLang="en-US" sz="1350" dirty="0">
                <a:ea typeface="ＭＳ Ｐゴシック" panose="020B0600070205080204" pitchFamily="34" charset="-128"/>
              </a:rPr>
              <a:t>“</a:t>
            </a:r>
            <a:r>
              <a:rPr lang="en-US" altLang="ja-JP" sz="1350" dirty="0">
                <a:ea typeface="ＭＳ Ｐゴシック" panose="020B0600070205080204" pitchFamily="34" charset="-128"/>
              </a:rPr>
              <a:t>spider traps</a:t>
            </a:r>
            <a:r>
              <a:rPr lang="ja-JP" altLang="en-US" sz="1350" dirty="0">
                <a:ea typeface="ＭＳ Ｐゴシック" panose="020B0600070205080204" pitchFamily="34" charset="-128"/>
              </a:rPr>
              <a:t>”</a:t>
            </a:r>
            <a:endParaRPr lang="en-US" altLang="ja-JP" sz="1350" dirty="0">
              <a:ea typeface="ＭＳ Ｐゴシック" panose="020B0600070205080204" pitchFamily="34" charset="-128"/>
            </a:endParaRPr>
          </a:p>
          <a:p>
            <a:pPr lvl="2"/>
            <a:r>
              <a:rPr lang="en-US" altLang="en-US" sz="1350" dirty="0">
                <a:ea typeface="ＭＳ Ｐゴシック" panose="020B0600070205080204" pitchFamily="34" charset="-128"/>
              </a:rPr>
              <a:t>different URLs for the same data (mirrors, .. in paths, etc.)</a:t>
            </a:r>
          </a:p>
          <a:p>
            <a:pPr lvl="1">
              <a:buFontTx/>
              <a:buNone/>
            </a:pPr>
            <a:endParaRPr lang="en-US" altLang="en-US" sz="1500" dirty="0">
              <a:ea typeface="ＭＳ Ｐゴシック" panose="020B0600070205080204" pitchFamily="34" charset="-128"/>
            </a:endParaRPr>
          </a:p>
        </p:txBody>
      </p:sp>
    </p:spTree>
    <p:extLst>
      <p:ext uri="{BB962C8B-B14F-4D97-AF65-F5344CB8AC3E}">
        <p14:creationId xmlns:p14="http://schemas.microsoft.com/office/powerpoint/2010/main" val="4289531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341F63A1-7C20-1749-86A8-1956C2CC48D9}"/>
              </a:ext>
            </a:extLst>
          </p:cNvPr>
          <p:cNvSpPr>
            <a:spLocks noGrp="1" noChangeArrowheads="1"/>
          </p:cNvSpPr>
          <p:nvPr>
            <p:ph type="title"/>
          </p:nvPr>
        </p:nvSpPr>
        <p:spPr/>
        <p:txBody>
          <a:bodyPr/>
          <a:lstStyle/>
          <a:p>
            <a:r>
              <a:rPr lang="en-US" altLang="en-US"/>
              <a:t>Single-Site Crawler</a:t>
            </a:r>
          </a:p>
        </p:txBody>
      </p:sp>
      <p:sp>
        <p:nvSpPr>
          <p:cNvPr id="80899" name="Rectangle 3">
            <a:extLst>
              <a:ext uri="{FF2B5EF4-FFF2-40B4-BE49-F238E27FC236}">
                <a16:creationId xmlns:a16="http://schemas.microsoft.com/office/drawing/2014/main" id="{D98F3FF1-1B42-F347-863A-6E91E9B5C4F3}"/>
              </a:ext>
            </a:extLst>
          </p:cNvPr>
          <p:cNvSpPr>
            <a:spLocks noGrp="1" noChangeArrowheads="1"/>
          </p:cNvSpPr>
          <p:nvPr>
            <p:ph type="body" idx="1"/>
          </p:nvPr>
        </p:nvSpPr>
        <p:spPr>
          <a:xfrm>
            <a:off x="304800" y="1094146"/>
            <a:ext cx="8229600" cy="3394472"/>
          </a:xfrm>
        </p:spPr>
        <p:txBody>
          <a:bodyPr>
            <a:normAutofit fontScale="92500" lnSpcReduction="10000"/>
          </a:bodyPr>
          <a:lstStyle/>
          <a:p>
            <a:r>
              <a:rPr lang="en-US" altLang="en-US" dirty="0"/>
              <a:t>Multiple outstanding fetches</a:t>
            </a:r>
          </a:p>
          <a:p>
            <a:pPr lvl="1"/>
            <a:r>
              <a:rPr lang="en-US" altLang="en-US" dirty="0"/>
              <a:t>each with a modest timeout </a:t>
            </a:r>
          </a:p>
          <a:p>
            <a:pPr lvl="2"/>
            <a:r>
              <a:rPr lang="en-US" altLang="en-US" dirty="0"/>
              <a:t>don'</a:t>
            </a:r>
            <a:r>
              <a:rPr lang="en-US" altLang="ja-JP" dirty="0"/>
              <a:t>t let the remote site choose it!</a:t>
            </a:r>
          </a:p>
          <a:p>
            <a:pPr lvl="1"/>
            <a:r>
              <a:rPr lang="en-US" altLang="en-US" dirty="0"/>
              <a:t>typically a multithreaded component</a:t>
            </a:r>
          </a:p>
          <a:p>
            <a:pPr lvl="2"/>
            <a:r>
              <a:rPr lang="en-US" altLang="en-US" dirty="0"/>
              <a:t>but can typically scale to more fetches/machine via a single-threaded </a:t>
            </a:r>
            <a:r>
              <a:rPr lang="ja-JP" altLang="en-US" dirty="0"/>
              <a:t>“</a:t>
            </a:r>
            <a:r>
              <a:rPr lang="en-US" altLang="ja-JP" dirty="0"/>
              <a:t>event-driven</a:t>
            </a:r>
            <a:r>
              <a:rPr lang="ja-JP" altLang="en-US" dirty="0"/>
              <a:t>”</a:t>
            </a:r>
            <a:r>
              <a:rPr lang="en-US" altLang="ja-JP" dirty="0"/>
              <a:t> approach</a:t>
            </a:r>
          </a:p>
          <a:p>
            <a:r>
              <a:rPr lang="en-US" altLang="en-US" dirty="0"/>
              <a:t>A set of pending fetches</a:t>
            </a:r>
          </a:p>
          <a:p>
            <a:pPr lvl="1"/>
            <a:r>
              <a:rPr lang="en-US" altLang="en-US" dirty="0"/>
              <a:t>this is your crawl </a:t>
            </a:r>
            <a:r>
              <a:rPr lang="ja-JP" altLang="en-US" dirty="0"/>
              <a:t>“</a:t>
            </a:r>
            <a:r>
              <a:rPr lang="en-US" altLang="ja-JP" dirty="0"/>
              <a:t>frontier</a:t>
            </a:r>
            <a:r>
              <a:rPr lang="ja-JP" altLang="en-US" dirty="0"/>
              <a:t>”</a:t>
            </a:r>
            <a:endParaRPr lang="en-US" altLang="ja-JP" dirty="0"/>
          </a:p>
          <a:p>
            <a:pPr lvl="1"/>
            <a:r>
              <a:rPr lang="en-US" altLang="en-US" dirty="0"/>
              <a:t>can grow to be quite big!</a:t>
            </a:r>
          </a:p>
          <a:p>
            <a:pPr lvl="1"/>
            <a:r>
              <a:rPr lang="en-US" altLang="en-US" dirty="0"/>
              <a:t>need to manage this wisely to pick next sites to fetch</a:t>
            </a:r>
          </a:p>
          <a:p>
            <a:pPr lvl="1"/>
            <a:r>
              <a:rPr lang="en-US" altLang="en-US" dirty="0"/>
              <a:t>what traversal would a simple FIFO</a:t>
            </a:r>
          </a:p>
          <a:p>
            <a:pPr marL="914378" lvl="1" indent="0">
              <a:spcBef>
                <a:spcPts val="0"/>
              </a:spcBef>
              <a:buNone/>
            </a:pPr>
            <a:r>
              <a:rPr lang="en-US" altLang="en-US" dirty="0"/>
              <a:t> queue for fetches give you?  Is that good?</a:t>
            </a:r>
          </a:p>
        </p:txBody>
      </p:sp>
    </p:spTree>
    <p:extLst>
      <p:ext uri="{BB962C8B-B14F-4D97-AF65-F5344CB8AC3E}">
        <p14:creationId xmlns:p14="http://schemas.microsoft.com/office/powerpoint/2010/main" val="541207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3B992F45-D2B5-A04C-AD68-FA9A2BB94226}"/>
              </a:ext>
            </a:extLst>
          </p:cNvPr>
          <p:cNvSpPr>
            <a:spLocks noGrp="1" noChangeArrowheads="1"/>
          </p:cNvSpPr>
          <p:nvPr>
            <p:ph type="title"/>
          </p:nvPr>
        </p:nvSpPr>
        <p:spPr/>
        <p:txBody>
          <a:bodyPr/>
          <a:lstStyle/>
          <a:p>
            <a:r>
              <a:rPr lang="en-US" altLang="en-US"/>
              <a:t>Crawl ordering</a:t>
            </a:r>
          </a:p>
        </p:txBody>
      </p:sp>
      <p:sp>
        <p:nvSpPr>
          <p:cNvPr id="81923" name="Rectangle 3">
            <a:extLst>
              <a:ext uri="{FF2B5EF4-FFF2-40B4-BE49-F238E27FC236}">
                <a16:creationId xmlns:a16="http://schemas.microsoft.com/office/drawing/2014/main" id="{6912CEA3-9F02-F243-B975-61435C6D5693}"/>
              </a:ext>
            </a:extLst>
          </p:cNvPr>
          <p:cNvSpPr>
            <a:spLocks noGrp="1" noChangeArrowheads="1"/>
          </p:cNvSpPr>
          <p:nvPr>
            <p:ph type="body" idx="1"/>
          </p:nvPr>
        </p:nvSpPr>
        <p:spPr/>
        <p:txBody>
          <a:bodyPr/>
          <a:lstStyle/>
          <a:p>
            <a:r>
              <a:rPr lang="en-US" altLang="en-US"/>
              <a:t>What do you think?</a:t>
            </a:r>
          </a:p>
          <a:p>
            <a:pPr lvl="1"/>
            <a:r>
              <a:rPr lang="en-US" altLang="en-US"/>
              <a:t>Breadth first vs. Depth first?</a:t>
            </a:r>
          </a:p>
          <a:p>
            <a:pPr lvl="1"/>
            <a:r>
              <a:rPr lang="en-US" altLang="en-US"/>
              <a:t>Content driven?  What metric would you use?</a:t>
            </a:r>
          </a:p>
          <a:p>
            <a:r>
              <a:rPr lang="en-US" altLang="en-US"/>
              <a:t>What are our goals</a:t>
            </a:r>
          </a:p>
          <a:p>
            <a:pPr lvl="1"/>
            <a:r>
              <a:rPr lang="en-US" altLang="en-US"/>
              <a:t>Find good pages soon (may not finish before restart)</a:t>
            </a:r>
          </a:p>
          <a:p>
            <a:pPr lvl="1"/>
            <a:r>
              <a:rPr lang="en-US" altLang="en-US"/>
              <a:t>Politeness</a:t>
            </a:r>
          </a:p>
        </p:txBody>
      </p:sp>
    </p:spTree>
    <p:extLst>
      <p:ext uri="{BB962C8B-B14F-4D97-AF65-F5344CB8AC3E}">
        <p14:creationId xmlns:p14="http://schemas.microsoft.com/office/powerpoint/2010/main" val="2651107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8991C8E2-1FAC-684A-BD96-4D415E134589}"/>
              </a:ext>
            </a:extLst>
          </p:cNvPr>
          <p:cNvSpPr>
            <a:spLocks noGrp="1" noChangeArrowheads="1"/>
          </p:cNvSpPr>
          <p:nvPr>
            <p:ph type="title"/>
          </p:nvPr>
        </p:nvSpPr>
        <p:spPr/>
        <p:txBody>
          <a:bodyPr/>
          <a:lstStyle/>
          <a:p>
            <a:r>
              <a:rPr lang="en-US" altLang="en-US"/>
              <a:t>Crawl Ordering, cont.</a:t>
            </a:r>
          </a:p>
        </p:txBody>
      </p:sp>
      <p:sp>
        <p:nvSpPr>
          <p:cNvPr id="82947" name="Rectangle 3">
            <a:extLst>
              <a:ext uri="{FF2B5EF4-FFF2-40B4-BE49-F238E27FC236}">
                <a16:creationId xmlns:a16="http://schemas.microsoft.com/office/drawing/2014/main" id="{B370E4C2-3976-8A42-A443-F88AAE741DEC}"/>
              </a:ext>
            </a:extLst>
          </p:cNvPr>
          <p:cNvSpPr>
            <a:spLocks noGrp="1" noChangeArrowheads="1"/>
          </p:cNvSpPr>
          <p:nvPr>
            <p:ph type="body" idx="1"/>
          </p:nvPr>
        </p:nvSpPr>
        <p:spPr>
          <a:xfrm>
            <a:off x="533400" y="1123951"/>
            <a:ext cx="8229600" cy="3394472"/>
          </a:xfrm>
        </p:spPr>
        <p:txBody>
          <a:bodyPr/>
          <a:lstStyle/>
          <a:p>
            <a:r>
              <a:rPr lang="en-US" altLang="en-US" dirty="0"/>
              <a:t>Good to find high PageRank pages, right?</a:t>
            </a:r>
          </a:p>
          <a:p>
            <a:pPr lvl="1"/>
            <a:r>
              <a:rPr lang="en-US" altLang="en-US" dirty="0"/>
              <a:t>Could prioritize based on knowledge of P.R.</a:t>
            </a:r>
          </a:p>
          <a:p>
            <a:pPr lvl="2"/>
            <a:r>
              <a:rPr lang="en-US" altLang="en-US" dirty="0"/>
              <a:t>E.g. from earlier crawls</a:t>
            </a:r>
          </a:p>
          <a:p>
            <a:pPr lvl="1"/>
            <a:r>
              <a:rPr lang="en-US" altLang="en-US" dirty="0"/>
              <a:t>Research </a:t>
            </a:r>
            <a:r>
              <a:rPr lang="en-US" altLang="en-US" dirty="0" err="1"/>
              <a:t>sez</a:t>
            </a:r>
            <a:r>
              <a:rPr lang="en-US" altLang="en-US" dirty="0"/>
              <a:t>: breadth-first actually finds high P.R. pages pretty well</a:t>
            </a:r>
          </a:p>
          <a:p>
            <a:pPr lvl="2"/>
            <a:r>
              <a:rPr lang="en-US" altLang="en-US" dirty="0"/>
              <a:t>Random doesn’t do badly either</a:t>
            </a:r>
          </a:p>
          <a:p>
            <a:pPr lvl="1"/>
            <a:r>
              <a:rPr lang="en-US" altLang="en-US" dirty="0"/>
              <a:t>Other research ideas to kind of approximate P.R. online</a:t>
            </a:r>
          </a:p>
          <a:p>
            <a:pPr lvl="1"/>
            <a:r>
              <a:rPr lang="en-US" altLang="en-US" dirty="0"/>
              <a:t>Have to be at the search engines to really know how this is best done</a:t>
            </a:r>
          </a:p>
          <a:p>
            <a:pPr lvl="2"/>
            <a:r>
              <a:rPr lang="en-US" altLang="en-US" dirty="0"/>
              <a:t>Part of the secret sauce!</a:t>
            </a:r>
          </a:p>
          <a:p>
            <a:pPr lvl="2"/>
            <a:r>
              <a:rPr lang="en-US" altLang="en-US" dirty="0"/>
              <a:t>Hard to recreate without a big cluster and lots of NW</a:t>
            </a:r>
          </a:p>
        </p:txBody>
      </p:sp>
    </p:spTree>
    <p:extLst>
      <p:ext uri="{BB962C8B-B14F-4D97-AF65-F5344CB8AC3E}">
        <p14:creationId xmlns:p14="http://schemas.microsoft.com/office/powerpoint/2010/main" val="1557168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7A15E34C-F40B-194B-8FC3-EAD2886A2711}"/>
              </a:ext>
            </a:extLst>
          </p:cNvPr>
          <p:cNvSpPr>
            <a:spLocks noGrp="1" noChangeArrowheads="1"/>
          </p:cNvSpPr>
          <p:nvPr>
            <p:ph type="title"/>
          </p:nvPr>
        </p:nvSpPr>
        <p:spPr/>
        <p:txBody>
          <a:bodyPr/>
          <a:lstStyle/>
          <a:p>
            <a:r>
              <a:rPr lang="en-US" altLang="en-US"/>
              <a:t>Scaling up</a:t>
            </a:r>
          </a:p>
        </p:txBody>
      </p:sp>
      <p:sp>
        <p:nvSpPr>
          <p:cNvPr id="83971" name="Rectangle 3">
            <a:extLst>
              <a:ext uri="{FF2B5EF4-FFF2-40B4-BE49-F238E27FC236}">
                <a16:creationId xmlns:a16="http://schemas.microsoft.com/office/drawing/2014/main" id="{F3CF35AA-FE44-4E4B-9EE5-B97A451AD0AB}"/>
              </a:ext>
            </a:extLst>
          </p:cNvPr>
          <p:cNvSpPr>
            <a:spLocks noGrp="1" noChangeArrowheads="1"/>
          </p:cNvSpPr>
          <p:nvPr>
            <p:ph type="body" idx="1"/>
          </p:nvPr>
        </p:nvSpPr>
        <p:spPr/>
        <p:txBody>
          <a:bodyPr/>
          <a:lstStyle/>
          <a:p>
            <a:r>
              <a:rPr lang="en-US" altLang="en-US"/>
              <a:t>How do you parallelize a crawler?</a:t>
            </a:r>
          </a:p>
          <a:p>
            <a:pPr lvl="1"/>
            <a:r>
              <a:rPr lang="en-US" altLang="en-US"/>
              <a:t>Roughly, you need to partition the frontier a la parallel join or map/reduce</a:t>
            </a:r>
          </a:p>
          <a:p>
            <a:pPr lvl="1"/>
            <a:r>
              <a:rPr lang="en-US" altLang="en-US"/>
              <a:t>Load balancing requires some thought</a:t>
            </a:r>
          </a:p>
          <a:p>
            <a:pPr lvl="2"/>
            <a:r>
              <a:rPr lang="en-US" altLang="en-US"/>
              <a:t>partition by URL prefix (domain name)?  by entire URL?</a:t>
            </a:r>
          </a:p>
          <a:p>
            <a:r>
              <a:rPr lang="en-US" altLang="en-US"/>
              <a:t>DNS lookup overhead can be a substantial bottleneck</a:t>
            </a:r>
          </a:p>
          <a:p>
            <a:pPr lvl="1"/>
            <a:r>
              <a:rPr lang="en-US" altLang="en-US"/>
              <a:t>E.g. the mapping from www.cs.berkeley.edu to 169.229.60.105</a:t>
            </a:r>
          </a:p>
          <a:p>
            <a:pPr lvl="1"/>
            <a:r>
              <a:rPr lang="en-US" altLang="en-US"/>
              <a:t>Pays to maintain local DNS caches at each node</a:t>
            </a:r>
          </a:p>
          <a:p>
            <a:pPr lvl="1"/>
            <a:endParaRPr lang="en-US" altLang="en-US"/>
          </a:p>
        </p:txBody>
      </p:sp>
    </p:spTree>
    <p:extLst>
      <p:ext uri="{BB962C8B-B14F-4D97-AF65-F5344CB8AC3E}">
        <p14:creationId xmlns:p14="http://schemas.microsoft.com/office/powerpoint/2010/main" val="3696994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74374487-581A-7243-B301-CEA058C4A8A8}"/>
              </a:ext>
            </a:extLst>
          </p:cNvPr>
          <p:cNvSpPr>
            <a:spLocks noGrp="1" noChangeArrowheads="1"/>
          </p:cNvSpPr>
          <p:nvPr>
            <p:ph type="title"/>
          </p:nvPr>
        </p:nvSpPr>
        <p:spPr/>
        <p:txBody>
          <a:bodyPr/>
          <a:lstStyle/>
          <a:p>
            <a:r>
              <a:rPr lang="en-US" altLang="en-US"/>
              <a:t>More on web crawlers?</a:t>
            </a:r>
          </a:p>
        </p:txBody>
      </p:sp>
      <p:sp>
        <p:nvSpPr>
          <p:cNvPr id="84995" name="Rectangle 3">
            <a:extLst>
              <a:ext uri="{FF2B5EF4-FFF2-40B4-BE49-F238E27FC236}">
                <a16:creationId xmlns:a16="http://schemas.microsoft.com/office/drawing/2014/main" id="{587A44E5-06B6-3740-BB31-B18BD02B7A55}"/>
              </a:ext>
            </a:extLst>
          </p:cNvPr>
          <p:cNvSpPr>
            <a:spLocks noGrp="1" noChangeArrowheads="1"/>
          </p:cNvSpPr>
          <p:nvPr>
            <p:ph type="body" idx="1"/>
          </p:nvPr>
        </p:nvSpPr>
        <p:spPr/>
        <p:txBody>
          <a:bodyPr/>
          <a:lstStyle/>
          <a:p>
            <a:r>
              <a:rPr lang="en-US" altLang="en-US" dirty="0"/>
              <a:t>There is a quite detailed Wikipedia page</a:t>
            </a:r>
          </a:p>
          <a:p>
            <a:pPr lvl="1"/>
            <a:r>
              <a:rPr lang="en-US" altLang="en-US" dirty="0"/>
              <a:t>Focus on academic research, unfortunately</a:t>
            </a:r>
          </a:p>
          <a:p>
            <a:pPr lvl="1"/>
            <a:r>
              <a:rPr lang="en-US" altLang="en-US" dirty="0"/>
              <a:t>Still, a lot of this stuff came out of universities</a:t>
            </a:r>
          </a:p>
          <a:p>
            <a:pPr lvl="2"/>
            <a:r>
              <a:rPr lang="en-US" altLang="en-US" dirty="0"/>
              <a:t>Wisconsin (</a:t>
            </a:r>
            <a:r>
              <a:rPr lang="en-US" altLang="en-US" dirty="0" err="1"/>
              <a:t>webcrawler</a:t>
            </a:r>
            <a:r>
              <a:rPr lang="en-US" altLang="en-US" dirty="0"/>
              <a:t> </a:t>
            </a:r>
            <a:r>
              <a:rPr lang="ja-JP" altLang="en-US" dirty="0"/>
              <a:t>‘</a:t>
            </a:r>
            <a:r>
              <a:rPr lang="en-US" altLang="ja-JP" dirty="0"/>
              <a:t>94), Berkeley (</a:t>
            </a:r>
            <a:r>
              <a:rPr lang="en-US" altLang="ja-JP" dirty="0" err="1"/>
              <a:t>inktomi</a:t>
            </a:r>
            <a:r>
              <a:rPr lang="en-US" altLang="ja-JP" dirty="0"/>
              <a:t> </a:t>
            </a:r>
            <a:r>
              <a:rPr lang="ja-JP" altLang="en-US" dirty="0"/>
              <a:t>‘</a:t>
            </a:r>
            <a:r>
              <a:rPr lang="en-US" altLang="ja-JP" dirty="0"/>
              <a:t>96), Stanford (google </a:t>
            </a:r>
            <a:r>
              <a:rPr lang="ja-JP" altLang="en-US" dirty="0"/>
              <a:t>‘</a:t>
            </a:r>
            <a:r>
              <a:rPr lang="en-US" altLang="ja-JP" dirty="0"/>
              <a:t>99)</a:t>
            </a:r>
          </a:p>
          <a:p>
            <a:pPr lvl="1"/>
            <a:endParaRPr lang="en-US" altLang="en-US" dirty="0"/>
          </a:p>
        </p:txBody>
      </p:sp>
    </p:spTree>
    <p:extLst>
      <p:ext uri="{BB962C8B-B14F-4D97-AF65-F5344CB8AC3E}">
        <p14:creationId xmlns:p14="http://schemas.microsoft.com/office/powerpoint/2010/main" val="1056203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Bulk Loading a Web Index</a:t>
            </a:r>
          </a:p>
        </p:txBody>
      </p:sp>
      <p:sp>
        <p:nvSpPr>
          <p:cNvPr id="3" name="Content Placeholder 2"/>
          <p:cNvSpPr>
            <a:spLocks noGrp="1"/>
          </p:cNvSpPr>
          <p:nvPr>
            <p:ph idx="1"/>
          </p:nvPr>
        </p:nvSpPr>
        <p:spPr/>
        <p:txBody>
          <a:bodyPr/>
          <a:lstStyle/>
          <a:p>
            <a:r>
              <a:rPr lang="en-US" dirty="0"/>
              <a:t>We know how to do this right?</a:t>
            </a:r>
          </a:p>
          <a:p>
            <a:pPr lvl="1"/>
            <a:r>
              <a:rPr lang="en-US" dirty="0"/>
              <a:t>Sort and then bulk load</a:t>
            </a:r>
          </a:p>
          <a:p>
            <a:r>
              <a:rPr lang="en-US" dirty="0"/>
              <a:t>OK but sort the entire web crawl! Big!</a:t>
            </a:r>
          </a:p>
          <a:p>
            <a:pPr lvl="1"/>
            <a:r>
              <a:rPr lang="en-US" dirty="0"/>
              <a:t>You’d best do it in parallel!</a:t>
            </a:r>
          </a:p>
          <a:p>
            <a:pPr lvl="1"/>
            <a:r>
              <a:rPr lang="en-US" dirty="0"/>
              <a:t>And build partitioned indexes</a:t>
            </a:r>
          </a:p>
          <a:p>
            <a:r>
              <a:rPr lang="en-US" dirty="0"/>
              <a:t>This task inspired Google to build MapReduce</a:t>
            </a:r>
          </a:p>
          <a:p>
            <a:pPr lvl="1"/>
            <a:r>
              <a:rPr lang="en-US" dirty="0"/>
              <a:t>More on this soon in our lecture on Big Data</a:t>
            </a:r>
          </a:p>
        </p:txBody>
      </p:sp>
    </p:spTree>
    <p:extLst>
      <p:ext uri="{BB962C8B-B14F-4D97-AF65-F5344CB8AC3E}">
        <p14:creationId xmlns:p14="http://schemas.microsoft.com/office/powerpoint/2010/main" val="2679017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a:extLst>
              <a:ext uri="{FF2B5EF4-FFF2-40B4-BE49-F238E27FC236}">
                <a16:creationId xmlns:a16="http://schemas.microsoft.com/office/drawing/2014/main" id="{CA52D748-5E0C-AF48-B154-48BFF6B3F2C1}"/>
              </a:ext>
            </a:extLst>
          </p:cNvPr>
          <p:cNvSpPr>
            <a:spLocks noGrp="1"/>
          </p:cNvSpPr>
          <p:nvPr>
            <p:ph type="title"/>
          </p:nvPr>
        </p:nvSpPr>
        <p:spPr/>
        <p:txBody>
          <a:bodyPr/>
          <a:lstStyle/>
          <a:p>
            <a:r>
              <a:rPr lang="en-US" altLang="en-US"/>
              <a:t>Resources</a:t>
            </a:r>
          </a:p>
        </p:txBody>
      </p:sp>
      <p:sp>
        <p:nvSpPr>
          <p:cNvPr id="86018" name="Content Placeholder 2">
            <a:extLst>
              <a:ext uri="{FF2B5EF4-FFF2-40B4-BE49-F238E27FC236}">
                <a16:creationId xmlns:a16="http://schemas.microsoft.com/office/drawing/2014/main" id="{B739CDD0-DD36-5849-9B71-D467A9324069}"/>
              </a:ext>
            </a:extLst>
          </p:cNvPr>
          <p:cNvSpPr>
            <a:spLocks noGrp="1"/>
          </p:cNvSpPr>
          <p:nvPr>
            <p:ph idx="1"/>
          </p:nvPr>
        </p:nvSpPr>
        <p:spPr/>
        <p:txBody>
          <a:bodyPr/>
          <a:lstStyle/>
          <a:p>
            <a:r>
              <a:rPr lang="en-US" altLang="en-US" dirty="0"/>
              <a:t>Textbooks</a:t>
            </a:r>
          </a:p>
          <a:p>
            <a:pPr lvl="1"/>
            <a:r>
              <a:rPr lang="en-US" altLang="en-US" dirty="0"/>
              <a:t>Managing Gigabytes, Witten/Moffat/Bell</a:t>
            </a:r>
          </a:p>
          <a:p>
            <a:pPr lvl="1"/>
            <a:r>
              <a:rPr lang="en-US" altLang="en-US" dirty="0"/>
              <a:t>Modern Information Retrieval, </a:t>
            </a:r>
            <a:br>
              <a:rPr lang="en-US" altLang="en-US" dirty="0"/>
            </a:br>
            <a:r>
              <a:rPr lang="en-US" altLang="en-US" dirty="0" err="1"/>
              <a:t>Baeza</a:t>
            </a:r>
            <a:r>
              <a:rPr lang="en-US" altLang="en-US" dirty="0"/>
              <a:t>-Yates/Ribeiro-</a:t>
            </a:r>
            <a:r>
              <a:rPr lang="en-US" altLang="en-US" dirty="0" err="1"/>
              <a:t>Neto</a:t>
            </a:r>
            <a:endParaRPr lang="en-US" altLang="en-US" dirty="0"/>
          </a:p>
          <a:p>
            <a:pPr lvl="1"/>
            <a:r>
              <a:rPr lang="en-US" altLang="en-US" dirty="0"/>
              <a:t>Introduction to Information Retrieval, </a:t>
            </a:r>
            <a:br>
              <a:rPr lang="en-US" altLang="en-US" dirty="0"/>
            </a:br>
            <a:r>
              <a:rPr lang="en-US" altLang="en-US" dirty="0"/>
              <a:t>Manning/</a:t>
            </a:r>
            <a:r>
              <a:rPr lang="en-US" altLang="en-US" dirty="0" err="1"/>
              <a:t>Raghavan</a:t>
            </a:r>
            <a:r>
              <a:rPr lang="en-US" altLang="en-US" dirty="0"/>
              <a:t>/</a:t>
            </a:r>
            <a:r>
              <a:rPr lang="en-US" altLang="en-US" dirty="0" err="1"/>
              <a:t>Schütze</a:t>
            </a:r>
            <a:r>
              <a:rPr lang="en-US" altLang="en-US" dirty="0"/>
              <a:t> (</a:t>
            </a:r>
            <a:r>
              <a:rPr lang="en-US" altLang="en-US" dirty="0">
                <a:hlinkClick r:id="rId2"/>
              </a:rPr>
              <a:t>free online</a:t>
            </a:r>
            <a:r>
              <a:rPr lang="en-US" altLang="en-US" dirty="0"/>
              <a:t>!)</a:t>
            </a:r>
          </a:p>
          <a:p>
            <a:r>
              <a:rPr lang="en-US" altLang="en-US" dirty="0"/>
              <a:t>Lecture Notes</a:t>
            </a:r>
          </a:p>
          <a:p>
            <a:pPr lvl="1"/>
            <a:r>
              <a:rPr lang="en-US" altLang="en-US" dirty="0"/>
              <a:t>Manning/</a:t>
            </a:r>
            <a:r>
              <a:rPr lang="en-US" altLang="en-US" dirty="0" err="1"/>
              <a:t>Raghavan</a:t>
            </a:r>
            <a:r>
              <a:rPr lang="en-US" altLang="en-US" dirty="0"/>
              <a:t>/</a:t>
            </a:r>
            <a:r>
              <a:rPr lang="en-US" altLang="en-US" dirty="0" err="1"/>
              <a:t>Schütze</a:t>
            </a:r>
            <a:r>
              <a:rPr lang="en-US" altLang="en-US" dirty="0"/>
              <a:t> notes to go with text</a:t>
            </a:r>
          </a:p>
          <a:p>
            <a:pPr lvl="2"/>
            <a:r>
              <a:rPr lang="en-US" altLang="en-US" dirty="0"/>
              <a:t>Source of some material in these slides</a:t>
            </a:r>
          </a:p>
        </p:txBody>
      </p:sp>
    </p:spTree>
    <p:extLst>
      <p:ext uri="{BB962C8B-B14F-4D97-AF65-F5344CB8AC3E}">
        <p14:creationId xmlns:p14="http://schemas.microsoft.com/office/powerpoint/2010/main" val="141897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16">
            <a:extLst>
              <a:ext uri="{FF2B5EF4-FFF2-40B4-BE49-F238E27FC236}">
                <a16:creationId xmlns:a16="http://schemas.microsoft.com/office/drawing/2014/main" id="{CE46F8BC-1A62-354D-81F2-06DB12DACECE}"/>
              </a:ext>
            </a:extLst>
          </p:cNvPr>
          <p:cNvSpPr>
            <a:spLocks noGrp="1" noChangeArrowheads="1"/>
          </p:cNvSpPr>
          <p:nvPr>
            <p:ph type="title"/>
          </p:nvPr>
        </p:nvSpPr>
        <p:spPr/>
        <p:txBody>
          <a:bodyPr/>
          <a:lstStyle/>
          <a:p>
            <a:r>
              <a:rPr lang="en-US" altLang="en-US" dirty="0"/>
              <a:t>Cosine Similarity Distance Metric</a:t>
            </a:r>
          </a:p>
        </p:txBody>
      </p:sp>
      <p:sp>
        <p:nvSpPr>
          <p:cNvPr id="59394" name="Rectangle 17">
            <a:extLst>
              <a:ext uri="{FF2B5EF4-FFF2-40B4-BE49-F238E27FC236}">
                <a16:creationId xmlns:a16="http://schemas.microsoft.com/office/drawing/2014/main" id="{189A0DF2-7DD5-624D-B482-9D0108921B66}"/>
              </a:ext>
            </a:extLst>
          </p:cNvPr>
          <p:cNvSpPr>
            <a:spLocks noGrp="1" noChangeArrowheads="1"/>
          </p:cNvSpPr>
          <p:nvPr>
            <p:ph type="body" idx="1"/>
          </p:nvPr>
        </p:nvSpPr>
        <p:spPr>
          <a:xfrm>
            <a:off x="228601" y="1059666"/>
            <a:ext cx="6013245" cy="4012666"/>
          </a:xfrm>
        </p:spPr>
        <p:txBody>
          <a:bodyPr>
            <a:normAutofit/>
          </a:bodyPr>
          <a:lstStyle/>
          <a:p>
            <a:r>
              <a:rPr lang="en-US" altLang="en-US" sz="1800" dirty="0"/>
              <a:t>Problem 1: two long docs seem more similar to each other than to short docs</a:t>
            </a:r>
          </a:p>
          <a:p>
            <a:pPr>
              <a:spcBef>
                <a:spcPts val="624"/>
              </a:spcBef>
            </a:pPr>
            <a:r>
              <a:rPr lang="en-US" altLang="en-US" sz="1800" dirty="0"/>
              <a:t>Solution: normalize each dimension by vector</a:t>
            </a:r>
            <a:r>
              <a:rPr lang="ja-JP" altLang="en-US" sz="1800" dirty="0"/>
              <a:t>’</a:t>
            </a:r>
            <a:r>
              <a:rPr lang="en-US" altLang="ja-JP" sz="1800" dirty="0"/>
              <a:t>s (Euclidean) length</a:t>
            </a:r>
          </a:p>
          <a:p>
            <a:pPr lvl="1"/>
            <a:r>
              <a:rPr lang="en-US" altLang="en-US" sz="1600" dirty="0"/>
              <a:t>Now every doc is a point on the unit sphere</a:t>
            </a:r>
          </a:p>
          <a:p>
            <a:pPr>
              <a:spcBef>
                <a:spcPts val="624"/>
              </a:spcBef>
            </a:pPr>
            <a:r>
              <a:rPr lang="en-US" altLang="en-US" sz="1800" dirty="0"/>
              <a:t>Corollary: the cosine of the angle between two normalized vectors happens to be their dot product </a:t>
            </a:r>
            <a:r>
              <a:rPr lang="en-US" altLang="en-US" sz="1800" dirty="0">
                <a:sym typeface="Symbol" pitchFamily="2" charset="2"/>
              </a:rPr>
              <a:t>A</a:t>
            </a:r>
            <a:r>
              <a:rPr lang="en-US" altLang="en-US" sz="1800" dirty="0"/>
              <a:t>·B = (</a:t>
            </a:r>
            <a:r>
              <a:rPr lang="en-US" altLang="en-US" sz="1800" dirty="0" err="1"/>
              <a:t>x</a:t>
            </a:r>
            <a:r>
              <a:rPr lang="en-US" altLang="en-US" sz="1800" baseline="-25000" dirty="0" err="1"/>
              <a:t>A</a:t>
            </a:r>
            <a:r>
              <a:rPr lang="en-US" altLang="en-US" sz="1800" dirty="0" err="1"/>
              <a:t>x</a:t>
            </a:r>
            <a:r>
              <a:rPr lang="en-US" altLang="en-US" sz="1800" baseline="-25000" dirty="0" err="1"/>
              <a:t>B</a:t>
            </a:r>
            <a:r>
              <a:rPr lang="en-US" altLang="en-US" sz="1800" dirty="0" err="1"/>
              <a:t>+y</a:t>
            </a:r>
            <a:r>
              <a:rPr lang="en-US" altLang="en-US" sz="1800" baseline="-25000" dirty="0" err="1"/>
              <a:t>A</a:t>
            </a:r>
            <a:r>
              <a:rPr lang="en-US" altLang="en-US" sz="1800" dirty="0" err="1"/>
              <a:t>y</a:t>
            </a:r>
            <a:r>
              <a:rPr lang="en-US" altLang="en-US" sz="1800" baseline="-25000" dirty="0" err="1"/>
              <a:t>B</a:t>
            </a:r>
            <a:r>
              <a:rPr lang="en-US" altLang="en-US" sz="1800" dirty="0"/>
              <a:t>)!</a:t>
            </a:r>
          </a:p>
          <a:p>
            <a:pPr lvl="1"/>
            <a:r>
              <a:rPr lang="en-US" altLang="en-US" sz="1600" dirty="0"/>
              <a:t>from </a:t>
            </a:r>
            <a:r>
              <a:rPr lang="en-US" altLang="en-US" sz="1600" dirty="0">
                <a:hlinkClick r:id="rId3"/>
              </a:rPr>
              <a:t>law of cosines</a:t>
            </a:r>
            <a:endParaRPr lang="en-US" altLang="en-US" sz="1600" dirty="0"/>
          </a:p>
          <a:p>
            <a:pPr>
              <a:spcBef>
                <a:spcPts val="624"/>
              </a:spcBef>
            </a:pPr>
            <a:r>
              <a:rPr lang="en-US" altLang="en-US" sz="1800" dirty="0"/>
              <a:t>Note: for normalized vectors </a:t>
            </a:r>
            <a:br>
              <a:rPr lang="en-US" altLang="en-US" sz="1800" dirty="0"/>
            </a:br>
            <a:r>
              <a:rPr lang="en-US" altLang="en-US" sz="1800" dirty="0"/>
              <a:t>   cosine ranking = Euclidean distance ranking</a:t>
            </a:r>
          </a:p>
          <a:p>
            <a:pPr lvl="1">
              <a:spcBef>
                <a:spcPts val="624"/>
              </a:spcBef>
            </a:pPr>
            <a:r>
              <a:rPr lang="en-US" altLang="en-US" sz="1600" dirty="0"/>
              <a:t>Hence people speak of “cosine similarity” metric rather than “normalized Euclidean similarity”</a:t>
            </a:r>
          </a:p>
          <a:p>
            <a:endParaRPr lang="en-US" altLang="en-US" sz="1800" dirty="0"/>
          </a:p>
        </p:txBody>
      </p:sp>
      <p:grpSp>
        <p:nvGrpSpPr>
          <p:cNvPr id="21" name="Group 11" descr="3D graph with 3 axes: Bieber, Database, and Justin and each document is a vector in this space" title="3D Graph">
            <a:extLst>
              <a:ext uri="{FF2B5EF4-FFF2-40B4-BE49-F238E27FC236}">
                <a16:creationId xmlns:a16="http://schemas.microsoft.com/office/drawing/2014/main" id="{E1108713-4B73-5C40-8C56-C9380FCAFB7E}"/>
              </a:ext>
            </a:extLst>
          </p:cNvPr>
          <p:cNvGrpSpPr>
            <a:grpSpLocks/>
          </p:cNvGrpSpPr>
          <p:nvPr/>
        </p:nvGrpSpPr>
        <p:grpSpPr bwMode="auto">
          <a:xfrm>
            <a:off x="6324601" y="407195"/>
            <a:ext cx="1949053" cy="1312069"/>
            <a:chOff x="5878285" y="235925"/>
            <a:chExt cx="2599509" cy="1749629"/>
          </a:xfrm>
        </p:grpSpPr>
        <p:cxnSp>
          <p:nvCxnSpPr>
            <p:cNvPr id="22" name="Straight Connector 12">
              <a:extLst>
                <a:ext uri="{FF2B5EF4-FFF2-40B4-BE49-F238E27FC236}">
                  <a16:creationId xmlns:a16="http://schemas.microsoft.com/office/drawing/2014/main" id="{11CCC5D7-9796-2249-BF3E-B92BBB2874E5}"/>
                </a:ext>
              </a:extLst>
            </p:cNvPr>
            <p:cNvCxnSpPr>
              <a:cxnSpLocks noChangeShapeType="1"/>
            </p:cNvCxnSpPr>
            <p:nvPr/>
          </p:nvCxnSpPr>
          <p:spPr bwMode="auto">
            <a:xfrm rot="5400000">
              <a:off x="6204857" y="809897"/>
              <a:ext cx="1149532"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 name="Straight Connector 13">
              <a:extLst>
                <a:ext uri="{FF2B5EF4-FFF2-40B4-BE49-F238E27FC236}">
                  <a16:creationId xmlns:a16="http://schemas.microsoft.com/office/drawing/2014/main" id="{98492758-E7A4-9043-A0EA-1BCBF377E33F}"/>
                </a:ext>
              </a:extLst>
            </p:cNvPr>
            <p:cNvCxnSpPr>
              <a:cxnSpLocks noChangeShapeType="1"/>
            </p:cNvCxnSpPr>
            <p:nvPr/>
          </p:nvCxnSpPr>
          <p:spPr bwMode="auto">
            <a:xfrm>
              <a:off x="6779623" y="1384663"/>
              <a:ext cx="1698171"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4" name="Straight Connector 14">
              <a:extLst>
                <a:ext uri="{FF2B5EF4-FFF2-40B4-BE49-F238E27FC236}">
                  <a16:creationId xmlns:a16="http://schemas.microsoft.com/office/drawing/2014/main" id="{4544B37D-7BD8-4340-9D27-6219EDDE1692}"/>
                </a:ext>
              </a:extLst>
            </p:cNvPr>
            <p:cNvCxnSpPr>
              <a:cxnSpLocks noChangeShapeType="1"/>
            </p:cNvCxnSpPr>
            <p:nvPr/>
          </p:nvCxnSpPr>
          <p:spPr bwMode="auto">
            <a:xfrm rot="5400000">
              <a:off x="6185263" y="1391195"/>
              <a:ext cx="600891" cy="5878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5" name="Straight Arrow Connector 15">
              <a:extLst>
                <a:ext uri="{FF2B5EF4-FFF2-40B4-BE49-F238E27FC236}">
                  <a16:creationId xmlns:a16="http://schemas.microsoft.com/office/drawing/2014/main" id="{A13FC7FF-83CD-8740-AAE1-C38F74A2182F}"/>
                </a:ext>
              </a:extLst>
            </p:cNvPr>
            <p:cNvCxnSpPr>
              <a:cxnSpLocks noChangeShapeType="1"/>
            </p:cNvCxnSpPr>
            <p:nvPr/>
          </p:nvCxnSpPr>
          <p:spPr bwMode="auto">
            <a:xfrm flipV="1">
              <a:off x="6766560" y="862149"/>
              <a:ext cx="875211" cy="535577"/>
            </a:xfrm>
            <a:prstGeom prst="straightConnector1">
              <a:avLst/>
            </a:prstGeom>
            <a:noFill/>
            <a:ln w="9525">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26" name="Straight Arrow Connector 16">
              <a:extLst>
                <a:ext uri="{FF2B5EF4-FFF2-40B4-BE49-F238E27FC236}">
                  <a16:creationId xmlns:a16="http://schemas.microsoft.com/office/drawing/2014/main" id="{700F06CC-7232-A54E-AA6B-78141461F302}"/>
                </a:ext>
              </a:extLst>
            </p:cNvPr>
            <p:cNvCxnSpPr>
              <a:cxnSpLocks noChangeShapeType="1"/>
              <a:endCxn id="32" idx="2"/>
            </p:cNvCxnSpPr>
            <p:nvPr/>
          </p:nvCxnSpPr>
          <p:spPr bwMode="auto">
            <a:xfrm flipV="1">
              <a:off x="6792687" y="908703"/>
              <a:ext cx="364241" cy="475958"/>
            </a:xfrm>
            <a:prstGeom prst="straightConnector1">
              <a:avLst/>
            </a:prstGeom>
            <a:noFill/>
            <a:ln w="9525">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27" name="Straight Arrow Connector 17">
              <a:extLst>
                <a:ext uri="{FF2B5EF4-FFF2-40B4-BE49-F238E27FC236}">
                  <a16:creationId xmlns:a16="http://schemas.microsoft.com/office/drawing/2014/main" id="{C3E75D82-F4BD-DD4A-8810-0F9327B4035A}"/>
                </a:ext>
              </a:extLst>
            </p:cNvPr>
            <p:cNvCxnSpPr>
              <a:cxnSpLocks noChangeShapeType="1"/>
            </p:cNvCxnSpPr>
            <p:nvPr/>
          </p:nvCxnSpPr>
          <p:spPr bwMode="auto">
            <a:xfrm>
              <a:off x="6766560" y="1397726"/>
              <a:ext cx="574766" cy="235131"/>
            </a:xfrm>
            <a:prstGeom prst="straightConnector1">
              <a:avLst/>
            </a:prstGeom>
            <a:noFill/>
            <a:ln w="9525">
              <a:solidFill>
                <a:srgbClr val="C00000"/>
              </a:solidFill>
              <a:round/>
              <a:headEnd/>
              <a:tailEnd type="arrow" w="med" len="med"/>
            </a:ln>
            <a:extLst>
              <a:ext uri="{909E8E84-426E-40DD-AFC4-6F175D3DCCD1}">
                <a14:hiddenFill xmlns:a14="http://schemas.microsoft.com/office/drawing/2010/main">
                  <a:noFill/>
                </a14:hiddenFill>
              </a:ext>
            </a:extLst>
          </p:spPr>
        </p:cxnSp>
        <p:sp>
          <p:nvSpPr>
            <p:cNvPr id="28" name="TextBox 18">
              <a:extLst>
                <a:ext uri="{FF2B5EF4-FFF2-40B4-BE49-F238E27FC236}">
                  <a16:creationId xmlns:a16="http://schemas.microsoft.com/office/drawing/2014/main" id="{3A6B5BFB-1A65-F941-AAF2-5DA7D9486B58}"/>
                </a:ext>
              </a:extLst>
            </p:cNvPr>
            <p:cNvSpPr txBox="1">
              <a:spLocks noChangeArrowheads="1"/>
            </p:cNvSpPr>
            <p:nvPr/>
          </p:nvSpPr>
          <p:spPr bwMode="auto">
            <a:xfrm>
              <a:off x="5878285" y="783771"/>
              <a:ext cx="776512" cy="30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r>
                <a:rPr lang="en-US" altLang="en-US" sz="900">
                  <a:solidFill>
                    <a:schemeClr val="tx1"/>
                  </a:solidFill>
                  <a:latin typeface="Times" pitchFamily="2" charset="0"/>
                  <a:ea typeface="ＭＳ Ｐゴシック" panose="020B0600070205080204" pitchFamily="34" charset="-128"/>
                </a:rPr>
                <a:t>database</a:t>
              </a:r>
              <a:endParaRPr lang="en-US" altLang="en-US" sz="1800">
                <a:solidFill>
                  <a:schemeClr val="tx1"/>
                </a:solidFill>
                <a:latin typeface="Times" pitchFamily="2" charset="0"/>
                <a:ea typeface="ＭＳ Ｐゴシック" panose="020B0600070205080204" pitchFamily="34" charset="-128"/>
              </a:endParaRPr>
            </a:p>
          </p:txBody>
        </p:sp>
        <p:sp>
          <p:nvSpPr>
            <p:cNvPr id="29" name="TextBox 19">
              <a:extLst>
                <a:ext uri="{FF2B5EF4-FFF2-40B4-BE49-F238E27FC236}">
                  <a16:creationId xmlns:a16="http://schemas.microsoft.com/office/drawing/2014/main" id="{0AF9EBC9-9705-F04D-8AC7-C4C13D4E0C1A}"/>
                </a:ext>
              </a:extLst>
            </p:cNvPr>
            <p:cNvSpPr txBox="1">
              <a:spLocks noChangeArrowheads="1"/>
            </p:cNvSpPr>
            <p:nvPr/>
          </p:nvSpPr>
          <p:spPr bwMode="auto">
            <a:xfrm>
              <a:off x="7728856" y="1105989"/>
              <a:ext cx="588369" cy="30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r>
                <a:rPr lang="en-US" altLang="en-US" sz="900" dirty="0" err="1">
                  <a:solidFill>
                    <a:schemeClr val="tx1"/>
                  </a:solidFill>
                  <a:latin typeface="Times" pitchFamily="2" charset="0"/>
                  <a:ea typeface="ＭＳ Ｐゴシック" panose="020B0600070205080204" pitchFamily="34" charset="-128"/>
                </a:rPr>
                <a:t>justin</a:t>
              </a:r>
              <a:endParaRPr lang="en-US" altLang="en-US" sz="900" dirty="0">
                <a:solidFill>
                  <a:schemeClr val="tx1"/>
                </a:solidFill>
                <a:latin typeface="Times" pitchFamily="2" charset="0"/>
                <a:ea typeface="ＭＳ Ｐゴシック" panose="020B0600070205080204" pitchFamily="34" charset="-128"/>
              </a:endParaRPr>
            </a:p>
          </p:txBody>
        </p:sp>
        <p:sp>
          <p:nvSpPr>
            <p:cNvPr id="30" name="TextBox 20">
              <a:extLst>
                <a:ext uri="{FF2B5EF4-FFF2-40B4-BE49-F238E27FC236}">
                  <a16:creationId xmlns:a16="http://schemas.microsoft.com/office/drawing/2014/main" id="{CC6620A4-D4EC-374D-9FE6-EB5D1DC79582}"/>
                </a:ext>
              </a:extLst>
            </p:cNvPr>
            <p:cNvSpPr txBox="1">
              <a:spLocks noChangeArrowheads="1"/>
            </p:cNvSpPr>
            <p:nvPr/>
          </p:nvSpPr>
          <p:spPr bwMode="auto">
            <a:xfrm>
              <a:off x="5908765" y="1480458"/>
              <a:ext cx="631129" cy="30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r>
                <a:rPr lang="en-US" altLang="en-US" sz="900">
                  <a:solidFill>
                    <a:schemeClr val="tx1"/>
                  </a:solidFill>
                  <a:latin typeface="Times" pitchFamily="2" charset="0"/>
                  <a:ea typeface="ＭＳ Ｐゴシック" panose="020B0600070205080204" pitchFamily="34" charset="-128"/>
                </a:rPr>
                <a:t>bieber</a:t>
              </a:r>
              <a:endParaRPr lang="en-US" altLang="en-US" sz="1800">
                <a:solidFill>
                  <a:schemeClr val="tx1"/>
                </a:solidFill>
                <a:latin typeface="Times" pitchFamily="2" charset="0"/>
                <a:ea typeface="ＭＳ Ｐゴシック" panose="020B0600070205080204" pitchFamily="34" charset="-128"/>
              </a:endParaRPr>
            </a:p>
          </p:txBody>
        </p:sp>
        <p:sp>
          <p:nvSpPr>
            <p:cNvPr id="31" name="TextBox 21">
              <a:extLst>
                <a:ext uri="{FF2B5EF4-FFF2-40B4-BE49-F238E27FC236}">
                  <a16:creationId xmlns:a16="http://schemas.microsoft.com/office/drawing/2014/main" id="{30D57C6B-0396-174A-8F55-F00AE2AAC81E}"/>
                </a:ext>
              </a:extLst>
            </p:cNvPr>
            <p:cNvSpPr txBox="1">
              <a:spLocks noChangeArrowheads="1"/>
            </p:cNvSpPr>
            <p:nvPr/>
          </p:nvSpPr>
          <p:spPr bwMode="auto">
            <a:xfrm>
              <a:off x="7580810" y="722811"/>
              <a:ext cx="545610" cy="30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r>
                <a:rPr lang="en-US" altLang="en-US" sz="900">
                  <a:solidFill>
                    <a:srgbClr val="C00000"/>
                  </a:solidFill>
                  <a:latin typeface="Times" pitchFamily="2" charset="0"/>
                  <a:ea typeface="ＭＳ Ｐゴシック" panose="020B0600070205080204" pitchFamily="34" charset="-128"/>
                </a:rPr>
                <a:t>doc1</a:t>
              </a:r>
              <a:endParaRPr lang="en-US" altLang="en-US" sz="1800">
                <a:solidFill>
                  <a:srgbClr val="C00000"/>
                </a:solidFill>
                <a:latin typeface="Times" pitchFamily="2" charset="0"/>
                <a:ea typeface="ＭＳ Ｐゴシック" panose="020B0600070205080204" pitchFamily="34" charset="-128"/>
              </a:endParaRPr>
            </a:p>
          </p:txBody>
        </p:sp>
        <p:sp>
          <p:nvSpPr>
            <p:cNvPr id="32" name="TextBox 22">
              <a:extLst>
                <a:ext uri="{FF2B5EF4-FFF2-40B4-BE49-F238E27FC236}">
                  <a16:creationId xmlns:a16="http://schemas.microsoft.com/office/drawing/2014/main" id="{7F6C0998-DFF5-4547-9BAA-839BE00DD59B}"/>
                </a:ext>
              </a:extLst>
            </p:cNvPr>
            <p:cNvSpPr txBox="1">
              <a:spLocks noChangeArrowheads="1"/>
            </p:cNvSpPr>
            <p:nvPr/>
          </p:nvSpPr>
          <p:spPr bwMode="auto">
            <a:xfrm>
              <a:off x="6884124" y="600891"/>
              <a:ext cx="545610" cy="30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r>
                <a:rPr lang="en-US" altLang="en-US" sz="900">
                  <a:solidFill>
                    <a:srgbClr val="C00000"/>
                  </a:solidFill>
                  <a:latin typeface="Times" pitchFamily="2" charset="0"/>
                  <a:ea typeface="ＭＳ Ｐゴシック" panose="020B0600070205080204" pitchFamily="34" charset="-128"/>
                </a:rPr>
                <a:t>doc2</a:t>
              </a:r>
              <a:endParaRPr lang="en-US" altLang="en-US" sz="1800">
                <a:solidFill>
                  <a:srgbClr val="C00000"/>
                </a:solidFill>
                <a:latin typeface="Times" pitchFamily="2" charset="0"/>
                <a:ea typeface="ＭＳ Ｐゴシック" panose="020B0600070205080204" pitchFamily="34" charset="-128"/>
              </a:endParaRPr>
            </a:p>
          </p:txBody>
        </p:sp>
        <p:sp>
          <p:nvSpPr>
            <p:cNvPr id="33" name="TextBox 23">
              <a:extLst>
                <a:ext uri="{FF2B5EF4-FFF2-40B4-BE49-F238E27FC236}">
                  <a16:creationId xmlns:a16="http://schemas.microsoft.com/office/drawing/2014/main" id="{47904E0E-9588-6344-8725-4781EA688838}"/>
                </a:ext>
              </a:extLst>
            </p:cNvPr>
            <p:cNvSpPr txBox="1">
              <a:spLocks noChangeArrowheads="1"/>
            </p:cNvSpPr>
            <p:nvPr/>
          </p:nvSpPr>
          <p:spPr bwMode="auto">
            <a:xfrm>
              <a:off x="7262947" y="1515291"/>
              <a:ext cx="545610" cy="30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r>
                <a:rPr lang="en-US" altLang="en-US" sz="900">
                  <a:solidFill>
                    <a:srgbClr val="C00000"/>
                  </a:solidFill>
                  <a:latin typeface="Times" pitchFamily="2" charset="0"/>
                  <a:ea typeface="ＭＳ Ｐゴシック" panose="020B0600070205080204" pitchFamily="34" charset="-128"/>
                </a:rPr>
                <a:t>doc3</a:t>
              </a:r>
              <a:endParaRPr lang="en-US" altLang="en-US" sz="1800">
                <a:solidFill>
                  <a:srgbClr val="C00000"/>
                </a:solidFill>
                <a:latin typeface="Times" pitchFamily="2" charset="0"/>
                <a:ea typeface="ＭＳ Ｐゴシック" panose="020B0600070205080204" pitchFamily="34" charset="-128"/>
              </a:endParaRPr>
            </a:p>
          </p:txBody>
        </p:sp>
      </p:grpSp>
    </p:spTree>
    <p:extLst>
      <p:ext uri="{BB962C8B-B14F-4D97-AF65-F5344CB8AC3E}">
        <p14:creationId xmlns:p14="http://schemas.microsoft.com/office/powerpoint/2010/main" val="3725851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24AFECC4-3E4F-5241-8EF5-FF6C0111F658}"/>
              </a:ext>
            </a:extLst>
          </p:cNvPr>
          <p:cNvSpPr>
            <a:spLocks noGrp="1" noChangeArrowheads="1"/>
          </p:cNvSpPr>
          <p:nvPr>
            <p:ph type="title"/>
          </p:nvPr>
        </p:nvSpPr>
        <p:spPr/>
        <p:txBody>
          <a:bodyPr/>
          <a:lstStyle/>
          <a:p>
            <a:r>
              <a:rPr lang="en-US" altLang="en-US"/>
              <a:t>TF </a:t>
            </a:r>
            <a:r>
              <a:rPr lang="en-US" altLang="en-US">
                <a:sym typeface="Symbol" pitchFamily="2" charset="2"/>
              </a:rPr>
              <a:t></a:t>
            </a:r>
            <a:r>
              <a:rPr lang="en-US" altLang="en-US"/>
              <a:t> IDF</a:t>
            </a:r>
          </a:p>
        </p:txBody>
      </p:sp>
      <p:sp>
        <p:nvSpPr>
          <p:cNvPr id="61443" name="Rectangle 3">
            <a:extLst>
              <a:ext uri="{FF2B5EF4-FFF2-40B4-BE49-F238E27FC236}">
                <a16:creationId xmlns:a16="http://schemas.microsoft.com/office/drawing/2014/main" id="{4E930A2D-1291-9445-AB91-4E58BF046D84}"/>
              </a:ext>
            </a:extLst>
          </p:cNvPr>
          <p:cNvSpPr>
            <a:spLocks noGrp="1" noChangeArrowheads="1"/>
          </p:cNvSpPr>
          <p:nvPr>
            <p:ph type="body" idx="1"/>
          </p:nvPr>
        </p:nvSpPr>
        <p:spPr>
          <a:xfrm>
            <a:off x="38100" y="1220392"/>
            <a:ext cx="7277100" cy="3394472"/>
          </a:xfrm>
        </p:spPr>
        <p:txBody>
          <a:bodyPr>
            <a:normAutofit/>
          </a:bodyPr>
          <a:lstStyle/>
          <a:p>
            <a:r>
              <a:rPr lang="en-US" altLang="en-US" sz="1600" dirty="0"/>
              <a:t>Simple occurrence counts aren’t good term weights</a:t>
            </a:r>
          </a:p>
          <a:p>
            <a:pPr lvl="1"/>
            <a:r>
              <a:rPr lang="en-US" altLang="en-US" sz="1400" dirty="0"/>
              <a:t>Want to favor </a:t>
            </a:r>
            <a:r>
              <a:rPr lang="en-US" altLang="en-US" sz="1400" b="1" dirty="0">
                <a:solidFill>
                  <a:schemeClr val="accent1">
                    <a:lumMod val="60000"/>
                    <a:lumOff val="40000"/>
                  </a:schemeClr>
                </a:solidFill>
              </a:rPr>
              <a:t>repeated</a:t>
            </a:r>
            <a:r>
              <a:rPr lang="en-US" altLang="en-US" sz="1400" dirty="0">
                <a:solidFill>
                  <a:schemeClr val="accent1">
                    <a:lumMod val="60000"/>
                    <a:lumOff val="40000"/>
                  </a:schemeClr>
                </a:solidFill>
              </a:rPr>
              <a:t> </a:t>
            </a:r>
            <a:r>
              <a:rPr lang="en-US" altLang="en-US" sz="1400" dirty="0"/>
              <a:t>terms in this doc</a:t>
            </a:r>
          </a:p>
          <a:p>
            <a:pPr lvl="1"/>
            <a:r>
              <a:rPr lang="en-US" altLang="en-US" sz="1400" dirty="0"/>
              <a:t>Want to favor </a:t>
            </a:r>
            <a:r>
              <a:rPr lang="en-US" altLang="en-US" sz="1400" b="1" dirty="0">
                <a:solidFill>
                  <a:srgbClr val="FF0000"/>
                </a:solidFill>
              </a:rPr>
              <a:t>unusual</a:t>
            </a:r>
            <a:r>
              <a:rPr lang="en-US" altLang="en-US" sz="1400" dirty="0">
                <a:solidFill>
                  <a:srgbClr val="FF0000"/>
                </a:solidFill>
              </a:rPr>
              <a:t> </a:t>
            </a:r>
            <a:r>
              <a:rPr lang="en-US" altLang="en-US" sz="1400" dirty="0"/>
              <a:t>words in this doc</a:t>
            </a:r>
          </a:p>
          <a:p>
            <a:r>
              <a:rPr lang="en-US" altLang="en-US" sz="1600" dirty="0"/>
              <a:t>TF </a:t>
            </a:r>
            <a:r>
              <a:rPr lang="en-US" altLang="en-US" sz="1600" dirty="0">
                <a:sym typeface="Symbol" pitchFamily="2" charset="2"/>
              </a:rPr>
              <a:t></a:t>
            </a:r>
            <a:r>
              <a:rPr lang="en-US" altLang="en-US" sz="1600" dirty="0"/>
              <a:t> IDF (Term Frequency </a:t>
            </a:r>
            <a:r>
              <a:rPr lang="en-US" altLang="en-US" sz="1600" dirty="0">
                <a:sym typeface="Symbol" pitchFamily="2" charset="2"/>
              </a:rPr>
              <a:t></a:t>
            </a:r>
            <a:r>
              <a:rPr lang="en-US" altLang="en-US" sz="1600" dirty="0"/>
              <a:t> Inverse Doc Frequency)</a:t>
            </a:r>
          </a:p>
          <a:p>
            <a:pPr lvl="1"/>
            <a:r>
              <a:rPr lang="en-US" altLang="en-US" sz="1400" dirty="0"/>
              <a:t>For each doc d</a:t>
            </a:r>
          </a:p>
          <a:p>
            <a:pPr lvl="2"/>
            <a:r>
              <a:rPr lang="en-US" altLang="en-US" sz="1200" b="1" dirty="0" err="1">
                <a:solidFill>
                  <a:srgbClr val="00B050"/>
                </a:solidFill>
              </a:rPr>
              <a:t>DocTermRank</a:t>
            </a:r>
            <a:r>
              <a:rPr lang="en-US" altLang="en-US" sz="1200" b="1" dirty="0">
                <a:solidFill>
                  <a:srgbClr val="00B050"/>
                </a:solidFill>
              </a:rPr>
              <a:t> =</a:t>
            </a:r>
            <a:r>
              <a:rPr lang="en-US" altLang="en-US" sz="1200" dirty="0"/>
              <a:t> </a:t>
            </a:r>
            <a:br>
              <a:rPr lang="en-US" altLang="en-US" sz="1200" dirty="0"/>
            </a:br>
            <a:r>
              <a:rPr lang="en-US" altLang="en-US" sz="1200" dirty="0"/>
              <a:t>    </a:t>
            </a:r>
            <a:r>
              <a:rPr lang="en-US" altLang="en-US" sz="1200" b="1" dirty="0">
                <a:solidFill>
                  <a:schemeClr val="accent1">
                    <a:lumMod val="60000"/>
                    <a:lumOff val="40000"/>
                  </a:schemeClr>
                </a:solidFill>
              </a:rPr>
              <a:t>#occurrences of t in d                                    </a:t>
            </a:r>
            <a:r>
              <a:rPr lang="en-US" altLang="en-US" sz="1200" dirty="0">
                <a:solidFill>
                  <a:schemeClr val="accent1">
                    <a:lumMod val="60000"/>
                    <a:lumOff val="40000"/>
                  </a:schemeClr>
                </a:solidFill>
              </a:rPr>
              <a:t>TF</a:t>
            </a:r>
            <a:br>
              <a:rPr lang="en-US" altLang="en-US" sz="1200" dirty="0">
                <a:solidFill>
                  <a:schemeClr val="accent1">
                    <a:lumMod val="60000"/>
                    <a:lumOff val="40000"/>
                  </a:schemeClr>
                </a:solidFill>
              </a:rPr>
            </a:br>
            <a:r>
              <a:rPr lang="en-US" altLang="en-US" sz="1200" dirty="0"/>
              <a:t>  </a:t>
            </a:r>
            <a:r>
              <a:rPr lang="en-US" altLang="en-US" sz="1200" dirty="0">
                <a:solidFill>
                  <a:srgbClr val="FF0000"/>
                </a:solidFill>
                <a:sym typeface="Symbol" pitchFamily="2" charset="2"/>
              </a:rPr>
              <a:t> log((total #docs)/(#docs with this term))       IDF</a:t>
            </a:r>
          </a:p>
          <a:p>
            <a:r>
              <a:rPr lang="en-US" altLang="en-US" sz="1600" dirty="0"/>
              <a:t>Modifies our vector space</a:t>
            </a:r>
          </a:p>
          <a:p>
            <a:pPr lvl="1"/>
            <a:r>
              <a:rPr lang="en-US" altLang="en-US" sz="1400" dirty="0"/>
              <a:t>Instead of using raw counts (TF) in the vector, use </a:t>
            </a:r>
            <a:r>
              <a:rPr lang="en-US" altLang="en-US" sz="1400" dirty="0" err="1"/>
              <a:t>DocTermRank</a:t>
            </a:r>
            <a:r>
              <a:rPr lang="en-US" altLang="en-US" sz="1400" dirty="0"/>
              <a:t> (</a:t>
            </a:r>
            <a:r>
              <a:rPr lang="en-US" altLang="en-US" sz="1400" dirty="0" err="1"/>
              <a:t>TF</a:t>
            </a:r>
            <a:r>
              <a:rPr lang="en-US" altLang="en-US" sz="1400" dirty="0" err="1">
                <a:sym typeface="Symbol" pitchFamily="2" charset="2"/>
              </a:rPr>
              <a:t>log</a:t>
            </a:r>
            <a:r>
              <a:rPr lang="en-US" altLang="en-US" sz="1400" dirty="0">
                <a:sym typeface="Symbol" pitchFamily="2" charset="2"/>
              </a:rPr>
              <a:t>(</a:t>
            </a:r>
            <a:r>
              <a:rPr lang="en-US" altLang="en-US" sz="1400" dirty="0"/>
              <a:t>IDF))</a:t>
            </a:r>
          </a:p>
          <a:p>
            <a:pPr lvl="1"/>
            <a:r>
              <a:rPr lang="en-US" altLang="en-US" sz="1400" dirty="0"/>
              <a:t>And cosine similarity in that space</a:t>
            </a:r>
          </a:p>
        </p:txBody>
      </p:sp>
      <p:sp>
        <p:nvSpPr>
          <p:cNvPr id="29702" name="AutoShape 6" descr="log damps out idf. What is the idf&#13;&#10;of a term that&#13;&#10;occurs in all&#13;&#10;of the docs?&#13;&#10;In almost no docs?&#13;&#10;" title="More info on what #occurenances means">
            <a:extLst>
              <a:ext uri="{FF2B5EF4-FFF2-40B4-BE49-F238E27FC236}">
                <a16:creationId xmlns:a16="http://schemas.microsoft.com/office/drawing/2014/main" id="{63EF8C1C-046C-C245-B409-75476DEFBC58}"/>
              </a:ext>
            </a:extLst>
          </p:cNvPr>
          <p:cNvSpPr>
            <a:spLocks/>
          </p:cNvSpPr>
          <p:nvPr/>
        </p:nvSpPr>
        <p:spPr bwMode="auto">
          <a:xfrm>
            <a:off x="7038976" y="1101329"/>
            <a:ext cx="1647825" cy="1477328"/>
          </a:xfrm>
          <a:prstGeom prst="borderCallout1">
            <a:avLst>
              <a:gd name="adj1" fmla="val 7032"/>
              <a:gd name="adj2" fmla="val -3468"/>
              <a:gd name="adj3" fmla="val 130068"/>
              <a:gd name="adj4" fmla="val -327488"/>
            </a:avLst>
          </a:prstGeom>
          <a:solidFill>
            <a:schemeClr val="tx2"/>
          </a:solidFill>
          <a:ln w="9525">
            <a:solidFill>
              <a:schemeClr val="tx1"/>
            </a:solidFill>
            <a:miter lim="800000"/>
            <a:headEnd/>
            <a:tailEnd/>
          </a:ln>
        </p:spPr>
        <p:txBody>
          <a:bodyPr>
            <a:spAutoFit/>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algn="ctr" eaLnBrk="1" hangingPunct="1"/>
            <a:r>
              <a:rPr lang="en-US" altLang="en-US" sz="1500" i="1" dirty="0">
                <a:solidFill>
                  <a:schemeClr val="bg1"/>
                </a:solidFill>
                <a:latin typeface="Times New Roman" panose="02020603050405020304" pitchFamily="18" charset="0"/>
              </a:rPr>
              <a:t>log damps out </a:t>
            </a:r>
            <a:r>
              <a:rPr lang="en-US" altLang="en-US" sz="1500" i="1" dirty="0" err="1">
                <a:solidFill>
                  <a:schemeClr val="bg1"/>
                </a:solidFill>
                <a:latin typeface="Times New Roman" panose="02020603050405020304" pitchFamily="18" charset="0"/>
              </a:rPr>
              <a:t>idf</a:t>
            </a:r>
            <a:r>
              <a:rPr lang="en-US" altLang="en-US" sz="1500" i="1" dirty="0">
                <a:solidFill>
                  <a:schemeClr val="bg1"/>
                </a:solidFill>
                <a:latin typeface="Times New Roman" panose="02020603050405020304" pitchFamily="18" charset="0"/>
              </a:rPr>
              <a:t>. What is the </a:t>
            </a:r>
            <a:r>
              <a:rPr lang="en-US" altLang="en-US" sz="1500" i="1" dirty="0" err="1">
                <a:solidFill>
                  <a:schemeClr val="bg1"/>
                </a:solidFill>
                <a:latin typeface="Times New Roman" panose="02020603050405020304" pitchFamily="18" charset="0"/>
              </a:rPr>
              <a:t>idf</a:t>
            </a:r>
            <a:endParaRPr lang="en-US" altLang="en-US" sz="1500" i="1" dirty="0">
              <a:solidFill>
                <a:schemeClr val="bg1"/>
              </a:solidFill>
              <a:latin typeface="Times New Roman" panose="02020603050405020304" pitchFamily="18" charset="0"/>
            </a:endParaRPr>
          </a:p>
          <a:p>
            <a:pPr algn="ctr" eaLnBrk="1" hangingPunct="1"/>
            <a:r>
              <a:rPr lang="en-US" altLang="en-US" sz="1500" i="1" dirty="0">
                <a:solidFill>
                  <a:schemeClr val="bg1"/>
                </a:solidFill>
                <a:latin typeface="Times New Roman" panose="02020603050405020304" pitchFamily="18" charset="0"/>
              </a:rPr>
              <a:t>of a term that</a:t>
            </a:r>
          </a:p>
          <a:p>
            <a:pPr algn="ctr" eaLnBrk="1" hangingPunct="1"/>
            <a:r>
              <a:rPr lang="en-US" altLang="en-US" sz="1500" i="1" dirty="0">
                <a:solidFill>
                  <a:schemeClr val="bg1"/>
                </a:solidFill>
                <a:latin typeface="Times New Roman" panose="02020603050405020304" pitchFamily="18" charset="0"/>
              </a:rPr>
              <a:t>occurs in all</a:t>
            </a:r>
          </a:p>
          <a:p>
            <a:pPr algn="ctr" eaLnBrk="1" hangingPunct="1"/>
            <a:r>
              <a:rPr lang="en-US" altLang="en-US" sz="1500" i="1" dirty="0">
                <a:solidFill>
                  <a:schemeClr val="bg1"/>
                </a:solidFill>
                <a:latin typeface="Times New Roman" panose="02020603050405020304" pitchFamily="18" charset="0"/>
              </a:rPr>
              <a:t>of the docs?</a:t>
            </a:r>
          </a:p>
          <a:p>
            <a:pPr algn="ctr" eaLnBrk="1" hangingPunct="1"/>
            <a:r>
              <a:rPr lang="en-US" altLang="en-US" sz="1500" i="1" dirty="0">
                <a:solidFill>
                  <a:schemeClr val="bg1"/>
                </a:solidFill>
                <a:latin typeface="Times New Roman" panose="02020603050405020304" pitchFamily="18" charset="0"/>
              </a:rPr>
              <a:t>In only 1 doc?</a:t>
            </a:r>
            <a:endParaRPr lang="en-US" altLang="en-US" sz="900" i="1" dirty="0">
              <a:solidFill>
                <a:schemeClr val="bg1"/>
              </a:solidFill>
              <a:latin typeface="Times New Roman" panose="02020603050405020304" pitchFamily="18" charset="0"/>
            </a:endParaRPr>
          </a:p>
        </p:txBody>
      </p:sp>
    </p:spTree>
    <p:extLst>
      <p:ext uri="{BB962C8B-B14F-4D97-AF65-F5344CB8AC3E}">
        <p14:creationId xmlns:p14="http://schemas.microsoft.com/office/powerpoint/2010/main" val="3625374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wipe(left)">
                                      <p:cBhvr>
                                        <p:cTn id="7" dur="500"/>
                                        <p:tgtEl>
                                          <p:spTgt spid="29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a:extLst>
              <a:ext uri="{FF2B5EF4-FFF2-40B4-BE49-F238E27FC236}">
                <a16:creationId xmlns:a16="http://schemas.microsoft.com/office/drawing/2014/main" id="{3BA938D8-AB56-A147-B66F-109EBC8C5500}"/>
              </a:ext>
            </a:extLst>
          </p:cNvPr>
          <p:cNvSpPr>
            <a:spLocks noGrp="1"/>
          </p:cNvSpPr>
          <p:nvPr>
            <p:ph type="title"/>
          </p:nvPr>
        </p:nvSpPr>
        <p:spPr/>
        <p:txBody>
          <a:bodyPr/>
          <a:lstStyle/>
          <a:p>
            <a:r>
              <a:rPr lang="en-US" altLang="en-US" dirty="0"/>
              <a:t>Indexing TF </a:t>
            </a:r>
            <a:r>
              <a:rPr lang="en-US" altLang="en-US" dirty="0">
                <a:sym typeface="Symbol" pitchFamily="2" charset="2"/>
              </a:rPr>
              <a:t></a:t>
            </a:r>
            <a:r>
              <a:rPr lang="en-US" altLang="en-US" dirty="0"/>
              <a:t> IDF</a:t>
            </a:r>
          </a:p>
        </p:txBody>
      </p:sp>
      <p:sp>
        <p:nvSpPr>
          <p:cNvPr id="23555" name="Content Placeholder 2">
            <a:extLst>
              <a:ext uri="{FF2B5EF4-FFF2-40B4-BE49-F238E27FC236}">
                <a16:creationId xmlns:a16="http://schemas.microsoft.com/office/drawing/2014/main" id="{16550459-F866-304B-8853-9CCF26461958}"/>
              </a:ext>
            </a:extLst>
          </p:cNvPr>
          <p:cNvSpPr>
            <a:spLocks noGrp="1"/>
          </p:cNvSpPr>
          <p:nvPr>
            <p:ph idx="1"/>
          </p:nvPr>
        </p:nvSpPr>
        <p:spPr/>
        <p:txBody>
          <a:bodyPr/>
          <a:lstStyle/>
          <a:p>
            <a:r>
              <a:rPr lang="en-US" altLang="en-US" dirty="0"/>
              <a:t>Let’</a:t>
            </a:r>
            <a:r>
              <a:rPr lang="en-US" altLang="ja-JP" dirty="0"/>
              <a:t>s add some more to our schema</a:t>
            </a:r>
          </a:p>
          <a:p>
            <a:pPr lvl="1"/>
            <a:r>
              <a:rPr lang="en-US" altLang="en-US" dirty="0"/>
              <a:t>Table </a:t>
            </a:r>
            <a:r>
              <a:rPr lang="en-US" altLang="en-US" b="1" dirty="0" err="1"/>
              <a:t>TermInfo</a:t>
            </a:r>
            <a:r>
              <a:rPr lang="en-US" altLang="en-US" dirty="0"/>
              <a:t>(term string, </a:t>
            </a:r>
            <a:r>
              <a:rPr lang="en-US" altLang="en-US" dirty="0" err="1"/>
              <a:t>numDocs</a:t>
            </a:r>
            <a:r>
              <a:rPr lang="en-US" altLang="en-US" dirty="0"/>
              <a:t> </a:t>
            </a:r>
            <a:r>
              <a:rPr lang="en-US" altLang="en-US" dirty="0" err="1"/>
              <a:t>int</a:t>
            </a:r>
            <a:r>
              <a:rPr lang="en-US" altLang="en-US" dirty="0"/>
              <a:t>).  </a:t>
            </a:r>
            <a:br>
              <a:rPr lang="en-US" altLang="en-US" dirty="0"/>
            </a:br>
            <a:r>
              <a:rPr lang="en-US" altLang="en-US" dirty="0"/>
              <a:t>(Denominator of IDF)</a:t>
            </a:r>
          </a:p>
          <a:p>
            <a:pPr lvl="2"/>
            <a:r>
              <a:rPr lang="en-US" altLang="en-US" dirty="0"/>
              <a:t>This is a </a:t>
            </a:r>
            <a:r>
              <a:rPr lang="ja-JP" altLang="en-US" dirty="0"/>
              <a:t>“</a:t>
            </a:r>
            <a:r>
              <a:rPr lang="en-US" altLang="ja-JP" dirty="0"/>
              <a:t>materialized</a:t>
            </a:r>
            <a:r>
              <a:rPr lang="ja-JP" altLang="en-US" dirty="0"/>
              <a:t>”</a:t>
            </a:r>
            <a:r>
              <a:rPr lang="en-US" altLang="ja-JP" dirty="0"/>
              <a:t> view on the </a:t>
            </a:r>
            <a:r>
              <a:rPr lang="en-US" altLang="ja-JP" dirty="0" err="1"/>
              <a:t>invertedFile</a:t>
            </a:r>
            <a:r>
              <a:rPr lang="en-US" altLang="ja-JP" dirty="0"/>
              <a:t> table. </a:t>
            </a:r>
          </a:p>
          <a:p>
            <a:pPr lvl="2"/>
            <a:r>
              <a:rPr lang="en-US" altLang="en-US" dirty="0"/>
              <a:t>(You should write down the SQL for the view)</a:t>
            </a:r>
          </a:p>
          <a:p>
            <a:pPr lvl="1"/>
            <a:r>
              <a:rPr lang="en-US" altLang="en-US" dirty="0"/>
              <a:t>Table </a:t>
            </a:r>
            <a:r>
              <a:rPr lang="en-US" altLang="en-US" b="1" dirty="0" err="1"/>
              <a:t>InvertedFile</a:t>
            </a:r>
            <a:r>
              <a:rPr lang="en-US" altLang="en-US" dirty="0"/>
              <a:t>(term string, </a:t>
            </a:r>
            <a:r>
              <a:rPr lang="en-US" altLang="en-US" dirty="0" err="1"/>
              <a:t>docID</a:t>
            </a:r>
            <a:r>
              <a:rPr lang="en-US" altLang="en-US" dirty="0"/>
              <a:t> int64, </a:t>
            </a:r>
            <a:r>
              <a:rPr lang="en-US" altLang="en-US" b="1" dirty="0" err="1">
                <a:solidFill>
                  <a:srgbClr val="00B050"/>
                </a:solidFill>
              </a:rPr>
              <a:t>DocTermRank</a:t>
            </a:r>
            <a:r>
              <a:rPr lang="en-US" altLang="en-US" b="1" dirty="0">
                <a:solidFill>
                  <a:srgbClr val="00B050"/>
                </a:solidFill>
              </a:rPr>
              <a:t> float</a:t>
            </a:r>
            <a:r>
              <a:rPr lang="en-US" altLang="en-US" dirty="0"/>
              <a:t>)</a:t>
            </a:r>
          </a:p>
          <a:p>
            <a:pPr lvl="2"/>
            <a:r>
              <a:rPr lang="en-US" altLang="en-US" dirty="0"/>
              <a:t>i.e. store </a:t>
            </a:r>
            <a:r>
              <a:rPr lang="en-US" altLang="en-US" dirty="0" err="1"/>
              <a:t>TFxIDF</a:t>
            </a:r>
            <a:r>
              <a:rPr lang="en-US" altLang="en-US" dirty="0"/>
              <a:t> with string per doc</a:t>
            </a:r>
          </a:p>
          <a:p>
            <a:pPr lvl="2"/>
            <a:endParaRPr lang="en-US" altLang="en-US" dirty="0"/>
          </a:p>
        </p:txBody>
      </p:sp>
    </p:spTree>
    <p:extLst>
      <p:ext uri="{BB962C8B-B14F-4D97-AF65-F5344CB8AC3E}">
        <p14:creationId xmlns:p14="http://schemas.microsoft.com/office/powerpoint/2010/main" val="3479785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TFxIDF</a:t>
            </a:r>
            <a:r>
              <a:rPr lang="en-US" dirty="0"/>
              <a:t> for Query Terms</a:t>
            </a:r>
          </a:p>
        </p:txBody>
      </p:sp>
      <p:sp>
        <p:nvSpPr>
          <p:cNvPr id="3" name="Content Placeholder 2"/>
          <p:cNvSpPr>
            <a:spLocks noGrp="1"/>
          </p:cNvSpPr>
          <p:nvPr>
            <p:ph idx="1"/>
          </p:nvPr>
        </p:nvSpPr>
        <p:spPr/>
        <p:txBody>
          <a:bodyPr/>
          <a:lstStyle/>
          <a:p>
            <a:r>
              <a:rPr lang="en-US" dirty="0"/>
              <a:t>Given a “query doc” like </a:t>
            </a:r>
            <a:r>
              <a:rPr lang="en-US" altLang="ja-JP" b="1" dirty="0">
                <a:solidFill>
                  <a:schemeClr val="accent1"/>
                </a:solidFill>
                <a:latin typeface="Tahoma" panose="020B0604030504040204" pitchFamily="34" charset="0"/>
              </a:rPr>
              <a:t>Berkeley</a:t>
            </a:r>
            <a:r>
              <a:rPr lang="en-US" altLang="ja-JP" b="1" dirty="0">
                <a:solidFill>
                  <a:srgbClr val="FF0000"/>
                </a:solidFill>
                <a:latin typeface="Tahoma" panose="020B0604030504040204" pitchFamily="34" charset="0"/>
              </a:rPr>
              <a:t> </a:t>
            </a:r>
            <a:r>
              <a:rPr lang="en-US" altLang="ja-JP" b="1" dirty="0">
                <a:solidFill>
                  <a:srgbClr val="008000"/>
                </a:solidFill>
                <a:latin typeface="Tahoma" panose="020B0604030504040204" pitchFamily="34" charset="0"/>
              </a:rPr>
              <a:t>Database </a:t>
            </a:r>
            <a:r>
              <a:rPr lang="en-US" altLang="ja-JP" b="1" dirty="0">
                <a:solidFill>
                  <a:srgbClr val="FF0000"/>
                </a:solidFill>
                <a:latin typeface="Tahoma" panose="020B0604030504040204" pitchFamily="34" charset="0"/>
              </a:rPr>
              <a:t>Research</a:t>
            </a:r>
            <a:endParaRPr lang="en-US" dirty="0"/>
          </a:p>
          <a:p>
            <a:pPr lvl="1"/>
            <a:r>
              <a:rPr lang="en-US" dirty="0"/>
              <a:t>We can compute </a:t>
            </a:r>
            <a:r>
              <a:rPr lang="en-US" dirty="0" err="1"/>
              <a:t>DocTermRank</a:t>
            </a:r>
            <a:r>
              <a:rPr lang="en-US" dirty="0"/>
              <a:t> for each term quickly:</a:t>
            </a:r>
          </a:p>
          <a:p>
            <a:pPr lvl="1"/>
            <a:r>
              <a:rPr lang="en-US" dirty="0" err="1"/>
              <a:t>E.g</a:t>
            </a:r>
            <a:r>
              <a:rPr lang="en-US" dirty="0"/>
              <a:t> the </a:t>
            </a:r>
            <a:r>
              <a:rPr lang="en-US" dirty="0" err="1"/>
              <a:t>DocTermRank</a:t>
            </a:r>
            <a:r>
              <a:rPr lang="en-US" dirty="0"/>
              <a:t> for </a:t>
            </a:r>
            <a:r>
              <a:rPr lang="en-US" altLang="ja-JP" b="1" dirty="0">
                <a:solidFill>
                  <a:schemeClr val="accent1"/>
                </a:solidFill>
                <a:latin typeface="Tahoma" panose="020B0604030504040204" pitchFamily="34" charset="0"/>
              </a:rPr>
              <a:t>Berkeley</a:t>
            </a:r>
            <a:r>
              <a:rPr lang="en-US" dirty="0"/>
              <a:t>:</a:t>
            </a:r>
          </a:p>
          <a:p>
            <a:pPr lvl="2"/>
            <a:r>
              <a:rPr lang="en-US" altLang="ja-JP" dirty="0">
                <a:ea typeface="Helvetica Neue" charset="0"/>
                <a:cs typeface="Helvetica Neue" charset="0"/>
              </a:rPr>
              <a:t>TF = 1 (by examining the query)</a:t>
            </a:r>
          </a:p>
          <a:p>
            <a:pPr lvl="2"/>
            <a:r>
              <a:rPr lang="en-US" altLang="ja-JP" dirty="0">
                <a:ea typeface="Helvetica Neue" charset="0"/>
                <a:cs typeface="Helvetica Neue" charset="0"/>
              </a:rPr>
              <a:t>log(IDF): </a:t>
            </a:r>
            <a:br>
              <a:rPr lang="en-US" altLang="ja-JP" dirty="0">
                <a:ea typeface="Helvetica Neue" charset="0"/>
                <a:cs typeface="Helvetica Neue" charset="0"/>
              </a:rPr>
            </a:br>
            <a:r>
              <a:rPr lang="en-US" altLang="ja-JP" dirty="0">
                <a:latin typeface="Menlo" charset="0"/>
                <a:ea typeface="Menlo" charset="0"/>
                <a:cs typeface="Menlo" charset="0"/>
              </a:rPr>
              <a:t>SELECT log(</a:t>
            </a:r>
            <a:r>
              <a:rPr lang="en-US" altLang="ja-JP" i="1" dirty="0" err="1">
                <a:latin typeface="Menlo" charset="0"/>
                <a:ea typeface="Menlo" charset="0"/>
                <a:cs typeface="Menlo" charset="0"/>
              </a:rPr>
              <a:t>totalDocs</a:t>
            </a:r>
            <a:r>
              <a:rPr lang="en-US" altLang="ja-JP" dirty="0">
                <a:latin typeface="Menlo" charset="0"/>
                <a:ea typeface="Menlo" charset="0"/>
                <a:cs typeface="Menlo" charset="0"/>
              </a:rPr>
              <a:t>/</a:t>
            </a:r>
            <a:r>
              <a:rPr lang="en-US" altLang="ja-JP" dirty="0" err="1">
                <a:latin typeface="Menlo" charset="0"/>
                <a:ea typeface="Menlo" charset="0"/>
                <a:cs typeface="Menlo" charset="0"/>
              </a:rPr>
              <a:t>numDocs</a:t>
            </a:r>
            <a:r>
              <a:rPr lang="en-US" altLang="ja-JP" dirty="0">
                <a:latin typeface="Menlo" charset="0"/>
                <a:ea typeface="Menlo" charset="0"/>
                <a:cs typeface="Menlo" charset="0"/>
              </a:rPr>
              <a:t>)</a:t>
            </a:r>
            <a:br>
              <a:rPr lang="en-US" altLang="ja-JP" dirty="0">
                <a:latin typeface="Menlo" charset="0"/>
                <a:ea typeface="Menlo" charset="0"/>
                <a:cs typeface="Menlo" charset="0"/>
              </a:rPr>
            </a:br>
            <a:r>
              <a:rPr lang="en-US" altLang="ja-JP" dirty="0">
                <a:latin typeface="Menlo" charset="0"/>
                <a:ea typeface="Menlo" charset="0"/>
                <a:cs typeface="Menlo" charset="0"/>
              </a:rPr>
              <a:t>  FROM </a:t>
            </a:r>
            <a:r>
              <a:rPr lang="en-US" altLang="ja-JP" b="1" dirty="0" err="1">
                <a:latin typeface="Menlo" charset="0"/>
                <a:ea typeface="Menlo" charset="0"/>
                <a:cs typeface="Menlo" charset="0"/>
              </a:rPr>
              <a:t>TermInfo</a:t>
            </a:r>
            <a:r>
              <a:rPr lang="en-US" altLang="ja-JP" b="1" dirty="0">
                <a:latin typeface="Menlo" charset="0"/>
                <a:ea typeface="Menlo" charset="0"/>
                <a:cs typeface="Menlo" charset="0"/>
              </a:rPr>
              <a:t>;</a:t>
            </a:r>
          </a:p>
          <a:p>
            <a:pPr lvl="3"/>
            <a:r>
              <a:rPr lang="en-US" altLang="ja-JP" sz="1600" dirty="0">
                <a:latin typeface="Helvetica Neue" charset="0"/>
                <a:ea typeface="Helvetica Neue" charset="0"/>
                <a:cs typeface="Helvetica Neue" charset="0"/>
              </a:rPr>
              <a:t>Where </a:t>
            </a:r>
            <a:r>
              <a:rPr lang="en-US" altLang="ja-JP" sz="1600" i="1" dirty="0" err="1">
                <a:latin typeface="Helvetica Neue" charset="0"/>
                <a:ea typeface="Helvetica Neue" charset="0"/>
                <a:cs typeface="Helvetica Neue" charset="0"/>
              </a:rPr>
              <a:t>totalDocs</a:t>
            </a:r>
            <a:r>
              <a:rPr lang="en-US" altLang="ja-JP" sz="1600" dirty="0">
                <a:latin typeface="Helvetica Neue" charset="0"/>
                <a:ea typeface="Helvetica Neue" charset="0"/>
                <a:cs typeface="Helvetica Neue" charset="0"/>
              </a:rPr>
              <a:t> is the total number of docs in the corpus</a:t>
            </a:r>
          </a:p>
          <a:p>
            <a:pPr lvl="1"/>
            <a:r>
              <a:rPr lang="en-US" dirty="0"/>
              <a:t>Call this </a:t>
            </a:r>
            <a:r>
              <a:rPr lang="en-US" sz="1600" dirty="0">
                <a:latin typeface="Menlo" charset="0"/>
                <a:ea typeface="Menlo" charset="0"/>
                <a:cs typeface="Menlo" charset="0"/>
              </a:rPr>
              <a:t>Berkeley-</a:t>
            </a:r>
            <a:r>
              <a:rPr lang="en-US" sz="1600" dirty="0" err="1">
                <a:latin typeface="Menlo" charset="0"/>
                <a:ea typeface="Menlo" charset="0"/>
                <a:cs typeface="Menlo" charset="0"/>
              </a:rPr>
              <a:t>querytermrank</a:t>
            </a:r>
            <a:endParaRPr lang="en-US" dirty="0">
              <a:latin typeface="Menlo" charset="0"/>
              <a:ea typeface="Menlo" charset="0"/>
              <a:cs typeface="Menlo" charset="0"/>
            </a:endParaRPr>
          </a:p>
        </p:txBody>
      </p:sp>
    </p:spTree>
    <p:extLst>
      <p:ext uri="{BB962C8B-B14F-4D97-AF65-F5344CB8AC3E}">
        <p14:creationId xmlns:p14="http://schemas.microsoft.com/office/powerpoint/2010/main" val="4078397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6" name="Rectangle 2">
            <a:extLst>
              <a:ext uri="{FF2B5EF4-FFF2-40B4-BE49-F238E27FC236}">
                <a16:creationId xmlns:a16="http://schemas.microsoft.com/office/drawing/2014/main" id="{FDAD2976-6CED-C94D-ABF1-268EF17390B4}"/>
              </a:ext>
            </a:extLst>
          </p:cNvPr>
          <p:cNvSpPr>
            <a:spLocks noGrp="1" noChangeArrowheads="1"/>
          </p:cNvSpPr>
          <p:nvPr>
            <p:ph type="title"/>
          </p:nvPr>
        </p:nvSpPr>
        <p:spPr/>
        <p:txBody>
          <a:bodyPr/>
          <a:lstStyle/>
          <a:p>
            <a:r>
              <a:rPr lang="en-US" altLang="en-US" dirty="0"/>
              <a:t>In SQL Again…</a:t>
            </a:r>
          </a:p>
        </p:txBody>
      </p:sp>
      <p:sp>
        <p:nvSpPr>
          <p:cNvPr id="31748" name="Rectangle 4">
            <a:extLst>
              <a:ext uri="{FF2B5EF4-FFF2-40B4-BE49-F238E27FC236}">
                <a16:creationId xmlns:a16="http://schemas.microsoft.com/office/drawing/2014/main" id="{56CD2A7D-A21E-F048-B893-CB0876CC9E93}"/>
              </a:ext>
            </a:extLst>
          </p:cNvPr>
          <p:cNvSpPr>
            <a:spLocks noGrp="1" noChangeArrowheads="1"/>
          </p:cNvSpPr>
          <p:nvPr>
            <p:ph type="body" idx="1"/>
          </p:nvPr>
        </p:nvSpPr>
        <p:spPr>
          <a:xfrm>
            <a:off x="674830" y="1175658"/>
            <a:ext cx="6487970" cy="3758292"/>
          </a:xfrm>
        </p:spPr>
        <p:txBody>
          <a:bodyPr>
            <a:noAutofit/>
          </a:bodyPr>
          <a:lstStyle/>
          <a:p>
            <a:pPr marL="0" indent="0">
              <a:buNone/>
              <a:tabLst>
                <a:tab pos="625460" algn="l"/>
              </a:tabLst>
            </a:pPr>
            <a:r>
              <a:rPr lang="en-US" altLang="en-US" sz="1200" b="1" dirty="0">
                <a:latin typeface="Menlo" panose="020B0609030804020204" pitchFamily="49" charset="0"/>
                <a:ea typeface="Menlo" panose="020B0609030804020204" pitchFamily="49" charset="0"/>
                <a:cs typeface="Menlo" panose="020B0609030804020204" pitchFamily="49" charset="0"/>
              </a:rPr>
              <a:t>CREATE VIEW </a:t>
            </a:r>
            <a:r>
              <a:rPr lang="en-US" altLang="en-US" sz="1200" b="1" dirty="0" err="1">
                <a:latin typeface="Menlo" panose="020B0609030804020204" pitchFamily="49" charset="0"/>
                <a:ea typeface="Menlo" panose="020B0609030804020204" pitchFamily="49" charset="0"/>
                <a:cs typeface="Menlo" panose="020B0609030804020204" pitchFamily="49" charset="0"/>
              </a:rPr>
              <a:t>BooleanResult</a:t>
            </a:r>
            <a:r>
              <a:rPr lang="en-US" altLang="en-US" sz="1200" b="1" dirty="0">
                <a:latin typeface="Menlo" panose="020B0609030804020204" pitchFamily="49" charset="0"/>
                <a:ea typeface="Menlo" panose="020B0609030804020204" pitchFamily="49" charset="0"/>
                <a:cs typeface="Menlo" panose="020B0609030804020204" pitchFamily="49" charset="0"/>
              </a:rPr>
              <a:t> AS (</a:t>
            </a:r>
          </a:p>
          <a:p>
            <a:pPr marL="0" indent="0">
              <a:buNone/>
              <a:tabLst>
                <a:tab pos="625460" algn="l"/>
              </a:tabLst>
            </a:pPr>
            <a:r>
              <a:rPr lang="en-US" altLang="en-US" sz="1200" b="1" dirty="0">
                <a:latin typeface="Menlo" panose="020B0609030804020204" pitchFamily="49" charset="0"/>
                <a:ea typeface="Menlo" panose="020B0609030804020204" pitchFamily="49" charset="0"/>
                <a:cs typeface="Menlo" panose="020B0609030804020204" pitchFamily="49" charset="0"/>
              </a:rPr>
              <a:t>SELECT	</a:t>
            </a:r>
            <a:r>
              <a:rPr lang="en-US" altLang="en-US" sz="1200" b="1" dirty="0" err="1">
                <a:latin typeface="Menlo" panose="020B0609030804020204" pitchFamily="49" charset="0"/>
                <a:ea typeface="Menlo" panose="020B0609030804020204" pitchFamily="49" charset="0"/>
                <a:cs typeface="Menlo" panose="020B0609030804020204" pitchFamily="49" charset="0"/>
              </a:rPr>
              <a:t>IB.docID</a:t>
            </a:r>
            <a:r>
              <a:rPr lang="en-US" altLang="en-US" sz="1200" b="1" dirty="0">
                <a:latin typeface="Menlo" panose="020B0609030804020204" pitchFamily="49" charset="0"/>
                <a:ea typeface="Menlo" panose="020B0609030804020204" pitchFamily="49" charset="0"/>
                <a:cs typeface="Menlo" panose="020B0609030804020204" pitchFamily="49" charset="0"/>
              </a:rPr>
              <a:t>, </a:t>
            </a:r>
            <a:r>
              <a:rPr lang="en-US" altLang="en-US" sz="1200" b="1" dirty="0" err="1">
                <a:latin typeface="Menlo" panose="020B0609030804020204" pitchFamily="49" charset="0"/>
                <a:ea typeface="Menlo" panose="020B0609030804020204" pitchFamily="49" charset="0"/>
                <a:cs typeface="Menlo" panose="020B0609030804020204" pitchFamily="49" charset="0"/>
              </a:rPr>
              <a:t>IB.DocTermRank</a:t>
            </a:r>
            <a:r>
              <a:rPr lang="en-US" altLang="en-US" sz="1200" b="1" dirty="0">
                <a:latin typeface="Menlo" panose="020B0609030804020204" pitchFamily="49" charset="0"/>
                <a:ea typeface="Menlo" panose="020B0609030804020204" pitchFamily="49" charset="0"/>
                <a:cs typeface="Menlo" panose="020B0609030804020204" pitchFamily="49" charset="0"/>
              </a:rPr>
              <a:t> as </a:t>
            </a:r>
            <a:r>
              <a:rPr lang="en-US" altLang="en-US" sz="1200" b="1" dirty="0" err="1">
                <a:latin typeface="Menlo" panose="020B0609030804020204" pitchFamily="49" charset="0"/>
                <a:ea typeface="Menlo" panose="020B0609030804020204" pitchFamily="49" charset="0"/>
                <a:cs typeface="Menlo" panose="020B0609030804020204" pitchFamily="49" charset="0"/>
              </a:rPr>
              <a:t>bTFIDF</a:t>
            </a:r>
            <a:r>
              <a:rPr lang="en-US" altLang="en-US" sz="1200" b="1" dirty="0">
                <a:latin typeface="Menlo" panose="020B0609030804020204" pitchFamily="49" charset="0"/>
                <a:ea typeface="Menlo" panose="020B0609030804020204" pitchFamily="49" charset="0"/>
                <a:cs typeface="Menlo" panose="020B0609030804020204" pitchFamily="49" charset="0"/>
              </a:rPr>
              <a:t>,</a:t>
            </a:r>
          </a:p>
          <a:p>
            <a:pPr marL="0" indent="0">
              <a:buNone/>
              <a:tabLst>
                <a:tab pos="625460" algn="l"/>
              </a:tabLst>
            </a:pPr>
            <a:r>
              <a:rPr lang="en-US" altLang="en-US" sz="1200" b="1" dirty="0">
                <a:latin typeface="Menlo" panose="020B0609030804020204" pitchFamily="49" charset="0"/>
                <a:ea typeface="Menlo" panose="020B0609030804020204" pitchFamily="49" charset="0"/>
                <a:cs typeface="Menlo" panose="020B0609030804020204" pitchFamily="49" charset="0"/>
              </a:rPr>
              <a:t>	</a:t>
            </a:r>
            <a:r>
              <a:rPr lang="en-US" altLang="en-US" sz="1200" b="1" dirty="0" err="1">
                <a:latin typeface="Menlo" panose="020B0609030804020204" pitchFamily="49" charset="0"/>
                <a:ea typeface="Menlo" panose="020B0609030804020204" pitchFamily="49" charset="0"/>
                <a:cs typeface="Menlo" panose="020B0609030804020204" pitchFamily="49" charset="0"/>
              </a:rPr>
              <a:t>ID.DocTermRank</a:t>
            </a:r>
            <a:r>
              <a:rPr lang="en-US" altLang="en-US" sz="1200" b="1" dirty="0">
                <a:latin typeface="Menlo" panose="020B0609030804020204" pitchFamily="49" charset="0"/>
                <a:ea typeface="Menlo" panose="020B0609030804020204" pitchFamily="49" charset="0"/>
                <a:cs typeface="Menlo" panose="020B0609030804020204" pitchFamily="49" charset="0"/>
              </a:rPr>
              <a:t> as </a:t>
            </a:r>
            <a:r>
              <a:rPr lang="en-US" altLang="en-US" sz="1200" b="1" dirty="0" err="1">
                <a:latin typeface="Menlo" panose="020B0609030804020204" pitchFamily="49" charset="0"/>
                <a:ea typeface="Menlo" panose="020B0609030804020204" pitchFamily="49" charset="0"/>
                <a:cs typeface="Menlo" panose="020B0609030804020204" pitchFamily="49" charset="0"/>
              </a:rPr>
              <a:t>dTFIDF</a:t>
            </a:r>
            <a:r>
              <a:rPr lang="en-US" altLang="en-US" sz="1200" b="1" dirty="0">
                <a:latin typeface="Menlo" panose="020B0609030804020204" pitchFamily="49" charset="0"/>
                <a:ea typeface="Menlo" panose="020B0609030804020204" pitchFamily="49" charset="0"/>
                <a:cs typeface="Menlo" panose="020B0609030804020204" pitchFamily="49" charset="0"/>
              </a:rPr>
              <a:t>,</a:t>
            </a:r>
          </a:p>
          <a:p>
            <a:pPr marL="0" indent="0">
              <a:buNone/>
              <a:tabLst>
                <a:tab pos="625460" algn="l"/>
              </a:tabLst>
            </a:pPr>
            <a:r>
              <a:rPr lang="en-US" altLang="en-US" sz="1200" b="1" dirty="0">
                <a:latin typeface="Menlo" panose="020B0609030804020204" pitchFamily="49" charset="0"/>
                <a:ea typeface="Menlo" panose="020B0609030804020204" pitchFamily="49" charset="0"/>
                <a:cs typeface="Menlo" panose="020B0609030804020204" pitchFamily="49" charset="0"/>
              </a:rPr>
              <a:t>	</a:t>
            </a:r>
            <a:r>
              <a:rPr lang="en-US" altLang="en-US" sz="1200" b="1" dirty="0" err="1">
                <a:latin typeface="Menlo" panose="020B0609030804020204" pitchFamily="49" charset="0"/>
                <a:ea typeface="Menlo" panose="020B0609030804020204" pitchFamily="49" charset="0"/>
                <a:cs typeface="Menlo" panose="020B0609030804020204" pitchFamily="49" charset="0"/>
              </a:rPr>
              <a:t>IR.DocTermRank</a:t>
            </a:r>
            <a:r>
              <a:rPr lang="en-US" altLang="en-US" sz="1200" b="1" dirty="0">
                <a:latin typeface="Menlo" panose="020B0609030804020204" pitchFamily="49" charset="0"/>
                <a:ea typeface="Menlo" panose="020B0609030804020204" pitchFamily="49" charset="0"/>
                <a:cs typeface="Menlo" panose="020B0609030804020204" pitchFamily="49" charset="0"/>
              </a:rPr>
              <a:t> as </a:t>
            </a:r>
            <a:r>
              <a:rPr lang="en-US" altLang="en-US" sz="1200" b="1" dirty="0" err="1">
                <a:latin typeface="Menlo" panose="020B0609030804020204" pitchFamily="49" charset="0"/>
                <a:ea typeface="Menlo" panose="020B0609030804020204" pitchFamily="49" charset="0"/>
                <a:cs typeface="Menlo" panose="020B0609030804020204" pitchFamily="49" charset="0"/>
              </a:rPr>
              <a:t>rTFIDF</a:t>
            </a:r>
            <a:r>
              <a:rPr lang="en-US" altLang="en-US" sz="1200" b="1" dirty="0">
                <a:latin typeface="Menlo" panose="020B0609030804020204" pitchFamily="49" charset="0"/>
                <a:ea typeface="Menlo" panose="020B0609030804020204" pitchFamily="49" charset="0"/>
                <a:cs typeface="Menlo" panose="020B0609030804020204" pitchFamily="49" charset="0"/>
              </a:rPr>
              <a:t>,</a:t>
            </a:r>
          </a:p>
          <a:p>
            <a:pPr marL="0" indent="0">
              <a:buNone/>
              <a:tabLst>
                <a:tab pos="625460" algn="l"/>
              </a:tabLst>
            </a:pPr>
            <a:r>
              <a:rPr lang="en-US" altLang="en-US" sz="1200" b="1" dirty="0">
                <a:latin typeface="Menlo" panose="020B0609030804020204" pitchFamily="49" charset="0"/>
                <a:ea typeface="Menlo" panose="020B0609030804020204" pitchFamily="49" charset="0"/>
                <a:cs typeface="Menlo" panose="020B0609030804020204" pitchFamily="49" charset="0"/>
              </a:rPr>
              <a:t>FROM 	</a:t>
            </a:r>
            <a:r>
              <a:rPr lang="en-US" altLang="en-US" sz="1200" b="1" dirty="0" err="1">
                <a:latin typeface="Menlo" panose="020B0609030804020204" pitchFamily="49" charset="0"/>
                <a:ea typeface="Menlo" panose="020B0609030804020204" pitchFamily="49" charset="0"/>
                <a:cs typeface="Menlo" panose="020B0609030804020204" pitchFamily="49" charset="0"/>
              </a:rPr>
              <a:t>InvertedFile</a:t>
            </a:r>
            <a:r>
              <a:rPr lang="en-US" altLang="en-US" sz="1200" b="1" dirty="0">
                <a:latin typeface="Menlo" panose="020B0609030804020204" pitchFamily="49" charset="0"/>
                <a:ea typeface="Menlo" panose="020B0609030804020204" pitchFamily="49" charset="0"/>
                <a:cs typeface="Menlo" panose="020B0609030804020204" pitchFamily="49" charset="0"/>
              </a:rPr>
              <a:t> IB, </a:t>
            </a:r>
            <a:r>
              <a:rPr lang="en-US" altLang="en-US" sz="1200" b="1" dirty="0" err="1">
                <a:latin typeface="Menlo" panose="020B0609030804020204" pitchFamily="49" charset="0"/>
                <a:ea typeface="Menlo" panose="020B0609030804020204" pitchFamily="49" charset="0"/>
                <a:cs typeface="Menlo" panose="020B0609030804020204" pitchFamily="49" charset="0"/>
              </a:rPr>
              <a:t>InvertedFile</a:t>
            </a:r>
            <a:r>
              <a:rPr lang="en-US" altLang="en-US" sz="1200" b="1" dirty="0">
                <a:latin typeface="Menlo" panose="020B0609030804020204" pitchFamily="49" charset="0"/>
                <a:ea typeface="Menlo" panose="020B0609030804020204" pitchFamily="49" charset="0"/>
                <a:cs typeface="Menlo" panose="020B0609030804020204" pitchFamily="49" charset="0"/>
              </a:rPr>
              <a:t> ID, </a:t>
            </a:r>
            <a:r>
              <a:rPr lang="en-US" altLang="en-US" sz="1200" b="1" dirty="0" err="1">
                <a:latin typeface="Menlo" panose="020B0609030804020204" pitchFamily="49" charset="0"/>
                <a:ea typeface="Menlo" panose="020B0609030804020204" pitchFamily="49" charset="0"/>
                <a:cs typeface="Menlo" panose="020B0609030804020204" pitchFamily="49" charset="0"/>
              </a:rPr>
              <a:t>InvertedFile</a:t>
            </a:r>
            <a:r>
              <a:rPr lang="en-US" altLang="en-US" sz="1200" b="1" dirty="0">
                <a:latin typeface="Menlo" panose="020B0609030804020204" pitchFamily="49" charset="0"/>
                <a:ea typeface="Menlo" panose="020B0609030804020204" pitchFamily="49" charset="0"/>
                <a:cs typeface="Menlo" panose="020B0609030804020204" pitchFamily="49" charset="0"/>
              </a:rPr>
              <a:t> IR </a:t>
            </a:r>
          </a:p>
          <a:p>
            <a:pPr marL="0" indent="0">
              <a:buNone/>
              <a:tabLst>
                <a:tab pos="625460" algn="l"/>
              </a:tabLst>
            </a:pPr>
            <a:r>
              <a:rPr lang="en-US" altLang="en-US" sz="1200" b="1" dirty="0">
                <a:latin typeface="Menlo" panose="020B0609030804020204" pitchFamily="49" charset="0"/>
                <a:ea typeface="Menlo" panose="020B0609030804020204" pitchFamily="49" charset="0"/>
                <a:cs typeface="Menlo" panose="020B0609030804020204" pitchFamily="49" charset="0"/>
              </a:rPr>
              <a:t>WHERE 	</a:t>
            </a:r>
            <a:r>
              <a:rPr lang="en-US" altLang="en-US" sz="1200" b="1" dirty="0" err="1">
                <a:latin typeface="Menlo" panose="020B0609030804020204" pitchFamily="49" charset="0"/>
                <a:ea typeface="Menlo" panose="020B0609030804020204" pitchFamily="49" charset="0"/>
                <a:cs typeface="Menlo" panose="020B0609030804020204" pitchFamily="49" charset="0"/>
              </a:rPr>
              <a:t>IB.docID</a:t>
            </a:r>
            <a:r>
              <a:rPr lang="en-US" altLang="en-US" sz="1200" b="1" dirty="0">
                <a:latin typeface="Menlo" panose="020B0609030804020204" pitchFamily="49" charset="0"/>
                <a:ea typeface="Menlo" panose="020B0609030804020204" pitchFamily="49" charset="0"/>
                <a:cs typeface="Menlo" panose="020B0609030804020204" pitchFamily="49" charset="0"/>
              </a:rPr>
              <a:t> = </a:t>
            </a:r>
            <a:r>
              <a:rPr lang="en-US" altLang="en-US" sz="1200" b="1" dirty="0" err="1">
                <a:latin typeface="Menlo" panose="020B0609030804020204" pitchFamily="49" charset="0"/>
                <a:ea typeface="Menlo" panose="020B0609030804020204" pitchFamily="49" charset="0"/>
                <a:cs typeface="Menlo" panose="020B0609030804020204" pitchFamily="49" charset="0"/>
              </a:rPr>
              <a:t>ID.docID</a:t>
            </a:r>
            <a:r>
              <a:rPr lang="en-US" altLang="en-US" sz="1200" b="1" dirty="0">
                <a:latin typeface="Menlo" panose="020B0609030804020204" pitchFamily="49" charset="0"/>
                <a:ea typeface="Menlo" panose="020B0609030804020204" pitchFamily="49" charset="0"/>
                <a:cs typeface="Menlo" panose="020B0609030804020204" pitchFamily="49" charset="0"/>
              </a:rPr>
              <a:t> AND </a:t>
            </a:r>
            <a:r>
              <a:rPr lang="en-US" altLang="en-US" sz="1200" b="1" dirty="0" err="1">
                <a:latin typeface="Menlo" panose="020B0609030804020204" pitchFamily="49" charset="0"/>
                <a:ea typeface="Menlo" panose="020B0609030804020204" pitchFamily="49" charset="0"/>
                <a:cs typeface="Menlo" panose="020B0609030804020204" pitchFamily="49" charset="0"/>
              </a:rPr>
              <a:t>ID.docID</a:t>
            </a:r>
            <a:r>
              <a:rPr lang="en-US" altLang="en-US" sz="1200" b="1" dirty="0">
                <a:latin typeface="Menlo" panose="020B0609030804020204" pitchFamily="49" charset="0"/>
                <a:ea typeface="Menlo" panose="020B0609030804020204" pitchFamily="49" charset="0"/>
                <a:cs typeface="Menlo" panose="020B0609030804020204" pitchFamily="49" charset="0"/>
              </a:rPr>
              <a:t> = </a:t>
            </a:r>
            <a:r>
              <a:rPr lang="en-US" altLang="en-US" sz="1200" b="1" dirty="0" err="1">
                <a:latin typeface="Menlo" panose="020B0609030804020204" pitchFamily="49" charset="0"/>
                <a:ea typeface="Menlo" panose="020B0609030804020204" pitchFamily="49" charset="0"/>
                <a:cs typeface="Menlo" panose="020B0609030804020204" pitchFamily="49" charset="0"/>
              </a:rPr>
              <a:t>IR.docID</a:t>
            </a:r>
            <a:r>
              <a:rPr lang="en-US" altLang="en-US" sz="1200" b="1" dirty="0">
                <a:latin typeface="Menlo" panose="020B0609030804020204" pitchFamily="49" charset="0"/>
                <a:ea typeface="Menlo" panose="020B0609030804020204" pitchFamily="49" charset="0"/>
                <a:cs typeface="Menlo" panose="020B0609030804020204" pitchFamily="49" charset="0"/>
              </a:rPr>
              <a:t> </a:t>
            </a:r>
          </a:p>
          <a:p>
            <a:pPr marL="0" indent="0">
              <a:buNone/>
              <a:tabLst>
                <a:tab pos="625460" algn="l"/>
              </a:tabLst>
            </a:pPr>
            <a:r>
              <a:rPr lang="en-US" altLang="en-US" sz="1200" b="1" dirty="0">
                <a:latin typeface="Menlo" panose="020B0609030804020204" pitchFamily="49" charset="0"/>
                <a:ea typeface="Menlo" panose="020B0609030804020204" pitchFamily="49" charset="0"/>
                <a:cs typeface="Menlo" panose="020B0609030804020204" pitchFamily="49" charset="0"/>
              </a:rPr>
              <a:t>	AND </a:t>
            </a:r>
            <a:r>
              <a:rPr lang="en-US" altLang="en-US" sz="1200" b="1" dirty="0" err="1">
                <a:latin typeface="Menlo" panose="020B0609030804020204" pitchFamily="49" charset="0"/>
                <a:ea typeface="Menlo" panose="020B0609030804020204" pitchFamily="49" charset="0"/>
                <a:cs typeface="Menlo" panose="020B0609030804020204" pitchFamily="49" charset="0"/>
              </a:rPr>
              <a:t>IB.term</a:t>
            </a:r>
            <a:r>
              <a:rPr lang="en-US" altLang="en-US" sz="1200" b="1" dirty="0">
                <a:latin typeface="Menlo" panose="020B0609030804020204" pitchFamily="49" charset="0"/>
                <a:ea typeface="Menlo" panose="020B0609030804020204" pitchFamily="49" charset="0"/>
                <a:cs typeface="Menlo" panose="020B0609030804020204" pitchFamily="49" charset="0"/>
              </a:rPr>
              <a:t> = </a:t>
            </a:r>
            <a:r>
              <a:rPr lang="ja-JP" altLang="en-US" sz="1200" b="1" dirty="0">
                <a:latin typeface="Menlo" panose="020B0609030804020204" pitchFamily="49" charset="0"/>
                <a:cs typeface="Menlo" panose="020B0609030804020204" pitchFamily="49" charset="0"/>
              </a:rPr>
              <a:t>“</a:t>
            </a:r>
            <a:r>
              <a:rPr lang="en-US" altLang="ja-JP" sz="1200" b="1" dirty="0">
                <a:latin typeface="Menlo" panose="020B0609030804020204" pitchFamily="49" charset="0"/>
                <a:ea typeface="Menlo" panose="020B0609030804020204" pitchFamily="49" charset="0"/>
                <a:cs typeface="Menlo" panose="020B0609030804020204" pitchFamily="49" charset="0"/>
              </a:rPr>
              <a:t>Berkeley</a:t>
            </a:r>
            <a:r>
              <a:rPr lang="ja-JP" altLang="en-US" sz="1200" b="1" dirty="0">
                <a:latin typeface="Menlo" panose="020B0609030804020204" pitchFamily="49" charset="0"/>
                <a:cs typeface="Menlo" panose="020B0609030804020204" pitchFamily="49" charset="0"/>
              </a:rPr>
              <a:t>”</a:t>
            </a:r>
            <a:endParaRPr lang="en-US" altLang="ja-JP" sz="1200" b="1" dirty="0">
              <a:latin typeface="Menlo" panose="020B0609030804020204" pitchFamily="49" charset="0"/>
              <a:ea typeface="Menlo" panose="020B0609030804020204" pitchFamily="49" charset="0"/>
              <a:cs typeface="Menlo" panose="020B0609030804020204" pitchFamily="49" charset="0"/>
            </a:endParaRPr>
          </a:p>
          <a:p>
            <a:pPr marL="0" indent="0">
              <a:buNone/>
              <a:tabLst>
                <a:tab pos="625460" algn="l"/>
              </a:tabLst>
            </a:pPr>
            <a:r>
              <a:rPr lang="en-US" altLang="en-US" sz="1200" b="1" dirty="0">
                <a:latin typeface="Menlo" panose="020B0609030804020204" pitchFamily="49" charset="0"/>
                <a:ea typeface="Menlo" panose="020B0609030804020204" pitchFamily="49" charset="0"/>
                <a:cs typeface="Menlo" panose="020B0609030804020204" pitchFamily="49" charset="0"/>
              </a:rPr>
              <a:t>	AND </a:t>
            </a:r>
            <a:r>
              <a:rPr lang="en-US" altLang="en-US" sz="1200" b="1" dirty="0" err="1">
                <a:latin typeface="Menlo" panose="020B0609030804020204" pitchFamily="49" charset="0"/>
                <a:ea typeface="Menlo" panose="020B0609030804020204" pitchFamily="49" charset="0"/>
                <a:cs typeface="Menlo" panose="020B0609030804020204" pitchFamily="49" charset="0"/>
              </a:rPr>
              <a:t>ID.term</a:t>
            </a:r>
            <a:r>
              <a:rPr lang="en-US" altLang="en-US" sz="1200" b="1" dirty="0">
                <a:latin typeface="Menlo" panose="020B0609030804020204" pitchFamily="49" charset="0"/>
                <a:ea typeface="Menlo" panose="020B0609030804020204" pitchFamily="49" charset="0"/>
                <a:cs typeface="Menlo" panose="020B0609030804020204" pitchFamily="49" charset="0"/>
              </a:rPr>
              <a:t> = </a:t>
            </a:r>
            <a:r>
              <a:rPr lang="ja-JP" altLang="en-US" sz="1200" b="1" dirty="0">
                <a:latin typeface="Menlo" panose="020B0609030804020204" pitchFamily="49" charset="0"/>
                <a:cs typeface="Menlo" panose="020B0609030804020204" pitchFamily="49" charset="0"/>
              </a:rPr>
              <a:t>“</a:t>
            </a:r>
            <a:r>
              <a:rPr lang="en-US" altLang="ja-JP" sz="1200" b="1" dirty="0">
                <a:latin typeface="Menlo" panose="020B0609030804020204" pitchFamily="49" charset="0"/>
                <a:ea typeface="Menlo" panose="020B0609030804020204" pitchFamily="49" charset="0"/>
                <a:cs typeface="Menlo" panose="020B0609030804020204" pitchFamily="49" charset="0"/>
              </a:rPr>
              <a:t>Database</a:t>
            </a:r>
            <a:r>
              <a:rPr lang="ja-JP" altLang="en-US" sz="1200" b="1" dirty="0">
                <a:latin typeface="Menlo" panose="020B0609030804020204" pitchFamily="49" charset="0"/>
                <a:cs typeface="Menlo" panose="020B0609030804020204" pitchFamily="49" charset="0"/>
              </a:rPr>
              <a:t>”</a:t>
            </a:r>
            <a:r>
              <a:rPr lang="en-US" altLang="ja-JP" sz="1200" b="1" dirty="0">
                <a:latin typeface="Menlo" panose="020B0609030804020204" pitchFamily="49" charset="0"/>
                <a:ea typeface="Menlo" panose="020B0609030804020204" pitchFamily="49" charset="0"/>
                <a:cs typeface="Menlo" panose="020B0609030804020204" pitchFamily="49" charset="0"/>
              </a:rPr>
              <a:t> </a:t>
            </a:r>
          </a:p>
          <a:p>
            <a:pPr marL="0" indent="0">
              <a:buNone/>
              <a:tabLst>
                <a:tab pos="625460" algn="l"/>
              </a:tabLst>
            </a:pPr>
            <a:r>
              <a:rPr lang="en-US" altLang="en-US" sz="1200" b="1" dirty="0">
                <a:latin typeface="Menlo" panose="020B0609030804020204" pitchFamily="49" charset="0"/>
                <a:ea typeface="Menlo" panose="020B0609030804020204" pitchFamily="49" charset="0"/>
                <a:cs typeface="Menlo" panose="020B0609030804020204" pitchFamily="49" charset="0"/>
              </a:rPr>
              <a:t>	AND </a:t>
            </a:r>
            <a:r>
              <a:rPr lang="en-US" altLang="en-US" sz="1200" b="1" dirty="0" err="1">
                <a:latin typeface="Menlo" panose="020B0609030804020204" pitchFamily="49" charset="0"/>
                <a:ea typeface="Menlo" panose="020B0609030804020204" pitchFamily="49" charset="0"/>
                <a:cs typeface="Menlo" panose="020B0609030804020204" pitchFamily="49" charset="0"/>
              </a:rPr>
              <a:t>IR.term</a:t>
            </a:r>
            <a:r>
              <a:rPr lang="en-US" altLang="en-US" sz="1200" b="1" dirty="0">
                <a:latin typeface="Menlo" panose="020B0609030804020204" pitchFamily="49" charset="0"/>
                <a:ea typeface="Menlo" panose="020B0609030804020204" pitchFamily="49" charset="0"/>
                <a:cs typeface="Menlo" panose="020B0609030804020204" pitchFamily="49" charset="0"/>
              </a:rPr>
              <a:t> = </a:t>
            </a:r>
            <a:r>
              <a:rPr lang="ja-JP" altLang="en-US" sz="1200" b="1" dirty="0">
                <a:latin typeface="Menlo" panose="020B0609030804020204" pitchFamily="49" charset="0"/>
                <a:cs typeface="Menlo" panose="020B0609030804020204" pitchFamily="49" charset="0"/>
              </a:rPr>
              <a:t>“</a:t>
            </a:r>
            <a:r>
              <a:rPr lang="en-US" altLang="ja-JP" sz="1200" b="1" dirty="0">
                <a:latin typeface="Menlo" panose="020B0609030804020204" pitchFamily="49" charset="0"/>
                <a:ea typeface="Menlo" panose="020B0609030804020204" pitchFamily="49" charset="0"/>
                <a:cs typeface="Menlo" panose="020B0609030804020204" pitchFamily="49" charset="0"/>
              </a:rPr>
              <a:t>Research</a:t>
            </a:r>
            <a:r>
              <a:rPr lang="ja-JP" altLang="en-US" sz="1200" b="1" dirty="0">
                <a:latin typeface="Menlo" panose="020B0609030804020204" pitchFamily="49" charset="0"/>
                <a:cs typeface="Menlo" panose="020B0609030804020204" pitchFamily="49" charset="0"/>
              </a:rPr>
              <a:t>”</a:t>
            </a:r>
            <a:r>
              <a:rPr lang="en-US" altLang="ja-JP" sz="1200" b="1" dirty="0">
                <a:latin typeface="Menlo" panose="020B0609030804020204" pitchFamily="49" charset="0"/>
                <a:ea typeface="Menlo" panose="020B0609030804020204" pitchFamily="49" charset="0"/>
                <a:cs typeface="Menlo" panose="020B0609030804020204" pitchFamily="49" charset="0"/>
              </a:rPr>
              <a:t>);</a:t>
            </a:r>
          </a:p>
          <a:p>
            <a:pPr marL="0" indent="0">
              <a:spcBef>
                <a:spcPts val="4000"/>
              </a:spcBef>
              <a:buNone/>
              <a:tabLst>
                <a:tab pos="736582" algn="l"/>
              </a:tabLst>
            </a:pPr>
            <a:r>
              <a:rPr lang="en-US" altLang="en-US" sz="1200" b="1" dirty="0">
                <a:latin typeface="Menlo" panose="020B0609030804020204" pitchFamily="49" charset="0"/>
                <a:ea typeface="Menlo" panose="020B0609030804020204" pitchFamily="49" charset="0"/>
                <a:cs typeface="Menlo" panose="020B0609030804020204" pitchFamily="49" charset="0"/>
              </a:rPr>
              <a:t>SELECT </a:t>
            </a:r>
            <a:r>
              <a:rPr lang="en-US" altLang="en-US" sz="1200" b="1" dirty="0" err="1">
                <a:latin typeface="Menlo" panose="020B0609030804020204" pitchFamily="49" charset="0"/>
                <a:ea typeface="Menlo" panose="020B0609030804020204" pitchFamily="49" charset="0"/>
                <a:cs typeface="Menlo" panose="020B0609030804020204" pitchFamily="49" charset="0"/>
              </a:rPr>
              <a:t>docID</a:t>
            </a:r>
            <a:r>
              <a:rPr lang="en-US" altLang="en-US" sz="1200" b="1" dirty="0">
                <a:latin typeface="Menlo" panose="020B0609030804020204" pitchFamily="49" charset="0"/>
                <a:ea typeface="Menlo" panose="020B0609030804020204" pitchFamily="49" charset="0"/>
                <a:cs typeface="Menlo" panose="020B0609030804020204" pitchFamily="49" charset="0"/>
              </a:rPr>
              <a:t>, </a:t>
            </a:r>
          </a:p>
          <a:p>
            <a:pPr marL="0" indent="0">
              <a:buNone/>
              <a:tabLst>
                <a:tab pos="736582" algn="l"/>
              </a:tabLst>
            </a:pPr>
            <a:r>
              <a:rPr lang="en-US" altLang="en-US" sz="1200" b="1" dirty="0">
                <a:solidFill>
                  <a:schemeClr val="folHlink"/>
                </a:solidFill>
                <a:latin typeface="Menlo" panose="020B0609030804020204" pitchFamily="49" charset="0"/>
                <a:ea typeface="Menlo" panose="020B0609030804020204" pitchFamily="49" charset="0"/>
                <a:cs typeface="Menlo" panose="020B0609030804020204" pitchFamily="49" charset="0"/>
              </a:rPr>
              <a:t>(Berkeley-</a:t>
            </a:r>
            <a:r>
              <a:rPr lang="en-US" altLang="en-US" sz="1200" b="1" dirty="0" err="1">
                <a:solidFill>
                  <a:schemeClr val="folHlink"/>
                </a:solidFill>
                <a:latin typeface="Menlo" panose="020B0609030804020204" pitchFamily="49" charset="0"/>
                <a:ea typeface="Menlo" panose="020B0609030804020204" pitchFamily="49" charset="0"/>
                <a:cs typeface="Menlo" panose="020B0609030804020204" pitchFamily="49" charset="0"/>
              </a:rPr>
              <a:t>querytermrank</a:t>
            </a:r>
            <a:r>
              <a:rPr lang="en-US" altLang="en-US" sz="1200" b="1" dirty="0">
                <a:solidFill>
                  <a:schemeClr val="folHlink"/>
                </a:solidFill>
                <a:latin typeface="Menlo" panose="020B0609030804020204" pitchFamily="49" charset="0"/>
                <a:ea typeface="Menlo" panose="020B0609030804020204" pitchFamily="49" charset="0"/>
                <a:cs typeface="Menlo" panose="020B0609030804020204" pitchFamily="49" charset="0"/>
              </a:rPr>
              <a:t>&gt;*</a:t>
            </a:r>
            <a:r>
              <a:rPr lang="en-US" altLang="en-US" sz="1200" b="1" dirty="0" err="1">
                <a:solidFill>
                  <a:schemeClr val="folHlink"/>
                </a:solidFill>
                <a:latin typeface="Menlo" panose="020B0609030804020204" pitchFamily="49" charset="0"/>
                <a:ea typeface="Menlo" panose="020B0609030804020204" pitchFamily="49" charset="0"/>
                <a:cs typeface="Menlo" panose="020B0609030804020204" pitchFamily="49" charset="0"/>
              </a:rPr>
              <a:t>bTFIDF</a:t>
            </a:r>
            <a:r>
              <a:rPr lang="en-US" altLang="en-US" sz="1200" b="1" dirty="0">
                <a:latin typeface="Menlo" panose="020B0609030804020204" pitchFamily="49" charset="0"/>
                <a:ea typeface="Menlo" panose="020B0609030804020204" pitchFamily="49" charset="0"/>
                <a:cs typeface="Menlo" panose="020B0609030804020204" pitchFamily="49" charset="0"/>
              </a:rPr>
              <a:t> + </a:t>
            </a:r>
          </a:p>
          <a:p>
            <a:pPr marL="0" indent="0">
              <a:buNone/>
              <a:tabLst>
                <a:tab pos="736582" algn="l"/>
              </a:tabLst>
            </a:pPr>
            <a:r>
              <a:rPr lang="en-US" altLang="en-US" sz="1200" b="1" dirty="0">
                <a:solidFill>
                  <a:schemeClr val="accent2"/>
                </a:solidFill>
                <a:latin typeface="Menlo" panose="020B0609030804020204" pitchFamily="49" charset="0"/>
                <a:ea typeface="Menlo" panose="020B0609030804020204" pitchFamily="49" charset="0"/>
                <a:cs typeface="Menlo" panose="020B0609030804020204" pitchFamily="49" charset="0"/>
              </a:rPr>
              <a:t>&lt;Database-</a:t>
            </a:r>
            <a:r>
              <a:rPr lang="en-US" altLang="en-US" sz="1200" b="1" dirty="0" err="1">
                <a:solidFill>
                  <a:schemeClr val="accent2"/>
                </a:solidFill>
                <a:latin typeface="Menlo" panose="020B0609030804020204" pitchFamily="49" charset="0"/>
                <a:ea typeface="Menlo" panose="020B0609030804020204" pitchFamily="49" charset="0"/>
                <a:cs typeface="Menlo" panose="020B0609030804020204" pitchFamily="49" charset="0"/>
              </a:rPr>
              <a:t>querytermrank</a:t>
            </a:r>
            <a:r>
              <a:rPr lang="en-US" altLang="en-US" sz="1200" b="1" dirty="0">
                <a:solidFill>
                  <a:schemeClr val="accent2"/>
                </a:solidFill>
                <a:latin typeface="Menlo" panose="020B0609030804020204" pitchFamily="49" charset="0"/>
                <a:ea typeface="Menlo" panose="020B0609030804020204" pitchFamily="49" charset="0"/>
                <a:cs typeface="Menlo" panose="020B0609030804020204" pitchFamily="49" charset="0"/>
              </a:rPr>
              <a:t>&gt;*</a:t>
            </a:r>
            <a:r>
              <a:rPr lang="en-US" altLang="en-US" sz="1200" b="1" dirty="0" err="1">
                <a:solidFill>
                  <a:schemeClr val="accent2"/>
                </a:solidFill>
                <a:latin typeface="Menlo" panose="020B0609030804020204" pitchFamily="49" charset="0"/>
                <a:ea typeface="Menlo" panose="020B0609030804020204" pitchFamily="49" charset="0"/>
                <a:cs typeface="Menlo" panose="020B0609030804020204" pitchFamily="49" charset="0"/>
              </a:rPr>
              <a:t>dTFIDF</a:t>
            </a:r>
            <a:r>
              <a:rPr lang="en-US" altLang="en-US" sz="1200" b="1" dirty="0">
                <a:latin typeface="Menlo" panose="020B0609030804020204" pitchFamily="49" charset="0"/>
                <a:ea typeface="Menlo" panose="020B0609030804020204" pitchFamily="49" charset="0"/>
                <a:cs typeface="Menlo" panose="020B0609030804020204" pitchFamily="49" charset="0"/>
              </a:rPr>
              <a:t> + </a:t>
            </a:r>
          </a:p>
          <a:p>
            <a:pPr marL="0" indent="0">
              <a:buNone/>
              <a:tabLst>
                <a:tab pos="736582" algn="l"/>
              </a:tabLst>
            </a:pPr>
            <a:r>
              <a:rPr lang="en-US" altLang="en-US" sz="1200" b="1" dirty="0">
                <a:solidFill>
                  <a:schemeClr val="accent1"/>
                </a:solidFill>
                <a:latin typeface="Menlo" panose="020B0609030804020204" pitchFamily="49" charset="0"/>
                <a:ea typeface="Menlo" panose="020B0609030804020204" pitchFamily="49" charset="0"/>
                <a:cs typeface="Menlo" panose="020B0609030804020204" pitchFamily="49" charset="0"/>
              </a:rPr>
              <a:t>&lt;Research-</a:t>
            </a:r>
            <a:r>
              <a:rPr lang="en-US" altLang="en-US" sz="1200" b="1" dirty="0" err="1">
                <a:solidFill>
                  <a:schemeClr val="accent1"/>
                </a:solidFill>
                <a:latin typeface="Menlo" panose="020B0609030804020204" pitchFamily="49" charset="0"/>
                <a:ea typeface="Menlo" panose="020B0609030804020204" pitchFamily="49" charset="0"/>
                <a:cs typeface="Menlo" panose="020B0609030804020204" pitchFamily="49" charset="0"/>
              </a:rPr>
              <a:t>querytermrank</a:t>
            </a:r>
            <a:r>
              <a:rPr lang="en-US" altLang="en-US" sz="1200" b="1" dirty="0">
                <a:solidFill>
                  <a:schemeClr val="accent1"/>
                </a:solidFill>
                <a:latin typeface="Menlo" panose="020B0609030804020204" pitchFamily="49" charset="0"/>
                <a:ea typeface="Menlo" panose="020B0609030804020204" pitchFamily="49" charset="0"/>
                <a:cs typeface="Menlo" panose="020B0609030804020204" pitchFamily="49" charset="0"/>
              </a:rPr>
              <a:t>&gt;*</a:t>
            </a:r>
            <a:r>
              <a:rPr lang="en-US" altLang="en-US" sz="1200" b="1" dirty="0" err="1">
                <a:solidFill>
                  <a:schemeClr val="accent1"/>
                </a:solidFill>
                <a:latin typeface="Menlo" panose="020B0609030804020204" pitchFamily="49" charset="0"/>
                <a:ea typeface="Menlo" panose="020B0609030804020204" pitchFamily="49" charset="0"/>
                <a:cs typeface="Menlo" panose="020B0609030804020204" pitchFamily="49" charset="0"/>
              </a:rPr>
              <a:t>rTFIDF</a:t>
            </a:r>
            <a:r>
              <a:rPr lang="en-US" altLang="en-US" sz="1200" b="1" dirty="0">
                <a:solidFill>
                  <a:schemeClr val="accent1"/>
                </a:solidFill>
                <a:latin typeface="Menlo" panose="020B0609030804020204" pitchFamily="49" charset="0"/>
                <a:ea typeface="Menlo" panose="020B0609030804020204" pitchFamily="49" charset="0"/>
                <a:cs typeface="Menlo" panose="020B0609030804020204" pitchFamily="49" charset="0"/>
              </a:rPr>
              <a:t>&gt;</a:t>
            </a:r>
            <a:r>
              <a:rPr lang="en-US" altLang="en-US" sz="1200" b="1" dirty="0">
                <a:latin typeface="Menlo" panose="020B0609030804020204" pitchFamily="49" charset="0"/>
                <a:ea typeface="Menlo" panose="020B0609030804020204" pitchFamily="49" charset="0"/>
                <a:cs typeface="Menlo" panose="020B0609030804020204" pitchFamily="49" charset="0"/>
              </a:rPr>
              <a:t>) AS </a:t>
            </a:r>
            <a:r>
              <a:rPr lang="en-US" altLang="en-US" sz="1200" b="1" dirty="0" err="1">
                <a:latin typeface="Menlo" panose="020B0609030804020204" pitchFamily="49" charset="0"/>
                <a:ea typeface="Menlo" panose="020B0609030804020204" pitchFamily="49" charset="0"/>
                <a:cs typeface="Menlo" panose="020B0609030804020204" pitchFamily="49" charset="0"/>
              </a:rPr>
              <a:t>magic_rank</a:t>
            </a:r>
            <a:endParaRPr lang="en-US" altLang="en-US" sz="1200" b="1" dirty="0">
              <a:latin typeface="Menlo" panose="020B0609030804020204" pitchFamily="49" charset="0"/>
              <a:ea typeface="Menlo" panose="020B0609030804020204" pitchFamily="49" charset="0"/>
              <a:cs typeface="Menlo" panose="020B0609030804020204" pitchFamily="49" charset="0"/>
            </a:endParaRPr>
          </a:p>
          <a:p>
            <a:pPr marL="0" indent="0">
              <a:buNone/>
              <a:tabLst>
                <a:tab pos="736582" algn="l"/>
              </a:tabLst>
            </a:pPr>
            <a:r>
              <a:rPr lang="en-US" altLang="en-US" sz="1200" b="1" dirty="0">
                <a:latin typeface="Menlo" panose="020B0609030804020204" pitchFamily="49" charset="0"/>
                <a:ea typeface="Menlo" panose="020B0609030804020204" pitchFamily="49" charset="0"/>
                <a:cs typeface="Menlo" panose="020B0609030804020204" pitchFamily="49" charset="0"/>
              </a:rPr>
              <a:t> FROM </a:t>
            </a:r>
            <a:r>
              <a:rPr lang="en-US" altLang="en-US" sz="1200" b="1" dirty="0" err="1">
                <a:latin typeface="Menlo" panose="020B0609030804020204" pitchFamily="49" charset="0"/>
                <a:ea typeface="Menlo" panose="020B0609030804020204" pitchFamily="49" charset="0"/>
                <a:cs typeface="Menlo" panose="020B0609030804020204" pitchFamily="49" charset="0"/>
              </a:rPr>
              <a:t>BooleanResult</a:t>
            </a:r>
            <a:endParaRPr lang="en-US" altLang="en-US" sz="1200" b="1" dirty="0">
              <a:latin typeface="Menlo" panose="020B0609030804020204" pitchFamily="49" charset="0"/>
              <a:ea typeface="Menlo" panose="020B0609030804020204" pitchFamily="49" charset="0"/>
              <a:cs typeface="Menlo" panose="020B0609030804020204" pitchFamily="49" charset="0"/>
            </a:endParaRPr>
          </a:p>
          <a:p>
            <a:pPr marL="0" indent="0">
              <a:buNone/>
              <a:tabLst>
                <a:tab pos="736582" algn="l"/>
              </a:tabLst>
            </a:pPr>
            <a:r>
              <a:rPr lang="en-US" altLang="en-US" sz="1200" b="1" dirty="0">
                <a:latin typeface="Menlo" panose="020B0609030804020204" pitchFamily="49" charset="0"/>
                <a:ea typeface="Menlo" panose="020B0609030804020204" pitchFamily="49" charset="0"/>
                <a:cs typeface="Menlo" panose="020B0609030804020204" pitchFamily="49" charset="0"/>
              </a:rPr>
              <a:t>ORDER BY </a:t>
            </a:r>
            <a:r>
              <a:rPr lang="en-US" altLang="en-US" sz="1200" b="1" dirty="0" err="1">
                <a:latin typeface="Menlo" panose="020B0609030804020204" pitchFamily="49" charset="0"/>
                <a:ea typeface="Menlo" panose="020B0609030804020204" pitchFamily="49" charset="0"/>
                <a:cs typeface="Menlo" panose="020B0609030804020204" pitchFamily="49" charset="0"/>
              </a:rPr>
              <a:t>magic_rank</a:t>
            </a:r>
            <a:r>
              <a:rPr lang="en-US" altLang="en-US" sz="1200" b="1" dirty="0">
                <a:latin typeface="Menlo" panose="020B0609030804020204" pitchFamily="49" charset="0"/>
                <a:ea typeface="Menlo" panose="020B0609030804020204" pitchFamily="49" charset="0"/>
                <a:cs typeface="Menlo" panose="020B0609030804020204" pitchFamily="49" charset="0"/>
              </a:rPr>
              <a:t> DESC;</a:t>
            </a:r>
          </a:p>
        </p:txBody>
      </p:sp>
      <p:sp>
        <p:nvSpPr>
          <p:cNvPr id="64518" name="Rectangle 5">
            <a:extLst>
              <a:ext uri="{FF2B5EF4-FFF2-40B4-BE49-F238E27FC236}">
                <a16:creationId xmlns:a16="http://schemas.microsoft.com/office/drawing/2014/main" id="{96079073-07A5-2A4B-8132-043256B841B9}"/>
              </a:ext>
            </a:extLst>
          </p:cNvPr>
          <p:cNvSpPr>
            <a:spLocks noChangeArrowheads="1"/>
          </p:cNvSpPr>
          <p:nvPr/>
        </p:nvSpPr>
        <p:spPr bwMode="auto">
          <a:xfrm>
            <a:off x="3939780" y="228601"/>
            <a:ext cx="3709285" cy="466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1200">
                <a:solidFill>
                  <a:srgbClr val="000000"/>
                </a:solidFill>
                <a:latin typeface="Arial" panose="020B0604020202020204" pitchFamily="34" charset="0"/>
                <a:ea typeface="Osaka" panose="020B0600000000000000" pitchFamily="34" charset="-128"/>
              </a:defRPr>
            </a:lvl1pPr>
            <a:lvl2pPr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lvl="1" eaLnBrk="1" hangingPunct="1">
              <a:lnSpc>
                <a:spcPct val="90000"/>
              </a:lnSpc>
              <a:spcBef>
                <a:spcPct val="20000"/>
              </a:spcBef>
              <a:buFontTx/>
              <a:buChar char="–"/>
            </a:pPr>
            <a:r>
              <a:rPr lang="en-US" altLang="en-US" sz="1350" dirty="0" err="1">
                <a:latin typeface="Tahoma" panose="020B0604030504040204" pitchFamily="34" charset="0"/>
              </a:rPr>
              <a:t>InvertedFile</a:t>
            </a:r>
            <a:r>
              <a:rPr lang="en-US" altLang="en-US" sz="1350" dirty="0">
                <a:latin typeface="Tahoma" panose="020B0604030504040204" pitchFamily="34" charset="0"/>
              </a:rPr>
              <a:t> (term string, </a:t>
            </a:r>
            <a:r>
              <a:rPr lang="en-US" altLang="en-US" sz="1350" dirty="0" err="1">
                <a:latin typeface="Tahoma" panose="020B0604030504040204" pitchFamily="34" charset="0"/>
              </a:rPr>
              <a:t>docID</a:t>
            </a:r>
            <a:r>
              <a:rPr lang="en-US" altLang="en-US" sz="1350" dirty="0">
                <a:latin typeface="Tahoma" panose="020B0604030504040204" pitchFamily="34" charset="0"/>
              </a:rPr>
              <a:t> int64, </a:t>
            </a:r>
            <a:br>
              <a:rPr lang="en-US" altLang="en-US" sz="1350" dirty="0">
                <a:latin typeface="Tahoma" panose="020B0604030504040204" pitchFamily="34" charset="0"/>
              </a:rPr>
            </a:br>
            <a:r>
              <a:rPr lang="en-US" altLang="en-US" sz="1350" dirty="0">
                <a:latin typeface="Tahoma" panose="020B0604030504040204" pitchFamily="34" charset="0"/>
              </a:rPr>
              <a:t>                     </a:t>
            </a:r>
            <a:r>
              <a:rPr lang="en-US" altLang="en-US" sz="1350" dirty="0" err="1">
                <a:solidFill>
                  <a:srgbClr val="00B050"/>
                </a:solidFill>
                <a:latin typeface="Tahoma" panose="020B0604030504040204" pitchFamily="34" charset="0"/>
              </a:rPr>
              <a:t>DocTermRank</a:t>
            </a:r>
            <a:r>
              <a:rPr lang="en-US" altLang="en-US" sz="1350" dirty="0">
                <a:solidFill>
                  <a:srgbClr val="00B050"/>
                </a:solidFill>
                <a:latin typeface="Tahoma" panose="020B0604030504040204" pitchFamily="34" charset="0"/>
              </a:rPr>
              <a:t> float</a:t>
            </a:r>
            <a:r>
              <a:rPr lang="en-US" altLang="en-US" sz="1350" dirty="0">
                <a:latin typeface="Tahoma" panose="020B0604030504040204" pitchFamily="34" charset="0"/>
              </a:rPr>
              <a:t>)</a:t>
            </a:r>
          </a:p>
        </p:txBody>
      </p:sp>
      <p:sp>
        <p:nvSpPr>
          <p:cNvPr id="31750" name="AutoShape 6" title="Query query">
            <a:extLst>
              <a:ext uri="{FF2B5EF4-FFF2-40B4-BE49-F238E27FC236}">
                <a16:creationId xmlns:a16="http://schemas.microsoft.com/office/drawing/2014/main" id="{F20F7D3E-F88E-534D-9E5A-9501F9A74A0F}"/>
              </a:ext>
            </a:extLst>
          </p:cNvPr>
          <p:cNvSpPr>
            <a:spLocks/>
          </p:cNvSpPr>
          <p:nvPr/>
        </p:nvSpPr>
        <p:spPr bwMode="auto">
          <a:xfrm>
            <a:off x="6725841" y="909639"/>
            <a:ext cx="971550" cy="646331"/>
          </a:xfrm>
          <a:prstGeom prst="borderCallout1">
            <a:avLst>
              <a:gd name="adj1" fmla="val 13690"/>
              <a:gd name="adj2" fmla="val -8333"/>
              <a:gd name="adj3" fmla="val 52922"/>
              <a:gd name="adj4" fmla="val -277174"/>
            </a:avLst>
          </a:prstGeom>
          <a:solidFill>
            <a:schemeClr val="tx2"/>
          </a:solidFill>
          <a:ln w="9525">
            <a:solidFill>
              <a:schemeClr val="tx1"/>
            </a:solidFill>
            <a:miter lim="800000"/>
            <a:headEnd/>
            <a:tailEnd/>
          </a:ln>
        </p:spPr>
        <p:txBody>
          <a:bodyPr>
            <a:spAutoFit/>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r>
              <a:rPr lang="en-US" altLang="en-US" dirty="0">
                <a:solidFill>
                  <a:schemeClr val="bg1"/>
                </a:solidFill>
              </a:rPr>
              <a:t>Simple Boolean Search</a:t>
            </a:r>
          </a:p>
        </p:txBody>
      </p:sp>
      <p:sp>
        <p:nvSpPr>
          <p:cNvPr id="31751" name="AutoShape 7" descr="Cosine similarity.Note that the query “doc” vector is a constant,&#13;&#10;can be computed up front&#13;&#10;" title="docID">
            <a:extLst>
              <a:ext uri="{FF2B5EF4-FFF2-40B4-BE49-F238E27FC236}">
                <a16:creationId xmlns:a16="http://schemas.microsoft.com/office/drawing/2014/main" id="{269A822D-F6F4-FD49-BBC2-14D13EE96854}"/>
              </a:ext>
            </a:extLst>
          </p:cNvPr>
          <p:cNvSpPr>
            <a:spLocks/>
          </p:cNvSpPr>
          <p:nvPr/>
        </p:nvSpPr>
        <p:spPr bwMode="auto">
          <a:xfrm>
            <a:off x="6525816" y="2414607"/>
            <a:ext cx="1856184" cy="1061829"/>
          </a:xfrm>
          <a:prstGeom prst="borderCallout2">
            <a:avLst>
              <a:gd name="adj1" fmla="val 10588"/>
              <a:gd name="adj2" fmla="val -4273"/>
              <a:gd name="adj3" fmla="val 23069"/>
              <a:gd name="adj4" fmla="val -34398"/>
              <a:gd name="adj5" fmla="val 135304"/>
              <a:gd name="adj6" fmla="val -214118"/>
            </a:avLst>
          </a:prstGeom>
          <a:solidFill>
            <a:schemeClr val="tx2"/>
          </a:solidFill>
          <a:ln w="9525">
            <a:solidFill>
              <a:schemeClr val="tx1"/>
            </a:solidFill>
            <a:miter lim="800000"/>
            <a:headEnd/>
            <a:tailEnd/>
          </a:ln>
        </p:spPr>
        <p:txBody>
          <a:bodyPr wrap="square">
            <a:spAutoFit/>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r>
              <a:rPr lang="en-US" altLang="en-US" sz="1050" dirty="0">
                <a:solidFill>
                  <a:schemeClr val="bg1"/>
                </a:solidFill>
              </a:rPr>
              <a:t>Cosine similarity.</a:t>
            </a:r>
            <a:br>
              <a:rPr lang="en-US" altLang="en-US" sz="1050" dirty="0">
                <a:solidFill>
                  <a:schemeClr val="bg1"/>
                </a:solidFill>
              </a:rPr>
            </a:br>
            <a:r>
              <a:rPr lang="en-US" altLang="en-US" sz="1050" dirty="0">
                <a:solidFill>
                  <a:schemeClr val="bg1"/>
                </a:solidFill>
              </a:rPr>
              <a:t>Note that the query’s </a:t>
            </a:r>
            <a:r>
              <a:rPr lang="ja-JP" altLang="en-US" sz="1050" dirty="0">
                <a:solidFill>
                  <a:schemeClr val="bg1"/>
                </a:solidFill>
              </a:rPr>
              <a:t>“</a:t>
            </a:r>
            <a:r>
              <a:rPr lang="en-US" altLang="ja-JP" sz="1050" dirty="0">
                <a:solidFill>
                  <a:schemeClr val="bg1"/>
                </a:solidFill>
              </a:rPr>
              <a:t>doc</a:t>
            </a:r>
            <a:r>
              <a:rPr lang="ja-JP" altLang="en-US" sz="1050" dirty="0">
                <a:solidFill>
                  <a:schemeClr val="bg1"/>
                </a:solidFill>
              </a:rPr>
              <a:t>”</a:t>
            </a:r>
            <a:r>
              <a:rPr lang="en-US" altLang="ja-JP" sz="1050" dirty="0">
                <a:solidFill>
                  <a:schemeClr val="bg1"/>
                </a:solidFill>
              </a:rPr>
              <a:t> vector is a constant,</a:t>
            </a:r>
          </a:p>
          <a:p>
            <a:pPr eaLnBrk="1" hangingPunct="1"/>
            <a:r>
              <a:rPr lang="en-US" altLang="en-US" sz="1050" dirty="0">
                <a:solidFill>
                  <a:schemeClr val="bg1"/>
                </a:solidFill>
              </a:rPr>
              <a:t>hence the individual </a:t>
            </a:r>
            <a:r>
              <a:rPr lang="en-US" altLang="en-US" sz="1050" dirty="0" err="1">
                <a:solidFill>
                  <a:schemeClr val="bg1"/>
                </a:solidFill>
              </a:rPr>
              <a:t>querytermranks</a:t>
            </a:r>
            <a:r>
              <a:rPr lang="en-US" altLang="en-US" sz="1050" dirty="0">
                <a:solidFill>
                  <a:schemeClr val="bg1"/>
                </a:solidFill>
              </a:rPr>
              <a:t> can be computed before this query</a:t>
            </a:r>
          </a:p>
        </p:txBody>
      </p:sp>
    </p:spTree>
    <p:extLst>
      <p:ext uri="{BB962C8B-B14F-4D97-AF65-F5344CB8AC3E}">
        <p14:creationId xmlns:p14="http://schemas.microsoft.com/office/powerpoint/2010/main" val="42406404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1750"/>
                                        </p:tgtEl>
                                        <p:attrNameLst>
                                          <p:attrName>style.visibility</p:attrName>
                                        </p:attrNameLst>
                                      </p:cBhvr>
                                      <p:to>
                                        <p:strVal val="visible"/>
                                      </p:to>
                                    </p:set>
                                    <p:animEffect transition="in" filter="wipe(left)">
                                      <p:cBhvr>
                                        <p:cTn id="11" dur="500"/>
                                        <p:tgtEl>
                                          <p:spTgt spid="3175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1751"/>
                                        </p:tgtEl>
                                        <p:attrNameLst>
                                          <p:attrName>style.visibility</p:attrName>
                                        </p:attrNameLst>
                                      </p:cBhvr>
                                      <p:to>
                                        <p:strVal val="visible"/>
                                      </p:to>
                                    </p:set>
                                    <p:animEffect transition="in" filter="wipe(left)">
                                      <p:cBhvr>
                                        <p:cTn id="16" dur="500"/>
                                        <p:tgtEl>
                                          <p:spTgt spid="3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utoUpdateAnimBg="0"/>
      <p:bldP spid="31750" grpId="0" animBg="1" autoUpdateAnimBg="0"/>
      <p:bldP spid="31751"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B0449B40-27CA-F045-A2F0-DF205C6E57C9}"/>
              </a:ext>
            </a:extLst>
          </p:cNvPr>
          <p:cNvSpPr>
            <a:spLocks noGrp="1" noChangeArrowheads="1"/>
          </p:cNvSpPr>
          <p:nvPr>
            <p:ph type="title"/>
          </p:nvPr>
        </p:nvSpPr>
        <p:spPr/>
        <p:txBody>
          <a:bodyPr/>
          <a:lstStyle/>
          <a:p>
            <a:r>
              <a:rPr lang="en-US" altLang="en-US" dirty="0"/>
              <a:t>Ranking Query Plan</a:t>
            </a:r>
          </a:p>
        </p:txBody>
      </p:sp>
      <p:sp>
        <p:nvSpPr>
          <p:cNvPr id="66563" name="Rectangle 3">
            <a:extLst>
              <a:ext uri="{FF2B5EF4-FFF2-40B4-BE49-F238E27FC236}">
                <a16:creationId xmlns:a16="http://schemas.microsoft.com/office/drawing/2014/main" id="{9A8A5564-B146-674F-BF67-5BE831322B66}"/>
              </a:ext>
            </a:extLst>
          </p:cNvPr>
          <p:cNvSpPr>
            <a:spLocks noGrp="1" noChangeArrowheads="1"/>
          </p:cNvSpPr>
          <p:nvPr>
            <p:ph type="body" idx="1"/>
          </p:nvPr>
        </p:nvSpPr>
        <p:spPr>
          <a:xfrm>
            <a:off x="-35859" y="1777417"/>
            <a:ext cx="7658100" cy="3394472"/>
          </a:xfrm>
        </p:spPr>
        <p:txBody>
          <a:bodyPr>
            <a:noAutofit/>
          </a:bodyPr>
          <a:lstStyle/>
          <a:p>
            <a:r>
              <a:rPr lang="en-US" altLang="en-US" sz="1800" dirty="0"/>
              <a:t>We’ll only rank Boolean results</a:t>
            </a:r>
          </a:p>
          <a:p>
            <a:pPr lvl="1"/>
            <a:r>
              <a:rPr lang="en-US" altLang="en-US" sz="1600" dirty="0"/>
              <a:t>Note: this is just a heuristic!</a:t>
            </a:r>
          </a:p>
          <a:p>
            <a:pPr lvl="2"/>
            <a:r>
              <a:rPr lang="en-US" altLang="en-US" sz="1400" dirty="0"/>
              <a:t>There may be “nearby” documents in vector space with different words!</a:t>
            </a:r>
          </a:p>
          <a:p>
            <a:pPr lvl="2"/>
            <a:r>
              <a:rPr lang="en-US" altLang="en-US" sz="1400" dirty="0"/>
              <a:t>What’s a fix? Is it feasible?</a:t>
            </a:r>
          </a:p>
          <a:p>
            <a:pPr lvl="1"/>
            <a:r>
              <a:rPr lang="en-US" altLang="en-US" sz="1600" dirty="0"/>
              <a:t>Recall: merge-join the postings-lists from each term, sort by </a:t>
            </a:r>
            <a:r>
              <a:rPr lang="en-US" altLang="en-US" sz="1600" dirty="0" err="1"/>
              <a:t>docID</a:t>
            </a:r>
            <a:endParaRPr lang="en-US" altLang="en-US" sz="1600" dirty="0"/>
          </a:p>
          <a:p>
            <a:pPr>
              <a:spcBef>
                <a:spcPts val="624"/>
              </a:spcBef>
            </a:pPr>
            <a:r>
              <a:rPr lang="en-US" altLang="en-US" sz="1800" dirty="0"/>
              <a:t>While merging postings lists…</a:t>
            </a:r>
          </a:p>
          <a:p>
            <a:pPr lvl="1"/>
            <a:r>
              <a:rPr lang="en-US" altLang="en-US" sz="1600" dirty="0"/>
              <a:t>For each </a:t>
            </a:r>
            <a:r>
              <a:rPr lang="en-US" altLang="en-US" sz="1600" dirty="0" err="1"/>
              <a:t>docID</a:t>
            </a:r>
            <a:r>
              <a:rPr lang="en-US" altLang="en-US" sz="1600" dirty="0"/>
              <a:t> that matches</a:t>
            </a:r>
          </a:p>
          <a:p>
            <a:pPr lvl="2"/>
            <a:r>
              <a:rPr lang="en-US" altLang="en-US" sz="1400" dirty="0"/>
              <a:t>Compute cosine distance to query</a:t>
            </a:r>
          </a:p>
          <a:p>
            <a:pPr lvl="3"/>
            <a:r>
              <a:rPr lang="en-US" altLang="en-US" sz="1200" dirty="0">
                <a:latin typeface="Helvetica Neue" charset="0"/>
                <a:ea typeface="Helvetica Neue" charset="0"/>
                <a:cs typeface="Helvetica Neue" charset="0"/>
              </a:rPr>
              <a:t>I.e. For all terms, Sum of product of query-term-rank and </a:t>
            </a:r>
            <a:r>
              <a:rPr lang="en-US" altLang="en-US" sz="1200" dirty="0" err="1">
                <a:latin typeface="Helvetica Neue" charset="0"/>
                <a:ea typeface="Helvetica Neue" charset="0"/>
                <a:cs typeface="Helvetica Neue" charset="0"/>
              </a:rPr>
              <a:t>DocTermRank</a:t>
            </a:r>
            <a:endParaRPr lang="en-US" altLang="en-US" sz="1200" dirty="0">
              <a:latin typeface="Helvetica Neue" charset="0"/>
              <a:ea typeface="Helvetica Neue" charset="0"/>
              <a:cs typeface="Helvetica Neue" charset="0"/>
            </a:endParaRPr>
          </a:p>
          <a:p>
            <a:pPr lvl="2"/>
            <a:r>
              <a:rPr lang="en-US" altLang="en-US" sz="1400" dirty="0"/>
              <a:t>This collapses the view in the previous slide into the query</a:t>
            </a:r>
          </a:p>
        </p:txBody>
      </p:sp>
      <p:graphicFrame>
        <p:nvGraphicFramePr>
          <p:cNvPr id="30814" name="Group 94" descr="Berkeley, Database, and Research Tables joined on Σi qTermRanki*DocTermRanking and sorted&#13;&#10;" title="Join">
            <a:extLst>
              <a:ext uri="{FF2B5EF4-FFF2-40B4-BE49-F238E27FC236}">
                <a16:creationId xmlns:a16="http://schemas.microsoft.com/office/drawing/2014/main" id="{385D9021-8851-0F41-AB3B-9D87616A4FDA}"/>
              </a:ext>
            </a:extLst>
          </p:cNvPr>
          <p:cNvGraphicFramePr>
            <a:graphicFrameLocks noGrp="1"/>
          </p:cNvGraphicFramePr>
          <p:nvPr>
            <p:extLst/>
          </p:nvPr>
        </p:nvGraphicFramePr>
        <p:xfrm>
          <a:off x="4514850" y="1559118"/>
          <a:ext cx="1257300" cy="822740"/>
        </p:xfrm>
        <a:graphic>
          <a:graphicData uri="http://schemas.openxmlformats.org/drawingml/2006/table">
            <a:tbl>
              <a:tblPr firstRow="1"/>
              <a:tblGrid>
                <a:gridCol w="514350">
                  <a:extLst>
                    <a:ext uri="{9D8B030D-6E8A-4147-A177-3AD203B41FA5}">
                      <a16:colId xmlns:a16="http://schemas.microsoft.com/office/drawing/2014/main" val="20000"/>
                    </a:ext>
                  </a:extLst>
                </a:gridCol>
                <a:gridCol w="742950">
                  <a:extLst>
                    <a:ext uri="{9D8B030D-6E8A-4147-A177-3AD203B41FA5}">
                      <a16:colId xmlns:a16="http://schemas.microsoft.com/office/drawing/2014/main" val="20001"/>
                    </a:ext>
                  </a:extLst>
                </a:gridCol>
              </a:tblGrid>
              <a:tr h="20568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1" i="0" u="none" strike="noStrike" cap="none" normalizeH="0" baseline="0" dirty="0" err="1">
                          <a:ln>
                            <a:noFill/>
                          </a:ln>
                          <a:solidFill>
                            <a:schemeClr val="tx1"/>
                          </a:solidFill>
                          <a:effectLst/>
                          <a:latin typeface="Tahoma" pitchFamily="-110" charset="0"/>
                        </a:rPr>
                        <a:t>docID</a:t>
                      </a:r>
                      <a:endParaRPr kumimoji="0" lang="en-US" sz="900" b="1" i="0" u="none" strike="noStrike" cap="none" normalizeH="0" baseline="0" dirty="0">
                        <a:ln>
                          <a:noFill/>
                        </a:ln>
                        <a:solidFill>
                          <a:schemeClr val="tx1"/>
                        </a:solidFill>
                        <a:effectLst/>
                        <a:latin typeface="Tahoma" pitchFamily="-110" charset="0"/>
                      </a:endParaRPr>
                    </a:p>
                  </a:txBody>
                  <a:tcPr marL="68580" marR="68580" marT="34262" marB="342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1" i="0" u="none" strike="noStrike" cap="none" normalizeH="0" baseline="0" dirty="0" err="1">
                          <a:ln>
                            <a:noFill/>
                          </a:ln>
                          <a:solidFill>
                            <a:schemeClr val="tx1"/>
                          </a:solidFill>
                          <a:effectLst/>
                          <a:latin typeface="Tahoma" pitchFamily="-110" charset="0"/>
                        </a:rPr>
                        <a:t>DTRank</a:t>
                      </a:r>
                      <a:endParaRPr kumimoji="0" lang="en-US" sz="900" b="1" i="0" u="none" strike="noStrike" cap="none" normalizeH="0" baseline="0" dirty="0">
                        <a:ln>
                          <a:noFill/>
                        </a:ln>
                        <a:solidFill>
                          <a:schemeClr val="tx1"/>
                        </a:solidFill>
                        <a:effectLst/>
                        <a:latin typeface="Tahoma" pitchFamily="-110" charset="0"/>
                      </a:endParaRPr>
                    </a:p>
                  </a:txBody>
                  <a:tcPr marL="68580" marR="68580" marT="34262" marB="342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568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Tahoma" pitchFamily="-110" charset="0"/>
                        </a:rPr>
                        <a:t>42</a:t>
                      </a:r>
                    </a:p>
                  </a:txBody>
                  <a:tcPr marL="68580" marR="68580" marT="34262" marB="342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Tahoma" pitchFamily="-110" charset="0"/>
                        </a:rPr>
                        <a:t>0.361</a:t>
                      </a:r>
                    </a:p>
                  </a:txBody>
                  <a:tcPr marL="68580" marR="68580" marT="34262" marB="342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568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Tahoma" pitchFamily="-110" charset="0"/>
                        </a:rPr>
                        <a:t>49</a:t>
                      </a:r>
                    </a:p>
                  </a:txBody>
                  <a:tcPr marL="68580" marR="68580" marT="34262" marB="342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Tahoma" pitchFamily="-110" charset="0"/>
                        </a:rPr>
                        <a:t>0.126</a:t>
                      </a:r>
                    </a:p>
                  </a:txBody>
                  <a:tcPr marL="68580" marR="68580" marT="34262" marB="342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568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Tahoma" pitchFamily="-110" charset="0"/>
                        </a:rPr>
                        <a:t>57</a:t>
                      </a:r>
                    </a:p>
                  </a:txBody>
                  <a:tcPr marL="68580" marR="68580" marT="34262" marB="342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Tahoma" pitchFamily="-110" charset="0"/>
                        </a:rPr>
                        <a:t>0.111</a:t>
                      </a:r>
                    </a:p>
                  </a:txBody>
                  <a:tcPr marL="68580" marR="68580" marT="34262" marB="342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0813" name="Group 93" descr="Berkeley, Database, and Research Tables joined on Σi qTermRanki*DocTermRanking and sorted&#13;&#10;" title="Join">
            <a:extLst>
              <a:ext uri="{FF2B5EF4-FFF2-40B4-BE49-F238E27FC236}">
                <a16:creationId xmlns:a16="http://schemas.microsoft.com/office/drawing/2014/main" id="{D25EDAD5-43E0-8C47-A3EA-EDB64AEBB724}"/>
              </a:ext>
            </a:extLst>
          </p:cNvPr>
          <p:cNvGraphicFramePr>
            <a:graphicFrameLocks noGrp="1"/>
          </p:cNvGraphicFramePr>
          <p:nvPr>
            <p:extLst/>
          </p:nvPr>
        </p:nvGraphicFramePr>
        <p:xfrm>
          <a:off x="7707966" y="1561632"/>
          <a:ext cx="1257300" cy="822740"/>
        </p:xfrm>
        <a:graphic>
          <a:graphicData uri="http://schemas.openxmlformats.org/drawingml/2006/table">
            <a:tbl>
              <a:tblPr firstRow="1"/>
              <a:tblGrid>
                <a:gridCol w="514350">
                  <a:extLst>
                    <a:ext uri="{9D8B030D-6E8A-4147-A177-3AD203B41FA5}">
                      <a16:colId xmlns:a16="http://schemas.microsoft.com/office/drawing/2014/main" val="20000"/>
                    </a:ext>
                  </a:extLst>
                </a:gridCol>
                <a:gridCol w="742950">
                  <a:extLst>
                    <a:ext uri="{9D8B030D-6E8A-4147-A177-3AD203B41FA5}">
                      <a16:colId xmlns:a16="http://schemas.microsoft.com/office/drawing/2014/main" val="20001"/>
                    </a:ext>
                  </a:extLst>
                </a:gridCol>
              </a:tblGrid>
              <a:tr h="20568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1" i="0" u="none" strike="noStrike" cap="none" normalizeH="0" baseline="0">
                          <a:ln>
                            <a:noFill/>
                          </a:ln>
                          <a:solidFill>
                            <a:schemeClr val="tx1"/>
                          </a:solidFill>
                          <a:effectLst/>
                          <a:latin typeface="Tahoma" pitchFamily="-110" charset="0"/>
                        </a:rPr>
                        <a:t>docID</a:t>
                      </a:r>
                    </a:p>
                  </a:txBody>
                  <a:tcPr marL="68580" marR="68580" marT="34262" marB="342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1" i="0" u="none" strike="noStrike" cap="none" normalizeH="0" baseline="0" dirty="0" err="1">
                          <a:ln>
                            <a:noFill/>
                          </a:ln>
                          <a:solidFill>
                            <a:schemeClr val="tx1"/>
                          </a:solidFill>
                          <a:effectLst/>
                          <a:latin typeface="Tahoma" pitchFamily="-110" charset="0"/>
                        </a:rPr>
                        <a:t>DTRank</a:t>
                      </a:r>
                      <a:endParaRPr kumimoji="0" lang="en-US" sz="900" b="1" i="0" u="none" strike="noStrike" cap="none" normalizeH="0" baseline="0" dirty="0">
                        <a:ln>
                          <a:noFill/>
                        </a:ln>
                        <a:solidFill>
                          <a:schemeClr val="tx1"/>
                        </a:solidFill>
                        <a:effectLst/>
                        <a:latin typeface="Tahoma" pitchFamily="-110" charset="0"/>
                      </a:endParaRPr>
                    </a:p>
                  </a:txBody>
                  <a:tcPr marL="68580" marR="68580" marT="34262" marB="342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568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Tahoma" pitchFamily="-110" charset="0"/>
                        </a:rPr>
                        <a:t>29</a:t>
                      </a:r>
                    </a:p>
                  </a:txBody>
                  <a:tcPr marL="68580" marR="68580" marT="34262" marB="342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Tahoma" pitchFamily="-110" charset="0"/>
                        </a:rPr>
                        <a:t>0.987</a:t>
                      </a:r>
                    </a:p>
                  </a:txBody>
                  <a:tcPr marL="68580" marR="68580" marT="34262" marB="342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568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Tahoma" pitchFamily="-110" charset="0"/>
                        </a:rPr>
                        <a:t>49</a:t>
                      </a:r>
                    </a:p>
                  </a:txBody>
                  <a:tcPr marL="68580" marR="68580" marT="34262" marB="342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Tahoma" pitchFamily="-110" charset="0"/>
                        </a:rPr>
                        <a:t>0.876</a:t>
                      </a:r>
                    </a:p>
                  </a:txBody>
                  <a:tcPr marL="68580" marR="68580" marT="34262" marB="342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568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Tahoma" pitchFamily="-110" charset="0"/>
                        </a:rPr>
                        <a:t>121</a:t>
                      </a:r>
                    </a:p>
                  </a:txBody>
                  <a:tcPr marL="68580" marR="68580" marT="34262" marB="342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Tahoma" pitchFamily="-110" charset="0"/>
                        </a:rPr>
                        <a:t>0.002</a:t>
                      </a:r>
                    </a:p>
                  </a:txBody>
                  <a:tcPr marL="68580" marR="68580" marT="34262" marB="342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0812" name="Group 92" descr="Berkeley, Database, and Research Tables joined on Σi qTermRanki*DocTermRanking and sorted&#13;&#10;" title="Join">
            <a:extLst>
              <a:ext uri="{FF2B5EF4-FFF2-40B4-BE49-F238E27FC236}">
                <a16:creationId xmlns:a16="http://schemas.microsoft.com/office/drawing/2014/main" id="{B88C7D44-B68B-C649-AE31-7F3590078523}"/>
              </a:ext>
            </a:extLst>
          </p:cNvPr>
          <p:cNvGraphicFramePr>
            <a:graphicFrameLocks noGrp="1"/>
          </p:cNvGraphicFramePr>
          <p:nvPr>
            <p:extLst/>
          </p:nvPr>
        </p:nvGraphicFramePr>
        <p:xfrm>
          <a:off x="6115050" y="1557927"/>
          <a:ext cx="1257300" cy="822740"/>
        </p:xfrm>
        <a:graphic>
          <a:graphicData uri="http://schemas.openxmlformats.org/drawingml/2006/table">
            <a:tbl>
              <a:tblPr firstRow="1"/>
              <a:tblGrid>
                <a:gridCol w="514350">
                  <a:extLst>
                    <a:ext uri="{9D8B030D-6E8A-4147-A177-3AD203B41FA5}">
                      <a16:colId xmlns:a16="http://schemas.microsoft.com/office/drawing/2014/main" val="20000"/>
                    </a:ext>
                  </a:extLst>
                </a:gridCol>
                <a:gridCol w="742950">
                  <a:extLst>
                    <a:ext uri="{9D8B030D-6E8A-4147-A177-3AD203B41FA5}">
                      <a16:colId xmlns:a16="http://schemas.microsoft.com/office/drawing/2014/main" val="20001"/>
                    </a:ext>
                  </a:extLst>
                </a:gridCol>
              </a:tblGrid>
              <a:tr h="20568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1" i="0" u="none" strike="noStrike" cap="none" normalizeH="0" baseline="0">
                          <a:ln>
                            <a:noFill/>
                          </a:ln>
                          <a:solidFill>
                            <a:schemeClr val="tx1"/>
                          </a:solidFill>
                          <a:effectLst/>
                          <a:latin typeface="Tahoma" pitchFamily="-110" charset="0"/>
                        </a:rPr>
                        <a:t>docID</a:t>
                      </a:r>
                    </a:p>
                  </a:txBody>
                  <a:tcPr marL="68580" marR="68580" marT="34262" marB="342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1" i="0" u="none" strike="noStrike" cap="none" normalizeH="0" baseline="0" dirty="0" err="1">
                          <a:ln>
                            <a:noFill/>
                          </a:ln>
                          <a:solidFill>
                            <a:schemeClr val="tx1"/>
                          </a:solidFill>
                          <a:effectLst/>
                          <a:latin typeface="Tahoma" pitchFamily="-110" charset="0"/>
                        </a:rPr>
                        <a:t>DTRank</a:t>
                      </a:r>
                      <a:endParaRPr kumimoji="0" lang="en-US" sz="900" b="1" i="0" u="none" strike="noStrike" cap="none" normalizeH="0" baseline="0" dirty="0">
                        <a:ln>
                          <a:noFill/>
                        </a:ln>
                        <a:solidFill>
                          <a:schemeClr val="tx1"/>
                        </a:solidFill>
                        <a:effectLst/>
                        <a:latin typeface="Tahoma" pitchFamily="-110" charset="0"/>
                      </a:endParaRPr>
                    </a:p>
                  </a:txBody>
                  <a:tcPr marL="68580" marR="68580" marT="34262" marB="342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568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Tahoma" pitchFamily="-110" charset="0"/>
                        </a:rPr>
                        <a:t>16</a:t>
                      </a:r>
                    </a:p>
                  </a:txBody>
                  <a:tcPr marL="68580" marR="68580" marT="34262" marB="342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Tahoma" pitchFamily="-110" charset="0"/>
                        </a:rPr>
                        <a:t>0.137</a:t>
                      </a:r>
                    </a:p>
                  </a:txBody>
                  <a:tcPr marL="68580" marR="68580" marT="34262" marB="342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568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Tahoma" pitchFamily="-110" charset="0"/>
                        </a:rPr>
                        <a:t>49</a:t>
                      </a:r>
                    </a:p>
                  </a:txBody>
                  <a:tcPr marL="68580" marR="68580" marT="34262" marB="342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Tahoma" pitchFamily="-110" charset="0"/>
                        </a:rPr>
                        <a:t>0.654</a:t>
                      </a:r>
                    </a:p>
                  </a:txBody>
                  <a:tcPr marL="68580" marR="68580" marT="34262" marB="342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568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Tahoma" pitchFamily="-110" charset="0"/>
                        </a:rPr>
                        <a:t>57</a:t>
                      </a:r>
                    </a:p>
                  </a:txBody>
                  <a:tcPr marL="68580" marR="68580" marT="34262" marB="342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Tahoma" pitchFamily="-110" charset="0"/>
                        </a:rPr>
                        <a:t>0.321</a:t>
                      </a:r>
                    </a:p>
                  </a:txBody>
                  <a:tcPr marL="68580" marR="68580" marT="34262" marB="342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66616" name="Group 70" descr="Berkeley, Database, and Research Tables joined on Σi qTermRanki*DocTermRanking and sorted&#13;&#10;" title="Join">
            <a:extLst>
              <a:ext uri="{FF2B5EF4-FFF2-40B4-BE49-F238E27FC236}">
                <a16:creationId xmlns:a16="http://schemas.microsoft.com/office/drawing/2014/main" id="{0D60781C-4EFE-6F4D-A7B9-0EA1FB2403F5}"/>
              </a:ext>
            </a:extLst>
          </p:cNvPr>
          <p:cNvGrpSpPr>
            <a:grpSpLocks/>
          </p:cNvGrpSpPr>
          <p:nvPr/>
        </p:nvGrpSpPr>
        <p:grpSpPr bwMode="auto">
          <a:xfrm>
            <a:off x="6686551" y="874508"/>
            <a:ext cx="366713" cy="160734"/>
            <a:chOff x="2226" y="2065"/>
            <a:chExt cx="1148" cy="671"/>
          </a:xfrm>
        </p:grpSpPr>
        <p:sp>
          <p:nvSpPr>
            <p:cNvPr id="66630" name="AutoShape 71">
              <a:extLst>
                <a:ext uri="{FF2B5EF4-FFF2-40B4-BE49-F238E27FC236}">
                  <a16:creationId xmlns:a16="http://schemas.microsoft.com/office/drawing/2014/main" id="{AACDADDC-2E73-994A-8CC7-56B4CA87FD9E}"/>
                </a:ext>
              </a:extLst>
            </p:cNvPr>
            <p:cNvSpPr>
              <a:spLocks noChangeArrowheads="1"/>
            </p:cNvSpPr>
            <p:nvPr/>
          </p:nvSpPr>
          <p:spPr bwMode="auto">
            <a:xfrm rot="-5400000">
              <a:off x="2753" y="2110"/>
              <a:ext cx="666" cy="576"/>
            </a:xfrm>
            <a:prstGeom prst="triangle">
              <a:avLst>
                <a:gd name="adj" fmla="val 50000"/>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endParaRPr lang="en-US" altLang="en-US" sz="900"/>
            </a:p>
          </p:txBody>
        </p:sp>
        <p:sp>
          <p:nvSpPr>
            <p:cNvPr id="66631" name="AutoShape 72">
              <a:extLst>
                <a:ext uri="{FF2B5EF4-FFF2-40B4-BE49-F238E27FC236}">
                  <a16:creationId xmlns:a16="http://schemas.microsoft.com/office/drawing/2014/main" id="{49C83416-25CC-D84F-83F3-98C1217D75D1}"/>
                </a:ext>
              </a:extLst>
            </p:cNvPr>
            <p:cNvSpPr>
              <a:spLocks noChangeArrowheads="1"/>
            </p:cNvSpPr>
            <p:nvPr/>
          </p:nvSpPr>
          <p:spPr bwMode="auto">
            <a:xfrm rot="5400000" flipH="1">
              <a:off x="2181" y="2115"/>
              <a:ext cx="666" cy="576"/>
            </a:xfrm>
            <a:prstGeom prst="triangle">
              <a:avLst>
                <a:gd name="adj" fmla="val 50000"/>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endParaRPr lang="en-US" altLang="en-US" sz="900"/>
            </a:p>
          </p:txBody>
        </p:sp>
      </p:grpSp>
      <p:cxnSp>
        <p:nvCxnSpPr>
          <p:cNvPr id="66617" name="AutoShape 73" descr="Berkeley, Database, and Research Tables joined on Σi qTermRanki*DocTermRanking and sorted&#13;&#10;" title="Join">
            <a:extLst>
              <a:ext uri="{FF2B5EF4-FFF2-40B4-BE49-F238E27FC236}">
                <a16:creationId xmlns:a16="http://schemas.microsoft.com/office/drawing/2014/main" id="{6CA11520-DA55-3143-8DF2-C427025F2204}"/>
              </a:ext>
            </a:extLst>
          </p:cNvPr>
          <p:cNvCxnSpPr>
            <a:cxnSpLocks noChangeShapeType="1"/>
            <a:endCxn id="66631" idx="2"/>
          </p:cNvCxnSpPr>
          <p:nvPr/>
        </p:nvCxnSpPr>
        <p:spPr bwMode="auto">
          <a:xfrm flipV="1">
            <a:off x="5400675" y="1035242"/>
            <a:ext cx="1276350" cy="523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6618" name="AutoShape 74" descr="Berkeley, Database, and Research Tables joined on Σi qTermRanki*DocTermRanking and sorted&#13;&#10;" title="Join">
            <a:extLst>
              <a:ext uri="{FF2B5EF4-FFF2-40B4-BE49-F238E27FC236}">
                <a16:creationId xmlns:a16="http://schemas.microsoft.com/office/drawing/2014/main" id="{A03F3D06-C76D-7649-B41D-8D46682D89C7}"/>
              </a:ext>
            </a:extLst>
          </p:cNvPr>
          <p:cNvCxnSpPr>
            <a:cxnSpLocks noChangeShapeType="1"/>
          </p:cNvCxnSpPr>
          <p:nvPr/>
        </p:nvCxnSpPr>
        <p:spPr bwMode="auto">
          <a:xfrm flipH="1" flipV="1">
            <a:off x="6858001" y="988809"/>
            <a:ext cx="142875" cy="56911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6619" name="AutoShape 75" descr="Berkeley, Database, and Research Tables joined on Σi qTermRanki*DocTermRanking and sorted&#13;&#10;" title="Join">
            <a:extLst>
              <a:ext uri="{FF2B5EF4-FFF2-40B4-BE49-F238E27FC236}">
                <a16:creationId xmlns:a16="http://schemas.microsoft.com/office/drawing/2014/main" id="{504B1032-F210-F844-ADB7-E3BC0523D77C}"/>
              </a:ext>
            </a:extLst>
          </p:cNvPr>
          <p:cNvCxnSpPr>
            <a:cxnSpLocks noChangeShapeType="1"/>
            <a:endCxn id="66630" idx="2"/>
          </p:cNvCxnSpPr>
          <p:nvPr/>
        </p:nvCxnSpPr>
        <p:spPr bwMode="auto">
          <a:xfrm flipH="1" flipV="1">
            <a:off x="7062787" y="1034051"/>
            <a:ext cx="909638" cy="523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6620" name="Text Box 76" descr="Berkeley, Database, and Research Tables joined on Σi qTermRanki*DocTermRanking and sorted&#13;&#10;" title="Join">
            <a:extLst>
              <a:ext uri="{FF2B5EF4-FFF2-40B4-BE49-F238E27FC236}">
                <a16:creationId xmlns:a16="http://schemas.microsoft.com/office/drawing/2014/main" id="{93B9B365-2535-6742-BF28-53073DF84933}"/>
              </a:ext>
            </a:extLst>
          </p:cNvPr>
          <p:cNvSpPr txBox="1">
            <a:spLocks noChangeArrowheads="1"/>
          </p:cNvSpPr>
          <p:nvPr/>
        </p:nvSpPr>
        <p:spPr bwMode="auto">
          <a:xfrm>
            <a:off x="6274595" y="17680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endParaRPr lang="en-US" altLang="en-US" sz="1800">
              <a:solidFill>
                <a:schemeClr val="tx1"/>
              </a:solidFill>
              <a:latin typeface="Times" pitchFamily="2" charset="0"/>
              <a:ea typeface="ＭＳ Ｐゴシック" panose="020B0600070205080204" pitchFamily="34" charset="-128"/>
            </a:endParaRPr>
          </a:p>
        </p:txBody>
      </p:sp>
      <p:sp>
        <p:nvSpPr>
          <p:cNvPr id="66621" name="Text Box 77" descr="Berkeley, Database, and Research Tables joined on Σi qTermRanki*DocTermRanking and sorted&#13;&#10;" title="Join">
            <a:extLst>
              <a:ext uri="{FF2B5EF4-FFF2-40B4-BE49-F238E27FC236}">
                <a16:creationId xmlns:a16="http://schemas.microsoft.com/office/drawing/2014/main" id="{525B5A08-B932-134D-98D8-4C2DFA94362B}"/>
              </a:ext>
            </a:extLst>
          </p:cNvPr>
          <p:cNvSpPr txBox="1">
            <a:spLocks noChangeArrowheads="1"/>
          </p:cNvSpPr>
          <p:nvPr/>
        </p:nvSpPr>
        <p:spPr bwMode="auto">
          <a:xfrm>
            <a:off x="5600700" y="360159"/>
            <a:ext cx="2620076"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r>
              <a:rPr lang="en-US" altLang="en-US" sz="1800" dirty="0">
                <a:solidFill>
                  <a:schemeClr val="tx1"/>
                </a:solidFill>
                <a:latin typeface="Times" pitchFamily="2" charset="0"/>
                <a:ea typeface="ＭＳ Ｐゴシック" panose="020B0600070205080204" pitchFamily="34" charset="-128"/>
                <a:sym typeface="Symbol" pitchFamily="2" charset="2"/>
              </a:rPr>
              <a:t></a:t>
            </a:r>
            <a:r>
              <a:rPr lang="en-US" altLang="en-US" sz="1800" baseline="-25000" dirty="0" err="1">
                <a:solidFill>
                  <a:schemeClr val="tx1"/>
                </a:solidFill>
                <a:latin typeface="Times" pitchFamily="2" charset="0"/>
                <a:ea typeface="ＭＳ Ｐゴシック" panose="020B0600070205080204" pitchFamily="34" charset="-128"/>
                <a:sym typeface="Symbol" pitchFamily="2" charset="2"/>
              </a:rPr>
              <a:t>i</a:t>
            </a:r>
            <a:r>
              <a:rPr lang="en-US" altLang="en-US" sz="1800" dirty="0">
                <a:solidFill>
                  <a:schemeClr val="tx1"/>
                </a:solidFill>
                <a:latin typeface="Times" pitchFamily="2" charset="0"/>
                <a:ea typeface="ＭＳ Ｐゴシック" panose="020B0600070205080204" pitchFamily="34" charset="-128"/>
                <a:sym typeface="Symbol" pitchFamily="2" charset="2"/>
              </a:rPr>
              <a:t> </a:t>
            </a:r>
            <a:r>
              <a:rPr lang="en-US" altLang="en-US" sz="1500" dirty="0" err="1">
                <a:solidFill>
                  <a:schemeClr val="tx1"/>
                </a:solidFill>
                <a:latin typeface="Times" pitchFamily="2" charset="0"/>
                <a:ea typeface="ＭＳ Ｐゴシック" panose="020B0600070205080204" pitchFamily="34" charset="-128"/>
                <a:sym typeface="Symbol" pitchFamily="2" charset="2"/>
              </a:rPr>
              <a:t>qTermRank</a:t>
            </a:r>
            <a:r>
              <a:rPr lang="en-US" altLang="en-US" sz="1500" baseline="-25000" dirty="0" err="1">
                <a:solidFill>
                  <a:schemeClr val="tx1"/>
                </a:solidFill>
                <a:latin typeface="Times" pitchFamily="2" charset="0"/>
                <a:ea typeface="ＭＳ Ｐゴシック" panose="020B0600070205080204" pitchFamily="34" charset="-128"/>
                <a:sym typeface="Symbol" pitchFamily="2" charset="2"/>
              </a:rPr>
              <a:t>i</a:t>
            </a:r>
            <a:r>
              <a:rPr lang="en-US" altLang="en-US" sz="1500" dirty="0">
                <a:solidFill>
                  <a:schemeClr val="tx1"/>
                </a:solidFill>
                <a:latin typeface="Times" pitchFamily="2" charset="0"/>
                <a:ea typeface="ＭＳ Ｐゴシック" panose="020B0600070205080204" pitchFamily="34" charset="-128"/>
                <a:sym typeface="Symbol" pitchFamily="2" charset="2"/>
              </a:rPr>
              <a:t>*</a:t>
            </a:r>
            <a:r>
              <a:rPr lang="en-US" altLang="en-US" sz="1500" dirty="0" err="1">
                <a:solidFill>
                  <a:schemeClr val="tx1"/>
                </a:solidFill>
                <a:latin typeface="Times" pitchFamily="2" charset="0"/>
                <a:ea typeface="ＭＳ Ｐゴシック" panose="020B0600070205080204" pitchFamily="34" charset="-128"/>
                <a:sym typeface="Symbol" pitchFamily="2" charset="2"/>
              </a:rPr>
              <a:t>DocTermRank</a:t>
            </a:r>
            <a:r>
              <a:rPr lang="en-US" altLang="en-US" sz="1500" baseline="-25000" dirty="0" err="1">
                <a:solidFill>
                  <a:schemeClr val="tx1"/>
                </a:solidFill>
                <a:latin typeface="Times" pitchFamily="2" charset="0"/>
                <a:ea typeface="ＭＳ Ｐゴシック" panose="020B0600070205080204" pitchFamily="34" charset="-128"/>
                <a:sym typeface="Symbol" pitchFamily="2" charset="2"/>
              </a:rPr>
              <a:t>i</a:t>
            </a:r>
            <a:endParaRPr lang="en-US" altLang="en-US" sz="1800" dirty="0">
              <a:solidFill>
                <a:schemeClr val="tx1"/>
              </a:solidFill>
              <a:latin typeface="Times" pitchFamily="2" charset="0"/>
              <a:ea typeface="ＭＳ Ｐゴシック" panose="020B0600070205080204" pitchFamily="34" charset="-128"/>
            </a:endParaRPr>
          </a:p>
        </p:txBody>
      </p:sp>
      <p:cxnSp>
        <p:nvCxnSpPr>
          <p:cNvPr id="66622" name="AutoShape 78" descr="Berkeley, Database, and Research Tables joined on Σi qTermRanki*DocTermRanking and sorted&#13;&#10;" title="Join">
            <a:extLst>
              <a:ext uri="{FF2B5EF4-FFF2-40B4-BE49-F238E27FC236}">
                <a16:creationId xmlns:a16="http://schemas.microsoft.com/office/drawing/2014/main" id="{80705E3B-C1BB-4C4E-8CCE-54140F11CCF9}"/>
              </a:ext>
            </a:extLst>
          </p:cNvPr>
          <p:cNvCxnSpPr>
            <a:cxnSpLocks noChangeShapeType="1"/>
            <a:stCxn id="66631" idx="0"/>
            <a:endCxn id="66621" idx="2"/>
          </p:cNvCxnSpPr>
          <p:nvPr/>
        </p:nvCxnSpPr>
        <p:spPr bwMode="auto">
          <a:xfrm flipV="1">
            <a:off x="6870547" y="729491"/>
            <a:ext cx="40191" cy="22598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66623" name="Group 87" descr="Berkeley, Database, and Research Tables joined on Σi qTermRanki*DocTermRanking and sorted&#13;&#10;" title="Join">
            <a:extLst>
              <a:ext uri="{FF2B5EF4-FFF2-40B4-BE49-F238E27FC236}">
                <a16:creationId xmlns:a16="http://schemas.microsoft.com/office/drawing/2014/main" id="{490EE1AF-0EAF-E54C-B7EB-0F6D96B811EE}"/>
              </a:ext>
            </a:extLst>
          </p:cNvPr>
          <p:cNvGrpSpPr>
            <a:grpSpLocks/>
          </p:cNvGrpSpPr>
          <p:nvPr/>
        </p:nvGrpSpPr>
        <p:grpSpPr bwMode="auto">
          <a:xfrm>
            <a:off x="6396388" y="-29173"/>
            <a:ext cx="1028700" cy="300037"/>
            <a:chOff x="3600" y="-39"/>
            <a:chExt cx="864" cy="252"/>
          </a:xfrm>
        </p:grpSpPr>
        <p:sp>
          <p:nvSpPr>
            <p:cNvPr id="66628" name="AutoShape 85">
              <a:extLst>
                <a:ext uri="{FF2B5EF4-FFF2-40B4-BE49-F238E27FC236}">
                  <a16:creationId xmlns:a16="http://schemas.microsoft.com/office/drawing/2014/main" id="{A54E21DE-D549-8849-85FC-0E43DF4DAE5C}"/>
                </a:ext>
              </a:extLst>
            </p:cNvPr>
            <p:cNvSpPr>
              <a:spLocks noChangeArrowheads="1"/>
            </p:cNvSpPr>
            <p:nvPr/>
          </p:nvSpPr>
          <p:spPr bwMode="auto">
            <a:xfrm>
              <a:off x="3600" y="0"/>
              <a:ext cx="864" cy="144"/>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endParaRPr lang="en-US" altLang="en-US" sz="900"/>
            </a:p>
          </p:txBody>
        </p:sp>
        <p:sp>
          <p:nvSpPr>
            <p:cNvPr id="66629" name="Text Box 86">
              <a:extLst>
                <a:ext uri="{FF2B5EF4-FFF2-40B4-BE49-F238E27FC236}">
                  <a16:creationId xmlns:a16="http://schemas.microsoft.com/office/drawing/2014/main" id="{74D9CB2B-DBAA-584A-8DE1-FC97FCDB4849}"/>
                </a:ext>
              </a:extLst>
            </p:cNvPr>
            <p:cNvSpPr txBox="1">
              <a:spLocks noChangeArrowheads="1"/>
            </p:cNvSpPr>
            <p:nvPr/>
          </p:nvSpPr>
          <p:spPr bwMode="auto">
            <a:xfrm>
              <a:off x="3840" y="-39"/>
              <a:ext cx="3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Arial" panose="020B0604020202020204" pitchFamily="34" charset="0"/>
                  <a:ea typeface="Osaka" panose="020B0600000000000000" pitchFamily="34" charset="-128"/>
                </a:defRPr>
              </a:lvl1pPr>
              <a:lvl2pPr marL="742950" indent="-285750" eaLnBrk="0" hangingPunct="0">
                <a:defRPr sz="1200">
                  <a:solidFill>
                    <a:srgbClr val="000000"/>
                  </a:solidFill>
                  <a:latin typeface="Arial" panose="020B0604020202020204" pitchFamily="34" charset="0"/>
                  <a:ea typeface="Osaka" panose="020B0600000000000000" pitchFamily="34" charset="-128"/>
                </a:defRPr>
              </a:lvl2pPr>
              <a:lvl3pPr marL="1143000" indent="-228600" eaLnBrk="0" hangingPunct="0">
                <a:defRPr sz="1200">
                  <a:solidFill>
                    <a:srgbClr val="000000"/>
                  </a:solidFill>
                  <a:latin typeface="Arial" panose="020B0604020202020204" pitchFamily="34" charset="0"/>
                  <a:ea typeface="Osaka" panose="020B0600000000000000" pitchFamily="34" charset="-128"/>
                </a:defRPr>
              </a:lvl3pPr>
              <a:lvl4pPr marL="1600200" indent="-228600" eaLnBrk="0" hangingPunct="0">
                <a:defRPr sz="1200">
                  <a:solidFill>
                    <a:srgbClr val="000000"/>
                  </a:solidFill>
                  <a:latin typeface="Arial" panose="020B0604020202020204" pitchFamily="34" charset="0"/>
                  <a:ea typeface="Osaka" panose="020B0600000000000000" pitchFamily="34" charset="-128"/>
                </a:defRPr>
              </a:lvl4pPr>
              <a:lvl5pPr marL="2057400" indent="-228600" eaLnBrk="0" hangingPunct="0">
                <a:defRPr sz="1200">
                  <a:solidFill>
                    <a:srgbClr val="000000"/>
                  </a:solidFill>
                  <a:latin typeface="Arial" panose="020B0604020202020204" pitchFamily="34" charset="0"/>
                  <a:ea typeface="Osaka" panose="020B0600000000000000" pitchFamily="34"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anose="020B0600000000000000" pitchFamily="34" charset="-128"/>
                </a:defRPr>
              </a:lvl9pPr>
            </a:lstStyle>
            <a:p>
              <a:pPr eaLnBrk="1" hangingPunct="1"/>
              <a:r>
                <a:rPr lang="en-US" altLang="en-US" sz="1350">
                  <a:solidFill>
                    <a:schemeClr val="tx1"/>
                  </a:solidFill>
                  <a:latin typeface="Times" pitchFamily="2" charset="0"/>
                  <a:ea typeface="ＭＳ Ｐゴシック" panose="020B0600070205080204" pitchFamily="34" charset="-128"/>
                </a:rPr>
                <a:t>Sort</a:t>
              </a:r>
            </a:p>
          </p:txBody>
        </p:sp>
      </p:grpSp>
      <p:sp>
        <p:nvSpPr>
          <p:cNvPr id="66624" name="Line 88" descr="Berkeley, Database, and Research Tables joined on Σi qTermRanki*DocTermRanking and sorted&#13;&#10;" title="Join">
            <a:extLst>
              <a:ext uri="{FF2B5EF4-FFF2-40B4-BE49-F238E27FC236}">
                <a16:creationId xmlns:a16="http://schemas.microsoft.com/office/drawing/2014/main" id="{453C3E99-04C1-8E4F-B07C-B6F39836628C}"/>
              </a:ext>
            </a:extLst>
          </p:cNvPr>
          <p:cNvSpPr>
            <a:spLocks noChangeShapeType="1"/>
          </p:cNvSpPr>
          <p:nvPr/>
        </p:nvSpPr>
        <p:spPr bwMode="auto">
          <a:xfrm flipH="1" flipV="1">
            <a:off x="6910738" y="176802"/>
            <a:ext cx="4412" cy="20597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23" name="TextBox 22"/>
          <p:cNvSpPr txBox="1"/>
          <p:nvPr/>
        </p:nvSpPr>
        <p:spPr>
          <a:xfrm>
            <a:off x="4437770" y="1216052"/>
            <a:ext cx="1066491" cy="338554"/>
          </a:xfrm>
          <a:prstGeom prst="rect">
            <a:avLst/>
          </a:prstGeom>
          <a:noFill/>
        </p:spPr>
        <p:txBody>
          <a:bodyPr wrap="square" rtlCol="0">
            <a:spAutoFit/>
          </a:bodyPr>
          <a:lstStyle/>
          <a:p>
            <a:r>
              <a:rPr lang="en-US" sz="1600" dirty="0" err="1">
                <a:latin typeface="Symbol" charset="2"/>
                <a:ea typeface="Symbol" charset="2"/>
                <a:cs typeface="Symbol" charset="2"/>
              </a:rPr>
              <a:t>s</a:t>
            </a:r>
            <a:r>
              <a:rPr lang="en-US" sz="1600" baseline="-25000" dirty="0" err="1">
                <a:latin typeface="Helvetica Neue" charset="0"/>
                <a:ea typeface="Helvetica Neue" charset="0"/>
                <a:cs typeface="Helvetica Neue" charset="0"/>
              </a:rPr>
              <a:t>Berkeley</a:t>
            </a:r>
            <a:endParaRPr lang="en-US" sz="3200" baseline="-25000" dirty="0">
              <a:latin typeface="Helvetica Neue" charset="0"/>
              <a:ea typeface="Helvetica Neue" charset="0"/>
              <a:cs typeface="Helvetica Neue" charset="0"/>
            </a:endParaRPr>
          </a:p>
        </p:txBody>
      </p:sp>
      <p:sp>
        <p:nvSpPr>
          <p:cNvPr id="24" name="TextBox 23"/>
          <p:cNvSpPr txBox="1"/>
          <p:nvPr/>
        </p:nvSpPr>
        <p:spPr>
          <a:xfrm>
            <a:off x="6115051" y="1210912"/>
            <a:ext cx="984611" cy="338554"/>
          </a:xfrm>
          <a:prstGeom prst="rect">
            <a:avLst/>
          </a:prstGeom>
          <a:noFill/>
        </p:spPr>
        <p:txBody>
          <a:bodyPr wrap="square" rtlCol="0">
            <a:spAutoFit/>
          </a:bodyPr>
          <a:lstStyle/>
          <a:p>
            <a:r>
              <a:rPr lang="en-US" sz="1600" dirty="0" err="1">
                <a:latin typeface="Symbol" charset="2"/>
                <a:ea typeface="Symbol" charset="2"/>
                <a:cs typeface="Symbol" charset="2"/>
              </a:rPr>
              <a:t>s</a:t>
            </a:r>
            <a:r>
              <a:rPr lang="en-US" sz="1600" baseline="-25000" dirty="0" err="1">
                <a:latin typeface="Helvetica Neue" charset="0"/>
                <a:ea typeface="Helvetica Neue" charset="0"/>
                <a:cs typeface="Helvetica Neue" charset="0"/>
              </a:rPr>
              <a:t>Database</a:t>
            </a:r>
            <a:endParaRPr lang="en-US" sz="3200" baseline="-25000" dirty="0">
              <a:latin typeface="Helvetica Neue" charset="0"/>
              <a:ea typeface="Helvetica Neue" charset="0"/>
              <a:cs typeface="Helvetica Neue" charset="0"/>
            </a:endParaRPr>
          </a:p>
        </p:txBody>
      </p:sp>
      <p:sp>
        <p:nvSpPr>
          <p:cNvPr id="25" name="TextBox 24"/>
          <p:cNvSpPr txBox="1"/>
          <p:nvPr/>
        </p:nvSpPr>
        <p:spPr>
          <a:xfrm>
            <a:off x="7844311" y="1227892"/>
            <a:ext cx="984611" cy="338554"/>
          </a:xfrm>
          <a:prstGeom prst="rect">
            <a:avLst/>
          </a:prstGeom>
          <a:noFill/>
        </p:spPr>
        <p:txBody>
          <a:bodyPr wrap="square" rtlCol="0">
            <a:spAutoFit/>
          </a:bodyPr>
          <a:lstStyle/>
          <a:p>
            <a:r>
              <a:rPr lang="en-US" sz="1600">
                <a:latin typeface="Symbol" charset="2"/>
                <a:ea typeface="Symbol" charset="2"/>
                <a:cs typeface="Symbol" charset="2"/>
              </a:rPr>
              <a:t>s</a:t>
            </a:r>
            <a:r>
              <a:rPr lang="en-US" sz="1600" baseline="-25000">
                <a:latin typeface="Helvetica Neue" charset="0"/>
                <a:ea typeface="Helvetica Neue" charset="0"/>
                <a:cs typeface="Helvetica Neue" charset="0"/>
              </a:rPr>
              <a:t>Research</a:t>
            </a:r>
            <a:endParaRPr lang="en-US" sz="3200" baseline="-25000" dirty="0">
              <a:latin typeface="Helvetica Neue" charset="0"/>
              <a:ea typeface="Helvetica Neue" charset="0"/>
              <a:cs typeface="Helvetica Neue" charset="0"/>
            </a:endParaRPr>
          </a:p>
        </p:txBody>
      </p:sp>
    </p:spTree>
    <p:extLst>
      <p:ext uri="{BB962C8B-B14F-4D97-AF65-F5344CB8AC3E}">
        <p14:creationId xmlns:p14="http://schemas.microsoft.com/office/powerpoint/2010/main" val="3268889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a:extLst>
              <a:ext uri="{FF2B5EF4-FFF2-40B4-BE49-F238E27FC236}">
                <a16:creationId xmlns:a16="http://schemas.microsoft.com/office/drawing/2014/main" id="{7D363AEB-0513-F84F-8DBB-BF0C2F19D75B}"/>
              </a:ext>
            </a:extLst>
          </p:cNvPr>
          <p:cNvSpPr>
            <a:spLocks noGrp="1" noChangeArrowheads="1"/>
          </p:cNvSpPr>
          <p:nvPr>
            <p:ph type="body" idx="1"/>
          </p:nvPr>
        </p:nvSpPr>
        <p:spPr/>
        <p:txBody>
          <a:bodyPr/>
          <a:lstStyle/>
          <a:p>
            <a:r>
              <a:rPr lang="en-US" altLang="en-US" dirty="0"/>
              <a:t>Suppose only top k answers are retrieved</a:t>
            </a:r>
          </a:p>
        </p:txBody>
      </p:sp>
      <p:sp>
        <p:nvSpPr>
          <p:cNvPr id="71682" name="Rectangle 2">
            <a:extLst>
              <a:ext uri="{FF2B5EF4-FFF2-40B4-BE49-F238E27FC236}">
                <a16:creationId xmlns:a16="http://schemas.microsoft.com/office/drawing/2014/main" id="{6F91118E-BCA2-1E41-950F-0CE257BE2ACC}"/>
              </a:ext>
            </a:extLst>
          </p:cNvPr>
          <p:cNvSpPr>
            <a:spLocks noGrp="1" noChangeArrowheads="1"/>
          </p:cNvSpPr>
          <p:nvPr>
            <p:ph type="title"/>
          </p:nvPr>
        </p:nvSpPr>
        <p:spPr/>
        <p:txBody>
          <a:bodyPr/>
          <a:lstStyle/>
          <a:p>
            <a:r>
              <a:rPr lang="en-US" altLang="en-US" dirty="0"/>
              <a:t>Answer Quality?</a:t>
            </a:r>
          </a:p>
        </p:txBody>
      </p:sp>
      <p:pic>
        <p:nvPicPr>
          <p:cNvPr id="6" name="Picture 5" descr="A circle cut in half with false positives on the right and true positives on the left. In the rectangle outside true positives is false negatives and in the rectangle outside false positives is true negatives" title="Top k"/>
          <p:cNvPicPr>
            <a:picLocks noChangeAspect="1"/>
          </p:cNvPicPr>
          <p:nvPr/>
        </p:nvPicPr>
        <p:blipFill rotWithShape="1">
          <a:blip r:embed="rId2">
            <a:extLst>
              <a:ext uri="{28A0092B-C50C-407E-A947-70E740481C1C}">
                <a14:useLocalDpi xmlns:a14="http://schemas.microsoft.com/office/drawing/2010/main" val="0"/>
              </a:ext>
            </a:extLst>
          </a:blip>
          <a:srcRect b="32346"/>
          <a:stretch/>
        </p:blipFill>
        <p:spPr>
          <a:xfrm>
            <a:off x="1905000" y="1612505"/>
            <a:ext cx="2829388" cy="3479800"/>
          </a:xfrm>
          <a:prstGeom prst="rect">
            <a:avLst/>
          </a:prstGeom>
        </p:spPr>
      </p:pic>
    </p:spTree>
    <p:extLst>
      <p:ext uri="{BB962C8B-B14F-4D97-AF65-F5344CB8AC3E}">
        <p14:creationId xmlns:p14="http://schemas.microsoft.com/office/powerpoint/2010/main" val="2719051494"/>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541B27"/>
      </a:dk2>
      <a:lt2>
        <a:srgbClr val="AACDCA"/>
      </a:lt2>
      <a:accent1>
        <a:srgbClr val="D72C2F"/>
      </a:accent1>
      <a:accent2>
        <a:srgbClr val="44516F"/>
      </a:accent2>
      <a:accent3>
        <a:srgbClr val="79C6C1"/>
      </a:accent3>
      <a:accent4>
        <a:srgbClr val="FFFFFF"/>
      </a:accent4>
      <a:accent5>
        <a:srgbClr val="FFFFFF"/>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RCOE updated template" id="{E7FA4F46-C946-B543-8CAA-6C2DD81F0FF0}" vid="{07066D9F-7382-EB44-B453-DDAD9AB5CA43}"/>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COE updated template" id="{E7FA4F46-C946-B543-8CAA-6C2DD81F0FF0}" vid="{CEBAC97C-41B9-7340-8D0A-3D484B4F570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BRCOE updated template</Template>
  <TotalTime>774</TotalTime>
  <Words>1962</Words>
  <Application>Microsoft Macintosh PowerPoint</Application>
  <PresentationFormat>On-screen Show (16:9)</PresentationFormat>
  <Paragraphs>356</Paragraphs>
  <Slides>28</Slides>
  <Notes>11</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28</vt:i4>
      </vt:variant>
    </vt:vector>
  </HeadingPairs>
  <TitlesOfParts>
    <vt:vector size="44" baseType="lpstr">
      <vt:lpstr>ＭＳ Ｐゴシック</vt:lpstr>
      <vt:lpstr>Osaka</vt:lpstr>
      <vt:lpstr>Arial</vt:lpstr>
      <vt:lpstr>Calibri</vt:lpstr>
      <vt:lpstr>Calibri Light</vt:lpstr>
      <vt:lpstr>Century Gothic</vt:lpstr>
      <vt:lpstr>Helvetica</vt:lpstr>
      <vt:lpstr>Helvetica Neue</vt:lpstr>
      <vt:lpstr>Lucida Sans Typewriter</vt:lpstr>
      <vt:lpstr>Menlo</vt:lpstr>
      <vt:lpstr>Symbol</vt:lpstr>
      <vt:lpstr>Tahoma</vt:lpstr>
      <vt:lpstr>Times</vt:lpstr>
      <vt:lpstr>Times New Roman</vt:lpstr>
      <vt:lpstr>Office Theme</vt:lpstr>
      <vt:lpstr>Custom Design</vt:lpstr>
      <vt:lpstr>Text/Web Search II: Ranking &amp; Crawling</vt:lpstr>
      <vt:lpstr>Classical IR Ranking</vt:lpstr>
      <vt:lpstr>Cosine Similarity Distance Metric</vt:lpstr>
      <vt:lpstr>TF  IDF</vt:lpstr>
      <vt:lpstr>Indexing TF  IDF</vt:lpstr>
      <vt:lpstr>TFxIDF for Query Terms</vt:lpstr>
      <vt:lpstr>In SQL Again…</vt:lpstr>
      <vt:lpstr>Ranking Query Plan</vt:lpstr>
      <vt:lpstr>Answer Quality?</vt:lpstr>
      <vt:lpstr>Precision and Recall</vt:lpstr>
      <vt:lpstr>The remainder of this lecture is just for fun :-)</vt:lpstr>
      <vt:lpstr>Parallelizing (!!)</vt:lpstr>
      <vt:lpstr>Word Occurrence is a Zipf Distribution</vt:lpstr>
      <vt:lpstr>Parallelizing Revisited</vt:lpstr>
      <vt:lpstr>Phrase &amp; Proximity Ranking</vt:lpstr>
      <vt:lpstr>Q-Grams and Spell Fixes</vt:lpstr>
      <vt:lpstr>Some Additional Ranking Tricks</vt:lpstr>
      <vt:lpstr>Hypertext Ranking</vt:lpstr>
      <vt:lpstr>Intuition for Using Web Graph in Search</vt:lpstr>
      <vt:lpstr>Random Notes from the Real World</vt:lpstr>
      <vt:lpstr>Building a Crawler</vt:lpstr>
      <vt:lpstr>Single-Site Crawler</vt:lpstr>
      <vt:lpstr>Crawl ordering</vt:lpstr>
      <vt:lpstr>Crawl Ordering, cont.</vt:lpstr>
      <vt:lpstr>Scaling up</vt:lpstr>
      <vt:lpstr>More on web crawlers?</vt:lpstr>
      <vt:lpstr>Bulk Loading a Web Index</vt:lpstr>
      <vt:lpstr>Resources</vt:lpstr>
    </vt:vector>
  </TitlesOfParts>
  <Manager/>
  <Company/>
  <LinksUpToDate>false</LinksUpToDate>
  <SharedDoc>false</SharedDoc>
  <HyperlinkBase/>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Name of Course</dc:subject>
  <dc:creator>Daphne Nhuch</dc:creator>
  <cp:keywords/>
  <dc:description/>
  <cp:lastModifiedBy>Daphne Nhuch</cp:lastModifiedBy>
  <cp:revision>16</cp:revision>
  <dcterms:created xsi:type="dcterms:W3CDTF">2018-03-13T04:30:50Z</dcterms:created>
  <dcterms:modified xsi:type="dcterms:W3CDTF">2018-10-22T17:33:16Z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