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9" r:id="rId7"/>
    <p:sldId id="271" r:id="rId8"/>
    <p:sldId id="270" r:id="rId9"/>
    <p:sldId id="273" r:id="rId10"/>
    <p:sldId id="274" r:id="rId11"/>
    <p:sldId id="267" r:id="rId12"/>
    <p:sldId id="268" r:id="rId13"/>
    <p:sldId id="261" r:id="rId14"/>
    <p:sldId id="275" r:id="rId15"/>
    <p:sldId id="276" r:id="rId16"/>
    <p:sldId id="277" r:id="rId17"/>
    <p:sldId id="278" r:id="rId18"/>
    <p:sldId id="279" r:id="rId19"/>
    <p:sldId id="265" r:id="rId20"/>
    <p:sldId id="266" r:id="rId21"/>
  </p:sldIdLst>
  <p:sldSz cx="9144000" cy="5143500" type="screen16x9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350" b="0" strike="noStrike" spc="-1">
                <a:solidFill>
                  <a:schemeClr val="dk1"/>
                </a:solidFill>
                <a:latin typeface="Arial" panose="020B0604020202020204"/>
              </a:rPr>
              <a:t>Для перемещения страницы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-2159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D7D5E292-E2D9-441B-A12F-47CD3335C4B2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7611612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5080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0F1D01-2B7D-9EB3-BB60-F0EBEEA1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F2A27A12-F0B8-FE64-E59A-328A3E15D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6BCAAAF7-EC59-F9F3-B9D3-8D4FAB3879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856E4249-F880-128B-BC0F-870058222B6B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39684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83897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BFFE86-3141-E368-1961-2CA1CCC4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:a16="http://schemas.microsoft.com/office/drawing/2014/main" xmlns="" id="{3D67C283-CBE3-6A20-1AF1-462849A7B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:a16="http://schemas.microsoft.com/office/drawing/2014/main" xmlns="" id="{150A3429-E78E-4AB9-EC39-04F52DA58F8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:a16="http://schemas.microsoft.com/office/drawing/2014/main" xmlns="" id="{9BE2854A-D72D-EF7D-0F90-CE3FA89E7E3F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4891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12469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3062E8-D9F2-B0CF-4A82-2BA4747F6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:a16="http://schemas.microsoft.com/office/drawing/2014/main" xmlns="" id="{C4E10686-14E9-8602-4F27-A0B01196C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:a16="http://schemas.microsoft.com/office/drawing/2014/main" xmlns="" id="{8121D161-6862-A692-4779-3DC5ED0252C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:a16="http://schemas.microsoft.com/office/drawing/2014/main" xmlns="" id="{9CEF2DE4-2172-245A-D7A0-175BD90F8C70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2356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5ED0D02-7D39-0C49-DCB7-E5897EB0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:a16="http://schemas.microsoft.com/office/drawing/2014/main" xmlns="" id="{966DE12F-6243-7008-E999-EF90E4882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:a16="http://schemas.microsoft.com/office/drawing/2014/main" xmlns="" id="{B28297F8-98AF-5550-34F9-9E137D0A51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:a16="http://schemas.microsoft.com/office/drawing/2014/main" xmlns="" id="{973C04C9-D27B-FF69-F9E5-D9A76E56D517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82424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2AA341-CD58-D779-917D-1703BC0F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:a16="http://schemas.microsoft.com/office/drawing/2014/main" xmlns="" id="{43EE297E-7793-0BD4-466D-E4E557467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:a16="http://schemas.microsoft.com/office/drawing/2014/main" xmlns="" id="{2292EB63-439E-43D6-6C6C-787B151A06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:a16="http://schemas.microsoft.com/office/drawing/2014/main" xmlns="" id="{47FC4B4A-6660-6843-B6F7-1FC9A2A7C4A3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256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8272C6-8BCF-7475-43AB-48898B433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>
            <a:extLst>
              <a:ext uri="{FF2B5EF4-FFF2-40B4-BE49-F238E27FC236}">
                <a16:creationId xmlns:a16="http://schemas.microsoft.com/office/drawing/2014/main" xmlns="" id="{B79CDFB6-FB44-69AC-C05D-7B3B2B2F0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>
            <a:extLst>
              <a:ext uri="{FF2B5EF4-FFF2-40B4-BE49-F238E27FC236}">
                <a16:creationId xmlns:a16="http://schemas.microsoft.com/office/drawing/2014/main" xmlns="" id="{2D48EDB9-44CE-2230-1C5E-6DBCAFDFE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0" name="PlaceHolder 3">
            <a:extLst>
              <a:ext uri="{FF2B5EF4-FFF2-40B4-BE49-F238E27FC236}">
                <a16:creationId xmlns:a16="http://schemas.microsoft.com/office/drawing/2014/main" xmlns="" id="{2A3D029E-4666-D421-594B-77B5350985B5}"/>
              </a:ext>
            </a:extLst>
          </p:cNvPr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680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97A55AD-7914-5209-3405-22A3ADA3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196A6DDE-940B-9066-0002-0DE961800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EF040F41-5F6D-E974-ED76-9DE842D8738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E9A8753A-5FD2-7FD7-4704-39B4548B1D21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34998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482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6924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7469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120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7658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633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C76CB10-85AA-60BB-A388-A2EF6F7F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0CAB2B40-D363-CE85-7989-B404664D6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DC6F66CA-FEAD-3413-4850-ED4430712D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9050A435-2756-7E18-23C3-73BCA5268DD9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246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3857B5-34BA-D4FF-42D9-44F66D2D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1DCB13E9-63C0-0ACB-BF52-824B51E8A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15DA2B41-8CC9-BFF4-8CA1-8E03D48A2E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932EB207-1628-6F70-6C9E-4E088FAB93C1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8548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C6C7F4-2C77-171D-53CF-11F3D355D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32EBDE61-50A7-FDD5-1811-D33145367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ACFF8155-26A2-1E31-95C0-9C623B4680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0BAD516C-79CF-2CB3-CAD8-47DE339E8848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1228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806A73-C3DD-23B1-BD62-618260DF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>
            <a:extLst>
              <a:ext uri="{FF2B5EF4-FFF2-40B4-BE49-F238E27FC236}">
                <a16:creationId xmlns:a16="http://schemas.microsoft.com/office/drawing/2014/main" xmlns="" id="{A773BCFC-50FA-1635-024A-5300EDE68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>
            <a:extLst>
              <a:ext uri="{FF2B5EF4-FFF2-40B4-BE49-F238E27FC236}">
                <a16:creationId xmlns:a16="http://schemas.microsoft.com/office/drawing/2014/main" xmlns="" id="{4C8D5996-C114-DC43-A238-7AEBE2AA94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5900" indent="-215900">
              <a:buNone/>
            </a:pPr>
            <a:endParaRPr lang="ru-RU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7" name="PlaceHolder 3">
            <a:extLst>
              <a:ext uri="{FF2B5EF4-FFF2-40B4-BE49-F238E27FC236}">
                <a16:creationId xmlns:a16="http://schemas.microsoft.com/office/drawing/2014/main" xmlns="" id="{6D640F78-EEB0-E040-2577-6DFDB80474FA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ru-RU" sz="1200" b="0" strike="noStrike" spc="-1">
              <a:solidFill>
                <a:schemeClr val="dk1"/>
              </a:solidFill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4959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0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1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420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27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5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1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7834-13C9-465C-ADDB-EE5A40A20F3D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2702-847E-4DE3-98B9-82254A4FD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5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文本框 211"/>
          <p:cNvSpPr/>
          <p:nvPr/>
        </p:nvSpPr>
        <p:spPr>
          <a:xfrm>
            <a:off x="-36195" y="1608455"/>
            <a:ext cx="91436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4000" b="0" strike="noStrike" spc="-1" dirty="0">
                <a:latin typeface="Arial" panose="020B0604020202020204"/>
                <a:ea typeface="Arial" panose="020B0604020202020204"/>
              </a:rPr>
              <a:t>Приложение-помощник в учебе «</a:t>
            </a:r>
            <a:r>
              <a:rPr lang="en-US" sz="4000" b="0" strike="noStrike" spc="-1" dirty="0" err="1">
                <a:latin typeface="Arial" panose="020B0604020202020204"/>
                <a:ea typeface="Arial" panose="020B0604020202020204"/>
              </a:rPr>
              <a:t>UniHelp</a:t>
            </a:r>
            <a:r>
              <a:rPr lang="en-US" sz="4000" b="0" strike="noStrike" spc="-1" dirty="0">
                <a:latin typeface="Arial" panose="020B0604020202020204"/>
                <a:ea typeface="Arial" panose="020B0604020202020204"/>
              </a:rPr>
              <a:t>»</a:t>
            </a:r>
            <a:endParaRPr lang="ru-RU" sz="4000" b="0" strike="noStrike" spc="-1" dirty="0">
              <a:latin typeface="Arial" panose="020B0604020202020204"/>
            </a:endParaRPr>
          </a:p>
        </p:txBody>
      </p:sp>
      <p:sp>
        <p:nvSpPr>
          <p:cNvPr id="250" name="文本框 213"/>
          <p:cNvSpPr/>
          <p:nvPr/>
        </p:nvSpPr>
        <p:spPr>
          <a:xfrm>
            <a:off x="0" y="3535045"/>
            <a:ext cx="9182100" cy="160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685800">
              <a:lnSpc>
                <a:spcPct val="100000"/>
              </a:lnSpc>
            </a:pPr>
            <a:r>
              <a:rPr lang="en-US" sz="2000" b="0" strike="noStrike" spc="-1" dirty="0" err="1">
                <a:latin typeface="Arial" panose="020B0604020202020204"/>
                <a:ea typeface="Arial" panose="020B0604020202020204"/>
              </a:rPr>
              <a:t>Автор</a:t>
            </a: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ы</a:t>
            </a:r>
            <a:r>
              <a:rPr lang="en-US" sz="2000" b="0" strike="noStrike" spc="-1" dirty="0">
                <a:latin typeface="Arial" panose="020B0604020202020204"/>
                <a:ea typeface="Arial" panose="020B0604020202020204"/>
              </a:rPr>
              <a:t>: </a:t>
            </a:r>
            <a:r>
              <a:rPr lang="ru-RU" sz="2000" spc="-1" dirty="0">
                <a:latin typeface="Arial" panose="020B0604020202020204"/>
                <a:ea typeface="Arial" panose="020B0604020202020204"/>
                <a:sym typeface="+mn-ea"/>
              </a:rPr>
              <a:t>ученики 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10 «</a:t>
            </a:r>
            <a:r>
              <a:rPr lang="ru-RU" sz="2000" spc="-1" dirty="0">
                <a:latin typeface="Arial" panose="020B0604020202020204"/>
                <a:ea typeface="Arial" panose="020B0604020202020204"/>
                <a:sym typeface="+mn-ea"/>
              </a:rPr>
              <a:t>Б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»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класса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школы</a:t>
            </a:r>
            <a:r>
              <a:rPr lang="en-US" sz="2000" spc="-1" dirty="0">
                <a:latin typeface="Arial" panose="020B0604020202020204"/>
                <a:ea typeface="Arial" panose="020B0604020202020204"/>
                <a:sym typeface="+mn-ea"/>
              </a:rPr>
              <a:t> № 1501 г. </a:t>
            </a:r>
            <a:r>
              <a:rPr lang="en-US" sz="2000" spc="-1" dirty="0" err="1">
                <a:latin typeface="Arial" panose="020B0604020202020204"/>
                <a:ea typeface="Arial" panose="020B0604020202020204"/>
                <a:sym typeface="+mn-ea"/>
              </a:rPr>
              <a:t>Москва</a:t>
            </a:r>
            <a:r>
              <a:rPr lang="ru-RU" altLang="en-US" sz="2000" spc="-1" dirty="0">
                <a:latin typeface="Arial" panose="020B0604020202020204"/>
                <a:ea typeface="Arial" panose="020B0604020202020204"/>
                <a:sym typeface="+mn-ea"/>
              </a:rPr>
              <a:t>,</a:t>
            </a:r>
            <a:endParaRPr lang="en-US" sz="2000" spc="-1" dirty="0">
              <a:latin typeface="Arial" panose="020B0604020202020204"/>
              <a:ea typeface="Arial" panose="020B0604020202020204"/>
              <a:sym typeface="+mn-ea"/>
            </a:endParaRPr>
          </a:p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Чагаев Егор Алексеевич</a:t>
            </a:r>
          </a:p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Ильясов Тимур </a:t>
            </a:r>
            <a:r>
              <a:rPr lang="ru-RU" sz="2000" b="0" strike="noStrike" spc="-1" dirty="0" err="1">
                <a:latin typeface="Arial" panose="020B0604020202020204"/>
              </a:rPr>
              <a:t>Ильгизович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4972BF-9B8A-13FB-0D83-627A994D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:a16="http://schemas.microsoft.com/office/drawing/2014/main" xmlns="" id="{0ADB4290-C2CD-2443-763A-A9E20DFC270C}"/>
              </a:ext>
            </a:extLst>
          </p:cNvPr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Промежуточный вывод 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xmlns="" id="{B6DE1295-AD6F-0328-918E-F99A16A609E5}"/>
              </a:ext>
            </a:extLst>
          </p:cNvPr>
          <p:cNvSpPr/>
          <p:nvPr/>
        </p:nvSpPr>
        <p:spPr>
          <a:xfrm>
            <a:off x="116873" y="644877"/>
            <a:ext cx="8910254" cy="495830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Для разработки была выбрана библиотека </a:t>
            </a:r>
            <a:r>
              <a:rPr lang="ru-RU" sz="2000" b="1" dirty="0"/>
              <a:t>PyQt6</a:t>
            </a:r>
            <a:r>
              <a:rPr lang="ru-RU" sz="2000" dirty="0"/>
              <a:t> благодаря её удобству, функциональности и производительности. Программа включает модули:</a:t>
            </a:r>
            <a:endParaRPr lang="en-US" sz="2000" dirty="0"/>
          </a:p>
          <a:p>
            <a:endParaRPr lang="ru-RU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Калькулятор</a:t>
            </a:r>
            <a:r>
              <a:rPr lang="ru-RU" sz="2000" dirty="0"/>
              <a:t> с высокой производительностью;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Построение графиков</a:t>
            </a:r>
            <a:r>
              <a:rPr lang="ru-RU" sz="2000" dirty="0"/>
              <a:t>, доступное оффлайн;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Решение уравнений</a:t>
            </a:r>
            <a:r>
              <a:rPr lang="ru-RU" sz="2000" dirty="0"/>
              <a:t> с удобным интерфейсом;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Библиотека учебников</a:t>
            </a:r>
            <a:r>
              <a:rPr lang="ru-RU" sz="2000" dirty="0"/>
              <a:t> для оффлайн-доступа.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ru-RU" sz="2000" dirty="0"/>
              <a:t>Все модули имеют простой интерфейс и приятную цветовую гамму, что важно для учащихся, проводящих много времени за компьютером.</a:t>
            </a:r>
          </a:p>
          <a:p>
            <a:pPr defTabSz="685800">
              <a:lnSpc>
                <a:spcPct val="150000"/>
              </a:lnSpc>
            </a:pPr>
            <a:endParaRPr lang="ru-RU" sz="2000" b="0" strike="noStrike" spc="-1" dirty="0">
              <a:latin typeface="Arial" panose="020B0604020202020204"/>
              <a:ea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97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文本框 20"/>
          <p:cNvSpPr/>
          <p:nvPr/>
        </p:nvSpPr>
        <p:spPr>
          <a:xfrm>
            <a:off x="3360420" y="1772400"/>
            <a:ext cx="55397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создание структуры папок проекта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710" y="0"/>
            <a:ext cx="350813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E16619-16CB-7B88-9BDA-BC8ECCDA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B5BF1A21-A34D-6DB8-065E-50672F8F1B29}"/>
              </a:ext>
            </a:extLst>
          </p:cNvPr>
          <p:cNvSpPr/>
          <p:nvPr/>
        </p:nvSpPr>
        <p:spPr>
          <a:xfrm>
            <a:off x="4572000" y="1418315"/>
            <a:ext cx="441960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разработка схемы работы приложения.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8B061F-8FAC-F7A1-A8A3-A0516FA6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2" y="-1"/>
            <a:ext cx="4146518" cy="54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6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7BDCF8C0-306C-349D-D21A-C211A74A0FF7}"/>
              </a:ext>
            </a:extLst>
          </p:cNvPr>
          <p:cNvSpPr/>
          <p:nvPr/>
        </p:nvSpPr>
        <p:spPr>
          <a:xfrm>
            <a:off x="140970" y="192912"/>
            <a:ext cx="900303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выбор среды разработки.</a:t>
            </a:r>
            <a:endParaRPr lang="ru-RU" sz="3600" strike="noStrike" spc="-1" dirty="0">
              <a:latin typeface="Arial" panose="020B060402020202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B0BFCAAA-2084-CF34-197D-5CD41651D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86808"/>
              </p:ext>
            </p:extLst>
          </p:nvPr>
        </p:nvGraphicFramePr>
        <p:xfrm>
          <a:off x="140970" y="935990"/>
          <a:ext cx="8862060" cy="412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020">
                  <a:extLst>
                    <a:ext uri="{9D8B030D-6E8A-4147-A177-3AD203B41FA5}">
                      <a16:colId xmlns:a16="http://schemas.microsoft.com/office/drawing/2014/main" xmlns="" val="914969026"/>
                    </a:ext>
                  </a:extLst>
                </a:gridCol>
                <a:gridCol w="2954020">
                  <a:extLst>
                    <a:ext uri="{9D8B030D-6E8A-4147-A177-3AD203B41FA5}">
                      <a16:colId xmlns:a16="http://schemas.microsoft.com/office/drawing/2014/main" xmlns="" val="1528005582"/>
                    </a:ext>
                  </a:extLst>
                </a:gridCol>
                <a:gridCol w="2954020">
                  <a:extLst>
                    <a:ext uri="{9D8B030D-6E8A-4147-A177-3AD203B41FA5}">
                      <a16:colId xmlns:a16="http://schemas.microsoft.com/office/drawing/2014/main" xmlns="" val="161021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Критерий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Community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325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Опыт работы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Егор: 2 года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Тимур: 1.5 года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Егор: менее полугода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Тимур: менее полугода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154049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Работа с языком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Подсветка синтаксиса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типов переменных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при написании кода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Удобная отладка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Подсветка синтаксиса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Подсказки типов переменных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323937674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E90AE3-B207-A3DF-6141-B2893BA28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5835BF5D-F4CC-80CC-8860-81C1792EBE4E}"/>
              </a:ext>
            </a:extLst>
          </p:cNvPr>
          <p:cNvSpPr/>
          <p:nvPr/>
        </p:nvSpPr>
        <p:spPr>
          <a:xfrm>
            <a:off x="140970" y="192912"/>
            <a:ext cx="88620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выбор среды разработки.</a:t>
            </a:r>
            <a:endParaRPr lang="ru-RU" sz="3600" strike="noStrike" spc="-1" dirty="0">
              <a:latin typeface="Arial" panose="020B060402020202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D47DE6C9-BE3D-068F-DCF1-AD44C3C54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89878"/>
              </p:ext>
            </p:extLst>
          </p:nvPr>
        </p:nvGraphicFramePr>
        <p:xfrm>
          <a:off x="140970" y="935990"/>
          <a:ext cx="8862060" cy="4122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4020">
                  <a:extLst>
                    <a:ext uri="{9D8B030D-6E8A-4147-A177-3AD203B41FA5}">
                      <a16:colId xmlns:a16="http://schemas.microsoft.com/office/drawing/2014/main" xmlns="" val="914969026"/>
                    </a:ext>
                  </a:extLst>
                </a:gridCol>
                <a:gridCol w="2954020">
                  <a:extLst>
                    <a:ext uri="{9D8B030D-6E8A-4147-A177-3AD203B41FA5}">
                      <a16:colId xmlns:a16="http://schemas.microsoft.com/office/drawing/2014/main" xmlns="" val="1528005582"/>
                    </a:ext>
                  </a:extLst>
                </a:gridCol>
                <a:gridCol w="2954020">
                  <a:extLst>
                    <a:ext uri="{9D8B030D-6E8A-4147-A177-3AD203B41FA5}">
                      <a16:colId xmlns:a16="http://schemas.microsoft.com/office/drawing/2014/main" xmlns="" val="1610211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Критерий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Community 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Visual Studio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325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Работа с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github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Интуитивно понятный интерфейс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rtl="0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инструментов работы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154049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Удобные функции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Наличие функции «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external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tools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». Нам это пригодилось для конвертации форм из файлов с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«.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расширением в файлы с расширением «.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py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».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None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323937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5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65966396-9CEC-B8B3-C69C-F7C8CC5D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DFF835DC-672D-084D-F635-9E337CDFF3D2}"/>
              </a:ext>
            </a:extLst>
          </p:cNvPr>
          <p:cNvSpPr/>
          <p:nvPr/>
        </p:nvSpPr>
        <p:spPr>
          <a:xfrm>
            <a:off x="211791" y="162523"/>
            <a:ext cx="8026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создание форм.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BD42B9D1-C971-3EA9-9BD3-090A276A8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6" y="992825"/>
            <a:ext cx="7264170" cy="392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571A7A-8A53-6279-373B-991EE849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A97D0BED-6DD5-76E3-8311-1F905D1E4D3E}"/>
              </a:ext>
            </a:extLst>
          </p:cNvPr>
          <p:cNvSpPr/>
          <p:nvPr/>
        </p:nvSpPr>
        <p:spPr>
          <a:xfrm>
            <a:off x="211790" y="162523"/>
            <a:ext cx="893220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изменение дизайна форм.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7ACAD4BD-D37B-793F-4E91-F89B6DA35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495" y="950368"/>
            <a:ext cx="4347009" cy="41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5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C034F3-34F9-6635-04A4-1D86F80A7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>
            <a:extLst>
              <a:ext uri="{FF2B5EF4-FFF2-40B4-BE49-F238E27FC236}">
                <a16:creationId xmlns:a16="http://schemas.microsoft.com/office/drawing/2014/main" xmlns="" id="{111F92D2-A9A6-8583-8A6C-D03A11A87E9B}"/>
              </a:ext>
            </a:extLst>
          </p:cNvPr>
          <p:cNvSpPr/>
          <p:nvPr/>
        </p:nvSpPr>
        <p:spPr>
          <a:xfrm>
            <a:off x="211790" y="162523"/>
            <a:ext cx="8932209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strike="noStrike" spc="-1" dirty="0">
                <a:latin typeface="Arial" panose="020B0604020202020204"/>
                <a:ea typeface="Arial" panose="020B0604020202020204"/>
              </a:rPr>
              <a:t>Ход работы: Добавление функций к кнопкам на формах.</a:t>
            </a:r>
            <a:endParaRPr lang="ru-RU" sz="3600" strike="noStrike" spc="-1" dirty="0">
              <a:latin typeface="Arial" panose="020B0604020202020204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xmlns="" id="{8D72A330-EFB8-37AB-BC93-4C05207B4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3" y="2001613"/>
            <a:ext cx="6800854" cy="22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46BCA3-AF56-296A-2369-33C3D5F55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:a16="http://schemas.microsoft.com/office/drawing/2014/main" xmlns="" id="{BA0FF2CF-D37F-32D7-3645-CE340789E17D}"/>
              </a:ext>
            </a:extLst>
          </p:cNvPr>
          <p:cNvSpPr/>
          <p:nvPr/>
        </p:nvSpPr>
        <p:spPr>
          <a:xfrm>
            <a:off x="116873" y="0"/>
            <a:ext cx="8910254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Испытание работоспособности прототипа 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xmlns="" id="{3BD7BE68-CCF2-3125-38DD-715A047F3785}"/>
              </a:ext>
            </a:extLst>
          </p:cNvPr>
          <p:cNvSpPr/>
          <p:nvPr/>
        </p:nvSpPr>
        <p:spPr>
          <a:xfrm>
            <a:off x="116873" y="1471871"/>
            <a:ext cx="8910254" cy="326553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 ходе отладки приложения были выявлены и устранены недочёты. Программа работает стабильно и завершает работу только по желанию пользователя.</a:t>
            </a:r>
          </a:p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Все модули функционируют корректно: калькулятор правильно обрабатывает выражения и переводит их в разные системы счисления, модуль графиков строит функции на заданном отрезке, уравнения решаются быстро, а поиск учебников осуществляется точно и быстро.</a:t>
            </a:r>
          </a:p>
        </p:txBody>
      </p:sp>
    </p:spTree>
    <p:extLst>
      <p:ext uri="{BB962C8B-B14F-4D97-AF65-F5344CB8AC3E}">
        <p14:creationId xmlns:p14="http://schemas.microsoft.com/office/powerpoint/2010/main" val="32385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文本框 1"/>
          <p:cNvSpPr/>
          <p:nvPr/>
        </p:nvSpPr>
        <p:spPr>
          <a:xfrm>
            <a:off x="116873" y="235260"/>
            <a:ext cx="3920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Выводы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文本框 17">
            <a:extLst>
              <a:ext uri="{FF2B5EF4-FFF2-40B4-BE49-F238E27FC236}">
                <a16:creationId xmlns:a16="http://schemas.microsoft.com/office/drawing/2014/main" xmlns="" id="{41560A01-1743-AB70-2B92-3EC63133F95B}"/>
              </a:ext>
            </a:extLst>
          </p:cNvPr>
          <p:cNvSpPr/>
          <p:nvPr/>
        </p:nvSpPr>
        <p:spPr>
          <a:xfrm>
            <a:off x="116873" y="1485318"/>
            <a:ext cx="8910254" cy="234220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В результате работы над проектом получилось готовое полностью функциональное Desktop-приложение. Все задачи были реализованы полностью. Все модули приложения-помощника работают правильно: быстро и без зависаний. Приложение не вызывает фатальный сбой и закрывается только после соответствующего действия пользователя.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文本框 1"/>
          <p:cNvSpPr/>
          <p:nvPr/>
        </p:nvSpPr>
        <p:spPr>
          <a:xfrm>
            <a:off x="786240" y="1674360"/>
            <a:ext cx="7372080" cy="1196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Актуальность и проблема проекта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53" name="矩形 4"/>
          <p:cNvSpPr/>
          <p:nvPr/>
        </p:nvSpPr>
        <p:spPr>
          <a:xfrm>
            <a:off x="52200" y="3073320"/>
            <a:ext cx="9048240" cy="206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685800">
              <a:lnSpc>
                <a:spcPct val="13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Несмотря на наличие множества учебных инструментов, они не систематизированы, что вынуждает учащихся использовать несколько программ одновременно, снижая эффективность обучения.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文本框 211"/>
          <p:cNvSpPr/>
          <p:nvPr/>
        </p:nvSpPr>
        <p:spPr>
          <a:xfrm>
            <a:off x="1682280" y="2067700"/>
            <a:ext cx="57787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4000" b="0" strike="noStrike" spc="-1" dirty="0">
                <a:latin typeface="Arial" panose="020B0604020202020204"/>
                <a:ea typeface="Arial" panose="020B0604020202020204"/>
              </a:rPr>
              <a:t>Спасибо за внимание!</a:t>
            </a:r>
            <a:endParaRPr lang="ru-RU" sz="4000" b="0" strike="noStrike" spc="-1" dirty="0">
              <a:latin typeface="Arial" panose="020B0604020202020204"/>
            </a:endParaRPr>
          </a:p>
        </p:txBody>
      </p:sp>
      <p:sp>
        <p:nvSpPr>
          <p:cNvPr id="1171" name="文本框 213"/>
          <p:cNvSpPr/>
          <p:nvPr/>
        </p:nvSpPr>
        <p:spPr>
          <a:xfrm>
            <a:off x="186120" y="4301575"/>
            <a:ext cx="453828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Авторы: </a:t>
            </a:r>
            <a:r>
              <a:rPr lang="ru-RU" sz="2000" b="0" strike="noStrike" spc="-1" dirty="0">
                <a:latin typeface="Arial" panose="020B0604020202020204"/>
              </a:rPr>
              <a:t>Чагаев Егор Алексеевич</a:t>
            </a:r>
          </a:p>
          <a:p>
            <a:pPr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Ильясов Тимур </a:t>
            </a:r>
            <a:r>
              <a:rPr lang="ru-RU" sz="2000" b="0" strike="noStrike" spc="-1" dirty="0" err="1">
                <a:latin typeface="Arial" panose="020B0604020202020204"/>
              </a:rPr>
              <a:t>Ильгизович</a:t>
            </a:r>
            <a:endParaRPr lang="ru-RU" sz="2000" b="0" strike="noStrike" spc="-1" dirty="0">
              <a:latin typeface="Arial" panose="020B0604020202020204"/>
            </a:endParaRPr>
          </a:p>
        </p:txBody>
      </p:sp>
      <p:sp>
        <p:nvSpPr>
          <p:cNvPr id="1172" name="文本框 214"/>
          <p:cNvSpPr/>
          <p:nvPr/>
        </p:nvSpPr>
        <p:spPr>
          <a:xfrm>
            <a:off x="5462905" y="4261882"/>
            <a:ext cx="3661410" cy="74612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685800">
              <a:lnSpc>
                <a:spcPct val="100000"/>
              </a:lnSpc>
            </a:pPr>
            <a:r>
              <a:rPr lang="ru-RU" sz="2000" b="0" strike="noStrike" spc="-1" dirty="0">
                <a:latin typeface="Arial" panose="020B0604020202020204"/>
              </a:rPr>
              <a:t>Обратная связь</a:t>
            </a:r>
            <a:r>
              <a:rPr lang="ru-RU" sz="2000" b="0" strike="noStrike" spc="-1" dirty="0" smtClean="0">
                <a:latin typeface="Arial" panose="020B0604020202020204"/>
              </a:rPr>
              <a:t>:</a:t>
            </a:r>
            <a:endParaRPr lang="en-US" sz="2000" b="0" strike="noStrike" spc="-1" dirty="0" smtClean="0">
              <a:latin typeface="Arial" panose="020B0604020202020204"/>
            </a:endParaRPr>
          </a:p>
          <a:p>
            <a:pPr algn="r" defTabSz="685800">
              <a:lnSpc>
                <a:spcPct val="100000"/>
              </a:lnSpc>
            </a:pPr>
            <a:r>
              <a:rPr lang="en-US" sz="2000" spc="-1" dirty="0" smtClean="0">
                <a:latin typeface="Arial" panose="020B0604020202020204"/>
              </a:rPr>
              <a:t>gerodann@gmail.com</a:t>
            </a:r>
          </a:p>
          <a:p>
            <a:pPr algn="r" defTabSz="685800">
              <a:lnSpc>
                <a:spcPct val="100000"/>
              </a:lnSpc>
            </a:pPr>
            <a:endParaRPr lang="en-US" sz="2000" b="0" strike="noStrike" spc="-1" dirty="0" smtClean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文本框 1"/>
          <p:cNvSpPr/>
          <p:nvPr/>
        </p:nvSpPr>
        <p:spPr>
          <a:xfrm>
            <a:off x="2748600" y="1118997"/>
            <a:ext cx="3920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Цель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xmlns="" id="{C8253DF8-2699-8358-B030-AC2DDE5DFB47}"/>
              </a:ext>
            </a:extLst>
          </p:cNvPr>
          <p:cNvSpPr/>
          <p:nvPr/>
        </p:nvSpPr>
        <p:spPr>
          <a:xfrm>
            <a:off x="52200" y="2152196"/>
            <a:ext cx="9048240" cy="2069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685800">
              <a:lnSpc>
                <a:spcPct val="13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Создать интегрированную программу-помощник на Python, которая объединит функции калькулятора, построения графиков, решения уравнений и предоставит доступ к учебным материалам, с целью улучшения и упрощения процесса обучения</a:t>
            </a:r>
            <a:endParaRPr lang="ru-RU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文本框 167"/>
          <p:cNvSpPr/>
          <p:nvPr/>
        </p:nvSpPr>
        <p:spPr>
          <a:xfrm>
            <a:off x="3666060" y="51352"/>
            <a:ext cx="18118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685800">
              <a:lnSpc>
                <a:spcPct val="100000"/>
              </a:lnSpc>
            </a:pPr>
            <a:r>
              <a:rPr lang="ru-RU" sz="3600" b="1" strike="noStrike" spc="-1" dirty="0">
                <a:latin typeface="Arial" panose="020B0604020202020204"/>
                <a:ea typeface="Arial" panose="020B0604020202020204"/>
              </a:rPr>
              <a:t>Задачи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679" name="Rectangle 373"/>
          <p:cNvSpPr/>
          <p:nvPr/>
        </p:nvSpPr>
        <p:spPr>
          <a:xfrm>
            <a:off x="161602" y="689632"/>
            <a:ext cx="8820795" cy="4595062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Проанализировать потребности учащихся в учебных инструментах.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Спроектировать архитектуру программы с нужным функционалом.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Реализовать следующие модули программы: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Калькулятор для выполнения различных вычислений;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Инструмент для построения графиков математических функций;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Модуль для решения алгебраических уравнений;</a:t>
            </a:r>
          </a:p>
          <a:p>
            <a:pPr marL="800100" lvl="1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Библиотека для хранения и доступа к электронным учебникам;</a:t>
            </a:r>
          </a:p>
          <a:p>
            <a:pPr marL="457200" indent="-457200" defTabSz="685800">
              <a:lnSpc>
                <a:spcPct val="150000"/>
              </a:lnSpc>
              <a:buFont typeface="+mj-lt"/>
              <a:buAutoNum type="arabicPeriod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Провести тестирование программы и оптимизировать её работу.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文本框 17"/>
          <p:cNvSpPr/>
          <p:nvPr/>
        </p:nvSpPr>
        <p:spPr>
          <a:xfrm>
            <a:off x="116873" y="836651"/>
            <a:ext cx="8910254" cy="4342749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45% испытывают трудности с расчётами ежедневно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spc="-1" dirty="0">
                <a:latin typeface="Arial" panose="020B0604020202020204"/>
                <a:ea typeface="Arial" panose="020B0604020202020204"/>
              </a:rPr>
              <a:t>62% испытывают сложности с доступом к учебным материалам</a:t>
            </a:r>
          </a:p>
          <a:p>
            <a:pPr marL="342900" indent="-342900" defTabSz="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67% нуждаются в специализированных калькуляторах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defTabSz="685800">
              <a:lnSpc>
                <a:spcPct val="150000"/>
              </a:lnSpc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Какие инструменты вам чаще всего не хватает для эффективного изучения сложных тем?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Инструменты для пошагового решения задач	45%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Графическое представление функций (графики)	25%</a:t>
            </a:r>
            <a:endParaRPr lang="ru-RU" sz="2000" spc="-1" dirty="0">
              <a:latin typeface="Arial" panose="020B0604020202020204"/>
              <a:ea typeface="Arial" panose="020B0604020202020204"/>
            </a:endParaRP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Доступ к библиотеке учебников и справочникам	30%</a:t>
            </a:r>
          </a:p>
          <a:p>
            <a:pPr defTabSz="685800">
              <a:lnSpc>
                <a:spcPct val="150000"/>
              </a:lnSpc>
            </a:pPr>
            <a:endParaRPr lang="ru-RU" sz="2000" b="0" strike="noStrike" spc="-1" dirty="0">
              <a:latin typeface="Arial" panose="020B0604020202020204"/>
              <a:ea typeface="Arial" panose="020B0604020202020204"/>
            </a:endParaRPr>
          </a:p>
        </p:txBody>
      </p:sp>
      <p:sp>
        <p:nvSpPr>
          <p:cNvPr id="691" name="文本框 25"/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Анализ потребностей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 </a:t>
            </a:r>
            <a:r>
              <a:rPr lang="ru-RU" sz="3600" spc="-1" dirty="0">
                <a:latin typeface="Arial" panose="020B0604020202020204"/>
                <a:ea typeface="Arial" panose="020B0604020202020204"/>
              </a:rPr>
              <a:t>учащихся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AA1408-2B51-DB32-BA79-7A2E0500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:a16="http://schemas.microsoft.com/office/drawing/2014/main" xmlns="" id="{0DF9FB65-C8C3-1948-BAA7-5CCCE8383DB8}"/>
              </a:ext>
            </a:extLst>
          </p:cNvPr>
          <p:cNvSpPr/>
          <p:nvPr/>
        </p:nvSpPr>
        <p:spPr>
          <a:xfrm>
            <a:off x="116873" y="0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Анализ источников информации</a:t>
            </a:r>
            <a:r>
              <a:rPr lang="en-US" sz="3600" spc="-1" dirty="0">
                <a:latin typeface="Arial" panose="020B0604020202020204" pitchFamily="34" charset="0"/>
                <a:ea typeface="Arial" panose="020B0604020202020204"/>
                <a:cs typeface="Arial" panose="020B0604020202020204" pitchFamily="34" charset="0"/>
              </a:rPr>
              <a:t>:</a:t>
            </a:r>
            <a:endParaRPr lang="ru-RU" sz="36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1E0B581-3E25-F457-F11A-6868EB315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29335"/>
              </p:ext>
            </p:extLst>
          </p:nvPr>
        </p:nvGraphicFramePr>
        <p:xfrm>
          <a:off x="116874" y="836930"/>
          <a:ext cx="9430985" cy="4041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6419">
                  <a:extLst>
                    <a:ext uri="{9D8B030D-6E8A-4147-A177-3AD203B41FA5}">
                      <a16:colId xmlns:a16="http://schemas.microsoft.com/office/drawing/2014/main" xmlns="" val="2831497178"/>
                    </a:ext>
                  </a:extLst>
                </a:gridCol>
                <a:gridCol w="3278925">
                  <a:extLst>
                    <a:ext uri="{9D8B030D-6E8A-4147-A177-3AD203B41FA5}">
                      <a16:colId xmlns:a16="http://schemas.microsoft.com/office/drawing/2014/main" xmlns="" val="2161605142"/>
                    </a:ext>
                  </a:extLst>
                </a:gridCol>
                <a:gridCol w="3005641">
                  <a:extLst>
                    <a:ext uri="{9D8B030D-6E8A-4147-A177-3AD203B41FA5}">
                      <a16:colId xmlns:a16="http://schemas.microsoft.com/office/drawing/2014/main" xmlns="" val="3824400268"/>
                    </a:ext>
                  </a:extLst>
                </a:gridCol>
              </a:tblGrid>
              <a:tr h="85262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337849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Tkinker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Интегрирована в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Большое сообщество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Устаревший интерфейс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Ограниченный функционал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401710730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Kivy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Ограниченность функционала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Собственный язык разметки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426326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2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07C3B2-CC59-34E3-9E0F-6FB5F83F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28831FE-5E8A-7705-D39E-CE478F3BB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50474"/>
              </p:ext>
            </p:extLst>
          </p:nvPr>
        </p:nvGraphicFramePr>
        <p:xfrm>
          <a:off x="116874" y="921035"/>
          <a:ext cx="8910252" cy="3301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084">
                  <a:extLst>
                    <a:ext uri="{9D8B030D-6E8A-4147-A177-3AD203B41FA5}">
                      <a16:colId xmlns:a16="http://schemas.microsoft.com/office/drawing/2014/main" xmlns="" val="2831497178"/>
                    </a:ext>
                  </a:extLst>
                </a:gridCol>
                <a:gridCol w="3100484">
                  <a:extLst>
                    <a:ext uri="{9D8B030D-6E8A-4147-A177-3AD203B41FA5}">
                      <a16:colId xmlns:a16="http://schemas.microsoft.com/office/drawing/2014/main" xmlns="" val="2161605142"/>
                    </a:ext>
                  </a:extLst>
                </a:gridCol>
                <a:gridCol w="2839684">
                  <a:extLst>
                    <a:ext uri="{9D8B030D-6E8A-4147-A177-3AD203B41FA5}">
                      <a16:colId xmlns:a16="http://schemas.microsoft.com/office/drawing/2014/main" xmlns="" val="3824400268"/>
                    </a:ext>
                  </a:extLst>
                </a:gridCol>
              </a:tblGrid>
              <a:tr h="66085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337849"/>
                  </a:ext>
                </a:extLst>
              </a:tr>
              <a:tr h="199901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PySimpleGUI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Наличие многих цветовых тем для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Необходимость регистрации для разработки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 интегрировать дизайн</a:t>
                      </a: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40171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72997A0B-CD59-4421-4D4E-A432ACB1C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D20DD38-0E99-8DEA-BEB0-D6D8D0EC5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2150"/>
              </p:ext>
            </p:extLst>
          </p:nvPr>
        </p:nvGraphicFramePr>
        <p:xfrm>
          <a:off x="116874" y="42195"/>
          <a:ext cx="8910252" cy="5059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0084">
                  <a:extLst>
                    <a:ext uri="{9D8B030D-6E8A-4147-A177-3AD203B41FA5}">
                      <a16:colId xmlns:a16="http://schemas.microsoft.com/office/drawing/2014/main" xmlns="" val="2831497178"/>
                    </a:ext>
                  </a:extLst>
                </a:gridCol>
                <a:gridCol w="3100484">
                  <a:extLst>
                    <a:ext uri="{9D8B030D-6E8A-4147-A177-3AD203B41FA5}">
                      <a16:colId xmlns:a16="http://schemas.microsoft.com/office/drawing/2014/main" xmlns="" val="2161605142"/>
                    </a:ext>
                  </a:extLst>
                </a:gridCol>
                <a:gridCol w="2839684">
                  <a:extLst>
                    <a:ext uri="{9D8B030D-6E8A-4147-A177-3AD203B41FA5}">
                      <a16:colId xmlns:a16="http://schemas.microsoft.com/office/drawing/2014/main" xmlns="" val="3824400268"/>
                    </a:ext>
                  </a:extLst>
                </a:gridCol>
              </a:tblGrid>
              <a:tr h="660856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библиотеки/фреймворка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Преимущества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Недостатки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5337849"/>
                  </a:ext>
                </a:extLst>
              </a:tr>
              <a:tr h="13516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PyQt6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 использования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Встроенное решение для создания дизайна приложений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 и XML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Кроссплатформенность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Большое сообщество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Высокая производительность</a:t>
                      </a:r>
                    </a:p>
                  </a:txBody>
                  <a:tcPr marL="73152" marR="73152" marT="66675" marB="66675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 обучения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spcAft>
                          <a:spcPts val="72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Несовместимость с некоторыми модулями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3152" marR="73152" marT="66675" marB="66675"/>
                </a:tc>
                <a:extLst>
                  <a:ext uri="{0D108BD9-81ED-4DB2-BD59-A6C34878D82A}">
                    <a16:rowId xmlns:a16="http://schemas.microsoft.com/office/drawing/2014/main" xmlns="" val="40171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7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2748B2-335C-19E3-62DC-1D4FFED6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文本框 25">
            <a:extLst>
              <a:ext uri="{FF2B5EF4-FFF2-40B4-BE49-F238E27FC236}">
                <a16:creationId xmlns:a16="http://schemas.microsoft.com/office/drawing/2014/main" xmlns="" id="{8E4F1A66-1B44-5F2B-5CC0-6F93CB1D0C14}"/>
              </a:ext>
            </a:extLst>
          </p:cNvPr>
          <p:cNvSpPr/>
          <p:nvPr/>
        </p:nvSpPr>
        <p:spPr>
          <a:xfrm>
            <a:off x="116873" y="85094"/>
            <a:ext cx="891025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685800"/>
            <a:r>
              <a:rPr lang="ru-RU" sz="3600" spc="-1" dirty="0">
                <a:latin typeface="Arial" panose="020B0604020202020204"/>
                <a:ea typeface="Arial" panose="020B0604020202020204"/>
              </a:rPr>
              <a:t>Анализ аналогов</a:t>
            </a:r>
            <a:r>
              <a:rPr lang="en-US" sz="3600" spc="-1" dirty="0">
                <a:latin typeface="Arial" panose="020B0604020202020204"/>
                <a:ea typeface="Arial" panose="020B0604020202020204"/>
              </a:rPr>
              <a:t>:</a:t>
            </a:r>
            <a:endParaRPr lang="ru-RU" sz="3600" b="0" strike="noStrike" spc="-1" dirty="0">
              <a:latin typeface="Arial" panose="020B0604020202020204"/>
            </a:endParaRPr>
          </a:p>
        </p:txBody>
      </p:sp>
      <p:sp>
        <p:nvSpPr>
          <p:cNvPr id="3" name="文本框 17">
            <a:extLst>
              <a:ext uri="{FF2B5EF4-FFF2-40B4-BE49-F238E27FC236}">
                <a16:creationId xmlns:a16="http://schemas.microsoft.com/office/drawing/2014/main" xmlns="" id="{87EA755E-FFFD-569A-848A-EE357349AA63}"/>
              </a:ext>
            </a:extLst>
          </p:cNvPr>
          <p:cNvSpPr/>
          <p:nvPr/>
        </p:nvSpPr>
        <p:spPr>
          <a:xfrm>
            <a:off x="116873" y="752831"/>
            <a:ext cx="8910254" cy="41888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 err="1">
                <a:latin typeface="Arial" panose="020B0604020202020204"/>
                <a:ea typeface="Arial" panose="020B0604020202020204"/>
              </a:rPr>
              <a:t>Desmos</a:t>
            </a: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 – онлайн-приложение для построения сложных графиков и визуализации функций, но требует подключения к интернету и не имеет оффлайн-версии. 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spc="-1" dirty="0" err="1">
                <a:latin typeface="Arial" panose="020B0604020202020204"/>
                <a:ea typeface="Arial" panose="020B0604020202020204"/>
              </a:rPr>
              <a:t>Photomath</a:t>
            </a:r>
            <a:r>
              <a:rPr lang="ru-RU" sz="2000" spc="-1" dirty="0">
                <a:latin typeface="Arial" panose="020B0604020202020204"/>
                <a:ea typeface="Arial" panose="020B0604020202020204"/>
              </a:rPr>
              <a:t> – мобильное приложение для пошагового решения уравнений с объяснением, однако полные функции доступны только по подписке.</a:t>
            </a:r>
          </a:p>
          <a:p>
            <a:pPr marL="342900" indent="-342900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latin typeface="Arial" panose="020B0604020202020204"/>
                <a:ea typeface="Arial" panose="020B0604020202020204"/>
              </a:rPr>
              <a:t>Библиотека МЭШ – онлайн-платформа для доступа к учебным материалам, но требует интернет-соединения и не позволяет загружать материалы для оффлайн-доступа.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27439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655</Words>
  <Application>Microsoft Office PowerPoint</Application>
  <PresentationFormat>Экран (16:9)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dreamsummit</dc:creator>
  <cp:lastModifiedBy>Егорик Чагаев</cp:lastModifiedBy>
  <cp:revision>107</cp:revision>
  <dcterms:created xsi:type="dcterms:W3CDTF">2015-03-31T05:49:00Z</dcterms:created>
  <dcterms:modified xsi:type="dcterms:W3CDTF">2025-02-14T15:53:01Z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1221BB67AB6649609D6F65211F3F94ED_13</vt:lpwstr>
  </property>
  <property fmtid="{D5CDD505-2E9C-101B-9397-08002B2CF9AE}" pid="3" name="KSOProductBuildVer">
    <vt:lpwstr>1049-12.2.0.16731</vt:lpwstr>
  </property>
  <property fmtid="{D5CDD505-2E9C-101B-9397-08002B2CF9AE}" pid="4" name="MMClips">
    <vt:i4>1</vt:i4>
  </property>
  <property fmtid="{D5CDD505-2E9C-101B-9397-08002B2CF9AE}" pid="5" name="Notes">
    <vt:i4>27</vt:i4>
  </property>
  <property fmtid="{D5CDD505-2E9C-101B-9397-08002B2CF9AE}" pid="6" name="PresentationFormat">
    <vt:lpwstr>全屏显示(16:9)</vt:lpwstr>
  </property>
  <property fmtid="{D5CDD505-2E9C-101B-9397-08002B2CF9AE}" pid="7" name="Slides">
    <vt:i4>11</vt:i4>
  </property>
</Properties>
</file>