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6" r:id="rId3"/>
    <p:sldId id="258" r:id="rId4"/>
    <p:sldId id="259" r:id="rId5"/>
    <p:sldId id="260" r:id="rId6"/>
    <p:sldId id="265" r:id="rId7"/>
    <p:sldId id="266" r:id="rId8"/>
    <p:sldId id="269" r:id="rId9"/>
    <p:sldId id="271" r:id="rId10"/>
    <p:sldId id="274" r:id="rId11"/>
    <p:sldId id="286" r:id="rId12"/>
    <p:sldId id="272" r:id="rId13"/>
    <p:sldId id="273" r:id="rId14"/>
    <p:sldId id="277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3699"/>
  </p:normalViewPr>
  <p:slideViewPr>
    <p:cSldViewPr snapToGrid="0" snapToObjects="1">
      <p:cViewPr varScale="1">
        <p:scale>
          <a:sx n="91" d="100"/>
          <a:sy n="91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    编程能力评价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小组成员：杨淏迪（</a:t>
            </a:r>
            <a:r>
              <a:rPr kumimoji="1" lang="en-US" altLang="zh-CN" dirty="0"/>
              <a:t>181250171</a:t>
            </a:r>
            <a:r>
              <a:rPr kumimoji="1" lang="zh-CN" altLang="en-US" dirty="0"/>
              <a:t>）、杨沛鑫（</a:t>
            </a:r>
            <a:r>
              <a:rPr kumimoji="1" lang="en-US" altLang="zh-CN" dirty="0"/>
              <a:t>181250172</a:t>
            </a:r>
            <a:r>
              <a:rPr kumimoji="1" lang="zh-CN" altLang="en-US" dirty="0"/>
              <a:t>）、吴旻轩（</a:t>
            </a:r>
            <a:r>
              <a:rPr kumimoji="1" lang="en-US" altLang="zh-CN" dirty="0"/>
              <a:t>181250157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指导老师：陈振宇</a:t>
            </a:r>
            <a:endParaRPr kumimoji="1" lang="en-US" altLang="zh-CN" dirty="0"/>
          </a:p>
          <a:p>
            <a:r>
              <a:rPr kumimoji="1" lang="zh-CN" altLang="en-US" dirty="0"/>
              <a:t>学校名称：南京大学软件学院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完成特征计算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4518042" y="5215505"/>
            <a:ext cx="25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 </a:t>
            </a:r>
            <a:endParaRPr lang="zh-CN" altLang="en-US" sz="1200" dirty="0">
              <a:effectLst/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2E089457-C6D1-423F-8C48-65132C5A240C}"/>
              </a:ext>
            </a:extLst>
          </p:cNvPr>
          <p:cNvSpPr/>
          <p:nvPr/>
        </p:nvSpPr>
        <p:spPr>
          <a:xfrm>
            <a:off x="2006630" y="5155865"/>
            <a:ext cx="7879080" cy="85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针对不同维度，我们确定不同属性，运用层次分析等方法，得出特征</a:t>
            </a:r>
          </a:p>
          <a:p>
            <a:pPr lvl="0">
              <a:lnSpc>
                <a:spcPct val="130000"/>
              </a:lnSpc>
            </a:pP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可视化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4902505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4596344" y="2400601"/>
            <a:ext cx="7657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08413" y="2445762"/>
            <a:ext cx="697627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/>
                </a:solidFill>
              </a:rPr>
              <a:t>分类</a:t>
            </a:r>
            <a:endParaRPr lang="en-US" altLang="zh-CN" sz="2000" b="1" dirty="0">
              <a:solidFill>
                <a:schemeClr val="accent4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68999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141748" y="2400601"/>
            <a:ext cx="76573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53817" y="2445762"/>
            <a:ext cx="1980029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数据可视化处理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341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8050940" y="2400601"/>
            <a:ext cx="765739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63009" y="2445762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得出结论</a:t>
            </a:r>
            <a:endParaRPr lang="en-US" altLang="zh-CN" sz="2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90533" y="2400601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得出最终结论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915213" y="2908119"/>
            <a:ext cx="8084654" cy="104176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能力储备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数据特征提取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可视化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得出结论</a:t>
            </a:r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  </a:t>
            </a:r>
            <a:r>
              <a:rPr kumimoji="1" lang="zh-CN" altLang="en-US" dirty="0"/>
              <a:t>作品概述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3182918" y="3233854"/>
            <a:ext cx="7657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8"/>
          <p:cNvSpPr txBox="1"/>
          <p:nvPr/>
        </p:nvSpPr>
        <p:spPr>
          <a:xfrm>
            <a:off x="3938760" y="3726297"/>
            <a:ext cx="2517668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我们将对每个样本点（算法练习者）抽象出</a:t>
            </a:r>
            <a:r>
              <a:rPr lang="en-US" altLang="zh-CN" sz="2000" dirty="0"/>
              <a:t>4</a:t>
            </a:r>
            <a:r>
              <a:rPr lang="zh-CN" altLang="en-US" sz="2000" dirty="0"/>
              <a:t>维特征，做数据可视化。</a:t>
            </a:r>
            <a:endParaRPr lang="zh-CN" altLang="en-US" sz="20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4987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</a:rPr>
              <a:t>数据处理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2511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222273" y="3233854"/>
            <a:ext cx="76573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978115" y="3726297"/>
            <a:ext cx="2517668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我们通过观察可视化数据中明显的聚集区域，依据主观经验，对一部分典型样例点做出分类。最终，通过聚类算法，完善分类模型。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4342" y="3279015"/>
            <a:ext cx="1210588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得出结论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1866" y="3233854"/>
            <a:ext cx="81624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能力储备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能力储备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71472"/>
          <a:stretch/>
        </p:blipFill>
        <p:spPr>
          <a:xfrm>
            <a:off x="0" y="1233888"/>
            <a:ext cx="12192000" cy="19554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289" y="1233888"/>
            <a:ext cx="3542682" cy="19554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3783" y="505014"/>
            <a:ext cx="2810385" cy="34132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1605119" y="4165037"/>
            <a:ext cx="3307478" cy="198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/>
              <a:t>学习文件处理技巧</a:t>
            </a:r>
            <a:endParaRPr lang="zh-CN" altLang="en-US" sz="1200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/>
              <a:t>探索确定代码相似性的方法</a:t>
            </a:r>
            <a:endParaRPr lang="zh-CN" altLang="en-US" sz="1200" dirty="0"/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7135736" y="4100062"/>
            <a:ext cx="3092420" cy="2109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/>
              <a:t>学习数据处理基本方法（决策树归纳、分类技术、     聚类分析）</a:t>
            </a:r>
            <a:endParaRPr lang="zh-CN" altLang="en-US" sz="1200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en-US" dirty="0"/>
              <a:t>学习代码评价指标的确定</a:t>
            </a:r>
            <a:endParaRPr lang="zh-CN" altLang="en-US" sz="1200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7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数据特征提取</a:t>
            </a:r>
          </a:p>
        </p:txBody>
      </p:sp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特征主要来源分析</a:t>
            </a:r>
          </a:p>
        </p:txBody>
      </p:sp>
      <p:sp>
        <p:nvSpPr>
          <p:cNvPr id="3" name="同心圆 2"/>
          <p:cNvSpPr/>
          <p:nvPr/>
        </p:nvSpPr>
        <p:spPr>
          <a:xfrm>
            <a:off x="795647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337705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5958468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8539879" y="1901571"/>
            <a:ext cx="2860433" cy="2860433"/>
          </a:xfrm>
          <a:prstGeom prst="donut">
            <a:avLst>
              <a:gd name="adj" fmla="val 1026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>
            <a:off x="785601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0800000">
            <a:off x="3377058" y="1901571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>
            <a:off x="5948422" y="1913444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/>
        </p:nvSpPr>
        <p:spPr>
          <a:xfrm rot="10800000">
            <a:off x="8539879" y="1913445"/>
            <a:ext cx="2860433" cy="2860433"/>
          </a:xfrm>
          <a:prstGeom prst="blockArc">
            <a:avLst>
              <a:gd name="adj1" fmla="val 10800000"/>
              <a:gd name="adj2" fmla="val 2"/>
              <a:gd name="adj3" fmla="val 1005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054577" y="5482205"/>
            <a:ext cx="25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数字，数组</a:t>
            </a:r>
            <a:endParaRPr lang="zh-CN" altLang="en-US" sz="1200" dirty="0"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4577" y="5034923"/>
            <a:ext cx="164660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         维度一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3646034" y="5482205"/>
            <a:ext cx="2517668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     线性表，字符串</a:t>
            </a:r>
            <a:endParaRPr lang="zh-CN" altLang="en-US" sz="1200" dirty="0"/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6034" y="5034923"/>
            <a:ext cx="164660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维度二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237491" y="5482205"/>
            <a:ext cx="25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查找，排序</a:t>
            </a:r>
            <a:endParaRPr lang="zh-CN" altLang="en-US" sz="1200" dirty="0"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37491" y="5034923"/>
            <a:ext cx="1646605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         维度三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818901" y="5482205"/>
            <a:ext cx="251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     树，图</a:t>
            </a:r>
            <a:endParaRPr lang="zh-CN" altLang="en-US" sz="1200" dirty="0"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18901" y="5034923"/>
            <a:ext cx="1569660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        维度四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组合 22"/>
          <p:cNvGrpSpPr/>
          <p:nvPr/>
        </p:nvGrpSpPr>
        <p:grpSpPr>
          <a:xfrm>
            <a:off x="1818372" y="3019800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2"/>
          <p:cNvGrpSpPr/>
          <p:nvPr/>
        </p:nvGrpSpPr>
        <p:grpSpPr>
          <a:xfrm>
            <a:off x="4409828" y="3031673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22"/>
          <p:cNvGrpSpPr/>
          <p:nvPr/>
        </p:nvGrpSpPr>
        <p:grpSpPr>
          <a:xfrm>
            <a:off x="6961104" y="3019799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22"/>
          <p:cNvGrpSpPr/>
          <p:nvPr/>
        </p:nvGrpSpPr>
        <p:grpSpPr>
          <a:xfrm>
            <a:off x="9552560" y="3031672"/>
            <a:ext cx="794889" cy="623974"/>
            <a:chOff x="3654425" y="5089525"/>
            <a:chExt cx="1860550" cy="1460500"/>
          </a:xfrm>
          <a:solidFill>
            <a:schemeClr val="accent3">
              <a:lumMod val="75000"/>
            </a:schemeClr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泪珠形 4"/>
          <p:cNvSpPr/>
          <p:nvPr/>
        </p:nvSpPr>
        <p:spPr>
          <a:xfrm>
            <a:off x="1247243" y="5236911"/>
            <a:ext cx="1044362" cy="1044362"/>
          </a:xfrm>
          <a:prstGeom prst="teardrop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合 22"/>
          <p:cNvGrpSpPr/>
          <p:nvPr/>
        </p:nvGrpSpPr>
        <p:grpSpPr>
          <a:xfrm>
            <a:off x="1534947" y="5564227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2364761" y="523691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数据的下载、解压</a:t>
            </a:r>
            <a:endParaRPr lang="zh-CN" altLang="en-US" sz="2000" dirty="0">
              <a:effectLst/>
            </a:endParaRPr>
          </a:p>
        </p:txBody>
      </p:sp>
      <p:sp>
        <p:nvSpPr>
          <p:cNvPr id="58" name="泪珠形 57"/>
          <p:cNvSpPr/>
          <p:nvPr/>
        </p:nvSpPr>
        <p:spPr>
          <a:xfrm>
            <a:off x="5673003" y="2819126"/>
            <a:ext cx="1044362" cy="104436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9" name="组合 22"/>
          <p:cNvGrpSpPr/>
          <p:nvPr/>
        </p:nvGrpSpPr>
        <p:grpSpPr>
          <a:xfrm>
            <a:off x="5960707" y="3146442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6790521" y="27170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过滤异常数据</a:t>
            </a:r>
            <a:endParaRPr lang="zh-CN" altLang="en-US" sz="2000" dirty="0">
              <a:effectLst/>
            </a:endParaRPr>
          </a:p>
        </p:txBody>
      </p:sp>
      <p:sp>
        <p:nvSpPr>
          <p:cNvPr id="70" name="泪珠形 69"/>
          <p:cNvSpPr/>
          <p:nvPr/>
        </p:nvSpPr>
        <p:spPr>
          <a:xfrm>
            <a:off x="3460123" y="4028019"/>
            <a:ext cx="1044362" cy="1044362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22"/>
          <p:cNvGrpSpPr/>
          <p:nvPr/>
        </p:nvGrpSpPr>
        <p:grpSpPr>
          <a:xfrm>
            <a:off x="3747827" y="4355335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4577641" y="392598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获取历次提交时间、成绩</a:t>
            </a:r>
            <a:endParaRPr lang="zh-CN" altLang="en-US" sz="2000" dirty="0">
              <a:effectLst/>
            </a:endParaRPr>
          </a:p>
        </p:txBody>
      </p:sp>
      <p:sp>
        <p:nvSpPr>
          <p:cNvPr id="82" name="泪珠形 81"/>
          <p:cNvSpPr/>
          <p:nvPr/>
        </p:nvSpPr>
        <p:spPr>
          <a:xfrm>
            <a:off x="7885882" y="1610233"/>
            <a:ext cx="1044362" cy="1044362"/>
          </a:xfrm>
          <a:prstGeom prst="teardrop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3" name="组合 22"/>
          <p:cNvGrpSpPr/>
          <p:nvPr/>
        </p:nvGrpSpPr>
        <p:grpSpPr>
          <a:xfrm>
            <a:off x="8173586" y="1937549"/>
            <a:ext cx="548656" cy="430686"/>
            <a:chOff x="3829050" y="5226603"/>
            <a:chExt cx="1511301" cy="1186348"/>
          </a:xfrm>
          <a:solidFill>
            <a:schemeClr val="bg1"/>
          </a:solidFill>
        </p:grpSpPr>
        <p:sp>
          <p:nvSpPr>
            <p:cNvPr id="86" name="Freeform 12"/>
            <p:cNvSpPr>
              <a:spLocks noEditPoints="1"/>
            </p:cNvSpPr>
            <p:nvPr/>
          </p:nvSpPr>
          <p:spPr bwMode="auto">
            <a:xfrm>
              <a:off x="3829050" y="5226603"/>
              <a:ext cx="1511301" cy="1186348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>
          <a:xfrm>
            <a:off x="9003400" y="1508194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读出代码非注释行数，循环深</a:t>
            </a:r>
            <a:endParaRPr lang="en-US" altLang="zh-CN" dirty="0"/>
          </a:p>
          <a:p>
            <a:r>
              <a:rPr lang="zh-CN" altLang="en-US" dirty="0"/>
              <a:t>度</a:t>
            </a:r>
            <a:endParaRPr lang="zh-CN" altLang="en-US" sz="2000" dirty="0">
              <a:effectLst/>
            </a:endParaRPr>
          </a:p>
        </p:txBody>
      </p:sp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代码初步分析</a:t>
            </a:r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261</Words>
  <Application>Microsoft Office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Microsoft YaHei</vt:lpstr>
      <vt:lpstr>Microsoft YaHei</vt:lpstr>
      <vt:lpstr>Arial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 </cp:lastModifiedBy>
  <cp:revision>100</cp:revision>
  <dcterms:created xsi:type="dcterms:W3CDTF">2015-08-18T02:51:41Z</dcterms:created>
  <dcterms:modified xsi:type="dcterms:W3CDTF">2020-05-10T14:11:48Z</dcterms:modified>
  <cp:category/>
</cp:coreProperties>
</file>