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8" r:id="rId2"/>
    <p:sldId id="257" r:id="rId3"/>
    <p:sldId id="259" r:id="rId4"/>
    <p:sldId id="260" r:id="rId5"/>
    <p:sldId id="261" r:id="rId6"/>
    <p:sldId id="295" r:id="rId7"/>
    <p:sldId id="294" r:id="rId8"/>
    <p:sldId id="269" r:id="rId9"/>
    <p:sldId id="296" r:id="rId10"/>
    <p:sldId id="303" r:id="rId11"/>
    <p:sldId id="298" r:id="rId12"/>
    <p:sldId id="299" r:id="rId13"/>
    <p:sldId id="300"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32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3/15/2019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3/15/2019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3/15/2019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overfox.com/" TargetMode="External"/><Relationship Id="rId2" Type="http://schemas.openxmlformats.org/officeDocument/2006/relationships/hyperlink" Target="http://www.policybazaa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860425"/>
          </a:xfrm>
        </p:spPr>
        <p:txBody>
          <a:bodyPr>
            <a:normAutofit/>
          </a:bodyPr>
          <a:lstStyle/>
          <a:p>
            <a:pPr algn="ctr"/>
            <a:r>
              <a:rPr lang="en-US" sz="4500" dirty="0">
                <a:solidFill>
                  <a:schemeClr val="tx1"/>
                </a:solidFill>
                <a:latin typeface="Cambria" pitchFamily="18" charset="0"/>
              </a:rPr>
              <a:t>AGENT INSURANCE RENEWAL </a:t>
            </a:r>
          </a:p>
        </p:txBody>
      </p:sp>
      <p:sp>
        <p:nvSpPr>
          <p:cNvPr id="7" name="Title 3"/>
          <p:cNvSpPr txBox="1">
            <a:spLocks/>
          </p:cNvSpPr>
          <p:nvPr/>
        </p:nvSpPr>
        <p:spPr>
          <a:xfrm>
            <a:off x="2209800" y="1676400"/>
            <a:ext cx="3733800" cy="2895600"/>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50000"/>
              </a:lnSpc>
              <a:spcBef>
                <a:spcPct val="0"/>
              </a:spcBef>
              <a:spcAft>
                <a:spcPts val="0"/>
              </a:spcAft>
              <a:buClrTx/>
              <a:buSzTx/>
              <a:buFontTx/>
              <a:buNone/>
              <a:tabLst/>
              <a:defRPr/>
            </a:pPr>
            <a:r>
              <a:rPr lang="en-US" sz="2400" b="1" u="sng" dirty="0">
                <a:solidFill>
                  <a:schemeClr val="bg1"/>
                </a:solidFill>
                <a:latin typeface="Cambria" pitchFamily="18" charset="0"/>
                <a:ea typeface="+mj-ea"/>
                <a:cs typeface="+mj-cs"/>
              </a:rPr>
              <a:t>Team Members:</a:t>
            </a:r>
            <a:endParaRPr lang="en-US" sz="2400" b="1" dirty="0">
              <a:latin typeface="Cambria" pitchFamily="18" charset="0"/>
              <a:ea typeface="+mj-ea"/>
              <a:cs typeface="+mj-cs"/>
            </a:endParaRPr>
          </a:p>
          <a:p>
            <a:r>
              <a:rPr lang="en-US" sz="2400" dirty="0">
                <a:latin typeface="Times New Roman" pitchFamily="18" charset="0"/>
                <a:cs typeface="Times New Roman" pitchFamily="18" charset="0"/>
              </a:rPr>
              <a:t>1.AJAY KUMAR S</a:t>
            </a:r>
          </a:p>
          <a:p>
            <a:r>
              <a:rPr lang="en-US" sz="2400" dirty="0">
                <a:latin typeface="Times New Roman" pitchFamily="18" charset="0"/>
                <a:cs typeface="Times New Roman" pitchFamily="18" charset="0"/>
              </a:rPr>
              <a:t>2.DEEPAK KUMAR D</a:t>
            </a:r>
          </a:p>
          <a:p>
            <a:r>
              <a:rPr lang="en-US" sz="2400" dirty="0">
                <a:latin typeface="Times New Roman" pitchFamily="18" charset="0"/>
                <a:cs typeface="Times New Roman" pitchFamily="18" charset="0"/>
              </a:rPr>
              <a:t>3.GUNA S</a:t>
            </a:r>
          </a:p>
          <a:p>
            <a:pPr marL="0" marR="0" lvl="0" indent="0" defTabSz="914400" rtl="0" eaLnBrk="1" fontAlgn="auto" latinLnBrk="0" hangingPunct="1">
              <a:spcBef>
                <a:spcPct val="0"/>
              </a:spcBef>
              <a:spcAft>
                <a:spcPts val="0"/>
              </a:spcAft>
              <a:buClrTx/>
              <a:buSzTx/>
              <a:buFontTx/>
              <a:buNone/>
              <a:tabLst/>
              <a:defRPr/>
            </a:pPr>
            <a:endParaRPr lang="en-US" sz="2400" b="1" dirty="0">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6" name="TextBox 5"/>
          <p:cNvSpPr txBox="1"/>
          <p:nvPr/>
        </p:nvSpPr>
        <p:spPr>
          <a:xfrm>
            <a:off x="2209800" y="4343400"/>
            <a:ext cx="4953000" cy="1938992"/>
          </a:xfrm>
          <a:prstGeom prst="rect">
            <a:avLst/>
          </a:prstGeom>
          <a:noFill/>
        </p:spPr>
        <p:txBody>
          <a:bodyPr wrap="square" rtlCol="0">
            <a:spAutoFit/>
          </a:bodyPr>
          <a:lstStyle/>
          <a:p>
            <a:r>
              <a:rPr lang="en-US" sz="2400" b="1" u="sng" dirty="0">
                <a:solidFill>
                  <a:schemeClr val="bg1"/>
                </a:solidFill>
              </a:rPr>
              <a:t>Industrial Guide:</a:t>
            </a:r>
          </a:p>
          <a:p>
            <a:pPr>
              <a:lnSpc>
                <a:spcPct val="150000"/>
              </a:lnSpc>
            </a:pPr>
            <a:r>
              <a:rPr lang="en-US" sz="2400" b="1" dirty="0"/>
              <a:t>Mr. BALANIRMAL KUMAR</a:t>
            </a:r>
          </a:p>
          <a:p>
            <a:pPr>
              <a:lnSpc>
                <a:spcPct val="150000"/>
              </a:lnSpc>
            </a:pPr>
            <a:r>
              <a:rPr lang="en-US" sz="2400" b="1" u="sng" dirty="0">
                <a:solidFill>
                  <a:schemeClr val="bg1"/>
                </a:solidFill>
              </a:rPr>
              <a:t>Faculty Guide:</a:t>
            </a:r>
          </a:p>
          <a:p>
            <a:r>
              <a:rPr lang="en-US" sz="2400" b="1" dirty="0"/>
              <a:t>Mrs. VINOLINA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C2E5-1FC7-4B3B-874B-C2C542DE5860}"/>
              </a:ext>
            </a:extLst>
          </p:cNvPr>
          <p:cNvSpPr>
            <a:spLocks noGrp="1"/>
          </p:cNvSpPr>
          <p:nvPr>
            <p:ph type="title"/>
          </p:nvPr>
        </p:nvSpPr>
        <p:spPr/>
        <p:txBody>
          <a:bodyPr/>
          <a:lstStyle/>
          <a:p>
            <a:r>
              <a:rPr lang="en-US" dirty="0"/>
              <a:t>Snapshots</a:t>
            </a:r>
            <a:endParaRPr lang="en-IN" dirty="0"/>
          </a:p>
        </p:txBody>
      </p:sp>
      <p:pic>
        <p:nvPicPr>
          <p:cNvPr id="5" name="Content Placeholder 4">
            <a:extLst>
              <a:ext uri="{FF2B5EF4-FFF2-40B4-BE49-F238E27FC236}">
                <a16:creationId xmlns:a16="http://schemas.microsoft.com/office/drawing/2014/main" id="{C789800D-48BA-428C-B81F-3E918D3CC5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057400"/>
            <a:ext cx="2194718" cy="4389437"/>
          </a:xfrm>
        </p:spPr>
      </p:pic>
      <p:pic>
        <p:nvPicPr>
          <p:cNvPr id="7" name="Picture 6">
            <a:extLst>
              <a:ext uri="{FF2B5EF4-FFF2-40B4-BE49-F238E27FC236}">
                <a16:creationId xmlns:a16="http://schemas.microsoft.com/office/drawing/2014/main" id="{8C9CA353-C2E0-4FA0-9DE7-A410DE221D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00" y="2057400"/>
            <a:ext cx="2400300" cy="4389437"/>
          </a:xfrm>
          <a:prstGeom prst="rect">
            <a:avLst/>
          </a:prstGeom>
        </p:spPr>
      </p:pic>
      <p:pic>
        <p:nvPicPr>
          <p:cNvPr id="9" name="Picture 8">
            <a:extLst>
              <a:ext uri="{FF2B5EF4-FFF2-40B4-BE49-F238E27FC236}">
                <a16:creationId xmlns:a16="http://schemas.microsoft.com/office/drawing/2014/main" id="{999CCC44-8241-412A-B047-F8CDE19A19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9684" y="2073965"/>
            <a:ext cx="2400300" cy="4389437"/>
          </a:xfrm>
          <a:prstGeom prst="rect">
            <a:avLst/>
          </a:prstGeom>
        </p:spPr>
      </p:pic>
    </p:spTree>
    <p:extLst>
      <p:ext uri="{BB962C8B-B14F-4D97-AF65-F5344CB8AC3E}">
        <p14:creationId xmlns:p14="http://schemas.microsoft.com/office/powerpoint/2010/main" val="156121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0821-852A-4ADD-9C69-FFBCD956A625}"/>
              </a:ext>
            </a:extLst>
          </p:cNvPr>
          <p:cNvSpPr>
            <a:spLocks noGrp="1"/>
          </p:cNvSpPr>
          <p:nvPr>
            <p:ph type="title"/>
          </p:nvPr>
        </p:nvSpPr>
        <p:spPr/>
        <p:txBody>
          <a:bodyPr/>
          <a:lstStyle/>
          <a:p>
            <a:r>
              <a:rPr lang="en-US" dirty="0"/>
              <a:t>Snapshots</a:t>
            </a:r>
            <a:endParaRPr lang="en-IN" dirty="0"/>
          </a:p>
        </p:txBody>
      </p:sp>
      <p:sp>
        <p:nvSpPr>
          <p:cNvPr id="5" name="Content Placeholder 4">
            <a:extLst>
              <a:ext uri="{FF2B5EF4-FFF2-40B4-BE49-F238E27FC236}">
                <a16:creationId xmlns:a16="http://schemas.microsoft.com/office/drawing/2014/main" id="{716C6D00-7F6F-4112-933B-C64C7C5E932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DCD12F38-1638-4EC5-B68C-03F3F8BAD58C}"/>
              </a:ext>
            </a:extLst>
          </p:cNvPr>
          <p:cNvPicPr>
            <a:picLocks noChangeAspect="1"/>
          </p:cNvPicPr>
          <p:nvPr/>
        </p:nvPicPr>
        <p:blipFill>
          <a:blip r:embed="rId2"/>
          <a:stretch>
            <a:fillRect/>
          </a:stretch>
        </p:blipFill>
        <p:spPr>
          <a:xfrm>
            <a:off x="460513" y="1935480"/>
            <a:ext cx="8253082" cy="4389120"/>
          </a:xfrm>
          <a:prstGeom prst="rect">
            <a:avLst/>
          </a:prstGeom>
        </p:spPr>
      </p:pic>
    </p:spTree>
    <p:extLst>
      <p:ext uri="{BB962C8B-B14F-4D97-AF65-F5344CB8AC3E}">
        <p14:creationId xmlns:p14="http://schemas.microsoft.com/office/powerpoint/2010/main" val="15939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D08-7159-4797-9634-32CD783749E3}"/>
              </a:ext>
            </a:extLst>
          </p:cNvPr>
          <p:cNvSpPr>
            <a:spLocks noGrp="1"/>
          </p:cNvSpPr>
          <p:nvPr>
            <p:ph type="title"/>
          </p:nvPr>
        </p:nvSpPr>
        <p:spPr/>
        <p:txBody>
          <a:bodyPr/>
          <a:lstStyle/>
          <a:p>
            <a:r>
              <a:rPr lang="en-US" dirty="0"/>
              <a:t>Snapshots</a:t>
            </a:r>
            <a:endParaRPr lang="en-IN" dirty="0"/>
          </a:p>
        </p:txBody>
      </p:sp>
      <p:pic>
        <p:nvPicPr>
          <p:cNvPr id="5" name="Content Placeholder 4">
            <a:extLst>
              <a:ext uri="{FF2B5EF4-FFF2-40B4-BE49-F238E27FC236}">
                <a16:creationId xmlns:a16="http://schemas.microsoft.com/office/drawing/2014/main" id="{D1A77BB6-C685-4C7A-996C-293D9C2956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87654"/>
            <a:ext cx="8229600" cy="4084454"/>
          </a:xfrm>
        </p:spPr>
      </p:pic>
    </p:spTree>
    <p:extLst>
      <p:ext uri="{BB962C8B-B14F-4D97-AF65-F5344CB8AC3E}">
        <p14:creationId xmlns:p14="http://schemas.microsoft.com/office/powerpoint/2010/main" val="224936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06AE-9258-48A3-A8BD-3BDCABB9CE6D}"/>
              </a:ext>
            </a:extLst>
          </p:cNvPr>
          <p:cNvSpPr>
            <a:spLocks noGrp="1"/>
          </p:cNvSpPr>
          <p:nvPr>
            <p:ph type="title"/>
          </p:nvPr>
        </p:nvSpPr>
        <p:spPr/>
        <p:txBody>
          <a:bodyPr/>
          <a:lstStyle/>
          <a:p>
            <a:r>
              <a:rPr lang="en-US" dirty="0"/>
              <a:t>Snapshots</a:t>
            </a:r>
            <a:endParaRPr lang="en-IN" dirty="0"/>
          </a:p>
        </p:txBody>
      </p:sp>
      <p:pic>
        <p:nvPicPr>
          <p:cNvPr id="5" name="Content Placeholder 4">
            <a:extLst>
              <a:ext uri="{FF2B5EF4-FFF2-40B4-BE49-F238E27FC236}">
                <a16:creationId xmlns:a16="http://schemas.microsoft.com/office/drawing/2014/main" id="{25F59184-2284-4388-98D9-0DFE067B9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28819"/>
            <a:ext cx="8229600" cy="3802124"/>
          </a:xfrm>
        </p:spPr>
      </p:pic>
    </p:spTree>
    <p:extLst>
      <p:ext uri="{BB962C8B-B14F-4D97-AF65-F5344CB8AC3E}">
        <p14:creationId xmlns:p14="http://schemas.microsoft.com/office/powerpoint/2010/main" val="301358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lstStyle/>
          <a:p>
            <a:pPr algn="ctr"/>
            <a:r>
              <a:rPr lang="en-US" b="1" dirty="0">
                <a:latin typeface="Times New Roman" pitchFamily="18" charset="0"/>
                <a:cs typeface="Times New Roman" pitchFamily="18" charset="0"/>
              </a:rPr>
              <a:t>THANK YOU</a:t>
            </a:r>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08" y="396263"/>
            <a:ext cx="8229600" cy="1143000"/>
          </a:xfrm>
        </p:spPr>
        <p:txBody>
          <a:bodyPr>
            <a:normAutofit/>
          </a:bodyPr>
          <a:lstStyle/>
          <a:p>
            <a:r>
              <a:rPr lang="en-US" sz="4400" dirty="0">
                <a:latin typeface="Times New Roman" pitchFamily="18" charset="0"/>
                <a:cs typeface="Times New Roman" pitchFamily="18" charset="0"/>
              </a:rPr>
              <a:t>Abstract</a:t>
            </a: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4" name="TextBox 3"/>
          <p:cNvSpPr txBox="1"/>
          <p:nvPr/>
        </p:nvSpPr>
        <p:spPr>
          <a:xfrm>
            <a:off x="685800" y="1752600"/>
            <a:ext cx="7239000" cy="461665"/>
          </a:xfrm>
          <a:prstGeom prst="rect">
            <a:avLst/>
          </a:prstGeom>
          <a:noFill/>
        </p:spPr>
        <p:txBody>
          <a:bodyPr wrap="square" rtlCol="0">
            <a:spAutoFit/>
          </a:bodyPr>
          <a:lstStyle/>
          <a:p>
            <a:pPr algn="just"/>
            <a:r>
              <a:rPr lang="en-US" sz="2400" dirty="0"/>
              <a:t> </a:t>
            </a:r>
          </a:p>
        </p:txBody>
      </p:sp>
      <p:sp>
        <p:nvSpPr>
          <p:cNvPr id="3" name="TextBox 2">
            <a:extLst>
              <a:ext uri="{FF2B5EF4-FFF2-40B4-BE49-F238E27FC236}">
                <a16:creationId xmlns:a16="http://schemas.microsoft.com/office/drawing/2014/main" id="{A748397A-A403-48B3-BBFE-D448BD01F4DE}"/>
              </a:ext>
            </a:extLst>
          </p:cNvPr>
          <p:cNvSpPr txBox="1"/>
          <p:nvPr/>
        </p:nvSpPr>
        <p:spPr>
          <a:xfrm>
            <a:off x="350108" y="1752600"/>
            <a:ext cx="8229600" cy="4247317"/>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mbria" panose="02040503050406030204" pitchFamily="18" charset="0"/>
                <a:cs typeface="Arial" panose="020B0604020202020204" pitchFamily="34" charset="0"/>
              </a:rPr>
              <a:t>It is important to have an insurance policy as it provides financial protection against unfortunate accidents that may cause damages to the insured vehicle, damages to the third party properties and bodily injury to the rider, pillion or people.</a:t>
            </a:r>
          </a:p>
          <a:p>
            <a:pPr marL="285750" indent="-285750">
              <a:buFont typeface="Arial" panose="020B0604020202020204" pitchFamily="34" charset="0"/>
              <a:buChar char="•"/>
            </a:pPr>
            <a:r>
              <a:rPr lang="en-IN" dirty="0">
                <a:latin typeface="Cambria" panose="02040503050406030204" pitchFamily="18" charset="0"/>
                <a:cs typeface="Arial" panose="020B0604020202020204" pitchFamily="34" charset="0"/>
              </a:rPr>
              <a:t>Having an insurance policy reduces the financial burden in the case of loss or damages arising from an accident caused to or by your insured vehicle. </a:t>
            </a:r>
          </a:p>
          <a:p>
            <a:pPr marL="285750" indent="-285750">
              <a:buFont typeface="Arial" panose="020B0604020202020204" pitchFamily="34" charset="0"/>
              <a:buChar char="•"/>
            </a:pPr>
            <a:r>
              <a:rPr lang="en-IN" dirty="0">
                <a:latin typeface="Cambria" panose="02040503050406030204" pitchFamily="18" charset="0"/>
                <a:cs typeface="Arial" panose="020B0604020202020204" pitchFamily="34" charset="0"/>
              </a:rPr>
              <a:t>The renewal date of your insurance policy is based on the date on which your policy was took. Using this app, the agents can notify the clients through </a:t>
            </a:r>
          </a:p>
          <a:p>
            <a:r>
              <a:rPr lang="en-IN" dirty="0">
                <a:latin typeface="Cambria" panose="02040503050406030204" pitchFamily="18" charset="0"/>
                <a:cs typeface="Arial" panose="020B0604020202020204" pitchFamily="34" charset="0"/>
              </a:rPr>
              <a:t>      E-mail or SMS regarding the unpaid (pending) amount and acknowledge them              </a:t>
            </a:r>
          </a:p>
          <a:p>
            <a:r>
              <a:rPr lang="en-IN" dirty="0">
                <a:latin typeface="Cambria" panose="02040503050406030204" pitchFamily="18" charset="0"/>
                <a:cs typeface="Arial" panose="020B0604020202020204" pitchFamily="34" charset="0"/>
              </a:rPr>
              <a:t>      regarding the renewal process.</a:t>
            </a:r>
          </a:p>
          <a:p>
            <a:pPr marL="285750" indent="-285750">
              <a:buFont typeface="Arial" panose="020B0604020202020204" pitchFamily="34" charset="0"/>
              <a:buChar char="•"/>
            </a:pPr>
            <a:r>
              <a:rPr lang="en-IN" dirty="0">
                <a:latin typeface="Cambria" panose="02040503050406030204" pitchFamily="18" charset="0"/>
                <a:cs typeface="Arial" panose="020B0604020202020204" pitchFamily="34" charset="0"/>
              </a:rPr>
              <a:t>The payment will be done by the client with the help of the agent to the      </a:t>
            </a:r>
          </a:p>
          <a:p>
            <a:r>
              <a:rPr lang="en-IN" dirty="0">
                <a:latin typeface="Cambria" panose="02040503050406030204" pitchFamily="18" charset="0"/>
                <a:cs typeface="Arial" panose="020B0604020202020204" pitchFamily="34" charset="0"/>
              </a:rPr>
              <a:t>      Insurance company.</a:t>
            </a:r>
          </a:p>
          <a:p>
            <a:pPr marL="285750" indent="-285750">
              <a:buFont typeface="Arial" panose="020B0604020202020204" pitchFamily="34" charset="0"/>
              <a:buChar char="•"/>
            </a:pPr>
            <a:r>
              <a:rPr lang="en-IN" dirty="0">
                <a:latin typeface="Cambria" panose="02040503050406030204" pitchFamily="18" charset="0"/>
                <a:cs typeface="Arial" panose="020B0604020202020204" pitchFamily="34" charset="0"/>
              </a:rPr>
              <a:t>The agent can also check the status by using their policy number. </a:t>
            </a:r>
          </a:p>
          <a:p>
            <a:pPr marL="285750" indent="-285750">
              <a:buFont typeface="Arial" panose="020B0604020202020204" pitchFamily="34" charset="0"/>
              <a:buChar char="•"/>
            </a:pPr>
            <a:endParaRPr lang="en-IN" dirty="0">
              <a:latin typeface="Cambria" panose="020405030504060302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a:latin typeface="Cambria" pitchFamily="18" charset="0"/>
              </a:rPr>
              <a:t>Existing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DE7283D2-6B02-49D2-8092-11964A41874D}"/>
              </a:ext>
            </a:extLst>
          </p:cNvPr>
          <p:cNvSpPr txBox="1"/>
          <p:nvPr/>
        </p:nvSpPr>
        <p:spPr>
          <a:xfrm>
            <a:off x="647700" y="1708029"/>
            <a:ext cx="7848600" cy="341632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mbria" panose="02040503050406030204" pitchFamily="18" charset="0"/>
              </a:rPr>
              <a:t>The existing system of insurance renewal mostly are on webpages and apps. </a:t>
            </a:r>
          </a:p>
          <a:p>
            <a:pPr marL="285750" indent="-285750">
              <a:buFont typeface="Arial" panose="020B0604020202020204" pitchFamily="34" charset="0"/>
              <a:buChar char="•"/>
            </a:pPr>
            <a:endParaRPr lang="en-IN" dirty="0">
              <a:latin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rPr>
              <a:t>All the apps are third party company apps.</a:t>
            </a:r>
          </a:p>
          <a:p>
            <a:endParaRPr lang="en-IN" dirty="0">
              <a:latin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rPr>
              <a:t>These apps acts as a broker or an intermediate in insurance renewal.</a:t>
            </a:r>
          </a:p>
          <a:p>
            <a:pPr marL="285750" indent="-285750">
              <a:buFont typeface="Arial" panose="020B0604020202020204" pitchFamily="34" charset="0"/>
              <a:buChar char="•"/>
            </a:pPr>
            <a:endParaRPr lang="en-IN" dirty="0">
              <a:latin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rPr>
              <a:t>There is no support for E-mail or SMS notification.</a:t>
            </a:r>
          </a:p>
          <a:p>
            <a:pPr marL="285750" indent="-285750">
              <a:buFont typeface="Arial" panose="020B0604020202020204" pitchFamily="34" charset="0"/>
              <a:buChar char="•"/>
            </a:pPr>
            <a:endParaRPr lang="en-IN" dirty="0">
              <a:latin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rPr>
              <a:t>The existing application does not include insurance renewal calculation based on the current GST prices.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0DB995B4-C332-4D79-88A8-5D16231EA411}"/>
              </a:ext>
            </a:extLst>
          </p:cNvPr>
          <p:cNvSpPr txBox="1"/>
          <p:nvPr/>
        </p:nvSpPr>
        <p:spPr>
          <a:xfrm>
            <a:off x="762000" y="1600200"/>
            <a:ext cx="7848600" cy="4678204"/>
          </a:xfrm>
          <a:prstGeom prst="rect">
            <a:avLst/>
          </a:prstGeom>
          <a:noFill/>
        </p:spPr>
        <p:txBody>
          <a:bodyPr wrap="square" rtlCol="0">
            <a:spAutoFit/>
          </a:bodyPr>
          <a:lstStyle/>
          <a:p>
            <a:endParaRPr lang="en-US" sz="2000" b="1" dirty="0">
              <a:latin typeface="Cambria" panose="02040503050406030204" pitchFamily="18" charset="0"/>
            </a:endParaRPr>
          </a:p>
          <a:p>
            <a:r>
              <a:rPr lang="en-US" sz="2000" dirty="0">
                <a:latin typeface="Cambria" panose="02040503050406030204" pitchFamily="18" charset="0"/>
              </a:rPr>
              <a:t>The proposed system includes the renewal of insurance policy of vehicles only.</a:t>
            </a:r>
          </a:p>
          <a:p>
            <a:endParaRPr lang="en-IN" sz="2000" dirty="0"/>
          </a:p>
          <a:p>
            <a:r>
              <a:rPr lang="en-US" sz="2000" b="1" dirty="0">
                <a:latin typeface="Cambria" panose="02040503050406030204" pitchFamily="18" charset="0"/>
              </a:rPr>
              <a:t>Advantages Over the existing system</a:t>
            </a:r>
          </a:p>
          <a:p>
            <a:endParaRPr lang="en-US" b="1"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The system is to be built with KOTLIN, and Firebase for database. </a:t>
            </a: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It calculates the renewal amount with respect to Government updates.</a:t>
            </a: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Provide SMS and Email notification based on the expiry of the renewal date.</a:t>
            </a: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Generate a renewal notice with Included taxes, no claim bonus and other commissions.</a:t>
            </a:r>
          </a:p>
          <a:p>
            <a:r>
              <a:rPr lang="en-US" dirty="0">
                <a:latin typeface="Cambria" panose="02040503050406030204" pitchFamily="18" charset="0"/>
              </a:rPr>
              <a:t> </a:t>
            </a:r>
          </a:p>
          <a:p>
            <a:pPr marL="285750" indent="-285750">
              <a:buFont typeface="Arial" panose="020B0604020202020204" pitchFamily="34" charset="0"/>
              <a:buChar char="•"/>
            </a:pPr>
            <a:r>
              <a:rPr lang="en-US" dirty="0">
                <a:latin typeface="Cambria" panose="02040503050406030204" pitchFamily="18" charset="0"/>
              </a:rPr>
              <a:t>Payment will be done to the Insurance company with the help of the agent.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lstStyle/>
          <a:p>
            <a:r>
              <a:rPr lang="en-US" sz="2800" dirty="0">
                <a:latin typeface="Cambria" pitchFamily="18" charset="0"/>
              </a:rPr>
              <a:t>Drawbacks of existing methods</a:t>
            </a:r>
          </a:p>
          <a:p>
            <a:pPr marL="0" indent="0">
              <a:buNone/>
            </a:pPr>
            <a:endParaRPr lang="en-US" sz="2000" dirty="0">
              <a:latin typeface="Cambria" pitchFamily="18" charset="0"/>
            </a:endParaRPr>
          </a:p>
          <a:p>
            <a:pPr lvl="1"/>
            <a:r>
              <a:rPr lang="en-US" sz="2000" dirty="0">
                <a:latin typeface="Cambria" pitchFamily="18" charset="0"/>
              </a:rPr>
              <a:t>Not designed for specific agency.  </a:t>
            </a:r>
          </a:p>
          <a:p>
            <a:pPr lvl="1"/>
            <a:r>
              <a:rPr lang="en-US" sz="2000" dirty="0">
                <a:latin typeface="Cambria" pitchFamily="18" charset="0"/>
              </a:rPr>
              <a:t>Does not prioritize alerts based on Expiry date.</a:t>
            </a:r>
          </a:p>
          <a:p>
            <a:pPr lvl="1"/>
            <a:endParaRPr lang="en-US" sz="2000" dirty="0">
              <a:latin typeface="Cambria" pitchFamily="18" charset="0"/>
            </a:endParaRPr>
          </a:p>
          <a:p>
            <a:pPr lvl="1"/>
            <a:endParaRPr lang="en-US" sz="2000" dirty="0">
              <a:latin typeface="Cambria" pitchFamily="18" charset="0"/>
            </a:endParaRPr>
          </a:p>
          <a:p>
            <a:r>
              <a:rPr lang="en-US" sz="2800" dirty="0">
                <a:latin typeface="Cambria" pitchFamily="18" charset="0"/>
              </a:rPr>
              <a:t>References</a:t>
            </a:r>
          </a:p>
          <a:p>
            <a:pPr marL="0" indent="0">
              <a:buNone/>
            </a:pPr>
            <a:endParaRPr lang="en-US" sz="2800" dirty="0">
              <a:latin typeface="Cambria" pitchFamily="18" charset="0"/>
            </a:endParaRPr>
          </a:p>
          <a:p>
            <a:pPr marL="393192" lvl="1" indent="0">
              <a:buNone/>
            </a:pPr>
            <a:r>
              <a:rPr lang="en-US" sz="2000" dirty="0">
                <a:latin typeface="Cambria" panose="02040503050406030204" pitchFamily="18" charset="0"/>
                <a:ea typeface="Cambria" panose="02040503050406030204" pitchFamily="18" charset="0"/>
              </a:rPr>
              <a:t>POLICY BAZAAR </a:t>
            </a:r>
            <a:r>
              <a:rPr lang="en-US" sz="2000" dirty="0">
                <a:latin typeface="Cambria" pitchFamily="18" charset="0"/>
              </a:rPr>
              <a:t>: </a:t>
            </a:r>
            <a:r>
              <a:rPr lang="en-US" sz="2000" dirty="0">
                <a:latin typeface="Cambria" pitchFamily="18" charset="0"/>
                <a:hlinkClick r:id="rId2"/>
              </a:rPr>
              <a:t>www.policybazaar.com</a:t>
            </a:r>
            <a:endParaRPr lang="en-US" sz="2000" dirty="0">
              <a:latin typeface="Cambria" pitchFamily="18" charset="0"/>
            </a:endParaRPr>
          </a:p>
          <a:p>
            <a:pPr marL="393192" lvl="1" indent="0">
              <a:buNone/>
            </a:pPr>
            <a:r>
              <a:rPr lang="en-US" sz="2000" dirty="0">
                <a:latin typeface="Cambria" pitchFamily="18" charset="0"/>
              </a:rPr>
              <a:t>COVER FOX           : </a:t>
            </a:r>
            <a:r>
              <a:rPr lang="en-US" sz="2000" dirty="0">
                <a:latin typeface="Cambria" pitchFamily="18" charset="0"/>
                <a:hlinkClick r:id="rId3"/>
              </a:rPr>
              <a:t>www.coverfox.com</a:t>
            </a:r>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latin typeface="Times New Roman" pitchFamily="18" charset="0"/>
                <a:cs typeface="Times New Roman" pitchFamily="18" charset="0"/>
              </a:rPr>
              <a:t>Architectural Design-DFD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8" name="Content Placeholder 7">
            <a:extLst>
              <a:ext uri="{FF2B5EF4-FFF2-40B4-BE49-F238E27FC236}">
                <a16:creationId xmlns:a16="http://schemas.microsoft.com/office/drawing/2014/main" id="{E882B5F4-B572-4851-BA00-9AAAFCFB7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5163"/>
            <a:ext cx="7315200"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a:latin typeface="Cambria" pitchFamily="18" charset="0"/>
              </a:rPr>
              <a:t>Module 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38837F90-EA72-4E08-92EE-CAF93AE9201E}"/>
              </a:ext>
            </a:extLst>
          </p:cNvPr>
          <p:cNvSpPr txBox="1"/>
          <p:nvPr/>
        </p:nvSpPr>
        <p:spPr>
          <a:xfrm>
            <a:off x="304800" y="1495485"/>
            <a:ext cx="8001000" cy="5078313"/>
          </a:xfrm>
          <a:prstGeom prst="rect">
            <a:avLst/>
          </a:prstGeom>
          <a:noFill/>
        </p:spPr>
        <p:txBody>
          <a:bodyPr wrap="square" rtlCol="0">
            <a:spAutoFit/>
          </a:bodyPr>
          <a:lstStyle/>
          <a:p>
            <a:r>
              <a:rPr lang="en-IN" b="1" dirty="0">
                <a:latin typeface="Cambria" panose="02040503050406030204" pitchFamily="18" charset="0"/>
              </a:rPr>
              <a:t>MODULE 1: </a:t>
            </a:r>
          </a:p>
          <a:p>
            <a:endParaRPr lang="en-IN" dirty="0">
              <a:latin typeface="Cambria" panose="02040503050406030204" pitchFamily="18" charset="0"/>
            </a:endParaRPr>
          </a:p>
          <a:p>
            <a:r>
              <a:rPr lang="en-IN" dirty="0">
                <a:latin typeface="Cambria" panose="02040503050406030204" pitchFamily="18" charset="0"/>
              </a:rPr>
              <a:t>	Provide Firebase Authentication for Agents and to provide a Firebase Database to display all users under the agent.</a:t>
            </a:r>
          </a:p>
          <a:p>
            <a:endParaRPr lang="en-IN" dirty="0">
              <a:latin typeface="Cambria" panose="02040503050406030204" pitchFamily="18" charset="0"/>
            </a:endParaRPr>
          </a:p>
          <a:p>
            <a:r>
              <a:rPr lang="en-IN" b="1" dirty="0">
                <a:latin typeface="Cambria" panose="02040503050406030204" pitchFamily="18" charset="0"/>
              </a:rPr>
              <a:t>MODULE 2:</a:t>
            </a:r>
          </a:p>
          <a:p>
            <a:endParaRPr lang="en-IN" dirty="0">
              <a:latin typeface="Cambria" panose="02040503050406030204" pitchFamily="18" charset="0"/>
            </a:endParaRPr>
          </a:p>
          <a:p>
            <a:r>
              <a:rPr lang="en-IN" dirty="0">
                <a:latin typeface="Cambria" panose="02040503050406030204" pitchFamily="18" charset="0"/>
              </a:rPr>
              <a:t>	Provide an Email/SMS alert feature for the agent.</a:t>
            </a:r>
          </a:p>
          <a:p>
            <a:endParaRPr lang="en-IN" dirty="0">
              <a:latin typeface="Cambria" panose="02040503050406030204" pitchFamily="18" charset="0"/>
            </a:endParaRPr>
          </a:p>
          <a:p>
            <a:r>
              <a:rPr lang="en-IN" b="1" dirty="0">
                <a:latin typeface="Cambria" panose="02040503050406030204" pitchFamily="18" charset="0"/>
              </a:rPr>
              <a:t>MODULE 3: </a:t>
            </a:r>
            <a:br>
              <a:rPr lang="en-IN" dirty="0">
                <a:latin typeface="Cambria" panose="02040503050406030204" pitchFamily="18" charset="0"/>
              </a:rPr>
            </a:br>
            <a:endParaRPr lang="en-IN" dirty="0">
              <a:latin typeface="Cambria" panose="02040503050406030204" pitchFamily="18" charset="0"/>
            </a:endParaRPr>
          </a:p>
          <a:p>
            <a:r>
              <a:rPr lang="en-IN" dirty="0">
                <a:latin typeface="Cambria" panose="02040503050406030204" pitchFamily="18" charset="0"/>
              </a:rPr>
              <a:t>	Generate a Renewal notice based on the taxes, no claim bonus and the agent commission.</a:t>
            </a:r>
          </a:p>
          <a:p>
            <a:endParaRPr lang="en-IN" dirty="0">
              <a:latin typeface="Cambria" panose="02040503050406030204" pitchFamily="18" charset="0"/>
            </a:endParaRPr>
          </a:p>
          <a:p>
            <a:r>
              <a:rPr lang="en-IN" b="1" dirty="0">
                <a:latin typeface="Cambria" panose="02040503050406030204" pitchFamily="18" charset="0"/>
              </a:rPr>
              <a:t>MODULE 4:</a:t>
            </a:r>
          </a:p>
          <a:p>
            <a:endParaRPr lang="en-IN" b="1" dirty="0">
              <a:latin typeface="Cambria" panose="02040503050406030204" pitchFamily="18" charset="0"/>
            </a:endParaRPr>
          </a:p>
          <a:p>
            <a:r>
              <a:rPr lang="en-IN" b="1" dirty="0">
                <a:latin typeface="Cambria" panose="02040503050406030204" pitchFamily="18" charset="0"/>
              </a:rPr>
              <a:t>                     </a:t>
            </a:r>
            <a:r>
              <a:rPr lang="en-IN" dirty="0">
                <a:latin typeface="Cambria" panose="02040503050406030204" pitchFamily="18" charset="0"/>
              </a:rPr>
              <a:t>Payment to the Insurance company with the agent as the mediator.</a:t>
            </a:r>
            <a:endParaRPr lang="en-IN" b="1" dirty="0">
              <a:latin typeface="Cambria" panose="02040503050406030204" pitchFamily="18" charset="0"/>
            </a:endParaRPr>
          </a:p>
          <a:p>
            <a:r>
              <a:rPr lang="en-IN" dirty="0">
                <a:latin typeface="Cambria" panose="02040503050406030204" pitchFamily="18" charset="0"/>
              </a:rPr>
              <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Snapshots</a:t>
            </a: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8" name="Content Placeholder 7">
            <a:extLst>
              <a:ext uri="{FF2B5EF4-FFF2-40B4-BE49-F238E27FC236}">
                <a16:creationId xmlns:a16="http://schemas.microsoft.com/office/drawing/2014/main" id="{5A9C93FC-D594-4B1C-AD16-7DF8C3AE427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937508"/>
            <a:ext cx="2194718" cy="4389437"/>
          </a:xfrm>
        </p:spPr>
      </p:pic>
      <p:pic>
        <p:nvPicPr>
          <p:cNvPr id="10" name="Picture 9">
            <a:extLst>
              <a:ext uri="{FF2B5EF4-FFF2-40B4-BE49-F238E27FC236}">
                <a16:creationId xmlns:a16="http://schemas.microsoft.com/office/drawing/2014/main" id="{94E0B069-3EA9-42B4-8E95-95D1439642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00" y="1920943"/>
            <a:ext cx="2476500" cy="4389437"/>
          </a:xfrm>
          <a:prstGeom prst="rect">
            <a:avLst/>
          </a:prstGeom>
        </p:spPr>
      </p:pic>
      <p:pic>
        <p:nvPicPr>
          <p:cNvPr id="13" name="Picture 12">
            <a:extLst>
              <a:ext uri="{FF2B5EF4-FFF2-40B4-BE49-F238E27FC236}">
                <a16:creationId xmlns:a16="http://schemas.microsoft.com/office/drawing/2014/main" id="{DD323FF8-7CA5-4B3F-AD2C-53CD2DF9E4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0" y="1917630"/>
            <a:ext cx="2460246" cy="43728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F568-800F-4CBA-BA0E-E709861D10FC}"/>
              </a:ext>
            </a:extLst>
          </p:cNvPr>
          <p:cNvSpPr>
            <a:spLocks noGrp="1"/>
          </p:cNvSpPr>
          <p:nvPr>
            <p:ph type="title"/>
          </p:nvPr>
        </p:nvSpPr>
        <p:spPr/>
        <p:txBody>
          <a:bodyPr/>
          <a:lstStyle/>
          <a:p>
            <a:r>
              <a:rPr lang="en-US" dirty="0"/>
              <a:t>Snapshots</a:t>
            </a:r>
            <a:endParaRPr lang="en-IN" dirty="0"/>
          </a:p>
        </p:txBody>
      </p:sp>
      <p:pic>
        <p:nvPicPr>
          <p:cNvPr id="7" name="Content Placeholder 6">
            <a:extLst>
              <a:ext uri="{FF2B5EF4-FFF2-40B4-BE49-F238E27FC236}">
                <a16:creationId xmlns:a16="http://schemas.microsoft.com/office/drawing/2014/main" id="{31C6E158-03AF-4C7A-973B-A695A652794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2057400"/>
            <a:ext cx="2194719" cy="4389438"/>
          </a:xfrm>
        </p:spPr>
      </p:pic>
      <p:pic>
        <p:nvPicPr>
          <p:cNvPr id="11" name="Picture 10">
            <a:extLst>
              <a:ext uri="{FF2B5EF4-FFF2-40B4-BE49-F238E27FC236}">
                <a16:creationId xmlns:a16="http://schemas.microsoft.com/office/drawing/2014/main" id="{184093FB-5AB2-4069-B5D6-495901E787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4583" y="2057400"/>
            <a:ext cx="2400300" cy="4389438"/>
          </a:xfrm>
          <a:prstGeom prst="rect">
            <a:avLst/>
          </a:prstGeom>
        </p:spPr>
      </p:pic>
      <p:pic>
        <p:nvPicPr>
          <p:cNvPr id="13" name="Picture 12">
            <a:extLst>
              <a:ext uri="{FF2B5EF4-FFF2-40B4-BE49-F238E27FC236}">
                <a16:creationId xmlns:a16="http://schemas.microsoft.com/office/drawing/2014/main" id="{D1778DB3-F0E5-4BF7-B65B-582CCDACDA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7217" y="2057400"/>
            <a:ext cx="2400300" cy="4389438"/>
          </a:xfrm>
          <a:prstGeom prst="rect">
            <a:avLst/>
          </a:prstGeom>
        </p:spPr>
      </p:pic>
    </p:spTree>
    <p:extLst>
      <p:ext uri="{BB962C8B-B14F-4D97-AF65-F5344CB8AC3E}">
        <p14:creationId xmlns:p14="http://schemas.microsoft.com/office/powerpoint/2010/main" val="84671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1970</TotalTime>
  <Words>484</Words>
  <Application>Microsoft Office PowerPoint</Application>
  <PresentationFormat>On-screen Show (4:3)</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Constantia</vt:lpstr>
      <vt:lpstr>Times New Roman</vt:lpstr>
      <vt:lpstr>Wingdings 2</vt:lpstr>
      <vt:lpstr>Flow</vt:lpstr>
      <vt:lpstr>AGENT INSURANCE RENEWAL </vt:lpstr>
      <vt:lpstr>Abstract</vt:lpstr>
      <vt:lpstr>Existing system</vt:lpstr>
      <vt:lpstr>Proposed System</vt:lpstr>
      <vt:lpstr>Literature Review</vt:lpstr>
      <vt:lpstr>Architectural Design-DFD </vt:lpstr>
      <vt:lpstr>Module Split-up</vt:lpstr>
      <vt:lpstr>Snapshots</vt:lpstr>
      <vt:lpstr>Snapshots</vt:lpstr>
      <vt:lpstr>Snapshots</vt:lpstr>
      <vt:lpstr>Snapshots</vt:lpstr>
      <vt:lpstr>Snapshots</vt:lpstr>
      <vt:lpstr>Snapshots</vt:lpstr>
      <vt:lpstr>THANK YOU</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SINDHU</cp:lastModifiedBy>
  <cp:revision>113</cp:revision>
  <dcterms:created xsi:type="dcterms:W3CDTF">2011-12-09T06:36:35Z</dcterms:created>
  <dcterms:modified xsi:type="dcterms:W3CDTF">2019-03-15T15:14:21Z</dcterms:modified>
</cp:coreProperties>
</file>