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9" r:id="rId3"/>
    <p:sldId id="270" r:id="rId4"/>
    <p:sldId id="291" r:id="rId5"/>
    <p:sldId id="290" r:id="rId6"/>
    <p:sldId id="293" r:id="rId7"/>
    <p:sldId id="284" r:id="rId8"/>
    <p:sldId id="276" r:id="rId9"/>
    <p:sldId id="294" r:id="rId10"/>
  </p:sldIdLst>
  <p:sldSz cx="12192000" cy="6858000"/>
  <p:notesSz cx="6858000" cy="9144000"/>
  <p:embeddedFontLst>
    <p:embeddedFont>
      <p:font typeface="Calibri" panose="020F0502020204030204" charset="0"/>
      <p:regular r:id="rId16"/>
      <p:bold r:id="rId17"/>
      <p:italic r:id="rId18"/>
      <p:boldItalic r:id="rId19"/>
    </p:embeddedFont>
    <p:embeddedFont>
      <p:font typeface="Cambria" panose="0204050305040603020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079"/>
    <a:srgbClr val="8E6FB0"/>
    <a:srgbClr val="E1C963"/>
    <a:srgbClr val="54C4FC"/>
    <a:srgbClr val="B555FE"/>
    <a:srgbClr val="0392E3"/>
    <a:srgbClr val="221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10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1543490" y="2184757"/>
            <a:ext cx="5340827" cy="31381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Medical Diagnosis Expert System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3349625" y="-2237740"/>
            <a:ext cx="5469255" cy="11763375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2565" y="244475"/>
            <a:ext cx="3618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Project Overview: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1225" y="1496060"/>
            <a:ext cx="8642985" cy="6038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 Malaria and Dengue are common in tropical/subtropical areas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51225" y="2926080"/>
            <a:ext cx="79851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 Early detection encourages timely medical consultation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51225" y="4987290"/>
            <a:ext cx="8514080" cy="10426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 b. Scores are calculated for each disease, providing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  <a:p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 recommendations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7660" y="1496060"/>
            <a:ext cx="2805430" cy="695325"/>
          </a:xfrm>
          <a:prstGeom prst="roundRect">
            <a:avLst/>
          </a:prstGeom>
          <a:gradFill>
            <a:gsLst>
              <a:gs pos="0">
                <a:srgbClr val="27DBFC"/>
              </a:gs>
              <a:gs pos="100000">
                <a:srgbClr val="B246E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9260" y="1646555"/>
            <a:ext cx="2434590" cy="43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圆角矩形 16"/>
          <p:cNvSpPr/>
          <p:nvPr/>
        </p:nvSpPr>
        <p:spPr>
          <a:xfrm>
            <a:off x="328930" y="2743200"/>
            <a:ext cx="2805430" cy="894715"/>
          </a:xfrm>
          <a:prstGeom prst="roundRect">
            <a:avLst/>
          </a:prstGeom>
          <a:gradFill>
            <a:gsLst>
              <a:gs pos="0">
                <a:srgbClr val="27DBFC"/>
              </a:gs>
              <a:gs pos="100000">
                <a:srgbClr val="B246E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28295" y="2800985"/>
            <a:ext cx="2804795" cy="585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B. Real-World Relevance: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圆角矩形 16"/>
          <p:cNvSpPr/>
          <p:nvPr/>
        </p:nvSpPr>
        <p:spPr>
          <a:xfrm>
            <a:off x="328295" y="4380230"/>
            <a:ext cx="2805430" cy="1255395"/>
          </a:xfrm>
          <a:prstGeom prst="roundRect">
            <a:avLst/>
          </a:prstGeom>
          <a:gradFill>
            <a:gsLst>
              <a:gs pos="0">
                <a:srgbClr val="27DBFC"/>
              </a:gs>
              <a:gs pos="100000">
                <a:srgbClr val="B246E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2130" y="4707255"/>
            <a:ext cx="2397760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C. Approach: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451225" y="4380230"/>
            <a:ext cx="6769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 a. Users answer 14 symptom-based questions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622844" y="2500987"/>
            <a:ext cx="6117963" cy="2214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9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Core Functionalities:</a:t>
            </a: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85" y="1712685"/>
            <a:ext cx="3791863" cy="37918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4" name="Table 13"/>
          <p:cNvGraphicFramePr/>
          <p:nvPr>
            <p:custDataLst>
              <p:tags r:id="rId1"/>
            </p:custDataLst>
          </p:nvPr>
        </p:nvGraphicFramePr>
        <p:xfrm>
          <a:off x="238125" y="398145"/>
          <a:ext cx="11777980" cy="600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5970"/>
                <a:gridCol w="5922010"/>
              </a:tblGrid>
              <a:tr h="20002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28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Cambria" panose="02040503050406030204" charset="0"/>
                          <a:cs typeface="Cambria" panose="02040503050406030204" charset="0"/>
                        </a:rPr>
                        <a:t>A. Input &amp; Symptom Analysis:</a:t>
                      </a:r>
                      <a:endParaRPr lang="en-US" altLang="en-US" sz="28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B555FE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B555F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28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Cambria" panose="02040503050406030204" charset="0"/>
                          <a:cs typeface="Cambria" panose="02040503050406030204" charset="0"/>
                        </a:rPr>
                        <a:t>B. Symptom Matching:</a:t>
                      </a:r>
                      <a:endParaRPr lang="en-US" altLang="en-US" sz="28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12700">
                      <a:solidFill>
                        <a:srgbClr val="B555FE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B555F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0">
                <a:tc>
                  <a:txBody>
                    <a:bodyPr/>
                    <a:p>
                      <a:pPr>
                        <a:buNone/>
                      </a:pPr>
                      <a:endParaRPr lang="en-US" sz="24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1. </a:t>
                      </a:r>
                      <a:r>
                        <a:rPr lang="en-US" altLang="en-US" sz="24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14 symptom-related questions (yes/no </a:t>
                      </a:r>
                      <a:endParaRPr lang="en-US" altLang="en-US" sz="24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4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responses)</a:t>
                      </a:r>
                      <a:endParaRPr lang="en-US" altLang="en-US" sz="24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B555FE"/>
                      </a:solidFill>
                      <a:prstDash val="solid"/>
                    </a:lnR>
                    <a:lnT w="12700">
                      <a:solidFill>
                        <a:srgbClr val="B555FE"/>
                      </a:solidFill>
                      <a:prstDash val="solid"/>
                    </a:lnT>
                    <a:lnB w="12700">
                      <a:solidFill>
                        <a:srgbClr val="B555F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 altLang="en-US" sz="24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12700">
                      <a:solidFill>
                        <a:srgbClr val="B555FE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B555FE"/>
                      </a:solidFill>
                      <a:prstDash val="solid"/>
                    </a:lnT>
                    <a:lnB w="12700">
                      <a:solidFill>
                        <a:srgbClr val="B555F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0">
                <a:tc>
                  <a:txBody>
                    <a:bodyPr/>
                    <a:p>
                      <a:pPr>
                        <a:buNone/>
                      </a:pPr>
                      <a:endParaRPr lang="en-US" sz="24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sz="24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24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B555FE"/>
                      </a:solidFill>
                      <a:prstDash val="solid"/>
                    </a:lnR>
                    <a:lnT w="12700">
                      <a:solidFill>
                        <a:srgbClr val="B555FE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 sz="24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 2. </a:t>
                      </a:r>
                      <a:r>
                        <a:rPr lang="en-US" altLang="en-US" sz="24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Scores are calculated for each disease.</a:t>
                      </a:r>
                      <a:endParaRPr lang="en-US" altLang="en-US" sz="24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B555FE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B555FE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238125" y="5142230"/>
            <a:ext cx="4467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2. </a:t>
            </a:r>
            <a:r>
              <a:rPr lang="en-US" alt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User input is stored in an</a:t>
            </a:r>
            <a:endParaRPr lang="en-US" altLang="en-US" sz="2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>
              <a:buNone/>
            </a:pPr>
            <a:r>
              <a:rPr lang="en-US" alt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array</a:t>
            </a:r>
            <a:endParaRPr lang="en-US" sz="2400"/>
          </a:p>
        </p:txBody>
      </p:sp>
      <p:sp>
        <p:nvSpPr>
          <p:cNvPr id="16" name="Text Box 15"/>
          <p:cNvSpPr txBox="1"/>
          <p:nvPr/>
        </p:nvSpPr>
        <p:spPr>
          <a:xfrm>
            <a:off x="6223635" y="2717165"/>
            <a:ext cx="5538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1. </a:t>
            </a:r>
            <a:r>
              <a:rPr lang="en-US" alt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Compares user answers with Dengue &amp; Malaria symptom profiles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4045" y="929640"/>
            <a:ext cx="4775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C. Diagnosis Logic:</a:t>
            </a:r>
            <a:endParaRPr lang="en-US" altLang="en-US" sz="28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11" name="Table 10"/>
          <p:cNvGraphicFramePr/>
          <p:nvPr>
            <p:custDataLst>
              <p:tags r:id="rId1"/>
            </p:custDataLst>
          </p:nvPr>
        </p:nvGraphicFramePr>
        <p:xfrm>
          <a:off x="215900" y="533400"/>
          <a:ext cx="11832590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295"/>
                <a:gridCol w="5916295"/>
              </a:tblGrid>
              <a:tr h="152019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rgbClr val="B555FE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 cmpd="sng">
                      <a:solidFill>
                        <a:srgbClr val="B555FE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rgbClr val="FFC000"/>
                      </a:solidFill>
                      <a:prstDash val="solid"/>
                    </a:lnL>
                    <a:lnR w="12700" cmpd="sng">
                      <a:solidFill>
                        <a:srgbClr val="B555FE"/>
                      </a:solidFill>
                      <a:prstDash val="solid"/>
                    </a:lnR>
                    <a:lnT w="12700" cmpd="sng">
                      <a:solidFill>
                        <a:srgbClr val="B555FE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noFill/>
                  </a:tcPr>
                </a:tc>
              </a:tr>
              <a:tr h="152019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rgbClr val="B555FE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rgbClr val="FFC000"/>
                      </a:solidFill>
                      <a:prstDash val="solid"/>
                    </a:lnL>
                    <a:lnR w="12700" cmpd="sng">
                      <a:solidFill>
                        <a:srgbClr val="B555FE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noFill/>
                  </a:tcPr>
                </a:tc>
              </a:tr>
              <a:tr h="152019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rgbClr val="B555FE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rgbClr val="FFC000"/>
                      </a:solidFill>
                      <a:prstDash val="solid"/>
                    </a:lnL>
                    <a:lnR w="12700" cmpd="sng">
                      <a:solidFill>
                        <a:srgbClr val="B555FE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noFill/>
                  </a:tcPr>
                </a:tc>
              </a:tr>
              <a:tr h="152019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rgbClr val="B555FE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 cmpd="sng">
                      <a:solidFill>
                        <a:srgbClr val="B555F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rgbClr val="FFC000"/>
                      </a:solidFill>
                      <a:prstDash val="solid"/>
                    </a:lnL>
                    <a:lnR w="12700" cmpd="sng">
                      <a:solidFill>
                        <a:srgbClr val="B555FE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 cmpd="sng">
                      <a:solidFill>
                        <a:srgbClr val="B555F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377190" y="2462530"/>
            <a:ext cx="5538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1. </a:t>
            </a:r>
            <a:r>
              <a:rPr lang="en-US" alt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High scores suggest a likely disease.</a:t>
            </a:r>
            <a:endParaRPr lang="en-US" altLang="en-US" sz="2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77190" y="3884295"/>
            <a:ext cx="5538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2. </a:t>
            </a:r>
            <a:r>
              <a:rPr lang="en-US" alt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Moderate scores prompt a doctor recommendation.</a:t>
            </a:r>
            <a:endParaRPr lang="en-US" altLang="en-US" sz="2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77190" y="5486400"/>
            <a:ext cx="5538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3. Low/no scores indicate good health.</a:t>
            </a:r>
            <a:endParaRPr lang="en-US" altLang="en-US" sz="2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287135" y="929640"/>
            <a:ext cx="553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en-US" altLang="en-US" sz="28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D. Interactive Loop:</a:t>
            </a:r>
            <a:endParaRPr lang="en-US" altLang="en-US" sz="28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287135" y="2462530"/>
            <a:ext cx="5538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1. </a:t>
            </a:r>
            <a:r>
              <a:rPr lang="en-US" alt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Users can retry the process.</a:t>
            </a:r>
            <a:endParaRPr lang="en-US" altLang="en-US" sz="2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287135" y="3933825"/>
            <a:ext cx="5538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en-US"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2. Input validation ensures valid responses.</a:t>
            </a:r>
            <a:endParaRPr lang="en-US" altLang="en-US" sz="2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-775854" y="2326642"/>
            <a:ext cx="13508181" cy="2958622"/>
          </a:xfrm>
          <a:custGeom>
            <a:avLst/>
            <a:gdLst>
              <a:gd name="connsiteX0" fmla="*/ 0 w 13508181"/>
              <a:gd name="connsiteY0" fmla="*/ 2958622 h 2958622"/>
              <a:gd name="connsiteX1" fmla="*/ 1288472 w 13508181"/>
              <a:gd name="connsiteY1" fmla="*/ 755749 h 2958622"/>
              <a:gd name="connsiteX2" fmla="*/ 4294909 w 13508181"/>
              <a:gd name="connsiteY2" fmla="*/ 2376731 h 2958622"/>
              <a:gd name="connsiteX3" fmla="*/ 6192981 w 13508181"/>
              <a:gd name="connsiteY3" fmla="*/ 561786 h 2958622"/>
              <a:gd name="connsiteX4" fmla="*/ 8756072 w 13508181"/>
              <a:gd name="connsiteY4" fmla="*/ 1420767 h 2958622"/>
              <a:gd name="connsiteX5" fmla="*/ 10668000 w 13508181"/>
              <a:gd name="connsiteY5" fmla="*/ 49167 h 2958622"/>
              <a:gd name="connsiteX6" fmla="*/ 13508181 w 13508181"/>
              <a:gd name="connsiteY6" fmla="*/ 437095 h 295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08181" h="2958622">
                <a:moveTo>
                  <a:pt x="0" y="2958622"/>
                </a:moveTo>
                <a:cubicBezTo>
                  <a:pt x="286327" y="1905676"/>
                  <a:pt x="572654" y="852731"/>
                  <a:pt x="1288472" y="755749"/>
                </a:cubicBezTo>
                <a:cubicBezTo>
                  <a:pt x="2004290" y="658767"/>
                  <a:pt x="3477491" y="2409058"/>
                  <a:pt x="4294909" y="2376731"/>
                </a:cubicBezTo>
                <a:cubicBezTo>
                  <a:pt x="5112327" y="2344404"/>
                  <a:pt x="5449454" y="721113"/>
                  <a:pt x="6192981" y="561786"/>
                </a:cubicBezTo>
                <a:cubicBezTo>
                  <a:pt x="6936508" y="402459"/>
                  <a:pt x="8010236" y="1506203"/>
                  <a:pt x="8756072" y="1420767"/>
                </a:cubicBezTo>
                <a:cubicBezTo>
                  <a:pt x="9501908" y="1335331"/>
                  <a:pt x="9875982" y="213112"/>
                  <a:pt x="10668000" y="49167"/>
                </a:cubicBezTo>
                <a:cubicBezTo>
                  <a:pt x="11460018" y="-114778"/>
                  <a:pt x="12484099" y="161158"/>
                  <a:pt x="13508181" y="437095"/>
                </a:cubicBezTo>
              </a:path>
            </a:pathLst>
          </a:custGeom>
          <a:noFill/>
          <a:ln w="28575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 rot="660000">
            <a:off x="746760" y="3331845"/>
            <a:ext cx="1649730" cy="664845"/>
          </a:xfrm>
          <a:prstGeom prst="rect">
            <a:avLst/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latin typeface="Cambria" panose="02040503050406030204" charset="0"/>
                <a:cs typeface="Cambria" panose="02040503050406030204" charset="0"/>
                <a:sym typeface="+mn-lt"/>
              </a:rPr>
              <a:t>Functions:</a:t>
            </a:r>
            <a:endParaRPr lang="en-US" altLang="en-US" sz="2400" dirty="0">
              <a:latin typeface="Cambria" panose="02040503050406030204" charset="0"/>
              <a:cs typeface="Cambria" panose="02040503050406030204" charset="0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21120000">
            <a:off x="4147820" y="2900680"/>
            <a:ext cx="1608455" cy="664845"/>
          </a:xfrm>
          <a:prstGeom prst="rect">
            <a:avLst/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latin typeface="Cambria" panose="02040503050406030204" charset="0"/>
                <a:cs typeface="Cambria" panose="02040503050406030204" charset="0"/>
                <a:sym typeface="+mn-lt"/>
              </a:rPr>
              <a:t>Control Flow:</a:t>
            </a:r>
            <a:endParaRPr lang="en-US" altLang="en-US" sz="2400" dirty="0">
              <a:latin typeface="Cambria" panose="02040503050406030204" charset="0"/>
              <a:cs typeface="Cambria" panose="02040503050406030204" charset="0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8520" y="3319145"/>
            <a:ext cx="1621790" cy="664845"/>
          </a:xfrm>
          <a:prstGeom prst="rect">
            <a:avLst/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latin typeface="Cambria" panose="02040503050406030204" charset="0"/>
                <a:cs typeface="Cambria" panose="02040503050406030204" charset="0"/>
                <a:sym typeface="+mn-lt"/>
              </a:rPr>
              <a:t>Error Handling:</a:t>
            </a:r>
            <a:endParaRPr lang="en-US" altLang="en-US" sz="2400" dirty="0">
              <a:latin typeface="Cambria" panose="02040503050406030204" charset="0"/>
              <a:cs typeface="Cambria" panose="0204050305040603020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1240000">
            <a:off x="9498330" y="1964055"/>
            <a:ext cx="1708150" cy="603885"/>
          </a:xfrm>
          <a:prstGeom prst="rect">
            <a:avLst/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latin typeface="Cambria" panose="02040503050406030204" charset="0"/>
                <a:cs typeface="Cambria" panose="02040503050406030204" charset="0"/>
                <a:sym typeface="+mn-lt"/>
              </a:rPr>
              <a:t>Portability:</a:t>
            </a:r>
            <a:endParaRPr lang="en-US" altLang="en-US" sz="2400" dirty="0">
              <a:latin typeface="Cambria" panose="02040503050406030204" charset="0"/>
              <a:cs typeface="Cambria" panose="02040503050406030204" charset="0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485" y="4617720"/>
            <a:ext cx="319024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1. </a:t>
            </a:r>
            <a:r>
              <a:rPr lang="en-US" altLang="en-US" sz="1200" b="1" u="sng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CalculateScore: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 Compares user answers with symptom profiles and updates disease scores.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28143" y="3972249"/>
            <a:ext cx="254761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1. Written in C for efficiency, with minimal dependencies.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44149" y="4949196"/>
            <a:ext cx="254761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1. 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Ensures valid input and provides user-friendly feedback.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88485" y="569595"/>
            <a:ext cx="34251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i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lt"/>
              </a:rPr>
              <a:t>Code Walkthrough:</a:t>
            </a:r>
            <a:endParaRPr lang="en-US" altLang="en-US" sz="3600" b="1" i="1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72155" y="4874895"/>
            <a:ext cx="0" cy="1687195"/>
          </a:xfrm>
          <a:prstGeom prst="line">
            <a:avLst/>
          </a:prstGeom>
          <a:ln w="28575" cmpd="sng">
            <a:solidFill>
              <a:srgbClr val="EB3079"/>
            </a:solidFill>
            <a:prstDash val="lg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14795" y="3611880"/>
            <a:ext cx="42545" cy="305625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31325" y="3145155"/>
            <a:ext cx="63500" cy="3565525"/>
          </a:xfrm>
          <a:prstGeom prst="line">
            <a:avLst/>
          </a:prstGeom>
          <a:ln w="28575" cmpd="sng">
            <a:solidFill>
              <a:srgbClr val="E1C963"/>
            </a:solidFill>
            <a:prstDash val="lg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矩形 15"/>
          <p:cNvSpPr/>
          <p:nvPr/>
        </p:nvSpPr>
        <p:spPr>
          <a:xfrm>
            <a:off x="70485" y="5719445"/>
            <a:ext cx="300291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2. </a:t>
            </a:r>
            <a:r>
              <a:rPr lang="en-US" altLang="en-US" sz="1200" b="1" u="sng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Diagnose: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 Interprets scores to provide a diagnosis or recommendation.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0" name="矩形 15"/>
          <p:cNvSpPr/>
          <p:nvPr/>
        </p:nvSpPr>
        <p:spPr>
          <a:xfrm>
            <a:off x="3348355" y="4949190"/>
            <a:ext cx="319024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1. 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Coordinates questionnaire, diagnosis, and retry logic.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4" name="矩形 15"/>
          <p:cNvSpPr/>
          <p:nvPr/>
        </p:nvSpPr>
        <p:spPr>
          <a:xfrm>
            <a:off x="3348355" y="5843270"/>
            <a:ext cx="319024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2. Clear separation for readability.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93040" y="3835400"/>
            <a:ext cx="1683385" cy="1683385"/>
          </a:xfrm>
          <a:prstGeom prst="ellipse">
            <a:avLst/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9385" y="1049020"/>
            <a:ext cx="1683385" cy="1683385"/>
          </a:xfrm>
          <a:prstGeom prst="ellipse">
            <a:avLst/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42709" y="1394843"/>
            <a:ext cx="30090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Outcomes:</a:t>
            </a: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53005" y="3835400"/>
            <a:ext cx="347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Future Upgrades:</a:t>
            </a: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88485" y="267335"/>
            <a:ext cx="598995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i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lt"/>
              </a:rPr>
              <a:t>Conclusion &amp; Future Enhancements:</a:t>
            </a:r>
            <a:endParaRPr lang="en-US" altLang="en-US" sz="3200" b="1" i="1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lt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336800" y="2282190"/>
            <a:ext cx="700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lt"/>
              </a:rPr>
              <a:t>1. Demonstrates symptom matching for health recommendations</a:t>
            </a:r>
            <a:endParaRPr lang="en-US" alt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lt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336800" y="2650490"/>
            <a:ext cx="737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2.</a:t>
            </a:r>
            <a:r>
              <a:rPr lang="en-US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Highlights potential for programming in solving real-world problems.</a:t>
            </a:r>
            <a:endParaRPr lang="en-US" alt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2095500" y="4778375"/>
            <a:ext cx="7002780" cy="1558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lt"/>
              </a:rPr>
              <a:t>1. Expand symptom database.</a:t>
            </a:r>
            <a:endParaRPr lang="en-US" alt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lt"/>
            </a:endParaRPr>
          </a:p>
          <a:p>
            <a:pPr>
              <a:lnSpc>
                <a:spcPct val="40000"/>
              </a:lnSpc>
            </a:pPr>
            <a:endParaRPr lang="en-US" alt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lt"/>
            </a:endParaRPr>
          </a:p>
          <a:p>
            <a:r>
              <a:rPr lang="en-US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lt"/>
              </a:rPr>
              <a:t>2. Add a GUI for better user experience.</a:t>
            </a:r>
            <a:endParaRPr lang="en-US" alt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lt"/>
            </a:endParaRPr>
          </a:p>
          <a:p>
            <a:pPr>
              <a:lnSpc>
                <a:spcPct val="40000"/>
              </a:lnSpc>
            </a:pPr>
            <a:endParaRPr lang="en-US" alt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lt"/>
            </a:endParaRPr>
          </a:p>
          <a:p>
            <a:r>
              <a:rPr lang="en-US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lt"/>
              </a:rPr>
              <a:t>3.Integrate machine learning for more accurate diagnoses.</a:t>
            </a:r>
            <a:endParaRPr lang="en-US" alt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lt"/>
            </a:endParaRPr>
          </a:p>
          <a:p>
            <a:r>
              <a:rPr lang="en-US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lt"/>
              </a:rPr>
              <a:t>4.Provide links to medical resources.</a:t>
            </a:r>
            <a:endParaRPr lang="en-US" alt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001010" y="2030095"/>
            <a:ext cx="2699385" cy="254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95500" y="4513580"/>
            <a:ext cx="2699385" cy="2540"/>
          </a:xfrm>
          <a:prstGeom prst="line">
            <a:avLst/>
          </a:prstGeom>
          <a:ln w="31750" cap="rnd">
            <a:solidFill>
              <a:srgbClr val="EB3079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10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1401445" y="2548890"/>
            <a:ext cx="5645785" cy="24491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THANK YOU VERY MUCH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TABLE_ENDDRAG_ORIGIN_RECT" val="918*467"/>
  <p:tag name="TABLE_ENDDRAG_RECT" val="18*36*918*467"/>
</p:tagLst>
</file>

<file path=ppt/tags/tag3.xml><?xml version="1.0" encoding="utf-8"?>
<p:tagLst xmlns:p="http://schemas.openxmlformats.org/presentationml/2006/main">
  <p:tag name="TABLE_ENDDRAG_ORIGIN_RECT" val="931*478"/>
  <p:tag name="TABLE_ENDDRAG_RECT" val="17*42*931*47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0jpyn">
      <a:majorFont>
        <a:latin typeface="Montserrat Light"/>
        <a:ea typeface="Arial"/>
        <a:cs typeface=""/>
      </a:majorFont>
      <a:minorFont>
        <a:latin typeface="Montserrat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1644</Words>
  <Application>WPS Presentation</Application>
  <PresentationFormat>宽屏</PresentationFormat>
  <Paragraphs>101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Cambria</vt:lpstr>
      <vt:lpstr>Montserrat Light</vt:lpstr>
      <vt:lpstr>Segoe Print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WPS_1732548283</cp:lastModifiedBy>
  <cp:revision>43</cp:revision>
  <dcterms:created xsi:type="dcterms:W3CDTF">2015-05-05T08:02:00Z</dcterms:created>
  <dcterms:modified xsi:type="dcterms:W3CDTF">2024-11-25T21:18:35Z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1033-12.2.0.18911</vt:lpwstr>
  </property>
  <property fmtid="{D5CDD505-2E9C-101B-9397-08002B2CF9AE}" pid="3" name="ICV">
    <vt:lpwstr>36C83DA24005464FB60356DBB10EC997_12</vt:lpwstr>
  </property>
</Properties>
</file>