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00"/>
    <a:srgbClr val="006000"/>
    <a:srgbClr val="006600"/>
    <a:srgbClr val="0066CC"/>
    <a:srgbClr val="4D4D4D"/>
    <a:srgbClr val="29292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6841" autoAdjust="0"/>
  </p:normalViewPr>
  <p:slideViewPr>
    <p:cSldViewPr snapToGrid="0">
      <p:cViewPr varScale="1">
        <p:scale>
          <a:sx n="77" d="100"/>
          <a:sy n="77" d="100"/>
        </p:scale>
        <p:origin x="763" y="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2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r>
              <a:rPr lang="en-US"/>
              <a:t>sadffa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3B0F0EAB-A16E-4EE5-BCF6-F527EA48705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90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r>
              <a:rPr lang="en-US"/>
              <a:t>sadffa</a:t>
            </a:r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2A65F1ED-1098-4F25-9B36-A53BE0285A2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89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E5EFB-6433-47C0-9365-683A471C5D44}" type="datetime1">
              <a:rPr lang="en-US"/>
              <a:pPr>
                <a:defRPr/>
              </a:pPr>
              <a:t>5/18/2021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D9714-79C1-40EB-992F-D1901DD075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60C6A-7A06-472E-8F79-28A1D157A799}" type="datetime1">
              <a:rPr lang="en-US"/>
              <a:pPr>
                <a:defRPr/>
              </a:pPr>
              <a:t>5/18/2021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519B4-3B98-40A5-BA66-70FABA7577F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D6C4F-EDF8-44A3-861A-D082252BBEDB}" type="datetime1">
              <a:rPr lang="en-US"/>
              <a:pPr>
                <a:defRPr/>
              </a:pPr>
              <a:t>5/18/2021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34BCF-5526-45D9-B6AE-A5355853378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1B6DE-E80A-4B1E-AFEE-B5DDB3BF49F1}" type="datetime1">
              <a:rPr lang="en-US"/>
              <a:pPr>
                <a:defRPr/>
              </a:pPr>
              <a:t>5/18/2021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88F75-C5B7-4FE5-9674-E41EA048637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242CF-9E61-4E35-94B1-9FE18E537DF5}" type="datetime1">
              <a:rPr lang="en-US"/>
              <a:pPr>
                <a:defRPr/>
              </a:pPr>
              <a:t>5/18/2021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5CCB3-0ADA-40C8-A096-7987F9D585A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F8B6F-374E-48D4-B2B5-F10C7D70B679}" type="datetime1">
              <a:rPr lang="en-US"/>
              <a:pPr>
                <a:defRPr/>
              </a:pPr>
              <a:t>5/18/2021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FC800-2D0B-4437-92E2-A11EE9D77BA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03C99-3809-4FD8-AA8C-58D178434EA5}" type="datetime1">
              <a:rPr lang="en-US"/>
              <a:pPr>
                <a:defRPr/>
              </a:pPr>
              <a:t>5/18/2021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89B4B-674C-4940-82AF-03CF5A1530B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AE448-CDC4-45CB-812E-AF45C8357F7F}" type="datetime1">
              <a:rPr lang="en-US"/>
              <a:pPr>
                <a:defRPr/>
              </a:pPr>
              <a:t>5/18/2021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E5C5B-7405-469C-818B-470E2A0D9BE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F41BC-C200-45C0-B69A-34367BF0DC64}" type="datetime1">
              <a:rPr lang="en-US"/>
              <a:pPr>
                <a:defRPr/>
              </a:pPr>
              <a:t>5/18/2021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F9218-7CC3-44D1-854D-D7FC3BE29F7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0498A-E56D-4070-A2E0-920042DDEBC6}" type="datetime1">
              <a:rPr lang="en-US"/>
              <a:pPr>
                <a:defRPr/>
              </a:pPr>
              <a:t>5/18/2021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A5A45-895E-4E80-9370-5D1E86A8459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A64F6-2444-41BE-AB03-E99628019B9A}" type="datetime1">
              <a:rPr lang="en-US"/>
              <a:pPr>
                <a:defRPr/>
              </a:pPr>
              <a:t>5/18/2021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3E2D9-58FF-44D1-B21A-CEA0152F381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9D04062-FF8D-4402-9BD6-122E13BE37D9}" type="datetime1">
              <a:rPr lang="en-US"/>
              <a:pPr>
                <a:defRPr/>
              </a:pPr>
              <a:t>5/18/2021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000">
                <a:cs typeface="+mn-cs"/>
              </a:defRPr>
            </a:lvl1pPr>
          </a:lstStyle>
          <a:p>
            <a:pPr>
              <a:defRPr/>
            </a:pPr>
            <a:fld id="{79AF442A-FA2F-4559-9336-800CAD1C3A0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5pPr>
      <a:lvl6pPr marL="457200" algn="ctr" rtl="1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6pPr>
      <a:lvl7pPr marL="914400" algn="ctr" rtl="1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7pPr>
      <a:lvl8pPr marL="1371600" algn="ctr" rtl="1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8pPr>
      <a:lvl9pPr marL="1828800" algn="ctr" rtl="1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827449"/>
          </a:xfrm>
        </p:spPr>
        <p:txBody>
          <a:bodyPr/>
          <a:lstStyle/>
          <a:p>
            <a:r>
              <a:rPr lang="en-US" dirty="0"/>
              <a:t>Optical Integrated Circuits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Integrated Photonics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0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6997"/>
          </a:xfrm>
        </p:spPr>
        <p:txBody>
          <a:bodyPr/>
          <a:lstStyle/>
          <a:p>
            <a:pPr algn="l"/>
            <a:r>
              <a:rPr lang="en-US" dirty="0"/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896"/>
            <a:ext cx="8229600" cy="453224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rgbClr val="0000CC"/>
                </a:solidFill>
              </a:rPr>
              <a:t>Dielectric waveguides </a:t>
            </a:r>
            <a:r>
              <a:rPr lang="en-US" sz="2400" b="1" dirty="0">
                <a:solidFill>
                  <a:srgbClr val="0000CC"/>
                </a:solidFill>
              </a:rPr>
              <a:t>(Electromagnetic Theory)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CC"/>
                </a:solidFill>
              </a:rPr>
              <a:t>Coupling Mode Theory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CC"/>
                </a:solidFill>
              </a:rPr>
              <a:t>Elementary Integrated Photonic Devices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CC"/>
                </a:solidFill>
              </a:rPr>
              <a:t>Fiber to Waveguide Coupling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CC"/>
                </a:solidFill>
              </a:rPr>
              <a:t>Waveguide Loss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CC"/>
                </a:solidFill>
              </a:rPr>
              <a:t>Waveguide Fabrication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CC"/>
                </a:solidFill>
              </a:rPr>
              <a:t>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4963"/>
            <a:ext cx="8229600" cy="1440828"/>
          </a:xfrm>
        </p:spPr>
        <p:txBody>
          <a:bodyPr/>
          <a:lstStyle/>
          <a:p>
            <a:r>
              <a:rPr lang="en-US" dirty="0"/>
              <a:t>Dielectric waveguide (Electromagnetic Theory)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9131"/>
            <a:ext cx="8229600" cy="1974573"/>
          </a:xfrm>
        </p:spPr>
        <p:txBody>
          <a:bodyPr/>
          <a:lstStyle/>
          <a:p>
            <a:r>
              <a:rPr lang="en-US" sz="2400" b="1" dirty="0">
                <a:solidFill>
                  <a:srgbClr val="0000CC"/>
                </a:solidFill>
              </a:rPr>
              <a:t>Planer Waveguides</a:t>
            </a:r>
          </a:p>
          <a:p>
            <a:r>
              <a:rPr lang="en-US" sz="2400" b="1" dirty="0">
                <a:solidFill>
                  <a:srgbClr val="0000CC"/>
                </a:solidFill>
              </a:rPr>
              <a:t>Effective Index &amp; Effective Index Method</a:t>
            </a:r>
          </a:p>
          <a:p>
            <a:r>
              <a:rPr lang="en-US" sz="2400" b="1" dirty="0">
                <a:solidFill>
                  <a:srgbClr val="0000CC"/>
                </a:solidFill>
              </a:rPr>
              <a:t>Channel Waveguides</a:t>
            </a:r>
          </a:p>
          <a:p>
            <a:r>
              <a:rPr lang="en-US" sz="2400" b="1" dirty="0">
                <a:solidFill>
                  <a:srgbClr val="0000CC"/>
                </a:solidFill>
              </a:rPr>
              <a:t>Graded Index Waveguides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15" y="4386468"/>
            <a:ext cx="4351885" cy="159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6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17" y="181873"/>
            <a:ext cx="8229600" cy="706023"/>
          </a:xfrm>
        </p:spPr>
        <p:txBody>
          <a:bodyPr/>
          <a:lstStyle/>
          <a:p>
            <a:r>
              <a:rPr lang="en-US" dirty="0"/>
              <a:t>Coupling Mode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217" y="1083365"/>
            <a:ext cx="8229600" cy="1196009"/>
          </a:xfrm>
        </p:spPr>
        <p:txBody>
          <a:bodyPr/>
          <a:lstStyle/>
          <a:p>
            <a:r>
              <a:rPr lang="en-US" sz="2800" b="1" dirty="0">
                <a:solidFill>
                  <a:srgbClr val="0000CC"/>
                </a:solidFill>
              </a:rPr>
              <a:t>Evanescent Fields</a:t>
            </a:r>
          </a:p>
          <a:p>
            <a:r>
              <a:rPr lang="en-US" sz="2800" b="1" dirty="0">
                <a:solidFill>
                  <a:srgbClr val="0000CC"/>
                </a:solidFill>
              </a:rPr>
              <a:t>Optical Directional Coupler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474843"/>
            <a:ext cx="4486275" cy="2181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56" y="4781964"/>
            <a:ext cx="3165613" cy="17045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2" y="4758214"/>
            <a:ext cx="3150912" cy="169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6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Integrated Photonic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n-US" sz="2800" b="1" dirty="0">
                <a:solidFill>
                  <a:srgbClr val="0000CC"/>
                </a:solidFill>
              </a:rPr>
              <a:t>Mach-</a:t>
            </a:r>
            <a:r>
              <a:rPr lang="en-US" sz="2800" b="1" dirty="0" err="1">
                <a:solidFill>
                  <a:srgbClr val="0000CC"/>
                </a:solidFill>
              </a:rPr>
              <a:t>Zehnder</a:t>
            </a:r>
            <a:endParaRPr lang="en-US" sz="2800" b="1" dirty="0">
              <a:solidFill>
                <a:srgbClr val="0000CC"/>
              </a:solidFill>
            </a:endParaRPr>
          </a:p>
          <a:p>
            <a:r>
              <a:rPr lang="en-US" sz="2800" b="1" dirty="0">
                <a:solidFill>
                  <a:srgbClr val="0000CC"/>
                </a:solidFill>
              </a:rPr>
              <a:t>Directional Coupler</a:t>
            </a:r>
          </a:p>
          <a:p>
            <a:r>
              <a:rPr lang="en-US" sz="2800" b="1" dirty="0">
                <a:solidFill>
                  <a:srgbClr val="0000CC"/>
                </a:solidFill>
              </a:rPr>
              <a:t>Optical Taper</a:t>
            </a:r>
          </a:p>
          <a:p>
            <a:r>
              <a:rPr lang="en-US" sz="2800" b="1" dirty="0">
                <a:solidFill>
                  <a:srgbClr val="0000CC"/>
                </a:solidFill>
              </a:rPr>
              <a:t>Micro-cavities</a:t>
            </a:r>
          </a:p>
          <a:p>
            <a:r>
              <a:rPr lang="en-US" sz="2800" b="1" dirty="0">
                <a:solidFill>
                  <a:srgbClr val="0000CC"/>
                </a:solidFill>
              </a:rPr>
              <a:t>Micro-rings</a:t>
            </a:r>
          </a:p>
          <a:p>
            <a:r>
              <a:rPr lang="en-US" sz="2800" b="1" dirty="0">
                <a:solidFill>
                  <a:srgbClr val="0000CC"/>
                </a:solidFill>
              </a:rPr>
              <a:t>Gratings &amp; Photonic Crystals</a:t>
            </a:r>
          </a:p>
          <a:p>
            <a:r>
              <a:rPr lang="en-US" sz="2800" b="1" dirty="0" err="1">
                <a:solidFill>
                  <a:srgbClr val="0000CC"/>
                </a:solidFill>
              </a:rPr>
              <a:t>Plasmonic</a:t>
            </a:r>
            <a:r>
              <a:rPr lang="en-US" sz="2800" b="1" dirty="0">
                <a:solidFill>
                  <a:srgbClr val="0000CC"/>
                </a:solidFill>
              </a:rPr>
              <a:t> &amp; Nano-photonic Devices</a:t>
            </a:r>
          </a:p>
          <a:p>
            <a:r>
              <a:rPr lang="en-US" sz="2800" b="1" dirty="0">
                <a:solidFill>
                  <a:srgbClr val="0000CC"/>
                </a:solidFill>
              </a:rPr>
              <a:t>Electro-optic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 to Waveguide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Fiber to Waveguide Coupling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92" y="2617511"/>
            <a:ext cx="6872816" cy="27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7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Waveguide Loss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679" y="1570037"/>
            <a:ext cx="3966050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4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Waveguide Fabrication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831" y="1417638"/>
            <a:ext cx="6658337" cy="49843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5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00CC"/>
                </a:solidFill>
              </a:rPr>
              <a:t>Sensors</a:t>
            </a:r>
          </a:p>
          <a:p>
            <a:r>
              <a:rPr lang="en-US" sz="2800" b="1" dirty="0">
                <a:solidFill>
                  <a:srgbClr val="0000CC"/>
                </a:solidFill>
              </a:rPr>
              <a:t>Communication</a:t>
            </a:r>
          </a:p>
          <a:p>
            <a:r>
              <a:rPr lang="en-US" sz="2800" b="1" dirty="0" err="1">
                <a:solidFill>
                  <a:srgbClr val="0000CC"/>
                </a:solidFill>
              </a:rPr>
              <a:t>Opto</a:t>
            </a:r>
            <a:r>
              <a:rPr lang="en-US" sz="2800" b="1" dirty="0">
                <a:solidFill>
                  <a:srgbClr val="0000CC"/>
                </a:solidFill>
              </a:rPr>
              <a:t>-mechanic</a:t>
            </a:r>
          </a:p>
          <a:p>
            <a:r>
              <a:rPr lang="en-US" sz="2800" b="1" dirty="0">
                <a:solidFill>
                  <a:srgbClr val="0000CC"/>
                </a:solidFill>
              </a:rPr>
              <a:t>Quantum Optics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68" y="1600200"/>
            <a:ext cx="4607032" cy="30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5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B Titr"/>
      </a:majorFont>
      <a:minorFont>
        <a:latin typeface="Arial"/>
        <a:ea typeface=""/>
        <a:cs typeface="Lotu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Wingdings</vt:lpstr>
      <vt:lpstr>Default Design</vt:lpstr>
      <vt:lpstr>Optical Integrated Circuits  Integrated Photonics</vt:lpstr>
      <vt:lpstr>Contents:</vt:lpstr>
      <vt:lpstr>Dielectric waveguide (Electromagnetic Theory)</vt:lpstr>
      <vt:lpstr>Coupling Mode Theory</vt:lpstr>
      <vt:lpstr>Elementary Integrated Photonic Devices</vt:lpstr>
      <vt:lpstr>Fiber to Waveguide Coupling</vt:lpstr>
      <vt:lpstr>Waveguide Loss</vt:lpstr>
      <vt:lpstr>Waveguide Fabrication</vt:lpstr>
      <vt:lpstr>Applications</vt:lpstr>
    </vt:vector>
  </TitlesOfParts>
  <Company>Photonics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ParsaNasab</dc:creator>
  <cp:lastModifiedBy>10560</cp:lastModifiedBy>
  <cp:revision>658</cp:revision>
  <dcterms:created xsi:type="dcterms:W3CDTF">2007-08-10T11:42:26Z</dcterms:created>
  <dcterms:modified xsi:type="dcterms:W3CDTF">2021-05-17T23:14:02Z</dcterms:modified>
</cp:coreProperties>
</file>