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8" r:id="rId2"/>
    <p:sldId id="289" r:id="rId3"/>
    <p:sldId id="28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006000"/>
    <a:srgbClr val="0066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6841" autoAdjust="0"/>
  </p:normalViewPr>
  <p:slideViewPr>
    <p:cSldViewPr snapToGrid="0">
      <p:cViewPr>
        <p:scale>
          <a:sx n="70" d="100"/>
          <a:sy n="70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Optical Waveguides</a:t>
            </a:r>
            <a:b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0" dirty="0" smtClean="0">
                <a:solidFill>
                  <a:schemeClr val="accent6">
                    <a:lumMod val="50000"/>
                  </a:schemeClr>
                </a:solidFill>
              </a:rPr>
              <a:t> for Integrated Optics</a:t>
            </a:r>
            <a:endParaRPr lang="en-US" sz="40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5959" y="1722413"/>
            <a:ext cx="6211191" cy="22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23850" y="4179888"/>
            <a:ext cx="84963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9pPr>
          </a:lstStyle>
          <a:p>
            <a:pPr rtl="0"/>
            <a:r>
              <a:rPr lang="en-US" sz="3200" kern="0" dirty="0" smtClean="0"/>
              <a:t>Waveguides:</a:t>
            </a:r>
          </a:p>
          <a:p>
            <a:pPr rtl="0"/>
            <a:endParaRPr lang="en-US" sz="1400" kern="0" dirty="0" smtClean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kern="0" dirty="0" smtClean="0"/>
              <a:t>Confine Light in 1 or 2 Dimension(s)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kern="0" dirty="0" smtClean="0"/>
              <a:t>Propagate Light in 1 Dimension</a:t>
            </a:r>
          </a:p>
        </p:txBody>
      </p:sp>
    </p:spTree>
    <p:extLst>
      <p:ext uri="{BB962C8B-B14F-4D97-AF65-F5344CB8AC3E}">
        <p14:creationId xmlns:p14="http://schemas.microsoft.com/office/powerpoint/2010/main" val="36060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" y="3362587"/>
            <a:ext cx="3343301" cy="7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001"/>
          </a:xfrm>
        </p:spPr>
        <p:txBody>
          <a:bodyPr/>
          <a:lstStyle/>
          <a:p>
            <a:r>
              <a:rPr lang="en-US" sz="2800" dirty="0"/>
              <a:t>Graphical solutions for the </a:t>
            </a:r>
            <a:r>
              <a:rPr lang="en-US" sz="2800" dirty="0" smtClean="0"/>
              <a:t>TM </a:t>
            </a:r>
            <a:r>
              <a:rPr lang="en-US" sz="2800" dirty="0"/>
              <a:t>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90" y="1182184"/>
            <a:ext cx="3830968" cy="85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99" y="2033510"/>
            <a:ext cx="2495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7286" y="4934801"/>
            <a:ext cx="8594702" cy="41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b="1" kern="0" dirty="0" smtClean="0">
                <a:solidFill>
                  <a:srgbClr val="C00000"/>
                </a:solidFill>
              </a:rPr>
              <a:t>Characteristic Equation 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000" b="1" kern="0" dirty="0" smtClean="0">
                <a:solidFill>
                  <a:srgbClr val="C00000"/>
                </a:solidFill>
              </a:rPr>
              <a:t>Odd</a:t>
            </a:r>
            <a:r>
              <a:rPr lang="en-US" sz="2000" kern="0" dirty="0" smtClean="0">
                <a:solidFill>
                  <a:srgbClr val="C00000"/>
                </a:solidFill>
              </a:rPr>
              <a:t>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modes 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(in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the same manner):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5" y="1073897"/>
            <a:ext cx="3664636" cy="83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6" y="1834338"/>
            <a:ext cx="3470113" cy="78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215" y="1520013"/>
            <a:ext cx="80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4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7286" y="2739783"/>
            <a:ext cx="5469365" cy="41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>
                <a:solidFill>
                  <a:schemeClr val="accent6">
                    <a:lumMod val="75000"/>
                  </a:schemeClr>
                </a:solidFill>
              </a:rPr>
              <a:t>Graphical solutions are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</a:rPr>
              <a:t>available:</a:t>
            </a:r>
            <a:endParaRPr lang="en-US" sz="2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52" y="3362587"/>
            <a:ext cx="3265552" cy="72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12693" y="3562062"/>
            <a:ext cx="34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&amp;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6" y="5524926"/>
            <a:ext cx="3843064" cy="86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" y="4542929"/>
            <a:ext cx="274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3" y="1506155"/>
            <a:ext cx="2303873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" y="3054994"/>
            <a:ext cx="2919843" cy="6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1398"/>
          </a:xfrm>
        </p:spPr>
        <p:txBody>
          <a:bodyPr/>
          <a:lstStyle/>
          <a:p>
            <a:r>
              <a:rPr lang="en-US" sz="2800" dirty="0"/>
              <a:t>Graphical solutions for the TM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684" y="5513696"/>
            <a:ext cx="5222116" cy="99628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Graphical solutions for the even TM modes </a:t>
            </a:r>
            <a:r>
              <a:rPr lang="en-US" sz="2000" dirty="0" smtClean="0"/>
              <a:t>in </a:t>
            </a:r>
            <a:r>
              <a:rPr lang="en-US" sz="2000" dirty="0"/>
              <a:t>solid lines, and odd </a:t>
            </a:r>
            <a:r>
              <a:rPr lang="en-US" sz="2000" dirty="0" smtClean="0"/>
              <a:t>TM  modes in dashed </a:t>
            </a:r>
            <a:r>
              <a:rPr lang="en-US" sz="2000" dirty="0"/>
              <a:t>lines. </a:t>
            </a:r>
            <a:r>
              <a:rPr lang="en-US" sz="2000" b="1" dirty="0" smtClean="0"/>
              <a:t>Plotted </a:t>
            </a:r>
            <a:r>
              <a:rPr lang="en-US" sz="2000" b="1" dirty="0"/>
              <a:t>on the </a:t>
            </a:r>
            <a:r>
              <a:rPr lang="en-US" sz="2000" b="1" dirty="0" err="1" smtClean="0"/>
              <a:t>Kd</a:t>
            </a:r>
            <a:r>
              <a:rPr lang="en-US" sz="2000" b="1" dirty="0" smtClean="0"/>
              <a:t>–</a:t>
            </a:r>
            <a:r>
              <a:rPr lang="el-GR" sz="2000" b="1" dirty="0" smtClean="0"/>
              <a:t>γ</a:t>
            </a:r>
            <a:r>
              <a:rPr lang="en-US" sz="2000" b="1" dirty="0" smtClean="0"/>
              <a:t>d plane.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45" y="709804"/>
            <a:ext cx="6052425" cy="47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1927" y="917989"/>
            <a:ext cx="3332757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solidFill>
                  <a:srgbClr val="C00000"/>
                </a:solidFill>
              </a:rPr>
              <a:t>Characteristic Equation for </a:t>
            </a:r>
            <a:r>
              <a:rPr lang="en-US" sz="1800" b="1" kern="0" dirty="0">
                <a:solidFill>
                  <a:srgbClr val="C00000"/>
                </a:solidFill>
              </a:rPr>
              <a:t>Even</a:t>
            </a:r>
            <a:r>
              <a:rPr lang="en-US" sz="1800" kern="0" dirty="0">
                <a:solidFill>
                  <a:srgbClr val="C00000"/>
                </a:solidFill>
              </a:rPr>
              <a:t> </a:t>
            </a:r>
            <a:r>
              <a:rPr lang="en-US" sz="1800" kern="0" dirty="0" smtClean="0">
                <a:solidFill>
                  <a:srgbClr val="C00000"/>
                </a:solidFill>
              </a:rPr>
              <a:t>modes (</a:t>
            </a:r>
            <a:r>
              <a:rPr lang="en-US" sz="1800" b="1" dirty="0">
                <a:solidFill>
                  <a:srgbClr val="C00000"/>
                </a:solidFill>
              </a:rPr>
              <a:t>solid</a:t>
            </a:r>
            <a:r>
              <a:rPr lang="en-US" sz="1800" dirty="0">
                <a:solidFill>
                  <a:srgbClr val="C00000"/>
                </a:solidFill>
              </a:rPr>
              <a:t> lines</a:t>
            </a:r>
            <a:r>
              <a:rPr lang="en-US" sz="1800" kern="0" dirty="0" smtClean="0">
                <a:solidFill>
                  <a:srgbClr val="C00000"/>
                </a:solidFill>
              </a:rPr>
              <a:t>):</a:t>
            </a:r>
            <a:endParaRPr lang="en-US" sz="1800" kern="0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1926" y="2530700"/>
            <a:ext cx="3332757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solidFill>
                  <a:srgbClr val="C00000"/>
                </a:solidFill>
              </a:rPr>
              <a:t>Characteristic Equation for </a:t>
            </a:r>
            <a:r>
              <a:rPr lang="en-US" sz="1800" b="1" kern="0" dirty="0" smtClean="0">
                <a:solidFill>
                  <a:srgbClr val="C00000"/>
                </a:solidFill>
              </a:rPr>
              <a:t>Odd</a:t>
            </a:r>
            <a:r>
              <a:rPr lang="en-US" sz="1800" kern="0" dirty="0" smtClean="0">
                <a:solidFill>
                  <a:srgbClr val="C00000"/>
                </a:solidFill>
              </a:rPr>
              <a:t> modes (</a:t>
            </a:r>
            <a:r>
              <a:rPr lang="en-US" sz="1800" b="1" dirty="0">
                <a:solidFill>
                  <a:srgbClr val="C00000"/>
                </a:solidFill>
              </a:rPr>
              <a:t>dashed</a:t>
            </a:r>
            <a:r>
              <a:rPr lang="en-US" sz="1800" dirty="0">
                <a:solidFill>
                  <a:srgbClr val="C00000"/>
                </a:solidFill>
              </a:rPr>
              <a:t> lines</a:t>
            </a:r>
            <a:r>
              <a:rPr lang="en-US" sz="1800" kern="0" dirty="0" smtClean="0">
                <a:solidFill>
                  <a:srgbClr val="C00000"/>
                </a:solidFill>
              </a:rPr>
              <a:t>):</a:t>
            </a:r>
            <a:endParaRPr lang="en-US" sz="1800" kern="0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5229" y="4233012"/>
            <a:ext cx="333275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>
                <a:solidFill>
                  <a:srgbClr val="C00000"/>
                </a:solidFill>
              </a:rPr>
              <a:t>Circles</a:t>
            </a:r>
            <a:endParaRPr lang="en-US" sz="1800" kern="0" dirty="0">
              <a:solidFill>
                <a:srgbClr val="C0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9" y="5152529"/>
            <a:ext cx="1575103" cy="50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5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87" y="266918"/>
            <a:ext cx="5076967" cy="394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5" y="1171169"/>
            <a:ext cx="4483290" cy="2104294"/>
          </a:xfrm>
        </p:spPr>
        <p:txBody>
          <a:bodyPr/>
          <a:lstStyle/>
          <a:p>
            <a:r>
              <a:rPr lang="en-US" sz="3200" dirty="0" smtClean="0"/>
              <a:t>TM modes </a:t>
            </a:r>
            <a:br>
              <a:rPr lang="en-US" sz="3200" dirty="0" smtClean="0"/>
            </a:br>
            <a:r>
              <a:rPr lang="en-US" sz="3200" dirty="0" smtClean="0"/>
              <a:t>Field </a:t>
            </a:r>
            <a:br>
              <a:rPr lang="en-US" sz="3200" dirty="0" smtClean="0"/>
            </a:br>
            <a:r>
              <a:rPr lang="en-US" sz="3200" dirty="0" smtClean="0"/>
              <a:t>distributions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5" y="3921203"/>
            <a:ext cx="7644811" cy="268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4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410"/>
          </a:xfrm>
        </p:spPr>
        <p:txBody>
          <a:bodyPr/>
          <a:lstStyle/>
          <a:p>
            <a:r>
              <a:rPr lang="en-US" sz="4000" dirty="0" smtClean="0"/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80"/>
            <a:ext cx="8229600" cy="5401111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/>
              <a:t>order of the mode </a:t>
            </a:r>
            <a:r>
              <a:rPr lang="en-US" sz="2800" dirty="0"/>
              <a:t>or the </a:t>
            </a:r>
            <a:r>
              <a:rPr lang="en-US" sz="2800" b="1" dirty="0" smtClean="0"/>
              <a:t>mode number</a:t>
            </a:r>
            <a:endParaRPr lang="en-US" sz="2800" dirty="0" smtClean="0"/>
          </a:p>
          <a:p>
            <a:r>
              <a:rPr lang="en-US" sz="2800" b="1" dirty="0"/>
              <a:t>C</a:t>
            </a:r>
            <a:r>
              <a:rPr lang="en-US" sz="2800" b="1" dirty="0" smtClean="0"/>
              <a:t>utoff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the mode</a:t>
            </a:r>
          </a:p>
          <a:p>
            <a:r>
              <a:rPr lang="en-US" sz="2800" b="1" dirty="0" smtClean="0"/>
              <a:t>Evanescent wave </a:t>
            </a:r>
            <a:r>
              <a:rPr lang="en-US" sz="2800" dirty="0" smtClean="0"/>
              <a:t>(Max at </a:t>
            </a:r>
            <a:r>
              <a:rPr lang="en-US" sz="2800" dirty="0"/>
              <a:t>Cutoff</a:t>
            </a:r>
            <a:r>
              <a:rPr lang="en-US" sz="2800" dirty="0" smtClean="0"/>
              <a:t> )</a:t>
            </a:r>
          </a:p>
          <a:p>
            <a:r>
              <a:rPr lang="en-US" sz="2800" b="1" dirty="0" smtClean="0"/>
              <a:t>Single mode </a:t>
            </a:r>
            <a:r>
              <a:rPr lang="en-US" sz="2800" dirty="0" smtClean="0"/>
              <a:t>waveguide</a:t>
            </a:r>
          </a:p>
          <a:p>
            <a:r>
              <a:rPr lang="en-US" sz="2800" b="1" dirty="0" smtClean="0"/>
              <a:t>Dominant mode </a:t>
            </a:r>
            <a:r>
              <a:rPr lang="en-US" sz="2800" dirty="0" smtClean="0"/>
              <a:t>(</a:t>
            </a:r>
            <a:r>
              <a:rPr lang="en-US" sz="2800" dirty="0"/>
              <a:t>TM0 mode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Multi mode </a:t>
            </a:r>
            <a:r>
              <a:rPr lang="en-US" sz="2800" dirty="0"/>
              <a:t>Waveguide </a:t>
            </a:r>
            <a:endParaRPr lang="en-US" sz="2800" dirty="0" smtClean="0"/>
          </a:p>
          <a:p>
            <a:r>
              <a:rPr lang="en-US" sz="2800" b="1" dirty="0" smtClean="0"/>
              <a:t>Mode dispersion</a:t>
            </a:r>
          </a:p>
          <a:p>
            <a:r>
              <a:rPr lang="en-US" sz="2800" b="1" dirty="0" smtClean="0"/>
              <a:t>If                           →    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total number of TM modes including the zero-order mode is N </a:t>
            </a:r>
            <a:r>
              <a:rPr lang="en-US" sz="2800" dirty="0" smtClean="0"/>
              <a:t>+ </a:t>
            </a:r>
            <a:r>
              <a:rPr lang="en-US" sz="2800" dirty="0"/>
              <a:t>1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23" y="4592757"/>
            <a:ext cx="2200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optical waveguide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foundation of integrated optics is the </a:t>
            </a:r>
            <a:r>
              <a:rPr lang="en-US" b="1" dirty="0"/>
              <a:t>planar optical </a:t>
            </a:r>
            <a:r>
              <a:rPr lang="en-US" b="1" dirty="0" smtClean="0"/>
              <a:t>waveguide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715861"/>
            <a:ext cx="4953000" cy="36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5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152401"/>
            <a:ext cx="8229600" cy="30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Geometrical Optics,</a:t>
            </a:r>
          </a:p>
          <a:p>
            <a:pPr marL="0" indent="0" algn="ctr">
              <a:buNone/>
            </a:pPr>
            <a:endParaRPr lang="en-US" sz="1400" b="1" dirty="0" smtClean="0"/>
          </a:p>
          <a:p>
            <a:pPr algn="just"/>
            <a:r>
              <a:rPr lang="en-US" sz="2000" b="1" dirty="0" smtClean="0"/>
              <a:t> </a:t>
            </a:r>
            <a:r>
              <a:rPr lang="en-US" sz="2000" b="1" dirty="0"/>
              <a:t>light will propagate by </a:t>
            </a:r>
            <a:r>
              <a:rPr lang="en-US" sz="2000" b="1" dirty="0" smtClean="0"/>
              <a:t>total internal reflections </a:t>
            </a:r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simple </a:t>
            </a:r>
            <a:r>
              <a:rPr lang="en-US" sz="2000" dirty="0" smtClean="0"/>
              <a:t>geometrical optics </a:t>
            </a:r>
            <a:r>
              <a:rPr lang="en-US" sz="2000" dirty="0"/>
              <a:t>theory fails when the dimensions of the </a:t>
            </a:r>
            <a:r>
              <a:rPr lang="en-US" sz="2000" dirty="0" smtClean="0"/>
              <a:t>guiding medium </a:t>
            </a:r>
            <a:r>
              <a:rPr lang="en-US" sz="2000" dirty="0"/>
              <a:t>are comparable </a:t>
            </a:r>
            <a:r>
              <a:rPr lang="en-US" sz="2000" dirty="0" smtClean="0"/>
              <a:t>to the </a:t>
            </a:r>
            <a:r>
              <a:rPr lang="en-US" sz="2000" dirty="0"/>
              <a:t>wavelength of the light. In this regime, the </a:t>
            </a:r>
            <a:r>
              <a:rPr lang="en-US" sz="2000" dirty="0" smtClean="0"/>
              <a:t>guide supports </a:t>
            </a:r>
            <a:r>
              <a:rPr lang="en-US" sz="2000" dirty="0"/>
              <a:t>propagation only for </a:t>
            </a:r>
            <a:r>
              <a:rPr lang="en-US" sz="2000" dirty="0" smtClean="0"/>
              <a:t>a discrete </a:t>
            </a:r>
            <a:r>
              <a:rPr lang="en-US" sz="2000" dirty="0"/>
              <a:t>number of angles, called </a:t>
            </a:r>
            <a:r>
              <a:rPr lang="en-US" sz="2000" b="1" dirty="0"/>
              <a:t>modes of propagation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ctr">
              <a:buNone/>
            </a:pPr>
            <a:r>
              <a:rPr lang="en-US" sz="2800" b="1" dirty="0"/>
              <a:t>Electromagnetic Optics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2100" y="3215053"/>
            <a:ext cx="6172200" cy="237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0" y="5796939"/>
            <a:ext cx="2476500" cy="71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4784" y="5770263"/>
            <a:ext cx="3489154" cy="76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70" y="922162"/>
            <a:ext cx="2620370" cy="191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60"/>
            <a:ext cx="8229600" cy="758515"/>
          </a:xfrm>
        </p:spPr>
        <p:txBody>
          <a:bodyPr/>
          <a:lstStyle/>
          <a:p>
            <a:r>
              <a:rPr lang="en-US" sz="3600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9" y="167234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Symmetric Waveguide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infinity of the y dimension </a:t>
            </a:r>
            <a:r>
              <a:rPr lang="en-US" sz="2400" dirty="0" smtClean="0"/>
              <a:t>→ ∂</a:t>
            </a:r>
            <a:r>
              <a:rPr lang="en-US" sz="2400" dirty="0"/>
              <a:t>/∂</a:t>
            </a:r>
            <a:r>
              <a:rPr lang="en-US" sz="2400" dirty="0" smtClean="0"/>
              <a:t>y=0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No component of the field varies in the y </a:t>
            </a:r>
            <a:r>
              <a:rPr lang="en-US" sz="2000" dirty="0" smtClean="0"/>
              <a:t>direction)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dirty="0" smtClean="0"/>
              <a:t>3.  The </a:t>
            </a:r>
            <a:r>
              <a:rPr lang="en-US" sz="2400" dirty="0"/>
              <a:t>solutions are separated into two waves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One that has only transverse and no longitudinal magnetic field,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Hz=0,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</a:t>
            </a:r>
            <a:r>
              <a:rPr lang="en-US" sz="2400" dirty="0" smtClean="0"/>
              <a:t>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(TM  Modes)</a:t>
            </a:r>
          </a:p>
          <a:p>
            <a:pPr marL="0" indent="0" algn="just">
              <a:buNone/>
            </a:pPr>
            <a:r>
              <a:rPr lang="en-US" sz="2400" dirty="0" smtClean="0"/>
              <a:t>The other </a:t>
            </a:r>
            <a:r>
              <a:rPr lang="en-US" sz="2400" dirty="0"/>
              <a:t>that has only transverse and no longitudinal electric field, that is,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=0, Ex=0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(TE  Modes)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8017" y="1950402"/>
            <a:ext cx="2715905" cy="6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4" y="5327125"/>
            <a:ext cx="2883751" cy="118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6189"/>
            <a:ext cx="3488178" cy="25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 Modes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6312090" cy="269884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a) Helmholtz Equation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λ is the wavelength in vacuum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Is applicable for both core and cladding layers by using the respective values of 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or 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for 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626" y="1936755"/>
            <a:ext cx="1225378" cy="70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057" y="4312691"/>
            <a:ext cx="54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b) TM </a:t>
            </a:r>
            <a:r>
              <a:rPr lang="en-US" sz="2400" b="1" dirty="0"/>
              <a:t>Modes </a:t>
            </a:r>
            <a:r>
              <a:rPr lang="en-US" sz="2400" b="1" dirty="0" smtClean="0"/>
              <a:t>→ Hz=0</a:t>
            </a:r>
            <a:r>
              <a:rPr lang="en-US" sz="2400" b="1" dirty="0"/>
              <a:t>, </a:t>
            </a:r>
            <a:r>
              <a:rPr lang="en-US" sz="2400" b="1" dirty="0" err="1"/>
              <a:t>Hx</a:t>
            </a:r>
            <a:r>
              <a:rPr lang="en-US" sz="2400" b="1" dirty="0"/>
              <a:t>=0.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49" y="5022374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c) Guiding </a:t>
            </a:r>
            <a:r>
              <a:rPr lang="en-US" sz="2400" b="1" dirty="0"/>
              <a:t>wave shape</a:t>
            </a:r>
          </a:p>
        </p:txBody>
      </p:sp>
    </p:spTree>
    <p:extLst>
      <p:ext uri="{BB962C8B-B14F-4D97-AF65-F5344CB8AC3E}">
        <p14:creationId xmlns:p14="http://schemas.microsoft.com/office/powerpoint/2010/main" val="16215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3" y="3370986"/>
            <a:ext cx="3664636" cy="83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6"/>
            <a:ext cx="8229600" cy="694353"/>
          </a:xfrm>
        </p:spPr>
        <p:txBody>
          <a:bodyPr/>
          <a:lstStyle/>
          <a:p>
            <a:pPr rtl="0"/>
            <a:r>
              <a:rPr lang="en-US" sz="3600" dirty="0" smtClean="0"/>
              <a:t> Solution of Equation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63" y="2975200"/>
            <a:ext cx="2281537" cy="545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Core: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00" y="819061"/>
            <a:ext cx="3910581" cy="76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0436" y="791765"/>
            <a:ext cx="846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→</a:t>
            </a:r>
            <a:endParaRPr lang="en-US" sz="4400" b="1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4" y="1808470"/>
            <a:ext cx="3571804" cy="37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4" y="2496118"/>
            <a:ext cx="3535916" cy="40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34" y="1806156"/>
            <a:ext cx="2090892" cy="30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34" y="2431343"/>
            <a:ext cx="1468975" cy="4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49173" y="1576549"/>
            <a:ext cx="67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→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49173" y="2293719"/>
            <a:ext cx="67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→</a:t>
            </a:r>
            <a:endParaRPr lang="en-US" sz="4400" b="1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97" y="3557008"/>
            <a:ext cx="3700647" cy="6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70263" y="4208617"/>
            <a:ext cx="2846143" cy="54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In Cladding:</a:t>
            </a:r>
            <a:endParaRPr lang="en-US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6" y="4971115"/>
            <a:ext cx="3435316" cy="66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4" y="4971115"/>
            <a:ext cx="3470113" cy="78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19" y="5732060"/>
            <a:ext cx="2570378" cy="7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3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4" y="4913197"/>
            <a:ext cx="6910123" cy="160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0" y="2610843"/>
            <a:ext cx="7049979" cy="17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410"/>
          </a:xfrm>
        </p:spPr>
        <p:txBody>
          <a:bodyPr/>
          <a:lstStyle/>
          <a:p>
            <a:r>
              <a:rPr lang="en-US" dirty="0"/>
              <a:t> Solution of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564"/>
            <a:ext cx="8229600" cy="1061114"/>
          </a:xfrm>
        </p:spPr>
        <p:txBody>
          <a:bodyPr/>
          <a:lstStyle/>
          <a:p>
            <a:r>
              <a:rPr lang="en-US" sz="2800" dirty="0" smtClean="0"/>
              <a:t>Boundary Condition at x=-d and </a:t>
            </a:r>
            <a:r>
              <a:rPr lang="en-US" sz="2800" dirty="0"/>
              <a:t>x=d </a:t>
            </a:r>
            <a:r>
              <a:rPr lang="en-US" sz="2800" dirty="0" smtClean="0"/>
              <a:t>results for </a:t>
            </a:r>
            <a:r>
              <a:rPr lang="en-US" sz="2800" b="1" dirty="0" smtClean="0"/>
              <a:t>even </a:t>
            </a:r>
            <a:r>
              <a:rPr lang="en-US" sz="2800" dirty="0" smtClean="0"/>
              <a:t>modes: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72" y="4550397"/>
            <a:ext cx="8229600" cy="63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 smtClean="0"/>
              <a:t>And for </a:t>
            </a:r>
            <a:r>
              <a:rPr lang="en-US" sz="2800" b="1" kern="0" dirty="0" smtClean="0"/>
              <a:t>odd </a:t>
            </a:r>
            <a:r>
              <a:rPr lang="en-US" sz="2800" kern="0" dirty="0" smtClean="0"/>
              <a:t>modes:</a:t>
            </a: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82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Solution of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8344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 and </a:t>
            </a:r>
            <a:r>
              <a:rPr lang="en-US" sz="2400" dirty="0" err="1"/>
              <a:t>Ez</a:t>
            </a:r>
            <a:r>
              <a:rPr lang="en-US" sz="2400" dirty="0"/>
              <a:t> are obtained from </a:t>
            </a:r>
            <a:r>
              <a:rPr lang="en-US" sz="2400" dirty="0" err="1"/>
              <a:t>Hy</a:t>
            </a:r>
            <a:r>
              <a:rPr lang="en-US" sz="2400" dirty="0"/>
              <a:t> using Maxwell’s </a:t>
            </a:r>
            <a:r>
              <a:rPr lang="en-US" sz="2400" dirty="0" smtClean="0"/>
              <a:t>equations: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9" y="2280457"/>
            <a:ext cx="17907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9" y="3731386"/>
            <a:ext cx="1990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8" y="5309266"/>
            <a:ext cx="3248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95" y="2538982"/>
            <a:ext cx="30670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Equation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69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Boundary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even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modes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gives for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x=d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1360" y="2830774"/>
            <a:ext cx="8229600" cy="4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Boundary condition of the even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</a:rPr>
              <a:t>TM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 modes gives for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1800" b="1" kern="0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US" sz="1800" kern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at </a:t>
            </a:r>
            <a:r>
              <a:rPr lang="en-US" sz="2000" b="1" kern="0" dirty="0" smtClean="0">
                <a:solidFill>
                  <a:schemeClr val="accent6">
                    <a:lumMod val="75000"/>
                  </a:schemeClr>
                </a:solidFill>
              </a:rPr>
              <a:t>x=d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1800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02" y="1994634"/>
            <a:ext cx="3126847" cy="58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35" y="3219449"/>
            <a:ext cx="3725054" cy="69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1360" y="4184176"/>
            <a:ext cx="82296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Dividing first equation by second gives </a:t>
            </a:r>
            <a:r>
              <a:rPr lang="en-US" sz="2400" b="1" kern="0" dirty="0" smtClean="0">
                <a:solidFill>
                  <a:srgbClr val="C00000"/>
                </a:solidFill>
              </a:rPr>
              <a:t>Characteristic Equation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000" b="1" kern="0" dirty="0" smtClean="0">
                <a:solidFill>
                  <a:srgbClr val="C00000"/>
                </a:solidFill>
              </a:rPr>
              <a:t>Even </a:t>
            </a:r>
            <a:r>
              <a:rPr lang="en-US" sz="2000" kern="0" dirty="0" smtClean="0">
                <a:solidFill>
                  <a:schemeClr val="accent6">
                    <a:lumMod val="75000"/>
                  </a:schemeClr>
                </a:solidFill>
              </a:rPr>
              <a:t>modes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10" y="4895566"/>
            <a:ext cx="4356864" cy="9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6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10386</TotalTime>
  <Words>444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Optical Waveguides  for Integrated Optics</vt:lpstr>
      <vt:lpstr>planar optical waveguide</vt:lpstr>
      <vt:lpstr>PowerPoint Presentation</vt:lpstr>
      <vt:lpstr>Assumptions</vt:lpstr>
      <vt:lpstr>TM Modes Solution</vt:lpstr>
      <vt:lpstr> Solution of Equation</vt:lpstr>
      <vt:lpstr> Solution of Equation</vt:lpstr>
      <vt:lpstr> Solution of Equation</vt:lpstr>
      <vt:lpstr>Characteristic Equation </vt:lpstr>
      <vt:lpstr>Graphical solutions for the TM modes</vt:lpstr>
      <vt:lpstr>Graphical solutions for the TM modes</vt:lpstr>
      <vt:lpstr>TM modes  Field  distributions </vt:lpstr>
      <vt:lpstr>Description</vt:lpstr>
    </vt:vector>
  </TitlesOfParts>
  <Company>Photonics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Mohammad</cp:lastModifiedBy>
  <cp:revision>632</cp:revision>
  <dcterms:created xsi:type="dcterms:W3CDTF">2007-08-10T11:42:26Z</dcterms:created>
  <dcterms:modified xsi:type="dcterms:W3CDTF">2017-02-22T23:36:08Z</dcterms:modified>
</cp:coreProperties>
</file>