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90" r:id="rId2"/>
    <p:sldId id="317" r:id="rId3"/>
    <p:sldId id="291" r:id="rId4"/>
    <p:sldId id="304" r:id="rId5"/>
    <p:sldId id="322" r:id="rId6"/>
    <p:sldId id="305" r:id="rId7"/>
    <p:sldId id="306" r:id="rId8"/>
    <p:sldId id="307" r:id="rId9"/>
    <p:sldId id="308" r:id="rId10"/>
    <p:sldId id="309" r:id="rId11"/>
    <p:sldId id="310" r:id="rId12"/>
    <p:sldId id="311" r:id="rId13"/>
    <p:sldId id="320" r:id="rId14"/>
    <p:sldId id="318" r:id="rId15"/>
    <p:sldId id="319" r:id="rId16"/>
    <p:sldId id="321" r:id="rId17"/>
    <p:sldId id="312" r:id="rId18"/>
    <p:sldId id="313" r:id="rId19"/>
  </p:sldIdLst>
  <p:sldSz cx="9144000" cy="6858000" type="screen4x3"/>
  <p:notesSz cx="7099300" cy="10234613"/>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3300"/>
    <a:srgbClr val="FF66CC"/>
    <a:srgbClr val="006000"/>
    <a:srgbClr val="006600"/>
    <a:srgbClr val="0066CC"/>
    <a:srgbClr val="4D4D4D"/>
    <a:srgbClr val="292929"/>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76" autoAdjust="0"/>
    <p:restoredTop sz="96841" autoAdjust="0"/>
  </p:normalViewPr>
  <p:slideViewPr>
    <p:cSldViewPr snapToGrid="0">
      <p:cViewPr varScale="1">
        <p:scale>
          <a:sx n="100" d="100"/>
          <a:sy n="100" d="100"/>
        </p:scale>
        <p:origin x="960" y="45"/>
      </p:cViewPr>
      <p:guideLst>
        <p:guide orient="horz" pos="2160"/>
        <p:guide pos="2880"/>
      </p:guideLst>
    </p:cSldViewPr>
  </p:slideViewPr>
  <p:outlineViewPr>
    <p:cViewPr>
      <p:scale>
        <a:sx n="33" d="100"/>
        <a:sy n="33" d="100"/>
      </p:scale>
      <p:origin x="0" y="9828"/>
    </p:cViewPr>
  </p:outlineViewPr>
  <p:notesTextViewPr>
    <p:cViewPr>
      <p:scale>
        <a:sx n="100" d="100"/>
        <a:sy n="100" d="100"/>
      </p:scale>
      <p:origin x="0" y="0"/>
    </p:cViewPr>
  </p:notesTextViewPr>
  <p:sorterViewPr>
    <p:cViewPr>
      <p:scale>
        <a:sx n="100" d="100"/>
        <a:sy n="100" d="100"/>
      </p:scale>
      <p:origin x="0" y="112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p>
        </p:txBody>
      </p:sp>
      <p:sp>
        <p:nvSpPr>
          <p:cNvPr id="17411"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r>
              <a:rPr lang="en-US"/>
              <a:t>sadffa</a:t>
            </a:r>
          </a:p>
        </p:txBody>
      </p:sp>
      <p:sp>
        <p:nvSpPr>
          <p:cNvPr id="17412"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p>
        </p:txBody>
      </p:sp>
      <p:sp>
        <p:nvSpPr>
          <p:cNvPr id="17413"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3B0F0EAB-A16E-4EE5-BCF6-F527EA48705A}" type="slidenum">
              <a:rPr lang="ar-SA"/>
              <a:pPr>
                <a:defRPr/>
              </a:pPr>
              <a:t>‹#›</a:t>
            </a:fld>
            <a:endParaRPr lang="en-US"/>
          </a:p>
        </p:txBody>
      </p:sp>
    </p:spTree>
    <p:extLst>
      <p:ext uri="{BB962C8B-B14F-4D97-AF65-F5344CB8AC3E}">
        <p14:creationId xmlns:p14="http://schemas.microsoft.com/office/powerpoint/2010/main" val="39387902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p>
        </p:txBody>
      </p:sp>
      <p:sp>
        <p:nvSpPr>
          <p:cNvPr id="819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r>
              <a:rPr lang="en-US"/>
              <a:t>sadffa</a:t>
            </a:r>
          </a:p>
        </p:txBody>
      </p:sp>
      <p:sp>
        <p:nvSpPr>
          <p:cNvPr id="16388"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819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p>
        </p:txBody>
      </p:sp>
      <p:sp>
        <p:nvSpPr>
          <p:cNvPr id="819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2A65F1ED-1098-4F25-9B36-A53BE0285A29}" type="slidenum">
              <a:rPr lang="ar-SA"/>
              <a:pPr>
                <a:defRPr/>
              </a:pPr>
              <a:t>‹#›</a:t>
            </a:fld>
            <a:endParaRPr lang="en-US"/>
          </a:p>
        </p:txBody>
      </p:sp>
    </p:spTree>
    <p:extLst>
      <p:ext uri="{BB962C8B-B14F-4D97-AF65-F5344CB8AC3E}">
        <p14:creationId xmlns:p14="http://schemas.microsoft.com/office/powerpoint/2010/main" val="1767789905"/>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E74E5EFB-6433-47C0-9365-683A471C5D44}" type="datetime1">
              <a:rPr lang="en-US"/>
              <a:pPr>
                <a:defRPr/>
              </a:pPr>
              <a:t>4/9/2022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AAD9714-79C1-40EB-992F-D1901DD075E9}"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B7F60C6A-7A06-472E-8F79-28A1D157A799}" type="datetime1">
              <a:rPr lang="en-US"/>
              <a:pPr>
                <a:defRPr/>
              </a:pPr>
              <a:t>4/9/2022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0519B4-3B98-40A5-BA66-70FABA7577F3}"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0DFD6C4F-EDF8-44A3-861A-D082252BBEDB}" type="datetime1">
              <a:rPr lang="en-US"/>
              <a:pPr>
                <a:defRPr/>
              </a:pPr>
              <a:t>4/9/2022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534BCF-5526-45D9-B6AE-A5355853378C}"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2921B6DE-E80A-4B1E-AFEE-B5DDB3BF49F1}" type="datetime1">
              <a:rPr lang="en-US"/>
              <a:pPr>
                <a:defRPr/>
              </a:pPr>
              <a:t>4/9/2022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C188F75-C5B7-4FE5-9674-E41EA0486378}"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8AB242CF-9E61-4E35-94B1-9FE18E537DF5}" type="datetime1">
              <a:rPr lang="en-US"/>
              <a:pPr>
                <a:defRPr/>
              </a:pPr>
              <a:t>4/9/2022</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205CCB3-0ADA-40C8-A096-7987F9D585A0}"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119F8B6F-374E-48D4-B2B5-F10C7D70B679}" type="datetime1">
              <a:rPr lang="en-US"/>
              <a:pPr>
                <a:defRPr/>
              </a:pPr>
              <a:t>4/9/2022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1FC800-2D0B-4437-92E2-A11EE9D77BAD}"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77503C99-3809-4FD8-AA8C-58D178434EA5}" type="datetime1">
              <a:rPr lang="en-US"/>
              <a:pPr>
                <a:defRPr/>
              </a:pPr>
              <a:t>4/9/2022</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8CF89B4B-674C-4940-82AF-03CF5A1530B5}"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995AE448-CDC4-45CB-812E-AF45C8357F7F}" type="datetime1">
              <a:rPr lang="en-US"/>
              <a:pPr>
                <a:defRPr/>
              </a:pPr>
              <a:t>4/9/2022</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8E5C5B-7405-469C-818B-470E2A0D9BEC}"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B6F41BC-C200-45C0-B69A-34367BF0DC64}" type="datetime1">
              <a:rPr lang="en-US"/>
              <a:pPr>
                <a:defRPr/>
              </a:pPr>
              <a:t>4/9/2022</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E40F9218-7CC3-44D1-854D-D7FC3BE29F78}"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65B0498A-E56D-4070-A2E0-920042DDEBC6}" type="datetime1">
              <a:rPr lang="en-US"/>
              <a:pPr>
                <a:defRPr/>
              </a:pPr>
              <a:t>4/9/2022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E8A5A45-895E-4E80-9370-5D1E86A8459A}"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F56A64F6-2444-41BE-AB03-E99628019B9A}" type="datetime1">
              <a:rPr lang="en-US"/>
              <a:pPr>
                <a:defRPr/>
              </a:pPr>
              <a:t>4/9/2022</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143E2D9-58FF-44D1-B21A-CEA0152F381D}" type="slidenum">
              <a:rPr lang="ar-SA"/>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fld id="{E9D04062-FF8D-4402-9BD6-122E13BE37D9}" type="datetime1">
              <a:rPr lang="en-US"/>
              <a:pPr>
                <a:defRPr/>
              </a:pPr>
              <a:t>4/9/2022</a:t>
            </a:fld>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rtl="1">
              <a:defRPr sz="1000">
                <a:cs typeface="+mn-cs"/>
              </a:defRPr>
            </a:lvl1pPr>
          </a:lstStyle>
          <a:p>
            <a:pPr>
              <a:defRPr/>
            </a:pPr>
            <a:fld id="{79AF442A-FA2F-4559-9336-800CAD1C3A0D}" type="slidenum">
              <a:rPr lang="ar-SA"/>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ctr" rtl="1" eaLnBrk="0" fontAlgn="base" hangingPunct="0">
        <a:spcBef>
          <a:spcPct val="0"/>
        </a:spcBef>
        <a:spcAft>
          <a:spcPct val="0"/>
        </a:spcAft>
        <a:defRPr sz="4400" b="1">
          <a:solidFill>
            <a:schemeClr val="tx2"/>
          </a:solidFill>
          <a:latin typeface="+mj-lt"/>
          <a:ea typeface="+mj-ea"/>
          <a:cs typeface="+mj-cs"/>
        </a:defRPr>
      </a:lvl1pPr>
      <a:lvl2pPr algn="ctr" rtl="1" eaLnBrk="0" fontAlgn="base" hangingPunct="0">
        <a:spcBef>
          <a:spcPct val="0"/>
        </a:spcBef>
        <a:spcAft>
          <a:spcPct val="0"/>
        </a:spcAft>
        <a:defRPr sz="4400" b="1">
          <a:solidFill>
            <a:schemeClr val="tx2"/>
          </a:solidFill>
          <a:latin typeface="Arial" charset="0"/>
          <a:cs typeface="B Titr" pitchFamily="2" charset="-78"/>
        </a:defRPr>
      </a:lvl2pPr>
      <a:lvl3pPr algn="ctr" rtl="1" eaLnBrk="0" fontAlgn="base" hangingPunct="0">
        <a:spcBef>
          <a:spcPct val="0"/>
        </a:spcBef>
        <a:spcAft>
          <a:spcPct val="0"/>
        </a:spcAft>
        <a:defRPr sz="4400" b="1">
          <a:solidFill>
            <a:schemeClr val="tx2"/>
          </a:solidFill>
          <a:latin typeface="Arial" charset="0"/>
          <a:cs typeface="B Titr" pitchFamily="2" charset="-78"/>
        </a:defRPr>
      </a:lvl3pPr>
      <a:lvl4pPr algn="ctr" rtl="1" eaLnBrk="0" fontAlgn="base" hangingPunct="0">
        <a:spcBef>
          <a:spcPct val="0"/>
        </a:spcBef>
        <a:spcAft>
          <a:spcPct val="0"/>
        </a:spcAft>
        <a:defRPr sz="4400" b="1">
          <a:solidFill>
            <a:schemeClr val="tx2"/>
          </a:solidFill>
          <a:latin typeface="Arial" charset="0"/>
          <a:cs typeface="B Titr" pitchFamily="2" charset="-78"/>
        </a:defRPr>
      </a:lvl4pPr>
      <a:lvl5pPr algn="ctr" rtl="1" eaLnBrk="0" fontAlgn="base" hangingPunct="0">
        <a:spcBef>
          <a:spcPct val="0"/>
        </a:spcBef>
        <a:spcAft>
          <a:spcPct val="0"/>
        </a:spcAft>
        <a:defRPr sz="4400" b="1">
          <a:solidFill>
            <a:schemeClr val="tx2"/>
          </a:solidFill>
          <a:latin typeface="Arial" charset="0"/>
          <a:cs typeface="B Titr" pitchFamily="2" charset="-78"/>
        </a:defRPr>
      </a:lvl5pPr>
      <a:lvl6pPr marL="457200" algn="ctr" rtl="1" fontAlgn="base">
        <a:spcBef>
          <a:spcPct val="0"/>
        </a:spcBef>
        <a:spcAft>
          <a:spcPct val="0"/>
        </a:spcAft>
        <a:defRPr sz="4400" b="1">
          <a:solidFill>
            <a:schemeClr val="tx2"/>
          </a:solidFill>
          <a:latin typeface="Arial" charset="0"/>
          <a:cs typeface="B Titr" pitchFamily="2" charset="-78"/>
        </a:defRPr>
      </a:lvl6pPr>
      <a:lvl7pPr marL="914400" algn="ctr" rtl="1" fontAlgn="base">
        <a:spcBef>
          <a:spcPct val="0"/>
        </a:spcBef>
        <a:spcAft>
          <a:spcPct val="0"/>
        </a:spcAft>
        <a:defRPr sz="4400" b="1">
          <a:solidFill>
            <a:schemeClr val="tx2"/>
          </a:solidFill>
          <a:latin typeface="Arial" charset="0"/>
          <a:cs typeface="B Titr" pitchFamily="2" charset="-78"/>
        </a:defRPr>
      </a:lvl7pPr>
      <a:lvl8pPr marL="1371600" algn="ctr" rtl="1" fontAlgn="base">
        <a:spcBef>
          <a:spcPct val="0"/>
        </a:spcBef>
        <a:spcAft>
          <a:spcPct val="0"/>
        </a:spcAft>
        <a:defRPr sz="4400" b="1">
          <a:solidFill>
            <a:schemeClr val="tx2"/>
          </a:solidFill>
          <a:latin typeface="Arial" charset="0"/>
          <a:cs typeface="B Titr" pitchFamily="2" charset="-78"/>
        </a:defRPr>
      </a:lvl8pPr>
      <a:lvl9pPr marL="1828800" algn="ctr" rtl="1" fontAlgn="base">
        <a:spcBef>
          <a:spcPct val="0"/>
        </a:spcBef>
        <a:spcAft>
          <a:spcPct val="0"/>
        </a:spcAft>
        <a:defRPr sz="4400" b="1">
          <a:solidFill>
            <a:schemeClr val="tx2"/>
          </a:solidFill>
          <a:latin typeface="Arial" charset="0"/>
          <a:cs typeface="B Titr" pitchFamily="2" charset="-78"/>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5.jpe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51.png"/><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1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4" Type="http://schemas.openxmlformats.org/officeDocument/2006/relationships/image" Target="../media/image53.png"/></Relationships>
</file>

<file path=ppt/slides/_rels/slide1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1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5" Type="http://schemas.openxmlformats.org/officeDocument/2006/relationships/image" Target="../media/image45.jpeg"/><Relationship Id="rId4" Type="http://schemas.openxmlformats.org/officeDocument/2006/relationships/image" Target="../media/image61.png"/></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9.jpeg"/><Relationship Id="rId5" Type="http://schemas.openxmlformats.org/officeDocument/2006/relationships/image" Target="../media/image7.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gif"/><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203" y="253270"/>
            <a:ext cx="5076967" cy="39495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70597" y="253270"/>
            <a:ext cx="4483290" cy="603040"/>
          </a:xfrm>
        </p:spPr>
        <p:txBody>
          <a:bodyPr/>
          <a:lstStyle/>
          <a:p>
            <a:pPr rtl="0"/>
            <a:r>
              <a:rPr lang="en-US" sz="1400" dirty="0"/>
              <a:t>TM modes  Field  distributions </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a:t>
            </a:fld>
            <a:endParaRPr lang="en-US"/>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255" y="3921203"/>
            <a:ext cx="7644811" cy="2684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89256" y="1254752"/>
            <a:ext cx="3454947" cy="923330"/>
          </a:xfrm>
          <a:prstGeom prst="rect">
            <a:avLst/>
          </a:prstGeom>
          <a:noFill/>
        </p:spPr>
        <p:txBody>
          <a:bodyPr wrap="square" rtlCol="0">
            <a:spAutoFit/>
          </a:bodyPr>
          <a:lstStyle/>
          <a:p>
            <a:r>
              <a:rPr lang="en-US" dirty="0"/>
              <a:t>High order even modes →</a:t>
            </a:r>
          </a:p>
          <a:p>
            <a:r>
              <a:rPr lang="en-US" dirty="0"/>
              <a:t>More penetration depth of Evanescent field in Cladding</a:t>
            </a:r>
          </a:p>
        </p:txBody>
      </p:sp>
    </p:spTree>
    <p:extLst>
      <p:ext uri="{BB962C8B-B14F-4D97-AF65-F5344CB8AC3E}">
        <p14:creationId xmlns:p14="http://schemas.microsoft.com/office/powerpoint/2010/main" val="13834696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1389" y="586854"/>
            <a:ext cx="6563804" cy="3327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353159"/>
          </a:xfrm>
        </p:spPr>
        <p:txBody>
          <a:bodyPr/>
          <a:lstStyle/>
          <a:p>
            <a:r>
              <a:rPr lang="en-US" sz="2800" dirty="0"/>
              <a:t>Modified Ray Model Method</a:t>
            </a:r>
          </a:p>
        </p:txBody>
      </p:sp>
      <p:sp>
        <p:nvSpPr>
          <p:cNvPr id="3" name="Content Placeholder 2"/>
          <p:cNvSpPr>
            <a:spLocks noGrp="1"/>
          </p:cNvSpPr>
          <p:nvPr>
            <p:ph idx="1"/>
          </p:nvPr>
        </p:nvSpPr>
        <p:spPr>
          <a:xfrm>
            <a:off x="1632941" y="3674660"/>
            <a:ext cx="5390866" cy="501555"/>
          </a:xfrm>
          <a:solidFill>
            <a:schemeClr val="bg1"/>
          </a:solidFill>
        </p:spPr>
        <p:txBody>
          <a:bodyPr/>
          <a:lstStyle/>
          <a:p>
            <a:pPr marL="0" indent="0">
              <a:buNone/>
            </a:pPr>
            <a:r>
              <a:rPr lang="en-US" sz="1800" dirty="0"/>
              <a:t>(a) Random phase                  (b) In phase</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10</a:t>
            </a:fld>
            <a:endParaRPr lang="en-US"/>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360" y="4260329"/>
            <a:ext cx="1846145" cy="353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8750" y="4300695"/>
            <a:ext cx="1982301" cy="4750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46485" y="5778871"/>
            <a:ext cx="809625" cy="56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4"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8825" y="4899973"/>
            <a:ext cx="3019425"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5"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8360" y="4589542"/>
            <a:ext cx="2095500" cy="30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6"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8360" y="4894342"/>
            <a:ext cx="1580509" cy="705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Oval 4"/>
          <p:cNvSpPr/>
          <p:nvPr/>
        </p:nvSpPr>
        <p:spPr>
          <a:xfrm>
            <a:off x="1868557" y="2252870"/>
            <a:ext cx="53008" cy="5300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418528" y="2418522"/>
            <a:ext cx="53008" cy="53008"/>
          </a:xfrm>
          <a:prstGeom prst="ellipse">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1671235" y="2246479"/>
            <a:ext cx="500659" cy="99392"/>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Straight Connector 16"/>
          <p:cNvCxnSpPr/>
          <p:nvPr/>
        </p:nvCxnSpPr>
        <p:spPr>
          <a:xfrm>
            <a:off x="2221206" y="2370316"/>
            <a:ext cx="500659" cy="99392"/>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578655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6114"/>
          </a:xfrm>
        </p:spPr>
        <p:txBody>
          <a:bodyPr/>
          <a:lstStyle/>
          <a:p>
            <a:r>
              <a:rPr lang="en-US" sz="3200" dirty="0"/>
              <a:t>Asymmetric waveguide</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11</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9705" y="1304002"/>
            <a:ext cx="23241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705" y="1741017"/>
            <a:ext cx="45624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7800" y="1170651"/>
            <a:ext cx="22288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9705" y="2550642"/>
            <a:ext cx="3162300" cy="111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466" y="3661509"/>
            <a:ext cx="3800759" cy="15826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565" y="5221692"/>
            <a:ext cx="2066925" cy="1409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264322" y="4121624"/>
            <a:ext cx="2415654" cy="110006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ectangle 11"/>
          <p:cNvSpPr/>
          <p:nvPr/>
        </p:nvSpPr>
        <p:spPr>
          <a:xfrm>
            <a:off x="6264322" y="3665067"/>
            <a:ext cx="2415654" cy="470203"/>
          </a:xfrm>
          <a:prstGeom prst="rect">
            <a:avLst/>
          </a:prstGeom>
          <a:solidFill>
            <a:srgbClr val="FF66CC"/>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ectangle 12"/>
          <p:cNvSpPr/>
          <p:nvPr/>
        </p:nvSpPr>
        <p:spPr>
          <a:xfrm>
            <a:off x="6264322" y="3119157"/>
            <a:ext cx="2415654" cy="54591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6" name="TextBox 5"/>
          <p:cNvSpPr txBox="1"/>
          <p:nvPr/>
        </p:nvSpPr>
        <p:spPr>
          <a:xfrm>
            <a:off x="6455391" y="4558352"/>
            <a:ext cx="914400" cy="584775"/>
          </a:xfrm>
          <a:prstGeom prst="rect">
            <a:avLst/>
          </a:prstGeom>
          <a:noFill/>
        </p:spPr>
        <p:txBody>
          <a:bodyPr wrap="square" rtlCol="0">
            <a:spAutoFit/>
          </a:bodyPr>
          <a:lstStyle/>
          <a:p>
            <a:r>
              <a:rPr lang="en-US" sz="3200" dirty="0"/>
              <a:t>n</a:t>
            </a:r>
            <a:r>
              <a:rPr lang="en-US" dirty="0"/>
              <a:t>2</a:t>
            </a:r>
          </a:p>
        </p:txBody>
      </p:sp>
      <p:sp>
        <p:nvSpPr>
          <p:cNvPr id="15" name="TextBox 14"/>
          <p:cNvSpPr txBox="1"/>
          <p:nvPr/>
        </p:nvSpPr>
        <p:spPr>
          <a:xfrm>
            <a:off x="6455391" y="3579621"/>
            <a:ext cx="914400" cy="584775"/>
          </a:xfrm>
          <a:prstGeom prst="rect">
            <a:avLst/>
          </a:prstGeom>
          <a:noFill/>
        </p:spPr>
        <p:txBody>
          <a:bodyPr wrap="square" rtlCol="0">
            <a:spAutoFit/>
          </a:bodyPr>
          <a:lstStyle/>
          <a:p>
            <a:r>
              <a:rPr lang="en-US" sz="3200" dirty="0"/>
              <a:t>n</a:t>
            </a:r>
            <a:r>
              <a:rPr lang="en-US" dirty="0"/>
              <a:t>1</a:t>
            </a:r>
          </a:p>
        </p:txBody>
      </p:sp>
      <p:sp>
        <p:nvSpPr>
          <p:cNvPr id="16" name="TextBox 15"/>
          <p:cNvSpPr txBox="1"/>
          <p:nvPr/>
        </p:nvSpPr>
        <p:spPr>
          <a:xfrm>
            <a:off x="6455391" y="3099724"/>
            <a:ext cx="914400" cy="584775"/>
          </a:xfrm>
          <a:prstGeom prst="rect">
            <a:avLst/>
          </a:prstGeom>
          <a:noFill/>
        </p:spPr>
        <p:txBody>
          <a:bodyPr wrap="square" rtlCol="0">
            <a:spAutoFit/>
          </a:bodyPr>
          <a:lstStyle/>
          <a:p>
            <a:r>
              <a:rPr lang="en-US" sz="3200" dirty="0"/>
              <a:t>n</a:t>
            </a:r>
            <a:r>
              <a:rPr lang="en-US" dirty="0"/>
              <a:t>0</a:t>
            </a:r>
          </a:p>
        </p:txBody>
      </p:sp>
    </p:spTree>
    <p:extLst>
      <p:ext uri="{BB962C8B-B14F-4D97-AF65-F5344CB8AC3E}">
        <p14:creationId xmlns:p14="http://schemas.microsoft.com/office/powerpoint/2010/main" val="41571233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1288"/>
            <a:ext cx="8229600" cy="582612"/>
          </a:xfrm>
        </p:spPr>
        <p:txBody>
          <a:bodyPr/>
          <a:lstStyle/>
          <a:p>
            <a:r>
              <a:rPr lang="en-US" sz="3200" dirty="0"/>
              <a:t>An asymmetric optical guide</a:t>
            </a:r>
          </a:p>
        </p:txBody>
      </p:sp>
      <p:sp>
        <p:nvSpPr>
          <p:cNvPr id="3" name="Content Placeholder 2"/>
          <p:cNvSpPr>
            <a:spLocks noGrp="1"/>
          </p:cNvSpPr>
          <p:nvPr>
            <p:ph idx="1"/>
          </p:nvPr>
        </p:nvSpPr>
        <p:spPr>
          <a:xfrm>
            <a:off x="446964" y="3005863"/>
            <a:ext cx="8250072" cy="2644988"/>
          </a:xfrm>
        </p:spPr>
        <p:txBody>
          <a:bodyPr/>
          <a:lstStyle/>
          <a:p>
            <a:pPr marL="0" indent="0" algn="just">
              <a:lnSpc>
                <a:spcPct val="150000"/>
              </a:lnSpc>
              <a:buNone/>
            </a:pPr>
            <a:r>
              <a:rPr lang="en-US" sz="2000" dirty="0"/>
              <a:t>(a) The total number of possible modes.</a:t>
            </a:r>
          </a:p>
          <a:p>
            <a:pPr marL="0" indent="0" algn="just">
              <a:lnSpc>
                <a:spcPct val="150000"/>
              </a:lnSpc>
              <a:buNone/>
            </a:pPr>
            <a:r>
              <a:rPr lang="en-US" sz="2000" dirty="0"/>
              <a:t>(b) The conditions for a single mode guide.</a:t>
            </a:r>
          </a:p>
          <a:p>
            <a:pPr marL="0" indent="0" algn="just">
              <a:lnSpc>
                <a:spcPct val="150000"/>
              </a:lnSpc>
              <a:buNone/>
            </a:pPr>
            <a:r>
              <a:rPr lang="en-US" sz="2000" dirty="0"/>
              <a:t>(c) The field distributions for </a:t>
            </a:r>
            <a:r>
              <a:rPr lang="en-US" sz="1800" dirty="0"/>
              <a:t>the</a:t>
            </a:r>
            <a:r>
              <a:rPr lang="en-US" sz="2000" dirty="0"/>
              <a:t> first few mode orders.</a:t>
            </a:r>
          </a:p>
          <a:p>
            <a:pPr marL="0" indent="0" algn="just">
              <a:lnSpc>
                <a:spcPct val="150000"/>
              </a:lnSpc>
              <a:buNone/>
            </a:pPr>
            <a:r>
              <a:rPr lang="en-US" sz="2000" dirty="0"/>
              <a:t>(d) The correlation of the region of </a:t>
            </a:r>
            <a:r>
              <a:rPr lang="el-GR" sz="2000" dirty="0"/>
              <a:t>β</a:t>
            </a:r>
            <a:r>
              <a:rPr lang="en-US" sz="2000" dirty="0"/>
              <a:t> with the field pattern and directions of propagation of the component plane waves.</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12</a:t>
            </a:fld>
            <a:endParaRPr 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8182" y="723900"/>
            <a:ext cx="4475018" cy="2281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637309" y="5590331"/>
            <a:ext cx="7356764" cy="923330"/>
          </a:xfrm>
          <a:prstGeom prst="rect">
            <a:avLst/>
          </a:prstGeom>
        </p:spPr>
        <p:txBody>
          <a:bodyPr wrap="square">
            <a:spAutoFit/>
          </a:bodyPr>
          <a:lstStyle/>
          <a:p>
            <a:r>
              <a:rPr lang="en-US" b="1" dirty="0">
                <a:solidFill>
                  <a:srgbClr val="FF0000"/>
                </a:solidFill>
              </a:rPr>
              <a:t> If the condition of total internal reflection for the film–substrate is satisfied, that for the air–film is automatically satisfied.</a:t>
            </a:r>
            <a:br>
              <a:rPr lang="en-US" b="1" dirty="0">
                <a:solidFill>
                  <a:srgbClr val="FF0000"/>
                </a:solidFill>
              </a:rPr>
            </a:br>
            <a:r>
              <a:rPr lang="en-US" b="1" dirty="0">
                <a:solidFill>
                  <a:srgbClr val="FF0000"/>
                </a:solidFill>
              </a:rPr>
              <a:t> Results are determined by the film–substrate boundary</a:t>
            </a:r>
          </a:p>
        </p:txBody>
      </p:sp>
    </p:spTree>
    <p:extLst>
      <p:ext uri="{BB962C8B-B14F-4D97-AF65-F5344CB8AC3E}">
        <p14:creationId xmlns:p14="http://schemas.microsoft.com/office/powerpoint/2010/main" val="22572920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69994" y="206413"/>
            <a:ext cx="4449170" cy="542499"/>
          </a:xfrm>
        </p:spPr>
        <p:txBody>
          <a:bodyPr/>
          <a:lstStyle/>
          <a:p>
            <a:pPr marL="0" indent="0">
              <a:buNone/>
            </a:pPr>
            <a:r>
              <a:rPr lang="en-US" sz="2800" b="1" dirty="0"/>
              <a:t>First, the region of </a:t>
            </a:r>
            <a:r>
              <a:rPr lang="el-GR" sz="2800" b="1" dirty="0"/>
              <a:t>β</a:t>
            </a:r>
            <a:r>
              <a:rPr lang="en-US" sz="2800" b="1" dirty="0"/>
              <a:t>: </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13</a:t>
            </a:fld>
            <a:endParaRPr lang="en-US"/>
          </a:p>
        </p:txBody>
      </p:sp>
      <p:pic>
        <p:nvPicPr>
          <p:cNvPr id="5" name="Picture 2" descr="C:\Users\Mohammad\Desktop\Untitled.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84758" y="963284"/>
            <a:ext cx="6468442" cy="355155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038" y="4692114"/>
            <a:ext cx="2409187" cy="16431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4445" y="5132644"/>
            <a:ext cx="2570378" cy="762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ight Arrow 7"/>
          <p:cNvSpPr/>
          <p:nvPr/>
        </p:nvSpPr>
        <p:spPr>
          <a:xfrm>
            <a:off x="4271752" y="5390848"/>
            <a:ext cx="530676" cy="25931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TextBox 8"/>
          <p:cNvSpPr txBox="1"/>
          <p:nvPr/>
        </p:nvSpPr>
        <p:spPr>
          <a:xfrm>
            <a:off x="644859" y="6230020"/>
            <a:ext cx="7784462" cy="400110"/>
          </a:xfrm>
          <a:prstGeom prst="rect">
            <a:avLst/>
          </a:prstGeom>
          <a:noFill/>
        </p:spPr>
        <p:txBody>
          <a:bodyPr wrap="square" rtlCol="0">
            <a:spAutoFit/>
          </a:bodyPr>
          <a:lstStyle/>
          <a:p>
            <a:r>
              <a:rPr lang="en-US" sz="2000" b="1" dirty="0">
                <a:solidFill>
                  <a:srgbClr val="C00000"/>
                </a:solidFill>
              </a:rPr>
              <a:t>Range of </a:t>
            </a:r>
            <a:r>
              <a:rPr lang="el-GR" sz="2000" b="1" dirty="0">
                <a:solidFill>
                  <a:srgbClr val="C00000"/>
                </a:solidFill>
              </a:rPr>
              <a:t>β</a:t>
            </a:r>
            <a:r>
              <a:rPr lang="en-US" sz="2000" b="1" dirty="0">
                <a:solidFill>
                  <a:srgbClr val="C00000"/>
                </a:solidFill>
              </a:rPr>
              <a:t> </a:t>
            </a:r>
            <a:r>
              <a:rPr lang="en-US" sz="2000" b="1" dirty="0"/>
              <a:t>where mode propagation takes place </a:t>
            </a:r>
            <a:r>
              <a:rPr lang="en-US" sz="2000" b="1" dirty="0">
                <a:solidFill>
                  <a:srgbClr val="C00000"/>
                </a:solidFill>
              </a:rPr>
              <a:t>is so narrow</a:t>
            </a:r>
          </a:p>
        </p:txBody>
      </p:sp>
      <p:grpSp>
        <p:nvGrpSpPr>
          <p:cNvPr id="11" name="Group 10">
            <a:extLst>
              <a:ext uri="{FF2B5EF4-FFF2-40B4-BE49-F238E27FC236}">
                <a16:creationId xmlns:a16="http://schemas.microsoft.com/office/drawing/2014/main" id="{676D5C68-D5FC-4534-A7DD-EFB5F6E2E5FE}"/>
              </a:ext>
            </a:extLst>
          </p:cNvPr>
          <p:cNvGrpSpPr/>
          <p:nvPr/>
        </p:nvGrpSpPr>
        <p:grpSpPr>
          <a:xfrm>
            <a:off x="6232548" y="846353"/>
            <a:ext cx="2756239" cy="1892706"/>
            <a:chOff x="6232548" y="846353"/>
            <a:chExt cx="2756239" cy="1892706"/>
          </a:xfrm>
        </p:grpSpPr>
        <p:pic>
          <p:nvPicPr>
            <p:cNvPr id="10" name="Picture 2">
              <a:extLst>
                <a:ext uri="{FF2B5EF4-FFF2-40B4-BE49-F238E27FC236}">
                  <a16:creationId xmlns:a16="http://schemas.microsoft.com/office/drawing/2014/main" id="{8B66B860-E154-469D-BE9B-0B1AD4A2A7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4767" y="846353"/>
              <a:ext cx="2244020" cy="18927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 name="Picture 1">
              <a:extLst>
                <a:ext uri="{FF2B5EF4-FFF2-40B4-BE49-F238E27FC236}">
                  <a16:creationId xmlns:a16="http://schemas.microsoft.com/office/drawing/2014/main" id="{4B9D79CC-9F80-4597-815E-BAA07AE348DC}"/>
                </a:ext>
              </a:extLst>
            </p:cNvPr>
            <p:cNvPicPr>
              <a:picLocks noChangeAspect="1"/>
            </p:cNvPicPr>
            <p:nvPr/>
          </p:nvPicPr>
          <p:blipFill>
            <a:blip r:embed="rId6"/>
            <a:stretch>
              <a:fillRect/>
            </a:stretch>
          </p:blipFill>
          <p:spPr>
            <a:xfrm>
              <a:off x="6232548" y="1852617"/>
              <a:ext cx="1234168" cy="521829"/>
            </a:xfrm>
            <a:prstGeom prst="rect">
              <a:avLst/>
            </a:prstGeom>
          </p:spPr>
        </p:pic>
      </p:grpSp>
    </p:spTree>
    <p:extLst>
      <p:ext uri="{BB962C8B-B14F-4D97-AF65-F5344CB8AC3E}">
        <p14:creationId xmlns:p14="http://schemas.microsoft.com/office/powerpoint/2010/main" val="40224667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9101"/>
            <a:ext cx="8229600" cy="803535"/>
          </a:xfrm>
        </p:spPr>
        <p:txBody>
          <a:bodyPr/>
          <a:lstStyle/>
          <a:p>
            <a:r>
              <a:rPr lang="en-US" sz="2800" dirty="0"/>
              <a:t>Next, an </a:t>
            </a:r>
            <a:r>
              <a:rPr lang="en-US" sz="2800" dirty="0">
                <a:solidFill>
                  <a:srgbClr val="C00000"/>
                </a:solidFill>
              </a:rPr>
              <a:t>approximate</a:t>
            </a:r>
            <a:r>
              <a:rPr lang="en-US" sz="2800" dirty="0"/>
              <a:t> expression for the Characteristic Equation</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14</a:t>
            </a:fld>
            <a:endParaRPr lang="en-US"/>
          </a:p>
        </p:txBody>
      </p:sp>
      <p:sp>
        <p:nvSpPr>
          <p:cNvPr id="5" name="Content Placeholder 4"/>
          <p:cNvSpPr>
            <a:spLocks noGrp="1"/>
          </p:cNvSpPr>
          <p:nvPr>
            <p:ph idx="1"/>
          </p:nvPr>
        </p:nvSpPr>
        <p:spPr>
          <a:xfrm>
            <a:off x="464024" y="1774773"/>
            <a:ext cx="8325134" cy="3757825"/>
          </a:xfrm>
        </p:spPr>
        <p:txBody>
          <a:bodyPr/>
          <a:lstStyle/>
          <a:p>
            <a:pPr>
              <a:lnSpc>
                <a:spcPct val="150000"/>
              </a:lnSpc>
              <a:buFont typeface="+mj-lt"/>
              <a:buAutoNum type="arabicParenR"/>
            </a:pPr>
            <a:r>
              <a:rPr lang="en-US" sz="2000" dirty="0"/>
              <a:t>The range of β is so narrow</a:t>
            </a:r>
          </a:p>
          <a:p>
            <a:pPr>
              <a:lnSpc>
                <a:spcPct val="150000"/>
              </a:lnSpc>
              <a:buFont typeface="+mj-lt"/>
              <a:buAutoNum type="arabicParenR"/>
            </a:pPr>
            <a:r>
              <a:rPr lang="en-US" sz="2000" dirty="0"/>
              <a:t>The value of ˠ0 can be assumed constant over this range</a:t>
            </a:r>
          </a:p>
          <a:p>
            <a:pPr>
              <a:lnSpc>
                <a:spcPct val="150000"/>
              </a:lnSpc>
              <a:buFont typeface="+mj-lt"/>
              <a:buAutoNum type="arabicParenR"/>
            </a:pPr>
            <a:r>
              <a:rPr lang="en-US" sz="2000" dirty="0"/>
              <a:t>ˠ0 in this region is much larger than </a:t>
            </a:r>
            <a:r>
              <a:rPr lang="en-US" sz="2000" dirty="0" err="1"/>
              <a:t>Kmax</a:t>
            </a:r>
            <a:r>
              <a:rPr lang="en-US" sz="2000" dirty="0"/>
              <a:t>.</a:t>
            </a:r>
          </a:p>
          <a:p>
            <a:pPr>
              <a:lnSpc>
                <a:spcPct val="150000"/>
              </a:lnSpc>
              <a:buFont typeface="+mj-lt"/>
              <a:buAutoNum type="arabicParenR"/>
            </a:pPr>
            <a:r>
              <a:rPr lang="en-US" sz="2000" dirty="0"/>
              <a:t> Hence, the value                                ranges from 70° to 90° depending on the value of K.</a:t>
            </a:r>
          </a:p>
          <a:p>
            <a:pPr>
              <a:lnSpc>
                <a:spcPct val="150000"/>
              </a:lnSpc>
              <a:buFont typeface="+mj-lt"/>
              <a:buAutoNum type="arabicParenR"/>
            </a:pPr>
            <a:r>
              <a:rPr lang="en-US" sz="2000" dirty="0"/>
              <a:t> For simplicity                  is assumed .</a:t>
            </a:r>
          </a:p>
          <a:p>
            <a:pPr marL="0" indent="0">
              <a:lnSpc>
                <a:spcPct val="150000"/>
              </a:lnSpc>
              <a:buNone/>
            </a:pPr>
            <a:r>
              <a:rPr lang="en-US" sz="2000" dirty="0"/>
              <a:t>With this assumption, Ch. Eq. is simplified:</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6875" y="995004"/>
            <a:ext cx="4562475" cy="809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9556" y="1106745"/>
            <a:ext cx="2228850" cy="695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3014" y="3482274"/>
            <a:ext cx="21717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74237" y="4335724"/>
            <a:ext cx="104775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4237" y="5340488"/>
            <a:ext cx="3196830" cy="1095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137233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30580"/>
          </a:xfrm>
        </p:spPr>
        <p:txBody>
          <a:bodyPr/>
          <a:lstStyle/>
          <a:p>
            <a:r>
              <a:rPr lang="en-US" sz="3200" dirty="0"/>
              <a:t>(a) The total number of possible modes:</a:t>
            </a:r>
          </a:p>
        </p:txBody>
      </p:sp>
      <p:sp>
        <p:nvSpPr>
          <p:cNvPr id="3" name="Content Placeholder 2"/>
          <p:cNvSpPr>
            <a:spLocks noGrp="1"/>
          </p:cNvSpPr>
          <p:nvPr>
            <p:ph idx="1"/>
          </p:nvPr>
        </p:nvSpPr>
        <p:spPr>
          <a:xfrm>
            <a:off x="272954" y="986047"/>
            <a:ext cx="3748799" cy="3026395"/>
          </a:xfrm>
        </p:spPr>
        <p:txBody>
          <a:bodyPr/>
          <a:lstStyle/>
          <a:p>
            <a:pPr marL="0" indent="0" algn="just">
              <a:buNone/>
            </a:pPr>
            <a:r>
              <a:rPr lang="en-US" sz="1800" dirty="0"/>
              <a:t>The change in the index of refraction at the air–film interface is much greater than that at the film–substrate interface. Therefore, if the condition of total internal reflection for the film–substrate is satisfied, that for the air–film is automatically satisfied. Hence, </a:t>
            </a:r>
            <a:r>
              <a:rPr lang="en-US" sz="1800" b="1" dirty="0"/>
              <a:t>the results are primarily determined by the film–substrate boundary</a:t>
            </a:r>
            <a:r>
              <a:rPr lang="en-US" sz="1800" dirty="0"/>
              <a:t>.</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15</a:t>
            </a:fld>
            <a:endParaRPr 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058" y="3906661"/>
            <a:ext cx="2352675" cy="1619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1623" y="741637"/>
            <a:ext cx="4453507" cy="37562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058" y="5525911"/>
            <a:ext cx="2229775" cy="7641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657601" y="4716286"/>
            <a:ext cx="3753134" cy="646331"/>
          </a:xfrm>
          <a:prstGeom prst="rect">
            <a:avLst/>
          </a:prstGeom>
          <a:noFill/>
        </p:spPr>
        <p:txBody>
          <a:bodyPr wrap="square" rtlCol="0">
            <a:spAutoFit/>
          </a:bodyPr>
          <a:lstStyle/>
          <a:p>
            <a:r>
              <a:rPr lang="en-US" dirty="0"/>
              <a:t>starting with V2 =</a:t>
            </a:r>
            <a:r>
              <a:rPr lang="el-GR" dirty="0"/>
              <a:t>π</a:t>
            </a:r>
            <a:r>
              <a:rPr lang="en-US" dirty="0"/>
              <a:t> /4, </a:t>
            </a:r>
          </a:p>
          <a:p>
            <a:r>
              <a:rPr lang="el-GR" dirty="0"/>
              <a:t>μ</a:t>
            </a:r>
            <a:r>
              <a:rPr lang="en-US" dirty="0"/>
              <a:t> </a:t>
            </a:r>
            <a:r>
              <a:rPr lang="en-US" dirty="0" err="1"/>
              <a:t>th</a:t>
            </a:r>
            <a:r>
              <a:rPr lang="en-US" dirty="0"/>
              <a:t> mode are excited if</a:t>
            </a:r>
          </a:p>
        </p:txBody>
      </p:sp>
      <p:pic>
        <p:nvPicPr>
          <p:cNvPr id="614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9807" y="4749132"/>
            <a:ext cx="2236526" cy="58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3807725" y="5643733"/>
            <a:ext cx="4449171"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rgbClr val="C00000"/>
                </a:solidFill>
              </a:rPr>
              <a:t>Mode Existence</a:t>
            </a:r>
          </a:p>
          <a:p>
            <a:pPr marL="285750" indent="-285750">
              <a:buFont typeface="Arial" panose="020B0604020202020204" pitchFamily="34" charset="0"/>
              <a:buChar char="•"/>
            </a:pPr>
            <a:r>
              <a:rPr lang="en-US" dirty="0">
                <a:solidFill>
                  <a:srgbClr val="C00000"/>
                </a:solidFill>
              </a:rPr>
              <a:t>Be single Mode condition</a:t>
            </a:r>
          </a:p>
        </p:txBody>
      </p:sp>
    </p:spTree>
    <p:extLst>
      <p:ext uri="{BB962C8B-B14F-4D97-AF65-F5344CB8AC3E}">
        <p14:creationId xmlns:p14="http://schemas.microsoft.com/office/powerpoint/2010/main" val="66509641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98819"/>
          </a:xfrm>
        </p:spPr>
        <p:txBody>
          <a:bodyPr/>
          <a:lstStyle/>
          <a:p>
            <a:r>
              <a:rPr lang="en-US" sz="2800" dirty="0"/>
              <a:t>(b) The conditions for a single mode guide.</a:t>
            </a:r>
          </a:p>
        </p:txBody>
      </p:sp>
      <p:sp>
        <p:nvSpPr>
          <p:cNvPr id="3" name="Content Placeholder 2"/>
          <p:cNvSpPr>
            <a:spLocks noGrp="1"/>
          </p:cNvSpPr>
          <p:nvPr>
            <p:ph idx="1"/>
          </p:nvPr>
        </p:nvSpPr>
        <p:spPr>
          <a:xfrm>
            <a:off x="457200" y="4449170"/>
            <a:ext cx="8229600" cy="1676993"/>
          </a:xfrm>
        </p:spPr>
        <p:txBody>
          <a:bodyPr/>
          <a:lstStyle/>
          <a:p>
            <a:r>
              <a:rPr lang="en-US" sz="2400" dirty="0"/>
              <a:t>An important feature of the asymmetric guide is that, unlike the symmetric guide,</a:t>
            </a:r>
          </a:p>
          <a:p>
            <a:r>
              <a:rPr lang="en-US" sz="2400" dirty="0"/>
              <a:t>The lowest order mode does have a cutoff and this cutoff occurs near V2 = </a:t>
            </a:r>
            <a:r>
              <a:rPr lang="el-GR" sz="2400" dirty="0"/>
              <a:t>π</a:t>
            </a:r>
            <a:r>
              <a:rPr lang="en-US" sz="2400" dirty="0"/>
              <a:t>/4.</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16</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763" y="1652520"/>
            <a:ext cx="1647825" cy="723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387" y="2683918"/>
            <a:ext cx="3429000"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46241" y="2499252"/>
            <a:ext cx="4176215" cy="369332"/>
          </a:xfrm>
          <a:prstGeom prst="rect">
            <a:avLst/>
          </a:prstGeom>
          <a:noFill/>
        </p:spPr>
        <p:txBody>
          <a:bodyPr wrap="square" rtlCol="0">
            <a:spAutoFit/>
          </a:bodyPr>
          <a:lstStyle/>
          <a:p>
            <a:r>
              <a:rPr lang="en-US" dirty="0"/>
              <a:t>thickness 2d of the film has to satisfy:</a:t>
            </a:r>
          </a:p>
        </p:txBody>
      </p:sp>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523" y="1112540"/>
            <a:ext cx="2236526" cy="5806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80103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7075" y="380330"/>
            <a:ext cx="2969525" cy="1879979"/>
          </a:xfrm>
        </p:spPr>
        <p:txBody>
          <a:bodyPr/>
          <a:lstStyle/>
          <a:p>
            <a:pPr marL="0" indent="0">
              <a:buNone/>
            </a:pPr>
            <a:r>
              <a:rPr lang="en-US" sz="2800" dirty="0"/>
              <a:t>(c) The field distributions for the first few mode orders.</a:t>
            </a:r>
          </a:p>
          <a:p>
            <a:endParaRPr lang="en-US" dirty="0"/>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17</a:t>
            </a:fld>
            <a:endParaRPr lang="en-US"/>
          </a:p>
        </p:txBody>
      </p:sp>
      <p:pic>
        <p:nvPicPr>
          <p:cNvPr id="3074"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3276600" y="380330"/>
            <a:ext cx="5600700" cy="59442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68" y="2182149"/>
            <a:ext cx="1676400" cy="733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91069" y="2983132"/>
            <a:ext cx="3085531" cy="646331"/>
          </a:xfrm>
          <a:prstGeom prst="rect">
            <a:avLst/>
          </a:prstGeom>
          <a:noFill/>
        </p:spPr>
        <p:txBody>
          <a:bodyPr wrap="square" rtlCol="0">
            <a:spAutoFit/>
          </a:bodyPr>
          <a:lstStyle/>
          <a:p>
            <a:r>
              <a:rPr lang="en-US" dirty="0">
                <a:solidFill>
                  <a:srgbClr val="C00000"/>
                </a:solidFill>
              </a:rPr>
              <a:t>Evanescent Field </a:t>
            </a:r>
          </a:p>
          <a:p>
            <a:r>
              <a:rPr lang="en-US" dirty="0">
                <a:solidFill>
                  <a:srgbClr val="C00000"/>
                </a:solidFill>
              </a:rPr>
              <a:t>In Substrate &amp; Cladding</a:t>
            </a:r>
          </a:p>
        </p:txBody>
      </p:sp>
      <p:pic>
        <p:nvPicPr>
          <p:cNvPr id="3076" name="Picture 4"/>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a:stretch/>
        </p:blipFill>
        <p:spPr bwMode="auto">
          <a:xfrm>
            <a:off x="288488" y="3806887"/>
            <a:ext cx="2577542" cy="27026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68690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71524"/>
          </a:xfrm>
        </p:spPr>
        <p:txBody>
          <a:bodyPr/>
          <a:lstStyle/>
          <a:p>
            <a:r>
              <a:rPr lang="en-US" sz="2000" dirty="0"/>
              <a:t>(d) The correlation of the region of β with the field pattern and directions of propagation of the component plane waves.</a:t>
            </a:r>
          </a:p>
        </p:txBody>
      </p:sp>
      <p:sp>
        <p:nvSpPr>
          <p:cNvPr id="3" name="Content Placeholder 2"/>
          <p:cNvSpPr>
            <a:spLocks noGrp="1"/>
          </p:cNvSpPr>
          <p:nvPr>
            <p:ph idx="1"/>
          </p:nvPr>
        </p:nvSpPr>
        <p:spPr>
          <a:xfrm>
            <a:off x="177420" y="1117046"/>
            <a:ext cx="7028591" cy="2049236"/>
          </a:xfrm>
        </p:spPr>
        <p:txBody>
          <a:bodyPr/>
          <a:lstStyle/>
          <a:p>
            <a:r>
              <a:rPr lang="en-US" sz="1600" dirty="0"/>
              <a:t>Total internal reflection does not take place at either interface and the light ray penetrates these boundaries according to the usual laws of reflection and refraction at boundaries.</a:t>
            </a:r>
          </a:p>
          <a:p>
            <a:r>
              <a:rPr lang="en-US" sz="1600" dirty="0"/>
              <a:t>Total internal reflection does not take place at the film–substrate interface, but the light is totally internally reflected at the air–film interface.</a:t>
            </a:r>
          </a:p>
          <a:p>
            <a:r>
              <a:rPr lang="en-US" sz="1600" dirty="0"/>
              <a:t>Guided modes exist.</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18</a:t>
            </a:fld>
            <a:endParaRPr lang="en-US"/>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6253" y="1110801"/>
            <a:ext cx="158115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3372" y="1870384"/>
            <a:ext cx="1704975" cy="447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4199" y="2512539"/>
            <a:ext cx="2181225" cy="514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descr="C:\Users\Mohammad\Desktop\Untitled.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a:stretch/>
        </p:blipFill>
        <p:spPr bwMode="auto">
          <a:xfrm>
            <a:off x="3691556" y="3398293"/>
            <a:ext cx="4905538" cy="26934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904182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7"/>
            <a:ext cx="8229600" cy="339511"/>
          </a:xfrm>
        </p:spPr>
        <p:txBody>
          <a:bodyPr/>
          <a:lstStyle/>
          <a:p>
            <a:r>
              <a:rPr lang="en-US" sz="3200" dirty="0"/>
              <a:t>Example</a:t>
            </a:r>
            <a:endParaRPr lang="en-US" dirty="0"/>
          </a:p>
        </p:txBody>
      </p:sp>
      <p:sp>
        <p:nvSpPr>
          <p:cNvPr id="3" name="Content Placeholder 2"/>
          <p:cNvSpPr>
            <a:spLocks noGrp="1"/>
          </p:cNvSpPr>
          <p:nvPr>
            <p:ph idx="1"/>
          </p:nvPr>
        </p:nvSpPr>
        <p:spPr>
          <a:xfrm>
            <a:off x="484495" y="876869"/>
            <a:ext cx="8059003" cy="4525963"/>
          </a:xfrm>
        </p:spPr>
        <p:txBody>
          <a:bodyPr/>
          <a:lstStyle/>
          <a:p>
            <a:pPr marL="0" indent="0" algn="just">
              <a:buNone/>
            </a:pPr>
            <a:r>
              <a:rPr lang="en-US" sz="2000" dirty="0"/>
              <a:t>A symmetric guide designed to be </a:t>
            </a:r>
            <a:r>
              <a:rPr lang="en-US" sz="2000" b="1" dirty="0"/>
              <a:t>mono-mode</a:t>
            </a:r>
            <a:r>
              <a:rPr lang="en-US" sz="2000" dirty="0"/>
              <a:t> for a wavelength of </a:t>
            </a:r>
            <a:r>
              <a:rPr lang="en-US" sz="2000" b="1" dirty="0"/>
              <a:t>1.3 </a:t>
            </a:r>
            <a:r>
              <a:rPr lang="en-US" sz="2000" b="1" dirty="0" err="1"/>
              <a:t>μm</a:t>
            </a:r>
            <a:r>
              <a:rPr lang="en-US" sz="2000" b="1" dirty="0"/>
              <a:t> </a:t>
            </a:r>
            <a:r>
              <a:rPr lang="en-US" sz="2000" dirty="0"/>
              <a:t>was excited by a He–Ne laser. </a:t>
            </a:r>
            <a:r>
              <a:rPr lang="en-US" sz="2000" dirty="0">
                <a:solidFill>
                  <a:srgbClr val="FF0000"/>
                </a:solidFill>
              </a:rPr>
              <a:t>At most</a:t>
            </a:r>
            <a:r>
              <a:rPr lang="en-US" sz="2000" dirty="0"/>
              <a:t>, </a:t>
            </a:r>
            <a:r>
              <a:rPr lang="en-US" sz="2000" b="1" dirty="0"/>
              <a:t>how many TM modes </a:t>
            </a:r>
            <a:r>
              <a:rPr lang="en-US" sz="2000" dirty="0"/>
              <a:t>will be excited by the He–Ne laser </a:t>
            </a:r>
            <a:r>
              <a:rPr lang="en-US" sz="2000" b="1" dirty="0"/>
              <a:t>(</a:t>
            </a:r>
            <a:r>
              <a:rPr lang="el-GR" sz="2000" b="1" dirty="0"/>
              <a:t>0.63 μ</a:t>
            </a:r>
            <a:r>
              <a:rPr lang="en-US" sz="2000" b="1" dirty="0"/>
              <a:t>m) </a:t>
            </a:r>
            <a:r>
              <a:rPr lang="en-US" sz="2000" dirty="0"/>
              <a:t>in this guide?</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2</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582" y="2000606"/>
            <a:ext cx="3187048" cy="12202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582" y="3303621"/>
            <a:ext cx="2831592" cy="210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3717" y="1994652"/>
            <a:ext cx="4353320" cy="3386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5"/>
          <a:stretch>
            <a:fillRect/>
          </a:stretch>
        </p:blipFill>
        <p:spPr>
          <a:xfrm>
            <a:off x="913906" y="5596071"/>
            <a:ext cx="2200847" cy="652329"/>
          </a:xfrm>
          <a:prstGeom prst="rect">
            <a:avLst/>
          </a:prstGeom>
        </p:spPr>
      </p:pic>
      <p:sp>
        <p:nvSpPr>
          <p:cNvPr id="6" name="Rectangle 5"/>
          <p:cNvSpPr/>
          <p:nvPr/>
        </p:nvSpPr>
        <p:spPr>
          <a:xfrm>
            <a:off x="3412435" y="5670285"/>
            <a:ext cx="4572000" cy="646331"/>
          </a:xfrm>
          <a:prstGeom prst="rect">
            <a:avLst/>
          </a:prstGeom>
        </p:spPr>
        <p:txBody>
          <a:bodyPr>
            <a:spAutoFit/>
          </a:bodyPr>
          <a:lstStyle/>
          <a:p>
            <a:r>
              <a:rPr lang="en-US" dirty="0"/>
              <a:t>→     The total number of TM modes including the zero-order mode is N + 1</a:t>
            </a:r>
          </a:p>
        </p:txBody>
      </p:sp>
      <p:sp>
        <p:nvSpPr>
          <p:cNvPr id="8" name="Oval 7"/>
          <p:cNvSpPr/>
          <p:nvPr/>
        </p:nvSpPr>
        <p:spPr>
          <a:xfrm>
            <a:off x="3516714" y="3541333"/>
            <a:ext cx="2377440" cy="2377440"/>
          </a:xfrm>
          <a:prstGeom prst="ellipse">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Oval 10"/>
          <p:cNvSpPr>
            <a:spLocks noChangeAspect="1"/>
          </p:cNvSpPr>
          <p:nvPr/>
        </p:nvSpPr>
        <p:spPr>
          <a:xfrm>
            <a:off x="4097504" y="4245519"/>
            <a:ext cx="1069848" cy="1069848"/>
          </a:xfrm>
          <a:prstGeom prst="ellipse">
            <a:avLst/>
          </a:prstGeom>
          <a:noFill/>
          <a:ln>
            <a:solidFill>
              <a:srgbClr val="0000CC"/>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05105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9" name="Picture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426" y="3114347"/>
            <a:ext cx="5283885" cy="36156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274638"/>
            <a:ext cx="8229600" cy="407750"/>
          </a:xfrm>
        </p:spPr>
        <p:txBody>
          <a:bodyPr/>
          <a:lstStyle/>
          <a:p>
            <a:pPr rtl="0"/>
            <a:r>
              <a:rPr lang="en-US" sz="2400" dirty="0"/>
              <a:t>Decomposition in to two component plane waves</a:t>
            </a:r>
          </a:p>
        </p:txBody>
      </p:sp>
      <p:sp>
        <p:nvSpPr>
          <p:cNvPr id="3" name="Content Placeholder 2"/>
          <p:cNvSpPr>
            <a:spLocks noGrp="1"/>
          </p:cNvSpPr>
          <p:nvPr>
            <p:ph idx="1"/>
          </p:nvPr>
        </p:nvSpPr>
        <p:spPr>
          <a:xfrm>
            <a:off x="325345" y="832514"/>
            <a:ext cx="8504755" cy="777922"/>
          </a:xfrm>
        </p:spPr>
        <p:txBody>
          <a:bodyPr/>
          <a:lstStyle/>
          <a:p>
            <a:pPr marL="53975" indent="-53975">
              <a:buFont typeface="Wingdings" panose="05000000000000000000" pitchFamily="2" charset="2"/>
              <a:buChar char="ü"/>
            </a:pPr>
            <a:r>
              <a:rPr lang="en-US" sz="1800" dirty="0"/>
              <a:t>Interference of these </a:t>
            </a:r>
            <a:r>
              <a:rPr lang="en-US" sz="1800" dirty="0">
                <a:solidFill>
                  <a:srgbClr val="FF0000"/>
                </a:solidFill>
              </a:rPr>
              <a:t>two plane waves </a:t>
            </a:r>
            <a:r>
              <a:rPr lang="en-US" sz="1800" dirty="0"/>
              <a:t>→ field distribution of the mode.</a:t>
            </a:r>
          </a:p>
          <a:p>
            <a:pPr marL="53975" indent="-53975">
              <a:buFont typeface="Wingdings" panose="05000000000000000000" pitchFamily="2" charset="2"/>
              <a:buChar char="ü"/>
            </a:pPr>
            <a:r>
              <a:rPr lang="en-US" sz="1800" dirty="0"/>
              <a:t>This can be demonstrated by drawing lines on</a:t>
            </a:r>
            <a:r>
              <a:rPr lang="en-US" sz="1800" dirty="0">
                <a:solidFill>
                  <a:srgbClr val="FF0000"/>
                </a:solidFill>
              </a:rPr>
              <a:t> two sheets of transparent paper.</a:t>
            </a: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3</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2141550631"/>
              </p:ext>
            </p:extLst>
          </p:nvPr>
        </p:nvGraphicFramePr>
        <p:xfrm>
          <a:off x="561302" y="1596788"/>
          <a:ext cx="8108391" cy="1395794"/>
        </p:xfrm>
        <a:graphic>
          <a:graphicData uri="http://schemas.openxmlformats.org/presentationml/2006/ole">
            <mc:AlternateContent xmlns:mc="http://schemas.openxmlformats.org/markup-compatibility/2006">
              <mc:Choice xmlns:v="urn:schemas-microsoft-com:vml" Requires="v">
                <p:oleObj spid="_x0000_s1132" name="Equation" r:id="rId4" imgW="5626080" imgH="1104840" progId="Equation.DSMT4">
                  <p:embed/>
                </p:oleObj>
              </mc:Choice>
              <mc:Fallback>
                <p:oleObj name="Equation" r:id="rId4" imgW="5626080" imgH="1104840" progId="Equation.DSMT4">
                  <p:embed/>
                  <p:pic>
                    <p:nvPicPr>
                      <p:cNvPr id="0" name=""/>
                      <p:cNvPicPr/>
                      <p:nvPr/>
                    </p:nvPicPr>
                    <p:blipFill>
                      <a:blip r:embed="rId5"/>
                      <a:stretch>
                        <a:fillRect/>
                      </a:stretch>
                    </p:blipFill>
                    <p:spPr>
                      <a:xfrm>
                        <a:off x="561302" y="1596788"/>
                        <a:ext cx="8108391" cy="1395794"/>
                      </a:xfrm>
                      <a:prstGeom prst="rect">
                        <a:avLst/>
                      </a:prstGeom>
                    </p:spPr>
                  </p:pic>
                </p:oleObj>
              </mc:Fallback>
            </mc:AlternateContent>
          </a:graphicData>
        </a:graphic>
      </p:graphicFrame>
      <p:pic>
        <p:nvPicPr>
          <p:cNvPr id="1037" name="Picture 13" descr="C:\Users\Mohammad\Desktop\220px-Interferences_plane_waves.jpg"/>
          <p:cNvPicPr>
            <a:picLocks noChangeAspect="1" noChangeArrowheads="1"/>
          </p:cNvPicPr>
          <p:nvPr/>
        </p:nvPicPr>
        <p:blipFill rotWithShape="1">
          <a:blip r:embed="rId6">
            <a:extLst>
              <a:ext uri="{28A0092B-C50C-407E-A947-70E740481C1C}">
                <a14:useLocalDpi xmlns:a14="http://schemas.microsoft.com/office/drawing/2010/main" val="0"/>
              </a:ext>
            </a:extLst>
          </a:blip>
          <a:srcRect l="14030"/>
          <a:stretch/>
        </p:blipFill>
        <p:spPr bwMode="auto">
          <a:xfrm>
            <a:off x="6032311" y="3402142"/>
            <a:ext cx="2482110" cy="253078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768276" y="4217157"/>
            <a:ext cx="1703448" cy="900753"/>
          </a:xfrm>
          <a:prstGeom prst="rect">
            <a:avLst/>
          </a:prstGeom>
          <a:no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8" name="Straight Connector 7"/>
          <p:cNvCxnSpPr/>
          <p:nvPr/>
        </p:nvCxnSpPr>
        <p:spPr>
          <a:xfrm flipV="1">
            <a:off x="7089913" y="4217157"/>
            <a:ext cx="1152939" cy="712652"/>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90832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48693"/>
          </a:xfrm>
        </p:spPr>
        <p:txBody>
          <a:bodyPr/>
          <a:lstStyle/>
          <a:p>
            <a:pPr rtl="0"/>
            <a:r>
              <a:rPr lang="en-US" sz="2400" dirty="0"/>
              <a:t>Decomposition in to two component plane waves</a:t>
            </a:r>
          </a:p>
        </p:txBody>
      </p:sp>
      <p:sp>
        <p:nvSpPr>
          <p:cNvPr id="3" name="Content Placeholder 2"/>
          <p:cNvSpPr>
            <a:spLocks noGrp="1"/>
          </p:cNvSpPr>
          <p:nvPr>
            <p:ph idx="1"/>
          </p:nvPr>
        </p:nvSpPr>
        <p:spPr>
          <a:xfrm>
            <a:off x="457200" y="1023582"/>
            <a:ext cx="8229600" cy="1644532"/>
          </a:xfrm>
        </p:spPr>
        <p:txBody>
          <a:bodyPr/>
          <a:lstStyle/>
          <a:p>
            <a:pPr marL="0" indent="0">
              <a:buNone/>
            </a:pPr>
            <a:r>
              <a:rPr lang="en-US" sz="2800" dirty="0"/>
              <a:t>The boundary conditions are satisfied only for a </a:t>
            </a:r>
            <a:r>
              <a:rPr lang="en-US" sz="2800" dirty="0">
                <a:solidFill>
                  <a:srgbClr val="FF0000"/>
                </a:solidFill>
              </a:rPr>
              <a:t>discrete</a:t>
            </a:r>
            <a:r>
              <a:rPr lang="en-US" sz="2800" dirty="0"/>
              <a:t> number of </a:t>
            </a:r>
            <a:r>
              <a:rPr lang="en-US" sz="2800" dirty="0">
                <a:solidFill>
                  <a:srgbClr val="FF0000"/>
                </a:solidFill>
              </a:rPr>
              <a:t>angles</a:t>
            </a:r>
            <a:r>
              <a:rPr lang="en-US" sz="2800" dirty="0"/>
              <a:t>.</a:t>
            </a:r>
          </a:p>
          <a:p>
            <a:pPr marL="0" indent="0">
              <a:buNone/>
            </a:pPr>
            <a:r>
              <a:rPr lang="en-US" sz="2800" dirty="0">
                <a:solidFill>
                  <a:srgbClr val="FF0000"/>
                </a:solidFill>
              </a:rPr>
              <a:t>Phase matching </a:t>
            </a:r>
            <a:r>
              <a:rPr lang="en-US" sz="2800" dirty="0"/>
              <a:t>condition is satisfied.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4</a:t>
            </a:fld>
            <a:endParaRPr lang="en-US"/>
          </a:p>
        </p:txBody>
      </p:sp>
      <p:pic>
        <p:nvPicPr>
          <p:cNvPr id="2052" name="Picture 4" descr="C:\Users\Mohammad\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4546" y="2668114"/>
            <a:ext cx="5761009" cy="3596208"/>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Connector 9"/>
          <p:cNvCxnSpPr/>
          <p:nvPr/>
        </p:nvCxnSpPr>
        <p:spPr>
          <a:xfrm>
            <a:off x="2802577" y="2668114"/>
            <a:ext cx="59377" cy="2390774"/>
          </a:xfrm>
          <a:prstGeom prst="line">
            <a:avLst/>
          </a:prstGeom>
        </p:spPr>
        <p:style>
          <a:lnRef idx="3">
            <a:schemeClr val="dk1"/>
          </a:lnRef>
          <a:fillRef idx="0">
            <a:schemeClr val="dk1"/>
          </a:fillRef>
          <a:effectRef idx="2">
            <a:schemeClr val="dk1"/>
          </a:effectRef>
          <a:fontRef idx="minor">
            <a:schemeClr val="tx1"/>
          </a:fontRef>
        </p:style>
      </p:cxnSp>
      <p:sp>
        <p:nvSpPr>
          <p:cNvPr id="14" name="Oval 13"/>
          <p:cNvSpPr/>
          <p:nvPr/>
        </p:nvSpPr>
        <p:spPr>
          <a:xfrm>
            <a:off x="2784763" y="3531084"/>
            <a:ext cx="130629" cy="2216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p:cNvSpPr/>
          <p:nvPr/>
        </p:nvSpPr>
        <p:spPr>
          <a:xfrm>
            <a:off x="4304421" y="4355412"/>
            <a:ext cx="130629" cy="22161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88528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5</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52300" y="1389693"/>
            <a:ext cx="4545495" cy="2464905"/>
          </a:xfrm>
          <a:prstGeom prst="rect">
            <a:avLst/>
          </a:prstGeom>
        </p:spPr>
      </p:pic>
      <mc:AlternateContent xmlns:mc="http://schemas.openxmlformats.org/markup-compatibility/2006" xmlns:a14="http://schemas.microsoft.com/office/drawing/2010/main">
        <mc:Choice Requires="a14">
          <p:sp>
            <p:nvSpPr>
              <p:cNvPr id="6" name="Rectangle 5"/>
              <p:cNvSpPr/>
              <p:nvPr/>
            </p:nvSpPr>
            <p:spPr>
              <a:xfrm>
                <a:off x="2496898" y="5085466"/>
                <a:ext cx="40563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mtClean="0">
                          <a:latin typeface="Cambria Math" panose="02040503050406030204" pitchFamily="18" charset="0"/>
                        </a:rPr>
                        <m:t>∆</m:t>
                      </m:r>
                      <m:r>
                        <a:rPr lang="en-US" i="0">
                          <a:latin typeface="Cambria Math" panose="02040503050406030204" pitchFamily="18" charset="0"/>
                        </a:rPr>
                        <m:t>=</m:t>
                      </m:r>
                      <m:r>
                        <a:rPr lang="en-US" i="1">
                          <a:latin typeface="Cambria Math" panose="02040503050406030204" pitchFamily="18" charset="0"/>
                        </a:rPr>
                        <m:t>𝐴𝐵</m:t>
                      </m:r>
                      <m:r>
                        <a:rPr lang="en-US" i="0">
                          <a:latin typeface="Cambria Math" panose="02040503050406030204" pitchFamily="18" charset="0"/>
                        </a:rPr>
                        <m:t>+</m:t>
                      </m:r>
                      <m:r>
                        <a:rPr lang="en-US" i="1">
                          <a:latin typeface="Cambria Math" panose="02040503050406030204" pitchFamily="18" charset="0"/>
                        </a:rPr>
                        <m:t>𝐵𝐶</m:t>
                      </m:r>
                      <m:r>
                        <a:rPr lang="en-US" i="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0">
                              <a:latin typeface="Cambria Math" panose="02040503050406030204" pitchFamily="18" charset="0"/>
                            </a:rPr>
                            <m:t>′</m:t>
                          </m:r>
                        </m:sup>
                      </m:sSup>
                      <m:r>
                        <a:rPr lang="en-US" i="1">
                          <a:latin typeface="Cambria Math" panose="02040503050406030204" pitchFamily="18" charset="0"/>
                        </a:rPr>
                        <m:t>𝐵</m:t>
                      </m:r>
                      <m:r>
                        <a:rPr lang="en-US" i="0">
                          <a:latin typeface="Cambria Math" panose="02040503050406030204" pitchFamily="18" charset="0"/>
                        </a:rPr>
                        <m:t>+</m:t>
                      </m:r>
                      <m:r>
                        <a:rPr lang="en-US" i="1">
                          <a:latin typeface="Cambria Math" panose="02040503050406030204" pitchFamily="18" charset="0"/>
                        </a:rPr>
                        <m:t>𝐵𝐶</m:t>
                      </m:r>
                      <m:r>
                        <a:rPr lang="en-US" i="0">
                          <a:latin typeface="Cambria Math" panose="02040503050406030204" pitchFamily="18" charset="0"/>
                        </a:rPr>
                        <m:t>=</m:t>
                      </m:r>
                      <m:r>
                        <a:rPr lang="en-US" b="0" i="0" smtClean="0">
                          <a:latin typeface="Cambria Math" panose="02040503050406030204" pitchFamily="18" charset="0"/>
                        </a:rPr>
                        <m:t>4</m:t>
                      </m:r>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0">
                              <a:latin typeface="Cambria Math" panose="02040503050406030204" pitchFamily="18" charset="0"/>
                            </a:rPr>
                            <m:t>1</m:t>
                          </m:r>
                        </m:sub>
                      </m:sSub>
                      <m:r>
                        <a:rPr lang="en-US" i="1">
                          <a:latin typeface="Cambria Math" panose="02040503050406030204" pitchFamily="18" charset="0"/>
                        </a:rPr>
                        <m:t>𝑐𝑜𝑠</m:t>
                      </m:r>
                      <m:r>
                        <a:rPr lang="en-US" i="1">
                          <a:latin typeface="Cambria Math" panose="02040503050406030204" pitchFamily="18" charset="0"/>
                        </a:rPr>
                        <m:t>𝜑</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2496898" y="5085466"/>
                <a:ext cx="4056302" cy="369332"/>
              </a:xfrm>
              <a:prstGeom prst="rect">
                <a:avLst/>
              </a:prstGeom>
              <a:blipFill rotWithShape="0">
                <a:blip r:embed="rId3"/>
                <a:stretch>
                  <a:fillRect b="-8197"/>
                </a:stretch>
              </a:blipFill>
            </p:spPr>
            <p:txBody>
              <a:bodyPr/>
              <a:lstStyle/>
              <a:p>
                <a:r>
                  <a:rPr lang="en-US">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29144" r="30306"/>
          <a:stretch/>
        </p:blipFill>
        <p:spPr>
          <a:xfrm>
            <a:off x="1109903" y="4251399"/>
            <a:ext cx="6830291" cy="793602"/>
          </a:xfrm>
          <a:prstGeom prst="rect">
            <a:avLst/>
          </a:prstGeom>
        </p:spPr>
      </p:pic>
    </p:spTree>
    <p:extLst>
      <p:ext uri="{BB962C8B-B14F-4D97-AF65-F5344CB8AC3E}">
        <p14:creationId xmlns:p14="http://schemas.microsoft.com/office/powerpoint/2010/main" val="174699663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6932"/>
          </a:xfrm>
        </p:spPr>
        <p:txBody>
          <a:bodyPr/>
          <a:lstStyle/>
          <a:p>
            <a:r>
              <a:rPr lang="en-US" sz="3600" dirty="0"/>
              <a:t>K-</a:t>
            </a:r>
            <a:r>
              <a:rPr lang="el-GR" sz="3600" dirty="0"/>
              <a:t>β </a:t>
            </a:r>
            <a:r>
              <a:rPr lang="en-US" sz="3600" dirty="0"/>
              <a:t>circle</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6</a:t>
            </a:fld>
            <a:endParaRPr lang="en-US"/>
          </a:p>
        </p:txBody>
      </p:sp>
      <p:pic>
        <p:nvPicPr>
          <p:cNvPr id="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0981" y="2083144"/>
            <a:ext cx="6715125" cy="43243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77421" y="805218"/>
            <a:ext cx="8761863" cy="1631216"/>
          </a:xfrm>
          <a:prstGeom prst="rect">
            <a:avLst/>
          </a:prstGeom>
          <a:noFill/>
        </p:spPr>
        <p:txBody>
          <a:bodyPr wrap="square" rtlCol="0">
            <a:spAutoFit/>
          </a:bodyPr>
          <a:lstStyle/>
          <a:p>
            <a:pPr marL="342900" indent="-342900">
              <a:buFont typeface="Wingdings" panose="05000000000000000000" pitchFamily="2" charset="2"/>
              <a:buChar char="v"/>
            </a:pPr>
            <a:r>
              <a:rPr lang="en-US" sz="2000" dirty="0"/>
              <a:t>Field does not zero on the boundary → Evanescent wave → Inaccuracy in situating the null → Finding K and </a:t>
            </a:r>
            <a:r>
              <a:rPr lang="el-GR" sz="2000" dirty="0"/>
              <a:t>β</a:t>
            </a:r>
            <a:r>
              <a:rPr lang="en-US" sz="2000" dirty="0"/>
              <a:t> → accuracy in situating</a:t>
            </a:r>
          </a:p>
          <a:p>
            <a:pPr marL="342900" indent="-342900">
              <a:buFont typeface="Wingdings" panose="05000000000000000000" pitchFamily="2" charset="2"/>
              <a:buChar char="v"/>
            </a:pPr>
            <a:r>
              <a:rPr lang="en-US" sz="2000" dirty="0"/>
              <a:t>Critical Angle </a:t>
            </a:r>
          </a:p>
          <a:p>
            <a:pPr marL="342900" indent="-342900">
              <a:buFont typeface="Wingdings" panose="05000000000000000000" pitchFamily="2" charset="2"/>
              <a:buChar char="v"/>
            </a:pPr>
            <a:r>
              <a:rPr lang="en-US" sz="2000" dirty="0"/>
              <a:t>The range of allowed values of  </a:t>
            </a:r>
            <a:r>
              <a:rPr lang="el-GR" sz="2000" dirty="0"/>
              <a:t>β</a:t>
            </a:r>
            <a:r>
              <a:rPr lang="en-US" sz="2000" dirty="0"/>
              <a:t> is </a:t>
            </a:r>
            <a:r>
              <a:rPr lang="en-US" sz="2000" dirty="0">
                <a:solidFill>
                  <a:srgbClr val="FF0000"/>
                </a:solidFill>
              </a:rPr>
              <a:t>limited </a:t>
            </a:r>
          </a:p>
          <a:p>
            <a:pPr marL="342900" indent="-342900">
              <a:buFont typeface="Wingdings" panose="05000000000000000000" pitchFamily="2" charset="2"/>
              <a:buChar char="v"/>
            </a:pPr>
            <a:endParaRPr lang="en-US" sz="20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96088" y="2090387"/>
            <a:ext cx="2717377" cy="910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5336" y="2423626"/>
            <a:ext cx="2266032" cy="3776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4733" y="5167024"/>
            <a:ext cx="2570378" cy="7620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6"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20602" y="5060769"/>
            <a:ext cx="2673024" cy="105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Connector 4"/>
          <p:cNvCxnSpPr/>
          <p:nvPr/>
        </p:nvCxnSpPr>
        <p:spPr>
          <a:xfrm>
            <a:off x="6188765" y="3273287"/>
            <a:ext cx="0" cy="1113183"/>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89951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a:stretch/>
        </p:blipFill>
        <p:spPr bwMode="auto">
          <a:xfrm>
            <a:off x="2900856" y="1434454"/>
            <a:ext cx="5801710" cy="5234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lstStyle/>
          <a:p>
            <a:pPr rtl="0"/>
            <a:r>
              <a:rPr lang="en-US" sz="2400" dirty="0"/>
              <a:t>Changes to the parameters of the TM2 mode in a slab optical guide with respect to its core thickness</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7</a:t>
            </a:fld>
            <a:endParaRPr lang="en-US"/>
          </a:p>
        </p:txBody>
      </p:sp>
      <p:sp>
        <p:nvSpPr>
          <p:cNvPr id="5" name="TextBox 4"/>
          <p:cNvSpPr txBox="1"/>
          <p:nvPr/>
        </p:nvSpPr>
        <p:spPr>
          <a:xfrm>
            <a:off x="173422" y="2412124"/>
            <a:ext cx="2727434" cy="2308324"/>
          </a:xfrm>
          <a:prstGeom prst="rect">
            <a:avLst/>
          </a:prstGeom>
          <a:noFill/>
        </p:spPr>
        <p:txBody>
          <a:bodyPr wrap="square" rtlCol="0">
            <a:spAutoFit/>
          </a:bodyPr>
          <a:lstStyle/>
          <a:p>
            <a:pPr algn="just"/>
            <a:r>
              <a:rPr lang="en-US" dirty="0"/>
              <a:t>the </a:t>
            </a:r>
            <a:r>
              <a:rPr lang="en-US" dirty="0">
                <a:solidFill>
                  <a:srgbClr val="FF0000"/>
                </a:solidFill>
              </a:rPr>
              <a:t>decrease in p2 </a:t>
            </a:r>
            <a:r>
              <a:rPr lang="en-US" dirty="0"/>
              <a:t>is much </a:t>
            </a:r>
            <a:r>
              <a:rPr lang="en-US" dirty="0">
                <a:solidFill>
                  <a:srgbClr val="FF0000"/>
                </a:solidFill>
              </a:rPr>
              <a:t>slower</a:t>
            </a:r>
            <a:r>
              <a:rPr lang="en-US" dirty="0"/>
              <a:t> than the decrease in d itself</a:t>
            </a:r>
          </a:p>
          <a:p>
            <a:pPr algn="just"/>
            <a:r>
              <a:rPr lang="en-US" dirty="0"/>
              <a:t>(keep in mind that V and d are linearly related) so that the value of K2 in fact increases</a:t>
            </a:r>
          </a:p>
          <a:p>
            <a:pPr algn="just"/>
            <a:r>
              <a:rPr lang="en-US" dirty="0"/>
              <a:t>with a decrease in d.</a:t>
            </a:r>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444" y="1604798"/>
            <a:ext cx="1095375" cy="495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451609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28948"/>
          </a:xfrm>
        </p:spPr>
        <p:txBody>
          <a:bodyPr/>
          <a:lstStyle/>
          <a:p>
            <a:r>
              <a:rPr lang="en-US" sz="3600" dirty="0"/>
              <a:t>Effective index of refraction</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412" y="1731472"/>
            <a:ext cx="981075"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2413" y="2344811"/>
            <a:ext cx="1762125"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5071" y="3139953"/>
            <a:ext cx="990600" cy="533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5"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0084" y="4426493"/>
            <a:ext cx="790575" cy="581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6"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0084" y="3880905"/>
            <a:ext cx="1295400" cy="428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7"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2257" y="1203636"/>
            <a:ext cx="4933950"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8" name="Picture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2413" y="5166452"/>
            <a:ext cx="1238250" cy="352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a:off x="797442" y="2073349"/>
            <a:ext cx="10632" cy="34455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2259586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 Modes</a:t>
            </a:r>
          </a:p>
        </p:txBody>
      </p:sp>
      <p:sp>
        <p:nvSpPr>
          <p:cNvPr id="4" name="Slide Number Placeholder 3"/>
          <p:cNvSpPr>
            <a:spLocks noGrp="1"/>
          </p:cNvSpPr>
          <p:nvPr>
            <p:ph type="sldNum" sz="quarter" idx="12"/>
          </p:nvPr>
        </p:nvSpPr>
        <p:spPr/>
        <p:txBody>
          <a:bodyPr/>
          <a:lstStyle/>
          <a:p>
            <a:pPr>
              <a:defRPr/>
            </a:pPr>
            <a:fld id="{AC188F75-C5B7-4FE5-9674-E41EA0486378}" type="slidenum">
              <a:rPr lang="ar-SA" smtClean="0"/>
              <a:pPr>
                <a:defRPr/>
              </a:pPr>
              <a:t>9</a:t>
            </a:fld>
            <a:endParaRPr lang="en-US"/>
          </a:p>
        </p:txBody>
      </p:sp>
      <p:pic>
        <p:nvPicPr>
          <p:cNvPr id="6146" name="Picture 2" descr="E:\Mohamad\دانشگاه\دانشگاه شهید بهشتی\IOC\1.gif"/>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256" r="24346"/>
          <a:stretch/>
        </p:blipFill>
        <p:spPr bwMode="auto">
          <a:xfrm>
            <a:off x="4940489" y="1769660"/>
            <a:ext cx="3835021" cy="3810000"/>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942" y="1624857"/>
            <a:ext cx="4254547" cy="10607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0622" y="3210218"/>
            <a:ext cx="2139744" cy="4644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331" y="3721329"/>
            <a:ext cx="2711832" cy="608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3163326" y="3256295"/>
            <a:ext cx="2009175" cy="923330"/>
          </a:xfrm>
          <a:prstGeom prst="rect">
            <a:avLst/>
          </a:prstGeom>
          <a:noFill/>
        </p:spPr>
        <p:txBody>
          <a:bodyPr wrap="square" rtlCol="0">
            <a:spAutoFit/>
          </a:bodyPr>
          <a:lstStyle/>
          <a:p>
            <a:r>
              <a:rPr lang="en-US" dirty="0"/>
              <a:t>Even TM mode</a:t>
            </a:r>
          </a:p>
          <a:p>
            <a:endParaRPr lang="en-US" dirty="0"/>
          </a:p>
          <a:p>
            <a:r>
              <a:rPr lang="en-US" dirty="0"/>
              <a:t>Odd TM mode</a:t>
            </a:r>
          </a:p>
        </p:txBody>
      </p:sp>
    </p:spTree>
    <p:extLst>
      <p:ext uri="{BB962C8B-B14F-4D97-AF65-F5344CB8AC3E}">
        <p14:creationId xmlns:p14="http://schemas.microsoft.com/office/powerpoint/2010/main" val="36526782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B Titr"/>
      </a:majorFont>
      <a:minorFont>
        <a:latin typeface="Arial"/>
        <a:ea typeface=""/>
        <a:cs typeface="Lotu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746</Words>
  <Application>Microsoft Office PowerPoint</Application>
  <PresentationFormat>On-screen Show (4:3)</PresentationFormat>
  <Paragraphs>85</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B Titr</vt:lpstr>
      <vt:lpstr>Cambria Math</vt:lpstr>
      <vt:lpstr>Lotus</vt:lpstr>
      <vt:lpstr>Wingdings</vt:lpstr>
      <vt:lpstr>Default Design</vt:lpstr>
      <vt:lpstr>Equation</vt:lpstr>
      <vt:lpstr>TM modes  Field  distributions </vt:lpstr>
      <vt:lpstr>Example</vt:lpstr>
      <vt:lpstr>Decomposition in to two component plane waves</vt:lpstr>
      <vt:lpstr>Decomposition in to two component plane waves</vt:lpstr>
      <vt:lpstr>PowerPoint Presentation</vt:lpstr>
      <vt:lpstr>K-β circle</vt:lpstr>
      <vt:lpstr>Changes to the parameters of the TM2 mode in a slab optical guide with respect to its core thickness</vt:lpstr>
      <vt:lpstr>Effective index of refraction</vt:lpstr>
      <vt:lpstr>TE Modes</vt:lpstr>
      <vt:lpstr>Modified Ray Model Method</vt:lpstr>
      <vt:lpstr>Asymmetric waveguide</vt:lpstr>
      <vt:lpstr>An asymmetric optical guide</vt:lpstr>
      <vt:lpstr>PowerPoint Presentation</vt:lpstr>
      <vt:lpstr>Next, an approximate expression for the Characteristic Equation</vt:lpstr>
      <vt:lpstr>(a) The total number of possible modes:</vt:lpstr>
      <vt:lpstr>(b) The conditions for a single mode guide.</vt:lpstr>
      <vt:lpstr>PowerPoint Presentation</vt:lpstr>
      <vt:lpstr>(d) The correlation of the region of β with the field pattern and directions of propagation of the component plane waves.</vt:lpstr>
    </vt:vector>
  </TitlesOfParts>
  <Company>Photonics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ParsaNasab</dc:creator>
  <cp:lastModifiedBy>Parsa</cp:lastModifiedBy>
  <cp:revision>727</cp:revision>
  <dcterms:created xsi:type="dcterms:W3CDTF">2007-08-10T11:42:26Z</dcterms:created>
  <dcterms:modified xsi:type="dcterms:W3CDTF">2022-04-09T04:17:00Z</dcterms:modified>
</cp:coreProperties>
</file>