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5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C779-4908-42F2-8E48-7BECC21E979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CC357-7BB1-4368-87A9-1BA95860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8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CC357-7BB1-4368-87A9-1BA958607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2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457200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5400" dirty="0" smtClean="0">
                <a:solidFill>
                  <a:srgbClr val="FFFF00"/>
                </a:solidFill>
                <a:cs typeface="B Titr" panose="00000700000000000000" pitchFamily="2" charset="-78"/>
              </a:rPr>
              <a:t>طراحی </a:t>
            </a:r>
            <a:r>
              <a:rPr lang="fa-IR" sz="5400" dirty="0">
                <a:solidFill>
                  <a:srgbClr val="FFFF00"/>
                </a:solidFill>
                <a:cs typeface="B Titr" panose="00000700000000000000" pitchFamily="2" charset="-78"/>
              </a:rPr>
              <a:t>ادوات مجتمع </a:t>
            </a:r>
            <a:r>
              <a:rPr lang="fa-IR" sz="5400" dirty="0" smtClean="0">
                <a:solidFill>
                  <a:srgbClr val="FFFF00"/>
                </a:solidFill>
                <a:cs typeface="B Titr" panose="00000700000000000000" pitchFamily="2" charset="-78"/>
              </a:rPr>
              <a:t>نوری</a:t>
            </a:r>
          </a:p>
          <a:p>
            <a:pPr rtl="1"/>
            <a:endParaRPr lang="fa-IR" sz="5400" dirty="0">
              <a:solidFill>
                <a:srgbClr val="FFFF00"/>
              </a:solidFill>
              <a:cs typeface="B Titr" panose="00000700000000000000" pitchFamily="2" charset="-78"/>
            </a:endParaRPr>
          </a:p>
          <a:p>
            <a:pPr rtl="1"/>
            <a:r>
              <a:rPr lang="fa-IR" sz="3200" dirty="0" smtClean="0">
                <a:solidFill>
                  <a:srgbClr val="FFFF00"/>
                </a:solidFill>
                <a:cs typeface="B Titr" panose="00000700000000000000" pitchFamily="2" charset="-78"/>
              </a:rPr>
              <a:t>طراحی میکروکاواک</a:t>
            </a:r>
            <a:endParaRPr lang="en-US" sz="32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56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629400" cy="1143000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solidFill>
                  <a:srgbClr val="FFFF00"/>
                </a:solidFill>
                <a:cs typeface="B Titr" panose="00000700000000000000" pitchFamily="2" charset="-78"/>
              </a:rPr>
              <a:t>طیف مولکول فوتونیکی مختلف</a:t>
            </a:r>
            <a:endParaRPr lang="en-US" sz="28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cs typeface="B Nazanin" pitchFamily="2" charset="-78"/>
              </a:rPr>
              <a:t>10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11266" name="Picture 2" descr="3-1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105400" y="1295400"/>
            <a:ext cx="3298825" cy="262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3-1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105400" y="4088114"/>
            <a:ext cx="3298825" cy="2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27657" y="4486492"/>
            <a:ext cx="3607128" cy="1828800"/>
            <a:chOff x="1149856" y="1693777"/>
            <a:chExt cx="3607128" cy="1828800"/>
          </a:xfrm>
        </p:grpSpPr>
        <p:sp>
          <p:nvSpPr>
            <p:cNvPr id="6" name="Oval 5"/>
            <p:cNvSpPr/>
            <p:nvPr/>
          </p:nvSpPr>
          <p:spPr>
            <a:xfrm>
              <a:off x="1149856" y="1693777"/>
              <a:ext cx="1828800" cy="18288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11064" y="1783080"/>
              <a:ext cx="1645920" cy="164592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27657" y="1693777"/>
            <a:ext cx="3058488" cy="1828800"/>
            <a:chOff x="1302256" y="4486492"/>
            <a:chExt cx="3058488" cy="1828800"/>
          </a:xfrm>
        </p:grpSpPr>
        <p:sp>
          <p:nvSpPr>
            <p:cNvPr id="11" name="Oval 10"/>
            <p:cNvSpPr/>
            <p:nvPr/>
          </p:nvSpPr>
          <p:spPr>
            <a:xfrm>
              <a:off x="1302256" y="4486492"/>
              <a:ext cx="1828800" cy="182880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63464" y="4852252"/>
              <a:ext cx="1097280" cy="10972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0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629400" cy="1143000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solidFill>
                  <a:srgbClr val="FFFF00"/>
                </a:solidFill>
                <a:cs typeface="B Titr" panose="00000700000000000000" pitchFamily="2" charset="-78"/>
              </a:rPr>
              <a:t>مشخصه های طراحی</a:t>
            </a:r>
            <a:endParaRPr lang="en-US" sz="28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solidFill>
                  <a:schemeClr val="bg1"/>
                </a:solidFill>
                <a:cs typeface="B Nazanin" pitchFamily="2" charset="-78"/>
              </a:rPr>
              <a:t>11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30722" name="Picture 2" descr="Table 4-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" y="1447800"/>
            <a:ext cx="759739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2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629400" cy="385763"/>
          </a:xfrm>
        </p:spPr>
        <p:txBody>
          <a:bodyPr>
            <a:normAutofit fontScale="90000"/>
          </a:bodyPr>
          <a:lstStyle/>
          <a:p>
            <a:pPr rtl="1"/>
            <a:r>
              <a:rPr lang="fa-IR" sz="2000" dirty="0" smtClean="0">
                <a:solidFill>
                  <a:srgbClr val="FFFF00"/>
                </a:solidFill>
                <a:cs typeface="B Titr" panose="00000700000000000000" pitchFamily="2" charset="-78"/>
              </a:rPr>
              <a:t>مشخصه های طراحی</a:t>
            </a:r>
            <a:endParaRPr lang="en-US" sz="20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cs typeface="B Nazanin" pitchFamily="2" charset="-78"/>
              </a:rPr>
              <a:t>2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22530" name="Picture 2" descr="Table 4-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513456"/>
            <a:ext cx="7284948" cy="6268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629400" cy="792162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solidFill>
                  <a:srgbClr val="FFFF00"/>
                </a:solidFill>
                <a:cs typeface="B Titr" panose="00000700000000000000" pitchFamily="2" charset="-78"/>
              </a:rPr>
              <a:t>طراحی مشدد ریز قرص</a:t>
            </a:r>
            <a:endParaRPr lang="en-US" sz="28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763814"/>
            <a:ext cx="3111792" cy="76200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2000" b="1" dirty="0">
                <a:solidFill>
                  <a:schemeClr val="bg1"/>
                </a:solidFill>
                <a:cs typeface="B Titr" panose="00000700000000000000" pitchFamily="2" charset="-78"/>
              </a:rPr>
              <a:t>اطلاعات اولیه فیزیکی برای طراحی</a:t>
            </a:r>
            <a:r>
              <a:rPr lang="ar-SA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 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cs typeface="B Nazanin" pitchFamily="2" charset="-78"/>
              </a:rPr>
              <a:t>3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23554" name="Picture 2" descr="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1" y="1752600"/>
            <a:ext cx="411160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 descr="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1"/>
            <a:ext cx="3091047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4619298"/>
            <a:ext cx="3345923" cy="1363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مشخصه های که باید تعیین شوند:</a:t>
            </a:r>
          </a:p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ضخامت لایه </a:t>
            </a:r>
            <a:r>
              <a:rPr lang="en-US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(t)</a:t>
            </a:r>
            <a:endParaRPr lang="fa-IR" sz="2000" b="1" dirty="0" smtClean="0">
              <a:solidFill>
                <a:schemeClr val="bg1"/>
              </a:solidFill>
              <a:cs typeface="B Titr" panose="000007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شعاع قرص </a:t>
            </a:r>
            <a:r>
              <a:rPr lang="en-US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(a)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68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629400" cy="563562"/>
          </a:xfrm>
        </p:spPr>
        <p:txBody>
          <a:bodyPr>
            <a:normAutofit/>
          </a:bodyPr>
          <a:lstStyle/>
          <a:p>
            <a:pPr rtl="1"/>
            <a:r>
              <a:rPr lang="fa-IR" sz="2000" dirty="0">
                <a:solidFill>
                  <a:srgbClr val="FFFF00"/>
                </a:solidFill>
                <a:cs typeface="B Titr" panose="00000700000000000000" pitchFamily="2" charset="-78"/>
              </a:rPr>
              <a:t>طراحی مشدد ریز </a:t>
            </a:r>
            <a:r>
              <a:rPr lang="fa-IR" sz="2000" dirty="0" smtClean="0">
                <a:solidFill>
                  <a:srgbClr val="FFFF00"/>
                </a:solidFill>
                <a:cs typeface="B Titr" panose="00000700000000000000" pitchFamily="2" charset="-78"/>
              </a:rPr>
              <a:t>قرص – تعیین ضخامت </a:t>
            </a:r>
            <a:endParaRPr lang="en-US" sz="20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1628" y="696310"/>
            <a:ext cx="2100646" cy="762000"/>
          </a:xfrm>
        </p:spPr>
        <p:txBody>
          <a:bodyPr>
            <a:normAutofit fontScale="700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حجم مدی</a:t>
            </a:r>
          </a:p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ضریب همپوشانی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cs typeface="B Nazanin" pitchFamily="2" charset="-78"/>
              </a:rPr>
              <a:t>4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24578" name="Picture 2" descr="4-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50427"/>
            <a:ext cx="4419600" cy="517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4-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4303" y="1447800"/>
            <a:ext cx="2915297" cy="258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4-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1" y="4191000"/>
            <a:ext cx="2912668" cy="24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838200"/>
            <a:ext cx="2862646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20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ضخامت مناسب: 1-2 میکرون </a:t>
            </a:r>
          </a:p>
        </p:txBody>
      </p:sp>
    </p:spTree>
    <p:extLst>
      <p:ext uri="{BB962C8B-B14F-4D97-AF65-F5344CB8AC3E}">
        <p14:creationId xmlns:p14="http://schemas.microsoft.com/office/powerpoint/2010/main" val="42574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629400" cy="1143000"/>
          </a:xfrm>
        </p:spPr>
        <p:txBody>
          <a:bodyPr>
            <a:normAutofit/>
          </a:bodyPr>
          <a:lstStyle/>
          <a:p>
            <a:pPr rtl="1"/>
            <a:r>
              <a:rPr lang="fa-IR" sz="2400" dirty="0">
                <a:solidFill>
                  <a:srgbClr val="FFFF00"/>
                </a:solidFill>
                <a:cs typeface="B Titr" panose="00000700000000000000" pitchFamily="2" charset="-78"/>
              </a:rPr>
              <a:t>طراحی مشدد ریز قرص – تعیین ضخامت </a:t>
            </a:r>
            <a:endParaRPr lang="en-US" sz="24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6934200" cy="990599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cs typeface="B Titr" panose="00000700000000000000" pitchFamily="2" charset="-78"/>
              </a:rPr>
              <a:t>اتلاف ناشی از پراکندگی بر حسب ضخامت </a:t>
            </a:r>
            <a:endParaRPr lang="fa-IR" sz="2000" b="1" dirty="0" smtClean="0">
              <a:solidFill>
                <a:schemeClr val="bg1"/>
              </a:solidFill>
              <a:cs typeface="B Titr" panose="000007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 sz="2000" b="1" dirty="0">
                <a:solidFill>
                  <a:schemeClr val="bg1"/>
                </a:solidFill>
                <a:cs typeface="B Titr" panose="00000700000000000000" pitchFamily="2" charset="-78"/>
              </a:rPr>
              <a:t>مقادیر ضریب شکست مؤثر برای مدهای مرتبه اول</a:t>
            </a:r>
            <a:r>
              <a:rPr lang="en-US" sz="2000" b="1" dirty="0">
                <a:solidFill>
                  <a:schemeClr val="bg1"/>
                </a:solidFill>
                <a:cs typeface="B Titr" panose="00000700000000000000" pitchFamily="2" charset="-78"/>
              </a:rPr>
              <a:t>TE </a:t>
            </a:r>
            <a:r>
              <a:rPr lang="ar-SA" sz="2000" b="1" dirty="0">
                <a:solidFill>
                  <a:schemeClr val="bg1"/>
                </a:solidFill>
                <a:cs typeface="B Titr" panose="00000700000000000000" pitchFamily="2" charset="-78"/>
              </a:rPr>
              <a:t>و </a:t>
            </a:r>
            <a:r>
              <a:rPr lang="en-US" sz="2000" b="1" dirty="0">
                <a:solidFill>
                  <a:schemeClr val="bg1"/>
                </a:solidFill>
                <a:cs typeface="B Titr" panose="00000700000000000000" pitchFamily="2" charset="-78"/>
              </a:rPr>
              <a:t>TM </a:t>
            </a:r>
            <a:r>
              <a:rPr lang="ar-SA" sz="2000" b="1" dirty="0">
                <a:solidFill>
                  <a:schemeClr val="bg1"/>
                </a:solidFill>
                <a:cs typeface="B Titr" panose="00000700000000000000" pitchFamily="2" charset="-78"/>
              </a:rPr>
              <a:t>بر حسب ضخامت  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cs typeface="B Nazanin" pitchFamily="2" charset="-78"/>
              </a:rPr>
              <a:t>5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25602" name="Picture 2" descr="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3753879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 descr="4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02" y="2514601"/>
            <a:ext cx="4184848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00400" y="5715000"/>
            <a:ext cx="2862646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20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ضخامت مناسب: 2میکرون </a:t>
            </a:r>
          </a:p>
        </p:txBody>
      </p:sp>
    </p:spTree>
    <p:extLst>
      <p:ext uri="{BB962C8B-B14F-4D97-AF65-F5344CB8AC3E}">
        <p14:creationId xmlns:p14="http://schemas.microsoft.com/office/powerpoint/2010/main" val="5707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629400" cy="1143000"/>
          </a:xfrm>
        </p:spPr>
        <p:txBody>
          <a:bodyPr>
            <a:normAutofit/>
          </a:bodyPr>
          <a:lstStyle/>
          <a:p>
            <a:pPr rtl="1"/>
            <a:r>
              <a:rPr lang="fa-IR" sz="2800" dirty="0">
                <a:solidFill>
                  <a:srgbClr val="FFFF00"/>
                </a:solidFill>
                <a:cs typeface="B Titr" panose="00000700000000000000" pitchFamily="2" charset="-78"/>
              </a:rPr>
              <a:t>طراحی مشدد ریز قرص – تعیین </a:t>
            </a:r>
            <a:r>
              <a:rPr lang="fa-IR" sz="2800" dirty="0" smtClean="0">
                <a:solidFill>
                  <a:srgbClr val="FFFF00"/>
                </a:solidFill>
                <a:cs typeface="B Titr" panose="00000700000000000000" pitchFamily="2" charset="-78"/>
              </a:rPr>
              <a:t>شعاع ریز قرص</a:t>
            </a:r>
            <a:endParaRPr lang="en-US" sz="28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0"/>
            <a:ext cx="4419600" cy="609599"/>
          </a:xfrm>
        </p:spPr>
        <p:txBody>
          <a:bodyPr>
            <a:normAutofit fontScale="70000" lnSpcReduction="2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2000" b="1" dirty="0">
                <a:solidFill>
                  <a:schemeClr val="bg1"/>
                </a:solidFill>
                <a:cs typeface="B Titr" panose="00000700000000000000" pitchFamily="2" charset="-78"/>
              </a:rPr>
              <a:t>ميزان اتلاف ناشي از پراكندگي سطحي بر حسب شعاع ريز قرص </a:t>
            </a:r>
            <a:r>
              <a:rPr lang="ar-SA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 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cs typeface="B Nazanin" pitchFamily="2" charset="-78"/>
              </a:rPr>
              <a:t>6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26626" name="Picture 2" descr="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2" y="1858962"/>
            <a:ext cx="2995178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4-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2" y="4343400"/>
            <a:ext cx="2995178" cy="248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4-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1828800"/>
            <a:ext cx="417512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81622" y="4191000"/>
            <a:ext cx="182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rgbClr val="FF0000"/>
                </a:solidFill>
                <a:cs typeface="B Titr" panose="00000700000000000000" pitchFamily="2" charset="-78"/>
              </a:rPr>
              <a:t>موجبر</a:t>
            </a:r>
            <a:endParaRPr lang="en-US" sz="1800" dirty="0" smtClean="0">
              <a:solidFill>
                <a:srgbClr val="FF0000"/>
              </a:solidFill>
              <a:cs typeface="B Titr" panose="00000700000000000000" pitchFamily="2" charset="-78"/>
            </a:endParaRPr>
          </a:p>
          <a:p>
            <a:pPr rtl="1"/>
            <a:r>
              <a:rPr lang="en-US" sz="1800" dirty="0" err="1" smtClean="0">
                <a:solidFill>
                  <a:srgbClr val="FF0000"/>
                </a:solidFill>
                <a:cs typeface="B Titr" panose="00000700000000000000" pitchFamily="2" charset="-78"/>
              </a:rPr>
              <a:t>Δn</a:t>
            </a:r>
            <a:r>
              <a:rPr lang="en-US" sz="1800" dirty="0" smtClean="0">
                <a:solidFill>
                  <a:srgbClr val="FF0000"/>
                </a:solidFill>
                <a:cs typeface="B Titr" panose="00000700000000000000" pitchFamily="2" charset="-78"/>
              </a:rPr>
              <a:t>=0.01</a:t>
            </a:r>
            <a:endParaRPr lang="en-US" sz="1800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81622" y="1676400"/>
            <a:ext cx="1828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rgbClr val="FF0000"/>
                </a:solidFill>
                <a:cs typeface="B Titr" panose="00000700000000000000" pitchFamily="2" charset="-78"/>
              </a:rPr>
              <a:t>موجبر </a:t>
            </a:r>
            <a:r>
              <a:rPr lang="en-US" sz="1800" dirty="0" smtClean="0">
                <a:solidFill>
                  <a:srgbClr val="FF0000"/>
                </a:solidFill>
                <a:cs typeface="B Titr" panose="00000700000000000000" pitchFamily="2" charset="-78"/>
              </a:rPr>
              <a:t>SU-8 </a:t>
            </a:r>
            <a:r>
              <a:rPr lang="en-US" sz="1800" dirty="0" err="1" smtClean="0">
                <a:solidFill>
                  <a:srgbClr val="FF0000"/>
                </a:solidFill>
                <a:cs typeface="B Titr" panose="00000700000000000000" pitchFamily="2" charset="-78"/>
              </a:rPr>
              <a:t>Δn</a:t>
            </a:r>
            <a:r>
              <a:rPr lang="en-US" sz="1800" dirty="0" smtClean="0">
                <a:solidFill>
                  <a:srgbClr val="FF0000"/>
                </a:solidFill>
                <a:cs typeface="B Titr" panose="00000700000000000000" pitchFamily="2" charset="-78"/>
              </a:rPr>
              <a:t>=0.6</a:t>
            </a:r>
            <a:endParaRPr lang="en-US" sz="1800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4992414"/>
            <a:ext cx="3382360" cy="117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None/>
            </a:pPr>
            <a:r>
              <a:rPr lang="fa-IR" sz="2000" b="1" dirty="0" smtClean="0">
                <a:solidFill>
                  <a:srgbClr val="FFFF00"/>
                </a:solidFill>
                <a:cs typeface="B Titr" panose="00000700000000000000" pitchFamily="2" charset="-78"/>
              </a:rPr>
              <a:t>ضخامت مناسب: 2میکرون</a:t>
            </a:r>
            <a:endParaRPr lang="en-US" sz="2000" b="1" dirty="0" smtClean="0">
              <a:solidFill>
                <a:srgbClr val="FFFF00"/>
              </a:solidFill>
              <a:cs typeface="B Titr" panose="00000700000000000000" pitchFamily="2" charset="-78"/>
            </a:endParaRPr>
          </a:p>
          <a:p>
            <a:pPr marL="0" indent="0" algn="ctr" rtl="1">
              <a:lnSpc>
                <a:spcPct val="150000"/>
              </a:lnSpc>
              <a:buNone/>
            </a:pPr>
            <a:r>
              <a:rPr lang="fa-IR" sz="2000" b="1" dirty="0" smtClean="0">
                <a:solidFill>
                  <a:srgbClr val="FFFF00"/>
                </a:solidFill>
                <a:cs typeface="B Titr" panose="00000700000000000000" pitchFamily="2" charset="-78"/>
              </a:rPr>
              <a:t>شعاع مناسب: 20-40 میکرون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02388" y="1371600"/>
            <a:ext cx="1398011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Font typeface="Arial" pitchFamily="34" charset="0"/>
              <a:buNone/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اتلاف خمش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93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629400" cy="955675"/>
          </a:xfrm>
        </p:spPr>
        <p:txBody>
          <a:bodyPr>
            <a:normAutofit/>
          </a:bodyPr>
          <a:lstStyle/>
          <a:p>
            <a:pPr rtl="1"/>
            <a:r>
              <a:rPr lang="fa-IR" sz="2800" dirty="0">
                <a:solidFill>
                  <a:srgbClr val="FFFF00"/>
                </a:solidFill>
                <a:cs typeface="B Titr" panose="00000700000000000000" pitchFamily="2" charset="-78"/>
              </a:rPr>
              <a:t>طراحي ليزر زير حلقه</a:t>
            </a:r>
            <a:endParaRPr lang="en-US" sz="28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143000"/>
            <a:ext cx="2286000" cy="45720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تعیین پهنای موجبر حلقه</a:t>
            </a:r>
            <a:r>
              <a:rPr lang="en-US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(w)</a:t>
            </a:r>
            <a:r>
              <a:rPr lang="ar-SA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 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cs typeface="B Nazanin" pitchFamily="2" charset="-78"/>
              </a:rPr>
              <a:t>7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27650" name="Picture 2" descr="4-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1600200"/>
            <a:ext cx="1840515" cy="177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 descr="4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34" y="1524000"/>
            <a:ext cx="327556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717" y="5944915"/>
            <a:ext cx="3733800" cy="876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2000" b="1" dirty="0">
                <a:solidFill>
                  <a:schemeClr val="bg1"/>
                </a:solidFill>
                <a:cs typeface="B Titr" panose="00000700000000000000" pitchFamily="2" charset="-78"/>
              </a:rPr>
              <a:t>توزيع شدت مد مرتبه اول در سطح مقطع موجبر ريز حلقه با پهناي 5/0، 1 و 2 ميكرون به ترتيب از بالا به پايين. 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27652" name="Picture 4" descr="4-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57" y="4267200"/>
            <a:ext cx="3429000" cy="229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5800" y="3530025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ريز </a:t>
            </a:r>
            <a:r>
              <a:rPr lang="fa-IR" sz="1600" dirty="0" smtClean="0">
                <a:solidFill>
                  <a:schemeClr val="bg1"/>
                </a:solidFill>
                <a:cs typeface="B Titr" panose="00000700000000000000" pitchFamily="2" charset="-78"/>
              </a:rPr>
              <a:t>حلقههاي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با پهناي 2 ميكرون و بالاتر با ريز قرص همسان خود از لحاظ مد نوساني ليزري تفاوتي ندارند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91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629400" cy="1143000"/>
          </a:xfrm>
        </p:spPr>
        <p:txBody>
          <a:bodyPr>
            <a:normAutofit/>
          </a:bodyPr>
          <a:lstStyle/>
          <a:p>
            <a:pPr rtl="1"/>
            <a:r>
              <a:rPr lang="fa-IR" sz="2800" dirty="0">
                <a:solidFill>
                  <a:srgbClr val="FFFF00"/>
                </a:solidFill>
                <a:cs typeface="B Titr" panose="00000700000000000000" pitchFamily="2" charset="-78"/>
              </a:rPr>
              <a:t>طراحي ليزر زير </a:t>
            </a:r>
            <a:r>
              <a:rPr lang="fa-IR" sz="2800" dirty="0" smtClean="0">
                <a:solidFill>
                  <a:srgbClr val="FFFF00"/>
                </a:solidFill>
                <a:cs typeface="B Titr" panose="00000700000000000000" pitchFamily="2" charset="-78"/>
              </a:rPr>
              <a:t>حلقه- اتلاف پراکندگی سطحی</a:t>
            </a:r>
            <a:endParaRPr lang="en-US" sz="28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473" y="2625725"/>
            <a:ext cx="3733800" cy="3124199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پراکنگی سطحی با شدت نور بر مرز مشدد متناسب است.</a:t>
            </a:r>
          </a:p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اتلاف پراکندگی سطحی کم کردن پهنا را محدود می کند.</a:t>
            </a:r>
          </a:p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FF00"/>
                </a:solidFill>
                <a:cs typeface="B Titr" panose="00000700000000000000" pitchFamily="2" charset="-78"/>
              </a:rPr>
              <a:t>اتلاف پراکندگی مدهای عرضی مرتبه بالا را حذف می کند (تک مد عرضی)</a:t>
            </a:r>
            <a:endParaRPr lang="en-US" sz="2400" b="1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cs typeface="B Nazanin" pitchFamily="2" charset="-78"/>
              </a:rPr>
              <a:t>8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28674" name="Picture 2" descr="4-1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441738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84334"/>
              </p:ext>
            </p:extLst>
          </p:nvPr>
        </p:nvGraphicFramePr>
        <p:xfrm>
          <a:off x="4860925" y="1789113"/>
          <a:ext cx="39020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" name="Equation" r:id="rId4" imgW="2590560" imgH="431640" progId="Equation.DSMT4">
                  <p:embed/>
                </p:oleObj>
              </mc:Choice>
              <mc:Fallback>
                <p:oleObj name="Equation" r:id="rId4" imgW="25905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1789113"/>
                        <a:ext cx="39020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5715000"/>
            <a:ext cx="2862646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20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پهنای مناسب: 1میکرون </a:t>
            </a:r>
          </a:p>
        </p:txBody>
      </p:sp>
    </p:spTree>
    <p:extLst>
      <p:ext uri="{BB962C8B-B14F-4D97-AF65-F5344CB8AC3E}">
        <p14:creationId xmlns:p14="http://schemas.microsoft.com/office/powerpoint/2010/main" val="35103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629400" cy="1143000"/>
          </a:xfrm>
        </p:spPr>
        <p:txBody>
          <a:bodyPr>
            <a:normAutofit/>
          </a:bodyPr>
          <a:lstStyle/>
          <a:p>
            <a:pPr rtl="1"/>
            <a:r>
              <a:rPr lang="fa-IR" sz="2800" dirty="0">
                <a:solidFill>
                  <a:srgbClr val="FFFF00"/>
                </a:solidFill>
                <a:cs typeface="B Titr" panose="00000700000000000000" pitchFamily="2" charset="-78"/>
              </a:rPr>
              <a:t>طراحي ليزر تك </a:t>
            </a:r>
            <a:r>
              <a:rPr lang="fa-IR" sz="2800" dirty="0" smtClean="0">
                <a:solidFill>
                  <a:srgbClr val="FFFF00"/>
                </a:solidFill>
                <a:cs typeface="B Titr" panose="00000700000000000000" pitchFamily="2" charset="-78"/>
              </a:rPr>
              <a:t>مد-مولکول فوتونیکی</a:t>
            </a:r>
            <a:endParaRPr lang="en-US" sz="2800" dirty="0">
              <a:solidFill>
                <a:srgbClr val="FFFF00"/>
              </a:solidFill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914400"/>
            <a:ext cx="5414962" cy="1142999"/>
          </a:xfrm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تعیین نسبت شعاع دو حلقه←</a:t>
            </a:r>
            <a:r>
              <a:rPr lang="en-US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FSR</a:t>
            </a: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←تک مد طولی زیر نمودار بهره</a:t>
            </a:r>
          </a:p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تعیین فاصله دو حلقه</a:t>
            </a:r>
            <a:r>
              <a:rPr lang="ar-SA" sz="20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 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6625" y="0"/>
            <a:ext cx="58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cs typeface="B Nazanin" pitchFamily="2" charset="-78"/>
              </a:rPr>
              <a:t>9</a:t>
            </a:r>
            <a:endParaRPr lang="en-US" altLang="en-US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pic>
        <p:nvPicPr>
          <p:cNvPr id="29698" name="Picture 2" descr="4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37544"/>
            <a:ext cx="2900183" cy="22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4-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96567"/>
            <a:ext cx="3391849" cy="234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4-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53910"/>
            <a:ext cx="3207061" cy="24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55524"/>
              </p:ext>
            </p:extLst>
          </p:nvPr>
        </p:nvGraphicFramePr>
        <p:xfrm>
          <a:off x="6664363" y="2590800"/>
          <a:ext cx="2327237" cy="81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6" imgW="1333440" imgH="469800" progId="Equation.DSMT4">
                  <p:embed/>
                </p:oleObj>
              </mc:Choice>
              <mc:Fallback>
                <p:oleObj name="Equation" r:id="rId6" imgW="133344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63" y="2590800"/>
                        <a:ext cx="2327237" cy="819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0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264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مشخصه های طراحی</vt:lpstr>
      <vt:lpstr>طراحی مشدد ریز قرص</vt:lpstr>
      <vt:lpstr>طراحی مشدد ریز قرص – تعیین ضخامت </vt:lpstr>
      <vt:lpstr>طراحی مشدد ریز قرص – تعیین ضخامت </vt:lpstr>
      <vt:lpstr>طراحی مشدد ریز قرص – تعیین شعاع ریز قرص</vt:lpstr>
      <vt:lpstr>طراحي ليزر زير حلقه</vt:lpstr>
      <vt:lpstr>طراحي ليزر زير حلقه- اتلاف پراکندگی سطحی</vt:lpstr>
      <vt:lpstr>طراحي ليزر تك مد-مولکول فوتونیکی</vt:lpstr>
      <vt:lpstr>طیف مولکول فوتونیکی مختلف</vt:lpstr>
      <vt:lpstr>مشخصه های طراحی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270</cp:revision>
  <dcterms:created xsi:type="dcterms:W3CDTF">2006-08-16T00:00:00Z</dcterms:created>
  <dcterms:modified xsi:type="dcterms:W3CDTF">2017-05-21T09:11:45Z</dcterms:modified>
</cp:coreProperties>
</file>