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3300"/>
    <a:srgbClr val="0000CC"/>
    <a:srgbClr val="006000"/>
    <a:srgbClr val="006600"/>
    <a:srgbClr val="0066CC"/>
    <a:srgbClr val="4D4D4D"/>
    <a:srgbClr val="2929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6841" autoAdjust="0"/>
  </p:normalViewPr>
  <p:slideViewPr>
    <p:cSldViewPr snapToGrid="0">
      <p:cViewPr>
        <p:scale>
          <a:sx n="70" d="100"/>
          <a:sy n="70" d="100"/>
        </p:scale>
        <p:origin x="-123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B0F0EAB-A16E-4EE5-BCF6-F527EA4870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0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2A65F1ED-1098-4F25-9B36-A53BE0285A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E5EFB-6433-47C0-9365-683A471C5D44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9714-79C1-40EB-992F-D1901DD075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0C6A-7A06-472E-8F79-28A1D157A799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19B4-3B98-40A5-BA66-70FABA757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6C4F-EDF8-44A3-861A-D082252BBEDB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34BCF-5526-45D9-B6AE-A535585337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B6DE-E80A-4B1E-AFEE-B5DDB3BF49F1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8F75-C5B7-4FE5-9674-E41EA04863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42CF-9E61-4E35-94B1-9FE18E537DF5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5CCB3-0ADA-40C8-A096-7987F9D585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8B6F-374E-48D4-B2B5-F10C7D70B679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C800-2D0B-4437-92E2-A11EE9D77B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3C99-3809-4FD8-AA8C-58D178434EA5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89B4B-674C-4940-82AF-03CF5A153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E448-CDC4-45CB-812E-AF45C8357F7F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E5C5B-7405-469C-818B-470E2A0D9B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F41BC-C200-45C0-B69A-34367BF0DC64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9218-7CC3-44D1-854D-D7FC3BE29F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498A-E56D-4070-A2E0-920042DDEBC6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5A45-895E-4E80-9370-5D1E86A8459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64F6-2444-41BE-AB03-E99628019B9A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E2D9-58FF-44D1-B21A-CEA0152F38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9D04062-FF8D-4402-9BD6-122E13BE37D9}" type="datetime1">
              <a:rPr lang="en-US"/>
              <a:pPr>
                <a:defRPr/>
              </a:pPr>
              <a:t>5/22/2017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000">
                <a:cs typeface="+mn-cs"/>
              </a:defRPr>
            </a:lvl1pPr>
          </a:lstStyle>
          <a:p>
            <a:pPr>
              <a:defRPr/>
            </a:pPr>
            <a:fld id="{79AF442A-FA2F-4559-9336-800CAD1C3A0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5pPr>
      <a:lvl6pPr marL="4572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6pPr>
      <a:lvl7pPr marL="9144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7pPr>
      <a:lvl8pPr marL="13716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8pPr>
      <a:lvl9pPr marL="18288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87" y="227592"/>
            <a:ext cx="5268035" cy="641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90" y="44328"/>
            <a:ext cx="2766767" cy="1001482"/>
          </a:xfrm>
        </p:spPr>
        <p:txBody>
          <a:bodyPr/>
          <a:lstStyle/>
          <a:p>
            <a:pPr algn="l" rtl="0"/>
            <a:r>
              <a:rPr lang="en-US" sz="2800" dirty="0" smtClean="0"/>
              <a:t>Multilayer Waveguides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722" y="4077768"/>
            <a:ext cx="367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values of A and B are obtained </a:t>
            </a:r>
            <a:r>
              <a:rPr lang="en-US" dirty="0" smtClean="0"/>
              <a:t>by </a:t>
            </a:r>
            <a:r>
              <a:rPr lang="en-US" dirty="0"/>
              <a:t>solving the </a:t>
            </a:r>
            <a:r>
              <a:rPr lang="en-US" dirty="0" smtClean="0"/>
              <a:t>simultaneous above Equations:</a:t>
            </a: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7" y="979438"/>
            <a:ext cx="3568890" cy="85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5" y="2041177"/>
            <a:ext cx="1030406" cy="49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53" y="1953925"/>
            <a:ext cx="1243734" cy="67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2" y="2701397"/>
            <a:ext cx="3104866" cy="67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12" y="3594996"/>
            <a:ext cx="1540308" cy="30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1" y="5144848"/>
            <a:ext cx="4374108" cy="72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4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Amplitude Distribution in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Coupled </a:t>
            </a:r>
            <a:r>
              <a:rPr lang="en-US" sz="3200" dirty="0"/>
              <a:t>Slab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1" y="1634538"/>
            <a:ext cx="8407021" cy="300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0" y="4900207"/>
            <a:ext cx="3300269" cy="131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0737"/>
            <a:ext cx="3575713" cy="176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5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7" y="427844"/>
            <a:ext cx="7391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7" y="1912751"/>
            <a:ext cx="22193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36" y="1912751"/>
            <a:ext cx="31146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3" y="3109886"/>
            <a:ext cx="4516058" cy="146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2" y="4935715"/>
            <a:ext cx="5416384" cy="14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795" y="2711668"/>
            <a:ext cx="1502604" cy="105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795" y="3842109"/>
            <a:ext cx="1730990" cy="155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922" y="5431512"/>
            <a:ext cx="2209320" cy="104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95" y="1746913"/>
            <a:ext cx="6108816" cy="483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40" y="629138"/>
            <a:ext cx="1533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5940" y="6443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length of the transfer of the energy is called the transfer length.</a:t>
            </a:r>
          </a:p>
        </p:txBody>
      </p:sp>
    </p:spTree>
    <p:extLst>
      <p:ext uri="{BB962C8B-B14F-4D97-AF65-F5344CB8AC3E}">
        <p14:creationId xmlns:p14="http://schemas.microsoft.com/office/powerpoint/2010/main" val="25915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4855"/>
          </a:xfrm>
        </p:spPr>
        <p:txBody>
          <a:bodyPr/>
          <a:lstStyle/>
          <a:p>
            <a:r>
              <a:rPr lang="en-US" sz="3200" dirty="0"/>
              <a:t>Graded-index Planar </a:t>
            </a:r>
            <a:r>
              <a:rPr lang="en-US" sz="3200" dirty="0" smtClean="0"/>
              <a:t>Waveguides</a:t>
            </a:r>
            <a:br>
              <a:rPr lang="en-US" sz="3200" dirty="0" smtClean="0"/>
            </a:br>
            <a:r>
              <a:rPr lang="en-US" sz="3200" dirty="0"/>
              <a:t>Multi-layer approximation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18" y="1562469"/>
            <a:ext cx="4813464" cy="170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960" y="3496078"/>
            <a:ext cx="5146781" cy="265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40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51" y="158099"/>
            <a:ext cx="3513303" cy="16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06" y="1844049"/>
            <a:ext cx="5441238" cy="48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7" y="2443387"/>
            <a:ext cx="2411886" cy="100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743" y="631742"/>
            <a:ext cx="29176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Graded-index </a:t>
            </a:r>
            <a:r>
              <a:rPr lang="en-US" sz="3200" dirty="0"/>
              <a:t>channel waveguide.</a:t>
            </a:r>
          </a:p>
        </p:txBody>
      </p:sp>
    </p:spTree>
    <p:extLst>
      <p:ext uri="{BB962C8B-B14F-4D97-AF65-F5344CB8AC3E}">
        <p14:creationId xmlns:p14="http://schemas.microsoft.com/office/powerpoint/2010/main" val="23801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07" y="64826"/>
            <a:ext cx="3063922" cy="912717"/>
          </a:xfrm>
        </p:spPr>
        <p:txBody>
          <a:bodyPr/>
          <a:lstStyle/>
          <a:p>
            <a:r>
              <a:rPr lang="en-US" sz="2800" dirty="0" smtClean="0"/>
              <a:t>Simple Planar Waveguide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22" y="174008"/>
            <a:ext cx="5537196" cy="375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1" y="3797051"/>
            <a:ext cx="5084431" cy="94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5" y="5686008"/>
            <a:ext cx="3681731" cy="96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73" y="5912209"/>
            <a:ext cx="994652" cy="48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5" y="4859925"/>
            <a:ext cx="3355856" cy="74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24" y="5057988"/>
            <a:ext cx="1013701" cy="46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5491" y="1703969"/>
            <a:ext cx="3310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fields in the bottom layer</a:t>
            </a:r>
          </a:p>
          <a:p>
            <a:r>
              <a:rPr lang="en-US" dirty="0"/>
              <a:t>as well as in the top layer are unbounded </a:t>
            </a:r>
            <a:r>
              <a:rPr lang="en-US" dirty="0" smtClean="0"/>
              <a:t>waves.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83" y="130195"/>
            <a:ext cx="3661014" cy="91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90" y="1070810"/>
            <a:ext cx="563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40" y="3261328"/>
            <a:ext cx="4196899" cy="141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5" y="4680969"/>
            <a:ext cx="5191650" cy="86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81831" y="2444996"/>
            <a:ext cx="6053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order that </a:t>
            </a:r>
            <a:r>
              <a:rPr lang="en-US" dirty="0" err="1" smtClean="0"/>
              <a:t>Hy</a:t>
            </a:r>
            <a:r>
              <a:rPr lang="en-US" dirty="0" smtClean="0"/>
              <a:t>(0) </a:t>
            </a:r>
            <a:r>
              <a:rPr lang="en-US" dirty="0"/>
              <a:t>and </a:t>
            </a:r>
            <a:r>
              <a:rPr lang="en-US" dirty="0" err="1" smtClean="0"/>
              <a:t>Hy</a:t>
            </a:r>
            <a:r>
              <a:rPr lang="en-US" dirty="0" smtClean="0"/>
              <a:t>(2d) </a:t>
            </a:r>
            <a:r>
              <a:rPr lang="en-US" dirty="0"/>
              <a:t>have nonzero solutions, the determinant has to be zero.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967" y="5558815"/>
            <a:ext cx="7697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Thus, the first factor </a:t>
            </a:r>
            <a:r>
              <a:rPr lang="en-US" b="1" dirty="0" smtClean="0"/>
              <a:t>is </a:t>
            </a:r>
            <a:r>
              <a:rPr lang="en-US" b="1" dirty="0"/>
              <a:t>the characteristic equation for the even </a:t>
            </a:r>
            <a:r>
              <a:rPr lang="en-US" b="1" dirty="0" smtClean="0"/>
              <a:t>TM modes </a:t>
            </a:r>
            <a:r>
              <a:rPr lang="en-US" b="1" dirty="0"/>
              <a:t>and the second, for the odd TM modes.</a:t>
            </a:r>
          </a:p>
        </p:txBody>
      </p:sp>
    </p:spTree>
    <p:extLst>
      <p:ext uri="{BB962C8B-B14F-4D97-AF65-F5344CB8AC3E}">
        <p14:creationId xmlns:p14="http://schemas.microsoft.com/office/powerpoint/2010/main" val="753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228"/>
          </a:xfrm>
        </p:spPr>
        <p:txBody>
          <a:bodyPr/>
          <a:lstStyle/>
          <a:p>
            <a:pPr rtl="0"/>
            <a:r>
              <a:rPr lang="en-US" sz="2800" dirty="0" smtClean="0"/>
              <a:t>An (N-1)layer </a:t>
            </a:r>
            <a:r>
              <a:rPr lang="en-US" sz="2800" dirty="0"/>
              <a:t>guide in unbounded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010646"/>
            <a:ext cx="44100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9" y="1944096"/>
            <a:ext cx="6136659" cy="10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9" y="4093861"/>
            <a:ext cx="3848669" cy="85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68" y="4093861"/>
            <a:ext cx="1638584" cy="84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38" y="4952010"/>
            <a:ext cx="70294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3080" y="3152001"/>
            <a:ext cx="78201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event that a particular mode that has an evanescent wave in the </a:t>
            </a:r>
            <a:r>
              <a:rPr lang="en-US" dirty="0" err="1"/>
              <a:t>ith</a:t>
            </a:r>
            <a:r>
              <a:rPr lang="en-US" dirty="0"/>
              <a:t> layer </a:t>
            </a:r>
            <a:r>
              <a:rPr lang="en-US" dirty="0" err="1" smtClean="0"/>
              <a:t>isdesired</a:t>
            </a:r>
            <a:r>
              <a:rPr lang="en-US" dirty="0"/>
              <a:t>, the transmission matrix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layer has to </a:t>
            </a:r>
            <a:r>
              <a:rPr lang="en-US" dirty="0" smtClean="0"/>
              <a:t>be derived </a:t>
            </a:r>
            <a:r>
              <a:rPr lang="en-US" dirty="0"/>
              <a:t>in </a:t>
            </a:r>
            <a:r>
              <a:rPr lang="en-US" dirty="0" smtClean="0"/>
              <a:t>a similar </a:t>
            </a:r>
            <a:r>
              <a:rPr lang="en-US" dirty="0"/>
              <a:t>manner </a:t>
            </a:r>
            <a:r>
              <a:rPr lang="en-US" dirty="0" smtClean="0"/>
              <a:t>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2" y="1311537"/>
            <a:ext cx="602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1" y="2378337"/>
            <a:ext cx="4019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12" y="3273687"/>
            <a:ext cx="41338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37" y="5079213"/>
            <a:ext cx="5817500" cy="77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44" y="5734613"/>
            <a:ext cx="14573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53" y="5760631"/>
            <a:ext cx="16954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4118" y="758048"/>
            <a:ext cx="7523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connect the field starting from the first layer up </a:t>
            </a:r>
            <a:r>
              <a:rPr lang="en-US" dirty="0" smtClean="0"/>
              <a:t>the (N-1)</a:t>
            </a:r>
            <a:r>
              <a:rPr lang="en-US" dirty="0" err="1" smtClean="0"/>
              <a:t>st</a:t>
            </a:r>
            <a:r>
              <a:rPr lang="en-US" dirty="0" smtClean="0"/>
              <a:t> </a:t>
            </a:r>
            <a:r>
              <a:rPr lang="en-US" dirty="0"/>
              <a:t>layer </a:t>
            </a:r>
            <a:r>
              <a:rPr lang="en-US" dirty="0" smtClean="0"/>
              <a:t>gives: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5297" y="470604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Thus, the characteristic equation </a:t>
            </a:r>
            <a:r>
              <a:rPr lang="en-US" dirty="0" smtClean="0"/>
              <a:t>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9" y="614146"/>
            <a:ext cx="5197229" cy="58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2" y="151809"/>
            <a:ext cx="8229600" cy="380455"/>
          </a:xfrm>
        </p:spPr>
        <p:txBody>
          <a:bodyPr/>
          <a:lstStyle/>
          <a:p>
            <a:r>
              <a:rPr lang="en-US" sz="2400" dirty="0"/>
              <a:t>Transmission Matrix Method (Symmetric Guide)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1" y="815834"/>
            <a:ext cx="3525193" cy="48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1" y="1298370"/>
            <a:ext cx="1743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1" y="2257425"/>
            <a:ext cx="1447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7" y="2088946"/>
            <a:ext cx="1530585" cy="6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27" y="2776548"/>
            <a:ext cx="1866183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" y="4402291"/>
            <a:ext cx="3505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4" y="3712369"/>
            <a:ext cx="2086661" cy="49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74" y="2426174"/>
            <a:ext cx="56292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22" y="3690154"/>
            <a:ext cx="3990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73" y="4537880"/>
            <a:ext cx="39528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57" y="5609229"/>
            <a:ext cx="3175903" cy="98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28" y="328150"/>
            <a:ext cx="5627678" cy="202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0848" y="576113"/>
            <a:ext cx="2872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characteristic equation for the </a:t>
            </a:r>
            <a:r>
              <a:rPr lang="en-US" sz="2400" b="1" dirty="0" smtClean="0"/>
              <a:t>Even TM </a:t>
            </a:r>
            <a:r>
              <a:rPr lang="en-US" sz="2400" b="1" dirty="0"/>
              <a:t>modes</a:t>
            </a:r>
          </a:p>
        </p:txBody>
      </p:sp>
    </p:spTree>
    <p:extLst>
      <p:ext uri="{BB962C8B-B14F-4D97-AF65-F5344CB8AC3E}">
        <p14:creationId xmlns:p14="http://schemas.microsoft.com/office/powerpoint/2010/main" val="33153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33" y="3304750"/>
            <a:ext cx="3952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35" y="4420525"/>
            <a:ext cx="39433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941" y="5548797"/>
            <a:ext cx="2789937" cy="79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1613" y="141968"/>
            <a:ext cx="6849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the characteristic equation for the </a:t>
            </a:r>
            <a:r>
              <a:rPr lang="en-US" sz="2800" b="1" dirty="0" smtClean="0"/>
              <a:t>Odd TM </a:t>
            </a:r>
            <a:r>
              <a:rPr lang="en-US" sz="2800" b="1" dirty="0"/>
              <a:t>modes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31" y="1096075"/>
            <a:ext cx="5627678" cy="202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87" y="532261"/>
            <a:ext cx="5131006" cy="297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5" y="936766"/>
            <a:ext cx="246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1" y="2719388"/>
            <a:ext cx="1409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" y="2986088"/>
            <a:ext cx="3775242" cy="110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1" y="4204364"/>
            <a:ext cx="1590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7" y="4594889"/>
            <a:ext cx="46101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47" y="3747093"/>
            <a:ext cx="3810929" cy="275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966"/>
            <a:ext cx="3739487" cy="103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0532" y="242036"/>
            <a:ext cx="2272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9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B Titr"/>
      </a:majorFont>
      <a:minorFont>
        <a:latin typeface="Arial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12998</TotalTime>
  <Words>211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Multilayer Waveguides</vt:lpstr>
      <vt:lpstr>Simple Planar Waveguide</vt:lpstr>
      <vt:lpstr>PowerPoint Presentation</vt:lpstr>
      <vt:lpstr>An (N-1)layer guide in unbounded space</vt:lpstr>
      <vt:lpstr>PowerPoint Presentation</vt:lpstr>
      <vt:lpstr>Transmission Matrix Method (Symmetric Guide)</vt:lpstr>
      <vt:lpstr>PowerPoint Presentation</vt:lpstr>
      <vt:lpstr>PowerPoint Presentation</vt:lpstr>
      <vt:lpstr>PowerPoint Presentation</vt:lpstr>
      <vt:lpstr>Amplitude Distribution in the  Coupled Slab Guide</vt:lpstr>
      <vt:lpstr>PowerPoint Presentation</vt:lpstr>
      <vt:lpstr>PowerPoint Presentation</vt:lpstr>
      <vt:lpstr>Graded-index Planar Waveguides Multi-layer approximation</vt:lpstr>
      <vt:lpstr>PowerPoint Presentation</vt:lpstr>
    </vt:vector>
  </TitlesOfParts>
  <Company>Photonics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ParsaNasab</dc:creator>
  <cp:lastModifiedBy>Mohammad</cp:lastModifiedBy>
  <cp:revision>723</cp:revision>
  <dcterms:created xsi:type="dcterms:W3CDTF">2007-08-10T11:42:26Z</dcterms:created>
  <dcterms:modified xsi:type="dcterms:W3CDTF">2017-05-23T09:24:33Z</dcterms:modified>
</cp:coreProperties>
</file>