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23" r:id="rId2"/>
    <p:sldId id="332" r:id="rId3"/>
    <p:sldId id="343" r:id="rId4"/>
    <p:sldId id="342" r:id="rId5"/>
    <p:sldId id="333" r:id="rId6"/>
    <p:sldId id="338" r:id="rId7"/>
    <p:sldId id="324" r:id="rId8"/>
    <p:sldId id="341" r:id="rId9"/>
    <p:sldId id="331" r:id="rId10"/>
    <p:sldId id="340" r:id="rId11"/>
    <p:sldId id="326" r:id="rId12"/>
    <p:sldId id="330" r:id="rId13"/>
    <p:sldId id="335" r:id="rId14"/>
    <p:sldId id="336" r:id="rId15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3300"/>
    <a:srgbClr val="0000CC"/>
    <a:srgbClr val="006000"/>
    <a:srgbClr val="006600"/>
    <a:srgbClr val="0066CC"/>
    <a:srgbClr val="4D4D4D"/>
    <a:srgbClr val="2929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6841" autoAdjust="0"/>
  </p:normalViewPr>
  <p:slideViewPr>
    <p:cSldViewPr snapToGrid="0">
      <p:cViewPr>
        <p:scale>
          <a:sx n="100" d="100"/>
          <a:sy n="100" d="100"/>
        </p:scale>
        <p:origin x="96" y="-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2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3B0F0EAB-A16E-4EE5-BCF6-F527EA48705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90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4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7855 0 0,'0'0'856'0'0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4:5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21 3223 0 0,'0'-21'9846'0'0,"-2"35"-8904"0"0,-1 23-1212 0 0,20 299 2050 0 0,-15-320-1689 0 0,0-1 0 0 0,2 0 1 0 0,4 15-1 0 0,-1-14 129 0 0,-6-15-209 0 0,0 3 7 0 0,1-1 1 0 0,-1 0-1 0 0,1 0 1 0 0,0 0-1 0 0,0 0 1 0 0,5 5-1 0 0,-6-7 19 0 0,0 1 1 0 0,1 0-1 0 0,-1-1 0 0 0,1 0 0 0 0,-1 1 1 0 0,1-1-1 0 0,0 0 0 0 0,0 0 1 0 0,-1 0-1 0 0,1 0 0 0 0,0 0 0 0 0,0 0 1 0 0,0 0-1 0 0,0-1 0 0 0,0 1 1 0 0,0-1-1 0 0,0 1 0 0 0,0-1 1 0 0,0 0-1 0 0,0 0 0 0 0,0 0 0 0 0,0 0 1 0 0,0 0-1 0 0,1 0 0 0 0,3-1 1 0 0,3-2 147 0 0,-1-1 1 0 0,1 1-1 0 0,0-1 1 0 0,15-10-1 0 0,-21 11-717 0 0,0 1 0 0 0,0-1 0 0 0,0 0-1 0 0,0 0 1 0 0,-1 0 0 0 0,1 0 0 0 0,-1 0 0 0 0,0-1-1 0 0,0 1 1 0 0,0-1 0 0 0,2-3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4:5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71 1839 0 0,'-5'0'11546'0'0,"6"0"-11340"0"0,150-25 3222 0 0,-131 22-3036 0 0,-5 2-169 0 0,0-1 0 0 0,0-1 1 0 0,0-1-1 0 0,21-8 0 0 0,-26 8-112 0 0,-3 1-32 0 0,0 0 0 0 0,0 0 0 0 0,0 1-1 0 0,0 0 1 0 0,9-1 0 0 0,-14 3-167 0 0,0 0 0 0 0,-1 0 0 0 0,1 0 0 0 0,0 0-1 0 0,-1 0 1 0 0,1 0 0 0 0,0 1 0 0 0,0-1 0 0 0,-1 0 0 0 0,1 1 0 0 0,-1 0-1 0 0,1-1 1 0 0,0 1 0 0 0,-1 0 0 0 0,1 0 0 0 0,-1 0 0 0 0,3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4:58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 2759 0 0,'0'0'3470'0'0,"-13"-3"1495"0"0,12 7-4971 0 0,-1 0 0 0 0,1-1 0 0 0,0 1 0 0 0,0 0 0 0 0,0 0 0 0 0,0 0 0 0 0,1-1 0 0 0,0 1-1 0 0,0 0 1 0 0,0 6 0 0 0,29 129 6 0 0,-23-86 110 0 0,1 101-1 0 0,-7-146-53 0 0,-1-1 24 0 0,0 0 8 0 0,0-5-33 0 0,1 1 0 0 0,-1-1 0 0 0,0 1 0 0 0,0-1 0 0 0,0 1 1 0 0,-2 4-1 0 0,1-5-2 0 0,1 1 0 0 0,0 0 0 0 0,-1 0 0 0 0,1 0 0 0 0,1 1 1 0 0,-1-1-1 0 0,0 0 0 0 0,1 0 0 0 0,-1 7 0 0 0,1-4-53 0 0,2 0 0 0 0,1 1 0 0 0,0-2 11 0 0,-1-4 32 0 0,2 1-22 0 0,3 0 76 0 0,0 0 0 0 0,0 0 0 0 0,0-1 0 0 0,0 0 1 0 0,0 0-1 0 0,0 0 0 0 0,0-1 0 0 0,0 0 0 0 0,0-1 0 0 0,1 1 0 0 0,-1-2 1 0 0,13-2-1 0 0,-15 2-55 0 0,1 0 1 0 0,-1 0 0 0 0,0 0 0 0 0,0 0-1 0 0,0-1 1 0 0,0 0 0 0 0,0 0 0 0 0,-1 0-1 0 0,1 0 1 0 0,-1-1 0 0 0,0 0 0 0 0,0 0-1 0 0,0 0 1 0 0,-1 0 0 0 0,1-1 0 0 0,3-7-1 0 0,-3-1-791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4:58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71 1839 0 0,'-2'-3'342'0'0,"-4"-7"6915"0"0,22 12-6522 0 0,7 3-202 0 0,0-2 1 0 0,0 0 0 0 0,27 0 0 0 0,-20-2-108 0 0,-25-1-353 0 0,0 0 0 0 0,-1 0-1 0 0,1-1 1 0 0,-1 0 0 0 0,1 0 0 0 0,-1 0 0 0 0,0 0-1 0 0,6-3 1 0 0,34-18 519 0 0,-21 9-222 0 0,-21 12-351 0 0,7-4 165 0 0,0 1-1 0 0,1 0 0 0 0,-1 0 1 0 0,18-4-1 0 0,-26 8 161 0 0,7-2 118 0 0,-5 0-468 0 0,-3 1-74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5:23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89 5615 0 0,'-1'-12'256'0'0,"1"10"-6"0"0,1-6-148 0 0,-7-30 3218 0 0,3 21-1632 0 0,5 37 2055 0 0,5 33-4070 0 0,-6-39 599 0 0,12 61-272 0 0,26 85 0 0 0,-34-140 0 0 0,-3-15 0 0 0,-1-1 0 0 0,1 1 0 0 0,0 0 0 0 0,1-1 0 0 0,-1 1 0 0 0,1-1 0 0 0,0 0 0 0 0,5 7 0 0 0,-4-6 0 0 0,2-2 0 0 0,-5-2 38 0 0,0-1 0 0 0,0 1 1 0 0,0-1-1 0 0,0 1 0 0 0,0-1 0 0 0,0 1 0 0 0,0-1 0 0 0,0 0 0 0 0,0 0 0 0 0,0 0 0 0 0,0 0 1 0 0,0 0-1 0 0,0 1 0 0 0,0-2 0 0 0,0 1 0 0 0,0 0 0 0 0,0 0 0 0 0,0 0 0 0 0,0 0 0 0 0,0-1 1 0 0,0 1-1 0 0,0 0 0 0 0,0-1 0 0 0,1 0 0 0 0,2-1-79 0 0,-2 1 68 0 0,0 0-1 0 0,0-1 1 0 0,0 1-1 0 0,0-1 0 0 0,0 0 1 0 0,0 1-1 0 0,-1-1 1 0 0,1 0-1 0 0,0 0 0 0 0,-1 0 1 0 0,1 0-1 0 0,-1-1 1 0 0,0 1-1 0 0,0 0 1 0 0,0 0-1 0 0,1-5 0 0 0,2-5 70 0 0,-2 1-1 0 0,3-17 1 0 0,-2 7 40 0 0,5-23 286 0 0,-2-1 1 0 0,0-77-1 0 0,-6 120-379 0 0,-1-4-33 0 0,2 0 1046 0 0,-4 20-752 0 0,3 63-309 0 0,1-33 2 0 0,5 83-65 0 0,-4-105 51 0 0,2 1 0 0 0,0-1 0 0 0,13 34 0 0 0,-14-46 20 0 0,-1-6-16 0 0,2 3-37 0 0,-2-1-76 0 0,-1-6 108 0 0,-1 0 0 0 0,0 0 0 0 0,0 0 0 0 0,0 1 0 0 0,1-1 0 0 0,-1 0 0 0 0,0 0 0 0 0,0 0 0 0 0,1 1 0 0 0,-1-1 0 0 0,0 0 0 0 0,1 0 0 0 0,-1 0 0 0 0,0 0 0 0 0,1 0 0 0 0,-1 0 0 0 0,0 0 0 0 0,0 0 0 0 0,1 0 0 0 0,-1 0 0 0 0,0 0-1 0 0,1 0 1 0 0,-1 0 0 0 0,0 0 0 0 0,1 0 0 0 0,-1 0 0 0 0,0 0 0 0 0,1 0 0 0 0,-1 0 0 0 0,0 0 0 0 0,0 0 0 0 0,1-1 0 0 0,-1 1 0 0 0,0 0 0 0 0,0 0 0 0 0,1 0 0 0 0,-1 0 0 0 0,0-1 0 0 0,0 1 0 0 0,1-1 0 0 0,2-2 24 0 0,0 0 0 0 0,-1 0 0 0 0,1 0 0 0 0,-1-1 0 0 0,0 1 0 0 0,0-1 0 0 0,0 1 0 0 0,-1-1 0 0 0,3-8 0 0 0,1-4 27 0 0,2-19-1 0 0,-4 19 22 0 0,3-6-47 0 0,1 0 0 0 0,1 0 1 0 0,1 1-1 0 0,13-24 1 0 0,-8 17 84 0 0,15-40 0 0 0,-28 63-87 0 0,14-38 287 0 0,22-47 0 0 0,-37 89-333 0 0,0 1 1 0 0,0-1-1 0 0,0 1 0 0 0,1-1 1 0 0,-1 0-1 0 0,0 1 0 0 0,1-1 0 0 0,-1 1 1 0 0,0-1-1 0 0,1 1 0 0 0,-1 0 0 0 0,1-1 1 0 0,-1 1-1 0 0,1-1 0 0 0,-1 1 0 0 0,1 0 1 0 0,-1-1-1 0 0,1 1 0 0 0,-1 0 1 0 0,1 0-1 0 0,-1-1 0 0 0,1 1 0 0 0,0 0 1 0 0,-1 0-1 0 0,1 0 0 0 0,-1 0 0 0 0,1 0 1 0 0,0 0-1 0 0,-1 0 0 0 0,1 0 0 0 0,-1 0 1 0 0,1 0-1 0 0,0 0 0 0 0,-1 0 1 0 0,1 0-1 0 0,-1 0 0 0 0,1 0 0 0 0,0 1 1 0 0,0-1-1 0 0,4 3-1170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5:35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10 4431 0 0,'-1'-9'11120'0'0,"-1"13"-11042"0"0,0 0-1 0 0,0 0 1 0 0,1 0-1 0 0,-1 0 1 0 0,1 1-1 0 0,0-1 0 0 0,0 0 1 0 0,0 1-1 0 0,1-1 1 0 0,-1 8-1 0 0,0 5 228 0 0,1 19 0 0 0,1 24 649 0 0,0 53-386 0 0,0-83-568 0 0,0-23 11 0 0,0 8 47 0 0,-3 15-63 0 0,2-23 16 0 0,-1-1 32 0 0,1 2-33 0 0,0-2-10 0 0,0 1 0 0 0,1 0 0 0 0,2 12 0 0 0,0-3 0 0 0,0 13 0 0 0,-3-27 0 0 0,4 17 0 0 0,11 37 0 0 0,-15-56 0 0 0,1 3 0 0 0,-1 0 0 0 0,1 0 0 0 0,0 0 0 0 0,0 0 0 0 0,1 0 0 0 0,-1 0 0 0 0,3 4 0 0 0,0-2 0 0 0,-4-4 0 0 0,1 0 0 0 0,-1-1 0 0 0,1 1 0 0 0,-1 0 1 0 0,1-1-1 0 0,-1 1 0 0 0,1 0 0 0 0,0-1 0 0 0,-1 1 0 0 0,1-1 0 0 0,0 1 0 0 0,-1-1 0 0 0,1 1 0 0 0,0-1 0 0 0,0 0 0 0 0,0 1 0 0 0,-1-1 0 0 0,1 0 1 0 0,0 1-1 0 0,0-1 0 0 0,1 0 0 0 0,4 1 10 0 0,-5-1 49 0 0,7 0-12 0 0,0-1-1 0 0,0-1 1 0 0,-1 1 0 0 0,1-2-1 0 0,-1 1 1 0 0,10-5 0 0 0,20-5 33 0 0,-32 11-69 0 0,5-2 0 0 0,6-4 52 0 0,-15 7-31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0T02:45:36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3223 0 0,'0'0'6616'0'0,"6"4"-4629"0"0,27-5-164 0 0,-32 1-1633 0 0,0 0 2 0 0,8 1 162 0 0,-1-1-1 0 0,1 0 1 0 0,-1-1-1 0 0,12-1 1 0 0,-11 0-100 0 0,1 1 0 0 0,-1 0 0 0 0,15 2 0 0 0,-20-1-206 0 0,1 0-1 0 0,0-1 1 0 0,-1 1-1 0 0,1-1 1 0 0,6-1-1 0 0,-6 0 74 0 0,0 1 0 0 0,0 0-1 0 0,0 1 1 0 0,10-1-1 0 0,48 4 531 0 0,-50-1-587 0 0,-12-2 189 0 0,11 1 2870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r>
              <a:rPr lang="en-US"/>
              <a:t>sadffa</a:t>
            </a:r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2A65F1ED-1098-4F25-9B36-A53BE0285A2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990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E5EFB-6433-47C0-9365-683A471C5D44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D9714-79C1-40EB-992F-D1901DD075E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60C6A-7A06-472E-8F79-28A1D157A799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19B4-3B98-40A5-BA66-70FABA7577F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6C4F-EDF8-44A3-861A-D082252BBEDB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34BCF-5526-45D9-B6AE-A5355853378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1B6DE-E80A-4B1E-AFEE-B5DDB3BF49F1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88F75-C5B7-4FE5-9674-E41EA04863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42CF-9E61-4E35-94B1-9FE18E537DF5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CCB3-0ADA-40C8-A096-7987F9D585A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F8B6F-374E-48D4-B2B5-F10C7D70B679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FC800-2D0B-4437-92E2-A11EE9D77BA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03C99-3809-4FD8-AA8C-58D178434EA5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89B4B-674C-4940-82AF-03CF5A1530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E448-CDC4-45CB-812E-AF45C8357F7F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E5C5B-7405-469C-818B-470E2A0D9BE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F41BC-C200-45C0-B69A-34367BF0DC64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F9218-7CC3-44D1-854D-D7FC3BE29F78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0498A-E56D-4070-A2E0-920042DDEBC6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A5A45-895E-4E80-9370-5D1E86A8459A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A64F6-2444-41BE-AB03-E99628019B9A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3E2D9-58FF-44D1-B21A-CEA0152F381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E9D04062-FF8D-4402-9BD6-122E13BE37D9}" type="datetime1">
              <a:rPr lang="en-US"/>
              <a:pPr>
                <a:defRPr/>
              </a:pPr>
              <a:t>4/20/2021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defRPr sz="1000">
                <a:cs typeface="+mn-cs"/>
              </a:defRPr>
            </a:lvl1pPr>
          </a:lstStyle>
          <a:p>
            <a:pPr>
              <a:defRPr/>
            </a:pPr>
            <a:fld id="{79AF442A-FA2F-4559-9336-800CAD1C3A0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hf hdr="0" ft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5pPr>
      <a:lvl6pPr marL="4572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6pPr>
      <a:lvl7pPr marL="9144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7pPr>
      <a:lvl8pPr marL="13716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8pPr>
      <a:lvl9pPr marL="1828800" algn="ctr" rtl="1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  <a:cs typeface="B Titr" pitchFamily="2" charset="-7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119" y="233693"/>
            <a:ext cx="5883135" cy="1021901"/>
          </a:xfrm>
        </p:spPr>
        <p:txBody>
          <a:bodyPr/>
          <a:lstStyle/>
          <a:p>
            <a:pPr algn="l"/>
            <a:r>
              <a:rPr lang="en-US" sz="3600" dirty="0"/>
              <a:t>Channel Waveguides</a:t>
            </a:r>
            <a:br>
              <a:rPr lang="en-US" sz="3600" dirty="0"/>
            </a:br>
            <a:r>
              <a:rPr lang="en-US" sz="3600" b="0" dirty="0"/>
              <a:t>Rectangular Waveguide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18" y="1910692"/>
            <a:ext cx="3732663" cy="409432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Assumptions: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Difference in the indices of refraction of the cladding and the core is small so that all the guided component waves make a small angle with the z axis.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Hatched regions may be ignored without serious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002" y="267269"/>
            <a:ext cx="2506782" cy="14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636" y="2297168"/>
            <a:ext cx="4377020" cy="340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02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821" y="2714697"/>
            <a:ext cx="40576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159"/>
          </a:xfrm>
        </p:spPr>
        <p:txBody>
          <a:bodyPr/>
          <a:lstStyle/>
          <a:p>
            <a:r>
              <a:rPr lang="en-US" sz="2400" dirty="0"/>
              <a:t>normalized mode index: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317" y="2492641"/>
            <a:ext cx="4978946" cy="4085584"/>
          </a:xfrm>
        </p:spPr>
        <p:txBody>
          <a:bodyPr/>
          <a:lstStyle/>
          <a:p>
            <a:pPr algn="just"/>
            <a:r>
              <a:rPr lang="en-US" sz="1800" dirty="0"/>
              <a:t>As the effective refractive index corresponding to a confined mode is in the range ns &lt; N &lt; </a:t>
            </a:r>
            <a:r>
              <a:rPr lang="en-US" sz="1800" dirty="0" err="1"/>
              <a:t>nf</a:t>
            </a:r>
            <a:r>
              <a:rPr lang="en-US" sz="1800" dirty="0"/>
              <a:t> , the normalized mode index b is bounded to 0 &lt; b &lt; 1. </a:t>
            </a:r>
          </a:p>
          <a:p>
            <a:pPr algn="just"/>
            <a:r>
              <a:rPr lang="en-US" sz="1800" dirty="0"/>
              <a:t>The normalized film thickness V is directly connected to the relative thickness of the waveguide core (film) with respect to the working wavelength, that is, V ∝ d/λ,</a:t>
            </a:r>
          </a:p>
          <a:p>
            <a:pPr algn="just"/>
            <a:r>
              <a:rPr lang="en-US" sz="1800" dirty="0"/>
              <a:t>The asymmetry measure a is zero in the case of symmetric waveguides, and increases as the refractive index difference between the cover and substrate increases.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17" y="745864"/>
            <a:ext cx="6134166" cy="1574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254" y="961455"/>
            <a:ext cx="2915217" cy="1143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66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normalized mode index for rectangular waveguide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97" y="1538216"/>
            <a:ext cx="7010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D1F3B2-7B1D-47B4-94D8-48B9925E747A}"/>
                  </a:ext>
                </a:extLst>
              </p14:cNvPr>
              <p14:cNvContentPartPr/>
              <p14:nvPr/>
            </p14:nvContentPartPr>
            <p14:xfrm>
              <a:off x="5647200" y="596776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D1F3B2-7B1D-47B4-94D8-48B9925E74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8200" y="59587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BEB6C06-9F27-40C9-8479-01E5AF27C40B}"/>
              </a:ext>
            </a:extLst>
          </p:cNvPr>
          <p:cNvGrpSpPr/>
          <p:nvPr/>
        </p:nvGrpSpPr>
        <p:grpSpPr>
          <a:xfrm>
            <a:off x="3705720" y="2286040"/>
            <a:ext cx="150480" cy="189720"/>
            <a:chOff x="3705720" y="2286040"/>
            <a:chExt cx="15048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CEA785-879C-4D4E-9227-E9365FC8EB1B}"/>
                    </a:ext>
                  </a:extLst>
                </p14:cNvPr>
                <p14:cNvContentPartPr/>
                <p14:nvPr/>
              </p14:nvContentPartPr>
              <p14:xfrm>
                <a:off x="3783840" y="2286040"/>
                <a:ext cx="72360" cy="18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CEA785-879C-4D4E-9227-E9365FC8EB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74840" y="2277040"/>
                  <a:ext cx="90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37A96BB-4A4E-4F85-B7F9-45321E60AA68}"/>
                    </a:ext>
                  </a:extLst>
                </p14:cNvPr>
                <p14:cNvContentPartPr/>
                <p14:nvPr/>
              </p14:nvContentPartPr>
              <p14:xfrm>
                <a:off x="3705720" y="2319880"/>
                <a:ext cx="130320" cy="2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37A96BB-4A4E-4F85-B7F9-45321E60AA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97080" y="2311240"/>
                  <a:ext cx="14796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E429E0-9547-4920-9F4C-D2B4087DCF0D}"/>
              </a:ext>
            </a:extLst>
          </p:cNvPr>
          <p:cNvGrpSpPr/>
          <p:nvPr/>
        </p:nvGrpSpPr>
        <p:grpSpPr>
          <a:xfrm>
            <a:off x="4440480" y="5409400"/>
            <a:ext cx="130680" cy="184680"/>
            <a:chOff x="4440480" y="5409400"/>
            <a:chExt cx="13068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8825AD-CC90-4A7D-8E3D-41E43CFA6E79}"/>
                    </a:ext>
                  </a:extLst>
                </p14:cNvPr>
                <p14:cNvContentPartPr/>
                <p14:nvPr/>
              </p14:nvContentPartPr>
              <p14:xfrm>
                <a:off x="4489440" y="5409400"/>
                <a:ext cx="81720" cy="18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8825AD-CC90-4A7D-8E3D-41E43CFA6E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0800" y="5400400"/>
                  <a:ext cx="9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FEFDCA-FB75-46BF-AF11-BD266394393A}"/>
                    </a:ext>
                  </a:extLst>
                </p14:cNvPr>
                <p14:cNvContentPartPr/>
                <p14:nvPr/>
              </p14:nvContentPartPr>
              <p14:xfrm>
                <a:off x="4440480" y="5470240"/>
                <a:ext cx="128880" cy="2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FEFDCA-FB75-46BF-AF11-BD26639439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31840" y="5461240"/>
                  <a:ext cx="14652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E8DC98-D091-429E-AC87-FB2C26E3707B}"/>
                  </a:ext>
                </a:extLst>
              </p14:cNvPr>
              <p14:cNvContentPartPr/>
              <p14:nvPr/>
            </p14:nvContentPartPr>
            <p14:xfrm>
              <a:off x="2658120" y="2926840"/>
              <a:ext cx="166320" cy="17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E8DC98-D091-429E-AC87-FB2C26E370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9120" y="2918200"/>
                <a:ext cx="18396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1C2A330-6D7E-42CB-895A-67E6488E3966}"/>
              </a:ext>
            </a:extLst>
          </p:cNvPr>
          <p:cNvGrpSpPr/>
          <p:nvPr/>
        </p:nvGrpSpPr>
        <p:grpSpPr>
          <a:xfrm>
            <a:off x="3050880" y="2915680"/>
            <a:ext cx="116640" cy="212760"/>
            <a:chOff x="3050880" y="2915680"/>
            <a:chExt cx="11664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00868B-0F20-4053-BC9D-815AB94E0A91}"/>
                    </a:ext>
                  </a:extLst>
                </p14:cNvPr>
                <p14:cNvContentPartPr/>
                <p14:nvPr/>
              </p14:nvContentPartPr>
              <p14:xfrm>
                <a:off x="3095160" y="2915680"/>
                <a:ext cx="72360" cy="212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00868B-0F20-4053-BC9D-815AB94E0A9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86160" y="2907040"/>
                  <a:ext cx="900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D5C48B-8CE8-49CB-A1E6-45A3B8F117BB}"/>
                    </a:ext>
                  </a:extLst>
                </p14:cNvPr>
                <p14:cNvContentPartPr/>
                <p14:nvPr/>
              </p14:nvContentPartPr>
              <p14:xfrm>
                <a:off x="3050880" y="2985520"/>
                <a:ext cx="110160" cy="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D5C48B-8CE8-49CB-A1E6-45A3B8F117B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41880" y="2976520"/>
                  <a:ext cx="127800" cy="2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06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index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49" y="1528549"/>
            <a:ext cx="5763558" cy="506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68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index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1931158" cy="801806"/>
          </a:xfrm>
        </p:spPr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89" y="2545663"/>
            <a:ext cx="2963199" cy="290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60" y="1460310"/>
            <a:ext cx="2302354" cy="192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580" y="3560306"/>
            <a:ext cx="192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170" y="4744233"/>
            <a:ext cx="2661322" cy="98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206" y="4020048"/>
            <a:ext cx="8572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8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index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163170" cy="678975"/>
          </a:xfrm>
        </p:spPr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13" y="2208008"/>
            <a:ext cx="3759665" cy="177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787" y="4063475"/>
            <a:ext cx="1077316" cy="118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287" y="4063475"/>
            <a:ext cx="3190733" cy="76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638" y="4821859"/>
            <a:ext cx="2690030" cy="748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746" y="5570630"/>
            <a:ext cx="2663639" cy="75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01" y="1551332"/>
            <a:ext cx="3139128" cy="248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4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390" y="1902750"/>
            <a:ext cx="6210016" cy="45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3284"/>
          </a:xfrm>
        </p:spPr>
        <p:txBody>
          <a:bodyPr/>
          <a:lstStyle/>
          <a:p>
            <a:r>
              <a:rPr lang="en-US" dirty="0"/>
              <a:t>TE-Like &amp; TM-Like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765074"/>
              </p:ext>
            </p:extLst>
          </p:nvPr>
        </p:nvGraphicFramePr>
        <p:xfrm>
          <a:off x="532263" y="1074419"/>
          <a:ext cx="3152634" cy="1296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647640" progId="Equation.DSMT4">
                  <p:embed/>
                </p:oleObj>
              </mc:Choice>
              <mc:Fallback>
                <p:oleObj name="Equation" r:id="rId3" imgW="157464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263" y="1074419"/>
                        <a:ext cx="3152634" cy="1296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33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5" y="842962"/>
            <a:ext cx="6038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46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89" y="1329090"/>
            <a:ext cx="2976942" cy="16692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3" y="1030356"/>
            <a:ext cx="3429179" cy="19679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861" y="3876779"/>
            <a:ext cx="4499113" cy="219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709" y="1788177"/>
            <a:ext cx="6496334" cy="468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901783"/>
              </p:ext>
            </p:extLst>
          </p:nvPr>
        </p:nvGraphicFramePr>
        <p:xfrm>
          <a:off x="2865581" y="322192"/>
          <a:ext cx="3152775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647640" progId="Equation.DSMT4">
                  <p:embed/>
                </p:oleObj>
              </mc:Choice>
              <mc:Fallback>
                <p:oleObj name="Equation" r:id="rId3" imgW="1574640" imgH="647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581" y="322192"/>
                        <a:ext cx="3152775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565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Marcatili's</a:t>
            </a:r>
            <a:r>
              <a:rPr lang="en-US" dirty="0"/>
              <a:t>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" y="1982338"/>
            <a:ext cx="31146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227" y="1587051"/>
            <a:ext cx="44386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071" y="3339651"/>
            <a:ext cx="1812728" cy="47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27" y="4156151"/>
            <a:ext cx="5290999" cy="18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61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6504"/>
            <a:ext cx="8229600" cy="204596"/>
          </a:xfrm>
        </p:spPr>
        <p:txBody>
          <a:bodyPr/>
          <a:lstStyle/>
          <a:p>
            <a:r>
              <a:rPr lang="en-US" sz="2000" dirty="0"/>
              <a:t>Characteristic Equation for the Rectangular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77444"/>
              </p:ext>
            </p:extLst>
          </p:nvPr>
        </p:nvGraphicFramePr>
        <p:xfrm>
          <a:off x="194390" y="1173296"/>
          <a:ext cx="8479523" cy="4990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03560" imgH="3416040" progId="Equation.DSMT4">
                  <p:embed/>
                </p:oleObj>
              </mc:Choice>
              <mc:Fallback>
                <p:oleObj name="Equation" r:id="rId2" imgW="5803560" imgH="3416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90" y="1173296"/>
                        <a:ext cx="8479523" cy="4990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471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129262"/>
              </p:ext>
            </p:extLst>
          </p:nvPr>
        </p:nvGraphicFramePr>
        <p:xfrm>
          <a:off x="431182" y="578386"/>
          <a:ext cx="8352408" cy="52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02040" imgH="3606480" progId="Equation.DSMT4">
                  <p:embed/>
                </p:oleObj>
              </mc:Choice>
              <mc:Fallback>
                <p:oleObj name="Equation" r:id="rId2" imgW="5702040" imgH="3606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182" y="578386"/>
                        <a:ext cx="8352408" cy="52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070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160"/>
            <a:ext cx="8229600" cy="1404037"/>
          </a:xfrm>
        </p:spPr>
        <p:txBody>
          <a:bodyPr/>
          <a:lstStyle/>
          <a:p>
            <a:r>
              <a:rPr lang="en-US" sz="3200" dirty="0"/>
              <a:t>Characteristic Equation for the Rectangular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88F75-C5B7-4FE5-9674-E41EA0486378}" type="slidenum">
              <a:rPr lang="ar-SA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72" y="1842453"/>
            <a:ext cx="4281945" cy="233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4" y="4181054"/>
            <a:ext cx="2122959" cy="85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99" y="2169999"/>
            <a:ext cx="4348882" cy="267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57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B Titr"/>
      </a:majorFont>
      <a:minorFont>
        <a:latin typeface="Arial"/>
        <a:ea typeface=""/>
        <a:cs typeface="Lotu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On-screen Show (4:3)</PresentationFormat>
  <Paragraphs>34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Default Design</vt:lpstr>
      <vt:lpstr>Equation</vt:lpstr>
      <vt:lpstr>MathType 7.0 Equation</vt:lpstr>
      <vt:lpstr>Channel Waveguides Rectangular Waveguide</vt:lpstr>
      <vt:lpstr>TE-Like &amp; TM-Like Modes</vt:lpstr>
      <vt:lpstr>PowerPoint Presentation</vt:lpstr>
      <vt:lpstr>PowerPoint Presentation</vt:lpstr>
      <vt:lpstr>PowerPoint Presentation</vt:lpstr>
      <vt:lpstr>Marcatili's method</vt:lpstr>
      <vt:lpstr>Characteristic Equation for the Rectangular Guide</vt:lpstr>
      <vt:lpstr>PowerPoint Presentation</vt:lpstr>
      <vt:lpstr>Characteristic Equation for the Rectangular Guide</vt:lpstr>
      <vt:lpstr>normalized mode index: b </vt:lpstr>
      <vt:lpstr>normalized mode index for rectangular waveguide</vt:lpstr>
      <vt:lpstr>Effective index method</vt:lpstr>
      <vt:lpstr>Effective index method</vt:lpstr>
      <vt:lpstr>Effective index method</vt:lpstr>
    </vt:vector>
  </TitlesOfParts>
  <Company>Photonics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ParsaNasab</dc:creator>
  <cp:lastModifiedBy>10560</cp:lastModifiedBy>
  <cp:revision>744</cp:revision>
  <dcterms:created xsi:type="dcterms:W3CDTF">2007-08-10T11:42:26Z</dcterms:created>
  <dcterms:modified xsi:type="dcterms:W3CDTF">2021-04-20T02:45:41Z</dcterms:modified>
</cp:coreProperties>
</file>