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81" r:id="rId5"/>
    <p:sldId id="308" r:id="rId6"/>
    <p:sldId id="282" r:id="rId7"/>
    <p:sldId id="284" r:id="rId8"/>
    <p:sldId id="285" r:id="rId9"/>
    <p:sldId id="307" r:id="rId10"/>
    <p:sldId id="309" r:id="rId11"/>
    <p:sldId id="311" r:id="rId12"/>
    <p:sldId id="315" r:id="rId13"/>
    <p:sldId id="316" r:id="rId14"/>
    <p:sldId id="3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87" y="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C43BA-E75F-4CBF-8053-41EF57544759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89CC6-6F7F-4864-99A7-5482FDC5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89CC6-6F7F-4864-99A7-5482FDC531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1A5B1-43B5-4CAD-9287-BF9BF10D7349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5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6982-0DF1-433A-B3BD-F53CE3BC8CFE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5A79E-C9BE-4EDA-8EE5-703038F9BDAB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6C8D-0CB7-408C-806B-626983011687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A714-F4CC-43B7-8BA2-01E69555F1CB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5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8CA6-203A-48F1-9422-8F17F2A19A28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45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CA9A-76A4-406A-9D75-738F84AEE5A5}" type="datetime1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DA9B-5443-48DB-AF77-65FE888DEDBF}" type="datetime1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3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9376-2382-42F1-92BB-84A69C1058F3}" type="datetime1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9D66-9E9D-4E4C-9B4B-0507875D2B1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5F867-02F0-4B34-96B3-265F831E1F87}" type="datetime1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E9A58-DEEB-46A9-ADF5-B58CA07EEFAB}" type="datetime1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C59BE-2655-4CC6-8BCF-D4509B330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7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77333" y="1600200"/>
            <a:ext cx="7696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Optical waveguide Channel Waveguides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77333" y="4114800"/>
            <a:ext cx="76962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00"/>
                </a:solidFill>
              </a:rPr>
              <a:t>G. M. </a:t>
            </a:r>
            <a:r>
              <a:rPr lang="en-US" sz="3200" dirty="0" err="1">
                <a:solidFill>
                  <a:srgbClr val="FFFF00"/>
                </a:solidFill>
              </a:rPr>
              <a:t>Parsanasab</a:t>
            </a:r>
            <a:endParaRPr lang="en-US" sz="3200" dirty="0">
              <a:solidFill>
                <a:srgbClr val="FFFF00"/>
              </a:solidFill>
            </a:endParaRPr>
          </a:p>
          <a:p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4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64987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4- Embedded Waveguides: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</a:rPr>
              <a:t>High Bending Loss </a:t>
            </a:r>
            <a:r>
              <a:rPr lang="en-US" sz="2800" dirty="0">
                <a:solidFill>
                  <a:srgbClr val="FFFF00"/>
                </a:solidFill>
              </a:rPr>
              <a:t>(low contrast )</a:t>
            </a:r>
            <a:endParaRPr lang="en-U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Low roughness Loss(scattering loss)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Graded index 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Suitable for Directional coupler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Electrodes can be deposited Directly in Electro-optic material 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5" name="Picture 26" descr="C:\Users\Mohammad\Desktop\Untit1l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51" t="21477" b="44310"/>
          <a:stretch/>
        </p:blipFill>
        <p:spPr bwMode="auto">
          <a:xfrm>
            <a:off x="6400800" y="228600"/>
            <a:ext cx="2478364" cy="227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4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68580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5- Immersed Waveguides: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</a:rPr>
              <a:t>High Bending Loss </a:t>
            </a:r>
            <a:r>
              <a:rPr lang="en-US" sz="2800" dirty="0">
                <a:solidFill>
                  <a:srgbClr val="FFFF00"/>
                </a:solidFill>
              </a:rPr>
              <a:t>(low contrast )</a:t>
            </a:r>
            <a:endParaRPr lang="en-U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Low roughness Loss(scattering loss)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Mathematical analysis is simpler because of the symmetries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There is </a:t>
            </a:r>
            <a:r>
              <a:rPr lang="en-US" sz="2800" b="1" dirty="0">
                <a:solidFill>
                  <a:srgbClr val="FF0000"/>
                </a:solidFill>
              </a:rPr>
              <a:t>no cutoff </a:t>
            </a:r>
            <a:r>
              <a:rPr lang="en-US" sz="2800" b="1" dirty="0">
                <a:solidFill>
                  <a:srgbClr val="FFFF00"/>
                </a:solidFill>
              </a:rPr>
              <a:t>of the dominant mode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Is not suitable for devices that need electrodes</a:t>
            </a:r>
          </a:p>
        </p:txBody>
      </p:sp>
      <p:pic>
        <p:nvPicPr>
          <p:cNvPr id="5" name="Picture 26" descr="C:\Users\Mohammad\Desktop\Untit1l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71404" b="11239"/>
          <a:stretch/>
        </p:blipFill>
        <p:spPr bwMode="auto">
          <a:xfrm>
            <a:off x="6858000" y="228600"/>
            <a:ext cx="2049181" cy="200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2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52578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6- Metal Waveguides: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</a:rPr>
              <a:t>The center region is bordered by regions of lower Effective index</a:t>
            </a:r>
          </a:p>
          <a:p>
            <a:pPr lvl="0"/>
            <a:endParaRPr lang="en-US" sz="28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</a:rPr>
              <a:t>High Absorption Loss</a:t>
            </a:r>
          </a:p>
          <a:p>
            <a:pPr lvl="0"/>
            <a:endParaRPr lang="en-US" sz="28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</a:rPr>
              <a:t>The metal layers can conveniently be used as electrodes</a:t>
            </a:r>
          </a:p>
          <a:p>
            <a:pPr lvl="0"/>
            <a:endParaRPr lang="en-US" sz="2800" b="1" dirty="0">
              <a:solidFill>
                <a:srgbClr val="FFFF00"/>
              </a:solidFill>
            </a:endParaRPr>
          </a:p>
          <a:p>
            <a:pPr lvl="0"/>
            <a:r>
              <a:rPr lang="en-US" sz="2800" b="1" dirty="0">
                <a:solidFill>
                  <a:srgbClr val="FFFF00"/>
                </a:solidFill>
              </a:rPr>
              <a:t>The loss can be minimized by placing a dielectric buffer layer</a:t>
            </a:r>
          </a:p>
        </p:txBody>
      </p:sp>
      <p:pic>
        <p:nvPicPr>
          <p:cNvPr id="9218" name="Picture 2" descr="C:\Users\Mohammad\Desktop\Untit11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52400"/>
            <a:ext cx="348615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56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4873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Slot Waveguides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038600"/>
            <a:ext cx="3810000" cy="264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C:\Users\Mohammad\Desktop\Explanation_of_the_standing_waves_in_Marcatili_method_(silicon-on-insulator_waveguide)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52500"/>
            <a:ext cx="48577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581" y="1600200"/>
            <a:ext cx="43434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Discontinuity of electric field</a:t>
            </a:r>
          </a:p>
        </p:txBody>
      </p:sp>
    </p:spTree>
    <p:extLst>
      <p:ext uri="{BB962C8B-B14F-4D97-AF65-F5344CB8AC3E}">
        <p14:creationId xmlns:p14="http://schemas.microsoft.com/office/powerpoint/2010/main" val="177446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14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26539"/>
            <a:ext cx="3810000" cy="300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49" y="1219200"/>
            <a:ext cx="3786302" cy="231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C:\Users\Mohammad\Desktop\getImage.xq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100" y="2362200"/>
            <a:ext cx="354623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48736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Slot Waveguides</a:t>
            </a:r>
          </a:p>
        </p:txBody>
      </p:sp>
    </p:spTree>
    <p:extLst>
      <p:ext uri="{BB962C8B-B14F-4D97-AF65-F5344CB8AC3E}">
        <p14:creationId xmlns:p14="http://schemas.microsoft.com/office/powerpoint/2010/main" val="395442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47501" y="3047999"/>
            <a:ext cx="4751747" cy="366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Channel Waveguides</a:t>
            </a:r>
          </a:p>
        </p:txBody>
      </p:sp>
      <p:pic>
        <p:nvPicPr>
          <p:cNvPr id="2050" name="Picture 2" descr="C:\Users\Mohammad\Desktop\waveguid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770" y="680884"/>
            <a:ext cx="6477210" cy="153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94158" y="2238694"/>
            <a:ext cx="7858432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00"/>
                </a:solidFill>
              </a:rPr>
              <a:t>Refractive index difference between core and cladding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 → </a:t>
            </a:r>
            <a:r>
              <a:rPr lang="en-US" sz="4000" dirty="0">
                <a:solidFill>
                  <a:srgbClr val="FF0000"/>
                </a:solidFill>
              </a:rPr>
              <a:t>Wave guiding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0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3867"/>
            <a:ext cx="76962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Effective Index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838200"/>
            <a:ext cx="7696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rgbClr val="FFFF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723392"/>
              </p:ext>
            </p:extLst>
          </p:nvPr>
        </p:nvGraphicFramePr>
        <p:xfrm>
          <a:off x="457200" y="1176867"/>
          <a:ext cx="3808413" cy="2297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2209680" imgH="1333440" progId="Equation.DSMT4">
                  <p:embed/>
                </p:oleObj>
              </mc:Choice>
              <mc:Fallback>
                <p:oleObj name="Equation" r:id="rId3" imgW="220968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176867"/>
                        <a:ext cx="3808413" cy="2297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70" t="14925" r="14711" b="48589"/>
          <a:stretch/>
        </p:blipFill>
        <p:spPr bwMode="auto">
          <a:xfrm>
            <a:off x="457200" y="3810000"/>
            <a:ext cx="357293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C:\Users\Mohammad\Desktop\Untitl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068" y="1295400"/>
            <a:ext cx="4225643" cy="444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1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18" y="0"/>
            <a:ext cx="6035081" cy="102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Effective Index method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29" y="3657600"/>
            <a:ext cx="3284271" cy="289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531" y="1873044"/>
            <a:ext cx="5615981" cy="4913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397442"/>
              </p:ext>
            </p:extLst>
          </p:nvPr>
        </p:nvGraphicFramePr>
        <p:xfrm>
          <a:off x="155409" y="1228725"/>
          <a:ext cx="5178591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5" imgW="2603160" imgH="1218960" progId="Equation.DSMT4">
                  <p:embed/>
                </p:oleObj>
              </mc:Choice>
              <mc:Fallback>
                <p:oleObj name="Equation" r:id="rId5" imgW="2603160" imgH="121896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09" y="1228725"/>
                        <a:ext cx="5178591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Mohammad\Desktop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3947113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5181599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Evanescent Wave</a:t>
            </a:r>
            <a:endParaRPr lang="en-US" dirty="0"/>
          </a:p>
        </p:txBody>
      </p:sp>
      <p:pic>
        <p:nvPicPr>
          <p:cNvPr id="7173" name="Picture 5" descr="C:\Users\Mohammad\Desktop\Untitl2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952" y="3471210"/>
            <a:ext cx="4748213" cy="306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Mohammad\Desktop\U3itl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6" y="762000"/>
            <a:ext cx="3505200" cy="1759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207014" y="762000"/>
            <a:ext cx="4892087" cy="2514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rgbClr val="FFFF00"/>
                </a:solidFill>
              </a:rPr>
              <a:t>Decrease in </a:t>
            </a:r>
            <a:r>
              <a:rPr lang="en-US" sz="3200" dirty="0">
                <a:solidFill>
                  <a:srgbClr val="FFFF00"/>
                </a:solidFill>
              </a:rPr>
              <a:t>n</a:t>
            </a:r>
            <a:r>
              <a:rPr lang="en-US" sz="3200" baseline="-25000" dirty="0">
                <a:solidFill>
                  <a:srgbClr val="FFFF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-n</a:t>
            </a:r>
            <a:r>
              <a:rPr lang="en-US" sz="3200" baseline="-25000" dirty="0">
                <a:solidFill>
                  <a:srgbClr val="FFFF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→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Increase in effective depth of the evanescent wave (</a:t>
            </a:r>
            <a:r>
              <a:rPr lang="el-GR" sz="2800" dirty="0">
                <a:solidFill>
                  <a:srgbClr val="FFFF00"/>
                </a:solidFill>
              </a:rPr>
              <a:t>ϒ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</a:rPr>
              <a:t>Increase in </a:t>
            </a:r>
            <a:r>
              <a:rPr lang="el-GR" sz="2800" dirty="0">
                <a:solidFill>
                  <a:srgbClr val="FFFF00"/>
                </a:solidFill>
              </a:rPr>
              <a:t>θ</a:t>
            </a:r>
            <a:r>
              <a:rPr lang="en-US" sz="2800" dirty="0">
                <a:solidFill>
                  <a:srgbClr val="FFFF00"/>
                </a:solidFill>
              </a:rPr>
              <a:t> and 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6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07164" y="5946776"/>
            <a:ext cx="98425" cy="20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3355976" y="5889626"/>
            <a:ext cx="228600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0" y="121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70" name="Picture 26" descr="C:\Users\Mohammad\Desktop\Untit1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87" y="1219200"/>
            <a:ext cx="7166026" cy="51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70259" y="152400"/>
            <a:ext cx="8013290" cy="9144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Various kinds of optical channel waveguides</a:t>
            </a:r>
            <a:endParaRPr lang="en-US" sz="32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74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6498700" cy="670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1- Ridge Waveguides: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Simple </a:t>
            </a:r>
            <a:r>
              <a:rPr lang="en-US" sz="2800" b="1" dirty="0">
                <a:solidFill>
                  <a:srgbClr val="FFFF00"/>
                </a:solidFill>
              </a:rPr>
              <a:t>fabrication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(It looks structurally simple !)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core strip is deposited directly onto the substrate of a lower index of refraction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lvl="0"/>
            <a:r>
              <a:rPr lang="en-US" sz="2800" dirty="0">
                <a:solidFill>
                  <a:srgbClr val="FFFF00"/>
                </a:solidFill>
              </a:rPr>
              <a:t>Low Bending Loss (High contrast )</a:t>
            </a:r>
            <a:endParaRPr lang="en-US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roughness</a:t>
            </a:r>
            <a:r>
              <a:rPr lang="en-US" sz="2800" dirty="0">
                <a:solidFill>
                  <a:srgbClr val="FFFF00"/>
                </a:solidFill>
              </a:rPr>
              <a:t> on the air–film interface creates radiation loss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Three side walls of the core strip must be extra smooth to minimize the radiation loss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The </a:t>
            </a:r>
            <a:r>
              <a:rPr lang="en-US" sz="2800" b="1" dirty="0">
                <a:solidFill>
                  <a:srgbClr val="FFFF00"/>
                </a:solidFill>
              </a:rPr>
              <a:t>evanescent wave </a:t>
            </a:r>
            <a:r>
              <a:rPr lang="en-US" sz="2800" dirty="0">
                <a:solidFill>
                  <a:srgbClr val="FFFF00"/>
                </a:solidFill>
              </a:rPr>
              <a:t>is significantly reduced in air–film interface.</a:t>
            </a:r>
          </a:p>
        </p:txBody>
      </p:sp>
      <p:pic>
        <p:nvPicPr>
          <p:cNvPr id="4" name="Picture 26" descr="C:\Users\Mohammad\Desktop\Untit1l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27300" y="381000"/>
            <a:ext cx="2078678" cy="273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2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6" descr="C:\Users\Mohammad\Desktop\Untit1le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0" y="304800"/>
            <a:ext cx="2010697" cy="282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6705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2- Rib Waveguides &amp; Bulge Guide: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Increase in the </a:t>
            </a:r>
            <a:r>
              <a:rPr lang="en-US" sz="2800" dirty="0">
                <a:solidFill>
                  <a:srgbClr val="FF0000"/>
                </a:solidFill>
              </a:rPr>
              <a:t>thickness</a:t>
            </a:r>
            <a:r>
              <a:rPr lang="en-US" sz="2800" dirty="0">
                <a:solidFill>
                  <a:srgbClr val="FFFF00"/>
                </a:solidFill>
              </a:rPr>
              <a:t> of the guide    </a:t>
            </a:r>
            <a:r>
              <a:rPr lang="en-US" sz="2800" b="1" dirty="0">
                <a:solidFill>
                  <a:srgbClr val="FF0000"/>
                </a:solidFill>
              </a:rPr>
              <a:t>→</a:t>
            </a:r>
            <a:r>
              <a:rPr lang="en-US" sz="2800" dirty="0">
                <a:solidFill>
                  <a:srgbClr val="FFFF00"/>
                </a:solidFill>
              </a:rPr>
              <a:t>Increase in the </a:t>
            </a:r>
            <a:r>
              <a:rPr lang="en-US" sz="2800" dirty="0">
                <a:solidFill>
                  <a:srgbClr val="FF0000"/>
                </a:solidFill>
              </a:rPr>
              <a:t>effective index </a:t>
            </a:r>
            <a:r>
              <a:rPr lang="en-US" sz="2800" dirty="0">
                <a:solidFill>
                  <a:srgbClr val="FFFF00"/>
                </a:solidFill>
              </a:rPr>
              <a:t>in the center region </a:t>
            </a:r>
            <a:r>
              <a:rPr lang="en-US" sz="2800" b="1" dirty="0">
                <a:solidFill>
                  <a:srgbClr val="FF0000"/>
                </a:solidFill>
              </a:rPr>
              <a:t>→</a:t>
            </a:r>
            <a:r>
              <a:rPr lang="en-US" sz="2800" dirty="0">
                <a:solidFill>
                  <a:srgbClr val="FFFF00"/>
                </a:solidFill>
              </a:rPr>
              <a:t> light is confined to this region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roughness</a:t>
            </a:r>
            <a:r>
              <a:rPr lang="en-US" sz="2800" dirty="0">
                <a:solidFill>
                  <a:srgbClr val="FFFF00"/>
                </a:solidFill>
              </a:rPr>
              <a:t> on the air–film interface creates radiation loss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Three side walls of the core strip must be extra smooth to minimize the radiation loss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The </a:t>
            </a:r>
            <a:r>
              <a:rPr lang="en-US" sz="2800" b="1" dirty="0">
                <a:solidFill>
                  <a:srgbClr val="FFFF00"/>
                </a:solidFill>
              </a:rPr>
              <a:t>evanescent wave </a:t>
            </a:r>
            <a:r>
              <a:rPr lang="en-US" sz="2800" dirty="0">
                <a:solidFill>
                  <a:srgbClr val="FFFF00"/>
                </a:solidFill>
              </a:rPr>
              <a:t>is significantly reduced in air–film interface.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26" descr="C:\Users\Mohammad\Desktop\Untit1l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6" t="41434" r="50000" b="26349"/>
          <a:stretch/>
        </p:blipFill>
        <p:spPr bwMode="auto">
          <a:xfrm>
            <a:off x="6854239" y="3333135"/>
            <a:ext cx="1979199" cy="23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2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67056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FF00"/>
                </a:solidFill>
              </a:rPr>
              <a:t>3- Strip Waveguides:</a:t>
            </a:r>
          </a:p>
          <a:p>
            <a:pPr marL="0" indent="0">
              <a:buNone/>
            </a:pPr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index of </a:t>
            </a:r>
            <a:r>
              <a:rPr lang="en-US" sz="2800">
                <a:solidFill>
                  <a:srgbClr val="FFFF00"/>
                </a:solidFill>
              </a:rPr>
              <a:t>film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b="1">
                <a:solidFill>
                  <a:srgbClr val="FF0000"/>
                </a:solidFill>
              </a:rPr>
              <a:t>&gt; 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index of strip 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FF00"/>
                </a:solidFill>
              </a:rPr>
              <a:t>index of air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00"/>
                </a:solidFill>
              </a:rPr>
              <a:t>Decrease in n1-n2→ Increase in θ and N→ Light Confinement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Low roughness Loss(scattering loss)</a:t>
            </a:r>
          </a:p>
          <a:p>
            <a:endParaRPr lang="en-US" sz="2800" b="1" dirty="0">
              <a:solidFill>
                <a:srgbClr val="FFFF00"/>
              </a:solidFill>
            </a:endParaRPr>
          </a:p>
          <a:p>
            <a:r>
              <a:rPr lang="en-US" sz="2800" b="1" dirty="0">
                <a:solidFill>
                  <a:srgbClr val="FFFF00"/>
                </a:solidFill>
              </a:rPr>
              <a:t>High Bending Loss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The </a:t>
            </a:r>
            <a:r>
              <a:rPr lang="en-US" sz="2800" b="1" dirty="0">
                <a:solidFill>
                  <a:srgbClr val="FFFF00"/>
                </a:solidFill>
              </a:rPr>
              <a:t>evanescent wave </a:t>
            </a:r>
            <a:r>
              <a:rPr lang="en-US" sz="2800" dirty="0">
                <a:solidFill>
                  <a:srgbClr val="FFFF00"/>
                </a:solidFill>
              </a:rPr>
              <a:t>is significantly reduced in air–film interface.</a:t>
            </a:r>
          </a:p>
          <a:p>
            <a:pPr marL="0" indent="0">
              <a:buNone/>
            </a:pP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6" name="Picture 26" descr="C:\Users\Mohammad\Desktop\Untit1le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8" r="25714" b="57425"/>
          <a:stretch/>
        </p:blipFill>
        <p:spPr bwMode="auto">
          <a:xfrm>
            <a:off x="6700683" y="253940"/>
            <a:ext cx="2290917" cy="316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C59BE-2655-4CC6-8BCF-D4509B330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Office Theme</vt:lpstr>
      <vt:lpstr>Equation</vt:lpstr>
      <vt:lpstr>PowerPoint Presentation</vt:lpstr>
      <vt:lpstr>Channel Waveguides</vt:lpstr>
      <vt:lpstr>Effective Index </vt:lpstr>
      <vt:lpstr>Effective Index method</vt:lpstr>
      <vt:lpstr>Evanescent Wave</vt:lpstr>
      <vt:lpstr>Various kinds of optical channel waveguides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Slot Waveguides</vt:lpstr>
      <vt:lpstr>Slot Waveguides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</dc:creator>
  <cp:lastModifiedBy>Parsa</cp:lastModifiedBy>
  <cp:revision>64</cp:revision>
  <dcterms:created xsi:type="dcterms:W3CDTF">2015-10-02T18:35:26Z</dcterms:created>
  <dcterms:modified xsi:type="dcterms:W3CDTF">2022-04-24T15:19:26Z</dcterms:modified>
</cp:coreProperties>
</file>