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8" r:id="rId3"/>
    <p:sldId id="338" r:id="rId4"/>
    <p:sldId id="319" r:id="rId5"/>
    <p:sldId id="320" r:id="rId6"/>
    <p:sldId id="321" r:id="rId7"/>
    <p:sldId id="339" r:id="rId8"/>
    <p:sldId id="322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FF66CC"/>
    <a:srgbClr val="FF3300"/>
    <a:srgbClr val="006000"/>
    <a:srgbClr val="0066CC"/>
    <a:srgbClr val="4D4D4D"/>
    <a:srgbClr val="2929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6841" autoAdjust="0"/>
  </p:normalViewPr>
  <p:slideViewPr>
    <p:cSldViewPr snapToGrid="0">
      <p:cViewPr varScale="1">
        <p:scale>
          <a:sx n="100" d="100"/>
          <a:sy n="100" d="100"/>
        </p:scale>
        <p:origin x="96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B0F0EAB-A16E-4EE5-BCF6-F527EA487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9T17:23:17.650"/>
    </inkml:context>
    <inkml:brush xml:id="br0">
      <inkml:brushProperty name="width" value="0.05" units="cm"/>
      <inkml:brushProperty name="height" value="0.05" units="cm"/>
      <inkml:brushProperty name="color" value="#050887"/>
    </inkml:brush>
  </inkml:definitions>
  <inkml:trace contextRef="#ctx0" brushRef="#br0">0 1 2759 0 0,'0'0'248'0'0,"0"0"-248"0"0,0 0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9T17:23:44.333"/>
    </inkml:context>
    <inkml:brush xml:id="br0">
      <inkml:brushProperty name="width" value="0.05" units="cm"/>
      <inkml:brushProperty name="height" value="0.05" units="cm"/>
      <inkml:brushProperty name="color" value="#050887"/>
    </inkml:brush>
  </inkml:definitions>
  <inkml:trace contextRef="#ctx0" brushRef="#br0">76 268 1375 0 0,'0'0'66'0'0,"0"0"227"0"0,0 0 935 0 0,0 0 404 0 0,0 0 85 0 0,0 0-146 0 0,0 0-662 0 0,0 0-291 0 0,0 0-61 0 0,0 0-44 0 0,0 0-137 0 0,0 0-65 0 0,0 0-14 0 0,0 0 11 0 0,0 0 51 0 0,0 0 22 0 0,0 0 3 0 0,0 0-10 0 0,0 0-44 0 0,0 0-11 0 0,0 0-6 0 0,0 0-31 0 0,0 0-129 0 0,0 0-52 0 0,0 0-6 0 0,0 0-35 0 0,0 0-120 0 0,0 0-29 0 0,0 0 19 0 0,2 1 17 0 0,41 16 42 0 0,-13-7 65 0 0,13-5-44 0 0,30-4 5 0 0,16-13 261 0 0,-73 11-233 0 0,-4-1-47 0 0,14-2 14 0 0,-24 3 92 0 0,13-4 284 0 0,-7 3-304 0 0,32-4 72 0 0,-5-4-1114 0 0,-33 9 848 0 0,-2 1 7 0 0,0 0 53 0 0,0 0 109 0 0,0 0 11 0 0,-1-2-14 0 0,-6-29-181 0 0,2 19-177 0 0,4 10-47 0 0,1 2-1 0 0,0 0 80 0 0,0 0 336 0 0,-2-2 148 0 0,-3-6 32 0 0,4 6 23 0 0,-1 1 78 0 0,-22-24 973 0 0,23 23-1194 0 0,1 2-18 0 0,-6-8-322 0 0,31 11 169 0 0,0 1 0 0 0,0 2 0 0 0,0 0 0 0 0,-1 2 0 0 0,0 0 0 0 0,0 2 0 0 0,-1 1 0 0 0,3 3 47 0 0,29 13 134 0 0,-34 16-356 0 0,-23-34 228 0 0,1-1-1 0 0,-1 1 1 0 0,0-1-1 0 0,-1 0 1 0 0,0 0-1 0 0,0 0 1 0 0,0 0-1 0 0,-1 0 1 0 0,-1 0-1 0 0,1-1 1 0 0,-1 0-1 0 0,-1 0 1 0 0,1 0-1 0 0,-1-1 1 0 0,0 0-1 0 0,0 0 1 0 0,-4 2-6 0 0,-95 87 1377 0 0,93-87-2057 0 0,12-8-5111 0 0</inkml:trace>
  <inkml:trace contextRef="#ctx0" brushRef="#br0" timeOffset="530.873">133 0 1839 0 0,'0'0'308'0'0,"0"0"620"0"0,0 0 267 0 0,0 0 56 0 0,0 0-169 0 0,0 0-766 0 0,0 0-370 0 0,1 2-28 0 0,5 6 102 0 0,-5-6 170 0 0,-1-2 75 0 0,1 14 351 0 0,-2-5-336 0 0,0-1 0 0 0,0 0 0 0 0,-1 0-1 0 0,0 0 1 0 0,0 0 0 0 0,-1 0 0 0 0,0 0 0 0 0,0-1 0 0 0,-1 1-1 0 0,0-1 1 0 0,-1 0 0 0 0,1 0 0 0 0,-1 0 0 0 0,-1-1-1 0 0,1 0 1 0 0,-6 4-280 0 0,-67 67 1648 0 0,77-76-1400 0 0,1-1-26 0 0,0 0-106 0 0,0 0-8 0 0,0 0 52 0 0,0 0 1 0 0,0 0-8 0 0,0 0 2 0 0,0 0 12 0 0,0 0 7 0 0,12 13 186 0 0,97 37 1007 0 0,-75-39-886 0 0,-21-6-448 0 0,0 0 0 0 0,0 1 0 0 0,-1 1-1 0 0,1 0 1 0 0,-1 0 0 0 0,-1 1 0 0 0,11 9-33 0 0,2 7-70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A65F1ED-1098-4F25-9B36-A53BE0285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E5EFB-6433-47C0-9365-683A471C5D44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714-79C1-40EB-992F-D1901DD075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0C6A-7A06-472E-8F79-28A1D157A799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19B4-3B98-40A5-BA66-70FABA757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6C4F-EDF8-44A3-861A-D082252BBEDB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34BCF-5526-45D9-B6AE-A535585337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B6DE-E80A-4B1E-AFEE-B5DDB3BF49F1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8F75-C5B7-4FE5-9674-E41EA04863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42CF-9E61-4E35-94B1-9FE18E537DF5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CCB3-0ADA-40C8-A096-7987F9D585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8B6F-374E-48D4-B2B5-F10C7D70B679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C800-2D0B-4437-92E2-A11EE9D77B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3C99-3809-4FD8-AA8C-58D178434EA5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9B4B-674C-4940-82AF-03CF5A153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E448-CDC4-45CB-812E-AF45C8357F7F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C5B-7405-469C-818B-470E2A0D9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1BC-C200-45C0-B69A-34367BF0DC64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218-7CC3-44D1-854D-D7FC3BE29F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498A-E56D-4070-A2E0-920042DDEBC6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A45-895E-4E80-9370-5D1E86A845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4F6-2444-41BE-AB03-E99628019B9A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E2D9-58FF-44D1-B21A-CEA0152F38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9D04062-FF8D-4402-9BD6-122E13BE37D9}" type="datetime1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cs typeface="+mn-cs"/>
              </a:defRPr>
            </a:lvl1pPr>
          </a:lstStyle>
          <a:p>
            <a:pPr>
              <a:defRPr/>
            </a:pPr>
            <a:fld id="{79AF442A-FA2F-4559-9336-800CAD1C3A0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22" y="179150"/>
            <a:ext cx="4296729" cy="1044348"/>
          </a:xfrm>
        </p:spPr>
        <p:txBody>
          <a:bodyPr/>
          <a:lstStyle/>
          <a:p>
            <a:r>
              <a:rPr lang="en-US" sz="2800" i="1" dirty="0">
                <a:solidFill>
                  <a:srgbClr val="0000CC"/>
                </a:solidFill>
              </a:rPr>
              <a:t>Microsphere Optical Resonator</a:t>
            </a: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73" y="5080870"/>
            <a:ext cx="2823428" cy="1565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3" y="1246909"/>
            <a:ext cx="4207369" cy="3745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2005" y="1093205"/>
            <a:ext cx="1919643" cy="1135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182472" y="854049"/>
            <a:ext cx="1919643" cy="1614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68" y="277659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66" y="444392"/>
            <a:ext cx="6997634" cy="4470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39511"/>
          </a:xfrm>
        </p:spPr>
        <p:txBody>
          <a:bodyPr/>
          <a:lstStyle/>
          <a:p>
            <a:r>
              <a:rPr lang="en-US" sz="3200" dirty="0">
                <a:solidFill>
                  <a:srgbClr val="0000CC"/>
                </a:solidFill>
              </a:rPr>
              <a:t>Optical microsphere characterization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5" y="876870"/>
            <a:ext cx="5777760" cy="16723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6600"/>
                </a:solidFill>
              </a:rPr>
              <a:t>Directional Coupling of Evanescent Field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6600"/>
                </a:solidFill>
              </a:rPr>
              <a:t>Tunable laser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6600"/>
                </a:solidFill>
              </a:rPr>
              <a:t>Fiber Taper</a:t>
            </a:r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5" y="4562242"/>
            <a:ext cx="5550501" cy="19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64" y="895350"/>
            <a:ext cx="5715000" cy="55911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0328" y="378107"/>
            <a:ext cx="5777760" cy="51724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6600"/>
                </a:solidFill>
              </a:rPr>
              <a:t>High precision sensors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AAA12BE-2895-4609-8F02-42D7756D59F7}"/>
                  </a:ext>
                </a:extLst>
              </p14:cNvPr>
              <p14:cNvContentPartPr/>
              <p14:nvPr/>
            </p14:nvContentPartPr>
            <p14:xfrm>
              <a:off x="6245520" y="189163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AAA12BE-2895-4609-8F02-42D7756D5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6520" y="180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87707E4-7449-4A73-8574-4364F70DDB7C}"/>
                  </a:ext>
                </a:extLst>
              </p14:cNvPr>
              <p14:cNvContentPartPr/>
              <p14:nvPr/>
            </p14:nvContentPartPr>
            <p14:xfrm>
              <a:off x="3333840" y="5665843"/>
              <a:ext cx="271440" cy="195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87707E4-7449-4A73-8574-4364F70DD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200" y="5656843"/>
                <a:ext cx="28908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2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4" y="981075"/>
            <a:ext cx="5281879" cy="5505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3563" y="277366"/>
            <a:ext cx="7883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+mn-lt"/>
                <a:cs typeface="+mn-cs"/>
              </a:rPr>
              <a:t>Prism</a:t>
            </a:r>
            <a:r>
              <a:rPr lang="en-US" sz="2400" b="1" dirty="0">
                <a:solidFill>
                  <a:srgbClr val="006600"/>
                </a:solidFill>
                <a:latin typeface="+mn-lt"/>
                <a:cs typeface="+mn-cs"/>
              </a:rPr>
              <a:t> set-up of whispering-gallery-mode sensing</a:t>
            </a:r>
          </a:p>
        </p:txBody>
      </p:sp>
    </p:spTree>
    <p:extLst>
      <p:ext uri="{BB962C8B-B14F-4D97-AF65-F5344CB8AC3E}">
        <p14:creationId xmlns:p14="http://schemas.microsoft.com/office/powerpoint/2010/main" val="2098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39511"/>
          </a:xfrm>
        </p:spPr>
        <p:txBody>
          <a:bodyPr/>
          <a:lstStyle/>
          <a:p>
            <a:r>
              <a:rPr lang="en-US" sz="3200" dirty="0">
                <a:solidFill>
                  <a:srgbClr val="0000CC"/>
                </a:solidFill>
              </a:rPr>
              <a:t>WGM field components in a microsphere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1" y="902019"/>
            <a:ext cx="6342396" cy="3697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5019" y="4823890"/>
            <a:ext cx="8021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Schematic of WGM field components in a microsphere</a:t>
            </a:r>
          </a:p>
          <a:p>
            <a:r>
              <a:rPr lang="en-US" b="1" dirty="0"/>
              <a:t>resonator (not to scale). Light trapped in the WGM propagates around</a:t>
            </a:r>
          </a:p>
          <a:p>
            <a:r>
              <a:rPr lang="en-US" b="1" dirty="0"/>
              <a:t>the sphere equator in a narrow and thin band, constantly reflecting off</a:t>
            </a:r>
          </a:p>
          <a:p>
            <a:r>
              <a:rPr lang="en-US" b="1" dirty="0"/>
              <a:t>the sphere surface at glancing incidence.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460400"/>
            <a:ext cx="3117273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39511"/>
          </a:xfrm>
        </p:spPr>
        <p:txBody>
          <a:bodyPr/>
          <a:lstStyle/>
          <a:p>
            <a:r>
              <a:rPr lang="en-US" sz="3200" dirty="0">
                <a:solidFill>
                  <a:srgbClr val="0000CC"/>
                </a:solidFill>
              </a:rPr>
              <a:t>sphere resonator intrinsic Q values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7757"/>
            <a:ext cx="8198427" cy="21838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3004" y="4096122"/>
            <a:ext cx="7853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Comparison of ring and sphere resonator intrinsic Q values in</a:t>
            </a:r>
          </a:p>
          <a:p>
            <a:r>
              <a:rPr lang="en-US" b="1" dirty="0"/>
              <a:t>the 1550 nm wavelength range. Theoretical absorption limit for silica</a:t>
            </a:r>
          </a:p>
          <a:p>
            <a:r>
              <a:rPr lang="en-US" b="1" dirty="0"/>
              <a:t>microspheres given in the last column.</a:t>
            </a:r>
          </a:p>
        </p:txBody>
      </p:sp>
    </p:spTree>
    <p:extLst>
      <p:ext uri="{BB962C8B-B14F-4D97-AF65-F5344CB8AC3E}">
        <p14:creationId xmlns:p14="http://schemas.microsoft.com/office/powerpoint/2010/main" val="2670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707694"/>
            <a:ext cx="5818909" cy="6885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1673" y="246928"/>
            <a:ext cx="8229600" cy="33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  <a:cs typeface="B Titr" pitchFamily="2" charset="-78"/>
              </a:defRPr>
            </a:lvl9pPr>
          </a:lstStyle>
          <a:p>
            <a:r>
              <a:rPr lang="en-US" sz="3200" kern="0" dirty="0">
                <a:solidFill>
                  <a:srgbClr val="0000CC"/>
                </a:solidFill>
              </a:rPr>
              <a:t>WGM field in a microsphere</a:t>
            </a:r>
            <a:endParaRPr lang="en-US" kern="0" dirty="0">
              <a:solidFill>
                <a:srgbClr val="0000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19" y="2071024"/>
            <a:ext cx="7213889" cy="2327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872" y="4516925"/>
            <a:ext cx="4057822" cy="2160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36" y="1261185"/>
            <a:ext cx="6966672" cy="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" y="4438524"/>
            <a:ext cx="8647619" cy="20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4" y="2690193"/>
            <a:ext cx="5560829" cy="1686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45" y="731591"/>
            <a:ext cx="5577305" cy="186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B Titr"/>
      </a:majorFont>
      <a:minorFont>
        <a:latin typeface="Arial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Titr</vt:lpstr>
      <vt:lpstr>Lotus</vt:lpstr>
      <vt:lpstr>Wingdings</vt:lpstr>
      <vt:lpstr>Default Design</vt:lpstr>
      <vt:lpstr>Microsphere Optical Resonator</vt:lpstr>
      <vt:lpstr>Optical microsphere characterization</vt:lpstr>
      <vt:lpstr>PowerPoint Presentation</vt:lpstr>
      <vt:lpstr>PowerPoint Presentation</vt:lpstr>
      <vt:lpstr>WGM field components in a microsphere</vt:lpstr>
      <vt:lpstr>sphere resonator intrinsic Q values </vt:lpstr>
      <vt:lpstr>PowerPoint Presentation</vt:lpstr>
      <vt:lpstr>PowerPoint Presentation</vt:lpstr>
    </vt:vector>
  </TitlesOfParts>
  <Company>Photonics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ParsaNasab</dc:creator>
  <cp:lastModifiedBy>Parsa</cp:lastModifiedBy>
  <cp:revision>732</cp:revision>
  <dcterms:created xsi:type="dcterms:W3CDTF">2007-08-10T11:42:26Z</dcterms:created>
  <dcterms:modified xsi:type="dcterms:W3CDTF">2022-05-19T17:27:16Z</dcterms:modified>
</cp:coreProperties>
</file>