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692" r:id="rId1"/>
  </p:sldMasterIdLst>
  <p:notesMasterIdLst>
    <p:notesMasterId r:id="rId34"/>
  </p:notesMasterIdLst>
  <p:sldIdLst>
    <p:sldId id="256" r:id="rId2"/>
    <p:sldId id="257" r:id="rId3"/>
    <p:sldId id="288" r:id="rId4"/>
    <p:sldId id="306" r:id="rId5"/>
    <p:sldId id="289" r:id="rId6"/>
    <p:sldId id="290" r:id="rId7"/>
    <p:sldId id="291" r:id="rId8"/>
    <p:sldId id="279" r:id="rId9"/>
    <p:sldId id="307" r:id="rId10"/>
    <p:sldId id="260" r:id="rId11"/>
    <p:sldId id="266" r:id="rId12"/>
    <p:sldId id="308" r:id="rId13"/>
    <p:sldId id="293" r:id="rId14"/>
    <p:sldId id="294" r:id="rId15"/>
    <p:sldId id="267" r:id="rId16"/>
    <p:sldId id="313" r:id="rId17"/>
    <p:sldId id="310" r:id="rId18"/>
    <p:sldId id="312" r:id="rId19"/>
    <p:sldId id="311" r:id="rId20"/>
    <p:sldId id="268" r:id="rId21"/>
    <p:sldId id="295" r:id="rId22"/>
    <p:sldId id="304" r:id="rId23"/>
    <p:sldId id="305" r:id="rId24"/>
    <p:sldId id="277" r:id="rId25"/>
    <p:sldId id="301" r:id="rId26"/>
    <p:sldId id="314" r:id="rId27"/>
    <p:sldId id="302" r:id="rId28"/>
    <p:sldId id="315" r:id="rId29"/>
    <p:sldId id="280" r:id="rId30"/>
    <p:sldId id="284" r:id="rId31"/>
    <p:sldId id="303" r:id="rId32"/>
    <p:sldId id="299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728"/>
  </p:normalViewPr>
  <p:slideViewPr>
    <p:cSldViewPr snapToGrid="0">
      <p:cViewPr varScale="1">
        <p:scale>
          <a:sx n="76" d="100"/>
          <a:sy n="76" d="100"/>
        </p:scale>
        <p:origin x="12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Chart 1: </a:t>
            </a:r>
            <a:r>
              <a:rPr lang="en-US" baseline="0" dirty="0" smtClean="0"/>
              <a:t> Performance comparison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2724266284896203E-2"/>
          <c:y val="0.11581811483990034"/>
          <c:w val="0.88727573371510382"/>
          <c:h val="0.739191921402423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Gly-PseAAC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Accuracy</c:v>
                </c:pt>
                <c:pt idx="1">
                  <c:v>Sensitivity </c:v>
                </c:pt>
                <c:pt idx="2">
                  <c:v>Specificity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68.69</c:v>
                </c:pt>
                <c:pt idx="1">
                  <c:v>57.48</c:v>
                </c:pt>
                <c:pt idx="2">
                  <c:v>74.3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BPB_GlySite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Accuracy</c:v>
                </c:pt>
                <c:pt idx="1">
                  <c:v>Sensitivity </c:v>
                </c:pt>
                <c:pt idx="2">
                  <c:v>Specificity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69.63</c:v>
                </c:pt>
                <c:pt idx="1">
                  <c:v>63.68</c:v>
                </c:pt>
                <c:pt idx="2">
                  <c:v>72.599999999999994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Proposed Predictor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Accuracy</c:v>
                </c:pt>
                <c:pt idx="1">
                  <c:v>Sensitivity </c:v>
                </c:pt>
                <c:pt idx="2">
                  <c:v>Specificity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95.94</c:v>
                </c:pt>
                <c:pt idx="1">
                  <c:v>98.2</c:v>
                </c:pt>
                <c:pt idx="2">
                  <c:v>90.67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55756912"/>
        <c:axId val="1955765072"/>
      </c:barChart>
      <c:catAx>
        <c:axId val="1955756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5765072"/>
        <c:crosses val="autoZero"/>
        <c:auto val="1"/>
        <c:lblAlgn val="ctr"/>
        <c:lblOffset val="100"/>
        <c:noMultiLvlLbl val="0"/>
      </c:catAx>
      <c:valAx>
        <c:axId val="1955765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 %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5756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0AB18-7831-45C9-8F4E-0DEDE80ECCB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EE957-978B-48C4-9CE9-F0B84F1E7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9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E957-978B-48C4-9CE9-F0B84F1E72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73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E957-978B-48C4-9CE9-F0B84F1E72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59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E957-978B-48C4-9CE9-F0B84F1E72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40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E957-978B-48C4-9CE9-F0B84F1E72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08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E957-978B-48C4-9CE9-F0B84F1E72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15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E957-978B-48C4-9CE9-F0B84F1E72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21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E957-978B-48C4-9CE9-F0B84F1E72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80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E957-978B-48C4-9CE9-F0B84F1E72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28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7" cy="2554758"/>
          </a:xfrm>
        </p:spPr>
        <p:txBody>
          <a:bodyPr anchor="b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7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419" y="1824010"/>
            <a:ext cx="990599" cy="240258"/>
          </a:xfrm>
        </p:spPr>
        <p:txBody>
          <a:bodyPr/>
          <a:lstStyle>
            <a:lvl1pPr algn="l">
              <a:defRPr sz="900" b="0" i="0">
                <a:solidFill>
                  <a:schemeClr val="bg1"/>
                </a:solidFill>
              </a:defRPr>
            </a:lvl1pPr>
          </a:lstStyle>
          <a:p>
            <a:fld id="{71F0BFD4-CE9F-407A-8FF9-BD04AB1F3686}" type="datetime1">
              <a:rPr lang="en-US" smtClean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46568" y="3264407"/>
            <a:ext cx="3859795" cy="228659"/>
          </a:xfrm>
        </p:spPr>
        <p:txBody>
          <a:bodyPr/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Prediction Of PTM Site Of A Protein Using Support Vector Machine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13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Rectangle 14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DF58-217D-42C9-A2E0-EAA9992A63AB}" type="datetime1">
              <a:rPr lang="en-US" smtClean="0"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Prediction Of PTM Site Of A Protein Using Support Vector Machine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4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3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2F7-2EF2-401F-9FE8-9B5E4B4468B5}" type="datetime1">
              <a:rPr lang="en-US" smtClean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Prediction Of PTM Site Of A Protein Using Support Vector Machine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6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1" name="TextBox 10"/>
          <p:cNvSpPr txBox="1"/>
          <p:nvPr/>
        </p:nvSpPr>
        <p:spPr bwMode="gray">
          <a:xfrm>
            <a:off x="7033421" y="2893960"/>
            <a:ext cx="679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10" name="TextBox 9"/>
          <p:cNvSpPr txBox="1"/>
          <p:nvPr/>
        </p:nvSpPr>
        <p:spPr bwMode="gray">
          <a:xfrm>
            <a:off x="625840" y="590998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763" y="914400"/>
            <a:ext cx="6177681" cy="28846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78870" y="5000815"/>
            <a:ext cx="6422005" cy="101817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EA71-0C43-4B8A-B695-847309B5E18B}" type="datetime1">
              <a:rPr lang="en-US" smtClean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Prediction Of PTM Site Of A Protein Using Support Vector Machine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4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9AC5-3B58-4306-8A03-EE17B84DA48D}" type="datetime1">
              <a:rPr lang="en-US" smtClean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Prediction Of PTM Site Of A Protein Using Support Vector Machine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1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2"/>
            <a:ext cx="2313431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5332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2"/>
            <a:ext cx="2326750" cy="288836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40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8710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4718-EC40-43AA-9E8F-D654736EFB70}" type="datetime1">
              <a:rPr lang="en-US" smtClean="0"/>
              <a:t>11/17/2018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Prediction Of PTM Site Of A Protein Using Support Vector Machine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0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390" y="4179595"/>
            <a:ext cx="2295329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48208"/>
            <a:ext cx="2309279" cy="11766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30434" y="4179594"/>
            <a:ext cx="2291674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6834"/>
            <a:ext cx="2025182" cy="144970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48209"/>
            <a:ext cx="2317790" cy="118837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66523"/>
            <a:ext cx="2304671" cy="681684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489200"/>
            <a:ext cx="2018838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8209"/>
            <a:ext cx="2304671" cy="118942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44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48436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9977-22C7-461A-BFE3-A1D8D79CA797}" type="datetime1">
              <a:rPr lang="en-US" smtClean="0"/>
              <a:t>11/17/2018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Prediction Of PTM Site Of A Protein Using Support Vector Machine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F6C-43A9-4BB1-B6DB-D1D26766D985}" type="datetime1">
              <a:rPr lang="en-US" smtClean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Prediction Of PTM Site Of A Protein Using Support Vector Machine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9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58D0-D8B7-456D-B264-EB5040A123E4}" type="datetime1">
              <a:rPr lang="en-US" smtClean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Prediction Of PTM Site Of A Protein Using Support Vector Machine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1D42-1302-4DEA-9E77-E053BE19A4D9}" type="datetime1">
              <a:rPr lang="en-US" smtClean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Prediction Of PTM Site Of A Protein Using Support Vector Machine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1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6443" y="2257588"/>
            <a:ext cx="3101763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267"/>
            <a:ext cx="3054653" cy="3020345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4C85-056D-4F54-BFA7-7115F9B9B722}" type="datetime1">
              <a:rPr lang="en-US" smtClean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Prediction Of PTM Site Of A Protein Using Support Vector Machine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45644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6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79" cy="353060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532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5927-3AE1-4C57-9F1F-0633C4BB6E4F}" type="datetime1">
              <a:rPr lang="en-US" smtClean="0"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Prediction Of PTM Site Of A Protein Using Support Vector Machine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040"/>
            <a:ext cx="3636978" cy="277176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0" y="248875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040"/>
            <a:ext cx="3636980" cy="277390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109E-A7BF-4E19-BAA5-015F9DE6919E}" type="datetime1">
              <a:rPr lang="en-US" smtClean="0"/>
              <a:t>11/17/2018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Prediction Of PTM Site Of A Protein Using Support Vector Machine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7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5BBD-20FB-43B5-B03E-A64C5083E8F0}" type="datetime1">
              <a:rPr lang="en-US" smtClean="0"/>
              <a:t>11/17/2018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Prediction Of PTM Site Of A Protein Using Support Vector Machine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5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8741-74F4-4221-82EB-94B23A4292EC}" type="datetime1">
              <a:rPr lang="en-US" smtClean="0"/>
              <a:t>11/17/2018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Prediction Of PTM Site Of A Protein Using Support Vector Machine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2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90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38A0-D57A-4959-A770-1D978C5AA7F3}" type="datetime1">
              <a:rPr lang="en-US" smtClean="0"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Prediction Of PTM Site Of A Protein Using Support Vector Machine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2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3112"/>
            <a:ext cx="3001938" cy="1613085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2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D4F-080B-4280-8BC9-AAE00D026532}" type="datetime1">
              <a:rPr lang="en-US" smtClean="0"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Prediction Of PTM Site Of A Protein Using Support Vector Machine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71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5"/>
            <p:cNvSpPr/>
            <p:nvPr/>
          </p:nvSpPr>
          <p:spPr bwMode="gray">
            <a:xfrm>
              <a:off x="485023" y="1856958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1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1"/>
            <a:ext cx="6345260" cy="353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0111" y="6377097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906FC4E0-1A1F-4347-AA5F-65EA10FF279B}" type="datetime1">
              <a:rPr lang="en-US" smtClean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73195"/>
            <a:ext cx="3859795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Prediction Of PTM Site Of A Protein Using Support Vector Machine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6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123.206.31.171/BPB_GlySite/data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entral_dogma_of_molecular_biolog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academic.oup.com/peds/article-abstract/4/2/155/1491271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841248"/>
            <a:ext cx="7308296" cy="1495552"/>
          </a:xfrm>
        </p:spPr>
        <p:txBody>
          <a:bodyPr/>
          <a:lstStyle/>
          <a:p>
            <a:r>
              <a:rPr lang="en-US" sz="3200" i="1" dirty="0"/>
              <a:t>Prediction of Lysine Glycation PTM site in Protein using Peptide Sequence Evolution based Features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3750168"/>
            <a:ext cx="2907284" cy="1531474"/>
          </a:xfrm>
        </p:spPr>
        <p:txBody>
          <a:bodyPr>
            <a:noAutofit/>
          </a:bodyPr>
          <a:lstStyle/>
          <a:p>
            <a:r>
              <a:rPr lang="en-US" dirty="0" smtClean="0"/>
              <a:t>Presented by 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S.M.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Shovan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Dept. of CSE, RUET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Date</a:t>
            </a: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: 17/11/2018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gray">
          <a:xfrm>
            <a:off x="4992012" y="3753836"/>
            <a:ext cx="3351887" cy="1531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1E5155">
                    <a:lumMod val="40000"/>
                    <a:lumOff val="60000"/>
                  </a:srgbClr>
                </a:solidFill>
              </a:rPr>
              <a:t>Supervisor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Dr. Md. Al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mehedi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hasan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Associate Professor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Dept. of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cse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ruet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06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Objective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9466" y="3349128"/>
            <a:ext cx="4461831" cy="2844319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To design </a:t>
            </a:r>
            <a:r>
              <a:rPr lang="en-US" sz="2000" dirty="0"/>
              <a:t>a</a:t>
            </a:r>
            <a:r>
              <a:rPr lang="en-US" sz="2000" dirty="0" smtClean="0"/>
              <a:t> more efficient </a:t>
            </a:r>
          </a:p>
          <a:p>
            <a:pPr marL="0" indent="0" algn="just">
              <a:buNone/>
            </a:pPr>
            <a:r>
              <a:rPr lang="en-US" sz="2000" dirty="0" smtClean="0"/>
              <a:t>predictor for lysine glycation PTM.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0842" y="6373195"/>
            <a:ext cx="7879081" cy="294305"/>
          </a:xfrm>
        </p:spPr>
        <p:txBody>
          <a:bodyPr/>
          <a:lstStyle/>
          <a:p>
            <a:pPr algn="ctr"/>
            <a:r>
              <a:rPr lang="en-US" i="1" dirty="0"/>
              <a:t>Prediction of Lysine Glycation PTM site in Protein using Peptide Sequence Evolution based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2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Dataset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2" y="1872343"/>
            <a:ext cx="8019757" cy="45008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000" b="1" u="sng" dirty="0" smtClean="0"/>
              <a:t>Lysine glycation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	</a:t>
            </a:r>
            <a:r>
              <a:rPr lang="en-US" dirty="0" smtClean="0"/>
              <a:t>Table 1: A portion of positive dataset for lysine glycation[10]. </a:t>
            </a:r>
          </a:p>
          <a:p>
            <a:pPr marL="402336" lvl="1" indent="0">
              <a:buNone/>
            </a:pPr>
            <a:endParaRPr lang="en-US" dirty="0"/>
          </a:p>
          <a:p>
            <a:pPr marL="402336" lvl="1" indent="0">
              <a:buNone/>
            </a:pPr>
            <a:endParaRPr lang="en-US" dirty="0" smtClean="0"/>
          </a:p>
          <a:p>
            <a:pPr marL="402336" lvl="1" indent="0">
              <a:buNone/>
            </a:pPr>
            <a:endParaRPr lang="en-US" dirty="0"/>
          </a:p>
          <a:p>
            <a:pPr marL="402336" lvl="1" indent="0">
              <a:buNone/>
            </a:pPr>
            <a:endParaRPr lang="en-US" dirty="0" smtClean="0"/>
          </a:p>
          <a:p>
            <a:pPr marL="402336" lvl="1" indent="0" algn="ctr">
              <a:buNone/>
            </a:pPr>
            <a:r>
              <a:rPr lang="en-US" sz="1800" dirty="0"/>
              <a:t>	</a:t>
            </a:r>
            <a:r>
              <a:rPr lang="en-US" sz="1800" dirty="0" smtClean="0"/>
              <a:t>Table 2: </a:t>
            </a:r>
            <a:r>
              <a:rPr lang="en-US" sz="1800" dirty="0"/>
              <a:t>A portion of </a:t>
            </a:r>
            <a:r>
              <a:rPr lang="en-US" sz="1800" dirty="0" smtClean="0"/>
              <a:t>negative dataset </a:t>
            </a:r>
            <a:r>
              <a:rPr lang="en-US" sz="1800" dirty="0"/>
              <a:t>for lysine </a:t>
            </a:r>
            <a:r>
              <a:rPr lang="en-US" sz="1800" dirty="0" smtClean="0"/>
              <a:t>glycation[10]. </a:t>
            </a:r>
            <a:endParaRPr lang="en-US" sz="1800" dirty="0"/>
          </a:p>
          <a:p>
            <a:pPr marL="402336" lvl="1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279135"/>
              </p:ext>
            </p:extLst>
          </p:nvPr>
        </p:nvGraphicFramePr>
        <p:xfrm>
          <a:off x="866441" y="3149789"/>
          <a:ext cx="7603486" cy="1222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705"/>
                <a:gridCol w="2122099"/>
                <a:gridCol w="3949682"/>
              </a:tblGrid>
              <a:tr h="4038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Site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Sequence</a:t>
                      </a:r>
                      <a:endParaRPr lang="en-US" dirty="0"/>
                    </a:p>
                  </a:txBody>
                  <a:tcPr/>
                </a:tc>
              </a:tr>
              <a:tr h="409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+mn-lt"/>
                          <a:ea typeface="宋体" panose="02010600030101010101" pitchFamily="2" charset="-122"/>
                        </a:rPr>
                        <a:t>P00325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+mn-lt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+mn-lt"/>
                          <a:ea typeface="宋体" panose="02010600030101010101" pitchFamily="2" charset="-122"/>
                        </a:rPr>
                        <a:t>AGKVIKCKAAVLWEV</a:t>
                      </a:r>
                    </a:p>
                  </a:txBody>
                  <a:tcPr marL="9525" marR="9525" marT="9525" marB="0" anchor="ctr"/>
                </a:tc>
              </a:tr>
              <a:tr h="409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+mn-lt"/>
                          <a:ea typeface="宋体" panose="02010600030101010101" pitchFamily="2" charset="-122"/>
                        </a:rPr>
                        <a:t>P00325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+mn-lt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KAYEVRIKMVAVGIC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0842" y="6373195"/>
            <a:ext cx="7879081" cy="294305"/>
          </a:xfrm>
        </p:spPr>
        <p:txBody>
          <a:bodyPr/>
          <a:lstStyle/>
          <a:p>
            <a:pPr algn="ctr"/>
            <a:r>
              <a:rPr lang="en-US" i="1" dirty="0"/>
              <a:t>Prediction of Lysine Glycation PTM site in Protein using Peptide Sequence Evolution based Features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602225"/>
              </p:ext>
            </p:extLst>
          </p:nvPr>
        </p:nvGraphicFramePr>
        <p:xfrm>
          <a:off x="866437" y="5150367"/>
          <a:ext cx="7603486" cy="1222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705"/>
                <a:gridCol w="2122099"/>
                <a:gridCol w="3949682"/>
              </a:tblGrid>
              <a:tr h="4038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Site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Sequence</a:t>
                      </a:r>
                      <a:endParaRPr lang="en-US" dirty="0"/>
                    </a:p>
                  </a:txBody>
                  <a:tcPr/>
                </a:tc>
              </a:tr>
              <a:tr h="409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P10591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+mn-lt"/>
                          <a:ea typeface="宋体" panose="02010600030101010101" pitchFamily="2" charset="-122"/>
                        </a:rPr>
                        <a:t>KLIDVDGKPQIQVEF</a:t>
                      </a:r>
                    </a:p>
                  </a:txBody>
                  <a:tcPr marL="9525" marR="9525" marT="9525" marB="0" anchor="ctr"/>
                </a:tc>
              </a:tr>
              <a:tr h="409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+mn-lt"/>
                          <a:ea typeface="宋体" panose="02010600030101010101" pitchFamily="2" charset="-122"/>
                        </a:rPr>
                        <a:t>P10636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+mn-lt"/>
                          <a:ea typeface="宋体" panose="02010600030101010101" pitchFamily="2" charset="-122"/>
                        </a:rPr>
                        <a:t>557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PKSPSSAKSRLQTAP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84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/>
              <a:t>Dataset </a:t>
            </a:r>
            <a:r>
              <a:rPr lang="en-US" dirty="0" smtClean="0"/>
              <a:t>Selection (cont’d)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5619" y="2955428"/>
            <a:ext cx="5471801" cy="28443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smtClean="0"/>
              <a:t>Source </a:t>
            </a:r>
          </a:p>
          <a:p>
            <a:pPr marL="617220" lvl="2" indent="-342900" algn="just"/>
            <a:r>
              <a:rPr lang="en-US" sz="1800" u="sng" dirty="0">
                <a:hlinkClick r:id="rId2"/>
              </a:rPr>
              <a:t>http://123.206.31.171/BPB_GlySite/data.html</a:t>
            </a:r>
            <a:endParaRPr lang="en-US" sz="1800" u="sng" dirty="0"/>
          </a:p>
          <a:p>
            <a:pPr marL="402336" lvl="1" indent="0" algn="just">
              <a:buNone/>
            </a:pPr>
            <a:endParaRPr lang="en-US" dirty="0" smtClean="0"/>
          </a:p>
          <a:p>
            <a:pPr algn="just"/>
            <a:r>
              <a:rPr lang="en-US" sz="2000" dirty="0" smtClean="0"/>
              <a:t>Contains</a:t>
            </a:r>
          </a:p>
          <a:p>
            <a:pPr lvl="1" algn="just"/>
            <a:r>
              <a:rPr lang="en-US" sz="1800" dirty="0" smtClean="0"/>
              <a:t>Positives (glycated) sites: 223</a:t>
            </a:r>
          </a:p>
          <a:p>
            <a:pPr lvl="1" algn="just"/>
            <a:r>
              <a:rPr lang="en-US" sz="1800" dirty="0" smtClean="0"/>
              <a:t>Negative (non-glycated) sites: 446</a:t>
            </a:r>
          </a:p>
          <a:p>
            <a:pPr lvl="1" algn="just"/>
            <a:r>
              <a:rPr lang="en-US" sz="1800" dirty="0" smtClean="0"/>
              <a:t>Total sites: 696</a:t>
            </a:r>
          </a:p>
          <a:p>
            <a:pPr lvl="1" algn="just"/>
            <a:endParaRPr lang="en-US" dirty="0" smtClean="0"/>
          </a:p>
          <a:p>
            <a:pPr marL="402336" lvl="1" indent="0" algn="just">
              <a:buNone/>
            </a:pPr>
            <a:endParaRPr lang="en-US" u="sng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0842" y="6373195"/>
            <a:ext cx="7879081" cy="294305"/>
          </a:xfrm>
        </p:spPr>
        <p:txBody>
          <a:bodyPr/>
          <a:lstStyle/>
          <a:p>
            <a:pPr algn="ctr"/>
            <a:r>
              <a:rPr lang="en-US" i="1" dirty="0"/>
              <a:t>Prediction of Lysine Glycation PTM site in Protein using Peptide Sequence Evolution based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2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099"/>
            <a:ext cx="6521330" cy="709865"/>
          </a:xfrm>
        </p:spPr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. Methodologies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039" y="2090057"/>
            <a:ext cx="7729695" cy="42831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Steps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r>
              <a:rPr lang="en-US" sz="1600" dirty="0" smtClean="0"/>
              <a:t>Figure 2: Flow chart representing each step for development of predictor.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39886" y="2757714"/>
            <a:ext cx="2423885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softEdge rad="0"/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 Feature extraction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39573" y="3267157"/>
            <a:ext cx="2423885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softEdge rad="0"/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Data Balancing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39573" y="3776600"/>
            <a:ext cx="2423885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softEdge rad="0"/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9573" y="4288382"/>
            <a:ext cx="2423885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softEdge rad="0"/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Data validation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39573" y="4786273"/>
            <a:ext cx="2423885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softEdge rad="0"/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Measuring matrices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39572" y="5341497"/>
            <a:ext cx="2423885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softEdge rad="0"/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Prediction tools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>
          <a:xfrm flipH="1">
            <a:off x="4651516" y="3034713"/>
            <a:ext cx="313" cy="232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653573" y="3540959"/>
            <a:ext cx="313" cy="232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651201" y="4047205"/>
            <a:ext cx="313" cy="232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651201" y="4534371"/>
            <a:ext cx="313" cy="232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651201" y="5077421"/>
            <a:ext cx="313" cy="232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39258" y="2254665"/>
            <a:ext cx="2423885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softEdge rad="0"/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Dataset selection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650887" y="2534727"/>
            <a:ext cx="313" cy="232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0842" y="6373195"/>
            <a:ext cx="7879081" cy="294305"/>
          </a:xfrm>
        </p:spPr>
        <p:txBody>
          <a:bodyPr/>
          <a:lstStyle/>
          <a:p>
            <a:pPr algn="ctr"/>
            <a:r>
              <a:rPr lang="en-US" i="1" dirty="0"/>
              <a:t>Prediction of Lysine Glycation PTM site in Protein using Peptide Sequence Evolution based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6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.1 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00" y="2197100"/>
            <a:ext cx="7466622" cy="41760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b="1" dirty="0" smtClean="0"/>
          </a:p>
          <a:p>
            <a:pPr marL="0" indent="0" algn="just">
              <a:buNone/>
            </a:pPr>
            <a:r>
              <a:rPr lang="en-US" sz="2000" b="1" dirty="0" smtClean="0"/>
              <a:t>Feature extraction: </a:t>
            </a:r>
            <a:r>
              <a:rPr lang="en-US" sz="2000" dirty="0"/>
              <a:t>R</a:t>
            </a:r>
            <a:r>
              <a:rPr lang="en-US" sz="2000" dirty="0" smtClean="0"/>
              <a:t>epresentation of dataset in numeric.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Technique</a:t>
            </a:r>
            <a:r>
              <a:rPr lang="en-US" sz="2000" dirty="0" smtClean="0"/>
              <a:t> </a:t>
            </a:r>
          </a:p>
          <a:p>
            <a:r>
              <a:rPr lang="en-US" sz="2000" dirty="0"/>
              <a:t>Peptide Sequence Evolution based </a:t>
            </a:r>
            <a:r>
              <a:rPr lang="en-US" sz="2000" dirty="0" smtClean="0"/>
              <a:t>Features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/>
              <a:t>sequential evolutionary feature extraction technique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0842" y="6373195"/>
            <a:ext cx="7879081" cy="294305"/>
          </a:xfrm>
        </p:spPr>
        <p:txBody>
          <a:bodyPr/>
          <a:lstStyle/>
          <a:p>
            <a:pPr algn="ctr"/>
            <a:r>
              <a:rPr lang="en-US" i="1" dirty="0"/>
              <a:t>Prediction of Lysine Glycation PTM site in Protein using Peptide Sequence Evolution based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58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866441" y="927099"/>
            <a:ext cx="6521330" cy="709865"/>
          </a:xfrm>
        </p:spPr>
        <p:txBody>
          <a:bodyPr/>
          <a:lstStyle/>
          <a:p>
            <a:r>
              <a:rPr lang="en-US" dirty="0"/>
              <a:t>8.1 Feature </a:t>
            </a:r>
            <a:r>
              <a:rPr lang="en-US" dirty="0" smtClean="0"/>
              <a:t>Extraction (cont’d)</a:t>
            </a:r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786039" y="2090057"/>
            <a:ext cx="7729695" cy="42831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r>
              <a:rPr lang="en-US" sz="1600" dirty="0" smtClean="0"/>
              <a:t>Figure 3: Typical </a:t>
            </a:r>
            <a:r>
              <a:rPr lang="en-US" sz="1600" dirty="0"/>
              <a:t>sequential evolutionary feature extraction </a:t>
            </a:r>
            <a:r>
              <a:rPr lang="en-US" sz="1600" dirty="0" smtClean="0"/>
              <a:t>technique [11].</a:t>
            </a: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0842" y="6373195"/>
            <a:ext cx="7879081" cy="294305"/>
          </a:xfrm>
        </p:spPr>
        <p:txBody>
          <a:bodyPr/>
          <a:lstStyle/>
          <a:p>
            <a:pPr algn="ctr"/>
            <a:r>
              <a:rPr lang="en-US" i="1" dirty="0"/>
              <a:t>Prediction of Lysine Glycation PTM site in Protein using Peptide Sequence Evolution based Features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765856" y="3767623"/>
            <a:ext cx="1474561" cy="12065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Sequence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2720117" y="2971800"/>
            <a:ext cx="1435777" cy="12065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PSI-BLAST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iter,e-val</a:t>
            </a:r>
            <a:r>
              <a:rPr lang="en-US" dirty="0"/>
              <a:t>)</a:t>
            </a:r>
          </a:p>
          <a:p>
            <a:pPr algn="ctr"/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4570468" y="2946400"/>
            <a:ext cx="1544613" cy="12065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PSSM matrix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6564664" y="2959100"/>
            <a:ext cx="1646213" cy="1193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vector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65857" y="2246798"/>
            <a:ext cx="1474561" cy="12065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Premade Protein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254936" y="3767623"/>
            <a:ext cx="423883" cy="464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242929" y="2989295"/>
            <a:ext cx="423883" cy="464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123872" y="3334899"/>
            <a:ext cx="423883" cy="464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-Right Arrow 5"/>
          <p:cNvSpPr/>
          <p:nvPr/>
        </p:nvSpPr>
        <p:spPr>
          <a:xfrm>
            <a:off x="4120444" y="3408150"/>
            <a:ext cx="505006" cy="3175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5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866441" y="927099"/>
            <a:ext cx="6521330" cy="709865"/>
          </a:xfrm>
        </p:spPr>
        <p:txBody>
          <a:bodyPr/>
          <a:lstStyle/>
          <a:p>
            <a:r>
              <a:rPr lang="en-US" dirty="0"/>
              <a:t>8.1 Feature </a:t>
            </a:r>
            <a:r>
              <a:rPr lang="en-US" dirty="0" smtClean="0"/>
              <a:t>Extraction (cont’d)</a:t>
            </a:r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786039" y="2090057"/>
            <a:ext cx="7729695" cy="42831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r>
              <a:rPr lang="en-US" sz="1600" dirty="0"/>
              <a:t>Figure </a:t>
            </a:r>
            <a:r>
              <a:rPr lang="en-US" sz="1600" dirty="0" smtClean="0"/>
              <a:t>4: </a:t>
            </a:r>
            <a:r>
              <a:rPr lang="en-US" sz="1600" i="1" dirty="0"/>
              <a:t>Peptide Sequence Evolution based Features</a:t>
            </a:r>
            <a:r>
              <a:rPr lang="en-US" sz="1600" dirty="0"/>
              <a:t>.</a:t>
            </a: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0842" y="6373195"/>
            <a:ext cx="7879081" cy="294305"/>
          </a:xfrm>
        </p:spPr>
        <p:txBody>
          <a:bodyPr/>
          <a:lstStyle/>
          <a:p>
            <a:pPr algn="ctr"/>
            <a:r>
              <a:rPr lang="en-US" i="1" dirty="0"/>
              <a:t>Prediction of Lysine Glycation PTM site in Protein using Peptide Sequence Evolution based Features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765856" y="3767623"/>
            <a:ext cx="1474561" cy="12065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Sequence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2720117" y="2971800"/>
            <a:ext cx="1435777" cy="12065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PSI-BLAST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iter,e-val</a:t>
            </a:r>
            <a:r>
              <a:rPr lang="en-US" dirty="0" smtClean="0"/>
              <a:t>)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4570468" y="2946400"/>
            <a:ext cx="1544613" cy="12065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PSSM matrix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6564664" y="2959100"/>
            <a:ext cx="1646213" cy="1193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vector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65857" y="2246798"/>
            <a:ext cx="1474561" cy="12065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Peptide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254936" y="3767623"/>
            <a:ext cx="423883" cy="464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242929" y="2989295"/>
            <a:ext cx="423883" cy="464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123872" y="3334899"/>
            <a:ext cx="423883" cy="464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4120444" y="3408150"/>
            <a:ext cx="505006" cy="3175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5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8.1 Feature Extraction (cont’d)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03300" y="2197100"/>
                <a:ext cx="7466622" cy="4176093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2000" dirty="0"/>
                  <a:t>A query peptide sequence </a:t>
                </a:r>
                <a:r>
                  <a:rPr lang="en-US" sz="2000" dirty="0" smtClean="0"/>
                  <a:t>			</a:t>
                </a:r>
              </a:p>
              <a:p>
                <a:pPr marL="0" lvl="0" indent="0" algn="r">
                  <a:buNone/>
                </a:pPr>
                <a:r>
                  <a:rPr lang="en-US" sz="2000" dirty="0" smtClean="0"/>
                  <a:t>P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………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000" i="1" dirty="0" smtClean="0"/>
                  <a:t>				(1)</a:t>
                </a:r>
              </a:p>
              <a:p>
                <a:pPr algn="just"/>
                <a:r>
                  <a:rPr lang="en-US" sz="2000" dirty="0" smtClean="0"/>
                  <a:t>PSSM matrix [11]</a:t>
                </a:r>
                <a:endParaRPr lang="en-US" sz="2000" dirty="0"/>
              </a:p>
              <a:p>
                <a:pPr marL="0" lvl="0" indent="0" algn="r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Ẻ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1→1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Ẻ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2→1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…… 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Ẻ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Ẻ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1→2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Ẻ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2→2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…… 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Ẻ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eqArr>
                                      <m:eqArr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e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e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e>
                                    </m:eqAr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           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eqArr>
                                      <m:eqArr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e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e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e>
                                    </m:eqAr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            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eqArr>
                                      <m:eqArr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e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e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e>
                                    </m:eqAr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eqArr>
                          </m:e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Ẻ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1→20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Ẻ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2→20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…… 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Ẻ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→20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000" dirty="0" smtClean="0"/>
                  <a:t>				(2)</a:t>
                </a:r>
              </a:p>
              <a:p>
                <a:pPr marL="0" lvl="0" indent="0" algn="ctr">
                  <a:buNone/>
                </a:pPr>
                <a:r>
                  <a:rPr lang="en-US" sz="1700" dirty="0" smtClean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Ẻ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700" dirty="0"/>
                  <a:t> denotes the propensity of the </a:t>
                </a:r>
                <a:r>
                  <a:rPr lang="en-US" sz="1700" dirty="0" err="1"/>
                  <a:t>i-th</a:t>
                </a:r>
                <a:r>
                  <a:rPr lang="en-US" sz="1700" dirty="0"/>
                  <a:t> amino acid residue being mutated to the j-</a:t>
                </a:r>
                <a:r>
                  <a:rPr lang="en-US" sz="1700" dirty="0" err="1"/>
                  <a:t>th</a:t>
                </a:r>
                <a:r>
                  <a:rPr lang="en-US" sz="1700" dirty="0"/>
                  <a:t> amino acid at the time of evaluation process</a:t>
                </a:r>
                <a:r>
                  <a:rPr lang="en-US" sz="1700" dirty="0" smtClean="0"/>
                  <a:t> </a:t>
                </a:r>
                <a:endParaRPr lang="en-US" sz="17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3300" y="2197100"/>
                <a:ext cx="7466622" cy="4176093"/>
              </a:xfrm>
              <a:blipFill rotWithShape="0">
                <a:blip r:embed="rId2"/>
                <a:stretch>
                  <a:fillRect l="-327" t="-730" r="-899" b="-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0842" y="6373195"/>
            <a:ext cx="7879081" cy="294305"/>
          </a:xfrm>
        </p:spPr>
        <p:txBody>
          <a:bodyPr/>
          <a:lstStyle/>
          <a:p>
            <a:pPr algn="ctr"/>
            <a:r>
              <a:rPr lang="en-US" i="1" dirty="0"/>
              <a:t>Prediction of Lysine Glycation PTM site in Protein using Peptide Sequence Evolution based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1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8.1 Feature Extraction (cont’d)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03300" y="2197100"/>
                <a:ext cx="7466622" cy="4176093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2000" dirty="0" smtClean="0"/>
                  <a:t>New calculated matrix</a:t>
                </a:r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r">
                  <a:buNone/>
                </a:pPr>
                <a:r>
                  <a:rPr lang="en-US" sz="2000" dirty="0" smtClean="0"/>
                  <a:t>M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1→1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2→1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…… 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1→2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2→2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…… 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eqArr>
                                      <m:eqArr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e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e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e>
                                    </m:eqAr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           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eqArr>
                                      <m:eqArr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e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e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e>
                                    </m:eqAr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            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eqArr>
                                      <m:eqArr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e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e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e>
                                    </m:eqAr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eqArr>
                          </m:e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1→20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2→20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…… 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→20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000" dirty="0"/>
                  <a:t> 	</a:t>
                </a:r>
                <a:r>
                  <a:rPr lang="en-US" sz="2000" dirty="0" smtClean="0"/>
                  <a:t>		(3)</a:t>
                </a:r>
                <a:r>
                  <a:rPr lang="en-US" sz="2000" dirty="0"/>
                  <a:t>	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Ẻ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Ẻ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𝑆𝐷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Ẻ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	</a:t>
                </a:r>
                <a:r>
                  <a:rPr lang="en-US" sz="2000" dirty="0" smtClean="0"/>
                  <a:t>	</a:t>
                </a:r>
                <a:r>
                  <a:rPr lang="en-US" sz="2000" dirty="0" err="1" smtClean="0"/>
                  <a:t>i</a:t>
                </a:r>
                <a:r>
                  <a:rPr lang="en-US" sz="2000" dirty="0"/>
                  <a:t>= 1,2,…..,L ; j= 1,2,…, </a:t>
                </a:r>
                <a:r>
                  <a:rPr lang="en-US" sz="2000" dirty="0" smtClean="0"/>
                  <a:t>20		(4)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Ẻ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 is the mean and</a:t>
                </a:r>
                <a:r>
                  <a:rPr lang="en-US" sz="2000" dirty="0"/>
                  <a:t> </a:t>
                </a:r>
                <a:r>
                  <a:rPr lang="en-US" sz="2000" dirty="0" smtClean="0"/>
                  <a:t>SD is the standard deviation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3300" y="2197100"/>
                <a:ext cx="7466622" cy="4176093"/>
              </a:xfrm>
              <a:blipFill rotWithShape="0">
                <a:blip r:embed="rId2"/>
                <a:stretch>
                  <a:fillRect l="-899" t="-1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0842" y="6373195"/>
            <a:ext cx="7879081" cy="294305"/>
          </a:xfrm>
        </p:spPr>
        <p:txBody>
          <a:bodyPr/>
          <a:lstStyle/>
          <a:p>
            <a:pPr algn="ctr"/>
            <a:r>
              <a:rPr lang="en-US" i="1" dirty="0"/>
              <a:t>Prediction of Lysine Glycation PTM site in Protein using Peptide Sequence Evolution based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8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8.1 Feature Extraction (cont’d)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03300" y="2197100"/>
                <a:ext cx="7466622" cy="417609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000" dirty="0" smtClean="0"/>
                  <a:t>Calculate M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(20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 smtClean="0"/>
                  <a:t>20) matrix.</a:t>
                </a:r>
              </a:p>
              <a:p>
                <a:pPr lvl="1" algn="just"/>
                <a:r>
                  <a:rPr lang="en-US" dirty="0" smtClean="0"/>
                  <a:t>Upper and lower triangular matrices are symmetric.</a:t>
                </a:r>
              </a:p>
              <a:p>
                <a:pPr algn="just"/>
                <a:r>
                  <a:rPr lang="en-US" sz="2000" dirty="0" smtClean="0"/>
                  <a:t>Lower triangular matrix with diagonal are considered for calculating feature vector.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</m:t>
                            </m:r>
                          </m: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                             </m:t>
                            </m:r>
                          </m: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:              :               :             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191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192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193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….(210)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 smtClean="0"/>
                  <a:t>			(5)</a:t>
                </a:r>
                <a:endParaRPr lang="en-US" sz="2000" dirty="0"/>
              </a:p>
              <a:p>
                <a:pPr algn="just"/>
                <a:r>
                  <a:rPr lang="en-US" sz="2000" dirty="0" smtClean="0"/>
                  <a:t>Feature vector,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𝑒𝑣𝑜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Ө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Ө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Ө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Ө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210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 smtClean="0"/>
                  <a:t>			 (6)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3300" y="2197100"/>
                <a:ext cx="7466622" cy="4176093"/>
              </a:xfrm>
              <a:blipFill rotWithShape="0">
                <a:blip r:embed="rId2"/>
                <a:stretch>
                  <a:fillRect l="-327" t="-584" r="-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0842" y="6373195"/>
            <a:ext cx="7879081" cy="294305"/>
          </a:xfrm>
        </p:spPr>
        <p:txBody>
          <a:bodyPr/>
          <a:lstStyle/>
          <a:p>
            <a:pPr algn="ctr"/>
            <a:r>
              <a:rPr lang="en-US" i="1" dirty="0"/>
              <a:t>Prediction of Lysine Glycation PTM site in Protein using Peptide Sequence Evolution based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71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802" y="2019300"/>
            <a:ext cx="7363159" cy="4239595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600" dirty="0" smtClean="0"/>
              <a:t>What </a:t>
            </a:r>
            <a:r>
              <a:rPr lang="en-US" sz="1600" dirty="0"/>
              <a:t>is PTM?	</a:t>
            </a:r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600" dirty="0" smtClean="0"/>
              <a:t>Effects </a:t>
            </a:r>
            <a:r>
              <a:rPr lang="en-US" sz="1600"/>
              <a:t>of </a:t>
            </a:r>
            <a:r>
              <a:rPr lang="en-US" sz="1600" smtClean="0"/>
              <a:t>PTM</a:t>
            </a:r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600" smtClean="0"/>
              <a:t>Problem Statement</a:t>
            </a:r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600" dirty="0"/>
              <a:t>Necessity </a:t>
            </a:r>
            <a:r>
              <a:rPr lang="en-US" sz="1600"/>
              <a:t>of </a:t>
            </a:r>
            <a:r>
              <a:rPr lang="en-US" sz="1600" smtClean="0"/>
              <a:t>Computational Tool</a:t>
            </a:r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600" smtClean="0"/>
              <a:t>Background</a:t>
            </a:r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600" smtClean="0"/>
              <a:t>Objective</a:t>
            </a:r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600" smtClean="0"/>
              <a:t>Dataset Selection</a:t>
            </a:r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600" smtClean="0"/>
              <a:t>Methodologies</a:t>
            </a:r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600" smtClean="0"/>
              <a:t>Model Selection</a:t>
            </a:r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600" smtClean="0"/>
              <a:t>Results</a:t>
            </a:r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600" smtClean="0"/>
              <a:t>Conclusion and Future Work</a:t>
            </a:r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600" smtClean="0"/>
              <a:t>References</a:t>
            </a:r>
            <a:endParaRPr lang="en-US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0842" y="6373195"/>
            <a:ext cx="7879081" cy="294305"/>
          </a:xfrm>
        </p:spPr>
        <p:txBody>
          <a:bodyPr/>
          <a:lstStyle/>
          <a:p>
            <a:pPr algn="ctr"/>
            <a:r>
              <a:rPr lang="en-US" i="1" dirty="0"/>
              <a:t>Prediction of Lysine Glycation PTM site in Protein using Peptide Sequence Evolution based Features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8.2 </a:t>
            </a:r>
            <a:r>
              <a:rPr lang="en-US" smtClean="0"/>
              <a:t>Handling Data </a:t>
            </a:r>
            <a:r>
              <a:rPr lang="en-US" dirty="0"/>
              <a:t>I</a:t>
            </a:r>
            <a:r>
              <a:rPr lang="en-US" smtClean="0"/>
              <a:t>mbalance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70001" y="2242457"/>
                <a:ext cx="6553200" cy="4130737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sz="2000" b="1" dirty="0" smtClean="0"/>
                  <a:t>Data Balance:  </a:t>
                </a:r>
                <a:r>
                  <a:rPr lang="en-US" sz="2000" dirty="0" smtClean="0"/>
                  <a:t>Unequal distribution of observation in each class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 smtClean="0"/>
                  <a:t>Imbalance ratio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𝑂𝑏𝑠𝑒𝑟𝑣𝑎𝑡𝑖𝑜𝑛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𝑚𝑎𝑗𝑜𝑟𝑖𝑡𝑦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𝑐𝑙𝑎𝑠𝑠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𝑂𝑏𝑠𝑒𝑟𝑣𝑎𝑡𝑖𝑜𝑛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𝑚𝑖𝑛𝑜𝑟𝑖𝑡𝑦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𝑐𝑙𝑎𝑠𝑠</m:t>
                        </m:r>
                      </m:den>
                    </m:f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446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223</m:t>
                        </m:r>
                      </m:den>
                    </m:f>
                  </m:oMath>
                </a14:m>
                <a:r>
                  <a:rPr lang="en-US" sz="2000" dirty="0" smtClean="0"/>
                  <a:t> = 2:1</a:t>
                </a:r>
              </a:p>
              <a:p>
                <a:pPr marL="0" indent="0" algn="just">
                  <a:buNone/>
                </a:pPr>
                <a:r>
                  <a:rPr lang="en-US" sz="2000" b="1" dirty="0"/>
                  <a:t>	</a:t>
                </a:r>
                <a:endParaRPr lang="en-US" sz="2000" b="1" dirty="0" smtClean="0"/>
              </a:p>
              <a:p>
                <a:pPr marL="0" indent="0" algn="just">
                  <a:buNone/>
                </a:pPr>
                <a:r>
                  <a:rPr lang="en-US" sz="2000" b="1" dirty="0" smtClean="0"/>
                  <a:t>Technique: </a:t>
                </a:r>
                <a:r>
                  <a:rPr lang="en-US" sz="2000" dirty="0" smtClean="0"/>
                  <a:t>Oversampling </a:t>
                </a:r>
              </a:p>
              <a:p>
                <a:pPr algn="just"/>
                <a:r>
                  <a:rPr lang="en-US" sz="2000" dirty="0" smtClean="0"/>
                  <a:t>Observations Minority class is taken 2 times.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New </a:t>
                </a:r>
                <a:r>
                  <a:rPr lang="en-US" sz="2000" dirty="0"/>
                  <a:t>Imbalance ratio </a:t>
                </a:r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446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223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∗2</m:t>
                        </m:r>
                      </m:den>
                    </m:f>
                  </m:oMath>
                </a14:m>
                <a:r>
                  <a:rPr lang="en-US" sz="2000" dirty="0"/>
                  <a:t> = </a:t>
                </a:r>
                <a:r>
                  <a:rPr lang="en-US" sz="2000" dirty="0" smtClean="0"/>
                  <a:t>1:1</a:t>
                </a:r>
                <a:endParaRPr lang="en-US" sz="2000" dirty="0"/>
              </a:p>
              <a:p>
                <a:r>
                  <a:rPr lang="en-US" sz="2000" dirty="0" smtClean="0"/>
                  <a:t>Total positives: 446</a:t>
                </a:r>
              </a:p>
              <a:p>
                <a:r>
                  <a:rPr lang="en-US" sz="2000" dirty="0" smtClean="0"/>
                  <a:t>Total negatives: 446</a:t>
                </a:r>
              </a:p>
              <a:p>
                <a:r>
                  <a:rPr lang="en-US" sz="2000" dirty="0" smtClean="0"/>
                  <a:t>Total observations: 892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0001" y="2242457"/>
                <a:ext cx="6553200" cy="4130737"/>
              </a:xfrm>
              <a:blipFill rotWithShape="0">
                <a:blip r:embed="rId2"/>
                <a:stretch>
                  <a:fillRect l="-930" t="-1625" r="-1023" b="-2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0842" y="6373195"/>
            <a:ext cx="7879081" cy="294305"/>
          </a:xfrm>
        </p:spPr>
        <p:txBody>
          <a:bodyPr/>
          <a:lstStyle/>
          <a:p>
            <a:pPr algn="ctr"/>
            <a:r>
              <a:rPr lang="en-US" i="1" dirty="0"/>
              <a:t>Prediction of Lysine Glycation PTM site in Protein using Peptide Sequence Evolution based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7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sz="3200" kern="1200" dirty="0" smtClean="0">
                <a:solidFill>
                  <a:prstClr val="white"/>
                </a:solidFill>
                <a:latin typeface="Century Gothic" panose="020B0502020202020204"/>
                <a:ea typeface=""/>
                <a:cs typeface=""/>
              </a:rPr>
              <a:t>8.3 Classifier(SVM)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6440" y="2489201"/>
                <a:ext cx="7603483" cy="353059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b="1" dirty="0"/>
                  <a:t>SVM (support vector machines): </a:t>
                </a:r>
                <a:r>
                  <a:rPr lang="en-US" dirty="0"/>
                  <a:t>Supervised learning algorithm that analyze data used for classification and regression analysis. </a:t>
                </a:r>
              </a:p>
              <a:p>
                <a:pPr marL="0" indent="0">
                  <a:buNone/>
                </a:pP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Maximize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	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Subject </a:t>
                </a:r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 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,   0≤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 smtClean="0"/>
                  <a:t>For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= 1,2,3,…..,n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𝐿𝑎𝑟𝑔𝑟𝑎𝑛𝑔𝑒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𝑚𝑢𝑙𝑡𝑖𝑝𝑙𝑖𝑒𝑟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6440" y="2489201"/>
                <a:ext cx="7603483" cy="3530599"/>
              </a:xfrm>
              <a:blipFill rotWithShape="0">
                <a:blip r:embed="rId2"/>
                <a:stretch>
                  <a:fillRect l="-160" t="-862" r="-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0316" y="3635748"/>
            <a:ext cx="126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</a:t>
            </a:r>
            <a:r>
              <a:rPr lang="en-US" dirty="0" smtClean="0"/>
              <a:t>    (7)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0842" y="6373195"/>
            <a:ext cx="7879081" cy="294305"/>
          </a:xfrm>
        </p:spPr>
        <p:txBody>
          <a:bodyPr/>
          <a:lstStyle/>
          <a:p>
            <a:pPr algn="ctr"/>
            <a:r>
              <a:rPr lang="en-US" i="1" dirty="0"/>
              <a:t>Prediction of Lysine Glycation PTM site in Protein using Peptide Sequence Evolution based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0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sz="3200" kern="1200" dirty="0" smtClean="0">
                <a:solidFill>
                  <a:prstClr val="white"/>
                </a:solidFill>
                <a:latin typeface="Century Gothic" panose="020B0502020202020204"/>
                <a:ea typeface=""/>
                <a:cs typeface=""/>
              </a:rPr>
              <a:t>8.3 Classifier(SVM) (cont’d)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11300" y="2273300"/>
                <a:ext cx="6958623" cy="409989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000" dirty="0" smtClean="0"/>
                  <a:t>Regularization parameter C</a:t>
                </a:r>
                <a:r>
                  <a:rPr lang="en-US" sz="2000" dirty="0"/>
                  <a:t>: </a:t>
                </a:r>
              </a:p>
              <a:p>
                <a:pPr lvl="1" algn="just"/>
                <a:r>
                  <a:rPr lang="en-US" sz="2000" dirty="0"/>
                  <a:t>Large C causes over-fit, small C causes under-fit</a:t>
                </a:r>
              </a:p>
              <a:p>
                <a:pPr algn="just"/>
                <a:endParaRPr lang="en-US" sz="2000" dirty="0" smtClean="0"/>
              </a:p>
              <a:p>
                <a:pPr algn="just"/>
                <a:r>
                  <a:rPr lang="en-US" sz="2000" dirty="0" smtClean="0"/>
                  <a:t>Kernel</a:t>
                </a:r>
                <a:endParaRPr lang="en-US" sz="2000" dirty="0"/>
              </a:p>
              <a:p>
                <a:pPr lvl="1" algn="just"/>
                <a:r>
                  <a:rPr lang="en-US" sz="2000" dirty="0" smtClean="0"/>
                  <a:t>RBF</a:t>
                </a:r>
                <a:r>
                  <a:rPr lang="en-US" sz="2000" dirty="0"/>
                  <a:t>( Radial Basis </a:t>
                </a:r>
                <a:r>
                  <a:rPr lang="en-US" sz="2000" dirty="0" smtClean="0"/>
                  <a:t>function).</a:t>
                </a:r>
              </a:p>
              <a:p>
                <a:pPr lvl="1" algn="just"/>
                <a:r>
                  <a:rPr lang="en-US" sz="2000" dirty="0" smtClean="0"/>
                  <a:t>Sigma for </a:t>
                </a:r>
                <a:r>
                  <a:rPr lang="en-US" sz="2000" dirty="0"/>
                  <a:t>RBF</a:t>
                </a:r>
              </a:p>
              <a:p>
                <a:pPr lvl="3" algn="just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					(8)</a:t>
                </a:r>
              </a:p>
              <a:p>
                <a:pPr lvl="3" algn="just"/>
                <a:r>
                  <a:rPr lang="el-G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σ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width for the kernel function</a:t>
                </a:r>
                <a:r>
                  <a:rPr lang="en-US" sz="2000" dirty="0" smtClean="0"/>
                  <a:t>. </a:t>
                </a:r>
                <a:endParaRPr lang="en-GB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11300" y="2273300"/>
                <a:ext cx="6958623" cy="4099895"/>
              </a:xfrm>
              <a:blipFill rotWithShape="0">
                <a:blip r:embed="rId2"/>
                <a:stretch>
                  <a:fillRect l="-351" t="-893" r="-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0842" y="6373195"/>
            <a:ext cx="7879081" cy="294305"/>
          </a:xfrm>
        </p:spPr>
        <p:txBody>
          <a:bodyPr/>
          <a:lstStyle/>
          <a:p>
            <a:pPr algn="ctr"/>
            <a:r>
              <a:rPr lang="en-US" i="1" dirty="0"/>
              <a:t>Prediction of Lysine Glycation PTM site in Protein using Peptide Sequence Evolution based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0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sz="3200" kern="1200" dirty="0" smtClean="0">
                <a:solidFill>
                  <a:prstClr val="white"/>
                </a:solidFill>
                <a:latin typeface="Century Gothic" panose="020B0502020202020204"/>
                <a:ea typeface=""/>
                <a:cs typeface=""/>
              </a:rPr>
              <a:t>8.4 </a:t>
            </a:r>
            <a:r>
              <a:rPr lang="en-US" sz="3200" kern="1200">
                <a:solidFill>
                  <a:prstClr val="white"/>
                </a:solidFill>
                <a:latin typeface="Century Gothic" panose="020B0502020202020204"/>
                <a:ea typeface=""/>
                <a:cs typeface=""/>
              </a:rPr>
              <a:t>Model </a:t>
            </a:r>
            <a:r>
              <a:rPr lang="en-US" sz="3200" kern="1200" dirty="0">
                <a:solidFill>
                  <a:prstClr val="white"/>
                </a:solidFill>
                <a:latin typeface="Century Gothic" panose="020B0502020202020204"/>
                <a:ea typeface=""/>
                <a:cs typeface=""/>
              </a:rPr>
              <a:t>V</a:t>
            </a:r>
            <a:r>
              <a:rPr lang="en-US" sz="3200" kern="1200" smtClean="0">
                <a:solidFill>
                  <a:prstClr val="white"/>
                </a:solidFill>
                <a:latin typeface="Century Gothic" panose="020B0502020202020204"/>
                <a:ea typeface=""/>
                <a:cs typeface=""/>
              </a:rPr>
              <a:t>alidation</a:t>
            </a:r>
            <a:r>
              <a:rPr lang="en-US" sz="3200" kern="1200" dirty="0">
                <a:solidFill>
                  <a:prstClr val="white"/>
                </a:solidFill>
                <a:latin typeface="Century Gothic" panose="020B0502020202020204"/>
                <a:ea typeface=""/>
                <a:cs typeface=""/>
              </a:rPr>
              <a:t/>
            </a:r>
            <a:br>
              <a:rPr lang="en-US" sz="3200" kern="1200" dirty="0">
                <a:solidFill>
                  <a:prstClr val="white"/>
                </a:solidFill>
                <a:latin typeface="Century Gothic" panose="020B0502020202020204"/>
                <a:ea typeface=""/>
                <a:cs typeface=""/>
              </a:rPr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0" y="2971800"/>
            <a:ext cx="7603483" cy="3048000"/>
          </a:xfrm>
        </p:spPr>
        <p:txBody>
          <a:bodyPr>
            <a:normAutofit/>
          </a:bodyPr>
          <a:lstStyle/>
          <a:p>
            <a:r>
              <a:rPr lang="en-US" dirty="0" smtClean="0"/>
              <a:t>Cross validation</a:t>
            </a:r>
          </a:p>
          <a:p>
            <a:pPr lvl="5"/>
            <a:r>
              <a:rPr lang="en-US" sz="2000" dirty="0" smtClean="0"/>
              <a:t>10-fold cross validation [13]</a:t>
            </a:r>
          </a:p>
          <a:p>
            <a:pPr marL="1586000" lvl="5" indent="0">
              <a:buNone/>
            </a:pPr>
            <a:endParaRPr lang="en-US" sz="2000" dirty="0"/>
          </a:p>
          <a:p>
            <a:pPr marL="1005840" lvl="3" indent="0">
              <a:buNone/>
            </a:pPr>
            <a:r>
              <a:rPr lang="en-US" sz="1800" dirty="0" smtClean="0"/>
              <a:t>	Example 1: 10-fold cross validation</a:t>
            </a:r>
          </a:p>
          <a:p>
            <a:pPr marL="1005840" lvl="3" indent="0"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	D1 D2 D3 D4 D5 D6 D7 D8 D9  </a:t>
            </a:r>
            <a:r>
              <a:rPr lang="en-US" sz="1800" dirty="0" smtClean="0">
                <a:solidFill>
                  <a:schemeClr val="tx1"/>
                </a:solidFill>
              </a:rPr>
              <a:t>|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D10</a:t>
            </a:r>
            <a:r>
              <a:rPr lang="en-US" sz="1800" dirty="0" smtClean="0"/>
              <a:t> </a:t>
            </a:r>
          </a:p>
          <a:p>
            <a:pPr marL="402336" lvl="1" indent="0">
              <a:buNone/>
            </a:pPr>
            <a:endParaRPr lang="en-GB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0842" y="6373195"/>
            <a:ext cx="7879081" cy="294305"/>
          </a:xfrm>
        </p:spPr>
        <p:txBody>
          <a:bodyPr/>
          <a:lstStyle/>
          <a:p>
            <a:pPr algn="ctr"/>
            <a:r>
              <a:rPr lang="en-US" i="1" dirty="0"/>
              <a:t>Prediction of Lysine Glycation PTM site in Protein using Peptide Sequence Evolution based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39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sz="3200" kern="1200" dirty="0">
                <a:solidFill>
                  <a:prstClr val="white"/>
                </a:solidFill>
                <a:latin typeface="Century Gothic" panose="020B0502020202020204"/>
                <a:ea typeface=""/>
                <a:cs typeface=""/>
              </a:rPr>
              <a:t>8</a:t>
            </a:r>
            <a:r>
              <a:rPr lang="en-US" sz="3200" kern="1200" dirty="0" smtClean="0">
                <a:solidFill>
                  <a:prstClr val="white"/>
                </a:solidFill>
                <a:latin typeface="Century Gothic" panose="020B0502020202020204"/>
                <a:ea typeface=""/>
                <a:cs typeface=""/>
              </a:rPr>
              <a:t>.6 </a:t>
            </a:r>
            <a:r>
              <a:rPr lang="en-US" sz="3200" kern="1200" smtClean="0">
                <a:solidFill>
                  <a:prstClr val="white"/>
                </a:solidFill>
                <a:latin typeface="Century Gothic" panose="020B0502020202020204"/>
                <a:ea typeface=""/>
                <a:cs typeface=""/>
              </a:rPr>
              <a:t>Measuring Matrices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0842" y="6373195"/>
            <a:ext cx="7879082" cy="126459"/>
          </a:xfrm>
        </p:spPr>
        <p:txBody>
          <a:bodyPr/>
          <a:lstStyle/>
          <a:p>
            <a:pPr algn="ctr"/>
            <a:r>
              <a:rPr lang="en-US" smtClean="0"/>
              <a:t>Prediction Of PTM Site Of A Protein Using Support Vector Machine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18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6440" y="2150077"/>
                <a:ext cx="7499083" cy="40777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Measuring matrices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algn="r"/>
                <a:r>
                  <a:rPr lang="en-US" sz="2000" dirty="0" smtClean="0"/>
                  <a:t>Accuracy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sz="2000" dirty="0"/>
                  <a:t>	</a:t>
                </a:r>
                <a:r>
                  <a:rPr lang="en-US" sz="2000" dirty="0" smtClean="0"/>
                  <a:t>			</a:t>
                </a:r>
                <a:r>
                  <a:rPr lang="en-US" sz="2000" dirty="0"/>
                  <a:t>	</a:t>
                </a:r>
                <a:r>
                  <a:rPr lang="en-US" sz="2000" dirty="0" smtClean="0"/>
                  <a:t>(9)</a:t>
                </a: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algn="r"/>
                <a:r>
                  <a:rPr lang="en-US" sz="2000" dirty="0" smtClean="0"/>
                  <a:t>Sensitivity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sz="2000" dirty="0"/>
                  <a:t>	</a:t>
                </a:r>
                <a:r>
                  <a:rPr lang="en-US" sz="2000" dirty="0" smtClean="0"/>
                  <a:t>  </a:t>
                </a:r>
                <a:r>
                  <a:rPr lang="en-US" sz="2000" dirty="0"/>
                  <a:t>			</a:t>
                </a:r>
                <a:r>
                  <a:rPr lang="en-US" sz="2000" dirty="0" smtClean="0"/>
                  <a:t>	 	    (10)</a:t>
                </a: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algn="r"/>
                <a:r>
                  <a:rPr lang="en-US" sz="2000" dirty="0" smtClean="0"/>
                  <a:t>Specificity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sz="2000" dirty="0"/>
                  <a:t>			</a:t>
                </a:r>
                <a:r>
                  <a:rPr lang="en-US" sz="2000" dirty="0" smtClean="0"/>
                  <a:t>			    (11)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6440" y="2150077"/>
                <a:ext cx="7499083" cy="4077728"/>
              </a:xfrm>
              <a:blipFill rotWithShape="0">
                <a:blip r:embed="rId2"/>
                <a:stretch>
                  <a:fillRect l="-813" t="-897" r="-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81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sz="3200" kern="1200" dirty="0">
                <a:solidFill>
                  <a:prstClr val="white"/>
                </a:solidFill>
                <a:latin typeface="Century Gothic" panose="020B0502020202020204"/>
                <a:ea typeface=""/>
                <a:cs typeface=""/>
              </a:rPr>
              <a:t>9</a:t>
            </a:r>
            <a:r>
              <a:rPr lang="en-US" sz="3200" kern="1200" smtClean="0">
                <a:solidFill>
                  <a:prstClr val="white"/>
                </a:solidFill>
                <a:latin typeface="Century Gothic" panose="020B0502020202020204"/>
                <a:ea typeface=""/>
                <a:cs typeface=""/>
              </a:rPr>
              <a:t>. Model Selection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0" y="2150077"/>
            <a:ext cx="7499083" cy="40777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	Table </a:t>
            </a:r>
            <a:r>
              <a:rPr lang="en-US" sz="2000" dirty="0"/>
              <a:t>3</a:t>
            </a:r>
            <a:r>
              <a:rPr lang="en-US" sz="2000" dirty="0" smtClean="0"/>
              <a:t>: Implementation specification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</a:t>
            </a:r>
          </a:p>
          <a:p>
            <a:pPr marL="0" indent="0" algn="ctr">
              <a:buNone/>
            </a:pPr>
            <a:r>
              <a:rPr lang="en-US" dirty="0"/>
              <a:t>Table </a:t>
            </a:r>
            <a:r>
              <a:rPr lang="en-US" dirty="0" smtClean="0"/>
              <a:t>4: Parameters to PSI-BLAST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0842" y="6373195"/>
            <a:ext cx="7879081" cy="294305"/>
          </a:xfrm>
        </p:spPr>
        <p:txBody>
          <a:bodyPr/>
          <a:lstStyle/>
          <a:p>
            <a:pPr algn="ctr"/>
            <a:r>
              <a:rPr lang="en-US" i="1" dirty="0"/>
              <a:t>Prediction of Lysine Glycation PTM site in Protein using Peptide Sequence Evolution based Features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8871517"/>
                  </p:ext>
                </p:extLst>
              </p:nvPr>
            </p:nvGraphicFramePr>
            <p:xfrm>
              <a:off x="1582616" y="2565400"/>
              <a:ext cx="6096000" cy="240284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032000"/>
                    <a:gridCol w="2032000"/>
                    <a:gridCol w="2032000"/>
                  </a:tblGrid>
                  <a:tr h="83820"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No. of complete run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Lysine (K)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676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C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σ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r>
                            <a:rPr lang="en-US" sz="1800" baseline="30000">
                              <a:effectLst/>
                            </a:rPr>
                            <a:t>st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</a:t>
                          </a:r>
                          <a:r>
                            <a:rPr lang="en-US" sz="1800" baseline="30000">
                              <a:effectLst/>
                            </a:rPr>
                            <a:t>nd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</a:t>
                          </a:r>
                          <a:r>
                            <a:rPr lang="en-US" sz="1800" baseline="30000">
                              <a:effectLst/>
                            </a:rPr>
                            <a:t>rd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4</a:t>
                          </a:r>
                          <a:r>
                            <a:rPr lang="en-US" sz="1800" baseline="30000">
                              <a:effectLst/>
                            </a:rPr>
                            <a:t>th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5</a:t>
                          </a:r>
                          <a:r>
                            <a:rPr lang="en-US" sz="1800" baseline="30000">
                              <a:effectLst/>
                            </a:rPr>
                            <a:t>th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8871517"/>
                  </p:ext>
                </p:extLst>
              </p:nvPr>
            </p:nvGraphicFramePr>
            <p:xfrm>
              <a:off x="1582616" y="2565400"/>
              <a:ext cx="6096000" cy="240284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032000"/>
                    <a:gridCol w="2032000"/>
                    <a:gridCol w="2032000"/>
                  </a:tblGrid>
                  <a:tr h="274320"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No. of complete run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Lysine (K)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7432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C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σ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r>
                            <a:rPr lang="en-US" sz="1800" baseline="30000">
                              <a:effectLst/>
                            </a:rPr>
                            <a:t>st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0601" t="-168852" r="-101502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0000" t="-168852" r="-1198" b="-4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</a:t>
                          </a:r>
                          <a:r>
                            <a:rPr lang="en-US" sz="1800" baseline="30000">
                              <a:effectLst/>
                            </a:rPr>
                            <a:t>nd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0601" t="-268852" r="-101502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0000" t="-268852" r="-1198" b="-3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</a:t>
                          </a:r>
                          <a:r>
                            <a:rPr lang="en-US" sz="1800" baseline="30000">
                              <a:effectLst/>
                            </a:rPr>
                            <a:t>rd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0601" t="-368852" r="-101502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0000" t="-368852" r="-1198" b="-2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4</a:t>
                          </a:r>
                          <a:r>
                            <a:rPr lang="en-US" sz="1800" baseline="30000">
                              <a:effectLst/>
                            </a:rPr>
                            <a:t>th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0601" t="-468852" r="-101502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0000" t="-468852" r="-1198" b="-1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5</a:t>
                          </a:r>
                          <a:r>
                            <a:rPr lang="en-US" sz="1800" baseline="30000">
                              <a:effectLst/>
                            </a:rPr>
                            <a:t>th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0601" t="-568852" r="-101502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0000" t="-568852" r="-1198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500484"/>
              </p:ext>
            </p:extLst>
          </p:nvPr>
        </p:nvGraphicFramePr>
        <p:xfrm>
          <a:off x="1582616" y="5631515"/>
          <a:ext cx="60960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of iteration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E-value cutoff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63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Results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9931499"/>
                  </p:ext>
                </p:extLst>
              </p:nvPr>
            </p:nvGraphicFramePr>
            <p:xfrm>
              <a:off x="1211748" y="2794060"/>
              <a:ext cx="6477777" cy="328893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2979298"/>
                    <a:gridCol w="1409775"/>
                    <a:gridCol w="2088704"/>
                  </a:tblGrid>
                  <a:tr h="332832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Predictor </a:t>
                          </a:r>
                          <a:endParaRPr lang="en-US" sz="1800" dirty="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Matrices </a:t>
                          </a:r>
                          <a:endParaRPr lang="en-US" sz="180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Lysine (K)</a:t>
                          </a:r>
                          <a:endParaRPr lang="en-US" sz="180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</a:tr>
                  <a:tr h="332832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Gly-PseAAC</a:t>
                          </a:r>
                          <a:endParaRPr lang="en-US" sz="180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 </a:t>
                          </a:r>
                          <a:endParaRPr lang="en-US" sz="180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68.69(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</a:rPr>
                            <a:t> 0.92)</a:t>
                          </a:r>
                          <a:endParaRPr lang="en-US" sz="1800" dirty="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</a:tr>
                  <a:tr h="332832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BPB_GlySite</a:t>
                          </a:r>
                          <a:endParaRPr lang="en-US" sz="180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Acc(%)</a:t>
                          </a:r>
                          <a:endParaRPr lang="en-US" sz="180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69.63(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± 0.74)</m:t>
                              </m:r>
                            </m:oMath>
                          </a14:m>
                          <a:endParaRPr lang="en-US" sz="180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</a:tr>
                  <a:tr h="330787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Proposed Predictor</a:t>
                          </a:r>
                          <a:endParaRPr lang="en-US" sz="180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 </a:t>
                          </a:r>
                          <a:endParaRPr lang="en-US" sz="180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95.94(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1800">
                              <a:effectLst/>
                            </a:rPr>
                            <a:t> 0.54)</a:t>
                          </a:r>
                          <a:endParaRPr lang="en-US" sz="180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</a:tr>
                  <a:tr h="332832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err="1">
                              <a:effectLst/>
                            </a:rPr>
                            <a:t>Gly-PseAAC</a:t>
                          </a:r>
                          <a:endParaRPr lang="en-US" sz="1800" dirty="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 </a:t>
                          </a:r>
                          <a:endParaRPr lang="en-US" sz="180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57.48( 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1800">
                              <a:effectLst/>
                            </a:rPr>
                            <a:t> 1.75)</a:t>
                          </a:r>
                          <a:endParaRPr lang="en-US" sz="180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</a:tr>
                  <a:tr h="328756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err="1" smtClean="0">
                              <a:effectLst/>
                            </a:rPr>
                            <a:t>BPB_GlySite</a:t>
                          </a:r>
                          <a:endParaRPr lang="en-US" sz="1800" dirty="0">
                            <a:effectLst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Sn(%)</a:t>
                          </a:r>
                          <a:endParaRPr lang="en-US" sz="1800" dirty="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63.68( 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</a:rPr>
                            <a:t> 1.40</a:t>
                          </a:r>
                          <a:r>
                            <a:rPr lang="en-US" sz="1800" dirty="0" smtClean="0">
                              <a:effectLst/>
                            </a:rPr>
                            <a:t>)</a:t>
                          </a:r>
                          <a:endParaRPr lang="en-US" sz="1800" dirty="0">
                            <a:effectLst/>
                          </a:endParaRPr>
                        </a:p>
                      </a:txBody>
                      <a:tcPr marL="68580" marR="68580" marT="0" marB="0"/>
                    </a:tc>
                  </a:tr>
                  <a:tr h="294761">
                    <a:tc>
                      <a:txBody>
                        <a:bodyPr/>
                        <a:lstStyle/>
                        <a:p>
                          <a:pPr marL="0" marR="0" indent="0" algn="just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effectLst/>
                            </a:rPr>
                            <a:t>Proposed Predictor</a:t>
                          </a:r>
                          <a:endParaRPr lang="en-US" sz="1800" dirty="0" smtClean="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effectLst/>
                            </a:rPr>
                            <a:t>98.20( 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</a:rPr>
                            <a:t> 0.00</a:t>
                          </a:r>
                          <a:r>
                            <a:rPr lang="en-US" sz="1800" dirty="0" smtClean="0">
                              <a:effectLst/>
                            </a:rPr>
                            <a:t>)</a:t>
                          </a:r>
                          <a:endParaRPr lang="en-US" sz="1800" dirty="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</a:tr>
                  <a:tr h="332832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err="1">
                              <a:effectLst/>
                            </a:rPr>
                            <a:t>Gly-PseAAC</a:t>
                          </a:r>
                          <a:endParaRPr lang="en-US" sz="1800" dirty="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74.30( 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</a:rPr>
                            <a:t>1.50)</a:t>
                          </a:r>
                          <a:endParaRPr lang="en-US" sz="1800" dirty="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</a:tr>
                  <a:tr h="335236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err="1" smtClean="0">
                              <a:effectLst/>
                            </a:rPr>
                            <a:t>BPB_GlySite</a:t>
                          </a:r>
                          <a:endParaRPr lang="en-US" sz="1800" dirty="0">
                            <a:effectLst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err="1">
                              <a:effectLst/>
                            </a:rPr>
                            <a:t>Sp</a:t>
                          </a:r>
                          <a:r>
                            <a:rPr lang="en-US" sz="1800" dirty="0">
                              <a:effectLst/>
                            </a:rPr>
                            <a:t>(%)</a:t>
                          </a:r>
                          <a:endParaRPr lang="en-US" sz="1800" dirty="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72.60( 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</a:rPr>
                            <a:t> 0.65</a:t>
                          </a:r>
                          <a:r>
                            <a:rPr lang="en-US" sz="1800" dirty="0" smtClean="0">
                              <a:effectLst/>
                            </a:rPr>
                            <a:t>)</a:t>
                          </a:r>
                          <a:endParaRPr lang="en-US" sz="1800" dirty="0">
                            <a:effectLst/>
                          </a:endParaRPr>
                        </a:p>
                      </a:txBody>
                      <a:tcPr marL="68580" marR="68580" marT="0" marB="0"/>
                    </a:tc>
                  </a:tr>
                  <a:tr h="335236">
                    <a:tc>
                      <a:txBody>
                        <a:bodyPr/>
                        <a:lstStyle/>
                        <a:p>
                          <a:pPr marL="0" marR="0" indent="0" algn="just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effectLst/>
                            </a:rPr>
                            <a:t>Proposed Predictor</a:t>
                          </a:r>
                          <a:endParaRPr lang="en-US" sz="1800" dirty="0" smtClean="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effectLst/>
                            </a:rPr>
                            <a:t>90.67(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</a:rPr>
                            <a:t>1.07</a:t>
                          </a:r>
                          <a:r>
                            <a:rPr lang="en-US" sz="1800" dirty="0" smtClean="0">
                              <a:effectLst/>
                            </a:rPr>
                            <a:t>)</a:t>
                          </a:r>
                          <a:endParaRPr lang="en-US" sz="1800" dirty="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9931499"/>
                  </p:ext>
                </p:extLst>
              </p:nvPr>
            </p:nvGraphicFramePr>
            <p:xfrm>
              <a:off x="1211748" y="2794060"/>
              <a:ext cx="6477777" cy="328893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2979298"/>
                    <a:gridCol w="1409775"/>
                    <a:gridCol w="2088704"/>
                  </a:tblGrid>
                  <a:tr h="332832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Predictor </a:t>
                          </a:r>
                          <a:endParaRPr lang="en-US" sz="1800" dirty="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Matrices </a:t>
                          </a:r>
                          <a:endParaRPr lang="en-US" sz="180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Lysine (K)</a:t>
                          </a:r>
                          <a:endParaRPr lang="en-US" sz="180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</a:tr>
                  <a:tr h="332832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Gly-PseAAC</a:t>
                          </a:r>
                          <a:endParaRPr lang="en-US" sz="180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 </a:t>
                          </a:r>
                          <a:endParaRPr lang="en-US" sz="180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10496" t="-125926" r="-1166" b="-822222"/>
                          </a:stretch>
                        </a:blipFill>
                      </a:tcPr>
                    </a:tc>
                  </a:tr>
                  <a:tr h="332832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BPB_GlySite</a:t>
                          </a:r>
                          <a:endParaRPr lang="en-US" sz="180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Acc(%)</a:t>
                          </a:r>
                          <a:endParaRPr lang="en-US" sz="180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10496" t="-221818" r="-1166" b="-707273"/>
                          </a:stretch>
                        </a:blipFill>
                      </a:tcPr>
                    </a:tc>
                  </a:tr>
                  <a:tr h="330787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Proposed Predictor</a:t>
                          </a:r>
                          <a:endParaRPr lang="en-US" sz="180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 </a:t>
                          </a:r>
                          <a:endParaRPr lang="en-US" sz="180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10496" t="-327778" r="-1166" b="-620370"/>
                          </a:stretch>
                        </a:blipFill>
                      </a:tcPr>
                    </a:tc>
                  </a:tr>
                  <a:tr h="332832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err="1">
                              <a:effectLst/>
                            </a:rPr>
                            <a:t>Gly-PseAAC</a:t>
                          </a:r>
                          <a:endParaRPr lang="en-US" sz="1800" dirty="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 </a:t>
                          </a:r>
                          <a:endParaRPr lang="en-US" sz="180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10496" t="-420000" r="-1166" b="-509091"/>
                          </a:stretch>
                        </a:blipFill>
                      </a:tcPr>
                    </a:tc>
                  </a:tr>
                  <a:tr h="328756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err="1" smtClean="0">
                              <a:effectLst/>
                            </a:rPr>
                            <a:t>BPB_GlySite</a:t>
                          </a:r>
                          <a:endParaRPr lang="en-US" sz="1800" dirty="0">
                            <a:effectLst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Sn(%)</a:t>
                          </a:r>
                          <a:endParaRPr lang="en-US" sz="1800" dirty="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10496" t="-529630" r="-1166" b="-418519"/>
                          </a:stretch>
                        </a:blipFill>
                      </a:tcPr>
                    </a:tc>
                  </a:tr>
                  <a:tr h="294761">
                    <a:tc>
                      <a:txBody>
                        <a:bodyPr/>
                        <a:lstStyle/>
                        <a:p>
                          <a:pPr marL="0" marR="0" indent="0" algn="just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effectLst/>
                            </a:rPr>
                            <a:t>Proposed Predictor</a:t>
                          </a:r>
                          <a:endParaRPr lang="en-US" sz="1800" dirty="0" smtClean="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10496" t="-708333" r="-1166" b="-370833"/>
                          </a:stretch>
                        </a:blipFill>
                      </a:tcPr>
                    </a:tc>
                  </a:tr>
                  <a:tr h="332832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err="1">
                              <a:effectLst/>
                            </a:rPr>
                            <a:t>Gly-PseAAC</a:t>
                          </a:r>
                          <a:endParaRPr lang="en-US" sz="1800" dirty="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10496" t="-705455" r="-1166" b="-223636"/>
                          </a:stretch>
                        </a:blipFill>
                      </a:tcPr>
                    </a:tc>
                  </a:tr>
                  <a:tr h="335236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err="1" smtClean="0">
                              <a:effectLst/>
                            </a:rPr>
                            <a:t>BPB_GlySite</a:t>
                          </a:r>
                          <a:endParaRPr lang="en-US" sz="1800" dirty="0">
                            <a:effectLst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err="1">
                              <a:effectLst/>
                            </a:rPr>
                            <a:t>Sp</a:t>
                          </a:r>
                          <a:r>
                            <a:rPr lang="en-US" sz="1800" dirty="0">
                              <a:effectLst/>
                            </a:rPr>
                            <a:t>(%)</a:t>
                          </a:r>
                          <a:endParaRPr lang="en-US" sz="1800" dirty="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10496" t="-805455" r="-1166" b="-123636"/>
                          </a:stretch>
                        </a:blipFill>
                      </a:tcPr>
                    </a:tc>
                  </a:tr>
                  <a:tr h="335236">
                    <a:tc>
                      <a:txBody>
                        <a:bodyPr/>
                        <a:lstStyle/>
                        <a:p>
                          <a:pPr marL="0" marR="0" indent="0" algn="just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effectLst/>
                            </a:rPr>
                            <a:t>Proposed Predictor</a:t>
                          </a:r>
                          <a:endParaRPr lang="en-US" sz="1800" dirty="0" smtClean="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10496" t="-905455" r="-1166" b="-2363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ectangle 11"/>
          <p:cNvSpPr/>
          <p:nvPr/>
        </p:nvSpPr>
        <p:spPr>
          <a:xfrm>
            <a:off x="590842" y="2284206"/>
            <a:ext cx="78790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Table </a:t>
            </a:r>
            <a:r>
              <a:rPr lang="en-US" sz="1600" dirty="0" smtClean="0"/>
              <a:t>5: </a:t>
            </a:r>
            <a:r>
              <a:rPr lang="en-US" sz="1600" dirty="0"/>
              <a:t> </a:t>
            </a:r>
            <a:r>
              <a:rPr lang="en-US" sz="1600" dirty="0" smtClean="0"/>
              <a:t>Comparison Among </a:t>
            </a:r>
            <a:r>
              <a:rPr lang="en-US" sz="1600" dirty="0" err="1" smtClean="0"/>
              <a:t>Gly-PseAAC</a:t>
            </a:r>
            <a:r>
              <a:rPr lang="en-US" sz="1600" dirty="0" smtClean="0"/>
              <a:t>, </a:t>
            </a:r>
            <a:r>
              <a:rPr lang="en-US" sz="1600" dirty="0" err="1" smtClean="0"/>
              <a:t>BPB_Glysite</a:t>
            </a:r>
            <a:r>
              <a:rPr lang="en-US" sz="1600" dirty="0" smtClean="0"/>
              <a:t> &amp; Our proposed Model</a:t>
            </a:r>
            <a:endParaRPr lang="en-US" sz="1600" b="1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0842" y="6373195"/>
            <a:ext cx="7879081" cy="294305"/>
          </a:xfrm>
        </p:spPr>
        <p:txBody>
          <a:bodyPr/>
          <a:lstStyle/>
          <a:p>
            <a:pPr algn="ctr"/>
            <a:r>
              <a:rPr lang="en-US" i="1" dirty="0"/>
              <a:t>Prediction of Lysine Glycation PTM site in Protein using Peptide Sequence Evolution based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0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135806"/>
            <a:ext cx="6345260" cy="709865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 bwMode="gray">
          <a:xfrm>
            <a:off x="866441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10. Results (cont’d)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0842" y="6373195"/>
            <a:ext cx="7879081" cy="294305"/>
          </a:xfrm>
        </p:spPr>
        <p:txBody>
          <a:bodyPr/>
          <a:lstStyle/>
          <a:p>
            <a:pPr algn="ctr"/>
            <a:r>
              <a:rPr lang="en-US" i="1" dirty="0"/>
              <a:t>Prediction of Lysine Glycation PTM site in Protein using Peptide Sequence Evolution based Features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948306"/>
              </p:ext>
            </p:extLst>
          </p:nvPr>
        </p:nvGraphicFramePr>
        <p:xfrm>
          <a:off x="1104900" y="2260599"/>
          <a:ext cx="6985000" cy="4112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218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099"/>
            <a:ext cx="6524959" cy="709865"/>
          </a:xfrm>
        </p:spPr>
        <p:txBody>
          <a:bodyPr/>
          <a:lstStyle/>
          <a:p>
            <a:r>
              <a:rPr lang="en-US" dirty="0" smtClean="0"/>
              <a:t>11</a:t>
            </a:r>
            <a:r>
              <a:rPr lang="en-US" smtClean="0"/>
              <a:t>. 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0" y="3111501"/>
            <a:ext cx="7325060" cy="2146299"/>
          </a:xfrm>
        </p:spPr>
        <p:txBody>
          <a:bodyPr>
            <a:normAutofit/>
          </a:bodyPr>
          <a:lstStyle/>
          <a:p>
            <a:r>
              <a:rPr lang="en-US" dirty="0"/>
              <a:t>Peptide Sequence Evolution based </a:t>
            </a:r>
            <a:r>
              <a:rPr lang="en-US"/>
              <a:t>Features </a:t>
            </a:r>
            <a:r>
              <a:rPr lang="en-US" smtClean="0"/>
              <a:t>outperforms.</a:t>
            </a:r>
          </a:p>
          <a:p>
            <a:endParaRPr lang="en-US"/>
          </a:p>
          <a:p>
            <a:r>
              <a:rPr lang="en-US" smtClean="0"/>
              <a:t>Implementation on different datasets.</a:t>
            </a:r>
          </a:p>
          <a:p>
            <a:endParaRPr lang="en-US"/>
          </a:p>
          <a:p>
            <a:r>
              <a:rPr lang="en-US" smtClean="0"/>
              <a:t>Comparison with typical sequenctial evolutionary technique.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0842" y="6373195"/>
            <a:ext cx="7879081" cy="294305"/>
          </a:xfrm>
        </p:spPr>
        <p:txBody>
          <a:bodyPr/>
          <a:lstStyle/>
          <a:p>
            <a:pPr algn="ctr"/>
            <a:r>
              <a:rPr lang="en-US" i="1" dirty="0"/>
              <a:t>Prediction of Lysine Glycation PTM site in Protein using Peptide Sequence Evolution based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2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2" y="2133600"/>
            <a:ext cx="7879082" cy="423959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[1</a:t>
            </a:r>
            <a:r>
              <a:rPr lang="en-US" dirty="0"/>
              <a:t>]</a:t>
            </a:r>
            <a:r>
              <a:rPr lang="en-US" dirty="0" smtClean="0"/>
              <a:t>	F</a:t>
            </a:r>
            <a:r>
              <a:rPr lang="en-US" dirty="0"/>
              <a:t>. CRICK, "Central Dogma of Molecular Biology", </a:t>
            </a:r>
            <a:r>
              <a:rPr lang="en-US" i="1" dirty="0"/>
              <a:t>Nature</a:t>
            </a:r>
            <a:r>
              <a:rPr lang="en-US" dirty="0"/>
              <a:t>, vol. 227, no. </a:t>
            </a:r>
            <a:r>
              <a:rPr lang="en-US" dirty="0" smtClean="0"/>
              <a:t>	5258</a:t>
            </a:r>
            <a:r>
              <a:rPr lang="en-US" dirty="0"/>
              <a:t>, </a:t>
            </a:r>
            <a:r>
              <a:rPr lang="en-US" dirty="0" smtClean="0"/>
              <a:t>	pp</a:t>
            </a:r>
            <a:r>
              <a:rPr lang="en-US" dirty="0"/>
              <a:t>. 561-563, 1970.</a:t>
            </a:r>
            <a:r>
              <a:rPr lang="en-US" dirty="0" smtClean="0">
                <a:hlinkClick r:id="rId2"/>
              </a:rPr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[2]	</a:t>
            </a:r>
            <a:r>
              <a:rPr lang="en-US" dirty="0"/>
              <a:t>Y. Xu, J. Ding, L. Wu and K. Chou, "</a:t>
            </a:r>
            <a:r>
              <a:rPr lang="en-US" dirty="0" err="1"/>
              <a:t>iSNO-PseAAC</a:t>
            </a:r>
            <a:r>
              <a:rPr lang="en-US" dirty="0"/>
              <a:t>: Predict Cysteine </a:t>
            </a:r>
            <a:r>
              <a:rPr lang="en-US" dirty="0" smtClean="0"/>
              <a:t>S-	</a:t>
            </a:r>
            <a:r>
              <a:rPr lang="en-US" dirty="0" err="1" smtClean="0"/>
              <a:t>Nitrosylation</a:t>
            </a:r>
            <a:r>
              <a:rPr lang="en-US" dirty="0" smtClean="0"/>
              <a:t> </a:t>
            </a:r>
            <a:r>
              <a:rPr lang="en-US" dirty="0"/>
              <a:t>Sites in Proteins by Incorporating Position Specific Amino </a:t>
            </a:r>
            <a:r>
              <a:rPr lang="en-US" dirty="0" smtClean="0"/>
              <a:t>	Acid 	Propensity </a:t>
            </a:r>
            <a:r>
              <a:rPr lang="en-US" dirty="0"/>
              <a:t>into Pseudo Amino Acid Composition", </a:t>
            </a:r>
            <a:r>
              <a:rPr lang="en-US" i="1" dirty="0" err="1"/>
              <a:t>PLoS</a:t>
            </a:r>
            <a:r>
              <a:rPr lang="en-US" i="1" dirty="0"/>
              <a:t> ONE</a:t>
            </a:r>
            <a:r>
              <a:rPr lang="en-US" dirty="0"/>
              <a:t>, </a:t>
            </a:r>
            <a:r>
              <a:rPr lang="en-US" dirty="0" smtClean="0"/>
              <a:t>	vol</a:t>
            </a:r>
            <a:r>
              <a:rPr lang="en-US" dirty="0"/>
              <a:t>. 8, no. 2, p. </a:t>
            </a:r>
            <a:r>
              <a:rPr lang="en-US" dirty="0" smtClean="0"/>
              <a:t>	e55844</a:t>
            </a:r>
            <a:r>
              <a:rPr lang="en-US" dirty="0"/>
              <a:t>, 2013.</a:t>
            </a:r>
          </a:p>
          <a:p>
            <a:pPr marL="0" indent="0">
              <a:buNone/>
            </a:pPr>
            <a:r>
              <a:rPr lang="en-US" dirty="0" smtClean="0"/>
              <a:t>[3]  </a:t>
            </a:r>
            <a:r>
              <a:rPr lang="en-US" dirty="0"/>
              <a:t>	C. Walsh, S. </a:t>
            </a:r>
            <a:r>
              <a:rPr lang="en-US" dirty="0" err="1"/>
              <a:t>Garneau-Tsodikova</a:t>
            </a:r>
            <a:r>
              <a:rPr lang="en-US" dirty="0"/>
              <a:t> and G. </a:t>
            </a:r>
            <a:r>
              <a:rPr lang="en-US" dirty="0" err="1"/>
              <a:t>Gatto</a:t>
            </a:r>
            <a:r>
              <a:rPr lang="en-US" dirty="0"/>
              <a:t>, "Protein </a:t>
            </a:r>
            <a:r>
              <a:rPr lang="en-US" dirty="0" smtClean="0"/>
              <a:t>	Posttranslational 	Modifications</a:t>
            </a:r>
            <a:r>
              <a:rPr lang="en-US" dirty="0"/>
              <a:t>: The Chemistry of Proteome </a:t>
            </a:r>
            <a:r>
              <a:rPr lang="en-US" dirty="0" smtClean="0"/>
              <a:t>	Diversifications</a:t>
            </a:r>
            <a:r>
              <a:rPr lang="en-US" dirty="0"/>
              <a:t>", </a:t>
            </a:r>
            <a:r>
              <a:rPr lang="en-US" i="1" dirty="0" err="1"/>
              <a:t>Angewandte</a:t>
            </a:r>
            <a:r>
              <a:rPr lang="en-US" i="1" dirty="0"/>
              <a:t> </a:t>
            </a:r>
            <a:r>
              <a:rPr lang="en-US" i="1" dirty="0" smtClean="0"/>
              <a:t>	</a:t>
            </a:r>
            <a:r>
              <a:rPr lang="en-US" i="1" dirty="0" err="1" smtClean="0"/>
              <a:t>Chemie</a:t>
            </a:r>
            <a:r>
              <a:rPr lang="en-US" i="1" dirty="0" smtClean="0"/>
              <a:t> </a:t>
            </a:r>
            <a:r>
              <a:rPr lang="en-US" i="1" dirty="0"/>
              <a:t>International Edition</a:t>
            </a:r>
            <a:r>
              <a:rPr lang="en-US" dirty="0"/>
              <a:t>, vol. 44, </a:t>
            </a:r>
            <a:r>
              <a:rPr lang="en-US" dirty="0" smtClean="0"/>
              <a:t>	no</a:t>
            </a:r>
            <a:r>
              <a:rPr lang="en-US" dirty="0"/>
              <a:t>. 45, pp. 7342-7372, 2005.</a:t>
            </a:r>
          </a:p>
          <a:p>
            <a:pPr marL="0" indent="0">
              <a:buNone/>
            </a:pPr>
            <a:r>
              <a:rPr lang="en-US" dirty="0" smtClean="0"/>
              <a:t>[4] </a:t>
            </a:r>
            <a:r>
              <a:rPr lang="en-US" dirty="0"/>
              <a:t>	E. </a:t>
            </a:r>
            <a:r>
              <a:rPr lang="en-US" dirty="0" err="1"/>
              <a:t>Witze</a:t>
            </a:r>
            <a:r>
              <a:rPr lang="en-US" dirty="0"/>
              <a:t>, W. Old, K. </a:t>
            </a:r>
            <a:r>
              <a:rPr lang="en-US" dirty="0" err="1"/>
              <a:t>Resing</a:t>
            </a:r>
            <a:r>
              <a:rPr lang="en-US" dirty="0"/>
              <a:t> and N. </a:t>
            </a:r>
            <a:r>
              <a:rPr lang="en-US" dirty="0" err="1"/>
              <a:t>Ahn</a:t>
            </a:r>
            <a:r>
              <a:rPr lang="en-US" dirty="0"/>
              <a:t>, "Mapping protein </a:t>
            </a:r>
            <a:r>
              <a:rPr lang="en-US" dirty="0" smtClean="0"/>
              <a:t>post-	translational 	modifications </a:t>
            </a:r>
            <a:r>
              <a:rPr lang="en-US" dirty="0"/>
              <a:t>with mass spectrometry", </a:t>
            </a:r>
            <a:r>
              <a:rPr lang="en-US" i="1" dirty="0"/>
              <a:t>Nature Methods</a:t>
            </a:r>
            <a:r>
              <a:rPr lang="en-US" dirty="0"/>
              <a:t>, </a:t>
            </a:r>
            <a:r>
              <a:rPr lang="en-US" dirty="0" smtClean="0"/>
              <a:t>	vol</a:t>
            </a:r>
            <a:r>
              <a:rPr lang="en-US" dirty="0"/>
              <a:t>. 4, no. 10, pp. </a:t>
            </a:r>
            <a:r>
              <a:rPr lang="en-US" dirty="0" smtClean="0"/>
              <a:t>798-	806</a:t>
            </a:r>
            <a:r>
              <a:rPr lang="en-US" dirty="0"/>
              <a:t>, 2007.</a:t>
            </a:r>
          </a:p>
          <a:p>
            <a:pPr marL="0" indent="0" algn="just">
              <a:buNone/>
            </a:pPr>
            <a:r>
              <a:rPr lang="en-US" dirty="0" smtClean="0"/>
              <a:t>[5]	</a:t>
            </a:r>
            <a:r>
              <a:rPr lang="en-US" dirty="0"/>
              <a:t>N. Ahmed, R. </a:t>
            </a:r>
            <a:r>
              <a:rPr lang="en-US" dirty="0" err="1"/>
              <a:t>Babaei-Jadidi</a:t>
            </a:r>
            <a:r>
              <a:rPr lang="en-US" dirty="0"/>
              <a:t>, S. Howell, P. </a:t>
            </a:r>
            <a:r>
              <a:rPr lang="en-US" dirty="0" err="1"/>
              <a:t>Beisswenger</a:t>
            </a:r>
            <a:r>
              <a:rPr lang="en-US" dirty="0"/>
              <a:t> and P. </a:t>
            </a:r>
            <a:r>
              <a:rPr lang="en-US" dirty="0" smtClean="0"/>
              <a:t>	</a:t>
            </a:r>
            <a:r>
              <a:rPr lang="en-US" dirty="0" err="1" smtClean="0"/>
              <a:t>Thornalley</a:t>
            </a:r>
            <a:r>
              <a:rPr lang="en-US" dirty="0"/>
              <a:t>, </a:t>
            </a:r>
            <a:r>
              <a:rPr lang="en-US" dirty="0" smtClean="0"/>
              <a:t>	"</a:t>
            </a:r>
            <a:r>
              <a:rPr lang="en-US" dirty="0"/>
              <a:t>Degradation products of proteins damaged by </a:t>
            </a:r>
            <a:r>
              <a:rPr lang="en-US" dirty="0" smtClean="0"/>
              <a:t>	glycation</a:t>
            </a:r>
            <a:r>
              <a:rPr lang="en-US" dirty="0"/>
              <a:t>, oxidation and </a:t>
            </a:r>
            <a:r>
              <a:rPr lang="en-US" dirty="0" smtClean="0"/>
              <a:t>	nitration </a:t>
            </a:r>
            <a:r>
              <a:rPr lang="en-US" dirty="0"/>
              <a:t>in clinical type 1 diabetes", </a:t>
            </a:r>
            <a:r>
              <a:rPr lang="en-US" dirty="0" smtClean="0"/>
              <a:t>	</a:t>
            </a:r>
            <a:r>
              <a:rPr lang="en-US" i="1" dirty="0" err="1" smtClean="0"/>
              <a:t>Diabetologia</a:t>
            </a:r>
            <a:r>
              <a:rPr lang="en-US" dirty="0"/>
              <a:t>, vol. 48, no. 8, pp. 1590-1603, </a:t>
            </a:r>
            <a:r>
              <a:rPr lang="en-US" dirty="0" smtClean="0"/>
              <a:t>	2005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0842" y="6373195"/>
            <a:ext cx="7879081" cy="294305"/>
          </a:xfrm>
        </p:spPr>
        <p:txBody>
          <a:bodyPr/>
          <a:lstStyle/>
          <a:p>
            <a:pPr algn="ctr"/>
            <a:r>
              <a:rPr lang="en-US" i="1" dirty="0"/>
              <a:t>Prediction of Lysine Glycation PTM site in Protein using Peptide Sequence Evolution based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4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What is PTM?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0" y="2220687"/>
            <a:ext cx="7337759" cy="3799114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Central dogma: </a:t>
            </a:r>
            <a:r>
              <a:rPr lang="en-US" sz="2000" dirty="0" smtClean="0"/>
              <a:t>Formation of protein from DNA [1]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402336" lvl="1" indent="0">
              <a:buNone/>
            </a:pPr>
            <a:endParaRPr lang="en-US" sz="2000" dirty="0"/>
          </a:p>
          <a:p>
            <a:pPr marL="402336" lvl="1" indent="0">
              <a:buNone/>
            </a:pPr>
            <a:endParaRPr lang="en-US" dirty="0" smtClean="0"/>
          </a:p>
          <a:p>
            <a:endParaRPr lang="en-US" sz="2000" b="1" dirty="0" smtClean="0"/>
          </a:p>
          <a:p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0842" y="6373195"/>
            <a:ext cx="7879081" cy="294305"/>
          </a:xfrm>
        </p:spPr>
        <p:txBody>
          <a:bodyPr/>
          <a:lstStyle/>
          <a:p>
            <a:pPr algn="ctr"/>
            <a:r>
              <a:rPr lang="en-US" i="1" dirty="0"/>
              <a:t>Prediction of Lysine Glycation PTM site in Protein using Peptide Sequence Evolution based Features</a:t>
            </a:r>
            <a:endParaRPr lang="en-US" dirty="0"/>
          </a:p>
        </p:txBody>
      </p:sp>
      <p:pic>
        <p:nvPicPr>
          <p:cNvPr id="6" name="Picture 5" descr="c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456" y="3280010"/>
            <a:ext cx="2839852" cy="2188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78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12. References </a:t>
            </a:r>
            <a:r>
              <a:rPr lang="en-US" dirty="0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3" y="2368124"/>
            <a:ext cx="7968958" cy="4005071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[6]	</a:t>
            </a:r>
            <a:r>
              <a:rPr lang="en-US" dirty="0"/>
              <a:t>e. Ling X, "</a:t>
            </a:r>
            <a:r>
              <a:rPr lang="en-US" dirty="0" err="1"/>
              <a:t>Immunohistochemical</a:t>
            </a:r>
            <a:r>
              <a:rPr lang="en-US" dirty="0"/>
              <a:t> distribution and </a:t>
            </a:r>
            <a:r>
              <a:rPr lang="en-US"/>
              <a:t>subcellular  </a:t>
            </a:r>
            <a:r>
              <a:rPr lang="en-US" smtClean="0"/>
              <a:t>	localization </a:t>
            </a:r>
            <a:r>
              <a:rPr lang="en-US" dirty="0"/>
              <a:t>of three </a:t>
            </a:r>
            <a:r>
              <a:rPr lang="en-US" dirty="0" smtClean="0"/>
              <a:t>	distinct </a:t>
            </a:r>
            <a:r>
              <a:rPr lang="en-US" dirty="0"/>
              <a:t>specific molecular structures of </a:t>
            </a:r>
            <a:r>
              <a:rPr lang="en-US" dirty="0" smtClean="0"/>
              <a:t>	advanced 	glycation </a:t>
            </a:r>
            <a:r>
              <a:rPr lang="en-US"/>
              <a:t>end </a:t>
            </a:r>
            <a:r>
              <a:rPr lang="en-US" smtClean="0"/>
              <a:t>products </a:t>
            </a:r>
            <a:r>
              <a:rPr lang="en-US" dirty="0"/>
              <a:t>- </a:t>
            </a:r>
            <a:r>
              <a:rPr lang="en-US" dirty="0" smtClean="0"/>
              <a:t>	PubMed </a:t>
            </a:r>
            <a:r>
              <a:rPr lang="en-US" dirty="0"/>
              <a:t>- NCBI", </a:t>
            </a:r>
            <a:r>
              <a:rPr lang="en-US" dirty="0" smtClean="0"/>
              <a:t>	</a:t>
            </a:r>
            <a:r>
              <a:rPr lang="en-US" i="1" dirty="0" smtClean="0"/>
              <a:t>Ncbi.nlm.nih.gov</a:t>
            </a:r>
            <a:r>
              <a:rPr lang="en-US" dirty="0"/>
              <a:t>, 2018. </a:t>
            </a:r>
          </a:p>
          <a:p>
            <a:pPr marL="0" indent="0" algn="just">
              <a:buNone/>
            </a:pPr>
            <a:r>
              <a:rPr lang="en-US" dirty="0" smtClean="0"/>
              <a:t>[7] </a:t>
            </a:r>
            <a:r>
              <a:rPr lang="en-US" dirty="0"/>
              <a:t>	S. </a:t>
            </a:r>
            <a:r>
              <a:rPr lang="en-US" dirty="0" err="1"/>
              <a:t>Agalou</a:t>
            </a:r>
            <a:r>
              <a:rPr lang="en-US" dirty="0"/>
              <a:t>, "Profound Mishandling of Protein Glycation Degradation </a:t>
            </a:r>
            <a:r>
              <a:rPr lang="en-US" dirty="0" smtClean="0"/>
              <a:t>	Products </a:t>
            </a:r>
            <a:r>
              <a:rPr lang="en-US" dirty="0"/>
              <a:t>in </a:t>
            </a:r>
            <a:r>
              <a:rPr lang="en-US" dirty="0" smtClean="0"/>
              <a:t>	Uremia </a:t>
            </a:r>
            <a:r>
              <a:rPr lang="en-US" dirty="0"/>
              <a:t>and Dialysis", </a:t>
            </a:r>
            <a:r>
              <a:rPr lang="en-US" i="1" dirty="0"/>
              <a:t>Journal of the American Society of </a:t>
            </a:r>
            <a:r>
              <a:rPr lang="en-US" i="1" dirty="0" smtClean="0"/>
              <a:t>	Nephrology</a:t>
            </a:r>
            <a:r>
              <a:rPr lang="en-US" i="1" dirty="0"/>
              <a:t>,</a:t>
            </a:r>
            <a:r>
              <a:rPr lang="en-US" dirty="0"/>
              <a:t> vol. 16, no. 5, </a:t>
            </a:r>
            <a:r>
              <a:rPr lang="en-US" dirty="0" smtClean="0"/>
              <a:t>	pp</a:t>
            </a:r>
            <a:r>
              <a:rPr lang="en-US" dirty="0"/>
              <a:t>. 1471-1485, 2005.</a:t>
            </a:r>
          </a:p>
          <a:p>
            <a:pPr marL="0" indent="0" algn="just">
              <a:buNone/>
            </a:pPr>
            <a:r>
              <a:rPr lang="en-US" dirty="0" smtClean="0"/>
              <a:t>[8]	Y</a:t>
            </a:r>
            <a:r>
              <a:rPr lang="en-US" dirty="0"/>
              <a:t>. Xu, L. Li, J. Ding, L. Wu, G. Mai and F. Zhou, "</a:t>
            </a:r>
            <a:r>
              <a:rPr lang="en-US" dirty="0" err="1"/>
              <a:t>Gly-PseAAC</a:t>
            </a:r>
            <a:r>
              <a:rPr lang="en-US" dirty="0"/>
              <a:t>: Identifying </a:t>
            </a:r>
            <a:r>
              <a:rPr lang="en-US" dirty="0" smtClean="0"/>
              <a:t>	protein </a:t>
            </a:r>
            <a:r>
              <a:rPr lang="en-US" dirty="0"/>
              <a:t>lysine </a:t>
            </a:r>
            <a:r>
              <a:rPr lang="en-US" dirty="0" smtClean="0"/>
              <a:t>	glycation </a:t>
            </a:r>
            <a:r>
              <a:rPr lang="en-US" dirty="0"/>
              <a:t>through sequences", </a:t>
            </a:r>
            <a:r>
              <a:rPr lang="en-US" i="1" dirty="0"/>
              <a:t>Gene</a:t>
            </a:r>
            <a:r>
              <a:rPr lang="en-US" dirty="0"/>
              <a:t>, vol. 602, pp. </a:t>
            </a:r>
            <a:r>
              <a:rPr lang="en-US" dirty="0" smtClean="0"/>
              <a:t>1-	7</a:t>
            </a:r>
            <a:r>
              <a:rPr lang="en-US" dirty="0"/>
              <a:t>, 2017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[9]	 </a:t>
            </a:r>
            <a:r>
              <a:rPr lang="en-US" dirty="0"/>
              <a:t>Z. </a:t>
            </a:r>
            <a:r>
              <a:rPr lang="en-US" dirty="0" err="1"/>
              <a:t>Ju</a:t>
            </a:r>
            <a:r>
              <a:rPr lang="en-US" dirty="0"/>
              <a:t>, J. Sun, Y. Li and L. Wang, "Predicting lysine glycation sites using </a:t>
            </a:r>
            <a:r>
              <a:rPr lang="en-US" dirty="0" smtClean="0"/>
              <a:t>	bi-profile </a:t>
            </a:r>
            <a:r>
              <a:rPr lang="en-US" dirty="0" err="1"/>
              <a:t>bayes</a:t>
            </a:r>
            <a:r>
              <a:rPr lang="en-US" dirty="0"/>
              <a:t> feature extraction", </a:t>
            </a:r>
            <a:r>
              <a:rPr lang="en-US" i="1" dirty="0"/>
              <a:t>Computational Biology and </a:t>
            </a:r>
            <a:r>
              <a:rPr lang="en-US" i="1" dirty="0" smtClean="0"/>
              <a:t>	Chemistry</a:t>
            </a:r>
            <a:r>
              <a:rPr lang="en-US" dirty="0"/>
              <a:t>, vol. 71, pp. 98-103, 2017.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[10]	</a:t>
            </a:r>
            <a:r>
              <a:rPr lang="en-US" dirty="0"/>
              <a:t>http://123.206.31.171/BPB_GlySite/data.html </a:t>
            </a:r>
          </a:p>
          <a:p>
            <a:pPr marL="0" indent="0" algn="just">
              <a:buNone/>
            </a:pPr>
            <a:r>
              <a:rPr lang="en-US" dirty="0" smtClean="0">
                <a:hlinkClick r:id="rId2"/>
              </a:rPr>
              <a:t>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0842" y="6373195"/>
            <a:ext cx="7879081" cy="294305"/>
          </a:xfrm>
        </p:spPr>
        <p:txBody>
          <a:bodyPr/>
          <a:lstStyle/>
          <a:p>
            <a:pPr algn="ctr"/>
            <a:r>
              <a:rPr lang="en-US" i="1" dirty="0"/>
              <a:t>Prediction of Lysine Glycation PTM site in Protein using Peptide Sequence Evolution based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0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12. References </a:t>
            </a:r>
            <a:r>
              <a:rPr lang="en-US" dirty="0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3" y="2368124"/>
            <a:ext cx="7968958" cy="400507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[11]</a:t>
            </a:r>
            <a:r>
              <a:rPr lang="en-US" smtClean="0"/>
              <a:t>	 </a:t>
            </a:r>
            <a:r>
              <a:rPr lang="en-US" dirty="0"/>
              <a:t>A. Schaffer, "Improving the accuracy of PSI-BLAST protein </a:t>
            </a:r>
            <a:r>
              <a:rPr lang="en-US" smtClean="0"/>
              <a:t>	database </a:t>
            </a:r>
            <a:r>
              <a:rPr lang="en-US" dirty="0"/>
              <a:t>searches with composition-based statistics and other </a:t>
            </a:r>
            <a:r>
              <a:rPr lang="en-US" dirty="0" smtClean="0"/>
              <a:t>	refinements</a:t>
            </a:r>
            <a:r>
              <a:rPr lang="en-US" dirty="0"/>
              <a:t>", </a:t>
            </a:r>
            <a:r>
              <a:rPr lang="en-US" i="1" dirty="0"/>
              <a:t>Nucleic Acids Research</a:t>
            </a:r>
            <a:r>
              <a:rPr lang="en-US" dirty="0"/>
              <a:t>, vol. 29, no. 14, pp. </a:t>
            </a:r>
            <a:r>
              <a:rPr lang="en-US" dirty="0" smtClean="0"/>
              <a:t>2994-	3005</a:t>
            </a:r>
            <a:r>
              <a:rPr lang="en-US" dirty="0"/>
              <a:t>, 2001.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[12]</a:t>
            </a:r>
            <a:r>
              <a:rPr lang="en-US" dirty="0"/>
              <a:t>	</a:t>
            </a:r>
            <a:r>
              <a:rPr lang="en-US" dirty="0" smtClean="0"/>
              <a:t>Y</a:t>
            </a:r>
            <a:r>
              <a:rPr lang="en-US" dirty="0"/>
              <a:t>. Li, C. Lin and W. Zhang, "Improved sparse least-squares </a:t>
            </a:r>
            <a:r>
              <a:rPr lang="en-US" dirty="0" smtClean="0"/>
              <a:t>s	</a:t>
            </a:r>
            <a:r>
              <a:rPr lang="en-US" dirty="0" err="1" smtClean="0"/>
              <a:t>upport</a:t>
            </a:r>
            <a:r>
              <a:rPr lang="en-US" dirty="0" smtClean="0"/>
              <a:t> </a:t>
            </a:r>
            <a:r>
              <a:rPr lang="en-US" dirty="0"/>
              <a:t>vector machine classifiers", </a:t>
            </a:r>
            <a:r>
              <a:rPr lang="en-US" i="1" dirty="0" err="1"/>
              <a:t>Neurocomputing</a:t>
            </a:r>
            <a:r>
              <a:rPr lang="en-US" dirty="0"/>
              <a:t>, vol. 69, no. </a:t>
            </a:r>
            <a:r>
              <a:rPr lang="en-US" dirty="0" smtClean="0"/>
              <a:t>	13-15</a:t>
            </a:r>
            <a:r>
              <a:rPr lang="en-US" dirty="0"/>
              <a:t>, pp. 1655-1658, 2006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[13] P</a:t>
            </a:r>
            <a:r>
              <a:rPr lang="en-US" dirty="0"/>
              <a:t>. </a:t>
            </a:r>
            <a:r>
              <a:rPr lang="en-US" dirty="0" err="1"/>
              <a:t>Burman</a:t>
            </a:r>
            <a:r>
              <a:rPr lang="en-US" dirty="0"/>
              <a:t>, "A Comparative Study of Ordinary Cross-Validation, </a:t>
            </a:r>
            <a:r>
              <a:rPr lang="en-US" dirty="0" smtClean="0"/>
              <a:t>v-	Fold </a:t>
            </a:r>
            <a:r>
              <a:rPr lang="en-US" dirty="0"/>
              <a:t>Cross-Validation and the Repeated Learning-Testing </a:t>
            </a:r>
            <a:r>
              <a:rPr lang="en-US" dirty="0" smtClean="0"/>
              <a:t>	Methods</a:t>
            </a:r>
            <a:r>
              <a:rPr lang="en-US" dirty="0"/>
              <a:t>", </a:t>
            </a:r>
            <a:r>
              <a:rPr lang="en-US" i="1" dirty="0" err="1"/>
              <a:t>Biometrika</a:t>
            </a:r>
            <a:r>
              <a:rPr lang="en-US" dirty="0"/>
              <a:t>, vol. 76, no. 3, p. 503, 1989. 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0842" y="6373195"/>
            <a:ext cx="7879081" cy="294305"/>
          </a:xfrm>
        </p:spPr>
        <p:txBody>
          <a:bodyPr/>
          <a:lstStyle/>
          <a:p>
            <a:pPr algn="ctr"/>
            <a:r>
              <a:rPr lang="en-US" i="1" dirty="0"/>
              <a:t>Prediction of Lysine Glycation PTM site in Protein using Peptide Sequence Evolution based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356" y="2476501"/>
            <a:ext cx="6345260" cy="35305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Thank you</a:t>
            </a:r>
          </a:p>
          <a:p>
            <a:pPr marL="0" indent="0" algn="ctr">
              <a:buNone/>
            </a:pPr>
            <a:r>
              <a:rPr lang="en-US" sz="4800" dirty="0" smtClean="0"/>
              <a:t>Any Question?</a:t>
            </a:r>
            <a:endParaRPr lang="en-US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AutoShape 2" descr="question animated gif à¦à¦° à¦à¦¬à¦¿à¦° à¦«à¦²à¦¾à¦«à¦²"/>
          <p:cNvSpPr>
            <a:spLocks noChangeAspect="1" noChangeArrowheads="1"/>
          </p:cNvSpPr>
          <p:nvPr/>
        </p:nvSpPr>
        <p:spPr bwMode="auto">
          <a:xfrm>
            <a:off x="155574" y="-144463"/>
            <a:ext cx="1781421" cy="178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8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What is PTM?	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0" y="2220687"/>
            <a:ext cx="7337759" cy="3799114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 smtClean="0"/>
              <a:t>PTM </a:t>
            </a:r>
            <a:r>
              <a:rPr lang="en-US" sz="2000" dirty="0" smtClean="0"/>
              <a:t>stands for </a:t>
            </a:r>
            <a:r>
              <a:rPr lang="en-US" sz="2000" b="1" dirty="0" smtClean="0"/>
              <a:t>Post Translational Modification</a:t>
            </a:r>
          </a:p>
          <a:p>
            <a:endParaRPr lang="en-US" sz="2000" dirty="0" smtClean="0"/>
          </a:p>
          <a:p>
            <a:r>
              <a:rPr lang="en-US" sz="2000" dirty="0" smtClean="0"/>
              <a:t>It is enzymatic </a:t>
            </a:r>
            <a:r>
              <a:rPr lang="en-US" sz="2000" dirty="0"/>
              <a:t>modification of proteins following protein </a:t>
            </a:r>
            <a:r>
              <a:rPr lang="en-US" sz="2000" dirty="0" smtClean="0"/>
              <a:t>biosynthesis</a:t>
            </a:r>
            <a:r>
              <a:rPr lang="en-US" sz="2000" b="1" dirty="0" smtClean="0"/>
              <a:t>.</a:t>
            </a:r>
          </a:p>
          <a:p>
            <a:endParaRPr lang="en-US" sz="2000" b="1" dirty="0" smtClean="0"/>
          </a:p>
          <a:p>
            <a:r>
              <a:rPr lang="en-US" sz="2000" dirty="0"/>
              <a:t>PTM occurs on the amino acid side </a:t>
            </a:r>
            <a:r>
              <a:rPr lang="en-US" sz="2000" dirty="0" smtClean="0"/>
              <a:t>chains or on the c- or N- terminal.</a:t>
            </a:r>
            <a:endParaRPr lang="en-US" sz="2000" dirty="0"/>
          </a:p>
          <a:p>
            <a:pPr marL="0" indent="0">
              <a:buNone/>
            </a:pPr>
            <a:endParaRPr lang="en-US" sz="2000" b="1" dirty="0" smtClean="0"/>
          </a:p>
          <a:p>
            <a:r>
              <a:rPr lang="en-US" sz="2000" dirty="0"/>
              <a:t>There are 20 standard amino acids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A, C, D, E, F, G, H, I, K, L, M, N, P, Q, R, S, T, V, W, Y</a:t>
            </a:r>
            <a:endParaRPr lang="en-US" sz="2000" dirty="0"/>
          </a:p>
          <a:p>
            <a:pPr marL="402336" lvl="1" indent="0">
              <a:buNone/>
            </a:pPr>
            <a:r>
              <a:rPr lang="en-US" sz="1800" dirty="0"/>
              <a:t>Example, K = Lysine, P = </a:t>
            </a:r>
            <a:r>
              <a:rPr lang="en-US" sz="1800" dirty="0" err="1"/>
              <a:t>Proline</a:t>
            </a:r>
            <a:r>
              <a:rPr lang="en-US" sz="1800" dirty="0"/>
              <a:t>, R=Arginine, T= Threonine</a:t>
            </a:r>
            <a:r>
              <a:rPr lang="en-US" sz="1400" dirty="0"/>
              <a:t>.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0842" y="6373195"/>
            <a:ext cx="7879081" cy="294305"/>
          </a:xfrm>
        </p:spPr>
        <p:txBody>
          <a:bodyPr/>
          <a:lstStyle/>
          <a:p>
            <a:pPr algn="ctr"/>
            <a:r>
              <a:rPr lang="en-US" i="1" dirty="0"/>
              <a:t>Prediction of Lysine Glycation PTM site in Protein using Peptide Sequence Evolution based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5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Effects of PTM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2" y="2588965"/>
            <a:ext cx="7613357" cy="3430836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structural and </a:t>
            </a:r>
            <a:r>
              <a:rPr lang="en-US" sz="2000" dirty="0" smtClean="0"/>
              <a:t>functional diversities[2].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Responsible </a:t>
            </a:r>
            <a:r>
              <a:rPr lang="en-US" sz="2000" dirty="0"/>
              <a:t>for expanding the genetic </a:t>
            </a:r>
            <a:r>
              <a:rPr lang="en-US" sz="2000" dirty="0" smtClean="0"/>
              <a:t>code[3-4].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Responsible various </a:t>
            </a:r>
            <a:r>
              <a:rPr lang="en-US" sz="2000" dirty="0"/>
              <a:t>types of </a:t>
            </a:r>
            <a:r>
              <a:rPr lang="en-US" sz="2000" dirty="0" smtClean="0"/>
              <a:t>diseases.</a:t>
            </a:r>
          </a:p>
          <a:p>
            <a:pPr lvl="1" algn="just"/>
            <a:r>
              <a:rPr lang="en-US" dirty="0" smtClean="0"/>
              <a:t>Lysine glycation causes diabetes [5], </a:t>
            </a:r>
            <a:r>
              <a:rPr lang="en-US" dirty="0"/>
              <a:t>Parkinson’s disease and Alzheimer’s disease </a:t>
            </a:r>
            <a:r>
              <a:rPr lang="en-US" dirty="0" smtClean="0"/>
              <a:t>[6], </a:t>
            </a:r>
            <a:r>
              <a:rPr lang="en-US" dirty="0"/>
              <a:t>renal failure </a:t>
            </a:r>
            <a:r>
              <a:rPr lang="en-US" dirty="0" smtClean="0"/>
              <a:t>[7]. 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0842" y="6373195"/>
            <a:ext cx="7879081" cy="294305"/>
          </a:xfrm>
        </p:spPr>
        <p:txBody>
          <a:bodyPr/>
          <a:lstStyle/>
          <a:p>
            <a:pPr algn="ctr"/>
            <a:r>
              <a:rPr lang="en-US" i="1" dirty="0"/>
              <a:t>Prediction of Lysine Glycation PTM site in Protein using Peptide Sequence Evolution based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4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099"/>
            <a:ext cx="6715460" cy="709865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857" y="2554513"/>
            <a:ext cx="6317342" cy="346528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What should we do?</a:t>
            </a:r>
          </a:p>
          <a:p>
            <a:pPr lvl="1"/>
            <a:r>
              <a:rPr lang="en-US" sz="2000" dirty="0" smtClean="0"/>
              <a:t>Identify PTMs</a:t>
            </a:r>
            <a:r>
              <a:rPr lang="en-US" sz="2000" dirty="0"/>
              <a:t> </a:t>
            </a:r>
            <a:r>
              <a:rPr lang="en-US" sz="2000" dirty="0" smtClean="0"/>
              <a:t>(Lysine glycation)</a:t>
            </a:r>
            <a:endParaRPr lang="en-US" sz="2000" dirty="0"/>
          </a:p>
          <a:p>
            <a:endParaRPr lang="en-US" sz="2200" dirty="0" smtClean="0"/>
          </a:p>
          <a:p>
            <a:r>
              <a:rPr lang="en-US" sz="2000" dirty="0" smtClean="0"/>
              <a:t>But how?</a:t>
            </a:r>
          </a:p>
          <a:p>
            <a:pPr marL="0" indent="0">
              <a:buNone/>
            </a:pPr>
            <a:r>
              <a:rPr lang="en-US" sz="2000" dirty="0" smtClean="0"/>
              <a:t>There are two ways,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Laboratory.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Computational tool for prediction.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0842" y="6373195"/>
            <a:ext cx="7879081" cy="294305"/>
          </a:xfrm>
        </p:spPr>
        <p:txBody>
          <a:bodyPr/>
          <a:lstStyle/>
          <a:p>
            <a:pPr algn="ctr"/>
            <a:r>
              <a:rPr lang="en-US" i="1" dirty="0"/>
              <a:t>Prediction of Lysine Glycation PTM site in Protein using Peptide Sequence Evolution based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1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099"/>
            <a:ext cx="6812175" cy="709865"/>
          </a:xfrm>
        </p:spPr>
        <p:txBody>
          <a:bodyPr/>
          <a:lstStyle/>
          <a:p>
            <a:r>
              <a:rPr lang="en-US" dirty="0" smtClean="0"/>
              <a:t>4. Necessity </a:t>
            </a:r>
            <a:r>
              <a:rPr lang="en-US" smtClean="0"/>
              <a:t>of Computational </a:t>
            </a:r>
            <a:r>
              <a:rPr lang="en-US" dirty="0"/>
              <a:t>T</a:t>
            </a:r>
            <a:r>
              <a:rPr lang="en-US" smtClean="0"/>
              <a:t>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3189514"/>
            <a:ext cx="6545153" cy="196305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Know about the functionality of protein.</a:t>
            </a:r>
          </a:p>
          <a:p>
            <a:r>
              <a:rPr lang="en-US" sz="2000" dirty="0" smtClean="0"/>
              <a:t>Drug development. </a:t>
            </a:r>
          </a:p>
          <a:p>
            <a:r>
              <a:rPr lang="en-US" sz="2000" dirty="0" smtClean="0"/>
              <a:t>To save time.</a:t>
            </a:r>
          </a:p>
          <a:p>
            <a:r>
              <a:rPr lang="en-US" sz="2000" dirty="0" smtClean="0"/>
              <a:t>To save money.</a:t>
            </a:r>
          </a:p>
          <a:p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0842" y="6373195"/>
            <a:ext cx="7879081" cy="294305"/>
          </a:xfrm>
        </p:spPr>
        <p:txBody>
          <a:bodyPr/>
          <a:lstStyle/>
          <a:p>
            <a:pPr algn="ctr"/>
            <a:r>
              <a:rPr lang="en-US" i="1" dirty="0"/>
              <a:t>Prediction of Lysine Glycation PTM site in Protein using Peptide Sequence Evolution based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5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720" y="2235201"/>
            <a:ext cx="7160964" cy="4137994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pPr algn="just"/>
            <a:r>
              <a:rPr lang="en-US" sz="2000" dirty="0" smtClean="0"/>
              <a:t>Y</a:t>
            </a:r>
            <a:r>
              <a:rPr lang="en-US" sz="2000" dirty="0"/>
              <a:t>. Xu, L. Li, J. Ding, L. Wu, G. Mai and F. Zhou, "</a:t>
            </a:r>
            <a:r>
              <a:rPr lang="en-US" sz="2000" dirty="0" err="1"/>
              <a:t>Gly-PseAAC</a:t>
            </a:r>
            <a:r>
              <a:rPr lang="en-US" sz="2000" dirty="0"/>
              <a:t>: Identifying protein lysine glycation through sequences", </a:t>
            </a:r>
            <a:r>
              <a:rPr lang="en-US" sz="2000" i="1" dirty="0"/>
              <a:t>Gene</a:t>
            </a:r>
            <a:r>
              <a:rPr lang="en-US" sz="2000" dirty="0"/>
              <a:t>, vol. 602, pp. 1-7, 2017</a:t>
            </a:r>
            <a:r>
              <a:rPr lang="en-US" sz="2000" dirty="0" smtClean="0"/>
              <a:t>. [8]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sz="2000" dirty="0" smtClean="0"/>
              <a:t>Feature extraction</a:t>
            </a:r>
          </a:p>
          <a:p>
            <a:pPr lvl="2"/>
            <a:r>
              <a:rPr lang="en-US" sz="1800" dirty="0" smtClean="0"/>
              <a:t>Position </a:t>
            </a:r>
            <a:r>
              <a:rPr lang="en-US" sz="1800" dirty="0"/>
              <a:t>S</a:t>
            </a:r>
            <a:r>
              <a:rPr lang="en-US" sz="1800" dirty="0" smtClean="0"/>
              <a:t>pecific Amino </a:t>
            </a:r>
            <a:r>
              <a:rPr lang="en-US" sz="1800" dirty="0"/>
              <a:t>A</a:t>
            </a:r>
            <a:r>
              <a:rPr lang="en-US" sz="1800" dirty="0" smtClean="0"/>
              <a:t>cid </a:t>
            </a:r>
            <a:r>
              <a:rPr lang="en-US" sz="1800" dirty="0"/>
              <a:t>P</a:t>
            </a:r>
            <a:r>
              <a:rPr lang="en-US" sz="1800" dirty="0" smtClean="0"/>
              <a:t>ropensity </a:t>
            </a:r>
            <a:r>
              <a:rPr lang="en-US" sz="1800" dirty="0"/>
              <a:t>(PSAAP</a:t>
            </a:r>
            <a:r>
              <a:rPr lang="en-US" sz="1800" dirty="0" smtClean="0"/>
              <a:t>)</a:t>
            </a:r>
          </a:p>
          <a:p>
            <a:pPr lvl="1"/>
            <a:r>
              <a:rPr lang="en-US" sz="2000" dirty="0" smtClean="0"/>
              <a:t>Classifier</a:t>
            </a:r>
          </a:p>
          <a:p>
            <a:pPr lvl="2"/>
            <a:r>
              <a:rPr lang="en-US" sz="1800" dirty="0" smtClean="0"/>
              <a:t>Support vector machine 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0842" y="6373195"/>
            <a:ext cx="7879081" cy="294305"/>
          </a:xfrm>
        </p:spPr>
        <p:txBody>
          <a:bodyPr/>
          <a:lstStyle/>
          <a:p>
            <a:pPr algn="ctr"/>
            <a:r>
              <a:rPr lang="en-US" i="1" dirty="0"/>
              <a:t>Prediction of Lysine Glycation PTM site in Protein using Peptide Sequence Evolution based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4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Background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765" y="2677099"/>
            <a:ext cx="7177920" cy="3696095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Z. </a:t>
            </a:r>
            <a:r>
              <a:rPr lang="en-US" sz="2000" dirty="0" err="1"/>
              <a:t>Ju</a:t>
            </a:r>
            <a:r>
              <a:rPr lang="en-US" sz="2000" dirty="0"/>
              <a:t>, J. Sun, Y. Li and L. Wang, "Predicting lysine glycation sites using bi-profile </a:t>
            </a:r>
            <a:r>
              <a:rPr lang="en-US" sz="2000" dirty="0" err="1"/>
              <a:t>bayes</a:t>
            </a:r>
            <a:r>
              <a:rPr lang="en-US" sz="2000" dirty="0"/>
              <a:t> feature extraction", </a:t>
            </a:r>
            <a:r>
              <a:rPr lang="en-US" sz="2000" i="1" dirty="0"/>
              <a:t>Computational Biology and Chemistry</a:t>
            </a:r>
            <a:r>
              <a:rPr lang="en-US" sz="2000" dirty="0"/>
              <a:t>, vol. 71, pp. 98-103, 2017</a:t>
            </a:r>
            <a:r>
              <a:rPr lang="en-US" sz="2000" dirty="0" smtClean="0"/>
              <a:t>. [9]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000" dirty="0" smtClean="0"/>
              <a:t>Feature extraction </a:t>
            </a:r>
          </a:p>
          <a:p>
            <a:pPr lvl="2"/>
            <a:r>
              <a:rPr lang="en-US" sz="1800" dirty="0"/>
              <a:t>Bi-profile </a:t>
            </a:r>
            <a:r>
              <a:rPr lang="en-US" sz="1800" dirty="0" err="1" smtClean="0"/>
              <a:t>bayes</a:t>
            </a:r>
            <a:endParaRPr lang="en-US" sz="1800" dirty="0" smtClean="0"/>
          </a:p>
          <a:p>
            <a:pPr lvl="1"/>
            <a:r>
              <a:rPr lang="en-US" sz="2000" dirty="0" smtClean="0"/>
              <a:t>Classifier</a:t>
            </a:r>
          </a:p>
          <a:p>
            <a:pPr lvl="2"/>
            <a:r>
              <a:rPr lang="en-US" sz="1800" dirty="0" smtClean="0"/>
              <a:t>Support vector machine.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0842" y="6373195"/>
            <a:ext cx="7879081" cy="294305"/>
          </a:xfrm>
        </p:spPr>
        <p:txBody>
          <a:bodyPr/>
          <a:lstStyle/>
          <a:p>
            <a:pPr algn="ctr"/>
            <a:r>
              <a:rPr lang="en-US" i="1" dirty="0"/>
              <a:t>Prediction of Lysine Glycation PTM site in Protein using Peptide Sequence Evolution based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3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13664</TotalTime>
  <Words>1311</Words>
  <Application>Microsoft Office PowerPoint</Application>
  <PresentationFormat>On-screen Show (4:3)</PresentationFormat>
  <Paragraphs>396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宋体</vt:lpstr>
      <vt:lpstr>宋体</vt:lpstr>
      <vt:lpstr>Arial</vt:lpstr>
      <vt:lpstr>Calibri</vt:lpstr>
      <vt:lpstr>Cambria Math</vt:lpstr>
      <vt:lpstr>Century Gothic</vt:lpstr>
      <vt:lpstr>Times New Roman</vt:lpstr>
      <vt:lpstr>Wingdings 3</vt:lpstr>
      <vt:lpstr>Ion Boardroom</vt:lpstr>
      <vt:lpstr>Prediction of Lysine Glycation PTM site in Protein using Peptide Sequence Evolution based Features</vt:lpstr>
      <vt:lpstr>Contents</vt:lpstr>
      <vt:lpstr>1. What is PTM? </vt:lpstr>
      <vt:lpstr>1. What is PTM? (cont’d)</vt:lpstr>
      <vt:lpstr>2. Effects of PTM</vt:lpstr>
      <vt:lpstr>3. Problem Statement</vt:lpstr>
      <vt:lpstr>4. Necessity of Computational Tool</vt:lpstr>
      <vt:lpstr>5. Background</vt:lpstr>
      <vt:lpstr>5. Background (continued)</vt:lpstr>
      <vt:lpstr>6. Objective </vt:lpstr>
      <vt:lpstr>7. Dataset Selection</vt:lpstr>
      <vt:lpstr>7. Dataset Selection (cont’d)</vt:lpstr>
      <vt:lpstr>8. Methodologies  </vt:lpstr>
      <vt:lpstr>8.1 Feature Extraction</vt:lpstr>
      <vt:lpstr>8.1 Feature Extraction (cont’d)</vt:lpstr>
      <vt:lpstr>8.1 Feature Extraction (cont’d)</vt:lpstr>
      <vt:lpstr>8.1 Feature Extraction (cont’d)</vt:lpstr>
      <vt:lpstr>8.1 Feature Extraction (cont’d)</vt:lpstr>
      <vt:lpstr>8.1 Feature Extraction (cont’d)</vt:lpstr>
      <vt:lpstr>8.2 Handling Data Imbalance</vt:lpstr>
      <vt:lpstr>8.3 Classifier(SVM)</vt:lpstr>
      <vt:lpstr>8.3 Classifier(SVM) (cont’d)</vt:lpstr>
      <vt:lpstr>8.4 Model Validation </vt:lpstr>
      <vt:lpstr>8.6 Measuring Matrices </vt:lpstr>
      <vt:lpstr>9. Model Selection</vt:lpstr>
      <vt:lpstr>10. Results</vt:lpstr>
      <vt:lpstr>Background</vt:lpstr>
      <vt:lpstr>11. Conclusion and Future Work</vt:lpstr>
      <vt:lpstr>12. References</vt:lpstr>
      <vt:lpstr>12. References (Cont’d)</vt:lpstr>
      <vt:lpstr>12. References (Cont’d)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Design of a classifier for identifying post-transitional modification of protein using support vector machine.</dc:title>
  <dc:creator>S.M.Shovan</dc:creator>
  <cp:lastModifiedBy>S.M.Shovan</cp:lastModifiedBy>
  <cp:revision>301</cp:revision>
  <dcterms:created xsi:type="dcterms:W3CDTF">2018-03-17T02:59:08Z</dcterms:created>
  <dcterms:modified xsi:type="dcterms:W3CDTF">2018-11-17T01:46:08Z</dcterms:modified>
</cp:coreProperties>
</file>