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E0A2A2-AB2E-7E46-88F1-0B23BB6392D4}" type="datetimeFigureOut">
              <a:rPr lang="de-DE" smtClean="0"/>
              <a:t>01.09.22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271BA4-00D3-124B-8E0A-87B8A93B2E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9138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271BA4-00D3-124B-8E0A-87B8A93B2EBE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93492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60CFC6-5100-EE25-1739-5316A60EF9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6FD800F-CDF7-6916-15E4-3EFDEA33B4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E3F3990-8688-203F-362E-1C6FA650D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A509B-BF6E-2A43-A061-B87134DD4721}" type="datetimeFigureOut">
              <a:rPr lang="de-DE" smtClean="0"/>
              <a:t>01.09.22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D3EEFF2-F8A6-9A4C-72A5-BE99D78B6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975B75D-ABB0-D422-D6DC-E151E154A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D2D8B-C3D6-0341-85C7-1C584D3885F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0444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A78A9E-AF22-A0F1-8079-7DB2D9D08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DB27089-B5BA-4DA8-22F2-DC1BD0BB6A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1491D94-0B5B-B866-A047-87D631BD6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A509B-BF6E-2A43-A061-B87134DD4721}" type="datetimeFigureOut">
              <a:rPr lang="de-DE" smtClean="0"/>
              <a:t>01.09.22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4286F0F-E658-AE7A-1A9A-5B0F92FC6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ABFAF3D-B40B-B285-4FA1-9F2760FB4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D2D8B-C3D6-0341-85C7-1C584D3885F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5889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B19EDA3C-8C30-3B7E-9C69-D1B64EA7DB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0BB9693-9CC4-6159-2DFF-736BAB2C48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E9720B7-3C7B-588E-95F3-9524C2EDE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A509B-BF6E-2A43-A061-B87134DD4721}" type="datetimeFigureOut">
              <a:rPr lang="de-DE" smtClean="0"/>
              <a:t>01.09.22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167CF7F-BB8C-B1BC-E871-65471C31D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D8B995A-4F1B-4B07-DA5C-28BA3EAAE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D2D8B-C3D6-0341-85C7-1C584D3885F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0175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D307B7-653F-F41C-9361-BD9CAB0DE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1F5B716-FBC2-CCE2-779B-61C1E349DB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40FC82C-786F-8C0B-9182-B5B6F72BE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A509B-BF6E-2A43-A061-B87134DD4721}" type="datetimeFigureOut">
              <a:rPr lang="de-DE" smtClean="0"/>
              <a:t>01.09.22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95FD6C2-322E-7422-74DE-366CCD049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4CA3258-E34E-3CD6-CE26-77DC9006B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D2D8B-C3D6-0341-85C7-1C584D3885F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7612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A92B10-D646-BCAD-0953-A42D6BE88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5E835D7-9EB6-F71B-2FCA-CB3F37CF60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0726B17-4D87-DE49-0621-1FF8E5F1F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A509B-BF6E-2A43-A061-B87134DD4721}" type="datetimeFigureOut">
              <a:rPr lang="de-DE" smtClean="0"/>
              <a:t>01.09.22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01F56DA-8BAA-2E99-AF3A-04C2492F8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8C7997E-8A64-1215-F368-DA38A23C9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D2D8B-C3D6-0341-85C7-1C584D3885F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7044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35BC0D-8535-CDA1-6F48-4B8E51FAF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EF284CB-088C-F0A7-300C-57CE7B2307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97A115C-3972-BE96-9352-7AEE82C434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494B8C2-DE26-AD90-B16A-D6D6E8271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A509B-BF6E-2A43-A061-B87134DD4721}" type="datetimeFigureOut">
              <a:rPr lang="de-DE" smtClean="0"/>
              <a:t>01.09.22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8CF8740-0DAF-461B-F6C2-309D71FF3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0A4B971-4703-3CAC-9BCC-B8AA774A7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D2D8B-C3D6-0341-85C7-1C584D3885F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7782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40559D-676C-75AB-4D0A-29CC277DC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6A7BB1F-A613-6A44-70AC-3F1D041E88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4228CA1-F7E1-6BE8-FE15-6119277494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0A0EE88-7880-EC6F-539D-E55544A83B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E9E5EDE-3153-9185-7FBE-DB77127341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ACC60DC-D79F-03BD-CDA2-46199FA25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A509B-BF6E-2A43-A061-B87134DD4721}" type="datetimeFigureOut">
              <a:rPr lang="de-DE" smtClean="0"/>
              <a:t>01.09.22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3CBB456-FA71-0B68-9F64-7913E1A8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F7E177E-6ED1-8AE1-CA22-1CB0FF9C1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D2D8B-C3D6-0341-85C7-1C584D3885F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4450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1CE3F0-20F2-DA19-253E-5D6A61F63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576F656-6361-5251-5EC2-EE0EEC391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A509B-BF6E-2A43-A061-B87134DD4721}" type="datetimeFigureOut">
              <a:rPr lang="de-DE" smtClean="0"/>
              <a:t>01.09.22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9546329-FA28-EB9D-8BEC-8537A2F18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7115B6C-1D7D-3E8A-93FE-14F17649F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D2D8B-C3D6-0341-85C7-1C584D3885F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3356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7591EAA-B93B-8C2C-8748-91A9D2EAB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A509B-BF6E-2A43-A061-B87134DD4721}" type="datetimeFigureOut">
              <a:rPr lang="de-DE" smtClean="0"/>
              <a:t>01.09.22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CB400E5-0453-1D5F-92DF-0D90BC4C2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F8780E7-D398-5F10-4A81-C9EA4C5A9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D2D8B-C3D6-0341-85C7-1C584D3885F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5667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363954-5406-629C-FC70-B8D23C204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2CC9250-C397-99E3-8BE6-F798083B3C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1129EE3-C8DD-CAE4-1E72-E39DD4E898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EA858C5-9DFE-6539-A52E-6B56B4D9B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A509B-BF6E-2A43-A061-B87134DD4721}" type="datetimeFigureOut">
              <a:rPr lang="de-DE" smtClean="0"/>
              <a:t>01.09.22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C3B1480-4AF2-B512-74AE-1A9F9FF5F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5A8DEF5-6440-12AA-A3E0-364A146F1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D2D8B-C3D6-0341-85C7-1C584D3885F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1320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19D175-4FF4-BFC6-C809-A765E80D0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550A792-487C-9D08-E9E0-F43F55253C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5320E8F-5D5B-D5A5-3284-BCA443A690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A5A36AA-756B-5FED-F39E-D17783088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A509B-BF6E-2A43-A061-B87134DD4721}" type="datetimeFigureOut">
              <a:rPr lang="de-DE" smtClean="0"/>
              <a:t>01.09.22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473FCFF-53AE-8A31-5C13-42AC31280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4621D12-A9F3-0FAC-FC9F-C21FF53E3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D2D8B-C3D6-0341-85C7-1C584D3885F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1764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D361623-A1BA-DF19-CC2E-4BA3143E3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39DE91C-77AB-08A8-129F-69AA82BB55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EAA8945-A83A-FA04-DDE7-1924A5B80B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3A509B-BF6E-2A43-A061-B87134DD4721}" type="datetimeFigureOut">
              <a:rPr lang="de-DE" smtClean="0"/>
              <a:t>01.09.22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681F191-98A6-C01B-C0D3-C0E302DC9A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21C404B-FC57-0045-D31B-51AC0DC74C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DD2D8B-C3D6-0341-85C7-1C584D3885F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276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eck 16">
            <a:extLst>
              <a:ext uri="{FF2B5EF4-FFF2-40B4-BE49-F238E27FC236}">
                <a16:creationId xmlns:a16="http://schemas.microsoft.com/office/drawing/2014/main" id="{8A00F813-5B33-1173-5FA7-7341C177942C}"/>
              </a:ext>
            </a:extLst>
          </p:cNvPr>
          <p:cNvSpPr/>
          <p:nvPr/>
        </p:nvSpPr>
        <p:spPr>
          <a:xfrm>
            <a:off x="395416" y="3408514"/>
            <a:ext cx="4868568" cy="30274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de-DE" b="1" u="sng" dirty="0" err="1">
                <a:solidFill>
                  <a:srgbClr val="FFC000"/>
                </a:solidFill>
              </a:rPr>
              <a:t>OpenSearch</a:t>
            </a:r>
            <a:r>
              <a:rPr lang="de-DE" b="1" u="sng" dirty="0">
                <a:solidFill>
                  <a:srgbClr val="FFC000"/>
                </a:solidFill>
              </a:rPr>
              <a:t> </a:t>
            </a:r>
            <a:r>
              <a:rPr lang="de-DE" b="1" u="sng" dirty="0" err="1">
                <a:solidFill>
                  <a:srgbClr val="FFC000"/>
                </a:solidFill>
              </a:rPr>
              <a:t>Node</a:t>
            </a:r>
            <a:endParaRPr lang="de-DE" b="1" u="sng" dirty="0">
              <a:solidFill>
                <a:srgbClr val="FFC000"/>
              </a:solidFill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5B99E133-4245-AD06-DE1F-BD69533F005B}"/>
              </a:ext>
            </a:extLst>
          </p:cNvPr>
          <p:cNvSpPr/>
          <p:nvPr/>
        </p:nvSpPr>
        <p:spPr>
          <a:xfrm>
            <a:off x="383067" y="345993"/>
            <a:ext cx="4967415" cy="26260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de-DE"/>
              <a:t>1. Create encrypted index</a:t>
            </a: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9ED35E6-BA65-3E2E-0113-604ABD1E04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5006" y="858625"/>
            <a:ext cx="3698275" cy="1814059"/>
          </a:xfrm>
          <a:prstGeom prst="rect">
            <a:avLst/>
          </a:prstGeom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94E82B74-4564-E0FB-B50D-3320EEA0F03B}"/>
              </a:ext>
            </a:extLst>
          </p:cNvPr>
          <p:cNvSpPr/>
          <p:nvPr/>
        </p:nvSpPr>
        <p:spPr>
          <a:xfrm>
            <a:off x="6689131" y="345993"/>
            <a:ext cx="4967415" cy="26260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de-DE" dirty="0"/>
              <a:t>2. Generate </a:t>
            </a:r>
            <a:r>
              <a:rPr lang="de-DE" dirty="0" err="1"/>
              <a:t>header</a:t>
            </a:r>
            <a:endParaRPr lang="de-DE" dirty="0"/>
          </a:p>
        </p:txBody>
      </p:sp>
      <p:sp>
        <p:nvSpPr>
          <p:cNvPr id="8" name="Pfeil nach rechts 7">
            <a:extLst>
              <a:ext uri="{FF2B5EF4-FFF2-40B4-BE49-F238E27FC236}">
                <a16:creationId xmlns:a16="http://schemas.microsoft.com/office/drawing/2014/main" id="{4E8B38A0-FCBB-F863-F5E8-275C2C45B35B}"/>
              </a:ext>
            </a:extLst>
          </p:cNvPr>
          <p:cNvSpPr/>
          <p:nvPr/>
        </p:nvSpPr>
        <p:spPr>
          <a:xfrm>
            <a:off x="5263984" y="1421030"/>
            <a:ext cx="1606378" cy="580767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352B8ADE-F34A-08ED-6218-D87ED8AAFD26}"/>
              </a:ext>
            </a:extLst>
          </p:cNvPr>
          <p:cNvSpPr/>
          <p:nvPr/>
        </p:nvSpPr>
        <p:spPr>
          <a:xfrm>
            <a:off x="6689131" y="3960059"/>
            <a:ext cx="4967415" cy="26260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de-DE" dirty="0"/>
              <a:t>3. Index </a:t>
            </a:r>
            <a:r>
              <a:rPr lang="de-DE" dirty="0" err="1"/>
              <a:t>encrypted</a:t>
            </a:r>
            <a:r>
              <a:rPr lang="de-DE" dirty="0"/>
              <a:t> </a:t>
            </a:r>
            <a:r>
              <a:rPr lang="de-DE" dirty="0" err="1"/>
              <a:t>data</a:t>
            </a:r>
            <a:endParaRPr lang="de-DE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10921952-9C73-DD84-1B1B-4C51D87101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7068" y="1112410"/>
            <a:ext cx="4713931" cy="1449064"/>
          </a:xfrm>
          <a:prstGeom prst="rect">
            <a:avLst/>
          </a:prstGeom>
        </p:spPr>
      </p:pic>
      <p:sp>
        <p:nvSpPr>
          <p:cNvPr id="13" name="Pfeil nach rechts 12">
            <a:extLst>
              <a:ext uri="{FF2B5EF4-FFF2-40B4-BE49-F238E27FC236}">
                <a16:creationId xmlns:a16="http://schemas.microsoft.com/office/drawing/2014/main" id="{53F62C67-A6C5-F020-24E7-3BFCF3C872C9}"/>
              </a:ext>
            </a:extLst>
          </p:cNvPr>
          <p:cNvSpPr/>
          <p:nvPr/>
        </p:nvSpPr>
        <p:spPr>
          <a:xfrm rot="5400000">
            <a:off x="8415352" y="3118131"/>
            <a:ext cx="1251376" cy="580767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61B00595-02F5-8EA3-E4F1-31C7F4CDE1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9842" y="4678270"/>
            <a:ext cx="4368381" cy="1263808"/>
          </a:xfrm>
          <a:prstGeom prst="rect">
            <a:avLst/>
          </a:prstGeom>
        </p:spPr>
      </p:pic>
      <p:sp>
        <p:nvSpPr>
          <p:cNvPr id="18" name="Rechteck 17">
            <a:extLst>
              <a:ext uri="{FF2B5EF4-FFF2-40B4-BE49-F238E27FC236}">
                <a16:creationId xmlns:a16="http://schemas.microsoft.com/office/drawing/2014/main" id="{6455ADB7-580E-566D-9985-5569DB5EB7AA}"/>
              </a:ext>
            </a:extLst>
          </p:cNvPr>
          <p:cNvSpPr/>
          <p:nvPr/>
        </p:nvSpPr>
        <p:spPr>
          <a:xfrm>
            <a:off x="703159" y="4022802"/>
            <a:ext cx="3263360" cy="197657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Index „</a:t>
            </a:r>
            <a:r>
              <a:rPr lang="de-DE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my_encrypted_index</a:t>
            </a:r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“</a:t>
            </a:r>
          </a:p>
        </p:txBody>
      </p: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23BFB392-B200-A1B7-5849-87E31E9A0062}"/>
              </a:ext>
            </a:extLst>
          </p:cNvPr>
          <p:cNvCxnSpPr>
            <a:cxnSpLocks/>
            <a:stCxn id="14" idx="1"/>
            <a:endCxn id="17" idx="3"/>
          </p:cNvCxnSpPr>
          <p:nvPr/>
        </p:nvCxnSpPr>
        <p:spPr>
          <a:xfrm flipH="1" flipV="1">
            <a:off x="5263984" y="4922217"/>
            <a:ext cx="1765858" cy="387957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3" name="Grafik 22">
            <a:extLst>
              <a:ext uri="{FF2B5EF4-FFF2-40B4-BE49-F238E27FC236}">
                <a16:creationId xmlns:a16="http://schemas.microsoft.com/office/drawing/2014/main" id="{22AD4A00-33AD-56B0-B3E2-89760055E8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1263" y="4700256"/>
            <a:ext cx="2882234" cy="795841"/>
          </a:xfrm>
          <a:prstGeom prst="rect">
            <a:avLst/>
          </a:prstGeom>
        </p:spPr>
      </p:pic>
      <p:sp>
        <p:nvSpPr>
          <p:cNvPr id="26" name="Rechteck 25">
            <a:extLst>
              <a:ext uri="{FF2B5EF4-FFF2-40B4-BE49-F238E27FC236}">
                <a16:creationId xmlns:a16="http://schemas.microsoft.com/office/drawing/2014/main" id="{F9EF4E5B-68BA-182E-BF4A-AC361F2CA2D1}"/>
              </a:ext>
            </a:extLst>
          </p:cNvPr>
          <p:cNvSpPr/>
          <p:nvPr/>
        </p:nvSpPr>
        <p:spPr>
          <a:xfrm>
            <a:off x="4145692" y="4022802"/>
            <a:ext cx="1066800" cy="197657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de-DE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Encrypt</a:t>
            </a:r>
            <a:endParaRPr lang="de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633AF414-E16A-FCC9-0AB7-171FF9456673}"/>
              </a:ext>
            </a:extLst>
          </p:cNvPr>
          <p:cNvCxnSpPr>
            <a:cxnSpLocks/>
          </p:cNvCxnSpPr>
          <p:nvPr/>
        </p:nvCxnSpPr>
        <p:spPr>
          <a:xfrm flipH="1">
            <a:off x="3811447" y="5098176"/>
            <a:ext cx="489433" cy="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3054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eck 16">
            <a:extLst>
              <a:ext uri="{FF2B5EF4-FFF2-40B4-BE49-F238E27FC236}">
                <a16:creationId xmlns:a16="http://schemas.microsoft.com/office/drawing/2014/main" id="{8A00F813-5B33-1173-5FA7-7341C177942C}"/>
              </a:ext>
            </a:extLst>
          </p:cNvPr>
          <p:cNvSpPr/>
          <p:nvPr/>
        </p:nvSpPr>
        <p:spPr>
          <a:xfrm>
            <a:off x="395416" y="257528"/>
            <a:ext cx="4868568" cy="37089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de-DE" b="1" u="sng" dirty="0" err="1">
                <a:solidFill>
                  <a:srgbClr val="FFC000"/>
                </a:solidFill>
              </a:rPr>
              <a:t>OpenSearch</a:t>
            </a:r>
            <a:r>
              <a:rPr lang="de-DE" b="1" u="sng" dirty="0">
                <a:solidFill>
                  <a:srgbClr val="FFC000"/>
                </a:solidFill>
              </a:rPr>
              <a:t> </a:t>
            </a:r>
            <a:r>
              <a:rPr lang="de-DE" b="1" u="sng" dirty="0" err="1">
                <a:solidFill>
                  <a:srgbClr val="FFC000"/>
                </a:solidFill>
              </a:rPr>
              <a:t>Node</a:t>
            </a:r>
            <a:endParaRPr lang="de-DE" b="1" u="sng" dirty="0">
              <a:solidFill>
                <a:srgbClr val="FFC000"/>
              </a:solidFill>
            </a:endParaRP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6455ADB7-580E-566D-9985-5569DB5EB7AA}"/>
              </a:ext>
            </a:extLst>
          </p:cNvPr>
          <p:cNvSpPr/>
          <p:nvPr/>
        </p:nvSpPr>
        <p:spPr>
          <a:xfrm>
            <a:off x="579589" y="1786221"/>
            <a:ext cx="3263360" cy="197657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Index „</a:t>
            </a:r>
            <a:r>
              <a:rPr lang="de-DE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my_encrypted_index</a:t>
            </a:r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“</a:t>
            </a:r>
          </a:p>
        </p:txBody>
      </p:sp>
      <p:pic>
        <p:nvPicPr>
          <p:cNvPr id="23" name="Grafik 22">
            <a:extLst>
              <a:ext uri="{FF2B5EF4-FFF2-40B4-BE49-F238E27FC236}">
                <a16:creationId xmlns:a16="http://schemas.microsoft.com/office/drawing/2014/main" id="{22AD4A00-33AD-56B0-B3E2-89760055E8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693" y="2463675"/>
            <a:ext cx="2882234" cy="795841"/>
          </a:xfrm>
          <a:prstGeom prst="rect">
            <a:avLst/>
          </a:prstGeom>
        </p:spPr>
      </p:pic>
      <p:sp>
        <p:nvSpPr>
          <p:cNvPr id="26" name="Rechteck 25">
            <a:extLst>
              <a:ext uri="{FF2B5EF4-FFF2-40B4-BE49-F238E27FC236}">
                <a16:creationId xmlns:a16="http://schemas.microsoft.com/office/drawing/2014/main" id="{F9EF4E5B-68BA-182E-BF4A-AC361F2CA2D1}"/>
              </a:ext>
            </a:extLst>
          </p:cNvPr>
          <p:cNvSpPr/>
          <p:nvPr/>
        </p:nvSpPr>
        <p:spPr>
          <a:xfrm>
            <a:off x="4022122" y="1786221"/>
            <a:ext cx="1066800" cy="197657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de-DE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Decrypt</a:t>
            </a:r>
            <a:endParaRPr lang="de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633AF414-E16A-FCC9-0AB7-171FF9456673}"/>
              </a:ext>
            </a:extLst>
          </p:cNvPr>
          <p:cNvCxnSpPr>
            <a:cxnSpLocks/>
          </p:cNvCxnSpPr>
          <p:nvPr/>
        </p:nvCxnSpPr>
        <p:spPr>
          <a:xfrm>
            <a:off x="3763359" y="2824525"/>
            <a:ext cx="419401" cy="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Rechteck 2">
            <a:extLst>
              <a:ext uri="{FF2B5EF4-FFF2-40B4-BE49-F238E27FC236}">
                <a16:creationId xmlns:a16="http://schemas.microsoft.com/office/drawing/2014/main" id="{890632DE-42E5-F78C-8424-88506A6265D0}"/>
              </a:ext>
            </a:extLst>
          </p:cNvPr>
          <p:cNvSpPr/>
          <p:nvPr/>
        </p:nvSpPr>
        <p:spPr>
          <a:xfrm>
            <a:off x="6521426" y="223405"/>
            <a:ext cx="5180423" cy="66345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de-DE" dirty="0"/>
              <a:t>4. Search </a:t>
            </a:r>
            <a:r>
              <a:rPr lang="de-DE" dirty="0" err="1"/>
              <a:t>encrypted</a:t>
            </a:r>
            <a:r>
              <a:rPr lang="de-DE" dirty="0"/>
              <a:t> </a:t>
            </a:r>
            <a:r>
              <a:rPr lang="de-DE" dirty="0" err="1"/>
              <a:t>data</a:t>
            </a:r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2F58627A-56F9-93CB-3437-738CA9A8FB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3140" y="2697895"/>
            <a:ext cx="4360563" cy="4085968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5D4598CE-E5FB-894F-F71F-39DA6C09E1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0784" y="656961"/>
            <a:ext cx="4561703" cy="1939450"/>
          </a:xfrm>
          <a:prstGeom prst="rect">
            <a:avLst/>
          </a:prstGeom>
        </p:spPr>
      </p:pic>
      <p:sp>
        <p:nvSpPr>
          <p:cNvPr id="12" name="Pfeil nach rechts 11">
            <a:extLst>
              <a:ext uri="{FF2B5EF4-FFF2-40B4-BE49-F238E27FC236}">
                <a16:creationId xmlns:a16="http://schemas.microsoft.com/office/drawing/2014/main" id="{F6802BCD-61C1-0FA7-8B6C-96C9CDA07023}"/>
              </a:ext>
            </a:extLst>
          </p:cNvPr>
          <p:cNvSpPr/>
          <p:nvPr/>
        </p:nvSpPr>
        <p:spPr>
          <a:xfrm>
            <a:off x="4868562" y="3293568"/>
            <a:ext cx="2234518" cy="321275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Pfeil nach rechts 14">
            <a:extLst>
              <a:ext uri="{FF2B5EF4-FFF2-40B4-BE49-F238E27FC236}">
                <a16:creationId xmlns:a16="http://schemas.microsoft.com/office/drawing/2014/main" id="{D4A20113-09A1-24E0-608E-A7663198DC10}"/>
              </a:ext>
            </a:extLst>
          </p:cNvPr>
          <p:cNvSpPr/>
          <p:nvPr/>
        </p:nvSpPr>
        <p:spPr>
          <a:xfrm rot="10800000">
            <a:off x="5088920" y="1063507"/>
            <a:ext cx="1839097" cy="321275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23710C0A-6A0D-09D1-83AF-A9EDDBDBCE1A}"/>
              </a:ext>
            </a:extLst>
          </p:cNvPr>
          <p:cNvSpPr/>
          <p:nvPr/>
        </p:nvSpPr>
        <p:spPr>
          <a:xfrm>
            <a:off x="592386" y="876772"/>
            <a:ext cx="4496535" cy="65779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de-DE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Encrypt</a:t>
            </a:r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de-DE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search</a:t>
            </a:r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de-DE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terms</a:t>
            </a:r>
            <a:endParaRPr lang="de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79B36EE6-EFCB-4DEA-2D60-466896B6559F}"/>
              </a:ext>
            </a:extLst>
          </p:cNvPr>
          <p:cNvCxnSpPr>
            <a:cxnSpLocks/>
          </p:cNvCxnSpPr>
          <p:nvPr/>
        </p:nvCxnSpPr>
        <p:spPr>
          <a:xfrm>
            <a:off x="2395150" y="1434210"/>
            <a:ext cx="0" cy="401439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Textfeld 23">
            <a:extLst>
              <a:ext uri="{FF2B5EF4-FFF2-40B4-BE49-F238E27FC236}">
                <a16:creationId xmlns:a16="http://schemas.microsoft.com/office/drawing/2014/main" id="{225D296A-8A3A-0CA8-11D7-948D0D94BACB}"/>
              </a:ext>
            </a:extLst>
          </p:cNvPr>
          <p:cNvSpPr txBox="1"/>
          <p:nvPr/>
        </p:nvSpPr>
        <p:spPr>
          <a:xfrm>
            <a:off x="2460974" y="1475645"/>
            <a:ext cx="812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FFC000"/>
                </a:solidFill>
                <a:highlight>
                  <a:srgbClr val="008000"/>
                </a:highlight>
              </a:rPr>
              <a:t>Search</a:t>
            </a:r>
          </a:p>
        </p:txBody>
      </p:sp>
    </p:spTree>
    <p:extLst>
      <p:ext uri="{BB962C8B-B14F-4D97-AF65-F5344CB8AC3E}">
        <p14:creationId xmlns:p14="http://schemas.microsoft.com/office/powerpoint/2010/main" val="3320807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eck 16">
            <a:extLst>
              <a:ext uri="{FF2B5EF4-FFF2-40B4-BE49-F238E27FC236}">
                <a16:creationId xmlns:a16="http://schemas.microsoft.com/office/drawing/2014/main" id="{8A00F813-5B33-1173-5FA7-7341C177942C}"/>
              </a:ext>
            </a:extLst>
          </p:cNvPr>
          <p:cNvSpPr/>
          <p:nvPr/>
        </p:nvSpPr>
        <p:spPr>
          <a:xfrm>
            <a:off x="501183" y="367053"/>
            <a:ext cx="11098431" cy="57849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de-DE" b="1" u="sng" dirty="0" err="1">
                <a:solidFill>
                  <a:srgbClr val="FFC000"/>
                </a:solidFill>
              </a:rPr>
              <a:t>OpenSearch</a:t>
            </a:r>
            <a:r>
              <a:rPr lang="de-DE" b="1" u="sng" dirty="0">
                <a:solidFill>
                  <a:srgbClr val="FFC000"/>
                </a:solidFill>
              </a:rPr>
              <a:t> </a:t>
            </a:r>
            <a:r>
              <a:rPr lang="de-DE" b="1" u="sng" dirty="0" err="1">
                <a:solidFill>
                  <a:srgbClr val="FFC000"/>
                </a:solidFill>
              </a:rPr>
              <a:t>Node</a:t>
            </a:r>
            <a:endParaRPr lang="de-DE" b="1" u="sng" dirty="0">
              <a:solidFill>
                <a:srgbClr val="FFC000"/>
              </a:solidFill>
            </a:endParaRP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6455ADB7-580E-566D-9985-5569DB5EB7AA}"/>
              </a:ext>
            </a:extLst>
          </p:cNvPr>
          <p:cNvSpPr/>
          <p:nvPr/>
        </p:nvSpPr>
        <p:spPr>
          <a:xfrm>
            <a:off x="703157" y="1394007"/>
            <a:ext cx="7155740" cy="31409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Index „</a:t>
            </a:r>
            <a:r>
              <a:rPr lang="de-DE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my_encrypted_index</a:t>
            </a:r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“</a:t>
            </a:r>
          </a:p>
        </p:txBody>
      </p:sp>
      <p:pic>
        <p:nvPicPr>
          <p:cNvPr id="23" name="Grafik 22">
            <a:extLst>
              <a:ext uri="{FF2B5EF4-FFF2-40B4-BE49-F238E27FC236}">
                <a16:creationId xmlns:a16="http://schemas.microsoft.com/office/drawing/2014/main" id="{22AD4A00-33AD-56B0-B3E2-89760055E8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8968" y="2476032"/>
            <a:ext cx="3115655" cy="860293"/>
          </a:xfrm>
          <a:prstGeom prst="rect">
            <a:avLst/>
          </a:prstGeom>
        </p:spPr>
      </p:pic>
      <p:sp>
        <p:nvSpPr>
          <p:cNvPr id="2" name="Rechteck 1">
            <a:extLst>
              <a:ext uri="{FF2B5EF4-FFF2-40B4-BE49-F238E27FC236}">
                <a16:creationId xmlns:a16="http://schemas.microsoft.com/office/drawing/2014/main" id="{37AB6FAB-C69F-8B8E-0ADE-73FD55F80651}"/>
              </a:ext>
            </a:extLst>
          </p:cNvPr>
          <p:cNvSpPr/>
          <p:nvPr/>
        </p:nvSpPr>
        <p:spPr>
          <a:xfrm>
            <a:off x="703157" y="4534930"/>
            <a:ext cx="7155740" cy="141916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de-DE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Translog</a:t>
            </a:r>
            <a:endParaRPr lang="de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C6298ECA-E797-4154-4D73-C7F3277F83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8968" y="4992304"/>
            <a:ext cx="3115655" cy="860293"/>
          </a:xfrm>
          <a:prstGeom prst="rect">
            <a:avLst/>
          </a:prstGeom>
        </p:spPr>
      </p:pic>
      <p:graphicFrame>
        <p:nvGraphicFramePr>
          <p:cNvPr id="5" name="Tabelle 6">
            <a:extLst>
              <a:ext uri="{FF2B5EF4-FFF2-40B4-BE49-F238E27FC236}">
                <a16:creationId xmlns:a16="http://schemas.microsoft.com/office/drawing/2014/main" id="{6F0B93D7-EA31-05F9-9EAA-7197BDF20C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5273471"/>
              </p:ext>
            </p:extLst>
          </p:nvPr>
        </p:nvGraphicFramePr>
        <p:xfrm>
          <a:off x="5949091" y="1187758"/>
          <a:ext cx="5110206" cy="19424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5103">
                  <a:extLst>
                    <a:ext uri="{9D8B030D-6E8A-4147-A177-3AD203B41FA5}">
                      <a16:colId xmlns:a16="http://schemas.microsoft.com/office/drawing/2014/main" val="3123652817"/>
                    </a:ext>
                  </a:extLst>
                </a:gridCol>
                <a:gridCol w="2555103">
                  <a:extLst>
                    <a:ext uri="{9D8B030D-6E8A-4147-A177-3AD203B41FA5}">
                      <a16:colId xmlns:a16="http://schemas.microsoft.com/office/drawing/2014/main" val="379359218"/>
                    </a:ext>
                  </a:extLst>
                </a:gridCol>
              </a:tblGrid>
              <a:tr h="208322">
                <a:tc>
                  <a:txBody>
                    <a:bodyPr/>
                    <a:lstStyle/>
                    <a:p>
                      <a:r>
                        <a:rPr lang="de-DE" sz="1100" dirty="0"/>
                        <a:t>Term</a:t>
                      </a:r>
                    </a:p>
                  </a:txBody>
                  <a:tcPr marL="55080" marR="55080" marT="27540" marB="27540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Docs</a:t>
                      </a:r>
                    </a:p>
                  </a:txBody>
                  <a:tcPr marL="55080" marR="55080" marT="27540" marB="27540"/>
                </a:tc>
                <a:extLst>
                  <a:ext uri="{0D108BD9-81ED-4DB2-BD59-A6C34878D82A}">
                    <a16:rowId xmlns:a16="http://schemas.microsoft.com/office/drawing/2014/main" val="1784527918"/>
                  </a:ext>
                </a:extLst>
              </a:tr>
              <a:tr h="429921">
                <a:tc>
                  <a:txBody>
                    <a:bodyPr/>
                    <a:lstStyle/>
                    <a:p>
                      <a:r>
                        <a:rPr lang="de-DE" sz="1100" dirty="0"/>
                        <a:t>CAB58C3259DC4719685FD0E66760C133</a:t>
                      </a:r>
                    </a:p>
                  </a:txBody>
                  <a:tcPr marL="55080" marR="55080" marT="27540" marB="27540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1,2</a:t>
                      </a:r>
                    </a:p>
                  </a:txBody>
                  <a:tcPr marL="55080" marR="55080" marT="27540" marB="27540"/>
                </a:tc>
                <a:extLst>
                  <a:ext uri="{0D108BD9-81ED-4DB2-BD59-A6C34878D82A}">
                    <a16:rowId xmlns:a16="http://schemas.microsoft.com/office/drawing/2014/main" val="2239164394"/>
                  </a:ext>
                </a:extLst>
              </a:tr>
              <a:tr h="429921">
                <a:tc>
                  <a:txBody>
                    <a:bodyPr/>
                    <a:lstStyle/>
                    <a:p>
                      <a:r>
                        <a:rPr lang="de-DE" sz="1100" dirty="0"/>
                        <a:t>844B392E287C6085B038DCCF37E5E135</a:t>
                      </a:r>
                    </a:p>
                  </a:txBody>
                  <a:tcPr marL="55080" marR="55080" marT="27540" marB="27540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2</a:t>
                      </a:r>
                    </a:p>
                  </a:txBody>
                  <a:tcPr marL="55080" marR="55080" marT="27540" marB="27540"/>
                </a:tc>
                <a:extLst>
                  <a:ext uri="{0D108BD9-81ED-4DB2-BD59-A6C34878D82A}">
                    <a16:rowId xmlns:a16="http://schemas.microsoft.com/office/drawing/2014/main" val="919315181"/>
                  </a:ext>
                </a:extLst>
              </a:tr>
              <a:tr h="429921">
                <a:tc>
                  <a:txBody>
                    <a:bodyPr/>
                    <a:lstStyle/>
                    <a:p>
                      <a:r>
                        <a:rPr lang="de-DE" sz="1100" dirty="0"/>
                        <a:t>00E6A5B4AC8A8471C2E4B4FDEEBE3D16</a:t>
                      </a:r>
                    </a:p>
                  </a:txBody>
                  <a:tcPr marL="55080" marR="55080" marT="27540" marB="27540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1</a:t>
                      </a:r>
                    </a:p>
                  </a:txBody>
                  <a:tcPr marL="55080" marR="55080" marT="27540" marB="27540"/>
                </a:tc>
                <a:extLst>
                  <a:ext uri="{0D108BD9-81ED-4DB2-BD59-A6C34878D82A}">
                    <a16:rowId xmlns:a16="http://schemas.microsoft.com/office/drawing/2014/main" val="2558497273"/>
                  </a:ext>
                </a:extLst>
              </a:tr>
              <a:tr h="429921">
                <a:tc>
                  <a:txBody>
                    <a:bodyPr/>
                    <a:lstStyle/>
                    <a:p>
                      <a:r>
                        <a:rPr lang="de-DE" sz="1100" dirty="0"/>
                        <a:t>22F9328770DEFB7E8CADC1F0A0D56AA2</a:t>
                      </a:r>
                    </a:p>
                  </a:txBody>
                  <a:tcPr marL="55080" marR="55080" marT="27540" marB="27540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1,4</a:t>
                      </a:r>
                    </a:p>
                  </a:txBody>
                  <a:tcPr marL="55080" marR="55080" marT="27540" marB="27540"/>
                </a:tc>
                <a:extLst>
                  <a:ext uri="{0D108BD9-81ED-4DB2-BD59-A6C34878D82A}">
                    <a16:rowId xmlns:a16="http://schemas.microsoft.com/office/drawing/2014/main" val="2250908458"/>
                  </a:ext>
                </a:extLst>
              </a:tr>
            </a:tbl>
          </a:graphicData>
        </a:graphic>
      </p:graphicFrame>
      <p:sp>
        <p:nvSpPr>
          <p:cNvPr id="7" name="Textfeld 6">
            <a:extLst>
              <a:ext uri="{FF2B5EF4-FFF2-40B4-BE49-F238E27FC236}">
                <a16:creationId xmlns:a16="http://schemas.microsoft.com/office/drawing/2014/main" id="{2AF8AF6C-6E76-0A91-7061-7D07B35EF235}"/>
              </a:ext>
            </a:extLst>
          </p:cNvPr>
          <p:cNvSpPr txBox="1"/>
          <p:nvPr/>
        </p:nvSpPr>
        <p:spPr>
          <a:xfrm>
            <a:off x="7739016" y="805211"/>
            <a:ext cx="1530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solidFill>
                  <a:schemeClr val="bg1"/>
                </a:solidFill>
              </a:rPr>
              <a:t>Inverted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index</a:t>
            </a:r>
            <a:endParaRPr lang="de-DE" dirty="0">
              <a:solidFill>
                <a:schemeClr val="bg1"/>
              </a:solidFill>
            </a:endParaRPr>
          </a:p>
        </p:txBody>
      </p:sp>
      <p:graphicFrame>
        <p:nvGraphicFramePr>
          <p:cNvPr id="8" name="Tabelle 6">
            <a:extLst>
              <a:ext uri="{FF2B5EF4-FFF2-40B4-BE49-F238E27FC236}">
                <a16:creationId xmlns:a16="http://schemas.microsoft.com/office/drawing/2014/main" id="{B9F71438-DF91-DC18-8E5A-0617CF7F72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3513116"/>
              </p:ext>
            </p:extLst>
          </p:nvPr>
        </p:nvGraphicFramePr>
        <p:xfrm>
          <a:off x="5949090" y="3727838"/>
          <a:ext cx="5110206" cy="19424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5103">
                  <a:extLst>
                    <a:ext uri="{9D8B030D-6E8A-4147-A177-3AD203B41FA5}">
                      <a16:colId xmlns:a16="http://schemas.microsoft.com/office/drawing/2014/main" val="3123652817"/>
                    </a:ext>
                  </a:extLst>
                </a:gridCol>
                <a:gridCol w="2555103">
                  <a:extLst>
                    <a:ext uri="{9D8B030D-6E8A-4147-A177-3AD203B41FA5}">
                      <a16:colId xmlns:a16="http://schemas.microsoft.com/office/drawing/2014/main" val="37935921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e-DE" sz="1100" dirty="0"/>
                        <a:t>Doc ID</a:t>
                      </a:r>
                    </a:p>
                  </a:txBody>
                  <a:tcPr marL="55080" marR="55080" marT="27540" marB="27540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Value</a:t>
                      </a:r>
                    </a:p>
                  </a:txBody>
                  <a:tcPr marL="55080" marR="55080" marT="27540" marB="27540"/>
                </a:tc>
                <a:extLst>
                  <a:ext uri="{0D108BD9-81ED-4DB2-BD59-A6C34878D82A}">
                    <a16:rowId xmlns:a16="http://schemas.microsoft.com/office/drawing/2014/main" val="1784527918"/>
                  </a:ext>
                </a:extLst>
              </a:tr>
              <a:tr h="429921">
                <a:tc>
                  <a:txBody>
                    <a:bodyPr/>
                    <a:lstStyle/>
                    <a:p>
                      <a:r>
                        <a:rPr lang="de-DE" sz="1100" dirty="0"/>
                        <a:t>1</a:t>
                      </a:r>
                    </a:p>
                  </a:txBody>
                  <a:tcPr marL="55080" marR="55080" marT="27540" marB="27540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00E6A5B4AC8A8471C2E4B4FDEEBE3D16</a:t>
                      </a:r>
                    </a:p>
                  </a:txBody>
                  <a:tcPr marL="55080" marR="55080" marT="27540" marB="27540"/>
                </a:tc>
                <a:extLst>
                  <a:ext uri="{0D108BD9-81ED-4DB2-BD59-A6C34878D82A}">
                    <a16:rowId xmlns:a16="http://schemas.microsoft.com/office/drawing/2014/main" val="2239164394"/>
                  </a:ext>
                </a:extLst>
              </a:tr>
              <a:tr h="429921">
                <a:tc>
                  <a:txBody>
                    <a:bodyPr/>
                    <a:lstStyle/>
                    <a:p>
                      <a:r>
                        <a:rPr lang="de-DE" sz="1100" dirty="0"/>
                        <a:t>2</a:t>
                      </a:r>
                    </a:p>
                  </a:txBody>
                  <a:tcPr marL="55080" marR="55080" marT="27540" marB="27540"/>
                </a:tc>
                <a:tc>
                  <a:txBody>
                    <a:bodyPr/>
                    <a:lstStyle/>
                    <a:p>
                      <a:endParaRPr lang="de-DE" sz="1100" dirty="0"/>
                    </a:p>
                  </a:txBody>
                  <a:tcPr marL="55080" marR="55080" marT="27540" marB="27540"/>
                </a:tc>
                <a:extLst>
                  <a:ext uri="{0D108BD9-81ED-4DB2-BD59-A6C34878D82A}">
                    <a16:rowId xmlns:a16="http://schemas.microsoft.com/office/drawing/2014/main" val="919315181"/>
                  </a:ext>
                </a:extLst>
              </a:tr>
              <a:tr h="429921">
                <a:tc>
                  <a:txBody>
                    <a:bodyPr/>
                    <a:lstStyle/>
                    <a:p>
                      <a:r>
                        <a:rPr lang="de-DE" sz="1100" dirty="0"/>
                        <a:t>3</a:t>
                      </a:r>
                    </a:p>
                  </a:txBody>
                  <a:tcPr marL="55080" marR="55080" marT="27540" marB="27540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B685958247896DC8FFEC27AB39AB0199</a:t>
                      </a:r>
                    </a:p>
                  </a:txBody>
                  <a:tcPr marL="55080" marR="55080" marT="27540" marB="27540"/>
                </a:tc>
                <a:extLst>
                  <a:ext uri="{0D108BD9-81ED-4DB2-BD59-A6C34878D82A}">
                    <a16:rowId xmlns:a16="http://schemas.microsoft.com/office/drawing/2014/main" val="2558497273"/>
                  </a:ext>
                </a:extLst>
              </a:tr>
              <a:tr h="429921">
                <a:tc>
                  <a:txBody>
                    <a:bodyPr/>
                    <a:lstStyle/>
                    <a:p>
                      <a:r>
                        <a:rPr lang="de-DE" sz="1100" dirty="0"/>
                        <a:t>4</a:t>
                      </a:r>
                    </a:p>
                  </a:txBody>
                  <a:tcPr marL="55080" marR="55080" marT="27540" marB="27540"/>
                </a:tc>
                <a:tc>
                  <a:txBody>
                    <a:bodyPr/>
                    <a:lstStyle/>
                    <a:p>
                      <a:endParaRPr lang="de-DE" sz="1100" dirty="0"/>
                    </a:p>
                  </a:txBody>
                  <a:tcPr marL="55080" marR="55080" marT="27540" marB="27540"/>
                </a:tc>
                <a:extLst>
                  <a:ext uri="{0D108BD9-81ED-4DB2-BD59-A6C34878D82A}">
                    <a16:rowId xmlns:a16="http://schemas.microsoft.com/office/drawing/2014/main" val="2250908458"/>
                  </a:ext>
                </a:extLst>
              </a:tr>
            </a:tbl>
          </a:graphicData>
        </a:graphic>
      </p:graphicFrame>
      <p:sp>
        <p:nvSpPr>
          <p:cNvPr id="9" name="Textfeld 8">
            <a:extLst>
              <a:ext uri="{FF2B5EF4-FFF2-40B4-BE49-F238E27FC236}">
                <a16:creationId xmlns:a16="http://schemas.microsoft.com/office/drawing/2014/main" id="{886AE013-8EFA-84CD-FCD3-A66417986633}"/>
              </a:ext>
            </a:extLst>
          </p:cNvPr>
          <p:cNvSpPr txBox="1"/>
          <p:nvPr/>
        </p:nvSpPr>
        <p:spPr>
          <a:xfrm>
            <a:off x="7832751" y="3379411"/>
            <a:ext cx="1191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Doc </a:t>
            </a:r>
            <a:r>
              <a:rPr lang="de-DE" dirty="0" err="1">
                <a:solidFill>
                  <a:schemeClr val="bg1"/>
                </a:solidFill>
              </a:rPr>
              <a:t>values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1" name="Pfeil nach rechts 10">
            <a:extLst>
              <a:ext uri="{FF2B5EF4-FFF2-40B4-BE49-F238E27FC236}">
                <a16:creationId xmlns:a16="http://schemas.microsoft.com/office/drawing/2014/main" id="{8E67F20F-B24A-5F65-83C7-42BB1463D45F}"/>
              </a:ext>
            </a:extLst>
          </p:cNvPr>
          <p:cNvSpPr/>
          <p:nvPr/>
        </p:nvSpPr>
        <p:spPr>
          <a:xfrm rot="20528336">
            <a:off x="5094478" y="2375958"/>
            <a:ext cx="840975" cy="317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Pfeil nach rechts 12">
            <a:extLst>
              <a:ext uri="{FF2B5EF4-FFF2-40B4-BE49-F238E27FC236}">
                <a16:creationId xmlns:a16="http://schemas.microsoft.com/office/drawing/2014/main" id="{2DBF8B3B-9021-DD0F-4F14-FEA2CCC1AC89}"/>
              </a:ext>
            </a:extLst>
          </p:cNvPr>
          <p:cNvSpPr/>
          <p:nvPr/>
        </p:nvSpPr>
        <p:spPr>
          <a:xfrm rot="1951903">
            <a:off x="5088287" y="3255574"/>
            <a:ext cx="831789" cy="317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6AF0E5C7-353F-0C19-7AFE-D56CAB52BFFA}"/>
              </a:ext>
            </a:extLst>
          </p:cNvPr>
          <p:cNvSpPr txBox="1"/>
          <p:nvPr/>
        </p:nvSpPr>
        <p:spPr>
          <a:xfrm>
            <a:off x="1968508" y="2158960"/>
            <a:ext cx="1357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Stored</a:t>
            </a:r>
            <a:r>
              <a:rPr lang="de-DE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de-DE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fields</a:t>
            </a:r>
            <a:endParaRPr lang="de-DE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2" name="Grafik 21">
            <a:extLst>
              <a:ext uri="{FF2B5EF4-FFF2-40B4-BE49-F238E27FC236}">
                <a16:creationId xmlns:a16="http://schemas.microsoft.com/office/drawing/2014/main" id="{C8ABBC46-0075-93B8-22EA-3CCBD03550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42772" y="2731233"/>
            <a:ext cx="1039887" cy="922164"/>
          </a:xfrm>
          <a:prstGeom prst="rect">
            <a:avLst/>
          </a:prstGeom>
        </p:spPr>
      </p:pic>
      <p:pic>
        <p:nvPicPr>
          <p:cNvPr id="25" name="Grafik 24">
            <a:extLst>
              <a:ext uri="{FF2B5EF4-FFF2-40B4-BE49-F238E27FC236}">
                <a16:creationId xmlns:a16="http://schemas.microsoft.com/office/drawing/2014/main" id="{89FE8771-C23F-6ACA-1F22-155F654E54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1083" y="5002911"/>
            <a:ext cx="1039887" cy="922164"/>
          </a:xfrm>
          <a:prstGeom prst="rect">
            <a:avLst/>
          </a:prstGeom>
        </p:spPr>
      </p:pic>
      <p:pic>
        <p:nvPicPr>
          <p:cNvPr id="28" name="Grafik 27">
            <a:extLst>
              <a:ext uri="{FF2B5EF4-FFF2-40B4-BE49-F238E27FC236}">
                <a16:creationId xmlns:a16="http://schemas.microsoft.com/office/drawing/2014/main" id="{97510EF7-F448-48D2-D8E7-738FA0B00F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4249" y="4201142"/>
            <a:ext cx="1039887" cy="922164"/>
          </a:xfrm>
          <a:prstGeom prst="rect">
            <a:avLst/>
          </a:prstGeom>
        </p:spPr>
      </p:pic>
      <p:pic>
        <p:nvPicPr>
          <p:cNvPr id="29" name="Grafik 28">
            <a:extLst>
              <a:ext uri="{FF2B5EF4-FFF2-40B4-BE49-F238E27FC236}">
                <a16:creationId xmlns:a16="http://schemas.microsoft.com/office/drawing/2014/main" id="{6C1910E7-5A2D-1D3C-F224-6842E0CDDC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4249" y="1688644"/>
            <a:ext cx="1039887" cy="922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7645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82</Words>
  <Application>Microsoft Macintosh PowerPoint</Application>
  <PresentationFormat>Breitbild</PresentationFormat>
  <Paragraphs>37</Paragraphs>
  <Slides>3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H. Old</dc:creator>
  <cp:lastModifiedBy>H. Old</cp:lastModifiedBy>
  <cp:revision>4</cp:revision>
  <dcterms:created xsi:type="dcterms:W3CDTF">2022-09-01T08:27:47Z</dcterms:created>
  <dcterms:modified xsi:type="dcterms:W3CDTF">2022-09-01T09:47:41Z</dcterms:modified>
</cp:coreProperties>
</file>