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1.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2"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5" r:id="rId30"/>
    <p:sldId id="265"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hansari20@outlook.com" initials="s" lastIdx="1" clrIdx="0">
    <p:extLst>
      <p:ext uri="{19B8F6BF-5375-455C-9EA6-DF929625EA0E}">
        <p15:presenceInfo xmlns:p15="http://schemas.microsoft.com/office/powerpoint/2012/main" userId="d28456f19479c5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p:scale>
          <a:sx n="66" d="100"/>
          <a:sy n="66" d="100"/>
        </p:scale>
        <p:origin x="119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4T12:49:09.354"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8798E-FB29-4B1D-83C9-F449AA81EAA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4C123145-8BC2-4972-88CE-6C9ECC5D5923}">
      <dgm:prSet phldrT="[Text]" custT="1"/>
      <dgm:spPr/>
      <dgm:t>
        <a:bodyPr/>
        <a:lstStyle/>
        <a:p>
          <a:r>
            <a:rPr lang="en-US" sz="2400" dirty="0"/>
            <a:t>Malaysia has the highest rate of obesity and overweight among Asian countries</a:t>
          </a:r>
          <a:r>
            <a:rPr lang="en-US" sz="2800" dirty="0"/>
            <a:t>. </a:t>
          </a:r>
          <a:endParaRPr lang="en-MY" sz="2800" dirty="0"/>
        </a:p>
      </dgm:t>
    </dgm:pt>
    <dgm:pt modelId="{08739EE2-9EC4-4694-9672-026245572E5D}" type="parTrans" cxnId="{049613DA-C6CC-4F95-B5E6-FF5B3F3C9E7B}">
      <dgm:prSet/>
      <dgm:spPr/>
      <dgm:t>
        <a:bodyPr/>
        <a:lstStyle/>
        <a:p>
          <a:endParaRPr lang="en-MY"/>
        </a:p>
      </dgm:t>
    </dgm:pt>
    <dgm:pt modelId="{96FE61A0-C7B5-4E00-A0DB-7786138474AF}" type="sibTrans" cxnId="{049613DA-C6CC-4F95-B5E6-FF5B3F3C9E7B}">
      <dgm:prSet/>
      <dgm:spPr/>
      <dgm:t>
        <a:bodyPr/>
        <a:lstStyle/>
        <a:p>
          <a:endParaRPr lang="en-MY"/>
        </a:p>
      </dgm:t>
    </dgm:pt>
    <dgm:pt modelId="{7335BFA7-8070-4B58-9555-4243602904D8}">
      <dgm:prSet phldrT="[Text]" custT="1"/>
      <dgm:spPr/>
      <dgm:t>
        <a:bodyPr/>
        <a:lstStyle/>
        <a:p>
          <a:r>
            <a:rPr lang="en-US" sz="2400" dirty="0"/>
            <a:t>Malaysian government promotes healthier lifestyle and living among Malaysians</a:t>
          </a:r>
          <a:endParaRPr lang="en-MY" sz="2400" dirty="0"/>
        </a:p>
      </dgm:t>
    </dgm:pt>
    <dgm:pt modelId="{2A5D369F-93C4-446B-9613-F7DE650ADAF0}" type="parTrans" cxnId="{A222EDAB-06D3-48C5-8497-E5555C5868F8}">
      <dgm:prSet/>
      <dgm:spPr/>
      <dgm:t>
        <a:bodyPr/>
        <a:lstStyle/>
        <a:p>
          <a:endParaRPr lang="en-MY"/>
        </a:p>
      </dgm:t>
    </dgm:pt>
    <dgm:pt modelId="{F789DAEC-DC7E-4CC6-9DBD-27FD82AE5AAB}" type="sibTrans" cxnId="{A222EDAB-06D3-48C5-8497-E5555C5868F8}">
      <dgm:prSet/>
      <dgm:spPr/>
      <dgm:t>
        <a:bodyPr/>
        <a:lstStyle/>
        <a:p>
          <a:endParaRPr lang="en-MY"/>
        </a:p>
      </dgm:t>
    </dgm:pt>
    <dgm:pt modelId="{DABF6DF0-C959-4461-B2AF-640B4967FDA7}">
      <dgm:prSet phldrT="[Text]" custT="1"/>
      <dgm:spPr/>
      <dgm:t>
        <a:bodyPr/>
        <a:lstStyle/>
        <a:p>
          <a:r>
            <a:rPr lang="en-US" sz="2400" dirty="0"/>
            <a:t>Increasing awareness about fitness among the younger generation of the country</a:t>
          </a:r>
          <a:r>
            <a:rPr lang="en-US" sz="2800" dirty="0"/>
            <a:t>. </a:t>
          </a:r>
          <a:endParaRPr lang="en-MY" sz="2800" dirty="0"/>
        </a:p>
      </dgm:t>
    </dgm:pt>
    <dgm:pt modelId="{FA903232-BF35-4705-839F-DAE6B82140A6}" type="parTrans" cxnId="{0A7CC51F-6921-4D56-9B9A-9DD187C4671E}">
      <dgm:prSet/>
      <dgm:spPr/>
      <dgm:t>
        <a:bodyPr/>
        <a:lstStyle/>
        <a:p>
          <a:endParaRPr lang="en-MY"/>
        </a:p>
      </dgm:t>
    </dgm:pt>
    <dgm:pt modelId="{11D05AAF-6366-4647-9EFD-6222B033E002}" type="sibTrans" cxnId="{0A7CC51F-6921-4D56-9B9A-9DD187C4671E}">
      <dgm:prSet/>
      <dgm:spPr/>
      <dgm:t>
        <a:bodyPr/>
        <a:lstStyle/>
        <a:p>
          <a:endParaRPr lang="en-MY"/>
        </a:p>
      </dgm:t>
    </dgm:pt>
    <dgm:pt modelId="{DACF7C3A-C241-4034-9F95-AE1DC16F54CA}">
      <dgm:prSet phldrT="[Text]" custT="1"/>
      <dgm:spPr/>
      <dgm:t>
        <a:bodyPr/>
        <a:lstStyle/>
        <a:p>
          <a:r>
            <a:rPr lang="en-US" sz="2400" dirty="0"/>
            <a:t>There is an increasing demand for more gyms and fitness centers in Malaysia</a:t>
          </a:r>
          <a:endParaRPr lang="en-MY" sz="2400" dirty="0"/>
        </a:p>
      </dgm:t>
    </dgm:pt>
    <dgm:pt modelId="{CB17CEEC-3AB5-413F-9E68-5E69125947E7}" type="parTrans" cxnId="{E15958DD-69E3-4775-AB7B-EE9C9AD2DD36}">
      <dgm:prSet/>
      <dgm:spPr/>
      <dgm:t>
        <a:bodyPr/>
        <a:lstStyle/>
        <a:p>
          <a:endParaRPr lang="en-MY"/>
        </a:p>
      </dgm:t>
    </dgm:pt>
    <dgm:pt modelId="{D9089EBF-80FD-4F89-96B8-786BF71F55AF}" type="sibTrans" cxnId="{E15958DD-69E3-4775-AB7B-EE9C9AD2DD36}">
      <dgm:prSet/>
      <dgm:spPr/>
      <dgm:t>
        <a:bodyPr/>
        <a:lstStyle/>
        <a:p>
          <a:endParaRPr lang="en-MY"/>
        </a:p>
      </dgm:t>
    </dgm:pt>
    <dgm:pt modelId="{7C1C112A-3EFB-4EB7-97BF-D8EA32AC957D}" type="pres">
      <dgm:prSet presAssocID="{D4B8798E-FB29-4B1D-83C9-F449AA81EAAA}" presName="diagram" presStyleCnt="0">
        <dgm:presLayoutVars>
          <dgm:dir/>
          <dgm:resizeHandles val="exact"/>
        </dgm:presLayoutVars>
      </dgm:prSet>
      <dgm:spPr/>
    </dgm:pt>
    <dgm:pt modelId="{434385CF-3620-4122-92FE-F8011CAE6406}" type="pres">
      <dgm:prSet presAssocID="{4C123145-8BC2-4972-88CE-6C9ECC5D5923}" presName="node" presStyleLbl="node1" presStyleIdx="0" presStyleCnt="4">
        <dgm:presLayoutVars>
          <dgm:bulletEnabled val="1"/>
        </dgm:presLayoutVars>
      </dgm:prSet>
      <dgm:spPr/>
    </dgm:pt>
    <dgm:pt modelId="{6AA83E92-13D8-472F-82FF-1A2B73125442}" type="pres">
      <dgm:prSet presAssocID="{96FE61A0-C7B5-4E00-A0DB-7786138474AF}" presName="sibTrans" presStyleCnt="0"/>
      <dgm:spPr/>
    </dgm:pt>
    <dgm:pt modelId="{B935E0B9-08EA-41D3-9736-1705175CFEC3}" type="pres">
      <dgm:prSet presAssocID="{7335BFA7-8070-4B58-9555-4243602904D8}" presName="node" presStyleLbl="node1" presStyleIdx="1" presStyleCnt="4">
        <dgm:presLayoutVars>
          <dgm:bulletEnabled val="1"/>
        </dgm:presLayoutVars>
      </dgm:prSet>
      <dgm:spPr/>
    </dgm:pt>
    <dgm:pt modelId="{C73B0048-6746-4B44-98C8-1BC7CA220709}" type="pres">
      <dgm:prSet presAssocID="{F789DAEC-DC7E-4CC6-9DBD-27FD82AE5AAB}" presName="sibTrans" presStyleCnt="0"/>
      <dgm:spPr/>
    </dgm:pt>
    <dgm:pt modelId="{D3FC95BD-DA65-4097-A8D8-BFA62BE746EA}" type="pres">
      <dgm:prSet presAssocID="{DABF6DF0-C959-4461-B2AF-640B4967FDA7}" presName="node" presStyleLbl="node1" presStyleIdx="2" presStyleCnt="4">
        <dgm:presLayoutVars>
          <dgm:bulletEnabled val="1"/>
        </dgm:presLayoutVars>
      </dgm:prSet>
      <dgm:spPr/>
    </dgm:pt>
    <dgm:pt modelId="{7FF2B50D-7501-44C8-8CD4-CEA357480759}" type="pres">
      <dgm:prSet presAssocID="{11D05AAF-6366-4647-9EFD-6222B033E002}" presName="sibTrans" presStyleCnt="0"/>
      <dgm:spPr/>
    </dgm:pt>
    <dgm:pt modelId="{13DEC0A2-D1FD-43A0-90BF-9BB5C385212B}" type="pres">
      <dgm:prSet presAssocID="{DACF7C3A-C241-4034-9F95-AE1DC16F54CA}" presName="node" presStyleLbl="node1" presStyleIdx="3" presStyleCnt="4" custLinFactNeighborX="491" custLinFactNeighborY="2046">
        <dgm:presLayoutVars>
          <dgm:bulletEnabled val="1"/>
        </dgm:presLayoutVars>
      </dgm:prSet>
      <dgm:spPr/>
    </dgm:pt>
  </dgm:ptLst>
  <dgm:cxnLst>
    <dgm:cxn modelId="{1C37A917-DD5B-45F9-A971-8B54FC9BFBF2}" type="presOf" srcId="{4C123145-8BC2-4972-88CE-6C9ECC5D5923}" destId="{434385CF-3620-4122-92FE-F8011CAE6406}" srcOrd="0" destOrd="0" presId="urn:microsoft.com/office/officeart/2005/8/layout/default"/>
    <dgm:cxn modelId="{0A7CC51F-6921-4D56-9B9A-9DD187C4671E}" srcId="{D4B8798E-FB29-4B1D-83C9-F449AA81EAAA}" destId="{DABF6DF0-C959-4461-B2AF-640B4967FDA7}" srcOrd="2" destOrd="0" parTransId="{FA903232-BF35-4705-839F-DAE6B82140A6}" sibTransId="{11D05AAF-6366-4647-9EFD-6222B033E002}"/>
    <dgm:cxn modelId="{8F8DE32F-E31C-4BC3-9967-EE21C5A3348F}" type="presOf" srcId="{DACF7C3A-C241-4034-9F95-AE1DC16F54CA}" destId="{13DEC0A2-D1FD-43A0-90BF-9BB5C385212B}" srcOrd="0" destOrd="0" presId="urn:microsoft.com/office/officeart/2005/8/layout/default"/>
    <dgm:cxn modelId="{B7D05B6F-99D6-4BBD-B7C3-6DE6370D66A2}" type="presOf" srcId="{7335BFA7-8070-4B58-9555-4243602904D8}" destId="{B935E0B9-08EA-41D3-9736-1705175CFEC3}" srcOrd="0" destOrd="0" presId="urn:microsoft.com/office/officeart/2005/8/layout/default"/>
    <dgm:cxn modelId="{42D0A67D-190E-4096-B73C-C57DFE19EB70}" type="presOf" srcId="{DABF6DF0-C959-4461-B2AF-640B4967FDA7}" destId="{D3FC95BD-DA65-4097-A8D8-BFA62BE746EA}" srcOrd="0" destOrd="0" presId="urn:microsoft.com/office/officeart/2005/8/layout/default"/>
    <dgm:cxn modelId="{A222EDAB-06D3-48C5-8497-E5555C5868F8}" srcId="{D4B8798E-FB29-4B1D-83C9-F449AA81EAAA}" destId="{7335BFA7-8070-4B58-9555-4243602904D8}" srcOrd="1" destOrd="0" parTransId="{2A5D369F-93C4-446B-9613-F7DE650ADAF0}" sibTransId="{F789DAEC-DC7E-4CC6-9DBD-27FD82AE5AAB}"/>
    <dgm:cxn modelId="{14E1E7D8-12D5-400C-8867-5D8E4708A4A6}" type="presOf" srcId="{D4B8798E-FB29-4B1D-83C9-F449AA81EAAA}" destId="{7C1C112A-3EFB-4EB7-97BF-D8EA32AC957D}" srcOrd="0" destOrd="0" presId="urn:microsoft.com/office/officeart/2005/8/layout/default"/>
    <dgm:cxn modelId="{049613DA-C6CC-4F95-B5E6-FF5B3F3C9E7B}" srcId="{D4B8798E-FB29-4B1D-83C9-F449AA81EAAA}" destId="{4C123145-8BC2-4972-88CE-6C9ECC5D5923}" srcOrd="0" destOrd="0" parTransId="{08739EE2-9EC4-4694-9672-026245572E5D}" sibTransId="{96FE61A0-C7B5-4E00-A0DB-7786138474AF}"/>
    <dgm:cxn modelId="{E15958DD-69E3-4775-AB7B-EE9C9AD2DD36}" srcId="{D4B8798E-FB29-4B1D-83C9-F449AA81EAAA}" destId="{DACF7C3A-C241-4034-9F95-AE1DC16F54CA}" srcOrd="3" destOrd="0" parTransId="{CB17CEEC-3AB5-413F-9E68-5E69125947E7}" sibTransId="{D9089EBF-80FD-4F89-96B8-786BF71F55AF}"/>
    <dgm:cxn modelId="{6FE19F39-4BA2-4C08-9B65-A7B0763FED09}" type="presParOf" srcId="{7C1C112A-3EFB-4EB7-97BF-D8EA32AC957D}" destId="{434385CF-3620-4122-92FE-F8011CAE6406}" srcOrd="0" destOrd="0" presId="urn:microsoft.com/office/officeart/2005/8/layout/default"/>
    <dgm:cxn modelId="{581504DC-028B-4CDB-B9A7-1BCA289FC736}" type="presParOf" srcId="{7C1C112A-3EFB-4EB7-97BF-D8EA32AC957D}" destId="{6AA83E92-13D8-472F-82FF-1A2B73125442}" srcOrd="1" destOrd="0" presId="urn:microsoft.com/office/officeart/2005/8/layout/default"/>
    <dgm:cxn modelId="{3B573FF7-80C9-42D2-ABAD-C301E3B2895E}" type="presParOf" srcId="{7C1C112A-3EFB-4EB7-97BF-D8EA32AC957D}" destId="{B935E0B9-08EA-41D3-9736-1705175CFEC3}" srcOrd="2" destOrd="0" presId="urn:microsoft.com/office/officeart/2005/8/layout/default"/>
    <dgm:cxn modelId="{9A6EB091-3BA5-4D17-AFA5-D3717919C8BC}" type="presParOf" srcId="{7C1C112A-3EFB-4EB7-97BF-D8EA32AC957D}" destId="{C73B0048-6746-4B44-98C8-1BC7CA220709}" srcOrd="3" destOrd="0" presId="urn:microsoft.com/office/officeart/2005/8/layout/default"/>
    <dgm:cxn modelId="{3C93C0C6-4850-4F22-8724-99205862865C}" type="presParOf" srcId="{7C1C112A-3EFB-4EB7-97BF-D8EA32AC957D}" destId="{D3FC95BD-DA65-4097-A8D8-BFA62BE746EA}" srcOrd="4" destOrd="0" presId="urn:microsoft.com/office/officeart/2005/8/layout/default"/>
    <dgm:cxn modelId="{5EEF7AF9-FC70-48DB-BF4B-3676813DDC54}" type="presParOf" srcId="{7C1C112A-3EFB-4EB7-97BF-D8EA32AC957D}" destId="{7FF2B50D-7501-44C8-8CD4-CEA357480759}" srcOrd="5" destOrd="0" presId="urn:microsoft.com/office/officeart/2005/8/layout/default"/>
    <dgm:cxn modelId="{7AF22BC0-3077-4292-A226-C692AA475A30}" type="presParOf" srcId="{7C1C112A-3EFB-4EB7-97BF-D8EA32AC957D}" destId="{13DEC0A2-D1FD-43A0-90BF-9BB5C385212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988F08-9D5E-4008-877B-1E62420C897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64119A29-CEAF-429B-99CE-FD8A78DF756A}">
      <dgm:prSet phldrT="[Text]" custT="1"/>
      <dgm:spPr/>
      <dgm:t>
        <a:bodyPr/>
        <a:lstStyle/>
        <a:p>
          <a:pPr algn="ctr"/>
          <a:r>
            <a:rPr lang="en-MY" sz="2400" dirty="0"/>
            <a:t>The company is looking to open their gym branches at locations which would attract a huge customer base and guarantee them a regular profit. </a:t>
          </a:r>
        </a:p>
      </dgm:t>
    </dgm:pt>
    <dgm:pt modelId="{969C77B8-A165-404C-BC9C-4D92A76726CF}" type="parTrans" cxnId="{34724294-5042-4732-96C8-ED204CE43F76}">
      <dgm:prSet/>
      <dgm:spPr/>
      <dgm:t>
        <a:bodyPr/>
        <a:lstStyle/>
        <a:p>
          <a:endParaRPr lang="en-MY"/>
        </a:p>
      </dgm:t>
    </dgm:pt>
    <dgm:pt modelId="{09445183-92AB-4963-8C32-F843FD219A4A}" type="sibTrans" cxnId="{34724294-5042-4732-96C8-ED204CE43F76}">
      <dgm:prSet/>
      <dgm:spPr/>
      <dgm:t>
        <a:bodyPr/>
        <a:lstStyle/>
        <a:p>
          <a:endParaRPr lang="en-MY"/>
        </a:p>
      </dgm:t>
    </dgm:pt>
    <dgm:pt modelId="{A2F59B4E-E482-4376-9724-54DE4B191CFA}">
      <dgm:prSet custT="1"/>
      <dgm:spPr/>
      <dgm:t>
        <a:bodyPr/>
        <a:lstStyle/>
        <a:p>
          <a:r>
            <a:rPr lang="en-MY" sz="2400" dirty="0"/>
            <a:t>A hypothetical fitness-based company called “A Fitness” is interested in establishing a gym chain with branches all over the Peninsular of Malaysia</a:t>
          </a:r>
        </a:p>
      </dgm:t>
    </dgm:pt>
    <dgm:pt modelId="{C1EA35DE-5B79-4C5F-834B-A238BD1D0F29}" type="parTrans" cxnId="{BF819E0B-8592-4B97-BF7E-56DB1C2DFE30}">
      <dgm:prSet/>
      <dgm:spPr/>
      <dgm:t>
        <a:bodyPr/>
        <a:lstStyle/>
        <a:p>
          <a:endParaRPr lang="en-MY"/>
        </a:p>
      </dgm:t>
    </dgm:pt>
    <dgm:pt modelId="{F97580BE-7667-4CF9-B25F-2B35EFDC0478}" type="sibTrans" cxnId="{BF819E0B-8592-4B97-BF7E-56DB1C2DFE30}">
      <dgm:prSet/>
      <dgm:spPr/>
      <dgm:t>
        <a:bodyPr/>
        <a:lstStyle/>
        <a:p>
          <a:endParaRPr lang="en-MY"/>
        </a:p>
      </dgm:t>
    </dgm:pt>
    <dgm:pt modelId="{CD3E8913-E276-449D-B3E8-A1A936443D9E}" type="pres">
      <dgm:prSet presAssocID="{73988F08-9D5E-4008-877B-1E62420C897D}" presName="diagram" presStyleCnt="0">
        <dgm:presLayoutVars>
          <dgm:dir/>
          <dgm:resizeHandles val="exact"/>
        </dgm:presLayoutVars>
      </dgm:prSet>
      <dgm:spPr/>
    </dgm:pt>
    <dgm:pt modelId="{7AE657C9-578F-4A4C-A039-4A12F54EFB8D}" type="pres">
      <dgm:prSet presAssocID="{A2F59B4E-E482-4376-9724-54DE4B191CFA}" presName="node" presStyleLbl="node1" presStyleIdx="0" presStyleCnt="2" custScaleX="198450" custScaleY="94150" custLinFactNeighborX="-21160" custLinFactNeighborY="4030">
        <dgm:presLayoutVars>
          <dgm:bulletEnabled val="1"/>
        </dgm:presLayoutVars>
      </dgm:prSet>
      <dgm:spPr/>
    </dgm:pt>
    <dgm:pt modelId="{FA720EBF-069B-4DDE-9472-574C0746068E}" type="pres">
      <dgm:prSet presAssocID="{F97580BE-7667-4CF9-B25F-2B35EFDC0478}" presName="sibTrans" presStyleCnt="0"/>
      <dgm:spPr/>
    </dgm:pt>
    <dgm:pt modelId="{153D232B-A111-4C91-9B15-5C852CD2A640}" type="pres">
      <dgm:prSet presAssocID="{64119A29-CEAF-429B-99CE-FD8A78DF756A}" presName="node" presStyleLbl="node1" presStyleIdx="1" presStyleCnt="2" custScaleX="192844" custScaleY="109622">
        <dgm:presLayoutVars>
          <dgm:bulletEnabled val="1"/>
        </dgm:presLayoutVars>
      </dgm:prSet>
      <dgm:spPr/>
    </dgm:pt>
  </dgm:ptLst>
  <dgm:cxnLst>
    <dgm:cxn modelId="{BF819E0B-8592-4B97-BF7E-56DB1C2DFE30}" srcId="{73988F08-9D5E-4008-877B-1E62420C897D}" destId="{A2F59B4E-E482-4376-9724-54DE4B191CFA}" srcOrd="0" destOrd="0" parTransId="{C1EA35DE-5B79-4C5F-834B-A238BD1D0F29}" sibTransId="{F97580BE-7667-4CF9-B25F-2B35EFDC0478}"/>
    <dgm:cxn modelId="{B3AA5912-F2DC-4399-A527-84C709F243A9}" type="presOf" srcId="{A2F59B4E-E482-4376-9724-54DE4B191CFA}" destId="{7AE657C9-578F-4A4C-A039-4A12F54EFB8D}" srcOrd="0" destOrd="0" presId="urn:microsoft.com/office/officeart/2005/8/layout/default"/>
    <dgm:cxn modelId="{313F666F-980D-4B52-8F76-4F5FDDA24D77}" type="presOf" srcId="{73988F08-9D5E-4008-877B-1E62420C897D}" destId="{CD3E8913-E276-449D-B3E8-A1A936443D9E}" srcOrd="0" destOrd="0" presId="urn:microsoft.com/office/officeart/2005/8/layout/default"/>
    <dgm:cxn modelId="{6DC44C78-6075-45FA-AC32-01D3C44006E8}" type="presOf" srcId="{64119A29-CEAF-429B-99CE-FD8A78DF756A}" destId="{153D232B-A111-4C91-9B15-5C852CD2A640}" srcOrd="0" destOrd="0" presId="urn:microsoft.com/office/officeart/2005/8/layout/default"/>
    <dgm:cxn modelId="{34724294-5042-4732-96C8-ED204CE43F76}" srcId="{73988F08-9D5E-4008-877B-1E62420C897D}" destId="{64119A29-CEAF-429B-99CE-FD8A78DF756A}" srcOrd="1" destOrd="0" parTransId="{969C77B8-A165-404C-BC9C-4D92A76726CF}" sibTransId="{09445183-92AB-4963-8C32-F843FD219A4A}"/>
    <dgm:cxn modelId="{9D25B2EE-86F0-4151-90A3-ACC4151102D5}" type="presParOf" srcId="{CD3E8913-E276-449D-B3E8-A1A936443D9E}" destId="{7AE657C9-578F-4A4C-A039-4A12F54EFB8D}" srcOrd="0" destOrd="0" presId="urn:microsoft.com/office/officeart/2005/8/layout/default"/>
    <dgm:cxn modelId="{EF04E2CC-58A7-453E-81F0-7A9385807A44}" type="presParOf" srcId="{CD3E8913-E276-449D-B3E8-A1A936443D9E}" destId="{FA720EBF-069B-4DDE-9472-574C0746068E}" srcOrd="1" destOrd="0" presId="urn:microsoft.com/office/officeart/2005/8/layout/default"/>
    <dgm:cxn modelId="{607BFCCA-00FB-445F-B4DF-CB584540D0D6}" type="presParOf" srcId="{CD3E8913-E276-449D-B3E8-A1A936443D9E}" destId="{153D232B-A111-4C91-9B15-5C852CD2A64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C7A75B-D427-410D-96F2-53A2F07CB28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4180DDE8-E1B1-424F-A788-F75B1C116852}">
      <dgm:prSet phldrT="[Text]" custT="1"/>
      <dgm:spPr/>
      <dgm:t>
        <a:bodyPr/>
        <a:lstStyle/>
        <a:p>
          <a:r>
            <a:rPr lang="en-MY" sz="2800" dirty="0"/>
            <a:t>The goal of this project is to help the company identify the most ideal locations to open their gym centres. </a:t>
          </a:r>
        </a:p>
        <a:p>
          <a:endParaRPr lang="en-MY" sz="2800" dirty="0"/>
        </a:p>
        <a:p>
          <a:r>
            <a:rPr lang="en-MY" sz="2800" dirty="0"/>
            <a:t>The problem statement is,</a:t>
          </a:r>
        </a:p>
        <a:p>
          <a:r>
            <a:rPr lang="en-MY" sz="2800" dirty="0"/>
            <a:t> “Which are the most suitable districts to open new gym centres in the Peninsular of Malaysia?</a:t>
          </a:r>
        </a:p>
      </dgm:t>
    </dgm:pt>
    <dgm:pt modelId="{D71343D0-EFE2-4803-9C79-A40FB4D09A56}" type="parTrans" cxnId="{F0EA3205-3AD6-430E-BCEF-0D48F1DBE0C2}">
      <dgm:prSet/>
      <dgm:spPr/>
      <dgm:t>
        <a:bodyPr/>
        <a:lstStyle/>
        <a:p>
          <a:endParaRPr lang="en-MY"/>
        </a:p>
      </dgm:t>
    </dgm:pt>
    <dgm:pt modelId="{5864B378-02D3-4527-8B56-E1BF7B40DEE2}" type="sibTrans" cxnId="{F0EA3205-3AD6-430E-BCEF-0D48F1DBE0C2}">
      <dgm:prSet/>
      <dgm:spPr/>
      <dgm:t>
        <a:bodyPr/>
        <a:lstStyle/>
        <a:p>
          <a:endParaRPr lang="en-MY"/>
        </a:p>
      </dgm:t>
    </dgm:pt>
    <dgm:pt modelId="{87661D12-3953-457F-9041-293F1BEB082E}" type="pres">
      <dgm:prSet presAssocID="{70C7A75B-D427-410D-96F2-53A2F07CB282}" presName="diagram" presStyleCnt="0">
        <dgm:presLayoutVars>
          <dgm:dir/>
          <dgm:resizeHandles val="exact"/>
        </dgm:presLayoutVars>
      </dgm:prSet>
      <dgm:spPr/>
    </dgm:pt>
    <dgm:pt modelId="{21712D36-794C-4984-9999-85224D541D68}" type="pres">
      <dgm:prSet presAssocID="{4180DDE8-E1B1-424F-A788-F75B1C116852}" presName="node" presStyleLbl="node1" presStyleIdx="0" presStyleCnt="1" custScaleX="94687" custScaleY="108438">
        <dgm:presLayoutVars>
          <dgm:bulletEnabled val="1"/>
        </dgm:presLayoutVars>
      </dgm:prSet>
      <dgm:spPr/>
    </dgm:pt>
  </dgm:ptLst>
  <dgm:cxnLst>
    <dgm:cxn modelId="{F0EA3205-3AD6-430E-BCEF-0D48F1DBE0C2}" srcId="{70C7A75B-D427-410D-96F2-53A2F07CB282}" destId="{4180DDE8-E1B1-424F-A788-F75B1C116852}" srcOrd="0" destOrd="0" parTransId="{D71343D0-EFE2-4803-9C79-A40FB4D09A56}" sibTransId="{5864B378-02D3-4527-8B56-E1BF7B40DEE2}"/>
    <dgm:cxn modelId="{8D66AB46-7C81-426A-B66F-C77EE2187FD3}" type="presOf" srcId="{4180DDE8-E1B1-424F-A788-F75B1C116852}" destId="{21712D36-794C-4984-9999-85224D541D68}" srcOrd="0" destOrd="0" presId="urn:microsoft.com/office/officeart/2005/8/layout/default"/>
    <dgm:cxn modelId="{BD421390-8EC5-4504-BDAC-3757E350856B}" type="presOf" srcId="{70C7A75B-D427-410D-96F2-53A2F07CB282}" destId="{87661D12-3953-457F-9041-293F1BEB082E}" srcOrd="0" destOrd="0" presId="urn:microsoft.com/office/officeart/2005/8/layout/default"/>
    <dgm:cxn modelId="{7A90397E-5052-4B7C-AB82-71C3E398C40A}" type="presParOf" srcId="{87661D12-3953-457F-9041-293F1BEB082E}" destId="{21712D36-794C-4984-9999-85224D541D68}"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EF584-AD58-4D05-8B24-93618126710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C213DA69-B2CB-48EC-B4E8-27D4DBE379EE}">
      <dgm:prSet phldrT="[Text]"/>
      <dgm:spPr/>
      <dgm:t>
        <a:bodyPr/>
        <a:lstStyle/>
        <a:p>
          <a:r>
            <a:rPr lang="en-MY" dirty="0"/>
            <a:t>Location coordinates </a:t>
          </a:r>
        </a:p>
      </dgm:t>
    </dgm:pt>
    <dgm:pt modelId="{B04D3974-383F-425A-847D-0AF192CE5F03}" type="parTrans" cxnId="{55E4CCD5-0989-446A-98BB-EE8D6A9790A4}">
      <dgm:prSet/>
      <dgm:spPr/>
      <dgm:t>
        <a:bodyPr/>
        <a:lstStyle/>
        <a:p>
          <a:endParaRPr lang="en-MY"/>
        </a:p>
      </dgm:t>
    </dgm:pt>
    <dgm:pt modelId="{D3B83AFD-DD11-4929-AA33-66A3755FEA5B}" type="sibTrans" cxnId="{55E4CCD5-0989-446A-98BB-EE8D6A9790A4}">
      <dgm:prSet/>
      <dgm:spPr/>
      <dgm:t>
        <a:bodyPr/>
        <a:lstStyle/>
        <a:p>
          <a:endParaRPr lang="en-MY"/>
        </a:p>
      </dgm:t>
    </dgm:pt>
    <dgm:pt modelId="{3A9C583F-6C7B-4E68-9355-F8428149E89F}">
      <dgm:prSet phldrT="[Text]"/>
      <dgm:spPr/>
      <dgm:t>
        <a:bodyPr/>
        <a:lstStyle/>
        <a:p>
          <a:r>
            <a:rPr lang="en-MY" dirty="0"/>
            <a:t>Population</a:t>
          </a:r>
        </a:p>
      </dgm:t>
    </dgm:pt>
    <dgm:pt modelId="{00D87302-A10B-4DF0-B307-91ADA04F0DF1}" type="parTrans" cxnId="{2ACBA89E-EEBC-4A4F-A4C9-D0269837ACAB}">
      <dgm:prSet/>
      <dgm:spPr/>
      <dgm:t>
        <a:bodyPr/>
        <a:lstStyle/>
        <a:p>
          <a:endParaRPr lang="en-MY"/>
        </a:p>
      </dgm:t>
    </dgm:pt>
    <dgm:pt modelId="{566FA3FC-C05F-4844-8820-14DACA7E7A1D}" type="sibTrans" cxnId="{2ACBA89E-EEBC-4A4F-A4C9-D0269837ACAB}">
      <dgm:prSet/>
      <dgm:spPr/>
      <dgm:t>
        <a:bodyPr/>
        <a:lstStyle/>
        <a:p>
          <a:endParaRPr lang="en-MY"/>
        </a:p>
      </dgm:t>
    </dgm:pt>
    <dgm:pt modelId="{2EF077E2-8247-499D-8363-178BB687CFCD}">
      <dgm:prSet phldrT="[Text]"/>
      <dgm:spPr/>
      <dgm:t>
        <a:bodyPr/>
        <a:lstStyle/>
        <a:p>
          <a:r>
            <a:rPr lang="en-MY" dirty="0"/>
            <a:t>Age</a:t>
          </a:r>
        </a:p>
      </dgm:t>
    </dgm:pt>
    <dgm:pt modelId="{332FC735-91D2-4441-82D6-04DD195023DC}" type="parTrans" cxnId="{EB0A1868-668F-4E61-8C34-08B530699B9B}">
      <dgm:prSet/>
      <dgm:spPr/>
      <dgm:t>
        <a:bodyPr/>
        <a:lstStyle/>
        <a:p>
          <a:endParaRPr lang="en-MY"/>
        </a:p>
      </dgm:t>
    </dgm:pt>
    <dgm:pt modelId="{DDB5D273-B159-4A5E-94CD-963326468AA9}" type="sibTrans" cxnId="{EB0A1868-668F-4E61-8C34-08B530699B9B}">
      <dgm:prSet/>
      <dgm:spPr/>
      <dgm:t>
        <a:bodyPr/>
        <a:lstStyle/>
        <a:p>
          <a:endParaRPr lang="en-MY"/>
        </a:p>
      </dgm:t>
    </dgm:pt>
    <dgm:pt modelId="{AF04F48E-ADB1-48CE-9A3D-B73C494FFACC}">
      <dgm:prSet phldrT="[Text]"/>
      <dgm:spPr/>
      <dgm:t>
        <a:bodyPr/>
        <a:lstStyle/>
        <a:p>
          <a:r>
            <a:rPr lang="en-MY" dirty="0"/>
            <a:t>Mean and median income</a:t>
          </a:r>
        </a:p>
      </dgm:t>
    </dgm:pt>
    <dgm:pt modelId="{44CFA85A-361A-44F0-BD40-1F49E923BD90}" type="parTrans" cxnId="{EABF7828-001D-400E-9018-A1BBBC10A3B8}">
      <dgm:prSet/>
      <dgm:spPr/>
      <dgm:t>
        <a:bodyPr/>
        <a:lstStyle/>
        <a:p>
          <a:endParaRPr lang="en-MY"/>
        </a:p>
      </dgm:t>
    </dgm:pt>
    <dgm:pt modelId="{C3773EAF-DD13-41F4-9717-C8232E96DA3F}" type="sibTrans" cxnId="{EABF7828-001D-400E-9018-A1BBBC10A3B8}">
      <dgm:prSet/>
      <dgm:spPr/>
      <dgm:t>
        <a:bodyPr/>
        <a:lstStyle/>
        <a:p>
          <a:endParaRPr lang="en-MY"/>
        </a:p>
      </dgm:t>
    </dgm:pt>
    <dgm:pt modelId="{05268C7C-DE87-4BE2-92DC-A21795AFAC28}">
      <dgm:prSet phldrT="[Text]"/>
      <dgm:spPr/>
      <dgm:t>
        <a:bodyPr/>
        <a:lstStyle/>
        <a:p>
          <a:r>
            <a:rPr lang="en-MY" dirty="0"/>
            <a:t>Total number of gyms currently available</a:t>
          </a:r>
        </a:p>
      </dgm:t>
    </dgm:pt>
    <dgm:pt modelId="{7ADA6AED-875D-4E0F-B4D3-B172679DECA3}" type="parTrans" cxnId="{D7171233-A6CC-46D6-A434-060E62299BCA}">
      <dgm:prSet/>
      <dgm:spPr/>
      <dgm:t>
        <a:bodyPr/>
        <a:lstStyle/>
        <a:p>
          <a:endParaRPr lang="en-MY"/>
        </a:p>
      </dgm:t>
    </dgm:pt>
    <dgm:pt modelId="{36036EE5-2E68-4552-9ED8-9D198EB96DAB}" type="sibTrans" cxnId="{D7171233-A6CC-46D6-A434-060E62299BCA}">
      <dgm:prSet/>
      <dgm:spPr/>
      <dgm:t>
        <a:bodyPr/>
        <a:lstStyle/>
        <a:p>
          <a:endParaRPr lang="en-MY"/>
        </a:p>
      </dgm:t>
    </dgm:pt>
    <dgm:pt modelId="{C1DF69FC-DB33-4C9B-91F6-4D1D2C897A72}">
      <dgm:prSet phldrT="[Text]"/>
      <dgm:spPr/>
      <dgm:t>
        <a:bodyPr/>
        <a:lstStyle/>
        <a:p>
          <a:r>
            <a:rPr lang="en-MY" dirty="0"/>
            <a:t>Total number of shopping malls</a:t>
          </a:r>
        </a:p>
      </dgm:t>
    </dgm:pt>
    <dgm:pt modelId="{DA6276D9-4167-4D7F-B579-26876DBFF720}" type="parTrans" cxnId="{24422AB5-45B0-40E4-B0E1-5430AF1C13CB}">
      <dgm:prSet/>
      <dgm:spPr/>
      <dgm:t>
        <a:bodyPr/>
        <a:lstStyle/>
        <a:p>
          <a:endParaRPr lang="en-MY"/>
        </a:p>
      </dgm:t>
    </dgm:pt>
    <dgm:pt modelId="{72454971-1309-4933-84D5-742F9C65DC92}" type="sibTrans" cxnId="{24422AB5-45B0-40E4-B0E1-5430AF1C13CB}">
      <dgm:prSet/>
      <dgm:spPr/>
      <dgm:t>
        <a:bodyPr/>
        <a:lstStyle/>
        <a:p>
          <a:endParaRPr lang="en-MY"/>
        </a:p>
      </dgm:t>
    </dgm:pt>
    <dgm:pt modelId="{EDF8316D-00E3-41D4-8419-5FE4434F7824}" type="pres">
      <dgm:prSet presAssocID="{8A8EF584-AD58-4D05-8B24-936181267109}" presName="diagram" presStyleCnt="0">
        <dgm:presLayoutVars>
          <dgm:dir/>
          <dgm:resizeHandles val="exact"/>
        </dgm:presLayoutVars>
      </dgm:prSet>
      <dgm:spPr/>
    </dgm:pt>
    <dgm:pt modelId="{C4C14393-CA0F-4D2B-A899-5B2ED7CEF35C}" type="pres">
      <dgm:prSet presAssocID="{C213DA69-B2CB-48EC-B4E8-27D4DBE379EE}" presName="node" presStyleLbl="node1" presStyleIdx="0" presStyleCnt="6">
        <dgm:presLayoutVars>
          <dgm:bulletEnabled val="1"/>
        </dgm:presLayoutVars>
      </dgm:prSet>
      <dgm:spPr/>
    </dgm:pt>
    <dgm:pt modelId="{B9010437-BB23-49ED-A52D-36BFE2144D28}" type="pres">
      <dgm:prSet presAssocID="{D3B83AFD-DD11-4929-AA33-66A3755FEA5B}" presName="sibTrans" presStyleCnt="0"/>
      <dgm:spPr/>
    </dgm:pt>
    <dgm:pt modelId="{6ED7053D-EB89-42C4-9D69-19F1137F7356}" type="pres">
      <dgm:prSet presAssocID="{3A9C583F-6C7B-4E68-9355-F8428149E89F}" presName="node" presStyleLbl="node1" presStyleIdx="1" presStyleCnt="6">
        <dgm:presLayoutVars>
          <dgm:bulletEnabled val="1"/>
        </dgm:presLayoutVars>
      </dgm:prSet>
      <dgm:spPr/>
    </dgm:pt>
    <dgm:pt modelId="{3CA61582-9AF3-477A-9C46-AFE1E15016E8}" type="pres">
      <dgm:prSet presAssocID="{566FA3FC-C05F-4844-8820-14DACA7E7A1D}" presName="sibTrans" presStyleCnt="0"/>
      <dgm:spPr/>
    </dgm:pt>
    <dgm:pt modelId="{6E14D1D6-95BB-479F-98A9-7DD4BF23F6F5}" type="pres">
      <dgm:prSet presAssocID="{2EF077E2-8247-499D-8363-178BB687CFCD}" presName="node" presStyleLbl="node1" presStyleIdx="2" presStyleCnt="6">
        <dgm:presLayoutVars>
          <dgm:bulletEnabled val="1"/>
        </dgm:presLayoutVars>
      </dgm:prSet>
      <dgm:spPr/>
    </dgm:pt>
    <dgm:pt modelId="{6482735E-2890-4836-A064-604621DA65AC}" type="pres">
      <dgm:prSet presAssocID="{DDB5D273-B159-4A5E-94CD-963326468AA9}" presName="sibTrans" presStyleCnt="0"/>
      <dgm:spPr/>
    </dgm:pt>
    <dgm:pt modelId="{13D0BD21-565C-43DB-89D9-7C8D903BA4F5}" type="pres">
      <dgm:prSet presAssocID="{AF04F48E-ADB1-48CE-9A3D-B73C494FFACC}" presName="node" presStyleLbl="node1" presStyleIdx="3" presStyleCnt="6">
        <dgm:presLayoutVars>
          <dgm:bulletEnabled val="1"/>
        </dgm:presLayoutVars>
      </dgm:prSet>
      <dgm:spPr/>
    </dgm:pt>
    <dgm:pt modelId="{67FCFE17-9B0A-4151-A27A-C5303E3BCF35}" type="pres">
      <dgm:prSet presAssocID="{C3773EAF-DD13-41F4-9717-C8232E96DA3F}" presName="sibTrans" presStyleCnt="0"/>
      <dgm:spPr/>
    </dgm:pt>
    <dgm:pt modelId="{BB404740-DE53-410C-8F45-641F7C418C99}" type="pres">
      <dgm:prSet presAssocID="{05268C7C-DE87-4BE2-92DC-A21795AFAC28}" presName="node" presStyleLbl="node1" presStyleIdx="4" presStyleCnt="6">
        <dgm:presLayoutVars>
          <dgm:bulletEnabled val="1"/>
        </dgm:presLayoutVars>
      </dgm:prSet>
      <dgm:spPr/>
    </dgm:pt>
    <dgm:pt modelId="{4D348D4E-20B7-4DF8-B809-1CADA74C0C39}" type="pres">
      <dgm:prSet presAssocID="{36036EE5-2E68-4552-9ED8-9D198EB96DAB}" presName="sibTrans" presStyleCnt="0"/>
      <dgm:spPr/>
    </dgm:pt>
    <dgm:pt modelId="{DEE61043-E69C-48AB-BB91-1572EFB26CD2}" type="pres">
      <dgm:prSet presAssocID="{C1DF69FC-DB33-4C9B-91F6-4D1D2C897A72}" presName="node" presStyleLbl="node1" presStyleIdx="5" presStyleCnt="6">
        <dgm:presLayoutVars>
          <dgm:bulletEnabled val="1"/>
        </dgm:presLayoutVars>
      </dgm:prSet>
      <dgm:spPr/>
    </dgm:pt>
  </dgm:ptLst>
  <dgm:cxnLst>
    <dgm:cxn modelId="{F04ABF06-5978-4A22-9436-641AFFDDE61A}" type="presOf" srcId="{3A9C583F-6C7B-4E68-9355-F8428149E89F}" destId="{6ED7053D-EB89-42C4-9D69-19F1137F7356}" srcOrd="0" destOrd="0" presId="urn:microsoft.com/office/officeart/2005/8/layout/default"/>
    <dgm:cxn modelId="{4AD4D220-5708-4CEF-97ED-B073CB520F9D}" type="presOf" srcId="{05268C7C-DE87-4BE2-92DC-A21795AFAC28}" destId="{BB404740-DE53-410C-8F45-641F7C418C99}" srcOrd="0" destOrd="0" presId="urn:microsoft.com/office/officeart/2005/8/layout/default"/>
    <dgm:cxn modelId="{EABF7828-001D-400E-9018-A1BBBC10A3B8}" srcId="{8A8EF584-AD58-4D05-8B24-936181267109}" destId="{AF04F48E-ADB1-48CE-9A3D-B73C494FFACC}" srcOrd="3" destOrd="0" parTransId="{44CFA85A-361A-44F0-BD40-1F49E923BD90}" sibTransId="{C3773EAF-DD13-41F4-9717-C8232E96DA3F}"/>
    <dgm:cxn modelId="{C9E7592E-236F-40D3-BE7E-CB55E75105E7}" type="presOf" srcId="{8A8EF584-AD58-4D05-8B24-936181267109}" destId="{EDF8316D-00E3-41D4-8419-5FE4434F7824}" srcOrd="0" destOrd="0" presId="urn:microsoft.com/office/officeart/2005/8/layout/default"/>
    <dgm:cxn modelId="{D7171233-A6CC-46D6-A434-060E62299BCA}" srcId="{8A8EF584-AD58-4D05-8B24-936181267109}" destId="{05268C7C-DE87-4BE2-92DC-A21795AFAC28}" srcOrd="4" destOrd="0" parTransId="{7ADA6AED-875D-4E0F-B4D3-B172679DECA3}" sibTransId="{36036EE5-2E68-4552-9ED8-9D198EB96DAB}"/>
    <dgm:cxn modelId="{B9799E33-FF8B-477B-8510-C0B210840A0B}" type="presOf" srcId="{C1DF69FC-DB33-4C9B-91F6-4D1D2C897A72}" destId="{DEE61043-E69C-48AB-BB91-1572EFB26CD2}" srcOrd="0" destOrd="0" presId="urn:microsoft.com/office/officeart/2005/8/layout/default"/>
    <dgm:cxn modelId="{EB0A1868-668F-4E61-8C34-08B530699B9B}" srcId="{8A8EF584-AD58-4D05-8B24-936181267109}" destId="{2EF077E2-8247-499D-8363-178BB687CFCD}" srcOrd="2" destOrd="0" parTransId="{332FC735-91D2-4441-82D6-04DD195023DC}" sibTransId="{DDB5D273-B159-4A5E-94CD-963326468AA9}"/>
    <dgm:cxn modelId="{6631BE72-24DC-4451-9285-61626C1B6ED5}" type="presOf" srcId="{C213DA69-B2CB-48EC-B4E8-27D4DBE379EE}" destId="{C4C14393-CA0F-4D2B-A899-5B2ED7CEF35C}" srcOrd="0" destOrd="0" presId="urn:microsoft.com/office/officeart/2005/8/layout/default"/>
    <dgm:cxn modelId="{B7249089-4A9E-4CE3-9C23-52A217E6D4B4}" type="presOf" srcId="{AF04F48E-ADB1-48CE-9A3D-B73C494FFACC}" destId="{13D0BD21-565C-43DB-89D9-7C8D903BA4F5}" srcOrd="0" destOrd="0" presId="urn:microsoft.com/office/officeart/2005/8/layout/default"/>
    <dgm:cxn modelId="{2ACBA89E-EEBC-4A4F-A4C9-D0269837ACAB}" srcId="{8A8EF584-AD58-4D05-8B24-936181267109}" destId="{3A9C583F-6C7B-4E68-9355-F8428149E89F}" srcOrd="1" destOrd="0" parTransId="{00D87302-A10B-4DF0-B307-91ADA04F0DF1}" sibTransId="{566FA3FC-C05F-4844-8820-14DACA7E7A1D}"/>
    <dgm:cxn modelId="{24422AB5-45B0-40E4-B0E1-5430AF1C13CB}" srcId="{8A8EF584-AD58-4D05-8B24-936181267109}" destId="{C1DF69FC-DB33-4C9B-91F6-4D1D2C897A72}" srcOrd="5" destOrd="0" parTransId="{DA6276D9-4167-4D7F-B579-26876DBFF720}" sibTransId="{72454971-1309-4933-84D5-742F9C65DC92}"/>
    <dgm:cxn modelId="{55E4CCD5-0989-446A-98BB-EE8D6A9790A4}" srcId="{8A8EF584-AD58-4D05-8B24-936181267109}" destId="{C213DA69-B2CB-48EC-B4E8-27D4DBE379EE}" srcOrd="0" destOrd="0" parTransId="{B04D3974-383F-425A-847D-0AF192CE5F03}" sibTransId="{D3B83AFD-DD11-4929-AA33-66A3755FEA5B}"/>
    <dgm:cxn modelId="{E04D19E8-2605-4441-B541-8116AF6C0928}" type="presOf" srcId="{2EF077E2-8247-499D-8363-178BB687CFCD}" destId="{6E14D1D6-95BB-479F-98A9-7DD4BF23F6F5}" srcOrd="0" destOrd="0" presId="urn:microsoft.com/office/officeart/2005/8/layout/default"/>
    <dgm:cxn modelId="{2DA9AD89-C72F-462B-B77D-FCF619CACA94}" type="presParOf" srcId="{EDF8316D-00E3-41D4-8419-5FE4434F7824}" destId="{C4C14393-CA0F-4D2B-A899-5B2ED7CEF35C}" srcOrd="0" destOrd="0" presId="urn:microsoft.com/office/officeart/2005/8/layout/default"/>
    <dgm:cxn modelId="{47FF77B0-85FB-400B-AB6C-BCE939C9F23B}" type="presParOf" srcId="{EDF8316D-00E3-41D4-8419-5FE4434F7824}" destId="{B9010437-BB23-49ED-A52D-36BFE2144D28}" srcOrd="1" destOrd="0" presId="urn:microsoft.com/office/officeart/2005/8/layout/default"/>
    <dgm:cxn modelId="{B5EC158C-9BB6-4B4C-88CF-997DBB2625AD}" type="presParOf" srcId="{EDF8316D-00E3-41D4-8419-5FE4434F7824}" destId="{6ED7053D-EB89-42C4-9D69-19F1137F7356}" srcOrd="2" destOrd="0" presId="urn:microsoft.com/office/officeart/2005/8/layout/default"/>
    <dgm:cxn modelId="{17F34F49-F1F5-4893-A375-C74B94D35171}" type="presParOf" srcId="{EDF8316D-00E3-41D4-8419-5FE4434F7824}" destId="{3CA61582-9AF3-477A-9C46-AFE1E15016E8}" srcOrd="3" destOrd="0" presId="urn:microsoft.com/office/officeart/2005/8/layout/default"/>
    <dgm:cxn modelId="{A03DF110-F0C5-403E-9D61-D112FDFF3303}" type="presParOf" srcId="{EDF8316D-00E3-41D4-8419-5FE4434F7824}" destId="{6E14D1D6-95BB-479F-98A9-7DD4BF23F6F5}" srcOrd="4" destOrd="0" presId="urn:microsoft.com/office/officeart/2005/8/layout/default"/>
    <dgm:cxn modelId="{80BC5B01-DE39-4545-9900-9FE1ED4E2354}" type="presParOf" srcId="{EDF8316D-00E3-41D4-8419-5FE4434F7824}" destId="{6482735E-2890-4836-A064-604621DA65AC}" srcOrd="5" destOrd="0" presId="urn:microsoft.com/office/officeart/2005/8/layout/default"/>
    <dgm:cxn modelId="{C481DF52-AFC2-4573-B9EE-87863C1DB555}" type="presParOf" srcId="{EDF8316D-00E3-41D4-8419-5FE4434F7824}" destId="{13D0BD21-565C-43DB-89D9-7C8D903BA4F5}" srcOrd="6" destOrd="0" presId="urn:microsoft.com/office/officeart/2005/8/layout/default"/>
    <dgm:cxn modelId="{4927A4E9-B65F-4646-9F9B-B85180C40BCB}" type="presParOf" srcId="{EDF8316D-00E3-41D4-8419-5FE4434F7824}" destId="{67FCFE17-9B0A-4151-A27A-C5303E3BCF35}" srcOrd="7" destOrd="0" presId="urn:microsoft.com/office/officeart/2005/8/layout/default"/>
    <dgm:cxn modelId="{3A011F59-CFB0-42E7-AE69-940CCF87FA40}" type="presParOf" srcId="{EDF8316D-00E3-41D4-8419-5FE4434F7824}" destId="{BB404740-DE53-410C-8F45-641F7C418C99}" srcOrd="8" destOrd="0" presId="urn:microsoft.com/office/officeart/2005/8/layout/default"/>
    <dgm:cxn modelId="{691A3A42-34B2-4C30-B905-C8F9F945783E}" type="presParOf" srcId="{EDF8316D-00E3-41D4-8419-5FE4434F7824}" destId="{4D348D4E-20B7-4DF8-B809-1CADA74C0C39}" srcOrd="9" destOrd="0" presId="urn:microsoft.com/office/officeart/2005/8/layout/default"/>
    <dgm:cxn modelId="{509F808B-387A-4389-9EB2-58525A56B439}" type="presParOf" srcId="{EDF8316D-00E3-41D4-8419-5FE4434F7824}" destId="{DEE61043-E69C-48AB-BB91-1572EFB26CD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F7E9B8-1DF5-41BE-A0C6-508D5AA2700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B57A248B-4368-4FCE-8E97-0028A93075A4}">
      <dgm:prSet/>
      <dgm:spPr/>
      <dgm:t>
        <a:bodyPr/>
        <a:lstStyle/>
        <a:p>
          <a:r>
            <a:rPr lang="en-MY"/>
            <a:t>The blue points represents the 84 districts in Peninsular Malaysia </a:t>
          </a:r>
          <a:endParaRPr lang="en-MY" dirty="0"/>
        </a:p>
      </dgm:t>
    </dgm:pt>
    <dgm:pt modelId="{E7331A21-8AD3-4CF0-B5CE-FD73607D556D}" type="parTrans" cxnId="{E3177657-18C3-4774-842B-68560485DC5B}">
      <dgm:prSet/>
      <dgm:spPr/>
      <dgm:t>
        <a:bodyPr/>
        <a:lstStyle/>
        <a:p>
          <a:endParaRPr lang="en-MY"/>
        </a:p>
      </dgm:t>
    </dgm:pt>
    <dgm:pt modelId="{DE49D21A-1052-4378-847B-4B8864BA4698}" type="sibTrans" cxnId="{E3177657-18C3-4774-842B-68560485DC5B}">
      <dgm:prSet/>
      <dgm:spPr/>
      <dgm:t>
        <a:bodyPr/>
        <a:lstStyle/>
        <a:p>
          <a:endParaRPr lang="en-MY"/>
        </a:p>
      </dgm:t>
    </dgm:pt>
    <dgm:pt modelId="{53D8EAC2-66FA-4916-8CCE-ACC7C57221EF}" type="pres">
      <dgm:prSet presAssocID="{F8F7E9B8-1DF5-41BE-A0C6-508D5AA2700F}" presName="diagram" presStyleCnt="0">
        <dgm:presLayoutVars>
          <dgm:dir/>
          <dgm:resizeHandles val="exact"/>
        </dgm:presLayoutVars>
      </dgm:prSet>
      <dgm:spPr/>
    </dgm:pt>
    <dgm:pt modelId="{C0DCD53B-FA6D-4438-84EF-B62698F8EEAC}" type="pres">
      <dgm:prSet presAssocID="{B57A248B-4368-4FCE-8E97-0028A93075A4}" presName="node" presStyleLbl="node1" presStyleIdx="0" presStyleCnt="1" custLinFactNeighborX="-1330" custLinFactNeighborY="-35505">
        <dgm:presLayoutVars>
          <dgm:bulletEnabled val="1"/>
        </dgm:presLayoutVars>
      </dgm:prSet>
      <dgm:spPr/>
    </dgm:pt>
  </dgm:ptLst>
  <dgm:cxnLst>
    <dgm:cxn modelId="{CCD3B15E-5A24-4A35-BE34-B6C0AFD4D89B}" type="presOf" srcId="{B57A248B-4368-4FCE-8E97-0028A93075A4}" destId="{C0DCD53B-FA6D-4438-84EF-B62698F8EEAC}" srcOrd="0" destOrd="0" presId="urn:microsoft.com/office/officeart/2005/8/layout/default"/>
    <dgm:cxn modelId="{E3177657-18C3-4774-842B-68560485DC5B}" srcId="{F8F7E9B8-1DF5-41BE-A0C6-508D5AA2700F}" destId="{B57A248B-4368-4FCE-8E97-0028A93075A4}" srcOrd="0" destOrd="0" parTransId="{E7331A21-8AD3-4CF0-B5CE-FD73607D556D}" sibTransId="{DE49D21A-1052-4378-847B-4B8864BA4698}"/>
    <dgm:cxn modelId="{50E440D0-F4F6-440A-843E-91141624015F}" type="presOf" srcId="{F8F7E9B8-1DF5-41BE-A0C6-508D5AA2700F}" destId="{53D8EAC2-66FA-4916-8CCE-ACC7C57221EF}" srcOrd="0" destOrd="0" presId="urn:microsoft.com/office/officeart/2005/8/layout/default"/>
    <dgm:cxn modelId="{C9DC0E99-05D5-4456-AB45-1DB40E9FD169}" type="presParOf" srcId="{53D8EAC2-66FA-4916-8CCE-ACC7C57221EF}" destId="{C0DCD53B-FA6D-4438-84EF-B62698F8EEAC}"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6E3776-2DD8-48E8-98EC-72CD2CCCC8B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EEBC1CF4-A102-4638-8F2B-BD1FE1D05665}">
      <dgm:prSet phldrT="[Text]"/>
      <dgm:spPr/>
      <dgm:t>
        <a:bodyPr/>
        <a:lstStyle/>
        <a:p>
          <a:r>
            <a:rPr lang="en-MY" b="1" dirty="0"/>
            <a:t>Exploratory Data Analysis and Inferential Statistic Testing</a:t>
          </a:r>
          <a:endParaRPr lang="en-MY" dirty="0"/>
        </a:p>
      </dgm:t>
    </dgm:pt>
    <dgm:pt modelId="{D9D2E912-95D4-46D8-82B5-00E54021948A}" type="parTrans" cxnId="{BDAEA9D2-8C83-4ABF-9303-014FA89BBB62}">
      <dgm:prSet/>
      <dgm:spPr/>
      <dgm:t>
        <a:bodyPr/>
        <a:lstStyle/>
        <a:p>
          <a:endParaRPr lang="en-MY"/>
        </a:p>
      </dgm:t>
    </dgm:pt>
    <dgm:pt modelId="{8630026F-7CF6-4D28-8021-39D614DD0C6C}" type="sibTrans" cxnId="{BDAEA9D2-8C83-4ABF-9303-014FA89BBB62}">
      <dgm:prSet/>
      <dgm:spPr/>
      <dgm:t>
        <a:bodyPr/>
        <a:lstStyle/>
        <a:p>
          <a:endParaRPr lang="en-MY"/>
        </a:p>
      </dgm:t>
    </dgm:pt>
    <dgm:pt modelId="{AF27B003-AC47-4697-8264-C96162520310}">
      <dgm:prSet/>
      <dgm:spPr/>
      <dgm:t>
        <a:bodyPr/>
        <a:lstStyle/>
        <a:p>
          <a:r>
            <a:rPr lang="en-MY" b="1" dirty="0"/>
            <a:t>Collecting and Preparing Data</a:t>
          </a:r>
          <a:endParaRPr lang="en-MY" dirty="0"/>
        </a:p>
      </dgm:t>
    </dgm:pt>
    <dgm:pt modelId="{4ECBFE32-C368-4219-A5D3-669A87E4343D}" type="parTrans" cxnId="{C02C2B8E-9285-4570-87E5-4BFBF1A30AEA}">
      <dgm:prSet/>
      <dgm:spPr/>
      <dgm:t>
        <a:bodyPr/>
        <a:lstStyle/>
        <a:p>
          <a:endParaRPr lang="en-MY"/>
        </a:p>
      </dgm:t>
    </dgm:pt>
    <dgm:pt modelId="{79E5091F-851F-4C3F-A7D6-AC5D158ACBE4}" type="sibTrans" cxnId="{C02C2B8E-9285-4570-87E5-4BFBF1A30AEA}">
      <dgm:prSet/>
      <dgm:spPr/>
      <dgm:t>
        <a:bodyPr/>
        <a:lstStyle/>
        <a:p>
          <a:endParaRPr lang="en-MY"/>
        </a:p>
      </dgm:t>
    </dgm:pt>
    <dgm:pt modelId="{F90DC9D7-CB58-42FA-AF50-8C02B6149278}">
      <dgm:prSet/>
      <dgm:spPr/>
      <dgm:t>
        <a:bodyPr/>
        <a:lstStyle/>
        <a:p>
          <a:r>
            <a:rPr lang="en-MY" b="1" dirty="0">
              <a:effectLst/>
              <a:latin typeface="Calibri" panose="020F0502020204030204" pitchFamily="34" charset="0"/>
              <a:ea typeface="Calibri" panose="020F0502020204030204" pitchFamily="34" charset="0"/>
              <a:cs typeface="Times New Roman" panose="02020603050405020304" pitchFamily="18" charset="0"/>
            </a:rPr>
            <a:t>Clustering Using K-Means Clustering</a:t>
          </a:r>
          <a:endParaRPr lang="en-MY" dirty="0">
            <a:effectLst/>
            <a:latin typeface="Calibri" panose="020F0502020204030204" pitchFamily="34" charset="0"/>
            <a:ea typeface="Calibri" panose="020F0502020204030204" pitchFamily="34" charset="0"/>
            <a:cs typeface="Times New Roman" panose="02020603050405020304" pitchFamily="18" charset="0"/>
          </a:endParaRPr>
        </a:p>
      </dgm:t>
    </dgm:pt>
    <dgm:pt modelId="{2FCD3058-18A6-4605-AE7B-5C1B2402EF4B}" type="parTrans" cxnId="{C4F41A20-05FF-43F5-8001-53F3CF3A359B}">
      <dgm:prSet/>
      <dgm:spPr/>
      <dgm:t>
        <a:bodyPr/>
        <a:lstStyle/>
        <a:p>
          <a:endParaRPr lang="en-MY"/>
        </a:p>
      </dgm:t>
    </dgm:pt>
    <dgm:pt modelId="{763612E3-6975-4E07-B189-8E991E408218}" type="sibTrans" cxnId="{C4F41A20-05FF-43F5-8001-53F3CF3A359B}">
      <dgm:prSet/>
      <dgm:spPr/>
      <dgm:t>
        <a:bodyPr/>
        <a:lstStyle/>
        <a:p>
          <a:endParaRPr lang="en-MY"/>
        </a:p>
      </dgm:t>
    </dgm:pt>
    <dgm:pt modelId="{D80E1CB6-D625-46DD-BE99-5A4DF31018D9}" type="pres">
      <dgm:prSet presAssocID="{EA6E3776-2DD8-48E8-98EC-72CD2CCCC8B4}" presName="diagram" presStyleCnt="0">
        <dgm:presLayoutVars>
          <dgm:dir/>
          <dgm:resizeHandles val="exact"/>
        </dgm:presLayoutVars>
      </dgm:prSet>
      <dgm:spPr/>
    </dgm:pt>
    <dgm:pt modelId="{8613CF01-1325-4F6E-9DF6-65F289BA6F8F}" type="pres">
      <dgm:prSet presAssocID="{AF27B003-AC47-4697-8264-C96162520310}" presName="node" presStyleLbl="node1" presStyleIdx="0" presStyleCnt="3">
        <dgm:presLayoutVars>
          <dgm:bulletEnabled val="1"/>
        </dgm:presLayoutVars>
      </dgm:prSet>
      <dgm:spPr/>
    </dgm:pt>
    <dgm:pt modelId="{84B507DC-5745-4B1C-A68A-69A76B126BBE}" type="pres">
      <dgm:prSet presAssocID="{79E5091F-851F-4C3F-A7D6-AC5D158ACBE4}" presName="sibTrans" presStyleCnt="0"/>
      <dgm:spPr/>
    </dgm:pt>
    <dgm:pt modelId="{94E0C79D-5B74-4BB1-A571-D394467895E9}" type="pres">
      <dgm:prSet presAssocID="{EEBC1CF4-A102-4638-8F2B-BD1FE1D05665}" presName="node" presStyleLbl="node1" presStyleIdx="1" presStyleCnt="3">
        <dgm:presLayoutVars>
          <dgm:bulletEnabled val="1"/>
        </dgm:presLayoutVars>
      </dgm:prSet>
      <dgm:spPr/>
    </dgm:pt>
    <dgm:pt modelId="{1ABD7916-1F49-48FD-8398-CBD7C9C29BE7}" type="pres">
      <dgm:prSet presAssocID="{8630026F-7CF6-4D28-8021-39D614DD0C6C}" presName="sibTrans" presStyleCnt="0"/>
      <dgm:spPr/>
    </dgm:pt>
    <dgm:pt modelId="{89131020-F87A-45A1-83B4-FCC5A82E675E}" type="pres">
      <dgm:prSet presAssocID="{F90DC9D7-CB58-42FA-AF50-8C02B6149278}" presName="node" presStyleLbl="node1" presStyleIdx="2" presStyleCnt="3" custScaleX="118824">
        <dgm:presLayoutVars>
          <dgm:bulletEnabled val="1"/>
        </dgm:presLayoutVars>
      </dgm:prSet>
      <dgm:spPr/>
    </dgm:pt>
  </dgm:ptLst>
  <dgm:cxnLst>
    <dgm:cxn modelId="{C4F41A20-05FF-43F5-8001-53F3CF3A359B}" srcId="{EA6E3776-2DD8-48E8-98EC-72CD2CCCC8B4}" destId="{F90DC9D7-CB58-42FA-AF50-8C02B6149278}" srcOrd="2" destOrd="0" parTransId="{2FCD3058-18A6-4605-AE7B-5C1B2402EF4B}" sibTransId="{763612E3-6975-4E07-B189-8E991E408218}"/>
    <dgm:cxn modelId="{93E6F76C-4EF6-4B43-8D19-72831FFEE2E0}" type="presOf" srcId="{EA6E3776-2DD8-48E8-98EC-72CD2CCCC8B4}" destId="{D80E1CB6-D625-46DD-BE99-5A4DF31018D9}" srcOrd="0" destOrd="0" presId="urn:microsoft.com/office/officeart/2005/8/layout/default"/>
    <dgm:cxn modelId="{22C6DF53-0A8C-45AE-A8BD-B01EE54B2AEF}" type="presOf" srcId="{EEBC1CF4-A102-4638-8F2B-BD1FE1D05665}" destId="{94E0C79D-5B74-4BB1-A571-D394467895E9}" srcOrd="0" destOrd="0" presId="urn:microsoft.com/office/officeart/2005/8/layout/default"/>
    <dgm:cxn modelId="{C02C2B8E-9285-4570-87E5-4BFBF1A30AEA}" srcId="{EA6E3776-2DD8-48E8-98EC-72CD2CCCC8B4}" destId="{AF27B003-AC47-4697-8264-C96162520310}" srcOrd="0" destOrd="0" parTransId="{4ECBFE32-C368-4219-A5D3-669A87E4343D}" sibTransId="{79E5091F-851F-4C3F-A7D6-AC5D158ACBE4}"/>
    <dgm:cxn modelId="{C464C6B1-DC61-4C88-A0B3-49F81E58F5FB}" type="presOf" srcId="{AF27B003-AC47-4697-8264-C96162520310}" destId="{8613CF01-1325-4F6E-9DF6-65F289BA6F8F}" srcOrd="0" destOrd="0" presId="urn:microsoft.com/office/officeart/2005/8/layout/default"/>
    <dgm:cxn modelId="{BDAEA9D2-8C83-4ABF-9303-014FA89BBB62}" srcId="{EA6E3776-2DD8-48E8-98EC-72CD2CCCC8B4}" destId="{EEBC1CF4-A102-4638-8F2B-BD1FE1D05665}" srcOrd="1" destOrd="0" parTransId="{D9D2E912-95D4-46D8-82B5-00E54021948A}" sibTransId="{8630026F-7CF6-4D28-8021-39D614DD0C6C}"/>
    <dgm:cxn modelId="{754C01D9-68EE-4477-9CBB-14EE78264E62}" type="presOf" srcId="{F90DC9D7-CB58-42FA-AF50-8C02B6149278}" destId="{89131020-F87A-45A1-83B4-FCC5A82E675E}" srcOrd="0" destOrd="0" presId="urn:microsoft.com/office/officeart/2005/8/layout/default"/>
    <dgm:cxn modelId="{BF484D34-3B68-47E3-9E36-58B07C036374}" type="presParOf" srcId="{D80E1CB6-D625-46DD-BE99-5A4DF31018D9}" destId="{8613CF01-1325-4F6E-9DF6-65F289BA6F8F}" srcOrd="0" destOrd="0" presId="urn:microsoft.com/office/officeart/2005/8/layout/default"/>
    <dgm:cxn modelId="{4CE1A6E2-440C-4B62-9780-E9AD9CBCE858}" type="presParOf" srcId="{D80E1CB6-D625-46DD-BE99-5A4DF31018D9}" destId="{84B507DC-5745-4B1C-A68A-69A76B126BBE}" srcOrd="1" destOrd="0" presId="urn:microsoft.com/office/officeart/2005/8/layout/default"/>
    <dgm:cxn modelId="{7204B3A3-9FCD-4EC3-A8A3-61C0C524623B}" type="presParOf" srcId="{D80E1CB6-D625-46DD-BE99-5A4DF31018D9}" destId="{94E0C79D-5B74-4BB1-A571-D394467895E9}" srcOrd="2" destOrd="0" presId="urn:microsoft.com/office/officeart/2005/8/layout/default"/>
    <dgm:cxn modelId="{8218A002-40A1-4C8B-ADFB-14132091D0B7}" type="presParOf" srcId="{D80E1CB6-D625-46DD-BE99-5A4DF31018D9}" destId="{1ABD7916-1F49-48FD-8398-CBD7C9C29BE7}" srcOrd="3" destOrd="0" presId="urn:microsoft.com/office/officeart/2005/8/layout/default"/>
    <dgm:cxn modelId="{35100E26-F5E2-439E-9921-C3BDC04AFE2A}" type="presParOf" srcId="{D80E1CB6-D625-46DD-BE99-5A4DF31018D9}" destId="{89131020-F87A-45A1-83B4-FCC5A82E675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D96706-2508-4838-B1EC-95F49BF2E24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BAC9BF55-F464-4D1F-86D9-8CE219E04F1B}" type="pres">
      <dgm:prSet presAssocID="{5DD96706-2508-4838-B1EC-95F49BF2E24A}" presName="diagram" presStyleCnt="0">
        <dgm:presLayoutVars>
          <dgm:dir/>
          <dgm:resizeHandles val="exact"/>
        </dgm:presLayoutVars>
      </dgm:prSet>
      <dgm:spPr/>
    </dgm:pt>
  </dgm:ptLst>
  <dgm:cxnLst>
    <dgm:cxn modelId="{290A54CF-C767-4502-9531-0701FC82EB7C}" type="presOf" srcId="{5DD96706-2508-4838-B1EC-95F49BF2E24A}" destId="{BAC9BF55-F464-4D1F-86D9-8CE219E04F1B}"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584CC5-EA72-4216-AD2F-93B33667311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7BA50756-EEB6-4324-B497-12F3E6598E36}">
      <dgm:prSet/>
      <dgm:spPr/>
      <dgm:t>
        <a:bodyPr/>
        <a:lstStyle/>
        <a:p>
          <a:r>
            <a:rPr lang="en-US" dirty="0"/>
            <a:t>The districts in Cluster 3 and Cluster 4 are more suitable and ideal for the company to open new gym branches in when compared to the other clusters. </a:t>
          </a:r>
        </a:p>
        <a:p>
          <a:r>
            <a:rPr lang="en-US" dirty="0"/>
            <a:t>These districts matched the criteria set by A Fitness better then the districts in the other clusters. </a:t>
          </a:r>
          <a:endParaRPr lang="en-MY" dirty="0"/>
        </a:p>
      </dgm:t>
    </dgm:pt>
    <dgm:pt modelId="{06D01972-72CC-485A-B622-4A61CB993A93}" type="parTrans" cxnId="{206A47B0-8678-4198-8BAF-6CC4CAC28AFB}">
      <dgm:prSet/>
      <dgm:spPr/>
      <dgm:t>
        <a:bodyPr/>
        <a:lstStyle/>
        <a:p>
          <a:endParaRPr lang="en-MY"/>
        </a:p>
      </dgm:t>
    </dgm:pt>
    <dgm:pt modelId="{F941DC4A-8021-4578-84A2-6D61C2FED973}" type="sibTrans" cxnId="{206A47B0-8678-4198-8BAF-6CC4CAC28AFB}">
      <dgm:prSet/>
      <dgm:spPr/>
      <dgm:t>
        <a:bodyPr/>
        <a:lstStyle/>
        <a:p>
          <a:endParaRPr lang="en-MY"/>
        </a:p>
      </dgm:t>
    </dgm:pt>
    <dgm:pt modelId="{70A790C6-3193-4EEC-AA16-237FA882003F}">
      <dgm:prSet/>
      <dgm:spPr/>
      <dgm:t>
        <a:bodyPr/>
        <a:lstStyle/>
        <a:p>
          <a:r>
            <a:rPr lang="en-US" dirty="0"/>
            <a:t>Overall districts in Cluster 3 and Cluster 4 have about medium level population with more than 100000 residents per district, medium level median and mean income per month, medium level total number of shopping malls, medium level total number of existing gyms, the majority of residents are within the age group of 10 to 39 years old</a:t>
          </a:r>
          <a:endParaRPr lang="en-MY" dirty="0"/>
        </a:p>
      </dgm:t>
    </dgm:pt>
    <dgm:pt modelId="{122EF371-F5F7-49F2-938B-AC2842329D47}" type="parTrans" cxnId="{1E63EA7C-E47A-433B-ACC2-0594D3F0D4F9}">
      <dgm:prSet/>
      <dgm:spPr/>
      <dgm:t>
        <a:bodyPr/>
        <a:lstStyle/>
        <a:p>
          <a:endParaRPr lang="en-MY"/>
        </a:p>
      </dgm:t>
    </dgm:pt>
    <dgm:pt modelId="{F37DC5B6-3C0C-4D45-BED3-D5180B7E1A5D}" type="sibTrans" cxnId="{1E63EA7C-E47A-433B-ACC2-0594D3F0D4F9}">
      <dgm:prSet/>
      <dgm:spPr/>
      <dgm:t>
        <a:bodyPr/>
        <a:lstStyle/>
        <a:p>
          <a:endParaRPr lang="en-MY"/>
        </a:p>
      </dgm:t>
    </dgm:pt>
    <dgm:pt modelId="{A8E49F95-B3C2-4A5B-ACFB-31AEF7473765}" type="pres">
      <dgm:prSet presAssocID="{DB584CC5-EA72-4216-AD2F-93B336673110}" presName="diagram" presStyleCnt="0">
        <dgm:presLayoutVars>
          <dgm:dir/>
          <dgm:resizeHandles val="exact"/>
        </dgm:presLayoutVars>
      </dgm:prSet>
      <dgm:spPr/>
    </dgm:pt>
    <dgm:pt modelId="{B76BF41E-CF96-4679-9F77-52925A37EA53}" type="pres">
      <dgm:prSet presAssocID="{70A790C6-3193-4EEC-AA16-237FA882003F}" presName="node" presStyleLbl="node1" presStyleIdx="0" presStyleCnt="2" custScaleX="269199" custScaleY="105149" custLinFactY="29373" custLinFactNeighborX="1518" custLinFactNeighborY="100000">
        <dgm:presLayoutVars>
          <dgm:bulletEnabled val="1"/>
        </dgm:presLayoutVars>
      </dgm:prSet>
      <dgm:spPr/>
    </dgm:pt>
    <dgm:pt modelId="{CBDA208D-B1C7-45C8-8A9C-78676D0A7DC8}" type="pres">
      <dgm:prSet presAssocID="{F37DC5B6-3C0C-4D45-BED3-D5180B7E1A5D}" presName="sibTrans" presStyleCnt="0"/>
      <dgm:spPr/>
    </dgm:pt>
    <dgm:pt modelId="{7927D21D-2258-4989-B8E6-700E171710DE}" type="pres">
      <dgm:prSet presAssocID="{7BA50756-EEB6-4324-B497-12F3E6598E36}" presName="node" presStyleLbl="node1" presStyleIdx="1" presStyleCnt="2" custScaleX="293465" custScaleY="102669" custLinFactY="-20778" custLinFactNeighborX="-1138" custLinFactNeighborY="-100000">
        <dgm:presLayoutVars>
          <dgm:bulletEnabled val="1"/>
        </dgm:presLayoutVars>
      </dgm:prSet>
      <dgm:spPr/>
    </dgm:pt>
  </dgm:ptLst>
  <dgm:cxnLst>
    <dgm:cxn modelId="{75ECE714-0B4D-4EDA-9922-54E647555048}" type="presOf" srcId="{DB584CC5-EA72-4216-AD2F-93B336673110}" destId="{A8E49F95-B3C2-4A5B-ACFB-31AEF7473765}" srcOrd="0" destOrd="0" presId="urn:microsoft.com/office/officeart/2005/8/layout/default"/>
    <dgm:cxn modelId="{FD70E467-5DC0-47B3-BB42-0EBA7ABAD76C}" type="presOf" srcId="{70A790C6-3193-4EEC-AA16-237FA882003F}" destId="{B76BF41E-CF96-4679-9F77-52925A37EA53}" srcOrd="0" destOrd="0" presId="urn:microsoft.com/office/officeart/2005/8/layout/default"/>
    <dgm:cxn modelId="{1E63EA7C-E47A-433B-ACC2-0594D3F0D4F9}" srcId="{DB584CC5-EA72-4216-AD2F-93B336673110}" destId="{70A790C6-3193-4EEC-AA16-237FA882003F}" srcOrd="0" destOrd="0" parTransId="{122EF371-F5F7-49F2-938B-AC2842329D47}" sibTransId="{F37DC5B6-3C0C-4D45-BED3-D5180B7E1A5D}"/>
    <dgm:cxn modelId="{135D2A92-284C-444E-8597-6108E36380B0}" type="presOf" srcId="{7BA50756-EEB6-4324-B497-12F3E6598E36}" destId="{7927D21D-2258-4989-B8E6-700E171710DE}" srcOrd="0" destOrd="0" presId="urn:microsoft.com/office/officeart/2005/8/layout/default"/>
    <dgm:cxn modelId="{206A47B0-8678-4198-8BAF-6CC4CAC28AFB}" srcId="{DB584CC5-EA72-4216-AD2F-93B336673110}" destId="{7BA50756-EEB6-4324-B497-12F3E6598E36}" srcOrd="1" destOrd="0" parTransId="{06D01972-72CC-485A-B622-4A61CB993A93}" sibTransId="{F941DC4A-8021-4578-84A2-6D61C2FED973}"/>
    <dgm:cxn modelId="{C8D3C3C2-A5E6-4308-8A2D-CDAE50CFB62C}" type="presParOf" srcId="{A8E49F95-B3C2-4A5B-ACFB-31AEF7473765}" destId="{B76BF41E-CF96-4679-9F77-52925A37EA53}" srcOrd="0" destOrd="0" presId="urn:microsoft.com/office/officeart/2005/8/layout/default"/>
    <dgm:cxn modelId="{3C956EC9-1FE4-4C7B-BF82-1C2F55CF2EBE}" type="presParOf" srcId="{A8E49F95-B3C2-4A5B-ACFB-31AEF7473765}" destId="{CBDA208D-B1C7-45C8-8A9C-78676D0A7DC8}" srcOrd="1" destOrd="0" presId="urn:microsoft.com/office/officeart/2005/8/layout/default"/>
    <dgm:cxn modelId="{D7D6D69D-33C6-4C5E-98F3-16AF40232B60}" type="presParOf" srcId="{A8E49F95-B3C2-4A5B-ACFB-31AEF7473765}" destId="{7927D21D-2258-4989-B8E6-700E171710DE}"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BACB6C0-209F-4A8B-B3F4-FFA01F4F488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299396F0-B9CC-4FB9-B0CF-632DE0E1C1B4}">
      <dgm:prSet custT="1"/>
      <dgm:spPr/>
      <dgm:t>
        <a:bodyPr/>
        <a:lstStyle/>
        <a:p>
          <a:r>
            <a:rPr lang="en-MY" sz="2400" dirty="0"/>
            <a:t>The most ideal districts for the company A Fitness to open gym branches are </a:t>
          </a:r>
          <a:r>
            <a:rPr lang="en-MY" sz="2400" dirty="0" err="1"/>
            <a:t>Besut</a:t>
          </a:r>
          <a:r>
            <a:rPr lang="en-MY" sz="2400" dirty="0"/>
            <a:t>, Dungun, Hulu Terengganu, </a:t>
          </a:r>
          <a:r>
            <a:rPr lang="en-MY" sz="2400" dirty="0" err="1"/>
            <a:t>Kemaman</a:t>
          </a:r>
          <a:r>
            <a:rPr lang="en-MY" sz="2400" dirty="0"/>
            <a:t>, Kuala Terengganu, </a:t>
          </a:r>
          <a:r>
            <a:rPr lang="en-MY" sz="2400" dirty="0" err="1"/>
            <a:t>Marang</a:t>
          </a:r>
          <a:r>
            <a:rPr lang="en-MY" sz="2400" dirty="0"/>
            <a:t>, </a:t>
          </a:r>
          <a:r>
            <a:rPr lang="en-MY" sz="2400" dirty="0" err="1"/>
            <a:t>Setiu</a:t>
          </a:r>
          <a:r>
            <a:rPr lang="en-MY" sz="2400" dirty="0"/>
            <a:t>, Batu </a:t>
          </a:r>
          <a:r>
            <a:rPr lang="en-MY" sz="2400" dirty="0" err="1"/>
            <a:t>Pahat</a:t>
          </a:r>
          <a:r>
            <a:rPr lang="en-MY" sz="2400" dirty="0"/>
            <a:t>, Kluang, Kota Tinggi, </a:t>
          </a:r>
          <a:r>
            <a:rPr lang="en-MY" sz="2400" dirty="0" err="1"/>
            <a:t>Kulai</a:t>
          </a:r>
          <a:r>
            <a:rPr lang="en-MY" sz="2400" dirty="0"/>
            <a:t>, </a:t>
          </a:r>
          <a:r>
            <a:rPr lang="en-MY" sz="2400" dirty="0" err="1"/>
            <a:t>Mersing</a:t>
          </a:r>
          <a:r>
            <a:rPr lang="en-MY" sz="2400" dirty="0"/>
            <a:t>, Muar, Pontian, </a:t>
          </a:r>
          <a:r>
            <a:rPr lang="en-MY" sz="2400" dirty="0" err="1"/>
            <a:t>Segamat</a:t>
          </a:r>
          <a:r>
            <a:rPr lang="en-MY" sz="2400" dirty="0"/>
            <a:t> dan </a:t>
          </a:r>
          <a:r>
            <a:rPr lang="en-MY" sz="2400" dirty="0" err="1"/>
            <a:t>Tangkak</a:t>
          </a:r>
          <a:endParaRPr lang="en-MY" sz="2400" dirty="0"/>
        </a:p>
      </dgm:t>
    </dgm:pt>
    <dgm:pt modelId="{7BAEDEA6-FA91-4D38-B298-EADB9B2300CF}" type="parTrans" cxnId="{9D8EBED7-6A36-48A7-B448-47652D49E869}">
      <dgm:prSet/>
      <dgm:spPr/>
      <dgm:t>
        <a:bodyPr/>
        <a:lstStyle/>
        <a:p>
          <a:endParaRPr lang="en-MY"/>
        </a:p>
      </dgm:t>
    </dgm:pt>
    <dgm:pt modelId="{9CE887A7-C70D-413F-83B6-B932D3F241EE}" type="sibTrans" cxnId="{9D8EBED7-6A36-48A7-B448-47652D49E869}">
      <dgm:prSet/>
      <dgm:spPr/>
      <dgm:t>
        <a:bodyPr/>
        <a:lstStyle/>
        <a:p>
          <a:endParaRPr lang="en-MY"/>
        </a:p>
      </dgm:t>
    </dgm:pt>
    <dgm:pt modelId="{5DB6FA8C-20F0-4827-8D53-091846C339B8}" type="pres">
      <dgm:prSet presAssocID="{4BACB6C0-209F-4A8B-B3F4-FFA01F4F4886}" presName="diagram" presStyleCnt="0">
        <dgm:presLayoutVars>
          <dgm:dir/>
          <dgm:resizeHandles val="exact"/>
        </dgm:presLayoutVars>
      </dgm:prSet>
      <dgm:spPr/>
    </dgm:pt>
    <dgm:pt modelId="{76C03477-6C44-402F-9FA9-BF9558855B4C}" type="pres">
      <dgm:prSet presAssocID="{299396F0-B9CC-4FB9-B0CF-632DE0E1C1B4}" presName="node" presStyleLbl="node1" presStyleIdx="0" presStyleCnt="1" custLinFactNeighborX="-8570" custLinFactNeighborY="-4675">
        <dgm:presLayoutVars>
          <dgm:bulletEnabled val="1"/>
        </dgm:presLayoutVars>
      </dgm:prSet>
      <dgm:spPr/>
    </dgm:pt>
  </dgm:ptLst>
  <dgm:cxnLst>
    <dgm:cxn modelId="{3B7C7234-4537-4DA2-A3B9-9362637C4531}" type="presOf" srcId="{4BACB6C0-209F-4A8B-B3F4-FFA01F4F4886}" destId="{5DB6FA8C-20F0-4827-8D53-091846C339B8}" srcOrd="0" destOrd="0" presId="urn:microsoft.com/office/officeart/2005/8/layout/default"/>
    <dgm:cxn modelId="{00C45749-DFE9-4DCA-85D2-4F1AD5683F4B}" type="presOf" srcId="{299396F0-B9CC-4FB9-B0CF-632DE0E1C1B4}" destId="{76C03477-6C44-402F-9FA9-BF9558855B4C}" srcOrd="0" destOrd="0" presId="urn:microsoft.com/office/officeart/2005/8/layout/default"/>
    <dgm:cxn modelId="{9D8EBED7-6A36-48A7-B448-47652D49E869}" srcId="{4BACB6C0-209F-4A8B-B3F4-FFA01F4F4886}" destId="{299396F0-B9CC-4FB9-B0CF-632DE0E1C1B4}" srcOrd="0" destOrd="0" parTransId="{7BAEDEA6-FA91-4D38-B298-EADB9B2300CF}" sibTransId="{9CE887A7-C70D-413F-83B6-B932D3F241EE}"/>
    <dgm:cxn modelId="{CD96A6E5-19F9-43E1-87FA-1213200E9751}" type="presParOf" srcId="{5DB6FA8C-20F0-4827-8D53-091846C339B8}" destId="{76C03477-6C44-402F-9FA9-BF9558855B4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385CF-3620-4122-92FE-F8011CAE6406}">
      <dsp:nvSpPr>
        <dsp:cNvPr id="0" name=""/>
        <dsp:cNvSpPr/>
      </dsp:nvSpPr>
      <dsp:spPr>
        <a:xfrm>
          <a:off x="8994" y="529"/>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Malaysia has the highest rate of obesity and overweight among Asian countries</a:t>
          </a:r>
          <a:r>
            <a:rPr lang="en-US" sz="2800" kern="1200" dirty="0"/>
            <a:t>. </a:t>
          </a:r>
          <a:endParaRPr lang="en-MY" sz="2800" kern="1200" dirty="0"/>
        </a:p>
      </dsp:txBody>
      <dsp:txXfrm>
        <a:off x="8994" y="529"/>
        <a:ext cx="3724258" cy="2234555"/>
      </dsp:txXfrm>
    </dsp:sp>
    <dsp:sp modelId="{B935E0B9-08EA-41D3-9736-1705175CFEC3}">
      <dsp:nvSpPr>
        <dsp:cNvPr id="0" name=""/>
        <dsp:cNvSpPr/>
      </dsp:nvSpPr>
      <dsp:spPr>
        <a:xfrm>
          <a:off x="4105679" y="529"/>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Malaysian government promotes healthier lifestyle and living among Malaysians</a:t>
          </a:r>
          <a:endParaRPr lang="en-MY" sz="2400" kern="1200" dirty="0"/>
        </a:p>
      </dsp:txBody>
      <dsp:txXfrm>
        <a:off x="4105679" y="529"/>
        <a:ext cx="3724258" cy="2234555"/>
      </dsp:txXfrm>
    </dsp:sp>
    <dsp:sp modelId="{D3FC95BD-DA65-4097-A8D8-BFA62BE746EA}">
      <dsp:nvSpPr>
        <dsp:cNvPr id="0" name=""/>
        <dsp:cNvSpPr/>
      </dsp:nvSpPr>
      <dsp:spPr>
        <a:xfrm>
          <a:off x="8994" y="2607510"/>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Increasing awareness about fitness among the younger generation of the country</a:t>
          </a:r>
          <a:r>
            <a:rPr lang="en-US" sz="2800" kern="1200" dirty="0"/>
            <a:t>. </a:t>
          </a:r>
          <a:endParaRPr lang="en-MY" sz="2800" kern="1200" dirty="0"/>
        </a:p>
      </dsp:txBody>
      <dsp:txXfrm>
        <a:off x="8994" y="2607510"/>
        <a:ext cx="3724258" cy="2234555"/>
      </dsp:txXfrm>
    </dsp:sp>
    <dsp:sp modelId="{13DEC0A2-D1FD-43A0-90BF-9BB5C385212B}">
      <dsp:nvSpPr>
        <dsp:cNvPr id="0" name=""/>
        <dsp:cNvSpPr/>
      </dsp:nvSpPr>
      <dsp:spPr>
        <a:xfrm>
          <a:off x="4114674" y="2608039"/>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There is an increasing demand for more gyms and fitness centers in Malaysia</a:t>
          </a:r>
          <a:endParaRPr lang="en-MY" sz="2400" kern="1200" dirty="0"/>
        </a:p>
      </dsp:txBody>
      <dsp:txXfrm>
        <a:off x="4114674" y="2608039"/>
        <a:ext cx="3724258" cy="2234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657C9-578F-4A4C-A039-4A12F54EFB8D}">
      <dsp:nvSpPr>
        <dsp:cNvPr id="0" name=""/>
        <dsp:cNvSpPr/>
      </dsp:nvSpPr>
      <dsp:spPr>
        <a:xfrm>
          <a:off x="0" y="112420"/>
          <a:ext cx="8010860" cy="22803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A hypothetical fitness-based company called “A Fitness” is interested in establishing a gym chain with branches all over the Peninsular of Malaysia</a:t>
          </a:r>
        </a:p>
      </dsp:txBody>
      <dsp:txXfrm>
        <a:off x="0" y="112420"/>
        <a:ext cx="8010860" cy="2280340"/>
      </dsp:txXfrm>
    </dsp:sp>
    <dsp:sp modelId="{153D232B-A111-4C91-9B15-5C852CD2A640}">
      <dsp:nvSpPr>
        <dsp:cNvPr id="0" name=""/>
        <dsp:cNvSpPr/>
      </dsp:nvSpPr>
      <dsp:spPr>
        <a:xfrm>
          <a:off x="120918" y="2698824"/>
          <a:ext cx="7784562" cy="2655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The company is looking to open their gym branches at locations which would attract a huge customer base and guarantee them a regular profit. </a:t>
          </a:r>
        </a:p>
      </dsp:txBody>
      <dsp:txXfrm>
        <a:off x="120918" y="2698824"/>
        <a:ext cx="7784562" cy="2655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12D36-794C-4984-9999-85224D541D68}">
      <dsp:nvSpPr>
        <dsp:cNvPr id="0" name=""/>
        <dsp:cNvSpPr/>
      </dsp:nvSpPr>
      <dsp:spPr>
        <a:xfrm>
          <a:off x="215920" y="65181"/>
          <a:ext cx="7696159" cy="52883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MY" sz="2800" kern="1200" dirty="0"/>
            <a:t>The goal of this project is to help the company identify the most ideal locations to open their gym centres. </a:t>
          </a:r>
        </a:p>
        <a:p>
          <a:pPr marL="0" lvl="0" indent="0" algn="ctr" defTabSz="1244600">
            <a:lnSpc>
              <a:spcPct val="90000"/>
            </a:lnSpc>
            <a:spcBef>
              <a:spcPct val="0"/>
            </a:spcBef>
            <a:spcAft>
              <a:spcPct val="35000"/>
            </a:spcAft>
            <a:buNone/>
          </a:pPr>
          <a:endParaRPr lang="en-MY" sz="2800" kern="1200" dirty="0"/>
        </a:p>
        <a:p>
          <a:pPr marL="0" lvl="0" indent="0" algn="ctr" defTabSz="1244600">
            <a:lnSpc>
              <a:spcPct val="90000"/>
            </a:lnSpc>
            <a:spcBef>
              <a:spcPct val="0"/>
            </a:spcBef>
            <a:spcAft>
              <a:spcPct val="35000"/>
            </a:spcAft>
            <a:buNone/>
          </a:pPr>
          <a:r>
            <a:rPr lang="en-MY" sz="2800" kern="1200" dirty="0"/>
            <a:t>The problem statement is,</a:t>
          </a:r>
        </a:p>
        <a:p>
          <a:pPr marL="0" lvl="0" indent="0" algn="ctr" defTabSz="1244600">
            <a:lnSpc>
              <a:spcPct val="90000"/>
            </a:lnSpc>
            <a:spcBef>
              <a:spcPct val="0"/>
            </a:spcBef>
            <a:spcAft>
              <a:spcPct val="35000"/>
            </a:spcAft>
            <a:buNone/>
          </a:pPr>
          <a:r>
            <a:rPr lang="en-MY" sz="2800" kern="1200" dirty="0"/>
            <a:t> “Which are the most suitable districts to open new gym centres in the Peninsular of Malaysia?</a:t>
          </a:r>
        </a:p>
      </dsp:txBody>
      <dsp:txXfrm>
        <a:off x="215920" y="65181"/>
        <a:ext cx="7696159" cy="5288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14393-CA0F-4D2B-A899-5B2ED7CEF35C}">
      <dsp:nvSpPr>
        <dsp:cNvPr id="0" name=""/>
        <dsp:cNvSpPr/>
      </dsp:nvSpPr>
      <dsp:spPr>
        <a:xfrm>
          <a:off x="0" y="452635"/>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Location coordinates </a:t>
          </a:r>
        </a:p>
      </dsp:txBody>
      <dsp:txXfrm>
        <a:off x="0" y="452635"/>
        <a:ext cx="2539206" cy="1523523"/>
      </dsp:txXfrm>
    </dsp:sp>
    <dsp:sp modelId="{6ED7053D-EB89-42C4-9D69-19F1137F7356}">
      <dsp:nvSpPr>
        <dsp:cNvPr id="0" name=""/>
        <dsp:cNvSpPr/>
      </dsp:nvSpPr>
      <dsp:spPr>
        <a:xfrm>
          <a:off x="2793126" y="452635"/>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Population</a:t>
          </a:r>
        </a:p>
      </dsp:txBody>
      <dsp:txXfrm>
        <a:off x="2793126" y="452635"/>
        <a:ext cx="2539206" cy="1523523"/>
      </dsp:txXfrm>
    </dsp:sp>
    <dsp:sp modelId="{6E14D1D6-95BB-479F-98A9-7DD4BF23F6F5}">
      <dsp:nvSpPr>
        <dsp:cNvPr id="0" name=""/>
        <dsp:cNvSpPr/>
      </dsp:nvSpPr>
      <dsp:spPr>
        <a:xfrm>
          <a:off x="5586253" y="452635"/>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Age</a:t>
          </a:r>
        </a:p>
      </dsp:txBody>
      <dsp:txXfrm>
        <a:off x="5586253" y="452635"/>
        <a:ext cx="2539206" cy="1523523"/>
      </dsp:txXfrm>
    </dsp:sp>
    <dsp:sp modelId="{13D0BD21-565C-43DB-89D9-7C8D903BA4F5}">
      <dsp:nvSpPr>
        <dsp:cNvPr id="0" name=""/>
        <dsp:cNvSpPr/>
      </dsp:nvSpPr>
      <dsp:spPr>
        <a:xfrm>
          <a:off x="0" y="2230080"/>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Mean and median income</a:t>
          </a:r>
        </a:p>
      </dsp:txBody>
      <dsp:txXfrm>
        <a:off x="0" y="2230080"/>
        <a:ext cx="2539206" cy="1523523"/>
      </dsp:txXfrm>
    </dsp:sp>
    <dsp:sp modelId="{BB404740-DE53-410C-8F45-641F7C418C99}">
      <dsp:nvSpPr>
        <dsp:cNvPr id="0" name=""/>
        <dsp:cNvSpPr/>
      </dsp:nvSpPr>
      <dsp:spPr>
        <a:xfrm>
          <a:off x="2793126" y="2230080"/>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Total number of gyms currently available</a:t>
          </a:r>
        </a:p>
      </dsp:txBody>
      <dsp:txXfrm>
        <a:off x="2793126" y="2230080"/>
        <a:ext cx="2539206" cy="1523523"/>
      </dsp:txXfrm>
    </dsp:sp>
    <dsp:sp modelId="{DEE61043-E69C-48AB-BB91-1572EFB26CD2}">
      <dsp:nvSpPr>
        <dsp:cNvPr id="0" name=""/>
        <dsp:cNvSpPr/>
      </dsp:nvSpPr>
      <dsp:spPr>
        <a:xfrm>
          <a:off x="5586253" y="2230080"/>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Total number of shopping malls</a:t>
          </a:r>
        </a:p>
      </dsp:txBody>
      <dsp:txXfrm>
        <a:off x="5586253" y="2230080"/>
        <a:ext cx="2539206" cy="1523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CD53B-FA6D-4438-84EF-B62698F8EEAC}">
      <dsp:nvSpPr>
        <dsp:cNvPr id="0" name=""/>
        <dsp:cNvSpPr/>
      </dsp:nvSpPr>
      <dsp:spPr>
        <a:xfrm>
          <a:off x="0" y="236225"/>
          <a:ext cx="2865120" cy="1719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MY" sz="2200" kern="1200"/>
            <a:t>The blue points represents the 84 districts in Peninsular Malaysia </a:t>
          </a:r>
          <a:endParaRPr lang="en-MY" sz="2200" kern="1200" dirty="0"/>
        </a:p>
      </dsp:txBody>
      <dsp:txXfrm>
        <a:off x="0" y="236225"/>
        <a:ext cx="2865120" cy="17190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3CF01-1325-4F6E-9DF6-65F289BA6F8F}">
      <dsp:nvSpPr>
        <dsp:cNvPr id="0" name=""/>
        <dsp:cNvSpPr/>
      </dsp:nvSpPr>
      <dsp:spPr>
        <a:xfrm>
          <a:off x="992" y="194138"/>
          <a:ext cx="3869531" cy="2321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MY" sz="3600" b="1" kern="1200" dirty="0"/>
            <a:t>Collecting and Preparing Data</a:t>
          </a:r>
          <a:endParaRPr lang="en-MY" sz="3600" kern="1200" dirty="0"/>
        </a:p>
      </dsp:txBody>
      <dsp:txXfrm>
        <a:off x="992" y="194138"/>
        <a:ext cx="3869531" cy="2321718"/>
      </dsp:txXfrm>
    </dsp:sp>
    <dsp:sp modelId="{94E0C79D-5B74-4BB1-A571-D394467895E9}">
      <dsp:nvSpPr>
        <dsp:cNvPr id="0" name=""/>
        <dsp:cNvSpPr/>
      </dsp:nvSpPr>
      <dsp:spPr>
        <a:xfrm>
          <a:off x="4257476" y="194138"/>
          <a:ext cx="3869531" cy="2321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MY" sz="3600" b="1" kern="1200" dirty="0"/>
            <a:t>Exploratory Data Analysis and Inferential Statistic Testing</a:t>
          </a:r>
          <a:endParaRPr lang="en-MY" sz="3600" kern="1200" dirty="0"/>
        </a:p>
      </dsp:txBody>
      <dsp:txXfrm>
        <a:off x="4257476" y="194138"/>
        <a:ext cx="3869531" cy="2321718"/>
      </dsp:txXfrm>
    </dsp:sp>
    <dsp:sp modelId="{89131020-F87A-45A1-83B4-FCC5A82E675E}">
      <dsp:nvSpPr>
        <dsp:cNvPr id="0" name=""/>
        <dsp:cNvSpPr/>
      </dsp:nvSpPr>
      <dsp:spPr>
        <a:xfrm>
          <a:off x="1765034" y="2902810"/>
          <a:ext cx="4597931" cy="2321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MY" sz="3600" b="1" kern="1200" dirty="0">
              <a:effectLst/>
              <a:latin typeface="Calibri" panose="020F0502020204030204" pitchFamily="34" charset="0"/>
              <a:ea typeface="Calibri" panose="020F0502020204030204" pitchFamily="34" charset="0"/>
              <a:cs typeface="Times New Roman" panose="02020603050405020304" pitchFamily="18" charset="0"/>
            </a:rPr>
            <a:t>Clustering Using K-Means Clustering</a:t>
          </a:r>
          <a:endParaRPr lang="en-MY" sz="36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1765034" y="2902810"/>
        <a:ext cx="4597931" cy="2321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BF41E-CF96-4679-9F77-52925A37EA53}">
      <dsp:nvSpPr>
        <dsp:cNvPr id="0" name=""/>
        <dsp:cNvSpPr/>
      </dsp:nvSpPr>
      <dsp:spPr>
        <a:xfrm>
          <a:off x="489363" y="3458801"/>
          <a:ext cx="9522734" cy="22317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Overall districts in Cluster 3 and Cluster 4 have about medium level population with more than 100000 residents per district, medium level median and mean income per month, medium level total number of shopping malls, medium level total number of existing gyms, the majority of residents are within the age group of 10 to 39 years old</a:t>
          </a:r>
          <a:endParaRPr lang="en-MY" sz="2400" kern="1200" dirty="0"/>
        </a:p>
      </dsp:txBody>
      <dsp:txXfrm>
        <a:off x="489363" y="3458801"/>
        <a:ext cx="9522734" cy="2231745"/>
      </dsp:txXfrm>
    </dsp:sp>
    <dsp:sp modelId="{7927D21D-2258-4989-B8E6-700E171710DE}">
      <dsp:nvSpPr>
        <dsp:cNvPr id="0" name=""/>
        <dsp:cNvSpPr/>
      </dsp:nvSpPr>
      <dsp:spPr>
        <a:xfrm>
          <a:off x="0" y="734935"/>
          <a:ext cx="10381128" cy="2179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districts in Cluster 3 and Cluster 4 are more suitable and ideal for the company to open new gym branches in when compared to the other clusters. </a:t>
          </a:r>
        </a:p>
        <a:p>
          <a:pPr marL="0" lvl="0" indent="0" algn="ctr" defTabSz="1066800">
            <a:lnSpc>
              <a:spcPct val="90000"/>
            </a:lnSpc>
            <a:spcBef>
              <a:spcPct val="0"/>
            </a:spcBef>
            <a:spcAft>
              <a:spcPct val="35000"/>
            </a:spcAft>
            <a:buNone/>
          </a:pPr>
          <a:r>
            <a:rPr lang="en-US" sz="2400" kern="1200" dirty="0"/>
            <a:t>These districts matched the criteria set by A Fitness better then the districts in the other clusters. </a:t>
          </a:r>
          <a:endParaRPr lang="en-MY" sz="2400" kern="1200" dirty="0"/>
        </a:p>
      </dsp:txBody>
      <dsp:txXfrm>
        <a:off x="0" y="734935"/>
        <a:ext cx="10381128" cy="21791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03477-6C44-402F-9FA9-BF9558855B4C}">
      <dsp:nvSpPr>
        <dsp:cNvPr id="0" name=""/>
        <dsp:cNvSpPr/>
      </dsp:nvSpPr>
      <dsp:spPr>
        <a:xfrm>
          <a:off x="0" y="0"/>
          <a:ext cx="7428375" cy="44570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The most ideal districts for the company A Fitness to open gym branches are </a:t>
          </a:r>
          <a:r>
            <a:rPr lang="en-MY" sz="2400" kern="1200" dirty="0" err="1"/>
            <a:t>Besut</a:t>
          </a:r>
          <a:r>
            <a:rPr lang="en-MY" sz="2400" kern="1200" dirty="0"/>
            <a:t>, Dungun, Hulu Terengganu, </a:t>
          </a:r>
          <a:r>
            <a:rPr lang="en-MY" sz="2400" kern="1200" dirty="0" err="1"/>
            <a:t>Kemaman</a:t>
          </a:r>
          <a:r>
            <a:rPr lang="en-MY" sz="2400" kern="1200" dirty="0"/>
            <a:t>, Kuala Terengganu, </a:t>
          </a:r>
          <a:r>
            <a:rPr lang="en-MY" sz="2400" kern="1200" dirty="0" err="1"/>
            <a:t>Marang</a:t>
          </a:r>
          <a:r>
            <a:rPr lang="en-MY" sz="2400" kern="1200" dirty="0"/>
            <a:t>, </a:t>
          </a:r>
          <a:r>
            <a:rPr lang="en-MY" sz="2400" kern="1200" dirty="0" err="1"/>
            <a:t>Setiu</a:t>
          </a:r>
          <a:r>
            <a:rPr lang="en-MY" sz="2400" kern="1200" dirty="0"/>
            <a:t>, Batu </a:t>
          </a:r>
          <a:r>
            <a:rPr lang="en-MY" sz="2400" kern="1200" dirty="0" err="1"/>
            <a:t>Pahat</a:t>
          </a:r>
          <a:r>
            <a:rPr lang="en-MY" sz="2400" kern="1200" dirty="0"/>
            <a:t>, Kluang, Kota Tinggi, </a:t>
          </a:r>
          <a:r>
            <a:rPr lang="en-MY" sz="2400" kern="1200" dirty="0" err="1"/>
            <a:t>Kulai</a:t>
          </a:r>
          <a:r>
            <a:rPr lang="en-MY" sz="2400" kern="1200" dirty="0"/>
            <a:t>, </a:t>
          </a:r>
          <a:r>
            <a:rPr lang="en-MY" sz="2400" kern="1200" dirty="0" err="1"/>
            <a:t>Mersing</a:t>
          </a:r>
          <a:r>
            <a:rPr lang="en-MY" sz="2400" kern="1200" dirty="0"/>
            <a:t>, Muar, Pontian, </a:t>
          </a:r>
          <a:r>
            <a:rPr lang="en-MY" sz="2400" kern="1200" dirty="0" err="1"/>
            <a:t>Segamat</a:t>
          </a:r>
          <a:r>
            <a:rPr lang="en-MY" sz="2400" kern="1200" dirty="0"/>
            <a:t> dan </a:t>
          </a:r>
          <a:r>
            <a:rPr lang="en-MY" sz="2400" kern="1200" dirty="0" err="1"/>
            <a:t>Tangkak</a:t>
          </a:r>
          <a:endParaRPr lang="en-MY" sz="2400" kern="1200" dirty="0"/>
        </a:p>
      </dsp:txBody>
      <dsp:txXfrm>
        <a:off x="0" y="0"/>
        <a:ext cx="7428375" cy="44570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g"/><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557658" y="2541891"/>
            <a:ext cx="3811543" cy="716216"/>
          </a:xfrm>
        </p:spPr>
        <p:txBody>
          <a:bodyPr>
            <a:normAutofit fontScale="90000"/>
          </a:bodyPr>
          <a:lstStyle/>
          <a:p>
            <a:pPr algn="r"/>
            <a:r>
              <a:rPr lang="en-US" sz="4400" dirty="0">
                <a:solidFill>
                  <a:schemeClr val="tx1"/>
                </a:solidFill>
              </a:rPr>
              <a:t> </a:t>
            </a:r>
            <a:br>
              <a:rPr lang="en-US" sz="4400" dirty="0">
                <a:solidFill>
                  <a:schemeClr val="tx1"/>
                </a:solidFill>
              </a:rPr>
            </a:br>
            <a:br>
              <a:rPr lang="en-US" sz="4400" dirty="0">
                <a:solidFill>
                  <a:schemeClr val="tx1"/>
                </a:solidFill>
              </a:rPr>
            </a:br>
            <a:r>
              <a:rPr lang="en-US" sz="4400" dirty="0">
                <a:solidFill>
                  <a:schemeClr val="tx1"/>
                </a:solidFill>
              </a:rPr>
              <a:t>   </a:t>
            </a:r>
            <a:r>
              <a:rPr lang="en-US" sz="3100" dirty="0">
                <a:solidFill>
                  <a:schemeClr val="tx1"/>
                </a:solidFill>
              </a:rPr>
              <a:t>Identifying Ideal Districts in Malaysia for Establishing New Gym Branches Using K-means Clustering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03509" y="6210824"/>
            <a:ext cx="4775075" cy="559656"/>
          </a:xfrm>
        </p:spPr>
        <p:txBody>
          <a:bodyPr>
            <a:normAutofit/>
          </a:bodyPr>
          <a:lstStyle/>
          <a:p>
            <a:pPr>
              <a:spcAft>
                <a:spcPts val="600"/>
              </a:spcAft>
            </a:pPr>
            <a:r>
              <a:rPr lang="en-US" dirty="0">
                <a:solidFill>
                  <a:srgbClr val="00B0F0"/>
                </a:solidFill>
              </a:rPr>
              <a:t> </a:t>
            </a:r>
            <a:r>
              <a:rPr lang="en-US" sz="1600" b="1" dirty="0">
                <a:solidFill>
                  <a:srgbClr val="00B0F0"/>
                </a:solidFill>
              </a:rPr>
              <a:t>A</a:t>
            </a:r>
            <a:r>
              <a:rPr lang="en-US" sz="2400" b="1" dirty="0">
                <a:solidFill>
                  <a:srgbClr val="00B0F0"/>
                </a:solidFill>
              </a:rPr>
              <a:t> </a:t>
            </a:r>
            <a:r>
              <a:rPr lang="en-US" sz="1600" b="1" dirty="0">
                <a:solidFill>
                  <a:srgbClr val="00B0F0"/>
                </a:solidFill>
              </a:rPr>
              <a:t>PROJECT BY SOFIAH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8F27C7E-C532-4C8B-9F95-00E4EA680E98}"/>
              </a:ext>
            </a:extLst>
          </p:cNvPr>
          <p:cNvPicPr>
            <a:picLocks noGrp="1" noChangeAspect="1"/>
          </p:cNvPicPr>
          <p:nvPr>
            <p:ph type="pic" idx="1"/>
          </p:nvPr>
        </p:nvPicPr>
        <p:blipFill rotWithShape="1">
          <a:blip r:embed="rId2"/>
          <a:srcRect l="5622" t="9786" b="11859"/>
          <a:stretch/>
        </p:blipFill>
        <p:spPr>
          <a:xfrm>
            <a:off x="1980883" y="1285241"/>
            <a:ext cx="5189854" cy="4984371"/>
          </a:xfrm>
        </p:spPr>
      </p:pic>
      <p:sp>
        <p:nvSpPr>
          <p:cNvPr id="3" name="Title 2">
            <a:extLst>
              <a:ext uri="{FF2B5EF4-FFF2-40B4-BE49-F238E27FC236}">
                <a16:creationId xmlns:a16="http://schemas.microsoft.com/office/drawing/2014/main" id="{C227A5A7-1F06-4C07-9484-4873F609FAFA}"/>
              </a:ext>
            </a:extLst>
          </p:cNvPr>
          <p:cNvSpPr>
            <a:spLocks noGrp="1"/>
          </p:cNvSpPr>
          <p:nvPr>
            <p:ph type="title"/>
          </p:nvPr>
        </p:nvSpPr>
        <p:spPr>
          <a:xfrm>
            <a:off x="8888730" y="641604"/>
            <a:ext cx="3144774" cy="1645920"/>
          </a:xfrm>
        </p:spPr>
        <p:txBody>
          <a:bodyPr/>
          <a:lstStyle/>
          <a:p>
            <a:r>
              <a:rPr lang="en-MY" dirty="0">
                <a:solidFill>
                  <a:srgbClr val="7030A0"/>
                </a:solidFill>
              </a:rPr>
              <a:t>Map of Peninsular Malaysia</a:t>
            </a:r>
          </a:p>
        </p:txBody>
      </p:sp>
      <p:sp>
        <p:nvSpPr>
          <p:cNvPr id="7" name="TextBox 6">
            <a:extLst>
              <a:ext uri="{FF2B5EF4-FFF2-40B4-BE49-F238E27FC236}">
                <a16:creationId xmlns:a16="http://schemas.microsoft.com/office/drawing/2014/main" id="{2DBE9A0A-FED4-47C1-86A0-F8E49E693C26}"/>
              </a:ext>
            </a:extLst>
          </p:cNvPr>
          <p:cNvSpPr txBox="1"/>
          <p:nvPr/>
        </p:nvSpPr>
        <p:spPr>
          <a:xfrm>
            <a:off x="3055620" y="588388"/>
            <a:ext cx="3040380" cy="461665"/>
          </a:xfrm>
          <a:prstGeom prst="rect">
            <a:avLst/>
          </a:prstGeom>
          <a:noFill/>
        </p:spPr>
        <p:txBody>
          <a:bodyPr wrap="square" rtlCol="0">
            <a:spAutoFit/>
          </a:bodyPr>
          <a:lstStyle/>
          <a:p>
            <a:r>
              <a:rPr lang="en-MY" sz="2400" b="1" dirty="0" err="1"/>
              <a:t>i</a:t>
            </a:r>
            <a:r>
              <a:rPr lang="en-MY" sz="2400" b="1" dirty="0"/>
              <a:t>) Location data</a:t>
            </a:r>
          </a:p>
        </p:txBody>
      </p:sp>
      <p:graphicFrame>
        <p:nvGraphicFramePr>
          <p:cNvPr id="8" name="Diagram 7">
            <a:extLst>
              <a:ext uri="{FF2B5EF4-FFF2-40B4-BE49-F238E27FC236}">
                <a16:creationId xmlns:a16="http://schemas.microsoft.com/office/drawing/2014/main" id="{1BB37485-E80B-40B3-BEC1-C190ED914533}"/>
              </a:ext>
            </a:extLst>
          </p:cNvPr>
          <p:cNvGraphicFramePr/>
          <p:nvPr>
            <p:extLst>
              <p:ext uri="{D42A27DB-BD31-4B8C-83A1-F6EECF244321}">
                <p14:modId xmlns:p14="http://schemas.microsoft.com/office/powerpoint/2010/main" val="4165878621"/>
              </p:ext>
            </p:extLst>
          </p:nvPr>
        </p:nvGraphicFramePr>
        <p:xfrm>
          <a:off x="8587740" y="2386584"/>
          <a:ext cx="2865120" cy="3412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046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9A17-E723-4E58-AAF7-DC06872B018B}"/>
              </a:ext>
            </a:extLst>
          </p:cNvPr>
          <p:cNvSpPr>
            <a:spLocks noGrp="1"/>
          </p:cNvSpPr>
          <p:nvPr>
            <p:ph type="title"/>
          </p:nvPr>
        </p:nvSpPr>
        <p:spPr>
          <a:xfrm>
            <a:off x="4198620" y="642594"/>
            <a:ext cx="10058400" cy="1371600"/>
          </a:xfrm>
        </p:spPr>
        <p:txBody>
          <a:bodyPr>
            <a:normAutofit/>
          </a:bodyPr>
          <a:lstStyle/>
          <a:p>
            <a:r>
              <a:rPr lang="en-MY" sz="3200" b="1" dirty="0"/>
              <a:t>ii)</a:t>
            </a:r>
            <a:r>
              <a:rPr lang="en-MY" sz="3200" dirty="0"/>
              <a:t> </a:t>
            </a:r>
            <a:r>
              <a:rPr lang="en-MY" sz="3200" b="1" dirty="0"/>
              <a:t>Age of residents</a:t>
            </a:r>
          </a:p>
        </p:txBody>
      </p:sp>
      <p:sp>
        <p:nvSpPr>
          <p:cNvPr id="3" name="Text Placeholder 2">
            <a:extLst>
              <a:ext uri="{FF2B5EF4-FFF2-40B4-BE49-F238E27FC236}">
                <a16:creationId xmlns:a16="http://schemas.microsoft.com/office/drawing/2014/main" id="{6926E412-1993-40A0-91D0-46B46A1E4A6D}"/>
              </a:ext>
            </a:extLst>
          </p:cNvPr>
          <p:cNvSpPr>
            <a:spLocks noGrp="1"/>
          </p:cNvSpPr>
          <p:nvPr>
            <p:ph type="body" idx="1"/>
          </p:nvPr>
        </p:nvSpPr>
        <p:spPr/>
        <p:txBody>
          <a:bodyPr>
            <a:normAutofit fontScale="85000" lnSpcReduction="10000"/>
          </a:bodyPr>
          <a:lstStyle/>
          <a:p>
            <a:r>
              <a:rPr lang="en-MY" sz="1800" dirty="0">
                <a:effectLst/>
                <a:latin typeface="Calibri" panose="020F0502020204030204" pitchFamily="34" charset="0"/>
                <a:ea typeface="Calibri" panose="020F0502020204030204" pitchFamily="34" charset="0"/>
                <a:cs typeface="Times New Roman" panose="02020603050405020304" pitchFamily="18" charset="0"/>
              </a:rPr>
              <a:t>The main age groups of residents were divided into several age range categories as shown in Table 2</a:t>
            </a:r>
            <a:endParaRPr lang="en-MY" dirty="0"/>
          </a:p>
        </p:txBody>
      </p:sp>
      <p:pic>
        <p:nvPicPr>
          <p:cNvPr id="8" name="Content Placeholder 7">
            <a:extLst>
              <a:ext uri="{FF2B5EF4-FFF2-40B4-BE49-F238E27FC236}">
                <a16:creationId xmlns:a16="http://schemas.microsoft.com/office/drawing/2014/main" id="{F4788E3D-79FE-4E52-917C-F8999647E9B1}"/>
              </a:ext>
            </a:extLst>
          </p:cNvPr>
          <p:cNvPicPr>
            <a:picLocks noGrp="1" noChangeAspect="1"/>
          </p:cNvPicPr>
          <p:nvPr>
            <p:ph sz="half" idx="2"/>
          </p:nvPr>
        </p:nvPicPr>
        <p:blipFill>
          <a:blip r:embed="rId2"/>
          <a:stretch>
            <a:fillRect/>
          </a:stretch>
        </p:blipFill>
        <p:spPr>
          <a:xfrm>
            <a:off x="1500822" y="2947725"/>
            <a:ext cx="2598420" cy="1638300"/>
          </a:xfrm>
        </p:spPr>
      </p:pic>
      <p:sp>
        <p:nvSpPr>
          <p:cNvPr id="5" name="Text Placeholder 4">
            <a:extLst>
              <a:ext uri="{FF2B5EF4-FFF2-40B4-BE49-F238E27FC236}">
                <a16:creationId xmlns:a16="http://schemas.microsoft.com/office/drawing/2014/main" id="{40973C8C-FBDA-4832-8002-1C855F9CAF73}"/>
              </a:ext>
            </a:extLst>
          </p:cNvPr>
          <p:cNvSpPr>
            <a:spLocks noGrp="1"/>
          </p:cNvSpPr>
          <p:nvPr>
            <p:ph type="body" sz="quarter" idx="3"/>
          </p:nvPr>
        </p:nvSpPr>
        <p:spPr/>
        <p:txBody>
          <a:bodyPr>
            <a:normAutofit fontScale="85000" lnSpcReduction="10000"/>
          </a:bodyPr>
          <a:lstStyle/>
          <a:p>
            <a:r>
              <a:rPr lang="en-MY" sz="1800" dirty="0">
                <a:effectLst/>
                <a:latin typeface="Calibri" panose="020F0502020204030204" pitchFamily="34" charset="0"/>
                <a:ea typeface="Calibri" panose="020F0502020204030204" pitchFamily="34" charset="0"/>
                <a:cs typeface="Times New Roman" panose="02020603050405020304" pitchFamily="18" charset="0"/>
              </a:rPr>
              <a:t>Snippet of top 3 age groups of districts dataset</a:t>
            </a:r>
            <a:endParaRPr lang="en-MY" dirty="0"/>
          </a:p>
        </p:txBody>
      </p:sp>
      <p:pic>
        <p:nvPicPr>
          <p:cNvPr id="9" name="Content Placeholder 8">
            <a:extLst>
              <a:ext uri="{FF2B5EF4-FFF2-40B4-BE49-F238E27FC236}">
                <a16:creationId xmlns:a16="http://schemas.microsoft.com/office/drawing/2014/main" id="{683FF8C2-232A-4391-A941-6A77486FFADC}"/>
              </a:ext>
            </a:extLst>
          </p:cNvPr>
          <p:cNvPicPr>
            <a:picLocks noGrp="1" noChangeAspect="1"/>
          </p:cNvPicPr>
          <p:nvPr>
            <p:ph sz="quarter" idx="4"/>
          </p:nvPr>
        </p:nvPicPr>
        <p:blipFill>
          <a:blip r:embed="rId3"/>
          <a:stretch>
            <a:fillRect/>
          </a:stretch>
        </p:blipFill>
        <p:spPr>
          <a:xfrm>
            <a:off x="6307315" y="2774554"/>
            <a:ext cx="4300969" cy="2391724"/>
          </a:xfrm>
          <a:prstGeom prst="rect">
            <a:avLst/>
          </a:prstGeom>
        </p:spPr>
      </p:pic>
    </p:spTree>
    <p:extLst>
      <p:ext uri="{BB962C8B-B14F-4D97-AF65-F5344CB8AC3E}">
        <p14:creationId xmlns:p14="http://schemas.microsoft.com/office/powerpoint/2010/main" val="329101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DE57-3688-4D57-9597-122B4F5BE560}"/>
              </a:ext>
            </a:extLst>
          </p:cNvPr>
          <p:cNvSpPr>
            <a:spLocks noGrp="1"/>
          </p:cNvSpPr>
          <p:nvPr>
            <p:ph type="title"/>
          </p:nvPr>
        </p:nvSpPr>
        <p:spPr>
          <a:xfrm>
            <a:off x="3819525" y="634974"/>
            <a:ext cx="10058400" cy="1371600"/>
          </a:xfrm>
        </p:spPr>
        <p:txBody>
          <a:bodyPr>
            <a:normAutofit/>
          </a:bodyPr>
          <a:lstStyle/>
          <a:p>
            <a:r>
              <a:rPr lang="en-MY" sz="2800" b="1" dirty="0"/>
              <a:t>iii) Population data</a:t>
            </a:r>
          </a:p>
        </p:txBody>
      </p:sp>
      <p:pic>
        <p:nvPicPr>
          <p:cNvPr id="5" name="Content Placeholder 4">
            <a:extLst>
              <a:ext uri="{FF2B5EF4-FFF2-40B4-BE49-F238E27FC236}">
                <a16:creationId xmlns:a16="http://schemas.microsoft.com/office/drawing/2014/main" id="{4850E1DF-BD41-4C66-83E5-C0C4BB08874C}"/>
              </a:ext>
            </a:extLst>
          </p:cNvPr>
          <p:cNvPicPr>
            <a:picLocks noGrp="1" noChangeAspect="1"/>
          </p:cNvPicPr>
          <p:nvPr>
            <p:ph idx="1"/>
          </p:nvPr>
        </p:nvPicPr>
        <p:blipFill>
          <a:blip r:embed="rId2"/>
          <a:stretch>
            <a:fillRect/>
          </a:stretch>
        </p:blipFill>
        <p:spPr>
          <a:xfrm>
            <a:off x="1543050" y="2176807"/>
            <a:ext cx="4552950" cy="2967472"/>
          </a:xfrm>
        </p:spPr>
      </p:pic>
      <p:sp>
        <p:nvSpPr>
          <p:cNvPr id="6" name="TextBox 5">
            <a:extLst>
              <a:ext uri="{FF2B5EF4-FFF2-40B4-BE49-F238E27FC236}">
                <a16:creationId xmlns:a16="http://schemas.microsoft.com/office/drawing/2014/main" id="{B55E31E0-2F1F-44BF-9864-E13607E30155}"/>
              </a:ext>
            </a:extLst>
          </p:cNvPr>
          <p:cNvSpPr txBox="1"/>
          <p:nvPr/>
        </p:nvSpPr>
        <p:spPr>
          <a:xfrm>
            <a:off x="6530340" y="2849880"/>
            <a:ext cx="4594860" cy="1367234"/>
          </a:xfrm>
          <a:prstGeom prst="rect">
            <a:avLst/>
          </a:prstGeom>
          <a:noFill/>
        </p:spPr>
        <p:txBody>
          <a:bodyPr wrap="square" rtlCol="0">
            <a:spAutoFit/>
          </a:bodyPr>
          <a:lstStyle/>
          <a:p>
            <a:pPr marL="228600">
              <a:lnSpc>
                <a:spcPct val="107000"/>
              </a:lnSpc>
              <a:spcAft>
                <a:spcPts val="800"/>
              </a:spcAft>
            </a:pPr>
            <a:r>
              <a:rPr lang="en-MY" sz="1800" dirty="0">
                <a:effectLst/>
                <a:latin typeface="Calibri" panose="020F0502020204030204" pitchFamily="34" charset="0"/>
                <a:ea typeface="Calibri" panose="020F0502020204030204" pitchFamily="34" charset="0"/>
                <a:cs typeface="Calibri" panose="020F0502020204030204" pitchFamily="34" charset="0"/>
              </a:rPr>
              <a:t>Graph 1 depicts the overall population of each state in Peninsular Malaysia. </a:t>
            </a:r>
          </a:p>
          <a:p>
            <a:pPr marL="228600">
              <a:lnSpc>
                <a:spcPct val="107000"/>
              </a:lnSpc>
              <a:spcAft>
                <a:spcPts val="800"/>
              </a:spcAft>
            </a:pPr>
            <a:r>
              <a:rPr lang="en-MY" sz="1800" dirty="0">
                <a:effectLst/>
                <a:latin typeface="Calibri" panose="020F0502020204030204" pitchFamily="34" charset="0"/>
                <a:ea typeface="Calibri" panose="020F0502020204030204" pitchFamily="34" charset="0"/>
                <a:cs typeface="Calibri" panose="020F0502020204030204" pitchFamily="34" charset="0"/>
              </a:rPr>
              <a:t>Selangor has the highest population and Perlis has the lowest population overall.</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122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3350-93D9-4680-A891-73E39DC894ED}"/>
              </a:ext>
            </a:extLst>
          </p:cNvPr>
          <p:cNvSpPr>
            <a:spLocks noGrp="1"/>
          </p:cNvSpPr>
          <p:nvPr>
            <p:ph type="title"/>
          </p:nvPr>
        </p:nvSpPr>
        <p:spPr/>
        <p:txBody>
          <a:bodyPr>
            <a:normAutofit/>
          </a:bodyPr>
          <a:lstStyle/>
          <a:p>
            <a:r>
              <a:rPr lang="en-MY" sz="3600" b="1" dirty="0"/>
              <a:t>iv) Number of Shopping Malls &amp; Gym</a:t>
            </a:r>
          </a:p>
        </p:txBody>
      </p:sp>
      <p:sp>
        <p:nvSpPr>
          <p:cNvPr id="3" name="Content Placeholder 2">
            <a:extLst>
              <a:ext uri="{FF2B5EF4-FFF2-40B4-BE49-F238E27FC236}">
                <a16:creationId xmlns:a16="http://schemas.microsoft.com/office/drawing/2014/main" id="{1EA672DD-F235-407B-BB34-01BFFFEBF2D1}"/>
              </a:ext>
            </a:extLst>
          </p:cNvPr>
          <p:cNvSpPr>
            <a:spLocks noGrp="1"/>
          </p:cNvSpPr>
          <p:nvPr>
            <p:ph sz="half" idx="1"/>
          </p:nvPr>
        </p:nvSpPr>
        <p:spPr/>
        <p:txBody>
          <a:bodyPr/>
          <a:lstStyle/>
          <a:p>
            <a:r>
              <a:rPr lang="en-MY" dirty="0"/>
              <a:t>Number of Shopping Malls</a:t>
            </a:r>
          </a:p>
          <a:p>
            <a:r>
              <a:rPr lang="en-MY" sz="1800" dirty="0">
                <a:effectLst/>
                <a:latin typeface="Calibri" panose="020F0502020204030204" pitchFamily="34" charset="0"/>
                <a:ea typeface="Calibri" panose="020F0502020204030204" pitchFamily="34" charset="0"/>
              </a:rPr>
              <a:t>The Foursquare API was used to collect information on the locations and number of shopping malls available in each district. </a:t>
            </a:r>
          </a:p>
        </p:txBody>
      </p:sp>
      <p:sp>
        <p:nvSpPr>
          <p:cNvPr id="4" name="Content Placeholder 3">
            <a:extLst>
              <a:ext uri="{FF2B5EF4-FFF2-40B4-BE49-F238E27FC236}">
                <a16:creationId xmlns:a16="http://schemas.microsoft.com/office/drawing/2014/main" id="{5909225D-ABDB-4252-8C81-4EEB4AF988B3}"/>
              </a:ext>
            </a:extLst>
          </p:cNvPr>
          <p:cNvSpPr>
            <a:spLocks noGrp="1"/>
          </p:cNvSpPr>
          <p:nvPr>
            <p:ph sz="half" idx="2"/>
          </p:nvPr>
        </p:nvSpPr>
        <p:spPr/>
        <p:txBody>
          <a:bodyPr/>
          <a:lstStyle/>
          <a:p>
            <a:r>
              <a:rPr lang="en-MY" dirty="0"/>
              <a:t> Number of Gyms</a:t>
            </a:r>
          </a:p>
          <a:p>
            <a:r>
              <a:rPr lang="en-MY" sz="1800" dirty="0">
                <a:effectLst/>
                <a:latin typeface="Calibri" panose="020F0502020204030204" pitchFamily="34" charset="0"/>
                <a:ea typeface="Calibri" panose="020F0502020204030204" pitchFamily="34" charset="0"/>
              </a:rPr>
              <a:t>The Foursquare API was used to collect information on the locations and number of shopping malls available in each district. </a:t>
            </a:r>
            <a:endParaRPr lang="en-MY" dirty="0"/>
          </a:p>
        </p:txBody>
      </p:sp>
    </p:spTree>
    <p:extLst>
      <p:ext uri="{BB962C8B-B14F-4D97-AF65-F5344CB8AC3E}">
        <p14:creationId xmlns:p14="http://schemas.microsoft.com/office/powerpoint/2010/main" val="256347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B7D0-8D8B-44D1-9DB3-4D5053E9AAB3}"/>
              </a:ext>
            </a:extLst>
          </p:cNvPr>
          <p:cNvSpPr>
            <a:spLocks noGrp="1"/>
          </p:cNvSpPr>
          <p:nvPr>
            <p:ph type="title"/>
          </p:nvPr>
        </p:nvSpPr>
        <p:spPr/>
        <p:txBody>
          <a:bodyPr/>
          <a:lstStyle/>
          <a:p>
            <a:r>
              <a:rPr lang="en-MY" sz="2800" b="1" dirty="0"/>
              <a:t>v) Mean </a:t>
            </a:r>
            <a:r>
              <a:rPr lang="en-MY" sz="3200" b="1" dirty="0"/>
              <a:t>and median income</a:t>
            </a:r>
          </a:p>
        </p:txBody>
      </p:sp>
      <p:sp>
        <p:nvSpPr>
          <p:cNvPr id="3" name="Content Placeholder 2">
            <a:extLst>
              <a:ext uri="{FF2B5EF4-FFF2-40B4-BE49-F238E27FC236}">
                <a16:creationId xmlns:a16="http://schemas.microsoft.com/office/drawing/2014/main" id="{99F89207-17A3-40EF-B16F-9ADC1FE81E99}"/>
              </a:ext>
            </a:extLst>
          </p:cNvPr>
          <p:cNvSpPr>
            <a:spLocks noGrp="1"/>
          </p:cNvSpPr>
          <p:nvPr>
            <p:ph sz="half" idx="1"/>
          </p:nvPr>
        </p:nvSpPr>
        <p:spPr>
          <a:xfrm>
            <a:off x="1630680" y="1798320"/>
            <a:ext cx="8488680" cy="4114800"/>
          </a:xfrm>
        </p:spPr>
        <p:txBody>
          <a:bodyPr>
            <a:normAutofit/>
          </a:bodyPr>
          <a:lstStyle/>
          <a:p>
            <a:r>
              <a:rPr lang="en-US" dirty="0"/>
              <a:t>Standard gym membership fees of gyms in </a:t>
            </a:r>
            <a:r>
              <a:rPr lang="en-US" dirty="0" err="1"/>
              <a:t>Klang</a:t>
            </a:r>
            <a:r>
              <a:rPr lang="en-US" dirty="0"/>
              <a:t> Valley is within MYR 90 to MYR 300 per month  </a:t>
            </a:r>
          </a:p>
          <a:p>
            <a:r>
              <a:rPr lang="en-US" dirty="0"/>
              <a:t>In 2019, the mean income in Malaysia was RM7,901 while Malaysia’s median income was RM5,873  </a:t>
            </a:r>
          </a:p>
          <a:p>
            <a:r>
              <a:rPr lang="en-US" dirty="0"/>
              <a:t>Median monthly household disposable income was RM5,116 in 2019, and mean monthly household disposable income was RM6,764. </a:t>
            </a:r>
          </a:p>
          <a:p>
            <a:r>
              <a:rPr lang="en-US" dirty="0"/>
              <a:t>The target customers are people who earn MYR 4000 and above. </a:t>
            </a:r>
            <a:endParaRPr lang="en-MY" dirty="0"/>
          </a:p>
        </p:txBody>
      </p:sp>
    </p:spTree>
    <p:extLst>
      <p:ext uri="{BB962C8B-B14F-4D97-AF65-F5344CB8AC3E}">
        <p14:creationId xmlns:p14="http://schemas.microsoft.com/office/powerpoint/2010/main" val="115166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0A6E-786A-4E48-BBE2-8AA96ECB2252}"/>
              </a:ext>
            </a:extLst>
          </p:cNvPr>
          <p:cNvSpPr>
            <a:spLocks noGrp="1"/>
          </p:cNvSpPr>
          <p:nvPr>
            <p:ph type="ctrTitle"/>
          </p:nvPr>
        </p:nvSpPr>
        <p:spPr/>
        <p:txBody>
          <a:bodyPr/>
          <a:lstStyle/>
          <a:p>
            <a:r>
              <a:rPr lang="en-MY" dirty="0"/>
              <a:t>methodology</a:t>
            </a:r>
          </a:p>
        </p:txBody>
      </p:sp>
      <p:sp>
        <p:nvSpPr>
          <p:cNvPr id="3" name="Subtitle 2">
            <a:extLst>
              <a:ext uri="{FF2B5EF4-FFF2-40B4-BE49-F238E27FC236}">
                <a16:creationId xmlns:a16="http://schemas.microsoft.com/office/drawing/2014/main" id="{94F22683-8DD5-44B0-BB12-69C097D1A34D}"/>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173108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F3BCFEF-55F6-4D92-A94A-BD1BDD8809AD}"/>
              </a:ext>
            </a:extLst>
          </p:cNvPr>
          <p:cNvGraphicFramePr/>
          <p:nvPr>
            <p:extLst>
              <p:ext uri="{D42A27DB-BD31-4B8C-83A1-F6EECF244321}">
                <p14:modId xmlns:p14="http://schemas.microsoft.com/office/powerpoint/2010/main" val="23738097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81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E731-EECE-44D2-BF37-339AE22C418B}"/>
              </a:ext>
            </a:extLst>
          </p:cNvPr>
          <p:cNvSpPr>
            <a:spLocks noGrp="1"/>
          </p:cNvSpPr>
          <p:nvPr>
            <p:ph type="title"/>
          </p:nvPr>
        </p:nvSpPr>
        <p:spPr/>
        <p:txBody>
          <a:bodyPr/>
          <a:lstStyle/>
          <a:p>
            <a:r>
              <a:rPr lang="en-MY" b="1" dirty="0"/>
              <a:t>Collecting and Preparing Data</a:t>
            </a:r>
            <a:br>
              <a:rPr lang="en-MY" dirty="0"/>
            </a:br>
            <a:endParaRPr lang="en-MY" dirty="0"/>
          </a:p>
        </p:txBody>
      </p:sp>
      <p:sp>
        <p:nvSpPr>
          <p:cNvPr id="3" name="TextBox 2">
            <a:extLst>
              <a:ext uri="{FF2B5EF4-FFF2-40B4-BE49-F238E27FC236}">
                <a16:creationId xmlns:a16="http://schemas.microsoft.com/office/drawing/2014/main" id="{8B88A7D8-1BFE-4B2C-8D08-512E70B91293}"/>
              </a:ext>
            </a:extLst>
          </p:cNvPr>
          <p:cNvSpPr txBox="1"/>
          <p:nvPr/>
        </p:nvSpPr>
        <p:spPr>
          <a:xfrm>
            <a:off x="1332689" y="1673157"/>
            <a:ext cx="10233498" cy="3693319"/>
          </a:xfrm>
          <a:prstGeom prst="rect">
            <a:avLst/>
          </a:prstGeom>
          <a:noFill/>
        </p:spPr>
        <p:txBody>
          <a:bodyPr wrap="square" rtlCol="0">
            <a:spAutoFit/>
          </a:bodyPr>
          <a:lstStyle/>
          <a:p>
            <a:r>
              <a:rPr lang="en-US" dirty="0" err="1"/>
              <a:t>i</a:t>
            </a:r>
            <a:r>
              <a:rPr lang="en-US" dirty="0"/>
              <a:t>) The district names were extracted from a Wikipedia page, List Of Districts In Malaysia using the </a:t>
            </a:r>
            <a:r>
              <a:rPr lang="en-US" dirty="0" err="1"/>
              <a:t>BeautifulSoup</a:t>
            </a:r>
            <a:r>
              <a:rPr lang="en-US" dirty="0"/>
              <a:t> and request library. The URL of the website was parsed into the </a:t>
            </a:r>
            <a:r>
              <a:rPr lang="en-US" dirty="0" err="1"/>
              <a:t>request.get</a:t>
            </a:r>
            <a:r>
              <a:rPr lang="en-US" dirty="0"/>
              <a:t>() function</a:t>
            </a:r>
          </a:p>
          <a:p>
            <a:endParaRPr lang="en-US" dirty="0"/>
          </a:p>
          <a:p>
            <a:r>
              <a:rPr lang="en-US" dirty="0"/>
              <a:t>ii) The latitude and longitude values of each districts were obtained using the </a:t>
            </a:r>
            <a:r>
              <a:rPr lang="en-US" dirty="0" err="1"/>
              <a:t>GeoPy</a:t>
            </a:r>
            <a:r>
              <a:rPr lang="en-US" dirty="0"/>
              <a:t> library and </a:t>
            </a:r>
            <a:r>
              <a:rPr lang="en-US" dirty="0" err="1"/>
              <a:t>Nominatim</a:t>
            </a:r>
            <a:r>
              <a:rPr lang="en-US" dirty="0"/>
              <a:t>. The latitude and longitude values were obtained by looping thru the district name </a:t>
            </a:r>
            <a:r>
              <a:rPr lang="en-US" dirty="0" err="1"/>
              <a:t>dataframe</a:t>
            </a:r>
            <a:r>
              <a:rPr lang="en-US" dirty="0"/>
              <a:t> </a:t>
            </a:r>
          </a:p>
          <a:p>
            <a:endParaRPr lang="en-US" dirty="0"/>
          </a:p>
          <a:p>
            <a:r>
              <a:rPr lang="en-US" dirty="0"/>
              <a:t>iii) The age, population and income data were extracted from various websites and stored in a file together with the district’s names and latitude and longitude values</a:t>
            </a:r>
          </a:p>
          <a:p>
            <a:endParaRPr lang="en-MY" dirty="0"/>
          </a:p>
          <a:p>
            <a:r>
              <a:rPr lang="en-MY" dirty="0"/>
              <a:t>iv) </a:t>
            </a:r>
            <a:r>
              <a:rPr lang="en-US" dirty="0"/>
              <a:t>vi)	The Foursquare API was used to request a search of id category “gym” within radius of 30000m. The same was repeated for id category “shopping mall”</a:t>
            </a:r>
            <a:endParaRPr lang="en-MY" dirty="0"/>
          </a:p>
        </p:txBody>
      </p:sp>
    </p:spTree>
    <p:extLst>
      <p:ext uri="{BB962C8B-B14F-4D97-AF65-F5344CB8AC3E}">
        <p14:creationId xmlns:p14="http://schemas.microsoft.com/office/powerpoint/2010/main" val="16245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A242-2D21-49A9-80D7-1A4C1CCF21FE}"/>
              </a:ext>
            </a:extLst>
          </p:cNvPr>
          <p:cNvSpPr>
            <a:spLocks noGrp="1"/>
          </p:cNvSpPr>
          <p:nvPr>
            <p:ph type="title"/>
          </p:nvPr>
        </p:nvSpPr>
        <p:spPr>
          <a:xfrm>
            <a:off x="1066800" y="749598"/>
            <a:ext cx="10058400" cy="1371600"/>
          </a:xfrm>
        </p:spPr>
        <p:txBody>
          <a:bodyPr>
            <a:normAutofit fontScale="90000"/>
          </a:bodyPr>
          <a:lstStyle/>
          <a:p>
            <a:r>
              <a:rPr lang="en-MY" b="1" dirty="0"/>
              <a:t>Exploratory Data Analysis and Inferential Statistic Testing</a:t>
            </a:r>
            <a:br>
              <a:rPr lang="en-MY" dirty="0"/>
            </a:br>
            <a:endParaRPr lang="en-MY" dirty="0"/>
          </a:p>
        </p:txBody>
      </p:sp>
      <p:sp>
        <p:nvSpPr>
          <p:cNvPr id="3" name="TextBox 2">
            <a:extLst>
              <a:ext uri="{FF2B5EF4-FFF2-40B4-BE49-F238E27FC236}">
                <a16:creationId xmlns:a16="http://schemas.microsoft.com/office/drawing/2014/main" id="{1F617D3F-BAD7-4DD5-A204-27026AD4C5F2}"/>
              </a:ext>
            </a:extLst>
          </p:cNvPr>
          <p:cNvSpPr txBox="1"/>
          <p:nvPr/>
        </p:nvSpPr>
        <p:spPr>
          <a:xfrm>
            <a:off x="1147864" y="2121198"/>
            <a:ext cx="9562289" cy="2862322"/>
          </a:xfrm>
          <a:prstGeom prst="rect">
            <a:avLst/>
          </a:prstGeom>
          <a:noFill/>
        </p:spPr>
        <p:txBody>
          <a:bodyPr wrap="square" rtlCol="0">
            <a:spAutoFit/>
          </a:bodyPr>
          <a:lstStyle/>
          <a:p>
            <a:pPr marL="400050" indent="-400050">
              <a:buAutoNum type="romanLcParenR"/>
            </a:pPr>
            <a:r>
              <a:rPr lang="en-US" dirty="0"/>
              <a:t>The number of gyms does not depend on the population. Number of gyms is 50 or more for districts with population of 250000 or more in general</a:t>
            </a:r>
          </a:p>
          <a:p>
            <a:pPr marL="400050" indent="-400050">
              <a:buAutoNum type="romanLcParenR"/>
            </a:pPr>
            <a:endParaRPr lang="en-US" dirty="0"/>
          </a:p>
          <a:p>
            <a:pPr marL="400050" indent="-400050">
              <a:buAutoNum type="romanLcParenR"/>
            </a:pPr>
            <a:r>
              <a:rPr lang="en-US" dirty="0"/>
              <a:t>No direct relationship between median income and number of gyms</a:t>
            </a:r>
          </a:p>
          <a:p>
            <a:pPr marL="400050" indent="-400050">
              <a:buAutoNum type="romanLcParenR"/>
            </a:pPr>
            <a:endParaRPr lang="en-US" dirty="0"/>
          </a:p>
          <a:p>
            <a:pPr marL="400050" indent="-400050">
              <a:buAutoNum type="romanLcParenR"/>
            </a:pPr>
            <a:r>
              <a:rPr lang="en-US" dirty="0"/>
              <a:t>No direct relationship between mean income and number of gyms. </a:t>
            </a:r>
          </a:p>
          <a:p>
            <a:pPr marL="400050" indent="-400050">
              <a:buAutoNum type="romanLcParenR"/>
            </a:pPr>
            <a:endParaRPr lang="en-US" dirty="0"/>
          </a:p>
          <a:p>
            <a:pPr marL="400050" indent="-400050">
              <a:buAutoNum type="romanLcParenR"/>
            </a:pPr>
            <a:r>
              <a:rPr lang="en-US" dirty="0"/>
              <a:t>The number gyms increase as the number of shopping mall increases</a:t>
            </a:r>
          </a:p>
          <a:p>
            <a:pPr marL="400050" indent="-400050">
              <a:buAutoNum type="romanLcParenR"/>
            </a:pPr>
            <a:endParaRPr lang="en-US" dirty="0"/>
          </a:p>
          <a:p>
            <a:pPr marL="400050" indent="-400050">
              <a:buAutoNum type="romanLcParenR"/>
            </a:pPr>
            <a:endParaRPr lang="en-MY" dirty="0"/>
          </a:p>
        </p:txBody>
      </p:sp>
    </p:spTree>
    <p:extLst>
      <p:ext uri="{BB962C8B-B14F-4D97-AF65-F5344CB8AC3E}">
        <p14:creationId xmlns:p14="http://schemas.microsoft.com/office/powerpoint/2010/main" val="138473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67E4-0FF5-44C1-A8C9-96F5D824D49E}"/>
              </a:ext>
            </a:extLst>
          </p:cNvPr>
          <p:cNvSpPr>
            <a:spLocks noGrp="1"/>
          </p:cNvSpPr>
          <p:nvPr>
            <p:ph type="title"/>
          </p:nvPr>
        </p:nvSpPr>
        <p:spPr>
          <a:xfrm>
            <a:off x="1066800" y="642594"/>
            <a:ext cx="10314562" cy="2275704"/>
          </a:xfrm>
        </p:spPr>
        <p:txBody>
          <a:bodyPr>
            <a:normAutofit/>
          </a:bodyPr>
          <a:lstStyle/>
          <a:p>
            <a:r>
              <a:rPr lang="en-MY" sz="2400" dirty="0">
                <a:effectLst/>
                <a:latin typeface="Calibri" panose="020F0502020204030204" pitchFamily="34" charset="0"/>
                <a:ea typeface="Calibri" panose="020F0502020204030204" pitchFamily="34" charset="0"/>
                <a:cs typeface="Times New Roman" panose="02020603050405020304" pitchFamily="18" charset="0"/>
              </a:rPr>
              <a:t>Pearson Corelation Coefficient Calculation was also calculated to determine the correlation between the number of gyms and the other variables. Results are tabulated in the Table 4 below:</a:t>
            </a:r>
            <a:br>
              <a:rPr lang="en-MY" sz="2400" dirty="0">
                <a:effectLst/>
                <a:latin typeface="Calibri" panose="020F0502020204030204" pitchFamily="34" charset="0"/>
                <a:ea typeface="Calibri" panose="020F0502020204030204" pitchFamily="34" charset="0"/>
                <a:cs typeface="Times New Roman" panose="02020603050405020304" pitchFamily="18" charset="0"/>
              </a:rPr>
            </a:br>
            <a:endParaRPr lang="en-MY" sz="2400" dirty="0"/>
          </a:p>
        </p:txBody>
      </p:sp>
      <p:pic>
        <p:nvPicPr>
          <p:cNvPr id="4" name="Picture 3">
            <a:extLst>
              <a:ext uri="{FF2B5EF4-FFF2-40B4-BE49-F238E27FC236}">
                <a16:creationId xmlns:a16="http://schemas.microsoft.com/office/drawing/2014/main" id="{E996EBBF-3DF5-4083-A57B-3B3B95B4912B}"/>
              </a:ext>
            </a:extLst>
          </p:cNvPr>
          <p:cNvPicPr>
            <a:picLocks noChangeAspect="1"/>
          </p:cNvPicPr>
          <p:nvPr/>
        </p:nvPicPr>
        <p:blipFill>
          <a:blip r:embed="rId2"/>
          <a:stretch>
            <a:fillRect/>
          </a:stretch>
        </p:blipFill>
        <p:spPr>
          <a:xfrm>
            <a:off x="2543215" y="2591285"/>
            <a:ext cx="6684743" cy="2904841"/>
          </a:xfrm>
          <a:prstGeom prst="rect">
            <a:avLst/>
          </a:prstGeom>
        </p:spPr>
      </p:pic>
    </p:spTree>
    <p:extLst>
      <p:ext uri="{BB962C8B-B14F-4D97-AF65-F5344CB8AC3E}">
        <p14:creationId xmlns:p14="http://schemas.microsoft.com/office/powerpoint/2010/main" val="76742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378E-D26F-4B07-84B3-4EA8231FF423}"/>
              </a:ext>
            </a:extLst>
          </p:cNvPr>
          <p:cNvSpPr>
            <a:spLocks noGrp="1"/>
          </p:cNvSpPr>
          <p:nvPr>
            <p:ph type="ctrTitle"/>
          </p:nvPr>
        </p:nvSpPr>
        <p:spPr/>
        <p:txBody>
          <a:bodyPr/>
          <a:lstStyle/>
          <a:p>
            <a:r>
              <a:rPr lang="en-MY" dirty="0"/>
              <a:t>Introduction</a:t>
            </a:r>
          </a:p>
        </p:txBody>
      </p:sp>
      <p:sp>
        <p:nvSpPr>
          <p:cNvPr id="3" name="Subtitle 2">
            <a:extLst>
              <a:ext uri="{FF2B5EF4-FFF2-40B4-BE49-F238E27FC236}">
                <a16:creationId xmlns:a16="http://schemas.microsoft.com/office/drawing/2014/main" id="{B02FA482-C471-4F50-98D5-EDECEDDFE19A}"/>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997202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763A-0392-432B-95BC-3B5D357501EF}"/>
              </a:ext>
            </a:extLst>
          </p:cNvPr>
          <p:cNvSpPr>
            <a:spLocks noGrp="1"/>
          </p:cNvSpPr>
          <p:nvPr>
            <p:ph type="title"/>
          </p:nvPr>
        </p:nvSpPr>
        <p:spPr/>
        <p:txBody>
          <a:bodyPr/>
          <a:lstStyle/>
          <a:p>
            <a:r>
              <a:rPr lang="en-MY" b="1" dirty="0">
                <a:effectLst/>
                <a:latin typeface="Calibri" panose="020F0502020204030204" pitchFamily="34" charset="0"/>
                <a:ea typeface="Calibri" panose="020F0502020204030204" pitchFamily="34" charset="0"/>
                <a:cs typeface="Times New Roman" panose="02020603050405020304" pitchFamily="18" charset="0"/>
              </a:rPr>
              <a:t>Clustering Using K-Means Clustering</a:t>
            </a:r>
            <a:br>
              <a:rPr lang="en-MY" dirty="0">
                <a:effectLst/>
                <a:latin typeface="Calibri" panose="020F0502020204030204" pitchFamily="34" charset="0"/>
                <a:ea typeface="Calibri" panose="020F0502020204030204" pitchFamily="34" charset="0"/>
                <a:cs typeface="Times New Roman" panose="02020603050405020304" pitchFamily="18" charset="0"/>
              </a:rPr>
            </a:br>
            <a:endParaRPr lang="en-MY" dirty="0"/>
          </a:p>
        </p:txBody>
      </p:sp>
      <p:sp>
        <p:nvSpPr>
          <p:cNvPr id="3" name="Content Placeholder 2">
            <a:extLst>
              <a:ext uri="{FF2B5EF4-FFF2-40B4-BE49-F238E27FC236}">
                <a16:creationId xmlns:a16="http://schemas.microsoft.com/office/drawing/2014/main" id="{48F29317-A887-4694-9600-45AF1263C769}"/>
              </a:ext>
            </a:extLst>
          </p:cNvPr>
          <p:cNvSpPr>
            <a:spLocks noGrp="1"/>
          </p:cNvSpPr>
          <p:nvPr>
            <p:ph idx="1"/>
          </p:nvPr>
        </p:nvSpPr>
        <p:spPr/>
        <p:txBody>
          <a:bodyPr>
            <a:normAutofit/>
          </a:bodyPr>
          <a:lstStyle/>
          <a:p>
            <a:r>
              <a:rPr lang="en-US" sz="1800" dirty="0"/>
              <a:t>The machine learning method K-Means Clustering were used to cluster the 84 districts in to 7 different cluster group. Each cluster was labelled. </a:t>
            </a:r>
          </a:p>
          <a:p>
            <a:r>
              <a:rPr lang="en-US" sz="1800" dirty="0"/>
              <a:t>The most suitable districts to open new gym branches based on the criteria discussed in the Discussion of background section could be determined based on the characteristics of the districts in the clusters. </a:t>
            </a:r>
          </a:p>
          <a:p>
            <a:r>
              <a:rPr lang="en-US" sz="1800" dirty="0"/>
              <a:t>The clusters are mapped using Folium to visualize the clusters</a:t>
            </a:r>
            <a:endParaRPr lang="en-MY" sz="1800" dirty="0"/>
          </a:p>
        </p:txBody>
      </p:sp>
    </p:spTree>
    <p:extLst>
      <p:ext uri="{BB962C8B-B14F-4D97-AF65-F5344CB8AC3E}">
        <p14:creationId xmlns:p14="http://schemas.microsoft.com/office/powerpoint/2010/main" val="160254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CF0C-72F3-4AF1-B23D-A018922F9375}"/>
              </a:ext>
            </a:extLst>
          </p:cNvPr>
          <p:cNvSpPr>
            <a:spLocks noGrp="1"/>
          </p:cNvSpPr>
          <p:nvPr>
            <p:ph type="ctrTitle"/>
          </p:nvPr>
        </p:nvSpPr>
        <p:spPr/>
        <p:txBody>
          <a:bodyPr/>
          <a:lstStyle/>
          <a:p>
            <a:r>
              <a:rPr lang="en-MY" dirty="0"/>
              <a:t>results</a:t>
            </a:r>
          </a:p>
        </p:txBody>
      </p:sp>
      <p:sp>
        <p:nvSpPr>
          <p:cNvPr id="3" name="Subtitle 2">
            <a:extLst>
              <a:ext uri="{FF2B5EF4-FFF2-40B4-BE49-F238E27FC236}">
                <a16:creationId xmlns:a16="http://schemas.microsoft.com/office/drawing/2014/main" id="{0B467322-A3A4-4A0C-8B4F-AA5CDE390C7A}"/>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73773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518B5F-5EAD-4F13-A2B0-F6F50A6ECAFE}"/>
              </a:ext>
            </a:extLst>
          </p:cNvPr>
          <p:cNvSpPr txBox="1"/>
          <p:nvPr/>
        </p:nvSpPr>
        <p:spPr>
          <a:xfrm>
            <a:off x="749030" y="943583"/>
            <a:ext cx="10904706" cy="5078313"/>
          </a:xfrm>
          <a:prstGeom prst="rect">
            <a:avLst/>
          </a:prstGeom>
          <a:noFill/>
        </p:spPr>
        <p:txBody>
          <a:bodyPr wrap="square" rtlCol="0">
            <a:spAutoFit/>
          </a:bodyPr>
          <a:lstStyle/>
          <a:p>
            <a:pPr marL="342900" indent="-342900">
              <a:buAutoNum type="arabicPeriod"/>
            </a:pPr>
            <a:r>
              <a:rPr lang="en-US" dirty="0">
                <a:ea typeface="Calibri" panose="020F0502020204030204" pitchFamily="34" charset="0"/>
                <a:cs typeface="Times New Roman" panose="02020603050405020304" pitchFamily="18" charset="0"/>
              </a:rPr>
              <a:t>The districts in Cluster 0 generally have low population with close to 100000 residents per district, low median and mean income per month, low total number of shopping malls, low total number of existing gyms, the majority of residents are within the age group of 0 to 29 years old.</a:t>
            </a: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r>
              <a:rPr lang="en-US" dirty="0">
                <a:ea typeface="Calibri" panose="020F0502020204030204" pitchFamily="34" charset="0"/>
                <a:cs typeface="Times New Roman" panose="02020603050405020304" pitchFamily="18" charset="0"/>
              </a:rPr>
              <a:t>The districts in Cluster 1 generally have medium level population with more than 100000 residents per district, low median and mean income per month, high total number of shopping malls, high total number of existing gyms, the majority of residents are within the age group of 0 to 29 years old. </a:t>
            </a: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r>
              <a:rPr lang="en-US" dirty="0">
                <a:ea typeface="Calibri" panose="020F0502020204030204" pitchFamily="34" charset="0"/>
                <a:cs typeface="Times New Roman" panose="02020603050405020304" pitchFamily="18" charset="0"/>
              </a:rPr>
              <a:t>The districts in Cluster 2 generally have high population with more than 100000 residents per district, high median and mean income per month, high total number of shopping malls, high total number of existing gyms, the majority of residents are within the age group of 20 to 39 years old</a:t>
            </a: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635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9E48B-9D4B-4BF0-A4AE-C2DFAC08E327}"/>
              </a:ext>
            </a:extLst>
          </p:cNvPr>
          <p:cNvSpPr txBox="1"/>
          <p:nvPr/>
        </p:nvSpPr>
        <p:spPr>
          <a:xfrm>
            <a:off x="768485" y="982494"/>
            <a:ext cx="10655030" cy="4524315"/>
          </a:xfrm>
          <a:prstGeom prst="rect">
            <a:avLst/>
          </a:prstGeom>
          <a:noFill/>
        </p:spPr>
        <p:txBody>
          <a:bodyPr wrap="square" rtlCol="0">
            <a:spAutoFit/>
          </a:bodyPr>
          <a:lstStyle/>
          <a:p>
            <a:r>
              <a:rPr lang="en-US" dirty="0"/>
              <a:t>4. The districts in Cluster 3 generally have low population with close to 100000 residents per district, medium level median and mean income per month, medium level total number of shopping malls, medium level total number of existing gyms, the majority of residents are within the age group of 0 to 29 years old.</a:t>
            </a:r>
          </a:p>
          <a:p>
            <a:endParaRPr lang="en-US" dirty="0"/>
          </a:p>
          <a:p>
            <a:r>
              <a:rPr lang="en-US" dirty="0"/>
              <a:t>5. The districts in Cluster 4 generally have medium level population with more than 100000 residents per district, medium level median and mean income per month, high total number of shopping malls, medium level total number of existing gyms, the majority of residents are within the age group of 10 to 39 years old.</a:t>
            </a:r>
          </a:p>
          <a:p>
            <a:endParaRPr lang="en-US" dirty="0"/>
          </a:p>
          <a:p>
            <a:r>
              <a:rPr lang="en-US" dirty="0"/>
              <a:t>6. The districts in Cluster 5 generally have high level population with more than 100000 residents per district, medium level median and mean income per month, high total number of shopping malls, high total number of existing gyms, the majority of residents are within the age group of 20 to 49 years old </a:t>
            </a:r>
          </a:p>
          <a:p>
            <a:endParaRPr lang="en-US" dirty="0"/>
          </a:p>
          <a:p>
            <a:endParaRPr lang="en-MY" dirty="0"/>
          </a:p>
        </p:txBody>
      </p:sp>
    </p:spTree>
    <p:extLst>
      <p:ext uri="{BB962C8B-B14F-4D97-AF65-F5344CB8AC3E}">
        <p14:creationId xmlns:p14="http://schemas.microsoft.com/office/powerpoint/2010/main" val="254476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13A6F-F9ED-42FB-8208-CAB4B0BBA82E}"/>
              </a:ext>
            </a:extLst>
          </p:cNvPr>
          <p:cNvSpPr txBox="1"/>
          <p:nvPr/>
        </p:nvSpPr>
        <p:spPr>
          <a:xfrm>
            <a:off x="953310" y="1284051"/>
            <a:ext cx="10145949" cy="1200329"/>
          </a:xfrm>
          <a:prstGeom prst="rect">
            <a:avLst/>
          </a:prstGeom>
          <a:noFill/>
        </p:spPr>
        <p:txBody>
          <a:bodyPr wrap="square" rtlCol="0">
            <a:spAutoFit/>
          </a:bodyPr>
          <a:lstStyle/>
          <a:p>
            <a:r>
              <a:rPr lang="en-MY" dirty="0"/>
              <a:t>7. </a:t>
            </a:r>
            <a:r>
              <a:rPr lang="en-US" dirty="0"/>
              <a:t>The districts in Cluster 6 generally have high level population with more than 100000 residents per district, medium level median and mean income per month, high total number of shopping malls, high total number of existing gyms, the majority of residents are within the age group of 0 to 29 years old.</a:t>
            </a:r>
            <a:endParaRPr lang="en-MY" dirty="0"/>
          </a:p>
        </p:txBody>
      </p:sp>
    </p:spTree>
    <p:extLst>
      <p:ext uri="{BB962C8B-B14F-4D97-AF65-F5344CB8AC3E}">
        <p14:creationId xmlns:p14="http://schemas.microsoft.com/office/powerpoint/2010/main" val="2927326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3B70-A53D-4BD2-B426-9EC9F8A82088}"/>
              </a:ext>
            </a:extLst>
          </p:cNvPr>
          <p:cNvSpPr>
            <a:spLocks noGrp="1"/>
          </p:cNvSpPr>
          <p:nvPr>
            <p:ph type="title"/>
          </p:nvPr>
        </p:nvSpPr>
        <p:spPr/>
        <p:txBody>
          <a:bodyPr/>
          <a:lstStyle/>
          <a:p>
            <a:r>
              <a:rPr lang="en-MY" dirty="0"/>
              <a:t>Map of Clusters</a:t>
            </a:r>
          </a:p>
        </p:txBody>
      </p:sp>
      <p:pic>
        <p:nvPicPr>
          <p:cNvPr id="5" name="Content Placeholder 4">
            <a:extLst>
              <a:ext uri="{FF2B5EF4-FFF2-40B4-BE49-F238E27FC236}">
                <a16:creationId xmlns:a16="http://schemas.microsoft.com/office/drawing/2014/main" id="{2ABE3DBA-89D2-4275-9EDA-52036261E0C8}"/>
              </a:ext>
            </a:extLst>
          </p:cNvPr>
          <p:cNvPicPr>
            <a:picLocks noGrp="1" noChangeAspect="1"/>
          </p:cNvPicPr>
          <p:nvPr>
            <p:ph idx="1"/>
          </p:nvPr>
        </p:nvPicPr>
        <p:blipFill>
          <a:blip r:embed="rId2"/>
          <a:stretch>
            <a:fillRect/>
          </a:stretch>
        </p:blipFill>
        <p:spPr>
          <a:xfrm>
            <a:off x="1752339" y="848241"/>
            <a:ext cx="4833655" cy="5699974"/>
          </a:xfrm>
          <a:prstGeom prst="rect">
            <a:avLst/>
          </a:prstGeom>
        </p:spPr>
      </p:pic>
      <p:sp>
        <p:nvSpPr>
          <p:cNvPr id="4" name="Text Placeholder 3">
            <a:extLst>
              <a:ext uri="{FF2B5EF4-FFF2-40B4-BE49-F238E27FC236}">
                <a16:creationId xmlns:a16="http://schemas.microsoft.com/office/drawing/2014/main" id="{40DD97A1-5F6B-45FF-A8A2-F9A348B25A3E}"/>
              </a:ext>
            </a:extLst>
          </p:cNvPr>
          <p:cNvSpPr>
            <a:spLocks noGrp="1"/>
          </p:cNvSpPr>
          <p:nvPr>
            <p:ph type="body" sz="half" idx="2"/>
          </p:nvPr>
        </p:nvSpPr>
        <p:spPr/>
        <p:txBody>
          <a:bodyPr/>
          <a:lstStyle/>
          <a:p>
            <a:endParaRPr lang="en-MY"/>
          </a:p>
        </p:txBody>
      </p:sp>
    </p:spTree>
    <p:extLst>
      <p:ext uri="{BB962C8B-B14F-4D97-AF65-F5344CB8AC3E}">
        <p14:creationId xmlns:p14="http://schemas.microsoft.com/office/powerpoint/2010/main" val="316561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EA74-0D16-435B-966C-A55727131DDF}"/>
              </a:ext>
            </a:extLst>
          </p:cNvPr>
          <p:cNvSpPr>
            <a:spLocks noGrp="1"/>
          </p:cNvSpPr>
          <p:nvPr>
            <p:ph type="ctrTitle"/>
          </p:nvPr>
        </p:nvSpPr>
        <p:spPr/>
        <p:txBody>
          <a:bodyPr/>
          <a:lstStyle/>
          <a:p>
            <a:r>
              <a:rPr lang="en-MY" dirty="0"/>
              <a:t>Conclusion</a:t>
            </a:r>
          </a:p>
        </p:txBody>
      </p:sp>
      <p:sp>
        <p:nvSpPr>
          <p:cNvPr id="3" name="Subtitle 2">
            <a:extLst>
              <a:ext uri="{FF2B5EF4-FFF2-40B4-BE49-F238E27FC236}">
                <a16:creationId xmlns:a16="http://schemas.microsoft.com/office/drawing/2014/main" id="{BC2C48BC-C7C3-4F3C-8C68-5C15834FDB29}"/>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1007526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603F524-D232-4370-8095-0DAF1C5F0D57}"/>
              </a:ext>
            </a:extLst>
          </p:cNvPr>
          <p:cNvGraphicFramePr/>
          <p:nvPr>
            <p:extLst>
              <p:ext uri="{D42A27DB-BD31-4B8C-83A1-F6EECF244321}">
                <p14:modId xmlns:p14="http://schemas.microsoft.com/office/powerpoint/2010/main" val="4217181468"/>
              </p:ext>
            </p:extLst>
          </p:nvPr>
        </p:nvGraphicFramePr>
        <p:xfrm>
          <a:off x="2840855" y="1944209"/>
          <a:ext cx="9774313" cy="3195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00002EC-EFA3-4559-A14F-328630C733AF}"/>
              </a:ext>
            </a:extLst>
          </p:cNvPr>
          <p:cNvGraphicFramePr/>
          <p:nvPr>
            <p:extLst>
              <p:ext uri="{D42A27DB-BD31-4B8C-83A1-F6EECF244321}">
                <p14:modId xmlns:p14="http://schemas.microsoft.com/office/powerpoint/2010/main" val="2249184521"/>
              </p:ext>
            </p:extLst>
          </p:nvPr>
        </p:nvGraphicFramePr>
        <p:xfrm>
          <a:off x="995423" y="233529"/>
          <a:ext cx="10394065" cy="61904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1398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53535E4-5A52-46FC-81D5-F185C1571A73}"/>
              </a:ext>
            </a:extLst>
          </p:cNvPr>
          <p:cNvGraphicFramePr/>
          <p:nvPr>
            <p:extLst>
              <p:ext uri="{D42A27DB-BD31-4B8C-83A1-F6EECF244321}">
                <p14:modId xmlns:p14="http://schemas.microsoft.com/office/powerpoint/2010/main" val="1176796834"/>
              </p:ext>
            </p:extLst>
          </p:nvPr>
        </p:nvGraphicFramePr>
        <p:xfrm>
          <a:off x="2731624" y="1342663"/>
          <a:ext cx="7428375" cy="4795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68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739C80E-A6D0-4D8E-9AB1-C9BEBF9E19C7}"/>
              </a:ext>
            </a:extLst>
          </p:cNvPr>
          <p:cNvGraphicFramePr/>
          <p:nvPr>
            <p:extLst>
              <p:ext uri="{D42A27DB-BD31-4B8C-83A1-F6EECF244321}">
                <p14:modId xmlns:p14="http://schemas.microsoft.com/office/powerpoint/2010/main" val="4204677680"/>
              </p:ext>
            </p:extLst>
          </p:nvPr>
        </p:nvGraphicFramePr>
        <p:xfrm>
          <a:off x="2176533" y="1007702"/>
          <a:ext cx="7838933" cy="484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06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2C03-658E-438A-8E57-52DFD7BE772C}"/>
              </a:ext>
            </a:extLst>
          </p:cNvPr>
          <p:cNvSpPr>
            <a:spLocks noGrp="1"/>
          </p:cNvSpPr>
          <p:nvPr>
            <p:ph type="ctrTitle"/>
          </p:nvPr>
        </p:nvSpPr>
        <p:spPr/>
        <p:txBody>
          <a:bodyPr/>
          <a:lstStyle/>
          <a:p>
            <a:r>
              <a:rPr lang="en-MY" dirty="0"/>
              <a:t>Business problem</a:t>
            </a:r>
          </a:p>
        </p:txBody>
      </p:sp>
      <p:sp>
        <p:nvSpPr>
          <p:cNvPr id="3" name="Subtitle 2">
            <a:extLst>
              <a:ext uri="{FF2B5EF4-FFF2-40B4-BE49-F238E27FC236}">
                <a16:creationId xmlns:a16="http://schemas.microsoft.com/office/drawing/2014/main" id="{AC2B4B76-78FF-4D21-A133-680DFAB5325D}"/>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09858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E2A2EC-6A8B-4F91-8AA4-BB6765A802ED}"/>
              </a:ext>
            </a:extLst>
          </p:cNvPr>
          <p:cNvGraphicFramePr/>
          <p:nvPr>
            <p:extLst>
              <p:ext uri="{D42A27DB-BD31-4B8C-83A1-F6EECF244321}">
                <p14:modId xmlns:p14="http://schemas.microsoft.com/office/powerpoint/2010/main" val="1928281931"/>
              </p:ext>
            </p:extLst>
          </p:nvPr>
        </p:nvGraphicFramePr>
        <p:xfrm>
          <a:off x="2133600" y="769620"/>
          <a:ext cx="8026400" cy="53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30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67EA-6FA2-4A73-AC12-C1E7BC2DEFC6}"/>
              </a:ext>
            </a:extLst>
          </p:cNvPr>
          <p:cNvSpPr>
            <a:spLocks noGrp="1"/>
          </p:cNvSpPr>
          <p:nvPr>
            <p:ph type="ctrTitle"/>
          </p:nvPr>
        </p:nvSpPr>
        <p:spPr/>
        <p:txBody>
          <a:bodyPr/>
          <a:lstStyle/>
          <a:p>
            <a:r>
              <a:rPr lang="en-MY" dirty="0"/>
              <a:t>Problem statement</a:t>
            </a:r>
          </a:p>
        </p:txBody>
      </p:sp>
      <p:sp>
        <p:nvSpPr>
          <p:cNvPr id="3" name="Subtitle 2">
            <a:extLst>
              <a:ext uri="{FF2B5EF4-FFF2-40B4-BE49-F238E27FC236}">
                <a16:creationId xmlns:a16="http://schemas.microsoft.com/office/drawing/2014/main" id="{082E9429-810A-445E-BF0E-4C87DC3661BF}"/>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5483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E2A4E14-044F-4EC6-9ED5-89490D1D9D78}"/>
              </a:ext>
            </a:extLst>
          </p:cNvPr>
          <p:cNvGraphicFramePr/>
          <p:nvPr>
            <p:extLst>
              <p:ext uri="{D42A27DB-BD31-4B8C-83A1-F6EECF244321}">
                <p14:modId xmlns:p14="http://schemas.microsoft.com/office/powerpoint/2010/main" val="3172641698"/>
              </p:ext>
            </p:extLst>
          </p:nvPr>
        </p:nvGraphicFramePr>
        <p:xfrm>
          <a:off x="2146300" y="6282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49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64F7-D716-47B3-8E06-E3365F88EBF1}"/>
              </a:ext>
            </a:extLst>
          </p:cNvPr>
          <p:cNvSpPr>
            <a:spLocks noGrp="1"/>
          </p:cNvSpPr>
          <p:nvPr>
            <p:ph type="ctrTitle"/>
          </p:nvPr>
        </p:nvSpPr>
        <p:spPr/>
        <p:txBody>
          <a:bodyPr/>
          <a:lstStyle/>
          <a:p>
            <a:r>
              <a:rPr lang="en-MY" dirty="0"/>
              <a:t>Data</a:t>
            </a:r>
          </a:p>
        </p:txBody>
      </p:sp>
      <p:sp>
        <p:nvSpPr>
          <p:cNvPr id="3" name="Subtitle 2">
            <a:extLst>
              <a:ext uri="{FF2B5EF4-FFF2-40B4-BE49-F238E27FC236}">
                <a16:creationId xmlns:a16="http://schemas.microsoft.com/office/drawing/2014/main" id="{753EB90C-3A9A-44A3-8585-D334E5EC18B6}"/>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63667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69EB-D82E-48C9-A506-7EF40A6C33D0}"/>
              </a:ext>
            </a:extLst>
          </p:cNvPr>
          <p:cNvSpPr>
            <a:spLocks noGrp="1"/>
          </p:cNvSpPr>
          <p:nvPr>
            <p:ph type="title"/>
          </p:nvPr>
        </p:nvSpPr>
        <p:spPr>
          <a:xfrm>
            <a:off x="1024890" y="872067"/>
            <a:ext cx="10142220" cy="1041426"/>
          </a:xfrm>
        </p:spPr>
        <p:txBody>
          <a:bodyPr>
            <a:normAutofit/>
          </a:bodyPr>
          <a:lstStyle/>
          <a:p>
            <a:r>
              <a:rPr lang="en-MY" sz="3200" dirty="0">
                <a:effectLst/>
                <a:latin typeface="Calibri" panose="020F0502020204030204" pitchFamily="34" charset="0"/>
                <a:ea typeface="Calibri" panose="020F0502020204030204" pitchFamily="34" charset="0"/>
                <a:cs typeface="Times New Roman" panose="02020603050405020304" pitchFamily="18" charset="0"/>
              </a:rPr>
              <a:t>The main data required for this project are as follows:</a:t>
            </a:r>
            <a:br>
              <a:rPr lang="en-MY" sz="3200" dirty="0">
                <a:effectLst/>
                <a:latin typeface="Calibri" panose="020F0502020204030204" pitchFamily="34" charset="0"/>
                <a:ea typeface="Calibri" panose="020F0502020204030204" pitchFamily="34" charset="0"/>
                <a:cs typeface="Times New Roman" panose="02020603050405020304" pitchFamily="18" charset="0"/>
              </a:rPr>
            </a:br>
            <a:endParaRPr lang="en-MY" sz="3200" dirty="0"/>
          </a:p>
        </p:txBody>
      </p:sp>
      <p:graphicFrame>
        <p:nvGraphicFramePr>
          <p:cNvPr id="4" name="Diagram 3">
            <a:extLst>
              <a:ext uri="{FF2B5EF4-FFF2-40B4-BE49-F238E27FC236}">
                <a16:creationId xmlns:a16="http://schemas.microsoft.com/office/drawing/2014/main" id="{AE52FF18-4220-415E-AE0D-A96C55DBD87A}"/>
              </a:ext>
            </a:extLst>
          </p:cNvPr>
          <p:cNvGraphicFramePr/>
          <p:nvPr>
            <p:extLst>
              <p:ext uri="{D42A27DB-BD31-4B8C-83A1-F6EECF244321}">
                <p14:modId xmlns:p14="http://schemas.microsoft.com/office/powerpoint/2010/main" val="1174198445"/>
              </p:ext>
            </p:extLst>
          </p:nvPr>
        </p:nvGraphicFramePr>
        <p:xfrm>
          <a:off x="1554480" y="1493521"/>
          <a:ext cx="812546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234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{C4C27FA0-B820-4AEA-9C3A-E0057169766B}tf78438558_win32</Template>
  <TotalTime>548</TotalTime>
  <Words>1303</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Century Gothic</vt:lpstr>
      <vt:lpstr>Garamond</vt:lpstr>
      <vt:lpstr>SavonVTI</vt:lpstr>
      <vt:lpstr>      Identifying Ideal Districts in Malaysia for Establishing New Gym Branches Using K-means Clustering </vt:lpstr>
      <vt:lpstr>Introduction</vt:lpstr>
      <vt:lpstr>PowerPoint Presentation</vt:lpstr>
      <vt:lpstr>Business problem</vt:lpstr>
      <vt:lpstr>PowerPoint Presentation</vt:lpstr>
      <vt:lpstr>Problem statement</vt:lpstr>
      <vt:lpstr>PowerPoint Presentation</vt:lpstr>
      <vt:lpstr>Data</vt:lpstr>
      <vt:lpstr>The main data required for this project are as follows: </vt:lpstr>
      <vt:lpstr>Map of Peninsular Malaysia</vt:lpstr>
      <vt:lpstr>ii) Age of residents</vt:lpstr>
      <vt:lpstr>iii) Population data</vt:lpstr>
      <vt:lpstr>iv) Number of Shopping Malls &amp; Gym</vt:lpstr>
      <vt:lpstr>v) Mean and median income</vt:lpstr>
      <vt:lpstr>methodology</vt:lpstr>
      <vt:lpstr>PowerPoint Presentation</vt:lpstr>
      <vt:lpstr>Collecting and Preparing Data </vt:lpstr>
      <vt:lpstr>Exploratory Data Analysis and Inferential Statistic Testing </vt:lpstr>
      <vt:lpstr>Pearson Corelation Coefficient Calculation was also calculated to determine the correlation between the number of gyms and the other variables. Results are tabulated in the Table 4 below: </vt:lpstr>
      <vt:lpstr>Clustering Using K-Means Clustering </vt:lpstr>
      <vt:lpstr>results</vt:lpstr>
      <vt:lpstr>PowerPoint Presentation</vt:lpstr>
      <vt:lpstr>PowerPoint Presentation</vt:lpstr>
      <vt:lpstr>PowerPoint Presentation</vt:lpstr>
      <vt:lpstr>Map of Clusters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Identifying Ideal Districts in Malaysia for Establishing New Gym Branches Using K-means Clustering </dc:title>
  <dc:creator>sofiahansari20@outlook.com</dc:creator>
  <cp:lastModifiedBy>sofiahansari20@outlook.com</cp:lastModifiedBy>
  <cp:revision>44</cp:revision>
  <dcterms:created xsi:type="dcterms:W3CDTF">2020-12-13T19:59:31Z</dcterms:created>
  <dcterms:modified xsi:type="dcterms:W3CDTF">2020-12-14T05:07:42Z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