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7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8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1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12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7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81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8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1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B4E6-8CAD-4076-A255-0E2D62152984}" type="datetimeFigureOut">
              <a:rPr lang="en-AU" smtClean="0"/>
              <a:t>28/02/2017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606F-E495-4D3F-BEF9-BDE22000D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178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irset.com/upload/2014/october/65_Finding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scontent.fper2-1.fna.fbcdn.net/v/t35.0-12/16832872_10154796847545239_302854887_o.jpg?oh=bd6d612d728ad2500855ffe8a7baa84a&amp;oe=58B7488C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55" y="1510748"/>
            <a:ext cx="6726803" cy="364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888436" y="1518699"/>
            <a:ext cx="1228476" cy="1033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804699" y="989693"/>
            <a:ext cx="725557" cy="12406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1" idx="2"/>
          </p:cNvCxnSpPr>
          <p:nvPr/>
        </p:nvCxnSpPr>
        <p:spPr>
          <a:xfrm flipH="1" flipV="1">
            <a:off x="5235934" y="574193"/>
            <a:ext cx="409493" cy="18225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132320" y="954157"/>
            <a:ext cx="151075" cy="2202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81245" y="954157"/>
            <a:ext cx="302150" cy="20832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235935" y="3681454"/>
            <a:ext cx="496957" cy="19351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895645" y="1168842"/>
            <a:ext cx="811033" cy="12960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386762" y="779228"/>
            <a:ext cx="477078" cy="1701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921363" y="2122998"/>
            <a:ext cx="811034" cy="2146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69603" y="769666"/>
            <a:ext cx="326006" cy="23153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75576" y="2552369"/>
            <a:ext cx="1240403" cy="7474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737237" y="3975652"/>
            <a:ext cx="506896" cy="1598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19784" y="3554233"/>
            <a:ext cx="166978" cy="2337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95645" y="3713259"/>
            <a:ext cx="310101" cy="20832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8428383" y="3196424"/>
            <a:ext cx="1304014" cy="3299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9007" y="1049083"/>
            <a:ext cx="144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/>
              <a:t>Spindle speed selector</a:t>
            </a:r>
            <a:endParaRPr lang="en-AU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78296" y="3064738"/>
            <a:ext cx="1109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/>
              <a:t>Headstock assembly</a:t>
            </a:r>
            <a:endParaRPr lang="en-AU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796996" y="5616594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Feed selector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737237" y="528027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/>
              <a:t>Spindle (with chuck)</a:t>
            </a:r>
            <a:endParaRPr lang="en-AU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12365" y="297194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Tool post</a:t>
            </a:r>
            <a:endParaRPr lang="en-AU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579703" y="566523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Ways</a:t>
            </a:r>
            <a:endParaRPr lang="en-AU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510006" y="574193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Tailstock quill</a:t>
            </a:r>
            <a:endParaRPr lang="en-AU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01161" y="968276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Tail stock</a:t>
            </a:r>
            <a:endParaRPr lang="en-A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473978" y="1938370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Hand wheel</a:t>
            </a:r>
            <a:endParaRPr lang="en-A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561442" y="3068224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Bed</a:t>
            </a:r>
            <a:endParaRPr lang="en-A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603434" y="5863350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Feed rod</a:t>
            </a:r>
            <a:endParaRPr lang="en-AU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01046" y="5687160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Apron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579704" y="5926102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Lead screw</a:t>
            </a:r>
            <a:endParaRPr lang="en-AU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579828" y="447253"/>
            <a:ext cx="144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Carriage</a:t>
            </a:r>
            <a:endParaRPr lang="en-AU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094677" y="3752262"/>
            <a:ext cx="460177" cy="19796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398935" y="5819953"/>
            <a:ext cx="1447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smtClean="0"/>
              <a:t>Longitudinal &amp; transverse feed control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64528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Machining specifications 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Travel distance (max distance between centres): 550 mm</a:t>
            </a:r>
          </a:p>
          <a:p>
            <a:r>
              <a:rPr lang="en-AU" sz="2000" dirty="0" smtClean="0"/>
              <a:t>Swing over carriage (max diameter): 105.70 mm</a:t>
            </a:r>
          </a:p>
          <a:p>
            <a:r>
              <a:rPr lang="en-AU" sz="2000" dirty="0" smtClean="0"/>
              <a:t>Swing over bed: 161.10 mm</a:t>
            </a:r>
          </a:p>
          <a:p>
            <a:r>
              <a:rPr lang="en-AU" sz="2000" dirty="0" smtClean="0"/>
              <a:t>Swing over the ways: 150.02 mm</a:t>
            </a: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18" t="23453" r="83125" b="19476"/>
          <a:stretch/>
        </p:blipFill>
        <p:spPr>
          <a:xfrm>
            <a:off x="7426518" y="1439186"/>
            <a:ext cx="4102873" cy="46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Mechanical perspective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Motor specifications:  Max speed: 1420 rpm, power: 2.2 kW.</a:t>
            </a:r>
          </a:p>
          <a:p>
            <a:r>
              <a:rPr lang="en-AU" dirty="0" smtClean="0"/>
              <a:t>Forces involved to cut mild steel: </a:t>
            </a:r>
          </a:p>
          <a:p>
            <a:r>
              <a:rPr lang="en-AU" dirty="0" smtClean="0"/>
              <a:t>Energy to cut mild still under the max load</a:t>
            </a:r>
          </a:p>
          <a:p>
            <a:r>
              <a:rPr lang="en-AU" dirty="0" smtClean="0"/>
              <a:t>Speed rates of machining</a:t>
            </a:r>
          </a:p>
          <a:p>
            <a:r>
              <a:rPr lang="en-AU" dirty="0" smtClean="0"/>
              <a:t>Torque</a:t>
            </a:r>
          </a:p>
          <a:p>
            <a:r>
              <a:rPr lang="en-AU" dirty="0" smtClean="0"/>
              <a:t>Cutting tools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1506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milling, cutting forces are exerted in three planes to deform and shear away material in the form of a chip. Tangential cutting forces overcome the resistance to rotation and account for 70 </a:t>
            </a:r>
            <a:r>
              <a:rPr lang="en-US" dirty="0" err="1"/>
              <a:t>perent</a:t>
            </a:r>
            <a:r>
              <a:rPr lang="en-US" dirty="0"/>
              <a:t> of the total force. Feed forces account for 20 percent of the total force. Radial forces tend to push away the tool and account for 10 percent of the cutting forces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 milling cutter's performance is limited by its maximum </a:t>
            </a:r>
            <a:r>
              <a:rPr lang="en-US" b="1" dirty="0"/>
              <a:t>chip load</a:t>
            </a:r>
            <a:r>
              <a:rPr lang="en-US" dirty="0"/>
              <a:t>. Since commonly used speed and feed calculators show only </a:t>
            </a:r>
            <a:r>
              <a:rPr lang="en-US" b="1" dirty="0"/>
              <a:t>feed per tooth</a:t>
            </a:r>
            <a:r>
              <a:rPr lang="en-US" dirty="0"/>
              <a:t>, expressed as </a:t>
            </a:r>
            <a:r>
              <a:rPr lang="en-US" b="1" dirty="0" err="1"/>
              <a:t>fz</a:t>
            </a:r>
            <a:r>
              <a:rPr lang="en-US" dirty="0"/>
              <a:t>, the terms "chip load" and "</a:t>
            </a:r>
            <a:r>
              <a:rPr lang="en-US" dirty="0" err="1"/>
              <a:t>fz</a:t>
            </a:r>
            <a:r>
              <a:rPr lang="en-US" dirty="0"/>
              <a:t>" tend to be used interchangeably. This common misconception can lead to significant error.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57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Tool Cutting Edge Angle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Different angles at the cutting edge generate different-thickness chips. For example, a 45-degree cutter has equal radial and axial forces, making it less demanding on spindle bearings and enabling higher feed rates. This is usually a good choice for face milling as it provides a smooth entrance and exit to the cut while offering high surface finish quality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greater the lead angle, the lower the chip-thinning effect. A 90-degree cutter, therefore, will have high insert loads because chip thickness is at maximum for a given feed.</a:t>
            </a:r>
          </a:p>
          <a:p>
            <a:pPr algn="just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34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760" t="33674" r="65088" b="33084"/>
          <a:stretch/>
        </p:blipFill>
        <p:spPr>
          <a:xfrm>
            <a:off x="1256306" y="1065475"/>
            <a:ext cx="9796007" cy="43301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65133" y="5026262"/>
            <a:ext cx="843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Retrieved: </a:t>
            </a:r>
            <a:r>
              <a:rPr lang="en-AU" dirty="0" smtClean="0">
                <a:hlinkClick r:id="rId3"/>
              </a:rPr>
              <a:t>https://www.ijirset.com/upload/2014/october/65_Finding.pdf</a:t>
            </a:r>
            <a:r>
              <a:rPr lang="en-AU" dirty="0" smtClean="0"/>
              <a:t>   28/Feb/2017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89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356" t="31224" r="69681" b="29781"/>
          <a:stretch/>
        </p:blipFill>
        <p:spPr>
          <a:xfrm>
            <a:off x="628154" y="1971923"/>
            <a:ext cx="4619708" cy="298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5426" y="556591"/>
            <a:ext cx="60270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Cutting force calculation</a:t>
            </a:r>
          </a:p>
          <a:p>
            <a:endParaRPr lang="en-AU" dirty="0"/>
          </a:p>
          <a:p>
            <a:r>
              <a:rPr lang="en-AU" dirty="0" smtClean="0"/>
              <a:t>Ft: </a:t>
            </a:r>
            <a:r>
              <a:rPr lang="en-AU" dirty="0" smtClean="0"/>
              <a:t>Tangential cutting force (N)</a:t>
            </a:r>
            <a:endParaRPr lang="en-AU" dirty="0" smtClean="0"/>
          </a:p>
          <a:p>
            <a:r>
              <a:rPr lang="en-AU" dirty="0" smtClean="0"/>
              <a:t>Ks: specific cutting force (N/mm^2)</a:t>
            </a:r>
          </a:p>
          <a:p>
            <a:r>
              <a:rPr lang="en-AU" dirty="0" smtClean="0"/>
              <a:t>a: depth of cut (mm)</a:t>
            </a:r>
          </a:p>
          <a:p>
            <a:r>
              <a:rPr lang="en-AU" dirty="0" smtClean="0"/>
              <a:t>s: feed (mm/r)</a:t>
            </a:r>
          </a:p>
          <a:p>
            <a:r>
              <a:rPr lang="en-AU" dirty="0" smtClean="0"/>
              <a:t>A: chip area (mm^2) depends on the cutting tool</a:t>
            </a:r>
          </a:p>
          <a:p>
            <a:endParaRPr lang="en-AU" dirty="0"/>
          </a:p>
          <a:p>
            <a:r>
              <a:rPr lang="en-AU" dirty="0" smtClean="0"/>
              <a:t>Ks= Ft/ A </a:t>
            </a:r>
          </a:p>
          <a:p>
            <a:endParaRPr lang="en-AU" dirty="0"/>
          </a:p>
          <a:p>
            <a:r>
              <a:rPr lang="en-AU" dirty="0" smtClean="0"/>
              <a:t>Ft= </a:t>
            </a:r>
            <a:r>
              <a:rPr lang="en-AU" dirty="0" err="1" smtClean="0"/>
              <a:t>ks</a:t>
            </a:r>
            <a:r>
              <a:rPr lang="en-AU" dirty="0" smtClean="0"/>
              <a:t> x a x s   (see calculation in Excel)</a:t>
            </a:r>
          </a:p>
          <a:p>
            <a:endParaRPr lang="en-AU" dirty="0"/>
          </a:p>
          <a:p>
            <a:r>
              <a:rPr lang="en-AU" b="1" dirty="0" smtClean="0"/>
              <a:t>Power requirements </a:t>
            </a:r>
            <a:r>
              <a:rPr lang="en-AU" dirty="0" smtClean="0"/>
              <a:t>(see calculation in Excel)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75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Machining specifications </vt:lpstr>
      <vt:lpstr>Mechanical perspective</vt:lpstr>
      <vt:lpstr>PowerPoint Presentation</vt:lpstr>
      <vt:lpstr>PowerPoint Presentation</vt:lpstr>
      <vt:lpstr>PowerPoint Presentation</vt:lpstr>
      <vt:lpstr>PowerPoint Presentation</vt:lpstr>
    </vt:vector>
  </TitlesOfParts>
  <Company>Challenger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Rosani Mujica</dc:creator>
  <cp:lastModifiedBy>Rosani Mujica</cp:lastModifiedBy>
  <cp:revision>21</cp:revision>
  <dcterms:created xsi:type="dcterms:W3CDTF">2017-02-28T01:35:23Z</dcterms:created>
  <dcterms:modified xsi:type="dcterms:W3CDTF">2017-02-28T06:56:52Z</dcterms:modified>
</cp:coreProperties>
</file>