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65" r:id="rId1"/>
    <p:sldMasterId id="2147483739" r:id="rId2"/>
  </p:sldMasterIdLst>
  <p:sldIdLst>
    <p:sldId id="256" r:id="rId3"/>
    <p:sldId id="257" r:id="rId4"/>
    <p:sldId id="258" r:id="rId5"/>
    <p:sldId id="259" r:id="rId6"/>
    <p:sldId id="260" r:id="rId7"/>
    <p:sldId id="262" r:id="rId8"/>
    <p:sldId id="264" r:id="rId9"/>
    <p:sldId id="265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2D6ED"/>
    <a:srgbClr val="A8C7ED"/>
    <a:srgbClr val="A8C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68DA6E-7D26-FE68-456A-E8825BE477EF}" v="48" dt="2025-01-01T16:52:12.766"/>
    <p1510:client id="{9211641E-1179-BCC6-466F-ABA799FFC3C3}" v="69" dt="2024-12-31T21:48:24.483"/>
    <p1510:client id="{9540992B-5AA4-5AD6-B282-DE57464D3B8E}" v="372" dt="2024-12-31T21:39:01.112"/>
    <p1510:client id="{9B5B5159-6514-CB23-ACAE-62C3BAFCF371}" v="135" dt="2025-01-01T17:25:50.113"/>
    <p1510:client id="{C51FE924-BB0C-2A54-6840-FA0D65BC5726}" v="461" dt="2025-01-01T17:24:58.607"/>
    <p1510:client id="{E5B940A7-38A3-A38A-B790-85F7CC542211}" v="654" dt="2024-12-30T20:22:56.8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microsoft.com/office/2015/10/relationships/revisionInfo" Target="revisionInfo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1/1/2025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3246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1/1/2025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35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038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78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2550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8477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22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7329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5602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3884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96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1/1/2025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9870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2299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265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289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685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1/1/2025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3337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1/1/2025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1841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1/1/2025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73275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1/1/2025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57292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1/1/2025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5151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1/1/2025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558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1/1/2025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372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881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58" r:id="rId6"/>
    <p:sldLayoutId id="2147483854" r:id="rId7"/>
    <p:sldLayoutId id="2147483855" r:id="rId8"/>
    <p:sldLayoutId id="2147483856" r:id="rId9"/>
    <p:sldLayoutId id="2147483857" r:id="rId10"/>
    <p:sldLayoutId id="2147483859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57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2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E735E2-2B65-FA1E-EE52-2A521114737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692" r="-1" b="7699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91F8D69-709A-4575-A393-B4C26481A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66083" y="0"/>
            <a:ext cx="9841377" cy="6858000"/>
          </a:xfrm>
          <a:custGeom>
            <a:avLst/>
            <a:gdLst>
              <a:gd name="connsiteX0" fmla="*/ 8218354 w 9841377"/>
              <a:gd name="connsiteY0" fmla="*/ 0 h 6858000"/>
              <a:gd name="connsiteX1" fmla="*/ 5551962 w 9841377"/>
              <a:gd name="connsiteY1" fmla="*/ 0 h 6858000"/>
              <a:gd name="connsiteX2" fmla="*/ 5482342 w 9841377"/>
              <a:gd name="connsiteY2" fmla="*/ 0 h 6858000"/>
              <a:gd name="connsiteX3" fmla="*/ 4359035 w 9841377"/>
              <a:gd name="connsiteY3" fmla="*/ 0 h 6858000"/>
              <a:gd name="connsiteX4" fmla="*/ 4289415 w 9841377"/>
              <a:gd name="connsiteY4" fmla="*/ 0 h 6858000"/>
              <a:gd name="connsiteX5" fmla="*/ 1623023 w 9841377"/>
              <a:gd name="connsiteY5" fmla="*/ 0 h 6858000"/>
              <a:gd name="connsiteX6" fmla="*/ 1600899 w 9841377"/>
              <a:gd name="connsiteY6" fmla="*/ 14997 h 6858000"/>
              <a:gd name="connsiteX7" fmla="*/ 0 w 9841377"/>
              <a:gd name="connsiteY7" fmla="*/ 3621656 h 6858000"/>
              <a:gd name="connsiteX8" fmla="*/ 1874350 w 9841377"/>
              <a:gd name="connsiteY8" fmla="*/ 6374814 h 6858000"/>
              <a:gd name="connsiteX9" fmla="*/ 2390998 w 9841377"/>
              <a:gd name="connsiteY9" fmla="*/ 6780599 h 6858000"/>
              <a:gd name="connsiteX10" fmla="*/ 2502754 w 9841377"/>
              <a:gd name="connsiteY10" fmla="*/ 6858000 h 6858000"/>
              <a:gd name="connsiteX11" fmla="*/ 4289415 w 9841377"/>
              <a:gd name="connsiteY11" fmla="*/ 6858000 h 6858000"/>
              <a:gd name="connsiteX12" fmla="*/ 4359035 w 9841377"/>
              <a:gd name="connsiteY12" fmla="*/ 6858000 h 6858000"/>
              <a:gd name="connsiteX13" fmla="*/ 5482342 w 9841377"/>
              <a:gd name="connsiteY13" fmla="*/ 6858000 h 6858000"/>
              <a:gd name="connsiteX14" fmla="*/ 5551962 w 9841377"/>
              <a:gd name="connsiteY14" fmla="*/ 6858000 h 6858000"/>
              <a:gd name="connsiteX15" fmla="*/ 7338623 w 9841377"/>
              <a:gd name="connsiteY15" fmla="*/ 6858000 h 6858000"/>
              <a:gd name="connsiteX16" fmla="*/ 7450379 w 9841377"/>
              <a:gd name="connsiteY16" fmla="*/ 6780599 h 6858000"/>
              <a:gd name="connsiteX17" fmla="*/ 7967027 w 9841377"/>
              <a:gd name="connsiteY17" fmla="*/ 6374814 h 6858000"/>
              <a:gd name="connsiteX18" fmla="*/ 9841377 w 9841377"/>
              <a:gd name="connsiteY18" fmla="*/ 3621656 h 6858000"/>
              <a:gd name="connsiteX19" fmla="*/ 8240478 w 9841377"/>
              <a:gd name="connsiteY19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9841377" h="6858000">
                <a:moveTo>
                  <a:pt x="8218354" y="0"/>
                </a:moveTo>
                <a:lnTo>
                  <a:pt x="5551962" y="0"/>
                </a:lnTo>
                <a:lnTo>
                  <a:pt x="5482342" y="0"/>
                </a:lnTo>
                <a:lnTo>
                  <a:pt x="4359035" y="0"/>
                </a:lnTo>
                <a:lnTo>
                  <a:pt x="4289415" y="0"/>
                </a:lnTo>
                <a:lnTo>
                  <a:pt x="1623023" y="0"/>
                </a:lnTo>
                <a:lnTo>
                  <a:pt x="1600899" y="14997"/>
                </a:lnTo>
                <a:cubicBezTo>
                  <a:pt x="573736" y="754641"/>
                  <a:pt x="0" y="2093192"/>
                  <a:pt x="0" y="3621656"/>
                </a:cubicBezTo>
                <a:cubicBezTo>
                  <a:pt x="0" y="4969131"/>
                  <a:pt x="928725" y="5602839"/>
                  <a:pt x="1874350" y="6374814"/>
                </a:cubicBezTo>
                <a:cubicBezTo>
                  <a:pt x="2046553" y="6515397"/>
                  <a:pt x="2217180" y="6653108"/>
                  <a:pt x="2390998" y="6780599"/>
                </a:cubicBezTo>
                <a:lnTo>
                  <a:pt x="2502754" y="6858000"/>
                </a:lnTo>
                <a:lnTo>
                  <a:pt x="4289415" y="6858000"/>
                </a:lnTo>
                <a:lnTo>
                  <a:pt x="4359035" y="6858000"/>
                </a:lnTo>
                <a:lnTo>
                  <a:pt x="5482342" y="6858000"/>
                </a:lnTo>
                <a:lnTo>
                  <a:pt x="5551962" y="6858000"/>
                </a:lnTo>
                <a:lnTo>
                  <a:pt x="7338623" y="6858000"/>
                </a:lnTo>
                <a:lnTo>
                  <a:pt x="7450379" y="6780599"/>
                </a:lnTo>
                <a:cubicBezTo>
                  <a:pt x="7624197" y="6653108"/>
                  <a:pt x="7794824" y="6515397"/>
                  <a:pt x="7967027" y="6374814"/>
                </a:cubicBezTo>
                <a:cubicBezTo>
                  <a:pt x="8912652" y="5602839"/>
                  <a:pt x="9841377" y="4969131"/>
                  <a:pt x="9841377" y="3621656"/>
                </a:cubicBezTo>
                <a:cubicBezTo>
                  <a:pt x="9841377" y="2093192"/>
                  <a:pt x="9267641" y="754641"/>
                  <a:pt x="8240478" y="14997"/>
                </a:cubicBezTo>
                <a:close/>
              </a:path>
            </a:pathLst>
          </a:cu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C87A50C4-1191-461A-9E09-C8057F2AF0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3035" y="0"/>
            <a:ext cx="2265453" cy="6858000"/>
          </a:xfrm>
          <a:custGeom>
            <a:avLst/>
            <a:gdLst>
              <a:gd name="connsiteX0" fmla="*/ 1117108 w 2265453"/>
              <a:gd name="connsiteY0" fmla="*/ 0 h 6858000"/>
              <a:gd name="connsiteX1" fmla="*/ 1099628 w 2265453"/>
              <a:gd name="connsiteY1" fmla="*/ 0 h 6858000"/>
              <a:gd name="connsiteX2" fmla="*/ 1175238 w 2265453"/>
              <a:gd name="connsiteY2" fmla="*/ 82371 h 6858000"/>
              <a:gd name="connsiteX3" fmla="*/ 2240276 w 2265453"/>
              <a:gd name="connsiteY3" fmla="*/ 3734791 h 6858000"/>
              <a:gd name="connsiteX4" fmla="*/ 274951 w 2265453"/>
              <a:gd name="connsiteY4" fmla="*/ 6634678 h 6858000"/>
              <a:gd name="connsiteX5" fmla="*/ 12802 w 2265453"/>
              <a:gd name="connsiteY5" fmla="*/ 6848127 h 6858000"/>
              <a:gd name="connsiteX6" fmla="*/ 0 w 2265453"/>
              <a:gd name="connsiteY6" fmla="*/ 6858000 h 6858000"/>
              <a:gd name="connsiteX7" fmla="*/ 19410 w 2265453"/>
              <a:gd name="connsiteY7" fmla="*/ 6858000 h 6858000"/>
              <a:gd name="connsiteX8" fmla="*/ 31082 w 2265453"/>
              <a:gd name="connsiteY8" fmla="*/ 6848998 h 6858000"/>
              <a:gd name="connsiteX9" fmla="*/ 293230 w 2265453"/>
              <a:gd name="connsiteY9" fmla="*/ 6635549 h 6858000"/>
              <a:gd name="connsiteX10" fmla="*/ 2258555 w 2265453"/>
              <a:gd name="connsiteY10" fmla="*/ 3735662 h 6858000"/>
              <a:gd name="connsiteX11" fmla="*/ 1193518 w 2265453"/>
              <a:gd name="connsiteY11" fmla="*/ 8324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265453" h="6858000">
                <a:moveTo>
                  <a:pt x="1117108" y="0"/>
                </a:moveTo>
                <a:lnTo>
                  <a:pt x="1099628" y="0"/>
                </a:lnTo>
                <a:lnTo>
                  <a:pt x="1175238" y="82371"/>
                </a:lnTo>
                <a:cubicBezTo>
                  <a:pt x="1926546" y="957940"/>
                  <a:pt x="2303836" y="2277119"/>
                  <a:pt x="2240276" y="3734791"/>
                </a:cubicBezTo>
                <a:cubicBezTo>
                  <a:pt x="2176522" y="5196911"/>
                  <a:pt x="1237280" y="5841173"/>
                  <a:pt x="274951" y="6634678"/>
                </a:cubicBezTo>
                <a:cubicBezTo>
                  <a:pt x="187328" y="6706930"/>
                  <a:pt x="100126" y="6778421"/>
                  <a:pt x="12802" y="6848127"/>
                </a:cubicBezTo>
                <a:lnTo>
                  <a:pt x="0" y="6858000"/>
                </a:lnTo>
                <a:lnTo>
                  <a:pt x="19410" y="6858000"/>
                </a:lnTo>
                <a:lnTo>
                  <a:pt x="31082" y="6848998"/>
                </a:lnTo>
                <a:cubicBezTo>
                  <a:pt x="118405" y="6779292"/>
                  <a:pt x="205608" y="6707801"/>
                  <a:pt x="293230" y="6635549"/>
                </a:cubicBezTo>
                <a:cubicBezTo>
                  <a:pt x="1255560" y="5842045"/>
                  <a:pt x="2194802" y="5197782"/>
                  <a:pt x="2258555" y="3735662"/>
                </a:cubicBezTo>
                <a:cubicBezTo>
                  <a:pt x="2322115" y="2277991"/>
                  <a:pt x="1944825" y="958811"/>
                  <a:pt x="1193518" y="83243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BC87DA9F-8DB2-4D48-8716-A928FBB8A5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033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95EA065-AC5D-431D-927E-87FF058848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96194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6934B3C-D73F-4CD0-95B1-0244D662D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523292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Başlık 1"/>
          <p:cNvSpPr>
            <a:spLocks noGrp="1"/>
          </p:cNvSpPr>
          <p:nvPr>
            <p:ph type="ctrTitle"/>
          </p:nvPr>
        </p:nvSpPr>
        <p:spPr>
          <a:xfrm>
            <a:off x="531243" y="1346268"/>
            <a:ext cx="10699367" cy="3126318"/>
          </a:xfrm>
        </p:spPr>
        <p:txBody>
          <a:bodyPr anchor="b">
            <a:normAutofit/>
          </a:bodyPr>
          <a:lstStyle/>
          <a:p>
            <a:pPr algn="ctr"/>
            <a:r>
              <a:rPr lang="tr-TR" sz="7200" dirty="0"/>
              <a:t>Akıllı Ev Yönetim Sistemi</a:t>
            </a:r>
            <a:endParaRPr lang="tr-TR" sz="7200" dirty="0">
              <a:ea typeface="Meiryo"/>
            </a:endParaRP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2619375" y="4471607"/>
            <a:ext cx="6953250" cy="862394"/>
          </a:xfrm>
        </p:spPr>
        <p:txBody>
          <a:bodyPr anchor="t">
            <a:normAutofit/>
          </a:bodyPr>
          <a:lstStyle/>
          <a:p>
            <a:pPr algn="ctr">
              <a:lnSpc>
                <a:spcPct val="120000"/>
              </a:lnSpc>
            </a:pPr>
            <a:r>
              <a:rPr lang="tr-TR" sz="1500"/>
              <a:t>YUSUF ENES ÖZTÜRK</a:t>
            </a:r>
          </a:p>
          <a:p>
            <a:pPr algn="ctr">
              <a:lnSpc>
                <a:spcPct val="120000"/>
              </a:lnSpc>
            </a:pPr>
            <a:r>
              <a:rPr lang="tr-TR" sz="1500"/>
              <a:t>SAMET GÜÇLÜ</a:t>
            </a:r>
          </a:p>
        </p:txBody>
      </p:sp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8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10C905A3-20A8-763F-C7DB-A7DE7AABE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346" y="114610"/>
            <a:ext cx="6437756" cy="809951"/>
          </a:xfrm>
        </p:spPr>
        <p:txBody>
          <a:bodyPr anchor="b">
            <a:normAutofit/>
          </a:bodyPr>
          <a:lstStyle/>
          <a:p>
            <a:r>
              <a:rPr lang="tr-TR" dirty="0">
                <a:solidFill>
                  <a:schemeClr val="tx1"/>
                </a:solidFill>
                <a:ea typeface="Meiryo"/>
              </a:rPr>
              <a:t>Problem ve Çözüm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B49384B-03ED-3671-A507-1BFA434BD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754" y="624347"/>
            <a:ext cx="7519489" cy="4760771"/>
          </a:xfrm>
        </p:spPr>
        <p:txBody>
          <a:bodyPr vert="horz" lIns="109728" tIns="109728" rIns="109728" bIns="91440" rtlCol="0" anchor="t">
            <a:noAutofit/>
          </a:bodyPr>
          <a:lstStyle/>
          <a:p>
            <a:pPr>
              <a:lnSpc>
                <a:spcPct val="130000"/>
              </a:lnSpc>
            </a:pPr>
            <a:r>
              <a:rPr lang="tr-TR" sz="2300" dirty="0">
                <a:solidFill>
                  <a:srgbClr val="FF0000"/>
                </a:solidFill>
                <a:latin typeface="Franklin Gothic"/>
                <a:ea typeface="+mn-lt"/>
                <a:cs typeface="+mn-lt"/>
              </a:rPr>
              <a:t>Problem</a:t>
            </a:r>
            <a:r>
              <a:rPr lang="tr-TR" sz="2300" dirty="0">
                <a:solidFill>
                  <a:schemeClr val="tx1"/>
                </a:solidFill>
                <a:latin typeface="Franklin Gothic"/>
                <a:ea typeface="+mn-lt"/>
                <a:cs typeface="+mn-lt"/>
              </a:rPr>
              <a:t>:</a:t>
            </a:r>
            <a:endParaRPr lang="tr-TR" sz="2300" dirty="0">
              <a:solidFill>
                <a:schemeClr val="tx1"/>
              </a:solidFill>
              <a:latin typeface="Franklin Gothic"/>
              <a:ea typeface="Meiryo"/>
            </a:endParaRPr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tr-TR" sz="2300" dirty="0">
                <a:latin typeface="Franklin Gothic"/>
                <a:ea typeface="+mn-lt"/>
                <a:cs typeface="+mn-lt"/>
              </a:rPr>
              <a:t>Evlerde manuel olarak yapılan işlemlerin zaman alıcı olması.</a:t>
            </a:r>
            <a:endParaRPr lang="tr-TR" sz="2300">
              <a:latin typeface="Franklin Gothic"/>
              <a:ea typeface="Meiryo"/>
            </a:endParaRPr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tr-TR" sz="2300" dirty="0">
                <a:latin typeface="Franklin Gothic"/>
                <a:ea typeface="+mn-lt"/>
                <a:cs typeface="+mn-lt"/>
              </a:rPr>
              <a:t>Elektronik eşyaların ve odaların sıcaklıklarının tek bir yerden kontrol edilememesi.</a:t>
            </a:r>
            <a:endParaRPr lang="tr-TR" sz="2300">
              <a:latin typeface="Franklin Gothic"/>
              <a:ea typeface="Meiryo"/>
            </a:endParaRPr>
          </a:p>
          <a:p>
            <a:pPr>
              <a:lnSpc>
                <a:spcPct val="130000"/>
              </a:lnSpc>
            </a:pPr>
            <a:r>
              <a:rPr lang="tr-TR" sz="2300" dirty="0">
                <a:solidFill>
                  <a:srgbClr val="FF0000"/>
                </a:solidFill>
                <a:latin typeface="Franklin Gothic"/>
                <a:ea typeface="Meiryo"/>
              </a:rPr>
              <a:t>Projenin amacı ve çözüm</a:t>
            </a:r>
            <a:r>
              <a:rPr lang="tr-TR" sz="2300" dirty="0">
                <a:solidFill>
                  <a:schemeClr val="tx1"/>
                </a:solidFill>
                <a:latin typeface="Franklin Gothic"/>
                <a:ea typeface="Meiryo"/>
              </a:rPr>
              <a:t>:</a:t>
            </a:r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tr-TR" sz="2300" dirty="0">
                <a:latin typeface="Franklin Gothic"/>
                <a:ea typeface="+mn-lt"/>
                <a:cs typeface="+mn-lt"/>
              </a:rPr>
              <a:t>Ev içi akıllı ev sistemlerini simüle ederek, odaların sıcaklık yönetimi, eşya kontrolü gibi özellikleri tek bir uygulamadan kontrol edilmesini sağlamak</a:t>
            </a:r>
          </a:p>
          <a:p>
            <a:pPr marL="285750" indent="-285750">
              <a:lnSpc>
                <a:spcPct val="130000"/>
              </a:lnSpc>
              <a:buFont typeface="Arial" panose="020B0503020204020204" pitchFamily="34" charset="0"/>
              <a:buChar char="•"/>
            </a:pPr>
            <a:r>
              <a:rPr lang="tr-TR" sz="2300" dirty="0">
                <a:latin typeface="Franklin Gothic"/>
                <a:ea typeface="+mn-lt"/>
                <a:cs typeface="+mn-lt"/>
              </a:rPr>
              <a:t>Kullanıcı dostu bir arayüz ile ev otomasyonuna temel bir çözüm sunmak.</a:t>
            </a:r>
            <a:endParaRPr lang="tr-TR" sz="2300">
              <a:latin typeface="Franklin Gothic"/>
              <a:ea typeface="Meiryo"/>
            </a:endParaRPr>
          </a:p>
          <a:p>
            <a:pPr>
              <a:lnSpc>
                <a:spcPct val="130000"/>
              </a:lnSpc>
            </a:pPr>
            <a:endParaRPr lang="tr-TR" sz="2300" dirty="0">
              <a:ea typeface="Meiryo"/>
            </a:endParaRPr>
          </a:p>
        </p:txBody>
      </p:sp>
      <p:sp>
        <p:nvSpPr>
          <p:cNvPr id="7" name="Freeform: Shape 10">
            <a:extLst>
              <a:ext uri="{FF2B5EF4-FFF2-40B4-BE49-F238E27FC236}">
                <a16:creationId xmlns:a16="http://schemas.microsoft.com/office/drawing/2014/main" id="{5871FC61-DD4E-47D4-81FD-8A7E7D12B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86049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2">
            <a:extLst>
              <a:ext uri="{FF2B5EF4-FFF2-40B4-BE49-F238E27FC236}">
                <a16:creationId xmlns:a16="http://schemas.microsoft.com/office/drawing/2014/main" id="{829A1E2C-5AC8-40FC-99E9-832069D397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577485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Freeform: Shape 14">
            <a:extLst>
              <a:ext uri="{FF2B5EF4-FFF2-40B4-BE49-F238E27FC236}">
                <a16:creationId xmlns:a16="http://schemas.microsoft.com/office/drawing/2014/main" id="{55C54A75-E44A-4147-B9D0-FF46CFD316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754925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12" name="Picture 4" descr="Küçük bir ev tutan bir kişinin orta bölümü">
            <a:extLst>
              <a:ext uri="{FF2B5EF4-FFF2-40B4-BE49-F238E27FC236}">
                <a16:creationId xmlns:a16="http://schemas.microsoft.com/office/drawing/2014/main" id="{5DB574A5-E5D8-A61A-EA13-7AB8850879D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088" r="26130" b="-7"/>
          <a:stretch/>
        </p:blipFill>
        <p:spPr>
          <a:xfrm>
            <a:off x="7549322" y="10"/>
            <a:ext cx="4642678" cy="6857990"/>
          </a:xfrm>
          <a:custGeom>
            <a:avLst/>
            <a:gdLst/>
            <a:ahLst/>
            <a:cxnLst/>
            <a:rect l="l" t="t" r="r" b="b"/>
            <a:pathLst>
              <a:path w="4901771" h="6858000">
                <a:moveTo>
                  <a:pt x="1623023" y="0"/>
                </a:moveTo>
                <a:lnTo>
                  <a:pt x="2716256" y="0"/>
                </a:lnTo>
                <a:lnTo>
                  <a:pt x="3496422" y="0"/>
                </a:lnTo>
                <a:lnTo>
                  <a:pt x="4544484" y="0"/>
                </a:lnTo>
                <a:lnTo>
                  <a:pt x="4710787" y="0"/>
                </a:lnTo>
                <a:lnTo>
                  <a:pt x="4901771" y="0"/>
                </a:lnTo>
                <a:lnTo>
                  <a:pt x="4901771" y="6858000"/>
                </a:lnTo>
                <a:lnTo>
                  <a:pt x="4710787" y="6858000"/>
                </a:lnTo>
                <a:lnTo>
                  <a:pt x="4544484" y="6858000"/>
                </a:lnTo>
                <a:lnTo>
                  <a:pt x="3496422" y="6858000"/>
                </a:lnTo>
                <a:lnTo>
                  <a:pt x="2716256" y="6858000"/>
                </a:lnTo>
                <a:lnTo>
                  <a:pt x="2502754" y="6858000"/>
                </a:lnTo>
                <a:lnTo>
                  <a:pt x="2390998" y="6780599"/>
                </a:lnTo>
                <a:cubicBezTo>
                  <a:pt x="2217180" y="6653108"/>
                  <a:pt x="2046553" y="6515397"/>
                  <a:pt x="1874350" y="6374814"/>
                </a:cubicBezTo>
                <a:cubicBezTo>
                  <a:pt x="928725" y="5602839"/>
                  <a:pt x="0" y="4969131"/>
                  <a:pt x="0" y="3621656"/>
                </a:cubicBezTo>
                <a:cubicBezTo>
                  <a:pt x="0" y="2093192"/>
                  <a:pt x="573736" y="754641"/>
                  <a:pt x="1600899" y="14997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25443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9BB7E9A-6937-4BF0-9F51-A20F197B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0939753-89D7-48A8-8441-B9FF25CE8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04167" y="0"/>
            <a:ext cx="5687681" cy="5708856"/>
          </a:xfrm>
          <a:custGeom>
            <a:avLst/>
            <a:gdLst>
              <a:gd name="connsiteX0" fmla="*/ 2787282 w 5687681"/>
              <a:gd name="connsiteY0" fmla="*/ 0 h 5708856"/>
              <a:gd name="connsiteX1" fmla="*/ 3988996 w 5687681"/>
              <a:gd name="connsiteY1" fmla="*/ 0 h 5708856"/>
              <a:gd name="connsiteX2" fmla="*/ 4236253 w 5687681"/>
              <a:gd name="connsiteY2" fmla="*/ 68070 h 5708856"/>
              <a:gd name="connsiteX3" fmla="*/ 4483543 w 5687681"/>
              <a:gd name="connsiteY3" fmla="*/ 168573 h 5708856"/>
              <a:gd name="connsiteX4" fmla="*/ 5265611 w 5687681"/>
              <a:gd name="connsiteY4" fmla="*/ 790441 h 5708856"/>
              <a:gd name="connsiteX5" fmla="*/ 5682608 w 5687681"/>
              <a:gd name="connsiteY5" fmla="*/ 1499885 h 5708856"/>
              <a:gd name="connsiteX6" fmla="*/ 5687681 w 5687681"/>
              <a:gd name="connsiteY6" fmla="*/ 1513862 h 5708856"/>
              <a:gd name="connsiteX7" fmla="*/ 5687681 w 5687681"/>
              <a:gd name="connsiteY7" fmla="*/ 3841322 h 5708856"/>
              <a:gd name="connsiteX8" fmla="*/ 5651147 w 5687681"/>
              <a:gd name="connsiteY8" fmla="*/ 3896489 h 5708856"/>
              <a:gd name="connsiteX9" fmla="*/ 4734255 w 5687681"/>
              <a:gd name="connsiteY9" fmla="*/ 4737639 h 5708856"/>
              <a:gd name="connsiteX10" fmla="*/ 4532663 w 5687681"/>
              <a:gd name="connsiteY10" fmla="*/ 4898543 h 5708856"/>
              <a:gd name="connsiteX11" fmla="*/ 2876165 w 5687681"/>
              <a:gd name="connsiteY11" fmla="*/ 5708856 h 5708856"/>
              <a:gd name="connsiteX12" fmla="*/ 694066 w 5687681"/>
              <a:gd name="connsiteY12" fmla="*/ 4391717 h 5708856"/>
              <a:gd name="connsiteX13" fmla="*/ 461517 w 5687681"/>
              <a:gd name="connsiteY13" fmla="*/ 4054756 h 5708856"/>
              <a:gd name="connsiteX14" fmla="*/ 0 w 5687681"/>
              <a:gd name="connsiteY14" fmla="*/ 2993139 h 5708856"/>
              <a:gd name="connsiteX15" fmla="*/ 278855 w 5687681"/>
              <a:gd name="connsiteY15" fmla="*/ 1849819 h 5708856"/>
              <a:gd name="connsiteX16" fmla="*/ 1047879 w 5687681"/>
              <a:gd name="connsiteY16" fmla="*/ 867400 h 5708856"/>
              <a:gd name="connsiteX17" fmla="*/ 2159714 w 5687681"/>
              <a:gd name="connsiteY17" fmla="*/ 186098 h 5708856"/>
              <a:gd name="connsiteX18" fmla="*/ 2785137 w 5687681"/>
              <a:gd name="connsiteY18" fmla="*/ 372 h 5708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687681" h="5708856">
                <a:moveTo>
                  <a:pt x="2787282" y="0"/>
                </a:moveTo>
                <a:lnTo>
                  <a:pt x="3988996" y="0"/>
                </a:lnTo>
                <a:lnTo>
                  <a:pt x="4236253" y="68070"/>
                </a:lnTo>
                <a:cubicBezTo>
                  <a:pt x="4321147" y="96843"/>
                  <a:pt x="4403628" y="130356"/>
                  <a:pt x="4483543" y="168573"/>
                </a:cubicBezTo>
                <a:cubicBezTo>
                  <a:pt x="4783119" y="311949"/>
                  <a:pt x="5046239" y="521215"/>
                  <a:pt x="5265611" y="790441"/>
                </a:cubicBezTo>
                <a:cubicBezTo>
                  <a:pt x="5433740" y="996857"/>
                  <a:pt x="5573537" y="1235870"/>
                  <a:pt x="5682608" y="1499885"/>
                </a:cubicBezTo>
                <a:lnTo>
                  <a:pt x="5687681" y="1513862"/>
                </a:lnTo>
                <a:lnTo>
                  <a:pt x="5687681" y="3841322"/>
                </a:lnTo>
                <a:lnTo>
                  <a:pt x="5651147" y="3896489"/>
                </a:lnTo>
                <a:cubicBezTo>
                  <a:pt x="5427171" y="4186934"/>
                  <a:pt x="5090625" y="4454446"/>
                  <a:pt x="4734255" y="4737639"/>
                </a:cubicBezTo>
                <a:cubicBezTo>
                  <a:pt x="4668506" y="4789825"/>
                  <a:pt x="4600584" y="4843856"/>
                  <a:pt x="4532663" y="4898543"/>
                </a:cubicBezTo>
                <a:cubicBezTo>
                  <a:pt x="3924681" y="5387974"/>
                  <a:pt x="3480945" y="5708856"/>
                  <a:pt x="2876165" y="5708856"/>
                </a:cubicBezTo>
                <a:cubicBezTo>
                  <a:pt x="1954665" y="5708856"/>
                  <a:pt x="1302047" y="5314966"/>
                  <a:pt x="694066" y="4391717"/>
                </a:cubicBezTo>
                <a:cubicBezTo>
                  <a:pt x="614503" y="4270875"/>
                  <a:pt x="536731" y="4160972"/>
                  <a:pt x="461517" y="4054756"/>
                </a:cubicBezTo>
                <a:cubicBezTo>
                  <a:pt x="149788" y="3614348"/>
                  <a:pt x="0" y="3385316"/>
                  <a:pt x="0" y="2993139"/>
                </a:cubicBezTo>
                <a:cubicBezTo>
                  <a:pt x="0" y="2603731"/>
                  <a:pt x="93889" y="2219065"/>
                  <a:pt x="278855" y="1849819"/>
                </a:cubicBezTo>
                <a:cubicBezTo>
                  <a:pt x="459854" y="1488610"/>
                  <a:pt x="718625" y="1157977"/>
                  <a:pt x="1047879" y="867400"/>
                </a:cubicBezTo>
                <a:cubicBezTo>
                  <a:pt x="1371504" y="581701"/>
                  <a:pt x="1755887" y="346080"/>
                  <a:pt x="2159714" y="186098"/>
                </a:cubicBezTo>
                <a:cubicBezTo>
                  <a:pt x="2367064" y="103803"/>
                  <a:pt x="2576044" y="41801"/>
                  <a:pt x="2785137" y="37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F5CCFC5-858F-4B45-9B10-D49DD0280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25450" y="0"/>
            <a:ext cx="5866550" cy="5788550"/>
          </a:xfrm>
          <a:custGeom>
            <a:avLst/>
            <a:gdLst>
              <a:gd name="connsiteX0" fmla="*/ 2331396 w 5798121"/>
              <a:gd name="connsiteY0" fmla="*/ 0 h 5788550"/>
              <a:gd name="connsiteX1" fmla="*/ 4658651 w 5798121"/>
              <a:gd name="connsiteY1" fmla="*/ 0 h 5788550"/>
              <a:gd name="connsiteX2" fmla="*/ 4682835 w 5798121"/>
              <a:gd name="connsiteY2" fmla="*/ 9816 h 5788550"/>
              <a:gd name="connsiteX3" fmla="*/ 5499667 w 5798121"/>
              <a:gd name="connsiteY3" fmla="*/ 658449 h 5788550"/>
              <a:gd name="connsiteX4" fmla="*/ 5665313 w 5798121"/>
              <a:gd name="connsiteY4" fmla="*/ 884789 h 5788550"/>
              <a:gd name="connsiteX5" fmla="*/ 5798121 w 5798121"/>
              <a:gd name="connsiteY5" fmla="*/ 1110681 h 5788550"/>
              <a:gd name="connsiteX6" fmla="*/ 5798121 w 5798121"/>
              <a:gd name="connsiteY6" fmla="*/ 4016954 h 5788550"/>
              <a:gd name="connsiteX7" fmla="*/ 5706359 w 5798121"/>
              <a:gd name="connsiteY7" fmla="*/ 4121532 h 5788550"/>
              <a:gd name="connsiteX8" fmla="*/ 4944692 w 5798121"/>
              <a:gd name="connsiteY8" fmla="*/ 4775532 h 5788550"/>
              <a:gd name="connsiteX9" fmla="*/ 4734137 w 5798121"/>
              <a:gd name="connsiteY9" fmla="*/ 4943362 h 5788550"/>
              <a:gd name="connsiteX10" fmla="*/ 3004009 w 5798121"/>
              <a:gd name="connsiteY10" fmla="*/ 5788550 h 5788550"/>
              <a:gd name="connsiteX11" fmla="*/ 724917 w 5798121"/>
              <a:gd name="connsiteY11" fmla="*/ 4414722 h 5788550"/>
              <a:gd name="connsiteX12" fmla="*/ 482031 w 5798121"/>
              <a:gd name="connsiteY12" fmla="*/ 4063258 h 5788550"/>
              <a:gd name="connsiteX13" fmla="*/ 0 w 5798121"/>
              <a:gd name="connsiteY13" fmla="*/ 2955950 h 5788550"/>
              <a:gd name="connsiteX14" fmla="*/ 291250 w 5798121"/>
              <a:gd name="connsiteY14" fmla="*/ 1763422 h 5788550"/>
              <a:gd name="connsiteX15" fmla="*/ 1094457 w 5798121"/>
              <a:gd name="connsiteY15" fmla="*/ 738720 h 5788550"/>
              <a:gd name="connsiteX16" fmla="*/ 2255713 w 5798121"/>
              <a:gd name="connsiteY16" fmla="*/ 28095 h 5788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798121" h="5788550">
                <a:moveTo>
                  <a:pt x="2331396" y="0"/>
                </a:moveTo>
                <a:lnTo>
                  <a:pt x="4658651" y="0"/>
                </a:lnTo>
                <a:lnTo>
                  <a:pt x="4682835" y="9816"/>
                </a:lnTo>
                <a:cubicBezTo>
                  <a:pt x="4995727" y="159362"/>
                  <a:pt x="5270543" y="377635"/>
                  <a:pt x="5499667" y="658449"/>
                </a:cubicBezTo>
                <a:cubicBezTo>
                  <a:pt x="5558201" y="730215"/>
                  <a:pt x="5613447" y="805760"/>
                  <a:pt x="5665313" y="884789"/>
                </a:cubicBezTo>
                <a:lnTo>
                  <a:pt x="5798121" y="1110681"/>
                </a:lnTo>
                <a:lnTo>
                  <a:pt x="5798121" y="4016954"/>
                </a:lnTo>
                <a:lnTo>
                  <a:pt x="5706359" y="4121532"/>
                </a:lnTo>
                <a:cubicBezTo>
                  <a:pt x="5491360" y="4341659"/>
                  <a:pt x="5223849" y="4553996"/>
                  <a:pt x="4944692" y="4775532"/>
                </a:cubicBezTo>
                <a:cubicBezTo>
                  <a:pt x="4876021" y="4829964"/>
                  <a:pt x="4805079" y="4886320"/>
                  <a:pt x="4734137" y="4943362"/>
                </a:cubicBezTo>
                <a:cubicBezTo>
                  <a:pt x="4099133" y="5453857"/>
                  <a:pt x="3635672" y="5788550"/>
                  <a:pt x="3004009" y="5788550"/>
                </a:cubicBezTo>
                <a:cubicBezTo>
                  <a:pt x="2041550" y="5788550"/>
                  <a:pt x="1359922" y="5377707"/>
                  <a:pt x="724917" y="4414722"/>
                </a:cubicBezTo>
                <a:cubicBezTo>
                  <a:pt x="641818" y="4288679"/>
                  <a:pt x="560588" y="4174046"/>
                  <a:pt x="482031" y="4063258"/>
                </a:cubicBezTo>
                <a:cubicBezTo>
                  <a:pt x="156446" y="3603895"/>
                  <a:pt x="0" y="3365006"/>
                  <a:pt x="0" y="2955950"/>
                </a:cubicBezTo>
                <a:cubicBezTo>
                  <a:pt x="0" y="2549782"/>
                  <a:pt x="98062" y="2148559"/>
                  <a:pt x="291250" y="1763422"/>
                </a:cubicBezTo>
                <a:cubicBezTo>
                  <a:pt x="480295" y="1386666"/>
                  <a:pt x="750568" y="1041802"/>
                  <a:pt x="1094457" y="738720"/>
                </a:cubicBezTo>
                <a:cubicBezTo>
                  <a:pt x="1432467" y="440725"/>
                  <a:pt x="1833935" y="194963"/>
                  <a:pt x="2255713" y="28095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AE34C61-A40A-D05B-B348-372B54009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907" y="-784"/>
            <a:ext cx="5411050" cy="876858"/>
          </a:xfrm>
        </p:spPr>
        <p:txBody>
          <a:bodyPr anchor="b">
            <a:normAutofit/>
          </a:bodyPr>
          <a:lstStyle/>
          <a:p>
            <a:r>
              <a:rPr lang="tr-TR" dirty="0">
                <a:ea typeface="Meiryo"/>
              </a:rPr>
              <a:t>Proje İşlevi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7A21508-298F-7663-1473-0E992E4261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729" y="876265"/>
            <a:ext cx="6917801" cy="5878908"/>
          </a:xfrm>
        </p:spPr>
        <p:txBody>
          <a:bodyPr vert="horz" lIns="109728" tIns="109728" rIns="109728" bIns="91440" rtlCol="0" anchor="t">
            <a:noAutofit/>
          </a:bodyPr>
          <a:lstStyle/>
          <a:p>
            <a:pPr marL="457200" indent="-457200">
              <a:buFont typeface="Arial" panose="020B0503020204020204" pitchFamily="34" charset="0"/>
              <a:buChar char="•"/>
            </a:pPr>
            <a:r>
              <a:rPr lang="en-US" sz="2800" dirty="0" err="1">
                <a:latin typeface="Franklin Gothic"/>
                <a:ea typeface="+mn-lt"/>
                <a:cs typeface="+mn-lt"/>
              </a:rPr>
              <a:t>Odaların</a:t>
            </a:r>
            <a:r>
              <a:rPr lang="en-US" sz="2800" dirty="0">
                <a:latin typeface="Franklin Gothic"/>
                <a:ea typeface="+mn-lt"/>
                <a:cs typeface="+mn-lt"/>
              </a:rPr>
              <a:t> </a:t>
            </a:r>
            <a:r>
              <a:rPr lang="en-US" sz="2800" dirty="0" err="1">
                <a:latin typeface="Franklin Gothic"/>
                <a:ea typeface="+mn-lt"/>
                <a:cs typeface="+mn-lt"/>
              </a:rPr>
              <a:t>sıcaklık</a:t>
            </a:r>
            <a:r>
              <a:rPr lang="en-US" sz="2800" dirty="0">
                <a:latin typeface="Franklin Gothic"/>
                <a:ea typeface="+mn-lt"/>
                <a:cs typeface="+mn-lt"/>
              </a:rPr>
              <a:t> </a:t>
            </a:r>
            <a:r>
              <a:rPr lang="en-US" sz="2800" dirty="0" err="1">
                <a:latin typeface="Franklin Gothic"/>
                <a:ea typeface="+mn-lt"/>
                <a:cs typeface="+mn-lt"/>
              </a:rPr>
              <a:t>kontrolü</a:t>
            </a:r>
            <a:r>
              <a:rPr lang="en-US" sz="2800" dirty="0">
                <a:latin typeface="Franklin Gothic"/>
                <a:ea typeface="+mn-lt"/>
                <a:cs typeface="+mn-lt"/>
              </a:rPr>
              <a:t>. </a:t>
            </a:r>
            <a:endParaRPr lang="tr-TR" sz="2800">
              <a:latin typeface="Franklin Gothic"/>
              <a:ea typeface="+mn-lt"/>
              <a:cs typeface="+mn-lt"/>
            </a:endParaRPr>
          </a:p>
          <a:p>
            <a:pPr marL="457200" indent="-457200">
              <a:buFont typeface="Arial" panose="020B0503020204020204" pitchFamily="34" charset="0"/>
              <a:buChar char="•"/>
            </a:pPr>
            <a:r>
              <a:rPr lang="en-US" sz="2800" dirty="0">
                <a:latin typeface="Franklin Gothic"/>
                <a:ea typeface="+mn-lt"/>
                <a:cs typeface="+mn-lt"/>
              </a:rPr>
              <a:t>Elektronik </a:t>
            </a:r>
            <a:r>
              <a:rPr lang="en-US" sz="2800" err="1">
                <a:latin typeface="Franklin Gothic"/>
                <a:ea typeface="+mn-lt"/>
                <a:cs typeface="+mn-lt"/>
              </a:rPr>
              <a:t>eşyaların</a:t>
            </a:r>
            <a:r>
              <a:rPr lang="en-US" sz="2800" dirty="0">
                <a:latin typeface="Franklin Gothic"/>
                <a:ea typeface="+mn-lt"/>
                <a:cs typeface="+mn-lt"/>
              </a:rPr>
              <a:t> </a:t>
            </a:r>
            <a:r>
              <a:rPr lang="en-US" sz="2800" err="1">
                <a:latin typeface="Franklin Gothic"/>
                <a:ea typeface="+mn-lt"/>
                <a:cs typeface="+mn-lt"/>
              </a:rPr>
              <a:t>açma</a:t>
            </a:r>
            <a:r>
              <a:rPr lang="en-US" sz="2800" dirty="0">
                <a:latin typeface="Franklin Gothic"/>
                <a:ea typeface="+mn-lt"/>
                <a:cs typeface="+mn-lt"/>
              </a:rPr>
              <a:t>/</a:t>
            </a:r>
            <a:r>
              <a:rPr lang="en-US" sz="2800" err="1">
                <a:latin typeface="Franklin Gothic"/>
                <a:ea typeface="+mn-lt"/>
                <a:cs typeface="+mn-lt"/>
              </a:rPr>
              <a:t>kapama</a:t>
            </a:r>
            <a:r>
              <a:rPr lang="en-US" sz="2800" dirty="0">
                <a:latin typeface="Franklin Gothic"/>
                <a:ea typeface="+mn-lt"/>
                <a:cs typeface="+mn-lt"/>
              </a:rPr>
              <a:t> </a:t>
            </a:r>
            <a:r>
              <a:rPr lang="en-US" sz="2800" err="1">
                <a:latin typeface="Franklin Gothic"/>
                <a:ea typeface="+mn-lt"/>
                <a:cs typeface="+mn-lt"/>
              </a:rPr>
              <a:t>durumlarının</a:t>
            </a:r>
            <a:r>
              <a:rPr lang="en-US" sz="2800" dirty="0">
                <a:latin typeface="Franklin Gothic"/>
                <a:ea typeface="+mn-lt"/>
                <a:cs typeface="+mn-lt"/>
              </a:rPr>
              <a:t> </a:t>
            </a:r>
            <a:r>
              <a:rPr lang="en-US" sz="2800" err="1">
                <a:latin typeface="Franklin Gothic"/>
                <a:ea typeface="+mn-lt"/>
                <a:cs typeface="+mn-lt"/>
              </a:rPr>
              <a:t>yönetimi</a:t>
            </a:r>
            <a:r>
              <a:rPr lang="en-US" sz="2800" dirty="0">
                <a:latin typeface="Franklin Gothic"/>
                <a:ea typeface="+mn-lt"/>
                <a:cs typeface="+mn-lt"/>
              </a:rPr>
              <a:t>.</a:t>
            </a:r>
            <a:endParaRPr lang="tr-TR" sz="2800" dirty="0">
              <a:latin typeface="Franklin Gothic"/>
              <a:ea typeface="+mn-lt"/>
              <a:cs typeface="+mn-lt"/>
            </a:endParaRPr>
          </a:p>
          <a:p>
            <a:pPr marL="457200" indent="-457200">
              <a:buFont typeface="Arial" panose="020B0503020204020204" pitchFamily="34" charset="0"/>
              <a:buChar char="•"/>
            </a:pPr>
            <a:r>
              <a:rPr lang="en-US" sz="2800" dirty="0">
                <a:latin typeface="Franklin Gothic"/>
                <a:ea typeface="+mn-lt"/>
                <a:cs typeface="+mn-lt"/>
              </a:rPr>
              <a:t>Yeni </a:t>
            </a:r>
            <a:r>
              <a:rPr lang="en-US" sz="2800" err="1">
                <a:latin typeface="Franklin Gothic"/>
                <a:ea typeface="+mn-lt"/>
                <a:cs typeface="+mn-lt"/>
              </a:rPr>
              <a:t>oda</a:t>
            </a:r>
            <a:r>
              <a:rPr lang="en-US" sz="2800" dirty="0">
                <a:latin typeface="Franklin Gothic"/>
                <a:ea typeface="+mn-lt"/>
                <a:cs typeface="+mn-lt"/>
              </a:rPr>
              <a:t> </a:t>
            </a:r>
            <a:r>
              <a:rPr lang="en-US" sz="2800" err="1">
                <a:latin typeface="Franklin Gothic"/>
                <a:ea typeface="+mn-lt"/>
                <a:cs typeface="+mn-lt"/>
              </a:rPr>
              <a:t>ve</a:t>
            </a:r>
            <a:r>
              <a:rPr lang="en-US" sz="2800" dirty="0">
                <a:latin typeface="Franklin Gothic"/>
                <a:ea typeface="+mn-lt"/>
                <a:cs typeface="+mn-lt"/>
              </a:rPr>
              <a:t> </a:t>
            </a:r>
            <a:r>
              <a:rPr lang="en-US" sz="2800" err="1">
                <a:latin typeface="Franklin Gothic"/>
                <a:ea typeface="+mn-lt"/>
                <a:cs typeface="+mn-lt"/>
              </a:rPr>
              <a:t>eşya</a:t>
            </a:r>
            <a:r>
              <a:rPr lang="en-US" sz="2800" dirty="0">
                <a:latin typeface="Franklin Gothic"/>
                <a:ea typeface="+mn-lt"/>
                <a:cs typeface="+mn-lt"/>
              </a:rPr>
              <a:t> </a:t>
            </a:r>
            <a:r>
              <a:rPr lang="en-US" sz="2800" err="1">
                <a:latin typeface="Franklin Gothic"/>
                <a:ea typeface="+mn-lt"/>
                <a:cs typeface="+mn-lt"/>
              </a:rPr>
              <a:t>ekleyebilme</a:t>
            </a:r>
            <a:r>
              <a:rPr lang="en-US" sz="2800" dirty="0">
                <a:latin typeface="Franklin Gothic"/>
                <a:ea typeface="+mn-lt"/>
                <a:cs typeface="+mn-lt"/>
              </a:rPr>
              <a:t>. </a:t>
            </a:r>
            <a:endParaRPr lang="tr-TR" sz="2800">
              <a:latin typeface="Franklin Gothic"/>
              <a:ea typeface="+mn-lt"/>
              <a:cs typeface="+mn-lt"/>
            </a:endParaRPr>
          </a:p>
          <a:p>
            <a:pPr marL="457200" indent="-457200">
              <a:buFont typeface="Arial" panose="020B0503020204020204" pitchFamily="34" charset="0"/>
              <a:buChar char="•"/>
            </a:pPr>
            <a:r>
              <a:rPr lang="en-US" sz="2800" err="1">
                <a:latin typeface="Franklin Gothic"/>
                <a:ea typeface="+mn-lt"/>
                <a:cs typeface="+mn-lt"/>
              </a:rPr>
              <a:t>Eşyaların</a:t>
            </a:r>
            <a:r>
              <a:rPr lang="en-US" sz="2800" dirty="0">
                <a:latin typeface="Franklin Gothic"/>
                <a:ea typeface="+mn-lt"/>
                <a:cs typeface="+mn-lt"/>
              </a:rPr>
              <a:t> </a:t>
            </a:r>
            <a:r>
              <a:rPr lang="en-US" sz="2800" err="1">
                <a:latin typeface="Franklin Gothic"/>
                <a:ea typeface="+mn-lt"/>
                <a:cs typeface="+mn-lt"/>
              </a:rPr>
              <a:t>durumlarını</a:t>
            </a:r>
            <a:r>
              <a:rPr lang="en-US" sz="2800" dirty="0">
                <a:latin typeface="Franklin Gothic"/>
                <a:ea typeface="+mn-lt"/>
                <a:cs typeface="+mn-lt"/>
              </a:rPr>
              <a:t> </a:t>
            </a:r>
            <a:r>
              <a:rPr lang="en-US" sz="2800" err="1">
                <a:latin typeface="Franklin Gothic"/>
                <a:ea typeface="+mn-lt"/>
                <a:cs typeface="+mn-lt"/>
              </a:rPr>
              <a:t>listeleyebilme</a:t>
            </a:r>
            <a:r>
              <a:rPr lang="en-US" sz="2800" dirty="0">
                <a:latin typeface="Franklin Gothic"/>
                <a:ea typeface="+mn-lt"/>
                <a:cs typeface="+mn-lt"/>
              </a:rPr>
              <a:t>.</a:t>
            </a:r>
            <a:endParaRPr lang="tr-TR" sz="2800">
              <a:latin typeface="Franklin Gothic"/>
              <a:ea typeface="+mn-lt"/>
              <a:cs typeface="+mn-lt"/>
            </a:endParaRPr>
          </a:p>
          <a:p>
            <a:pPr marL="457200" indent="-457200">
              <a:buFont typeface="Arial" panose="020B0503020204020204" pitchFamily="34" charset="0"/>
              <a:buChar char="•"/>
            </a:pPr>
            <a:r>
              <a:rPr lang="en-US" sz="2800" dirty="0" err="1">
                <a:latin typeface="Franklin Gothic"/>
                <a:ea typeface="+mn-lt"/>
                <a:cs typeface="+mn-lt"/>
              </a:rPr>
              <a:t>Ses</a:t>
            </a:r>
            <a:r>
              <a:rPr lang="en-US" sz="2800" dirty="0">
                <a:latin typeface="Franklin Gothic"/>
                <a:ea typeface="+mn-lt"/>
                <a:cs typeface="+mn-lt"/>
              </a:rPr>
              <a:t> </a:t>
            </a:r>
            <a:r>
              <a:rPr lang="en-US" sz="2800" dirty="0" err="1">
                <a:latin typeface="Franklin Gothic"/>
                <a:ea typeface="+mn-lt"/>
                <a:cs typeface="+mn-lt"/>
              </a:rPr>
              <a:t>sistemi</a:t>
            </a:r>
            <a:r>
              <a:rPr lang="en-US" sz="2800" dirty="0">
                <a:latin typeface="Franklin Gothic"/>
                <a:ea typeface="+mn-lt"/>
                <a:cs typeface="+mn-lt"/>
              </a:rPr>
              <a:t> </a:t>
            </a:r>
            <a:r>
              <a:rPr lang="en-US" sz="2800" dirty="0" err="1">
                <a:latin typeface="Franklin Gothic"/>
                <a:ea typeface="+mn-lt"/>
                <a:cs typeface="+mn-lt"/>
              </a:rPr>
              <a:t>kontrolü</a:t>
            </a:r>
            <a:r>
              <a:rPr lang="en-US" sz="2800" dirty="0">
                <a:latin typeface="Franklin Gothic"/>
                <a:ea typeface="+mn-lt"/>
                <a:cs typeface="+mn-lt"/>
              </a:rPr>
              <a:t> (</a:t>
            </a:r>
            <a:r>
              <a:rPr lang="en-US" sz="2800" dirty="0" err="1">
                <a:latin typeface="Franklin Gothic"/>
                <a:ea typeface="+mn-lt"/>
                <a:cs typeface="+mn-lt"/>
              </a:rPr>
              <a:t>müzik</a:t>
            </a:r>
            <a:r>
              <a:rPr lang="en-US" sz="2800" dirty="0">
                <a:latin typeface="Franklin Gothic"/>
                <a:ea typeface="+mn-lt"/>
                <a:cs typeface="+mn-lt"/>
              </a:rPr>
              <a:t> </a:t>
            </a:r>
            <a:r>
              <a:rPr lang="en-US" sz="2800" dirty="0" err="1">
                <a:latin typeface="Franklin Gothic"/>
                <a:ea typeface="+mn-lt"/>
                <a:cs typeface="+mn-lt"/>
              </a:rPr>
              <a:t>çalma</a:t>
            </a:r>
            <a:r>
              <a:rPr lang="en-US" sz="2800" dirty="0">
                <a:latin typeface="Franklin Gothic"/>
                <a:ea typeface="+mn-lt"/>
                <a:cs typeface="+mn-lt"/>
              </a:rPr>
              <a:t>/</a:t>
            </a:r>
            <a:r>
              <a:rPr lang="en-US" sz="2800" dirty="0" err="1">
                <a:latin typeface="Franklin Gothic"/>
                <a:ea typeface="+mn-lt"/>
                <a:cs typeface="+mn-lt"/>
              </a:rPr>
              <a:t>durdurma</a:t>
            </a:r>
            <a:r>
              <a:rPr lang="en-US" sz="2800" dirty="0">
                <a:latin typeface="Franklin Gothic"/>
                <a:ea typeface="+mn-lt"/>
                <a:cs typeface="+mn-lt"/>
              </a:rPr>
              <a:t>).</a:t>
            </a:r>
            <a:endParaRPr lang="tr-TR" sz="2800">
              <a:latin typeface="Franklin Gothic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348ECDC-D455-4B71-90F6-2ECC12B798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23734" y="0"/>
            <a:ext cx="5568114" cy="5577748"/>
          </a:xfrm>
          <a:custGeom>
            <a:avLst/>
            <a:gdLst>
              <a:gd name="connsiteX0" fmla="*/ 2959946 w 5568114"/>
              <a:gd name="connsiteY0" fmla="*/ 0 h 5577748"/>
              <a:gd name="connsiteX1" fmla="*/ 3614224 w 5568114"/>
              <a:gd name="connsiteY1" fmla="*/ 0 h 5577748"/>
              <a:gd name="connsiteX2" fmla="*/ 3844432 w 5568114"/>
              <a:gd name="connsiteY2" fmla="*/ 36392 h 5577748"/>
              <a:gd name="connsiteX3" fmla="*/ 4336826 w 5568114"/>
              <a:gd name="connsiteY3" fmla="*/ 203778 h 5577748"/>
              <a:gd name="connsiteX4" fmla="*/ 5093304 w 5568114"/>
              <a:gd name="connsiteY4" fmla="*/ 806978 h 5577748"/>
              <a:gd name="connsiteX5" fmla="*/ 5496656 w 5568114"/>
              <a:gd name="connsiteY5" fmla="*/ 1495125 h 5577748"/>
              <a:gd name="connsiteX6" fmla="*/ 5568114 w 5568114"/>
              <a:gd name="connsiteY6" fmla="*/ 1692569 h 5577748"/>
              <a:gd name="connsiteX7" fmla="*/ 5568114 w 5568114"/>
              <a:gd name="connsiteY7" fmla="*/ 3665503 h 5577748"/>
              <a:gd name="connsiteX8" fmla="*/ 5466225 w 5568114"/>
              <a:gd name="connsiteY8" fmla="*/ 3819786 h 5577748"/>
              <a:gd name="connsiteX9" fmla="*/ 4579336 w 5568114"/>
              <a:gd name="connsiteY9" fmla="*/ 4635686 h 5577748"/>
              <a:gd name="connsiteX10" fmla="*/ 4384340 w 5568114"/>
              <a:gd name="connsiteY10" fmla="*/ 4791760 h 5577748"/>
              <a:gd name="connsiteX11" fmla="*/ 2782048 w 5568114"/>
              <a:gd name="connsiteY11" fmla="*/ 5577748 h 5577748"/>
              <a:gd name="connsiteX12" fmla="*/ 671354 w 5568114"/>
              <a:gd name="connsiteY12" fmla="*/ 4300148 h 5577748"/>
              <a:gd name="connsiteX13" fmla="*/ 446415 w 5568114"/>
              <a:gd name="connsiteY13" fmla="*/ 3973302 h 5577748"/>
              <a:gd name="connsiteX14" fmla="*/ 0 w 5568114"/>
              <a:gd name="connsiteY14" fmla="*/ 2943554 h 5577748"/>
              <a:gd name="connsiteX15" fmla="*/ 269730 w 5568114"/>
              <a:gd name="connsiteY15" fmla="*/ 1834555 h 5577748"/>
              <a:gd name="connsiteX16" fmla="*/ 1013589 w 5568114"/>
              <a:gd name="connsiteY16" fmla="*/ 881627 h 5577748"/>
              <a:gd name="connsiteX17" fmla="*/ 2089042 w 5568114"/>
              <a:gd name="connsiteY17" fmla="*/ 220777 h 5577748"/>
              <a:gd name="connsiteX18" fmla="*/ 2845684 w 5568114"/>
              <a:gd name="connsiteY18" fmla="*/ 14234 h 5577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568114" h="5577748">
                <a:moveTo>
                  <a:pt x="2959946" y="0"/>
                </a:moveTo>
                <a:lnTo>
                  <a:pt x="3614224" y="0"/>
                </a:lnTo>
                <a:lnTo>
                  <a:pt x="3844432" y="36392"/>
                </a:lnTo>
                <a:cubicBezTo>
                  <a:pt x="4017699" y="73748"/>
                  <a:pt x="4182227" y="129639"/>
                  <a:pt x="4336826" y="203778"/>
                </a:cubicBezTo>
                <a:cubicBezTo>
                  <a:pt x="4626600" y="342850"/>
                  <a:pt x="4881111" y="545834"/>
                  <a:pt x="5093304" y="806978"/>
                </a:cubicBezTo>
                <a:cubicBezTo>
                  <a:pt x="5255931" y="1007198"/>
                  <a:pt x="5391154" y="1239036"/>
                  <a:pt x="5496656" y="1495125"/>
                </a:cubicBezTo>
                <a:lnTo>
                  <a:pt x="5568114" y="1692569"/>
                </a:lnTo>
                <a:lnTo>
                  <a:pt x="5568114" y="3665503"/>
                </a:lnTo>
                <a:lnTo>
                  <a:pt x="5466225" y="3819786"/>
                </a:lnTo>
                <a:cubicBezTo>
                  <a:pt x="5249576" y="4101511"/>
                  <a:pt x="4924044" y="4360994"/>
                  <a:pt x="4579336" y="4635686"/>
                </a:cubicBezTo>
                <a:cubicBezTo>
                  <a:pt x="4515738" y="4686305"/>
                  <a:pt x="4450038" y="4738713"/>
                  <a:pt x="4384340" y="4791760"/>
                </a:cubicBezTo>
                <a:cubicBezTo>
                  <a:pt x="3796254" y="5266498"/>
                  <a:pt x="3367038" y="5577748"/>
                  <a:pt x="2782048" y="5577748"/>
                </a:cubicBezTo>
                <a:cubicBezTo>
                  <a:pt x="1890703" y="5577748"/>
                  <a:pt x="1259439" y="5195682"/>
                  <a:pt x="671354" y="4300148"/>
                </a:cubicBezTo>
                <a:cubicBezTo>
                  <a:pt x="594395" y="4182934"/>
                  <a:pt x="519167" y="4076330"/>
                  <a:pt x="446415" y="3973302"/>
                </a:cubicBezTo>
                <a:cubicBezTo>
                  <a:pt x="144886" y="3546115"/>
                  <a:pt x="0" y="3323958"/>
                  <a:pt x="0" y="2943554"/>
                </a:cubicBezTo>
                <a:cubicBezTo>
                  <a:pt x="0" y="2565835"/>
                  <a:pt x="90816" y="2192716"/>
                  <a:pt x="269730" y="1834555"/>
                </a:cubicBezTo>
                <a:cubicBezTo>
                  <a:pt x="444806" y="1484188"/>
                  <a:pt x="695109" y="1163480"/>
                  <a:pt x="1013589" y="881627"/>
                </a:cubicBezTo>
                <a:cubicBezTo>
                  <a:pt x="1326624" y="604505"/>
                  <a:pt x="1698428" y="375956"/>
                  <a:pt x="2089042" y="220777"/>
                </a:cubicBezTo>
                <a:cubicBezTo>
                  <a:pt x="2339747" y="120996"/>
                  <a:pt x="2592918" y="51971"/>
                  <a:pt x="2845684" y="14234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4" name="İçerik Yer Tutucusu 3" descr="A hand holding a phone&#10;&#10;Description automatically generated">
            <a:extLst>
              <a:ext uri="{FF2B5EF4-FFF2-40B4-BE49-F238E27FC236}">
                <a16:creationId xmlns:a16="http://schemas.microsoft.com/office/drawing/2014/main" id="{3807AB94-460F-EF3D-5FFB-8E21AF66FC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457" r="16457"/>
          <a:stretch/>
        </p:blipFill>
        <p:spPr>
          <a:xfrm>
            <a:off x="7223603" y="1150301"/>
            <a:ext cx="4438927" cy="4419844"/>
          </a:xfrm>
          <a:prstGeom prst="rect">
            <a:avLst/>
          </a:prstGeom>
          <a:ln>
            <a:solidFill>
              <a:srgbClr val="4472C4"/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3970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9" name="Freeform: Shape 58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3" name="Freeform: Shape 62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5" name="Freeform: Shape 64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9" name="Freeform: Shape 68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A4C38E6-FC88-AC29-3D60-84BB69E0C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0723" y="76200"/>
            <a:ext cx="5587755" cy="866458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20000"/>
              </a:lnSpc>
            </a:pP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Kod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err="1">
                <a:solidFill>
                  <a:schemeClr val="tx1">
                    <a:lumMod val="85000"/>
                    <a:lumOff val="15000"/>
                  </a:schemeClr>
                </a:solidFill>
              </a:rPr>
              <a:t>Yapısı</a:t>
            </a:r>
            <a:endParaRPr lang="en-US" err="1">
              <a:solidFill>
                <a:schemeClr val="tx1">
                  <a:lumMod val="85000"/>
                  <a:lumOff val="15000"/>
                </a:schemeClr>
              </a:solidFill>
              <a:ea typeface="Meiryo"/>
            </a:endParaRPr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714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0" name="Picture 29" descr="Ekranda bilgisayar betiği">
            <a:extLst>
              <a:ext uri="{FF2B5EF4-FFF2-40B4-BE49-F238E27FC236}">
                <a16:creationId xmlns:a16="http://schemas.microsoft.com/office/drawing/2014/main" id="{67CD9EC8-F56D-14ED-B653-03C26BCFC8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00" r="45812" b="-1"/>
          <a:stretch/>
        </p:blipFill>
        <p:spPr>
          <a:xfrm>
            <a:off x="153" y="10"/>
            <a:ext cx="5033023" cy="6857990"/>
          </a:xfrm>
          <a:custGeom>
            <a:avLst/>
            <a:gdLst/>
            <a:ahLst/>
            <a:cxnLst/>
            <a:rect l="l" t="t" r="r" b="b"/>
            <a:pathLst>
              <a:path w="4710787" h="6858000">
                <a:moveTo>
                  <a:pt x="0" y="0"/>
                </a:moveTo>
                <a:lnTo>
                  <a:pt x="1214365" y="0"/>
                </a:lnTo>
                <a:lnTo>
                  <a:pt x="1994531" y="0"/>
                </a:lnTo>
                <a:lnTo>
                  <a:pt x="3087764" y="0"/>
                </a:lnTo>
                <a:lnTo>
                  <a:pt x="3109888" y="14997"/>
                </a:lnTo>
                <a:cubicBezTo>
                  <a:pt x="4137051" y="754641"/>
                  <a:pt x="4710787" y="2093192"/>
                  <a:pt x="4710787" y="3621656"/>
                </a:cubicBezTo>
                <a:cubicBezTo>
                  <a:pt x="4710787" y="4969131"/>
                  <a:pt x="3782062" y="5602839"/>
                  <a:pt x="2836437" y="6374814"/>
                </a:cubicBezTo>
                <a:cubicBezTo>
                  <a:pt x="2664234" y="6515397"/>
                  <a:pt x="2493607" y="6653108"/>
                  <a:pt x="2319789" y="6780599"/>
                </a:cubicBezTo>
                <a:lnTo>
                  <a:pt x="2208033" y="6858000"/>
                </a:lnTo>
                <a:lnTo>
                  <a:pt x="1994531" y="6858000"/>
                </a:lnTo>
                <a:lnTo>
                  <a:pt x="121436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EB058B1C-D07D-CE18-E0E0-1A57C9D8D1DB}"/>
              </a:ext>
            </a:extLst>
          </p:cNvPr>
          <p:cNvSpPr txBox="1"/>
          <p:nvPr/>
        </p:nvSpPr>
        <p:spPr>
          <a:xfrm>
            <a:off x="5057197" y="516283"/>
            <a:ext cx="7130905" cy="66479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tr-TR" dirty="0">
              <a:ea typeface="+mn-lt"/>
              <a:cs typeface="+mn-lt"/>
            </a:endParaRPr>
          </a:p>
          <a:p>
            <a:pPr marL="342900" indent="-342900">
              <a:buAutoNum type="arabicParenR"/>
            </a:pPr>
            <a:r>
              <a:rPr lang="tr-TR" sz="2600" dirty="0">
                <a:solidFill>
                  <a:srgbClr val="C00000"/>
                </a:solidFill>
                <a:ea typeface="+mn-lt"/>
                <a:cs typeface="+mn-lt"/>
              </a:rPr>
              <a:t>Programlama Dili</a:t>
            </a:r>
            <a:r>
              <a:rPr lang="tr-TR" sz="2600" dirty="0">
                <a:ea typeface="+mn-lt"/>
                <a:cs typeface="+mn-lt"/>
              </a:rPr>
              <a:t>: C#</a:t>
            </a:r>
            <a:endParaRPr lang="tr-TR" sz="2600">
              <a:ea typeface="Meiryo"/>
            </a:endParaRPr>
          </a:p>
          <a:p>
            <a:pPr marL="342900" indent="-342900">
              <a:buAutoNum type="arabicParenR"/>
            </a:pPr>
            <a:r>
              <a:rPr lang="tr-TR" sz="2600" dirty="0">
                <a:solidFill>
                  <a:srgbClr val="C00000"/>
                </a:solidFill>
                <a:ea typeface="+mn-lt"/>
                <a:cs typeface="+mn-lt"/>
              </a:rPr>
              <a:t>Geliştirme Ortamı</a:t>
            </a:r>
            <a:r>
              <a:rPr lang="tr-TR" sz="2600" dirty="0">
                <a:ea typeface="+mn-lt"/>
                <a:cs typeface="+mn-lt"/>
              </a:rPr>
              <a:t>: Visual </a:t>
            </a:r>
            <a:r>
              <a:rPr lang="tr-TR" sz="2600" err="1">
                <a:ea typeface="+mn-lt"/>
                <a:cs typeface="+mn-lt"/>
              </a:rPr>
              <a:t>Studio</a:t>
            </a:r>
            <a:endParaRPr lang="tr-TR" sz="2600">
              <a:ea typeface="Meiryo"/>
            </a:endParaRPr>
          </a:p>
          <a:p>
            <a:pPr marL="342900" indent="-342900">
              <a:buAutoNum type="arabicParenR"/>
            </a:pPr>
            <a:r>
              <a:rPr lang="tr-TR" sz="2600" dirty="0">
                <a:solidFill>
                  <a:srgbClr val="C00000"/>
                </a:solidFill>
                <a:ea typeface="+mn-lt"/>
                <a:cs typeface="+mn-lt"/>
              </a:rPr>
              <a:t>Kütüphaneler</a:t>
            </a:r>
            <a:r>
              <a:rPr lang="tr-TR" sz="2600" dirty="0">
                <a:ea typeface="+mn-lt"/>
                <a:cs typeface="+mn-lt"/>
              </a:rPr>
              <a:t>: </a:t>
            </a:r>
            <a:r>
              <a:rPr lang="tr-TR" sz="2600" err="1">
                <a:ea typeface="+mn-lt"/>
                <a:cs typeface="+mn-lt"/>
              </a:rPr>
              <a:t>NAudio</a:t>
            </a:r>
            <a:r>
              <a:rPr lang="tr-TR" sz="2600" dirty="0">
                <a:ea typeface="+mn-lt"/>
                <a:cs typeface="+mn-lt"/>
              </a:rPr>
              <a:t> (MP3 çalma için) </a:t>
            </a:r>
            <a:r>
              <a:rPr lang="tr-TR" sz="2600" err="1">
                <a:ea typeface="+mn-lt"/>
                <a:cs typeface="+mn-lt"/>
              </a:rPr>
              <a:t>System.Linq</a:t>
            </a:r>
            <a:r>
              <a:rPr lang="tr-TR" sz="2600" dirty="0">
                <a:ea typeface="+mn-lt"/>
                <a:cs typeface="+mn-lt"/>
              </a:rPr>
              <a:t> ve diğer temel C# kütüphaneleri kullanılmıştır.</a:t>
            </a:r>
            <a:endParaRPr lang="tr-TR" sz="2600">
              <a:ea typeface="Meiryo"/>
            </a:endParaRPr>
          </a:p>
          <a:p>
            <a:pPr marL="342900" indent="-342900">
              <a:buAutoNum type="arabicParenR"/>
            </a:pPr>
            <a:r>
              <a:rPr lang="tr-TR" sz="2600" dirty="0">
                <a:solidFill>
                  <a:srgbClr val="C00000"/>
                </a:solidFill>
                <a:ea typeface="+mn-lt"/>
                <a:cs typeface="+mn-lt"/>
              </a:rPr>
              <a:t>Sınıflar</a:t>
            </a:r>
            <a:r>
              <a:rPr lang="tr-TR" sz="2600" dirty="0">
                <a:ea typeface="+mn-lt"/>
                <a:cs typeface="+mn-lt"/>
              </a:rPr>
              <a:t>:</a:t>
            </a:r>
            <a:endParaRPr lang="tr-TR" sz="2600">
              <a:ea typeface="Meiryo"/>
            </a:endParaRPr>
          </a:p>
          <a:p>
            <a:r>
              <a:rPr lang="tr-TR" sz="2600" dirty="0">
                <a:ea typeface="+mn-lt"/>
                <a:cs typeface="+mn-lt"/>
              </a:rPr>
              <a:t>   1)</a:t>
            </a:r>
            <a:r>
              <a:rPr lang="tr-TR" sz="2600" dirty="0">
                <a:solidFill>
                  <a:schemeClr val="accent1"/>
                </a:solidFill>
                <a:ea typeface="+mn-lt"/>
                <a:cs typeface="+mn-lt"/>
              </a:rPr>
              <a:t>Oda</a:t>
            </a:r>
            <a:r>
              <a:rPr lang="tr-TR" sz="2600" dirty="0">
                <a:ea typeface="+mn-lt"/>
                <a:cs typeface="+mn-lt"/>
              </a:rPr>
              <a:t>: Oda adı, sıcaklık bilgisi ve eşya listesini tutar.</a:t>
            </a:r>
            <a:endParaRPr lang="tr-TR" sz="2600" dirty="0">
              <a:ea typeface="Meiryo"/>
            </a:endParaRPr>
          </a:p>
          <a:p>
            <a:r>
              <a:rPr lang="tr-TR" sz="2600" dirty="0">
                <a:ea typeface="+mn-lt"/>
                <a:cs typeface="+mn-lt"/>
              </a:rPr>
              <a:t>   2)</a:t>
            </a:r>
            <a:r>
              <a:rPr lang="tr-TR" sz="2600" dirty="0" err="1">
                <a:solidFill>
                  <a:schemeClr val="accent1"/>
                </a:solidFill>
                <a:ea typeface="+mn-lt"/>
                <a:cs typeface="+mn-lt"/>
              </a:rPr>
              <a:t>ElektronikEsya</a:t>
            </a:r>
            <a:r>
              <a:rPr lang="tr-TR" sz="2600" dirty="0">
                <a:ea typeface="+mn-lt"/>
                <a:cs typeface="+mn-lt"/>
              </a:rPr>
              <a:t>: Eşya adı ve ışıklı   olup olmadığını belirler.</a:t>
            </a:r>
            <a:endParaRPr lang="tr-TR" sz="2600" dirty="0">
              <a:ea typeface="Meiryo"/>
            </a:endParaRPr>
          </a:p>
          <a:p>
            <a:r>
              <a:rPr lang="tr-TR" sz="2600" dirty="0">
                <a:solidFill>
                  <a:srgbClr val="C00000"/>
                </a:solidFill>
                <a:ea typeface="+mn-lt"/>
                <a:cs typeface="+mn-lt"/>
              </a:rPr>
              <a:t>5)Metotlar</a:t>
            </a:r>
            <a:r>
              <a:rPr lang="tr-TR" sz="2600" dirty="0">
                <a:ea typeface="+mn-lt"/>
                <a:cs typeface="+mn-lt"/>
              </a:rPr>
              <a:t>: </a:t>
            </a:r>
          </a:p>
          <a:p>
            <a:r>
              <a:rPr lang="tr-TR" sz="2600" dirty="0">
                <a:ea typeface="+mn-lt"/>
                <a:cs typeface="+mn-lt"/>
              </a:rPr>
              <a:t>Oda veya eşya ekleme/silme, Sıcaklık değiştirme, eşya durumunu güncelleme ve oda içindeki eşya durumlarını listelemesini sağlayan metotlar kullanılmıştır.</a:t>
            </a:r>
            <a:endParaRPr lang="tr-TR" sz="2600" dirty="0">
              <a:ea typeface="Meiryo"/>
            </a:endParaRPr>
          </a:p>
          <a:p>
            <a:pPr algn="l"/>
            <a:endParaRPr lang="tr-TR" dirty="0">
              <a:ea typeface="Meiryo"/>
            </a:endParaRPr>
          </a:p>
        </p:txBody>
      </p:sp>
    </p:spTree>
    <p:extLst>
      <p:ext uri="{BB962C8B-B14F-4D97-AF65-F5344CB8AC3E}">
        <p14:creationId xmlns:p14="http://schemas.microsoft.com/office/powerpoint/2010/main" val="375545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820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C4CE3C4-3600-4353-9FE1-B32D06BEF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37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DE2DB45E-3417-853A-CE65-54A2D538E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38" y="249873"/>
            <a:ext cx="4789405" cy="918528"/>
          </a:xfrm>
        </p:spPr>
        <p:txBody>
          <a:bodyPr anchor="b">
            <a:normAutofit/>
          </a:bodyPr>
          <a:lstStyle/>
          <a:p>
            <a:r>
              <a:rPr lang="tr-TR" dirty="0">
                <a:ea typeface="Meiryo"/>
              </a:rPr>
              <a:t>Giriş Ekranı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692C9AC-AD2A-579F-2FDD-14FF6E925D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39" y="1164908"/>
            <a:ext cx="5296964" cy="3651250"/>
          </a:xfrm>
        </p:spPr>
        <p:txBody>
          <a:bodyPr vert="horz" lIns="109728" tIns="109728" rIns="109728" bIns="91440" rtlCol="0" anchor="t">
            <a:noAutofit/>
          </a:bodyPr>
          <a:lstStyle/>
          <a:p>
            <a:r>
              <a:rPr lang="en-US" sz="2000" err="1">
                <a:latin typeface="Franklin Gothic"/>
                <a:ea typeface="Meiryo"/>
              </a:rPr>
              <a:t>kullanıcı</a:t>
            </a:r>
            <a:r>
              <a:rPr lang="en-US" sz="2000" dirty="0">
                <a:latin typeface="Franklin Gothic"/>
                <a:ea typeface="Meiryo"/>
              </a:rPr>
              <a:t> </a:t>
            </a:r>
            <a:r>
              <a:rPr lang="en-US" sz="2000" err="1">
                <a:latin typeface="Franklin Gothic"/>
                <a:ea typeface="Meiryo"/>
              </a:rPr>
              <a:t>kaydı</a:t>
            </a:r>
            <a:r>
              <a:rPr lang="en-US" sz="2000" dirty="0">
                <a:latin typeface="Franklin Gothic"/>
                <a:ea typeface="Meiryo"/>
              </a:rPr>
              <a:t> </a:t>
            </a:r>
            <a:r>
              <a:rPr lang="en-US" sz="2000" err="1">
                <a:latin typeface="Franklin Gothic"/>
                <a:ea typeface="Meiryo"/>
              </a:rPr>
              <a:t>ve</a:t>
            </a:r>
            <a:r>
              <a:rPr lang="en-US" sz="2000" dirty="0">
                <a:latin typeface="Franklin Gothic"/>
                <a:ea typeface="Meiryo"/>
              </a:rPr>
              <a:t> </a:t>
            </a:r>
            <a:r>
              <a:rPr lang="en-US" sz="2000" err="1">
                <a:latin typeface="Franklin Gothic"/>
                <a:ea typeface="Meiryo"/>
              </a:rPr>
              <a:t>giriş</a:t>
            </a:r>
            <a:r>
              <a:rPr lang="en-US" sz="2000" dirty="0">
                <a:latin typeface="Franklin Gothic"/>
                <a:ea typeface="Meiryo"/>
              </a:rPr>
              <a:t> </a:t>
            </a:r>
            <a:r>
              <a:rPr lang="en-US" sz="2000" err="1">
                <a:latin typeface="Franklin Gothic"/>
                <a:ea typeface="Meiryo"/>
              </a:rPr>
              <a:t>akışını</a:t>
            </a:r>
            <a:r>
              <a:rPr lang="en-US" sz="2000" dirty="0">
                <a:latin typeface="Franklin Gothic"/>
                <a:ea typeface="Meiryo"/>
              </a:rPr>
              <a:t> </a:t>
            </a:r>
            <a:r>
              <a:rPr lang="en-US" sz="2000" err="1">
                <a:latin typeface="Franklin Gothic"/>
                <a:ea typeface="Meiryo"/>
              </a:rPr>
              <a:t>gösterir</a:t>
            </a:r>
            <a:r>
              <a:rPr lang="en-US" sz="2000" dirty="0">
                <a:latin typeface="Franklin Gothic"/>
                <a:ea typeface="Meiryo"/>
              </a:rPr>
              <a:t>. </a:t>
            </a:r>
            <a:r>
              <a:rPr lang="en-US" sz="2000" err="1">
                <a:latin typeface="Franklin Gothic"/>
                <a:ea typeface="Meiryo"/>
              </a:rPr>
              <a:t>Kullanıcı</a:t>
            </a:r>
            <a:r>
              <a:rPr lang="en-US" sz="2000" dirty="0">
                <a:latin typeface="Franklin Gothic"/>
                <a:ea typeface="Meiryo"/>
              </a:rPr>
              <a:t>, </a:t>
            </a:r>
            <a:r>
              <a:rPr lang="en-US" sz="2000" err="1">
                <a:latin typeface="Franklin Gothic"/>
                <a:ea typeface="Meiryo"/>
              </a:rPr>
              <a:t>başlangıçta</a:t>
            </a:r>
            <a:r>
              <a:rPr lang="en-US" sz="2000" dirty="0">
                <a:latin typeface="Franklin Gothic"/>
                <a:ea typeface="Meiryo"/>
              </a:rPr>
              <a:t> "</a:t>
            </a:r>
            <a:r>
              <a:rPr lang="en-US" sz="2000" err="1">
                <a:latin typeface="Franklin Gothic"/>
                <a:ea typeface="Meiryo"/>
              </a:rPr>
              <a:t>Kayıt</a:t>
            </a:r>
            <a:r>
              <a:rPr lang="en-US" sz="2000" dirty="0">
                <a:latin typeface="Franklin Gothic"/>
                <a:ea typeface="Meiryo"/>
              </a:rPr>
              <a:t> Ol" </a:t>
            </a:r>
            <a:r>
              <a:rPr lang="en-US" sz="2000" err="1">
                <a:latin typeface="Franklin Gothic"/>
                <a:ea typeface="Meiryo"/>
              </a:rPr>
              <a:t>veya</a:t>
            </a:r>
            <a:r>
              <a:rPr lang="en-US" sz="2000" dirty="0">
                <a:latin typeface="Franklin Gothic"/>
                <a:ea typeface="Meiryo"/>
              </a:rPr>
              <a:t> "</a:t>
            </a:r>
            <a:r>
              <a:rPr lang="en-US" sz="2000" err="1">
                <a:latin typeface="Franklin Gothic"/>
                <a:ea typeface="Meiryo"/>
              </a:rPr>
              <a:t>Giriş</a:t>
            </a:r>
            <a:r>
              <a:rPr lang="en-US" sz="2000" dirty="0">
                <a:latin typeface="Franklin Gothic"/>
                <a:ea typeface="Meiryo"/>
              </a:rPr>
              <a:t> Yap" </a:t>
            </a:r>
            <a:r>
              <a:rPr lang="en-US" sz="2000" err="1">
                <a:latin typeface="Franklin Gothic"/>
                <a:ea typeface="Meiryo"/>
              </a:rPr>
              <a:t>seçeneklerinden</a:t>
            </a:r>
            <a:r>
              <a:rPr lang="en-US" sz="2000" dirty="0">
                <a:latin typeface="Franklin Gothic"/>
                <a:ea typeface="Meiryo"/>
              </a:rPr>
              <a:t> </a:t>
            </a:r>
            <a:r>
              <a:rPr lang="en-US" sz="2000" err="1">
                <a:latin typeface="Franklin Gothic"/>
                <a:ea typeface="Meiryo"/>
              </a:rPr>
              <a:t>birini</a:t>
            </a:r>
            <a:r>
              <a:rPr lang="en-US" sz="2000" dirty="0">
                <a:latin typeface="Franklin Gothic"/>
                <a:ea typeface="Meiryo"/>
              </a:rPr>
              <a:t> </a:t>
            </a:r>
            <a:r>
              <a:rPr lang="en-US" sz="2000" err="1">
                <a:latin typeface="Franklin Gothic"/>
                <a:ea typeface="Meiryo"/>
              </a:rPr>
              <a:t>seçer</a:t>
            </a:r>
            <a:r>
              <a:rPr lang="en-US" sz="2000" dirty="0">
                <a:latin typeface="Franklin Gothic"/>
                <a:ea typeface="Meiryo"/>
              </a:rPr>
              <a:t>.</a:t>
            </a:r>
            <a:endParaRPr lang="tr-TR" sz="2000">
              <a:latin typeface="Franklin Gothic"/>
              <a:ea typeface="Meiryo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err="1">
                <a:latin typeface="Franklin Gothic"/>
                <a:ea typeface="Meiryo"/>
              </a:rPr>
              <a:t>Kayıt</a:t>
            </a:r>
            <a:r>
              <a:rPr lang="en-US" sz="2000" b="1" dirty="0">
                <a:latin typeface="Franklin Gothic"/>
                <a:ea typeface="Meiryo"/>
              </a:rPr>
              <a:t> Ol</a:t>
            </a:r>
            <a:r>
              <a:rPr lang="en-US" sz="2000" dirty="0">
                <a:latin typeface="Franklin Gothic"/>
                <a:ea typeface="Meiryo"/>
              </a:rPr>
              <a:t>: Yeni </a:t>
            </a:r>
            <a:r>
              <a:rPr lang="en-US" sz="2000" err="1">
                <a:latin typeface="Franklin Gothic"/>
                <a:ea typeface="Meiryo"/>
              </a:rPr>
              <a:t>hesap</a:t>
            </a:r>
            <a:r>
              <a:rPr lang="en-US" sz="2000" dirty="0">
                <a:latin typeface="Franklin Gothic"/>
                <a:ea typeface="Meiryo"/>
              </a:rPr>
              <a:t> </a:t>
            </a:r>
            <a:r>
              <a:rPr lang="en-US" sz="2000" err="1">
                <a:latin typeface="Franklin Gothic"/>
                <a:ea typeface="Meiryo"/>
              </a:rPr>
              <a:t>açma</a:t>
            </a:r>
            <a:r>
              <a:rPr lang="en-US" sz="2000" dirty="0">
                <a:latin typeface="Franklin Gothic"/>
                <a:ea typeface="Meiryo"/>
              </a:rPr>
              <a:t> </a:t>
            </a:r>
            <a:r>
              <a:rPr lang="en-US" sz="2000" err="1">
                <a:latin typeface="Franklin Gothic"/>
                <a:ea typeface="Meiryo"/>
              </a:rPr>
              <a:t>işlemidir</a:t>
            </a:r>
            <a:r>
              <a:rPr lang="en-US" sz="2000" dirty="0">
                <a:latin typeface="Franklin Gothic"/>
                <a:ea typeface="Meiryo"/>
              </a:rPr>
              <a:t>. </a:t>
            </a:r>
            <a:r>
              <a:rPr lang="en-US" sz="2000" err="1">
                <a:latin typeface="Franklin Gothic"/>
                <a:ea typeface="Meiryo"/>
              </a:rPr>
              <a:t>Başarılı</a:t>
            </a:r>
            <a:r>
              <a:rPr lang="en-US" sz="2000" dirty="0">
                <a:latin typeface="Franklin Gothic"/>
                <a:ea typeface="Meiryo"/>
              </a:rPr>
              <a:t> </a:t>
            </a:r>
            <a:r>
              <a:rPr lang="en-US" sz="2000" err="1">
                <a:latin typeface="Franklin Gothic"/>
                <a:ea typeface="Meiryo"/>
              </a:rPr>
              <a:t>olduğunda</a:t>
            </a:r>
            <a:r>
              <a:rPr lang="en-US" sz="2000" dirty="0">
                <a:latin typeface="Franklin Gothic"/>
                <a:ea typeface="Meiryo"/>
              </a:rPr>
              <a:t> "</a:t>
            </a:r>
            <a:r>
              <a:rPr lang="en-US" sz="2000" err="1">
                <a:latin typeface="Franklin Gothic"/>
                <a:ea typeface="Meiryo"/>
              </a:rPr>
              <a:t>Başarı</a:t>
            </a:r>
            <a:r>
              <a:rPr lang="en-US" sz="2000" dirty="0">
                <a:latin typeface="Franklin Gothic"/>
                <a:ea typeface="Meiryo"/>
              </a:rPr>
              <a:t> </a:t>
            </a:r>
            <a:r>
              <a:rPr lang="en-US" sz="2000" err="1">
                <a:latin typeface="Franklin Gothic"/>
                <a:ea typeface="Meiryo"/>
              </a:rPr>
              <a:t>Mesajı</a:t>
            </a:r>
            <a:r>
              <a:rPr lang="en-US" sz="2000" dirty="0">
                <a:latin typeface="Franklin Gothic"/>
                <a:ea typeface="Meiryo"/>
              </a:rPr>
              <a:t>" </a:t>
            </a:r>
            <a:r>
              <a:rPr lang="en-US" sz="2000" err="1">
                <a:latin typeface="Franklin Gothic"/>
                <a:ea typeface="Meiryo"/>
              </a:rPr>
              <a:t>görüntülenir</a:t>
            </a:r>
            <a:r>
              <a:rPr lang="en-US" sz="2000" dirty="0">
                <a:latin typeface="Franklin Gothic"/>
                <a:ea typeface="Meiryo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sz="2000" b="1" err="1">
                <a:latin typeface="Franklin Gothic"/>
                <a:ea typeface="Meiryo"/>
              </a:rPr>
              <a:t>Giriş</a:t>
            </a:r>
            <a:r>
              <a:rPr lang="en-US" sz="2000" b="1" dirty="0">
                <a:latin typeface="Franklin Gothic"/>
                <a:ea typeface="Meiryo"/>
              </a:rPr>
              <a:t> Yap</a:t>
            </a:r>
            <a:r>
              <a:rPr lang="en-US" sz="2000" dirty="0">
                <a:latin typeface="Franklin Gothic"/>
                <a:ea typeface="Meiryo"/>
              </a:rPr>
              <a:t>: </a:t>
            </a:r>
            <a:r>
              <a:rPr lang="en-US" sz="2000" err="1">
                <a:latin typeface="Franklin Gothic"/>
                <a:ea typeface="Meiryo"/>
              </a:rPr>
              <a:t>Mevcut</a:t>
            </a:r>
            <a:r>
              <a:rPr lang="en-US" sz="2000" dirty="0">
                <a:latin typeface="Franklin Gothic"/>
                <a:ea typeface="Meiryo"/>
              </a:rPr>
              <a:t> </a:t>
            </a:r>
            <a:r>
              <a:rPr lang="en-US" sz="2000" err="1">
                <a:latin typeface="Franklin Gothic"/>
                <a:ea typeface="Meiryo"/>
              </a:rPr>
              <a:t>bilgileriyle</a:t>
            </a:r>
            <a:r>
              <a:rPr lang="en-US" sz="2000" dirty="0">
                <a:latin typeface="Franklin Gothic"/>
                <a:ea typeface="Meiryo"/>
              </a:rPr>
              <a:t> </a:t>
            </a:r>
            <a:r>
              <a:rPr lang="en-US" sz="2000" err="1">
                <a:latin typeface="Franklin Gothic"/>
                <a:ea typeface="Meiryo"/>
              </a:rPr>
              <a:t>sisteme</a:t>
            </a:r>
            <a:r>
              <a:rPr lang="en-US" sz="2000" dirty="0">
                <a:latin typeface="Franklin Gothic"/>
                <a:ea typeface="Meiryo"/>
              </a:rPr>
              <a:t> </a:t>
            </a:r>
            <a:r>
              <a:rPr lang="en-US" sz="2000" err="1">
                <a:latin typeface="Franklin Gothic"/>
                <a:ea typeface="Meiryo"/>
              </a:rPr>
              <a:t>giriş</a:t>
            </a:r>
            <a:r>
              <a:rPr lang="en-US" sz="2000" dirty="0">
                <a:latin typeface="Franklin Gothic"/>
                <a:ea typeface="Meiryo"/>
              </a:rPr>
              <a:t> </a:t>
            </a:r>
            <a:r>
              <a:rPr lang="en-US" sz="2000" err="1">
                <a:latin typeface="Franklin Gothic"/>
                <a:ea typeface="Meiryo"/>
              </a:rPr>
              <a:t>yapmaya</a:t>
            </a:r>
            <a:r>
              <a:rPr lang="en-US" sz="2000" dirty="0">
                <a:latin typeface="Franklin Gothic"/>
                <a:ea typeface="Meiryo"/>
              </a:rPr>
              <a:t> </a:t>
            </a:r>
            <a:r>
              <a:rPr lang="en-US" sz="2000" err="1">
                <a:latin typeface="Franklin Gothic"/>
                <a:ea typeface="Meiryo"/>
              </a:rPr>
              <a:t>çalışır</a:t>
            </a:r>
            <a:r>
              <a:rPr lang="en-US" sz="2000" dirty="0">
                <a:latin typeface="Franklin Gothic"/>
                <a:ea typeface="Meiryo"/>
              </a:rPr>
              <a:t>. </a:t>
            </a:r>
            <a:r>
              <a:rPr lang="en-US" sz="2000" err="1">
                <a:latin typeface="Franklin Gothic"/>
                <a:ea typeface="Meiryo"/>
              </a:rPr>
              <a:t>Bilgiler</a:t>
            </a:r>
            <a:r>
              <a:rPr lang="en-US" sz="2000" dirty="0">
                <a:latin typeface="Franklin Gothic"/>
                <a:ea typeface="Meiryo"/>
              </a:rPr>
              <a:t> </a:t>
            </a:r>
            <a:r>
              <a:rPr lang="en-US" sz="2000" err="1">
                <a:latin typeface="Franklin Gothic"/>
                <a:ea typeface="Meiryo"/>
              </a:rPr>
              <a:t>doğruysa</a:t>
            </a:r>
            <a:r>
              <a:rPr lang="en-US" sz="2000" dirty="0">
                <a:latin typeface="Franklin Gothic"/>
                <a:ea typeface="Meiryo"/>
              </a:rPr>
              <a:t> </a:t>
            </a:r>
            <a:r>
              <a:rPr lang="en-US" sz="2000" err="1">
                <a:latin typeface="Franklin Gothic"/>
                <a:ea typeface="Meiryo"/>
              </a:rPr>
              <a:t>sisteme</a:t>
            </a:r>
            <a:r>
              <a:rPr lang="en-US" sz="2000" dirty="0">
                <a:latin typeface="Franklin Gothic"/>
                <a:ea typeface="Meiryo"/>
              </a:rPr>
              <a:t> </a:t>
            </a:r>
            <a:r>
              <a:rPr lang="en-US" sz="2000" err="1">
                <a:latin typeface="Franklin Gothic"/>
                <a:ea typeface="Meiryo"/>
              </a:rPr>
              <a:t>girer</a:t>
            </a:r>
            <a:r>
              <a:rPr lang="en-US" sz="2000" dirty="0">
                <a:latin typeface="Franklin Gothic"/>
                <a:ea typeface="Meiryo"/>
              </a:rPr>
              <a:t>, </a:t>
            </a:r>
            <a:r>
              <a:rPr lang="en-US" sz="2000" err="1">
                <a:latin typeface="Franklin Gothic"/>
                <a:ea typeface="Meiryo"/>
              </a:rPr>
              <a:t>yanlışsa</a:t>
            </a:r>
            <a:r>
              <a:rPr lang="en-US" sz="2000" dirty="0">
                <a:latin typeface="Franklin Gothic"/>
                <a:ea typeface="Meiryo"/>
              </a:rPr>
              <a:t> "Hata </a:t>
            </a:r>
            <a:r>
              <a:rPr lang="en-US" sz="2000" err="1">
                <a:latin typeface="Franklin Gothic"/>
                <a:ea typeface="Meiryo"/>
              </a:rPr>
              <a:t>Mesajı</a:t>
            </a:r>
            <a:r>
              <a:rPr lang="en-US" sz="2000" dirty="0">
                <a:latin typeface="Franklin Gothic"/>
                <a:ea typeface="Meiryo"/>
              </a:rPr>
              <a:t>" </a:t>
            </a:r>
            <a:r>
              <a:rPr lang="en-US" sz="2000" err="1">
                <a:latin typeface="Franklin Gothic"/>
                <a:ea typeface="Meiryo"/>
              </a:rPr>
              <a:t>alır</a:t>
            </a:r>
            <a:r>
              <a:rPr lang="en-US" sz="2000" dirty="0">
                <a:latin typeface="Franklin Gothic"/>
                <a:ea typeface="Meiryo"/>
              </a:rPr>
              <a:t>.</a:t>
            </a:r>
          </a:p>
          <a:p>
            <a:endParaRPr lang="en-US" sz="1200" dirty="0">
              <a:ea typeface="Meiryo"/>
            </a:endParaRPr>
          </a:p>
          <a:p>
            <a:endParaRPr lang="en-US" dirty="0">
              <a:ea typeface="Meiryo"/>
            </a:endParaRPr>
          </a:p>
        </p:txBody>
      </p:sp>
      <p:pic>
        <p:nvPicPr>
          <p:cNvPr id="4" name="İçerik Yer Tutucusu 3" descr="metin, ekran görüntüsü, yazı tipi, diyagram içeren bir resim&#10;&#10;Açıklama otomatik olarak oluşturuldu">
            <a:extLst>
              <a:ext uri="{FF2B5EF4-FFF2-40B4-BE49-F238E27FC236}">
                <a16:creationId xmlns:a16="http://schemas.microsoft.com/office/drawing/2014/main" id="{82369A33-8C96-56A3-CAC2-DE24AB444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5407" y="415736"/>
            <a:ext cx="4685399" cy="577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119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820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AC4CE3C4-3600-4353-9FE1-B32D06BEF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37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A2C528-0313-A343-498A-9BD4A1417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" y="113"/>
            <a:ext cx="4798200" cy="774044"/>
          </a:xfrm>
        </p:spPr>
        <p:txBody>
          <a:bodyPr anchor="b">
            <a:normAutofit fontScale="90000"/>
          </a:bodyPr>
          <a:lstStyle/>
          <a:p>
            <a:r>
              <a:rPr lang="en-US" dirty="0">
                <a:ea typeface="Meiryo"/>
              </a:rPr>
              <a:t>Oda </a:t>
            </a:r>
            <a:r>
              <a:rPr lang="en-US" dirty="0" err="1">
                <a:ea typeface="Meiryo"/>
              </a:rPr>
              <a:t>ve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Eşya</a:t>
            </a:r>
            <a:r>
              <a:rPr lang="en-US" dirty="0">
                <a:ea typeface="Meiryo"/>
              </a:rPr>
              <a:t> </a:t>
            </a:r>
            <a:r>
              <a:rPr lang="en-US" dirty="0" err="1">
                <a:ea typeface="Meiryo"/>
              </a:rPr>
              <a:t>Girişi</a:t>
            </a:r>
            <a:endParaRPr lang="en-US" dirty="0" err="1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698C2E1-C35A-E88E-F620-D6F67AD0C4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4" y="773023"/>
            <a:ext cx="6397069" cy="5902415"/>
          </a:xfrm>
        </p:spPr>
        <p:txBody>
          <a:bodyPr vert="horz" lIns="109728" tIns="109728" rIns="109728" bIns="91440" rtlCol="0" anchor="t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000" b="1" err="1">
                <a:latin typeface="Franklin Gothic"/>
                <a:ea typeface="+mn-lt"/>
                <a:cs typeface="+mn-lt"/>
              </a:rPr>
              <a:t>Başla</a:t>
            </a:r>
            <a:r>
              <a:rPr lang="en-US" sz="2000" dirty="0">
                <a:latin typeface="Franklin Gothic"/>
                <a:ea typeface="+mn-lt"/>
                <a:cs typeface="+mn-lt"/>
              </a:rPr>
              <a:t>: </a:t>
            </a:r>
            <a:r>
              <a:rPr lang="en-US" sz="2000" err="1">
                <a:latin typeface="Franklin Gothic"/>
                <a:ea typeface="+mn-lt"/>
                <a:cs typeface="+mn-lt"/>
              </a:rPr>
              <a:t>Konsolu</a:t>
            </a:r>
            <a:r>
              <a:rPr lang="en-US" sz="2000" dirty="0">
                <a:latin typeface="Franklin Gothic"/>
                <a:ea typeface="+mn-lt"/>
                <a:cs typeface="+mn-lt"/>
              </a:rPr>
              <a:t> </a:t>
            </a:r>
            <a:r>
              <a:rPr lang="en-US" sz="2000" err="1">
                <a:latin typeface="Franklin Gothic"/>
                <a:ea typeface="+mn-lt"/>
                <a:cs typeface="+mn-lt"/>
              </a:rPr>
              <a:t>temizle</a:t>
            </a:r>
            <a:r>
              <a:rPr lang="en-US" sz="2000" dirty="0">
                <a:latin typeface="Franklin Gothic"/>
                <a:ea typeface="+mn-lt"/>
                <a:cs typeface="+mn-lt"/>
              </a:rPr>
              <a:t> </a:t>
            </a:r>
            <a:r>
              <a:rPr lang="en-US" sz="2000" err="1">
                <a:latin typeface="Franklin Gothic"/>
                <a:ea typeface="+mn-lt"/>
                <a:cs typeface="+mn-lt"/>
              </a:rPr>
              <a:t>ve</a:t>
            </a:r>
            <a:r>
              <a:rPr lang="en-US" sz="2000" dirty="0">
                <a:latin typeface="Franklin Gothic"/>
                <a:ea typeface="+mn-lt"/>
                <a:cs typeface="+mn-lt"/>
              </a:rPr>
              <a:t> </a:t>
            </a:r>
            <a:r>
              <a:rPr lang="en-US" sz="2000" err="1">
                <a:latin typeface="Franklin Gothic"/>
                <a:ea typeface="+mn-lt"/>
                <a:cs typeface="+mn-lt"/>
              </a:rPr>
              <a:t>hoş</a:t>
            </a:r>
            <a:r>
              <a:rPr lang="en-US" sz="2000" dirty="0">
                <a:latin typeface="Franklin Gothic"/>
                <a:ea typeface="+mn-lt"/>
                <a:cs typeface="+mn-lt"/>
              </a:rPr>
              <a:t> </a:t>
            </a:r>
            <a:r>
              <a:rPr lang="en-US" sz="2000" err="1">
                <a:latin typeface="Franklin Gothic"/>
                <a:ea typeface="+mn-lt"/>
                <a:cs typeface="+mn-lt"/>
              </a:rPr>
              <a:t>geldin</a:t>
            </a:r>
            <a:r>
              <a:rPr lang="en-US" sz="2000" dirty="0">
                <a:latin typeface="Franklin Gothic"/>
                <a:ea typeface="+mn-lt"/>
                <a:cs typeface="+mn-lt"/>
              </a:rPr>
              <a:t> </a:t>
            </a:r>
            <a:r>
              <a:rPr lang="en-US" sz="2000" err="1">
                <a:latin typeface="Franklin Gothic"/>
                <a:ea typeface="+mn-lt"/>
                <a:cs typeface="+mn-lt"/>
              </a:rPr>
              <a:t>mesajı</a:t>
            </a:r>
            <a:r>
              <a:rPr lang="en-US" sz="2000" dirty="0">
                <a:latin typeface="Franklin Gothic"/>
                <a:ea typeface="+mn-lt"/>
                <a:cs typeface="+mn-lt"/>
              </a:rPr>
              <a:t> </a:t>
            </a:r>
            <a:r>
              <a:rPr lang="en-US" sz="2000" err="1">
                <a:latin typeface="Franklin Gothic"/>
                <a:ea typeface="+mn-lt"/>
                <a:cs typeface="+mn-lt"/>
              </a:rPr>
              <a:t>göster</a:t>
            </a:r>
            <a:r>
              <a:rPr lang="en-US" sz="2000" dirty="0">
                <a:latin typeface="Franklin Gothic"/>
                <a:ea typeface="+mn-lt"/>
                <a:cs typeface="+mn-lt"/>
              </a:rPr>
              <a:t>.</a:t>
            </a:r>
            <a:endParaRPr lang="tr-TR" sz="2000">
              <a:latin typeface="Franklin Gothic"/>
              <a:ea typeface="Meiryo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latin typeface="Franklin Gothic"/>
                <a:ea typeface="+mn-lt"/>
                <a:cs typeface="+mn-lt"/>
              </a:rPr>
              <a:t>Oda </a:t>
            </a:r>
            <a:r>
              <a:rPr lang="en-US" sz="2000" b="1" err="1">
                <a:latin typeface="Franklin Gothic"/>
                <a:ea typeface="+mn-lt"/>
                <a:cs typeface="+mn-lt"/>
              </a:rPr>
              <a:t>Sayısını</a:t>
            </a:r>
            <a:r>
              <a:rPr lang="en-US" sz="2000" b="1" dirty="0">
                <a:latin typeface="Franklin Gothic"/>
                <a:ea typeface="+mn-lt"/>
                <a:cs typeface="+mn-lt"/>
              </a:rPr>
              <a:t> Al</a:t>
            </a:r>
            <a:r>
              <a:rPr lang="en-US" sz="2000" dirty="0">
                <a:latin typeface="Franklin Gothic"/>
                <a:ea typeface="+mn-lt"/>
                <a:cs typeface="+mn-lt"/>
              </a:rPr>
              <a:t>: </a:t>
            </a:r>
            <a:r>
              <a:rPr lang="en-US" sz="2000" err="1">
                <a:latin typeface="Franklin Gothic"/>
                <a:ea typeface="+mn-lt"/>
                <a:cs typeface="+mn-lt"/>
              </a:rPr>
              <a:t>Kullanıcıdan</a:t>
            </a:r>
            <a:r>
              <a:rPr lang="en-US" sz="2000" dirty="0">
                <a:latin typeface="Franklin Gothic"/>
                <a:ea typeface="+mn-lt"/>
                <a:cs typeface="+mn-lt"/>
              </a:rPr>
              <a:t> </a:t>
            </a:r>
            <a:r>
              <a:rPr lang="en-US" sz="2000" err="1">
                <a:latin typeface="Franklin Gothic"/>
                <a:ea typeface="+mn-lt"/>
                <a:cs typeface="+mn-lt"/>
              </a:rPr>
              <a:t>oda</a:t>
            </a:r>
            <a:r>
              <a:rPr lang="en-US" sz="2000" dirty="0">
                <a:latin typeface="Franklin Gothic"/>
                <a:ea typeface="+mn-lt"/>
                <a:cs typeface="+mn-lt"/>
              </a:rPr>
              <a:t> </a:t>
            </a:r>
            <a:r>
              <a:rPr lang="en-US" sz="2000" err="1">
                <a:latin typeface="Franklin Gothic"/>
                <a:ea typeface="+mn-lt"/>
                <a:cs typeface="+mn-lt"/>
              </a:rPr>
              <a:t>sayısını</a:t>
            </a:r>
            <a:r>
              <a:rPr lang="en-US" sz="2000" dirty="0">
                <a:latin typeface="Franklin Gothic"/>
                <a:ea typeface="+mn-lt"/>
                <a:cs typeface="+mn-lt"/>
              </a:rPr>
              <a:t> al.</a:t>
            </a:r>
            <a:endParaRPr lang="en-US" sz="2000">
              <a:latin typeface="Franklin Gothic"/>
              <a:ea typeface="Meiryo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latin typeface="Franklin Gothic"/>
                <a:ea typeface="+mn-lt"/>
                <a:cs typeface="+mn-lt"/>
              </a:rPr>
              <a:t>Oda </a:t>
            </a:r>
            <a:r>
              <a:rPr lang="en-US" sz="2000" b="1" err="1">
                <a:latin typeface="Franklin Gothic"/>
                <a:ea typeface="+mn-lt"/>
                <a:cs typeface="+mn-lt"/>
              </a:rPr>
              <a:t>Girişi</a:t>
            </a:r>
            <a:r>
              <a:rPr lang="en-US" sz="2000" dirty="0">
                <a:latin typeface="Franklin Gothic"/>
                <a:ea typeface="+mn-lt"/>
                <a:cs typeface="+mn-lt"/>
              </a:rPr>
              <a:t>:</a:t>
            </a:r>
            <a:endParaRPr lang="en-US" sz="2000">
              <a:latin typeface="Franklin Gothic"/>
              <a:ea typeface="Meiryo"/>
            </a:endParaRPr>
          </a:p>
          <a:p>
            <a:pPr marL="285750" lvl="1" indent="-285750">
              <a:buFont typeface="Arial"/>
              <a:buChar char="•"/>
            </a:pPr>
            <a:r>
              <a:rPr lang="en-US" sz="2000" dirty="0">
                <a:latin typeface="Franklin Gothic"/>
                <a:ea typeface="+mn-lt"/>
                <a:cs typeface="+mn-lt"/>
              </a:rPr>
              <a:t>Oda </a:t>
            </a:r>
            <a:r>
              <a:rPr lang="en-US" sz="2000" dirty="0" err="1">
                <a:latin typeface="Franklin Gothic"/>
                <a:ea typeface="+mn-lt"/>
                <a:cs typeface="+mn-lt"/>
              </a:rPr>
              <a:t>adı</a:t>
            </a:r>
            <a:r>
              <a:rPr lang="en-US" sz="2000" dirty="0">
                <a:latin typeface="Franklin Gothic"/>
                <a:ea typeface="+mn-lt"/>
                <a:cs typeface="+mn-lt"/>
              </a:rPr>
              <a:t> </a:t>
            </a:r>
            <a:r>
              <a:rPr lang="en-US" sz="2000" dirty="0" err="1">
                <a:latin typeface="Franklin Gothic"/>
                <a:ea typeface="+mn-lt"/>
                <a:cs typeface="+mn-lt"/>
              </a:rPr>
              <a:t>ve</a:t>
            </a:r>
            <a:r>
              <a:rPr lang="en-US" sz="2000" dirty="0">
                <a:latin typeface="Franklin Gothic"/>
                <a:ea typeface="+mn-lt"/>
                <a:cs typeface="+mn-lt"/>
              </a:rPr>
              <a:t> </a:t>
            </a:r>
            <a:r>
              <a:rPr lang="en-US" sz="2000" dirty="0" err="1">
                <a:latin typeface="Franklin Gothic"/>
                <a:ea typeface="+mn-lt"/>
                <a:cs typeface="+mn-lt"/>
              </a:rPr>
              <a:t>sıcaklığını</a:t>
            </a:r>
            <a:r>
              <a:rPr lang="en-US" sz="2000" dirty="0">
                <a:latin typeface="Franklin Gothic"/>
                <a:ea typeface="+mn-lt"/>
                <a:cs typeface="+mn-lt"/>
              </a:rPr>
              <a:t> al.</a:t>
            </a:r>
            <a:endParaRPr lang="en-US" sz="2000">
              <a:latin typeface="Franklin Gothic"/>
              <a:ea typeface="Meiryo"/>
            </a:endParaRPr>
          </a:p>
          <a:p>
            <a:pPr marL="285750" lvl="1" indent="-285750">
              <a:buFont typeface="Arial"/>
              <a:buChar char="•"/>
            </a:pPr>
            <a:r>
              <a:rPr lang="en-US" sz="2000" dirty="0" err="1">
                <a:latin typeface="Franklin Gothic"/>
                <a:ea typeface="+mn-lt"/>
                <a:cs typeface="+mn-lt"/>
              </a:rPr>
              <a:t>Eşya</a:t>
            </a:r>
            <a:r>
              <a:rPr lang="en-US" sz="2000" dirty="0">
                <a:latin typeface="Franklin Gothic"/>
                <a:ea typeface="+mn-lt"/>
                <a:cs typeface="+mn-lt"/>
              </a:rPr>
              <a:t> </a:t>
            </a:r>
            <a:r>
              <a:rPr lang="en-US" sz="2000" dirty="0" err="1">
                <a:latin typeface="Franklin Gothic"/>
                <a:ea typeface="+mn-lt"/>
                <a:cs typeface="+mn-lt"/>
              </a:rPr>
              <a:t>sayısını</a:t>
            </a:r>
            <a:r>
              <a:rPr lang="en-US" sz="2000" dirty="0">
                <a:latin typeface="Franklin Gothic"/>
                <a:ea typeface="+mn-lt"/>
                <a:cs typeface="+mn-lt"/>
              </a:rPr>
              <a:t> al.</a:t>
            </a:r>
            <a:endParaRPr lang="en-US" sz="2000">
              <a:latin typeface="Franklin Gothic"/>
              <a:ea typeface="Meiryo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 err="1">
                <a:latin typeface="Franklin Gothic"/>
                <a:ea typeface="+mn-lt"/>
                <a:cs typeface="+mn-lt"/>
              </a:rPr>
              <a:t>Eşya</a:t>
            </a:r>
            <a:r>
              <a:rPr lang="en-US" sz="2000" b="1" dirty="0">
                <a:latin typeface="Franklin Gothic"/>
                <a:ea typeface="+mn-lt"/>
                <a:cs typeface="+mn-lt"/>
              </a:rPr>
              <a:t> </a:t>
            </a:r>
            <a:r>
              <a:rPr lang="en-US" sz="2000" b="1" dirty="0" err="1">
                <a:latin typeface="Franklin Gothic"/>
                <a:ea typeface="+mn-lt"/>
                <a:cs typeface="+mn-lt"/>
              </a:rPr>
              <a:t>Girişi</a:t>
            </a:r>
            <a:r>
              <a:rPr lang="en-US" sz="2000" dirty="0">
                <a:latin typeface="Franklin Gothic"/>
                <a:ea typeface="+mn-lt"/>
                <a:cs typeface="+mn-lt"/>
              </a:rPr>
              <a:t>:</a:t>
            </a:r>
            <a:endParaRPr lang="en-US" sz="2000">
              <a:latin typeface="Franklin Gothic"/>
              <a:ea typeface="Meiryo"/>
            </a:endParaRPr>
          </a:p>
          <a:p>
            <a:pPr marL="285750" lvl="1" indent="-285750">
              <a:buFont typeface="Arial"/>
              <a:buChar char="•"/>
            </a:pPr>
            <a:r>
              <a:rPr lang="en-US" sz="2000" err="1">
                <a:latin typeface="Franklin Gothic"/>
                <a:ea typeface="+mn-lt"/>
                <a:cs typeface="+mn-lt"/>
              </a:rPr>
              <a:t>Eşya</a:t>
            </a:r>
            <a:r>
              <a:rPr lang="en-US" sz="2000" dirty="0">
                <a:latin typeface="Franklin Gothic"/>
                <a:ea typeface="+mn-lt"/>
                <a:cs typeface="+mn-lt"/>
              </a:rPr>
              <a:t> </a:t>
            </a:r>
            <a:r>
              <a:rPr lang="en-US" sz="2000" err="1">
                <a:latin typeface="Franklin Gothic"/>
                <a:ea typeface="+mn-lt"/>
                <a:cs typeface="+mn-lt"/>
              </a:rPr>
              <a:t>adını</a:t>
            </a:r>
            <a:r>
              <a:rPr lang="en-US" sz="2000" dirty="0">
                <a:latin typeface="Franklin Gothic"/>
                <a:ea typeface="+mn-lt"/>
                <a:cs typeface="+mn-lt"/>
              </a:rPr>
              <a:t> </a:t>
            </a:r>
            <a:r>
              <a:rPr lang="en-US" sz="2000" err="1">
                <a:latin typeface="Franklin Gothic"/>
                <a:ea typeface="+mn-lt"/>
                <a:cs typeface="+mn-lt"/>
              </a:rPr>
              <a:t>ve</a:t>
            </a:r>
            <a:r>
              <a:rPr lang="en-US" sz="2000" dirty="0">
                <a:latin typeface="Franklin Gothic"/>
                <a:ea typeface="+mn-lt"/>
                <a:cs typeface="+mn-lt"/>
              </a:rPr>
              <a:t> </a:t>
            </a:r>
            <a:r>
              <a:rPr lang="en-US" sz="2000" err="1">
                <a:latin typeface="Franklin Gothic"/>
                <a:ea typeface="+mn-lt"/>
                <a:cs typeface="+mn-lt"/>
              </a:rPr>
              <a:t>durumunu</a:t>
            </a:r>
            <a:r>
              <a:rPr lang="en-US" sz="2000" dirty="0">
                <a:latin typeface="Franklin Gothic"/>
                <a:ea typeface="+mn-lt"/>
                <a:cs typeface="+mn-lt"/>
              </a:rPr>
              <a:t> al.</a:t>
            </a:r>
            <a:endParaRPr lang="en-US" sz="2000">
              <a:latin typeface="Franklin Gothic"/>
              <a:ea typeface="Meiryo"/>
            </a:endParaRPr>
          </a:p>
          <a:p>
            <a:pPr marL="285750" lvl="1" indent="-285750">
              <a:buFont typeface="Arial"/>
              <a:buChar char="•"/>
            </a:pPr>
            <a:r>
              <a:rPr lang="en-US" sz="2000" err="1">
                <a:latin typeface="Franklin Gothic"/>
                <a:ea typeface="+mn-lt"/>
                <a:cs typeface="+mn-lt"/>
              </a:rPr>
              <a:t>Eşyayı</a:t>
            </a:r>
            <a:r>
              <a:rPr lang="en-US" sz="2000" dirty="0">
                <a:latin typeface="Franklin Gothic"/>
                <a:ea typeface="+mn-lt"/>
                <a:cs typeface="+mn-lt"/>
              </a:rPr>
              <a:t> </a:t>
            </a:r>
            <a:r>
              <a:rPr lang="en-US" sz="2000" err="1">
                <a:latin typeface="Franklin Gothic"/>
                <a:ea typeface="+mn-lt"/>
                <a:cs typeface="+mn-lt"/>
              </a:rPr>
              <a:t>odaya</a:t>
            </a:r>
            <a:r>
              <a:rPr lang="en-US" sz="2000" dirty="0">
                <a:latin typeface="Franklin Gothic"/>
                <a:ea typeface="+mn-lt"/>
                <a:cs typeface="+mn-lt"/>
              </a:rPr>
              <a:t> </a:t>
            </a:r>
            <a:r>
              <a:rPr lang="en-US" sz="2000" err="1">
                <a:latin typeface="Franklin Gothic"/>
                <a:ea typeface="+mn-lt"/>
                <a:cs typeface="+mn-lt"/>
              </a:rPr>
              <a:t>ekle</a:t>
            </a:r>
            <a:r>
              <a:rPr lang="en-US" sz="2000" dirty="0">
                <a:latin typeface="Franklin Gothic"/>
                <a:ea typeface="+mn-lt"/>
                <a:cs typeface="+mn-lt"/>
              </a:rPr>
              <a:t>.</a:t>
            </a:r>
            <a:endParaRPr lang="en-US" sz="2000">
              <a:latin typeface="Franklin Gothic"/>
              <a:ea typeface="Meiryo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err="1">
                <a:latin typeface="Franklin Gothic"/>
                <a:ea typeface="+mn-lt"/>
                <a:cs typeface="+mn-lt"/>
              </a:rPr>
              <a:t>Odayı</a:t>
            </a:r>
            <a:r>
              <a:rPr lang="en-US" sz="2000" b="1" dirty="0">
                <a:latin typeface="Franklin Gothic"/>
                <a:ea typeface="+mn-lt"/>
                <a:cs typeface="+mn-lt"/>
              </a:rPr>
              <a:t> </a:t>
            </a:r>
            <a:r>
              <a:rPr lang="en-US" sz="2000" b="1" err="1">
                <a:latin typeface="Franklin Gothic"/>
                <a:ea typeface="+mn-lt"/>
                <a:cs typeface="+mn-lt"/>
              </a:rPr>
              <a:t>Listeye</a:t>
            </a:r>
            <a:r>
              <a:rPr lang="en-US" sz="2000" b="1" dirty="0">
                <a:latin typeface="Franklin Gothic"/>
                <a:ea typeface="+mn-lt"/>
                <a:cs typeface="+mn-lt"/>
              </a:rPr>
              <a:t> Ekle</a:t>
            </a:r>
            <a:r>
              <a:rPr lang="en-US" sz="2000" dirty="0">
                <a:latin typeface="Franklin Gothic"/>
                <a:ea typeface="+mn-lt"/>
                <a:cs typeface="+mn-lt"/>
              </a:rPr>
              <a:t>.</a:t>
            </a:r>
            <a:endParaRPr lang="en-US" sz="2000">
              <a:latin typeface="Franklin Gothic"/>
              <a:ea typeface="Meiryo"/>
            </a:endParaRPr>
          </a:p>
          <a:p>
            <a:pPr marL="285750" indent="-285750">
              <a:buFont typeface="Arial"/>
              <a:buChar char="•"/>
            </a:pPr>
            <a:r>
              <a:rPr lang="en-US" sz="2000" b="1" dirty="0">
                <a:latin typeface="Franklin Gothic"/>
                <a:ea typeface="+mn-lt"/>
                <a:cs typeface="+mn-lt"/>
              </a:rPr>
              <a:t>Son</a:t>
            </a:r>
            <a:r>
              <a:rPr lang="en-US" sz="2000" dirty="0">
                <a:latin typeface="Franklin Gothic"/>
                <a:ea typeface="+mn-lt"/>
                <a:cs typeface="+mn-lt"/>
              </a:rPr>
              <a:t>: </a:t>
            </a:r>
            <a:r>
              <a:rPr lang="en-US" sz="2000" err="1">
                <a:latin typeface="Franklin Gothic"/>
                <a:ea typeface="+mn-lt"/>
                <a:cs typeface="+mn-lt"/>
              </a:rPr>
              <a:t>Programı</a:t>
            </a:r>
            <a:r>
              <a:rPr lang="en-US" sz="2000" dirty="0">
                <a:latin typeface="Franklin Gothic"/>
                <a:ea typeface="+mn-lt"/>
                <a:cs typeface="+mn-lt"/>
              </a:rPr>
              <a:t> </a:t>
            </a:r>
            <a:r>
              <a:rPr lang="en-US" sz="2000" err="1">
                <a:latin typeface="Franklin Gothic"/>
                <a:ea typeface="+mn-lt"/>
                <a:cs typeface="+mn-lt"/>
              </a:rPr>
              <a:t>sonlandır</a:t>
            </a:r>
            <a:r>
              <a:rPr lang="en-US" sz="2000" dirty="0">
                <a:latin typeface="Franklin Gothic"/>
                <a:ea typeface="+mn-lt"/>
                <a:cs typeface="+mn-lt"/>
              </a:rPr>
              <a:t>.</a:t>
            </a:r>
            <a:endParaRPr lang="en-US" sz="2000">
              <a:latin typeface="Franklin Gothic"/>
              <a:ea typeface="Meiryo"/>
            </a:endParaRPr>
          </a:p>
          <a:p>
            <a:endParaRPr lang="en-US" sz="2400" dirty="0">
              <a:latin typeface="Franklin Gothic"/>
              <a:ea typeface="Meiryo"/>
            </a:endParaRPr>
          </a:p>
        </p:txBody>
      </p:sp>
      <p:pic>
        <p:nvPicPr>
          <p:cNvPr id="4" name="İçerik Yer Tutucusu 3" descr="metin, ekran görüntüsü, tasarım içeren bir resim&#10;&#10;Açıklama otomatik olarak oluşturuldu">
            <a:extLst>
              <a:ext uri="{FF2B5EF4-FFF2-40B4-BE49-F238E27FC236}">
                <a16:creationId xmlns:a16="http://schemas.microsoft.com/office/drawing/2014/main" id="{5E518C6E-AA82-D389-EE09-B9B3E7614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5290" y="670453"/>
            <a:ext cx="4988928" cy="5517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411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3D5FBB81-B61B-416A-8F5D-A8DDF62530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3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40C0D7D4-D83D-4C58-87D1-955F0A91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476051" cy="6858000"/>
          </a:xfrm>
          <a:custGeom>
            <a:avLst/>
            <a:gdLst>
              <a:gd name="connsiteX0" fmla="*/ 0 w 7476051"/>
              <a:gd name="connsiteY0" fmla="*/ 0 h 6858000"/>
              <a:gd name="connsiteX1" fmla="*/ 5853028 w 7476051"/>
              <a:gd name="connsiteY1" fmla="*/ 0 h 6858000"/>
              <a:gd name="connsiteX2" fmla="*/ 5875152 w 7476051"/>
              <a:gd name="connsiteY2" fmla="*/ 14997 h 6858000"/>
              <a:gd name="connsiteX3" fmla="*/ 7476051 w 7476051"/>
              <a:gd name="connsiteY3" fmla="*/ 3621656 h 6858000"/>
              <a:gd name="connsiteX4" fmla="*/ 5601702 w 7476051"/>
              <a:gd name="connsiteY4" fmla="*/ 6374814 h 6858000"/>
              <a:gd name="connsiteX5" fmla="*/ 5085053 w 7476051"/>
              <a:gd name="connsiteY5" fmla="*/ 6780599 h 6858000"/>
              <a:gd name="connsiteX6" fmla="*/ 4973297 w 7476051"/>
              <a:gd name="connsiteY6" fmla="*/ 6858000 h 6858000"/>
              <a:gd name="connsiteX7" fmla="*/ 0 w 7476051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6051" h="6858000">
                <a:moveTo>
                  <a:pt x="0" y="0"/>
                </a:moveTo>
                <a:lnTo>
                  <a:pt x="5853028" y="0"/>
                </a:lnTo>
                <a:lnTo>
                  <a:pt x="5875152" y="14997"/>
                </a:lnTo>
                <a:cubicBezTo>
                  <a:pt x="6902315" y="754641"/>
                  <a:pt x="7476051" y="2093192"/>
                  <a:pt x="7476051" y="3621656"/>
                </a:cubicBezTo>
                <a:cubicBezTo>
                  <a:pt x="7476051" y="4969131"/>
                  <a:pt x="6547326" y="5602839"/>
                  <a:pt x="5601702" y="6374814"/>
                </a:cubicBezTo>
                <a:cubicBezTo>
                  <a:pt x="5429499" y="6515397"/>
                  <a:pt x="5258871" y="6653108"/>
                  <a:pt x="5085053" y="6780599"/>
                </a:cubicBezTo>
                <a:lnTo>
                  <a:pt x="49732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15F9A324-404E-4C5D-AFF0-C5D0D8418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48204" y="-1"/>
            <a:ext cx="2535264" cy="6858001"/>
          </a:xfrm>
          <a:custGeom>
            <a:avLst/>
            <a:gdLst>
              <a:gd name="connsiteX0" fmla="*/ 1218585 w 2535264"/>
              <a:gd name="connsiteY0" fmla="*/ 0 h 6858001"/>
              <a:gd name="connsiteX1" fmla="*/ 1236561 w 2535264"/>
              <a:gd name="connsiteY1" fmla="*/ 0 h 6858001"/>
              <a:gd name="connsiteX2" fmla="*/ 1264452 w 2535264"/>
              <a:gd name="connsiteY2" fmla="*/ 24550 h 6858001"/>
              <a:gd name="connsiteX3" fmla="*/ 2528121 w 2535264"/>
              <a:gd name="connsiteY3" fmla="*/ 3710502 h 6858001"/>
              <a:gd name="connsiteX4" fmla="*/ 492890 w 2535264"/>
              <a:gd name="connsiteY4" fmla="*/ 6507511 h 6858001"/>
              <a:gd name="connsiteX5" fmla="*/ 221418 w 2535264"/>
              <a:gd name="connsiteY5" fmla="*/ 6713387 h 6858001"/>
              <a:gd name="connsiteX6" fmla="*/ 20100 w 2535264"/>
              <a:gd name="connsiteY6" fmla="*/ 6858001 h 6858001"/>
              <a:gd name="connsiteX7" fmla="*/ 0 w 2535264"/>
              <a:gd name="connsiteY7" fmla="*/ 6858001 h 6858001"/>
              <a:gd name="connsiteX8" fmla="*/ 202488 w 2535264"/>
              <a:gd name="connsiteY8" fmla="*/ 6712547 h 6858001"/>
              <a:gd name="connsiteX9" fmla="*/ 473961 w 2535264"/>
              <a:gd name="connsiteY9" fmla="*/ 6506670 h 6858001"/>
              <a:gd name="connsiteX10" fmla="*/ 2509192 w 2535264"/>
              <a:gd name="connsiteY10" fmla="*/ 3709662 h 6858001"/>
              <a:gd name="connsiteX11" fmla="*/ 1245521 w 2535264"/>
              <a:gd name="connsiteY11" fmla="*/ 23708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5264" h="6858001">
                <a:moveTo>
                  <a:pt x="1218585" y="0"/>
                </a:moveTo>
                <a:lnTo>
                  <a:pt x="1236561" y="0"/>
                </a:lnTo>
                <a:lnTo>
                  <a:pt x="1264452" y="24550"/>
                </a:lnTo>
                <a:cubicBezTo>
                  <a:pt x="2149109" y="863108"/>
                  <a:pt x="2598329" y="2210814"/>
                  <a:pt x="2528121" y="3710502"/>
                </a:cubicBezTo>
                <a:cubicBezTo>
                  <a:pt x="2462100" y="5120751"/>
                  <a:pt x="1489450" y="5742158"/>
                  <a:pt x="492890" y="6507511"/>
                </a:cubicBezTo>
                <a:cubicBezTo>
                  <a:pt x="402151" y="6577199"/>
                  <a:pt x="311847" y="6646154"/>
                  <a:pt x="221418" y="6713387"/>
                </a:cubicBezTo>
                <a:lnTo>
                  <a:pt x="20100" y="6858001"/>
                </a:lnTo>
                <a:lnTo>
                  <a:pt x="0" y="6858001"/>
                </a:lnTo>
                <a:lnTo>
                  <a:pt x="202488" y="6712547"/>
                </a:lnTo>
                <a:cubicBezTo>
                  <a:pt x="292917" y="6645314"/>
                  <a:pt x="383222" y="6576359"/>
                  <a:pt x="473961" y="6506670"/>
                </a:cubicBezTo>
                <a:cubicBezTo>
                  <a:pt x="1470520" y="5741317"/>
                  <a:pt x="2443170" y="5119911"/>
                  <a:pt x="2509192" y="3709662"/>
                </a:cubicBezTo>
                <a:cubicBezTo>
                  <a:pt x="2579400" y="2209973"/>
                  <a:pt x="2130178" y="862268"/>
                  <a:pt x="1245521" y="2370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AC4CE3C4-3600-4353-9FE1-B32D06BEF0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33737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335464D-73D6-B9C6-6D4E-359C9D512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118" y="168593"/>
            <a:ext cx="4626845" cy="725488"/>
          </a:xfrm>
        </p:spPr>
        <p:txBody>
          <a:bodyPr anchor="b">
            <a:normAutofit fontScale="90000"/>
          </a:bodyPr>
          <a:lstStyle/>
          <a:p>
            <a:r>
              <a:rPr lang="tr-TR" dirty="0">
                <a:ea typeface="Meiryo"/>
              </a:rPr>
              <a:t>Menü Ekranı</a:t>
            </a:r>
          </a:p>
        </p:txBody>
      </p:sp>
      <p:sp>
        <p:nvSpPr>
          <p:cNvPr id="6" name="Metin kutusu 5">
            <a:extLst>
              <a:ext uri="{FF2B5EF4-FFF2-40B4-BE49-F238E27FC236}">
                <a16:creationId xmlns:a16="http://schemas.microsoft.com/office/drawing/2014/main" id="{50EB01C5-0C6F-3E26-5A2E-F183BFC516B1}"/>
              </a:ext>
            </a:extLst>
          </p:cNvPr>
          <p:cNvSpPr txBox="1"/>
          <p:nvPr/>
        </p:nvSpPr>
        <p:spPr>
          <a:xfrm>
            <a:off x="496956" y="1076738"/>
            <a:ext cx="5918159" cy="480131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tr-TR" sz="2400" b="1" dirty="0">
                <a:latin typeface="Franklin Gothic"/>
              </a:rPr>
              <a:t>Başlangıç</a:t>
            </a:r>
            <a:r>
              <a:rPr lang="tr-TR" sz="2400" dirty="0">
                <a:latin typeface="Franklin Gothic"/>
              </a:rPr>
              <a:t>: Program başlayınca kullanıcıyı karşılar.</a:t>
            </a:r>
          </a:p>
          <a:p>
            <a:pPr marL="285750" indent="-285750">
              <a:buFont typeface="Arial"/>
              <a:buChar char="•"/>
            </a:pPr>
            <a:r>
              <a:rPr lang="tr-TR" sz="2400" b="1" dirty="0">
                <a:latin typeface="Franklin Gothic"/>
              </a:rPr>
              <a:t>Konsol Temizle</a:t>
            </a:r>
            <a:r>
              <a:rPr lang="tr-TR" sz="2400" dirty="0">
                <a:latin typeface="Franklin Gothic"/>
              </a:rPr>
              <a:t>: Hata mesajlarıyla hoş geldin mesajı verir.</a:t>
            </a:r>
          </a:p>
          <a:p>
            <a:pPr marL="285750" indent="-285750">
              <a:buFont typeface="Arial"/>
              <a:buChar char="•"/>
            </a:pPr>
            <a:r>
              <a:rPr lang="tr-TR" sz="2400" b="1" dirty="0">
                <a:latin typeface="Franklin Gothic"/>
              </a:rPr>
              <a:t>Kullanıcı Seçimi</a:t>
            </a:r>
            <a:r>
              <a:rPr lang="tr-TR" sz="2400" dirty="0">
                <a:latin typeface="Franklin Gothic"/>
              </a:rPr>
              <a:t>: Kullanıcıdan seçim alır.</a:t>
            </a:r>
          </a:p>
          <a:p>
            <a:pPr marL="285750" indent="-285750">
              <a:buFont typeface="Arial"/>
              <a:buChar char="•"/>
            </a:pPr>
            <a:r>
              <a:rPr lang="tr-TR" sz="2400" b="1" dirty="0">
                <a:latin typeface="Franklin Gothic"/>
              </a:rPr>
              <a:t>Sıcaklık Değiştir</a:t>
            </a:r>
            <a:r>
              <a:rPr lang="tr-TR" sz="2400" dirty="0">
                <a:latin typeface="Franklin Gothic"/>
              </a:rPr>
              <a:t>: Oda sıcaklığını ayarlar.</a:t>
            </a:r>
          </a:p>
          <a:p>
            <a:pPr marL="285750" indent="-285750">
              <a:buFont typeface="Arial"/>
              <a:buChar char="•"/>
            </a:pPr>
            <a:r>
              <a:rPr lang="tr-TR" sz="2400" b="1" dirty="0">
                <a:latin typeface="Franklin Gothic"/>
              </a:rPr>
              <a:t>Eşya Yönetimi</a:t>
            </a:r>
            <a:r>
              <a:rPr lang="tr-TR" sz="2400" dirty="0">
                <a:latin typeface="Franklin Gothic"/>
              </a:rPr>
              <a:t>:</a:t>
            </a:r>
          </a:p>
          <a:p>
            <a:pPr marL="342900" lvl="1" indent="-342900">
              <a:buFont typeface="Courier New"/>
              <a:buChar char="o"/>
            </a:pPr>
            <a:r>
              <a:rPr lang="tr-TR" sz="2400" dirty="0">
                <a:latin typeface="Franklin Gothic"/>
              </a:rPr>
              <a:t>Durum değiştir, listele</a:t>
            </a:r>
          </a:p>
          <a:p>
            <a:pPr marL="342900" lvl="1" indent="-342900">
              <a:buFont typeface="Courier New"/>
              <a:buChar char="o"/>
            </a:pPr>
            <a:r>
              <a:rPr lang="tr-TR" sz="2400" dirty="0">
                <a:latin typeface="Franklin Gothic"/>
              </a:rPr>
              <a:t>Yeni eşya/oda ekle</a:t>
            </a:r>
          </a:p>
          <a:p>
            <a:pPr marL="342900" lvl="1" indent="-342900">
              <a:buFont typeface="Courier New"/>
              <a:buChar char="o"/>
            </a:pPr>
            <a:r>
              <a:rPr lang="tr-TR" sz="2400" dirty="0">
                <a:latin typeface="Franklin Gothic"/>
              </a:rPr>
              <a:t>Eşya sil/oda sil</a:t>
            </a:r>
          </a:p>
          <a:p>
            <a:pPr marL="285750" indent="-285750">
              <a:buFont typeface="Arial"/>
              <a:buChar char="•"/>
            </a:pPr>
            <a:r>
              <a:rPr lang="tr-TR" sz="2400" b="1" dirty="0">
                <a:latin typeface="Franklin Gothic"/>
              </a:rPr>
              <a:t>Ses Kontrolü</a:t>
            </a:r>
            <a:r>
              <a:rPr lang="tr-TR" sz="2400" dirty="0">
                <a:latin typeface="Franklin Gothic"/>
              </a:rPr>
              <a:t>: Ses açma/kapatma işlemleri.</a:t>
            </a:r>
          </a:p>
          <a:p>
            <a:pPr marL="285750" indent="-285750">
              <a:buFont typeface="Arial"/>
              <a:buChar char="•"/>
            </a:pPr>
            <a:r>
              <a:rPr lang="tr-TR" sz="2400" b="1" dirty="0">
                <a:latin typeface="Franklin Gothic"/>
              </a:rPr>
              <a:t>Çıkış</a:t>
            </a:r>
            <a:r>
              <a:rPr lang="tr-TR" sz="2400" dirty="0">
                <a:latin typeface="Franklin Gothic"/>
              </a:rPr>
              <a:t>: Programdan çıkış yapar.</a:t>
            </a:r>
          </a:p>
          <a:p>
            <a:pPr algn="l"/>
            <a:endParaRPr lang="tr-TR" dirty="0">
              <a:ea typeface="Meiryo"/>
            </a:endParaRPr>
          </a:p>
        </p:txBody>
      </p:sp>
      <p:pic>
        <p:nvPicPr>
          <p:cNvPr id="16" name="İçerik Yer Tutucusu 15" descr="metin, ekran görüntüsü, yazı tipi, tasarım içeren bir resim&#10;&#10;Açıklama otomatik olarak oluşturuldu">
            <a:extLst>
              <a:ext uri="{FF2B5EF4-FFF2-40B4-BE49-F238E27FC236}">
                <a16:creationId xmlns:a16="http://schemas.microsoft.com/office/drawing/2014/main" id="{32930302-0E62-ACBE-9252-6E4B6BAE68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69977" y="286559"/>
            <a:ext cx="3882325" cy="6282678"/>
          </a:xfrm>
        </p:spPr>
      </p:pic>
    </p:spTree>
    <p:extLst>
      <p:ext uri="{BB962C8B-B14F-4D97-AF65-F5344CB8AC3E}">
        <p14:creationId xmlns:p14="http://schemas.microsoft.com/office/powerpoint/2010/main" val="871932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7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9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7" name="Freeform: Shape 11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9" name="Freeform: Shape 13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1" name="Freeform: Shape 15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2" name="Freeform: Shape 17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3" name="Freeform: Shape 19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4" name="Freeform: Shape 21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 userDrawn="1"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35" name="Rectangle 23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3" name="Resim 2" descr="sedir, kanape, iç mekan tasarımı, mobilya, stüdyo kanepesi içeren bir resim&#10;&#10;Açıklama otomatik olarak oluşturuldu">
            <a:extLst>
              <a:ext uri="{FF2B5EF4-FFF2-40B4-BE49-F238E27FC236}">
                <a16:creationId xmlns:a16="http://schemas.microsoft.com/office/drawing/2014/main" id="{EA100C2D-1101-80B5-1F96-5DD9A2E84B3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91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36" name="Freeform: Shape 25">
            <a:extLst>
              <a:ext uri="{FF2B5EF4-FFF2-40B4-BE49-F238E27FC236}">
                <a16:creationId xmlns:a16="http://schemas.microsoft.com/office/drawing/2014/main" id="{14543B09-440D-4F57-BCB0-A4FCC922D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30584" y="1948070"/>
            <a:ext cx="5261264" cy="4909930"/>
          </a:xfrm>
          <a:custGeom>
            <a:avLst/>
            <a:gdLst>
              <a:gd name="connsiteX0" fmla="*/ 2739575 w 5261264"/>
              <a:gd name="connsiteY0" fmla="*/ 1369 h 4909930"/>
              <a:gd name="connsiteX1" fmla="*/ 3931992 w 5261264"/>
              <a:gd name="connsiteY1" fmla="*/ 357115 h 4909930"/>
              <a:gd name="connsiteX2" fmla="*/ 5228644 w 5261264"/>
              <a:gd name="connsiteY2" fmla="*/ 1704869 h 4909930"/>
              <a:gd name="connsiteX3" fmla="*/ 5261264 w 5261264"/>
              <a:gd name="connsiteY3" fmla="*/ 1769901 h 4909930"/>
              <a:gd name="connsiteX4" fmla="*/ 5261264 w 5261264"/>
              <a:gd name="connsiteY4" fmla="*/ 4640262 h 4909930"/>
              <a:gd name="connsiteX5" fmla="*/ 5239287 w 5261264"/>
              <a:gd name="connsiteY5" fmla="*/ 4674079 h 4909930"/>
              <a:gd name="connsiteX6" fmla="*/ 5039558 w 5261264"/>
              <a:gd name="connsiteY6" fmla="*/ 4893028 h 4909930"/>
              <a:gd name="connsiteX7" fmla="*/ 5018342 w 5261264"/>
              <a:gd name="connsiteY7" fmla="*/ 4909930 h 4909930"/>
              <a:gd name="connsiteX8" fmla="*/ 962510 w 5261264"/>
              <a:gd name="connsiteY8" fmla="*/ 4909930 h 4909930"/>
              <a:gd name="connsiteX9" fmla="*/ 821338 w 5261264"/>
              <a:gd name="connsiteY9" fmla="*/ 4707517 h 4909930"/>
              <a:gd name="connsiteX10" fmla="*/ 448558 w 5261264"/>
              <a:gd name="connsiteY10" fmla="*/ 3922606 h 4909930"/>
              <a:gd name="connsiteX11" fmla="*/ 221727 w 5261264"/>
              <a:gd name="connsiteY11" fmla="*/ 1588926 h 4909930"/>
              <a:gd name="connsiteX12" fmla="*/ 2739575 w 5261264"/>
              <a:gd name="connsiteY12" fmla="*/ 1369 h 4909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261264" h="4909930">
                <a:moveTo>
                  <a:pt x="2739575" y="1369"/>
                </a:moveTo>
                <a:cubicBezTo>
                  <a:pt x="3132207" y="14841"/>
                  <a:pt x="3535383" y="128133"/>
                  <a:pt x="3931992" y="357115"/>
                </a:cubicBezTo>
                <a:cubicBezTo>
                  <a:pt x="4474996" y="670619"/>
                  <a:pt x="4925124" y="1151857"/>
                  <a:pt x="5228644" y="1704869"/>
                </a:cubicBezTo>
                <a:lnTo>
                  <a:pt x="5261264" y="1769901"/>
                </a:lnTo>
                <a:lnTo>
                  <a:pt x="5261264" y="4640262"/>
                </a:lnTo>
                <a:lnTo>
                  <a:pt x="5239287" y="4674079"/>
                </a:lnTo>
                <a:cubicBezTo>
                  <a:pt x="5177453" y="4758643"/>
                  <a:pt x="5110673" y="4830413"/>
                  <a:pt x="5039558" y="4893028"/>
                </a:cubicBezTo>
                <a:lnTo>
                  <a:pt x="5018342" y="4909930"/>
                </a:lnTo>
                <a:lnTo>
                  <a:pt x="962510" y="4909930"/>
                </a:lnTo>
                <a:lnTo>
                  <a:pt x="821338" y="4707517"/>
                </a:lnTo>
                <a:cubicBezTo>
                  <a:pt x="672683" y="4465717"/>
                  <a:pt x="560617" y="4198197"/>
                  <a:pt x="448558" y="3922606"/>
                </a:cubicBezTo>
                <a:cubicBezTo>
                  <a:pt x="120358" y="3115488"/>
                  <a:pt x="-245146" y="2397572"/>
                  <a:pt x="221727" y="1588926"/>
                </a:cubicBezTo>
                <a:cubicBezTo>
                  <a:pt x="801679" y="584418"/>
                  <a:pt x="1736188" y="-33060"/>
                  <a:pt x="2739575" y="1369"/>
                </a:cubicBezTo>
                <a:close/>
              </a:path>
            </a:pathLst>
          </a:cu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7" name="Freeform: Shape 27">
            <a:extLst>
              <a:ext uri="{FF2B5EF4-FFF2-40B4-BE49-F238E27FC236}">
                <a16:creationId xmlns:a16="http://schemas.microsoft.com/office/drawing/2014/main" id="{0EE80047-1219-42E8-86D3-94F512050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43449" y="1789042"/>
            <a:ext cx="5448246" cy="5068957"/>
          </a:xfrm>
          <a:custGeom>
            <a:avLst/>
            <a:gdLst>
              <a:gd name="connsiteX0" fmla="*/ 2885375 w 5448246"/>
              <a:gd name="connsiteY0" fmla="*/ 1442 h 5156012"/>
              <a:gd name="connsiteX1" fmla="*/ 4141251 w 5448246"/>
              <a:gd name="connsiteY1" fmla="*/ 376120 h 5156012"/>
              <a:gd name="connsiteX2" fmla="*/ 5315487 w 5448246"/>
              <a:gd name="connsiteY2" fmla="*/ 1482940 h 5156012"/>
              <a:gd name="connsiteX3" fmla="*/ 5448246 w 5448246"/>
              <a:gd name="connsiteY3" fmla="*/ 1697243 h 5156012"/>
              <a:gd name="connsiteX4" fmla="*/ 5448246 w 5448246"/>
              <a:gd name="connsiteY4" fmla="*/ 5009611 h 5156012"/>
              <a:gd name="connsiteX5" fmla="*/ 5416607 w 5448246"/>
              <a:gd name="connsiteY5" fmla="*/ 5046802 h 5156012"/>
              <a:gd name="connsiteX6" fmla="*/ 5344828 w 5448246"/>
              <a:gd name="connsiteY6" fmla="*/ 5119639 h 5156012"/>
              <a:gd name="connsiteX7" fmla="*/ 5300719 w 5448246"/>
              <a:gd name="connsiteY7" fmla="*/ 5156012 h 5156012"/>
              <a:gd name="connsiteX8" fmla="*/ 1002287 w 5448246"/>
              <a:gd name="connsiteY8" fmla="*/ 5156012 h 5156012"/>
              <a:gd name="connsiteX9" fmla="*/ 896888 w 5448246"/>
              <a:gd name="connsiteY9" fmla="*/ 5008616 h 5156012"/>
              <a:gd name="connsiteX10" fmla="*/ 472429 w 5448246"/>
              <a:gd name="connsiteY10" fmla="*/ 4131367 h 5156012"/>
              <a:gd name="connsiteX11" fmla="*/ 233526 w 5448246"/>
              <a:gd name="connsiteY11" fmla="*/ 1673489 h 5156012"/>
              <a:gd name="connsiteX12" fmla="*/ 2885375 w 5448246"/>
              <a:gd name="connsiteY12" fmla="*/ 1442 h 51560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5448246" h="5156012">
                <a:moveTo>
                  <a:pt x="2885375" y="1442"/>
                </a:moveTo>
                <a:cubicBezTo>
                  <a:pt x="3298901" y="15631"/>
                  <a:pt x="3723535" y="134952"/>
                  <a:pt x="4141251" y="376120"/>
                </a:cubicBezTo>
                <a:cubicBezTo>
                  <a:pt x="4608110" y="645661"/>
                  <a:pt x="5009784" y="1032928"/>
                  <a:pt x="5315487" y="1482940"/>
                </a:cubicBezTo>
                <a:lnTo>
                  <a:pt x="5448246" y="1697243"/>
                </a:lnTo>
                <a:lnTo>
                  <a:pt x="5448246" y="5009611"/>
                </a:lnTo>
                <a:lnTo>
                  <a:pt x="5416607" y="5046802"/>
                </a:lnTo>
                <a:cubicBezTo>
                  <a:pt x="5393215" y="5072317"/>
                  <a:pt x="5369282" y="5096549"/>
                  <a:pt x="5344828" y="5119639"/>
                </a:cubicBezTo>
                <a:lnTo>
                  <a:pt x="5300719" y="5156012"/>
                </a:lnTo>
                <a:lnTo>
                  <a:pt x="1002287" y="5156012"/>
                </a:lnTo>
                <a:lnTo>
                  <a:pt x="896888" y="5008616"/>
                </a:lnTo>
                <a:cubicBezTo>
                  <a:pt x="724221" y="4740911"/>
                  <a:pt x="598320" y="4440975"/>
                  <a:pt x="472429" y="4131367"/>
                </a:cubicBezTo>
                <a:cubicBezTo>
                  <a:pt x="126764" y="3281294"/>
                  <a:pt x="-258192" y="2525170"/>
                  <a:pt x="233526" y="1673489"/>
                </a:cubicBezTo>
                <a:cubicBezTo>
                  <a:pt x="844344" y="615522"/>
                  <a:pt x="1828586" y="-34819"/>
                  <a:pt x="2885375" y="1442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38" name="Freeform: Shape 29">
            <a:extLst>
              <a:ext uri="{FF2B5EF4-FFF2-40B4-BE49-F238E27FC236}">
                <a16:creationId xmlns:a16="http://schemas.microsoft.com/office/drawing/2014/main" id="{E83B29B1-18A6-4A7A-A498-90E5216679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60959" y="2256518"/>
            <a:ext cx="4930889" cy="4601483"/>
          </a:xfrm>
          <a:custGeom>
            <a:avLst/>
            <a:gdLst>
              <a:gd name="connsiteX0" fmla="*/ 2486925 w 4930889"/>
              <a:gd name="connsiteY0" fmla="*/ 1243 h 4601483"/>
              <a:gd name="connsiteX1" fmla="*/ 3569374 w 4930889"/>
              <a:gd name="connsiteY1" fmla="*/ 324181 h 4601483"/>
              <a:gd name="connsiteX2" fmla="*/ 4856238 w 4930889"/>
              <a:gd name="connsiteY2" fmla="*/ 1766524 h 4601483"/>
              <a:gd name="connsiteX3" fmla="*/ 4930889 w 4930889"/>
              <a:gd name="connsiteY3" fmla="*/ 1950930 h 4601483"/>
              <a:gd name="connsiteX4" fmla="*/ 4930888 w 4930889"/>
              <a:gd name="connsiteY4" fmla="*/ 3928933 h 4601483"/>
              <a:gd name="connsiteX5" fmla="*/ 4836868 w 4930889"/>
              <a:gd name="connsiteY5" fmla="*/ 4118750 h 4601483"/>
              <a:gd name="connsiteX6" fmla="*/ 4475082 w 4930889"/>
              <a:gd name="connsiteY6" fmla="*/ 4521220 h 4601483"/>
              <a:gd name="connsiteX7" fmla="*/ 4350095 w 4930889"/>
              <a:gd name="connsiteY7" fmla="*/ 4601483 h 4601483"/>
              <a:gd name="connsiteX8" fmla="*/ 997316 w 4930889"/>
              <a:gd name="connsiteY8" fmla="*/ 4601483 h 4601483"/>
              <a:gd name="connsiteX9" fmla="*/ 892840 w 4930889"/>
              <a:gd name="connsiteY9" fmla="*/ 4484501 h 4601483"/>
              <a:gd name="connsiteX10" fmla="*/ 407191 w 4930889"/>
              <a:gd name="connsiteY10" fmla="*/ 3560852 h 4601483"/>
              <a:gd name="connsiteX11" fmla="*/ 201279 w 4930889"/>
              <a:gd name="connsiteY11" fmla="*/ 1442391 h 4601483"/>
              <a:gd name="connsiteX12" fmla="*/ 2486925 w 4930889"/>
              <a:gd name="connsiteY12" fmla="*/ 1243 h 4601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4930889" h="4601483">
                <a:moveTo>
                  <a:pt x="2486925" y="1243"/>
                </a:moveTo>
                <a:cubicBezTo>
                  <a:pt x="2843347" y="13472"/>
                  <a:pt x="3209341" y="116316"/>
                  <a:pt x="3569374" y="324181"/>
                </a:cubicBezTo>
                <a:cubicBezTo>
                  <a:pt x="4132718" y="649428"/>
                  <a:pt x="4585943" y="1173553"/>
                  <a:pt x="4856238" y="1766524"/>
                </a:cubicBezTo>
                <a:lnTo>
                  <a:pt x="4930889" y="1950930"/>
                </a:lnTo>
                <a:lnTo>
                  <a:pt x="4930888" y="3928933"/>
                </a:lnTo>
                <a:lnTo>
                  <a:pt x="4836868" y="4118750"/>
                </a:lnTo>
                <a:cubicBezTo>
                  <a:pt x="4733861" y="4297163"/>
                  <a:pt x="4611785" y="4422507"/>
                  <a:pt x="4475082" y="4521220"/>
                </a:cubicBezTo>
                <a:lnTo>
                  <a:pt x="4350095" y="4601483"/>
                </a:lnTo>
                <a:lnTo>
                  <a:pt x="997316" y="4601483"/>
                </a:lnTo>
                <a:lnTo>
                  <a:pt x="892840" y="4484501"/>
                </a:lnTo>
                <a:cubicBezTo>
                  <a:pt x="678469" y="4214961"/>
                  <a:pt x="542824" y="3894419"/>
                  <a:pt x="407191" y="3560852"/>
                </a:cubicBezTo>
                <a:cubicBezTo>
                  <a:pt x="109259" y="2828169"/>
                  <a:pt x="-222537" y="2176461"/>
                  <a:pt x="201279" y="1442391"/>
                </a:cubicBezTo>
                <a:cubicBezTo>
                  <a:pt x="727747" y="530521"/>
                  <a:pt x="1576073" y="-30011"/>
                  <a:pt x="2486925" y="1243"/>
                </a:cubicBezTo>
                <a:close/>
              </a:path>
            </a:pathLst>
          </a:custGeom>
          <a:solidFill>
            <a:schemeClr val="tx1">
              <a:alpha val="50000"/>
            </a:schemeClr>
          </a:solidFill>
          <a:ln w="158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E0642FE-DC65-C14D-571A-D5D93328B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864" y="3075154"/>
            <a:ext cx="3848430" cy="2186393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3700">
                <a:solidFill>
                  <a:schemeClr val="bg1"/>
                </a:solidFill>
              </a:rPr>
              <a:t>Dinlediğiniz için teşekkürler!</a:t>
            </a:r>
          </a:p>
        </p:txBody>
      </p:sp>
    </p:spTree>
    <p:extLst>
      <p:ext uri="{BB962C8B-B14F-4D97-AF65-F5344CB8AC3E}">
        <p14:creationId xmlns:p14="http://schemas.microsoft.com/office/powerpoint/2010/main" val="3586948210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BrushVTI">
  <a:themeElements>
    <a:clrScheme name="AnalogousFromDarkSeedLeftStep">
      <a:dk1>
        <a:srgbClr val="000000"/>
      </a:dk1>
      <a:lt1>
        <a:srgbClr val="FFFFFF"/>
      </a:lt1>
      <a:dk2>
        <a:srgbClr val="1C2432"/>
      </a:dk2>
      <a:lt2>
        <a:srgbClr val="F1F3F0"/>
      </a:lt2>
      <a:accent1>
        <a:srgbClr val="D329E7"/>
      </a:accent1>
      <a:accent2>
        <a:srgbClr val="7217D5"/>
      </a:accent2>
      <a:accent3>
        <a:srgbClr val="382DE7"/>
      </a:accent3>
      <a:accent4>
        <a:srgbClr val="175BD5"/>
      </a:accent4>
      <a:accent5>
        <a:srgbClr val="29BCE7"/>
      </a:accent5>
      <a:accent6>
        <a:srgbClr val="15C2A2"/>
      </a:accent6>
      <a:hlink>
        <a:srgbClr val="3F8CBF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Geniş ekran</PresentationFormat>
  <Paragraphs>0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2</vt:i4>
      </vt:variant>
      <vt:variant>
        <vt:lpstr>Slayt Başlıkları</vt:lpstr>
      </vt:variant>
      <vt:variant>
        <vt:i4>8</vt:i4>
      </vt:variant>
    </vt:vector>
  </HeadingPairs>
  <TitlesOfParts>
    <vt:vector size="10" baseType="lpstr">
      <vt:lpstr>SketchLinesVTI</vt:lpstr>
      <vt:lpstr>BrushVTI</vt:lpstr>
      <vt:lpstr>Akıllı Ev Yönetim Sistemi</vt:lpstr>
      <vt:lpstr>Problem ve Çözüm</vt:lpstr>
      <vt:lpstr>Proje İşlevi</vt:lpstr>
      <vt:lpstr>Kod Yapısı</vt:lpstr>
      <vt:lpstr>Giriş Ekranı</vt:lpstr>
      <vt:lpstr>Oda ve Eşya Girişi</vt:lpstr>
      <vt:lpstr>Menü Ekranı</vt:lpstr>
      <vt:lpstr>Dinlediğiniz için teşekkürler!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594</cp:revision>
  <dcterms:created xsi:type="dcterms:W3CDTF">2024-12-30T19:36:26Z</dcterms:created>
  <dcterms:modified xsi:type="dcterms:W3CDTF">2025-01-01T17:26:50Z</dcterms:modified>
</cp:coreProperties>
</file>