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72" r:id="rId6"/>
    <p:sldId id="273" r:id="rId7"/>
    <p:sldId id="259" r:id="rId8"/>
    <p:sldId id="260" r:id="rId9"/>
    <p:sldId id="274" r:id="rId10"/>
    <p:sldId id="261" r:id="rId11"/>
    <p:sldId id="262" r:id="rId12"/>
    <p:sldId id="269" r:id="rId13"/>
    <p:sldId id="267" r:id="rId14"/>
    <p:sldId id="268" r:id="rId15"/>
    <p:sldId id="270"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19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88" autoAdjust="0"/>
    <p:restoredTop sz="94249" autoAdjust="0"/>
  </p:normalViewPr>
  <p:slideViewPr>
    <p:cSldViewPr snapToGrid="0">
      <p:cViewPr varScale="1">
        <p:scale>
          <a:sx n="62" d="100"/>
          <a:sy n="62" d="100"/>
        </p:scale>
        <p:origin x="9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50BEB5-BFA2-4C19-929F-0A036800A798}"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FC8AAC6-73FC-4A1F-9AA2-5694572D698B}">
      <dgm:prSet/>
      <dgm:spPr/>
      <dgm:t>
        <a:bodyPr/>
        <a:lstStyle/>
        <a:p>
          <a:r>
            <a:rPr lang="en-US" dirty="0"/>
            <a:t>MAX ABV: 52 Lee Hill Series Vol. 5 - </a:t>
          </a:r>
          <a:r>
            <a:rPr lang="en-US" u="sng" dirty="0"/>
            <a:t>12.8% ABV</a:t>
          </a:r>
          <a:r>
            <a:rPr lang="en-US" dirty="0"/>
            <a:t> Boulder , CO</a:t>
          </a:r>
        </a:p>
      </dgm:t>
    </dgm:pt>
    <dgm:pt modelId="{AD3DD670-C7C1-4652-B2A8-DD6B670F556F}" type="parTrans" cxnId="{010ED8BE-FC01-4ABC-8948-41B375402DC4}">
      <dgm:prSet/>
      <dgm:spPr/>
      <dgm:t>
        <a:bodyPr/>
        <a:lstStyle/>
        <a:p>
          <a:endParaRPr lang="en-US"/>
        </a:p>
      </dgm:t>
    </dgm:pt>
    <dgm:pt modelId="{5080EA62-6135-4648-B28E-71B18594C53B}" type="sibTrans" cxnId="{010ED8BE-FC01-4ABC-8948-41B375402DC4}">
      <dgm:prSet/>
      <dgm:spPr/>
      <dgm:t>
        <a:bodyPr/>
        <a:lstStyle/>
        <a:p>
          <a:endParaRPr lang="en-US"/>
        </a:p>
      </dgm:t>
    </dgm:pt>
    <dgm:pt modelId="{A4566051-BFCE-4397-B24C-EF3258BBF404}">
      <dgm:prSet/>
      <dgm:spPr/>
      <dgm:t>
        <a:bodyPr/>
        <a:lstStyle/>
        <a:p>
          <a:r>
            <a:rPr lang="en-US" dirty="0"/>
            <a:t>MOST BITTER: 375 Bitter Bitch Imperial IPA     </a:t>
          </a:r>
          <a:r>
            <a:rPr lang="en-US" u="sng" dirty="0"/>
            <a:t>138 IBU</a:t>
          </a:r>
          <a:r>
            <a:rPr lang="en-US" dirty="0"/>
            <a:t> Astoria    OR</a:t>
          </a:r>
        </a:p>
      </dgm:t>
    </dgm:pt>
    <dgm:pt modelId="{65DD79B2-EC01-4C33-B471-6489BD079621}" type="parTrans" cxnId="{58D55EE4-1091-4C7D-AE88-2588B3FC6B24}">
      <dgm:prSet/>
      <dgm:spPr/>
      <dgm:t>
        <a:bodyPr/>
        <a:lstStyle/>
        <a:p>
          <a:endParaRPr lang="en-US"/>
        </a:p>
      </dgm:t>
    </dgm:pt>
    <dgm:pt modelId="{6C8AA035-E4FC-4102-92D3-C259B72F18A4}" type="sibTrans" cxnId="{58D55EE4-1091-4C7D-AE88-2588B3FC6B24}">
      <dgm:prSet/>
      <dgm:spPr/>
      <dgm:t>
        <a:bodyPr/>
        <a:lstStyle/>
        <a:p>
          <a:endParaRPr lang="en-US"/>
        </a:p>
      </dgm:t>
    </dgm:pt>
    <dgm:pt modelId="{2EBBA671-1304-47CA-80AD-36108395923A}" type="pres">
      <dgm:prSet presAssocID="{4450BEB5-BFA2-4C19-929F-0A036800A798}" presName="linear" presStyleCnt="0">
        <dgm:presLayoutVars>
          <dgm:animLvl val="lvl"/>
          <dgm:resizeHandles val="exact"/>
        </dgm:presLayoutVars>
      </dgm:prSet>
      <dgm:spPr/>
    </dgm:pt>
    <dgm:pt modelId="{DC93D585-D3ED-4C01-AC6E-88F382BCBE70}" type="pres">
      <dgm:prSet presAssocID="{6FC8AAC6-73FC-4A1F-9AA2-5694572D698B}" presName="parentText" presStyleLbl="node1" presStyleIdx="0" presStyleCnt="2">
        <dgm:presLayoutVars>
          <dgm:chMax val="0"/>
          <dgm:bulletEnabled val="1"/>
        </dgm:presLayoutVars>
      </dgm:prSet>
      <dgm:spPr/>
    </dgm:pt>
    <dgm:pt modelId="{5748103C-5154-4C8F-8264-72F29104D791}" type="pres">
      <dgm:prSet presAssocID="{5080EA62-6135-4648-B28E-71B18594C53B}" presName="spacer" presStyleCnt="0"/>
      <dgm:spPr/>
    </dgm:pt>
    <dgm:pt modelId="{DEFB1FF7-0B4D-4492-92ED-AFFB46F1D697}" type="pres">
      <dgm:prSet presAssocID="{A4566051-BFCE-4397-B24C-EF3258BBF404}" presName="parentText" presStyleLbl="node1" presStyleIdx="1" presStyleCnt="2">
        <dgm:presLayoutVars>
          <dgm:chMax val="0"/>
          <dgm:bulletEnabled val="1"/>
        </dgm:presLayoutVars>
      </dgm:prSet>
      <dgm:spPr/>
    </dgm:pt>
  </dgm:ptLst>
  <dgm:cxnLst>
    <dgm:cxn modelId="{AE90D44B-3246-47E6-AD76-11156709CA64}" type="presOf" srcId="{4450BEB5-BFA2-4C19-929F-0A036800A798}" destId="{2EBBA671-1304-47CA-80AD-36108395923A}" srcOrd="0" destOrd="0" presId="urn:microsoft.com/office/officeart/2005/8/layout/vList2"/>
    <dgm:cxn modelId="{56413E74-9A6B-45A6-91AD-F733A0A1DC9F}" type="presOf" srcId="{A4566051-BFCE-4397-B24C-EF3258BBF404}" destId="{DEFB1FF7-0B4D-4492-92ED-AFFB46F1D697}" srcOrd="0" destOrd="0" presId="urn:microsoft.com/office/officeart/2005/8/layout/vList2"/>
    <dgm:cxn modelId="{010ED8BE-FC01-4ABC-8948-41B375402DC4}" srcId="{4450BEB5-BFA2-4C19-929F-0A036800A798}" destId="{6FC8AAC6-73FC-4A1F-9AA2-5694572D698B}" srcOrd="0" destOrd="0" parTransId="{AD3DD670-C7C1-4652-B2A8-DD6B670F556F}" sibTransId="{5080EA62-6135-4648-B28E-71B18594C53B}"/>
    <dgm:cxn modelId="{4D2424CC-98D2-4D58-9F78-5972849A1EB5}" type="presOf" srcId="{6FC8AAC6-73FC-4A1F-9AA2-5694572D698B}" destId="{DC93D585-D3ED-4C01-AC6E-88F382BCBE70}" srcOrd="0" destOrd="0" presId="urn:microsoft.com/office/officeart/2005/8/layout/vList2"/>
    <dgm:cxn modelId="{58D55EE4-1091-4C7D-AE88-2588B3FC6B24}" srcId="{4450BEB5-BFA2-4C19-929F-0A036800A798}" destId="{A4566051-BFCE-4397-B24C-EF3258BBF404}" srcOrd="1" destOrd="0" parTransId="{65DD79B2-EC01-4C33-B471-6489BD079621}" sibTransId="{6C8AA035-E4FC-4102-92D3-C259B72F18A4}"/>
    <dgm:cxn modelId="{DE482F8B-DC38-45CA-B6DD-495F4D20F1FC}" type="presParOf" srcId="{2EBBA671-1304-47CA-80AD-36108395923A}" destId="{DC93D585-D3ED-4C01-AC6E-88F382BCBE70}" srcOrd="0" destOrd="0" presId="urn:microsoft.com/office/officeart/2005/8/layout/vList2"/>
    <dgm:cxn modelId="{E6C5C208-DB79-46D7-B329-8E2B5D884F42}" type="presParOf" srcId="{2EBBA671-1304-47CA-80AD-36108395923A}" destId="{5748103C-5154-4C8F-8264-72F29104D791}" srcOrd="1" destOrd="0" presId="urn:microsoft.com/office/officeart/2005/8/layout/vList2"/>
    <dgm:cxn modelId="{B8CEC0B0-516B-40F3-A9AE-ABDCF5ED6E29}" type="presParOf" srcId="{2EBBA671-1304-47CA-80AD-36108395923A}" destId="{DEFB1FF7-0B4D-4492-92ED-AFFB46F1D69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3D585-D3ED-4C01-AC6E-88F382BCBE70}">
      <dsp:nvSpPr>
        <dsp:cNvPr id="0" name=""/>
        <dsp:cNvSpPr/>
      </dsp:nvSpPr>
      <dsp:spPr>
        <a:xfrm>
          <a:off x="0" y="431724"/>
          <a:ext cx="9471025" cy="169884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MAX ABV: 52 Lee Hill Series Vol. 5 - </a:t>
          </a:r>
          <a:r>
            <a:rPr lang="en-US" sz="4400" u="sng" kern="1200" dirty="0"/>
            <a:t>12.8% ABV</a:t>
          </a:r>
          <a:r>
            <a:rPr lang="en-US" sz="4400" kern="1200" dirty="0"/>
            <a:t> Boulder , CO</a:t>
          </a:r>
        </a:p>
      </dsp:txBody>
      <dsp:txXfrm>
        <a:off x="82931" y="514655"/>
        <a:ext cx="9305163" cy="1532978"/>
      </dsp:txXfrm>
    </dsp:sp>
    <dsp:sp modelId="{DEFB1FF7-0B4D-4492-92ED-AFFB46F1D697}">
      <dsp:nvSpPr>
        <dsp:cNvPr id="0" name=""/>
        <dsp:cNvSpPr/>
      </dsp:nvSpPr>
      <dsp:spPr>
        <a:xfrm>
          <a:off x="0" y="2257285"/>
          <a:ext cx="9471025" cy="169884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MOST BITTER: 375 Bitter Bitch Imperial IPA     </a:t>
          </a:r>
          <a:r>
            <a:rPr lang="en-US" sz="4400" u="sng" kern="1200" dirty="0"/>
            <a:t>138 IBU</a:t>
          </a:r>
          <a:r>
            <a:rPr lang="en-US" sz="4400" kern="1200" dirty="0"/>
            <a:t> Astoria    OR</a:t>
          </a:r>
        </a:p>
      </dsp:txBody>
      <dsp:txXfrm>
        <a:off x="82931" y="2340216"/>
        <a:ext cx="9305163" cy="15329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09292" y="1028913"/>
            <a:ext cx="7664040"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009292" y="3508588"/>
            <a:ext cx="766404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76D79ED-3FA7-4EF8-964B-EB8BCFAB02F8}" type="datetimeFigureOut">
              <a:rPr lang="en-US" smtClean="0"/>
              <a:pPr/>
              <a:t>2/21/2023</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1004735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9470577"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19" y="6356349"/>
            <a:ext cx="9426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2/21/2023</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4" y="6356350"/>
            <a:ext cx="14284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Finding The Right Bud</a:t>
            </a:r>
          </a:p>
        </p:txBody>
      </p:sp>
      <p:sp>
        <p:nvSpPr>
          <p:cNvPr id="3" name="Subtitle 2"/>
          <p:cNvSpPr>
            <a:spLocks noGrp="1"/>
          </p:cNvSpPr>
          <p:nvPr>
            <p:ph type="subTitle" idx="1"/>
          </p:nvPr>
        </p:nvSpPr>
        <p:spPr/>
        <p:txBody>
          <a:bodyPr/>
          <a:lstStyle/>
          <a:p>
            <a:r>
              <a:rPr lang="en-US" dirty="0"/>
              <a:t>EDA 1 - 2023</a:t>
            </a:r>
            <a:br>
              <a:rPr lang="en-US" dirty="0"/>
            </a:br>
            <a:r>
              <a:rPr lang="en-US"/>
              <a:t>Todd Garner &amp; Lani </a:t>
            </a:r>
            <a:r>
              <a:rPr lang="en-US" dirty="0"/>
              <a:t>Lewis</a:t>
            </a:r>
            <a:br>
              <a:rPr lang="en-US" dirty="0"/>
            </a:br>
            <a:r>
              <a:rPr lang="en-US" dirty="0"/>
              <a:t>SMU</a:t>
            </a:r>
            <a:endParaRPr lang="en-US" b="1" dirty="0"/>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9D29-AEC4-EDF7-D04F-5D4F1AD748B5}"/>
              </a:ext>
            </a:extLst>
          </p:cNvPr>
          <p:cNvSpPr>
            <a:spLocks noGrp="1"/>
          </p:cNvSpPr>
          <p:nvPr>
            <p:ph type="title"/>
          </p:nvPr>
        </p:nvSpPr>
        <p:spPr/>
        <p:txBody>
          <a:bodyPr/>
          <a:lstStyle/>
          <a:p>
            <a:r>
              <a:rPr lang="en-US" dirty="0"/>
              <a:t>Top Five States by ABV or IBU</a:t>
            </a:r>
          </a:p>
        </p:txBody>
      </p:sp>
      <p:pic>
        <p:nvPicPr>
          <p:cNvPr id="4" name="Content Placeholder 3">
            <a:extLst>
              <a:ext uri="{FF2B5EF4-FFF2-40B4-BE49-F238E27FC236}">
                <a16:creationId xmlns:a16="http://schemas.microsoft.com/office/drawing/2014/main" id="{23BB1A36-1C6A-7A10-811D-222BA6015D36}"/>
              </a:ext>
            </a:extLst>
          </p:cNvPr>
          <p:cNvPicPr>
            <a:picLocks noGrp="1" noChangeAspect="1"/>
          </p:cNvPicPr>
          <p:nvPr>
            <p:ph idx="1"/>
          </p:nvPr>
        </p:nvPicPr>
        <p:blipFill>
          <a:blip r:embed="rId2"/>
          <a:stretch>
            <a:fillRect/>
          </a:stretch>
        </p:blipFill>
        <p:spPr>
          <a:xfrm>
            <a:off x="1944798" y="1742939"/>
            <a:ext cx="6967641" cy="4387850"/>
          </a:xfrm>
          <a:prstGeom prst="rect">
            <a:avLst/>
          </a:prstGeom>
        </p:spPr>
      </p:pic>
    </p:spTree>
    <p:extLst>
      <p:ext uri="{BB962C8B-B14F-4D97-AF65-F5344CB8AC3E}">
        <p14:creationId xmlns:p14="http://schemas.microsoft.com/office/powerpoint/2010/main" val="4161172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C282-2FA0-EE8D-F0F6-928A319D7EE9}"/>
              </a:ext>
            </a:extLst>
          </p:cNvPr>
          <p:cNvSpPr>
            <a:spLocks noGrp="1"/>
          </p:cNvSpPr>
          <p:nvPr>
            <p:ph type="title"/>
          </p:nvPr>
        </p:nvSpPr>
        <p:spPr/>
        <p:txBody>
          <a:bodyPr/>
          <a:lstStyle/>
          <a:p>
            <a:r>
              <a:rPr lang="en-US" dirty="0"/>
              <a:t>US Beer Type of Choice</a:t>
            </a:r>
          </a:p>
        </p:txBody>
      </p:sp>
      <p:pic>
        <p:nvPicPr>
          <p:cNvPr id="4" name="Content Placeholder 3">
            <a:extLst>
              <a:ext uri="{FF2B5EF4-FFF2-40B4-BE49-F238E27FC236}">
                <a16:creationId xmlns:a16="http://schemas.microsoft.com/office/drawing/2014/main" id="{022FAB23-0AF1-0815-B000-C318249950AA}"/>
              </a:ext>
            </a:extLst>
          </p:cNvPr>
          <p:cNvPicPr>
            <a:picLocks noGrp="1" noChangeAspect="1"/>
          </p:cNvPicPr>
          <p:nvPr>
            <p:ph idx="1"/>
          </p:nvPr>
        </p:nvPicPr>
        <p:blipFill>
          <a:blip r:embed="rId2"/>
          <a:stretch>
            <a:fillRect/>
          </a:stretch>
        </p:blipFill>
        <p:spPr>
          <a:xfrm>
            <a:off x="1739705" y="1558340"/>
            <a:ext cx="4816257" cy="4352921"/>
          </a:xfrm>
          <a:prstGeom prst="rect">
            <a:avLst/>
          </a:prstGeom>
        </p:spPr>
      </p:pic>
      <p:sp>
        <p:nvSpPr>
          <p:cNvPr id="6" name="TextBox 5">
            <a:extLst>
              <a:ext uri="{FF2B5EF4-FFF2-40B4-BE49-F238E27FC236}">
                <a16:creationId xmlns:a16="http://schemas.microsoft.com/office/drawing/2014/main" id="{998BFD25-F363-1507-F58C-725F50C16399}"/>
              </a:ext>
            </a:extLst>
          </p:cNvPr>
          <p:cNvSpPr txBox="1"/>
          <p:nvPr/>
        </p:nvSpPr>
        <p:spPr>
          <a:xfrm>
            <a:off x="1824255" y="5910237"/>
            <a:ext cx="4647156" cy="246221"/>
          </a:xfrm>
          <a:prstGeom prst="rect">
            <a:avLst/>
          </a:prstGeom>
          <a:noFill/>
        </p:spPr>
        <p:txBody>
          <a:bodyPr wrap="square">
            <a:spAutoFit/>
          </a:bodyPr>
          <a:lstStyle/>
          <a:p>
            <a:r>
              <a:rPr lang="en-US" sz="1000" i="1" dirty="0"/>
              <a:t>https://www.statista.com/chart/28572/popularity-of-beer-styles-in-the-us/</a:t>
            </a:r>
          </a:p>
        </p:txBody>
      </p:sp>
      <p:pic>
        <p:nvPicPr>
          <p:cNvPr id="7" name="Picture 6">
            <a:extLst>
              <a:ext uri="{FF2B5EF4-FFF2-40B4-BE49-F238E27FC236}">
                <a16:creationId xmlns:a16="http://schemas.microsoft.com/office/drawing/2014/main" id="{2E8737FA-D8B7-35AE-B855-170FB7446FFD}"/>
              </a:ext>
            </a:extLst>
          </p:cNvPr>
          <p:cNvPicPr>
            <a:picLocks noChangeAspect="1"/>
          </p:cNvPicPr>
          <p:nvPr/>
        </p:nvPicPr>
        <p:blipFill>
          <a:blip r:embed="rId3"/>
          <a:stretch>
            <a:fillRect/>
          </a:stretch>
        </p:blipFill>
        <p:spPr>
          <a:xfrm>
            <a:off x="7006708" y="1803537"/>
            <a:ext cx="2271273" cy="4352921"/>
          </a:xfrm>
          <a:prstGeom prst="rect">
            <a:avLst/>
          </a:prstGeom>
        </p:spPr>
      </p:pic>
      <p:sp>
        <p:nvSpPr>
          <p:cNvPr id="8" name="TextBox 7">
            <a:extLst>
              <a:ext uri="{FF2B5EF4-FFF2-40B4-BE49-F238E27FC236}">
                <a16:creationId xmlns:a16="http://schemas.microsoft.com/office/drawing/2014/main" id="{39EBBBB1-F736-00EE-FE02-957AFEF56581}"/>
              </a:ext>
            </a:extLst>
          </p:cNvPr>
          <p:cNvSpPr txBox="1"/>
          <p:nvPr/>
        </p:nvSpPr>
        <p:spPr>
          <a:xfrm>
            <a:off x="7006708" y="1434205"/>
            <a:ext cx="1923604" cy="369332"/>
          </a:xfrm>
          <a:prstGeom prst="rect">
            <a:avLst/>
          </a:prstGeom>
          <a:noFill/>
        </p:spPr>
        <p:txBody>
          <a:bodyPr wrap="none" rtlCol="0">
            <a:spAutoFit/>
          </a:bodyPr>
          <a:lstStyle/>
          <a:p>
            <a:r>
              <a:rPr lang="en-US" dirty="0"/>
              <a:t>IBU By Beer Type</a:t>
            </a:r>
          </a:p>
        </p:txBody>
      </p:sp>
      <p:sp>
        <p:nvSpPr>
          <p:cNvPr id="10" name="TextBox 9">
            <a:extLst>
              <a:ext uri="{FF2B5EF4-FFF2-40B4-BE49-F238E27FC236}">
                <a16:creationId xmlns:a16="http://schemas.microsoft.com/office/drawing/2014/main" id="{AFFBE6FF-AA86-2D70-94BA-A393BC93808A}"/>
              </a:ext>
            </a:extLst>
          </p:cNvPr>
          <p:cNvSpPr txBox="1"/>
          <p:nvPr/>
        </p:nvSpPr>
        <p:spPr>
          <a:xfrm>
            <a:off x="5871575" y="6159682"/>
            <a:ext cx="3293301" cy="246221"/>
          </a:xfrm>
          <a:prstGeom prst="rect">
            <a:avLst/>
          </a:prstGeom>
          <a:noFill/>
        </p:spPr>
        <p:txBody>
          <a:bodyPr wrap="square">
            <a:spAutoFit/>
          </a:bodyPr>
          <a:lstStyle/>
          <a:p>
            <a:r>
              <a:rPr lang="en-US" sz="1000" i="1" dirty="0"/>
              <a:t>https://www.firestonebeer.com/what-really-is-ibu/</a:t>
            </a:r>
          </a:p>
        </p:txBody>
      </p:sp>
    </p:spTree>
    <p:extLst>
      <p:ext uri="{BB962C8B-B14F-4D97-AF65-F5344CB8AC3E}">
        <p14:creationId xmlns:p14="http://schemas.microsoft.com/office/powerpoint/2010/main" val="411104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D92F-7C1C-47C6-FF19-BD07D42273A7}"/>
              </a:ext>
            </a:extLst>
          </p:cNvPr>
          <p:cNvSpPr>
            <a:spLocks noGrp="1"/>
          </p:cNvSpPr>
          <p:nvPr>
            <p:ph type="title"/>
          </p:nvPr>
        </p:nvSpPr>
        <p:spPr/>
        <p:txBody>
          <a:bodyPr/>
          <a:lstStyle/>
          <a:p>
            <a:r>
              <a:rPr lang="en-US" dirty="0"/>
              <a:t>MAX ABV &amp; MAX IBU</a:t>
            </a:r>
          </a:p>
        </p:txBody>
      </p:sp>
      <p:graphicFrame>
        <p:nvGraphicFramePr>
          <p:cNvPr id="4" name="Content Placeholder 2">
            <a:extLst>
              <a:ext uri="{FF2B5EF4-FFF2-40B4-BE49-F238E27FC236}">
                <a16:creationId xmlns:a16="http://schemas.microsoft.com/office/drawing/2014/main" id="{DFB7B05F-7A7A-5627-601F-F0DCF38CB643}"/>
              </a:ext>
            </a:extLst>
          </p:cNvPr>
          <p:cNvGraphicFramePr>
            <a:graphicFrameLocks noGrp="1"/>
          </p:cNvGraphicFramePr>
          <p:nvPr>
            <p:ph idx="1"/>
            <p:extLst>
              <p:ext uri="{D42A27DB-BD31-4B8C-83A1-F6EECF244321}">
                <p14:modId xmlns:p14="http://schemas.microsoft.com/office/powerpoint/2010/main" val="2940922301"/>
              </p:ext>
            </p:extLst>
          </p:nvPr>
        </p:nvGraphicFramePr>
        <p:xfrm>
          <a:off x="404813" y="1508989"/>
          <a:ext cx="9471025" cy="4387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3509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6E9E2-4419-7760-CBB1-14920258CE7A}"/>
              </a:ext>
            </a:extLst>
          </p:cNvPr>
          <p:cNvSpPr>
            <a:spLocks noGrp="1"/>
          </p:cNvSpPr>
          <p:nvPr>
            <p:ph type="title"/>
          </p:nvPr>
        </p:nvSpPr>
        <p:spPr>
          <a:xfrm>
            <a:off x="0" y="417377"/>
            <a:ext cx="11026588" cy="649424"/>
          </a:xfrm>
        </p:spPr>
        <p:txBody>
          <a:bodyPr>
            <a:normAutofit fontScale="90000"/>
          </a:bodyPr>
          <a:lstStyle/>
          <a:p>
            <a:r>
              <a:rPr lang="en-US" dirty="0"/>
              <a:t>Summary Statistics and Distribution by ABV</a:t>
            </a:r>
          </a:p>
        </p:txBody>
      </p:sp>
      <p:pic>
        <p:nvPicPr>
          <p:cNvPr id="4" name="Content Placeholder 3">
            <a:extLst>
              <a:ext uri="{FF2B5EF4-FFF2-40B4-BE49-F238E27FC236}">
                <a16:creationId xmlns:a16="http://schemas.microsoft.com/office/drawing/2014/main" id="{B9430E07-8112-7D7A-AB90-EC0E798EDDC5}"/>
              </a:ext>
            </a:extLst>
          </p:cNvPr>
          <p:cNvPicPr>
            <a:picLocks noGrp="1" noChangeAspect="1"/>
          </p:cNvPicPr>
          <p:nvPr>
            <p:ph idx="1"/>
          </p:nvPr>
        </p:nvPicPr>
        <p:blipFill>
          <a:blip r:embed="rId2"/>
          <a:stretch>
            <a:fillRect/>
          </a:stretch>
        </p:blipFill>
        <p:spPr>
          <a:xfrm>
            <a:off x="434477" y="1841500"/>
            <a:ext cx="6952458" cy="3501465"/>
          </a:xfrm>
          <a:prstGeom prst="rect">
            <a:avLst/>
          </a:prstGeom>
        </p:spPr>
      </p:pic>
      <p:sp>
        <p:nvSpPr>
          <p:cNvPr id="5" name="Title 1">
            <a:extLst>
              <a:ext uri="{FF2B5EF4-FFF2-40B4-BE49-F238E27FC236}">
                <a16:creationId xmlns:a16="http://schemas.microsoft.com/office/drawing/2014/main" id="{89ED4235-B50D-F4AE-4428-29A9C7589927}"/>
              </a:ext>
            </a:extLst>
          </p:cNvPr>
          <p:cNvSpPr txBox="1">
            <a:spLocks/>
          </p:cNvSpPr>
          <p:nvPr/>
        </p:nvSpPr>
        <p:spPr>
          <a:xfrm>
            <a:off x="6942267" y="1098386"/>
            <a:ext cx="3281003" cy="1478570"/>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a:lstStyle>
          <a:p>
            <a:r>
              <a:rPr lang="en-US" sz="2800" dirty="0">
                <a:solidFill>
                  <a:schemeClr val="tx1"/>
                </a:solidFill>
              </a:rPr>
              <a:t>Comments on summary statistics and distribution Alcohol by volume for beers – not grouped</a:t>
            </a:r>
          </a:p>
        </p:txBody>
      </p:sp>
      <p:sp>
        <p:nvSpPr>
          <p:cNvPr id="6" name="Content Placeholder 8">
            <a:extLst>
              <a:ext uri="{FF2B5EF4-FFF2-40B4-BE49-F238E27FC236}">
                <a16:creationId xmlns:a16="http://schemas.microsoft.com/office/drawing/2014/main" id="{1C452A71-A756-7C92-B51D-372A9A503EEF}"/>
              </a:ext>
            </a:extLst>
          </p:cNvPr>
          <p:cNvSpPr txBox="1">
            <a:spLocks/>
          </p:cNvSpPr>
          <p:nvPr/>
        </p:nvSpPr>
        <p:spPr>
          <a:xfrm>
            <a:off x="7256111" y="2799947"/>
            <a:ext cx="3281004" cy="19586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MIN: 		0.10%</a:t>
            </a:r>
          </a:p>
          <a:p>
            <a:r>
              <a:rPr lang="en-US" sz="1800"/>
              <a:t>MAX:		12.8%</a:t>
            </a:r>
          </a:p>
          <a:p>
            <a:r>
              <a:rPr lang="en-US" sz="1800"/>
              <a:t>MEAN:		5.977%</a:t>
            </a:r>
          </a:p>
          <a:p>
            <a:r>
              <a:rPr lang="en-US" sz="1800"/>
              <a:t>MEDIAN: 	5.7%</a:t>
            </a:r>
            <a:endParaRPr lang="en-US" sz="1800" dirty="0"/>
          </a:p>
        </p:txBody>
      </p:sp>
    </p:spTree>
    <p:extLst>
      <p:ext uri="{BB962C8B-B14F-4D97-AF65-F5344CB8AC3E}">
        <p14:creationId xmlns:p14="http://schemas.microsoft.com/office/powerpoint/2010/main" val="2666909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D198DE-0155-2FB0-104A-BC5E290A5A60}"/>
              </a:ext>
            </a:extLst>
          </p:cNvPr>
          <p:cNvPicPr>
            <a:picLocks noChangeAspect="1"/>
          </p:cNvPicPr>
          <p:nvPr/>
        </p:nvPicPr>
        <p:blipFill>
          <a:blip r:embed="rId2">
            <a:alphaModFix/>
          </a:blip>
          <a:stretch>
            <a:fillRect/>
          </a:stretch>
        </p:blipFill>
        <p:spPr>
          <a:xfrm>
            <a:off x="201182" y="1155264"/>
            <a:ext cx="10496550" cy="5286375"/>
          </a:xfrm>
          <a:prstGeom prst="rect">
            <a:avLst/>
          </a:prstGeom>
        </p:spPr>
      </p:pic>
      <p:sp>
        <p:nvSpPr>
          <p:cNvPr id="2" name="Title 1">
            <a:extLst>
              <a:ext uri="{FF2B5EF4-FFF2-40B4-BE49-F238E27FC236}">
                <a16:creationId xmlns:a16="http://schemas.microsoft.com/office/drawing/2014/main" id="{4ACBD347-19E9-6CD9-D271-C3F42D956B9C}"/>
              </a:ext>
            </a:extLst>
          </p:cNvPr>
          <p:cNvSpPr>
            <a:spLocks noGrp="1"/>
          </p:cNvSpPr>
          <p:nvPr>
            <p:ph type="title"/>
          </p:nvPr>
        </p:nvSpPr>
        <p:spPr>
          <a:xfrm>
            <a:off x="404943" y="149526"/>
            <a:ext cx="10047352" cy="1325563"/>
          </a:xfrm>
        </p:spPr>
        <p:txBody>
          <a:bodyPr/>
          <a:lstStyle/>
          <a:p>
            <a:r>
              <a:rPr lang="en-US" dirty="0"/>
              <a:t>Mean Alcohol by Volume by State</a:t>
            </a:r>
          </a:p>
        </p:txBody>
      </p:sp>
      <p:sp>
        <p:nvSpPr>
          <p:cNvPr id="3" name="Content Placeholder 2">
            <a:extLst>
              <a:ext uri="{FF2B5EF4-FFF2-40B4-BE49-F238E27FC236}">
                <a16:creationId xmlns:a16="http://schemas.microsoft.com/office/drawing/2014/main" id="{96C53BA8-A7C3-41CC-17E4-615D081C2705}"/>
              </a:ext>
            </a:extLst>
          </p:cNvPr>
          <p:cNvSpPr>
            <a:spLocks noGrp="1"/>
          </p:cNvSpPr>
          <p:nvPr>
            <p:ph idx="1"/>
          </p:nvPr>
        </p:nvSpPr>
        <p:spPr>
          <a:xfrm>
            <a:off x="404943" y="1555537"/>
            <a:ext cx="9470577" cy="4387352"/>
          </a:xfrm>
        </p:spPr>
        <p:txBody>
          <a:bodyPr/>
          <a:lstStyle/>
          <a:p>
            <a:endParaRPr lang="en-US" dirty="0"/>
          </a:p>
        </p:txBody>
      </p:sp>
    </p:spTree>
    <p:extLst>
      <p:ext uri="{BB962C8B-B14F-4D97-AF65-F5344CB8AC3E}">
        <p14:creationId xmlns:p14="http://schemas.microsoft.com/office/powerpoint/2010/main" val="11240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A368-61B9-0A05-4C6C-A7D60E8A7038}"/>
              </a:ext>
            </a:extLst>
          </p:cNvPr>
          <p:cNvSpPr>
            <a:spLocks noGrp="1"/>
          </p:cNvSpPr>
          <p:nvPr>
            <p:ph type="title"/>
          </p:nvPr>
        </p:nvSpPr>
        <p:spPr/>
        <p:txBody>
          <a:bodyPr/>
          <a:lstStyle/>
          <a:p>
            <a:r>
              <a:rPr lang="en-US" dirty="0"/>
              <a:t>Relationship between ABV &amp; IBU</a:t>
            </a:r>
          </a:p>
        </p:txBody>
      </p:sp>
      <p:pic>
        <p:nvPicPr>
          <p:cNvPr id="4" name="Content Placeholder 3">
            <a:extLst>
              <a:ext uri="{FF2B5EF4-FFF2-40B4-BE49-F238E27FC236}">
                <a16:creationId xmlns:a16="http://schemas.microsoft.com/office/drawing/2014/main" id="{757DD28D-E29C-1E48-BB91-4CDA49E277C0}"/>
              </a:ext>
            </a:extLst>
          </p:cNvPr>
          <p:cNvPicPr>
            <a:picLocks noGrp="1" noChangeAspect="1"/>
          </p:cNvPicPr>
          <p:nvPr>
            <p:ph idx="1"/>
          </p:nvPr>
        </p:nvPicPr>
        <p:blipFill>
          <a:blip r:embed="rId2"/>
          <a:stretch>
            <a:fillRect/>
          </a:stretch>
        </p:blipFill>
        <p:spPr>
          <a:xfrm>
            <a:off x="537672" y="1480008"/>
            <a:ext cx="9430224" cy="4749342"/>
          </a:xfrm>
          <a:prstGeom prst="rect">
            <a:avLst/>
          </a:prstGeom>
        </p:spPr>
      </p:pic>
    </p:spTree>
    <p:extLst>
      <p:ext uri="{BB962C8B-B14F-4D97-AF65-F5344CB8AC3E}">
        <p14:creationId xmlns:p14="http://schemas.microsoft.com/office/powerpoint/2010/main" val="319251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3BF01A-71B5-1D1B-6951-2EBC1F412406}"/>
              </a:ext>
            </a:extLst>
          </p:cNvPr>
          <p:cNvSpPr>
            <a:spLocks noGrp="1"/>
          </p:cNvSpPr>
          <p:nvPr>
            <p:ph type="ctrTitle"/>
          </p:nvPr>
        </p:nvSpPr>
        <p:spPr/>
        <p:txBody>
          <a:bodyPr/>
          <a:lstStyle/>
          <a:p>
            <a:r>
              <a:rPr lang="en-US" dirty="0"/>
              <a:t>Thank You For Your Business!</a:t>
            </a:r>
          </a:p>
        </p:txBody>
      </p:sp>
      <p:sp>
        <p:nvSpPr>
          <p:cNvPr id="5" name="Subtitle 4">
            <a:extLst>
              <a:ext uri="{FF2B5EF4-FFF2-40B4-BE49-F238E27FC236}">
                <a16:creationId xmlns:a16="http://schemas.microsoft.com/office/drawing/2014/main" id="{33B147CE-4EB4-A608-44F9-DFA0D446E1E7}"/>
              </a:ext>
            </a:extLst>
          </p:cNvPr>
          <p:cNvSpPr>
            <a:spLocks noGrp="1"/>
          </p:cNvSpPr>
          <p:nvPr>
            <p:ph type="subTitle" idx="1"/>
          </p:nvPr>
        </p:nvSpPr>
        <p:spPr/>
        <p:txBody>
          <a:bodyPr/>
          <a:lstStyle/>
          <a:p>
            <a:r>
              <a:rPr lang="en-US" dirty="0"/>
              <a:t>Lani Lewis &amp; Todd Garner</a:t>
            </a:r>
          </a:p>
          <a:p>
            <a:r>
              <a:rPr lang="en-US" dirty="0"/>
              <a:t>DS 6306 Case Study 1 - EDA</a:t>
            </a:r>
          </a:p>
        </p:txBody>
      </p:sp>
    </p:spTree>
    <p:extLst>
      <p:ext uri="{BB962C8B-B14F-4D97-AF65-F5344CB8AC3E}">
        <p14:creationId xmlns:p14="http://schemas.microsoft.com/office/powerpoint/2010/main" val="3865439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Budweiser Beer</a:t>
            </a:r>
          </a:p>
        </p:txBody>
      </p:sp>
      <p:sp>
        <p:nvSpPr>
          <p:cNvPr id="3" name="Content Placeholder 2"/>
          <p:cNvSpPr>
            <a:spLocks noGrp="1"/>
          </p:cNvSpPr>
          <p:nvPr>
            <p:ph idx="1"/>
          </p:nvPr>
        </p:nvSpPr>
        <p:spPr>
          <a:xfrm>
            <a:off x="404943" y="1639563"/>
            <a:ext cx="10170292" cy="4599197"/>
          </a:xfrm>
        </p:spPr>
        <p:txBody>
          <a:bodyPr>
            <a:normAutofit/>
          </a:bodyPr>
          <a:lstStyle/>
          <a:p>
            <a:pPr marL="0" indent="0">
              <a:buNone/>
            </a:pPr>
            <a:r>
              <a:rPr lang="en-US" sz="2400" dirty="0"/>
              <a:t>“Budweiser is a medium-bodied, flavorful, </a:t>
            </a:r>
            <a:r>
              <a:rPr lang="en-US" sz="2400" dirty="0">
                <a:highlight>
                  <a:srgbClr val="FFFF00"/>
                </a:highlight>
              </a:rPr>
              <a:t>crips</a:t>
            </a:r>
            <a:r>
              <a:rPr lang="en-US" sz="2400" dirty="0"/>
              <a:t> American-style lager.”</a:t>
            </a:r>
          </a:p>
        </p:txBody>
      </p:sp>
      <p:sp>
        <p:nvSpPr>
          <p:cNvPr id="7" name="TextBox 6">
            <a:extLst>
              <a:ext uri="{FF2B5EF4-FFF2-40B4-BE49-F238E27FC236}">
                <a16:creationId xmlns:a16="http://schemas.microsoft.com/office/drawing/2014/main" id="{874797F6-27CC-30F1-5F8C-0DBFDBBBB126}"/>
              </a:ext>
            </a:extLst>
          </p:cNvPr>
          <p:cNvSpPr txBox="1"/>
          <p:nvPr/>
        </p:nvSpPr>
        <p:spPr>
          <a:xfrm>
            <a:off x="436990" y="5371242"/>
            <a:ext cx="2197255" cy="246221"/>
          </a:xfrm>
          <a:prstGeom prst="rect">
            <a:avLst/>
          </a:prstGeom>
          <a:noFill/>
        </p:spPr>
        <p:txBody>
          <a:bodyPr wrap="square">
            <a:spAutoFit/>
          </a:bodyPr>
          <a:lstStyle/>
          <a:p>
            <a:r>
              <a:rPr lang="en-US" sz="1000" i="1" dirty="0"/>
              <a:t>https://us.budweiser.com/</a:t>
            </a:r>
          </a:p>
        </p:txBody>
      </p:sp>
      <p:sp>
        <p:nvSpPr>
          <p:cNvPr id="8" name="Oval 7">
            <a:extLst>
              <a:ext uri="{FF2B5EF4-FFF2-40B4-BE49-F238E27FC236}">
                <a16:creationId xmlns:a16="http://schemas.microsoft.com/office/drawing/2014/main" id="{52156C8A-503E-CC2E-C1F6-36EF783F48A4}"/>
              </a:ext>
            </a:extLst>
          </p:cNvPr>
          <p:cNvSpPr/>
          <p:nvPr/>
        </p:nvSpPr>
        <p:spPr>
          <a:xfrm>
            <a:off x="6761214" y="2531165"/>
            <a:ext cx="2727343" cy="1113556"/>
          </a:xfrm>
          <a:prstGeom prst="ellipse">
            <a:avLst/>
          </a:prstGeom>
          <a:solidFill>
            <a:srgbClr val="DE1930"/>
          </a:solidFill>
          <a:ln>
            <a:solidFill>
              <a:srgbClr val="DE19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 Alcohol by Volume (ABV)</a:t>
            </a:r>
          </a:p>
        </p:txBody>
      </p:sp>
      <p:sp>
        <p:nvSpPr>
          <p:cNvPr id="9" name="Oval 8">
            <a:extLst>
              <a:ext uri="{FF2B5EF4-FFF2-40B4-BE49-F238E27FC236}">
                <a16:creationId xmlns:a16="http://schemas.microsoft.com/office/drawing/2014/main" id="{2DEFFD51-E694-2AE6-B466-C5848EAA80A4}"/>
              </a:ext>
            </a:extLst>
          </p:cNvPr>
          <p:cNvSpPr/>
          <p:nvPr/>
        </p:nvSpPr>
        <p:spPr>
          <a:xfrm>
            <a:off x="6761214" y="4284111"/>
            <a:ext cx="2727343" cy="1113556"/>
          </a:xfrm>
          <a:prstGeom prst="ellipse">
            <a:avLst/>
          </a:prstGeom>
          <a:solidFill>
            <a:srgbClr val="DE1930"/>
          </a:solidFill>
          <a:ln>
            <a:solidFill>
              <a:srgbClr val="DE19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12% International Bitterness Units (IBU)</a:t>
            </a:r>
          </a:p>
        </p:txBody>
      </p:sp>
      <p:sp>
        <p:nvSpPr>
          <p:cNvPr id="11" name="TextBox 10">
            <a:extLst>
              <a:ext uri="{FF2B5EF4-FFF2-40B4-BE49-F238E27FC236}">
                <a16:creationId xmlns:a16="http://schemas.microsoft.com/office/drawing/2014/main" id="{32CD4224-E305-0C70-D0A1-7EE9CC9B5B81}"/>
              </a:ext>
            </a:extLst>
          </p:cNvPr>
          <p:cNvSpPr txBox="1"/>
          <p:nvPr/>
        </p:nvSpPr>
        <p:spPr>
          <a:xfrm>
            <a:off x="4863548" y="5500027"/>
            <a:ext cx="5181600" cy="253916"/>
          </a:xfrm>
          <a:prstGeom prst="rect">
            <a:avLst/>
          </a:prstGeom>
          <a:noFill/>
        </p:spPr>
        <p:txBody>
          <a:bodyPr wrap="square">
            <a:spAutoFit/>
          </a:bodyPr>
          <a:lstStyle/>
          <a:p>
            <a:r>
              <a:rPr lang="en-US" sz="1000" i="1" dirty="0"/>
              <a:t>https://worldfood.guide/list/list_of_beers_in_america_by_alcohol_content_abv/</a:t>
            </a:r>
          </a:p>
        </p:txBody>
      </p:sp>
      <p:pic>
        <p:nvPicPr>
          <p:cNvPr id="13" name="Picture 12">
            <a:extLst>
              <a:ext uri="{FF2B5EF4-FFF2-40B4-BE49-F238E27FC236}">
                <a16:creationId xmlns:a16="http://schemas.microsoft.com/office/drawing/2014/main" id="{2016EB45-3089-4DC6-7EB1-552A66C06C85}"/>
              </a:ext>
            </a:extLst>
          </p:cNvPr>
          <p:cNvPicPr>
            <a:picLocks noChangeAspect="1"/>
          </p:cNvPicPr>
          <p:nvPr/>
        </p:nvPicPr>
        <p:blipFill>
          <a:blip r:embed="rId2"/>
          <a:stretch>
            <a:fillRect/>
          </a:stretch>
        </p:blipFill>
        <p:spPr>
          <a:xfrm>
            <a:off x="404943" y="2591373"/>
            <a:ext cx="6134100" cy="2695575"/>
          </a:xfrm>
          <a:prstGeom prst="rect">
            <a:avLst/>
          </a:prstGeom>
        </p:spPr>
      </p:pic>
    </p:spTree>
    <p:extLst>
      <p:ext uri="{BB962C8B-B14F-4D97-AF65-F5344CB8AC3E}">
        <p14:creationId xmlns:p14="http://schemas.microsoft.com/office/powerpoint/2010/main" val="205997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80">
                                          <p:stCondLst>
                                            <p:cond delay="0"/>
                                          </p:stCondLst>
                                        </p:cTn>
                                        <p:tgtEl>
                                          <p:spTgt spid="9"/>
                                        </p:tgtEl>
                                      </p:cBhvr>
                                    </p:animEffect>
                                    <p:anim calcmode="lin" valueType="num">
                                      <p:cBhvr>
                                        <p:cTn id="2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1" dur="26">
                                          <p:stCondLst>
                                            <p:cond delay="650"/>
                                          </p:stCondLst>
                                        </p:cTn>
                                        <p:tgtEl>
                                          <p:spTgt spid="9"/>
                                        </p:tgtEl>
                                      </p:cBhvr>
                                      <p:to x="100000" y="60000"/>
                                    </p:animScale>
                                    <p:animScale>
                                      <p:cBhvr>
                                        <p:cTn id="32" dur="166" decel="50000">
                                          <p:stCondLst>
                                            <p:cond delay="676"/>
                                          </p:stCondLst>
                                        </p:cTn>
                                        <p:tgtEl>
                                          <p:spTgt spid="9"/>
                                        </p:tgtEl>
                                      </p:cBhvr>
                                      <p:to x="100000" y="100000"/>
                                    </p:animScale>
                                    <p:animScale>
                                      <p:cBhvr>
                                        <p:cTn id="33" dur="26">
                                          <p:stCondLst>
                                            <p:cond delay="1312"/>
                                          </p:stCondLst>
                                        </p:cTn>
                                        <p:tgtEl>
                                          <p:spTgt spid="9"/>
                                        </p:tgtEl>
                                      </p:cBhvr>
                                      <p:to x="100000" y="80000"/>
                                    </p:animScale>
                                    <p:animScale>
                                      <p:cBhvr>
                                        <p:cTn id="34" dur="166" decel="50000">
                                          <p:stCondLst>
                                            <p:cond delay="1338"/>
                                          </p:stCondLst>
                                        </p:cTn>
                                        <p:tgtEl>
                                          <p:spTgt spid="9"/>
                                        </p:tgtEl>
                                      </p:cBhvr>
                                      <p:to x="100000" y="100000"/>
                                    </p:animScale>
                                    <p:animScale>
                                      <p:cBhvr>
                                        <p:cTn id="35" dur="26">
                                          <p:stCondLst>
                                            <p:cond delay="1642"/>
                                          </p:stCondLst>
                                        </p:cTn>
                                        <p:tgtEl>
                                          <p:spTgt spid="9"/>
                                        </p:tgtEl>
                                      </p:cBhvr>
                                      <p:to x="100000" y="90000"/>
                                    </p:animScale>
                                    <p:animScale>
                                      <p:cBhvr>
                                        <p:cTn id="36" dur="166" decel="50000">
                                          <p:stCondLst>
                                            <p:cond delay="1668"/>
                                          </p:stCondLst>
                                        </p:cTn>
                                        <p:tgtEl>
                                          <p:spTgt spid="9"/>
                                        </p:tgtEl>
                                      </p:cBhvr>
                                      <p:to x="100000" y="100000"/>
                                    </p:animScale>
                                    <p:animScale>
                                      <p:cBhvr>
                                        <p:cTn id="37" dur="26">
                                          <p:stCondLst>
                                            <p:cond delay="1808"/>
                                          </p:stCondLst>
                                        </p:cTn>
                                        <p:tgtEl>
                                          <p:spTgt spid="9"/>
                                        </p:tgtEl>
                                      </p:cBhvr>
                                      <p:to x="100000" y="95000"/>
                                    </p:animScale>
                                    <p:animScale>
                                      <p:cBhvr>
                                        <p:cTn id="38"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134F-F12D-C7DF-1224-CDA1B0DA655D}"/>
              </a:ext>
            </a:extLst>
          </p:cNvPr>
          <p:cNvSpPr>
            <a:spLocks noGrp="1"/>
          </p:cNvSpPr>
          <p:nvPr>
            <p:ph type="title"/>
          </p:nvPr>
        </p:nvSpPr>
        <p:spPr/>
        <p:txBody>
          <a:bodyPr/>
          <a:lstStyle/>
          <a:p>
            <a:r>
              <a:rPr lang="en-US" dirty="0"/>
              <a:t>Understanding State Expansion</a:t>
            </a:r>
          </a:p>
        </p:txBody>
      </p:sp>
      <p:pic>
        <p:nvPicPr>
          <p:cNvPr id="4" name="Content Placeholder 3">
            <a:extLst>
              <a:ext uri="{FF2B5EF4-FFF2-40B4-BE49-F238E27FC236}">
                <a16:creationId xmlns:a16="http://schemas.microsoft.com/office/drawing/2014/main" id="{213BA3F2-A8AA-F454-D635-D8D6ABB2B8DB}"/>
              </a:ext>
            </a:extLst>
          </p:cNvPr>
          <p:cNvPicPr>
            <a:picLocks noGrp="1" noChangeAspect="1"/>
          </p:cNvPicPr>
          <p:nvPr>
            <p:ph idx="1"/>
          </p:nvPr>
        </p:nvPicPr>
        <p:blipFill>
          <a:blip r:embed="rId2"/>
          <a:stretch>
            <a:fillRect/>
          </a:stretch>
        </p:blipFill>
        <p:spPr>
          <a:xfrm>
            <a:off x="1934685" y="1742939"/>
            <a:ext cx="6987868" cy="4387850"/>
          </a:xfrm>
          <a:prstGeom prst="rect">
            <a:avLst/>
          </a:prstGeom>
        </p:spPr>
      </p:pic>
      <p:sp>
        <p:nvSpPr>
          <p:cNvPr id="12" name="Hexagone 11">
            <a:extLst>
              <a:ext uri="{FF2B5EF4-FFF2-40B4-BE49-F238E27FC236}">
                <a16:creationId xmlns:a16="http://schemas.microsoft.com/office/drawing/2014/main" id="{581DC63B-2E95-4D7A-9D52-30B3192FBA07}"/>
              </a:ext>
            </a:extLst>
          </p:cNvPr>
          <p:cNvSpPr/>
          <p:nvPr/>
        </p:nvSpPr>
        <p:spPr>
          <a:xfrm>
            <a:off x="3663360" y="4980240"/>
            <a:ext cx="1097280" cy="914400"/>
          </a:xfrm>
          <a:prstGeom prst="hexagon">
            <a:avLst>
              <a:gd name="adj" fmla="val 28868"/>
              <a:gd name="vf" fmla="val 115470"/>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91738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24AE-A508-A91A-AEF2-AD372B6205F8}"/>
              </a:ext>
            </a:extLst>
          </p:cNvPr>
          <p:cNvSpPr>
            <a:spLocks noGrp="1"/>
          </p:cNvSpPr>
          <p:nvPr>
            <p:ph type="title"/>
          </p:nvPr>
        </p:nvSpPr>
        <p:spPr/>
        <p:txBody>
          <a:bodyPr/>
          <a:lstStyle/>
          <a:p>
            <a:r>
              <a:rPr lang="en-US" dirty="0"/>
              <a:t>Breweries by State</a:t>
            </a:r>
          </a:p>
        </p:txBody>
      </p:sp>
      <p:pic>
        <p:nvPicPr>
          <p:cNvPr id="4" name="Content Placeholder 3">
            <a:extLst>
              <a:ext uri="{FF2B5EF4-FFF2-40B4-BE49-F238E27FC236}">
                <a16:creationId xmlns:a16="http://schemas.microsoft.com/office/drawing/2014/main" id="{B9216A66-9D55-7D08-9E4F-7B2C0FABD88C}"/>
              </a:ext>
            </a:extLst>
          </p:cNvPr>
          <p:cNvPicPr>
            <a:picLocks noGrp="1" noChangeAspect="1"/>
          </p:cNvPicPr>
          <p:nvPr>
            <p:ph idx="1"/>
          </p:nvPr>
        </p:nvPicPr>
        <p:blipFill>
          <a:blip r:embed="rId2"/>
          <a:stretch>
            <a:fillRect/>
          </a:stretch>
        </p:blipFill>
        <p:spPr>
          <a:xfrm>
            <a:off x="784100" y="1841500"/>
            <a:ext cx="8712451" cy="4387850"/>
          </a:xfrm>
          <a:prstGeom prst="rect">
            <a:avLst/>
          </a:prstGeom>
        </p:spPr>
      </p:pic>
    </p:spTree>
    <p:extLst>
      <p:ext uri="{BB962C8B-B14F-4D97-AF65-F5344CB8AC3E}">
        <p14:creationId xmlns:p14="http://schemas.microsoft.com/office/powerpoint/2010/main" val="118616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99BA-EDCD-9598-49BC-6F72A718123B}"/>
              </a:ext>
            </a:extLst>
          </p:cNvPr>
          <p:cNvSpPr>
            <a:spLocks noGrp="1"/>
          </p:cNvSpPr>
          <p:nvPr>
            <p:ph type="title"/>
          </p:nvPr>
        </p:nvSpPr>
        <p:spPr/>
        <p:txBody>
          <a:bodyPr/>
          <a:lstStyle/>
          <a:p>
            <a:r>
              <a:rPr lang="en-US" dirty="0"/>
              <a:t>ADDRESSING THE MISSING DATA</a:t>
            </a:r>
          </a:p>
        </p:txBody>
      </p:sp>
      <p:sp>
        <p:nvSpPr>
          <p:cNvPr id="4" name="Content Placeholder 2">
            <a:extLst>
              <a:ext uri="{FF2B5EF4-FFF2-40B4-BE49-F238E27FC236}">
                <a16:creationId xmlns:a16="http://schemas.microsoft.com/office/drawing/2014/main" id="{14A32B8D-A39E-583E-5B64-5BF06B41EC42}"/>
              </a:ext>
            </a:extLst>
          </p:cNvPr>
          <p:cNvSpPr>
            <a:spLocks noGrp="1"/>
          </p:cNvSpPr>
          <p:nvPr>
            <p:ph idx="1"/>
          </p:nvPr>
        </p:nvSpPr>
        <p:spPr>
          <a:xfrm>
            <a:off x="422743" y="1563594"/>
            <a:ext cx="9471025" cy="4387850"/>
          </a:xfrm>
        </p:spPr>
        <p:txBody>
          <a:bodyPr>
            <a:normAutofit fontScale="85000" lnSpcReduction="20000"/>
          </a:bodyPr>
          <a:lstStyle/>
          <a:p>
            <a:r>
              <a:rPr lang="en-US" dirty="0"/>
              <a:t>1005 missing IBU values – 2,410 total data observations:  </a:t>
            </a:r>
          </a:p>
          <a:p>
            <a:r>
              <a:rPr lang="en-US" b="1" i="1" dirty="0"/>
              <a:t>"IBUs are really interesting, but for the most part, we try not to emphasize them too much in anything consumer-facing,” said Gonzalez. “It’s not really relevant to your enjoyment of the product, and we’re constantly hearing about IBUs across the industry being used an important stat when describing beer. Stone uses IBUs as an important quality control too, like most breweries, and while the consumer certainly wants to see it, we’re not making new beers to hit a certain IBU threshold.”</a:t>
            </a:r>
          </a:p>
          <a:p>
            <a:r>
              <a:rPr lang="en-US" dirty="0"/>
              <a:t>Conclusion:  IBU is important for Brewers, but not particularly relevant to the consumer.  </a:t>
            </a:r>
          </a:p>
          <a:p>
            <a:r>
              <a:rPr lang="en-US" dirty="0"/>
              <a:t>Result:  I’ve taken the MEDIAN of the data set and inserted that value in the missing data so as not to skew the data averages.  </a:t>
            </a:r>
          </a:p>
        </p:txBody>
      </p:sp>
    </p:spTree>
    <p:extLst>
      <p:ext uri="{BB962C8B-B14F-4D97-AF65-F5344CB8AC3E}">
        <p14:creationId xmlns:p14="http://schemas.microsoft.com/office/powerpoint/2010/main" val="417855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D2CC7-55DC-219A-9474-BAE7AB7F196A}"/>
              </a:ext>
            </a:extLst>
          </p:cNvPr>
          <p:cNvSpPr>
            <a:spLocks noGrp="1"/>
          </p:cNvSpPr>
          <p:nvPr>
            <p:ph type="title"/>
          </p:nvPr>
        </p:nvSpPr>
        <p:spPr/>
        <p:txBody>
          <a:bodyPr/>
          <a:lstStyle/>
          <a:p>
            <a:r>
              <a:rPr lang="en-US" dirty="0"/>
              <a:t>ADDRESSING THE MISSING DATA</a:t>
            </a:r>
          </a:p>
        </p:txBody>
      </p:sp>
      <p:sp>
        <p:nvSpPr>
          <p:cNvPr id="4" name="Content Placeholder 2">
            <a:extLst>
              <a:ext uri="{FF2B5EF4-FFF2-40B4-BE49-F238E27FC236}">
                <a16:creationId xmlns:a16="http://schemas.microsoft.com/office/drawing/2014/main" id="{31C007DC-EF76-9C89-4D34-6955D8043959}"/>
              </a:ext>
            </a:extLst>
          </p:cNvPr>
          <p:cNvSpPr>
            <a:spLocks noGrp="1"/>
          </p:cNvSpPr>
          <p:nvPr>
            <p:ph idx="1"/>
          </p:nvPr>
        </p:nvSpPr>
        <p:spPr>
          <a:xfrm>
            <a:off x="718578" y="1626346"/>
            <a:ext cx="9471025" cy="4387850"/>
          </a:xfrm>
        </p:spPr>
        <p:txBody>
          <a:bodyPr/>
          <a:lstStyle/>
          <a:p>
            <a:r>
              <a:rPr lang="en-US" dirty="0"/>
              <a:t>Missing values ABV: 62 values out of 2,410 observations.</a:t>
            </a:r>
          </a:p>
          <a:p>
            <a:r>
              <a:rPr lang="en-US" dirty="0"/>
              <a:t>2.5% of the data is missing</a:t>
            </a:r>
          </a:p>
          <a:p>
            <a:r>
              <a:rPr lang="en-US" dirty="0"/>
              <a:t>Conclusion: likely randomly missing data.</a:t>
            </a:r>
          </a:p>
          <a:p>
            <a:r>
              <a:rPr lang="en-US" dirty="0"/>
              <a:t>Result: Given extended time, determine what the values are by looking on company web sites.</a:t>
            </a:r>
          </a:p>
          <a:p>
            <a:r>
              <a:rPr lang="en-US" dirty="0"/>
              <a:t>Temp Solution:  Set them equal to the MEDIAN of the data present</a:t>
            </a:r>
          </a:p>
        </p:txBody>
      </p:sp>
    </p:spTree>
    <p:extLst>
      <p:ext uri="{BB962C8B-B14F-4D97-AF65-F5344CB8AC3E}">
        <p14:creationId xmlns:p14="http://schemas.microsoft.com/office/powerpoint/2010/main" val="705221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254398B-EAA9-F05A-328A-3CA80AE37FD0}"/>
              </a:ext>
            </a:extLst>
          </p:cNvPr>
          <p:cNvPicPr>
            <a:picLocks noChangeAspect="1"/>
          </p:cNvPicPr>
          <p:nvPr/>
        </p:nvPicPr>
        <p:blipFill>
          <a:blip r:embed="rId2"/>
          <a:stretch>
            <a:fillRect/>
          </a:stretch>
        </p:blipFill>
        <p:spPr>
          <a:xfrm>
            <a:off x="3002507" y="1451599"/>
            <a:ext cx="5076967" cy="5076967"/>
          </a:xfrm>
          <a:prstGeom prst="rect">
            <a:avLst/>
          </a:prstGeom>
        </p:spPr>
      </p:pic>
      <p:sp>
        <p:nvSpPr>
          <p:cNvPr id="2" name="Title 1">
            <a:extLst>
              <a:ext uri="{FF2B5EF4-FFF2-40B4-BE49-F238E27FC236}">
                <a16:creationId xmlns:a16="http://schemas.microsoft.com/office/drawing/2014/main" id="{3B9A8FBD-4A16-3116-88BB-77213065FCCE}"/>
              </a:ext>
            </a:extLst>
          </p:cNvPr>
          <p:cNvSpPr>
            <a:spLocks noGrp="1"/>
          </p:cNvSpPr>
          <p:nvPr>
            <p:ph type="title"/>
          </p:nvPr>
        </p:nvSpPr>
        <p:spPr/>
        <p:txBody>
          <a:bodyPr/>
          <a:lstStyle/>
          <a:p>
            <a:r>
              <a:rPr lang="en-US" dirty="0"/>
              <a:t>Colorado Beer History</a:t>
            </a:r>
          </a:p>
        </p:txBody>
      </p:sp>
      <p:pic>
        <p:nvPicPr>
          <p:cNvPr id="4" name="Content Placeholder 3">
            <a:extLst>
              <a:ext uri="{FF2B5EF4-FFF2-40B4-BE49-F238E27FC236}">
                <a16:creationId xmlns:a16="http://schemas.microsoft.com/office/drawing/2014/main" id="{7E0D7BBD-3BC8-8FD2-21E0-D3B5C18E6E6B}"/>
              </a:ext>
            </a:extLst>
          </p:cNvPr>
          <p:cNvPicPr>
            <a:picLocks noGrp="1" noChangeAspect="1"/>
          </p:cNvPicPr>
          <p:nvPr>
            <p:ph idx="1"/>
          </p:nvPr>
        </p:nvPicPr>
        <p:blipFill>
          <a:blip r:embed="rId3"/>
          <a:stretch>
            <a:fillRect/>
          </a:stretch>
        </p:blipFill>
        <p:spPr>
          <a:xfrm>
            <a:off x="3189190" y="2353568"/>
            <a:ext cx="2124075" cy="2152650"/>
          </a:xfrm>
          <a:prstGeom prst="rect">
            <a:avLst/>
          </a:prstGeom>
        </p:spPr>
      </p:pic>
      <p:pic>
        <p:nvPicPr>
          <p:cNvPr id="8" name="Picture 7">
            <a:extLst>
              <a:ext uri="{FF2B5EF4-FFF2-40B4-BE49-F238E27FC236}">
                <a16:creationId xmlns:a16="http://schemas.microsoft.com/office/drawing/2014/main" id="{38414119-D2EA-0146-31E8-E65E777ECA9D}"/>
              </a:ext>
            </a:extLst>
          </p:cNvPr>
          <p:cNvPicPr>
            <a:picLocks noChangeAspect="1"/>
          </p:cNvPicPr>
          <p:nvPr/>
        </p:nvPicPr>
        <p:blipFill>
          <a:blip r:embed="rId4"/>
          <a:stretch>
            <a:fillRect/>
          </a:stretch>
        </p:blipFill>
        <p:spPr>
          <a:xfrm>
            <a:off x="690817" y="1686062"/>
            <a:ext cx="1333500" cy="3429000"/>
          </a:xfrm>
          <a:prstGeom prst="rect">
            <a:avLst/>
          </a:prstGeom>
        </p:spPr>
      </p:pic>
      <p:pic>
        <p:nvPicPr>
          <p:cNvPr id="10" name="Picture 9">
            <a:extLst>
              <a:ext uri="{FF2B5EF4-FFF2-40B4-BE49-F238E27FC236}">
                <a16:creationId xmlns:a16="http://schemas.microsoft.com/office/drawing/2014/main" id="{9C9752B7-4AE8-3274-5B79-E0EDC35CD49D}"/>
              </a:ext>
            </a:extLst>
          </p:cNvPr>
          <p:cNvPicPr>
            <a:picLocks noChangeAspect="1"/>
          </p:cNvPicPr>
          <p:nvPr/>
        </p:nvPicPr>
        <p:blipFill>
          <a:blip r:embed="rId5"/>
          <a:stretch>
            <a:fillRect/>
          </a:stretch>
        </p:blipFill>
        <p:spPr>
          <a:xfrm>
            <a:off x="6096000" y="1591385"/>
            <a:ext cx="3048000" cy="542925"/>
          </a:xfrm>
          <a:prstGeom prst="rect">
            <a:avLst/>
          </a:prstGeom>
        </p:spPr>
      </p:pic>
      <p:pic>
        <p:nvPicPr>
          <p:cNvPr id="12" name="Picture 11">
            <a:extLst>
              <a:ext uri="{FF2B5EF4-FFF2-40B4-BE49-F238E27FC236}">
                <a16:creationId xmlns:a16="http://schemas.microsoft.com/office/drawing/2014/main" id="{92FD0AAB-2C1B-F82B-4E5F-C93F3EA66BFE}"/>
              </a:ext>
            </a:extLst>
          </p:cNvPr>
          <p:cNvPicPr>
            <a:picLocks noChangeAspect="1"/>
          </p:cNvPicPr>
          <p:nvPr/>
        </p:nvPicPr>
        <p:blipFill>
          <a:blip r:embed="rId6"/>
          <a:stretch>
            <a:fillRect/>
          </a:stretch>
        </p:blipFill>
        <p:spPr>
          <a:xfrm>
            <a:off x="6096000" y="2353568"/>
            <a:ext cx="2314575" cy="514350"/>
          </a:xfrm>
          <a:prstGeom prst="rect">
            <a:avLst/>
          </a:prstGeom>
        </p:spPr>
      </p:pic>
      <p:pic>
        <p:nvPicPr>
          <p:cNvPr id="14" name="Picture 13">
            <a:extLst>
              <a:ext uri="{FF2B5EF4-FFF2-40B4-BE49-F238E27FC236}">
                <a16:creationId xmlns:a16="http://schemas.microsoft.com/office/drawing/2014/main" id="{79855519-A474-5CCB-AE70-DBE92B8340FB}"/>
              </a:ext>
            </a:extLst>
          </p:cNvPr>
          <p:cNvPicPr>
            <a:picLocks noChangeAspect="1"/>
          </p:cNvPicPr>
          <p:nvPr/>
        </p:nvPicPr>
        <p:blipFill>
          <a:blip r:embed="rId7"/>
          <a:stretch>
            <a:fillRect/>
          </a:stretch>
        </p:blipFill>
        <p:spPr>
          <a:xfrm>
            <a:off x="6096000" y="3176588"/>
            <a:ext cx="2828925" cy="504825"/>
          </a:xfrm>
          <a:prstGeom prst="rect">
            <a:avLst/>
          </a:prstGeom>
        </p:spPr>
      </p:pic>
      <p:pic>
        <p:nvPicPr>
          <p:cNvPr id="16" name="Picture 15">
            <a:extLst>
              <a:ext uri="{FF2B5EF4-FFF2-40B4-BE49-F238E27FC236}">
                <a16:creationId xmlns:a16="http://schemas.microsoft.com/office/drawing/2014/main" id="{3CC3852E-1CCA-4805-0C01-F4F04DD2E9F9}"/>
              </a:ext>
            </a:extLst>
          </p:cNvPr>
          <p:cNvPicPr>
            <a:picLocks noChangeAspect="1"/>
          </p:cNvPicPr>
          <p:nvPr/>
        </p:nvPicPr>
        <p:blipFill>
          <a:blip r:embed="rId8"/>
          <a:stretch>
            <a:fillRect/>
          </a:stretch>
        </p:blipFill>
        <p:spPr>
          <a:xfrm>
            <a:off x="6096000" y="3990083"/>
            <a:ext cx="3381375" cy="495300"/>
          </a:xfrm>
          <a:prstGeom prst="rect">
            <a:avLst/>
          </a:prstGeom>
        </p:spPr>
      </p:pic>
      <p:pic>
        <p:nvPicPr>
          <p:cNvPr id="18" name="Picture 17">
            <a:extLst>
              <a:ext uri="{FF2B5EF4-FFF2-40B4-BE49-F238E27FC236}">
                <a16:creationId xmlns:a16="http://schemas.microsoft.com/office/drawing/2014/main" id="{126C75A3-58ED-320A-D7C3-3F17255B2DFD}"/>
              </a:ext>
            </a:extLst>
          </p:cNvPr>
          <p:cNvPicPr>
            <a:picLocks noChangeAspect="1"/>
          </p:cNvPicPr>
          <p:nvPr/>
        </p:nvPicPr>
        <p:blipFill>
          <a:blip r:embed="rId9"/>
          <a:stretch>
            <a:fillRect/>
          </a:stretch>
        </p:blipFill>
        <p:spPr>
          <a:xfrm>
            <a:off x="6115049" y="4761790"/>
            <a:ext cx="2790825" cy="504825"/>
          </a:xfrm>
          <a:prstGeom prst="rect">
            <a:avLst/>
          </a:prstGeom>
        </p:spPr>
      </p:pic>
    </p:spTree>
    <p:extLst>
      <p:ext uri="{BB962C8B-B14F-4D97-AF65-F5344CB8AC3E}">
        <p14:creationId xmlns:p14="http://schemas.microsoft.com/office/powerpoint/2010/main" val="370588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8"/>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4"/>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0"/>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2"/>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69FCA-B3A7-3FE0-7EB8-F9556DEC8C6E}"/>
              </a:ext>
            </a:extLst>
          </p:cNvPr>
          <p:cNvSpPr>
            <a:spLocks noGrp="1"/>
          </p:cNvSpPr>
          <p:nvPr>
            <p:ph type="title"/>
          </p:nvPr>
        </p:nvSpPr>
        <p:spPr/>
        <p:txBody>
          <a:bodyPr/>
          <a:lstStyle/>
          <a:p>
            <a:r>
              <a:rPr lang="en-US" dirty="0"/>
              <a:t>Maine Highest ABV or IBU Median</a:t>
            </a:r>
          </a:p>
        </p:txBody>
      </p:sp>
      <p:pic>
        <p:nvPicPr>
          <p:cNvPr id="8" name="Picture 7">
            <a:extLst>
              <a:ext uri="{FF2B5EF4-FFF2-40B4-BE49-F238E27FC236}">
                <a16:creationId xmlns:a16="http://schemas.microsoft.com/office/drawing/2014/main" id="{7E046382-2F17-5B29-A9E8-53C0C4062C92}"/>
              </a:ext>
            </a:extLst>
          </p:cNvPr>
          <p:cNvPicPr>
            <a:picLocks noChangeAspect="1"/>
          </p:cNvPicPr>
          <p:nvPr/>
        </p:nvPicPr>
        <p:blipFill>
          <a:blip r:embed="rId2"/>
          <a:stretch>
            <a:fillRect/>
          </a:stretch>
        </p:blipFill>
        <p:spPr>
          <a:xfrm>
            <a:off x="5264906" y="2244434"/>
            <a:ext cx="4681393" cy="2954185"/>
          </a:xfrm>
          <a:prstGeom prst="rect">
            <a:avLst/>
          </a:prstGeom>
        </p:spPr>
      </p:pic>
      <p:pic>
        <p:nvPicPr>
          <p:cNvPr id="9" name="Picture 8">
            <a:extLst>
              <a:ext uri="{FF2B5EF4-FFF2-40B4-BE49-F238E27FC236}">
                <a16:creationId xmlns:a16="http://schemas.microsoft.com/office/drawing/2014/main" id="{A104586B-49DB-27A0-D068-1A06DED4E244}"/>
              </a:ext>
            </a:extLst>
          </p:cNvPr>
          <p:cNvPicPr>
            <a:picLocks noChangeAspect="1"/>
          </p:cNvPicPr>
          <p:nvPr/>
        </p:nvPicPr>
        <p:blipFill>
          <a:blip r:embed="rId3"/>
          <a:stretch>
            <a:fillRect/>
          </a:stretch>
        </p:blipFill>
        <p:spPr>
          <a:xfrm>
            <a:off x="245660" y="2244434"/>
            <a:ext cx="4943814" cy="3077923"/>
          </a:xfrm>
          <a:prstGeom prst="rect">
            <a:avLst/>
          </a:prstGeom>
        </p:spPr>
      </p:pic>
      <p:sp>
        <p:nvSpPr>
          <p:cNvPr id="22" name="矩形 21">
            <a:extLst>
              <a:ext uri="{FF2B5EF4-FFF2-40B4-BE49-F238E27FC236}">
                <a16:creationId xmlns:a16="http://schemas.microsoft.com/office/drawing/2014/main" id="{7B394531-6D74-4146-8546-41A7E491D56A}"/>
              </a:ext>
            </a:extLst>
          </p:cNvPr>
          <p:cNvSpPr/>
          <p:nvPr/>
        </p:nvSpPr>
        <p:spPr>
          <a:xfrm>
            <a:off x="940358" y="4695327"/>
            <a:ext cx="548640" cy="365760"/>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dirty="0">
              <a:solidFill>
                <a:srgbClr val="E71224"/>
              </a:solidFill>
            </a:endParaRPr>
          </a:p>
        </p:txBody>
      </p:sp>
      <p:sp>
        <p:nvSpPr>
          <p:cNvPr id="13" name="矩形 21">
            <a:extLst>
              <a:ext uri="{FF2B5EF4-FFF2-40B4-BE49-F238E27FC236}">
                <a16:creationId xmlns:a16="http://schemas.microsoft.com/office/drawing/2014/main" id="{F593E5A6-2C24-58F6-9D88-A78214E276FF}"/>
              </a:ext>
            </a:extLst>
          </p:cNvPr>
          <p:cNvSpPr/>
          <p:nvPr/>
        </p:nvSpPr>
        <p:spPr>
          <a:xfrm>
            <a:off x="5907356" y="4553391"/>
            <a:ext cx="548640" cy="365760"/>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1" name="Rectangle 20">
            <a:extLst>
              <a:ext uri="{FF2B5EF4-FFF2-40B4-BE49-F238E27FC236}">
                <a16:creationId xmlns:a16="http://schemas.microsoft.com/office/drawing/2014/main" id="{41A67708-7AF7-4582-A658-9D886237FAEC}"/>
              </a:ext>
            </a:extLst>
          </p:cNvPr>
          <p:cNvSpPr/>
          <p:nvPr/>
        </p:nvSpPr>
        <p:spPr>
          <a:xfrm>
            <a:off x="285750" y="4668195"/>
            <a:ext cx="661500" cy="392892"/>
          </a:xfrm>
          <a:prstGeom prst="rect">
            <a:avLst/>
          </a:prstGeom>
          <a:gradFill>
            <a:gsLst>
              <a:gs pos="1000">
                <a:srgbClr val="489CD1">
                  <a:alpha val="5000"/>
                </a:srgbClr>
              </a:gs>
              <a:gs pos="25000">
                <a:srgbClr val="A9D7B2">
                  <a:alpha val="5000"/>
                </a:srgbClr>
              </a:gs>
              <a:gs pos="50000">
                <a:srgbClr val="B92B65">
                  <a:alpha val="5000"/>
                </a:srgbClr>
              </a:gs>
              <a:gs pos="76000">
                <a:srgbClr val="9B2486">
                  <a:alpha val="5000"/>
                </a:srgbClr>
              </a:gs>
              <a:gs pos="100000">
                <a:srgbClr val="244F85">
                  <a:alpha val="5000"/>
                </a:srgbClr>
              </a:gs>
            </a:gsLst>
          </a:gradFill>
          <a:ln w="36000">
            <a:gradFill>
              <a:gsLst>
                <a:gs pos="1000">
                  <a:srgbClr val="489CD1"/>
                </a:gs>
                <a:gs pos="25000">
                  <a:srgbClr val="A9D7B2"/>
                </a:gs>
                <a:gs pos="50000">
                  <a:srgbClr val="B92B65"/>
                </a:gs>
                <a:gs pos="76000">
                  <a:srgbClr val="9B2486"/>
                </a:gs>
                <a:gs pos="100000">
                  <a:srgbClr val="244F85"/>
                </a:gs>
              </a:gsLst>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gradFill>
                <a:gsLst>
                  <a:gs pos="1000">
                    <a:srgbClr val="489CD1"/>
                  </a:gs>
                  <a:gs pos="25000">
                    <a:srgbClr val="A9D7B2"/>
                  </a:gs>
                  <a:gs pos="50000">
                    <a:srgbClr val="B92B65"/>
                  </a:gs>
                  <a:gs pos="76000">
                    <a:srgbClr val="9B2486"/>
                  </a:gs>
                  <a:gs pos="100000">
                    <a:srgbClr val="244F85"/>
                  </a:gs>
                </a:gsLst>
              </a:gradFill>
            </a:endParaRPr>
          </a:p>
        </p:txBody>
      </p:sp>
      <p:sp>
        <p:nvSpPr>
          <p:cNvPr id="23" name="Rectangle 22">
            <a:extLst>
              <a:ext uri="{FF2B5EF4-FFF2-40B4-BE49-F238E27FC236}">
                <a16:creationId xmlns:a16="http://schemas.microsoft.com/office/drawing/2014/main" id="{1B36C466-00E0-BC4F-32C9-849B60A091D8}"/>
              </a:ext>
            </a:extLst>
          </p:cNvPr>
          <p:cNvSpPr/>
          <p:nvPr/>
        </p:nvSpPr>
        <p:spPr>
          <a:xfrm>
            <a:off x="8724900" y="3390503"/>
            <a:ext cx="661500" cy="392892"/>
          </a:xfrm>
          <a:prstGeom prst="rect">
            <a:avLst/>
          </a:prstGeom>
          <a:gradFill>
            <a:gsLst>
              <a:gs pos="1000">
                <a:srgbClr val="489CD1">
                  <a:alpha val="5000"/>
                </a:srgbClr>
              </a:gs>
              <a:gs pos="25000">
                <a:srgbClr val="A9D7B2">
                  <a:alpha val="5000"/>
                </a:srgbClr>
              </a:gs>
              <a:gs pos="50000">
                <a:srgbClr val="B92B65">
                  <a:alpha val="5000"/>
                </a:srgbClr>
              </a:gs>
              <a:gs pos="76000">
                <a:srgbClr val="9B2486">
                  <a:alpha val="5000"/>
                </a:srgbClr>
              </a:gs>
              <a:gs pos="100000">
                <a:srgbClr val="244F85">
                  <a:alpha val="5000"/>
                </a:srgbClr>
              </a:gs>
            </a:gsLst>
          </a:gradFill>
          <a:ln w="36000">
            <a:gradFill>
              <a:gsLst>
                <a:gs pos="1000">
                  <a:srgbClr val="489CD1"/>
                </a:gs>
                <a:gs pos="25000">
                  <a:srgbClr val="A9D7B2"/>
                </a:gs>
                <a:gs pos="50000">
                  <a:srgbClr val="B92B65"/>
                </a:gs>
                <a:gs pos="76000">
                  <a:srgbClr val="9B2486"/>
                </a:gs>
                <a:gs pos="100000">
                  <a:srgbClr val="244F85"/>
                </a:gs>
              </a:gsLst>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gradFill>
                <a:gsLst>
                  <a:gs pos="1000">
                    <a:srgbClr val="489CD1"/>
                  </a:gs>
                  <a:gs pos="25000">
                    <a:srgbClr val="A9D7B2"/>
                  </a:gs>
                  <a:gs pos="50000">
                    <a:srgbClr val="B92B65"/>
                  </a:gs>
                  <a:gs pos="76000">
                    <a:srgbClr val="9B2486"/>
                  </a:gs>
                  <a:gs pos="100000">
                    <a:srgbClr val="244F85"/>
                  </a:gs>
                </a:gsLst>
              </a:gradFill>
            </a:endParaRPr>
          </a:p>
        </p:txBody>
      </p:sp>
    </p:spTree>
    <p:extLst>
      <p:ext uri="{BB962C8B-B14F-4D97-AF65-F5344CB8AC3E}">
        <p14:creationId xmlns:p14="http://schemas.microsoft.com/office/powerpoint/2010/main" val="288306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circle(in)">
                                      <p:cBhvr>
                                        <p:cTn id="19" dur="2000"/>
                                        <p:tgtEl>
                                          <p:spTgt spid="23"/>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circle(in)">
                                      <p:cBhvr>
                                        <p:cTn id="22"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3" grpId="0" animBg="1"/>
      <p:bldP spid="21"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3285-B495-C688-F1C4-8674CB3485AB}"/>
              </a:ext>
            </a:extLst>
          </p:cNvPr>
          <p:cNvSpPr>
            <a:spLocks noGrp="1"/>
          </p:cNvSpPr>
          <p:nvPr>
            <p:ph type="title"/>
          </p:nvPr>
        </p:nvSpPr>
        <p:spPr>
          <a:xfrm>
            <a:off x="-251012" y="417376"/>
            <a:ext cx="11582399" cy="1325563"/>
          </a:xfrm>
        </p:spPr>
        <p:txBody>
          <a:bodyPr/>
          <a:lstStyle/>
          <a:p>
            <a:r>
              <a:rPr lang="en-US" dirty="0"/>
              <a:t>MEDIAN VALUES FOR ABV &amp; IBU BY STATE</a:t>
            </a:r>
          </a:p>
        </p:txBody>
      </p:sp>
      <p:pic>
        <p:nvPicPr>
          <p:cNvPr id="4" name="Content Placeholder 3">
            <a:extLst>
              <a:ext uri="{FF2B5EF4-FFF2-40B4-BE49-F238E27FC236}">
                <a16:creationId xmlns:a16="http://schemas.microsoft.com/office/drawing/2014/main" id="{22922736-ABE6-51A0-8CDE-8D8088805DFD}"/>
              </a:ext>
            </a:extLst>
          </p:cNvPr>
          <p:cNvPicPr>
            <a:picLocks noGrp="1" noChangeAspect="1"/>
          </p:cNvPicPr>
          <p:nvPr>
            <p:ph idx="1"/>
          </p:nvPr>
        </p:nvPicPr>
        <p:blipFill>
          <a:blip r:embed="rId2"/>
          <a:stretch>
            <a:fillRect/>
          </a:stretch>
        </p:blipFill>
        <p:spPr>
          <a:xfrm>
            <a:off x="582112" y="1484771"/>
            <a:ext cx="9330889" cy="4699314"/>
          </a:xfrm>
          <a:prstGeom prst="rect">
            <a:avLst/>
          </a:prstGeom>
        </p:spPr>
      </p:pic>
    </p:spTree>
    <p:extLst>
      <p:ext uri="{BB962C8B-B14F-4D97-AF65-F5344CB8AC3E}">
        <p14:creationId xmlns:p14="http://schemas.microsoft.com/office/powerpoint/2010/main" val="2176900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0" id="{0499D2BE-43F9-F04C-B22B-EB336B2462FB}" vid="{8AF3550B-44D4-9340-B54A-CCBECFB3C95F}"/>
    </a:ext>
  </a:extLst>
</a:theme>
</file>

<file path=docMetadata/LabelInfo.xml><?xml version="1.0" encoding="utf-8"?>
<clbl:labelList xmlns:clbl="http://schemas.microsoft.com/office/2020/mipLabelMetadata">
  <clbl:label id="{8a4925a9-fd8e-4866-b31c-f719fb05dce6}" enabled="0" method="" siteId="{8a4925a9-fd8e-4866-b31c-f719fb05dce6}" removed="1"/>
</clbl:labelList>
</file>

<file path=docProps/app.xml><?xml version="1.0" encoding="utf-8"?>
<Properties xmlns="http://schemas.openxmlformats.org/officeDocument/2006/extended-properties" xmlns:vt="http://schemas.openxmlformats.org/officeDocument/2006/docPropsVTypes">
  <Template>Budweiser-PowerPoint-Template</Template>
  <TotalTime>364</TotalTime>
  <Words>459</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Trebuchet MS</vt:lpstr>
      <vt:lpstr>Office Theme</vt:lpstr>
      <vt:lpstr>Finding The Right Bud</vt:lpstr>
      <vt:lpstr>Budweiser Beer</vt:lpstr>
      <vt:lpstr>Understanding State Expansion</vt:lpstr>
      <vt:lpstr>Breweries by State</vt:lpstr>
      <vt:lpstr>ADDRESSING THE MISSING DATA</vt:lpstr>
      <vt:lpstr>ADDRESSING THE MISSING DATA</vt:lpstr>
      <vt:lpstr>Colorado Beer History</vt:lpstr>
      <vt:lpstr>Maine Highest ABV or IBU Median</vt:lpstr>
      <vt:lpstr>MEDIAN VALUES FOR ABV &amp; IBU BY STATE</vt:lpstr>
      <vt:lpstr>Top Five States by ABV or IBU</vt:lpstr>
      <vt:lpstr>US Beer Type of Choice</vt:lpstr>
      <vt:lpstr>MAX ABV &amp; MAX IBU</vt:lpstr>
      <vt:lpstr>Summary Statistics and Distribution by ABV</vt:lpstr>
      <vt:lpstr>Mean Alcohol by Volume by State</vt:lpstr>
      <vt:lpstr>Relationship between ABV &amp; IBU</vt:lpstr>
      <vt:lpstr>Thank You For Your Business!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Right Bud</dc:title>
  <dc:creator>Lani Lewis</dc:creator>
  <cp:lastModifiedBy>Lani Lewis</cp:lastModifiedBy>
  <cp:revision>5</cp:revision>
  <dcterms:created xsi:type="dcterms:W3CDTF">2023-02-21T02:19:58Z</dcterms:created>
  <dcterms:modified xsi:type="dcterms:W3CDTF">2023-02-21T23:41:27Z</dcterms:modified>
</cp:coreProperties>
</file>