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6" r:id="rId3"/>
    <p:sldId id="257" r:id="rId4"/>
    <p:sldId id="271" r:id="rId5"/>
    <p:sldId id="275" r:id="rId6"/>
    <p:sldId id="272" r:id="rId7"/>
    <p:sldId id="274" r:id="rId8"/>
    <p:sldId id="268" r:id="rId9"/>
    <p:sldId id="269" r:id="rId10"/>
    <p:sldId id="262" r:id="rId11"/>
    <p:sldId id="267" r:id="rId12"/>
    <p:sldId id="270" r:id="rId13"/>
    <p:sldId id="277" r:id="rId14"/>
    <p:sldId id="278" r:id="rId15"/>
    <p:sldId id="279" r:id="rId16"/>
    <p:sldId id="280" r:id="rId17"/>
    <p:sldId id="284" r:id="rId18"/>
    <p:sldId id="281" r:id="rId19"/>
    <p:sldId id="282" r:id="rId20"/>
    <p:sldId id="285" r:id="rId21"/>
    <p:sldId id="283" r:id="rId22"/>
    <p:sldId id="266" r:id="rId23"/>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9" autoAdjust="0"/>
  </p:normalViewPr>
  <p:slideViewPr>
    <p:cSldViewPr snapToGrid="0">
      <p:cViewPr varScale="1">
        <p:scale>
          <a:sx n="107" d="100"/>
          <a:sy n="107" d="100"/>
        </p:scale>
        <p:origin x="696" y="114"/>
      </p:cViewPr>
      <p:guideLst/>
    </p:cSldViewPr>
  </p:slideViewPr>
  <p:notesTextViewPr>
    <p:cViewPr>
      <p:scale>
        <a:sx n="1" d="1"/>
        <a:sy n="1" d="1"/>
      </p:scale>
      <p:origin x="0" y="0"/>
    </p:cViewPr>
  </p:notesTextViewPr>
  <p:notesViewPr>
    <p:cSldViewPr snapToGrid="0">
      <p:cViewPr varScale="1">
        <p:scale>
          <a:sx n="111" d="100"/>
          <a:sy n="111" d="100"/>
        </p:scale>
        <p:origin x="105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50BEB5-BFA2-4C19-929F-0A036800A79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FC8AAC6-73FC-4A1F-9AA2-5694572D698B}">
      <dgm:prSet/>
      <dgm:spPr/>
      <dgm:t>
        <a:bodyPr/>
        <a:lstStyle/>
        <a:p>
          <a:r>
            <a:rPr lang="en-US" dirty="0"/>
            <a:t>MAX ABV: 52 Lee Hill Series Vol. 5 - </a:t>
          </a:r>
          <a:r>
            <a:rPr lang="en-US" u="sng" dirty="0"/>
            <a:t>12.8% ABV</a:t>
          </a:r>
          <a:r>
            <a:rPr lang="en-US" dirty="0"/>
            <a:t> Boulder, CO</a:t>
          </a:r>
        </a:p>
      </dgm:t>
    </dgm:pt>
    <dgm:pt modelId="{AD3DD670-C7C1-4652-B2A8-DD6B670F556F}" type="parTrans" cxnId="{010ED8BE-FC01-4ABC-8948-41B375402DC4}">
      <dgm:prSet/>
      <dgm:spPr/>
      <dgm:t>
        <a:bodyPr/>
        <a:lstStyle/>
        <a:p>
          <a:endParaRPr lang="en-US"/>
        </a:p>
      </dgm:t>
    </dgm:pt>
    <dgm:pt modelId="{5080EA62-6135-4648-B28E-71B18594C53B}" type="sibTrans" cxnId="{010ED8BE-FC01-4ABC-8948-41B375402DC4}">
      <dgm:prSet/>
      <dgm:spPr/>
      <dgm:t>
        <a:bodyPr/>
        <a:lstStyle/>
        <a:p>
          <a:endParaRPr lang="en-US"/>
        </a:p>
      </dgm:t>
    </dgm:pt>
    <dgm:pt modelId="{A4566051-BFCE-4397-B24C-EF3258BBF404}">
      <dgm:prSet/>
      <dgm:spPr/>
      <dgm:t>
        <a:bodyPr/>
        <a:lstStyle/>
        <a:p>
          <a:r>
            <a:rPr lang="en-US" dirty="0"/>
            <a:t>MOST BITTER: 375 Bitter Bitch Imperial IPA </a:t>
          </a:r>
          <a:r>
            <a:rPr lang="en-US" u="sng" dirty="0"/>
            <a:t>138 IBU</a:t>
          </a:r>
          <a:r>
            <a:rPr lang="en-US" dirty="0"/>
            <a:t> Astoria, OR</a:t>
          </a:r>
        </a:p>
      </dgm:t>
    </dgm:pt>
    <dgm:pt modelId="{65DD79B2-EC01-4C33-B471-6489BD079621}" type="parTrans" cxnId="{58D55EE4-1091-4C7D-AE88-2588B3FC6B24}">
      <dgm:prSet/>
      <dgm:spPr/>
      <dgm:t>
        <a:bodyPr/>
        <a:lstStyle/>
        <a:p>
          <a:endParaRPr lang="en-US"/>
        </a:p>
      </dgm:t>
    </dgm:pt>
    <dgm:pt modelId="{6C8AA035-E4FC-4102-92D3-C259B72F18A4}" type="sibTrans" cxnId="{58D55EE4-1091-4C7D-AE88-2588B3FC6B24}">
      <dgm:prSet/>
      <dgm:spPr/>
      <dgm:t>
        <a:bodyPr/>
        <a:lstStyle/>
        <a:p>
          <a:endParaRPr lang="en-US"/>
        </a:p>
      </dgm:t>
    </dgm:pt>
    <dgm:pt modelId="{2EBBA671-1304-47CA-80AD-36108395923A}" type="pres">
      <dgm:prSet presAssocID="{4450BEB5-BFA2-4C19-929F-0A036800A798}" presName="linear" presStyleCnt="0">
        <dgm:presLayoutVars>
          <dgm:animLvl val="lvl"/>
          <dgm:resizeHandles val="exact"/>
        </dgm:presLayoutVars>
      </dgm:prSet>
      <dgm:spPr/>
    </dgm:pt>
    <dgm:pt modelId="{DC93D585-D3ED-4C01-AC6E-88F382BCBE70}" type="pres">
      <dgm:prSet presAssocID="{6FC8AAC6-73FC-4A1F-9AA2-5694572D698B}" presName="parentText" presStyleLbl="node1" presStyleIdx="0" presStyleCnt="2">
        <dgm:presLayoutVars>
          <dgm:chMax val="0"/>
          <dgm:bulletEnabled val="1"/>
        </dgm:presLayoutVars>
      </dgm:prSet>
      <dgm:spPr/>
    </dgm:pt>
    <dgm:pt modelId="{5748103C-5154-4C8F-8264-72F29104D791}" type="pres">
      <dgm:prSet presAssocID="{5080EA62-6135-4648-B28E-71B18594C53B}" presName="spacer" presStyleCnt="0"/>
      <dgm:spPr/>
    </dgm:pt>
    <dgm:pt modelId="{DEFB1FF7-0B4D-4492-92ED-AFFB46F1D697}" type="pres">
      <dgm:prSet presAssocID="{A4566051-BFCE-4397-B24C-EF3258BBF404}" presName="parentText" presStyleLbl="node1" presStyleIdx="1" presStyleCnt="2">
        <dgm:presLayoutVars>
          <dgm:chMax val="0"/>
          <dgm:bulletEnabled val="1"/>
        </dgm:presLayoutVars>
      </dgm:prSet>
      <dgm:spPr/>
    </dgm:pt>
  </dgm:ptLst>
  <dgm:cxnLst>
    <dgm:cxn modelId="{AE90D44B-3246-47E6-AD76-11156709CA64}" type="presOf" srcId="{4450BEB5-BFA2-4C19-929F-0A036800A798}" destId="{2EBBA671-1304-47CA-80AD-36108395923A}" srcOrd="0" destOrd="0" presId="urn:microsoft.com/office/officeart/2005/8/layout/vList2"/>
    <dgm:cxn modelId="{56413E74-9A6B-45A6-91AD-F733A0A1DC9F}" type="presOf" srcId="{A4566051-BFCE-4397-B24C-EF3258BBF404}" destId="{DEFB1FF7-0B4D-4492-92ED-AFFB46F1D697}" srcOrd="0" destOrd="0" presId="urn:microsoft.com/office/officeart/2005/8/layout/vList2"/>
    <dgm:cxn modelId="{010ED8BE-FC01-4ABC-8948-41B375402DC4}" srcId="{4450BEB5-BFA2-4C19-929F-0A036800A798}" destId="{6FC8AAC6-73FC-4A1F-9AA2-5694572D698B}" srcOrd="0" destOrd="0" parTransId="{AD3DD670-C7C1-4652-B2A8-DD6B670F556F}" sibTransId="{5080EA62-6135-4648-B28E-71B18594C53B}"/>
    <dgm:cxn modelId="{4D2424CC-98D2-4D58-9F78-5972849A1EB5}" type="presOf" srcId="{6FC8AAC6-73FC-4A1F-9AA2-5694572D698B}" destId="{DC93D585-D3ED-4C01-AC6E-88F382BCBE70}" srcOrd="0" destOrd="0" presId="urn:microsoft.com/office/officeart/2005/8/layout/vList2"/>
    <dgm:cxn modelId="{58D55EE4-1091-4C7D-AE88-2588B3FC6B24}" srcId="{4450BEB5-BFA2-4C19-929F-0A036800A798}" destId="{A4566051-BFCE-4397-B24C-EF3258BBF404}" srcOrd="1" destOrd="0" parTransId="{65DD79B2-EC01-4C33-B471-6489BD079621}" sibTransId="{6C8AA035-E4FC-4102-92D3-C259B72F18A4}"/>
    <dgm:cxn modelId="{DE482F8B-DC38-45CA-B6DD-495F4D20F1FC}" type="presParOf" srcId="{2EBBA671-1304-47CA-80AD-36108395923A}" destId="{DC93D585-D3ED-4C01-AC6E-88F382BCBE70}" srcOrd="0" destOrd="0" presId="urn:microsoft.com/office/officeart/2005/8/layout/vList2"/>
    <dgm:cxn modelId="{E6C5C208-DB79-46D7-B329-8E2B5D884F42}" type="presParOf" srcId="{2EBBA671-1304-47CA-80AD-36108395923A}" destId="{5748103C-5154-4C8F-8264-72F29104D791}" srcOrd="1" destOrd="0" presId="urn:microsoft.com/office/officeart/2005/8/layout/vList2"/>
    <dgm:cxn modelId="{B8CEC0B0-516B-40F3-A9AE-ABDCF5ED6E29}" type="presParOf" srcId="{2EBBA671-1304-47CA-80AD-36108395923A}" destId="{DEFB1FF7-0B4D-4492-92ED-AFFB46F1D69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3D585-D3ED-4C01-AC6E-88F382BCBE70}">
      <dsp:nvSpPr>
        <dsp:cNvPr id="0" name=""/>
        <dsp:cNvSpPr/>
      </dsp:nvSpPr>
      <dsp:spPr>
        <a:xfrm>
          <a:off x="0" y="231475"/>
          <a:ext cx="9471025" cy="18918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dirty="0"/>
            <a:t>MAX ABV: 52 Lee Hill Series Vol. 5 - </a:t>
          </a:r>
          <a:r>
            <a:rPr lang="en-US" sz="4900" u="sng" kern="1200" dirty="0"/>
            <a:t>12.8% ABV</a:t>
          </a:r>
          <a:r>
            <a:rPr lang="en-US" sz="4900" kern="1200" dirty="0"/>
            <a:t> Boulder, CO</a:t>
          </a:r>
        </a:p>
      </dsp:txBody>
      <dsp:txXfrm>
        <a:off x="92354" y="323829"/>
        <a:ext cx="9286317" cy="1707182"/>
      </dsp:txXfrm>
    </dsp:sp>
    <dsp:sp modelId="{DEFB1FF7-0B4D-4492-92ED-AFFB46F1D697}">
      <dsp:nvSpPr>
        <dsp:cNvPr id="0" name=""/>
        <dsp:cNvSpPr/>
      </dsp:nvSpPr>
      <dsp:spPr>
        <a:xfrm>
          <a:off x="0" y="2264485"/>
          <a:ext cx="9471025" cy="189189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dirty="0"/>
            <a:t>MOST BITTER: 375 Bitter Bitch Imperial IPA </a:t>
          </a:r>
          <a:r>
            <a:rPr lang="en-US" sz="4900" u="sng" kern="1200" dirty="0"/>
            <a:t>138 IBU</a:t>
          </a:r>
          <a:r>
            <a:rPr lang="en-US" sz="4900" kern="1200" dirty="0"/>
            <a:t> Astoria, OR</a:t>
          </a:r>
        </a:p>
      </dsp:txBody>
      <dsp:txXfrm>
        <a:off x="92354" y="2356839"/>
        <a:ext cx="9286317" cy="17071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73170522-3E9A-4763-8414-27B83425F10F}" type="datetimeFigureOut">
              <a:rPr lang="en-US" smtClean="0"/>
              <a:t>3/4/2023</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E397E0CF-D60E-443D-839D-846D3F37BDEA}" type="slidenum">
              <a:rPr lang="en-US" smtClean="0"/>
              <a:t>‹#›</a:t>
            </a:fld>
            <a:endParaRPr lang="en-US"/>
          </a:p>
        </p:txBody>
      </p:sp>
    </p:spTree>
    <p:extLst>
      <p:ext uri="{BB962C8B-B14F-4D97-AF65-F5344CB8AC3E}">
        <p14:creationId xmlns:p14="http://schemas.microsoft.com/office/powerpoint/2010/main" val="247094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Good morning and thank you for the opportunity to provide Budweiser with a quality product from Pinnacle Economics.  I’m Todd Garner, CEO of Pinnacle and my partner Lani Lewis and I put together today’s work.  We know your time is valuable so, let’s jump right in.  </a:t>
            </a:r>
          </a:p>
        </p:txBody>
      </p:sp>
      <p:sp>
        <p:nvSpPr>
          <p:cNvPr id="4" name="Slide Number Placeholder 3"/>
          <p:cNvSpPr>
            <a:spLocks noGrp="1"/>
          </p:cNvSpPr>
          <p:nvPr>
            <p:ph type="sldNum" sz="quarter" idx="5"/>
          </p:nvPr>
        </p:nvSpPr>
        <p:spPr/>
        <p:txBody>
          <a:bodyPr/>
          <a:lstStyle/>
          <a:p>
            <a:fld id="{E397E0CF-D60E-443D-839D-846D3F37BDEA}" type="slidenum">
              <a:rPr lang="en-US" smtClean="0"/>
              <a:t>1</a:t>
            </a:fld>
            <a:endParaRPr lang="en-US"/>
          </a:p>
        </p:txBody>
      </p:sp>
    </p:spTree>
    <p:extLst>
      <p:ext uri="{BB962C8B-B14F-4D97-AF65-F5344CB8AC3E}">
        <p14:creationId xmlns:p14="http://schemas.microsoft.com/office/powerpoint/2010/main" val="1049333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IBU by Style and Types of beers by market share – What this doesn’t show is that the right side of the market share chart has been growing.  We’ll come back to this point. </a:t>
            </a:r>
          </a:p>
        </p:txBody>
      </p:sp>
      <p:sp>
        <p:nvSpPr>
          <p:cNvPr id="4" name="Slide Number Placeholder 3"/>
          <p:cNvSpPr>
            <a:spLocks noGrp="1"/>
          </p:cNvSpPr>
          <p:nvPr>
            <p:ph type="sldNum" sz="quarter" idx="5"/>
          </p:nvPr>
        </p:nvSpPr>
        <p:spPr/>
        <p:txBody>
          <a:bodyPr/>
          <a:lstStyle/>
          <a:p>
            <a:fld id="{E397E0CF-D60E-443D-839D-846D3F37BDEA}" type="slidenum">
              <a:rPr lang="en-US" smtClean="0"/>
              <a:t>10</a:t>
            </a:fld>
            <a:endParaRPr lang="en-US"/>
          </a:p>
        </p:txBody>
      </p:sp>
    </p:spTree>
    <p:extLst>
      <p:ext uri="{BB962C8B-B14F-4D97-AF65-F5344CB8AC3E}">
        <p14:creationId xmlns:p14="http://schemas.microsoft.com/office/powerpoint/2010/main" val="424686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Q6 – comment on summary statistics for ABV – Fairly tight range for Ales &amp; IPAs but edging toward the high end of Budweiser’s Showcase brands. </a:t>
            </a:r>
          </a:p>
        </p:txBody>
      </p:sp>
      <p:sp>
        <p:nvSpPr>
          <p:cNvPr id="4" name="Slide Number Placeholder 3"/>
          <p:cNvSpPr>
            <a:spLocks noGrp="1"/>
          </p:cNvSpPr>
          <p:nvPr>
            <p:ph type="sldNum" sz="quarter" idx="5"/>
          </p:nvPr>
        </p:nvSpPr>
        <p:spPr/>
        <p:txBody>
          <a:bodyPr/>
          <a:lstStyle/>
          <a:p>
            <a:fld id="{E397E0CF-D60E-443D-839D-846D3F37BDEA}" type="slidenum">
              <a:rPr lang="en-US" smtClean="0"/>
              <a:t>11</a:t>
            </a:fld>
            <a:endParaRPr lang="en-US"/>
          </a:p>
        </p:txBody>
      </p:sp>
    </p:spTree>
    <p:extLst>
      <p:ext uri="{BB962C8B-B14F-4D97-AF65-F5344CB8AC3E}">
        <p14:creationId xmlns:p14="http://schemas.microsoft.com/office/powerpoint/2010/main" val="315369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Q7 – is there a relationship between ABV/IBU?  Utah low, WV high – positive linear correlation</a:t>
            </a:r>
          </a:p>
        </p:txBody>
      </p:sp>
      <p:sp>
        <p:nvSpPr>
          <p:cNvPr id="4" name="Slide Number Placeholder 3"/>
          <p:cNvSpPr>
            <a:spLocks noGrp="1"/>
          </p:cNvSpPr>
          <p:nvPr>
            <p:ph type="sldNum" sz="quarter" idx="5"/>
          </p:nvPr>
        </p:nvSpPr>
        <p:spPr/>
        <p:txBody>
          <a:bodyPr/>
          <a:lstStyle/>
          <a:p>
            <a:fld id="{E397E0CF-D60E-443D-839D-846D3F37BDEA}" type="slidenum">
              <a:rPr lang="en-US" smtClean="0"/>
              <a:t>12</a:t>
            </a:fld>
            <a:endParaRPr lang="en-US"/>
          </a:p>
        </p:txBody>
      </p:sp>
    </p:spTree>
    <p:extLst>
      <p:ext uri="{BB962C8B-B14F-4D97-AF65-F5344CB8AC3E}">
        <p14:creationId xmlns:p14="http://schemas.microsoft.com/office/powerpoint/2010/main" val="385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Q8 – Difference between ABV/IBU for Ales and IPA’s.  </a:t>
            </a:r>
          </a:p>
        </p:txBody>
      </p:sp>
      <p:sp>
        <p:nvSpPr>
          <p:cNvPr id="4" name="Slide Number Placeholder 3"/>
          <p:cNvSpPr>
            <a:spLocks noGrp="1"/>
          </p:cNvSpPr>
          <p:nvPr>
            <p:ph type="sldNum" sz="quarter" idx="5"/>
          </p:nvPr>
        </p:nvSpPr>
        <p:spPr/>
        <p:txBody>
          <a:bodyPr/>
          <a:lstStyle/>
          <a:p>
            <a:fld id="{E397E0CF-D60E-443D-839D-846D3F37BDEA}" type="slidenum">
              <a:rPr lang="en-US" smtClean="0"/>
              <a:t>13</a:t>
            </a:fld>
            <a:endParaRPr lang="en-US"/>
          </a:p>
        </p:txBody>
      </p:sp>
    </p:spTree>
    <p:extLst>
      <p:ext uri="{BB962C8B-B14F-4D97-AF65-F5344CB8AC3E}">
        <p14:creationId xmlns:p14="http://schemas.microsoft.com/office/powerpoint/2010/main" val="1989901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7E0CF-D60E-443D-839D-846D3F37BDEA}" type="slidenum">
              <a:rPr lang="en-US" smtClean="0"/>
              <a:t>14</a:t>
            </a:fld>
            <a:endParaRPr lang="en-US"/>
          </a:p>
        </p:txBody>
      </p:sp>
    </p:spTree>
    <p:extLst>
      <p:ext uri="{BB962C8B-B14F-4D97-AF65-F5344CB8AC3E}">
        <p14:creationId xmlns:p14="http://schemas.microsoft.com/office/powerpoint/2010/main" val="55379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7E0CF-D60E-443D-839D-846D3F37BDEA}" type="slidenum">
              <a:rPr lang="en-US" smtClean="0"/>
              <a:t>15</a:t>
            </a:fld>
            <a:endParaRPr lang="en-US"/>
          </a:p>
        </p:txBody>
      </p:sp>
    </p:spTree>
    <p:extLst>
      <p:ext uri="{BB962C8B-B14F-4D97-AF65-F5344CB8AC3E}">
        <p14:creationId xmlns:p14="http://schemas.microsoft.com/office/powerpoint/2010/main" val="154932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Impossible to ignore that America’s tastes are evolving.  What used to be the random “one off” beer on the menu is now crowded with the other craft brews.  Found in Premium establishments are required now to satisfy the tastes of the discerning beer drinker.  </a:t>
            </a:r>
          </a:p>
        </p:txBody>
      </p:sp>
      <p:sp>
        <p:nvSpPr>
          <p:cNvPr id="4" name="Slide Number Placeholder 3"/>
          <p:cNvSpPr>
            <a:spLocks noGrp="1"/>
          </p:cNvSpPr>
          <p:nvPr>
            <p:ph type="sldNum" sz="quarter" idx="5"/>
          </p:nvPr>
        </p:nvSpPr>
        <p:spPr/>
        <p:txBody>
          <a:bodyPr/>
          <a:lstStyle/>
          <a:p>
            <a:fld id="{E397E0CF-D60E-443D-839D-846D3F37BDEA}" type="slidenum">
              <a:rPr lang="en-US" smtClean="0"/>
              <a:t>16</a:t>
            </a:fld>
            <a:endParaRPr lang="en-US"/>
          </a:p>
        </p:txBody>
      </p:sp>
    </p:spTree>
    <p:extLst>
      <p:ext uri="{BB962C8B-B14F-4D97-AF65-F5344CB8AC3E}">
        <p14:creationId xmlns:p14="http://schemas.microsoft.com/office/powerpoint/2010/main" val="2897751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7E0CF-D60E-443D-839D-846D3F37BDEA}" type="slidenum">
              <a:rPr lang="en-US" smtClean="0"/>
              <a:t>17</a:t>
            </a:fld>
            <a:endParaRPr lang="en-US"/>
          </a:p>
        </p:txBody>
      </p:sp>
    </p:spTree>
    <p:extLst>
      <p:ext uri="{BB962C8B-B14F-4D97-AF65-F5344CB8AC3E}">
        <p14:creationId xmlns:p14="http://schemas.microsoft.com/office/powerpoint/2010/main" val="402413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7E0CF-D60E-443D-839D-846D3F37BDEA}" type="slidenum">
              <a:rPr lang="en-US" smtClean="0"/>
              <a:t>18</a:t>
            </a:fld>
            <a:endParaRPr lang="en-US"/>
          </a:p>
        </p:txBody>
      </p:sp>
    </p:spTree>
    <p:extLst>
      <p:ext uri="{BB962C8B-B14F-4D97-AF65-F5344CB8AC3E}">
        <p14:creationId xmlns:p14="http://schemas.microsoft.com/office/powerpoint/2010/main" val="158655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7E0CF-D60E-443D-839D-846D3F37BDEA}" type="slidenum">
              <a:rPr lang="en-US" smtClean="0"/>
              <a:t>19</a:t>
            </a:fld>
            <a:endParaRPr lang="en-US"/>
          </a:p>
        </p:txBody>
      </p:sp>
    </p:spTree>
    <p:extLst>
      <p:ext uri="{BB962C8B-B14F-4D97-AF65-F5344CB8AC3E}">
        <p14:creationId xmlns:p14="http://schemas.microsoft.com/office/powerpoint/2010/main" val="180527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Since we have limited time, we’ll…….</a:t>
            </a:r>
          </a:p>
        </p:txBody>
      </p:sp>
      <p:sp>
        <p:nvSpPr>
          <p:cNvPr id="4" name="Slide Number Placeholder 3"/>
          <p:cNvSpPr>
            <a:spLocks noGrp="1"/>
          </p:cNvSpPr>
          <p:nvPr>
            <p:ph type="sldNum" sz="quarter" idx="5"/>
          </p:nvPr>
        </p:nvSpPr>
        <p:spPr/>
        <p:txBody>
          <a:bodyPr/>
          <a:lstStyle/>
          <a:p>
            <a:fld id="{E397E0CF-D60E-443D-839D-846D3F37BDEA}" type="slidenum">
              <a:rPr lang="en-US" smtClean="0"/>
              <a:t>2</a:t>
            </a:fld>
            <a:endParaRPr lang="en-US"/>
          </a:p>
        </p:txBody>
      </p:sp>
    </p:spTree>
    <p:extLst>
      <p:ext uri="{BB962C8B-B14F-4D97-AF65-F5344CB8AC3E}">
        <p14:creationId xmlns:p14="http://schemas.microsoft.com/office/powerpoint/2010/main" val="4185776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7E0CF-D60E-443D-839D-846D3F37BDEA}" type="slidenum">
              <a:rPr lang="en-US" smtClean="0"/>
              <a:t>20</a:t>
            </a:fld>
            <a:endParaRPr lang="en-US"/>
          </a:p>
        </p:txBody>
      </p:sp>
    </p:spTree>
    <p:extLst>
      <p:ext uri="{BB962C8B-B14F-4D97-AF65-F5344CB8AC3E}">
        <p14:creationId xmlns:p14="http://schemas.microsoft.com/office/powerpoint/2010/main" val="2494970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7E0CF-D60E-443D-839D-846D3F37BDEA}" type="slidenum">
              <a:rPr lang="en-US" smtClean="0"/>
              <a:t>21</a:t>
            </a:fld>
            <a:endParaRPr lang="en-US"/>
          </a:p>
        </p:txBody>
      </p:sp>
    </p:spTree>
    <p:extLst>
      <p:ext uri="{BB962C8B-B14F-4D97-AF65-F5344CB8AC3E}">
        <p14:creationId xmlns:p14="http://schemas.microsoft.com/office/powerpoint/2010/main" val="94583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7E0CF-D60E-443D-839D-846D3F37BDEA}" type="slidenum">
              <a:rPr lang="en-US" smtClean="0"/>
              <a:t>22</a:t>
            </a:fld>
            <a:endParaRPr lang="en-US"/>
          </a:p>
        </p:txBody>
      </p:sp>
    </p:spTree>
    <p:extLst>
      <p:ext uri="{BB962C8B-B14F-4D97-AF65-F5344CB8AC3E}">
        <p14:creationId xmlns:p14="http://schemas.microsoft.com/office/powerpoint/2010/main" val="612520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7E0CF-D60E-443D-839D-846D3F37BDEA}" type="slidenum">
              <a:rPr lang="en-US" smtClean="0"/>
              <a:t>3</a:t>
            </a:fld>
            <a:endParaRPr lang="en-US"/>
          </a:p>
        </p:txBody>
      </p:sp>
    </p:spTree>
    <p:extLst>
      <p:ext uri="{BB962C8B-B14F-4D97-AF65-F5344CB8AC3E}">
        <p14:creationId xmlns:p14="http://schemas.microsoft.com/office/powerpoint/2010/main" val="25576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Q1 – Breweries by State</a:t>
            </a:r>
          </a:p>
        </p:txBody>
      </p:sp>
      <p:sp>
        <p:nvSpPr>
          <p:cNvPr id="4" name="Slide Number Placeholder 3"/>
          <p:cNvSpPr>
            <a:spLocks noGrp="1"/>
          </p:cNvSpPr>
          <p:nvPr>
            <p:ph type="sldNum" sz="quarter" idx="5"/>
          </p:nvPr>
        </p:nvSpPr>
        <p:spPr/>
        <p:txBody>
          <a:bodyPr/>
          <a:lstStyle/>
          <a:p>
            <a:fld id="{E397E0CF-D60E-443D-839D-846D3F37BDEA}" type="slidenum">
              <a:rPr lang="en-US" smtClean="0"/>
              <a:t>4</a:t>
            </a:fld>
            <a:endParaRPr lang="en-US"/>
          </a:p>
        </p:txBody>
      </p:sp>
    </p:spTree>
    <p:extLst>
      <p:ext uri="{BB962C8B-B14F-4D97-AF65-F5344CB8AC3E}">
        <p14:creationId xmlns:p14="http://schemas.microsoft.com/office/powerpoint/2010/main" val="1287936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Bud breweries, conveniently located near the other concentrations: CO, CA, TX, New England</a:t>
            </a:r>
          </a:p>
        </p:txBody>
      </p:sp>
      <p:sp>
        <p:nvSpPr>
          <p:cNvPr id="4" name="Slide Number Placeholder 3"/>
          <p:cNvSpPr>
            <a:spLocks noGrp="1"/>
          </p:cNvSpPr>
          <p:nvPr>
            <p:ph type="sldNum" sz="quarter" idx="5"/>
          </p:nvPr>
        </p:nvSpPr>
        <p:spPr/>
        <p:txBody>
          <a:bodyPr/>
          <a:lstStyle/>
          <a:p>
            <a:fld id="{E397E0CF-D60E-443D-839D-846D3F37BDEA}" type="slidenum">
              <a:rPr lang="en-US" smtClean="0"/>
              <a:t>5</a:t>
            </a:fld>
            <a:endParaRPr lang="en-US"/>
          </a:p>
        </p:txBody>
      </p:sp>
    </p:spTree>
    <p:extLst>
      <p:ext uri="{BB962C8B-B14F-4D97-AF65-F5344CB8AC3E}">
        <p14:creationId xmlns:p14="http://schemas.microsoft.com/office/powerpoint/2010/main" val="196696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Q3 – Address missing data</a:t>
            </a:r>
          </a:p>
        </p:txBody>
      </p:sp>
      <p:sp>
        <p:nvSpPr>
          <p:cNvPr id="4" name="Slide Number Placeholder 3"/>
          <p:cNvSpPr>
            <a:spLocks noGrp="1"/>
          </p:cNvSpPr>
          <p:nvPr>
            <p:ph type="sldNum" sz="quarter" idx="5"/>
          </p:nvPr>
        </p:nvSpPr>
        <p:spPr/>
        <p:txBody>
          <a:bodyPr/>
          <a:lstStyle/>
          <a:p>
            <a:fld id="{E397E0CF-D60E-443D-839D-846D3F37BDEA}" type="slidenum">
              <a:rPr lang="en-US" smtClean="0"/>
              <a:t>6</a:t>
            </a:fld>
            <a:endParaRPr lang="en-US"/>
          </a:p>
        </p:txBody>
      </p:sp>
    </p:spTree>
    <p:extLst>
      <p:ext uri="{BB962C8B-B14F-4D97-AF65-F5344CB8AC3E}">
        <p14:creationId xmlns:p14="http://schemas.microsoft.com/office/powerpoint/2010/main" val="2789422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Q4 – Compute the median ABV &amp; IBU by state</a:t>
            </a:r>
          </a:p>
        </p:txBody>
      </p:sp>
      <p:sp>
        <p:nvSpPr>
          <p:cNvPr id="4" name="Slide Number Placeholder 3"/>
          <p:cNvSpPr>
            <a:spLocks noGrp="1"/>
          </p:cNvSpPr>
          <p:nvPr>
            <p:ph type="sldNum" sz="quarter" idx="5"/>
          </p:nvPr>
        </p:nvSpPr>
        <p:spPr/>
        <p:txBody>
          <a:bodyPr/>
          <a:lstStyle/>
          <a:p>
            <a:fld id="{E397E0CF-D60E-443D-839D-846D3F37BDEA}" type="slidenum">
              <a:rPr lang="en-US" smtClean="0"/>
              <a:t>7</a:t>
            </a:fld>
            <a:endParaRPr lang="en-US"/>
          </a:p>
        </p:txBody>
      </p:sp>
    </p:spTree>
    <p:extLst>
      <p:ext uri="{BB962C8B-B14F-4D97-AF65-F5344CB8AC3E}">
        <p14:creationId xmlns:p14="http://schemas.microsoft.com/office/powerpoint/2010/main" val="193819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more helpful to visualize this metric – Concentrations in the West/Southwest, Upper Midwest and Atlantic states and deep south.  </a:t>
            </a:r>
          </a:p>
        </p:txBody>
      </p:sp>
      <p:sp>
        <p:nvSpPr>
          <p:cNvPr id="4" name="Slide Number Placeholder 3"/>
          <p:cNvSpPr>
            <a:spLocks noGrp="1"/>
          </p:cNvSpPr>
          <p:nvPr>
            <p:ph type="sldNum" sz="quarter" idx="5"/>
          </p:nvPr>
        </p:nvSpPr>
        <p:spPr/>
        <p:txBody>
          <a:bodyPr/>
          <a:lstStyle/>
          <a:p>
            <a:fld id="{E397E0CF-D60E-443D-839D-846D3F37BDEA}" type="slidenum">
              <a:rPr lang="en-US" smtClean="0"/>
              <a:t>8</a:t>
            </a:fld>
            <a:endParaRPr lang="en-US"/>
          </a:p>
        </p:txBody>
      </p:sp>
    </p:spTree>
    <p:extLst>
      <p:ext uri="{BB962C8B-B14F-4D97-AF65-F5344CB8AC3E}">
        <p14:creationId xmlns:p14="http://schemas.microsoft.com/office/powerpoint/2010/main" val="2894056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Q5 – max ABV and IBU – entire data set</a:t>
            </a:r>
          </a:p>
        </p:txBody>
      </p:sp>
      <p:sp>
        <p:nvSpPr>
          <p:cNvPr id="4" name="Slide Number Placeholder 3"/>
          <p:cNvSpPr>
            <a:spLocks noGrp="1"/>
          </p:cNvSpPr>
          <p:nvPr>
            <p:ph type="sldNum" sz="quarter" idx="5"/>
          </p:nvPr>
        </p:nvSpPr>
        <p:spPr/>
        <p:txBody>
          <a:bodyPr/>
          <a:lstStyle/>
          <a:p>
            <a:fld id="{E397E0CF-D60E-443D-839D-846D3F37BDEA}" type="slidenum">
              <a:rPr lang="en-US" smtClean="0"/>
              <a:t>9</a:t>
            </a:fld>
            <a:endParaRPr lang="en-US"/>
          </a:p>
        </p:txBody>
      </p:sp>
    </p:spTree>
    <p:extLst>
      <p:ext uri="{BB962C8B-B14F-4D97-AF65-F5344CB8AC3E}">
        <p14:creationId xmlns:p14="http://schemas.microsoft.com/office/powerpoint/2010/main" val="1079116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3/4/2023</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3/4/2023</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kaggle.com/datasets/bengosha/beer-advocate-top-250-beer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brewersassociation.org/statistics-and-data/economic-impact-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brewersassociation.org/statistics-and-data/economic-impact-data/"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The Right Bud</a:t>
            </a:r>
          </a:p>
        </p:txBody>
      </p:sp>
      <p:sp>
        <p:nvSpPr>
          <p:cNvPr id="3" name="Subtitle 2"/>
          <p:cNvSpPr>
            <a:spLocks noGrp="1"/>
          </p:cNvSpPr>
          <p:nvPr>
            <p:ph type="subTitle" idx="1"/>
          </p:nvPr>
        </p:nvSpPr>
        <p:spPr>
          <a:xfrm>
            <a:off x="4009292" y="3508588"/>
            <a:ext cx="7664040" cy="2184000"/>
          </a:xfrm>
        </p:spPr>
        <p:txBody>
          <a:bodyPr>
            <a:normAutofit/>
          </a:bodyPr>
          <a:lstStyle/>
          <a:p>
            <a:r>
              <a:rPr lang="en-US" dirty="0"/>
              <a:t>Presentation to CEO &amp; CFO of Budweiser</a:t>
            </a:r>
          </a:p>
          <a:p>
            <a:r>
              <a:rPr lang="en-US" dirty="0"/>
              <a:t>Pinnacle Economics, LLC</a:t>
            </a:r>
            <a:br>
              <a:rPr lang="en-US" dirty="0"/>
            </a:br>
            <a:r>
              <a:rPr lang="en-US" dirty="0"/>
              <a:t>Todd Garner: Presenter</a:t>
            </a:r>
            <a:br>
              <a:rPr lang="en-US" dirty="0"/>
            </a:br>
            <a:r>
              <a:rPr lang="en-US" dirty="0"/>
              <a:t>SMU DS 6306 – Project 1</a:t>
            </a:r>
          </a:p>
          <a:p>
            <a:r>
              <a:rPr lang="en-US" dirty="0"/>
              <a:t>Lani Lewis - contributor</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C282-2FA0-EE8D-F0F6-928A319D7EE9}"/>
              </a:ext>
            </a:extLst>
          </p:cNvPr>
          <p:cNvSpPr>
            <a:spLocks noGrp="1"/>
          </p:cNvSpPr>
          <p:nvPr>
            <p:ph type="title"/>
          </p:nvPr>
        </p:nvSpPr>
        <p:spPr/>
        <p:txBody>
          <a:bodyPr/>
          <a:lstStyle/>
          <a:p>
            <a:r>
              <a:rPr lang="en-US" dirty="0"/>
              <a:t>US Beer Type of Choice</a:t>
            </a:r>
          </a:p>
        </p:txBody>
      </p:sp>
      <p:pic>
        <p:nvPicPr>
          <p:cNvPr id="4" name="Content Placeholder 3">
            <a:extLst>
              <a:ext uri="{FF2B5EF4-FFF2-40B4-BE49-F238E27FC236}">
                <a16:creationId xmlns:a16="http://schemas.microsoft.com/office/drawing/2014/main" id="{022FAB23-0AF1-0815-B000-C318249950AA}"/>
              </a:ext>
            </a:extLst>
          </p:cNvPr>
          <p:cNvPicPr>
            <a:picLocks noGrp="1" noChangeAspect="1"/>
          </p:cNvPicPr>
          <p:nvPr>
            <p:ph idx="1"/>
          </p:nvPr>
        </p:nvPicPr>
        <p:blipFill>
          <a:blip r:embed="rId3"/>
          <a:stretch>
            <a:fillRect/>
          </a:stretch>
        </p:blipFill>
        <p:spPr>
          <a:xfrm>
            <a:off x="1739705" y="1558340"/>
            <a:ext cx="4816257" cy="4352921"/>
          </a:xfrm>
          <a:prstGeom prst="rect">
            <a:avLst/>
          </a:prstGeom>
        </p:spPr>
      </p:pic>
      <p:sp>
        <p:nvSpPr>
          <p:cNvPr id="6" name="TextBox 5">
            <a:extLst>
              <a:ext uri="{FF2B5EF4-FFF2-40B4-BE49-F238E27FC236}">
                <a16:creationId xmlns:a16="http://schemas.microsoft.com/office/drawing/2014/main" id="{998BFD25-F363-1507-F58C-725F50C16399}"/>
              </a:ext>
            </a:extLst>
          </p:cNvPr>
          <p:cNvSpPr txBox="1"/>
          <p:nvPr/>
        </p:nvSpPr>
        <p:spPr>
          <a:xfrm>
            <a:off x="1824255" y="5910237"/>
            <a:ext cx="4647156" cy="246221"/>
          </a:xfrm>
          <a:prstGeom prst="rect">
            <a:avLst/>
          </a:prstGeom>
          <a:noFill/>
        </p:spPr>
        <p:txBody>
          <a:bodyPr wrap="square">
            <a:spAutoFit/>
          </a:bodyPr>
          <a:lstStyle/>
          <a:p>
            <a:r>
              <a:rPr lang="en-US" sz="1000" i="1" dirty="0"/>
              <a:t>https://www.statista.com/chart/28572/popularity-of-beer-styles-in-the-us/</a:t>
            </a:r>
          </a:p>
        </p:txBody>
      </p:sp>
      <p:pic>
        <p:nvPicPr>
          <p:cNvPr id="7" name="Picture 6">
            <a:extLst>
              <a:ext uri="{FF2B5EF4-FFF2-40B4-BE49-F238E27FC236}">
                <a16:creationId xmlns:a16="http://schemas.microsoft.com/office/drawing/2014/main" id="{2E8737FA-D8B7-35AE-B855-170FB7446FFD}"/>
              </a:ext>
            </a:extLst>
          </p:cNvPr>
          <p:cNvPicPr>
            <a:picLocks noChangeAspect="1"/>
          </p:cNvPicPr>
          <p:nvPr/>
        </p:nvPicPr>
        <p:blipFill>
          <a:blip r:embed="rId4"/>
          <a:stretch>
            <a:fillRect/>
          </a:stretch>
        </p:blipFill>
        <p:spPr>
          <a:xfrm>
            <a:off x="7006708" y="1803537"/>
            <a:ext cx="2271273" cy="4352921"/>
          </a:xfrm>
          <a:prstGeom prst="rect">
            <a:avLst/>
          </a:prstGeom>
        </p:spPr>
      </p:pic>
      <p:sp>
        <p:nvSpPr>
          <p:cNvPr id="8" name="TextBox 7">
            <a:extLst>
              <a:ext uri="{FF2B5EF4-FFF2-40B4-BE49-F238E27FC236}">
                <a16:creationId xmlns:a16="http://schemas.microsoft.com/office/drawing/2014/main" id="{39EBBBB1-F736-00EE-FE02-957AFEF56581}"/>
              </a:ext>
            </a:extLst>
          </p:cNvPr>
          <p:cNvSpPr txBox="1"/>
          <p:nvPr/>
        </p:nvSpPr>
        <p:spPr>
          <a:xfrm>
            <a:off x="7006708" y="1434205"/>
            <a:ext cx="1923604" cy="369332"/>
          </a:xfrm>
          <a:prstGeom prst="rect">
            <a:avLst/>
          </a:prstGeom>
          <a:noFill/>
        </p:spPr>
        <p:txBody>
          <a:bodyPr wrap="none" rtlCol="0">
            <a:spAutoFit/>
          </a:bodyPr>
          <a:lstStyle/>
          <a:p>
            <a:r>
              <a:rPr lang="en-US" dirty="0"/>
              <a:t>IBU By Beer Type</a:t>
            </a:r>
          </a:p>
        </p:txBody>
      </p:sp>
      <p:sp>
        <p:nvSpPr>
          <p:cNvPr id="10" name="TextBox 9">
            <a:extLst>
              <a:ext uri="{FF2B5EF4-FFF2-40B4-BE49-F238E27FC236}">
                <a16:creationId xmlns:a16="http://schemas.microsoft.com/office/drawing/2014/main" id="{AFFBE6FF-AA86-2D70-94BA-A393BC93808A}"/>
              </a:ext>
            </a:extLst>
          </p:cNvPr>
          <p:cNvSpPr txBox="1"/>
          <p:nvPr/>
        </p:nvSpPr>
        <p:spPr>
          <a:xfrm>
            <a:off x="5871575" y="6159682"/>
            <a:ext cx="3293301" cy="246221"/>
          </a:xfrm>
          <a:prstGeom prst="rect">
            <a:avLst/>
          </a:prstGeom>
          <a:noFill/>
        </p:spPr>
        <p:txBody>
          <a:bodyPr wrap="square">
            <a:spAutoFit/>
          </a:bodyPr>
          <a:lstStyle/>
          <a:p>
            <a:r>
              <a:rPr lang="en-US" sz="1000" i="1" dirty="0"/>
              <a:t>https://www.firestonebeer.com/what-really-is-ibu/</a:t>
            </a:r>
          </a:p>
        </p:txBody>
      </p:sp>
    </p:spTree>
    <p:extLst>
      <p:ext uri="{BB962C8B-B14F-4D97-AF65-F5344CB8AC3E}">
        <p14:creationId xmlns:p14="http://schemas.microsoft.com/office/powerpoint/2010/main" val="411104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E9E2-4419-7760-CBB1-14920258CE7A}"/>
              </a:ext>
            </a:extLst>
          </p:cNvPr>
          <p:cNvSpPr>
            <a:spLocks noGrp="1"/>
          </p:cNvSpPr>
          <p:nvPr>
            <p:ph type="title"/>
          </p:nvPr>
        </p:nvSpPr>
        <p:spPr>
          <a:xfrm>
            <a:off x="0" y="417377"/>
            <a:ext cx="11026588" cy="649424"/>
          </a:xfrm>
        </p:spPr>
        <p:txBody>
          <a:bodyPr>
            <a:normAutofit fontScale="90000"/>
          </a:bodyPr>
          <a:lstStyle/>
          <a:p>
            <a:r>
              <a:rPr lang="en-US" dirty="0"/>
              <a:t>Summary Statistics and Distribution by ABV</a:t>
            </a:r>
          </a:p>
        </p:txBody>
      </p:sp>
      <p:pic>
        <p:nvPicPr>
          <p:cNvPr id="4" name="Content Placeholder 3">
            <a:extLst>
              <a:ext uri="{FF2B5EF4-FFF2-40B4-BE49-F238E27FC236}">
                <a16:creationId xmlns:a16="http://schemas.microsoft.com/office/drawing/2014/main" id="{B9430E07-8112-7D7A-AB90-EC0E798EDDC5}"/>
              </a:ext>
            </a:extLst>
          </p:cNvPr>
          <p:cNvPicPr>
            <a:picLocks noGrp="1" noChangeAspect="1"/>
          </p:cNvPicPr>
          <p:nvPr>
            <p:ph idx="1"/>
          </p:nvPr>
        </p:nvPicPr>
        <p:blipFill>
          <a:blip r:embed="rId3"/>
          <a:stretch>
            <a:fillRect/>
          </a:stretch>
        </p:blipFill>
        <p:spPr>
          <a:xfrm>
            <a:off x="434477" y="1841500"/>
            <a:ext cx="6952458" cy="3501465"/>
          </a:xfrm>
          <a:prstGeom prst="rect">
            <a:avLst/>
          </a:prstGeom>
        </p:spPr>
      </p:pic>
      <p:sp>
        <p:nvSpPr>
          <p:cNvPr id="5" name="Title 1">
            <a:extLst>
              <a:ext uri="{FF2B5EF4-FFF2-40B4-BE49-F238E27FC236}">
                <a16:creationId xmlns:a16="http://schemas.microsoft.com/office/drawing/2014/main" id="{89ED4235-B50D-F4AE-4428-29A9C7589927}"/>
              </a:ext>
            </a:extLst>
          </p:cNvPr>
          <p:cNvSpPr txBox="1">
            <a:spLocks/>
          </p:cNvSpPr>
          <p:nvPr/>
        </p:nvSpPr>
        <p:spPr>
          <a:xfrm>
            <a:off x="6942267" y="1098386"/>
            <a:ext cx="3281003" cy="1478570"/>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a:lstStyle>
          <a:p>
            <a:r>
              <a:rPr lang="en-US" sz="2800" dirty="0">
                <a:solidFill>
                  <a:schemeClr val="tx1"/>
                </a:solidFill>
              </a:rPr>
              <a:t>Comments on summary statistics and distribution Alcohol by volume for beers – not grouped</a:t>
            </a:r>
          </a:p>
        </p:txBody>
      </p:sp>
      <p:sp>
        <p:nvSpPr>
          <p:cNvPr id="6" name="Content Placeholder 8">
            <a:extLst>
              <a:ext uri="{FF2B5EF4-FFF2-40B4-BE49-F238E27FC236}">
                <a16:creationId xmlns:a16="http://schemas.microsoft.com/office/drawing/2014/main" id="{1C452A71-A756-7C92-B51D-372A9A503EEF}"/>
              </a:ext>
            </a:extLst>
          </p:cNvPr>
          <p:cNvSpPr txBox="1">
            <a:spLocks/>
          </p:cNvSpPr>
          <p:nvPr/>
        </p:nvSpPr>
        <p:spPr>
          <a:xfrm>
            <a:off x="7256111" y="2799947"/>
            <a:ext cx="3281004" cy="1958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MIN: 		0.10%</a:t>
            </a:r>
          </a:p>
          <a:p>
            <a:r>
              <a:rPr lang="en-US" sz="1800"/>
              <a:t>MAX:		12.8%</a:t>
            </a:r>
          </a:p>
          <a:p>
            <a:r>
              <a:rPr lang="en-US" sz="1800"/>
              <a:t>MEAN:		5.977%</a:t>
            </a:r>
          </a:p>
          <a:p>
            <a:r>
              <a:rPr lang="en-US" sz="1800"/>
              <a:t>MEDIAN: 	5.7%</a:t>
            </a:r>
            <a:endParaRPr lang="en-US" sz="1800" dirty="0"/>
          </a:p>
        </p:txBody>
      </p:sp>
    </p:spTree>
    <p:extLst>
      <p:ext uri="{BB962C8B-B14F-4D97-AF65-F5344CB8AC3E}">
        <p14:creationId xmlns:p14="http://schemas.microsoft.com/office/powerpoint/2010/main" val="2666909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A368-61B9-0A05-4C6C-A7D60E8A7038}"/>
              </a:ext>
            </a:extLst>
          </p:cNvPr>
          <p:cNvSpPr>
            <a:spLocks noGrp="1"/>
          </p:cNvSpPr>
          <p:nvPr>
            <p:ph type="title"/>
          </p:nvPr>
        </p:nvSpPr>
        <p:spPr/>
        <p:txBody>
          <a:bodyPr/>
          <a:lstStyle/>
          <a:p>
            <a:r>
              <a:rPr lang="en-US" dirty="0"/>
              <a:t>Relationship between ABV &amp; IBU</a:t>
            </a:r>
          </a:p>
        </p:txBody>
      </p:sp>
      <p:sp>
        <p:nvSpPr>
          <p:cNvPr id="5" name="Content Placeholder 4">
            <a:extLst>
              <a:ext uri="{FF2B5EF4-FFF2-40B4-BE49-F238E27FC236}">
                <a16:creationId xmlns:a16="http://schemas.microsoft.com/office/drawing/2014/main" id="{A3318C23-4B83-A2AA-23F3-993D636745E4}"/>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2135E12C-8D30-346D-0FE4-445E64A78799}"/>
              </a:ext>
            </a:extLst>
          </p:cNvPr>
          <p:cNvPicPr>
            <a:picLocks noChangeAspect="1"/>
          </p:cNvPicPr>
          <p:nvPr/>
        </p:nvPicPr>
        <p:blipFill>
          <a:blip r:embed="rId3"/>
          <a:stretch>
            <a:fillRect/>
          </a:stretch>
        </p:blipFill>
        <p:spPr>
          <a:xfrm>
            <a:off x="316072" y="1403539"/>
            <a:ext cx="11115041" cy="4712035"/>
          </a:xfrm>
          <a:prstGeom prst="rect">
            <a:avLst/>
          </a:prstGeom>
        </p:spPr>
      </p:pic>
    </p:spTree>
    <p:extLst>
      <p:ext uri="{BB962C8B-B14F-4D97-AF65-F5344CB8AC3E}">
        <p14:creationId xmlns:p14="http://schemas.microsoft.com/office/powerpoint/2010/main" val="319251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B335-BBBC-B748-48F8-5FA15D004051}"/>
              </a:ext>
            </a:extLst>
          </p:cNvPr>
          <p:cNvSpPr>
            <a:spLocks noGrp="1"/>
          </p:cNvSpPr>
          <p:nvPr>
            <p:ph type="title"/>
          </p:nvPr>
        </p:nvSpPr>
        <p:spPr>
          <a:xfrm>
            <a:off x="404943" y="417377"/>
            <a:ext cx="10047352" cy="731916"/>
          </a:xfrm>
        </p:spPr>
        <p:txBody>
          <a:bodyPr>
            <a:normAutofit/>
          </a:bodyPr>
          <a:lstStyle/>
          <a:p>
            <a:r>
              <a:rPr lang="en-US" sz="4000" dirty="0"/>
              <a:t>Difference between ABV/IBU – IPA &amp; ALE</a:t>
            </a:r>
          </a:p>
        </p:txBody>
      </p:sp>
      <p:sp>
        <p:nvSpPr>
          <p:cNvPr id="3" name="Content Placeholder 2">
            <a:extLst>
              <a:ext uri="{FF2B5EF4-FFF2-40B4-BE49-F238E27FC236}">
                <a16:creationId xmlns:a16="http://schemas.microsoft.com/office/drawing/2014/main" id="{9EA971A8-7A5D-A46A-5E7F-FB79455C7D1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C9D7552-03DA-AAEC-8F0B-C43BC44BCB3E}"/>
              </a:ext>
            </a:extLst>
          </p:cNvPr>
          <p:cNvPicPr>
            <a:picLocks noChangeAspect="1"/>
          </p:cNvPicPr>
          <p:nvPr/>
        </p:nvPicPr>
        <p:blipFill>
          <a:blip r:embed="rId3"/>
          <a:stretch>
            <a:fillRect/>
          </a:stretch>
        </p:blipFill>
        <p:spPr>
          <a:xfrm>
            <a:off x="404943" y="1362269"/>
            <a:ext cx="11268931" cy="4777274"/>
          </a:xfrm>
          <a:prstGeom prst="rect">
            <a:avLst/>
          </a:prstGeom>
        </p:spPr>
      </p:pic>
    </p:spTree>
    <p:extLst>
      <p:ext uri="{BB962C8B-B14F-4D97-AF65-F5344CB8AC3E}">
        <p14:creationId xmlns:p14="http://schemas.microsoft.com/office/powerpoint/2010/main" val="192020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9CE4-B60E-BA7F-1967-9546FD509FAA}"/>
              </a:ext>
            </a:extLst>
          </p:cNvPr>
          <p:cNvSpPr>
            <a:spLocks noGrp="1"/>
          </p:cNvSpPr>
          <p:nvPr>
            <p:ph type="ctrTitle"/>
          </p:nvPr>
        </p:nvSpPr>
        <p:spPr>
          <a:xfrm>
            <a:off x="4009292" y="1028913"/>
            <a:ext cx="7664040" cy="2387600"/>
          </a:xfrm>
        </p:spPr>
        <p:txBody>
          <a:bodyPr anchor="b">
            <a:normAutofit/>
          </a:bodyPr>
          <a:lstStyle/>
          <a:p>
            <a:r>
              <a:rPr lang="en-US" dirty="0"/>
              <a:t>Let’s go one step further</a:t>
            </a:r>
          </a:p>
        </p:txBody>
      </p:sp>
      <p:sp>
        <p:nvSpPr>
          <p:cNvPr id="8" name="Subtitle 2">
            <a:extLst>
              <a:ext uri="{FF2B5EF4-FFF2-40B4-BE49-F238E27FC236}">
                <a16:creationId xmlns:a16="http://schemas.microsoft.com/office/drawing/2014/main" id="{94A7292B-DE9A-6CA5-C377-228BACDF4424}"/>
              </a:ext>
            </a:extLst>
          </p:cNvPr>
          <p:cNvSpPr>
            <a:spLocks noGrp="1"/>
          </p:cNvSpPr>
          <p:nvPr>
            <p:ph type="subTitle" idx="1"/>
          </p:nvPr>
        </p:nvSpPr>
        <p:spPr>
          <a:xfrm>
            <a:off x="4009292" y="3508588"/>
            <a:ext cx="7664040" cy="1655762"/>
          </a:xfrm>
        </p:spPr>
        <p:txBody>
          <a:bodyPr/>
          <a:lstStyle/>
          <a:p>
            <a:endParaRPr lang="en-US" dirty="0"/>
          </a:p>
          <a:p>
            <a:r>
              <a:rPr lang="en-US" dirty="0">
                <a:solidFill>
                  <a:schemeClr val="bg1"/>
                </a:solidFill>
              </a:rPr>
              <a:t>INSIGHTS AND RECOMMENDATIONS</a:t>
            </a:r>
          </a:p>
        </p:txBody>
      </p:sp>
    </p:spTree>
    <p:extLst>
      <p:ext uri="{BB962C8B-B14F-4D97-AF65-F5344CB8AC3E}">
        <p14:creationId xmlns:p14="http://schemas.microsoft.com/office/powerpoint/2010/main" val="343300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3682-38D8-6A1A-8F6C-B81D6B2DCDF6}"/>
              </a:ext>
            </a:extLst>
          </p:cNvPr>
          <p:cNvSpPr>
            <a:spLocks noGrp="1"/>
          </p:cNvSpPr>
          <p:nvPr>
            <p:ph type="title"/>
          </p:nvPr>
        </p:nvSpPr>
        <p:spPr/>
        <p:txBody>
          <a:bodyPr/>
          <a:lstStyle/>
          <a:p>
            <a:r>
              <a:rPr lang="en-US" dirty="0"/>
              <a:t>Bud today</a:t>
            </a:r>
          </a:p>
        </p:txBody>
      </p:sp>
      <p:sp>
        <p:nvSpPr>
          <p:cNvPr id="3" name="Content Placeholder 2">
            <a:extLst>
              <a:ext uri="{FF2B5EF4-FFF2-40B4-BE49-F238E27FC236}">
                <a16:creationId xmlns:a16="http://schemas.microsoft.com/office/drawing/2014/main" id="{E07343C3-B448-6CBA-80E1-9080BBBDFB63}"/>
              </a:ext>
            </a:extLst>
          </p:cNvPr>
          <p:cNvSpPr>
            <a:spLocks noGrp="1"/>
          </p:cNvSpPr>
          <p:nvPr>
            <p:ph idx="1"/>
          </p:nvPr>
        </p:nvSpPr>
        <p:spPr/>
        <p:txBody>
          <a:bodyPr/>
          <a:lstStyle/>
          <a:p>
            <a:r>
              <a:rPr lang="en-US" dirty="0"/>
              <a:t>Billions spent on successful advertising from the early 1800s.</a:t>
            </a:r>
          </a:p>
          <a:p>
            <a:pPr lvl="1"/>
            <a:r>
              <a:rPr lang="en-US" dirty="0"/>
              <a:t>Budweiser Clydesdales</a:t>
            </a:r>
          </a:p>
          <a:p>
            <a:pPr lvl="1"/>
            <a:r>
              <a:rPr lang="en-US" dirty="0"/>
              <a:t>Spuds </a:t>
            </a:r>
            <a:r>
              <a:rPr lang="en-US" dirty="0" err="1"/>
              <a:t>Mackensie</a:t>
            </a:r>
            <a:endParaRPr lang="en-US" dirty="0"/>
          </a:p>
          <a:p>
            <a:pPr lvl="1"/>
            <a:r>
              <a:rPr lang="en-US" dirty="0"/>
              <a:t>WASSSUUPPPPP!?!?!?!</a:t>
            </a:r>
          </a:p>
          <a:p>
            <a:r>
              <a:rPr lang="en-US" dirty="0"/>
              <a:t>Joe “Six Pack” is your hero!  </a:t>
            </a:r>
          </a:p>
          <a:p>
            <a:r>
              <a:rPr lang="en-US" dirty="0"/>
              <a:t>Does Bud want to dilute the Bud brand with a “Bud IPA” or “Bud Pale Ale”</a:t>
            </a:r>
          </a:p>
          <a:p>
            <a:r>
              <a:rPr lang="en-US" dirty="0"/>
              <a:t>This could potentially irritate Joe “Six-Pack”</a:t>
            </a:r>
          </a:p>
        </p:txBody>
      </p:sp>
    </p:spTree>
    <p:extLst>
      <p:ext uri="{BB962C8B-B14F-4D97-AF65-F5344CB8AC3E}">
        <p14:creationId xmlns:p14="http://schemas.microsoft.com/office/powerpoint/2010/main" val="98643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12BFCB-4217-FB14-57EE-0839460EDCA0}"/>
              </a:ext>
            </a:extLst>
          </p:cNvPr>
          <p:cNvPicPr>
            <a:picLocks noGrp="1" noChangeAspect="1"/>
          </p:cNvPicPr>
          <p:nvPr>
            <p:ph idx="1"/>
          </p:nvPr>
        </p:nvPicPr>
        <p:blipFill>
          <a:blip r:embed="rId3"/>
          <a:stretch>
            <a:fillRect/>
          </a:stretch>
        </p:blipFill>
        <p:spPr>
          <a:xfrm rot="20644969">
            <a:off x="241174" y="1887409"/>
            <a:ext cx="6144755" cy="1166329"/>
          </a:xfrm>
        </p:spPr>
      </p:pic>
      <p:sp>
        <p:nvSpPr>
          <p:cNvPr id="2" name="Title 1">
            <a:extLst>
              <a:ext uri="{FF2B5EF4-FFF2-40B4-BE49-F238E27FC236}">
                <a16:creationId xmlns:a16="http://schemas.microsoft.com/office/drawing/2014/main" id="{AD6BA6F0-8B17-6F43-6986-85EFDC745FE8}"/>
              </a:ext>
            </a:extLst>
          </p:cNvPr>
          <p:cNvSpPr>
            <a:spLocks noGrp="1"/>
          </p:cNvSpPr>
          <p:nvPr>
            <p:ph type="title"/>
          </p:nvPr>
        </p:nvSpPr>
        <p:spPr>
          <a:xfrm>
            <a:off x="404943" y="417377"/>
            <a:ext cx="10047352" cy="899696"/>
          </a:xfrm>
        </p:spPr>
        <p:txBody>
          <a:bodyPr/>
          <a:lstStyle/>
          <a:p>
            <a:r>
              <a:rPr lang="en-US" dirty="0"/>
              <a:t>Market Research Shows:</a:t>
            </a:r>
          </a:p>
        </p:txBody>
      </p:sp>
      <p:pic>
        <p:nvPicPr>
          <p:cNvPr id="7" name="Picture 6">
            <a:extLst>
              <a:ext uri="{FF2B5EF4-FFF2-40B4-BE49-F238E27FC236}">
                <a16:creationId xmlns:a16="http://schemas.microsoft.com/office/drawing/2014/main" id="{F4C3353C-42D8-B034-96E4-14F696A2D5DB}"/>
              </a:ext>
            </a:extLst>
          </p:cNvPr>
          <p:cNvPicPr>
            <a:picLocks noChangeAspect="1"/>
          </p:cNvPicPr>
          <p:nvPr/>
        </p:nvPicPr>
        <p:blipFill>
          <a:blip r:embed="rId4"/>
          <a:stretch>
            <a:fillRect/>
          </a:stretch>
        </p:blipFill>
        <p:spPr>
          <a:xfrm rot="1195187">
            <a:off x="6530509" y="2034071"/>
            <a:ext cx="5186147" cy="2532665"/>
          </a:xfrm>
          <a:prstGeom prst="rect">
            <a:avLst/>
          </a:prstGeom>
        </p:spPr>
      </p:pic>
      <p:pic>
        <p:nvPicPr>
          <p:cNvPr id="9" name="Picture 8">
            <a:extLst>
              <a:ext uri="{FF2B5EF4-FFF2-40B4-BE49-F238E27FC236}">
                <a16:creationId xmlns:a16="http://schemas.microsoft.com/office/drawing/2014/main" id="{F49194E9-9D4D-8D88-BB0B-CFE584CE7DD0}"/>
              </a:ext>
            </a:extLst>
          </p:cNvPr>
          <p:cNvPicPr>
            <a:picLocks noChangeAspect="1"/>
          </p:cNvPicPr>
          <p:nvPr/>
        </p:nvPicPr>
        <p:blipFill>
          <a:blip r:embed="rId5"/>
          <a:stretch>
            <a:fillRect/>
          </a:stretch>
        </p:blipFill>
        <p:spPr>
          <a:xfrm rot="1719839">
            <a:off x="3135860" y="4091174"/>
            <a:ext cx="4585517" cy="865192"/>
          </a:xfrm>
          <a:prstGeom prst="rect">
            <a:avLst/>
          </a:prstGeom>
        </p:spPr>
      </p:pic>
      <p:pic>
        <p:nvPicPr>
          <p:cNvPr id="11" name="Picture 10">
            <a:extLst>
              <a:ext uri="{FF2B5EF4-FFF2-40B4-BE49-F238E27FC236}">
                <a16:creationId xmlns:a16="http://schemas.microsoft.com/office/drawing/2014/main" id="{72CAFF88-B8DA-A66A-3B9E-4C9057499B4D}"/>
              </a:ext>
            </a:extLst>
          </p:cNvPr>
          <p:cNvPicPr>
            <a:picLocks noChangeAspect="1"/>
          </p:cNvPicPr>
          <p:nvPr/>
        </p:nvPicPr>
        <p:blipFill>
          <a:blip r:embed="rId6"/>
          <a:stretch>
            <a:fillRect/>
          </a:stretch>
        </p:blipFill>
        <p:spPr>
          <a:xfrm rot="20951089">
            <a:off x="738875" y="4660140"/>
            <a:ext cx="3450569" cy="1698467"/>
          </a:xfrm>
          <a:prstGeom prst="rect">
            <a:avLst/>
          </a:prstGeom>
        </p:spPr>
      </p:pic>
      <p:sp>
        <p:nvSpPr>
          <p:cNvPr id="3" name="TextBox 2">
            <a:extLst>
              <a:ext uri="{FF2B5EF4-FFF2-40B4-BE49-F238E27FC236}">
                <a16:creationId xmlns:a16="http://schemas.microsoft.com/office/drawing/2014/main" id="{7FCCCCAF-0756-4053-B054-2B84387314D8}"/>
              </a:ext>
            </a:extLst>
          </p:cNvPr>
          <p:cNvSpPr txBox="1"/>
          <p:nvPr/>
        </p:nvSpPr>
        <p:spPr>
          <a:xfrm>
            <a:off x="3638932" y="6242186"/>
            <a:ext cx="5449077" cy="338554"/>
          </a:xfrm>
          <a:prstGeom prst="rect">
            <a:avLst/>
          </a:prstGeom>
          <a:noFill/>
        </p:spPr>
        <p:txBody>
          <a:bodyPr wrap="square" rtlCol="0">
            <a:spAutoFit/>
          </a:bodyPr>
          <a:lstStyle/>
          <a:p>
            <a:r>
              <a:rPr lang="en-US" sz="1600" dirty="0"/>
              <a:t>Beer Advocate: “Putting the beer into geeks since 1996”</a:t>
            </a:r>
          </a:p>
        </p:txBody>
      </p:sp>
    </p:spTree>
    <p:extLst>
      <p:ext uri="{BB962C8B-B14F-4D97-AF65-F5344CB8AC3E}">
        <p14:creationId xmlns:p14="http://schemas.microsoft.com/office/powerpoint/2010/main" val="2757184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63F2-F3C9-A2B5-67CD-71FEBBCEDC5C}"/>
              </a:ext>
            </a:extLst>
          </p:cNvPr>
          <p:cNvSpPr>
            <a:spLocks noGrp="1"/>
          </p:cNvSpPr>
          <p:nvPr>
            <p:ph type="title"/>
          </p:nvPr>
        </p:nvSpPr>
        <p:spPr/>
        <p:txBody>
          <a:bodyPr/>
          <a:lstStyle/>
          <a:p>
            <a:r>
              <a:rPr lang="en-US" dirty="0"/>
              <a:t>Further Market Research</a:t>
            </a:r>
          </a:p>
        </p:txBody>
      </p:sp>
      <p:sp>
        <p:nvSpPr>
          <p:cNvPr id="3" name="Content Placeholder 2">
            <a:extLst>
              <a:ext uri="{FF2B5EF4-FFF2-40B4-BE49-F238E27FC236}">
                <a16:creationId xmlns:a16="http://schemas.microsoft.com/office/drawing/2014/main" id="{0EE01D95-29E8-7DFC-4BA3-A54C3BD9DF64}"/>
              </a:ext>
            </a:extLst>
          </p:cNvPr>
          <p:cNvSpPr>
            <a:spLocks noGrp="1"/>
          </p:cNvSpPr>
          <p:nvPr>
            <p:ph idx="1"/>
          </p:nvPr>
        </p:nvSpPr>
        <p:spPr>
          <a:xfrm>
            <a:off x="693330" y="1832532"/>
            <a:ext cx="9470577" cy="4387352"/>
          </a:xfrm>
        </p:spPr>
        <p:txBody>
          <a:bodyPr/>
          <a:lstStyle/>
          <a:p>
            <a:r>
              <a:rPr lang="en-US" dirty="0"/>
              <a:t>Beer drinkers want more alcohol per beer</a:t>
            </a:r>
          </a:p>
          <a:p>
            <a:endParaRPr lang="en-US" sz="1000" dirty="0"/>
          </a:p>
          <a:p>
            <a:r>
              <a:rPr lang="en-US" dirty="0"/>
              <a:t>“I can drink two and get the same effect as 4 regular beers and have some left over for later.”</a:t>
            </a:r>
          </a:p>
          <a:p>
            <a:endParaRPr lang="en-US" sz="1000" dirty="0"/>
          </a:p>
          <a:p>
            <a:r>
              <a:rPr lang="en-US" dirty="0"/>
              <a:t>Craft beers garner a premium price</a:t>
            </a:r>
          </a:p>
          <a:p>
            <a:endParaRPr lang="en-US" sz="1000" dirty="0"/>
          </a:p>
          <a:p>
            <a:r>
              <a:rPr lang="en-US" dirty="0"/>
              <a:t>Also have higher ABV/IBU</a:t>
            </a:r>
          </a:p>
          <a:p>
            <a:endParaRPr lang="en-US" sz="1000" dirty="0"/>
          </a:p>
          <a:p>
            <a:r>
              <a:rPr lang="en-US" dirty="0"/>
              <a:t>Premium Beer for a Premium Price!</a:t>
            </a:r>
          </a:p>
        </p:txBody>
      </p:sp>
    </p:spTree>
    <p:extLst>
      <p:ext uri="{BB962C8B-B14F-4D97-AF65-F5344CB8AC3E}">
        <p14:creationId xmlns:p14="http://schemas.microsoft.com/office/powerpoint/2010/main" val="416701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1006-4858-BEAA-90ED-74A5A7CDDEB3}"/>
              </a:ext>
            </a:extLst>
          </p:cNvPr>
          <p:cNvSpPr>
            <a:spLocks noGrp="1"/>
          </p:cNvSpPr>
          <p:nvPr>
            <p:ph type="title"/>
          </p:nvPr>
        </p:nvSpPr>
        <p:spPr/>
        <p:txBody>
          <a:bodyPr/>
          <a:lstStyle/>
          <a:p>
            <a:r>
              <a:rPr lang="en-US" dirty="0"/>
              <a:t>Beer Advocate Top 250</a:t>
            </a:r>
          </a:p>
        </p:txBody>
      </p:sp>
      <p:pic>
        <p:nvPicPr>
          <p:cNvPr id="5" name="Content Placeholder 4">
            <a:extLst>
              <a:ext uri="{FF2B5EF4-FFF2-40B4-BE49-F238E27FC236}">
                <a16:creationId xmlns:a16="http://schemas.microsoft.com/office/drawing/2014/main" id="{02F30061-CD38-BE84-9CDA-745B5F146F36}"/>
              </a:ext>
            </a:extLst>
          </p:cNvPr>
          <p:cNvPicPr>
            <a:picLocks noGrp="1" noChangeAspect="1"/>
          </p:cNvPicPr>
          <p:nvPr>
            <p:ph idx="1"/>
          </p:nvPr>
        </p:nvPicPr>
        <p:blipFill>
          <a:blip r:embed="rId3"/>
          <a:stretch>
            <a:fillRect/>
          </a:stretch>
        </p:blipFill>
        <p:spPr>
          <a:xfrm>
            <a:off x="2584581" y="1642178"/>
            <a:ext cx="4991876" cy="4218856"/>
          </a:xfrm>
          <a:prstGeom prst="rect">
            <a:avLst/>
          </a:prstGeom>
        </p:spPr>
      </p:pic>
      <p:sp>
        <p:nvSpPr>
          <p:cNvPr id="6" name="TextBox 5">
            <a:extLst>
              <a:ext uri="{FF2B5EF4-FFF2-40B4-BE49-F238E27FC236}">
                <a16:creationId xmlns:a16="http://schemas.microsoft.com/office/drawing/2014/main" id="{612293AE-B68E-F88C-969A-F1F5C61839BD}"/>
              </a:ext>
            </a:extLst>
          </p:cNvPr>
          <p:cNvSpPr txBox="1"/>
          <p:nvPr/>
        </p:nvSpPr>
        <p:spPr>
          <a:xfrm>
            <a:off x="1845578" y="6082018"/>
            <a:ext cx="6845416" cy="276999"/>
          </a:xfrm>
          <a:prstGeom prst="rect">
            <a:avLst/>
          </a:prstGeom>
          <a:noFill/>
        </p:spPr>
        <p:txBody>
          <a:bodyPr wrap="square" rtlCol="0">
            <a:spAutoFit/>
          </a:bodyPr>
          <a:lstStyle/>
          <a:p>
            <a:r>
              <a:rPr lang="en-US" sz="1200" dirty="0"/>
              <a:t>Source: </a:t>
            </a:r>
            <a:r>
              <a:rPr lang="en-US" sz="1200" dirty="0">
                <a:hlinkClick r:id="rId4"/>
              </a:rPr>
              <a:t>https://www.kaggle.com/datasets/bengosha/beer-advocate-top-250-beers</a:t>
            </a:r>
            <a:endParaRPr lang="en-US" sz="1200" dirty="0"/>
          </a:p>
        </p:txBody>
      </p:sp>
    </p:spTree>
    <p:extLst>
      <p:ext uri="{BB962C8B-B14F-4D97-AF65-F5344CB8AC3E}">
        <p14:creationId xmlns:p14="http://schemas.microsoft.com/office/powerpoint/2010/main" val="2179938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9FE3-090A-BE4D-CBB6-3063629EADBA}"/>
              </a:ext>
            </a:extLst>
          </p:cNvPr>
          <p:cNvSpPr>
            <a:spLocks noGrp="1"/>
          </p:cNvSpPr>
          <p:nvPr>
            <p:ph type="title"/>
          </p:nvPr>
        </p:nvSpPr>
        <p:spPr>
          <a:xfrm>
            <a:off x="404943" y="417377"/>
            <a:ext cx="10047352" cy="711628"/>
          </a:xfrm>
        </p:spPr>
        <p:txBody>
          <a:bodyPr/>
          <a:lstStyle/>
          <a:p>
            <a:r>
              <a:rPr lang="en-US" dirty="0"/>
              <a:t>Economic Impact – Craft Beers</a:t>
            </a:r>
          </a:p>
        </p:txBody>
      </p:sp>
      <p:pic>
        <p:nvPicPr>
          <p:cNvPr id="4" name="Content Placeholder 3">
            <a:extLst>
              <a:ext uri="{FF2B5EF4-FFF2-40B4-BE49-F238E27FC236}">
                <a16:creationId xmlns:a16="http://schemas.microsoft.com/office/drawing/2014/main" id="{8A694AF7-E160-CBE5-B28B-F59EA9D48803}"/>
              </a:ext>
            </a:extLst>
          </p:cNvPr>
          <p:cNvPicPr>
            <a:picLocks noGrp="1" noChangeAspect="1"/>
          </p:cNvPicPr>
          <p:nvPr>
            <p:ph idx="1"/>
          </p:nvPr>
        </p:nvPicPr>
        <p:blipFill>
          <a:blip r:embed="rId3"/>
          <a:stretch>
            <a:fillRect/>
          </a:stretch>
        </p:blipFill>
        <p:spPr>
          <a:xfrm>
            <a:off x="2071395" y="1129005"/>
            <a:ext cx="6391470" cy="5085037"/>
          </a:xfrm>
          <a:prstGeom prst="rect">
            <a:avLst/>
          </a:prstGeom>
        </p:spPr>
      </p:pic>
      <p:sp>
        <p:nvSpPr>
          <p:cNvPr id="5" name="TextBox 4">
            <a:extLst>
              <a:ext uri="{FF2B5EF4-FFF2-40B4-BE49-F238E27FC236}">
                <a16:creationId xmlns:a16="http://schemas.microsoft.com/office/drawing/2014/main" id="{0435225A-7F9D-72E5-934E-43A9EC253AF2}"/>
              </a:ext>
            </a:extLst>
          </p:cNvPr>
          <p:cNvSpPr txBox="1"/>
          <p:nvPr/>
        </p:nvSpPr>
        <p:spPr>
          <a:xfrm>
            <a:off x="1739704" y="6344816"/>
            <a:ext cx="7227014" cy="276999"/>
          </a:xfrm>
          <a:prstGeom prst="rect">
            <a:avLst/>
          </a:prstGeom>
          <a:noFill/>
        </p:spPr>
        <p:txBody>
          <a:bodyPr wrap="square" rtlCol="0">
            <a:spAutoFit/>
          </a:bodyPr>
          <a:lstStyle/>
          <a:p>
            <a:r>
              <a:rPr lang="en-US" sz="1200" dirty="0"/>
              <a:t>Source: </a:t>
            </a:r>
            <a:r>
              <a:rPr lang="en-US" sz="1200" dirty="0">
                <a:hlinkClick r:id="rId4"/>
              </a:rPr>
              <a:t>https://www.brewersassociation.org/statistics-and-data/economic-impact-data/</a:t>
            </a:r>
            <a:endParaRPr lang="en-US" sz="1200" dirty="0"/>
          </a:p>
        </p:txBody>
      </p:sp>
    </p:spTree>
    <p:extLst>
      <p:ext uri="{BB962C8B-B14F-4D97-AF65-F5344CB8AC3E}">
        <p14:creationId xmlns:p14="http://schemas.microsoft.com/office/powerpoint/2010/main" val="98205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7E21-907F-7002-9450-8F35CF39986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7146373-98AD-3C0E-F481-EC4DB9101082}"/>
              </a:ext>
            </a:extLst>
          </p:cNvPr>
          <p:cNvSpPr>
            <a:spLocks noGrp="1"/>
          </p:cNvSpPr>
          <p:nvPr>
            <p:ph idx="1"/>
          </p:nvPr>
        </p:nvSpPr>
        <p:spPr/>
        <p:txBody>
          <a:bodyPr/>
          <a:lstStyle/>
          <a:p>
            <a:r>
              <a:rPr lang="en-US" dirty="0"/>
              <a:t>Go through questions posed by Budweiser</a:t>
            </a:r>
          </a:p>
          <a:p>
            <a:endParaRPr lang="en-US" dirty="0"/>
          </a:p>
          <a:p>
            <a:r>
              <a:rPr lang="en-US" dirty="0"/>
              <a:t>Summarize insights from the data</a:t>
            </a:r>
          </a:p>
          <a:p>
            <a:endParaRPr lang="en-US" dirty="0"/>
          </a:p>
          <a:p>
            <a:r>
              <a:rPr lang="en-US" dirty="0"/>
              <a:t>Recommendations</a:t>
            </a:r>
          </a:p>
        </p:txBody>
      </p:sp>
    </p:spTree>
    <p:extLst>
      <p:ext uri="{BB962C8B-B14F-4D97-AF65-F5344CB8AC3E}">
        <p14:creationId xmlns:p14="http://schemas.microsoft.com/office/powerpoint/2010/main" val="1619918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9FE3-090A-BE4D-CBB6-3063629EADBA}"/>
              </a:ext>
            </a:extLst>
          </p:cNvPr>
          <p:cNvSpPr>
            <a:spLocks noGrp="1"/>
          </p:cNvSpPr>
          <p:nvPr>
            <p:ph type="title"/>
          </p:nvPr>
        </p:nvSpPr>
        <p:spPr>
          <a:xfrm>
            <a:off x="404943" y="417377"/>
            <a:ext cx="10047352" cy="711628"/>
          </a:xfrm>
        </p:spPr>
        <p:txBody>
          <a:bodyPr/>
          <a:lstStyle/>
          <a:p>
            <a:r>
              <a:rPr lang="en-US" dirty="0"/>
              <a:t>Economic Impact – Craft Beers</a:t>
            </a:r>
          </a:p>
        </p:txBody>
      </p:sp>
      <p:pic>
        <p:nvPicPr>
          <p:cNvPr id="4" name="Content Placeholder 3">
            <a:extLst>
              <a:ext uri="{FF2B5EF4-FFF2-40B4-BE49-F238E27FC236}">
                <a16:creationId xmlns:a16="http://schemas.microsoft.com/office/drawing/2014/main" id="{8A694AF7-E160-CBE5-B28B-F59EA9D48803}"/>
              </a:ext>
            </a:extLst>
          </p:cNvPr>
          <p:cNvPicPr>
            <a:picLocks noGrp="1" noChangeAspect="1"/>
          </p:cNvPicPr>
          <p:nvPr>
            <p:ph idx="1"/>
          </p:nvPr>
        </p:nvPicPr>
        <p:blipFill>
          <a:blip r:embed="rId3"/>
          <a:stretch>
            <a:fillRect/>
          </a:stretch>
        </p:blipFill>
        <p:spPr>
          <a:xfrm>
            <a:off x="89650" y="1194393"/>
            <a:ext cx="4455459" cy="3544752"/>
          </a:xfrm>
          <a:prstGeom prst="rect">
            <a:avLst/>
          </a:prstGeom>
        </p:spPr>
      </p:pic>
      <p:sp>
        <p:nvSpPr>
          <p:cNvPr id="5" name="TextBox 4">
            <a:extLst>
              <a:ext uri="{FF2B5EF4-FFF2-40B4-BE49-F238E27FC236}">
                <a16:creationId xmlns:a16="http://schemas.microsoft.com/office/drawing/2014/main" id="{0435225A-7F9D-72E5-934E-43A9EC253AF2}"/>
              </a:ext>
            </a:extLst>
          </p:cNvPr>
          <p:cNvSpPr txBox="1"/>
          <p:nvPr/>
        </p:nvSpPr>
        <p:spPr>
          <a:xfrm>
            <a:off x="1739704" y="6344816"/>
            <a:ext cx="7227014" cy="276999"/>
          </a:xfrm>
          <a:prstGeom prst="rect">
            <a:avLst/>
          </a:prstGeom>
          <a:noFill/>
        </p:spPr>
        <p:txBody>
          <a:bodyPr wrap="square" rtlCol="0">
            <a:spAutoFit/>
          </a:bodyPr>
          <a:lstStyle/>
          <a:p>
            <a:r>
              <a:rPr lang="en-US" sz="1200" dirty="0"/>
              <a:t>Source: </a:t>
            </a:r>
            <a:r>
              <a:rPr lang="en-US" sz="1200" dirty="0">
                <a:hlinkClick r:id="rId4"/>
              </a:rPr>
              <a:t>https://www.brewersassociation.org/statistics-and-data/economic-impact-data/</a:t>
            </a:r>
            <a:endParaRPr lang="en-US" sz="1200" dirty="0"/>
          </a:p>
        </p:txBody>
      </p:sp>
      <p:pic>
        <p:nvPicPr>
          <p:cNvPr id="3" name="Picture 2">
            <a:extLst>
              <a:ext uri="{FF2B5EF4-FFF2-40B4-BE49-F238E27FC236}">
                <a16:creationId xmlns:a16="http://schemas.microsoft.com/office/drawing/2014/main" id="{1BF8A346-ED2B-6A59-C5E7-D856AE5AB7F6}"/>
              </a:ext>
            </a:extLst>
          </p:cNvPr>
          <p:cNvPicPr>
            <a:picLocks noChangeAspect="1"/>
          </p:cNvPicPr>
          <p:nvPr/>
        </p:nvPicPr>
        <p:blipFill>
          <a:blip r:embed="rId5"/>
          <a:stretch>
            <a:fillRect/>
          </a:stretch>
        </p:blipFill>
        <p:spPr>
          <a:xfrm>
            <a:off x="4589934" y="1374447"/>
            <a:ext cx="6542222" cy="3346170"/>
          </a:xfrm>
          <a:prstGeom prst="rect">
            <a:avLst/>
          </a:prstGeom>
        </p:spPr>
      </p:pic>
    </p:spTree>
    <p:extLst>
      <p:ext uri="{BB962C8B-B14F-4D97-AF65-F5344CB8AC3E}">
        <p14:creationId xmlns:p14="http://schemas.microsoft.com/office/powerpoint/2010/main" val="68980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E842-72A1-19D7-C840-4943381AB437}"/>
              </a:ext>
            </a:extLst>
          </p:cNvPr>
          <p:cNvSpPr>
            <a:spLocks noGrp="1"/>
          </p:cNvSpPr>
          <p:nvPr>
            <p:ph type="title"/>
          </p:nvPr>
        </p:nvSpPr>
        <p:spPr>
          <a:xfrm>
            <a:off x="404943" y="417376"/>
            <a:ext cx="10047352" cy="824195"/>
          </a:xfrm>
        </p:spPr>
        <p:txBody>
          <a:bodyPr/>
          <a:lstStyle/>
          <a:p>
            <a:r>
              <a:rPr lang="en-US" dirty="0"/>
              <a:t>Recommendations</a:t>
            </a:r>
          </a:p>
        </p:txBody>
      </p:sp>
      <p:sp>
        <p:nvSpPr>
          <p:cNvPr id="3" name="Content Placeholder 2">
            <a:extLst>
              <a:ext uri="{FF2B5EF4-FFF2-40B4-BE49-F238E27FC236}">
                <a16:creationId xmlns:a16="http://schemas.microsoft.com/office/drawing/2014/main" id="{7666DF0F-29B0-4430-432C-B6E0B244164C}"/>
              </a:ext>
            </a:extLst>
          </p:cNvPr>
          <p:cNvSpPr>
            <a:spLocks noGrp="1"/>
          </p:cNvSpPr>
          <p:nvPr>
            <p:ph idx="1"/>
          </p:nvPr>
        </p:nvSpPr>
        <p:spPr>
          <a:xfrm>
            <a:off x="530778" y="1422412"/>
            <a:ext cx="9470577" cy="4387352"/>
          </a:xfrm>
        </p:spPr>
        <p:txBody>
          <a:bodyPr>
            <a:normAutofit lnSpcReduction="10000"/>
          </a:bodyPr>
          <a:lstStyle/>
          <a:p>
            <a:r>
              <a:rPr lang="en-US" dirty="0"/>
              <a:t>Invest further into partnerships with Craft Breweries</a:t>
            </a:r>
          </a:p>
          <a:p>
            <a:r>
              <a:rPr lang="en-US" dirty="0"/>
              <a:t>They have plowed the hardest ground</a:t>
            </a:r>
          </a:p>
          <a:p>
            <a:r>
              <a:rPr lang="en-US" dirty="0"/>
              <a:t>Use Bud’s:</a:t>
            </a:r>
          </a:p>
          <a:p>
            <a:pPr lvl="1"/>
            <a:r>
              <a:rPr lang="en-US" dirty="0"/>
              <a:t>Economies of Scale</a:t>
            </a:r>
          </a:p>
          <a:p>
            <a:pPr lvl="1"/>
            <a:r>
              <a:rPr lang="en-US" dirty="0"/>
              <a:t>Distribution</a:t>
            </a:r>
          </a:p>
          <a:p>
            <a:pPr lvl="1"/>
            <a:r>
              <a:rPr lang="en-US" dirty="0"/>
              <a:t>Capital Investment</a:t>
            </a:r>
          </a:p>
          <a:p>
            <a:pPr lvl="1"/>
            <a:r>
              <a:rPr lang="en-US" dirty="0"/>
              <a:t>Operational Efficiencies</a:t>
            </a:r>
          </a:p>
          <a:p>
            <a:r>
              <a:rPr lang="en-US" dirty="0"/>
              <a:t>Join them as partners and reap the rewards.  </a:t>
            </a:r>
          </a:p>
          <a:p>
            <a:r>
              <a:rPr lang="en-US" dirty="0"/>
              <a:t>Invest quietly – Joe “six-pack” and Beer “Nerds” can peacefully coexist…whether they know it or not!</a:t>
            </a:r>
          </a:p>
        </p:txBody>
      </p:sp>
    </p:spTree>
    <p:extLst>
      <p:ext uri="{BB962C8B-B14F-4D97-AF65-F5344CB8AC3E}">
        <p14:creationId xmlns:p14="http://schemas.microsoft.com/office/powerpoint/2010/main" val="1781287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BF01A-71B5-1D1B-6951-2EBC1F412406}"/>
              </a:ext>
            </a:extLst>
          </p:cNvPr>
          <p:cNvSpPr>
            <a:spLocks noGrp="1"/>
          </p:cNvSpPr>
          <p:nvPr>
            <p:ph type="ctrTitle"/>
          </p:nvPr>
        </p:nvSpPr>
        <p:spPr/>
        <p:txBody>
          <a:bodyPr/>
          <a:lstStyle/>
          <a:p>
            <a:r>
              <a:rPr lang="en-US" dirty="0"/>
              <a:t>Thank You For Your Business!</a:t>
            </a:r>
          </a:p>
        </p:txBody>
      </p:sp>
      <p:sp>
        <p:nvSpPr>
          <p:cNvPr id="5" name="Subtitle 4">
            <a:extLst>
              <a:ext uri="{FF2B5EF4-FFF2-40B4-BE49-F238E27FC236}">
                <a16:creationId xmlns:a16="http://schemas.microsoft.com/office/drawing/2014/main" id="{33B147CE-4EB4-A608-44F9-DFA0D446E1E7}"/>
              </a:ext>
            </a:extLst>
          </p:cNvPr>
          <p:cNvSpPr>
            <a:spLocks noGrp="1"/>
          </p:cNvSpPr>
          <p:nvPr>
            <p:ph type="subTitle" idx="1"/>
          </p:nvPr>
        </p:nvSpPr>
        <p:spPr/>
        <p:txBody>
          <a:bodyPr>
            <a:normAutofit lnSpcReduction="10000"/>
          </a:bodyPr>
          <a:lstStyle/>
          <a:p>
            <a:r>
              <a:rPr lang="en-US" dirty="0"/>
              <a:t>Todd Garner</a:t>
            </a:r>
          </a:p>
          <a:p>
            <a:r>
              <a:rPr lang="en-US" dirty="0"/>
              <a:t>Pinnacle Economics, LLC</a:t>
            </a:r>
          </a:p>
          <a:p>
            <a:r>
              <a:rPr lang="en-US" dirty="0"/>
              <a:t>DS 6306 Case Study 1 – EDA</a:t>
            </a:r>
          </a:p>
          <a:p>
            <a:r>
              <a:rPr lang="en-US" dirty="0"/>
              <a:t>Lani Lewis - contributor</a:t>
            </a:r>
          </a:p>
        </p:txBody>
      </p:sp>
    </p:spTree>
    <p:extLst>
      <p:ext uri="{BB962C8B-B14F-4D97-AF65-F5344CB8AC3E}">
        <p14:creationId xmlns:p14="http://schemas.microsoft.com/office/powerpoint/2010/main" val="386543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Budweiser Beer</a:t>
            </a:r>
          </a:p>
        </p:txBody>
      </p:sp>
      <p:sp>
        <p:nvSpPr>
          <p:cNvPr id="3" name="Content Placeholder 2"/>
          <p:cNvSpPr>
            <a:spLocks noGrp="1"/>
          </p:cNvSpPr>
          <p:nvPr>
            <p:ph idx="1"/>
          </p:nvPr>
        </p:nvSpPr>
        <p:spPr>
          <a:xfrm>
            <a:off x="404943" y="1639563"/>
            <a:ext cx="10170292" cy="4599197"/>
          </a:xfrm>
        </p:spPr>
        <p:txBody>
          <a:bodyPr>
            <a:normAutofit/>
          </a:bodyPr>
          <a:lstStyle/>
          <a:p>
            <a:pPr marL="0" indent="0">
              <a:buNone/>
            </a:pPr>
            <a:r>
              <a:rPr lang="en-US" sz="2400" dirty="0"/>
              <a:t>“Budweiser is a medium-bodied, flavorful, crisp American-style lager.”</a:t>
            </a:r>
          </a:p>
        </p:txBody>
      </p:sp>
      <p:sp>
        <p:nvSpPr>
          <p:cNvPr id="7" name="TextBox 6">
            <a:extLst>
              <a:ext uri="{FF2B5EF4-FFF2-40B4-BE49-F238E27FC236}">
                <a16:creationId xmlns:a16="http://schemas.microsoft.com/office/drawing/2014/main" id="{874797F6-27CC-30F1-5F8C-0DBFDBBBB126}"/>
              </a:ext>
            </a:extLst>
          </p:cNvPr>
          <p:cNvSpPr txBox="1"/>
          <p:nvPr/>
        </p:nvSpPr>
        <p:spPr>
          <a:xfrm>
            <a:off x="436990" y="5371242"/>
            <a:ext cx="2197255" cy="246221"/>
          </a:xfrm>
          <a:prstGeom prst="rect">
            <a:avLst/>
          </a:prstGeom>
          <a:noFill/>
        </p:spPr>
        <p:txBody>
          <a:bodyPr wrap="square">
            <a:spAutoFit/>
          </a:bodyPr>
          <a:lstStyle/>
          <a:p>
            <a:r>
              <a:rPr lang="en-US" sz="1000" i="1" dirty="0"/>
              <a:t>https://us.budweiser.com/</a:t>
            </a:r>
          </a:p>
        </p:txBody>
      </p:sp>
      <p:sp>
        <p:nvSpPr>
          <p:cNvPr id="8" name="Oval 7">
            <a:extLst>
              <a:ext uri="{FF2B5EF4-FFF2-40B4-BE49-F238E27FC236}">
                <a16:creationId xmlns:a16="http://schemas.microsoft.com/office/drawing/2014/main" id="{52156C8A-503E-CC2E-C1F6-36EF783F48A4}"/>
              </a:ext>
            </a:extLst>
          </p:cNvPr>
          <p:cNvSpPr/>
          <p:nvPr/>
        </p:nvSpPr>
        <p:spPr>
          <a:xfrm>
            <a:off x="6761214" y="2531165"/>
            <a:ext cx="2727343" cy="1113556"/>
          </a:xfrm>
          <a:prstGeom prst="ellipse">
            <a:avLst/>
          </a:prstGeom>
          <a:solidFill>
            <a:srgbClr val="DE1930"/>
          </a:solidFill>
          <a:ln>
            <a:solidFill>
              <a:srgbClr val="DE1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 Alcohol by Volume (ABV)</a:t>
            </a:r>
          </a:p>
        </p:txBody>
      </p:sp>
      <p:sp>
        <p:nvSpPr>
          <p:cNvPr id="9" name="Oval 8">
            <a:extLst>
              <a:ext uri="{FF2B5EF4-FFF2-40B4-BE49-F238E27FC236}">
                <a16:creationId xmlns:a16="http://schemas.microsoft.com/office/drawing/2014/main" id="{2DEFFD51-E694-2AE6-B466-C5848EAA80A4}"/>
              </a:ext>
            </a:extLst>
          </p:cNvPr>
          <p:cNvSpPr/>
          <p:nvPr/>
        </p:nvSpPr>
        <p:spPr>
          <a:xfrm>
            <a:off x="6761214" y="4284111"/>
            <a:ext cx="2727343" cy="1113556"/>
          </a:xfrm>
          <a:prstGeom prst="ellipse">
            <a:avLst/>
          </a:prstGeom>
          <a:solidFill>
            <a:srgbClr val="DE1930"/>
          </a:solidFill>
          <a:ln>
            <a:solidFill>
              <a:srgbClr val="DE1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 International Bitterness Units (IBU)</a:t>
            </a:r>
          </a:p>
        </p:txBody>
      </p:sp>
      <p:sp>
        <p:nvSpPr>
          <p:cNvPr id="11" name="TextBox 10">
            <a:extLst>
              <a:ext uri="{FF2B5EF4-FFF2-40B4-BE49-F238E27FC236}">
                <a16:creationId xmlns:a16="http://schemas.microsoft.com/office/drawing/2014/main" id="{32CD4224-E305-0C70-D0A1-7EE9CC9B5B81}"/>
              </a:ext>
            </a:extLst>
          </p:cNvPr>
          <p:cNvSpPr txBox="1"/>
          <p:nvPr/>
        </p:nvSpPr>
        <p:spPr>
          <a:xfrm>
            <a:off x="4863548" y="5500027"/>
            <a:ext cx="5181600" cy="253916"/>
          </a:xfrm>
          <a:prstGeom prst="rect">
            <a:avLst/>
          </a:prstGeom>
          <a:noFill/>
        </p:spPr>
        <p:txBody>
          <a:bodyPr wrap="square">
            <a:spAutoFit/>
          </a:bodyPr>
          <a:lstStyle/>
          <a:p>
            <a:r>
              <a:rPr lang="en-US" sz="1000" i="1" dirty="0"/>
              <a:t>https://worldfood.guide/list/list_of_beers_in_america_by_alcohol_content_abv/</a:t>
            </a:r>
          </a:p>
        </p:txBody>
      </p:sp>
      <p:pic>
        <p:nvPicPr>
          <p:cNvPr id="13" name="Picture 12">
            <a:extLst>
              <a:ext uri="{FF2B5EF4-FFF2-40B4-BE49-F238E27FC236}">
                <a16:creationId xmlns:a16="http://schemas.microsoft.com/office/drawing/2014/main" id="{2016EB45-3089-4DC6-7EB1-552A66C06C85}"/>
              </a:ext>
            </a:extLst>
          </p:cNvPr>
          <p:cNvPicPr>
            <a:picLocks noChangeAspect="1"/>
          </p:cNvPicPr>
          <p:nvPr/>
        </p:nvPicPr>
        <p:blipFill>
          <a:blip r:embed="rId3"/>
          <a:stretch>
            <a:fillRect/>
          </a:stretch>
        </p:blipFill>
        <p:spPr>
          <a:xfrm>
            <a:off x="404943" y="2591373"/>
            <a:ext cx="6134100" cy="2695575"/>
          </a:xfrm>
          <a:prstGeom prst="rect">
            <a:avLst/>
          </a:prstGeom>
        </p:spPr>
      </p:pic>
    </p:spTree>
    <p:extLst>
      <p:ext uri="{BB962C8B-B14F-4D97-AF65-F5344CB8AC3E}">
        <p14:creationId xmlns:p14="http://schemas.microsoft.com/office/powerpoint/2010/main" val="20599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B5DF5A-F4B0-D260-A659-A20B4E418BA2}"/>
              </a:ext>
            </a:extLst>
          </p:cNvPr>
          <p:cNvPicPr>
            <a:picLocks noChangeAspect="1"/>
          </p:cNvPicPr>
          <p:nvPr/>
        </p:nvPicPr>
        <p:blipFill>
          <a:blip r:embed="rId3"/>
          <a:stretch>
            <a:fillRect/>
          </a:stretch>
        </p:blipFill>
        <p:spPr>
          <a:xfrm>
            <a:off x="709126" y="1517887"/>
            <a:ext cx="10288555" cy="5262318"/>
          </a:xfrm>
          <a:prstGeom prst="rect">
            <a:avLst/>
          </a:prstGeom>
        </p:spPr>
      </p:pic>
      <p:sp>
        <p:nvSpPr>
          <p:cNvPr id="2" name="Title 1">
            <a:extLst>
              <a:ext uri="{FF2B5EF4-FFF2-40B4-BE49-F238E27FC236}">
                <a16:creationId xmlns:a16="http://schemas.microsoft.com/office/drawing/2014/main" id="{487924AE-A508-A91A-AEF2-AD372B6205F8}"/>
              </a:ext>
            </a:extLst>
          </p:cNvPr>
          <p:cNvSpPr>
            <a:spLocks noGrp="1"/>
          </p:cNvSpPr>
          <p:nvPr>
            <p:ph type="title"/>
          </p:nvPr>
        </p:nvSpPr>
        <p:spPr/>
        <p:txBody>
          <a:bodyPr/>
          <a:lstStyle/>
          <a:p>
            <a:r>
              <a:rPr lang="en-US" dirty="0"/>
              <a:t>Breweries by State</a:t>
            </a:r>
          </a:p>
        </p:txBody>
      </p:sp>
    </p:spTree>
    <p:extLst>
      <p:ext uri="{BB962C8B-B14F-4D97-AF65-F5344CB8AC3E}">
        <p14:creationId xmlns:p14="http://schemas.microsoft.com/office/powerpoint/2010/main" val="118616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ABD8-4BDF-4792-B3A6-5393C03B5DD7}"/>
              </a:ext>
            </a:extLst>
          </p:cNvPr>
          <p:cNvSpPr>
            <a:spLocks noGrp="1"/>
          </p:cNvSpPr>
          <p:nvPr>
            <p:ph type="title"/>
          </p:nvPr>
        </p:nvSpPr>
        <p:spPr>
          <a:xfrm>
            <a:off x="404943" y="417376"/>
            <a:ext cx="10047352" cy="783895"/>
          </a:xfrm>
        </p:spPr>
        <p:txBody>
          <a:bodyPr/>
          <a:lstStyle/>
          <a:p>
            <a:r>
              <a:rPr lang="en-US" dirty="0"/>
              <a:t>Budweiser USA Breweries</a:t>
            </a:r>
          </a:p>
        </p:txBody>
      </p:sp>
      <p:sp>
        <p:nvSpPr>
          <p:cNvPr id="3" name="Content Placeholder 2">
            <a:extLst>
              <a:ext uri="{FF2B5EF4-FFF2-40B4-BE49-F238E27FC236}">
                <a16:creationId xmlns:a16="http://schemas.microsoft.com/office/drawing/2014/main" id="{82848296-B5E4-4979-0D02-E2D39B06A8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75AB374-65D4-DB10-5B04-A5BC97E8702B}"/>
              </a:ext>
            </a:extLst>
          </p:cNvPr>
          <p:cNvPicPr>
            <a:picLocks noChangeAspect="1"/>
          </p:cNvPicPr>
          <p:nvPr/>
        </p:nvPicPr>
        <p:blipFill>
          <a:blip r:embed="rId3"/>
          <a:stretch>
            <a:fillRect/>
          </a:stretch>
        </p:blipFill>
        <p:spPr>
          <a:xfrm>
            <a:off x="404944" y="1353671"/>
            <a:ext cx="10047352" cy="4951812"/>
          </a:xfrm>
          <a:prstGeom prst="rect">
            <a:avLst/>
          </a:prstGeom>
        </p:spPr>
      </p:pic>
    </p:spTree>
    <p:extLst>
      <p:ext uri="{BB962C8B-B14F-4D97-AF65-F5344CB8AC3E}">
        <p14:creationId xmlns:p14="http://schemas.microsoft.com/office/powerpoint/2010/main" val="20877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99BA-EDCD-9598-49BC-6F72A718123B}"/>
              </a:ext>
            </a:extLst>
          </p:cNvPr>
          <p:cNvSpPr>
            <a:spLocks noGrp="1"/>
          </p:cNvSpPr>
          <p:nvPr>
            <p:ph type="title"/>
          </p:nvPr>
        </p:nvSpPr>
        <p:spPr/>
        <p:txBody>
          <a:bodyPr/>
          <a:lstStyle/>
          <a:p>
            <a:r>
              <a:rPr lang="en-US" dirty="0"/>
              <a:t>ADDRESSING THE MISSING DATA</a:t>
            </a:r>
          </a:p>
        </p:txBody>
      </p:sp>
      <p:sp>
        <p:nvSpPr>
          <p:cNvPr id="4" name="Content Placeholder 2">
            <a:extLst>
              <a:ext uri="{FF2B5EF4-FFF2-40B4-BE49-F238E27FC236}">
                <a16:creationId xmlns:a16="http://schemas.microsoft.com/office/drawing/2014/main" id="{14A32B8D-A39E-583E-5B64-5BF06B41EC42}"/>
              </a:ext>
            </a:extLst>
          </p:cNvPr>
          <p:cNvSpPr>
            <a:spLocks noGrp="1"/>
          </p:cNvSpPr>
          <p:nvPr>
            <p:ph idx="1"/>
          </p:nvPr>
        </p:nvSpPr>
        <p:spPr>
          <a:xfrm>
            <a:off x="422743" y="1563594"/>
            <a:ext cx="9471025" cy="4387850"/>
          </a:xfrm>
        </p:spPr>
        <p:txBody>
          <a:bodyPr>
            <a:normAutofit/>
          </a:bodyPr>
          <a:lstStyle/>
          <a:p>
            <a:r>
              <a:rPr lang="en-US" dirty="0"/>
              <a:t>1005 missing IBU values – 2,410 total data observations: </a:t>
            </a:r>
          </a:p>
          <a:p>
            <a:r>
              <a:rPr lang="en-US" dirty="0"/>
              <a:t>62 missing ABV values – 2,410 total data observations </a:t>
            </a:r>
          </a:p>
          <a:p>
            <a:r>
              <a:rPr lang="en-US" dirty="0"/>
              <a:t>Conclusion:  IBU is important for Brewers, but not particularly relevant to the consumer.  ABV is important for all stakeholders</a:t>
            </a:r>
          </a:p>
          <a:p>
            <a:r>
              <a:rPr lang="en-US" dirty="0"/>
              <a:t>Result:  We’ve taken the MEDIAN of both ABV and IBU so as not to skew the data averages.  </a:t>
            </a:r>
          </a:p>
        </p:txBody>
      </p:sp>
    </p:spTree>
    <p:extLst>
      <p:ext uri="{BB962C8B-B14F-4D97-AF65-F5344CB8AC3E}">
        <p14:creationId xmlns:p14="http://schemas.microsoft.com/office/powerpoint/2010/main" val="417855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3285-B495-C688-F1C4-8674CB3485AB}"/>
              </a:ext>
            </a:extLst>
          </p:cNvPr>
          <p:cNvSpPr>
            <a:spLocks noGrp="1"/>
          </p:cNvSpPr>
          <p:nvPr>
            <p:ph type="title"/>
          </p:nvPr>
        </p:nvSpPr>
        <p:spPr>
          <a:xfrm>
            <a:off x="-251012" y="417376"/>
            <a:ext cx="11582399" cy="1325563"/>
          </a:xfrm>
        </p:spPr>
        <p:txBody>
          <a:bodyPr/>
          <a:lstStyle/>
          <a:p>
            <a:r>
              <a:rPr lang="en-US" dirty="0"/>
              <a:t>MEDIAN VALUES FOR ABV &amp; IBU BY STATE</a:t>
            </a:r>
          </a:p>
        </p:txBody>
      </p:sp>
      <p:pic>
        <p:nvPicPr>
          <p:cNvPr id="4" name="Content Placeholder 3">
            <a:extLst>
              <a:ext uri="{FF2B5EF4-FFF2-40B4-BE49-F238E27FC236}">
                <a16:creationId xmlns:a16="http://schemas.microsoft.com/office/drawing/2014/main" id="{22922736-ABE6-51A0-8CDE-8D8088805DFD}"/>
              </a:ext>
            </a:extLst>
          </p:cNvPr>
          <p:cNvPicPr>
            <a:picLocks noGrp="1" noChangeAspect="1"/>
          </p:cNvPicPr>
          <p:nvPr>
            <p:ph idx="1"/>
          </p:nvPr>
        </p:nvPicPr>
        <p:blipFill>
          <a:blip r:embed="rId3"/>
          <a:stretch>
            <a:fillRect/>
          </a:stretch>
        </p:blipFill>
        <p:spPr>
          <a:xfrm>
            <a:off x="582112" y="1484771"/>
            <a:ext cx="9330889" cy="4699314"/>
          </a:xfrm>
          <a:prstGeom prst="rect">
            <a:avLst/>
          </a:prstGeom>
        </p:spPr>
      </p:pic>
    </p:spTree>
    <p:extLst>
      <p:ext uri="{BB962C8B-B14F-4D97-AF65-F5344CB8AC3E}">
        <p14:creationId xmlns:p14="http://schemas.microsoft.com/office/powerpoint/2010/main" val="217690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D198DE-0155-2FB0-104A-BC5E290A5A60}"/>
              </a:ext>
            </a:extLst>
          </p:cNvPr>
          <p:cNvPicPr>
            <a:picLocks noChangeAspect="1"/>
          </p:cNvPicPr>
          <p:nvPr/>
        </p:nvPicPr>
        <p:blipFill>
          <a:blip r:embed="rId3">
            <a:alphaModFix/>
          </a:blip>
          <a:stretch>
            <a:fillRect/>
          </a:stretch>
        </p:blipFill>
        <p:spPr>
          <a:xfrm>
            <a:off x="201182" y="1155264"/>
            <a:ext cx="10496550" cy="5286375"/>
          </a:xfrm>
          <a:prstGeom prst="rect">
            <a:avLst/>
          </a:prstGeom>
        </p:spPr>
      </p:pic>
      <p:sp>
        <p:nvSpPr>
          <p:cNvPr id="2" name="Title 1">
            <a:extLst>
              <a:ext uri="{FF2B5EF4-FFF2-40B4-BE49-F238E27FC236}">
                <a16:creationId xmlns:a16="http://schemas.microsoft.com/office/drawing/2014/main" id="{4ACBD347-19E9-6CD9-D271-C3F42D956B9C}"/>
              </a:ext>
            </a:extLst>
          </p:cNvPr>
          <p:cNvSpPr>
            <a:spLocks noGrp="1"/>
          </p:cNvSpPr>
          <p:nvPr>
            <p:ph type="title"/>
          </p:nvPr>
        </p:nvSpPr>
        <p:spPr>
          <a:xfrm>
            <a:off x="404943" y="149526"/>
            <a:ext cx="10047352" cy="1325563"/>
          </a:xfrm>
        </p:spPr>
        <p:txBody>
          <a:bodyPr/>
          <a:lstStyle/>
          <a:p>
            <a:r>
              <a:rPr lang="en-US" dirty="0"/>
              <a:t>Mean Alcohol by Volume by State</a:t>
            </a:r>
          </a:p>
        </p:txBody>
      </p:sp>
      <p:sp>
        <p:nvSpPr>
          <p:cNvPr id="3" name="Content Placeholder 2">
            <a:extLst>
              <a:ext uri="{FF2B5EF4-FFF2-40B4-BE49-F238E27FC236}">
                <a16:creationId xmlns:a16="http://schemas.microsoft.com/office/drawing/2014/main" id="{96C53BA8-A7C3-41CC-17E4-615D081C2705}"/>
              </a:ext>
            </a:extLst>
          </p:cNvPr>
          <p:cNvSpPr>
            <a:spLocks noGrp="1"/>
          </p:cNvSpPr>
          <p:nvPr>
            <p:ph idx="1"/>
          </p:nvPr>
        </p:nvSpPr>
        <p:spPr>
          <a:xfrm>
            <a:off x="404943" y="1555537"/>
            <a:ext cx="9470577" cy="4387352"/>
          </a:xfrm>
        </p:spPr>
        <p:txBody>
          <a:bodyPr/>
          <a:lstStyle/>
          <a:p>
            <a:endParaRPr lang="en-US" dirty="0"/>
          </a:p>
        </p:txBody>
      </p:sp>
    </p:spTree>
    <p:extLst>
      <p:ext uri="{BB962C8B-B14F-4D97-AF65-F5344CB8AC3E}">
        <p14:creationId xmlns:p14="http://schemas.microsoft.com/office/powerpoint/2010/main" val="1124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D92F-7C1C-47C6-FF19-BD07D42273A7}"/>
              </a:ext>
            </a:extLst>
          </p:cNvPr>
          <p:cNvSpPr>
            <a:spLocks noGrp="1"/>
          </p:cNvSpPr>
          <p:nvPr>
            <p:ph type="title"/>
          </p:nvPr>
        </p:nvSpPr>
        <p:spPr/>
        <p:txBody>
          <a:bodyPr/>
          <a:lstStyle/>
          <a:p>
            <a:r>
              <a:rPr lang="en-US" dirty="0"/>
              <a:t>MAX ABV &amp; MAX IBU</a:t>
            </a:r>
          </a:p>
        </p:txBody>
      </p:sp>
      <p:graphicFrame>
        <p:nvGraphicFramePr>
          <p:cNvPr id="4" name="Content Placeholder 2">
            <a:extLst>
              <a:ext uri="{FF2B5EF4-FFF2-40B4-BE49-F238E27FC236}">
                <a16:creationId xmlns:a16="http://schemas.microsoft.com/office/drawing/2014/main" id="{DFB7B05F-7A7A-5627-601F-F0DCF38CB643}"/>
              </a:ext>
            </a:extLst>
          </p:cNvPr>
          <p:cNvGraphicFramePr>
            <a:graphicFrameLocks noGrp="1"/>
          </p:cNvGraphicFramePr>
          <p:nvPr>
            <p:ph idx="1"/>
            <p:extLst>
              <p:ext uri="{D42A27DB-BD31-4B8C-83A1-F6EECF244321}">
                <p14:modId xmlns:p14="http://schemas.microsoft.com/office/powerpoint/2010/main" val="3693506570"/>
              </p:ext>
            </p:extLst>
          </p:nvPr>
        </p:nvGraphicFramePr>
        <p:xfrm>
          <a:off x="404813" y="1508989"/>
          <a:ext cx="9471025" cy="438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509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a4925a9-fd8e-4866-b31c-f719fb05dce6}" enabled="0" method="" siteId="{8a4925a9-fd8e-4866-b31c-f719fb05dce6}" removed="1"/>
</clbl:labelList>
</file>

<file path=docProps/app.xml><?xml version="1.0" encoding="utf-8"?>
<Properties xmlns="http://schemas.openxmlformats.org/officeDocument/2006/extended-properties" xmlns:vt="http://schemas.openxmlformats.org/officeDocument/2006/docPropsVTypes">
  <Template>Budweiser-PowerPoint-Template</Template>
  <TotalTime>1309</TotalTime>
  <Words>881</Words>
  <Application>Microsoft Office PowerPoint</Application>
  <PresentationFormat>Widescreen</PresentationFormat>
  <Paragraphs>119</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Trebuchet MS</vt:lpstr>
      <vt:lpstr>Office Theme</vt:lpstr>
      <vt:lpstr>Finding The Right Bud</vt:lpstr>
      <vt:lpstr>Agenda</vt:lpstr>
      <vt:lpstr>Budweiser Beer</vt:lpstr>
      <vt:lpstr>Breweries by State</vt:lpstr>
      <vt:lpstr>Budweiser USA Breweries</vt:lpstr>
      <vt:lpstr>ADDRESSING THE MISSING DATA</vt:lpstr>
      <vt:lpstr>MEDIAN VALUES FOR ABV &amp; IBU BY STATE</vt:lpstr>
      <vt:lpstr>Mean Alcohol by Volume by State</vt:lpstr>
      <vt:lpstr>MAX ABV &amp; MAX IBU</vt:lpstr>
      <vt:lpstr>US Beer Type of Choice</vt:lpstr>
      <vt:lpstr>Summary Statistics and Distribution by ABV</vt:lpstr>
      <vt:lpstr>Relationship between ABV &amp; IBU</vt:lpstr>
      <vt:lpstr>Difference between ABV/IBU – IPA &amp; ALE</vt:lpstr>
      <vt:lpstr>Let’s go one step further</vt:lpstr>
      <vt:lpstr>Bud today</vt:lpstr>
      <vt:lpstr>Market Research Shows:</vt:lpstr>
      <vt:lpstr>Further Market Research</vt:lpstr>
      <vt:lpstr>Beer Advocate Top 250</vt:lpstr>
      <vt:lpstr>Economic Impact – Craft Beers</vt:lpstr>
      <vt:lpstr>Economic Impact – Craft Beers</vt:lpstr>
      <vt:lpstr>Recommendations</vt:lpstr>
      <vt:lpstr>Thank You For Your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Right Bud</dc:title>
  <dc:creator>Lani Lewis</dc:creator>
  <cp:lastModifiedBy>Todd Garner</cp:lastModifiedBy>
  <cp:revision>12</cp:revision>
  <cp:lastPrinted>2023-03-05T03:26:11Z</cp:lastPrinted>
  <dcterms:created xsi:type="dcterms:W3CDTF">2023-02-21T02:19:58Z</dcterms:created>
  <dcterms:modified xsi:type="dcterms:W3CDTF">2023-03-05T03:39:25Z</dcterms:modified>
</cp:coreProperties>
</file>