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249" autoAdjust="0"/>
  </p:normalViewPr>
  <p:slideViewPr>
    <p:cSldViewPr snapToGrid="0">
      <p:cViewPr varScale="1">
        <p:scale>
          <a:sx n="102" d="100"/>
          <a:sy n="102" d="100"/>
        </p:scale>
        <p:origin x="2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0BEB5-BFA2-4C19-929F-0A036800A79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C8AAC6-73FC-4A1F-9AA2-5694572D698B}">
      <dgm:prSet/>
      <dgm:spPr/>
      <dgm:t>
        <a:bodyPr/>
        <a:lstStyle/>
        <a:p>
          <a:r>
            <a:rPr lang="en-US" dirty="0"/>
            <a:t>MAX ABV: 52 Lee Hill Series Vol. 5 - </a:t>
          </a:r>
          <a:r>
            <a:rPr lang="en-US" u="sng" dirty="0"/>
            <a:t>12.8% ABV</a:t>
          </a:r>
          <a:r>
            <a:rPr lang="en-US" dirty="0"/>
            <a:t> Boulder , CO</a:t>
          </a:r>
        </a:p>
      </dgm:t>
    </dgm:pt>
    <dgm:pt modelId="{AD3DD670-C7C1-4652-B2A8-DD6B670F556F}" type="parTrans" cxnId="{010ED8BE-FC01-4ABC-8948-41B375402DC4}">
      <dgm:prSet/>
      <dgm:spPr/>
      <dgm:t>
        <a:bodyPr/>
        <a:lstStyle/>
        <a:p>
          <a:endParaRPr lang="en-US"/>
        </a:p>
      </dgm:t>
    </dgm:pt>
    <dgm:pt modelId="{5080EA62-6135-4648-B28E-71B18594C53B}" type="sibTrans" cxnId="{010ED8BE-FC01-4ABC-8948-41B375402DC4}">
      <dgm:prSet/>
      <dgm:spPr/>
      <dgm:t>
        <a:bodyPr/>
        <a:lstStyle/>
        <a:p>
          <a:endParaRPr lang="en-US"/>
        </a:p>
      </dgm:t>
    </dgm:pt>
    <dgm:pt modelId="{A4566051-BFCE-4397-B24C-EF3258BBF404}">
      <dgm:prSet/>
      <dgm:spPr/>
      <dgm:t>
        <a:bodyPr/>
        <a:lstStyle/>
        <a:p>
          <a:r>
            <a:rPr lang="en-US" dirty="0"/>
            <a:t>MOST BITTER: 375 Bitter Bitch Imperial IPA     </a:t>
          </a:r>
          <a:r>
            <a:rPr lang="en-US" u="sng" dirty="0"/>
            <a:t>138 IBU</a:t>
          </a:r>
          <a:r>
            <a:rPr lang="en-US" dirty="0"/>
            <a:t> Astoria    OR</a:t>
          </a:r>
        </a:p>
      </dgm:t>
    </dgm:pt>
    <dgm:pt modelId="{65DD79B2-EC01-4C33-B471-6489BD079621}" type="parTrans" cxnId="{58D55EE4-1091-4C7D-AE88-2588B3FC6B24}">
      <dgm:prSet/>
      <dgm:spPr/>
      <dgm:t>
        <a:bodyPr/>
        <a:lstStyle/>
        <a:p>
          <a:endParaRPr lang="en-US"/>
        </a:p>
      </dgm:t>
    </dgm:pt>
    <dgm:pt modelId="{6C8AA035-E4FC-4102-92D3-C259B72F18A4}" type="sibTrans" cxnId="{58D55EE4-1091-4C7D-AE88-2588B3FC6B24}">
      <dgm:prSet/>
      <dgm:spPr/>
      <dgm:t>
        <a:bodyPr/>
        <a:lstStyle/>
        <a:p>
          <a:endParaRPr lang="en-US"/>
        </a:p>
      </dgm:t>
    </dgm:pt>
    <dgm:pt modelId="{2EBBA671-1304-47CA-80AD-36108395923A}" type="pres">
      <dgm:prSet presAssocID="{4450BEB5-BFA2-4C19-929F-0A036800A798}" presName="linear" presStyleCnt="0">
        <dgm:presLayoutVars>
          <dgm:animLvl val="lvl"/>
          <dgm:resizeHandles val="exact"/>
        </dgm:presLayoutVars>
      </dgm:prSet>
      <dgm:spPr/>
    </dgm:pt>
    <dgm:pt modelId="{DC93D585-D3ED-4C01-AC6E-88F382BCBE70}" type="pres">
      <dgm:prSet presAssocID="{6FC8AAC6-73FC-4A1F-9AA2-5694572D69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48103C-5154-4C8F-8264-72F29104D791}" type="pres">
      <dgm:prSet presAssocID="{5080EA62-6135-4648-B28E-71B18594C53B}" presName="spacer" presStyleCnt="0"/>
      <dgm:spPr/>
    </dgm:pt>
    <dgm:pt modelId="{DEFB1FF7-0B4D-4492-92ED-AFFB46F1D697}" type="pres">
      <dgm:prSet presAssocID="{A4566051-BFCE-4397-B24C-EF3258BBF4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90D44B-3246-47E6-AD76-11156709CA64}" type="presOf" srcId="{4450BEB5-BFA2-4C19-929F-0A036800A798}" destId="{2EBBA671-1304-47CA-80AD-36108395923A}" srcOrd="0" destOrd="0" presId="urn:microsoft.com/office/officeart/2005/8/layout/vList2"/>
    <dgm:cxn modelId="{56413E74-9A6B-45A6-91AD-F733A0A1DC9F}" type="presOf" srcId="{A4566051-BFCE-4397-B24C-EF3258BBF404}" destId="{DEFB1FF7-0B4D-4492-92ED-AFFB46F1D697}" srcOrd="0" destOrd="0" presId="urn:microsoft.com/office/officeart/2005/8/layout/vList2"/>
    <dgm:cxn modelId="{010ED8BE-FC01-4ABC-8948-41B375402DC4}" srcId="{4450BEB5-BFA2-4C19-929F-0A036800A798}" destId="{6FC8AAC6-73FC-4A1F-9AA2-5694572D698B}" srcOrd="0" destOrd="0" parTransId="{AD3DD670-C7C1-4652-B2A8-DD6B670F556F}" sibTransId="{5080EA62-6135-4648-B28E-71B18594C53B}"/>
    <dgm:cxn modelId="{4D2424CC-98D2-4D58-9F78-5972849A1EB5}" type="presOf" srcId="{6FC8AAC6-73FC-4A1F-9AA2-5694572D698B}" destId="{DC93D585-D3ED-4C01-AC6E-88F382BCBE70}" srcOrd="0" destOrd="0" presId="urn:microsoft.com/office/officeart/2005/8/layout/vList2"/>
    <dgm:cxn modelId="{58D55EE4-1091-4C7D-AE88-2588B3FC6B24}" srcId="{4450BEB5-BFA2-4C19-929F-0A036800A798}" destId="{A4566051-BFCE-4397-B24C-EF3258BBF404}" srcOrd="1" destOrd="0" parTransId="{65DD79B2-EC01-4C33-B471-6489BD079621}" sibTransId="{6C8AA035-E4FC-4102-92D3-C259B72F18A4}"/>
    <dgm:cxn modelId="{DE482F8B-DC38-45CA-B6DD-495F4D20F1FC}" type="presParOf" srcId="{2EBBA671-1304-47CA-80AD-36108395923A}" destId="{DC93D585-D3ED-4C01-AC6E-88F382BCBE70}" srcOrd="0" destOrd="0" presId="urn:microsoft.com/office/officeart/2005/8/layout/vList2"/>
    <dgm:cxn modelId="{E6C5C208-DB79-46D7-B329-8E2B5D884F42}" type="presParOf" srcId="{2EBBA671-1304-47CA-80AD-36108395923A}" destId="{5748103C-5154-4C8F-8264-72F29104D791}" srcOrd="1" destOrd="0" presId="urn:microsoft.com/office/officeart/2005/8/layout/vList2"/>
    <dgm:cxn modelId="{B8CEC0B0-516B-40F3-A9AE-ABDCF5ED6E29}" type="presParOf" srcId="{2EBBA671-1304-47CA-80AD-36108395923A}" destId="{DEFB1FF7-0B4D-4492-92ED-AFFB46F1D6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3D585-D3ED-4C01-AC6E-88F382BCBE70}">
      <dsp:nvSpPr>
        <dsp:cNvPr id="0" name=""/>
        <dsp:cNvSpPr/>
      </dsp:nvSpPr>
      <dsp:spPr>
        <a:xfrm>
          <a:off x="0" y="431724"/>
          <a:ext cx="9471025" cy="1698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MAX ABV: 52 Lee Hill Series Vol. 5 - </a:t>
          </a:r>
          <a:r>
            <a:rPr lang="en-US" sz="4400" u="sng" kern="1200" dirty="0"/>
            <a:t>12.8% ABV</a:t>
          </a:r>
          <a:r>
            <a:rPr lang="en-US" sz="4400" kern="1200" dirty="0"/>
            <a:t> Boulder , CO</a:t>
          </a:r>
        </a:p>
      </dsp:txBody>
      <dsp:txXfrm>
        <a:off x="82931" y="514655"/>
        <a:ext cx="9305163" cy="1532978"/>
      </dsp:txXfrm>
    </dsp:sp>
    <dsp:sp modelId="{DEFB1FF7-0B4D-4492-92ED-AFFB46F1D697}">
      <dsp:nvSpPr>
        <dsp:cNvPr id="0" name=""/>
        <dsp:cNvSpPr/>
      </dsp:nvSpPr>
      <dsp:spPr>
        <a:xfrm>
          <a:off x="0" y="2257285"/>
          <a:ext cx="9471025" cy="1698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MOST BITTER: 375 Bitter Bitch Imperial IPA     </a:t>
          </a:r>
          <a:r>
            <a:rPr lang="en-US" sz="4400" u="sng" kern="1200" dirty="0"/>
            <a:t>138 IBU</a:t>
          </a:r>
          <a:r>
            <a:rPr lang="en-US" sz="4400" kern="1200" dirty="0"/>
            <a:t> Astoria    OR</a:t>
          </a:r>
        </a:p>
      </dsp:txBody>
      <dsp:txXfrm>
        <a:off x="82931" y="2340216"/>
        <a:ext cx="9305163" cy="1532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Right Bud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1 - 2023</a:t>
            </a:r>
            <a:br>
              <a:rPr lang="en-US" dirty="0"/>
            </a:br>
            <a:r>
              <a:rPr lang="en-US" dirty="0"/>
              <a:t>Lani Lewis</a:t>
            </a:r>
            <a:br>
              <a:rPr lang="en-US" dirty="0"/>
            </a:br>
            <a:r>
              <a:rPr lang="en-US" dirty="0"/>
              <a:t>SMU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198DE-0155-2FB0-104A-BC5E290A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182" y="1155264"/>
            <a:ext cx="10496550" cy="5286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BD347-19E9-6CD9-D271-C3F42D95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9526"/>
            <a:ext cx="10047352" cy="1325563"/>
          </a:xfrm>
        </p:spPr>
        <p:txBody>
          <a:bodyPr/>
          <a:lstStyle/>
          <a:p>
            <a:r>
              <a:rPr lang="en-US" dirty="0"/>
              <a:t>Mean Alcohol by Volume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3BA8-A7C3-41CC-17E4-615D081C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555537"/>
            <a:ext cx="9470577" cy="43873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368-61B9-0A05-4C6C-A7D60E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DD28D-E29C-1E48-BB91-4CDA49E27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72" y="1480008"/>
            <a:ext cx="9430224" cy="47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BF01A-71B5-1D1B-6951-2EBC1F41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Business!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147CE-4EB4-A608-44F9-DFA0D446E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Lani Lewis &amp; Todd Garner</a:t>
            </a:r>
          </a:p>
          <a:p>
            <a:r>
              <a:rPr lang="en-US"/>
              <a:t>DS 6306 Case Study 1 -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Budweiser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39563"/>
            <a:ext cx="10170292" cy="4599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“Budweiser is a medium-bodied, flavorful, </a:t>
            </a:r>
            <a:r>
              <a:rPr lang="en-US" sz="2400" dirty="0">
                <a:highlight>
                  <a:srgbClr val="FFFF00"/>
                </a:highlight>
              </a:rPr>
              <a:t>crips</a:t>
            </a:r>
            <a:r>
              <a:rPr lang="en-US" sz="2400" dirty="0"/>
              <a:t> American-style lager.”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797F6-27CC-30F1-5F8C-0DBFDBBBB126}"/>
              </a:ext>
            </a:extLst>
          </p:cNvPr>
          <p:cNvSpPr txBox="1"/>
          <p:nvPr/>
        </p:nvSpPr>
        <p:spPr>
          <a:xfrm>
            <a:off x="436990" y="5371242"/>
            <a:ext cx="21972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https://us.budweiser.com/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156C8A-503E-CC2E-C1F6-36EF783F48A4}"/>
              </a:ext>
            </a:extLst>
          </p:cNvPr>
          <p:cNvSpPr/>
          <p:nvPr/>
        </p:nvSpPr>
        <p:spPr>
          <a:xfrm>
            <a:off x="6761214" y="2531165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5% Alcohol by Volume (ABV)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FFD51-E694-2AE6-B466-C5848EAA80A4}"/>
              </a:ext>
            </a:extLst>
          </p:cNvPr>
          <p:cNvSpPr/>
          <p:nvPr/>
        </p:nvSpPr>
        <p:spPr>
          <a:xfrm>
            <a:off x="6761214" y="4284111"/>
            <a:ext cx="2727343" cy="1113556"/>
          </a:xfrm>
          <a:prstGeom prst="ellipse">
            <a:avLst/>
          </a:prstGeom>
          <a:solidFill>
            <a:srgbClr val="DE1930"/>
          </a:solidFill>
          <a:ln>
            <a:solidFill>
              <a:srgbClr val="DE19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12% International Bitterness Units (IBU)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D4224-E305-0C70-D0A1-7EE9CC9B5B81}"/>
              </a:ext>
            </a:extLst>
          </p:cNvPr>
          <p:cNvSpPr txBox="1"/>
          <p:nvPr/>
        </p:nvSpPr>
        <p:spPr>
          <a:xfrm>
            <a:off x="4863548" y="5500027"/>
            <a:ext cx="518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https://worldfood.guide/list/list_of_beers_in_america_by_alcohol_content_abv/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16EB45-3089-4DC6-7EB1-552A66C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3" y="2591373"/>
            <a:ext cx="6134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134F-F12D-C7DF-1224-CDA1B0D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State Expansion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BA3F2-A8AA-F454-D635-D8D6ABB2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85" y="1742939"/>
            <a:ext cx="6987868" cy="4387850"/>
          </a:xfrm>
          <a:prstGeom prst="rect">
            <a:avLst/>
          </a:prstGeom>
        </p:spPr>
      </p:pic>
      <p:sp>
        <p:nvSpPr>
          <p:cNvPr id="12" name="Hexagone 11">
            <a:extLst>
              <a:ext uri="{FF2B5EF4-FFF2-40B4-BE49-F238E27FC236}">
                <a16:creationId xmlns:a16="http://schemas.microsoft.com/office/drawing/2014/main" id="{581DC63B-2E95-4D7A-9D52-30B3192FBA07}"/>
              </a:ext>
            </a:extLst>
          </p:cNvPr>
          <p:cNvSpPr/>
          <p:nvPr/>
        </p:nvSpPr>
        <p:spPr>
          <a:xfrm>
            <a:off x="3663360" y="4980240"/>
            <a:ext cx="1097280" cy="914400"/>
          </a:xfrm>
          <a:prstGeom prst="hexagon">
            <a:avLst>
              <a:gd name="adj" fmla="val 28868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254398B-EAA9-F05A-328A-3CA80AE3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07" y="1451599"/>
            <a:ext cx="5076967" cy="507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A8FBD-4A16-3116-88BB-77213065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Beer History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0D7BBD-3BC8-8FD2-21E0-D3B5C18E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9190" y="2353568"/>
            <a:ext cx="2124075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4119-D2EA-0146-31E8-E65E777E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17" y="1686062"/>
            <a:ext cx="13335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752B7-4AE8-3274-5B79-E0EDC35CD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91385"/>
            <a:ext cx="30480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D0AAB-2C1B-F82B-4E5F-C93F3EA66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53568"/>
            <a:ext cx="23145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55519-A474-5CCB-AE70-DBE92B834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176588"/>
            <a:ext cx="28289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C3852E-1CCA-4805-0C01-F4F04DD2E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90083"/>
            <a:ext cx="3381375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6C75A3-58ED-320A-D7C3-3F17255B2D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049" y="4761790"/>
            <a:ext cx="2790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9FCA-B3A7-3FE0-7EB8-F9556DEC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Maine Highest ABV or IBU Median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046382-2F17-5B29-A9E8-53C0C406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06" y="2244434"/>
            <a:ext cx="4681393" cy="2954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4586B-49DB-27A0-D068-1A06DED4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244434"/>
            <a:ext cx="4943814" cy="307792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394531-6D74-4146-8546-41A7E491D56A}"/>
              </a:ext>
            </a:extLst>
          </p:cNvPr>
          <p:cNvSpPr/>
          <p:nvPr/>
        </p:nvSpPr>
        <p:spPr>
          <a:xfrm>
            <a:off x="940358" y="4695327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F593E5A6-2C24-58F6-9D88-A78214E276FF}"/>
              </a:ext>
            </a:extLst>
          </p:cNvPr>
          <p:cNvSpPr/>
          <p:nvPr/>
        </p:nvSpPr>
        <p:spPr>
          <a:xfrm>
            <a:off x="5907356" y="4553391"/>
            <a:ext cx="5486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A67708-7AF7-4582-A658-9D886237FAEC}"/>
              </a:ext>
            </a:extLst>
          </p:cNvPr>
          <p:cNvSpPr/>
          <p:nvPr/>
        </p:nvSpPr>
        <p:spPr>
          <a:xfrm>
            <a:off x="285750" y="4668195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6C466-00E0-BC4F-32C9-849B60A091D8}"/>
              </a:ext>
            </a:extLst>
          </p:cNvPr>
          <p:cNvSpPr/>
          <p:nvPr/>
        </p:nvSpPr>
        <p:spPr>
          <a:xfrm>
            <a:off x="8724900" y="3390503"/>
            <a:ext cx="661500" cy="392892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30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9D29-AEC4-EDF7-D04F-5D4F1AD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States by ABV or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B1A36-1C6A-7A10-811D-222BA601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98" y="1742939"/>
            <a:ext cx="6967641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7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C282-2FA0-EE8D-F0F6-928A319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Beer Type of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AB23-0AF1-0815-B000-C31824995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05" y="1558340"/>
            <a:ext cx="4816257" cy="4352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BFD25-F363-1507-F58C-725F50C16399}"/>
              </a:ext>
            </a:extLst>
          </p:cNvPr>
          <p:cNvSpPr txBox="1"/>
          <p:nvPr/>
        </p:nvSpPr>
        <p:spPr>
          <a:xfrm>
            <a:off x="1824255" y="5910237"/>
            <a:ext cx="4647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https://www.statista.com/chart/28572/popularity-of-beer-styles-in-the-us/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737FA-D8B7-35AE-B855-170FB744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08" y="1803537"/>
            <a:ext cx="2271273" cy="43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BBBB1-F736-00EE-FE02-957AFEF56581}"/>
              </a:ext>
            </a:extLst>
          </p:cNvPr>
          <p:cNvSpPr txBox="1"/>
          <p:nvPr/>
        </p:nvSpPr>
        <p:spPr>
          <a:xfrm>
            <a:off x="7006708" y="1434205"/>
            <a:ext cx="192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IBU By Beer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E6FF-AA86-2D70-94BA-A393BC93808A}"/>
              </a:ext>
            </a:extLst>
          </p:cNvPr>
          <p:cNvSpPr txBox="1"/>
          <p:nvPr/>
        </p:nvSpPr>
        <p:spPr>
          <a:xfrm>
            <a:off x="5871575" y="6159682"/>
            <a:ext cx="32933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https://www.firestonebeer.com/what-really-is-ibu/</a:t>
            </a:r>
          </a:p>
        </p:txBody>
      </p:sp>
    </p:spTree>
    <p:extLst>
      <p:ext uri="{BB962C8B-B14F-4D97-AF65-F5344CB8AC3E}">
        <p14:creationId xmlns:p14="http://schemas.microsoft.com/office/powerpoint/2010/main" val="411104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D92F-7C1C-47C6-FF19-BD07D422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 &amp; MAX IBU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FB7B05F-7A7A-5627-601F-F0DCF38CB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922301"/>
              </p:ext>
            </p:extLst>
          </p:nvPr>
        </p:nvGraphicFramePr>
        <p:xfrm>
          <a:off x="404813" y="1508989"/>
          <a:ext cx="9471025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50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9E2-4419-7760-CBB1-14920258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377"/>
            <a:ext cx="11026588" cy="64942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Statistics and Distribution by ABV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0E07-8112-7D7A-AB90-EC0E798E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77" y="1841500"/>
            <a:ext cx="6952458" cy="35014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ED4235-B50D-F4AE-4428-29A9C7589927}"/>
              </a:ext>
            </a:extLst>
          </p:cNvPr>
          <p:cNvSpPr txBox="1">
            <a:spLocks/>
          </p:cNvSpPr>
          <p:nvPr/>
        </p:nvSpPr>
        <p:spPr>
          <a:xfrm>
            <a:off x="6942267" y="1098386"/>
            <a:ext cx="3281003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DE19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Comments on summary statistics and distribution Alcohol by volume for beers – not grouped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C452A71-A756-7C92-B51D-372A9A503EEF}"/>
              </a:ext>
            </a:extLst>
          </p:cNvPr>
          <p:cNvSpPr txBox="1">
            <a:spLocks/>
          </p:cNvSpPr>
          <p:nvPr/>
        </p:nvSpPr>
        <p:spPr>
          <a:xfrm>
            <a:off x="7256111" y="2799947"/>
            <a:ext cx="3281004" cy="195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MIN: 		0.10%</a:t>
            </a:r>
          </a:p>
          <a:p>
            <a:r>
              <a:rPr lang="en-US" sz="1800"/>
              <a:t>MAX:		12.8%</a:t>
            </a:r>
          </a:p>
          <a:p>
            <a:r>
              <a:rPr lang="en-US" sz="1800"/>
              <a:t>MEAN:		5.977%</a:t>
            </a:r>
          </a:p>
          <a:p>
            <a:r>
              <a:rPr lang="en-US" sz="1800"/>
              <a:t>MEDIAN: 	5.7%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690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352</TotalTime>
  <Words>235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Finding The Right Bud</vt:lpstr>
      <vt:lpstr>Budweiser Beer</vt:lpstr>
      <vt:lpstr>Understanding State Expansion</vt:lpstr>
      <vt:lpstr>Colorado Beer History</vt:lpstr>
      <vt:lpstr>Maine Highest ABV or IBU Median</vt:lpstr>
      <vt:lpstr>Top Five States by ABV or IBU</vt:lpstr>
      <vt:lpstr>US Beer Type of Choice</vt:lpstr>
      <vt:lpstr>MAX ABV &amp; MAX IBU</vt:lpstr>
      <vt:lpstr>Summary Statistics and Distribution by ABV</vt:lpstr>
      <vt:lpstr>Mean Alcohol by Volume by State</vt:lpstr>
      <vt:lpstr>Relationship between ABV &amp; IBU</vt:lpstr>
      <vt:lpstr>Thank You For Your Business!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Right Bud</dc:title>
  <dc:creator>Lani Lewis</dc:creator>
  <cp:lastModifiedBy>Todd Garner</cp:lastModifiedBy>
  <cp:revision>3</cp:revision>
  <dcterms:created xsi:type="dcterms:W3CDTF">2023-02-21T02:19:58Z</dcterms:created>
  <dcterms:modified xsi:type="dcterms:W3CDTF">2023-02-21T22:57:09Z</dcterms:modified>
</cp:coreProperties>
</file>