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7" r:id="rId4"/>
    <p:sldId id="271" r:id="rId5"/>
    <p:sldId id="275" r:id="rId6"/>
    <p:sldId id="272" r:id="rId7"/>
    <p:sldId id="274" r:id="rId8"/>
    <p:sldId id="268" r:id="rId9"/>
    <p:sldId id="269" r:id="rId10"/>
    <p:sldId id="262" r:id="rId11"/>
    <p:sldId id="267" r:id="rId12"/>
    <p:sldId id="270" r:id="rId13"/>
    <p:sldId id="277" r:id="rId14"/>
    <p:sldId id="278" r:id="rId15"/>
    <p:sldId id="279" r:id="rId16"/>
    <p:sldId id="286" r:id="rId17"/>
    <p:sldId id="284" r:id="rId18"/>
    <p:sldId id="281" r:id="rId19"/>
    <p:sldId id="282" r:id="rId20"/>
    <p:sldId id="285" r:id="rId21"/>
    <p:sldId id="283" r:id="rId22"/>
    <p:sldId id="266" r:id="rId2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9" autoAdjust="0"/>
  </p:normalViewPr>
  <p:slideViewPr>
    <p:cSldViewPr snapToGrid="0">
      <p:cViewPr varScale="1">
        <p:scale>
          <a:sx n="103" d="100"/>
          <a:sy n="103" d="100"/>
        </p:scale>
        <p:origin x="1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0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0BEB5-BFA2-4C19-929F-0A036800A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C8AAC6-73FC-4A1F-9AA2-5694572D698B}">
      <dgm:prSet/>
      <dgm:spPr/>
      <dgm:t>
        <a:bodyPr/>
        <a:lstStyle/>
        <a:p>
          <a:r>
            <a:rPr lang="en-US" dirty="0"/>
            <a:t>MAX ABV: 52 Lee Hill Series Vol. 5 - </a:t>
          </a:r>
          <a:r>
            <a:rPr lang="en-US" u="sng" dirty="0"/>
            <a:t>12.8% ABV</a:t>
          </a:r>
          <a:r>
            <a:rPr lang="en-US" dirty="0"/>
            <a:t> Boulder, CO</a:t>
          </a:r>
        </a:p>
      </dgm:t>
    </dgm:pt>
    <dgm:pt modelId="{AD3DD670-C7C1-4652-B2A8-DD6B670F556F}" type="parTrans" cxnId="{010ED8BE-FC01-4ABC-8948-41B375402DC4}">
      <dgm:prSet/>
      <dgm:spPr/>
      <dgm:t>
        <a:bodyPr/>
        <a:lstStyle/>
        <a:p>
          <a:endParaRPr lang="en-US"/>
        </a:p>
      </dgm:t>
    </dgm:pt>
    <dgm:pt modelId="{5080EA62-6135-4648-B28E-71B18594C53B}" type="sibTrans" cxnId="{010ED8BE-FC01-4ABC-8948-41B375402DC4}">
      <dgm:prSet/>
      <dgm:spPr/>
      <dgm:t>
        <a:bodyPr/>
        <a:lstStyle/>
        <a:p>
          <a:endParaRPr lang="en-US"/>
        </a:p>
      </dgm:t>
    </dgm:pt>
    <dgm:pt modelId="{A4566051-BFCE-4397-B24C-EF3258BBF404}">
      <dgm:prSet/>
      <dgm:spPr/>
      <dgm:t>
        <a:bodyPr/>
        <a:lstStyle/>
        <a:p>
          <a:r>
            <a:rPr lang="en-US" dirty="0"/>
            <a:t>MOST BITTER: 375 Bitter Bitch Imperial IPA </a:t>
          </a:r>
          <a:r>
            <a:rPr lang="en-US" u="sng" dirty="0"/>
            <a:t>138 IBU</a:t>
          </a:r>
          <a:r>
            <a:rPr lang="en-US" dirty="0"/>
            <a:t> Astoria, OR</a:t>
          </a:r>
        </a:p>
      </dgm:t>
    </dgm:pt>
    <dgm:pt modelId="{65DD79B2-EC01-4C33-B471-6489BD079621}" type="parTrans" cxnId="{58D55EE4-1091-4C7D-AE88-2588B3FC6B24}">
      <dgm:prSet/>
      <dgm:spPr/>
      <dgm:t>
        <a:bodyPr/>
        <a:lstStyle/>
        <a:p>
          <a:endParaRPr lang="en-US"/>
        </a:p>
      </dgm:t>
    </dgm:pt>
    <dgm:pt modelId="{6C8AA035-E4FC-4102-92D3-C259B72F18A4}" type="sibTrans" cxnId="{58D55EE4-1091-4C7D-AE88-2588B3FC6B24}">
      <dgm:prSet/>
      <dgm:spPr/>
      <dgm:t>
        <a:bodyPr/>
        <a:lstStyle/>
        <a:p>
          <a:endParaRPr lang="en-US"/>
        </a:p>
      </dgm:t>
    </dgm:pt>
    <dgm:pt modelId="{2EBBA671-1304-47CA-80AD-36108395923A}" type="pres">
      <dgm:prSet presAssocID="{4450BEB5-BFA2-4C19-929F-0A036800A798}" presName="linear" presStyleCnt="0">
        <dgm:presLayoutVars>
          <dgm:animLvl val="lvl"/>
          <dgm:resizeHandles val="exact"/>
        </dgm:presLayoutVars>
      </dgm:prSet>
      <dgm:spPr/>
    </dgm:pt>
    <dgm:pt modelId="{DC93D585-D3ED-4C01-AC6E-88F382BCBE70}" type="pres">
      <dgm:prSet presAssocID="{6FC8AAC6-73FC-4A1F-9AA2-5694572D69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48103C-5154-4C8F-8264-72F29104D791}" type="pres">
      <dgm:prSet presAssocID="{5080EA62-6135-4648-B28E-71B18594C53B}" presName="spacer" presStyleCnt="0"/>
      <dgm:spPr/>
    </dgm:pt>
    <dgm:pt modelId="{DEFB1FF7-0B4D-4492-92ED-AFFB46F1D697}" type="pres">
      <dgm:prSet presAssocID="{A4566051-BFCE-4397-B24C-EF3258BBF4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90D44B-3246-47E6-AD76-11156709CA64}" type="presOf" srcId="{4450BEB5-BFA2-4C19-929F-0A036800A798}" destId="{2EBBA671-1304-47CA-80AD-36108395923A}" srcOrd="0" destOrd="0" presId="urn:microsoft.com/office/officeart/2005/8/layout/vList2"/>
    <dgm:cxn modelId="{56413E74-9A6B-45A6-91AD-F733A0A1DC9F}" type="presOf" srcId="{A4566051-BFCE-4397-B24C-EF3258BBF404}" destId="{DEFB1FF7-0B4D-4492-92ED-AFFB46F1D697}" srcOrd="0" destOrd="0" presId="urn:microsoft.com/office/officeart/2005/8/layout/vList2"/>
    <dgm:cxn modelId="{010ED8BE-FC01-4ABC-8948-41B375402DC4}" srcId="{4450BEB5-BFA2-4C19-929F-0A036800A798}" destId="{6FC8AAC6-73FC-4A1F-9AA2-5694572D698B}" srcOrd="0" destOrd="0" parTransId="{AD3DD670-C7C1-4652-B2A8-DD6B670F556F}" sibTransId="{5080EA62-6135-4648-B28E-71B18594C53B}"/>
    <dgm:cxn modelId="{4D2424CC-98D2-4D58-9F78-5972849A1EB5}" type="presOf" srcId="{6FC8AAC6-73FC-4A1F-9AA2-5694572D698B}" destId="{DC93D585-D3ED-4C01-AC6E-88F382BCBE70}" srcOrd="0" destOrd="0" presId="urn:microsoft.com/office/officeart/2005/8/layout/vList2"/>
    <dgm:cxn modelId="{58D55EE4-1091-4C7D-AE88-2588B3FC6B24}" srcId="{4450BEB5-BFA2-4C19-929F-0A036800A798}" destId="{A4566051-BFCE-4397-B24C-EF3258BBF404}" srcOrd="1" destOrd="0" parTransId="{65DD79B2-EC01-4C33-B471-6489BD079621}" sibTransId="{6C8AA035-E4FC-4102-92D3-C259B72F18A4}"/>
    <dgm:cxn modelId="{DE482F8B-DC38-45CA-B6DD-495F4D20F1FC}" type="presParOf" srcId="{2EBBA671-1304-47CA-80AD-36108395923A}" destId="{DC93D585-D3ED-4C01-AC6E-88F382BCBE70}" srcOrd="0" destOrd="0" presId="urn:microsoft.com/office/officeart/2005/8/layout/vList2"/>
    <dgm:cxn modelId="{E6C5C208-DB79-46D7-B329-8E2B5D884F42}" type="presParOf" srcId="{2EBBA671-1304-47CA-80AD-36108395923A}" destId="{5748103C-5154-4C8F-8264-72F29104D791}" srcOrd="1" destOrd="0" presId="urn:microsoft.com/office/officeart/2005/8/layout/vList2"/>
    <dgm:cxn modelId="{B8CEC0B0-516B-40F3-A9AE-ABDCF5ED6E29}" type="presParOf" srcId="{2EBBA671-1304-47CA-80AD-36108395923A}" destId="{DEFB1FF7-0B4D-4492-92ED-AFFB46F1D6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3D585-D3ED-4C01-AC6E-88F382BCBE70}">
      <dsp:nvSpPr>
        <dsp:cNvPr id="0" name=""/>
        <dsp:cNvSpPr/>
      </dsp:nvSpPr>
      <dsp:spPr>
        <a:xfrm>
          <a:off x="0" y="231475"/>
          <a:ext cx="9471025" cy="18918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MAX ABV: 52 Lee Hill Series Vol. 5 - </a:t>
          </a:r>
          <a:r>
            <a:rPr lang="en-US" sz="4900" u="sng" kern="1200" dirty="0"/>
            <a:t>12.8% ABV</a:t>
          </a:r>
          <a:r>
            <a:rPr lang="en-US" sz="4900" kern="1200" dirty="0"/>
            <a:t> Boulder, CO</a:t>
          </a:r>
        </a:p>
      </dsp:txBody>
      <dsp:txXfrm>
        <a:off x="92354" y="323829"/>
        <a:ext cx="9286317" cy="1707182"/>
      </dsp:txXfrm>
    </dsp:sp>
    <dsp:sp modelId="{DEFB1FF7-0B4D-4492-92ED-AFFB46F1D697}">
      <dsp:nvSpPr>
        <dsp:cNvPr id="0" name=""/>
        <dsp:cNvSpPr/>
      </dsp:nvSpPr>
      <dsp:spPr>
        <a:xfrm>
          <a:off x="0" y="2264485"/>
          <a:ext cx="9471025" cy="189189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MOST BITTER: 375 Bitter Bitch Imperial IPA </a:t>
          </a:r>
          <a:r>
            <a:rPr lang="en-US" sz="4900" u="sng" kern="1200" dirty="0"/>
            <a:t>138 IBU</a:t>
          </a:r>
          <a:r>
            <a:rPr lang="en-US" sz="4900" kern="1200" dirty="0"/>
            <a:t> Astoria, OR</a:t>
          </a:r>
        </a:p>
      </dsp:txBody>
      <dsp:txXfrm>
        <a:off x="92354" y="2356839"/>
        <a:ext cx="9286317" cy="1707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3170522-3E9A-4763-8414-27B83425F10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397E0CF-D60E-443D-839D-846D3F37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and thank you for the opportunity to provide Budweiser with a quality product from Pinnacle Economics.  I’m Todd Garner, CEO of Pinnacle and my partner Lani Lewis and I put together today’s work.  We know your time is valuable so, let’s jump right in.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IBU by Style and Types of beers by market share – What this doesn’t show is that the right side of the market share chart has been growing.  We’ll come back to this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Q6 – comment on summary statistics for ABV – Fairly tight range for Ales &amp; IPAs but edging toward the high end of Budweiser’s Showcase brands.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Q7 – is there a relationship between ABV/IBU?  Utah low, WV high – positive linear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Q8 – Difference between ABV/IBU for Ales and IPA’s.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4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9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have limited time, we’ll…….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6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 – Breweries by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 breweries, conveniently located near the other concentrations: CO, CA, TX, New England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Q3 – Address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Q4 – Compute the median ABV &amp; IBU by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more helpful to visualize this metric – Concentrations in the West/Southwest, Upper Midwest and Atlantic states and deep south.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5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Q5 – max ABV and IBU – entire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7E0CF-D60E-443D-839D-846D3F37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1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bengosha/beer-advocate-top-250-bee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ewersassociation.org/statistics-and-data/economic-impact-da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brewersassociation.org/statistics-and-data/economic-impact-data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2184000"/>
          </a:xfrm>
        </p:spPr>
        <p:txBody>
          <a:bodyPr>
            <a:normAutofit/>
          </a:bodyPr>
          <a:lstStyle/>
          <a:p>
            <a:r>
              <a:rPr lang="en-US" dirty="0"/>
              <a:t>Presentation to CEO &amp; CFO of Budweiser</a:t>
            </a:r>
          </a:p>
          <a:p>
            <a:r>
              <a:rPr lang="en-US" dirty="0"/>
              <a:t>Pinnacle Economics, LLC</a:t>
            </a:r>
            <a:br>
              <a:rPr lang="en-US" dirty="0"/>
            </a:br>
            <a:r>
              <a:rPr lang="en-US" dirty="0"/>
              <a:t>Todd Garner: Presenter</a:t>
            </a:r>
            <a:br>
              <a:rPr lang="en-US" dirty="0"/>
            </a:br>
            <a:r>
              <a:rPr lang="en-US" dirty="0"/>
              <a:t>SMU DS 6306 – Project 1</a:t>
            </a:r>
          </a:p>
          <a:p>
            <a:r>
              <a:rPr lang="en-US" dirty="0"/>
              <a:t>Lani Lewis - contributor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9E2-4419-7760-CBB1-14920258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377"/>
            <a:ext cx="11026588" cy="64942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 and Distribution by ABV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30E07-8112-7D7A-AB90-EC0E798E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477" y="1841500"/>
            <a:ext cx="6952458" cy="35014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ED4235-B50D-F4AE-4428-29A9C7589927}"/>
              </a:ext>
            </a:extLst>
          </p:cNvPr>
          <p:cNvSpPr txBox="1">
            <a:spLocks/>
          </p:cNvSpPr>
          <p:nvPr/>
        </p:nvSpPr>
        <p:spPr>
          <a:xfrm>
            <a:off x="6942267" y="1098386"/>
            <a:ext cx="3281003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E19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Comments on summary statistics and distribution Alcohol by volume for beers – not grouped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C452A71-A756-7C92-B51D-372A9A503EEF}"/>
              </a:ext>
            </a:extLst>
          </p:cNvPr>
          <p:cNvSpPr txBox="1">
            <a:spLocks/>
          </p:cNvSpPr>
          <p:nvPr/>
        </p:nvSpPr>
        <p:spPr>
          <a:xfrm>
            <a:off x="7256111" y="2799947"/>
            <a:ext cx="3281004" cy="195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MIN: 		0.10%</a:t>
            </a:r>
          </a:p>
          <a:p>
            <a:r>
              <a:rPr lang="en-US" sz="1800"/>
              <a:t>MAX:		12.8%</a:t>
            </a:r>
          </a:p>
          <a:p>
            <a:r>
              <a:rPr lang="en-US" sz="1800"/>
              <a:t>MEAN:		5.977%</a:t>
            </a:r>
          </a:p>
          <a:p>
            <a:r>
              <a:rPr lang="en-US" sz="1800"/>
              <a:t>MEDIAN: 	5.7%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690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18C23-4B83-A2AA-23F3-993D6367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5E12C-8D30-346D-0FE4-445E64A7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2" y="1403539"/>
            <a:ext cx="11115041" cy="47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B335-BBBC-B748-48F8-5FA15D00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7"/>
            <a:ext cx="10047352" cy="731916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ABV/IBU – IPA &amp; 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71A8-7A5D-A46A-5E7F-FB79455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D7552-03DA-AAEC-8F0B-C43BC44B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1362269"/>
            <a:ext cx="11268931" cy="47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9CE4-B60E-BA7F-1967-9546FD50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Let’s go one step further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A7292B-DE9A-6CA5-C377-228BACDF4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3300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3682-38D8-6A1A-8F6C-B81D6B2D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43C3-B448-6CBA-80E1-9080BBBD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spent on successful advertising from the early 1800s.</a:t>
            </a:r>
          </a:p>
          <a:p>
            <a:pPr lvl="1"/>
            <a:r>
              <a:rPr lang="en-US" dirty="0"/>
              <a:t>Budweiser Clydesdales</a:t>
            </a:r>
          </a:p>
          <a:p>
            <a:pPr lvl="1"/>
            <a:r>
              <a:rPr lang="en-US" dirty="0"/>
              <a:t>Spuds </a:t>
            </a:r>
            <a:r>
              <a:rPr lang="en-US" dirty="0" err="1"/>
              <a:t>Mackensie</a:t>
            </a:r>
            <a:endParaRPr lang="en-US" dirty="0"/>
          </a:p>
          <a:p>
            <a:pPr lvl="1"/>
            <a:r>
              <a:rPr lang="en-US" dirty="0"/>
              <a:t>WASSSUUPPPPP!?!?!?!</a:t>
            </a:r>
          </a:p>
          <a:p>
            <a:r>
              <a:rPr lang="en-US" dirty="0"/>
              <a:t>Joe “Six Pack” is your hero!  </a:t>
            </a:r>
          </a:p>
          <a:p>
            <a:r>
              <a:rPr lang="en-US" dirty="0"/>
              <a:t>Does Bud want to dilute the Bud brand with a “Bud IPA” or “Bud Pale Ale”</a:t>
            </a:r>
          </a:p>
          <a:p>
            <a:r>
              <a:rPr lang="en-US" dirty="0"/>
              <a:t>This could potentially irritate Joe “Six-Pack”</a:t>
            </a:r>
          </a:p>
        </p:txBody>
      </p:sp>
    </p:spTree>
    <p:extLst>
      <p:ext uri="{BB962C8B-B14F-4D97-AF65-F5344CB8AC3E}">
        <p14:creationId xmlns:p14="http://schemas.microsoft.com/office/powerpoint/2010/main" val="98643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D948-9701-D2A7-E047-2D631FA8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C14F-6F84-7020-DEC4-FD26B06D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C4098-C696-2D54-FB07-4EF89EFB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" y="0"/>
            <a:ext cx="121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1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63F2-F3C9-A2B5-67CD-71FEBBCE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1D95-29E8-7DFC-4BA3-A54C3BD9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0" y="1832532"/>
            <a:ext cx="9470577" cy="4387352"/>
          </a:xfrm>
        </p:spPr>
        <p:txBody>
          <a:bodyPr/>
          <a:lstStyle/>
          <a:p>
            <a:r>
              <a:rPr lang="en-US" dirty="0"/>
              <a:t>Beer drinkers want more alcohol per beer</a:t>
            </a:r>
          </a:p>
          <a:p>
            <a:endParaRPr lang="en-US" sz="1000" dirty="0"/>
          </a:p>
          <a:p>
            <a:r>
              <a:rPr lang="en-US" dirty="0"/>
              <a:t>“I can drink two and get the same effect as 4 regular beers and have some left over for later.”</a:t>
            </a:r>
          </a:p>
          <a:p>
            <a:endParaRPr lang="en-US" sz="1000" dirty="0"/>
          </a:p>
          <a:p>
            <a:r>
              <a:rPr lang="en-US" dirty="0"/>
              <a:t>Craft beers garner a premium price</a:t>
            </a:r>
          </a:p>
          <a:p>
            <a:endParaRPr lang="en-US" sz="1000" dirty="0"/>
          </a:p>
          <a:p>
            <a:r>
              <a:rPr lang="en-US" dirty="0"/>
              <a:t>Also have higher ABV/IBU</a:t>
            </a:r>
          </a:p>
          <a:p>
            <a:endParaRPr lang="en-US" sz="1000" dirty="0"/>
          </a:p>
          <a:p>
            <a:r>
              <a:rPr lang="en-US" dirty="0"/>
              <a:t>Premium Beer for a Premium Price!</a:t>
            </a:r>
          </a:p>
        </p:txBody>
      </p:sp>
    </p:spTree>
    <p:extLst>
      <p:ext uri="{BB962C8B-B14F-4D97-AF65-F5344CB8AC3E}">
        <p14:creationId xmlns:p14="http://schemas.microsoft.com/office/powerpoint/2010/main" val="416701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06-4858-BEAA-90ED-74A5A7C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Advocate Top 250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30061-CD38-BE84-9CDA-745B5F146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581" y="1642178"/>
            <a:ext cx="4991876" cy="4218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293AE-B68E-F88C-969A-F1F5C61839BD}"/>
              </a:ext>
            </a:extLst>
          </p:cNvPr>
          <p:cNvSpPr txBox="1"/>
          <p:nvPr/>
        </p:nvSpPr>
        <p:spPr>
          <a:xfrm>
            <a:off x="1845578" y="6082018"/>
            <a:ext cx="684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https://www.kaggle.com/datasets/bengosha/beer-advocate-top-250-beers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993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9FE3-090A-BE4D-CBB6-3063629E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7"/>
            <a:ext cx="10047352" cy="711628"/>
          </a:xfrm>
        </p:spPr>
        <p:txBody>
          <a:bodyPr/>
          <a:lstStyle/>
          <a:p>
            <a:r>
              <a:rPr lang="en-US" dirty="0"/>
              <a:t>Economic Impact – Craft Beers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694AF7-E160-CBE5-B28B-F59EA9D4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1395" y="1129005"/>
            <a:ext cx="6391470" cy="5085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5225A-7F9D-72E5-934E-43A9EC253AF2}"/>
              </a:ext>
            </a:extLst>
          </p:cNvPr>
          <p:cNvSpPr txBox="1"/>
          <p:nvPr/>
        </p:nvSpPr>
        <p:spPr>
          <a:xfrm>
            <a:off x="1739704" y="6344816"/>
            <a:ext cx="7227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https://www.brewersassociation.org/statistics-and-data/economic-impact-data/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205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E21-907F-7002-9450-8F35CF39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6373-98AD-3C0E-F481-EC4DB910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questions posed by Budweiser</a:t>
            </a:r>
          </a:p>
          <a:p>
            <a:endParaRPr lang="en-US" dirty="0"/>
          </a:p>
          <a:p>
            <a:r>
              <a:rPr lang="en-US" dirty="0"/>
              <a:t>Summarize insights from the data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1991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9FE3-090A-BE4D-CBB6-3063629E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7"/>
            <a:ext cx="10047352" cy="711628"/>
          </a:xfrm>
        </p:spPr>
        <p:txBody>
          <a:bodyPr/>
          <a:lstStyle/>
          <a:p>
            <a:r>
              <a:rPr lang="en-US" dirty="0"/>
              <a:t>Economic Impact – Craft Beers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694AF7-E160-CBE5-B28B-F59EA9D4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50" y="1194393"/>
            <a:ext cx="4455459" cy="3544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5225A-7F9D-72E5-934E-43A9EC253AF2}"/>
              </a:ext>
            </a:extLst>
          </p:cNvPr>
          <p:cNvSpPr txBox="1"/>
          <p:nvPr/>
        </p:nvSpPr>
        <p:spPr>
          <a:xfrm>
            <a:off x="1739704" y="6344816"/>
            <a:ext cx="7227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https://www.brewersassociation.org/statistics-and-data/economic-impact-data/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8A346-ED2B-6A59-C5E7-D856AE5AB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934" y="1374447"/>
            <a:ext cx="6542222" cy="33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842-72A1-19D7-C840-4943381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24195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DF0F-29B0-4430-432C-B6E0B244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8" y="1422412"/>
            <a:ext cx="9470577" cy="4387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Invest further into partnerships with Craft Breweries</a:t>
            </a:r>
          </a:p>
          <a:p>
            <a:r>
              <a:rPr lang="en-US" dirty="0"/>
              <a:t>They have plowed the hardest ground</a:t>
            </a:r>
          </a:p>
          <a:p>
            <a:r>
              <a:rPr lang="en-US" dirty="0"/>
              <a:t>Use Bud’s:</a:t>
            </a:r>
          </a:p>
          <a:p>
            <a:pPr lvl="1"/>
            <a:r>
              <a:rPr lang="en-US" dirty="0"/>
              <a:t>Economies of Scale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Capital Investment</a:t>
            </a:r>
          </a:p>
          <a:p>
            <a:pPr lvl="1"/>
            <a:r>
              <a:rPr lang="en-US" dirty="0"/>
              <a:t>Operational Efficiencies</a:t>
            </a:r>
          </a:p>
          <a:p>
            <a:r>
              <a:rPr lang="en-US" dirty="0"/>
              <a:t>Join them as partners and reap the rewards.  </a:t>
            </a:r>
          </a:p>
          <a:p>
            <a:r>
              <a:rPr lang="en-US" dirty="0"/>
              <a:t>Invest quietly – Joe “six-pack” and Beer “Nerds” can peacefully coexist…whether they know it or not!</a:t>
            </a:r>
          </a:p>
        </p:txBody>
      </p:sp>
    </p:spTree>
    <p:extLst>
      <p:ext uri="{BB962C8B-B14F-4D97-AF65-F5344CB8AC3E}">
        <p14:creationId xmlns:p14="http://schemas.microsoft.com/office/powerpoint/2010/main" val="178128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Business!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Todd Garner</a:t>
            </a:r>
          </a:p>
          <a:p>
            <a:r>
              <a:rPr lang="en-US" dirty="0"/>
              <a:t>Pinnacle Economics, LLC</a:t>
            </a:r>
          </a:p>
          <a:p>
            <a:r>
              <a:rPr lang="en-US" dirty="0"/>
              <a:t>DS 6306 Case Study 1 – EDA</a:t>
            </a:r>
          </a:p>
          <a:p>
            <a:r>
              <a:rPr lang="en-US" dirty="0"/>
              <a:t>Lani Lewis - contributor</a:t>
            </a:r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crisp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B5DF5A-F4B0-D260-A659-A20B4E41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" y="1517887"/>
            <a:ext cx="10288555" cy="5262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924AE-A508-A91A-AEF2-AD372B62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</p:spTree>
    <p:extLst>
      <p:ext uri="{BB962C8B-B14F-4D97-AF65-F5344CB8AC3E}">
        <p14:creationId xmlns:p14="http://schemas.microsoft.com/office/powerpoint/2010/main" val="11861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ABD8-4BDF-4792-B3A6-5393C03B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783895"/>
          </a:xfrm>
        </p:spPr>
        <p:txBody>
          <a:bodyPr/>
          <a:lstStyle/>
          <a:p>
            <a:r>
              <a:rPr lang="en-US" dirty="0"/>
              <a:t>Budweiser USA 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8296-B5E4-4979-0D02-E2D39B06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B374-65D4-DB10-5B04-A5BC97E8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4" y="1353671"/>
            <a:ext cx="10047352" cy="49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A32B8D-A39E-583E-5B64-5BF06B41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43" y="1563594"/>
            <a:ext cx="9471025" cy="4387850"/>
          </a:xfrm>
        </p:spPr>
        <p:txBody>
          <a:bodyPr>
            <a:normAutofit/>
          </a:bodyPr>
          <a:lstStyle/>
          <a:p>
            <a:r>
              <a:rPr lang="en-US" dirty="0"/>
              <a:t>1005 missing IBU values – 2,410 total data observations: </a:t>
            </a:r>
          </a:p>
          <a:p>
            <a:r>
              <a:rPr lang="en-US" dirty="0"/>
              <a:t>62 missing ABV values – 2,410 total data observations </a:t>
            </a:r>
          </a:p>
          <a:p>
            <a:r>
              <a:rPr lang="en-US" dirty="0"/>
              <a:t>Conclusion:  IBU is important for Brewers, but not particularly relevant to the consumer.  ABV is important for all stakeholders</a:t>
            </a:r>
          </a:p>
          <a:p>
            <a:r>
              <a:rPr lang="en-US" dirty="0"/>
              <a:t>Result:  We’ve taken the MEDIAN of both ABV and IBU so as not to skew the data averages.  </a:t>
            </a:r>
          </a:p>
        </p:txBody>
      </p:sp>
    </p:spTree>
    <p:extLst>
      <p:ext uri="{BB962C8B-B14F-4D97-AF65-F5344CB8AC3E}">
        <p14:creationId xmlns:p14="http://schemas.microsoft.com/office/powerpoint/2010/main" val="417855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285-B495-C688-F1C4-8674CB34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417376"/>
            <a:ext cx="11582399" cy="1325563"/>
          </a:xfrm>
        </p:spPr>
        <p:txBody>
          <a:bodyPr/>
          <a:lstStyle/>
          <a:p>
            <a:r>
              <a:rPr lang="en-US" dirty="0"/>
              <a:t>MEDIAN VALUES FOR ABV &amp;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22736-ABE6-51A0-8CDE-8D808880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112" y="1484771"/>
            <a:ext cx="9330889" cy="46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198DE-0155-2FB0-104A-BC5E290A5A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2" y="1155264"/>
            <a:ext cx="10496550" cy="5286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Mean Alcohol by Volume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3BA8-A7C3-41CC-17E4-615D081C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555537"/>
            <a:ext cx="9470577" cy="43873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 &amp; MAX IBU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FB7B05F-7A7A-5627-601F-F0DCF38C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06570"/>
              </p:ext>
            </p:extLst>
          </p:nvPr>
        </p:nvGraphicFramePr>
        <p:xfrm>
          <a:off x="404813" y="1508989"/>
          <a:ext cx="9471025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50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1322</TotalTime>
  <Words>815</Words>
  <Application>Microsoft Office PowerPoint</Application>
  <PresentationFormat>Widescreen</PresentationFormat>
  <Paragraphs>115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Finding The Right Bud</vt:lpstr>
      <vt:lpstr>Agenda</vt:lpstr>
      <vt:lpstr>Budweiser Beer</vt:lpstr>
      <vt:lpstr>Breweries by State</vt:lpstr>
      <vt:lpstr>Budweiser USA Breweries</vt:lpstr>
      <vt:lpstr>ADDRESSING THE MISSING DATA</vt:lpstr>
      <vt:lpstr>MEDIAN VALUES FOR ABV &amp; IBU BY STATE</vt:lpstr>
      <vt:lpstr>Mean Alcohol by Volume by State</vt:lpstr>
      <vt:lpstr>MAX ABV &amp; MAX IBU</vt:lpstr>
      <vt:lpstr>US Beer Type of Choice</vt:lpstr>
      <vt:lpstr>Summary Statistics and Distribution by ABV</vt:lpstr>
      <vt:lpstr>Relationship between ABV &amp; IBU</vt:lpstr>
      <vt:lpstr>Difference between ABV/IBU – IPA &amp; ALE</vt:lpstr>
      <vt:lpstr>Let’s go one step further</vt:lpstr>
      <vt:lpstr>Bud today</vt:lpstr>
      <vt:lpstr>PowerPoint Presentation</vt:lpstr>
      <vt:lpstr>Further Market Research</vt:lpstr>
      <vt:lpstr>Beer Advocate Top 250</vt:lpstr>
      <vt:lpstr>Economic Impact – Craft Beers</vt:lpstr>
      <vt:lpstr>Economic Impact – Craft Beers</vt:lpstr>
      <vt:lpstr>Recommendations</vt:lpstr>
      <vt:lpstr>Thank You For Your Business!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Todd Garner</cp:lastModifiedBy>
  <cp:revision>14</cp:revision>
  <cp:lastPrinted>2023-03-05T03:26:11Z</cp:lastPrinted>
  <dcterms:created xsi:type="dcterms:W3CDTF">2023-02-21T02:19:58Z</dcterms:created>
  <dcterms:modified xsi:type="dcterms:W3CDTF">2023-03-05T03:59:37Z</dcterms:modified>
</cp:coreProperties>
</file>