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683" r:id="rId3"/>
  </p:sldMasterIdLst>
  <p:sldIdLst>
    <p:sldId id="580" r:id="rId4"/>
    <p:sldId id="592" r:id="rId5"/>
    <p:sldId id="595" r:id="rId6"/>
    <p:sldId id="596" r:id="rId7"/>
    <p:sldId id="597" r:id="rId8"/>
    <p:sldId id="593" r:id="rId9"/>
    <p:sldId id="598" r:id="rId10"/>
    <p:sldId id="599" r:id="rId11"/>
    <p:sldId id="600" r:id="rId12"/>
    <p:sldId id="601" r:id="rId13"/>
    <p:sldId id="602" r:id="rId14"/>
    <p:sldId id="264" r:id="rId15"/>
    <p:sldId id="265" r:id="rId16"/>
    <p:sldId id="594" r:id="rId17"/>
    <p:sldId id="52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 Paugh" initials="JP" lastIdx="1" clrIdx="0">
    <p:extLst>
      <p:ext uri="{19B8F6BF-5375-455C-9EA6-DF929625EA0E}">
        <p15:presenceInfo xmlns:p15="http://schemas.microsoft.com/office/powerpoint/2012/main" userId="63753791bbb5494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96"/>
    <p:restoredTop sz="94586"/>
  </p:normalViewPr>
  <p:slideViewPr>
    <p:cSldViewPr snapToGrid="0" snapToObjects="1">
      <p:cViewPr varScale="1">
        <p:scale>
          <a:sx n="128" d="100"/>
          <a:sy n="128" d="100"/>
        </p:scale>
        <p:origin x="20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10T23:39:36.123"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9/6/22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9/6/22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9/6/22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833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9726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737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433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759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251214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1534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939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9/6/22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23341768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5429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5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725"/>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6DED35F0-A78C-4262-8F33-2F3CB7BAC95E}" type="datetimeFigureOut">
              <a:rPr lang="fr-FR" smtClean="0"/>
              <a:t>06/09/2022</a:t>
            </a:fld>
            <a:endParaRPr lang="fr-FR"/>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fr-FR"/>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9C267475-5273-4C2F-BE12-5F26D3D3FE94}" type="slidenum">
              <a:rPr lang="fr-FR" smtClean="0"/>
              <a:t>‹#›</a:t>
            </a:fld>
            <a:endParaRPr lang="fr-FR"/>
          </a:p>
        </p:txBody>
      </p:sp>
      <p:grpSp>
        <p:nvGrpSpPr>
          <p:cNvPr id="7" name="Group 6"/>
          <p:cNvGrpSpPr/>
          <p:nvPr/>
        </p:nvGrpSpPr>
        <p:grpSpPr>
          <a:xfrm>
            <a:off x="564644" y="744470"/>
            <a:ext cx="8005588"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40724398"/>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ED35F0-A78C-4262-8F33-2F3CB7BAC95E}" type="datetimeFigureOut">
              <a:rPr lang="fr-FR" smtClean="0"/>
              <a:t>06/09/2022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C267475-5273-4C2F-BE12-5F26D3D3FE94}" type="slidenum">
              <a:rPr lang="fr-FR" smtClean="0"/>
              <a:t>‹#›</a:t>
            </a:fld>
            <a:endParaRPr lang="fr-FR"/>
          </a:p>
        </p:txBody>
      </p:sp>
    </p:spTree>
    <p:extLst>
      <p:ext uri="{BB962C8B-B14F-4D97-AF65-F5344CB8AC3E}">
        <p14:creationId xmlns:p14="http://schemas.microsoft.com/office/powerpoint/2010/main" val="40303473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54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6DED35F0-A78C-4262-8F33-2F3CB7BAC95E}" type="datetimeFigureOut">
              <a:rPr lang="fr-FR" smtClean="0"/>
              <a:t>06/09/2022</a:t>
            </a:fld>
            <a:endParaRPr lang="fr-FR"/>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fr-FR"/>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9C267475-5273-4C2F-BE12-5F26D3D3FE94}" type="slidenum">
              <a:rPr lang="fr-FR" smtClean="0"/>
              <a:t>‹#›</a:t>
            </a:fld>
            <a:endParaRPr lang="fr-FR"/>
          </a:p>
        </p:txBody>
      </p:sp>
      <p:sp>
        <p:nvSpPr>
          <p:cNvPr id="7" name="Freeform 6"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304275934"/>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ED35F0-A78C-4262-8F33-2F3CB7BAC95E}" type="datetimeFigureOut">
              <a:rPr lang="fr-FR" smtClean="0"/>
              <a:t>06/09/2022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C267475-5273-4C2F-BE12-5F26D3D3FE94}" type="slidenum">
              <a:rPr lang="fr-FR" smtClean="0"/>
              <a:t>‹#›</a:t>
            </a:fld>
            <a:endParaRPr lang="fr-FR"/>
          </a:p>
        </p:txBody>
      </p:sp>
    </p:spTree>
    <p:extLst>
      <p:ext uri="{BB962C8B-B14F-4D97-AF65-F5344CB8AC3E}">
        <p14:creationId xmlns:p14="http://schemas.microsoft.com/office/powerpoint/2010/main" val="27975222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864"/>
            <a:ext cx="3332988" cy="823912"/>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28700" y="3305208"/>
            <a:ext cx="3332988"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1" y="2340864"/>
            <a:ext cx="3332988" cy="823912"/>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93761" y="3305208"/>
            <a:ext cx="3332988"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ED35F0-A78C-4262-8F33-2F3CB7BAC95E}" type="datetimeFigureOut">
              <a:rPr lang="fr-FR" smtClean="0"/>
              <a:t>06/09/2022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C267475-5273-4C2F-BE12-5F26D3D3FE94}" type="slidenum">
              <a:rPr lang="fr-FR" smtClean="0"/>
              <a:t>‹#›</a:t>
            </a:fld>
            <a:endParaRPr lang="fr-FR"/>
          </a:p>
        </p:txBody>
      </p:sp>
    </p:spTree>
    <p:extLst>
      <p:ext uri="{BB962C8B-B14F-4D97-AF65-F5344CB8AC3E}">
        <p14:creationId xmlns:p14="http://schemas.microsoft.com/office/powerpoint/2010/main" val="10231546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ED35F0-A78C-4262-8F33-2F3CB7BAC95E}" type="datetimeFigureOut">
              <a:rPr lang="fr-FR" smtClean="0"/>
              <a:t>06/09/2022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C267475-5273-4C2F-BE12-5F26D3D3FE94}" type="slidenum">
              <a:rPr lang="fr-FR" smtClean="0"/>
              <a:t>‹#›</a:t>
            </a:fld>
            <a:endParaRPr lang="fr-FR"/>
          </a:p>
        </p:txBody>
      </p:sp>
    </p:spTree>
    <p:extLst>
      <p:ext uri="{BB962C8B-B14F-4D97-AF65-F5344CB8AC3E}">
        <p14:creationId xmlns:p14="http://schemas.microsoft.com/office/powerpoint/2010/main" val="21135275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ED35F0-A78C-4262-8F33-2F3CB7BAC95E}" type="datetimeFigureOut">
              <a:rPr lang="fr-FR" smtClean="0"/>
              <a:t>06/09/2022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C267475-5273-4C2F-BE12-5F26D3D3FE94}" type="slidenum">
              <a:rPr lang="fr-FR" smtClean="0"/>
              <a:t>‹#›</a:t>
            </a:fld>
            <a:endParaRPr lang="fr-FR"/>
          </a:p>
        </p:txBody>
      </p:sp>
    </p:spTree>
    <p:extLst>
      <p:ext uri="{BB962C8B-B14F-4D97-AF65-F5344CB8AC3E}">
        <p14:creationId xmlns:p14="http://schemas.microsoft.com/office/powerpoint/2010/main" val="245618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36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6DED35F0-A78C-4262-8F33-2F3CB7BAC95E}" type="datetimeFigureOut">
              <a:rPr lang="fr-FR" smtClean="0"/>
              <a:t>06/09/2022</a:t>
            </a:fld>
            <a:endParaRPr lang="fr-FR"/>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9C267475-5273-4C2F-BE12-5F26D3D3FE94}" type="slidenum">
              <a:rPr lang="fr-FR" smtClean="0"/>
              <a:t>‹#›</a:t>
            </a:fld>
            <a:endParaRPr lang="fr-FR"/>
          </a:p>
        </p:txBody>
      </p:sp>
      <p:sp>
        <p:nvSpPr>
          <p:cNvPr id="9" name="Rectangle 8"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948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9/6/22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36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6DED35F0-A78C-4262-8F33-2F3CB7BAC95E}" type="datetimeFigureOut">
              <a:rPr lang="fr-FR" smtClean="0"/>
              <a:t>06/09/2022</a:t>
            </a:fld>
            <a:endParaRPr lang="fr-FR"/>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9C267475-5273-4C2F-BE12-5F26D3D3FE94}" type="slidenum">
              <a:rPr lang="fr-FR" smtClean="0"/>
              <a:t>‹#›</a:t>
            </a:fld>
            <a:endParaRPr lang="fr-FR"/>
          </a:p>
        </p:txBody>
      </p:sp>
      <p:sp>
        <p:nvSpPr>
          <p:cNvPr id="9" name="Rectangle 8"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03991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ED35F0-A78C-4262-8F33-2F3CB7BAC95E}" type="datetimeFigureOut">
              <a:rPr lang="fr-FR" smtClean="0"/>
              <a:t>06/09/2022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C267475-5273-4C2F-BE12-5F26D3D3FE94}" type="slidenum">
              <a:rPr lang="fr-FR" smtClean="0"/>
              <a:t>‹#›</a:t>
            </a:fld>
            <a:endParaRPr lang="fr-FR"/>
          </a:p>
        </p:txBody>
      </p:sp>
    </p:spTree>
    <p:extLst>
      <p:ext uri="{BB962C8B-B14F-4D97-AF65-F5344CB8AC3E}">
        <p14:creationId xmlns:p14="http://schemas.microsoft.com/office/powerpoint/2010/main" val="40592575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1" y="624156"/>
            <a:ext cx="1174325"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613473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ED35F0-A78C-4262-8F33-2F3CB7BAC95E}" type="datetimeFigureOut">
              <a:rPr lang="fr-FR" smtClean="0"/>
              <a:t>06/09/2022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C267475-5273-4C2F-BE12-5F26D3D3FE94}" type="slidenum">
              <a:rPr lang="fr-FR" smtClean="0"/>
              <a:t>‹#›</a:t>
            </a:fld>
            <a:endParaRPr lang="fr-FR"/>
          </a:p>
        </p:txBody>
      </p:sp>
    </p:spTree>
    <p:extLst>
      <p:ext uri="{BB962C8B-B14F-4D97-AF65-F5344CB8AC3E}">
        <p14:creationId xmlns:p14="http://schemas.microsoft.com/office/powerpoint/2010/main" val="2384190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9/6/22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9/6/22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9/6/22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9/6/22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9/6/22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9/6/22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9/6/22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1909875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900" baseline="0">
                <a:solidFill>
                  <a:schemeClr val="tx2"/>
                </a:solidFill>
              </a:defRPr>
            </a:lvl1pPr>
          </a:lstStyle>
          <a:p>
            <a:fld id="{6DED35F0-A78C-4262-8F33-2F3CB7BAC95E}" type="datetimeFigureOut">
              <a:rPr lang="fr-FR" smtClean="0"/>
              <a:t>06/09/2022</a:t>
            </a:fld>
            <a:endParaRPr lang="fr-FR"/>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900" baseline="0">
                <a:solidFill>
                  <a:schemeClr val="tx2"/>
                </a:solidFill>
              </a:defRPr>
            </a:lvl1pPr>
          </a:lstStyle>
          <a:p>
            <a:endParaRPr lang="fr-FR"/>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900" baseline="0">
                <a:solidFill>
                  <a:schemeClr val="tx2"/>
                </a:solidFill>
              </a:defRPr>
            </a:lvl1pPr>
          </a:lstStyle>
          <a:p>
            <a:fld id="{9C267475-5273-4C2F-BE12-5F26D3D3FE94}" type="slidenum">
              <a:rPr lang="fr-FR" smtClean="0"/>
              <a:t>‹#›</a:t>
            </a:fld>
            <a:endParaRPr lang="fr-FR"/>
          </a:p>
        </p:txBody>
      </p:sp>
      <p:sp>
        <p:nvSpPr>
          <p:cNvPr id="9" name="Rectangle 8"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596160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defTabSz="685800" rtl="0" eaLnBrk="1" latinLnBrk="0" hangingPunct="1">
        <a:lnSpc>
          <a:spcPct val="89000"/>
        </a:lnSpc>
        <a:spcBef>
          <a:spcPct val="0"/>
        </a:spcBef>
        <a:buNone/>
        <a:defRPr sz="3300" kern="1200" baseline="0">
          <a:solidFill>
            <a:schemeClr val="tx2"/>
          </a:solidFill>
          <a:latin typeface="+mj-lt"/>
          <a:ea typeface="+mj-ea"/>
          <a:cs typeface="+mj-cs"/>
        </a:defRPr>
      </a:lvl1pPr>
    </p:titleStyle>
    <p:bodyStyle>
      <a:lvl1pPr marL="288036" indent="-288036" algn="l" defTabSz="685800" rtl="0" eaLnBrk="1" latinLnBrk="0" hangingPunct="1">
        <a:lnSpc>
          <a:spcPct val="94000"/>
        </a:lnSpc>
        <a:spcBef>
          <a:spcPts val="750"/>
        </a:spcBef>
        <a:spcAft>
          <a:spcPts val="150"/>
        </a:spcAft>
        <a:buFont typeface="Franklin Gothic Book" panose="020B0503020102020204" pitchFamily="34" charset="0"/>
        <a:buChar char="■"/>
        <a:defRPr sz="1500" kern="1200" baseline="0">
          <a:solidFill>
            <a:schemeClr val="tx2"/>
          </a:solidFill>
          <a:latin typeface="+mn-lt"/>
          <a:ea typeface="+mn-ea"/>
          <a:cs typeface="+mn-cs"/>
        </a:defRPr>
      </a:lvl1pPr>
      <a:lvl2pPr marL="6858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500" i="1" kern="1200" baseline="0">
          <a:solidFill>
            <a:schemeClr val="tx2"/>
          </a:solidFill>
          <a:latin typeface="+mn-lt"/>
          <a:ea typeface="+mn-ea"/>
          <a:cs typeface="+mn-cs"/>
        </a:defRPr>
      </a:lvl2pPr>
      <a:lvl3pPr marL="10287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kern="1200" baseline="0">
          <a:solidFill>
            <a:schemeClr val="tx2"/>
          </a:solidFill>
          <a:latin typeface="+mn-lt"/>
          <a:ea typeface="+mn-ea"/>
          <a:cs typeface="+mn-cs"/>
        </a:defRPr>
      </a:lvl3pPr>
      <a:lvl4pPr marL="13716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i="1" kern="1200" baseline="0">
          <a:solidFill>
            <a:schemeClr val="tx2"/>
          </a:solidFill>
          <a:latin typeface="+mn-lt"/>
          <a:ea typeface="+mn-ea"/>
          <a:cs typeface="+mn-cs"/>
        </a:defRPr>
      </a:lvl4pPr>
      <a:lvl5pPr marL="17145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kern="1200" baseline="0">
          <a:solidFill>
            <a:schemeClr val="tx2"/>
          </a:solidFill>
          <a:latin typeface="+mn-lt"/>
          <a:ea typeface="+mn-ea"/>
          <a:cs typeface="+mn-cs"/>
        </a:defRPr>
      </a:lvl5pPr>
      <a:lvl6pPr marL="20574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i="1" kern="1200" baseline="0">
          <a:solidFill>
            <a:schemeClr val="tx2"/>
          </a:solidFill>
          <a:latin typeface="+mn-lt"/>
          <a:ea typeface="+mn-ea"/>
          <a:cs typeface="+mn-cs"/>
        </a:defRPr>
      </a:lvl6pPr>
      <a:lvl7pPr marL="24003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7pPr>
      <a:lvl8pPr marL="27432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i="1" kern="1200" baseline="0">
          <a:solidFill>
            <a:schemeClr val="tx2"/>
          </a:solidFill>
          <a:latin typeface="+mn-lt"/>
          <a:ea typeface="+mn-ea"/>
          <a:cs typeface="+mn-cs"/>
        </a:defRPr>
      </a:lvl8pPr>
      <a:lvl9pPr marL="30861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For Live Session</a:t>
            </a:r>
          </a:p>
        </p:txBody>
      </p:sp>
      <p:sp>
        <p:nvSpPr>
          <p:cNvPr id="4" name="Subtitle 3"/>
          <p:cNvSpPr>
            <a:spLocks noGrp="1"/>
          </p:cNvSpPr>
          <p:nvPr>
            <p:ph type="subTitle" idx="1"/>
          </p:nvPr>
        </p:nvSpPr>
        <p:spPr>
          <a:xfrm>
            <a:off x="381000" y="2895600"/>
            <a:ext cx="8534400" cy="1752600"/>
          </a:xfrm>
        </p:spPr>
        <p:txBody>
          <a:bodyPr/>
          <a:lstStyle/>
          <a:p>
            <a:r>
              <a:rPr lang="en-IN" dirty="0"/>
              <a:t>UNIT 3</a:t>
            </a:r>
          </a:p>
        </p:txBody>
      </p:sp>
    </p:spTree>
    <p:extLst>
      <p:ext uri="{BB962C8B-B14F-4D97-AF65-F5344CB8AC3E}">
        <p14:creationId xmlns:p14="http://schemas.microsoft.com/office/powerpoint/2010/main" val="715364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20"/>
            <a:ext cx="8229600" cy="1143000"/>
          </a:xfrm>
        </p:spPr>
        <p:txBody>
          <a:bodyPr/>
          <a:lstStyle/>
          <a:p>
            <a:r>
              <a:rPr lang="en-US" sz="2800" dirty="0"/>
              <a:t>Part 2: Looking Closer at Relationship Between Ball Control and Age</a:t>
            </a:r>
          </a:p>
        </p:txBody>
      </p:sp>
      <p:sp>
        <p:nvSpPr>
          <p:cNvPr id="5" name="Rectangle 4"/>
          <p:cNvSpPr/>
          <p:nvPr/>
        </p:nvSpPr>
        <p:spPr>
          <a:xfrm>
            <a:off x="532014" y="1302105"/>
            <a:ext cx="8429105" cy="923330"/>
          </a:xfrm>
          <a:prstGeom prst="rect">
            <a:avLst/>
          </a:prstGeom>
        </p:spPr>
        <p:txBody>
          <a:bodyPr wrap="square">
            <a:spAutoFit/>
          </a:bodyPr>
          <a:lstStyle/>
          <a:p>
            <a:r>
              <a:rPr lang="en-US" dirty="0"/>
              <a:t>4. As expected, there is some evidence of a positive correlation between Ball Control and Age although it looks like it might depend on position and that there is evidence that it is not linear.  </a:t>
            </a:r>
          </a:p>
        </p:txBody>
      </p:sp>
      <p:pic>
        <p:nvPicPr>
          <p:cNvPr id="9" name="Picture 8"/>
          <p:cNvPicPr>
            <a:picLocks noChangeAspect="1"/>
          </p:cNvPicPr>
          <p:nvPr/>
        </p:nvPicPr>
        <p:blipFill>
          <a:blip r:embed="rId2"/>
          <a:stretch>
            <a:fillRect/>
          </a:stretch>
        </p:blipFill>
        <p:spPr>
          <a:xfrm>
            <a:off x="390698" y="2352495"/>
            <a:ext cx="4246343" cy="2493820"/>
          </a:xfrm>
          <a:prstGeom prst="rect">
            <a:avLst/>
          </a:prstGeom>
        </p:spPr>
      </p:pic>
      <p:pic>
        <p:nvPicPr>
          <p:cNvPr id="11" name="Picture 10"/>
          <p:cNvPicPr>
            <a:picLocks noChangeAspect="1"/>
          </p:cNvPicPr>
          <p:nvPr/>
        </p:nvPicPr>
        <p:blipFill>
          <a:blip r:embed="rId3"/>
          <a:stretch>
            <a:fillRect/>
          </a:stretch>
        </p:blipFill>
        <p:spPr>
          <a:xfrm>
            <a:off x="4796443" y="2352495"/>
            <a:ext cx="4246342" cy="2493820"/>
          </a:xfrm>
          <a:prstGeom prst="rect">
            <a:avLst/>
          </a:prstGeom>
        </p:spPr>
      </p:pic>
      <p:sp>
        <p:nvSpPr>
          <p:cNvPr id="13" name="Rectangle 1"/>
          <p:cNvSpPr>
            <a:spLocks noChangeArrowheads="1"/>
          </p:cNvSpPr>
          <p:nvPr/>
        </p:nvSpPr>
        <p:spPr bwMode="auto">
          <a:xfrm>
            <a:off x="646931" y="4899936"/>
            <a:ext cx="3733875"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FF"/>
                </a:solidFill>
                <a:effectLst/>
                <a:latin typeface="Lucida Console" panose="020B0609040504020204" pitchFamily="49" charset="0"/>
              </a:rPr>
              <a:t>FIFA3 %&gt;% ggplot(aes(x = Age, y = BallControl, color = Position)) + geom_point() + geom_smooth(method = "loess") + facet_wrap(~Position)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2"/>
          <p:cNvSpPr>
            <a:spLocks noChangeArrowheads="1"/>
          </p:cNvSpPr>
          <p:nvPr/>
        </p:nvSpPr>
        <p:spPr bwMode="auto">
          <a:xfrm>
            <a:off x="4746566" y="4899936"/>
            <a:ext cx="4048299"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Lucida Console" panose="020B0609040504020204" pitchFamily="49" charset="0"/>
              </a:rPr>
              <a:t>FIFA3 %&gt;% </a:t>
            </a:r>
            <a:r>
              <a:rPr kumimoji="0" lang="en-US" altLang="en-US" sz="1000" b="0" i="0" u="none" strike="noStrike" cap="none" normalizeH="0" baseline="0" dirty="0" err="1">
                <a:ln>
                  <a:noFill/>
                </a:ln>
                <a:solidFill>
                  <a:srgbClr val="0000FF"/>
                </a:solidFill>
                <a:effectLst/>
                <a:latin typeface="Lucida Console" panose="020B0609040504020204" pitchFamily="49" charset="0"/>
              </a:rPr>
              <a:t>ggplot</a:t>
            </a:r>
            <a:r>
              <a:rPr kumimoji="0" lang="en-US" altLang="en-US" sz="1000" b="0" i="0" u="none" strike="noStrike" cap="none" normalizeH="0" baseline="0" dirty="0">
                <a:ln>
                  <a:noFill/>
                </a:ln>
                <a:solidFill>
                  <a:srgbClr val="0000FF"/>
                </a:solidFill>
                <a:effectLst/>
                <a:latin typeface="Lucida Console" panose="020B0609040504020204" pitchFamily="49" charset="0"/>
              </a:rPr>
              <a:t>(</a:t>
            </a:r>
            <a:r>
              <a:rPr kumimoji="0" lang="en-US" altLang="en-US" sz="1000" b="0" i="0" u="none" strike="noStrike" cap="none" normalizeH="0" baseline="0" dirty="0" err="1">
                <a:ln>
                  <a:noFill/>
                </a:ln>
                <a:solidFill>
                  <a:srgbClr val="0000FF"/>
                </a:solidFill>
                <a:effectLst/>
                <a:latin typeface="Lucida Console" panose="020B0609040504020204" pitchFamily="49" charset="0"/>
              </a:rPr>
              <a:t>aes</a:t>
            </a:r>
            <a:r>
              <a:rPr kumimoji="0" lang="en-US" altLang="en-US" sz="1000" b="0" i="0" u="none" strike="noStrike" cap="none" normalizeH="0" baseline="0" dirty="0">
                <a:ln>
                  <a:noFill/>
                </a:ln>
                <a:solidFill>
                  <a:srgbClr val="0000FF"/>
                </a:solidFill>
                <a:effectLst/>
                <a:latin typeface="Lucida Console" panose="020B0609040504020204" pitchFamily="49" charset="0"/>
              </a:rPr>
              <a:t>(x = Age, y = </a:t>
            </a:r>
            <a:r>
              <a:rPr kumimoji="0" lang="en-US" altLang="en-US" sz="1000" b="0" i="0" u="none" strike="noStrike" cap="none" normalizeH="0" baseline="0" dirty="0" err="1">
                <a:ln>
                  <a:noFill/>
                </a:ln>
                <a:solidFill>
                  <a:srgbClr val="0000FF"/>
                </a:solidFill>
                <a:effectLst/>
                <a:latin typeface="Lucida Console" panose="020B0609040504020204" pitchFamily="49" charset="0"/>
              </a:rPr>
              <a:t>BallControl</a:t>
            </a:r>
            <a:r>
              <a:rPr kumimoji="0" lang="en-US" altLang="en-US" sz="1000" b="0" i="0" u="none" strike="noStrike" cap="none" normalizeH="0" baseline="0" dirty="0">
                <a:ln>
                  <a:noFill/>
                </a:ln>
                <a:solidFill>
                  <a:srgbClr val="0000FF"/>
                </a:solidFill>
                <a:effectLst/>
                <a:latin typeface="Lucida Console" panose="020B0609040504020204" pitchFamily="49" charset="0"/>
              </a:rPr>
              <a:t>, color = Position)) + </a:t>
            </a:r>
            <a:r>
              <a:rPr kumimoji="0" lang="en-US" altLang="en-US" sz="1000" b="0" i="0" u="none" strike="noStrike" cap="none" normalizeH="0" baseline="0" dirty="0" err="1">
                <a:ln>
                  <a:noFill/>
                </a:ln>
                <a:solidFill>
                  <a:srgbClr val="0000FF"/>
                </a:solidFill>
                <a:effectLst/>
                <a:latin typeface="Lucida Console" panose="020B0609040504020204" pitchFamily="49" charset="0"/>
              </a:rPr>
              <a:t>geom_point</a:t>
            </a:r>
            <a:r>
              <a:rPr kumimoji="0" lang="en-US" altLang="en-US" sz="1000" b="0" i="0" u="none" strike="noStrike" cap="none" normalizeH="0" baseline="0" dirty="0">
                <a:ln>
                  <a:noFill/>
                </a:ln>
                <a:solidFill>
                  <a:srgbClr val="0000FF"/>
                </a:solidFill>
                <a:effectLst/>
                <a:latin typeface="Lucida Console" panose="020B0609040504020204" pitchFamily="49" charset="0"/>
              </a:rPr>
              <a:t>() + </a:t>
            </a:r>
            <a:r>
              <a:rPr kumimoji="0" lang="en-US" altLang="en-US" sz="1000" b="0" i="0" u="none" strike="noStrike" cap="none" normalizeH="0" baseline="0" dirty="0" err="1">
                <a:ln>
                  <a:noFill/>
                </a:ln>
                <a:solidFill>
                  <a:srgbClr val="0000FF"/>
                </a:solidFill>
                <a:effectLst/>
                <a:latin typeface="Lucida Console" panose="020B0609040504020204" pitchFamily="49" charset="0"/>
              </a:rPr>
              <a:t>geom_smooth</a:t>
            </a:r>
            <a:r>
              <a:rPr kumimoji="0" lang="en-US" altLang="en-US" sz="1000" b="0" i="0" u="none" strike="noStrike" cap="none" normalizeH="0" baseline="0" dirty="0">
                <a:ln>
                  <a:noFill/>
                </a:ln>
                <a:solidFill>
                  <a:srgbClr val="0000FF"/>
                </a:solidFill>
                <a:effectLst/>
                <a:latin typeface="Lucida Console" panose="020B0609040504020204" pitchFamily="49" charset="0"/>
              </a:rPr>
              <a:t>(method = "lm") + </a:t>
            </a:r>
            <a:r>
              <a:rPr kumimoji="0" lang="en-US" altLang="en-US" sz="1000" b="0" i="0" u="none" strike="noStrike" cap="none" normalizeH="0" baseline="0" dirty="0" err="1">
                <a:ln>
                  <a:noFill/>
                </a:ln>
                <a:solidFill>
                  <a:srgbClr val="0000FF"/>
                </a:solidFill>
                <a:effectLst/>
                <a:latin typeface="Lucida Console" panose="020B0609040504020204" pitchFamily="49" charset="0"/>
              </a:rPr>
              <a:t>facet_wrap</a:t>
            </a:r>
            <a:r>
              <a:rPr kumimoji="0" lang="en-US" altLang="en-US" sz="1000" b="0" i="0" u="none" strike="noStrike" cap="none" normalizeH="0" baseline="0" dirty="0">
                <a:ln>
                  <a:noFill/>
                </a:ln>
                <a:solidFill>
                  <a:srgbClr val="0000FF"/>
                </a:solidFill>
                <a:effectLst/>
                <a:latin typeface="Lucida Console" panose="020B0609040504020204" pitchFamily="49" charset="0"/>
              </a:rPr>
              <a:t>(~Position)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TextBox 16"/>
          <p:cNvSpPr txBox="1"/>
          <p:nvPr/>
        </p:nvSpPr>
        <p:spPr>
          <a:xfrm>
            <a:off x="290945" y="5669280"/>
            <a:ext cx="8670174" cy="923330"/>
          </a:xfrm>
          <a:prstGeom prst="rect">
            <a:avLst/>
          </a:prstGeom>
          <a:noFill/>
        </p:spPr>
        <p:txBody>
          <a:bodyPr wrap="square" rtlCol="0">
            <a:spAutoFit/>
          </a:bodyPr>
          <a:lstStyle/>
          <a:p>
            <a:r>
              <a:rPr lang="en-US" dirty="0"/>
              <a:t>Upon further review there is evidence of non linearity from the loess fit although there does not seem to be much visual evidence that the relationship is different between the positions. </a:t>
            </a:r>
          </a:p>
        </p:txBody>
      </p:sp>
    </p:spTree>
    <p:extLst>
      <p:ext uri="{BB962C8B-B14F-4D97-AF65-F5344CB8AC3E}">
        <p14:creationId xmlns:p14="http://schemas.microsoft.com/office/powerpoint/2010/main" val="298868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4568"/>
            <a:ext cx="8229600" cy="1143000"/>
          </a:xfrm>
        </p:spPr>
        <p:txBody>
          <a:bodyPr/>
          <a:lstStyle/>
          <a:p>
            <a:r>
              <a:rPr lang="en-US" sz="2800" dirty="0"/>
              <a:t>Part 2: Looking Closer at Relationship Between Ball Control and Age</a:t>
            </a:r>
          </a:p>
        </p:txBody>
      </p:sp>
      <p:sp>
        <p:nvSpPr>
          <p:cNvPr id="5" name="Rectangle 4"/>
          <p:cNvSpPr/>
          <p:nvPr/>
        </p:nvSpPr>
        <p:spPr>
          <a:xfrm>
            <a:off x="532014" y="1302105"/>
            <a:ext cx="8429105" cy="923330"/>
          </a:xfrm>
          <a:prstGeom prst="rect">
            <a:avLst/>
          </a:prstGeom>
        </p:spPr>
        <p:txBody>
          <a:bodyPr wrap="square">
            <a:spAutoFit/>
          </a:bodyPr>
          <a:lstStyle/>
          <a:p>
            <a:r>
              <a:rPr lang="en-US" dirty="0"/>
              <a:t>4. As expected, there is some evidence of a positive correlation between Ball Control and Age although it looks like it might depend on position and that there is evidence that it is not linear.  </a:t>
            </a:r>
          </a:p>
        </p:txBody>
      </p:sp>
      <p:pic>
        <p:nvPicPr>
          <p:cNvPr id="11" name="Picture 10"/>
          <p:cNvPicPr>
            <a:picLocks noChangeAspect="1"/>
          </p:cNvPicPr>
          <p:nvPr/>
        </p:nvPicPr>
        <p:blipFill>
          <a:blip r:embed="rId2"/>
          <a:stretch>
            <a:fillRect/>
          </a:stretch>
        </p:blipFill>
        <p:spPr>
          <a:xfrm>
            <a:off x="234949" y="2462346"/>
            <a:ext cx="4246342" cy="2493820"/>
          </a:xfrm>
          <a:prstGeom prst="rect">
            <a:avLst/>
          </a:prstGeom>
        </p:spPr>
      </p:pic>
      <p:sp>
        <p:nvSpPr>
          <p:cNvPr id="16" name="Rectangle 2"/>
          <p:cNvSpPr>
            <a:spLocks noChangeArrowheads="1"/>
          </p:cNvSpPr>
          <p:nvPr/>
        </p:nvSpPr>
        <p:spPr bwMode="auto">
          <a:xfrm>
            <a:off x="333971" y="5153891"/>
            <a:ext cx="4048299"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Lucida Console" panose="020B0609040504020204" pitchFamily="49" charset="0"/>
              </a:rPr>
              <a:t>FIFA3 %&gt;% </a:t>
            </a:r>
            <a:r>
              <a:rPr kumimoji="0" lang="en-US" altLang="en-US" sz="1000" b="0" i="0" u="none" strike="noStrike" cap="none" normalizeH="0" baseline="0" dirty="0" err="1">
                <a:ln>
                  <a:noFill/>
                </a:ln>
                <a:solidFill>
                  <a:srgbClr val="0000FF"/>
                </a:solidFill>
                <a:effectLst/>
                <a:latin typeface="Lucida Console" panose="020B0609040504020204" pitchFamily="49" charset="0"/>
              </a:rPr>
              <a:t>ggplot</a:t>
            </a:r>
            <a:r>
              <a:rPr kumimoji="0" lang="en-US" altLang="en-US" sz="1000" b="0" i="0" u="none" strike="noStrike" cap="none" normalizeH="0" baseline="0" dirty="0">
                <a:ln>
                  <a:noFill/>
                </a:ln>
                <a:solidFill>
                  <a:srgbClr val="0000FF"/>
                </a:solidFill>
                <a:effectLst/>
                <a:latin typeface="Lucida Console" panose="020B0609040504020204" pitchFamily="49" charset="0"/>
              </a:rPr>
              <a:t>(</a:t>
            </a:r>
            <a:r>
              <a:rPr kumimoji="0" lang="en-US" altLang="en-US" sz="1000" b="0" i="0" u="none" strike="noStrike" cap="none" normalizeH="0" baseline="0" dirty="0" err="1">
                <a:ln>
                  <a:noFill/>
                </a:ln>
                <a:solidFill>
                  <a:srgbClr val="0000FF"/>
                </a:solidFill>
                <a:effectLst/>
                <a:latin typeface="Lucida Console" panose="020B0609040504020204" pitchFamily="49" charset="0"/>
              </a:rPr>
              <a:t>aes</a:t>
            </a:r>
            <a:r>
              <a:rPr kumimoji="0" lang="en-US" altLang="en-US" sz="1000" b="0" i="0" u="none" strike="noStrike" cap="none" normalizeH="0" baseline="0" dirty="0">
                <a:ln>
                  <a:noFill/>
                </a:ln>
                <a:solidFill>
                  <a:srgbClr val="0000FF"/>
                </a:solidFill>
                <a:effectLst/>
                <a:latin typeface="Lucida Console" panose="020B0609040504020204" pitchFamily="49" charset="0"/>
              </a:rPr>
              <a:t>(x = Age, y = </a:t>
            </a:r>
            <a:r>
              <a:rPr kumimoji="0" lang="en-US" altLang="en-US" sz="1000" b="0" i="0" u="none" strike="noStrike" cap="none" normalizeH="0" baseline="0" dirty="0" err="1">
                <a:ln>
                  <a:noFill/>
                </a:ln>
                <a:solidFill>
                  <a:srgbClr val="0000FF"/>
                </a:solidFill>
                <a:effectLst/>
                <a:latin typeface="Lucida Console" panose="020B0609040504020204" pitchFamily="49" charset="0"/>
              </a:rPr>
              <a:t>BallControl</a:t>
            </a:r>
            <a:r>
              <a:rPr kumimoji="0" lang="en-US" altLang="en-US" sz="1000" b="0" i="0" u="none" strike="noStrike" cap="none" normalizeH="0" baseline="0" dirty="0">
                <a:ln>
                  <a:noFill/>
                </a:ln>
                <a:solidFill>
                  <a:srgbClr val="0000FF"/>
                </a:solidFill>
                <a:effectLst/>
                <a:latin typeface="Lucida Console" panose="020B0609040504020204" pitchFamily="49" charset="0"/>
              </a:rPr>
              <a:t>, color = Position)) + </a:t>
            </a:r>
            <a:r>
              <a:rPr kumimoji="0" lang="en-US" altLang="en-US" sz="1000" b="0" i="0" u="none" strike="noStrike" cap="none" normalizeH="0" baseline="0" dirty="0" err="1">
                <a:ln>
                  <a:noFill/>
                </a:ln>
                <a:solidFill>
                  <a:srgbClr val="0000FF"/>
                </a:solidFill>
                <a:effectLst/>
                <a:latin typeface="Lucida Console" panose="020B0609040504020204" pitchFamily="49" charset="0"/>
              </a:rPr>
              <a:t>geom_point</a:t>
            </a:r>
            <a:r>
              <a:rPr kumimoji="0" lang="en-US" altLang="en-US" sz="1000" b="0" i="0" u="none" strike="noStrike" cap="none" normalizeH="0" baseline="0" dirty="0">
                <a:ln>
                  <a:noFill/>
                </a:ln>
                <a:solidFill>
                  <a:srgbClr val="0000FF"/>
                </a:solidFill>
                <a:effectLst/>
                <a:latin typeface="Lucida Console" panose="020B0609040504020204" pitchFamily="49" charset="0"/>
              </a:rPr>
              <a:t>() + </a:t>
            </a:r>
            <a:r>
              <a:rPr kumimoji="0" lang="en-US" altLang="en-US" sz="1000" b="0" i="0" u="none" strike="noStrike" cap="none" normalizeH="0" baseline="0" dirty="0" err="1">
                <a:ln>
                  <a:noFill/>
                </a:ln>
                <a:solidFill>
                  <a:srgbClr val="0000FF"/>
                </a:solidFill>
                <a:effectLst/>
                <a:latin typeface="Lucida Console" panose="020B0609040504020204" pitchFamily="49" charset="0"/>
              </a:rPr>
              <a:t>geom_smooth</a:t>
            </a:r>
            <a:r>
              <a:rPr kumimoji="0" lang="en-US" altLang="en-US" sz="1000" b="0" i="0" u="none" strike="noStrike" cap="none" normalizeH="0" baseline="0" dirty="0">
                <a:ln>
                  <a:noFill/>
                </a:ln>
                <a:solidFill>
                  <a:srgbClr val="0000FF"/>
                </a:solidFill>
                <a:effectLst/>
                <a:latin typeface="Lucida Console" panose="020B0609040504020204" pitchFamily="49" charset="0"/>
              </a:rPr>
              <a:t>(method = "lm") + </a:t>
            </a:r>
            <a:r>
              <a:rPr kumimoji="0" lang="en-US" altLang="en-US" sz="1000" b="0" i="0" u="none" strike="noStrike" cap="none" normalizeH="0" baseline="0" dirty="0" err="1">
                <a:ln>
                  <a:noFill/>
                </a:ln>
                <a:solidFill>
                  <a:srgbClr val="0000FF"/>
                </a:solidFill>
                <a:effectLst/>
                <a:latin typeface="Lucida Console" panose="020B0609040504020204" pitchFamily="49" charset="0"/>
              </a:rPr>
              <a:t>facet_wrap</a:t>
            </a:r>
            <a:r>
              <a:rPr kumimoji="0" lang="en-US" altLang="en-US" sz="1000" b="0" i="0" u="none" strike="noStrike" cap="none" normalizeH="0" baseline="0" dirty="0">
                <a:ln>
                  <a:noFill/>
                </a:ln>
                <a:solidFill>
                  <a:srgbClr val="0000FF"/>
                </a:solidFill>
                <a:effectLst/>
                <a:latin typeface="Lucida Console" panose="020B0609040504020204" pitchFamily="49" charset="0"/>
              </a:rPr>
              <a:t>(~Position)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TextBox 16"/>
          <p:cNvSpPr txBox="1"/>
          <p:nvPr/>
        </p:nvSpPr>
        <p:spPr>
          <a:xfrm>
            <a:off x="4808913" y="2011681"/>
            <a:ext cx="4002578" cy="1754326"/>
          </a:xfrm>
          <a:prstGeom prst="rect">
            <a:avLst/>
          </a:prstGeom>
          <a:noFill/>
        </p:spPr>
        <p:txBody>
          <a:bodyPr wrap="square" rtlCol="0">
            <a:spAutoFit/>
          </a:bodyPr>
          <a:lstStyle/>
          <a:p>
            <a:r>
              <a:rPr lang="en-US" dirty="0"/>
              <a:t>In the linear model case, we can test the equality of the slopes as an exploratory measure.   You will study this in depth in Stat 1.  This is just a preview … this was more in depth than was expected at this point. </a:t>
            </a:r>
          </a:p>
        </p:txBody>
      </p:sp>
      <p:pic>
        <p:nvPicPr>
          <p:cNvPr id="3" name="Picture 2"/>
          <p:cNvPicPr>
            <a:picLocks noChangeAspect="1"/>
          </p:cNvPicPr>
          <p:nvPr/>
        </p:nvPicPr>
        <p:blipFill>
          <a:blip r:embed="rId3"/>
          <a:stretch>
            <a:fillRect/>
          </a:stretch>
        </p:blipFill>
        <p:spPr>
          <a:xfrm>
            <a:off x="5305425" y="4133586"/>
            <a:ext cx="3009554" cy="1392215"/>
          </a:xfrm>
          <a:prstGeom prst="rect">
            <a:avLst/>
          </a:prstGeom>
        </p:spPr>
      </p:pic>
      <p:sp>
        <p:nvSpPr>
          <p:cNvPr id="4" name="Rectangle 1"/>
          <p:cNvSpPr>
            <a:spLocks noChangeArrowheads="1"/>
          </p:cNvSpPr>
          <p:nvPr/>
        </p:nvSpPr>
        <p:spPr bwMode="auto">
          <a:xfrm>
            <a:off x="5121371" y="3826686"/>
            <a:ext cx="4245899"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FF"/>
                </a:solidFill>
                <a:effectLst/>
                <a:latin typeface="Lucida Console" panose="020B0609040504020204" pitchFamily="49" charset="0"/>
              </a:rPr>
              <a:t>fit = lm(</a:t>
            </a:r>
            <a:r>
              <a:rPr kumimoji="0" lang="en-US" altLang="en-US" sz="800" b="0" i="0" u="none" strike="noStrike" cap="none" normalizeH="0" baseline="0" dirty="0" err="1">
                <a:ln>
                  <a:noFill/>
                </a:ln>
                <a:solidFill>
                  <a:srgbClr val="0000FF"/>
                </a:solidFill>
                <a:effectLst/>
                <a:latin typeface="Lucida Console" panose="020B0609040504020204" pitchFamily="49" charset="0"/>
              </a:rPr>
              <a:t>BallControl~Age</a:t>
            </a:r>
            <a:r>
              <a:rPr kumimoji="0" lang="en-US" altLang="en-US" sz="800" b="0" i="0" u="none" strike="noStrike" cap="none" normalizeH="0" baseline="0" dirty="0">
                <a:ln>
                  <a:noFill/>
                </a:ln>
                <a:solidFill>
                  <a:srgbClr val="0000FF"/>
                </a:solidFill>
                <a:effectLst/>
                <a:latin typeface="Lucida Console" panose="020B0609040504020204" pitchFamily="49" charset="0"/>
              </a:rPr>
              <a:t> + Age*Position, data = FIFA3)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FF"/>
                </a:solidFill>
                <a:effectLst/>
                <a:latin typeface="Lucida Console" panose="020B0609040504020204" pitchFamily="49" charset="0"/>
              </a:rPr>
              <a:t>summary(fit)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cxnSp>
        <p:nvCxnSpPr>
          <p:cNvPr id="12" name="Straight Arrow Connector 11"/>
          <p:cNvCxnSpPr/>
          <p:nvPr/>
        </p:nvCxnSpPr>
        <p:spPr>
          <a:xfrm flipV="1">
            <a:off x="4380707" y="5382491"/>
            <a:ext cx="927845" cy="646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2881" y="6021107"/>
            <a:ext cx="8961119" cy="646331"/>
          </a:xfrm>
          <a:prstGeom prst="rect">
            <a:avLst/>
          </a:prstGeom>
          <a:noFill/>
        </p:spPr>
        <p:txBody>
          <a:bodyPr wrap="square" rtlCol="0">
            <a:spAutoFit/>
          </a:bodyPr>
          <a:lstStyle/>
          <a:p>
            <a:r>
              <a:rPr lang="en-US" sz="1200" dirty="0"/>
              <a:t>There is sufficient statistical evidence to conclude that the relationship between Ball Control and Age is different between the LM and LB positions.  It is estimated that for every one year increase in age, the increase in ball control is .23 points less for LM than for LF. (</a:t>
            </a:r>
            <a:r>
              <a:rPr lang="en-US" sz="1200" dirty="0" err="1"/>
              <a:t>pvalue</a:t>
            </a:r>
            <a:r>
              <a:rPr lang="en-US" sz="1200" dirty="0"/>
              <a:t> = .00293). A 95% confident interval for this decrease is (.08, .38) points. </a:t>
            </a:r>
          </a:p>
        </p:txBody>
      </p:sp>
      <p:pic>
        <p:nvPicPr>
          <p:cNvPr id="10" name="Picture 9"/>
          <p:cNvPicPr>
            <a:picLocks noChangeAspect="1"/>
          </p:cNvPicPr>
          <p:nvPr/>
        </p:nvPicPr>
        <p:blipFill>
          <a:blip r:embed="rId4"/>
          <a:stretch>
            <a:fillRect/>
          </a:stretch>
        </p:blipFill>
        <p:spPr>
          <a:xfrm>
            <a:off x="6018331" y="5555453"/>
            <a:ext cx="1583742" cy="476158"/>
          </a:xfrm>
          <a:prstGeom prst="rect">
            <a:avLst/>
          </a:prstGeom>
        </p:spPr>
      </p:pic>
      <p:cxnSp>
        <p:nvCxnSpPr>
          <p:cNvPr id="18" name="Straight Arrow Connector 17"/>
          <p:cNvCxnSpPr/>
          <p:nvPr/>
        </p:nvCxnSpPr>
        <p:spPr>
          <a:xfrm flipV="1">
            <a:off x="5308552" y="6024900"/>
            <a:ext cx="1607637" cy="445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06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4" grpId="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70C6E-70BF-4E46-97D7-B2C0650CBA68}"/>
              </a:ext>
            </a:extLst>
          </p:cNvPr>
          <p:cNvSpPr>
            <a:spLocks noGrp="1"/>
          </p:cNvSpPr>
          <p:nvPr>
            <p:ph type="title"/>
          </p:nvPr>
        </p:nvSpPr>
        <p:spPr/>
        <p:txBody>
          <a:bodyPr/>
          <a:lstStyle/>
          <a:p>
            <a:r>
              <a:rPr lang="en-US" dirty="0"/>
              <a:t>Another Look at Aggression and Penalties by Nationality</a:t>
            </a:r>
            <a:endParaRPr lang="fr-FR" dirty="0"/>
          </a:p>
        </p:txBody>
      </p:sp>
      <p:pic>
        <p:nvPicPr>
          <p:cNvPr id="5" name="Picture 4">
            <a:extLst>
              <a:ext uri="{FF2B5EF4-FFF2-40B4-BE49-F238E27FC236}">
                <a16:creationId xmlns:a16="http://schemas.microsoft.com/office/drawing/2014/main" id="{B9A11793-C67C-4C50-8AC5-1D8FFDCEF037}"/>
              </a:ext>
            </a:extLst>
          </p:cNvPr>
          <p:cNvPicPr>
            <a:picLocks noChangeAspect="1"/>
          </p:cNvPicPr>
          <p:nvPr/>
        </p:nvPicPr>
        <p:blipFill>
          <a:blip r:embed="rId2"/>
          <a:stretch>
            <a:fillRect/>
          </a:stretch>
        </p:blipFill>
        <p:spPr>
          <a:xfrm>
            <a:off x="4146433" y="2563244"/>
            <a:ext cx="4936331" cy="3093244"/>
          </a:xfrm>
          <a:prstGeom prst="rect">
            <a:avLst/>
          </a:prstGeom>
        </p:spPr>
      </p:pic>
      <p:sp>
        <p:nvSpPr>
          <p:cNvPr id="6" name="TextBox 5">
            <a:extLst>
              <a:ext uri="{FF2B5EF4-FFF2-40B4-BE49-F238E27FC236}">
                <a16:creationId xmlns:a16="http://schemas.microsoft.com/office/drawing/2014/main" id="{F8607ECA-EFAD-499D-9232-8F4E14B5670E}"/>
              </a:ext>
            </a:extLst>
          </p:cNvPr>
          <p:cNvSpPr txBox="1"/>
          <p:nvPr/>
        </p:nvSpPr>
        <p:spPr>
          <a:xfrm>
            <a:off x="745006" y="2756768"/>
            <a:ext cx="3113236" cy="2377574"/>
          </a:xfrm>
          <a:prstGeom prst="rect">
            <a:avLst/>
          </a:prstGeom>
          <a:noFill/>
        </p:spPr>
        <p:txBody>
          <a:bodyPr wrap="square" rtlCol="0">
            <a:spAutoFit/>
          </a:bodyPr>
          <a:lstStyle/>
          <a:p>
            <a:pPr defTabSz="342900"/>
            <a:r>
              <a:rPr lang="en-US" sz="1350" dirty="0">
                <a:solidFill>
                  <a:prstClr val="black"/>
                </a:solidFill>
                <a:latin typeface="Franklin Gothic Book" panose="020B0503020102020204"/>
              </a:rPr>
              <a:t>Looking at Aggression vs Penalties by Nationality, nothing stands out that well. But it’s interesting to see that all the graphs show a group of outliers with low aggression and low penalties. Could these be players in certain positions? Some other variable that distinguishes these players? Could certain nationalities have correlation with this other mystery attribute? Let’s try position first.</a:t>
            </a:r>
            <a:endParaRPr lang="fr-FR" sz="1350" dirty="0">
              <a:solidFill>
                <a:prstClr val="black"/>
              </a:solidFill>
              <a:latin typeface="Franklin Gothic Book" panose="020B0503020102020204"/>
            </a:endParaRPr>
          </a:p>
        </p:txBody>
      </p:sp>
    </p:spTree>
    <p:extLst>
      <p:ext uri="{BB962C8B-B14F-4D97-AF65-F5344CB8AC3E}">
        <p14:creationId xmlns:p14="http://schemas.microsoft.com/office/powerpoint/2010/main" val="2220971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36D5-F0A3-4D44-87E6-BC3D447D2DAC}"/>
              </a:ext>
            </a:extLst>
          </p:cNvPr>
          <p:cNvSpPr>
            <a:spLocks noGrp="1"/>
          </p:cNvSpPr>
          <p:nvPr>
            <p:ph type="title"/>
          </p:nvPr>
        </p:nvSpPr>
        <p:spPr/>
        <p:txBody>
          <a:bodyPr/>
          <a:lstStyle/>
          <a:p>
            <a:r>
              <a:rPr lang="en-US" dirty="0"/>
              <a:t>The Goalkeepers have low aggression and penalties</a:t>
            </a:r>
            <a:endParaRPr lang="fr-FR" dirty="0"/>
          </a:p>
        </p:txBody>
      </p:sp>
      <p:pic>
        <p:nvPicPr>
          <p:cNvPr id="4" name="Picture 3">
            <a:extLst>
              <a:ext uri="{FF2B5EF4-FFF2-40B4-BE49-F238E27FC236}">
                <a16:creationId xmlns:a16="http://schemas.microsoft.com/office/drawing/2014/main" id="{895995BC-8FB9-4C1D-BB54-BDF21119A4C1}"/>
              </a:ext>
            </a:extLst>
          </p:cNvPr>
          <p:cNvPicPr>
            <a:picLocks noChangeAspect="1"/>
          </p:cNvPicPr>
          <p:nvPr/>
        </p:nvPicPr>
        <p:blipFill>
          <a:blip r:embed="rId2"/>
          <a:stretch>
            <a:fillRect/>
          </a:stretch>
        </p:blipFill>
        <p:spPr>
          <a:xfrm>
            <a:off x="3165350" y="2486025"/>
            <a:ext cx="5457825" cy="3157538"/>
          </a:xfrm>
          <a:prstGeom prst="rect">
            <a:avLst/>
          </a:prstGeom>
        </p:spPr>
      </p:pic>
      <p:sp>
        <p:nvSpPr>
          <p:cNvPr id="5" name="TextBox 4">
            <a:extLst>
              <a:ext uri="{FF2B5EF4-FFF2-40B4-BE49-F238E27FC236}">
                <a16:creationId xmlns:a16="http://schemas.microsoft.com/office/drawing/2014/main" id="{3FFB24A2-A160-485B-AC10-26816CD380E4}"/>
              </a:ext>
            </a:extLst>
          </p:cNvPr>
          <p:cNvSpPr txBox="1"/>
          <p:nvPr/>
        </p:nvSpPr>
        <p:spPr>
          <a:xfrm>
            <a:off x="1028701" y="3190944"/>
            <a:ext cx="1720256" cy="923330"/>
          </a:xfrm>
          <a:prstGeom prst="rect">
            <a:avLst/>
          </a:prstGeom>
          <a:noFill/>
        </p:spPr>
        <p:txBody>
          <a:bodyPr wrap="square" rtlCol="0">
            <a:spAutoFit/>
          </a:bodyPr>
          <a:lstStyle/>
          <a:p>
            <a:pPr defTabSz="342900"/>
            <a:r>
              <a:rPr lang="en-US" sz="1350" dirty="0">
                <a:solidFill>
                  <a:prstClr val="black"/>
                </a:solidFill>
                <a:latin typeface="Franklin Gothic Book" panose="020B0503020102020204"/>
              </a:rPr>
              <a:t>Goal Keeper = GK (green group in the lower left of each plot)</a:t>
            </a:r>
            <a:endParaRPr lang="fr-FR" sz="1350" dirty="0">
              <a:solidFill>
                <a:prstClr val="black"/>
              </a:solidFill>
              <a:latin typeface="Franklin Gothic Book" panose="020B0503020102020204"/>
            </a:endParaRPr>
          </a:p>
        </p:txBody>
      </p:sp>
    </p:spTree>
    <p:extLst>
      <p:ext uri="{BB962C8B-B14F-4D97-AF65-F5344CB8AC3E}">
        <p14:creationId xmlns:p14="http://schemas.microsoft.com/office/powerpoint/2010/main" val="4213080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DCE-9E7F-0740-B7E0-D0A1415EB92B}"/>
              </a:ext>
            </a:extLst>
          </p:cNvPr>
          <p:cNvSpPr>
            <a:spLocks noGrp="1"/>
          </p:cNvSpPr>
          <p:nvPr>
            <p:ph type="title"/>
          </p:nvPr>
        </p:nvSpPr>
        <p:spPr/>
        <p:txBody>
          <a:bodyPr/>
          <a:lstStyle/>
          <a:p>
            <a:r>
              <a:rPr lang="en-US" dirty="0"/>
              <a:t>For Live Session: Unit 3</a:t>
            </a:r>
          </a:p>
        </p:txBody>
      </p:sp>
      <p:sp>
        <p:nvSpPr>
          <p:cNvPr id="3" name="Content Placeholder 2">
            <a:extLst>
              <a:ext uri="{FF2B5EF4-FFF2-40B4-BE49-F238E27FC236}">
                <a16:creationId xmlns:a16="http://schemas.microsoft.com/office/drawing/2014/main" id="{162401A0-BF56-AF48-8CED-C53370224990}"/>
              </a:ext>
            </a:extLst>
          </p:cNvPr>
          <p:cNvSpPr>
            <a:spLocks noGrp="1"/>
          </p:cNvSpPr>
          <p:nvPr>
            <p:ph idx="1"/>
          </p:nvPr>
        </p:nvSpPr>
        <p:spPr>
          <a:xfrm>
            <a:off x="228600" y="1600200"/>
            <a:ext cx="8763000" cy="4525963"/>
          </a:xfrm>
        </p:spPr>
        <p:txBody>
          <a:bodyPr/>
          <a:lstStyle/>
          <a:p>
            <a:pPr marL="0" indent="0">
              <a:buNone/>
            </a:pPr>
            <a:r>
              <a:rPr lang="en-US" sz="2000" b="1" dirty="0"/>
              <a:t>Part 3: Takeaways and Question for Live Session</a:t>
            </a:r>
          </a:p>
          <a:p>
            <a:pPr marL="0" indent="0">
              <a:buNone/>
            </a:pPr>
            <a:endParaRPr lang="en-US" sz="2000" b="1" dirty="0"/>
          </a:p>
          <a:p>
            <a:pPr marL="0" indent="0">
              <a:buNone/>
            </a:pPr>
            <a:r>
              <a:rPr lang="en-US" sz="2000" dirty="0"/>
              <a:t>What were your 3-5 (or more) key takeaways from this unit?</a:t>
            </a:r>
          </a:p>
          <a:p>
            <a:pPr marL="0" indent="0">
              <a:buNone/>
            </a:pPr>
            <a:r>
              <a:rPr lang="en-US" sz="2000" dirty="0"/>
              <a:t>Were there any questions you had or topics that were fuzzy?  (There is no minimum here.  However, if you don’t have any questions, please simply state, “I didn’t have any questions, everything was pretty clear!”  (or something to that effect.) </a:t>
            </a:r>
            <a:r>
              <a:rPr lang="en-US" sz="2000" dirty="0">
                <a:sym typeface="Wingdings" pitchFamily="2" charset="2"/>
              </a:rPr>
              <a:t>  </a:t>
            </a:r>
            <a:endParaRPr lang="en-US" sz="2000" dirty="0"/>
          </a:p>
          <a:p>
            <a:endParaRPr lang="en-US" sz="2400" dirty="0"/>
          </a:p>
          <a:p>
            <a:endParaRPr lang="en-US" dirty="0"/>
          </a:p>
        </p:txBody>
      </p:sp>
    </p:spTree>
    <p:extLst>
      <p:ext uri="{BB962C8B-B14F-4D97-AF65-F5344CB8AC3E}">
        <p14:creationId xmlns:p14="http://schemas.microsoft.com/office/powerpoint/2010/main" val="3656125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2290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DCE-9E7F-0740-B7E0-D0A1415EB92B}"/>
              </a:ext>
            </a:extLst>
          </p:cNvPr>
          <p:cNvSpPr>
            <a:spLocks noGrp="1"/>
          </p:cNvSpPr>
          <p:nvPr>
            <p:ph type="title"/>
          </p:nvPr>
        </p:nvSpPr>
        <p:spPr/>
        <p:txBody>
          <a:bodyPr/>
          <a:lstStyle/>
          <a:p>
            <a:r>
              <a:rPr lang="en-US" dirty="0"/>
              <a:t>For Live Session: Unit 3</a:t>
            </a:r>
          </a:p>
        </p:txBody>
      </p:sp>
      <p:sp>
        <p:nvSpPr>
          <p:cNvPr id="3" name="Content Placeholder 2">
            <a:extLst>
              <a:ext uri="{FF2B5EF4-FFF2-40B4-BE49-F238E27FC236}">
                <a16:creationId xmlns:a16="http://schemas.microsoft.com/office/drawing/2014/main" id="{162401A0-BF56-AF48-8CED-C53370224990}"/>
              </a:ext>
            </a:extLst>
          </p:cNvPr>
          <p:cNvSpPr>
            <a:spLocks noGrp="1"/>
          </p:cNvSpPr>
          <p:nvPr>
            <p:ph idx="1"/>
          </p:nvPr>
        </p:nvSpPr>
        <p:spPr>
          <a:xfrm>
            <a:off x="76200" y="1417637"/>
            <a:ext cx="9067800" cy="4525963"/>
          </a:xfrm>
        </p:spPr>
        <p:txBody>
          <a:bodyPr/>
          <a:lstStyle/>
          <a:p>
            <a:pPr marL="0" indent="0">
              <a:buNone/>
            </a:pPr>
            <a:r>
              <a:rPr lang="en-US" sz="1800" b="1" dirty="0"/>
              <a:t>Part 1: We would like to analyze the Left Midfielders (LM) versus the Left Forwards (LF). (Estimated / expected time: 2 – 4 hours and at least 2+ slides).</a:t>
            </a:r>
          </a:p>
          <a:p>
            <a:r>
              <a:rPr lang="en-US" sz="1600" dirty="0"/>
              <a:t>Using the FIFA player data set, filter the data set to create a </a:t>
            </a:r>
            <a:r>
              <a:rPr lang="en-US" sz="1600" dirty="0" err="1"/>
              <a:t>dataframe</a:t>
            </a:r>
            <a:r>
              <a:rPr lang="en-US" sz="1600" dirty="0"/>
              <a:t> that has just the Left Midfielders (LM) and Left Forwards (LF).</a:t>
            </a:r>
            <a:r>
              <a:rPr lang="en-US" sz="1800" dirty="0"/>
              <a:t>  </a:t>
            </a:r>
          </a:p>
          <a:p>
            <a:r>
              <a:rPr lang="en-US" sz="1600" dirty="0"/>
              <a:t>Use </a:t>
            </a:r>
            <a:r>
              <a:rPr lang="en-US" sz="1600" dirty="0" err="1"/>
              <a:t>Ggally</a:t>
            </a:r>
            <a:r>
              <a:rPr lang="en-US" sz="1600" dirty="0"/>
              <a:t> and </a:t>
            </a:r>
            <a:r>
              <a:rPr lang="en-US" sz="1600" dirty="0" err="1"/>
              <a:t>ggpairs</a:t>
            </a:r>
            <a:r>
              <a:rPr lang="en-US" sz="1600" dirty="0"/>
              <a:t>() and the dataset you created above above, to plot the categorical variable Position (LM and LF), versus the continuous variables Acceleration and Agility.  </a:t>
            </a:r>
          </a:p>
          <a:p>
            <a:r>
              <a:rPr lang="en-US" sz="1600" dirty="0"/>
              <a:t>Given the plot above, what relationships do you see?  Comment on these.</a:t>
            </a:r>
          </a:p>
          <a:p>
            <a:r>
              <a:rPr lang="en-US" sz="1600" dirty="0"/>
              <a:t>Your client would like to formally test if the mean agility rating of left midfielders is different than that of the left forwards.  Perform a 6 – step t-test to test for the difference in these means.  (You may skip step 2 (draw and shade) if you like.  If you are unfamiliar with the 6-step hypothesis test, see Stat 1 slides or the Bridge Course to review the 6-step hypothesis test.)</a:t>
            </a:r>
          </a:p>
          <a:p>
            <a:r>
              <a:rPr lang="en-US" sz="1600" dirty="0"/>
              <a:t>Are the assumptions of this test reasonably met</a:t>
            </a:r>
            <a:r>
              <a:rPr lang="en-US" sz="1600" b="1" dirty="0"/>
              <a:t>?  If you have not had Stat 1</a:t>
            </a:r>
            <a:r>
              <a:rPr lang="en-US" sz="1600" dirty="0"/>
              <a:t>, simply create a histogram of the agility scores for both groups (LM and LF) and given what you know about the CLT, comment on if you believe the sampling distribution of sample means (of your sample size) will be reasonably normal.  In addition, does there look like there is significant visual evidence to suggest the standard deviations are different? ….. </a:t>
            </a:r>
            <a:r>
              <a:rPr lang="en-US" sz="1600" b="1" dirty="0"/>
              <a:t>If you have had Stat 1</a:t>
            </a:r>
            <a:r>
              <a:rPr lang="en-US" sz="1600" dirty="0"/>
              <a:t>, create the plots listed above (and any other plots you might prefer) and be prepared to be a teacher and teach what you know about the assumptions of the t-test and if those are assumption are reasonably met here.</a:t>
            </a:r>
          </a:p>
          <a:p>
            <a:endParaRPr lang="en-US" sz="2400" dirty="0"/>
          </a:p>
          <a:p>
            <a:endParaRPr lang="en-US" dirty="0"/>
          </a:p>
        </p:txBody>
      </p:sp>
    </p:spTree>
    <p:extLst>
      <p:ext uri="{BB962C8B-B14F-4D97-AF65-F5344CB8AC3E}">
        <p14:creationId xmlns:p14="http://schemas.microsoft.com/office/powerpoint/2010/main" val="756824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773" y="333575"/>
            <a:ext cx="8229600" cy="1143000"/>
          </a:xfrm>
        </p:spPr>
        <p:txBody>
          <a:bodyPr/>
          <a:lstStyle/>
          <a:p>
            <a:r>
              <a:rPr lang="en-US" sz="1400" dirty="0"/>
              <a:t>Part 1: Using the FIFA player data set, filter the data set to create a </a:t>
            </a:r>
            <a:r>
              <a:rPr lang="en-US" sz="1400" dirty="0" err="1"/>
              <a:t>dataframe</a:t>
            </a:r>
            <a:r>
              <a:rPr lang="en-US" sz="1400" dirty="0"/>
              <a:t> that has just the Left Midfielders (LM) and Left Forwards (LF). </a:t>
            </a:r>
            <a:br>
              <a:rPr lang="en-US" sz="1400" dirty="0"/>
            </a:br>
            <a:r>
              <a:rPr lang="en-US" sz="1400" dirty="0"/>
              <a:t>Use </a:t>
            </a:r>
            <a:r>
              <a:rPr lang="en-US" sz="1400" dirty="0" err="1"/>
              <a:t>Ggally</a:t>
            </a:r>
            <a:r>
              <a:rPr lang="en-US" sz="1400" dirty="0"/>
              <a:t> and </a:t>
            </a:r>
            <a:r>
              <a:rPr lang="en-US" sz="1400" dirty="0" err="1"/>
              <a:t>ggpairs</a:t>
            </a:r>
            <a:r>
              <a:rPr lang="en-US" sz="1400" dirty="0"/>
              <a:t>() and the dataset you created above </a:t>
            </a:r>
            <a:r>
              <a:rPr lang="en-US" sz="1400" dirty="0" err="1"/>
              <a:t>above</a:t>
            </a:r>
            <a:r>
              <a:rPr lang="en-US" sz="1400" dirty="0"/>
              <a:t>, to plot the categorical variable Position (LM and LF), versus the continuous variables Acceleration and Agility.  </a:t>
            </a:r>
            <a:br>
              <a:rPr lang="en-US" sz="1800" dirty="0"/>
            </a:br>
            <a:endParaRPr lang="en-US" sz="1800" dirty="0"/>
          </a:p>
        </p:txBody>
      </p:sp>
      <p:sp>
        <p:nvSpPr>
          <p:cNvPr id="4" name="Rectangle 1"/>
          <p:cNvSpPr>
            <a:spLocks noChangeArrowheads="1"/>
          </p:cNvSpPr>
          <p:nvPr/>
        </p:nvSpPr>
        <p:spPr bwMode="auto">
          <a:xfrm>
            <a:off x="1350818" y="1335153"/>
            <a:ext cx="644236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Lucida Console" panose="020B0609040504020204" pitchFamily="49" charset="0"/>
              </a:rPr>
              <a:t>FIFA %&gt;% select(Acceleration, Agility, Position) %&gt;% filter( </a:t>
            </a:r>
            <a:r>
              <a:rPr kumimoji="0" lang="en-US" altLang="en-US" sz="1000" b="0" i="0" u="none" strike="noStrike" cap="none" normalizeH="0" baseline="0" dirty="0" err="1">
                <a:ln>
                  <a:noFill/>
                </a:ln>
                <a:solidFill>
                  <a:srgbClr val="0000FF"/>
                </a:solidFill>
                <a:effectLst/>
                <a:latin typeface="Lucida Console" panose="020B0609040504020204" pitchFamily="49" charset="0"/>
              </a:rPr>
              <a:t>ggpairs</a:t>
            </a:r>
            <a:r>
              <a:rPr kumimoji="0" lang="en-US" altLang="en-US" sz="1000" b="0" i="0" u="none" strike="noStrike" cap="none" normalizeH="0" baseline="0" dirty="0">
                <a:ln>
                  <a:noFill/>
                </a:ln>
                <a:solidFill>
                  <a:srgbClr val="0000FF"/>
                </a:solidFill>
                <a:effectLst/>
                <a:latin typeface="Lucida Console" panose="020B0609040504020204" pitchFamily="49" charset="0"/>
              </a:rPr>
              <a:t>(</a:t>
            </a:r>
            <a:r>
              <a:rPr kumimoji="0" lang="en-US" altLang="en-US" sz="1000" b="0" i="0" u="none" strike="noStrike" cap="none" normalizeH="0" baseline="0" dirty="0" err="1">
                <a:ln>
                  <a:noFill/>
                </a:ln>
                <a:solidFill>
                  <a:srgbClr val="0000FF"/>
                </a:solidFill>
                <a:effectLst/>
                <a:latin typeface="Lucida Console" panose="020B0609040504020204" pitchFamily="49" charset="0"/>
              </a:rPr>
              <a:t>aes</a:t>
            </a:r>
            <a:r>
              <a:rPr kumimoji="0" lang="en-US" altLang="en-US" sz="1000" b="0" i="0" u="none" strike="noStrike" cap="none" normalizeH="0" baseline="0" dirty="0">
                <a:ln>
                  <a:noFill/>
                </a:ln>
                <a:solidFill>
                  <a:srgbClr val="0000FF"/>
                </a:solidFill>
                <a:effectLst/>
                <a:latin typeface="Lucida Console" panose="020B0609040504020204" pitchFamily="49" charset="0"/>
              </a:rPr>
              <a:t>(color = Position))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2492392" y="1682259"/>
            <a:ext cx="3997114" cy="2881425"/>
          </a:xfrm>
          <a:prstGeom prst="rect">
            <a:avLst/>
          </a:prstGeom>
        </p:spPr>
      </p:pic>
      <p:sp>
        <p:nvSpPr>
          <p:cNvPr id="6" name="Rectangle 5"/>
          <p:cNvSpPr/>
          <p:nvPr/>
        </p:nvSpPr>
        <p:spPr>
          <a:xfrm>
            <a:off x="492467" y="4671647"/>
            <a:ext cx="8156212" cy="369332"/>
          </a:xfrm>
          <a:prstGeom prst="rect">
            <a:avLst/>
          </a:prstGeom>
        </p:spPr>
        <p:txBody>
          <a:bodyPr wrap="square">
            <a:spAutoFit/>
          </a:bodyPr>
          <a:lstStyle/>
          <a:p>
            <a:r>
              <a:rPr lang="en-US" dirty="0"/>
              <a:t>Given the plot above, what relationships do you see?  Comment on these.</a:t>
            </a:r>
          </a:p>
        </p:txBody>
      </p:sp>
      <p:sp>
        <p:nvSpPr>
          <p:cNvPr id="7" name="Rectangle 6"/>
          <p:cNvSpPr/>
          <p:nvPr/>
        </p:nvSpPr>
        <p:spPr>
          <a:xfrm>
            <a:off x="66503" y="5032664"/>
            <a:ext cx="9152313" cy="1600438"/>
          </a:xfrm>
          <a:prstGeom prst="rect">
            <a:avLst/>
          </a:prstGeom>
        </p:spPr>
        <p:txBody>
          <a:bodyPr wrap="square">
            <a:spAutoFit/>
          </a:bodyPr>
          <a:lstStyle/>
          <a:p>
            <a:pPr marL="342900" indent="-342900">
              <a:buAutoNum type="arabicPeriod"/>
            </a:pPr>
            <a:r>
              <a:rPr lang="en-US" sz="1400" dirty="0"/>
              <a:t>There are many more Left Midfielders (LM) in the sample than Left Forwards (LF).  </a:t>
            </a:r>
          </a:p>
          <a:p>
            <a:pPr marL="342900" indent="-342900">
              <a:buAutoNum type="arabicPeriod"/>
            </a:pPr>
            <a:r>
              <a:rPr lang="en-US" sz="1400" dirty="0"/>
              <a:t>Given the boxplots and the frequency charts, the distribution of Acceleration and Agility do not look significantly different although there is some evidence of left skew of both variables in the LM sample.  This may not be reflected in the LF sample due to sample size although it may indeed be due to fundamental differences between the positions.  We would need more data to be more confident.  </a:t>
            </a:r>
          </a:p>
          <a:p>
            <a:pPr marL="342900" indent="-342900">
              <a:buAutoNum type="arabicPeriod"/>
            </a:pPr>
            <a:r>
              <a:rPr lang="en-US" sz="1400" dirty="0"/>
              <a:t>Given the scatterplot, there is strong evidence of a positive correlation between agility and acceleration for the LF population and this relationship looks to be consistent with the small sample from the LM group as well.  </a:t>
            </a:r>
          </a:p>
        </p:txBody>
      </p:sp>
    </p:spTree>
    <p:extLst>
      <p:ext uri="{BB962C8B-B14F-4D97-AF65-F5344CB8AC3E}">
        <p14:creationId xmlns:p14="http://schemas.microsoft.com/office/powerpoint/2010/main" val="15863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fade">
                                      <p:cBhvr>
                                        <p:cTn id="3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 y="228600"/>
            <a:ext cx="8977745" cy="1143000"/>
          </a:xfrm>
        </p:spPr>
        <p:txBody>
          <a:bodyPr/>
          <a:lstStyle/>
          <a:p>
            <a:r>
              <a:rPr lang="en-US" sz="1600" dirty="0"/>
              <a:t>Part 1: Your client would like to formally test if the mean agility rating of left midfielders is different than that of the left forwards.  Perform a 6 – step t-test to test for the difference in these means.  (You may skip step 2 (draw and shade) if you like.  If you are unfamiliar with the 6-step hypothesis test, see Stat 1 slides or the Bridge Course to review the 6-step hypothesis test.)</a:t>
            </a:r>
          </a:p>
        </p:txBody>
      </p:sp>
      <mc:AlternateContent xmlns:mc="http://schemas.openxmlformats.org/markup-compatibility/2006" xmlns:a14="http://schemas.microsoft.com/office/drawing/2010/main">
        <mc:Choice Requires="a14">
          <p:sp>
            <p:nvSpPr>
              <p:cNvPr id="3" name="TextBox 2"/>
              <p:cNvSpPr txBox="1"/>
              <p:nvPr/>
            </p:nvSpPr>
            <p:spPr>
              <a:xfrm>
                <a:off x="5324869" y="1749686"/>
                <a:ext cx="2563843"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𝐻𝑜</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𝐴𝑔𝑖𝑙𝑖𝑡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𝐿𝑀</m:t>
                              </m:r>
                            </m:sub>
                          </m:sSub>
                          <m:r>
                            <a:rPr lang="en-US" b="0" i="1" smtClean="0">
                              <a:latin typeface="Cambria Math" panose="02040503050406030204" pitchFamily="18" charset="0"/>
                            </a:rPr>
                            <m:t>= </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𝐴𝑔𝑖𝑙𝑖𝑡</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𝐿</m:t>
                              </m:r>
                              <m:r>
                                <a:rPr lang="en-US" b="0" i="1" smtClean="0">
                                  <a:latin typeface="Cambria Math" panose="02040503050406030204" pitchFamily="18" charset="0"/>
                                </a:rPr>
                                <m:t>𝐹</m:t>
                              </m:r>
                            </m:sub>
                          </m:sSub>
                          <m:r>
                            <a:rPr lang="en-US" i="1">
                              <a:latin typeface="Cambria Math" panose="02040503050406030204" pitchFamily="18" charset="0"/>
                            </a:rPr>
                            <m:t> </m:t>
                          </m:r>
                        </m:sub>
                      </m:sSub>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5324869" y="1749686"/>
                <a:ext cx="2563843" cy="300788"/>
              </a:xfrm>
              <a:prstGeom prst="rect">
                <a:avLst/>
              </a:prstGeom>
              <a:blipFill>
                <a:blip r:embed="rId2"/>
                <a:stretch>
                  <a:fillRect l="-1667" b="-306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229843" y="2040950"/>
                <a:ext cx="2753894" cy="3931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𝐻𝑎</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𝐴𝑔𝑖𝑙𝑖𝑡</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𝐿𝑀</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𝐴𝑔𝑖𝑙𝑖𝑡</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𝐿𝐹</m:t>
                              </m:r>
                            </m:sub>
                          </m:sSub>
                          <m:r>
                            <a:rPr lang="en-US" i="1">
                              <a:latin typeface="Cambria Math" panose="02040503050406030204" pitchFamily="18" charset="0"/>
                            </a:rPr>
                            <m:t> </m:t>
                          </m:r>
                        </m:sub>
                      </m:sSub>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5229843" y="2040950"/>
                <a:ext cx="2753894" cy="393121"/>
              </a:xfrm>
              <a:prstGeom prst="rect">
                <a:avLst/>
              </a:prstGeom>
              <a:blipFill>
                <a:blip r:embed="rId3"/>
                <a:stretch>
                  <a:fillRect b="-109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5126929" y="2586835"/>
                <a:ext cx="29597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𝐶𝑟𝑖𝑡𝑖𝑐𝑎𝑙</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𝑐𝑟𝑖𝑡</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2.14</m:t>
                      </m:r>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5126929" y="2586835"/>
                <a:ext cx="2959721" cy="276999"/>
              </a:xfrm>
              <a:prstGeom prst="rect">
                <a:avLst/>
              </a:prstGeom>
              <a:blipFill>
                <a:blip r:embed="rId4"/>
                <a:stretch>
                  <a:fillRect l="-1282" r="-1282" b="-391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6291173" y="3051798"/>
                <a:ext cx="17790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𝑠𝑡𝑎𝑡</m:t>
                          </m:r>
                        </m:sub>
                      </m:sSub>
                      <m:r>
                        <a:rPr lang="en-US" i="1">
                          <a:latin typeface="Cambria Math" panose="02040503050406030204" pitchFamily="18" charset="0"/>
                        </a:rPr>
                        <m:t>=</m:t>
                      </m:r>
                      <m:r>
                        <a:rPr lang="en-US" b="0" i="1" smtClean="0">
                          <a:latin typeface="Cambria Math" panose="02040503050406030204" pitchFamily="18" charset="0"/>
                        </a:rPr>
                        <m:t>2.0126 </m:t>
                      </m:r>
                      <m:r>
                        <a:rPr lang="en-US" i="1">
                          <a:latin typeface="Cambria Math" panose="02040503050406030204" pitchFamily="18" charset="0"/>
                        </a:rPr>
                        <m:t> </m:t>
                      </m:r>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6291173" y="3051798"/>
                <a:ext cx="177907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6291172" y="3560250"/>
                <a:ext cx="20476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𝑝𝑣𝑎𝑙𝑢𝑒</m:t>
                      </m:r>
                      <m:r>
                        <a:rPr lang="en-US" i="1">
                          <a:latin typeface="Cambria Math" panose="02040503050406030204" pitchFamily="18" charset="0"/>
                        </a:rPr>
                        <m:t>=</m:t>
                      </m:r>
                      <m:r>
                        <a:rPr lang="en-US" b="0" i="1" smtClean="0">
                          <a:latin typeface="Cambria Math" panose="02040503050406030204" pitchFamily="18" charset="0"/>
                        </a:rPr>
                        <m:t> .06314</m:t>
                      </m:r>
                      <m:r>
                        <a:rPr lang="en-US" i="1">
                          <a:latin typeface="Cambria Math" panose="02040503050406030204" pitchFamily="18" charset="0"/>
                        </a:rPr>
                        <m:t> </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6291172" y="3560250"/>
                <a:ext cx="2047612" cy="369332"/>
              </a:xfrm>
              <a:prstGeom prst="rect">
                <a:avLst/>
              </a:prstGeom>
              <a:blipFill>
                <a:blip r:embed="rId6"/>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6291173" y="4064310"/>
                <a:ext cx="20031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𝐹𝑎𝑖𝑙</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𝑅𝑒𝑗𝑒𝑐𝑡</m:t>
                      </m:r>
                      <m:r>
                        <a:rPr lang="en-US" b="0" i="1" smtClean="0">
                          <a:latin typeface="Cambria Math" panose="02040503050406030204" pitchFamily="18" charset="0"/>
                        </a:rPr>
                        <m:t> </m:t>
                      </m:r>
                      <m:r>
                        <a:rPr lang="en-US" b="0" i="1" smtClean="0">
                          <a:latin typeface="Cambria Math" panose="02040503050406030204" pitchFamily="18" charset="0"/>
                        </a:rPr>
                        <m:t>𝐻𝑜</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6291173" y="4064310"/>
                <a:ext cx="2003112" cy="369332"/>
              </a:xfrm>
              <a:prstGeom prst="rect">
                <a:avLst/>
              </a:prstGeom>
              <a:blipFill>
                <a:blip r:embed="rId7"/>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4488873" y="4568370"/>
                <a:ext cx="4580312" cy="203132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𝐶𝑜𝑛𝑐𝑙𝑢𝑠𝑖𝑜𝑛</m:t>
                      </m:r>
                      <m:r>
                        <a:rPr lang="en-US" b="0" i="1" smtClean="0">
                          <a:latin typeface="Cambria Math" panose="02040503050406030204" pitchFamily="18" charset="0"/>
                        </a:rPr>
                        <m:t>:</m:t>
                      </m:r>
                      <m:r>
                        <a:rPr lang="en-US" b="0" i="1" smtClean="0">
                          <a:latin typeface="Cambria Math" panose="02040503050406030204" pitchFamily="18" charset="0"/>
                        </a:rPr>
                        <m:t>𝑇h𝑒𝑟𝑒</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𝑛𝑜𝑡</m:t>
                      </m:r>
                      <m:r>
                        <a:rPr lang="en-US" b="0" i="1" smtClean="0">
                          <a:latin typeface="Cambria Math" panose="02040503050406030204" pitchFamily="18" charset="0"/>
                        </a:rPr>
                        <m:t> </m:t>
                      </m:r>
                      <m:r>
                        <a:rPr lang="en-US" b="0" i="1" smtClean="0">
                          <a:latin typeface="Cambria Math" panose="02040503050406030204" pitchFamily="18" charset="0"/>
                        </a:rPr>
                        <m:t>𝑠𝑢𝑓𝑓𝑖𝑐𝑖𝑒𝑛𝑡</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𝑒𝑣𝑖𝑑𝑒𝑛𝑐𝑒</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𝑠𝑢𝑔𝑔𝑒𝑠𝑡</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𝑚𝑒𝑎𝑛</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𝑎𝑔𝑖𝑙𝑖𝑡𝑦</m:t>
                      </m:r>
                      <m:r>
                        <a:rPr lang="en-US" b="0" i="1" smtClean="0">
                          <a:latin typeface="Cambria Math" panose="02040503050406030204" pitchFamily="18" charset="0"/>
                        </a:rPr>
                        <m:t> </m:t>
                      </m:r>
                      <m:r>
                        <a:rPr lang="en-US" b="0" i="1" smtClean="0">
                          <a:latin typeface="Cambria Math" panose="02040503050406030204" pitchFamily="18" charset="0"/>
                        </a:rPr>
                        <m:t>𝑠𝑐𝑜𝑟𝑒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𝑙𝑒𝑓𝑡</m:t>
                      </m:r>
                      <m:r>
                        <a:rPr lang="en-US" b="0" i="1" smtClean="0">
                          <a:latin typeface="Cambria Math" panose="02040503050406030204" pitchFamily="18" charset="0"/>
                        </a:rPr>
                        <m:t> </m:t>
                      </m:r>
                      <m:r>
                        <a:rPr lang="en-US" b="0" i="1" smtClean="0">
                          <a:latin typeface="Cambria Math" panose="02040503050406030204" pitchFamily="18" charset="0"/>
                        </a:rPr>
                        <m:t>𝑚𝑖𝑑𝑓𝑖𝑒𝑙𝑑𝑒𝑟𝑠</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𝑑𝑖𝑓𝑓𝑒𝑟𝑒𝑛𝑡</m:t>
                      </m:r>
                      <m:r>
                        <a:rPr lang="en-US" b="0" i="1" smtClean="0">
                          <a:latin typeface="Cambria Math" panose="02040503050406030204" pitchFamily="18" charset="0"/>
                        </a:rPr>
                        <m:t> </m:t>
                      </m:r>
                      <m:r>
                        <a:rPr lang="en-US" b="0" i="1" smtClean="0">
                          <a:latin typeface="Cambria Math" panose="02040503050406030204" pitchFamily="18" charset="0"/>
                        </a:rPr>
                        <m:t>𝑓𝑟𝑜𝑚</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𝑙𝑒𝑓𝑡</m:t>
                      </m:r>
                      <m:r>
                        <a:rPr lang="en-US" b="0" i="1" smtClean="0">
                          <a:latin typeface="Cambria Math" panose="02040503050406030204" pitchFamily="18" charset="0"/>
                        </a:rPr>
                        <m:t> </m:t>
                      </m:r>
                      <m:r>
                        <a:rPr lang="en-US" b="0" i="1" smtClean="0">
                          <a:latin typeface="Cambria Math" panose="02040503050406030204" pitchFamily="18" charset="0"/>
                        </a:rPr>
                        <m:t>𝑓𝑜𝑟𝑤𝑎𝑟𝑑𝑠</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𝑝𝑣𝑎𝑙𝑢𝑒</m:t>
                          </m:r>
                          <m:r>
                            <a:rPr lang="en-US" b="0" i="1" smtClean="0">
                              <a:latin typeface="Cambria Math" panose="02040503050406030204" pitchFamily="18" charset="0"/>
                            </a:rPr>
                            <m:t>= .06314 </m:t>
                          </m:r>
                          <m:r>
                            <a:rPr lang="en-US" b="0" i="1" smtClean="0">
                              <a:latin typeface="Cambria Math" panose="02040503050406030204" pitchFamily="18" charset="0"/>
                            </a:rPr>
                            <m:t>𝑓𝑟𝑜𝑚</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𝑊𝑒𝑙𝑐</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 </m:t>
                          </m:r>
                          <m:r>
                            <a:rPr lang="en-US" b="0" i="1" smtClean="0">
                              <a:latin typeface="Cambria Math" panose="02040503050406030204" pitchFamily="18" charset="0"/>
                            </a:rPr>
                            <m:t>𝑇𝑒𝑠𝑡</m:t>
                          </m:r>
                        </m:e>
                      </m:d>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𝑊𝑒</m:t>
                      </m:r>
                      <m:r>
                        <a:rPr lang="en-US" b="0" i="1" smtClean="0">
                          <a:latin typeface="Cambria Math" panose="02040503050406030204" pitchFamily="18" charset="0"/>
                        </a:rPr>
                        <m:t> </m:t>
                      </m:r>
                      <m:r>
                        <a:rPr lang="en-US" b="0" i="1" smtClean="0">
                          <a:latin typeface="Cambria Math" panose="02040503050406030204" pitchFamily="18" charset="0"/>
                        </a:rPr>
                        <m:t>𝑎𝑟𝑒</m:t>
                      </m:r>
                      <m:r>
                        <a:rPr lang="en-US" b="0" i="1" smtClean="0">
                          <a:latin typeface="Cambria Math" panose="02040503050406030204" pitchFamily="18" charset="0"/>
                        </a:rPr>
                        <m:t> 95% </m:t>
                      </m:r>
                      <m:r>
                        <a:rPr lang="en-US" b="0" i="1" smtClean="0">
                          <a:latin typeface="Cambria Math" panose="02040503050406030204" pitchFamily="18" charset="0"/>
                        </a:rPr>
                        <m:t>𝑐𝑜𝑛𝑓𝑖𝑑𝑒𝑛𝑡</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𝑡𝑟𝑢𝑒</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𝑑𝑖𝑓𝑓𝑒𝑟𝑒𝑛𝑐𝑒</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𝑖𝑛𝑡𝑒𝑟𝑣𝑎𝑙</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−.27, 8.98</m:t>
                          </m:r>
                        </m:e>
                      </m:d>
                      <m:r>
                        <a:rPr lang="en-US" b="0" i="1" smtClean="0">
                          <a:latin typeface="Cambria Math" panose="02040503050406030204" pitchFamily="18" charset="0"/>
                        </a:rPr>
                        <m:t>.</m:t>
                      </m:r>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4488873" y="4568370"/>
                <a:ext cx="4580312" cy="2031325"/>
              </a:xfrm>
              <a:prstGeom prst="rect">
                <a:avLst/>
              </a:prstGeom>
              <a:blipFill>
                <a:blip r:embed="rId8"/>
                <a:stretch>
                  <a:fillRect b="-1796"/>
                </a:stretch>
              </a:blipFill>
            </p:spPr>
            <p:txBody>
              <a:bodyPr/>
              <a:lstStyle/>
              <a:p>
                <a:r>
                  <a:rPr lang="en-US">
                    <a:noFill/>
                  </a:rPr>
                  <a:t> </a:t>
                </a:r>
              </a:p>
            </p:txBody>
          </p:sp>
        </mc:Fallback>
      </mc:AlternateContent>
      <p:pic>
        <p:nvPicPr>
          <p:cNvPr id="12" name="Picture 11"/>
          <p:cNvPicPr>
            <a:picLocks noChangeAspect="1"/>
          </p:cNvPicPr>
          <p:nvPr/>
        </p:nvPicPr>
        <p:blipFill>
          <a:blip r:embed="rId9"/>
          <a:stretch>
            <a:fillRect/>
          </a:stretch>
        </p:blipFill>
        <p:spPr>
          <a:xfrm>
            <a:off x="579987" y="2725335"/>
            <a:ext cx="3726003" cy="1023480"/>
          </a:xfrm>
          <a:prstGeom prst="rect">
            <a:avLst/>
          </a:prstGeom>
        </p:spPr>
      </p:pic>
      <p:sp>
        <p:nvSpPr>
          <p:cNvPr id="13" name="Rectangle 1"/>
          <p:cNvSpPr>
            <a:spLocks noChangeArrowheads="1"/>
          </p:cNvSpPr>
          <p:nvPr/>
        </p:nvSpPr>
        <p:spPr bwMode="auto">
          <a:xfrm>
            <a:off x="655752" y="2137588"/>
            <a:ext cx="294270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FF"/>
                </a:solidFill>
                <a:effectLst/>
                <a:latin typeface="Lucida Console" panose="020B0609040504020204" pitchFamily="49" charset="0"/>
              </a:rPr>
              <a:t>t.test</a:t>
            </a:r>
            <a:r>
              <a:rPr kumimoji="0" lang="en-US" altLang="en-US" sz="1000" b="0" i="0" u="none" strike="noStrike" cap="none" normalizeH="0" baseline="0" dirty="0">
                <a:ln>
                  <a:noFill/>
                </a:ln>
                <a:solidFill>
                  <a:srgbClr val="0000FF"/>
                </a:solidFill>
                <a:effectLst/>
                <a:latin typeface="Lucida Console" panose="020B0609040504020204" pitchFamily="49" charset="0"/>
              </a:rPr>
              <a:t>(</a:t>
            </a:r>
            <a:r>
              <a:rPr kumimoji="0" lang="en-US" altLang="en-US" sz="1000" b="0" i="0" u="none" strike="noStrike" cap="none" normalizeH="0" baseline="0" dirty="0" err="1">
                <a:ln>
                  <a:noFill/>
                </a:ln>
                <a:solidFill>
                  <a:srgbClr val="0000FF"/>
                </a:solidFill>
                <a:effectLst/>
                <a:latin typeface="Lucida Console" panose="020B0609040504020204" pitchFamily="49" charset="0"/>
              </a:rPr>
              <a:t>Agility~Position</a:t>
            </a:r>
            <a:r>
              <a:rPr kumimoji="0" lang="en-US" altLang="en-US" sz="1000" b="0" i="0" u="none" strike="noStrike" cap="none" normalizeH="0" baseline="0" dirty="0">
                <a:ln>
                  <a:noFill/>
                </a:ln>
                <a:solidFill>
                  <a:srgbClr val="0000FF"/>
                </a:solidFill>
                <a:effectLst/>
                <a:latin typeface="Lucida Console" panose="020B0609040504020204" pitchFamily="49" charset="0"/>
              </a:rPr>
              <a:t>, data = FIFA2)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5" name="Straight Connector 14"/>
          <p:cNvCxnSpPr/>
          <p:nvPr/>
        </p:nvCxnSpPr>
        <p:spPr>
          <a:xfrm>
            <a:off x="4447309" y="1524364"/>
            <a:ext cx="41564" cy="49013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94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xEl>
                                              <p:pRg st="0" end="0"/>
                                            </p:txEl>
                                          </p:spTgt>
                                        </p:tgtEl>
                                        <p:attrNameLst>
                                          <p:attrName>style.visibility</p:attrName>
                                        </p:attrNameLst>
                                      </p:cBhvr>
                                      <p:to>
                                        <p:strVal val="visible"/>
                                      </p:to>
                                    </p:set>
                                    <p:animEffect transition="in" filter="fade">
                                      <p:cBhvr>
                                        <p:cTn id="38" dur="500"/>
                                        <p:tgtEl>
                                          <p:spTgt spid="10">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P spid="11" grpId="0"/>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Part 1: Are the assumptions of this test reasonably met</a:t>
            </a:r>
            <a:r>
              <a:rPr lang="en-US" sz="2400" b="1" dirty="0"/>
              <a:t>?</a:t>
            </a:r>
            <a:endParaRPr lang="en-US" sz="2400" dirty="0"/>
          </a:p>
        </p:txBody>
      </p:sp>
      <p:pic>
        <p:nvPicPr>
          <p:cNvPr id="4" name="Picture 3"/>
          <p:cNvPicPr>
            <a:picLocks noChangeAspect="1"/>
          </p:cNvPicPr>
          <p:nvPr/>
        </p:nvPicPr>
        <p:blipFill rotWithShape="1">
          <a:blip r:embed="rId2"/>
          <a:srcRect b="25593"/>
          <a:stretch/>
        </p:blipFill>
        <p:spPr>
          <a:xfrm>
            <a:off x="3610148" y="1426357"/>
            <a:ext cx="1790700" cy="418149"/>
          </a:xfrm>
          <a:prstGeom prst="rect">
            <a:avLst/>
          </a:prstGeom>
        </p:spPr>
      </p:pic>
      <p:sp>
        <p:nvSpPr>
          <p:cNvPr id="5" name="Rectangle 1"/>
          <p:cNvSpPr>
            <a:spLocks noChangeArrowheads="1"/>
          </p:cNvSpPr>
          <p:nvPr/>
        </p:nvSpPr>
        <p:spPr bwMode="auto">
          <a:xfrm>
            <a:off x="290945" y="1930450"/>
            <a:ext cx="8853055" cy="138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FF"/>
                </a:solidFill>
                <a:effectLst/>
                <a:latin typeface="Lucida Console" panose="020B0609040504020204" pitchFamily="49" charset="0"/>
              </a:rPr>
              <a:t>FIFA2 %&gt;% </a:t>
            </a:r>
            <a:r>
              <a:rPr kumimoji="0" lang="en-US" altLang="en-US" sz="900" b="0" i="0" u="none" strike="noStrike" cap="none" normalizeH="0" baseline="0" dirty="0" err="1">
                <a:ln>
                  <a:noFill/>
                </a:ln>
                <a:solidFill>
                  <a:srgbClr val="0000FF"/>
                </a:solidFill>
                <a:effectLst/>
                <a:latin typeface="Lucida Console" panose="020B0609040504020204" pitchFamily="49" charset="0"/>
              </a:rPr>
              <a:t>ggplot</a:t>
            </a:r>
            <a:r>
              <a:rPr kumimoji="0" lang="en-US" altLang="en-US" sz="900" b="0" i="0" u="none" strike="noStrike" cap="none" normalizeH="0" baseline="0" dirty="0">
                <a:ln>
                  <a:noFill/>
                </a:ln>
                <a:solidFill>
                  <a:srgbClr val="0000FF"/>
                </a:solidFill>
                <a:effectLst/>
                <a:latin typeface="Lucida Console" panose="020B0609040504020204" pitchFamily="49" charset="0"/>
              </a:rPr>
              <a:t>(</a:t>
            </a:r>
            <a:r>
              <a:rPr kumimoji="0" lang="en-US" altLang="en-US" sz="900" b="0" i="0" u="none" strike="noStrike" cap="none" normalizeH="0" baseline="0" dirty="0" err="1">
                <a:ln>
                  <a:noFill/>
                </a:ln>
                <a:solidFill>
                  <a:srgbClr val="0000FF"/>
                </a:solidFill>
                <a:effectLst/>
                <a:latin typeface="Lucida Console" panose="020B0609040504020204" pitchFamily="49" charset="0"/>
              </a:rPr>
              <a:t>aes</a:t>
            </a:r>
            <a:r>
              <a:rPr kumimoji="0" lang="en-US" altLang="en-US" sz="900" b="0" i="0" u="none" strike="noStrike" cap="none" normalizeH="0" baseline="0" dirty="0">
                <a:ln>
                  <a:noFill/>
                </a:ln>
                <a:solidFill>
                  <a:srgbClr val="0000FF"/>
                </a:solidFill>
                <a:effectLst/>
                <a:latin typeface="Lucida Console" panose="020B0609040504020204" pitchFamily="49" charset="0"/>
              </a:rPr>
              <a:t>(x = Agility, color = Position, fill = Position)) + </a:t>
            </a:r>
            <a:r>
              <a:rPr kumimoji="0" lang="en-US" altLang="en-US" sz="900" b="0" i="0" u="none" strike="noStrike" cap="none" normalizeH="0" baseline="0" dirty="0" err="1">
                <a:ln>
                  <a:noFill/>
                </a:ln>
                <a:solidFill>
                  <a:srgbClr val="0000FF"/>
                </a:solidFill>
                <a:effectLst/>
                <a:latin typeface="Lucida Console" panose="020B0609040504020204" pitchFamily="49" charset="0"/>
              </a:rPr>
              <a:t>geom_histogram</a:t>
            </a:r>
            <a:r>
              <a:rPr kumimoji="0" lang="en-US" altLang="en-US" sz="900" b="0" i="0" u="none" strike="noStrike" cap="none" normalizeH="0" baseline="0" dirty="0">
                <a:ln>
                  <a:noFill/>
                </a:ln>
                <a:solidFill>
                  <a:srgbClr val="0000FF"/>
                </a:solidFill>
                <a:effectLst/>
                <a:latin typeface="Lucida Console" panose="020B0609040504020204" pitchFamily="49" charset="0"/>
              </a:rPr>
              <a:t>(bins = 9) + </a:t>
            </a:r>
            <a:r>
              <a:rPr kumimoji="0" lang="en-US" altLang="en-US" sz="900" b="0" i="0" u="none" strike="noStrike" cap="none" normalizeH="0" baseline="0" dirty="0" err="1">
                <a:ln>
                  <a:noFill/>
                </a:ln>
                <a:solidFill>
                  <a:srgbClr val="0000FF"/>
                </a:solidFill>
                <a:effectLst/>
                <a:latin typeface="Lucida Console" panose="020B0609040504020204" pitchFamily="49" charset="0"/>
              </a:rPr>
              <a:t>facet_wrap</a:t>
            </a:r>
            <a:r>
              <a:rPr kumimoji="0" lang="en-US" altLang="en-US" sz="900" b="0" i="0" u="none" strike="noStrike" cap="none" normalizeH="0" baseline="0" dirty="0">
                <a:ln>
                  <a:noFill/>
                </a:ln>
                <a:solidFill>
                  <a:srgbClr val="0000FF"/>
                </a:solidFill>
                <a:effectLst/>
                <a:latin typeface="Lucida Console" panose="020B0609040504020204" pitchFamily="49" charset="0"/>
              </a:rPr>
              <a:t>(~Position)</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3734577" y="2164033"/>
            <a:ext cx="2542267" cy="1832661"/>
          </a:xfrm>
          <a:prstGeom prst="rect">
            <a:avLst/>
          </a:prstGeom>
        </p:spPr>
      </p:pic>
      <p:pic>
        <p:nvPicPr>
          <p:cNvPr id="7" name="Picture 6"/>
          <p:cNvPicPr>
            <a:picLocks noChangeAspect="1"/>
          </p:cNvPicPr>
          <p:nvPr/>
        </p:nvPicPr>
        <p:blipFill>
          <a:blip r:embed="rId4"/>
          <a:stretch>
            <a:fillRect/>
          </a:stretch>
        </p:blipFill>
        <p:spPr>
          <a:xfrm>
            <a:off x="1376250" y="2378525"/>
            <a:ext cx="1668004" cy="1202425"/>
          </a:xfrm>
          <a:prstGeom prst="rect">
            <a:avLst/>
          </a:prstGeom>
        </p:spPr>
      </p:pic>
      <p:cxnSp>
        <p:nvCxnSpPr>
          <p:cNvPr id="9" name="Straight Connector 8"/>
          <p:cNvCxnSpPr/>
          <p:nvPr/>
        </p:nvCxnSpPr>
        <p:spPr>
          <a:xfrm>
            <a:off x="2859579" y="2407207"/>
            <a:ext cx="2036618" cy="1365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478932" y="3488080"/>
            <a:ext cx="2398956" cy="376375"/>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6130" y="3806089"/>
            <a:ext cx="9002684" cy="2893100"/>
          </a:xfrm>
          <a:prstGeom prst="rect">
            <a:avLst/>
          </a:prstGeom>
          <a:noFill/>
        </p:spPr>
        <p:txBody>
          <a:bodyPr wrap="square" rtlCol="0">
            <a:spAutoFit/>
          </a:bodyPr>
          <a:lstStyle/>
          <a:p>
            <a:r>
              <a:rPr lang="en-US" sz="1400" dirty="0"/>
              <a:t>Assumptions: </a:t>
            </a:r>
          </a:p>
          <a:p>
            <a:r>
              <a:rPr lang="en-US" sz="1400" b="1" dirty="0"/>
              <a:t>Normal Distributions: </a:t>
            </a:r>
            <a:r>
              <a:rPr lang="en-US" sz="1400" dirty="0"/>
              <a:t>There is some evidence that the distribution of agility for LMs is slightly left skewed although we know the t test is robust to this for sample sizes as large as  n = 1095.  There is some evidence to suggest the agility scores for LFs are right skewed and with a sample size of only 15 we may not have a large enough sample size to ensure that the sampling distribution of the sample mean is approximating a normally distribution reasonably well.  However, the histogram does not suggest an egregious distance from a normal distribution if one exists at all and thus we will assume a sample size of 15 is large enough to make the t test robust to this assumption.  </a:t>
            </a:r>
          </a:p>
          <a:p>
            <a:r>
              <a:rPr lang="en-US" sz="1400" b="1" dirty="0"/>
              <a:t>Equal Standard Deviations:  </a:t>
            </a:r>
            <a:r>
              <a:rPr lang="en-US" sz="1400" dirty="0"/>
              <a:t>There is some evidence to suggest that the standard deviations of agility scores of LMs versus LFs are not equal which would be a significant violation given the differing sample sizes.  However, we may not be sampling enough LMs to see the lower agilities.  In addition, we will run the Welch’s T Test to help us mitigate significant problems with the test.  </a:t>
            </a:r>
          </a:p>
          <a:p>
            <a:r>
              <a:rPr lang="en-US" sz="1400" b="1" dirty="0"/>
              <a:t>Independence:</a:t>
            </a:r>
            <a:r>
              <a:rPr lang="en-US" sz="1400" dirty="0"/>
              <a:t> We will assume that each player is independent of one another in this sample.  </a:t>
            </a:r>
          </a:p>
        </p:txBody>
      </p:sp>
    </p:spTree>
    <p:extLst>
      <p:ext uri="{BB962C8B-B14F-4D97-AF65-F5344CB8AC3E}">
        <p14:creationId xmlns:p14="http://schemas.microsoft.com/office/powerpoint/2010/main" val="164374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fade">
                                      <p:cBhvr>
                                        <p:cTn id="31" dur="500"/>
                                        <p:tgtEl>
                                          <p:spTgt spid="18">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8">
                                            <p:txEl>
                                              <p:pRg st="1" end="1"/>
                                            </p:txEl>
                                          </p:spTgt>
                                        </p:tgtEl>
                                        <p:attrNameLst>
                                          <p:attrName>style.visibility</p:attrName>
                                        </p:attrNameLst>
                                      </p:cBhvr>
                                      <p:to>
                                        <p:strVal val="visible"/>
                                      </p:to>
                                    </p:set>
                                    <p:animEffect transition="in" filter="fade">
                                      <p:cBhvr>
                                        <p:cTn id="36" dur="500"/>
                                        <p:tgtEl>
                                          <p:spTgt spid="18">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8">
                                            <p:txEl>
                                              <p:pRg st="2" end="2"/>
                                            </p:txEl>
                                          </p:spTgt>
                                        </p:tgtEl>
                                        <p:attrNameLst>
                                          <p:attrName>style.visibility</p:attrName>
                                        </p:attrNameLst>
                                      </p:cBhvr>
                                      <p:to>
                                        <p:strVal val="visible"/>
                                      </p:to>
                                    </p:set>
                                    <p:animEffect transition="in" filter="fade">
                                      <p:cBhvr>
                                        <p:cTn id="41" dur="500"/>
                                        <p:tgtEl>
                                          <p:spTgt spid="18">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8">
                                            <p:txEl>
                                              <p:pRg st="3" end="3"/>
                                            </p:txEl>
                                          </p:spTgt>
                                        </p:tgtEl>
                                        <p:attrNameLst>
                                          <p:attrName>style.visibility</p:attrName>
                                        </p:attrNameLst>
                                      </p:cBhvr>
                                      <p:to>
                                        <p:strVal val="visible"/>
                                      </p:to>
                                    </p:set>
                                    <p:animEffect transition="in" filter="fade">
                                      <p:cBhvr>
                                        <p:cTn id="46" dur="500"/>
                                        <p:tgtEl>
                                          <p:spTgt spid="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DCE-9E7F-0740-B7E0-D0A1415EB92B}"/>
              </a:ext>
            </a:extLst>
          </p:cNvPr>
          <p:cNvSpPr>
            <a:spLocks noGrp="1"/>
          </p:cNvSpPr>
          <p:nvPr>
            <p:ph type="title"/>
          </p:nvPr>
        </p:nvSpPr>
        <p:spPr/>
        <p:txBody>
          <a:bodyPr/>
          <a:lstStyle/>
          <a:p>
            <a:r>
              <a:rPr lang="en-US" dirty="0"/>
              <a:t>For Live Session: Unit 3</a:t>
            </a:r>
          </a:p>
        </p:txBody>
      </p:sp>
      <p:sp>
        <p:nvSpPr>
          <p:cNvPr id="3" name="Content Placeholder 2">
            <a:extLst>
              <a:ext uri="{FF2B5EF4-FFF2-40B4-BE49-F238E27FC236}">
                <a16:creationId xmlns:a16="http://schemas.microsoft.com/office/drawing/2014/main" id="{162401A0-BF56-AF48-8CED-C53370224990}"/>
              </a:ext>
            </a:extLst>
          </p:cNvPr>
          <p:cNvSpPr>
            <a:spLocks noGrp="1"/>
          </p:cNvSpPr>
          <p:nvPr>
            <p:ph idx="1"/>
          </p:nvPr>
        </p:nvSpPr>
        <p:spPr>
          <a:xfrm>
            <a:off x="228600" y="1600200"/>
            <a:ext cx="8763000" cy="4525963"/>
          </a:xfrm>
        </p:spPr>
        <p:txBody>
          <a:bodyPr/>
          <a:lstStyle/>
          <a:p>
            <a:pPr marL="0" indent="0">
              <a:buNone/>
            </a:pPr>
            <a:r>
              <a:rPr lang="en-US" sz="2000" b="1" dirty="0"/>
              <a:t>Part 2: (Estimated / expected time 3-5 hours and at least 3+ slides) </a:t>
            </a:r>
          </a:p>
          <a:p>
            <a:pPr marL="0" indent="0">
              <a:buNone/>
            </a:pPr>
            <a:r>
              <a:rPr lang="en-US" sz="2000" dirty="0"/>
              <a:t>Select/create at least 2 categorical variables and select two continuous variables and perform an EDA.  </a:t>
            </a:r>
            <a:r>
              <a:rPr lang="en-US" sz="2000" i="1" dirty="0"/>
              <a:t>Also, at least one of the categorical variables should be created from a continuous variable (using the cut() function). </a:t>
            </a:r>
            <a:r>
              <a:rPr lang="en-US" sz="2000" dirty="0"/>
              <a:t>  </a:t>
            </a:r>
          </a:p>
          <a:p>
            <a:pPr marL="0" indent="0">
              <a:buNone/>
            </a:pPr>
            <a:endParaRPr lang="en-US" sz="2000" dirty="0"/>
          </a:p>
          <a:p>
            <a:r>
              <a:rPr lang="en-US" sz="1800" dirty="0"/>
              <a:t>Use these variables to explore the data and tell a story of what you discovered similar to what was shown in the </a:t>
            </a:r>
            <a:r>
              <a:rPr lang="en-US" sz="1800" dirty="0" err="1"/>
              <a:t>asynch</a:t>
            </a:r>
            <a:r>
              <a:rPr lang="en-US" sz="1800" dirty="0"/>
              <a:t> videos.  You do not need to go so far as to use linear regression, but let your curiosity guide you along the way and feel free to use methods you are familiar with that are appropriate to answering those questions. Your evidence could be purely visual or could include additional methods, it is up to you… just do your best and have fun!</a:t>
            </a:r>
          </a:p>
          <a:p>
            <a:endParaRPr lang="en-US" sz="2400" dirty="0"/>
          </a:p>
          <a:p>
            <a:endParaRPr lang="en-US" dirty="0"/>
          </a:p>
        </p:txBody>
      </p:sp>
    </p:spTree>
    <p:extLst>
      <p:ext uri="{BB962C8B-B14F-4D97-AF65-F5344CB8AC3E}">
        <p14:creationId xmlns:p14="http://schemas.microsoft.com/office/powerpoint/2010/main" val="3357473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DCE-9E7F-0740-B7E0-D0A1415EB92B}"/>
              </a:ext>
            </a:extLst>
          </p:cNvPr>
          <p:cNvSpPr>
            <a:spLocks noGrp="1"/>
          </p:cNvSpPr>
          <p:nvPr>
            <p:ph type="title"/>
          </p:nvPr>
        </p:nvSpPr>
        <p:spPr>
          <a:xfrm>
            <a:off x="457200" y="320043"/>
            <a:ext cx="8229600" cy="1143000"/>
          </a:xfrm>
        </p:spPr>
        <p:txBody>
          <a:bodyPr/>
          <a:lstStyle/>
          <a:p>
            <a:pPr marL="0" indent="0"/>
            <a:r>
              <a:rPr lang="en-US" sz="1600" b="1" dirty="0"/>
              <a:t>Part 2: (Estimated / expected time 3-5 hours and at least 3+ slides) </a:t>
            </a:r>
            <a:br>
              <a:rPr lang="en-US" sz="1600" b="1" dirty="0"/>
            </a:br>
            <a:r>
              <a:rPr lang="en-US" sz="1600" dirty="0"/>
              <a:t>Select/create at least 2 categorical variables and select two continuous variables and perform an EDA.  </a:t>
            </a:r>
            <a:r>
              <a:rPr lang="en-US" sz="1600" i="1" dirty="0"/>
              <a:t>Also, at least one of the categorical variables should be created from a continuous variable (using the cut() function). </a:t>
            </a:r>
            <a:r>
              <a:rPr lang="en-US" sz="1600" dirty="0"/>
              <a:t>  </a:t>
            </a:r>
            <a:br>
              <a:rPr lang="en-US" sz="1600" dirty="0"/>
            </a:br>
            <a:endParaRPr lang="en-US" sz="1600" dirty="0"/>
          </a:p>
        </p:txBody>
      </p:sp>
      <p:sp>
        <p:nvSpPr>
          <p:cNvPr id="3" name="Content Placeholder 2">
            <a:extLst>
              <a:ext uri="{FF2B5EF4-FFF2-40B4-BE49-F238E27FC236}">
                <a16:creationId xmlns:a16="http://schemas.microsoft.com/office/drawing/2014/main" id="{162401A0-BF56-AF48-8CED-C53370224990}"/>
              </a:ext>
            </a:extLst>
          </p:cNvPr>
          <p:cNvSpPr>
            <a:spLocks noGrp="1"/>
          </p:cNvSpPr>
          <p:nvPr>
            <p:ph idx="1"/>
          </p:nvPr>
        </p:nvSpPr>
        <p:spPr>
          <a:xfrm>
            <a:off x="152400" y="1556064"/>
            <a:ext cx="8915400" cy="3653444"/>
          </a:xfrm>
        </p:spPr>
        <p:txBody>
          <a:bodyPr/>
          <a:lstStyle/>
          <a:p>
            <a:pPr marL="0" indent="0">
              <a:buNone/>
            </a:pPr>
            <a:r>
              <a:rPr lang="en-US" sz="2400" dirty="0"/>
              <a:t>Variables: </a:t>
            </a:r>
          </a:p>
          <a:p>
            <a:pPr lvl="1"/>
            <a:r>
              <a:rPr lang="en-US" sz="2000" dirty="0"/>
              <a:t>Continuous: Ball Control and Age</a:t>
            </a:r>
          </a:p>
          <a:p>
            <a:pPr lvl="1"/>
            <a:r>
              <a:rPr lang="en-US" sz="2000" dirty="0"/>
              <a:t>Categorical: Position (Left Midfield and Left Back) and Height = {Short, Medium, Tall}</a:t>
            </a:r>
          </a:p>
          <a:p>
            <a:endParaRPr lang="en-US" dirty="0"/>
          </a:p>
        </p:txBody>
      </p:sp>
      <p:pic>
        <p:nvPicPr>
          <p:cNvPr id="4" name="Picture 3"/>
          <p:cNvPicPr>
            <a:picLocks noChangeAspect="1"/>
          </p:cNvPicPr>
          <p:nvPr/>
        </p:nvPicPr>
        <p:blipFill>
          <a:blip r:embed="rId2"/>
          <a:stretch>
            <a:fillRect/>
          </a:stretch>
        </p:blipFill>
        <p:spPr>
          <a:xfrm>
            <a:off x="2501238" y="4654589"/>
            <a:ext cx="3733307" cy="1327955"/>
          </a:xfrm>
          <a:prstGeom prst="rect">
            <a:avLst/>
          </a:prstGeom>
        </p:spPr>
      </p:pic>
      <p:sp>
        <p:nvSpPr>
          <p:cNvPr id="5" name="Rectangle 1"/>
          <p:cNvSpPr>
            <a:spLocks noChangeArrowheads="1"/>
          </p:cNvSpPr>
          <p:nvPr/>
        </p:nvSpPr>
        <p:spPr bwMode="auto">
          <a:xfrm>
            <a:off x="614102" y="4107177"/>
            <a:ext cx="7126951"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FF"/>
                </a:solidFill>
                <a:effectLst/>
                <a:latin typeface="Lucida Console" panose="020B0609040504020204" pitchFamily="49" charset="0"/>
              </a:rPr>
              <a:t>FIFA3 %&gt;% filter(Position == "LM" | Position == "LB") %&gt;% select(Age, </a:t>
            </a:r>
            <a:r>
              <a:rPr kumimoji="0" lang="en-US" altLang="en-US" sz="800" b="0" i="0" u="none" strike="noStrike" cap="none" normalizeH="0" baseline="0" dirty="0" err="1">
                <a:ln>
                  <a:noFill/>
                </a:ln>
                <a:solidFill>
                  <a:srgbClr val="0000FF"/>
                </a:solidFill>
                <a:effectLst/>
                <a:latin typeface="Lucida Console" panose="020B0609040504020204" pitchFamily="49" charset="0"/>
              </a:rPr>
              <a:t>BallControl</a:t>
            </a:r>
            <a:r>
              <a:rPr kumimoji="0" lang="en-US" altLang="en-US" sz="800" b="0" i="0" u="none" strike="noStrike" cap="none" normalizeH="0" baseline="0" dirty="0">
                <a:ln>
                  <a:noFill/>
                </a:ln>
                <a:solidFill>
                  <a:srgbClr val="0000FF"/>
                </a:solidFill>
                <a:effectLst/>
                <a:latin typeface="Lucida Console" panose="020B0609040504020204" pitchFamily="49" charset="0"/>
              </a:rPr>
              <a:t>, Position, </a:t>
            </a:r>
            <a:r>
              <a:rPr kumimoji="0" lang="en-US" altLang="en-US" sz="800" b="0" i="0" u="none" strike="noStrike" cap="none" normalizeH="0" baseline="0" dirty="0" err="1">
                <a:ln>
                  <a:noFill/>
                </a:ln>
                <a:solidFill>
                  <a:srgbClr val="0000FF"/>
                </a:solidFill>
                <a:effectLst/>
                <a:latin typeface="Lucida Console" panose="020B0609040504020204" pitchFamily="49" charset="0"/>
              </a:rPr>
              <a:t>HeightCat</a:t>
            </a:r>
            <a:r>
              <a:rPr kumimoji="0" lang="en-US" altLang="en-US" sz="800" b="0" i="0" u="none" strike="noStrike" cap="none" normalizeH="0" baseline="0" dirty="0">
                <a:ln>
                  <a:noFill/>
                </a:ln>
                <a:solidFill>
                  <a:srgbClr val="0000FF"/>
                </a:solidFill>
                <a:effectLst/>
                <a:latin typeface="Lucida Console" panose="020B0609040504020204" pitchFamily="49" charset="0"/>
              </a:rPr>
              <a:t>) %&gt;% head()</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614102" y="3314205"/>
            <a:ext cx="815825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FF"/>
                </a:solidFill>
                <a:effectLst/>
                <a:latin typeface="Lucida Console" panose="020B0609040504020204" pitchFamily="49" charset="0"/>
              </a:rPr>
              <a:t>FIFA3 = FIFA3 %&gt;% separate(Height,c("Feet","Inches"),sep = "'") %&gt;% mutate(Feet = as.numeric(Feet), Inches = as.numeric(Inches), Height = 12*Feet + Inches)</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614102" y="3746671"/>
            <a:ext cx="6126677"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FF"/>
                </a:solidFill>
                <a:effectLst/>
                <a:latin typeface="Lucida Console" panose="020B0609040504020204" pitchFamily="49" charset="0"/>
              </a:rPr>
              <a:t>FIFA3$HeightCat = cut(FIFA3$Height, breaks = c(60,64,70,79), labels = c("Short","Medium", "Tall"))</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0985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4568"/>
            <a:ext cx="8229600" cy="1143000"/>
          </a:xfrm>
        </p:spPr>
        <p:txBody>
          <a:bodyPr/>
          <a:lstStyle/>
          <a:p>
            <a:r>
              <a:rPr lang="en-US" dirty="0"/>
              <a:t>Part 2: Matrix of Plots</a:t>
            </a:r>
          </a:p>
        </p:txBody>
      </p:sp>
      <p:pic>
        <p:nvPicPr>
          <p:cNvPr id="4" name="Picture 3"/>
          <p:cNvPicPr>
            <a:picLocks noChangeAspect="1"/>
          </p:cNvPicPr>
          <p:nvPr/>
        </p:nvPicPr>
        <p:blipFill>
          <a:blip r:embed="rId2"/>
          <a:stretch>
            <a:fillRect/>
          </a:stretch>
        </p:blipFill>
        <p:spPr>
          <a:xfrm>
            <a:off x="997353" y="2093468"/>
            <a:ext cx="7149294" cy="4198684"/>
          </a:xfrm>
          <a:prstGeom prst="rect">
            <a:avLst/>
          </a:prstGeom>
        </p:spPr>
      </p:pic>
      <p:sp>
        <p:nvSpPr>
          <p:cNvPr id="7" name="Rectangle 6"/>
          <p:cNvSpPr/>
          <p:nvPr/>
        </p:nvSpPr>
        <p:spPr>
          <a:xfrm>
            <a:off x="141316" y="1574713"/>
            <a:ext cx="9443259" cy="261610"/>
          </a:xfrm>
          <a:prstGeom prst="rect">
            <a:avLst/>
          </a:prstGeom>
        </p:spPr>
        <p:txBody>
          <a:bodyPr wrap="square">
            <a:spAutoFit/>
          </a:bodyPr>
          <a:lstStyle/>
          <a:p>
            <a:r>
              <a:rPr lang="en-US" sz="1100" dirty="0"/>
              <a:t>FIFA3 %&gt;% filter(Position == "LM" | Position  == "LB") %&gt;% select(Age, </a:t>
            </a:r>
            <a:r>
              <a:rPr lang="en-US" sz="1100" dirty="0" err="1"/>
              <a:t>BallControl</a:t>
            </a:r>
            <a:r>
              <a:rPr lang="en-US" sz="1100" dirty="0"/>
              <a:t>, Position, </a:t>
            </a:r>
            <a:r>
              <a:rPr lang="en-US" sz="1100" dirty="0" err="1"/>
              <a:t>HeightCat</a:t>
            </a:r>
            <a:r>
              <a:rPr lang="en-US" sz="1100" dirty="0"/>
              <a:t>) %&gt;% </a:t>
            </a:r>
            <a:r>
              <a:rPr lang="en-US" sz="1100" dirty="0" err="1"/>
              <a:t>ggpairs</a:t>
            </a:r>
            <a:r>
              <a:rPr lang="en-US" sz="1100" dirty="0"/>
              <a:t>(</a:t>
            </a:r>
            <a:r>
              <a:rPr lang="en-US" sz="1100" dirty="0" err="1"/>
              <a:t>aes</a:t>
            </a:r>
            <a:r>
              <a:rPr lang="en-US" sz="1100" dirty="0"/>
              <a:t>(color = Position))</a:t>
            </a:r>
          </a:p>
        </p:txBody>
      </p:sp>
    </p:spTree>
    <p:extLst>
      <p:ext uri="{BB962C8B-B14F-4D97-AF65-F5344CB8AC3E}">
        <p14:creationId xmlns:p14="http://schemas.microsoft.com/office/powerpoint/2010/main" val="3441311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55" y="174568"/>
            <a:ext cx="8753477" cy="1143000"/>
          </a:xfrm>
        </p:spPr>
        <p:txBody>
          <a:bodyPr/>
          <a:lstStyle/>
          <a:p>
            <a:r>
              <a:rPr lang="en-US" sz="3200" dirty="0"/>
              <a:t>Part 2: Initial Inference from Visual Evidence.</a:t>
            </a:r>
          </a:p>
        </p:txBody>
      </p:sp>
      <p:pic>
        <p:nvPicPr>
          <p:cNvPr id="4" name="Picture 3"/>
          <p:cNvPicPr>
            <a:picLocks noChangeAspect="1"/>
          </p:cNvPicPr>
          <p:nvPr/>
        </p:nvPicPr>
        <p:blipFill>
          <a:blip r:embed="rId2"/>
          <a:stretch>
            <a:fillRect/>
          </a:stretch>
        </p:blipFill>
        <p:spPr>
          <a:xfrm>
            <a:off x="215956" y="2725235"/>
            <a:ext cx="4489047" cy="2636357"/>
          </a:xfrm>
          <a:prstGeom prst="rect">
            <a:avLst/>
          </a:prstGeom>
        </p:spPr>
      </p:pic>
      <p:sp>
        <p:nvSpPr>
          <p:cNvPr id="7" name="Rectangle 6"/>
          <p:cNvSpPr/>
          <p:nvPr/>
        </p:nvSpPr>
        <p:spPr>
          <a:xfrm>
            <a:off x="141316" y="1574713"/>
            <a:ext cx="9443259" cy="261610"/>
          </a:xfrm>
          <a:prstGeom prst="rect">
            <a:avLst/>
          </a:prstGeom>
        </p:spPr>
        <p:txBody>
          <a:bodyPr wrap="square">
            <a:spAutoFit/>
          </a:bodyPr>
          <a:lstStyle/>
          <a:p>
            <a:r>
              <a:rPr lang="en-US" sz="1100" dirty="0"/>
              <a:t>FIFA3 %&gt;% filter(Position == "LM" | Position  == "LB") %&gt;% select(Age, </a:t>
            </a:r>
            <a:r>
              <a:rPr lang="en-US" sz="1100" dirty="0" err="1"/>
              <a:t>BallControl</a:t>
            </a:r>
            <a:r>
              <a:rPr lang="en-US" sz="1100" dirty="0"/>
              <a:t>, Position, </a:t>
            </a:r>
            <a:r>
              <a:rPr lang="en-US" sz="1100" dirty="0" err="1"/>
              <a:t>HeightCat</a:t>
            </a:r>
            <a:r>
              <a:rPr lang="en-US" sz="1100" dirty="0"/>
              <a:t>) %&gt;% </a:t>
            </a:r>
            <a:r>
              <a:rPr lang="en-US" sz="1100" dirty="0" err="1"/>
              <a:t>ggpairs</a:t>
            </a:r>
            <a:r>
              <a:rPr lang="en-US" sz="1100" dirty="0"/>
              <a:t>(</a:t>
            </a:r>
            <a:r>
              <a:rPr lang="en-US" sz="1100" dirty="0" err="1"/>
              <a:t>aes</a:t>
            </a:r>
            <a:r>
              <a:rPr lang="en-US" sz="1100" dirty="0"/>
              <a:t>(color = Position))</a:t>
            </a:r>
          </a:p>
        </p:txBody>
      </p:sp>
      <p:sp>
        <p:nvSpPr>
          <p:cNvPr id="3" name="TextBox 2"/>
          <p:cNvSpPr txBox="1"/>
          <p:nvPr/>
        </p:nvSpPr>
        <p:spPr>
          <a:xfrm>
            <a:off x="4804755" y="2093468"/>
            <a:ext cx="4272742" cy="4524315"/>
          </a:xfrm>
          <a:prstGeom prst="rect">
            <a:avLst/>
          </a:prstGeom>
          <a:noFill/>
        </p:spPr>
        <p:txBody>
          <a:bodyPr wrap="square" rtlCol="0">
            <a:spAutoFit/>
          </a:bodyPr>
          <a:lstStyle/>
          <a:p>
            <a:r>
              <a:rPr lang="en-US" dirty="0"/>
              <a:t>Quite a bit can be gleaned from this matrix of plots.  </a:t>
            </a:r>
          </a:p>
          <a:p>
            <a:r>
              <a:rPr lang="en-US" dirty="0"/>
              <a:t>This includes:</a:t>
            </a:r>
          </a:p>
          <a:p>
            <a:r>
              <a:rPr lang="en-US" dirty="0"/>
              <a:t>1. The distribution of heights is similar across both positions.</a:t>
            </a:r>
          </a:p>
          <a:p>
            <a:r>
              <a:rPr lang="en-US" dirty="0"/>
              <a:t>2. The LF position has a noticeably greater distribution of ball control scores than the LB position and that this is consistent across heights.  </a:t>
            </a:r>
          </a:p>
          <a:p>
            <a:r>
              <a:rPr lang="en-US" dirty="0"/>
              <a:t>3. Age is also distributed fairly equally across heights and positions.  </a:t>
            </a:r>
          </a:p>
          <a:p>
            <a:r>
              <a:rPr lang="en-US" dirty="0"/>
              <a:t>4. As expected, there is some evidence of a positive correlation between Ball Control and Age although it looks like it might depend on position and that there is evidence that it is not linear.  </a:t>
            </a:r>
          </a:p>
        </p:txBody>
      </p:sp>
      <p:cxnSp>
        <p:nvCxnSpPr>
          <p:cNvPr id="6" name="Straight Arrow Connector 5"/>
          <p:cNvCxnSpPr/>
          <p:nvPr/>
        </p:nvCxnSpPr>
        <p:spPr>
          <a:xfrm flipH="1">
            <a:off x="4314305" y="3167149"/>
            <a:ext cx="548640" cy="997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4380807" y="3823855"/>
            <a:ext cx="415634"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4314305" y="3303199"/>
            <a:ext cx="548640" cy="1640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1230284" y="3900055"/>
            <a:ext cx="3616036" cy="2072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05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10"/>
                                        </p:tgtEl>
                                      </p:cBhvr>
                                    </p:animEffect>
                                    <p:set>
                                      <p:cBhvr>
                                        <p:cTn id="41" dur="1" fill="hold">
                                          <p:stCondLst>
                                            <p:cond delay="499"/>
                                          </p:stCondLst>
                                        </p:cTn>
                                        <p:tgtEl>
                                          <p:spTgt spid="1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500"/>
                                        <p:tgtEl>
                                          <p:spTgt spid="3">
                                            <p:txEl>
                                              <p:pRg st="5" end="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12"/>
                                        </p:tgtEl>
                                      </p:cBhvr>
                                    </p:animEffect>
                                    <p:set>
                                      <p:cBhvr>
                                        <p:cTn id="54"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ppt/theme/theme2.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2U</Template>
  <TotalTime>1531</TotalTime>
  <Words>2115</Words>
  <Application>Microsoft Macintosh PowerPoint</Application>
  <PresentationFormat>On-screen Show (4:3)</PresentationFormat>
  <Paragraphs>79</Paragraphs>
  <Slides>15</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vt:i4>
      </vt:variant>
    </vt:vector>
  </HeadingPairs>
  <TitlesOfParts>
    <vt:vector size="24" baseType="lpstr">
      <vt:lpstr>Arial</vt:lpstr>
      <vt:lpstr>Calibri</vt:lpstr>
      <vt:lpstr>Calibri Light</vt:lpstr>
      <vt:lpstr>Cambria Math</vt:lpstr>
      <vt:lpstr>Franklin Gothic Book</vt:lpstr>
      <vt:lpstr>Lucida Console</vt:lpstr>
      <vt:lpstr>2U</vt:lpstr>
      <vt:lpstr>1_Body Slides</vt:lpstr>
      <vt:lpstr>Crop</vt:lpstr>
      <vt:lpstr>For Live Session</vt:lpstr>
      <vt:lpstr>For Live Session: Unit 3</vt:lpstr>
      <vt:lpstr>Part 1: Using the FIFA player data set, filter the data set to create a dataframe that has just the Left Midfielders (LM) and Left Forwards (LF).  Use Ggally and ggpairs() and the dataset you created above above, to plot the categorical variable Position (LM and LF), versus the continuous variables Acceleration and Agility.   </vt:lpstr>
      <vt:lpstr>Part 1: Your client would like to formally test if the mean agility rating of left midfielders is different than that of the left forwards.  Perform a 6 – step t-test to test for the difference in these means.  (You may skip step 2 (draw and shade) if you like.  If you are unfamiliar with the 6-step hypothesis test, see Stat 1 slides or the Bridge Course to review the 6-step hypothesis test.)</vt:lpstr>
      <vt:lpstr>Part 1: Are the assumptions of this test reasonably met?</vt:lpstr>
      <vt:lpstr>For Live Session: Unit 3</vt:lpstr>
      <vt:lpstr>Part 2: (Estimated / expected time 3-5 hours and at least 3+ slides)  Select/create at least 2 categorical variables and select two continuous variables and perform an EDA.  Also, at least one of the categorical variables should be created from a continuous variable (using the cut() function).    </vt:lpstr>
      <vt:lpstr>Part 2: Matrix of Plots</vt:lpstr>
      <vt:lpstr>Part 2: Initial Inference from Visual Evidence.</vt:lpstr>
      <vt:lpstr>Part 2: Looking Closer at Relationship Between Ball Control and Age</vt:lpstr>
      <vt:lpstr>Part 2: Looking Closer at Relationship Between Ball Control and Age</vt:lpstr>
      <vt:lpstr>Another Look at Aggression and Penalties by Nationality</vt:lpstr>
      <vt:lpstr>The Goalkeepers have low aggression and penalties</vt:lpstr>
      <vt:lpstr>For Live Session: Unit 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Sadler, Bivin Philip</cp:lastModifiedBy>
  <cp:revision>19</cp:revision>
  <dcterms:created xsi:type="dcterms:W3CDTF">2019-09-04T20:15:17Z</dcterms:created>
  <dcterms:modified xsi:type="dcterms:W3CDTF">2022-09-07T01:08:08Z</dcterms:modified>
</cp:coreProperties>
</file>