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6"/>
  </p:notesMasterIdLst>
  <p:handoutMasterIdLst>
    <p:handoutMasterId r:id="rId17"/>
  </p:handoutMasterIdLst>
  <p:sldIdLst>
    <p:sldId id="259" r:id="rId2"/>
    <p:sldId id="260" r:id="rId3"/>
    <p:sldId id="264" r:id="rId4"/>
    <p:sldId id="265" r:id="rId5"/>
    <p:sldId id="266" r:id="rId6"/>
    <p:sldId id="267" r:id="rId7"/>
    <p:sldId id="268" r:id="rId8"/>
    <p:sldId id="269" r:id="rId9"/>
    <p:sldId id="270" r:id="rId10"/>
    <p:sldId id="271" r:id="rId11"/>
    <p:sldId id="272" r:id="rId12"/>
    <p:sldId id="26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2C6-4913-A8A7-9AA9B36F8F15}"/>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2C6-4913-A8A7-9AA9B36F8F15}"/>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2C6-4913-A8A7-9AA9B36F8F15}"/>
            </c:ext>
          </c:extLst>
        </c:ser>
        <c:dLbls>
          <c:showLegendKey val="0"/>
          <c:showVal val="0"/>
          <c:showCatName val="0"/>
          <c:showSerName val="0"/>
          <c:showPercent val="0"/>
          <c:showBubbleSize val="0"/>
        </c:dLbls>
        <c:gapWidth val="100"/>
        <c:overlap val="-24"/>
        <c:axId val="458859552"/>
        <c:axId val="458856416"/>
      </c:barChart>
      <c:catAx>
        <c:axId val="45885955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856416"/>
        <c:crosses val="autoZero"/>
        <c:auto val="1"/>
        <c:lblAlgn val="ctr"/>
        <c:lblOffset val="100"/>
        <c:noMultiLvlLbl val="0"/>
      </c:catAx>
      <c:valAx>
        <c:axId val="458856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859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spc="1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8/layout/AlternatingHexagons" loCatId="list" qsTypeId="urn:microsoft.com/office/officeart/2005/8/quickstyle/simple1" qsCatId="simple" csTypeId="urn:microsoft.com/office/officeart/2005/8/colors/accent1_1" csCatId="accent1" phldr="1"/>
      <dgm:spPr/>
      <dgm:t>
        <a:bodyPr/>
        <a:lstStyle/>
        <a:p>
          <a:endParaRPr lang="en-US"/>
        </a:p>
      </dgm:t>
    </dgm:pt>
    <dgm:pt modelId="{4DF9FE7B-F642-4898-A360-D4E3814E1A3D}">
      <dgm:prSet phldrT="[Text]"/>
      <dgm:spPr/>
      <dgm:t>
        <a:bodyPr/>
        <a:lstStyle/>
        <a:p>
          <a:r>
            <a:rPr lang="en-US" dirty="0"/>
            <a:t>Group A</a:t>
          </a:r>
        </a:p>
      </dgm:t>
      <dgm:extLst>
        <a:ext uri="{E40237B7-FDA0-4F09-8148-C483321AD2D9}">
          <dgm14:cNvPr xmlns:dgm14="http://schemas.microsoft.com/office/drawing/2010/diagram" id="0" name="" title="Group A title"/>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Task 1</a:t>
          </a:r>
        </a:p>
      </dgm:t>
      <dgm:extLst>
        <a:ext uri="{E40237B7-FDA0-4F09-8148-C483321AD2D9}">
          <dgm14:cNvPr xmlns:dgm14="http://schemas.microsoft.com/office/drawing/2010/diagram" id="0" name="" title="Group A tasks"/>
        </a:ext>
      </dgm:extLs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Task 2</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Group B</a:t>
          </a:r>
        </a:p>
      </dgm:t>
      <dgm:extLst>
        <a:ext uri="{E40237B7-FDA0-4F09-8148-C483321AD2D9}">
          <dgm14:cNvPr xmlns:dgm14="http://schemas.microsoft.com/office/drawing/2010/diagram" id="0" name="" title="Group B title"/>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Task 1</a:t>
          </a:r>
        </a:p>
      </dgm:t>
      <dgm:extLst>
        <a:ext uri="{E40237B7-FDA0-4F09-8148-C483321AD2D9}">
          <dgm14:cNvPr xmlns:dgm14="http://schemas.microsoft.com/office/drawing/2010/diagram" id="0" name="" title="Group B tasks"/>
        </a:ext>
      </dgm:extLs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Task 2</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60CDF8D0-D4FC-4467-A51E-79C5A58B0B2C}">
      <dgm:prSet phldrT="[Text]"/>
      <dgm:spPr/>
      <dgm:t>
        <a:bodyPr/>
        <a:lstStyle/>
        <a:p>
          <a:r>
            <a:rPr lang="en-US" dirty="0"/>
            <a:t>Group C</a:t>
          </a:r>
        </a:p>
      </dgm:t>
      <dgm:extLst>
        <a:ext uri="{E40237B7-FDA0-4F09-8148-C483321AD2D9}">
          <dgm14:cNvPr xmlns:dgm14="http://schemas.microsoft.com/office/drawing/2010/diagram" id="0" name="" title="Group C title"/>
        </a:ext>
      </dgm:extLst>
    </dgm:pt>
    <dgm:pt modelId="{E12A269F-AB82-486A-9077-80F2BBBE48C2}" type="parTrans" cxnId="{2BA65DEC-E719-4ED3-8135-48349D42DD04}">
      <dgm:prSet/>
      <dgm:spPr/>
      <dgm:t>
        <a:bodyPr/>
        <a:lstStyle/>
        <a:p>
          <a:endParaRPr lang="en-US"/>
        </a:p>
      </dgm:t>
    </dgm:pt>
    <dgm:pt modelId="{3F7FD59D-A716-4310-A89A-AB6F740D9FFF}" type="sibTrans" cxnId="{2BA65DEC-E719-4ED3-8135-48349D42DD04}">
      <dgm:prSet/>
      <dgm:spPr/>
      <dgm:t>
        <a:bodyPr/>
        <a:lstStyle/>
        <a:p>
          <a:endParaRPr lang="en-US"/>
        </a:p>
      </dgm:t>
    </dgm:pt>
    <dgm:pt modelId="{50629C12-7464-4473-ADEF-1A284F8A9957}">
      <dgm:prSet phldrT="[Text]"/>
      <dgm:spPr/>
      <dgm:t>
        <a:bodyPr/>
        <a:lstStyle/>
        <a:p>
          <a:r>
            <a:rPr lang="en-US" dirty="0"/>
            <a:t>Task 1</a:t>
          </a:r>
        </a:p>
      </dgm:t>
      <dgm:extLst>
        <a:ext uri="{E40237B7-FDA0-4F09-8148-C483321AD2D9}">
          <dgm14:cNvPr xmlns:dgm14="http://schemas.microsoft.com/office/drawing/2010/diagram" id="0" name="" title="Group C tasks"/>
        </a:ext>
      </dgm:extLst>
    </dgm:pt>
    <dgm:pt modelId="{9D1CB46C-0CFA-4B27-9224-267431FBD094}" type="parTrans" cxnId="{1D32FCC9-657C-4348-9C0D-52115D559FEB}">
      <dgm:prSet/>
      <dgm:spPr/>
      <dgm:t>
        <a:bodyPr/>
        <a:lstStyle/>
        <a:p>
          <a:endParaRPr lang="en-US"/>
        </a:p>
      </dgm:t>
    </dgm:pt>
    <dgm:pt modelId="{4576BCC5-0598-4332-A2E7-87AC3ADD4EB8}" type="sibTrans" cxnId="{1D32FCC9-657C-4348-9C0D-52115D559FEB}">
      <dgm:prSet/>
      <dgm:spPr/>
      <dgm:t>
        <a:bodyPr/>
        <a:lstStyle/>
        <a:p>
          <a:endParaRPr lang="en-US"/>
        </a:p>
      </dgm:t>
    </dgm:pt>
    <dgm:pt modelId="{95A2339A-CFB8-4825-9F61-B11FB59DE475}">
      <dgm:prSet phldrT="[Text]"/>
      <dgm:spPr/>
      <dgm:t>
        <a:bodyPr/>
        <a:lstStyle/>
        <a:p>
          <a:r>
            <a:rPr lang="en-US" dirty="0"/>
            <a:t>Task 2</a:t>
          </a:r>
        </a:p>
      </dgm:t>
    </dgm:pt>
    <dgm:pt modelId="{0EE383BE-BB62-4486-9F38-BC8309C07F58}" type="parTrans" cxnId="{9C327C6C-69A2-44F4-A682-ACD32C50A61B}">
      <dgm:prSet/>
      <dgm:spPr/>
      <dgm:t>
        <a:bodyPr/>
        <a:lstStyle/>
        <a:p>
          <a:endParaRPr lang="en-US"/>
        </a:p>
      </dgm:t>
    </dgm:pt>
    <dgm:pt modelId="{03F18251-8360-4605-941E-716169A15681}" type="sibTrans" cxnId="{9C327C6C-69A2-44F4-A682-ACD32C50A61B}">
      <dgm:prSet/>
      <dgm:spPr/>
      <dgm:t>
        <a:bodyPr/>
        <a:lstStyle/>
        <a:p>
          <a:endParaRPr lang="en-US"/>
        </a:p>
      </dgm:t>
    </dgm:pt>
    <dgm:pt modelId="{A71883CA-6F74-4C75-AC37-B001F2FA5399}" type="pres">
      <dgm:prSet presAssocID="{3F442EA2-39BA-4C9A-AD59-755D4917D532}" presName="Name0" presStyleCnt="0">
        <dgm:presLayoutVars>
          <dgm:chMax/>
          <dgm:chPref/>
          <dgm:dir/>
          <dgm:animLvl val="lvl"/>
        </dgm:presLayoutVars>
      </dgm:prSet>
      <dgm:spPr/>
    </dgm:pt>
    <dgm:pt modelId="{A14AEEB4-75DA-41CA-9B06-15A45BEABC3E}" type="pres">
      <dgm:prSet presAssocID="{4DF9FE7B-F642-4898-A360-D4E3814E1A3D}" presName="composite" presStyleCnt="0"/>
      <dgm:spPr/>
    </dgm:pt>
    <dgm:pt modelId="{EB5FF3AE-DD17-411B-B88D-E9513C2EFFC3}" type="pres">
      <dgm:prSet presAssocID="{4DF9FE7B-F642-4898-A360-D4E3814E1A3D}" presName="Parent1" presStyleLbl="node1" presStyleIdx="0" presStyleCnt="6">
        <dgm:presLayoutVars>
          <dgm:chMax val="1"/>
          <dgm:chPref val="1"/>
          <dgm:bulletEnabled val="1"/>
        </dgm:presLayoutVars>
      </dgm:prSet>
      <dgm:spPr/>
    </dgm:pt>
    <dgm:pt modelId="{32C8050C-48BC-4007-ACAB-6AF656F58990}" type="pres">
      <dgm:prSet presAssocID="{4DF9FE7B-F642-4898-A360-D4E3814E1A3D}" presName="Childtext1" presStyleLbl="revTx" presStyleIdx="0" presStyleCnt="3">
        <dgm:presLayoutVars>
          <dgm:chMax val="0"/>
          <dgm:chPref val="0"/>
          <dgm:bulletEnabled val="1"/>
        </dgm:presLayoutVars>
      </dgm:prSet>
      <dgm:spPr/>
    </dgm:pt>
    <dgm:pt modelId="{99A13136-75F8-4AFB-8F2C-74A3A5309EAE}" type="pres">
      <dgm:prSet presAssocID="{4DF9FE7B-F642-4898-A360-D4E3814E1A3D}" presName="BalanceSpacing" presStyleCnt="0"/>
      <dgm:spPr/>
    </dgm:pt>
    <dgm:pt modelId="{B0739817-6E18-4CF8-AE00-E2431A90DCDB}" type="pres">
      <dgm:prSet presAssocID="{4DF9FE7B-F642-4898-A360-D4E3814E1A3D}" presName="BalanceSpacing1" presStyleCnt="0"/>
      <dgm:spPr/>
    </dgm:pt>
    <dgm:pt modelId="{820539BB-4925-4C09-860E-D7D8AD849090}" type="pres">
      <dgm:prSet presAssocID="{43C18EFF-81FC-4D70-8C6B-E95FF3730413}" presName="Accent1Text" presStyleLbl="node1" presStyleIdx="1" presStyleCnt="6"/>
      <dgm:spPr/>
    </dgm:pt>
    <dgm:pt modelId="{748134C9-17BC-4C73-B18D-F1057EAB0C56}" type="pres">
      <dgm:prSet presAssocID="{43C18EFF-81FC-4D70-8C6B-E95FF3730413}" presName="spaceBetweenRectangles" presStyleCnt="0"/>
      <dgm:spPr/>
    </dgm:pt>
    <dgm:pt modelId="{DF8E62A4-021A-4B15-8AF4-A56DF003BEF3}" type="pres">
      <dgm:prSet presAssocID="{3929B1E1-4BC4-4C73-ABE8-27CEF96A3652}" presName="composite" presStyleCnt="0"/>
      <dgm:spPr/>
    </dgm:pt>
    <dgm:pt modelId="{B5D564AC-4AF3-4F48-B129-652EB95631B3}" type="pres">
      <dgm:prSet presAssocID="{3929B1E1-4BC4-4C73-ABE8-27CEF96A3652}" presName="Parent1" presStyleLbl="node1" presStyleIdx="2" presStyleCnt="6">
        <dgm:presLayoutVars>
          <dgm:chMax val="1"/>
          <dgm:chPref val="1"/>
          <dgm:bulletEnabled val="1"/>
        </dgm:presLayoutVars>
      </dgm:prSet>
      <dgm:spPr/>
    </dgm:pt>
    <dgm:pt modelId="{50A8467E-CA2B-4D8A-8864-CEFA4C5B08DD}" type="pres">
      <dgm:prSet presAssocID="{3929B1E1-4BC4-4C73-ABE8-27CEF96A3652}" presName="Childtext1" presStyleLbl="revTx" presStyleIdx="1" presStyleCnt="3">
        <dgm:presLayoutVars>
          <dgm:chMax val="0"/>
          <dgm:chPref val="0"/>
          <dgm:bulletEnabled val="1"/>
        </dgm:presLayoutVars>
      </dgm:prSet>
      <dgm:spPr/>
    </dgm:pt>
    <dgm:pt modelId="{D26DB1D2-64D6-4881-BFB5-5BAFFABB05B7}" type="pres">
      <dgm:prSet presAssocID="{3929B1E1-4BC4-4C73-ABE8-27CEF96A3652}" presName="BalanceSpacing" presStyleCnt="0"/>
      <dgm:spPr/>
    </dgm:pt>
    <dgm:pt modelId="{19E78F11-B21D-496F-A568-9D4BA62D4E9D}" type="pres">
      <dgm:prSet presAssocID="{3929B1E1-4BC4-4C73-ABE8-27CEF96A3652}" presName="BalanceSpacing1" presStyleCnt="0"/>
      <dgm:spPr/>
    </dgm:pt>
    <dgm:pt modelId="{BC703E26-1FB3-446F-B0CE-67B5B5E4832A}" type="pres">
      <dgm:prSet presAssocID="{19BA0C22-38BB-4E9F-89D5-0FF5FF9F12CE}" presName="Accent1Text" presStyleLbl="node1" presStyleIdx="3" presStyleCnt="6"/>
      <dgm:spPr/>
    </dgm:pt>
    <dgm:pt modelId="{BA269622-AA5D-4AD3-A6BF-23CE73B89861}" type="pres">
      <dgm:prSet presAssocID="{19BA0C22-38BB-4E9F-89D5-0FF5FF9F12CE}" presName="spaceBetweenRectangles" presStyleCnt="0"/>
      <dgm:spPr/>
    </dgm:pt>
    <dgm:pt modelId="{1FBECF26-3D22-4C15-9EF7-BDCEDEAD0062}" type="pres">
      <dgm:prSet presAssocID="{60CDF8D0-D4FC-4467-A51E-79C5A58B0B2C}" presName="composite" presStyleCnt="0"/>
      <dgm:spPr/>
    </dgm:pt>
    <dgm:pt modelId="{417DC516-F82C-4906-9F15-665EA122B8D8}" type="pres">
      <dgm:prSet presAssocID="{60CDF8D0-D4FC-4467-A51E-79C5A58B0B2C}" presName="Parent1" presStyleLbl="node1" presStyleIdx="4" presStyleCnt="6">
        <dgm:presLayoutVars>
          <dgm:chMax val="1"/>
          <dgm:chPref val="1"/>
          <dgm:bulletEnabled val="1"/>
        </dgm:presLayoutVars>
      </dgm:prSet>
      <dgm:spPr/>
    </dgm:pt>
    <dgm:pt modelId="{0DAAA219-5DEF-480C-B4EB-C0B5BF0C1C88}" type="pres">
      <dgm:prSet presAssocID="{60CDF8D0-D4FC-4467-A51E-79C5A58B0B2C}" presName="Childtext1" presStyleLbl="revTx" presStyleIdx="2" presStyleCnt="3">
        <dgm:presLayoutVars>
          <dgm:chMax val="0"/>
          <dgm:chPref val="0"/>
          <dgm:bulletEnabled val="1"/>
        </dgm:presLayoutVars>
      </dgm:prSet>
      <dgm:spPr/>
    </dgm:pt>
    <dgm:pt modelId="{6BE7CDB1-1A68-4515-9152-B5D1A283DF5D}" type="pres">
      <dgm:prSet presAssocID="{60CDF8D0-D4FC-4467-A51E-79C5A58B0B2C}" presName="BalanceSpacing" presStyleCnt="0"/>
      <dgm:spPr/>
    </dgm:pt>
    <dgm:pt modelId="{DB773D2B-DF10-4987-A527-C488B93171F6}" type="pres">
      <dgm:prSet presAssocID="{60CDF8D0-D4FC-4467-A51E-79C5A58B0B2C}" presName="BalanceSpacing1" presStyleCnt="0"/>
      <dgm:spPr/>
    </dgm:pt>
    <dgm:pt modelId="{FC84E92F-422A-492D-9065-6E23F988DCF4}" type="pres">
      <dgm:prSet presAssocID="{3F7FD59D-A716-4310-A89A-AB6F740D9FFF}" presName="Accent1Text" presStyleLbl="node1" presStyleIdx="5" presStyleCnt="6"/>
      <dgm:spPr/>
    </dgm:pt>
  </dgm:ptLst>
  <dgm:cxnLst>
    <dgm:cxn modelId="{D8E01806-8223-40BB-B8C6-1DDD98A944FF}" type="presOf" srcId="{95A2339A-CFB8-4825-9F61-B11FB59DE475}" destId="{0DAAA219-5DEF-480C-B4EB-C0B5BF0C1C88}" srcOrd="0" destOrd="1" presId="urn:microsoft.com/office/officeart/2008/layout/AlternatingHexagons"/>
    <dgm:cxn modelId="{91476407-7CE1-4966-8923-E83167AF8459}" type="presOf" srcId="{3929B1E1-4BC4-4C73-ABE8-27CEF96A3652}" destId="{B5D564AC-4AF3-4F48-B129-652EB95631B3}" srcOrd="0" destOrd="0" presId="urn:microsoft.com/office/officeart/2008/layout/AlternatingHexagons"/>
    <dgm:cxn modelId="{1339090C-9A95-4C05-841C-FA3AF987601B}" srcId="{3F442EA2-39BA-4C9A-AD59-755D4917D532}" destId="{3929B1E1-4BC4-4C73-ABE8-27CEF96A3652}" srcOrd="1" destOrd="0" parTransId="{F356CC76-9117-4B79-A270-BBBAFD3E9C79}" sibTransId="{19BA0C22-38BB-4E9F-89D5-0FF5FF9F12CE}"/>
    <dgm:cxn modelId="{62C10234-45D3-426A-8820-4C0D1D8CBA21}" srcId="{4DF9FE7B-F642-4898-A360-D4E3814E1A3D}" destId="{789CD6DB-3A68-4A41-90BD-4F0CBB3617D1}" srcOrd="1" destOrd="0" parTransId="{C0BEB5FF-8DFB-40B9-A228-C0C6097DDDC4}" sibTransId="{1A702531-A59F-4EE2-8246-E2EB0955D8B1}"/>
    <dgm:cxn modelId="{14C1E834-7402-40F3-8AA0-4FC6AEE040C0}" type="presOf" srcId="{19BA0C22-38BB-4E9F-89D5-0FF5FF9F12CE}" destId="{BC703E26-1FB3-446F-B0CE-67B5B5E4832A}" srcOrd="0" destOrd="0" presId="urn:microsoft.com/office/officeart/2008/layout/AlternatingHexagons"/>
    <dgm:cxn modelId="{DDEF3B5E-1F3D-4000-964D-D000C01B2D68}" type="presOf" srcId="{60CDF8D0-D4FC-4467-A51E-79C5A58B0B2C}" destId="{417DC516-F82C-4906-9F15-665EA122B8D8}" srcOrd="0" destOrd="0" presId="urn:microsoft.com/office/officeart/2008/layout/AlternatingHexagons"/>
    <dgm:cxn modelId="{6798476C-5608-4206-87E5-EBAC76656A1C}" type="presOf" srcId="{43C18EFF-81FC-4D70-8C6B-E95FF3730413}" destId="{820539BB-4925-4C09-860E-D7D8AD849090}" srcOrd="0" destOrd="0" presId="urn:microsoft.com/office/officeart/2008/layout/AlternatingHexagons"/>
    <dgm:cxn modelId="{9C327C6C-69A2-44F4-A682-ACD32C50A61B}" srcId="{60CDF8D0-D4FC-4467-A51E-79C5A58B0B2C}" destId="{95A2339A-CFB8-4825-9F61-B11FB59DE475}" srcOrd="1" destOrd="0" parTransId="{0EE383BE-BB62-4486-9F38-BC8309C07F58}" sibTransId="{03F18251-8360-4605-941E-716169A15681}"/>
    <dgm:cxn modelId="{EBD8BE8D-6018-43E2-B081-034BB5656EB6}" srcId="{3F442EA2-39BA-4C9A-AD59-755D4917D532}" destId="{4DF9FE7B-F642-4898-A360-D4E3814E1A3D}" srcOrd="0" destOrd="0" parTransId="{1C10F06D-860A-4604-A7AD-02E614FE3976}" sibTransId="{43C18EFF-81FC-4D70-8C6B-E95FF3730413}"/>
    <dgm:cxn modelId="{9CF61F94-F114-42CA-B55B-BBB678278EF1}" type="presOf" srcId="{3F7FD59D-A716-4310-A89A-AB6F740D9FFF}" destId="{FC84E92F-422A-492D-9065-6E23F988DCF4}" srcOrd="0" destOrd="0" presId="urn:microsoft.com/office/officeart/2008/layout/AlternatingHexagons"/>
    <dgm:cxn modelId="{2A666797-2F02-4F4E-B604-72BA95F02B18}" type="presOf" srcId="{4DF9FE7B-F642-4898-A360-D4E3814E1A3D}" destId="{EB5FF3AE-DD17-411B-B88D-E9513C2EFFC3}" srcOrd="0" destOrd="0" presId="urn:microsoft.com/office/officeart/2008/layout/AlternatingHexagons"/>
    <dgm:cxn modelId="{468A4598-FE1A-4C1E-80FD-F5514756EC1B}" type="presOf" srcId="{0791135C-9DAB-47F6-BE9C-A3E56A2DDA50}" destId="{50A8467E-CA2B-4D8A-8864-CEFA4C5B08DD}" srcOrd="0" destOrd="1" presId="urn:microsoft.com/office/officeart/2008/layout/AlternatingHexagons"/>
    <dgm:cxn modelId="{B3B26E9A-58E5-497B-BD59-F5567958C609}" srcId="{3929B1E1-4BC4-4C73-ABE8-27CEF96A3652}" destId="{0791135C-9DAB-47F6-BE9C-A3E56A2DDA50}" srcOrd="1" destOrd="0" parTransId="{D6057E63-9793-4991-97C1-30FC405E95A5}" sibTransId="{B670C2A7-83CB-4F4C-BC19-A3A7C066A822}"/>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8C4108B1-0090-4F12-B4B7-488B6DA84700}" type="presOf" srcId="{789CD6DB-3A68-4A41-90BD-4F0CBB3617D1}" destId="{32C8050C-48BC-4007-ACAB-6AF656F58990}" srcOrd="0" destOrd="1" presId="urn:microsoft.com/office/officeart/2008/layout/AlternatingHexagons"/>
    <dgm:cxn modelId="{C6DACBBA-856B-436C-BF9A-B70148A4B01D}" type="presOf" srcId="{99E0600D-9954-43F4-8926-13B8777FAAA1}" destId="{50A8467E-CA2B-4D8A-8864-CEFA4C5B08DD}" srcOrd="0" destOrd="0" presId="urn:microsoft.com/office/officeart/2008/layout/AlternatingHexagons"/>
    <dgm:cxn modelId="{655456C5-14D3-40D7-A106-8AFAEE9DF907}" type="presOf" srcId="{EFF2750D-B4B3-474C-8B62-8B638DC31F7E}" destId="{32C8050C-48BC-4007-ACAB-6AF656F58990}" srcOrd="0" destOrd="0" presId="urn:microsoft.com/office/officeart/2008/layout/AlternatingHexagons"/>
    <dgm:cxn modelId="{1D32FCC9-657C-4348-9C0D-52115D559FEB}" srcId="{60CDF8D0-D4FC-4467-A51E-79C5A58B0B2C}" destId="{50629C12-7464-4473-ADEF-1A284F8A9957}" srcOrd="0" destOrd="0" parTransId="{9D1CB46C-0CFA-4B27-9224-267431FBD094}" sibTransId="{4576BCC5-0598-4332-A2E7-87AC3ADD4EB8}"/>
    <dgm:cxn modelId="{2BA65DEC-E719-4ED3-8135-48349D42DD04}" srcId="{3F442EA2-39BA-4C9A-AD59-755D4917D532}" destId="{60CDF8D0-D4FC-4467-A51E-79C5A58B0B2C}" srcOrd="2" destOrd="0" parTransId="{E12A269F-AB82-486A-9077-80F2BBBE48C2}" sibTransId="{3F7FD59D-A716-4310-A89A-AB6F740D9FFF}"/>
    <dgm:cxn modelId="{7D04CBF5-B465-4D37-A77C-7532F93924C7}" type="presOf" srcId="{3F442EA2-39BA-4C9A-AD59-755D4917D532}" destId="{A71883CA-6F74-4C75-AC37-B001F2FA5399}" srcOrd="0" destOrd="0" presId="urn:microsoft.com/office/officeart/2008/layout/AlternatingHexagons"/>
    <dgm:cxn modelId="{DFCE27FF-B705-4F0A-97C5-C16E873D96A7}" type="presOf" srcId="{50629C12-7464-4473-ADEF-1A284F8A9957}" destId="{0DAAA219-5DEF-480C-B4EB-C0B5BF0C1C88}" srcOrd="0" destOrd="0" presId="urn:microsoft.com/office/officeart/2008/layout/AlternatingHexagons"/>
    <dgm:cxn modelId="{444E4977-8AC4-4B77-9101-AFF5FED37396}" type="presParOf" srcId="{A71883CA-6F74-4C75-AC37-B001F2FA5399}" destId="{A14AEEB4-75DA-41CA-9B06-15A45BEABC3E}" srcOrd="0" destOrd="0" presId="urn:microsoft.com/office/officeart/2008/layout/AlternatingHexagons"/>
    <dgm:cxn modelId="{4F9A8FDF-E42F-4DB2-A860-4CA721091C9A}" type="presParOf" srcId="{A14AEEB4-75DA-41CA-9B06-15A45BEABC3E}" destId="{EB5FF3AE-DD17-411B-B88D-E9513C2EFFC3}" srcOrd="0" destOrd="0" presId="urn:microsoft.com/office/officeart/2008/layout/AlternatingHexagons"/>
    <dgm:cxn modelId="{CC9CFE7B-39C4-4A0A-B039-3478EBE08ABE}" type="presParOf" srcId="{A14AEEB4-75DA-41CA-9B06-15A45BEABC3E}" destId="{32C8050C-48BC-4007-ACAB-6AF656F58990}" srcOrd="1" destOrd="0" presId="urn:microsoft.com/office/officeart/2008/layout/AlternatingHexagons"/>
    <dgm:cxn modelId="{3691AD40-4EFA-4763-A06A-95FF88795A11}" type="presParOf" srcId="{A14AEEB4-75DA-41CA-9B06-15A45BEABC3E}" destId="{99A13136-75F8-4AFB-8F2C-74A3A5309EAE}" srcOrd="2" destOrd="0" presId="urn:microsoft.com/office/officeart/2008/layout/AlternatingHexagons"/>
    <dgm:cxn modelId="{A674D65E-E7DA-4CC8-B089-51652A543F50}" type="presParOf" srcId="{A14AEEB4-75DA-41CA-9B06-15A45BEABC3E}" destId="{B0739817-6E18-4CF8-AE00-E2431A90DCDB}" srcOrd="3" destOrd="0" presId="urn:microsoft.com/office/officeart/2008/layout/AlternatingHexagons"/>
    <dgm:cxn modelId="{52AC1E9B-16E8-46B4-BEF5-D6FBED9768F5}" type="presParOf" srcId="{A14AEEB4-75DA-41CA-9B06-15A45BEABC3E}" destId="{820539BB-4925-4C09-860E-D7D8AD849090}" srcOrd="4" destOrd="0" presId="urn:microsoft.com/office/officeart/2008/layout/AlternatingHexagons"/>
    <dgm:cxn modelId="{BD811647-B6B3-406C-9F8F-1E8EC99D49E2}" type="presParOf" srcId="{A71883CA-6F74-4C75-AC37-B001F2FA5399}" destId="{748134C9-17BC-4C73-B18D-F1057EAB0C56}" srcOrd="1" destOrd="0" presId="urn:microsoft.com/office/officeart/2008/layout/AlternatingHexagons"/>
    <dgm:cxn modelId="{C42A6974-F30B-48BA-8672-856C6B603815}" type="presParOf" srcId="{A71883CA-6F74-4C75-AC37-B001F2FA5399}" destId="{DF8E62A4-021A-4B15-8AF4-A56DF003BEF3}" srcOrd="2" destOrd="0" presId="urn:microsoft.com/office/officeart/2008/layout/AlternatingHexagons"/>
    <dgm:cxn modelId="{AAC52A81-8E74-44BC-AABD-AAB80DE0AC7B}" type="presParOf" srcId="{DF8E62A4-021A-4B15-8AF4-A56DF003BEF3}" destId="{B5D564AC-4AF3-4F48-B129-652EB95631B3}" srcOrd="0" destOrd="0" presId="urn:microsoft.com/office/officeart/2008/layout/AlternatingHexagons"/>
    <dgm:cxn modelId="{6FC1217B-5086-4842-8437-C21D0E85093B}" type="presParOf" srcId="{DF8E62A4-021A-4B15-8AF4-A56DF003BEF3}" destId="{50A8467E-CA2B-4D8A-8864-CEFA4C5B08DD}" srcOrd="1" destOrd="0" presId="urn:microsoft.com/office/officeart/2008/layout/AlternatingHexagons"/>
    <dgm:cxn modelId="{E41F3C79-536E-4C1E-81C9-343ABA069648}" type="presParOf" srcId="{DF8E62A4-021A-4B15-8AF4-A56DF003BEF3}" destId="{D26DB1D2-64D6-4881-BFB5-5BAFFABB05B7}" srcOrd="2" destOrd="0" presId="urn:microsoft.com/office/officeart/2008/layout/AlternatingHexagons"/>
    <dgm:cxn modelId="{B467B5F7-0B4F-42F3-8036-804273D428A9}" type="presParOf" srcId="{DF8E62A4-021A-4B15-8AF4-A56DF003BEF3}" destId="{19E78F11-B21D-496F-A568-9D4BA62D4E9D}" srcOrd="3" destOrd="0" presId="urn:microsoft.com/office/officeart/2008/layout/AlternatingHexagons"/>
    <dgm:cxn modelId="{65618E65-40BE-45E3-B463-55E0050D9906}" type="presParOf" srcId="{DF8E62A4-021A-4B15-8AF4-A56DF003BEF3}" destId="{BC703E26-1FB3-446F-B0CE-67B5B5E4832A}" srcOrd="4" destOrd="0" presId="urn:microsoft.com/office/officeart/2008/layout/AlternatingHexagons"/>
    <dgm:cxn modelId="{9F814E80-BFE6-4AF6-9B00-AD129B7F52AD}" type="presParOf" srcId="{A71883CA-6F74-4C75-AC37-B001F2FA5399}" destId="{BA269622-AA5D-4AD3-A6BF-23CE73B89861}" srcOrd="3" destOrd="0" presId="urn:microsoft.com/office/officeart/2008/layout/AlternatingHexagons"/>
    <dgm:cxn modelId="{49F6C63E-BD33-4F8E-A882-6C28503D6059}" type="presParOf" srcId="{A71883CA-6F74-4C75-AC37-B001F2FA5399}" destId="{1FBECF26-3D22-4C15-9EF7-BDCEDEAD0062}" srcOrd="4" destOrd="0" presId="urn:microsoft.com/office/officeart/2008/layout/AlternatingHexagons"/>
    <dgm:cxn modelId="{35713187-4DEF-486B-91A3-99A5B2A09A9F}" type="presParOf" srcId="{1FBECF26-3D22-4C15-9EF7-BDCEDEAD0062}" destId="{417DC516-F82C-4906-9F15-665EA122B8D8}" srcOrd="0" destOrd="0" presId="urn:microsoft.com/office/officeart/2008/layout/AlternatingHexagons"/>
    <dgm:cxn modelId="{2CB77049-C710-4B5F-A685-89F3EFDDC6F0}" type="presParOf" srcId="{1FBECF26-3D22-4C15-9EF7-BDCEDEAD0062}" destId="{0DAAA219-5DEF-480C-B4EB-C0B5BF0C1C88}" srcOrd="1" destOrd="0" presId="urn:microsoft.com/office/officeart/2008/layout/AlternatingHexagons"/>
    <dgm:cxn modelId="{BD1FB1C4-1F6A-4DFA-88B5-275F58F2DBD3}" type="presParOf" srcId="{1FBECF26-3D22-4C15-9EF7-BDCEDEAD0062}" destId="{6BE7CDB1-1A68-4515-9152-B5D1A283DF5D}" srcOrd="2" destOrd="0" presId="urn:microsoft.com/office/officeart/2008/layout/AlternatingHexagons"/>
    <dgm:cxn modelId="{B777CBC6-1712-436A-B8B8-456AA182BCDC}" type="presParOf" srcId="{1FBECF26-3D22-4C15-9EF7-BDCEDEAD0062}" destId="{DB773D2B-DF10-4987-A527-C488B93171F6}" srcOrd="3" destOrd="0" presId="urn:microsoft.com/office/officeart/2008/layout/AlternatingHexagons"/>
    <dgm:cxn modelId="{7E8D0E8B-6DAC-4343-94EB-85F364381F4B}" type="presParOf" srcId="{1FBECF26-3D22-4C15-9EF7-BDCEDEAD0062}" destId="{FC84E92F-422A-492D-9065-6E23F988DCF4}"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FF3AE-DD17-411B-B88D-E9513C2EFFC3}">
      <dsp:nvSpPr>
        <dsp:cNvPr id="0" name=""/>
        <dsp:cNvSpPr/>
      </dsp:nvSpPr>
      <dsp:spPr>
        <a:xfrm rot="5400000">
          <a:off x="2339872" y="83012"/>
          <a:ext cx="1270826" cy="1105619"/>
        </a:xfrm>
        <a:prstGeom prst="hexagon">
          <a:avLst>
            <a:gd name="adj" fmla="val 25000"/>
            <a:gd name="vf" fmla="val 1154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Group A</a:t>
          </a:r>
        </a:p>
      </dsp:txBody>
      <dsp:txXfrm rot="-5400000">
        <a:off x="2594767" y="198446"/>
        <a:ext cx="761035" cy="874752"/>
      </dsp:txXfrm>
    </dsp:sp>
    <dsp:sp modelId="{32C8050C-48BC-4007-ACAB-6AF656F58990}">
      <dsp:nvSpPr>
        <dsp:cNvPr id="0" name=""/>
        <dsp:cNvSpPr/>
      </dsp:nvSpPr>
      <dsp:spPr>
        <a:xfrm>
          <a:off x="3561645" y="254574"/>
          <a:ext cx="1418242" cy="762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Task 1</a:t>
          </a:r>
        </a:p>
        <a:p>
          <a:pPr marL="0" lvl="0" indent="0" algn="l" defTabSz="755650">
            <a:lnSpc>
              <a:spcPct val="90000"/>
            </a:lnSpc>
            <a:spcBef>
              <a:spcPct val="0"/>
            </a:spcBef>
            <a:spcAft>
              <a:spcPct val="35000"/>
            </a:spcAft>
            <a:buNone/>
          </a:pPr>
          <a:r>
            <a:rPr lang="en-US" sz="1700" kern="1200" dirty="0"/>
            <a:t>Task 2</a:t>
          </a:r>
        </a:p>
      </dsp:txBody>
      <dsp:txXfrm>
        <a:off x="3561645" y="254574"/>
        <a:ext cx="1418242" cy="762496"/>
      </dsp:txXfrm>
    </dsp:sp>
    <dsp:sp modelId="{820539BB-4925-4C09-860E-D7D8AD849090}">
      <dsp:nvSpPr>
        <dsp:cNvPr id="0" name=""/>
        <dsp:cNvSpPr/>
      </dsp:nvSpPr>
      <dsp:spPr>
        <a:xfrm rot="5400000">
          <a:off x="1145803" y="83012"/>
          <a:ext cx="1270826" cy="1105619"/>
        </a:xfrm>
        <a:prstGeom prst="hexagon">
          <a:avLst>
            <a:gd name="adj" fmla="val 25000"/>
            <a:gd name="vf" fmla="val 1154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400698" y="198446"/>
        <a:ext cx="761035" cy="874752"/>
      </dsp:txXfrm>
    </dsp:sp>
    <dsp:sp modelId="{B5D564AC-4AF3-4F48-B129-652EB95631B3}">
      <dsp:nvSpPr>
        <dsp:cNvPr id="0" name=""/>
        <dsp:cNvSpPr/>
      </dsp:nvSpPr>
      <dsp:spPr>
        <a:xfrm rot="5400000">
          <a:off x="1740550" y="1161690"/>
          <a:ext cx="1270826" cy="1105619"/>
        </a:xfrm>
        <a:prstGeom prst="hexagon">
          <a:avLst>
            <a:gd name="adj" fmla="val 25000"/>
            <a:gd name="vf" fmla="val 1154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Group B</a:t>
          </a:r>
        </a:p>
      </dsp:txBody>
      <dsp:txXfrm rot="-5400000">
        <a:off x="1995445" y="1277124"/>
        <a:ext cx="761035" cy="874752"/>
      </dsp:txXfrm>
    </dsp:sp>
    <dsp:sp modelId="{50A8467E-CA2B-4D8A-8864-CEFA4C5B08DD}">
      <dsp:nvSpPr>
        <dsp:cNvPr id="0" name=""/>
        <dsp:cNvSpPr/>
      </dsp:nvSpPr>
      <dsp:spPr>
        <a:xfrm>
          <a:off x="404911" y="1333251"/>
          <a:ext cx="1372492" cy="762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r" defTabSz="755650">
            <a:lnSpc>
              <a:spcPct val="90000"/>
            </a:lnSpc>
            <a:spcBef>
              <a:spcPct val="0"/>
            </a:spcBef>
            <a:spcAft>
              <a:spcPct val="35000"/>
            </a:spcAft>
            <a:buNone/>
          </a:pPr>
          <a:r>
            <a:rPr lang="en-US" sz="1700" kern="1200" dirty="0"/>
            <a:t>Task 1</a:t>
          </a:r>
        </a:p>
        <a:p>
          <a:pPr marL="0" lvl="0" indent="0" algn="r" defTabSz="755650">
            <a:lnSpc>
              <a:spcPct val="90000"/>
            </a:lnSpc>
            <a:spcBef>
              <a:spcPct val="0"/>
            </a:spcBef>
            <a:spcAft>
              <a:spcPct val="35000"/>
            </a:spcAft>
            <a:buNone/>
          </a:pPr>
          <a:r>
            <a:rPr lang="en-US" sz="1700" kern="1200" dirty="0"/>
            <a:t>Task 2</a:t>
          </a:r>
        </a:p>
      </dsp:txBody>
      <dsp:txXfrm>
        <a:off x="404911" y="1333251"/>
        <a:ext cx="1372492" cy="762496"/>
      </dsp:txXfrm>
    </dsp:sp>
    <dsp:sp modelId="{BC703E26-1FB3-446F-B0CE-67B5B5E4832A}">
      <dsp:nvSpPr>
        <dsp:cNvPr id="0" name=""/>
        <dsp:cNvSpPr/>
      </dsp:nvSpPr>
      <dsp:spPr>
        <a:xfrm rot="5400000">
          <a:off x="2934619" y="1161690"/>
          <a:ext cx="1270826" cy="1105619"/>
        </a:xfrm>
        <a:prstGeom prst="hexagon">
          <a:avLst>
            <a:gd name="adj" fmla="val 25000"/>
            <a:gd name="vf" fmla="val 1154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189514" y="1277124"/>
        <a:ext cx="761035" cy="874752"/>
      </dsp:txXfrm>
    </dsp:sp>
    <dsp:sp modelId="{417DC516-F82C-4906-9F15-665EA122B8D8}">
      <dsp:nvSpPr>
        <dsp:cNvPr id="0" name=""/>
        <dsp:cNvSpPr/>
      </dsp:nvSpPr>
      <dsp:spPr>
        <a:xfrm rot="5400000">
          <a:off x="2339872" y="2240368"/>
          <a:ext cx="1270826" cy="1105619"/>
        </a:xfrm>
        <a:prstGeom prst="hexagon">
          <a:avLst>
            <a:gd name="adj" fmla="val 25000"/>
            <a:gd name="vf" fmla="val 1154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Group C</a:t>
          </a:r>
        </a:p>
      </dsp:txBody>
      <dsp:txXfrm rot="-5400000">
        <a:off x="2594767" y="2355802"/>
        <a:ext cx="761035" cy="874752"/>
      </dsp:txXfrm>
    </dsp:sp>
    <dsp:sp modelId="{0DAAA219-5DEF-480C-B4EB-C0B5BF0C1C88}">
      <dsp:nvSpPr>
        <dsp:cNvPr id="0" name=""/>
        <dsp:cNvSpPr/>
      </dsp:nvSpPr>
      <dsp:spPr>
        <a:xfrm>
          <a:off x="3561645" y="2411929"/>
          <a:ext cx="1418242" cy="762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Task 1</a:t>
          </a:r>
        </a:p>
        <a:p>
          <a:pPr marL="0" lvl="0" indent="0" algn="l" defTabSz="755650">
            <a:lnSpc>
              <a:spcPct val="90000"/>
            </a:lnSpc>
            <a:spcBef>
              <a:spcPct val="0"/>
            </a:spcBef>
            <a:spcAft>
              <a:spcPct val="35000"/>
            </a:spcAft>
            <a:buNone/>
          </a:pPr>
          <a:r>
            <a:rPr lang="en-US" sz="1700" kern="1200" dirty="0"/>
            <a:t>Task 2</a:t>
          </a:r>
        </a:p>
      </dsp:txBody>
      <dsp:txXfrm>
        <a:off x="3561645" y="2411929"/>
        <a:ext cx="1418242" cy="762496"/>
      </dsp:txXfrm>
    </dsp:sp>
    <dsp:sp modelId="{FC84E92F-422A-492D-9065-6E23F988DCF4}">
      <dsp:nvSpPr>
        <dsp:cNvPr id="0" name=""/>
        <dsp:cNvSpPr/>
      </dsp:nvSpPr>
      <dsp:spPr>
        <a:xfrm rot="5400000">
          <a:off x="1145803" y="2240368"/>
          <a:ext cx="1270826" cy="1105619"/>
        </a:xfrm>
        <a:prstGeom prst="hexagon">
          <a:avLst>
            <a:gd name="adj" fmla="val 25000"/>
            <a:gd name="vf" fmla="val 1154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400698" y="2355802"/>
        <a:ext cx="761035" cy="87475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t>3/13/2023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4267200"/>
          </a:xfrm>
        </p:spPr>
        <p:txBody>
          <a:bodyPr anchor="b">
            <a:noAutofit/>
          </a:bodyPr>
          <a:lstStyle>
            <a:lvl1pPr>
              <a:lnSpc>
                <a:spcPct val="100000"/>
              </a:lnSpc>
              <a:defRPr sz="6600">
                <a:solidFill>
                  <a:schemeClr val="accent1">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4343399"/>
            <a:ext cx="85344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2"/>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3/13/2023</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85672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3/13/2023</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2882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3/13/2023</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21880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3/13/2023</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074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3/13/2023</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0380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12805" y="1828800"/>
            <a:ext cx="5388864" cy="3429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828785"/>
            <a:ext cx="5384800" cy="3429015"/>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Add a footer</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3/13/2023</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6720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201237" y="2453474"/>
            <a:ext cx="5388864" cy="2833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3/13/2023</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0106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3/13/2023</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3000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3/13/2023</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6943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3/13/2023</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6157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3/13/2023</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3371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349BF3EA-1A78-4F07-BDC0-C8A1BD461199}" type="datetimeFigureOut">
              <a:rPr lang="en-US" smtClean="0"/>
              <a:pPr/>
              <a:t>3/13/2023</a:t>
            </a:fld>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grpSp>
        <p:nvGrpSpPr>
          <p:cNvPr id="7" name="Group 6" descr="Shrubs on seashore">
            <a:extLst>
              <a:ext uri="{FF2B5EF4-FFF2-40B4-BE49-F238E27FC236}">
                <a16:creationId xmlns:a16="http://schemas.microsoft.com/office/drawing/2014/main" id="{32ABC1A6-8856-41D7-BF42-7ED8D4AC1C81}"/>
              </a:ext>
            </a:extLst>
          </p:cNvPr>
          <p:cNvGrpSpPr/>
          <p:nvPr userDrawn="1"/>
        </p:nvGrpSpPr>
        <p:grpSpPr>
          <a:xfrm>
            <a:off x="11112" y="4291013"/>
            <a:ext cx="12180887" cy="2589212"/>
            <a:chOff x="11112" y="4291013"/>
            <a:chExt cx="12180887" cy="2589212"/>
          </a:xfrm>
        </p:grpSpPr>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4800" kern="1200">
          <a:solidFill>
            <a:schemeClr val="accent1">
              <a:lumMod val="50000"/>
            </a:schemeClr>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abs.gov.au/statistics/industry/tourism-and-transport/overseas-arrivals-and-departures-australia"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Todd Garner</a:t>
            </a:r>
          </a:p>
        </p:txBody>
      </p:sp>
      <p:sp>
        <p:nvSpPr>
          <p:cNvPr id="3" name="Subtitle 2"/>
          <p:cNvSpPr>
            <a:spLocks noGrp="1"/>
          </p:cNvSpPr>
          <p:nvPr>
            <p:ph type="subTitle" idx="1"/>
          </p:nvPr>
        </p:nvSpPr>
        <p:spPr/>
        <p:txBody>
          <a:bodyPr>
            <a:normAutofit fontScale="85000" lnSpcReduction="10000"/>
          </a:bodyPr>
          <a:lstStyle/>
          <a:p>
            <a:r>
              <a:rPr lang="en-US" dirty="0"/>
              <a:t>DS6306 Week 11 FLS</a:t>
            </a:r>
          </a:p>
          <a:p>
            <a:endParaRPr lang="en-US" dirty="0"/>
          </a:p>
          <a:p>
            <a:r>
              <a:rPr lang="en-US" dirty="0"/>
              <a:t>“Forecasting is difficult.  Especially about things in the future”  Yogi Berra</a:t>
            </a:r>
          </a:p>
        </p:txBody>
      </p:sp>
    </p:spTree>
    <p:extLst>
      <p:ext uri="{BB962C8B-B14F-4D97-AF65-F5344CB8AC3E}">
        <p14:creationId xmlns:p14="http://schemas.microsoft.com/office/powerpoint/2010/main" val="213578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9B1C-9F72-BC6F-D8BE-56000630CB3E}"/>
              </a:ext>
            </a:extLst>
          </p:cNvPr>
          <p:cNvSpPr>
            <a:spLocks noGrp="1"/>
          </p:cNvSpPr>
          <p:nvPr>
            <p:ph type="title"/>
          </p:nvPr>
        </p:nvSpPr>
        <p:spPr>
          <a:xfrm>
            <a:off x="963084" y="1"/>
            <a:ext cx="10363200" cy="886408"/>
          </a:xfrm>
        </p:spPr>
        <p:txBody>
          <a:bodyPr/>
          <a:lstStyle/>
          <a:p>
            <a:r>
              <a:rPr lang="en-US" dirty="0"/>
              <a:t>Activity 3 - continued</a:t>
            </a:r>
          </a:p>
        </p:txBody>
      </p:sp>
      <p:sp>
        <p:nvSpPr>
          <p:cNvPr id="3" name="Text Placeholder 2">
            <a:extLst>
              <a:ext uri="{FF2B5EF4-FFF2-40B4-BE49-F238E27FC236}">
                <a16:creationId xmlns:a16="http://schemas.microsoft.com/office/drawing/2014/main" id="{DEBD273C-23FD-25E5-E459-2859A8A9657A}"/>
              </a:ext>
            </a:extLst>
          </p:cNvPr>
          <p:cNvSpPr>
            <a:spLocks noGrp="1"/>
          </p:cNvSpPr>
          <p:nvPr>
            <p:ph type="body" idx="1"/>
          </p:nvPr>
        </p:nvSpPr>
        <p:spPr>
          <a:xfrm>
            <a:off x="963084" y="1007706"/>
            <a:ext cx="10363200" cy="5122505"/>
          </a:xfrm>
          <a:solidFill>
            <a:schemeClr val="bg1"/>
          </a:solidFill>
        </p:spPr>
        <p:txBody>
          <a:bodyPr/>
          <a:lstStyle/>
          <a:p>
            <a:pPr marL="342900" indent="-342900" algn="l">
              <a:buFont typeface="Arial" panose="020B0604020202020204" pitchFamily="34" charset="0"/>
              <a:buChar char="•"/>
            </a:pPr>
            <a:r>
              <a:rPr lang="en-US" dirty="0"/>
              <a:t>This is a chart of the base data.  The chart on the next page shows “additive” and “multiplicative” smoothing and prediction.  </a:t>
            </a:r>
          </a:p>
        </p:txBody>
      </p:sp>
      <p:pic>
        <p:nvPicPr>
          <p:cNvPr id="5" name="Picture 4">
            <a:extLst>
              <a:ext uri="{FF2B5EF4-FFF2-40B4-BE49-F238E27FC236}">
                <a16:creationId xmlns:a16="http://schemas.microsoft.com/office/drawing/2014/main" id="{56695D7D-8CCD-CD2A-D934-325476CADF83}"/>
              </a:ext>
            </a:extLst>
          </p:cNvPr>
          <p:cNvPicPr>
            <a:picLocks noChangeAspect="1"/>
          </p:cNvPicPr>
          <p:nvPr/>
        </p:nvPicPr>
        <p:blipFill>
          <a:blip r:embed="rId2"/>
          <a:stretch>
            <a:fillRect/>
          </a:stretch>
        </p:blipFill>
        <p:spPr>
          <a:xfrm>
            <a:off x="2769394" y="1797284"/>
            <a:ext cx="6653212" cy="4228151"/>
          </a:xfrm>
          <a:prstGeom prst="rect">
            <a:avLst/>
          </a:prstGeom>
        </p:spPr>
      </p:pic>
    </p:spTree>
    <p:extLst>
      <p:ext uri="{BB962C8B-B14F-4D97-AF65-F5344CB8AC3E}">
        <p14:creationId xmlns:p14="http://schemas.microsoft.com/office/powerpoint/2010/main" val="2579784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4EC4-6D14-1236-3FAF-EA92658A7DE7}"/>
              </a:ext>
            </a:extLst>
          </p:cNvPr>
          <p:cNvSpPr>
            <a:spLocks noGrp="1"/>
          </p:cNvSpPr>
          <p:nvPr>
            <p:ph type="title"/>
          </p:nvPr>
        </p:nvSpPr>
        <p:spPr>
          <a:xfrm>
            <a:off x="963084" y="0"/>
            <a:ext cx="10363200" cy="866775"/>
          </a:xfrm>
        </p:spPr>
        <p:txBody>
          <a:bodyPr/>
          <a:lstStyle/>
          <a:p>
            <a:r>
              <a:rPr lang="en-US" dirty="0"/>
              <a:t>Activity 3 - continued</a:t>
            </a:r>
          </a:p>
        </p:txBody>
      </p:sp>
      <p:sp>
        <p:nvSpPr>
          <p:cNvPr id="3" name="Text Placeholder 2">
            <a:extLst>
              <a:ext uri="{FF2B5EF4-FFF2-40B4-BE49-F238E27FC236}">
                <a16:creationId xmlns:a16="http://schemas.microsoft.com/office/drawing/2014/main" id="{E7F1F0B6-012F-094C-C0D3-00319977081E}"/>
              </a:ext>
            </a:extLst>
          </p:cNvPr>
          <p:cNvSpPr>
            <a:spLocks noGrp="1"/>
          </p:cNvSpPr>
          <p:nvPr>
            <p:ph type="body" idx="1"/>
          </p:nvPr>
        </p:nvSpPr>
        <p:spPr>
          <a:xfrm>
            <a:off x="963084" y="1047751"/>
            <a:ext cx="10363200" cy="5057774"/>
          </a:xfrm>
        </p:spPr>
        <p:txBody>
          <a:bodyPr/>
          <a:lstStyle/>
          <a:p>
            <a:pPr marL="342900" indent="-342900" algn="l">
              <a:buFont typeface="Arial" panose="020B0604020202020204" pitchFamily="34" charset="0"/>
              <a:buChar char="•"/>
            </a:pPr>
            <a:r>
              <a:rPr lang="en-US" dirty="0"/>
              <a:t>Blue is “additive” and the red lines are “multiplicative.”  in the region of known data, the known data, the multiplicative tracks very closely with actual data, except for the peaks where blue tracks the peaks</a:t>
            </a:r>
            <a:r>
              <a:rPr lang="en-US"/>
              <a:t>.    </a:t>
            </a:r>
            <a:endParaRPr lang="en-US" dirty="0"/>
          </a:p>
          <a:p>
            <a:pPr marL="342900" indent="-342900" algn="l">
              <a:buFont typeface="Arial" panose="020B0604020202020204" pitchFamily="34" charset="0"/>
              <a:buChar char="•"/>
            </a:pPr>
            <a:endParaRPr lang="en-US" dirty="0"/>
          </a:p>
        </p:txBody>
      </p:sp>
      <p:grpSp>
        <p:nvGrpSpPr>
          <p:cNvPr id="10" name="Group 9">
            <a:extLst>
              <a:ext uri="{FF2B5EF4-FFF2-40B4-BE49-F238E27FC236}">
                <a16:creationId xmlns:a16="http://schemas.microsoft.com/office/drawing/2014/main" id="{042C59A5-6B11-0236-B786-99C23E8F5037}"/>
              </a:ext>
            </a:extLst>
          </p:cNvPr>
          <p:cNvGrpSpPr/>
          <p:nvPr/>
        </p:nvGrpSpPr>
        <p:grpSpPr>
          <a:xfrm>
            <a:off x="2537927" y="2249032"/>
            <a:ext cx="6268907" cy="3983923"/>
            <a:chOff x="2537927" y="1913121"/>
            <a:chExt cx="6268907" cy="3983923"/>
          </a:xfrm>
        </p:grpSpPr>
        <p:pic>
          <p:nvPicPr>
            <p:cNvPr id="5" name="Picture 4">
              <a:extLst>
                <a:ext uri="{FF2B5EF4-FFF2-40B4-BE49-F238E27FC236}">
                  <a16:creationId xmlns:a16="http://schemas.microsoft.com/office/drawing/2014/main" id="{2F1F2786-DD7D-9B70-E14D-0270BB4F602D}"/>
                </a:ext>
              </a:extLst>
            </p:cNvPr>
            <p:cNvPicPr>
              <a:picLocks noChangeAspect="1"/>
            </p:cNvPicPr>
            <p:nvPr/>
          </p:nvPicPr>
          <p:blipFill>
            <a:blip r:embed="rId2"/>
            <a:stretch>
              <a:fillRect/>
            </a:stretch>
          </p:blipFill>
          <p:spPr>
            <a:xfrm>
              <a:off x="2537927" y="1913121"/>
              <a:ext cx="6268907" cy="3983923"/>
            </a:xfrm>
            <a:prstGeom prst="rect">
              <a:avLst/>
            </a:prstGeom>
          </p:spPr>
        </p:pic>
        <p:sp>
          <p:nvSpPr>
            <p:cNvPr id="6" name="Rectangle 5">
              <a:extLst>
                <a:ext uri="{FF2B5EF4-FFF2-40B4-BE49-F238E27FC236}">
                  <a16:creationId xmlns:a16="http://schemas.microsoft.com/office/drawing/2014/main" id="{EB9BA7FD-5C6C-D7D0-B309-7DA4C07A156D}"/>
                </a:ext>
              </a:extLst>
            </p:cNvPr>
            <p:cNvSpPr/>
            <p:nvPr/>
          </p:nvSpPr>
          <p:spPr>
            <a:xfrm>
              <a:off x="7268547" y="2379306"/>
              <a:ext cx="1287624" cy="2929812"/>
            </a:xfrm>
            <a:prstGeom prst="rect">
              <a:avLst/>
            </a:prstGeom>
            <a:noFill/>
            <a:ln w="38100">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err="1">
                <a:solidFill>
                  <a:schemeClr val="tx1"/>
                </a:solidFill>
              </a:endParaRPr>
            </a:p>
          </p:txBody>
        </p:sp>
      </p:grpSp>
      <p:sp>
        <p:nvSpPr>
          <p:cNvPr id="7" name="TextBox 6">
            <a:extLst>
              <a:ext uri="{FF2B5EF4-FFF2-40B4-BE49-F238E27FC236}">
                <a16:creationId xmlns:a16="http://schemas.microsoft.com/office/drawing/2014/main" id="{60BE2482-A31B-D2ED-ACFC-D221F205F390}"/>
              </a:ext>
            </a:extLst>
          </p:cNvPr>
          <p:cNvSpPr txBox="1"/>
          <p:nvPr/>
        </p:nvSpPr>
        <p:spPr>
          <a:xfrm>
            <a:off x="8806834" y="1653588"/>
            <a:ext cx="2063329" cy="369332"/>
          </a:xfrm>
          <a:prstGeom prst="rect">
            <a:avLst/>
          </a:prstGeom>
          <a:noFill/>
          <a:ln w="25400">
            <a:solidFill>
              <a:srgbClr val="FF0000"/>
            </a:solidFill>
          </a:ln>
        </p:spPr>
        <p:txBody>
          <a:bodyPr wrap="square" rtlCol="0" anchor="ctr" anchorCtr="1">
            <a:spAutoFit/>
          </a:bodyPr>
          <a:lstStyle/>
          <a:p>
            <a:r>
              <a:rPr lang="en-US" dirty="0"/>
              <a:t>Predicted Values</a:t>
            </a:r>
          </a:p>
        </p:txBody>
      </p:sp>
      <p:cxnSp>
        <p:nvCxnSpPr>
          <p:cNvPr id="9" name="Straight Arrow Connector 8">
            <a:extLst>
              <a:ext uri="{FF2B5EF4-FFF2-40B4-BE49-F238E27FC236}">
                <a16:creationId xmlns:a16="http://schemas.microsoft.com/office/drawing/2014/main" id="{076054F3-2C14-4956-7F78-0AF310E88E65}"/>
              </a:ext>
            </a:extLst>
          </p:cNvPr>
          <p:cNvCxnSpPr/>
          <p:nvPr/>
        </p:nvCxnSpPr>
        <p:spPr>
          <a:xfrm flipH="1">
            <a:off x="8630816" y="2022920"/>
            <a:ext cx="1203649" cy="865370"/>
          </a:xfrm>
          <a:prstGeom prst="straightConnector1">
            <a:avLst/>
          </a:prstGeom>
          <a:ln>
            <a:solidFill>
              <a:schemeClr val="tx2"/>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75815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a:t>Title and Content Layout with Chart</a:t>
            </a:r>
            <a:endParaRPr lang="en-US" dirty="0"/>
          </a:p>
        </p:txBody>
      </p:sp>
      <p:graphicFrame>
        <p:nvGraphicFramePr>
          <p:cNvPr id="6" name="Content Placeholder 5" descr="Clustered column chart representing&#10;3 series and 4 categories"/>
          <p:cNvGraphicFramePr>
            <a:graphicFrameLocks noGrp="1"/>
          </p:cNvGraphicFramePr>
          <p:nvPr>
            <p:ph idx="1"/>
            <p:extLst>
              <p:ext uri="{D42A27DB-BD31-4B8C-83A1-F6EECF244321}">
                <p14:modId xmlns:p14="http://schemas.microsoft.com/office/powerpoint/2010/main" val="2879427067"/>
              </p:ext>
            </p:extLst>
          </p:nvPr>
        </p:nvGraphicFramePr>
        <p:xfrm>
          <a:off x="609600" y="1846263"/>
          <a:ext cx="10972800" cy="34194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04297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Table</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798458618"/>
              </p:ext>
            </p:extLst>
          </p:nvPr>
        </p:nvGraphicFramePr>
        <p:xfrm>
          <a:off x="612775" y="1828800"/>
          <a:ext cx="5389563" cy="2082800"/>
        </p:xfrm>
        <a:graphic>
          <a:graphicData uri="http://schemas.openxmlformats.org/drawingml/2006/table">
            <a:tbl>
              <a:tblPr firstRow="1" bandRow="1">
                <a:tableStyleId>{5DA37D80-6434-44D0-A028-1B22A696006F}</a:tableStyleId>
              </a:tblPr>
              <a:tblGrid>
                <a:gridCol w="1796521">
                  <a:extLst>
                    <a:ext uri="{9D8B030D-6E8A-4147-A177-3AD203B41FA5}">
                      <a16:colId xmlns:a16="http://schemas.microsoft.com/office/drawing/2014/main" val="20000"/>
                    </a:ext>
                  </a:extLst>
                </a:gridCol>
                <a:gridCol w="1796521">
                  <a:extLst>
                    <a:ext uri="{9D8B030D-6E8A-4147-A177-3AD203B41FA5}">
                      <a16:colId xmlns:a16="http://schemas.microsoft.com/office/drawing/2014/main" val="20001"/>
                    </a:ext>
                  </a:extLst>
                </a:gridCol>
                <a:gridCol w="1796521">
                  <a:extLst>
                    <a:ext uri="{9D8B030D-6E8A-4147-A177-3AD203B41FA5}">
                      <a16:colId xmlns:a16="http://schemas.microsoft.com/office/drawing/2014/main" val="20002"/>
                    </a:ext>
                  </a:extLst>
                </a:gridCol>
              </a:tblGrid>
              <a:tr h="520700">
                <a:tc>
                  <a:txBody>
                    <a:bodyPr/>
                    <a:lstStyle/>
                    <a:p>
                      <a:r>
                        <a:rPr lang="en-US" dirty="0"/>
                        <a:t>Class</a:t>
                      </a:r>
                    </a:p>
                  </a:txBody>
                  <a:tcPr marL="103239" marR="103239" anchor="ctr"/>
                </a:tc>
                <a:tc>
                  <a:txBody>
                    <a:bodyPr/>
                    <a:lstStyle/>
                    <a:p>
                      <a:pPr algn="ctr"/>
                      <a:r>
                        <a:rPr lang="en-US" dirty="0"/>
                        <a:t>Group A</a:t>
                      </a:r>
                    </a:p>
                  </a:txBody>
                  <a:tcPr marL="103239" marR="103239" anchor="ctr"/>
                </a:tc>
                <a:tc>
                  <a:txBody>
                    <a:bodyPr/>
                    <a:lstStyle/>
                    <a:p>
                      <a:pPr algn="ctr"/>
                      <a:r>
                        <a:rPr lang="en-US" dirty="0"/>
                        <a:t>Group B</a:t>
                      </a:r>
                    </a:p>
                  </a:txBody>
                  <a:tcPr marL="103239" marR="103239" anchor="ctr"/>
                </a:tc>
                <a:extLst>
                  <a:ext uri="{0D108BD9-81ED-4DB2-BD59-A6C34878D82A}">
                    <a16:rowId xmlns:a16="http://schemas.microsoft.com/office/drawing/2014/main" val="10000"/>
                  </a:ext>
                </a:extLst>
              </a:tr>
              <a:tr h="520700">
                <a:tc>
                  <a:txBody>
                    <a:bodyPr/>
                    <a:lstStyle/>
                    <a:p>
                      <a:r>
                        <a:rPr lang="en-US" dirty="0"/>
                        <a:t>Class 1</a:t>
                      </a:r>
                    </a:p>
                  </a:txBody>
                  <a:tcPr marL="103239" marR="103239" anchor="ctr"/>
                </a:tc>
                <a:tc>
                  <a:txBody>
                    <a:bodyPr/>
                    <a:lstStyle/>
                    <a:p>
                      <a:pPr algn="ctr"/>
                      <a:r>
                        <a:rPr lang="en-US" dirty="0"/>
                        <a:t>82</a:t>
                      </a:r>
                    </a:p>
                  </a:txBody>
                  <a:tcPr marL="103239" marR="103239" anchor="ctr"/>
                </a:tc>
                <a:tc>
                  <a:txBody>
                    <a:bodyPr/>
                    <a:lstStyle/>
                    <a:p>
                      <a:pPr algn="ctr"/>
                      <a:r>
                        <a:rPr lang="en-US" dirty="0"/>
                        <a:t>85</a:t>
                      </a:r>
                    </a:p>
                  </a:txBody>
                  <a:tcPr marL="103239" marR="103239" anchor="ctr"/>
                </a:tc>
                <a:extLst>
                  <a:ext uri="{0D108BD9-81ED-4DB2-BD59-A6C34878D82A}">
                    <a16:rowId xmlns:a16="http://schemas.microsoft.com/office/drawing/2014/main" val="10001"/>
                  </a:ext>
                </a:extLst>
              </a:tr>
              <a:tr h="520700">
                <a:tc>
                  <a:txBody>
                    <a:bodyPr/>
                    <a:lstStyle/>
                    <a:p>
                      <a:r>
                        <a:rPr lang="en-US" dirty="0"/>
                        <a:t>Class 2</a:t>
                      </a:r>
                    </a:p>
                  </a:txBody>
                  <a:tcPr marL="103239" marR="103239" anchor="ctr"/>
                </a:tc>
                <a:tc>
                  <a:txBody>
                    <a:bodyPr/>
                    <a:lstStyle/>
                    <a:p>
                      <a:pPr algn="ctr"/>
                      <a:r>
                        <a:rPr lang="en-US" dirty="0"/>
                        <a:t>76</a:t>
                      </a:r>
                    </a:p>
                  </a:txBody>
                  <a:tcPr marL="103239" marR="103239" anchor="ctr"/>
                </a:tc>
                <a:tc>
                  <a:txBody>
                    <a:bodyPr/>
                    <a:lstStyle/>
                    <a:p>
                      <a:pPr algn="ctr"/>
                      <a:r>
                        <a:rPr lang="en-US" dirty="0"/>
                        <a:t>88</a:t>
                      </a:r>
                    </a:p>
                  </a:txBody>
                  <a:tcPr marL="103239" marR="103239" anchor="ctr"/>
                </a:tc>
                <a:extLst>
                  <a:ext uri="{0D108BD9-81ED-4DB2-BD59-A6C34878D82A}">
                    <a16:rowId xmlns:a16="http://schemas.microsoft.com/office/drawing/2014/main" val="10002"/>
                  </a:ext>
                </a:extLst>
              </a:tr>
              <a:tr h="520700">
                <a:tc>
                  <a:txBody>
                    <a:bodyPr/>
                    <a:lstStyle/>
                    <a:p>
                      <a:r>
                        <a:rPr lang="en-US" dirty="0"/>
                        <a:t>Class 3</a:t>
                      </a:r>
                    </a:p>
                  </a:txBody>
                  <a:tcPr marL="103239" marR="103239" anchor="ctr"/>
                </a:tc>
                <a:tc>
                  <a:txBody>
                    <a:bodyPr/>
                    <a:lstStyle/>
                    <a:p>
                      <a:pPr algn="ctr"/>
                      <a:r>
                        <a:rPr lang="en-US" dirty="0"/>
                        <a:t>84</a:t>
                      </a:r>
                    </a:p>
                  </a:txBody>
                  <a:tcPr marL="103239" marR="103239" anchor="ctr"/>
                </a:tc>
                <a:tc>
                  <a:txBody>
                    <a:bodyPr/>
                    <a:lstStyle/>
                    <a:p>
                      <a:pPr algn="ctr"/>
                      <a:r>
                        <a:rPr lang="en-US" dirty="0"/>
                        <a:t>90</a:t>
                      </a:r>
                    </a:p>
                  </a:txBody>
                  <a:tcPr marL="103239" marR="103239" anchor="ctr"/>
                </a:tc>
                <a:extLst>
                  <a:ext uri="{0D108BD9-81ED-4DB2-BD59-A6C34878D82A}">
                    <a16:rowId xmlns:a16="http://schemas.microsoft.com/office/drawing/2014/main" val="10003"/>
                  </a:ext>
                </a:extLst>
              </a:tr>
            </a:tbl>
          </a:graphicData>
        </a:graphic>
      </p:graphicFrame>
      <p:sp>
        <p:nvSpPr>
          <p:cNvPr id="11" name="Content Placeholder 10"/>
          <p:cNvSpPr>
            <a:spLocks noGrp="1"/>
          </p:cNvSpPr>
          <p:nvPr>
            <p:ph sz="half" idx="2"/>
          </p:nvPr>
        </p:nvSpPr>
        <p:spPr/>
        <p:txBody>
          <a:bodyPr/>
          <a:lstStyle/>
          <a:p>
            <a:r>
              <a:rPr lang="en-US" dirty="0"/>
              <a:t>First bullet point here</a:t>
            </a:r>
          </a:p>
          <a:p>
            <a:r>
              <a:rPr lang="en-US" dirty="0"/>
              <a:t>Second bullet point here</a:t>
            </a:r>
          </a:p>
          <a:p>
            <a:r>
              <a:rPr lang="en-US" dirty="0"/>
              <a:t>Third bullet point here</a:t>
            </a:r>
          </a:p>
        </p:txBody>
      </p:sp>
    </p:spTree>
    <p:extLst>
      <p:ext uri="{BB962C8B-B14F-4D97-AF65-F5344CB8AC3E}">
        <p14:creationId xmlns:p14="http://schemas.microsoft.com/office/powerpoint/2010/main" val="584969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SmartArt</a:t>
            </a:r>
            <a:endParaRPr lang="en-US" dirty="0"/>
          </a:p>
        </p:txBody>
      </p:sp>
      <p:graphicFrame>
        <p:nvGraphicFramePr>
          <p:cNvPr id="9" name="Content Placeholder 8" descr="Alternating Hexagons showing 3 groups with task descriptions next to each group"/>
          <p:cNvGraphicFramePr>
            <a:graphicFrameLocks noGrp="1"/>
          </p:cNvGraphicFramePr>
          <p:nvPr>
            <p:ph sz="half" idx="2"/>
            <p:extLst>
              <p:ext uri="{D42A27DB-BD31-4B8C-83A1-F6EECF244321}">
                <p14:modId xmlns:p14="http://schemas.microsoft.com/office/powerpoint/2010/main" val="1115393771"/>
              </p:ext>
            </p:extLst>
          </p:nvPr>
        </p:nvGraphicFramePr>
        <p:xfrm>
          <a:off x="6197600" y="1828800"/>
          <a:ext cx="53848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9"/>
          <p:cNvSpPr>
            <a:spLocks noGrp="1"/>
          </p:cNvSpPr>
          <p:nvPr>
            <p:ph sz="quarter" idx="13"/>
          </p:nvPr>
        </p:nvSpPr>
        <p:spPr/>
        <p:txBody>
          <a:bodyPr/>
          <a:lstStyle/>
          <a:p>
            <a:r>
              <a:rPr lang="en-US"/>
              <a:t>First bullet point here</a:t>
            </a:r>
          </a:p>
          <a:p>
            <a:r>
              <a:rPr lang="en-US"/>
              <a:t>Second bullet point here</a:t>
            </a:r>
          </a:p>
          <a:p>
            <a:r>
              <a:rPr lang="en-US"/>
              <a:t>Third bullet point here</a:t>
            </a:r>
            <a:endParaRPr lang="en-US" dirty="0"/>
          </a:p>
        </p:txBody>
      </p:sp>
    </p:spTree>
    <p:extLst>
      <p:ext uri="{BB962C8B-B14F-4D97-AF65-F5344CB8AC3E}">
        <p14:creationId xmlns:p14="http://schemas.microsoft.com/office/powerpoint/2010/main" val="422145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0"/>
            <a:ext cx="10972800" cy="822121"/>
          </a:xfrm>
        </p:spPr>
        <p:txBody>
          <a:bodyPr/>
          <a:lstStyle/>
          <a:p>
            <a:r>
              <a:rPr lang="en-US" dirty="0"/>
              <a:t>Question 1 – Activity 1</a:t>
            </a:r>
          </a:p>
        </p:txBody>
      </p:sp>
      <p:sp>
        <p:nvSpPr>
          <p:cNvPr id="14" name="Content Placeholder 13"/>
          <p:cNvSpPr>
            <a:spLocks noGrp="1"/>
          </p:cNvSpPr>
          <p:nvPr>
            <p:ph idx="1"/>
          </p:nvPr>
        </p:nvSpPr>
        <p:spPr>
          <a:xfrm>
            <a:off x="609600" y="906011"/>
            <a:ext cx="10972800" cy="4359727"/>
          </a:xfrm>
        </p:spPr>
        <p:txBody>
          <a:bodyPr>
            <a:normAutofit fontScale="92500" lnSpcReduction="10000"/>
          </a:bodyPr>
          <a:lstStyle/>
          <a:p>
            <a:pPr lvl="0"/>
            <a:r>
              <a:rPr lang="en-US" dirty="0"/>
              <a:t>The first thing I noticed (only running a piece of the chunk) is that the units are not immediately apparent.</a:t>
            </a:r>
          </a:p>
          <a:p>
            <a:pPr lvl="0"/>
            <a:r>
              <a:rPr lang="en-US" dirty="0"/>
              <a:t>The function SES (since I’ve not seen this one yet):</a:t>
            </a:r>
          </a:p>
          <a:p>
            <a:pPr lvl="1"/>
            <a:r>
              <a:rPr lang="en-US" dirty="0" err="1"/>
              <a:t>ses</a:t>
            </a:r>
            <a:r>
              <a:rPr lang="en-US" dirty="0"/>
              <a:t>(</a:t>
            </a:r>
          </a:p>
          <a:p>
            <a:pPr lvl="1"/>
            <a:r>
              <a:rPr lang="en-US" dirty="0"/>
              <a:t>  y, 			</a:t>
            </a:r>
            <a:r>
              <a:rPr lang="en-US" dirty="0">
                <a:solidFill>
                  <a:schemeClr val="accent6">
                    <a:lumMod val="75000"/>
                  </a:schemeClr>
                </a:solidFill>
              </a:rPr>
              <a:t>numeric vector or time series</a:t>
            </a:r>
          </a:p>
          <a:p>
            <a:pPr lvl="1"/>
            <a:r>
              <a:rPr lang="en-US" dirty="0"/>
              <a:t>  h = 10,			</a:t>
            </a:r>
            <a:r>
              <a:rPr lang="en-US" dirty="0">
                <a:solidFill>
                  <a:schemeClr val="accent6">
                    <a:lumMod val="75000"/>
                  </a:schemeClr>
                </a:solidFill>
              </a:rPr>
              <a:t>number of periods</a:t>
            </a:r>
          </a:p>
          <a:p>
            <a:pPr lvl="1"/>
            <a:r>
              <a:rPr lang="en-US" dirty="0"/>
              <a:t>  level = c(80, 95),		</a:t>
            </a:r>
            <a:r>
              <a:rPr lang="en-US" dirty="0">
                <a:solidFill>
                  <a:schemeClr val="accent6">
                    <a:lumMod val="75000"/>
                  </a:schemeClr>
                </a:solidFill>
              </a:rPr>
              <a:t>confidence level for prediction intervals</a:t>
            </a:r>
          </a:p>
          <a:p>
            <a:pPr lvl="1"/>
            <a:r>
              <a:rPr lang="en-US" dirty="0"/>
              <a:t>  fan = FALSE,		</a:t>
            </a:r>
            <a:r>
              <a:rPr lang="en-US" dirty="0">
                <a:solidFill>
                  <a:schemeClr val="accent6">
                    <a:lumMod val="75000"/>
                  </a:schemeClr>
                </a:solidFill>
              </a:rPr>
              <a:t>setting for “fan plots”</a:t>
            </a:r>
          </a:p>
          <a:p>
            <a:pPr lvl="1"/>
            <a:r>
              <a:rPr lang="en-US" dirty="0"/>
              <a:t>  initial = c("optimal", "simple"),	</a:t>
            </a:r>
            <a:r>
              <a:rPr lang="en-US" dirty="0">
                <a:solidFill>
                  <a:schemeClr val="accent6">
                    <a:lumMod val="75000"/>
                  </a:schemeClr>
                </a:solidFill>
              </a:rPr>
              <a:t>smoothing settings for parameters</a:t>
            </a:r>
          </a:p>
          <a:p>
            <a:pPr lvl="1"/>
            <a:r>
              <a:rPr lang="en-US" dirty="0"/>
              <a:t>  alpha = NULL,		</a:t>
            </a:r>
            <a:r>
              <a:rPr lang="en-US" dirty="0">
                <a:solidFill>
                  <a:schemeClr val="accent6">
                    <a:lumMod val="75000"/>
                  </a:schemeClr>
                </a:solidFill>
              </a:rPr>
              <a:t>value of smoothing parameters</a:t>
            </a:r>
          </a:p>
          <a:p>
            <a:pPr lvl="1"/>
            <a:r>
              <a:rPr lang="en-US" dirty="0"/>
              <a:t>  lambda = NULL,		</a:t>
            </a:r>
            <a:r>
              <a:rPr lang="en-US" dirty="0">
                <a:solidFill>
                  <a:schemeClr val="accent6">
                    <a:lumMod val="75000"/>
                  </a:schemeClr>
                </a:solidFill>
              </a:rPr>
              <a:t>Box-Cox transformation parameter, NULL = transformation ignored</a:t>
            </a:r>
          </a:p>
          <a:p>
            <a:pPr lvl="1"/>
            <a:r>
              <a:rPr lang="en-US" dirty="0"/>
              <a:t>  </a:t>
            </a:r>
            <a:r>
              <a:rPr lang="en-US" dirty="0" err="1"/>
              <a:t>biasadj</a:t>
            </a:r>
            <a:r>
              <a:rPr lang="en-US" dirty="0"/>
              <a:t> = FALSE,		</a:t>
            </a:r>
            <a:r>
              <a:rPr lang="en-US" dirty="0">
                <a:solidFill>
                  <a:schemeClr val="accent6">
                    <a:lumMod val="75000"/>
                  </a:schemeClr>
                </a:solidFill>
              </a:rPr>
              <a:t>back transformation settings – either median or mean</a:t>
            </a:r>
          </a:p>
          <a:p>
            <a:pPr lvl="1"/>
            <a:r>
              <a:rPr lang="en-US" dirty="0"/>
              <a:t>  x = y,			</a:t>
            </a:r>
            <a:r>
              <a:rPr lang="en-US" dirty="0">
                <a:solidFill>
                  <a:schemeClr val="accent6">
                    <a:lumMod val="75000"/>
                  </a:schemeClr>
                </a:solidFill>
              </a:rPr>
              <a:t>Deprecated, included for backwards compatibility </a:t>
            </a:r>
            <a:r>
              <a:rPr lang="en-US" dirty="0">
                <a:solidFill>
                  <a:srgbClr val="FF0000"/>
                </a:solidFill>
              </a:rPr>
              <a:t>(</a:t>
            </a:r>
            <a:r>
              <a:rPr lang="en-US" u="sng" dirty="0">
                <a:solidFill>
                  <a:srgbClr val="FF0000"/>
                </a:solidFill>
              </a:rPr>
              <a:t>perhaps in FLS I can learn what </a:t>
            </a:r>
            <a:r>
              <a:rPr lang="en-US" dirty="0">
                <a:solidFill>
                  <a:srgbClr val="FF0000"/>
                </a:solidFill>
              </a:rPr>
              <a:t>				</a:t>
            </a:r>
            <a:r>
              <a:rPr lang="en-US" u="sng" dirty="0">
                <a:solidFill>
                  <a:srgbClr val="FF0000"/>
                </a:solidFill>
              </a:rPr>
              <a:t>that means?</a:t>
            </a:r>
            <a:r>
              <a:rPr lang="en-US" dirty="0">
                <a:solidFill>
                  <a:srgbClr val="FF0000"/>
                </a:solidFill>
              </a:rPr>
              <a:t>)</a:t>
            </a:r>
          </a:p>
          <a:p>
            <a:pPr lvl="1"/>
            <a:r>
              <a:rPr lang="en-US" dirty="0"/>
              <a:t>  ...			</a:t>
            </a:r>
            <a:r>
              <a:rPr lang="en-US" dirty="0">
                <a:solidFill>
                  <a:schemeClr val="accent6">
                    <a:lumMod val="75000"/>
                  </a:schemeClr>
                </a:solidFill>
              </a:rPr>
              <a:t>other arguments passed to the forecast</a:t>
            </a:r>
          </a:p>
          <a:p>
            <a:pPr lvl="1"/>
            <a:r>
              <a:rPr lang="en-US" dirty="0"/>
              <a:t>)</a:t>
            </a:r>
          </a:p>
        </p:txBody>
      </p:sp>
    </p:spTree>
    <p:extLst>
      <p:ext uri="{BB962C8B-B14F-4D97-AF65-F5344CB8AC3E}">
        <p14:creationId xmlns:p14="http://schemas.microsoft.com/office/powerpoint/2010/main" val="126047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D78F-663C-A680-BBED-9433EE633332}"/>
              </a:ext>
            </a:extLst>
          </p:cNvPr>
          <p:cNvSpPr>
            <a:spLocks noGrp="1"/>
          </p:cNvSpPr>
          <p:nvPr>
            <p:ph type="title"/>
          </p:nvPr>
        </p:nvSpPr>
        <p:spPr>
          <a:xfrm>
            <a:off x="609600" y="0"/>
            <a:ext cx="10972800" cy="780176"/>
          </a:xfrm>
        </p:spPr>
        <p:txBody>
          <a:bodyPr/>
          <a:lstStyle/>
          <a:p>
            <a:r>
              <a:rPr lang="en-US" dirty="0"/>
              <a:t>Activity 1 - continued</a:t>
            </a:r>
          </a:p>
        </p:txBody>
      </p:sp>
      <p:sp>
        <p:nvSpPr>
          <p:cNvPr id="3" name="Content Placeholder 2">
            <a:extLst>
              <a:ext uri="{FF2B5EF4-FFF2-40B4-BE49-F238E27FC236}">
                <a16:creationId xmlns:a16="http://schemas.microsoft.com/office/drawing/2014/main" id="{76E199FB-1B2A-8F03-6B21-B061658C7B41}"/>
              </a:ext>
            </a:extLst>
          </p:cNvPr>
          <p:cNvSpPr>
            <a:spLocks noGrp="1"/>
          </p:cNvSpPr>
          <p:nvPr>
            <p:ph idx="1"/>
          </p:nvPr>
        </p:nvSpPr>
        <p:spPr>
          <a:xfrm>
            <a:off x="609600" y="780176"/>
            <a:ext cx="10972800" cy="4485562"/>
          </a:xfrm>
        </p:spPr>
        <p:txBody>
          <a:bodyPr>
            <a:normAutofit fontScale="62500" lnSpcReduction="20000"/>
          </a:bodyPr>
          <a:lstStyle/>
          <a:p>
            <a:r>
              <a:rPr lang="en-US" dirty="0"/>
              <a:t>The models, in general, use weighting to emphasize nearer term items and de-emphasize items that are away from the target timeframe.  </a:t>
            </a:r>
          </a:p>
          <a:p>
            <a:r>
              <a:rPr lang="en-US" dirty="0"/>
              <a:t>Three different  “fits” are produced.  </a:t>
            </a:r>
          </a:p>
          <a:p>
            <a:pPr lvl="1"/>
            <a:r>
              <a:rPr lang="en-US" dirty="0"/>
              <a:t>The differences are centered around the smoothing parameters</a:t>
            </a:r>
          </a:p>
          <a:p>
            <a:r>
              <a:rPr lang="en-US" dirty="0"/>
              <a:t>The measures calculated are:</a:t>
            </a:r>
          </a:p>
          <a:p>
            <a:pPr lvl="1">
              <a:buFont typeface="Arial" panose="020B0604020202020204" pitchFamily="34" charset="0"/>
              <a:buChar char="•"/>
            </a:pPr>
            <a:r>
              <a:rPr lang="en-US" sz="1300" b="0" i="0" dirty="0">
                <a:solidFill>
                  <a:srgbClr val="000000"/>
                </a:solidFill>
                <a:effectLst/>
                <a:latin typeface="Times New Roman" panose="02020603050405020304" pitchFamily="18" charset="0"/>
              </a:rPr>
              <a:t>ME: Mean Error</a:t>
            </a:r>
          </a:p>
          <a:p>
            <a:pPr lvl="1">
              <a:buFont typeface="Arial" panose="020B0604020202020204" pitchFamily="34" charset="0"/>
              <a:buChar char="•"/>
            </a:pPr>
            <a:r>
              <a:rPr lang="en-US" sz="1300" b="0" i="0" dirty="0">
                <a:solidFill>
                  <a:srgbClr val="000000"/>
                </a:solidFill>
                <a:effectLst/>
                <a:latin typeface="Times New Roman" panose="02020603050405020304" pitchFamily="18" charset="0"/>
              </a:rPr>
              <a:t>RMSE: Root Mean Squared Error</a:t>
            </a:r>
          </a:p>
          <a:p>
            <a:pPr lvl="1">
              <a:buFont typeface="Arial" panose="020B0604020202020204" pitchFamily="34" charset="0"/>
              <a:buChar char="•"/>
            </a:pPr>
            <a:r>
              <a:rPr lang="en-US" sz="1300" b="0" i="0" dirty="0">
                <a:solidFill>
                  <a:srgbClr val="000000"/>
                </a:solidFill>
                <a:effectLst/>
                <a:latin typeface="Times New Roman" panose="02020603050405020304" pitchFamily="18" charset="0"/>
              </a:rPr>
              <a:t>MAE: Mean Absolute Error</a:t>
            </a:r>
          </a:p>
          <a:p>
            <a:pPr lvl="1">
              <a:buFont typeface="Arial" panose="020B0604020202020204" pitchFamily="34" charset="0"/>
              <a:buChar char="•"/>
            </a:pPr>
            <a:r>
              <a:rPr lang="en-US" sz="1300" b="0" i="0" dirty="0">
                <a:solidFill>
                  <a:srgbClr val="000000"/>
                </a:solidFill>
                <a:effectLst/>
                <a:latin typeface="Times New Roman" panose="02020603050405020304" pitchFamily="18" charset="0"/>
              </a:rPr>
              <a:t>MPE: Mean Percentage Error</a:t>
            </a:r>
          </a:p>
          <a:p>
            <a:pPr lvl="1">
              <a:buFont typeface="Arial" panose="020B0604020202020204" pitchFamily="34" charset="0"/>
              <a:buChar char="•"/>
            </a:pPr>
            <a:r>
              <a:rPr lang="en-US" sz="1300" b="0" i="0" dirty="0">
                <a:solidFill>
                  <a:srgbClr val="000000"/>
                </a:solidFill>
                <a:effectLst/>
                <a:latin typeface="Times New Roman" panose="02020603050405020304" pitchFamily="18" charset="0"/>
              </a:rPr>
              <a:t>MAPE: Mean Absolute Percentage Error</a:t>
            </a:r>
          </a:p>
          <a:p>
            <a:pPr lvl="1">
              <a:buFont typeface="Arial" panose="020B0604020202020204" pitchFamily="34" charset="0"/>
              <a:buChar char="•"/>
            </a:pPr>
            <a:r>
              <a:rPr lang="en-US" sz="1300" b="0" i="0" dirty="0">
                <a:solidFill>
                  <a:srgbClr val="000000"/>
                </a:solidFill>
                <a:effectLst/>
                <a:latin typeface="Times New Roman" panose="02020603050405020304" pitchFamily="18" charset="0"/>
              </a:rPr>
              <a:t>MASE: Mean Absolute Scaled Error</a:t>
            </a:r>
          </a:p>
          <a:p>
            <a:pPr lvl="1">
              <a:buFont typeface="Arial" panose="020B0604020202020204" pitchFamily="34" charset="0"/>
              <a:buChar char="•"/>
            </a:pPr>
            <a:r>
              <a:rPr lang="en-US" sz="1300" b="0" i="0" dirty="0">
                <a:solidFill>
                  <a:srgbClr val="000000"/>
                </a:solidFill>
                <a:effectLst/>
                <a:latin typeface="Times New Roman" panose="02020603050405020304" pitchFamily="18" charset="0"/>
              </a:rPr>
              <a:t>ACF1: Autocorrelation of errors at lag 1.</a:t>
            </a:r>
          </a:p>
          <a:p>
            <a:pPr lvl="1"/>
            <a:endParaRPr lang="en-US" dirty="0"/>
          </a:p>
          <a:p>
            <a:r>
              <a:rPr lang="en-US" dirty="0"/>
              <a:t>Reading numerous articles on stackoverflow.com and others, these measures imply various measures to be chosen “best” by the particular application answer you’re seeking.  </a:t>
            </a:r>
          </a:p>
          <a:p>
            <a:r>
              <a:rPr lang="en-US" dirty="0"/>
              <a:t>By “fiddling” with the parameters, I was able to test varying sensitivities and learned much about exponential smoothing functions.  </a:t>
            </a:r>
          </a:p>
          <a:p>
            <a:r>
              <a:rPr lang="en-US" dirty="0"/>
              <a:t>The closer alpha was to 1, the more the lines converged.</a:t>
            </a:r>
          </a:p>
          <a:p>
            <a:r>
              <a:rPr lang="en-US" dirty="0"/>
              <a:t>No real seasonality was noticed in the data, even though it’s over 39 years.  As there is just data point per year, this makes sense. It just appears that we have an upward trending line over time.  In all, not the most useful data set.  </a:t>
            </a:r>
          </a:p>
          <a:p>
            <a:r>
              <a:rPr lang="en-US" dirty="0"/>
              <a:t>No decomposition is available with only one data point per year.  </a:t>
            </a:r>
          </a:p>
          <a:p>
            <a:r>
              <a:rPr lang="en-US" dirty="0"/>
              <a:t>In the different </a:t>
            </a:r>
            <a:r>
              <a:rPr lang="en-US" dirty="0" err="1"/>
              <a:t>ses</a:t>
            </a:r>
            <a:r>
              <a:rPr lang="en-US" dirty="0"/>
              <a:t> and accuracy functions, we appear to have dropped out some data between 2004 &amp; 2005.  I’m not sure what caused this.  </a:t>
            </a:r>
          </a:p>
          <a:p>
            <a:endParaRPr lang="en-US" dirty="0"/>
          </a:p>
        </p:txBody>
      </p:sp>
    </p:spTree>
    <p:extLst>
      <p:ext uri="{BB962C8B-B14F-4D97-AF65-F5344CB8AC3E}">
        <p14:creationId xmlns:p14="http://schemas.microsoft.com/office/powerpoint/2010/main" val="979268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2DD4-5F6B-7B74-3D85-E8D6FF90E948}"/>
              </a:ext>
            </a:extLst>
          </p:cNvPr>
          <p:cNvSpPr>
            <a:spLocks noGrp="1"/>
          </p:cNvSpPr>
          <p:nvPr>
            <p:ph type="title"/>
          </p:nvPr>
        </p:nvSpPr>
        <p:spPr>
          <a:xfrm>
            <a:off x="609600" y="0"/>
            <a:ext cx="10972800" cy="763398"/>
          </a:xfrm>
        </p:spPr>
        <p:txBody>
          <a:bodyPr/>
          <a:lstStyle/>
          <a:p>
            <a:pPr>
              <a:lnSpc>
                <a:spcPct val="100000"/>
              </a:lnSpc>
            </a:pPr>
            <a:r>
              <a:rPr lang="fr-FR" sz="1200" dirty="0"/>
              <a:t>fit1 = ses(air, initial = "</a:t>
            </a:r>
            <a:r>
              <a:rPr lang="fr-FR" sz="1200" dirty="0" err="1"/>
              <a:t>simple",alpha</a:t>
            </a:r>
            <a:r>
              <a:rPr lang="fr-FR" sz="1200" dirty="0"/>
              <a:t> = .9,h = 10)</a:t>
            </a:r>
            <a:br>
              <a:rPr lang="fr-FR" sz="1200" dirty="0"/>
            </a:br>
            <a:r>
              <a:rPr lang="fr-FR" sz="1200" dirty="0"/>
              <a:t>fit2 = ses(</a:t>
            </a:r>
            <a:r>
              <a:rPr lang="fr-FR" sz="1200" dirty="0" err="1"/>
              <a:t>air,initial</a:t>
            </a:r>
            <a:r>
              <a:rPr lang="fr-FR" sz="1200" dirty="0"/>
              <a:t> = "</a:t>
            </a:r>
            <a:r>
              <a:rPr lang="fr-FR" sz="1200" dirty="0" err="1"/>
              <a:t>simple",alpha</a:t>
            </a:r>
            <a:r>
              <a:rPr lang="fr-FR" sz="1200" dirty="0"/>
              <a:t> = .8, h = 12)</a:t>
            </a:r>
            <a:br>
              <a:rPr lang="fr-FR" sz="1200" dirty="0"/>
            </a:br>
            <a:r>
              <a:rPr lang="fr-FR" sz="1200" dirty="0"/>
              <a:t>fit3 = ses(air, h = 3)</a:t>
            </a:r>
            <a:endParaRPr lang="en-US" sz="1200" dirty="0"/>
          </a:p>
        </p:txBody>
      </p:sp>
      <p:sp>
        <p:nvSpPr>
          <p:cNvPr id="3" name="Content Placeholder 2">
            <a:extLst>
              <a:ext uri="{FF2B5EF4-FFF2-40B4-BE49-F238E27FC236}">
                <a16:creationId xmlns:a16="http://schemas.microsoft.com/office/drawing/2014/main" id="{3E9979B8-F6D8-E5C8-325B-70C5164ADCC1}"/>
              </a:ext>
            </a:extLst>
          </p:cNvPr>
          <p:cNvSpPr>
            <a:spLocks noGrp="1"/>
          </p:cNvSpPr>
          <p:nvPr>
            <p:ph idx="1"/>
          </p:nvPr>
        </p:nvSpPr>
        <p:spPr/>
        <p:txBody>
          <a:bodyPr>
            <a:normAutofit/>
          </a:bodyPr>
          <a:lstStyle/>
          <a:p>
            <a:endParaRPr lang="en-US" sz="1400" dirty="0"/>
          </a:p>
        </p:txBody>
      </p:sp>
      <p:pic>
        <p:nvPicPr>
          <p:cNvPr id="5" name="Picture 4">
            <a:extLst>
              <a:ext uri="{FF2B5EF4-FFF2-40B4-BE49-F238E27FC236}">
                <a16:creationId xmlns:a16="http://schemas.microsoft.com/office/drawing/2014/main" id="{31751740-1E33-FD70-F724-4443B4435D1B}"/>
              </a:ext>
            </a:extLst>
          </p:cNvPr>
          <p:cNvPicPr>
            <a:picLocks noChangeAspect="1"/>
          </p:cNvPicPr>
          <p:nvPr/>
        </p:nvPicPr>
        <p:blipFill>
          <a:blip r:embed="rId2"/>
          <a:stretch>
            <a:fillRect/>
          </a:stretch>
        </p:blipFill>
        <p:spPr>
          <a:xfrm>
            <a:off x="2705143" y="958681"/>
            <a:ext cx="6950585" cy="4417133"/>
          </a:xfrm>
          <a:prstGeom prst="rect">
            <a:avLst/>
          </a:prstGeom>
        </p:spPr>
      </p:pic>
      <p:sp>
        <p:nvSpPr>
          <p:cNvPr id="6" name="Oval 5">
            <a:extLst>
              <a:ext uri="{FF2B5EF4-FFF2-40B4-BE49-F238E27FC236}">
                <a16:creationId xmlns:a16="http://schemas.microsoft.com/office/drawing/2014/main" id="{8979DF45-4B9B-FAC4-BC0C-1A0E78642B62}"/>
              </a:ext>
            </a:extLst>
          </p:cNvPr>
          <p:cNvSpPr/>
          <p:nvPr/>
        </p:nvSpPr>
        <p:spPr>
          <a:xfrm>
            <a:off x="7709483" y="2013358"/>
            <a:ext cx="746620" cy="679508"/>
          </a:xfrm>
          <a:prstGeom prst="ellipse">
            <a:avLst/>
          </a:prstGeom>
          <a:no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292882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9E3462-2B3B-2A28-71C4-7532AC85A9DF}"/>
              </a:ext>
            </a:extLst>
          </p:cNvPr>
          <p:cNvPicPr>
            <a:picLocks noChangeAspect="1"/>
          </p:cNvPicPr>
          <p:nvPr/>
        </p:nvPicPr>
        <p:blipFill>
          <a:blip r:embed="rId2"/>
          <a:stretch>
            <a:fillRect/>
          </a:stretch>
        </p:blipFill>
        <p:spPr>
          <a:xfrm>
            <a:off x="2416489" y="2077353"/>
            <a:ext cx="6817846" cy="4332777"/>
          </a:xfrm>
          <a:prstGeom prst="rect">
            <a:avLst/>
          </a:prstGeom>
        </p:spPr>
      </p:pic>
      <p:sp>
        <p:nvSpPr>
          <p:cNvPr id="2" name="Title 1">
            <a:extLst>
              <a:ext uri="{FF2B5EF4-FFF2-40B4-BE49-F238E27FC236}">
                <a16:creationId xmlns:a16="http://schemas.microsoft.com/office/drawing/2014/main" id="{7B6D8CA9-46DC-DFE6-E7D3-94261D5AE054}"/>
              </a:ext>
            </a:extLst>
          </p:cNvPr>
          <p:cNvSpPr>
            <a:spLocks noGrp="1"/>
          </p:cNvSpPr>
          <p:nvPr>
            <p:ph type="title"/>
          </p:nvPr>
        </p:nvSpPr>
        <p:spPr>
          <a:xfrm>
            <a:off x="609600" y="0"/>
            <a:ext cx="10972800" cy="796954"/>
          </a:xfrm>
        </p:spPr>
        <p:txBody>
          <a:bodyPr/>
          <a:lstStyle/>
          <a:p>
            <a:r>
              <a:rPr lang="en-US" dirty="0"/>
              <a:t>Activity Two – holt(function)</a:t>
            </a:r>
          </a:p>
        </p:txBody>
      </p:sp>
      <p:sp>
        <p:nvSpPr>
          <p:cNvPr id="3" name="Content Placeholder 2">
            <a:extLst>
              <a:ext uri="{FF2B5EF4-FFF2-40B4-BE49-F238E27FC236}">
                <a16:creationId xmlns:a16="http://schemas.microsoft.com/office/drawing/2014/main" id="{E1599B5D-1E9B-D121-FBFC-3CE11E416619}"/>
              </a:ext>
            </a:extLst>
          </p:cNvPr>
          <p:cNvSpPr>
            <a:spLocks noGrp="1"/>
          </p:cNvSpPr>
          <p:nvPr>
            <p:ph idx="1"/>
          </p:nvPr>
        </p:nvSpPr>
        <p:spPr>
          <a:xfrm>
            <a:off x="609600" y="1057013"/>
            <a:ext cx="10972800" cy="4208725"/>
          </a:xfrm>
        </p:spPr>
        <p:txBody>
          <a:bodyPr/>
          <a:lstStyle/>
          <a:p>
            <a:r>
              <a:rPr lang="en-US" dirty="0"/>
              <a:t>With the given code, the resulting chart is, again with a line missing.  If I search the data set, I see that these particular observations are very close in value (41.3863, 41.59655).  Still a head scratcher.  Why would the line be missing if the data point is there?</a:t>
            </a:r>
          </a:p>
          <a:p>
            <a:endParaRPr lang="en-US" dirty="0"/>
          </a:p>
        </p:txBody>
      </p:sp>
      <p:sp>
        <p:nvSpPr>
          <p:cNvPr id="6" name="Oval 5">
            <a:extLst>
              <a:ext uri="{FF2B5EF4-FFF2-40B4-BE49-F238E27FC236}">
                <a16:creationId xmlns:a16="http://schemas.microsoft.com/office/drawing/2014/main" id="{279769DC-AF58-40B1-D599-6755AD25AE8E}"/>
              </a:ext>
            </a:extLst>
          </p:cNvPr>
          <p:cNvSpPr/>
          <p:nvPr/>
        </p:nvSpPr>
        <p:spPr>
          <a:xfrm>
            <a:off x="7037678" y="3487596"/>
            <a:ext cx="746620" cy="679508"/>
          </a:xfrm>
          <a:prstGeom prst="ellipse">
            <a:avLst/>
          </a:prstGeom>
          <a:no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75127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4055F-139F-3C08-C807-5C5074E2742B}"/>
              </a:ext>
            </a:extLst>
          </p:cNvPr>
          <p:cNvSpPr>
            <a:spLocks noGrp="1"/>
          </p:cNvSpPr>
          <p:nvPr>
            <p:ph type="title"/>
          </p:nvPr>
        </p:nvSpPr>
        <p:spPr>
          <a:xfrm>
            <a:off x="963084" y="1"/>
            <a:ext cx="10363200" cy="699796"/>
          </a:xfrm>
        </p:spPr>
        <p:txBody>
          <a:bodyPr anchor="b">
            <a:normAutofit fontScale="90000"/>
          </a:bodyPr>
          <a:lstStyle/>
          <a:p>
            <a:r>
              <a:rPr lang="en-US" dirty="0"/>
              <a:t>Activity Two - continued</a:t>
            </a:r>
          </a:p>
        </p:txBody>
      </p:sp>
      <p:sp>
        <p:nvSpPr>
          <p:cNvPr id="3" name="Content Placeholder 2">
            <a:extLst>
              <a:ext uri="{FF2B5EF4-FFF2-40B4-BE49-F238E27FC236}">
                <a16:creationId xmlns:a16="http://schemas.microsoft.com/office/drawing/2014/main" id="{0439EA52-686C-74F6-5F8A-A0F26D53A621}"/>
              </a:ext>
            </a:extLst>
          </p:cNvPr>
          <p:cNvSpPr>
            <a:spLocks noGrp="1"/>
          </p:cNvSpPr>
          <p:nvPr>
            <p:ph type="body" idx="1"/>
          </p:nvPr>
        </p:nvSpPr>
        <p:spPr>
          <a:xfrm>
            <a:off x="914400" y="699797"/>
            <a:ext cx="10363200" cy="4441371"/>
          </a:xfrm>
        </p:spPr>
        <p:txBody>
          <a:bodyPr anchor="t">
            <a:normAutofit/>
          </a:bodyPr>
          <a:lstStyle/>
          <a:p>
            <a:pPr marL="171450" indent="-171450" algn="l">
              <a:buFont typeface="Arial" panose="020B0604020202020204" pitchFamily="34" charset="0"/>
              <a:buChar char="•"/>
            </a:pPr>
            <a:r>
              <a:rPr lang="en-US" sz="1200" dirty="0"/>
              <a:t>Again, we see this hole in the chart (previous slide).  Why don’t they connect?  </a:t>
            </a:r>
          </a:p>
          <a:p>
            <a:pPr marL="171450" indent="-171450" algn="l">
              <a:buFont typeface="Arial" panose="020B0604020202020204" pitchFamily="34" charset="0"/>
              <a:buChar char="•"/>
            </a:pPr>
            <a:r>
              <a:rPr lang="en-US" sz="1200" dirty="0"/>
              <a:t>The Holt-Winters function is widely used and has some inherent capabilities that we’ll take advantage of and then we have the ability to “tune” them manually.  Let’s dig in.  Again, using the same data set, we only have one data point per year so tuning may be an illusion.  </a:t>
            </a:r>
          </a:p>
          <a:p>
            <a:pPr marL="171450" indent="-171450" algn="l">
              <a:buFont typeface="Arial" panose="020B0604020202020204" pitchFamily="34" charset="0"/>
              <a:buChar char="•"/>
            </a:pPr>
            <a:r>
              <a:rPr lang="en-US" sz="1200" dirty="0"/>
              <a:t>These are the tuning parameters:</a:t>
            </a:r>
          </a:p>
          <a:p>
            <a:pPr marL="628650" lvl="1" indent="-171450">
              <a:buFont typeface="Arial" panose="020B0604020202020204" pitchFamily="34" charset="0"/>
              <a:buChar char="•"/>
            </a:pPr>
            <a:r>
              <a:rPr lang="en-US" sz="1000" b="1" u="sng" dirty="0"/>
              <a:t>alpha</a:t>
            </a:r>
            <a:r>
              <a:rPr lang="en-US" sz="1000" dirty="0"/>
              <a:t>: the “base value”. Higher alpha puts more weight on the most recent observations.</a:t>
            </a:r>
          </a:p>
          <a:p>
            <a:pPr marL="628650" lvl="1" indent="-171450">
              <a:buFont typeface="Arial" panose="020B0604020202020204" pitchFamily="34" charset="0"/>
              <a:buChar char="•"/>
            </a:pPr>
            <a:r>
              <a:rPr lang="en-US" sz="1000" b="1" u="sng" dirty="0"/>
              <a:t>beta</a:t>
            </a:r>
            <a:r>
              <a:rPr lang="en-US" sz="1000" dirty="0"/>
              <a:t>: the “trend value”. Higher beta means the trend slope is more dependent on recent trend slopes.</a:t>
            </a:r>
          </a:p>
          <a:p>
            <a:pPr marL="628650" lvl="1" indent="-171450">
              <a:buFont typeface="Arial" panose="020B0604020202020204" pitchFamily="34" charset="0"/>
              <a:buChar char="•"/>
            </a:pPr>
            <a:r>
              <a:rPr lang="en-US" sz="1000" b="1" u="sng" dirty="0"/>
              <a:t>gamma</a:t>
            </a:r>
            <a:r>
              <a:rPr lang="en-US" sz="1000" dirty="0"/>
              <a:t>: the “seasonal component”. Higher gamma puts more weighting on the most recent seasonal cycles.</a:t>
            </a:r>
          </a:p>
          <a:p>
            <a:pPr marL="628650" lvl="1" indent="-171450">
              <a:buFont typeface="Arial" panose="020B0604020202020204" pitchFamily="34" charset="0"/>
              <a:buChar char="•"/>
            </a:pPr>
            <a:r>
              <a:rPr lang="en-US" sz="1000" dirty="0"/>
              <a:t>The accuracy functions have produced these tables of data.  I need to interpret the data given these attributes.  </a:t>
            </a:r>
          </a:p>
          <a:p>
            <a:endParaRPr lang="en-US" sz="1200" dirty="0"/>
          </a:p>
          <a:p>
            <a:pPr marL="171450" indent="-171450" algn="l">
              <a:buFont typeface="Arial" panose="020B0604020202020204" pitchFamily="34" charset="0"/>
              <a:buChar char="•"/>
            </a:pPr>
            <a:r>
              <a:rPr lang="en-US" sz="1200" dirty="0"/>
              <a:t>From the chart on the previous page, we can see that the lines generally track but “fan out” toward the end.  </a:t>
            </a:r>
          </a:p>
          <a:p>
            <a:pPr marL="171450" indent="-171450" algn="l">
              <a:buFont typeface="Arial" panose="020B0604020202020204" pitchFamily="34" charset="0"/>
              <a:buChar char="•"/>
            </a:pPr>
            <a:r>
              <a:rPr lang="en-US" sz="1200" dirty="0"/>
              <a:t>There seems to be some “tussles” about which metric to utilize and MAE uses median and RMSE uses the mean, but appear to come out on top of the others.  Your application and answer you seek dominate which to use.  </a:t>
            </a:r>
          </a:p>
          <a:p>
            <a:pPr marL="171450" indent="-171450" algn="l">
              <a:buFont typeface="Arial" panose="020B0604020202020204" pitchFamily="34" charset="0"/>
              <a:buChar char="•"/>
            </a:pPr>
            <a:r>
              <a:rPr lang="en-US" sz="1200" dirty="0"/>
              <a:t>In the table ahead, let’s focus on those two and see what differences they deliver.  </a:t>
            </a:r>
          </a:p>
          <a:p>
            <a:pPr marL="171450" indent="-171450" algn="l">
              <a:buFont typeface="Arial" panose="020B0604020202020204" pitchFamily="34" charset="0"/>
              <a:buChar char="•"/>
            </a:pPr>
            <a:endParaRPr lang="en-US" sz="1200" dirty="0"/>
          </a:p>
        </p:txBody>
      </p:sp>
    </p:spTree>
    <p:extLst>
      <p:ext uri="{BB962C8B-B14F-4D97-AF65-F5344CB8AC3E}">
        <p14:creationId xmlns:p14="http://schemas.microsoft.com/office/powerpoint/2010/main" val="868364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481D1-EBCC-C087-B8DC-6A76BC6E7AF8}"/>
              </a:ext>
            </a:extLst>
          </p:cNvPr>
          <p:cNvSpPr>
            <a:spLocks noGrp="1"/>
          </p:cNvSpPr>
          <p:nvPr>
            <p:ph type="title"/>
          </p:nvPr>
        </p:nvSpPr>
        <p:spPr>
          <a:xfrm>
            <a:off x="963084" y="0"/>
            <a:ext cx="10363200" cy="811763"/>
          </a:xfrm>
        </p:spPr>
        <p:txBody>
          <a:bodyPr/>
          <a:lstStyle/>
          <a:p>
            <a:endParaRPr lang="en-US" dirty="0"/>
          </a:p>
        </p:txBody>
      </p:sp>
      <p:sp>
        <p:nvSpPr>
          <p:cNvPr id="3" name="Text Placeholder 2">
            <a:extLst>
              <a:ext uri="{FF2B5EF4-FFF2-40B4-BE49-F238E27FC236}">
                <a16:creationId xmlns:a16="http://schemas.microsoft.com/office/drawing/2014/main" id="{1206DE3B-3662-6958-1B04-0EF783C42CC2}"/>
              </a:ext>
            </a:extLst>
          </p:cNvPr>
          <p:cNvSpPr>
            <a:spLocks noGrp="1"/>
          </p:cNvSpPr>
          <p:nvPr>
            <p:ph type="body" idx="1"/>
          </p:nvPr>
        </p:nvSpPr>
        <p:spPr>
          <a:xfrm>
            <a:off x="963084" y="1288241"/>
            <a:ext cx="10363200" cy="4394102"/>
          </a:xfrm>
        </p:spPr>
        <p:txBody>
          <a:bodyPr>
            <a:normAutofit lnSpcReduction="10000"/>
          </a:bodyPr>
          <a:lstStyle/>
          <a:p>
            <a:r>
              <a:rPr lang="en-US" sz="1100" dirty="0"/>
              <a:t>Accuracy functions returned the following:</a:t>
            </a:r>
          </a:p>
          <a:p>
            <a:r>
              <a:rPr lang="en-US" sz="1100" dirty="0"/>
              <a:t>&gt; accuracy(fit1h, </a:t>
            </a:r>
            <a:r>
              <a:rPr lang="en-US" sz="1100" dirty="0" err="1"/>
              <a:t>airTest</a:t>
            </a:r>
            <a:r>
              <a:rPr lang="en-US" sz="1100" dirty="0"/>
              <a:t>) </a:t>
            </a:r>
          </a:p>
          <a:p>
            <a:r>
              <a:rPr lang="en-US" sz="1100" dirty="0"/>
              <a:t>                     ME     RMSE      MAE       MPE     MAPE      MASE       ACF1 Theil's U</a:t>
            </a:r>
          </a:p>
          <a:p>
            <a:r>
              <a:rPr lang="en-US" sz="1100" dirty="0"/>
              <a:t>Training set -1.0292272 </a:t>
            </a:r>
            <a:r>
              <a:rPr lang="en-US" sz="1100" dirty="0">
                <a:highlight>
                  <a:srgbClr val="00FF00"/>
                </a:highlight>
              </a:rPr>
              <a:t>2.202869</a:t>
            </a:r>
            <a:r>
              <a:rPr lang="en-US" sz="1100" dirty="0"/>
              <a:t> </a:t>
            </a:r>
            <a:r>
              <a:rPr lang="en-US" sz="1100" dirty="0">
                <a:highlight>
                  <a:srgbClr val="FFFF00"/>
                </a:highlight>
              </a:rPr>
              <a:t>1.772637</a:t>
            </a:r>
            <a:r>
              <a:rPr lang="en-US" sz="1100" dirty="0"/>
              <a:t> -4.485612 6.364749 0.9671310  0.2088940        NA</a:t>
            </a:r>
          </a:p>
          <a:p>
            <a:r>
              <a:rPr lang="en-US" sz="1100" dirty="0"/>
              <a:t>Test set      0.9405879 </a:t>
            </a:r>
            <a:r>
              <a:rPr lang="en-US" sz="1100" dirty="0">
                <a:highlight>
                  <a:srgbClr val="00FF00"/>
                </a:highlight>
              </a:rPr>
              <a:t>1.444776</a:t>
            </a:r>
            <a:r>
              <a:rPr lang="en-US" sz="1100" dirty="0"/>
              <a:t> </a:t>
            </a:r>
            <a:r>
              <a:rPr lang="en-US" sz="1100" dirty="0">
                <a:highlight>
                  <a:srgbClr val="FFFF00"/>
                </a:highlight>
              </a:rPr>
              <a:t>1.371076</a:t>
            </a:r>
            <a:r>
              <a:rPr lang="en-US" sz="1100" dirty="0"/>
              <a:t>  1.947628 2.808140 0.7480438 -0.3313068 0.7212626</a:t>
            </a:r>
          </a:p>
          <a:p>
            <a:r>
              <a:rPr lang="en-US" sz="1100" dirty="0"/>
              <a:t>&gt; accuracy(fit2h, </a:t>
            </a:r>
            <a:r>
              <a:rPr lang="en-US" sz="1100" dirty="0" err="1"/>
              <a:t>airTest</a:t>
            </a:r>
            <a:r>
              <a:rPr lang="en-US" sz="1100" dirty="0"/>
              <a:t>)</a:t>
            </a:r>
          </a:p>
          <a:p>
            <a:r>
              <a:rPr lang="en-US" sz="1100" dirty="0"/>
              <a:t>                    ME     RMSE      MAE       MPE     MAPE     MASE      ACF1 Theil's U</a:t>
            </a:r>
          </a:p>
          <a:p>
            <a:r>
              <a:rPr lang="en-US" sz="1100" dirty="0"/>
              <a:t>Training set -2.010092 </a:t>
            </a:r>
            <a:r>
              <a:rPr lang="en-US" sz="1100" dirty="0">
                <a:highlight>
                  <a:srgbClr val="00FF00"/>
                </a:highlight>
              </a:rPr>
              <a:t>2.908422</a:t>
            </a:r>
            <a:r>
              <a:rPr lang="en-US" sz="1100" dirty="0"/>
              <a:t> </a:t>
            </a:r>
            <a:r>
              <a:rPr lang="en-US" sz="1100" dirty="0">
                <a:highlight>
                  <a:srgbClr val="FFFF00"/>
                </a:highlight>
              </a:rPr>
              <a:t>2.565680</a:t>
            </a:r>
            <a:r>
              <a:rPr lang="en-US" sz="1100" dirty="0"/>
              <a:t> -7.724285 9.137707 1.399806 0.3109081        NA</a:t>
            </a:r>
          </a:p>
          <a:p>
            <a:r>
              <a:rPr lang="en-US" sz="1100" dirty="0"/>
              <a:t>Test set     -1.836519 </a:t>
            </a:r>
            <a:r>
              <a:rPr lang="en-US" sz="1100" dirty="0">
                <a:highlight>
                  <a:srgbClr val="00FF00"/>
                </a:highlight>
              </a:rPr>
              <a:t>2.883708</a:t>
            </a:r>
            <a:r>
              <a:rPr lang="en-US" sz="1100" dirty="0"/>
              <a:t> </a:t>
            </a:r>
            <a:r>
              <a:rPr lang="en-US" sz="1100" dirty="0">
                <a:highlight>
                  <a:srgbClr val="FFFF00"/>
                </a:highlight>
              </a:rPr>
              <a:t>1.859959</a:t>
            </a:r>
            <a:r>
              <a:rPr lang="en-US" sz="1100" dirty="0"/>
              <a:t> -3.672580 3.725068 1.014773 0.1029680  1.403487</a:t>
            </a:r>
          </a:p>
          <a:p>
            <a:r>
              <a:rPr lang="en-US" sz="1100" dirty="0"/>
              <a:t>&gt; accuracy(fit3h, </a:t>
            </a:r>
            <a:r>
              <a:rPr lang="en-US" sz="1100" dirty="0" err="1"/>
              <a:t>airTest</a:t>
            </a:r>
            <a:r>
              <a:rPr lang="en-US" sz="1100" dirty="0"/>
              <a:t>)</a:t>
            </a:r>
          </a:p>
          <a:p>
            <a:r>
              <a:rPr lang="en-US" sz="1100" dirty="0"/>
              <a:t>                    ME     RMSE      MAE       MPE     MAPE     MASE      ACF1 Theil's U</a:t>
            </a:r>
          </a:p>
          <a:p>
            <a:r>
              <a:rPr lang="en-US" sz="1100" dirty="0"/>
              <a:t>Training set 0.3317307 </a:t>
            </a:r>
            <a:r>
              <a:rPr lang="en-US" sz="1100" dirty="0">
                <a:highlight>
                  <a:srgbClr val="00FF00"/>
                </a:highlight>
              </a:rPr>
              <a:t>1.653933</a:t>
            </a:r>
            <a:r>
              <a:rPr lang="en-US" sz="1100" dirty="0"/>
              <a:t> </a:t>
            </a:r>
            <a:r>
              <a:rPr lang="en-US" sz="1100" dirty="0">
                <a:highlight>
                  <a:srgbClr val="FFFF00"/>
                </a:highlight>
              </a:rPr>
              <a:t>1.084962</a:t>
            </a:r>
            <a:r>
              <a:rPr lang="en-US" sz="1100" dirty="0"/>
              <a:t> 0.7156323 3.371681 0.591943 0.1675855        NA</a:t>
            </a:r>
          </a:p>
          <a:p>
            <a:r>
              <a:rPr lang="en-US" sz="1100" dirty="0"/>
              <a:t>Test set     3.8715783 </a:t>
            </a:r>
            <a:r>
              <a:rPr lang="en-US" sz="1100" dirty="0">
                <a:highlight>
                  <a:srgbClr val="00FF00"/>
                </a:highlight>
              </a:rPr>
              <a:t>4.131618</a:t>
            </a:r>
            <a:r>
              <a:rPr lang="en-US" sz="1100" dirty="0"/>
              <a:t> </a:t>
            </a:r>
            <a:r>
              <a:rPr lang="en-US" sz="1100" dirty="0">
                <a:highlight>
                  <a:srgbClr val="FFFF00"/>
                </a:highlight>
              </a:rPr>
              <a:t>3.871578</a:t>
            </a:r>
            <a:r>
              <a:rPr lang="en-US" sz="1100" dirty="0"/>
              <a:t> 7.8802382 7.880238 2.112290 0.2453622  2.086233</a:t>
            </a:r>
          </a:p>
          <a:p>
            <a:pPr marL="342900" indent="-342900" algn="l">
              <a:buFont typeface="Arial" panose="020B0604020202020204" pitchFamily="34" charset="0"/>
              <a:buChar char="•"/>
            </a:pPr>
            <a:r>
              <a:rPr lang="en-US" dirty="0">
                <a:highlight>
                  <a:srgbClr val="00FF00"/>
                </a:highlight>
              </a:rPr>
              <a:t>RMSE</a:t>
            </a:r>
            <a:r>
              <a:rPr lang="en-US" dirty="0"/>
              <a:t> delivers in the same units of the observations.  So, in fit2h, the RMSE training set and test set are:  2.908 train, 2.8837 test.  In our summary, the high and low are 51.488 and .319, respectively.  So, not “too” bad, but we’d always like better.  0 is virtually impossible to achieve.  </a:t>
            </a:r>
          </a:p>
          <a:p>
            <a:pPr marL="342900" indent="-342900" algn="l">
              <a:buFont typeface="Arial" panose="020B0604020202020204" pitchFamily="34" charset="0"/>
              <a:buChar char="•"/>
            </a:pPr>
            <a:r>
              <a:rPr lang="en-US" dirty="0">
                <a:highlight>
                  <a:srgbClr val="FFFF00"/>
                </a:highlight>
              </a:rPr>
              <a:t>MAE</a:t>
            </a:r>
            <a:r>
              <a:rPr lang="en-US" dirty="0"/>
              <a:t> also delivers in the same units as observation but utilizes the median versus the mean in RMSE.  Overall, MAE provides better results.  </a:t>
            </a:r>
          </a:p>
        </p:txBody>
      </p:sp>
    </p:spTree>
    <p:extLst>
      <p:ext uri="{BB962C8B-B14F-4D97-AF65-F5344CB8AC3E}">
        <p14:creationId xmlns:p14="http://schemas.microsoft.com/office/powerpoint/2010/main" val="117950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EB4D-C45F-1809-A55D-982C54D4C949}"/>
              </a:ext>
            </a:extLst>
          </p:cNvPr>
          <p:cNvSpPr>
            <a:spLocks noGrp="1"/>
          </p:cNvSpPr>
          <p:nvPr>
            <p:ph type="title"/>
          </p:nvPr>
        </p:nvSpPr>
        <p:spPr>
          <a:xfrm>
            <a:off x="963084" y="1"/>
            <a:ext cx="10363200" cy="830424"/>
          </a:xfrm>
        </p:spPr>
        <p:txBody>
          <a:bodyPr/>
          <a:lstStyle/>
          <a:p>
            <a:r>
              <a:rPr lang="en-US" dirty="0"/>
              <a:t>Activity 3 - Seasonality</a:t>
            </a:r>
          </a:p>
        </p:txBody>
      </p:sp>
      <p:sp>
        <p:nvSpPr>
          <p:cNvPr id="3" name="Text Placeholder 2">
            <a:extLst>
              <a:ext uri="{FF2B5EF4-FFF2-40B4-BE49-F238E27FC236}">
                <a16:creationId xmlns:a16="http://schemas.microsoft.com/office/drawing/2014/main" id="{1FA57DC9-2955-2D98-D435-047161A93961}"/>
              </a:ext>
            </a:extLst>
          </p:cNvPr>
          <p:cNvSpPr>
            <a:spLocks noGrp="1"/>
          </p:cNvSpPr>
          <p:nvPr>
            <p:ph type="body" idx="1"/>
          </p:nvPr>
        </p:nvSpPr>
        <p:spPr>
          <a:xfrm>
            <a:off x="963084" y="1101012"/>
            <a:ext cx="10363200" cy="5206481"/>
          </a:xfrm>
        </p:spPr>
        <p:txBody>
          <a:bodyPr/>
          <a:lstStyle/>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41BDC36-B3E4-51EB-0953-6913714D9EBF}"/>
              </a:ext>
            </a:extLst>
          </p:cNvPr>
          <p:cNvPicPr>
            <a:picLocks noChangeAspect="1"/>
          </p:cNvPicPr>
          <p:nvPr/>
        </p:nvPicPr>
        <p:blipFill>
          <a:blip r:embed="rId2"/>
          <a:stretch>
            <a:fillRect/>
          </a:stretch>
        </p:blipFill>
        <p:spPr>
          <a:xfrm>
            <a:off x="1981200" y="1009070"/>
            <a:ext cx="8482012" cy="5390363"/>
          </a:xfrm>
          <a:prstGeom prst="rect">
            <a:avLst/>
          </a:prstGeom>
        </p:spPr>
      </p:pic>
    </p:spTree>
    <p:extLst>
      <p:ext uri="{BB962C8B-B14F-4D97-AF65-F5344CB8AC3E}">
        <p14:creationId xmlns:p14="http://schemas.microsoft.com/office/powerpoint/2010/main" val="413130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50000">
              <a:schemeClr val="bg1">
                <a:tint val="80000"/>
                <a:satMod val="250000"/>
              </a:schemeClr>
            </a:gs>
            <a:gs pos="76000">
              <a:schemeClr val="bg1">
                <a:tint val="90000"/>
                <a:shade val="90000"/>
                <a:satMod val="200000"/>
              </a:schemeClr>
            </a:gs>
            <a:gs pos="92000">
              <a:schemeClr val="bg1">
                <a:tint val="90000"/>
                <a:shade val="70000"/>
                <a:satMod val="25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1132-AAB6-48DD-9CE1-D965D93A64E2}"/>
              </a:ext>
            </a:extLst>
          </p:cNvPr>
          <p:cNvSpPr>
            <a:spLocks noGrp="1"/>
          </p:cNvSpPr>
          <p:nvPr>
            <p:ph type="title"/>
          </p:nvPr>
        </p:nvSpPr>
        <p:spPr>
          <a:xfrm>
            <a:off x="963084" y="1"/>
            <a:ext cx="10363200" cy="800100"/>
          </a:xfrm>
        </p:spPr>
        <p:txBody>
          <a:bodyPr/>
          <a:lstStyle/>
          <a:p>
            <a:r>
              <a:rPr lang="en-US" dirty="0"/>
              <a:t>Activity 3 - continued</a:t>
            </a:r>
          </a:p>
        </p:txBody>
      </p:sp>
      <p:sp>
        <p:nvSpPr>
          <p:cNvPr id="3" name="Text Placeholder 2">
            <a:extLst>
              <a:ext uri="{FF2B5EF4-FFF2-40B4-BE49-F238E27FC236}">
                <a16:creationId xmlns:a16="http://schemas.microsoft.com/office/drawing/2014/main" id="{4ACED84B-26DC-5657-DDB1-F681BCA96115}"/>
              </a:ext>
            </a:extLst>
          </p:cNvPr>
          <p:cNvSpPr>
            <a:spLocks noGrp="1"/>
          </p:cNvSpPr>
          <p:nvPr>
            <p:ph type="body" idx="1"/>
          </p:nvPr>
        </p:nvSpPr>
        <p:spPr>
          <a:xfrm>
            <a:off x="963084" y="800101"/>
            <a:ext cx="10363200" cy="5381625"/>
          </a:xfrm>
          <a:solidFill>
            <a:schemeClr val="bg1"/>
          </a:solidFill>
        </p:spPr>
        <p:txBody>
          <a:bodyPr>
            <a:normAutofit lnSpcReduction="10000"/>
          </a:bodyPr>
          <a:lstStyle/>
          <a:p>
            <a:pPr marL="342900" indent="-342900" algn="l">
              <a:buFont typeface="Arial" panose="020B0604020202020204" pitchFamily="34" charset="0"/>
              <a:buChar char="•"/>
            </a:pPr>
            <a:r>
              <a:rPr lang="en-US" dirty="0"/>
              <a:t>Straight out of the box, we can see the effects of seasonality as we are given quarterly data.  It is a measure of tourists visiting Australia.  The definition: </a:t>
            </a:r>
            <a:r>
              <a:rPr lang="en-US" b="0" i="1" dirty="0">
                <a:solidFill>
                  <a:srgbClr val="374151"/>
                </a:solidFill>
                <a:effectLst/>
                <a:latin typeface="Studio-Feixen-Sans"/>
              </a:rPr>
              <a:t>Quarterly visitor nights spent by international tourists to Australia. 1999-2010. </a:t>
            </a:r>
            <a:r>
              <a:rPr lang="en-US" dirty="0"/>
              <a:t>This definition is a bit confusing, so I dug further.  </a:t>
            </a:r>
          </a:p>
          <a:p>
            <a:pPr marL="342900" indent="-342900" algn="l">
              <a:buFont typeface="Arial" panose="020B0604020202020204" pitchFamily="34" charset="0"/>
              <a:buChar char="•"/>
            </a:pPr>
            <a:r>
              <a:rPr lang="en-US" dirty="0"/>
              <a:t>This would appear to be the number of visits (arrivals) of non-resident persons from other countries without regard to the length or purpose of their stay on a quarterly basis, by quarter.  The data is in thousands.  This is a presumption given my research on Australia’s tourist web site. </a:t>
            </a:r>
            <a:r>
              <a:rPr lang="en-US" dirty="0">
                <a:hlinkClick r:id="rId2"/>
              </a:rPr>
              <a:t>https://www.abs.gov.au/statistics/industry/tourism-and-transport/overseas-arrivals-and-departures-australia</a:t>
            </a:r>
            <a:endParaRPr lang="en-US" dirty="0"/>
          </a:p>
          <a:p>
            <a:pPr marL="342900" indent="-342900" algn="l">
              <a:buFont typeface="Arial" panose="020B0604020202020204" pitchFamily="34" charset="0"/>
              <a:buChar char="•"/>
            </a:pPr>
            <a:r>
              <a:rPr lang="en-US" dirty="0"/>
              <a:t>This would account for the seasonality as well as the growing numbers by year.  This data appears to be much better modeled using the HW function:</a:t>
            </a:r>
          </a:p>
          <a:p>
            <a:pPr marL="800100" lvl="1" indent="-342900">
              <a:buFont typeface="Arial" panose="020B0604020202020204" pitchFamily="34" charset="0"/>
              <a:buChar char="•"/>
            </a:pPr>
            <a:r>
              <a:rPr lang="en-US" dirty="0"/>
              <a:t> 	             </a:t>
            </a:r>
            <a:r>
              <a:rPr lang="en-US" sz="1000" dirty="0"/>
              <a:t>ME            RMSE         MAE        MPE           MAPE      MASE        ACF1           Theil's U</a:t>
            </a:r>
          </a:p>
          <a:p>
            <a:pPr marL="800100" lvl="1" indent="-342900">
              <a:buFont typeface="Arial" panose="020B0604020202020204" pitchFamily="34" charset="0"/>
              <a:buChar char="•"/>
            </a:pPr>
            <a:r>
              <a:rPr lang="en-US" sz="1000" dirty="0"/>
              <a:t>Training set -0.4377946   </a:t>
            </a:r>
            <a:r>
              <a:rPr lang="en-US" sz="1000" dirty="0">
                <a:highlight>
                  <a:srgbClr val="00FF00"/>
                </a:highlight>
              </a:rPr>
              <a:t>2.266717</a:t>
            </a:r>
            <a:r>
              <a:rPr lang="en-US" sz="1000" dirty="0"/>
              <a:t>    </a:t>
            </a:r>
            <a:r>
              <a:rPr lang="en-US" sz="1000" dirty="0">
                <a:highlight>
                  <a:srgbClr val="FFFF00"/>
                </a:highlight>
              </a:rPr>
              <a:t>1.882623</a:t>
            </a:r>
            <a:r>
              <a:rPr lang="en-US" sz="1000" dirty="0"/>
              <a:t>  -1.842903    6.492401   0.6090876    -0.04231276        NA</a:t>
            </a:r>
          </a:p>
          <a:p>
            <a:pPr marL="800100" lvl="1" indent="-342900">
              <a:buFont typeface="Arial" panose="020B0604020202020204" pitchFamily="34" charset="0"/>
              <a:buChar char="•"/>
            </a:pPr>
            <a:r>
              <a:rPr lang="en-US" sz="1000" dirty="0"/>
              <a:t>Test set         -5.0401911  </a:t>
            </a:r>
            <a:r>
              <a:rPr lang="en-US" sz="1000" dirty="0">
                <a:highlight>
                  <a:srgbClr val="00FF00"/>
                </a:highlight>
              </a:rPr>
              <a:t> 6.019319</a:t>
            </a:r>
            <a:r>
              <a:rPr lang="en-US" sz="1000" dirty="0"/>
              <a:t>    </a:t>
            </a:r>
            <a:r>
              <a:rPr lang="en-US" sz="1000" dirty="0">
                <a:highlight>
                  <a:srgbClr val="FFFF00"/>
                </a:highlight>
              </a:rPr>
              <a:t>5.172738</a:t>
            </a:r>
            <a:r>
              <a:rPr lang="en-US" sz="1000" dirty="0"/>
              <a:t>  -14.174410 14.398562 1.6735428     -0.13264014  0.5996539</a:t>
            </a:r>
          </a:p>
          <a:p>
            <a:pPr marL="800100" lvl="1" indent="-342900">
              <a:buFont typeface="Arial" panose="020B0604020202020204" pitchFamily="34" charset="0"/>
              <a:buChar char="•"/>
            </a:pPr>
            <a:r>
              <a:rPr lang="en-US" sz="1000" dirty="0"/>
              <a:t>&gt; accuracy(fit2s,austourists)</a:t>
            </a:r>
          </a:p>
          <a:p>
            <a:pPr marL="800100" lvl="1" indent="-342900">
              <a:buFont typeface="Arial" panose="020B0604020202020204" pitchFamily="34" charset="0"/>
              <a:buChar char="•"/>
            </a:pPr>
            <a:r>
              <a:rPr lang="en-US" sz="1000" dirty="0"/>
              <a:t>                           ME              RMSE        MAE        MPE           MAPE        MASE       ACF1        Theil's U</a:t>
            </a:r>
          </a:p>
          <a:p>
            <a:pPr marL="800100" lvl="1" indent="-342900">
              <a:buFont typeface="Arial" panose="020B0604020202020204" pitchFamily="34" charset="0"/>
              <a:buChar char="•"/>
            </a:pPr>
            <a:r>
              <a:rPr lang="en-US" sz="1000" dirty="0"/>
              <a:t>Training set 0.07223675    </a:t>
            </a:r>
            <a:r>
              <a:rPr lang="en-US" sz="1000" dirty="0">
                <a:highlight>
                  <a:srgbClr val="00FF00"/>
                </a:highlight>
              </a:rPr>
              <a:t>2.180841</a:t>
            </a:r>
            <a:r>
              <a:rPr lang="en-US" sz="1000" dirty="0"/>
              <a:t>   </a:t>
            </a:r>
            <a:r>
              <a:rPr lang="en-US" sz="1000" dirty="0">
                <a:highlight>
                  <a:srgbClr val="FFFF00"/>
                </a:highlight>
              </a:rPr>
              <a:t>1.626375</a:t>
            </a:r>
            <a:r>
              <a:rPr lang="en-US" sz="1000" dirty="0"/>
              <a:t>  -0.1303281  5.531772   0.5261833   0.09930429        NA</a:t>
            </a:r>
          </a:p>
          <a:p>
            <a:pPr marL="800100" lvl="1" indent="-342900">
              <a:buFont typeface="Arial" panose="020B0604020202020204" pitchFamily="34" charset="0"/>
              <a:buChar char="•"/>
            </a:pPr>
            <a:r>
              <a:rPr lang="en-US" sz="1000" dirty="0"/>
              <a:t>Test set     0.88033413        </a:t>
            </a:r>
            <a:r>
              <a:rPr lang="en-US" sz="1000" dirty="0">
                <a:highlight>
                  <a:srgbClr val="00FF00"/>
                </a:highlight>
              </a:rPr>
              <a:t>2.627779</a:t>
            </a:r>
            <a:r>
              <a:rPr lang="en-US" sz="1000" dirty="0"/>
              <a:t>   </a:t>
            </a:r>
            <a:r>
              <a:rPr lang="en-US" sz="1000" dirty="0">
                <a:highlight>
                  <a:srgbClr val="FFFF00"/>
                </a:highlight>
              </a:rPr>
              <a:t>1.933411</a:t>
            </a:r>
            <a:r>
              <a:rPr lang="en-US" sz="1000" dirty="0"/>
              <a:t>  1.3152869    4.865291  0.6255191    0.26125025  0.2670124</a:t>
            </a:r>
          </a:p>
          <a:p>
            <a:pPr marL="342900" indent="-342900" algn="l">
              <a:buFont typeface="Arial" panose="020B0604020202020204" pitchFamily="34" charset="0"/>
              <a:buChar char="•"/>
            </a:pPr>
            <a:r>
              <a:rPr lang="en-US" dirty="0"/>
              <a:t>As the data is in thousands, these errors are also in the thousands.  Again, not as close as we’d like but given the applicability, they could be acceptable.</a:t>
            </a:r>
          </a:p>
        </p:txBody>
      </p:sp>
    </p:spTree>
    <p:extLst>
      <p:ext uri="{BB962C8B-B14F-4D97-AF65-F5344CB8AC3E}">
        <p14:creationId xmlns:p14="http://schemas.microsoft.com/office/powerpoint/2010/main" val="2214103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err="1" smtClean="0">
            <a:solidFill>
              <a:schemeClr val="tx1"/>
            </a:solidFill>
          </a:defRPr>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slides.potx" id="{C14410CA-75A1-4039-B0D2-306BA380D4B5}" vid="{F869618E-08B6-48F2-946D-30C4613A87FB}"/>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Seashore design slides</Template>
  <TotalTime>1130</TotalTime>
  <Words>1467</Words>
  <Application>Microsoft Office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Century Gothic</vt:lpstr>
      <vt:lpstr>Courier New</vt:lpstr>
      <vt:lpstr>Palatino Linotype</vt:lpstr>
      <vt:lpstr>Studio-Feixen-Sans</vt:lpstr>
      <vt:lpstr>Times New Roman</vt:lpstr>
      <vt:lpstr>Seashore design template</vt:lpstr>
      <vt:lpstr>Todd Garner</vt:lpstr>
      <vt:lpstr>Question 1 – Activity 1</vt:lpstr>
      <vt:lpstr>Activity 1 - continued</vt:lpstr>
      <vt:lpstr>fit1 = ses(air, initial = "simple",alpha = .9,h = 10) fit2 = ses(air,initial = "simple",alpha = .8, h = 12) fit3 = ses(air, h = 3)</vt:lpstr>
      <vt:lpstr>Activity Two – holt(function)</vt:lpstr>
      <vt:lpstr>Activity Two - continued</vt:lpstr>
      <vt:lpstr>PowerPoint Presentation</vt:lpstr>
      <vt:lpstr>Activity 3 - Seasonality</vt:lpstr>
      <vt:lpstr>Activity 3 - continued</vt:lpstr>
      <vt:lpstr>Activity 3 - continued</vt:lpstr>
      <vt:lpstr>Activity 3 - continued</vt:lpstr>
      <vt:lpstr>Title and Content Layout with Chart</vt:lpstr>
      <vt:lpstr>Two Content Layout with Table</vt:lpstr>
      <vt:lpstr>Two Content Layout with SmartArt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Todd Garner</dc:title>
  <dc:creator>Todd Garner</dc:creator>
  <cp:lastModifiedBy>Todd Garner</cp:lastModifiedBy>
  <cp:revision>1</cp:revision>
  <dcterms:created xsi:type="dcterms:W3CDTF">2023-03-13T20:59:11Z</dcterms:created>
  <dcterms:modified xsi:type="dcterms:W3CDTF">2023-03-14T15:49:20Z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