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580" r:id="rId2"/>
    <p:sldId id="616" r:id="rId3"/>
    <p:sldId id="257" r:id="rId4"/>
    <p:sldId id="593" r:id="rId5"/>
    <p:sldId id="526"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3130"/>
  </p:normalViewPr>
  <p:slideViewPr>
    <p:cSldViewPr snapToGrid="0" snapToObjects="1">
      <p:cViewPr varScale="1">
        <p:scale>
          <a:sx n="114" d="100"/>
          <a:sy n="114" d="100"/>
        </p:scale>
        <p:origin x="152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289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158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560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744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786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495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756055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599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920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4186488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17011778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458200" cy="900546"/>
          </a:xfrm>
        </p:spPr>
        <p:txBody>
          <a:bodyPr/>
          <a:lstStyle/>
          <a:p>
            <a:r>
              <a:rPr lang="en-US" dirty="0"/>
              <a:t>For Live Session</a:t>
            </a:r>
          </a:p>
        </p:txBody>
      </p:sp>
      <p:sp>
        <p:nvSpPr>
          <p:cNvPr id="4" name="Subtitle 3"/>
          <p:cNvSpPr>
            <a:spLocks noGrp="1"/>
          </p:cNvSpPr>
          <p:nvPr>
            <p:ph type="subTitle" idx="1"/>
          </p:nvPr>
        </p:nvSpPr>
        <p:spPr>
          <a:xfrm>
            <a:off x="381000" y="2895600"/>
            <a:ext cx="8534400" cy="1752600"/>
          </a:xfrm>
        </p:spPr>
        <p:txBody>
          <a:bodyPr/>
          <a:lstStyle/>
          <a:p>
            <a:r>
              <a:rPr lang="en-IN" dirty="0"/>
              <a:t>Unit 4</a:t>
            </a:r>
          </a:p>
        </p:txBody>
      </p:sp>
    </p:spTree>
    <p:extLst>
      <p:ext uri="{BB962C8B-B14F-4D97-AF65-F5344CB8AC3E}">
        <p14:creationId xmlns:p14="http://schemas.microsoft.com/office/powerpoint/2010/main" val="4009624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dirty="0"/>
              <a:t>For Live Session:</a:t>
            </a:r>
          </a:p>
        </p:txBody>
      </p:sp>
      <p:sp>
        <p:nvSpPr>
          <p:cNvPr id="3" name="Content Placeholder 2">
            <a:extLst>
              <a:ext uri="{FF2B5EF4-FFF2-40B4-BE49-F238E27FC236}">
                <a16:creationId xmlns:a16="http://schemas.microsoft.com/office/drawing/2014/main" id="{CEA7867E-4153-AA4C-93D1-0C08567D54E8}"/>
              </a:ext>
            </a:extLst>
          </p:cNvPr>
          <p:cNvSpPr>
            <a:spLocks noGrp="1"/>
          </p:cNvSpPr>
          <p:nvPr>
            <p:ph idx="1"/>
          </p:nvPr>
        </p:nvSpPr>
        <p:spPr/>
        <p:txBody>
          <a:bodyPr/>
          <a:lstStyle/>
          <a:p>
            <a:r>
              <a:rPr lang="en-US" sz="2000" dirty="0"/>
              <a:t>Run the example code in the file Unit 4 Web </a:t>
            </a:r>
            <a:r>
              <a:rPr lang="en-US" sz="2000" dirty="0" err="1"/>
              <a:t>Scraping.R</a:t>
            </a:r>
            <a:r>
              <a:rPr lang="en-US" sz="2000" dirty="0"/>
              <a:t>  This will help tremendously with the web scraping in Part 1.  You will have to learn the grep and </a:t>
            </a:r>
            <a:r>
              <a:rPr lang="en-US" sz="2000" dirty="0" err="1"/>
              <a:t>grepl</a:t>
            </a:r>
            <a:r>
              <a:rPr lang="en-US" sz="2000" dirty="0"/>
              <a:t> functions which I think you will find very useful and we will extend on in the future.   (1 hour)</a:t>
            </a:r>
          </a:p>
        </p:txBody>
      </p:sp>
    </p:spTree>
    <p:extLst>
      <p:ext uri="{BB962C8B-B14F-4D97-AF65-F5344CB8AC3E}">
        <p14:creationId xmlns:p14="http://schemas.microsoft.com/office/powerpoint/2010/main" val="425588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A6AE-7BD4-5A49-A646-89410DFE83F5}"/>
              </a:ext>
            </a:extLst>
          </p:cNvPr>
          <p:cNvSpPr>
            <a:spLocks noGrp="1"/>
          </p:cNvSpPr>
          <p:nvPr>
            <p:ph type="title"/>
          </p:nvPr>
        </p:nvSpPr>
        <p:spPr>
          <a:xfrm>
            <a:off x="-228600" y="122237"/>
            <a:ext cx="9713068" cy="1325563"/>
          </a:xfrm>
        </p:spPr>
        <p:txBody>
          <a:bodyPr/>
          <a:lstStyle/>
          <a:p>
            <a:r>
              <a:rPr lang="en-US" sz="4000" dirty="0"/>
              <a:t>Part 1: Restaurant Data from Baltimore!</a:t>
            </a:r>
          </a:p>
        </p:txBody>
      </p:sp>
      <p:sp>
        <p:nvSpPr>
          <p:cNvPr id="4" name="Rectangle 3">
            <a:extLst>
              <a:ext uri="{FF2B5EF4-FFF2-40B4-BE49-F238E27FC236}">
                <a16:creationId xmlns:a16="http://schemas.microsoft.com/office/drawing/2014/main" id="{9D4B65CE-82BB-2149-8B08-793AAC06BAA2}"/>
              </a:ext>
            </a:extLst>
          </p:cNvPr>
          <p:cNvSpPr/>
          <p:nvPr/>
        </p:nvSpPr>
        <p:spPr>
          <a:xfrm>
            <a:off x="-836343" y="3626315"/>
            <a:ext cx="10192214" cy="304698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You have been hired by a restaurateur to some research on Sushi restaurants in Baltimore.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You have come across data on the web contained in the following XML file.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Data: https://d396qusza40orc.cloudfront.net/getdata%2Fdata%2Frestaurants.xml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Scrape the XML page for name, </a:t>
            </a:r>
            <a:r>
              <a:rPr kumimoji="0" lang="en-US" sz="16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zipcode</a:t>
            </a: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and city council district.  (Use either the XML or </a:t>
            </a:r>
            <a:r>
              <a:rPr kumimoji="0" lang="en-US" sz="16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rvest</a:t>
            </a: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package.)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Make a </a:t>
            </a:r>
            <a:r>
              <a:rPr kumimoji="0" lang="en-US" sz="16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dataframe</a:t>
            </a: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with just those columns.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Are there any Sushi restaurants in Baltimore? (Where the dataset is from.)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If so, can you estimate how many?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Filter the </a:t>
            </a:r>
            <a:r>
              <a:rPr kumimoji="0" lang="en-US" sz="16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dataframe</a:t>
            </a: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for just downtown restaurants (Council District 11).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Are there any Sushi restaurants downtown?  # research the “grep” function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If so, estimate how many “Sushi” restaurants are in Downtown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Make a </a:t>
            </a:r>
            <a:r>
              <a:rPr kumimoji="0" lang="en-US" sz="16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barplot</a:t>
            </a: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of the estimated number of restaurants (Sushi or otherwise) in each council.</a:t>
            </a:r>
          </a:p>
        </p:txBody>
      </p:sp>
      <p:pic>
        <p:nvPicPr>
          <p:cNvPr id="5" name="Picture 4">
            <a:extLst>
              <a:ext uri="{FF2B5EF4-FFF2-40B4-BE49-F238E27FC236}">
                <a16:creationId xmlns:a16="http://schemas.microsoft.com/office/drawing/2014/main" id="{D06EE9A3-C2CB-E745-9980-7850B56FDC73}"/>
              </a:ext>
            </a:extLst>
          </p:cNvPr>
          <p:cNvPicPr>
            <a:picLocks noChangeAspect="1"/>
          </p:cNvPicPr>
          <p:nvPr/>
        </p:nvPicPr>
        <p:blipFill>
          <a:blip r:embed="rId2"/>
          <a:stretch>
            <a:fillRect/>
          </a:stretch>
        </p:blipFill>
        <p:spPr>
          <a:xfrm>
            <a:off x="2463540" y="1558974"/>
            <a:ext cx="3592448" cy="1934395"/>
          </a:xfrm>
          <a:prstGeom prst="rect">
            <a:avLst/>
          </a:prstGeom>
        </p:spPr>
      </p:pic>
      <p:sp>
        <p:nvSpPr>
          <p:cNvPr id="3" name="Rectangle 2">
            <a:extLst>
              <a:ext uri="{FF2B5EF4-FFF2-40B4-BE49-F238E27FC236}">
                <a16:creationId xmlns:a16="http://schemas.microsoft.com/office/drawing/2014/main" id="{D85762B1-4F22-C848-9544-EF252F9B4C2A}"/>
              </a:ext>
            </a:extLst>
          </p:cNvPr>
          <p:cNvSpPr/>
          <p:nvPr/>
        </p:nvSpPr>
        <p:spPr>
          <a:xfrm>
            <a:off x="6274340" y="1613723"/>
            <a:ext cx="2791839" cy="181588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uLnTx/>
                <a:uFillTx/>
                <a:latin typeface="Arial"/>
                <a:ea typeface="+mn-ea"/>
                <a:cs typeface="+mn-cs"/>
              </a:rPr>
              <a:t>Note: one of the methods learned in the last unit will work with the the improper XML code that the URL below yields and the other will create an error.  Use one to get the job done.</a:t>
            </a:r>
          </a:p>
        </p:txBody>
      </p:sp>
      <p:sp>
        <p:nvSpPr>
          <p:cNvPr id="6" name="TextBox 5">
            <a:extLst>
              <a:ext uri="{FF2B5EF4-FFF2-40B4-BE49-F238E27FC236}">
                <a16:creationId xmlns:a16="http://schemas.microsoft.com/office/drawing/2014/main" id="{80E6645F-8B37-CE4E-880A-70457CAB787D}"/>
              </a:ext>
            </a:extLst>
          </p:cNvPr>
          <p:cNvSpPr txBox="1"/>
          <p:nvPr/>
        </p:nvSpPr>
        <p:spPr>
          <a:xfrm>
            <a:off x="398834" y="2247089"/>
            <a:ext cx="1439694" cy="369332"/>
          </a:xfrm>
          <a:prstGeom prst="rect">
            <a:avLst/>
          </a:prstGeom>
          <a:noFill/>
        </p:spPr>
        <p:txBody>
          <a:bodyPr wrap="square" rtlCol="0">
            <a:spAutoFit/>
          </a:bodyPr>
          <a:lstStyle/>
          <a:p>
            <a:r>
              <a:rPr lang="en-US" dirty="0"/>
              <a:t>(2- 4 hours)</a:t>
            </a:r>
          </a:p>
        </p:txBody>
      </p:sp>
    </p:spTree>
    <p:extLst>
      <p:ext uri="{BB962C8B-B14F-4D97-AF65-F5344CB8AC3E}">
        <p14:creationId xmlns:p14="http://schemas.microsoft.com/office/powerpoint/2010/main" val="1941200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0"/>
            <a:ext cx="9144000" cy="1371600"/>
          </a:xfrm>
        </p:spPr>
        <p:txBody>
          <a:bodyPr/>
          <a:lstStyle/>
          <a:p>
            <a:r>
              <a:rPr lang="en-US" dirty="0"/>
              <a:t>For Live Session Part 2: Freestyle!</a:t>
            </a:r>
            <a:br>
              <a:rPr lang="en-US" dirty="0"/>
            </a:br>
            <a:r>
              <a:rPr lang="en-US" sz="500" dirty="0"/>
              <a:t>f</a:t>
            </a:r>
            <a:endParaRPr lang="en-US" dirty="0"/>
          </a:p>
        </p:txBody>
      </p:sp>
      <p:sp>
        <p:nvSpPr>
          <p:cNvPr id="3" name="Content Placeholder 2">
            <a:extLst>
              <a:ext uri="{FF2B5EF4-FFF2-40B4-BE49-F238E27FC236}">
                <a16:creationId xmlns:a16="http://schemas.microsoft.com/office/drawing/2014/main" id="{CEA7867E-4153-AA4C-93D1-0C08567D54E8}"/>
              </a:ext>
            </a:extLst>
          </p:cNvPr>
          <p:cNvSpPr>
            <a:spLocks noGrp="1"/>
          </p:cNvSpPr>
          <p:nvPr>
            <p:ph idx="1"/>
          </p:nvPr>
        </p:nvSpPr>
        <p:spPr>
          <a:xfrm>
            <a:off x="152400" y="1295400"/>
            <a:ext cx="8915400" cy="4525963"/>
          </a:xfrm>
        </p:spPr>
        <p:txBody>
          <a:bodyPr/>
          <a:lstStyle/>
          <a:p>
            <a:r>
              <a:rPr lang="en-US" sz="2000" dirty="0"/>
              <a:t>Install and load one of the packages given in the list for downloading APIs (or another API you have found and are interested in).</a:t>
            </a:r>
          </a:p>
          <a:p>
            <a:r>
              <a:rPr lang="en-US" sz="2000" dirty="0"/>
              <a:t>Download data from that API and create a slide that clearly describes the package and how (the code) to download data from that API.  </a:t>
            </a:r>
          </a:p>
          <a:p>
            <a:r>
              <a:rPr lang="en-US" sz="2000" dirty="0"/>
              <a:t>Clearly describe the data and the columns / variables that are of interest to your presentation. </a:t>
            </a:r>
          </a:p>
          <a:p>
            <a:r>
              <a:rPr lang="en-US" sz="2000" dirty="0"/>
              <a:t>Perform a </a:t>
            </a:r>
            <a:r>
              <a:rPr lang="en-US" sz="2000" b="1" dirty="0"/>
              <a:t>small</a:t>
            </a:r>
            <a:r>
              <a:rPr lang="en-US" sz="2000" dirty="0"/>
              <a:t> EDA with your data.  Use plots and possibly tests, to find 2 interesting characteristics of the data that you accessed through the API.  </a:t>
            </a:r>
          </a:p>
          <a:p>
            <a:r>
              <a:rPr lang="en-US" sz="2000" dirty="0"/>
              <a:t>Create a PPT presentation to show in the live session.</a:t>
            </a:r>
          </a:p>
          <a:p>
            <a:pPr lvl="1"/>
            <a:r>
              <a:rPr lang="en-US" sz="1800" dirty="0"/>
              <a:t>Show part or all of the data and make sure to show the data are tidy. </a:t>
            </a:r>
          </a:p>
          <a:p>
            <a:pPr lvl="1"/>
            <a:r>
              <a:rPr lang="en-US" sz="1800" dirty="0"/>
              <a:t>Include at least 1 plot or chart from </a:t>
            </a:r>
            <a:r>
              <a:rPr lang="en-US" sz="1800" dirty="0" err="1"/>
              <a:t>ggplot</a:t>
            </a:r>
            <a:r>
              <a:rPr lang="en-US" sz="1800" dirty="0"/>
              <a:t>.  </a:t>
            </a:r>
          </a:p>
          <a:p>
            <a:pPr lvl="1"/>
            <a:r>
              <a:rPr lang="en-US" sz="1800" dirty="0"/>
              <a:t>You should have no more than five slides (including the title slide).</a:t>
            </a:r>
          </a:p>
          <a:p>
            <a:pPr lvl="1"/>
            <a:r>
              <a:rPr lang="en-US" sz="1800" dirty="0"/>
              <a:t> Include your code. </a:t>
            </a:r>
          </a:p>
          <a:p>
            <a:pPr lvl="1"/>
            <a:r>
              <a:rPr lang="en-US" sz="1800" dirty="0"/>
              <a:t>Also include a discussion of any obstacles you ran into and went around or over in the process… there will inevitably be one and likely more.  </a:t>
            </a:r>
            <a:r>
              <a:rPr lang="en-US" sz="1800" dirty="0">
                <a:sym typeface="Wingdings" pitchFamily="2" charset="2"/>
              </a:rPr>
              <a:t> </a:t>
            </a:r>
            <a:endParaRPr lang="en-US" sz="1800" dirty="0"/>
          </a:p>
          <a:p>
            <a:pPr marL="0" indent="0">
              <a:buNone/>
            </a:pPr>
            <a:endParaRPr lang="en-US" sz="2000" dirty="0"/>
          </a:p>
        </p:txBody>
      </p:sp>
      <p:sp>
        <p:nvSpPr>
          <p:cNvPr id="4" name="TextBox 3">
            <a:extLst>
              <a:ext uri="{FF2B5EF4-FFF2-40B4-BE49-F238E27FC236}">
                <a16:creationId xmlns:a16="http://schemas.microsoft.com/office/drawing/2014/main" id="{BF4D4AB9-78BA-D145-BEB6-5A4E229D04E7}"/>
              </a:ext>
            </a:extLst>
          </p:cNvPr>
          <p:cNvSpPr txBox="1"/>
          <p:nvPr/>
        </p:nvSpPr>
        <p:spPr>
          <a:xfrm>
            <a:off x="3813241" y="896884"/>
            <a:ext cx="1439694" cy="369332"/>
          </a:xfrm>
          <a:prstGeom prst="rect">
            <a:avLst/>
          </a:prstGeom>
          <a:noFill/>
        </p:spPr>
        <p:txBody>
          <a:bodyPr wrap="square" rtlCol="0">
            <a:spAutoFit/>
          </a:bodyPr>
          <a:lstStyle/>
          <a:p>
            <a:r>
              <a:rPr lang="en-US" dirty="0"/>
              <a:t>(2 - 4 hours)</a:t>
            </a:r>
          </a:p>
        </p:txBody>
      </p:sp>
    </p:spTree>
    <p:extLst>
      <p:ext uri="{BB962C8B-B14F-4D97-AF65-F5344CB8AC3E}">
        <p14:creationId xmlns:p14="http://schemas.microsoft.com/office/powerpoint/2010/main" val="385345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6998207"/>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2U</Template>
  <TotalTime>4188</TotalTime>
  <Words>490</Words>
  <Application>Microsoft Office PowerPoint</Application>
  <PresentationFormat>On-screen Show (4:3)</PresentationFormat>
  <Paragraphs>31</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1_Body Slides</vt:lpstr>
      <vt:lpstr>For Live Session</vt:lpstr>
      <vt:lpstr>For Live Session:</vt:lpstr>
      <vt:lpstr>Part 1: Restaurant Data from Baltimore!</vt:lpstr>
      <vt:lpstr>For Live Session Part 2: Freestyle! f</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Todd Garner</cp:lastModifiedBy>
  <cp:revision>3</cp:revision>
  <dcterms:created xsi:type="dcterms:W3CDTF">2019-09-10T04:59:12Z</dcterms:created>
  <dcterms:modified xsi:type="dcterms:W3CDTF">2023-01-24T18:21:05Z</dcterms:modified>
</cp:coreProperties>
</file>