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7" d="100"/>
          <a:sy n="137" d="100"/>
        </p:scale>
        <p:origin x="144" y="2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Todd_Garner_Week4_Part2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Todd Garner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2023-01-22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912"/>
            <a:ext cx="3008313" cy="25266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FLS Part 2: Freestyle!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1386" y="420621"/>
            <a:ext cx="3008313" cy="4518397"/>
          </a:xfrm>
        </p:spPr>
        <p:txBody>
          <a:bodyPr>
            <a:normAutofit/>
          </a:bodyPr>
          <a:lstStyle/>
          <a:p>
            <a:pPr marL="342900" lvl="0" indent="-342900">
              <a:buAutoNum type="arabicPeriod"/>
            </a:pPr>
            <a:r>
              <a:rPr sz="600" dirty="0"/>
              <a:t>Install and load one of the packages given in the list for downloading APIs (or another API you have found and are interested in).</a:t>
            </a:r>
            <a:r>
              <a:rPr sz="600" dirty="0">
                <a:solidFill>
                  <a:srgbClr val="FF0000"/>
                </a:solidFill>
              </a:rPr>
              <a:t> &gt;&gt;&gt;&gt;&gt;&gt;&gt;&gt;Initially, I used </a:t>
            </a:r>
            <a:r>
              <a:rPr sz="600" dirty="0" err="1">
                <a:solidFill>
                  <a:srgbClr val="FF0000"/>
                </a:solidFill>
              </a:rPr>
              <a:t>Intrinio</a:t>
            </a:r>
            <a:r>
              <a:rPr sz="600" dirty="0">
                <a:solidFill>
                  <a:srgbClr val="FF0000"/>
                </a:solidFill>
              </a:rPr>
              <a:t> but gave up trying to grab extra data. I am using WDI and am pulling GDP data from Namibia, Nepal and Niger.</a:t>
            </a:r>
          </a:p>
          <a:p>
            <a:pPr marL="342900" lvl="0" indent="-342900">
              <a:buAutoNum type="arabicPeriod"/>
            </a:pPr>
            <a:r>
              <a:rPr sz="600" dirty="0"/>
              <a:t>Download data from that API and create a slide that clearly describes the package and how (the code) to download data from that API.</a:t>
            </a:r>
            <a:br>
              <a:rPr sz="600" dirty="0"/>
            </a:br>
            <a:r>
              <a:rPr sz="600" b="1" i="1" dirty="0">
                <a:solidFill>
                  <a:srgbClr val="FF0000"/>
                </a:solidFill>
              </a:rPr>
              <a:t>&gt;&gt;&gt;&gt;&gt;&gt;&gt;&gt;Luckily, R has a function built in that acts as an API with “WDI.” It doesn’t require a key or secret key. I used those when coding in Python and typically put my keys in a .env file which would not translate to GitHub. This is much easier.</a:t>
            </a:r>
          </a:p>
          <a:p>
            <a:pPr marL="342900" lvl="0" indent="-342900">
              <a:buAutoNum type="arabicPeriod"/>
            </a:pPr>
            <a:r>
              <a:rPr sz="600" dirty="0"/>
              <a:t>Clearly describe the data and the columns / variables that are of interest to your presentation. </a:t>
            </a:r>
            <a:r>
              <a:rPr sz="600" b="1" i="1" dirty="0">
                <a:solidFill>
                  <a:srgbClr val="FF0000"/>
                </a:solidFill>
              </a:rPr>
              <a:t>&gt;&gt;&gt;&gt;&gt;&gt;&gt;&gt;I must admit that I’m basically following your example. But, I loaded up various GDP codes and selected one that had three ” . ” in it. There were numerous lists of data and I picked Namibia, Nepal and Niger. This contracted starkly against the data pulled from the US, Canada and Mexico. These are very poor nations.</a:t>
            </a:r>
          </a:p>
          <a:p>
            <a:pPr marL="342900" lvl="0" indent="-342900">
              <a:buAutoNum type="arabicPeriod"/>
            </a:pPr>
            <a:r>
              <a:rPr sz="600" dirty="0"/>
              <a:t>Perform a small EDA with your data. Use plots and possibly tests, to find 2 interesting characteristics of the data that you accessed through the API.</a:t>
            </a:r>
            <a:br>
              <a:rPr sz="600" dirty="0"/>
            </a:br>
            <a:r>
              <a:rPr sz="600" b="1" i="1" dirty="0">
                <a:solidFill>
                  <a:srgbClr val="FF0000"/>
                </a:solidFill>
              </a:rPr>
              <a:t>&gt;&gt;&gt;&gt;&gt;&gt;Mainly I varied the time period over which the GDP was measured. 1960-1980 was not that exciting, but the really interesting one was 2000 - 2012 where Namibia’s GDP grew at almost 33% over 12 years. That’s very impressive growth. Nepal and Niger tracked similarly and only moved a fraction of the amount that Namibia did.</a:t>
            </a:r>
          </a:p>
          <a:p>
            <a:pPr marL="342900" lvl="0" indent="-342900">
              <a:buAutoNum type="arabicPeriod"/>
            </a:pPr>
            <a:r>
              <a:rPr sz="600" dirty="0"/>
              <a:t>Create a PPT presentation to show in the live session.</a:t>
            </a:r>
          </a:p>
          <a:p>
            <a:pPr marL="685800" lvl="1" indent="-342900">
              <a:buAutoNum type="alphaLcPeriod"/>
            </a:pPr>
            <a:r>
              <a:rPr sz="600" dirty="0"/>
              <a:t>Show part or all of the data and make sure to show the data are tidy.</a:t>
            </a:r>
          </a:p>
          <a:p>
            <a:pPr marL="685800" lvl="1" indent="-342900">
              <a:buAutoNum type="alphaLcPeriod"/>
            </a:pPr>
            <a:r>
              <a:rPr sz="600" dirty="0"/>
              <a:t>Include at least 1 plot or chart from </a:t>
            </a:r>
            <a:r>
              <a:rPr sz="600" dirty="0" err="1"/>
              <a:t>ggplot</a:t>
            </a:r>
            <a:r>
              <a:rPr sz="600" dirty="0"/>
              <a:t>.</a:t>
            </a:r>
            <a:br>
              <a:rPr sz="600" dirty="0"/>
            </a:br>
            <a:endParaRPr sz="600" dirty="0"/>
          </a:p>
          <a:p>
            <a:pPr marL="685800" lvl="1" indent="-342900">
              <a:buAutoNum type="alphaLcPeriod"/>
            </a:pPr>
            <a:r>
              <a:rPr sz="600" dirty="0"/>
              <a:t>You should have no more than five slides (including the title slide).</a:t>
            </a:r>
          </a:p>
          <a:p>
            <a:pPr marL="685800" lvl="1" indent="-342900">
              <a:buAutoNum type="alphaLcPeriod"/>
            </a:pPr>
            <a:r>
              <a:rPr sz="600" dirty="0"/>
              <a:t>Include your code.</a:t>
            </a:r>
          </a:p>
          <a:p>
            <a:pPr marL="685800" lvl="1" indent="-342900">
              <a:buAutoNum type="alphaLcPeriod"/>
            </a:pPr>
            <a:r>
              <a:rPr sz="600" dirty="0"/>
              <a:t>Also include a discussion of any obstacles you ran into and went around or over in the process… there will inevitably be one and likely more.</a:t>
            </a:r>
            <a:br>
              <a:rPr sz="600" dirty="0"/>
            </a:br>
            <a:r>
              <a:rPr sz="600" b="1" i="1" dirty="0">
                <a:solidFill>
                  <a:srgbClr val="FF0000"/>
                </a:solidFill>
              </a:rPr>
              <a:t>&gt;&gt;&gt;&gt;&gt;&gt;&gt;&gt;I could not get the code to print to PPT. I spent an </a:t>
            </a:r>
            <a:r>
              <a:rPr sz="600" b="1" i="1" dirty="0" err="1">
                <a:solidFill>
                  <a:srgbClr val="FF0000"/>
                </a:solidFill>
              </a:rPr>
              <a:t>indordinate</a:t>
            </a:r>
            <a:r>
              <a:rPr sz="600" b="1" i="1" dirty="0">
                <a:solidFill>
                  <a:srgbClr val="FF0000"/>
                </a:solidFill>
              </a:rPr>
              <a:t> amount of time wrestling with this. I consulted posit.com which solved my issue. Other issues were the API not working on </a:t>
            </a:r>
            <a:r>
              <a:rPr sz="600" b="1" i="1" dirty="0" err="1">
                <a:solidFill>
                  <a:srgbClr val="FF0000"/>
                </a:solidFill>
              </a:rPr>
              <a:t>Intrinio</a:t>
            </a:r>
            <a:r>
              <a:rPr sz="600" b="1" i="1" dirty="0">
                <a:solidFill>
                  <a:srgbClr val="FF0000"/>
                </a:solidFill>
              </a:rPr>
              <a:t>. I was able to run the code chunks provided but when I went after additional data sets, it completely failed. I did spend a considerable amount of time on that. I used to be able to pull data in from Alpaca but that was in Python, which I suppose I could have done, but that seems outside of the goal set out at the start. I finally punted and used the similar data set from WDI. Admittedly, this is not my finest work, by far! I found that I spun my wheels significantly. But, I did learn quite a bit.</a:t>
            </a:r>
          </a:p>
          <a:p>
            <a:pPr lvl="0" indent="0">
              <a:buNone/>
            </a:pPr>
            <a:br>
              <a:rPr sz="400" dirty="0"/>
            </a:br>
            <a:endParaRPr sz="400" dirty="0">
              <a:latin typeface="Courier"/>
            </a:endParaRPr>
          </a:p>
        </p:txBody>
      </p:sp>
      <p:pic>
        <p:nvPicPr>
          <p:cNvPr id="3" name="Picture 1" descr="Week_4_FLS_Part2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0D24-F751-0B3C-DDC7-946EB9FE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204788"/>
            <a:ext cx="8505316" cy="4389835"/>
          </a:xfrm>
        </p:spPr>
        <p:txBody>
          <a:bodyPr>
            <a:normAutofit fontScale="85000" lnSpcReduction="20000"/>
          </a:bodyPr>
          <a:lstStyle/>
          <a:p>
            <a:pPr lvl="0" indent="0">
              <a:buNone/>
            </a:pPr>
            <a:br>
              <a:rPr lang="en-US" sz="800" dirty="0"/>
            </a:br>
            <a:r>
              <a:rPr lang="en-US" sz="800" i="1" dirty="0">
                <a:solidFill>
                  <a:srgbClr val="60A0B0"/>
                </a:solidFill>
                <a:latin typeface="Courier"/>
              </a:rPr>
              <a:t>#Goal 1: Create a bar chart of topics relating to </a:t>
            </a:r>
            <a:r>
              <a:rPr lang="en-US" sz="800" i="1" dirty="0" err="1">
                <a:solidFill>
                  <a:srgbClr val="60A0B0"/>
                </a:solidFill>
                <a:latin typeface="Courier"/>
              </a:rPr>
              <a:t>gdp</a:t>
            </a:r>
            <a:r>
              <a:rPr lang="en-US" sz="800" i="1" dirty="0">
                <a:solidFill>
                  <a:srgbClr val="60A0B0"/>
                </a:solidFill>
                <a:latin typeface="Courier"/>
              </a:rPr>
              <a:t>.</a:t>
            </a:r>
            <a:br>
              <a:rPr lang="en-US" sz="800" dirty="0"/>
            </a:br>
            <a:r>
              <a:rPr lang="en-US" sz="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lang="en-US" sz="800" dirty="0">
                <a:latin typeface="Courier"/>
              </a:rPr>
              <a:t>(WDI)</a:t>
            </a:r>
            <a:br>
              <a:rPr lang="en-US" sz="800" dirty="0"/>
            </a:br>
            <a:r>
              <a:rPr lang="en-US" sz="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lang="en-US" sz="800" dirty="0">
                <a:latin typeface="Courier"/>
              </a:rPr>
              <a:t>(</a:t>
            </a:r>
            <a:r>
              <a:rPr lang="en-US" sz="800" dirty="0" err="1">
                <a:latin typeface="Courier"/>
              </a:rPr>
              <a:t>tidyr</a:t>
            </a:r>
            <a:r>
              <a:rPr lang="en-US" sz="800" dirty="0">
                <a:latin typeface="Courier"/>
              </a:rPr>
              <a:t>)</a:t>
            </a:r>
            <a:br>
              <a:rPr lang="en-US" sz="800" dirty="0"/>
            </a:br>
            <a:r>
              <a:rPr lang="en-US" sz="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lang="en-US" sz="800" dirty="0">
                <a:latin typeface="Courier"/>
              </a:rPr>
              <a:t>(</a:t>
            </a:r>
            <a:r>
              <a:rPr lang="en-US" sz="800" dirty="0" err="1">
                <a:latin typeface="Courier"/>
              </a:rPr>
              <a:t>tidyverse</a:t>
            </a:r>
            <a:r>
              <a:rPr lang="en-US" sz="8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sz="800" dirty="0">
                <a:latin typeface="Courier"/>
              </a:rPr>
              <a:t>## ── Attaching packages ─────────────────────────────────────── </a:t>
            </a:r>
            <a:r>
              <a:rPr lang="en-US" sz="800" dirty="0" err="1">
                <a:latin typeface="Courier"/>
              </a:rPr>
              <a:t>tidyverse</a:t>
            </a:r>
            <a:r>
              <a:rPr lang="en-US" sz="800" dirty="0">
                <a:latin typeface="Courier"/>
              </a:rPr>
              <a:t> 1.3.2 ──
## ✔ ggplot2 3.4.0      ✔ </a:t>
            </a:r>
            <a:r>
              <a:rPr lang="en-US" sz="800" dirty="0" err="1">
                <a:latin typeface="Courier"/>
              </a:rPr>
              <a:t>dplyr</a:t>
            </a:r>
            <a:r>
              <a:rPr lang="en-US" sz="800" dirty="0">
                <a:latin typeface="Courier"/>
              </a:rPr>
              <a:t>   1.0.10
## ✔ </a:t>
            </a:r>
            <a:r>
              <a:rPr lang="en-US" sz="800" dirty="0" err="1">
                <a:latin typeface="Courier"/>
              </a:rPr>
              <a:t>tibble</a:t>
            </a:r>
            <a:r>
              <a:rPr lang="en-US" sz="800" dirty="0">
                <a:latin typeface="Courier"/>
              </a:rPr>
              <a:t>  3.1.8      ✔ </a:t>
            </a:r>
            <a:r>
              <a:rPr lang="en-US" sz="800" dirty="0" err="1">
                <a:latin typeface="Courier"/>
              </a:rPr>
              <a:t>stringr</a:t>
            </a:r>
            <a:r>
              <a:rPr lang="en-US" sz="800" dirty="0">
                <a:latin typeface="Courier"/>
              </a:rPr>
              <a:t> 1.5.0 
## ✔ </a:t>
            </a:r>
            <a:r>
              <a:rPr lang="en-US" sz="800" dirty="0" err="1">
                <a:latin typeface="Courier"/>
              </a:rPr>
              <a:t>readr</a:t>
            </a:r>
            <a:r>
              <a:rPr lang="en-US" sz="800" dirty="0">
                <a:latin typeface="Courier"/>
              </a:rPr>
              <a:t>   2.1.3      ✔ </a:t>
            </a:r>
            <a:r>
              <a:rPr lang="en-US" sz="800" dirty="0" err="1">
                <a:latin typeface="Courier"/>
              </a:rPr>
              <a:t>forcats</a:t>
            </a:r>
            <a:r>
              <a:rPr lang="en-US" sz="800" dirty="0">
                <a:latin typeface="Courier"/>
              </a:rPr>
              <a:t> 0.5.2 
## ✔ </a:t>
            </a:r>
            <a:r>
              <a:rPr lang="en-US" sz="800" dirty="0" err="1">
                <a:latin typeface="Courier"/>
              </a:rPr>
              <a:t>purrr</a:t>
            </a:r>
            <a:r>
              <a:rPr lang="en-US" sz="800" dirty="0">
                <a:latin typeface="Courier"/>
              </a:rPr>
              <a:t>   1.0.0      
## ── Conflicts ────────────────────────────────────────── </a:t>
            </a:r>
            <a:r>
              <a:rPr lang="en-US" sz="800" dirty="0" err="1">
                <a:latin typeface="Courier"/>
              </a:rPr>
              <a:t>tidyverse_conflicts</a:t>
            </a:r>
            <a:r>
              <a:rPr lang="en-US" sz="800" dirty="0">
                <a:latin typeface="Courier"/>
              </a:rPr>
              <a:t>() ──
## ✖ </a:t>
            </a:r>
            <a:r>
              <a:rPr lang="en-US" sz="800" dirty="0" err="1">
                <a:latin typeface="Courier"/>
              </a:rPr>
              <a:t>dplyr</a:t>
            </a:r>
            <a:r>
              <a:rPr lang="en-US" sz="800" dirty="0">
                <a:latin typeface="Courier"/>
              </a:rPr>
              <a:t>::filter() masks stats::filter()
## ✖ </a:t>
            </a:r>
            <a:r>
              <a:rPr lang="en-US" sz="800" dirty="0" err="1">
                <a:latin typeface="Courier"/>
              </a:rPr>
              <a:t>dplyr</a:t>
            </a:r>
            <a:r>
              <a:rPr lang="en-US" sz="800" dirty="0">
                <a:latin typeface="Courier"/>
              </a:rPr>
              <a:t>::lag()    masks stats::lag()</a:t>
            </a:r>
          </a:p>
          <a:p>
            <a:pPr lvl="0" indent="0">
              <a:buNone/>
            </a:pPr>
            <a:r>
              <a:rPr lang="en-US" sz="800" i="1" dirty="0">
                <a:solidFill>
                  <a:srgbClr val="60A0B0"/>
                </a:solidFill>
                <a:latin typeface="Courier"/>
              </a:rPr>
              <a:t>#search for reports with "</a:t>
            </a:r>
            <a:r>
              <a:rPr lang="en-US" sz="800" i="1" dirty="0" err="1">
                <a:solidFill>
                  <a:srgbClr val="60A0B0"/>
                </a:solidFill>
                <a:latin typeface="Courier"/>
              </a:rPr>
              <a:t>gdp</a:t>
            </a:r>
            <a:r>
              <a:rPr lang="en-US" sz="800" i="1" dirty="0">
                <a:solidFill>
                  <a:srgbClr val="60A0B0"/>
                </a:solidFill>
                <a:latin typeface="Courier"/>
              </a:rPr>
              <a:t>" in the description</a:t>
            </a:r>
            <a:br>
              <a:rPr lang="en-US" sz="800" dirty="0"/>
            </a:br>
            <a:r>
              <a:rPr lang="en-US" sz="800" dirty="0">
                <a:latin typeface="Courier"/>
              </a:rPr>
              <a:t>results </a:t>
            </a:r>
            <a:r>
              <a:rPr lang="en-US" sz="800" dirty="0">
                <a:solidFill>
                  <a:srgbClr val="007020"/>
                </a:solidFill>
                <a:latin typeface="Courier"/>
              </a:rPr>
              <a:t>=</a:t>
            </a:r>
            <a:r>
              <a:rPr lang="en-US" sz="800" dirty="0">
                <a:latin typeface="Courier"/>
              </a:rPr>
              <a:t> </a:t>
            </a:r>
            <a:r>
              <a:rPr lang="en-US" sz="800" dirty="0" err="1">
                <a:solidFill>
                  <a:srgbClr val="06287E"/>
                </a:solidFill>
                <a:latin typeface="Courier"/>
              </a:rPr>
              <a:t>as.data.frame</a:t>
            </a:r>
            <a:r>
              <a:rPr lang="en-US" sz="800" dirty="0">
                <a:latin typeface="Courier"/>
              </a:rPr>
              <a:t>(</a:t>
            </a:r>
            <a:r>
              <a:rPr lang="en-US" sz="800" dirty="0" err="1">
                <a:solidFill>
                  <a:srgbClr val="06287E"/>
                </a:solidFill>
                <a:latin typeface="Courier"/>
              </a:rPr>
              <a:t>WDIsearch</a:t>
            </a:r>
            <a:r>
              <a:rPr lang="en-US" sz="800" dirty="0">
                <a:latin typeface="Courier"/>
              </a:rPr>
              <a:t>(</a:t>
            </a:r>
            <a:r>
              <a:rPr lang="en-US" sz="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800" dirty="0" err="1">
                <a:solidFill>
                  <a:srgbClr val="4070A0"/>
                </a:solidFill>
                <a:latin typeface="Courier"/>
              </a:rPr>
              <a:t>gdp</a:t>
            </a:r>
            <a:r>
              <a:rPr lang="en-US" sz="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800" dirty="0">
                <a:latin typeface="Courier"/>
              </a:rPr>
              <a:t>))</a:t>
            </a:r>
            <a:br>
              <a:rPr lang="en-US" sz="800" dirty="0"/>
            </a:br>
            <a:br>
              <a:rPr lang="en-US" sz="800" dirty="0"/>
            </a:br>
            <a:r>
              <a:rPr lang="en-US" sz="800" i="1" dirty="0">
                <a:solidFill>
                  <a:srgbClr val="60A0B0"/>
                </a:solidFill>
                <a:latin typeface="Courier"/>
              </a:rPr>
              <a:t>#This line will filter the data frame to leave only those with 4 pieces in the indicator.</a:t>
            </a:r>
            <a:br>
              <a:rPr lang="en-US" sz="800" dirty="0"/>
            </a:br>
            <a:r>
              <a:rPr lang="en-US" sz="800" dirty="0" err="1">
                <a:latin typeface="Courier"/>
              </a:rPr>
              <a:t>resultsGoodIndicator</a:t>
            </a:r>
            <a:r>
              <a:rPr lang="en-US" sz="800" dirty="0">
                <a:latin typeface="Courier"/>
              </a:rPr>
              <a:t> </a:t>
            </a:r>
            <a:r>
              <a:rPr lang="en-US" sz="800" dirty="0">
                <a:solidFill>
                  <a:srgbClr val="007020"/>
                </a:solidFill>
                <a:latin typeface="Courier"/>
              </a:rPr>
              <a:t>=</a:t>
            </a:r>
            <a:r>
              <a:rPr lang="en-US" sz="800" dirty="0">
                <a:latin typeface="Courier"/>
              </a:rPr>
              <a:t> results </a:t>
            </a:r>
            <a:r>
              <a:rPr lang="en-US" sz="800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sz="800" dirty="0">
                <a:latin typeface="Courier"/>
              </a:rPr>
              <a:t> </a:t>
            </a:r>
            <a:r>
              <a:rPr lang="en-US" sz="800" dirty="0">
                <a:solidFill>
                  <a:srgbClr val="06287E"/>
                </a:solidFill>
                <a:latin typeface="Courier"/>
              </a:rPr>
              <a:t>filter</a:t>
            </a:r>
            <a:r>
              <a:rPr lang="en-US" sz="800" dirty="0">
                <a:latin typeface="Courier"/>
              </a:rPr>
              <a:t>(</a:t>
            </a:r>
            <a:r>
              <a:rPr lang="en-US" sz="800" dirty="0" err="1">
                <a:solidFill>
                  <a:srgbClr val="06287E"/>
                </a:solidFill>
                <a:latin typeface="Courier"/>
              </a:rPr>
              <a:t>str_count</a:t>
            </a:r>
            <a:r>
              <a:rPr lang="en-US" sz="800" dirty="0">
                <a:latin typeface="Courier"/>
              </a:rPr>
              <a:t>(indicator,</a:t>
            </a:r>
            <a:r>
              <a:rPr lang="en-US" sz="800" dirty="0">
                <a:solidFill>
                  <a:srgbClr val="4070A0"/>
                </a:solidFill>
                <a:latin typeface="Courier"/>
              </a:rPr>
              <a:t>"\\."</a:t>
            </a:r>
            <a:r>
              <a:rPr lang="en-US" sz="800" dirty="0">
                <a:latin typeface="Courier"/>
              </a:rPr>
              <a:t>)</a:t>
            </a:r>
            <a:r>
              <a:rPr lang="en-US" sz="800" dirty="0">
                <a:solidFill>
                  <a:srgbClr val="4070A0"/>
                </a:solidFill>
                <a:latin typeface="Courier"/>
              </a:rPr>
              <a:t>==</a:t>
            </a:r>
            <a:r>
              <a:rPr lang="en-US" sz="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sz="800" dirty="0">
                <a:latin typeface="Courier"/>
              </a:rPr>
              <a:t>)</a:t>
            </a:r>
            <a:br>
              <a:rPr lang="en-US" sz="800" dirty="0"/>
            </a:br>
            <a:br>
              <a:rPr lang="en-US" sz="800" dirty="0"/>
            </a:br>
            <a:r>
              <a:rPr lang="en-US" sz="800" i="1" dirty="0">
                <a:solidFill>
                  <a:srgbClr val="60A0B0"/>
                </a:solidFill>
                <a:latin typeface="Courier"/>
              </a:rPr>
              <a:t>#Check out the new data frame with only 4 piece indicators.  This function worked and I deleted the calling of the variable to save space in the PPT. </a:t>
            </a: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r>
              <a:rPr lang="en-US" sz="800" i="1" dirty="0">
                <a:solidFill>
                  <a:srgbClr val="60A0B0"/>
                </a:solidFill>
                <a:latin typeface="Courier"/>
              </a:rPr>
              <a:t># Break the indicator code up into 4 distinct columns. </a:t>
            </a:r>
            <a:br>
              <a:rPr lang="en-US" sz="800" dirty="0"/>
            </a:br>
            <a:r>
              <a:rPr lang="en-US" sz="800" dirty="0" err="1">
                <a:latin typeface="Courier"/>
              </a:rPr>
              <a:t>resultsGoodIndicator</a:t>
            </a:r>
            <a:r>
              <a:rPr lang="en-US" sz="800" dirty="0">
                <a:latin typeface="Courier"/>
              </a:rPr>
              <a:t> </a:t>
            </a:r>
            <a:r>
              <a:rPr lang="en-US" sz="800" dirty="0">
                <a:solidFill>
                  <a:srgbClr val="007020"/>
                </a:solidFill>
                <a:latin typeface="Courier"/>
              </a:rPr>
              <a:t>=</a:t>
            </a:r>
            <a:r>
              <a:rPr lang="en-US" sz="800" dirty="0">
                <a:latin typeface="Courier"/>
              </a:rPr>
              <a:t> </a:t>
            </a:r>
            <a:r>
              <a:rPr lang="en-US" sz="800" dirty="0" err="1">
                <a:solidFill>
                  <a:srgbClr val="06287E"/>
                </a:solidFill>
                <a:latin typeface="Courier"/>
              </a:rPr>
              <a:t>as.data.frame</a:t>
            </a:r>
            <a:r>
              <a:rPr lang="en-US" sz="800" dirty="0">
                <a:latin typeface="Courier"/>
              </a:rPr>
              <a:t>(</a:t>
            </a:r>
            <a:r>
              <a:rPr lang="en-US" sz="800" dirty="0" err="1">
                <a:latin typeface="Courier"/>
              </a:rPr>
              <a:t>resultsGoodIndicator</a:t>
            </a:r>
            <a:r>
              <a:rPr lang="en-US" sz="800" dirty="0">
                <a:latin typeface="Courier"/>
              </a:rPr>
              <a:t>) </a:t>
            </a:r>
            <a:r>
              <a:rPr lang="en-US" sz="800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sz="800" dirty="0">
                <a:latin typeface="Courier"/>
              </a:rPr>
              <a:t> </a:t>
            </a:r>
            <a:r>
              <a:rPr lang="en-US" sz="800" dirty="0">
                <a:solidFill>
                  <a:srgbClr val="06287E"/>
                </a:solidFill>
                <a:latin typeface="Courier"/>
              </a:rPr>
              <a:t>separate</a:t>
            </a:r>
            <a:r>
              <a:rPr lang="en-US" sz="800" dirty="0">
                <a:latin typeface="Courier"/>
              </a:rPr>
              <a:t>(</a:t>
            </a:r>
            <a:r>
              <a:rPr lang="en-US" sz="800" dirty="0" err="1">
                <a:latin typeface="Courier"/>
              </a:rPr>
              <a:t>indicator,</a:t>
            </a:r>
            <a:r>
              <a:rPr lang="en-US" sz="800" dirty="0" err="1">
                <a:solidFill>
                  <a:srgbClr val="06287E"/>
                </a:solidFill>
                <a:latin typeface="Courier"/>
              </a:rPr>
              <a:t>c</a:t>
            </a:r>
            <a:r>
              <a:rPr lang="en-US" sz="800" dirty="0">
                <a:latin typeface="Courier"/>
              </a:rPr>
              <a:t>(</a:t>
            </a:r>
            <a:r>
              <a:rPr lang="en-US" sz="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800" dirty="0" err="1">
                <a:solidFill>
                  <a:srgbClr val="4070A0"/>
                </a:solidFill>
                <a:latin typeface="Courier"/>
              </a:rPr>
              <a:t>topic"</a:t>
            </a:r>
            <a:r>
              <a:rPr lang="en-US" sz="800" dirty="0" err="1">
                <a:latin typeface="Courier"/>
              </a:rPr>
              <a:t>,</a:t>
            </a:r>
            <a:r>
              <a:rPr lang="en-US" sz="800" dirty="0" err="1">
                <a:solidFill>
                  <a:srgbClr val="4070A0"/>
                </a:solidFill>
                <a:latin typeface="Courier"/>
              </a:rPr>
              <a:t>"general"</a:t>
            </a:r>
            <a:r>
              <a:rPr lang="en-US" sz="800" dirty="0" err="1">
                <a:latin typeface="Courier"/>
              </a:rPr>
              <a:t>,</a:t>
            </a:r>
            <a:r>
              <a:rPr lang="en-US" sz="800" dirty="0" err="1">
                <a:solidFill>
                  <a:srgbClr val="4070A0"/>
                </a:solidFill>
                <a:latin typeface="Courier"/>
              </a:rPr>
              <a:t>"specific"</a:t>
            </a:r>
            <a:r>
              <a:rPr lang="en-US" sz="800" dirty="0" err="1">
                <a:latin typeface="Courier"/>
              </a:rPr>
              <a:t>,</a:t>
            </a:r>
            <a:r>
              <a:rPr lang="en-US" sz="800" dirty="0" err="1">
                <a:solidFill>
                  <a:srgbClr val="4070A0"/>
                </a:solidFill>
                <a:latin typeface="Courier"/>
              </a:rPr>
              <a:t>"extension</a:t>
            </a:r>
            <a:r>
              <a:rPr lang="en-US" sz="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800" dirty="0">
                <a:latin typeface="Courier"/>
              </a:rPr>
              <a:t>))</a:t>
            </a:r>
            <a:br>
              <a:rPr lang="en-US" sz="800" dirty="0"/>
            </a:br>
            <a:r>
              <a:rPr lang="en-US" sz="800" dirty="0">
                <a:solidFill>
                  <a:srgbClr val="06287E"/>
                </a:solidFill>
                <a:latin typeface="Courier"/>
              </a:rPr>
              <a:t>head</a:t>
            </a:r>
            <a:r>
              <a:rPr lang="en-US" sz="800" dirty="0">
                <a:latin typeface="Courier"/>
              </a:rPr>
              <a:t>(</a:t>
            </a:r>
            <a:r>
              <a:rPr lang="en-US" sz="800" dirty="0" err="1">
                <a:latin typeface="Courier"/>
              </a:rPr>
              <a:t>resultsGoodIndicator</a:t>
            </a:r>
            <a:r>
              <a:rPr lang="en-US" sz="8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sz="800" dirty="0">
                <a:latin typeface="Courier"/>
              </a:rPr>
              <a:t>##   topic general specific extension
## 1    BM     GSR     MRCH        ZS
## 2    BN     CAB     XOTR        ZS
## 3    BN     CUR     GDPM        ZS
## 4    BX     GSR     MRCH        ZS
## 5    CC    ENTX      ENE        ZS
## 6    CC     GHG     MEMG        EI
##                                                                                        name
## 1                                          Merchandise imports (BOP): percentage of GDP (%)
## 2                                        </a:t>
            </a:r>
            <a:r>
              <a:rPr lang="en-US" sz="800" dirty="0" err="1">
                <a:latin typeface="Courier"/>
              </a:rPr>
              <a:t>Curr</a:t>
            </a:r>
            <a:r>
              <a:rPr lang="en-US" sz="800" dirty="0">
                <a:latin typeface="Courier"/>
              </a:rPr>
              <a:t>. acc. bal. before official transf. (% of GDP)
## 3                  Current account balance excluding net official capital grants (% of GDP)
## 4                                          Merchandise exports (BOP): percentage of GDP (%)
## 5                                                       Total energy tax revenue (% of GDP)
## 6 Macro drivers of GHG emissions growth in the period 2012-2018 - Emission Intensity of GDP</a:t>
            </a:r>
          </a:p>
          <a:p>
            <a:pPr lvl="0" indent="0">
              <a:buNone/>
            </a:pPr>
            <a:r>
              <a:rPr lang="en-US" sz="800" i="1" dirty="0">
                <a:solidFill>
                  <a:srgbClr val="60A0B0"/>
                </a:solidFill>
                <a:latin typeface="Courier"/>
              </a:rPr>
              <a:t>#compare the expenditure (NE) and the income (NY)</a:t>
            </a:r>
            <a:br>
              <a:rPr lang="en-US" sz="800" dirty="0"/>
            </a:br>
            <a:r>
              <a:rPr lang="en-US" sz="800" dirty="0" err="1">
                <a:latin typeface="Courier"/>
              </a:rPr>
              <a:t>resultsGoodIndicator</a:t>
            </a:r>
            <a:r>
              <a:rPr lang="en-US" sz="800" dirty="0">
                <a:latin typeface="Courier"/>
              </a:rPr>
              <a:t> </a:t>
            </a:r>
            <a:r>
              <a:rPr lang="en-US" sz="800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sz="800" dirty="0">
                <a:latin typeface="Courier"/>
              </a:rPr>
              <a:t> </a:t>
            </a:r>
            <a:r>
              <a:rPr lang="en-US" sz="800"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lang="en-US" sz="800" dirty="0">
                <a:latin typeface="Courier"/>
              </a:rPr>
              <a:t>(</a:t>
            </a:r>
            <a:r>
              <a:rPr lang="en-US" sz="8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sz="800" dirty="0">
                <a:latin typeface="Courier"/>
              </a:rPr>
              <a:t>(</a:t>
            </a:r>
            <a:r>
              <a:rPr lang="en-US" sz="800" dirty="0">
                <a:solidFill>
                  <a:srgbClr val="7D9029"/>
                </a:solidFill>
                <a:latin typeface="Courier"/>
              </a:rPr>
              <a:t>x =</a:t>
            </a:r>
            <a:r>
              <a:rPr lang="en-US" sz="800" dirty="0">
                <a:latin typeface="Courier"/>
              </a:rPr>
              <a:t> topic, </a:t>
            </a:r>
            <a:r>
              <a:rPr lang="en-US" sz="800" dirty="0">
                <a:solidFill>
                  <a:srgbClr val="7D9029"/>
                </a:solidFill>
                <a:latin typeface="Courier"/>
              </a:rPr>
              <a:t>fill =</a:t>
            </a:r>
            <a:r>
              <a:rPr lang="en-US" sz="800" dirty="0">
                <a:latin typeface="Courier"/>
              </a:rPr>
              <a:t> extension)) </a:t>
            </a:r>
            <a:r>
              <a:rPr lang="en-US" sz="8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sz="800" dirty="0">
                <a:latin typeface="Courier"/>
              </a:rPr>
              <a:t> </a:t>
            </a:r>
            <a:r>
              <a:rPr lang="en-US" sz="800" dirty="0" err="1">
                <a:solidFill>
                  <a:srgbClr val="06287E"/>
                </a:solidFill>
                <a:latin typeface="Courier"/>
              </a:rPr>
              <a:t>geom_bar</a:t>
            </a:r>
            <a:r>
              <a:rPr lang="en-US" sz="800" dirty="0">
                <a:latin typeface="Courier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900" y="203200"/>
            <a:ext cx="3008313" cy="3518297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#Goal 2: Plot GDP (NY and GDP) per capita (PCAP) of Namibia, Nepal and Niger in constant US dollars (KD)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dat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WDI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indicator=</a:t>
            </a:r>
            <a:r>
              <a:rPr dirty="0">
                <a:solidFill>
                  <a:srgbClr val="4070A0"/>
                </a:solidFill>
                <a:latin typeface="Courier"/>
              </a:rPr>
              <a:t>'NY.GDP.PCAP.KD'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country=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'NE'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'NP'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'NA'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7D9029"/>
                </a:solidFill>
                <a:latin typeface="Courier"/>
              </a:rPr>
              <a:t>start=</a:t>
            </a:r>
            <a:r>
              <a:rPr dirty="0">
                <a:solidFill>
                  <a:srgbClr val="40A070"/>
                </a:solidFill>
                <a:latin typeface="Courier"/>
              </a:rPr>
              <a:t>2000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end=</a:t>
            </a:r>
            <a:r>
              <a:rPr dirty="0">
                <a:solidFill>
                  <a:srgbClr val="40A070"/>
                </a:solidFill>
                <a:latin typeface="Courier"/>
              </a:rPr>
              <a:t>2012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new_df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subset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dat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select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(iso2c, iso3c))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#I used the str(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dat</a:t>
            </a:r>
            <a:r>
              <a:rPr i="1" dirty="0">
                <a:solidFill>
                  <a:srgbClr val="60A0B0"/>
                </a:solidFill>
                <a:latin typeface="Courier"/>
              </a:rPr>
              <a:t>) function to illuminate what the character types were and then proceeded.  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(ggplot2)</a:t>
            </a:r>
            <a:br>
              <a:rPr dirty="0"/>
            </a:br>
            <a:r>
              <a:rPr dirty="0" err="1">
                <a:latin typeface="Courier"/>
              </a:rPr>
              <a:t>knitr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kable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new_df</a:t>
            </a:r>
            <a:r>
              <a:rPr dirty="0"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764512"/>
              </p:ext>
            </p:extLst>
          </p:nvPr>
        </p:nvGraphicFramePr>
        <p:xfrm>
          <a:off x="3568700" y="203200"/>
          <a:ext cx="51054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NY.GDP.PCAP.KD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4476.4217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4330.9511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4186.0490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4007.4918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4053.2266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4001.7155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3845.2946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3634.6263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3587.8446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3235.7520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3148.3579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3056.4727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3082.7642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837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Niger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460.0322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new_df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year,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NY.GDP.PCAP.KD, </a:t>
            </a:r>
            <a:r>
              <a:rPr dirty="0">
                <a:solidFill>
                  <a:srgbClr val="7D9029"/>
                </a:solidFill>
                <a:latin typeface="Courier"/>
              </a:rPr>
              <a:t>color=</a:t>
            </a:r>
            <a:r>
              <a:rPr dirty="0">
                <a:latin typeface="Courier"/>
              </a:rPr>
              <a:t>country))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geom_point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xlab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'Year'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ylab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'GDP per capita’</a:t>
            </a:r>
            <a:r>
              <a:rPr dirty="0">
                <a:latin typeface="Courier"/>
              </a:rPr>
              <a:t>)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r>
              <a:rPr lang="en-US" dirty="0"/>
              <a:t>The plot shows the explosive growth in Namibia in the past 12 years.</a:t>
            </a: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  <p:pic>
        <p:nvPicPr>
          <p:cNvPr id="2" name="Picture 1" descr="Week_4_FLS_Part2_files/figure-pptx/unnamed-chunk-1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1215</Words>
  <Application>Microsoft Office PowerPoint</Application>
  <PresentationFormat>On-screen Show (16:9)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Todd_Garner_Week4_Part2</vt:lpstr>
      <vt:lpstr>FLS Part 2: Freestyle!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Todd_Garner_Week4_Part2</dc:title>
  <dc:creator>Todd Garner</dc:creator>
  <cp:keywords/>
  <cp:lastModifiedBy>Todd Garner</cp:lastModifiedBy>
  <cp:revision>1</cp:revision>
  <dcterms:created xsi:type="dcterms:W3CDTF">2023-01-24T17:21:10Z</dcterms:created>
  <dcterms:modified xsi:type="dcterms:W3CDTF">2023-01-24T18:18:02Z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2023-01-22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