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4" r:id="rId6"/>
    <p:sldId id="267" r:id="rId7"/>
    <p:sldId id="268" r:id="rId8"/>
    <p:sldId id="261" r:id="rId9"/>
    <p:sldId id="269" r:id="rId10"/>
    <p:sldId id="283" r:id="rId11"/>
    <p:sldId id="262" r:id="rId12"/>
    <p:sldId id="290" r:id="rId13"/>
    <p:sldId id="282" r:id="rId14"/>
    <p:sldId id="277" r:id="rId15"/>
    <p:sldId id="280" r:id="rId16"/>
    <p:sldId id="281" r:id="rId17"/>
    <p:sldId id="270" r:id="rId18"/>
    <p:sldId id="273" r:id="rId19"/>
    <p:sldId id="274" r:id="rId20"/>
    <p:sldId id="275" r:id="rId21"/>
    <p:sldId id="276" r:id="rId22"/>
    <p:sldId id="278" r:id="rId23"/>
    <p:sldId id="279" r:id="rId24"/>
    <p:sldId id="286" r:id="rId25"/>
    <p:sldId id="287" r:id="rId26"/>
    <p:sldId id="288" r:id="rId27"/>
    <p:sldId id="289" r:id="rId28"/>
    <p:sldId id="26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8415"/>
    <a:srgbClr val="FC9F24"/>
    <a:srgbClr val="E18203"/>
    <a:srgbClr val="DEDEDE"/>
    <a:srgbClr val="E37900"/>
    <a:srgbClr val="EEA453"/>
    <a:srgbClr val="55AB76"/>
    <a:srgbClr val="E6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1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3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8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EFD1-0706-4427-8018-56D38DB7127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6532-8E1D-41AA-B9D3-EF2C1D473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parkjh7764.tistory.com/7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hyperlink" Target="https://developer.mozilla.org/ko/docs/Web/CSS/transform" TargetMode="Externa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microsoft.com/office/2007/relationships/hdphoto" Target="../media/hdphoto1.wdp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microsoft.com/office/2007/relationships/hdphoto" Target="../media/hdphoto1.wdp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releases.jquery.com/" TargetMode="External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ko/docs/Learn/CSS/First_steps/How_CSS_is_structured" TargetMode="External"/><Relationship Id="rId3" Type="http://schemas.microsoft.com/office/2007/relationships/hdphoto" Target="../media/hdphoto1.wdp"/><Relationship Id="rId7" Type="http://schemas.openxmlformats.org/officeDocument/2006/relationships/hyperlink" Target="https://parkjh7764.tistory.com/9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3.material.io/" TargetMode="External"/><Relationship Id="rId11" Type="http://schemas.openxmlformats.org/officeDocument/2006/relationships/hyperlink" Target="https://jsbin.com/?html,output" TargetMode="External"/><Relationship Id="rId5" Type="http://schemas.openxmlformats.org/officeDocument/2006/relationships/hyperlink" Target="https://getbootstrap.com/" TargetMode="External"/><Relationship Id="rId10" Type="http://schemas.openxmlformats.org/officeDocument/2006/relationships/hyperlink" Target="https://www.youtube.com/watch?v=m7wsrVQsVjI&amp;list=PLv2d7VI9OotQ1F92Jp9Ce7ovHEsuRQB3Y&amp;index=11" TargetMode="External"/><Relationship Id="rId4" Type="http://schemas.openxmlformats.org/officeDocument/2006/relationships/hyperlink" Target="https://flukeout.github.io/" TargetMode="External"/><Relationship Id="rId9" Type="http://schemas.openxmlformats.org/officeDocument/2006/relationships/hyperlink" Target="https://nachwon.github.io/How_to_use_emmet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studiomeal.com/archives/19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extree.co.kr/p8622/" TargetMode="External"/><Relationship Id="rId5" Type="http://schemas.openxmlformats.org/officeDocument/2006/relationships/hyperlink" Target="https://www.youtube.com/watch?v=X91jsJyZofw" TargetMode="External"/><Relationship Id="rId4" Type="http://schemas.openxmlformats.org/officeDocument/2006/relationships/hyperlink" Target="https://nykim.work/8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pple.com/kr/store?afid=p238%7CsiADh6hbK-dc_mtid_18707vxu38484_pcrid_650480254001_pgrid_16348496961_pntwk_g_pchan__pexid__&amp;cid=aos-kr-kwgo-Brand--slid---product-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nave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udiomeal.com/archives/197" TargetMode="External"/><Relationship Id="rId4" Type="http://schemas.openxmlformats.org/officeDocument/2006/relationships/hyperlink" Target="https://developer.mozilla.org/ko/docs/Learn/CSS/CSS_layout/Flexbo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-2179" y="-3316"/>
            <a:ext cx="12197989" cy="6758444"/>
            <a:chOff x="-2179" y="-3316"/>
            <a:chExt cx="12197989" cy="6758444"/>
          </a:xfrm>
        </p:grpSpPr>
        <p:grpSp>
          <p:nvGrpSpPr>
            <p:cNvPr id="35" name="그룹 34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 rot="5400000">
              <a:off x="-790475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 rot="5400000">
              <a:off x="3725566" y="1443989"/>
              <a:ext cx="6755128" cy="3867150"/>
              <a:chOff x="-2179" y="331248"/>
              <a:chExt cx="12197989" cy="386715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 rot="5400000">
              <a:off x="7262301" y="2399738"/>
              <a:ext cx="6753018" cy="1946910"/>
              <a:chOff x="-2179" y="2251488"/>
              <a:chExt cx="12194179" cy="1946910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직사각형 1"/>
          <p:cNvSpPr/>
          <p:nvPr/>
        </p:nvSpPr>
        <p:spPr>
          <a:xfrm>
            <a:off x="9251" y="4817892"/>
            <a:ext cx="12192000" cy="2036194"/>
          </a:xfrm>
          <a:prstGeom prst="rect">
            <a:avLst/>
          </a:prstGeom>
          <a:solidFill>
            <a:srgbClr val="FF8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2120828" y="1284028"/>
            <a:ext cx="7968847" cy="4876742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1st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65625" y="2694234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62748" y="2074740"/>
            <a:ext cx="421782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반응형 </a:t>
            </a:r>
            <a:r>
              <a:rPr lang="en-US" altLang="ko-KR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2938" y="4856662"/>
            <a:ext cx="229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발표자  </a:t>
            </a:r>
            <a:r>
              <a:rPr lang="en-US" altLang="ko-KR" sz="1600" b="1" dirty="0">
                <a:solidFill>
                  <a:srgbClr val="E37900"/>
                </a:solidFill>
                <a:latin typeface="Impact" panose="020B0806030902050204" pitchFamily="34" charset="0"/>
              </a:rPr>
              <a:t>:  </a:t>
            </a:r>
            <a:r>
              <a:rPr lang="ko-KR" altLang="en-US" sz="1600" b="1" dirty="0" err="1">
                <a:solidFill>
                  <a:srgbClr val="E37900"/>
                </a:solidFill>
                <a:latin typeface="Impact" panose="020B0806030902050204" pitchFamily="34" charset="0"/>
              </a:rPr>
              <a:t>김연출</a:t>
            </a:r>
            <a:endParaRPr lang="ko-KR" altLang="en-US" sz="1600" b="1" dirty="0">
              <a:solidFill>
                <a:srgbClr val="E37900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그림 9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EB7E09C-D642-4ECB-8701-B07F4B4FE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5" y="2856412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4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52786" y="1202826"/>
            <a:ext cx="10959477" cy="5323925"/>
            <a:chOff x="1045029" y="1872342"/>
            <a:chExt cx="4673600" cy="463618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045029" y="1872342"/>
              <a:ext cx="4673600" cy="4636186"/>
            </a:xfrm>
            <a:prstGeom prst="roundRect">
              <a:avLst>
                <a:gd name="adj" fmla="val 40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/>
                <a:t>REMk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45029" y="2512904"/>
              <a:ext cx="4673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851211" y="1319062"/>
            <a:ext cx="69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Media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Query</a:t>
            </a:r>
            <a:endParaRPr lang="ko-KR" altLang="en-US" sz="28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Media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Query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5D729E5-73A4-A631-F0EB-6C5A3E07E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04" y="2810201"/>
            <a:ext cx="2522439" cy="22099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6DD67D8-1853-F144-AE5B-D2F0473B1675}"/>
              </a:ext>
            </a:extLst>
          </p:cNvPr>
          <p:cNvSpPr txBox="1"/>
          <p:nvPr/>
        </p:nvSpPr>
        <p:spPr>
          <a:xfrm>
            <a:off x="993276" y="2228208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2C2828"/>
                </a:solidFill>
                <a:effectLst/>
                <a:latin typeface="Noto Sans KR"/>
              </a:rPr>
              <a:t>2. </a:t>
            </a:r>
            <a:r>
              <a:rPr lang="ko-KR" altLang="en-US" b="0" i="0" dirty="0">
                <a:solidFill>
                  <a:srgbClr val="2C2828"/>
                </a:solidFill>
                <a:effectLst/>
                <a:latin typeface="Noto Sans KR"/>
              </a:rPr>
              <a:t>미디어 쿼리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8B4A004-ADDC-B9E9-3575-57B6323FF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474" y="2645784"/>
            <a:ext cx="6370872" cy="347502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126A0EB-EE3E-1DE3-2FBC-198A6B59E66A}"/>
              </a:ext>
            </a:extLst>
          </p:cNvPr>
          <p:cNvSpPr txBox="1"/>
          <p:nvPr/>
        </p:nvSpPr>
        <p:spPr>
          <a:xfrm>
            <a:off x="1238865" y="5898102"/>
            <a:ext cx="889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타이틀의 텍스트 크기를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40px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로 하되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600px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보다 작은 화면에서는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20px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41CF15-ED50-8CFD-6061-5BC489B0C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8" y="2150995"/>
            <a:ext cx="7321728" cy="30943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506BF74-BAE6-CCC3-3C17-17124AE1B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994" y="2175995"/>
            <a:ext cx="3920655" cy="3610419"/>
          </a:xfrm>
          <a:prstGeom prst="rect">
            <a:avLst/>
          </a:prstGeom>
        </p:spPr>
      </p:pic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7AABE3E9-A4C1-50DA-D8DA-B250B2C789F6}"/>
              </a:ext>
            </a:extLst>
          </p:cNvPr>
          <p:cNvSpPr/>
          <p:nvPr/>
        </p:nvSpPr>
        <p:spPr>
          <a:xfrm>
            <a:off x="270588" y="5496672"/>
            <a:ext cx="7202998" cy="1140032"/>
          </a:xfrm>
          <a:prstGeom prst="roundRect">
            <a:avLst>
              <a:gd name="adj" fmla="val 75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기본 템플릿 제공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1800" b="1" dirty="0" err="1">
                <a:solidFill>
                  <a:schemeClr val="bg2">
                    <a:lumMod val="10000"/>
                  </a:schemeClr>
                </a:solidFill>
              </a:rPr>
              <a:t>GoogleFonts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사용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A849A8E-78E6-9659-14D3-61E3DF5E9292}"/>
              </a:ext>
            </a:extLst>
          </p:cNvPr>
          <p:cNvSpPr/>
          <p:nvPr/>
        </p:nvSpPr>
        <p:spPr>
          <a:xfrm>
            <a:off x="7405055" y="3311285"/>
            <a:ext cx="542724" cy="367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A4FB5B-9D6C-7529-87EA-99F8EA8968B9}"/>
              </a:ext>
            </a:extLst>
          </p:cNvPr>
          <p:cNvSpPr txBox="1"/>
          <p:nvPr/>
        </p:nvSpPr>
        <p:spPr>
          <a:xfrm>
            <a:off x="2990509" y="1766281"/>
            <a:ext cx="1017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1024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px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E89968-64F9-F644-EAA7-2C8C71A13AB2}"/>
              </a:ext>
            </a:extLst>
          </p:cNvPr>
          <p:cNvSpPr txBox="1"/>
          <p:nvPr/>
        </p:nvSpPr>
        <p:spPr>
          <a:xfrm>
            <a:off x="9071559" y="1776054"/>
            <a:ext cx="1480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800px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이하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A9965C-B9F6-CCBD-649B-05E2FC18C747}"/>
              </a:ext>
            </a:extLst>
          </p:cNvPr>
          <p:cNvSpPr txBox="1"/>
          <p:nvPr/>
        </p:nvSpPr>
        <p:spPr>
          <a:xfrm>
            <a:off x="4401859" y="1199290"/>
            <a:ext cx="5427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반응형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</a:rPr>
              <a:t>HEADER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만들어보기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58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7AABE3E9-A4C1-50DA-D8DA-B250B2C789F6}"/>
              </a:ext>
            </a:extLst>
          </p:cNvPr>
          <p:cNvSpPr/>
          <p:nvPr/>
        </p:nvSpPr>
        <p:spPr>
          <a:xfrm>
            <a:off x="4805549" y="5532377"/>
            <a:ext cx="7202998" cy="1140032"/>
          </a:xfrm>
          <a:prstGeom prst="roundRect">
            <a:avLst>
              <a:gd name="adj" fmla="val 75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hlinkClick r:id="rId4"/>
              </a:rPr>
              <a:t>https://parkjh7764.tistory.com/74</a:t>
            </a:r>
            <a:endParaRPr lang="ko-KR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504508-3719-5815-1BDB-9299F4EACF4E}"/>
              </a:ext>
            </a:extLst>
          </p:cNvPr>
          <p:cNvSpPr txBox="1"/>
          <p:nvPr/>
        </p:nvSpPr>
        <p:spPr>
          <a:xfrm>
            <a:off x="442492" y="1228723"/>
            <a:ext cx="3762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pc="600" dirty="0"/>
              <a:t>Live</a:t>
            </a:r>
            <a:r>
              <a:rPr lang="ko-KR" altLang="en-US" sz="1800" b="1" spc="600" dirty="0"/>
              <a:t> </a:t>
            </a:r>
            <a:r>
              <a:rPr lang="en-US" altLang="ko-KR" sz="1800" b="1" spc="600" dirty="0"/>
              <a:t>server</a:t>
            </a:r>
            <a:r>
              <a:rPr lang="ko-KR" altLang="en-US" sz="1800" b="1" spc="600" dirty="0"/>
              <a:t> 설치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F6BE274-875C-C3E1-6B56-9260C83C4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99" y="1977254"/>
            <a:ext cx="4359018" cy="352074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0E88201-9507-9BB8-F49D-1E7BDA12B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210" y="1321108"/>
            <a:ext cx="6195885" cy="41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8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9596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4011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197220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5400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746A697-31C0-20B3-D7B5-08542E096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6128" y="1263839"/>
            <a:ext cx="7405914" cy="444685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CB1D9FB-3405-A7B2-975C-9B960B0AD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112" y="1485726"/>
            <a:ext cx="4172023" cy="404033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B3B1AE4B-F2DC-C46A-7975-572188A5CFB8}"/>
              </a:ext>
            </a:extLst>
          </p:cNvPr>
          <p:cNvGrpSpPr/>
          <p:nvPr/>
        </p:nvGrpSpPr>
        <p:grpSpPr>
          <a:xfrm>
            <a:off x="2142449" y="5854526"/>
            <a:ext cx="8166996" cy="734772"/>
            <a:chOff x="1994848" y="750628"/>
            <a:chExt cx="8354704" cy="5229367"/>
          </a:xfrm>
        </p:grpSpPr>
        <p:sp>
          <p:nvSpPr>
            <p:cNvPr id="48" name="모서리가 둥근 직사각형 42">
              <a:extLst>
                <a:ext uri="{FF2B5EF4-FFF2-40B4-BE49-F238E27FC236}">
                  <a16:creationId xmlns:a16="http://schemas.microsoft.com/office/drawing/2014/main" id="{D8609A95-EBDA-7FEC-FA8D-AF594185826F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3">
              <a:extLst>
                <a:ext uri="{FF2B5EF4-FFF2-40B4-BE49-F238E27FC236}">
                  <a16:creationId xmlns:a16="http://schemas.microsoft.com/office/drawing/2014/main" id="{3A809395-E365-EB75-EB9A-1AA68AAAD5E2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Open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with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live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server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실행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71205C-C92C-6F67-E9EE-CBD8C4EC9ACD}"/>
              </a:ext>
            </a:extLst>
          </p:cNvPr>
          <p:cNvSpPr txBox="1"/>
          <p:nvPr/>
        </p:nvSpPr>
        <p:spPr>
          <a:xfrm>
            <a:off x="3000361" y="4574622"/>
            <a:ext cx="111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</a:rPr>
              <a:t>초기화면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53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코드 설명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DD7EC67-BE95-A19B-D078-ACC2B70FE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954" y="1526114"/>
            <a:ext cx="9485174" cy="3154895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C6EE82-7EC5-6150-2C94-A0DC5A710DEE}"/>
              </a:ext>
            </a:extLst>
          </p:cNvPr>
          <p:cNvGrpSpPr/>
          <p:nvPr/>
        </p:nvGrpSpPr>
        <p:grpSpPr>
          <a:xfrm>
            <a:off x="1425584" y="4851735"/>
            <a:ext cx="9454778" cy="1737563"/>
            <a:chOff x="1994848" y="750628"/>
            <a:chExt cx="8354704" cy="5229367"/>
          </a:xfrm>
        </p:grpSpPr>
        <p:sp>
          <p:nvSpPr>
            <p:cNvPr id="47" name="모서리가 둥근 직사각형 42">
              <a:extLst>
                <a:ext uri="{FF2B5EF4-FFF2-40B4-BE49-F238E27FC236}">
                  <a16:creationId xmlns:a16="http://schemas.microsoft.com/office/drawing/2014/main" id="{B12EAE16-9378-DC6C-2A7D-3363EAFF353A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3">
              <a:extLst>
                <a:ext uri="{FF2B5EF4-FFF2-40B4-BE49-F238E27FC236}">
                  <a16:creationId xmlns:a16="http://schemas.microsoft.com/office/drawing/2014/main" id="{D1570C6A-A24E-96C2-8509-9F7E16E4A4F3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Viewport</a:t>
              </a:r>
            </a:p>
            <a:p>
              <a:pPr marL="285750" indent="-285750" algn="ctr">
                <a:buFontTx/>
                <a:buChar char="-"/>
              </a:pPr>
              <a:r>
                <a:rPr lang="en-US" altLang="ko-KR" dirty="0" err="1">
                  <a:solidFill>
                    <a:schemeClr val="bg2">
                      <a:lumMod val="10000"/>
                    </a:schemeClr>
                  </a:solidFill>
                </a:rPr>
                <a:t>Googlefont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Style.css</a:t>
              </a:r>
              <a:endParaRPr lang="ko-KR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41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코드 설명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AC0739-8614-D272-07BE-35F24935C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57" y="1424880"/>
            <a:ext cx="7556994" cy="4709986"/>
          </a:xfrm>
          <a:prstGeom prst="rect">
            <a:avLst/>
          </a:prstGeom>
        </p:spPr>
      </p:pic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6C1D31AD-C4A4-700C-0CC4-1994F49844F9}"/>
              </a:ext>
            </a:extLst>
          </p:cNvPr>
          <p:cNvSpPr/>
          <p:nvPr/>
        </p:nvSpPr>
        <p:spPr>
          <a:xfrm>
            <a:off x="8193209" y="4989312"/>
            <a:ext cx="3003237" cy="14823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Images folder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200152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코드 설명</a:t>
            </a:r>
          </a:p>
        </p:txBody>
      </p:sp>
      <p:sp>
        <p:nvSpPr>
          <p:cNvPr id="33" name="모서리가 둥근 직사각형 43">
            <a:extLst>
              <a:ext uri="{FF2B5EF4-FFF2-40B4-BE49-F238E27FC236}">
                <a16:creationId xmlns:a16="http://schemas.microsoft.com/office/drawing/2014/main" id="{6C1D31AD-C4A4-700C-0CC4-1994F49844F9}"/>
              </a:ext>
            </a:extLst>
          </p:cNvPr>
          <p:cNvSpPr/>
          <p:nvPr/>
        </p:nvSpPr>
        <p:spPr>
          <a:xfrm>
            <a:off x="7030954" y="4203160"/>
            <a:ext cx="4293984" cy="23016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selector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Googlefont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사용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list-style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Text-decoration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204E74E-923A-2FEA-9924-DD4FE65A2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167" y="1201091"/>
            <a:ext cx="4625741" cy="546401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50FABDD-29A8-0A12-9B5A-6CCB820DF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356" y="1336138"/>
            <a:ext cx="3299746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2184DF7-6BD1-2829-3D30-2CFEA74B9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54" y="1615332"/>
            <a:ext cx="10218110" cy="363369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53572C8-7039-DF8D-2569-504CE1534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018" y="3847666"/>
            <a:ext cx="4985566" cy="243846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33F765FC-733E-CBAD-2ADE-F8AEA2EA7166}"/>
              </a:ext>
            </a:extLst>
          </p:cNvPr>
          <p:cNvSpPr/>
          <p:nvPr/>
        </p:nvSpPr>
        <p:spPr>
          <a:xfrm>
            <a:off x="529194" y="1604877"/>
            <a:ext cx="1226158" cy="81976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274E62-8893-253F-7619-FF66D4314371}"/>
              </a:ext>
            </a:extLst>
          </p:cNvPr>
          <p:cNvSpPr/>
          <p:nvPr/>
        </p:nvSpPr>
        <p:spPr>
          <a:xfrm>
            <a:off x="5337885" y="1482927"/>
            <a:ext cx="1226158" cy="163311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206A71-245E-3DD2-BE9B-1CA3C34EB4C0}"/>
              </a:ext>
            </a:extLst>
          </p:cNvPr>
          <p:cNvSpPr/>
          <p:nvPr/>
        </p:nvSpPr>
        <p:spPr>
          <a:xfrm>
            <a:off x="10039350" y="1604877"/>
            <a:ext cx="750400" cy="81976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2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ED6881A-AEAF-F65C-4F3A-9653EA928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0" y="1330108"/>
            <a:ext cx="10376022" cy="463884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58CC698-C2AE-4FE8-F7F1-148D6D271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516" y="3889977"/>
            <a:ext cx="3101609" cy="253005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E325B0-1891-09E7-CD2F-1F4448A00FFC}"/>
              </a:ext>
            </a:extLst>
          </p:cNvPr>
          <p:cNvSpPr/>
          <p:nvPr/>
        </p:nvSpPr>
        <p:spPr>
          <a:xfrm>
            <a:off x="504340" y="1339478"/>
            <a:ext cx="1251012" cy="941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169A54-71BB-4068-735F-622612A91332}"/>
              </a:ext>
            </a:extLst>
          </p:cNvPr>
          <p:cNvSpPr/>
          <p:nvPr/>
        </p:nvSpPr>
        <p:spPr>
          <a:xfrm>
            <a:off x="9629350" y="1351165"/>
            <a:ext cx="1251012" cy="94199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049374-8710-B81B-85CB-0D9F38680C1F}"/>
              </a:ext>
            </a:extLst>
          </p:cNvPr>
          <p:cNvSpPr/>
          <p:nvPr/>
        </p:nvSpPr>
        <p:spPr>
          <a:xfrm>
            <a:off x="1788974" y="1157190"/>
            <a:ext cx="7840367" cy="14033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5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A506DDA-3D1F-BE13-A6DD-BC0E38725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71" y="1407118"/>
            <a:ext cx="9592579" cy="40710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1EEF46A-5C73-D5C1-7EEB-7A18DC516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085" y="4702102"/>
            <a:ext cx="3486305" cy="119268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4AB9C2-AFCC-F993-17A5-3E859CA8A1A6}"/>
              </a:ext>
            </a:extLst>
          </p:cNvPr>
          <p:cNvSpPr/>
          <p:nvPr/>
        </p:nvSpPr>
        <p:spPr>
          <a:xfrm>
            <a:off x="2541218" y="1392605"/>
            <a:ext cx="7013925" cy="9419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78" name="그룹 7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105" name="직선 연결선 10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2561523" y="469557"/>
            <a:ext cx="9046178" cy="5932966"/>
            <a:chOff x="653514" y="531109"/>
            <a:chExt cx="11135864" cy="587141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030529" y="850179"/>
              <a:ext cx="10758849" cy="5552344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53514" y="531109"/>
              <a:ext cx="10958750" cy="5719014"/>
              <a:chOff x="1994848" y="750628"/>
              <a:chExt cx="8354704" cy="5229367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147248" y="903028"/>
                <a:ext cx="8202304" cy="5076967"/>
              </a:xfrm>
              <a:prstGeom prst="roundRect">
                <a:avLst>
                  <a:gd name="adj" fmla="val 7527"/>
                </a:avLst>
              </a:prstGeom>
              <a:solidFill>
                <a:srgbClr val="DEDED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1994848" y="750628"/>
                <a:ext cx="8202304" cy="5076967"/>
              </a:xfrm>
              <a:prstGeom prst="roundRect">
                <a:avLst>
                  <a:gd name="adj" fmla="val 7527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5828668" y="637974"/>
            <a:ext cx="2516380" cy="554904"/>
            <a:chOff x="4901965" y="686742"/>
            <a:chExt cx="2516380" cy="554904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901965" y="686742"/>
              <a:ext cx="2516380" cy="554904"/>
            </a:xfrm>
            <a:prstGeom prst="roundRect">
              <a:avLst>
                <a:gd name="adj" fmla="val 27489"/>
              </a:avLst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45504" y="753935"/>
              <a:ext cx="1970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600" dirty="0">
                  <a:solidFill>
                    <a:schemeClr val="bg1"/>
                  </a:solidFill>
                </a:rPr>
                <a:t>목차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338284" y="1929358"/>
            <a:ext cx="7298089" cy="523220"/>
            <a:chOff x="3526970" y="1929358"/>
            <a:chExt cx="7298089" cy="523220"/>
          </a:xfrm>
        </p:grpSpPr>
        <p:sp>
          <p:nvSpPr>
            <p:cNvPr id="57" name="TextBox 56"/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반응형 </a:t>
              </a:r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WEB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360056" y="2662332"/>
            <a:ext cx="7298089" cy="523220"/>
            <a:chOff x="3526970" y="1929358"/>
            <a:chExt cx="7298089" cy="523220"/>
          </a:xfrm>
        </p:grpSpPr>
        <p:sp>
          <p:nvSpPr>
            <p:cNvPr id="66" name="TextBox 65"/>
            <p:cNvSpPr txBox="1"/>
            <p:nvPr/>
          </p:nvSpPr>
          <p:spPr>
            <a:xfrm>
              <a:off x="3526970" y="1944914"/>
              <a:ext cx="25762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관련 지식 </a:t>
              </a:r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review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367314" y="3366274"/>
            <a:ext cx="7298089" cy="523220"/>
            <a:chOff x="3526970" y="1929358"/>
            <a:chExt cx="7298089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3526970" y="1944914"/>
              <a:ext cx="24903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MEDIA QUERY</a:t>
              </a:r>
              <a:endPara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09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360055" y="4128276"/>
            <a:ext cx="7298089" cy="523220"/>
            <a:chOff x="3526970" y="1929358"/>
            <a:chExt cx="7298089" cy="523220"/>
          </a:xfrm>
        </p:grpSpPr>
        <p:sp>
          <p:nvSpPr>
            <p:cNvPr id="74" name="TextBox 73"/>
            <p:cNvSpPr txBox="1"/>
            <p:nvPr/>
          </p:nvSpPr>
          <p:spPr>
            <a:xfrm>
              <a:off x="3526970" y="1944914"/>
              <a:ext cx="2490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반응형 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web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실습</a:t>
              </a: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6096000" y="2191135"/>
              <a:ext cx="3106057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  <a:alpha val="5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765516" y="1929358"/>
              <a:ext cx="1059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11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그림 1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BEDB8DE9-4BA5-A799-C24B-5F3B4F488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87" y="3435334"/>
            <a:ext cx="3427912" cy="34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EE856BB-5E3C-FDF8-254E-72D02AB9F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1" y="1191456"/>
            <a:ext cx="10621362" cy="466626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C8CAFF4-9ADC-14D8-7FE7-400AEF634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200" y="3836110"/>
            <a:ext cx="3033023" cy="2446232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008D6C-89A2-4FE2-6BFC-B70B457D9CA3}"/>
              </a:ext>
            </a:extLst>
          </p:cNvPr>
          <p:cNvSpPr/>
          <p:nvPr/>
        </p:nvSpPr>
        <p:spPr>
          <a:xfrm>
            <a:off x="648698" y="1196321"/>
            <a:ext cx="1475373" cy="101347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2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F8F0F69-D505-0928-FC9C-84EC98599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41" y="1151100"/>
            <a:ext cx="10880362" cy="495916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3C89592-FBF1-78C1-E793-3E1E04E5F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971" y="4543444"/>
            <a:ext cx="4552480" cy="2061262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D14422-F147-8C4D-A8C6-AF3F4B8579F9}"/>
              </a:ext>
            </a:extLst>
          </p:cNvPr>
          <p:cNvSpPr/>
          <p:nvPr/>
        </p:nvSpPr>
        <p:spPr>
          <a:xfrm>
            <a:off x="9991726" y="1151475"/>
            <a:ext cx="1477996" cy="104211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2B349C-3884-B4BF-CC58-9858ED2D936C}"/>
              </a:ext>
            </a:extLst>
          </p:cNvPr>
          <p:cNvGrpSpPr/>
          <p:nvPr/>
        </p:nvGrpSpPr>
        <p:grpSpPr>
          <a:xfrm>
            <a:off x="956178" y="4420390"/>
            <a:ext cx="3640074" cy="2163948"/>
            <a:chOff x="1994848" y="750628"/>
            <a:chExt cx="8354704" cy="5229367"/>
          </a:xfrm>
        </p:grpSpPr>
        <p:sp>
          <p:nvSpPr>
            <p:cNvPr id="46" name="모서리가 둥근 직사각형 42">
              <a:extLst>
                <a:ext uri="{FF2B5EF4-FFF2-40B4-BE49-F238E27FC236}">
                  <a16:creationId xmlns:a16="http://schemas.microsoft.com/office/drawing/2014/main" id="{2B141E50-28C0-D33C-027A-C9EBBCFDD535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3">
              <a:extLst>
                <a:ext uri="{FF2B5EF4-FFF2-40B4-BE49-F238E27FC236}">
                  <a16:creationId xmlns:a16="http://schemas.microsoft.com/office/drawing/2014/main" id="{B6D0267E-286A-D959-E758-49C2D092D28B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Flexbox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를 사용해서 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viewport 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크기를 조절하면 컨테이너 크기가 같이 변화함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903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0B60C76-A20B-1BC3-E945-A620F3AF0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75" y="1393455"/>
            <a:ext cx="5838380" cy="482062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D14422-F147-8C4D-A8C6-AF3F4B8579F9}"/>
              </a:ext>
            </a:extLst>
          </p:cNvPr>
          <p:cNvSpPr/>
          <p:nvPr/>
        </p:nvSpPr>
        <p:spPr>
          <a:xfrm>
            <a:off x="2041198" y="1374421"/>
            <a:ext cx="5848256" cy="168839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E1BDD7CB-E2B8-BB75-46DD-468C58166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02" y="4300084"/>
            <a:ext cx="3895527" cy="14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6DA76F9-584A-B6AF-B5BB-790359B3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779" y="1218996"/>
            <a:ext cx="5690010" cy="523976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D14422-F147-8C4D-A8C6-AF3F4B8579F9}"/>
              </a:ext>
            </a:extLst>
          </p:cNvPr>
          <p:cNvSpPr/>
          <p:nvPr/>
        </p:nvSpPr>
        <p:spPr>
          <a:xfrm>
            <a:off x="1666671" y="2007091"/>
            <a:ext cx="5216457" cy="12742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848465A-0827-7E71-97E1-610E6D142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681" y="2944239"/>
            <a:ext cx="4382689" cy="35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17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6DA76F9-584A-B6AF-B5BB-790359B3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779" y="1218996"/>
            <a:ext cx="5690010" cy="523976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D14422-F147-8C4D-A8C6-AF3F4B8579F9}"/>
              </a:ext>
            </a:extLst>
          </p:cNvPr>
          <p:cNvSpPr/>
          <p:nvPr/>
        </p:nvSpPr>
        <p:spPr>
          <a:xfrm>
            <a:off x="1666671" y="2007091"/>
            <a:ext cx="5216457" cy="12742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8A600ED-D6B0-850A-D4D3-14E275DA039E}"/>
              </a:ext>
            </a:extLst>
          </p:cNvPr>
          <p:cNvGrpSpPr/>
          <p:nvPr/>
        </p:nvGrpSpPr>
        <p:grpSpPr>
          <a:xfrm>
            <a:off x="7717438" y="1727476"/>
            <a:ext cx="3640074" cy="2163948"/>
            <a:chOff x="1994849" y="750628"/>
            <a:chExt cx="8354703" cy="5229367"/>
          </a:xfrm>
        </p:grpSpPr>
        <p:sp>
          <p:nvSpPr>
            <p:cNvPr id="41" name="모서리가 둥근 직사각형 42">
              <a:extLst>
                <a:ext uri="{FF2B5EF4-FFF2-40B4-BE49-F238E27FC236}">
                  <a16:creationId xmlns:a16="http://schemas.microsoft.com/office/drawing/2014/main" id="{7BA60E3A-9585-4FE8-112A-550E7A708D40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3">
              <a:extLst>
                <a:ext uri="{FF2B5EF4-FFF2-40B4-BE49-F238E27FC236}">
                  <a16:creationId xmlns:a16="http://schemas.microsoft.com/office/drawing/2014/main" id="{EA3ECEFB-79D5-4FEB-F93A-665D13B0BE8A}"/>
                </a:ext>
              </a:extLst>
            </p:cNvPr>
            <p:cNvSpPr/>
            <p:nvPr/>
          </p:nvSpPr>
          <p:spPr>
            <a:xfrm>
              <a:off x="1994849" y="750628"/>
              <a:ext cx="8202305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마우스 올렸을 때 효과주기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Hover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이동하는 효과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Transform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커서 포인트 효과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bg2">
                      <a:lumMod val="10000"/>
                    </a:schemeClr>
                  </a:solidFill>
                </a:rPr>
                <a:t>cursur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7" name="TextBox 46">
            <a:hlinkClick r:id="rId5"/>
            <a:extLst>
              <a:ext uri="{FF2B5EF4-FFF2-40B4-BE49-F238E27FC236}">
                <a16:creationId xmlns:a16="http://schemas.microsoft.com/office/drawing/2014/main" id="{289D4C8E-591D-411A-C6CA-7D12278F5547}"/>
              </a:ext>
            </a:extLst>
          </p:cNvPr>
          <p:cNvSpPr txBox="1"/>
          <p:nvPr/>
        </p:nvSpPr>
        <p:spPr>
          <a:xfrm>
            <a:off x="5965685" y="6429244"/>
            <a:ext cx="6976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https://developer.mozilla.org/ko/docs/Web/CSS/transform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7CEAAA9-43DF-1516-13A8-497540BD5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157" y="3980354"/>
            <a:ext cx="5214173" cy="23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9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07EC7AC-96B6-F905-EEB3-C55DE7BAD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288" y="1844098"/>
            <a:ext cx="3368332" cy="409991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69A82E1-7D98-99CE-C644-06D787F93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231" y="1177340"/>
            <a:ext cx="5471634" cy="108213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23A3B944-8F1B-435A-7B3B-0B0850932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231" y="2250137"/>
            <a:ext cx="3010161" cy="102878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7EF6359A-186C-0F95-0AA7-42AA8F945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465" y="3278926"/>
            <a:ext cx="3795089" cy="225571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FBB2C0B-D9BA-11C5-5E61-80BA67CF7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5911" y="5542637"/>
            <a:ext cx="3772227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실습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5C183C4-6396-6052-AF81-5368610052A3}"/>
              </a:ext>
            </a:extLst>
          </p:cNvPr>
          <p:cNvGrpSpPr/>
          <p:nvPr/>
        </p:nvGrpSpPr>
        <p:grpSpPr>
          <a:xfrm>
            <a:off x="8431675" y="1021487"/>
            <a:ext cx="3640074" cy="2163948"/>
            <a:chOff x="1994848" y="750628"/>
            <a:chExt cx="8354704" cy="5229367"/>
          </a:xfrm>
        </p:grpSpPr>
        <p:sp>
          <p:nvSpPr>
            <p:cNvPr id="46" name="모서리가 둥근 직사각형 42">
              <a:extLst>
                <a:ext uri="{FF2B5EF4-FFF2-40B4-BE49-F238E27FC236}">
                  <a16:creationId xmlns:a16="http://schemas.microsoft.com/office/drawing/2014/main" id="{DA75489D-38BF-6AB7-2C1D-2B4F24E5E2F8}"/>
                </a:ext>
              </a:extLst>
            </p:cNvPr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3">
              <a:extLst>
                <a:ext uri="{FF2B5EF4-FFF2-40B4-BE49-F238E27FC236}">
                  <a16:creationId xmlns:a16="http://schemas.microsoft.com/office/drawing/2014/main" id="{02BA9B32-7EE2-22F5-1901-1B3F2E7D42E2}"/>
                </a:ext>
              </a:extLst>
            </p:cNvPr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2">
                      <a:lumMod val="10000"/>
                    </a:schemeClr>
                  </a:solidFill>
                </a:rPr>
                <a:t>제이쿼리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dirty="0" err="1">
                  <a:solidFill>
                    <a:schemeClr val="bg2">
                      <a:lumMod val="10000"/>
                    </a:schemeClr>
                  </a:solidFill>
                </a:rPr>
                <a:t>cdn</a:t>
              </a:r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추가</a:t>
              </a:r>
              <a:endParaRPr lang="en-US" altLang="ko-KR" dirty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</a:rPr>
                <a:t>Main.js </a:t>
              </a:r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연결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91BE029-369E-63DE-08BF-85B6EBAB517F}"/>
              </a:ext>
            </a:extLst>
          </p:cNvPr>
          <p:cNvSpPr txBox="1"/>
          <p:nvPr/>
        </p:nvSpPr>
        <p:spPr>
          <a:xfrm>
            <a:off x="8531225" y="2746543"/>
            <a:ext cx="637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https://releases.jquery.com/</a:t>
            </a:r>
            <a:endParaRPr lang="en-US" altLang="ko-KR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4F8416F-8F92-5EB3-9562-F98B1081D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897" y="3380698"/>
            <a:ext cx="5387807" cy="54868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256E273B-133F-61F5-ED66-9A2206C97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0" y="1447830"/>
            <a:ext cx="3795707" cy="373516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74DC79D-81E2-4DB5-111A-8792FF409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587" y="2405493"/>
            <a:ext cx="3916334" cy="393507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1DB29A3-49CB-06D0-3463-4318D83FC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7897" y="3944961"/>
            <a:ext cx="4625741" cy="160033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9BB7799-D9D9-0B2D-E596-BDF92651CC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2998" y="5111962"/>
            <a:ext cx="3261643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8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8445" y="0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70" name="TextBox 69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bg1"/>
                </a:solidFill>
              </a:rPr>
              <a:t>CSS </a:t>
            </a:r>
            <a:r>
              <a:rPr lang="ko-KR" altLang="en-US" sz="2400" b="1" spc="600" dirty="0">
                <a:solidFill>
                  <a:schemeClr val="bg1"/>
                </a:solidFill>
              </a:rPr>
              <a:t>관련 </a:t>
            </a:r>
            <a:r>
              <a:rPr lang="en-US" altLang="ko-KR" sz="2400" b="1" spc="600" dirty="0">
                <a:solidFill>
                  <a:schemeClr val="bg1"/>
                </a:solidFill>
              </a:rPr>
              <a:t>site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2C6B3D-305E-889B-7031-53F28930DAB2}"/>
              </a:ext>
            </a:extLst>
          </p:cNvPr>
          <p:cNvSpPr txBox="1"/>
          <p:nvPr/>
        </p:nvSpPr>
        <p:spPr>
          <a:xfrm>
            <a:off x="1399592" y="2254805"/>
            <a:ext cx="3851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Css</a:t>
            </a:r>
            <a:r>
              <a:rPr lang="en-US" altLang="ko-KR" dirty="0"/>
              <a:t> selector</a:t>
            </a:r>
            <a:r>
              <a:rPr lang="ko-KR" altLang="en-US" dirty="0"/>
              <a:t>게임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https://flukeout.github.io/#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CSS library</a:t>
            </a:r>
          </a:p>
          <a:p>
            <a:pPr lvl="1"/>
            <a:r>
              <a:rPr lang="en-US" altLang="ko-KR" dirty="0">
                <a:hlinkClick r:id="rId5"/>
              </a:rPr>
              <a:t>https://getbootstrap.com/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https://m3.material.io/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CSS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확장프로그램</a:t>
            </a:r>
            <a:endParaRPr lang="en-US" altLang="ko-KR" dirty="0"/>
          </a:p>
          <a:p>
            <a:pPr lvl="1"/>
            <a:r>
              <a:rPr lang="en-US" altLang="ko-KR" dirty="0">
                <a:hlinkClick r:id="rId7"/>
              </a:rPr>
              <a:t>https://parkjh7764.tistory.com/93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CSS</a:t>
            </a:r>
            <a:r>
              <a:rPr lang="ko-KR" altLang="en-US" dirty="0"/>
              <a:t> </a:t>
            </a:r>
            <a:r>
              <a:rPr lang="en-US" altLang="ko-KR" dirty="0"/>
              <a:t>animation</a:t>
            </a:r>
          </a:p>
          <a:p>
            <a:pPr lvl="1"/>
            <a:r>
              <a:rPr lang="en-US" altLang="ko-KR" dirty="0"/>
              <a:t>https://www.w3schools.com/css/css3_animations.asp</a:t>
            </a:r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id="{591E048E-E040-CACB-E9EF-E3EB3AF22950}"/>
              </a:ext>
            </a:extLst>
          </p:cNvPr>
          <p:cNvSpPr/>
          <p:nvPr/>
        </p:nvSpPr>
        <p:spPr>
          <a:xfrm>
            <a:off x="8320817" y="5065772"/>
            <a:ext cx="3573675" cy="158504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공식문서 찾아보기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pPr algn="ctr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hlinkClick r:id="rId8"/>
              </a:rPr>
              <a:t>https://developer.mozilla.org/ko/docs/Learn/CSS/First_steps/How_CSS_is_structured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BE2896-CDB7-0915-EC64-E9CD209B5884}"/>
              </a:ext>
            </a:extLst>
          </p:cNvPr>
          <p:cNvSpPr txBox="1"/>
          <p:nvPr/>
        </p:nvSpPr>
        <p:spPr>
          <a:xfrm>
            <a:off x="5339525" y="2256691"/>
            <a:ext cx="61999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5. Emmet</a:t>
            </a:r>
          </a:p>
          <a:p>
            <a:r>
              <a:rPr lang="en-US" altLang="ko-KR" dirty="0">
                <a:hlinkClick r:id="rId9"/>
              </a:rPr>
              <a:t>https://nachwon.github.io/How_to_use_emmet/</a:t>
            </a:r>
            <a:endParaRPr lang="en-US" altLang="ko-KR" dirty="0"/>
          </a:p>
          <a:p>
            <a:r>
              <a:rPr lang="en-US" altLang="ko-KR" dirty="0">
                <a:hlinkClick r:id="rId10"/>
              </a:rPr>
              <a:t> https://www.youtube.com/watch?v=m7wsrVQsVjI&amp;list=PLv2d7VI9OotQ1F92Jp9Ce7ovHEsuRQB3Y&amp;index=11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Jsbin</a:t>
            </a:r>
            <a:endParaRPr lang="en-US" altLang="ko-KR" dirty="0"/>
          </a:p>
          <a:p>
            <a:r>
              <a:rPr lang="en-US" altLang="ko-KR" dirty="0">
                <a:hlinkClick r:id="rId11"/>
              </a:rPr>
              <a:t>https://jsbin.com/?html,output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201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-9203" y="0"/>
            <a:ext cx="12203249" cy="7392657"/>
            <a:chOff x="-7439" y="-3317"/>
            <a:chExt cx="12203249" cy="7392657"/>
          </a:xfrm>
        </p:grpSpPr>
        <p:grpSp>
          <p:nvGrpSpPr>
            <p:cNvPr id="58" name="그룹 5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1974802" y="1293222"/>
            <a:ext cx="8319202" cy="4753517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 err="1">
                <a:solidFill>
                  <a:schemeClr val="bg1"/>
                </a:solidFill>
                <a:latin typeface="+mn-ea"/>
              </a:rPr>
              <a:t>프론트엔드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spc="300" dirty="0">
                <a:solidFill>
                  <a:schemeClr val="bg1"/>
                </a:solidFill>
                <a:latin typeface="+mn-ea"/>
              </a:rPr>
              <a:t>1st</a:t>
            </a:r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 세미나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0728" y="3358065"/>
            <a:ext cx="5412059" cy="39186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65585" y="2612038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감사합니다</a:t>
            </a:r>
            <a:endParaRPr lang="en-US" altLang="ko-KR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-9203" y="0"/>
            <a:ext cx="12203249" cy="7392657"/>
            <a:chOff x="-7439" y="-3317"/>
            <a:chExt cx="12203249" cy="7392657"/>
          </a:xfrm>
        </p:grpSpPr>
        <p:grpSp>
          <p:nvGrpSpPr>
            <p:cNvPr id="58" name="그룹 57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1974802" y="1293222"/>
            <a:ext cx="8319202" cy="4753517"/>
            <a:chOff x="1994848" y="750628"/>
            <a:chExt cx="8507104" cy="538176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299648" y="10554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DEDED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735977" y="1005839"/>
            <a:ext cx="4624251" cy="574766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183" y="1081248"/>
            <a:ext cx="43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+mn-ea"/>
              </a:rPr>
              <a:t>출처</a:t>
            </a:r>
            <a:endParaRPr lang="en-US" altLang="ko-KR" b="1" spc="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8B5A3-9B7A-F1C2-43BF-2F067B2BAAED}"/>
              </a:ext>
            </a:extLst>
          </p:cNvPr>
          <p:cNvSpPr txBox="1"/>
          <p:nvPr/>
        </p:nvSpPr>
        <p:spPr>
          <a:xfrm>
            <a:off x="2813256" y="2774168"/>
            <a:ext cx="55912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미디어쿼리</a:t>
            </a:r>
            <a:endParaRPr lang="en-US" altLang="ko-KR" dirty="0"/>
          </a:p>
          <a:p>
            <a:r>
              <a:rPr lang="ko-KR" altLang="en-US" dirty="0">
                <a:hlinkClick r:id="rId4"/>
              </a:rPr>
              <a:t>https://nykim.work/84</a:t>
            </a:r>
            <a:endParaRPr lang="en-US" altLang="ko-KR" dirty="0"/>
          </a:p>
          <a:p>
            <a:r>
              <a:rPr lang="ko-KR" altLang="en-US" dirty="0"/>
              <a:t>반응형 </a:t>
            </a:r>
            <a:r>
              <a:rPr lang="en-US" altLang="ko-KR" dirty="0" err="1"/>
              <a:t>css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https://www.youtube.com/watch?v=X91jsJyZofw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https://www.nextree.co.kr/p8622/</a:t>
            </a:r>
            <a:endParaRPr lang="en-US" altLang="ko-KR" dirty="0"/>
          </a:p>
          <a:p>
            <a:r>
              <a:rPr lang="en-US" altLang="ko-KR" dirty="0"/>
              <a:t>Flex</a:t>
            </a:r>
          </a:p>
          <a:p>
            <a:r>
              <a:rPr lang="en-US" altLang="ko-KR" dirty="0">
                <a:hlinkClick r:id="rId7"/>
              </a:rPr>
              <a:t>https://studiomeal.com/archives/197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04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53514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WEB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7F3DA63-9F6E-9745-0084-7A58CC414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7" y="3129458"/>
            <a:ext cx="1734333" cy="1734333"/>
          </a:xfrm>
          <a:prstGeom prst="rect">
            <a:avLst/>
          </a:prstGeom>
        </p:spPr>
      </p:pic>
      <p:pic>
        <p:nvPicPr>
          <p:cNvPr id="47" name="그림 46" descr="텍스트, 디스플레이, 전자제품, 스크린샷이(가) 표시된 사진&#10;&#10;자동 생성된 설명">
            <a:extLst>
              <a:ext uri="{FF2B5EF4-FFF2-40B4-BE49-F238E27FC236}">
                <a16:creationId xmlns:a16="http://schemas.microsoft.com/office/drawing/2014/main" id="{9776068F-6EBF-5AEF-E27D-24E3D9E8E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70" y="1736424"/>
            <a:ext cx="3309537" cy="330953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564EBCF-1FA9-1652-4A7A-5D4BE14115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584" y="3539268"/>
            <a:ext cx="1335002" cy="133500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FB21F10-3FB3-A671-2574-481C806EEDCF}"/>
              </a:ext>
            </a:extLst>
          </p:cNvPr>
          <p:cNvSpPr txBox="1"/>
          <p:nvPr/>
        </p:nvSpPr>
        <p:spPr>
          <a:xfrm>
            <a:off x="3037290" y="5099405"/>
            <a:ext cx="6391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디바이스 종류에 따라 웹페이지의 크기가 자동적으로 재조정되는 것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9015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16625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</a:rPr>
              <a:t>반응형 </a:t>
            </a:r>
            <a:r>
              <a:rPr lang="en-US" altLang="ko-KR" sz="2400" b="1" spc="600" dirty="0">
                <a:solidFill>
                  <a:schemeClr val="bg1"/>
                </a:solidFill>
              </a:rPr>
              <a:t>WEB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pic>
        <p:nvPicPr>
          <p:cNvPr id="50" name="그림 49">
            <a:hlinkClick r:id="rId4"/>
            <a:extLst>
              <a:ext uri="{FF2B5EF4-FFF2-40B4-BE49-F238E27FC236}">
                <a16:creationId xmlns:a16="http://schemas.microsoft.com/office/drawing/2014/main" id="{1B035F9A-D210-0011-6241-02A694689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15" y="2063204"/>
            <a:ext cx="3259304" cy="3259304"/>
          </a:xfrm>
          <a:prstGeom prst="rect">
            <a:avLst/>
          </a:prstGeom>
        </p:spPr>
      </p:pic>
      <p:pic>
        <p:nvPicPr>
          <p:cNvPr id="56" name="그림 55">
            <a:hlinkClick r:id="rId6"/>
            <a:extLst>
              <a:ext uri="{FF2B5EF4-FFF2-40B4-BE49-F238E27FC236}">
                <a16:creationId xmlns:a16="http://schemas.microsoft.com/office/drawing/2014/main" id="{FADE4532-B241-000E-8A77-C4382F897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66" y="1928356"/>
            <a:ext cx="3292446" cy="32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9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8" y="1447177"/>
            <a:ext cx="42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PX vs REM vs EM</a:t>
            </a:r>
            <a:endParaRPr lang="ko-KR" altLang="en-US" sz="4000" b="1" dirty="0"/>
          </a:p>
        </p:txBody>
      </p:sp>
      <p:pic>
        <p:nvPicPr>
          <p:cNvPr id="1026" name="Picture 2" descr="웹 디자이너가 PX대신 REM을 사용해야 하는 이유 | 요즘IT">
            <a:extLst>
              <a:ext uri="{FF2B5EF4-FFF2-40B4-BE49-F238E27FC236}">
                <a16:creationId xmlns:a16="http://schemas.microsoft.com/office/drawing/2014/main" id="{4F81F68E-7BE4-FC7B-764C-71BE1682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24" y="2357011"/>
            <a:ext cx="6692534" cy="209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204B1B4-E48E-DD7A-B014-DE0FEA4CA679}"/>
              </a:ext>
            </a:extLst>
          </p:cNvPr>
          <p:cNvSpPr txBox="1"/>
          <p:nvPr/>
        </p:nvSpPr>
        <p:spPr>
          <a:xfrm>
            <a:off x="1741220" y="4924319"/>
            <a:ext cx="8641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E06C75"/>
                </a:solidFill>
                <a:effectLst/>
                <a:latin typeface="D2Coding"/>
              </a:rPr>
              <a:t>html</a:t>
            </a:r>
            <a:r>
              <a:rPr lang="ko-KR" altLang="en-US" b="0" i="0" dirty="0">
                <a:solidFill>
                  <a:srgbClr val="ABB2BF"/>
                </a:solidFill>
                <a:effectLst/>
                <a:latin typeface="D2Coding"/>
              </a:rPr>
              <a:t> 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D2Coding"/>
              </a:rPr>
              <a:t>{</a:t>
            </a:r>
            <a:r>
              <a:rPr lang="en-US" altLang="ko-KR" b="0" i="0" dirty="0">
                <a:solidFill>
                  <a:srgbClr val="98C379"/>
                </a:solidFill>
                <a:effectLst/>
                <a:latin typeface="D2Coding"/>
              </a:rPr>
              <a:t>font-size</a:t>
            </a:r>
            <a:r>
              <a:rPr lang="ko-KR" altLang="en-US" b="0" i="0" dirty="0">
                <a:solidFill>
                  <a:srgbClr val="ABB2BF"/>
                </a:solidFill>
                <a:effectLst/>
                <a:latin typeface="D2Coding"/>
              </a:rPr>
              <a:t> 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D2Coding"/>
              </a:rPr>
              <a:t>: </a:t>
            </a:r>
            <a:r>
              <a:rPr lang="en-US" altLang="ko-KR" b="0" i="0" dirty="0">
                <a:solidFill>
                  <a:srgbClr val="D19A66"/>
                </a:solidFill>
                <a:effectLst/>
                <a:latin typeface="D2Coding"/>
              </a:rPr>
              <a:t>16px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D2Coding"/>
              </a:rPr>
              <a:t>} </a:t>
            </a:r>
            <a:r>
              <a:rPr lang="en-US" altLang="ko-KR" b="0" i="1" dirty="0">
                <a:solidFill>
                  <a:srgbClr val="B18EB1"/>
                </a:solidFill>
                <a:effectLst/>
                <a:latin typeface="D2Coding"/>
              </a:rPr>
              <a:t>/* </a:t>
            </a:r>
            <a:r>
              <a:rPr lang="ko-KR" altLang="en-US" b="0" i="1" dirty="0">
                <a:solidFill>
                  <a:srgbClr val="B18EB1"/>
                </a:solidFill>
                <a:effectLst/>
                <a:latin typeface="D2Coding"/>
              </a:rPr>
              <a:t>기본적으로 브라우저 폰트사이즈는 </a:t>
            </a:r>
            <a:r>
              <a:rPr lang="en-US" altLang="ko-KR" b="0" i="1" dirty="0">
                <a:solidFill>
                  <a:srgbClr val="B18EB1"/>
                </a:solidFill>
                <a:effectLst/>
                <a:latin typeface="D2Coding"/>
              </a:rPr>
              <a:t>16px</a:t>
            </a:r>
            <a:r>
              <a:rPr lang="ko-KR" altLang="en-US" b="0" i="1" dirty="0">
                <a:solidFill>
                  <a:srgbClr val="B18EB1"/>
                </a:solidFill>
                <a:effectLst/>
                <a:latin typeface="D2Coding"/>
              </a:rPr>
              <a:t>로 </a:t>
            </a:r>
            <a:r>
              <a:rPr lang="ko-KR" altLang="en-US" b="0" i="1" dirty="0" err="1">
                <a:solidFill>
                  <a:srgbClr val="B18EB1"/>
                </a:solidFill>
                <a:effectLst/>
                <a:latin typeface="D2Coding"/>
              </a:rPr>
              <a:t>설정되어있다</a:t>
            </a:r>
            <a:r>
              <a:rPr lang="ko-KR" altLang="en-US" b="0" i="1" dirty="0">
                <a:solidFill>
                  <a:srgbClr val="B18EB1"/>
                </a:solidFill>
                <a:effectLst/>
                <a:latin typeface="D2Coding"/>
              </a:rPr>
              <a:t> *</a:t>
            </a:r>
            <a:r>
              <a:rPr lang="en-US" altLang="ko-KR" b="0" i="1" dirty="0">
                <a:solidFill>
                  <a:srgbClr val="B18EB1"/>
                </a:solidFill>
                <a:effectLst/>
                <a:latin typeface="D2Coding"/>
              </a:rPr>
              <a:t>/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A232A1-3B80-478F-3AFF-670521F55352}"/>
              </a:ext>
            </a:extLst>
          </p:cNvPr>
          <p:cNvSpPr txBox="1"/>
          <p:nvPr/>
        </p:nvSpPr>
        <p:spPr>
          <a:xfrm>
            <a:off x="1746879" y="5489988"/>
            <a:ext cx="8437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Px</a:t>
            </a:r>
            <a:r>
              <a:rPr lang="en-US" altLang="ko-KR" dirty="0"/>
              <a:t> : </a:t>
            </a:r>
            <a:r>
              <a:rPr lang="ko-KR" altLang="en-US" dirty="0"/>
              <a:t>컨테이너 사이즈가 변경되어도 컨텐츠가 그대로 </a:t>
            </a:r>
            <a:r>
              <a:rPr lang="ko-KR" altLang="en-US" dirty="0" err="1"/>
              <a:t>고정값으로</a:t>
            </a:r>
            <a:r>
              <a:rPr lang="ko-KR" altLang="en-US" dirty="0"/>
              <a:t> 유지</a:t>
            </a:r>
          </a:p>
        </p:txBody>
      </p:sp>
    </p:spTree>
    <p:extLst>
      <p:ext uri="{BB962C8B-B14F-4D97-AF65-F5344CB8AC3E}">
        <p14:creationId xmlns:p14="http://schemas.microsoft.com/office/powerpoint/2010/main" val="57336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8" y="1447177"/>
            <a:ext cx="42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PX vs REM vs EM</a:t>
            </a:r>
            <a:endParaRPr lang="ko-KR" altLang="en-US" sz="4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D0ECA1-8DFD-88FB-2F0C-34DFC0CE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110" y="2103154"/>
            <a:ext cx="6275699" cy="34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31BADD5-DE8A-A60A-C977-ACF090F4EE6F}"/>
              </a:ext>
            </a:extLst>
          </p:cNvPr>
          <p:cNvSpPr txBox="1"/>
          <p:nvPr/>
        </p:nvSpPr>
        <p:spPr>
          <a:xfrm>
            <a:off x="2720850" y="5621803"/>
            <a:ext cx="3299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E06C75"/>
                </a:solidFill>
                <a:effectLst/>
                <a:latin typeface="D2Coding"/>
              </a:rPr>
              <a:t>root </a:t>
            </a:r>
            <a:r>
              <a:rPr lang="ko-KR" altLang="en-US" b="0" i="0" dirty="0">
                <a:solidFill>
                  <a:srgbClr val="E06C75"/>
                </a:solidFill>
                <a:effectLst/>
                <a:latin typeface="D2Coding"/>
              </a:rPr>
              <a:t>요소는 </a:t>
            </a:r>
            <a:r>
              <a:rPr lang="en-US" altLang="ko-KR" b="0" i="0" dirty="0">
                <a:solidFill>
                  <a:srgbClr val="E06C75"/>
                </a:solidFill>
                <a:effectLst/>
                <a:latin typeface="D2Coding"/>
              </a:rPr>
              <a:t>html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1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accent2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019" r="11016"/>
          <a:stretch/>
        </p:blipFill>
        <p:spPr>
          <a:xfrm>
            <a:off x="190946" y="132672"/>
            <a:ext cx="1765356" cy="922756"/>
          </a:xfrm>
          <a:prstGeom prst="rect">
            <a:avLst/>
          </a:prstGeom>
          <a:ln>
            <a:noFill/>
          </a:ln>
        </p:spPr>
      </p:pic>
      <p:grpSp>
        <p:nvGrpSpPr>
          <p:cNvPr id="41" name="그룹 40"/>
          <p:cNvGrpSpPr/>
          <p:nvPr/>
        </p:nvGrpSpPr>
        <p:grpSpPr>
          <a:xfrm>
            <a:off x="609186" y="959898"/>
            <a:ext cx="10958750" cy="5420852"/>
            <a:chOff x="1994848" y="750628"/>
            <a:chExt cx="8354704" cy="522936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147248" y="9030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rgbClr val="E379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994848" y="750628"/>
              <a:ext cx="8202304" cy="5076967"/>
            </a:xfrm>
            <a:prstGeom prst="roundRect">
              <a:avLst>
                <a:gd name="adj" fmla="val 752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416815" y="474392"/>
            <a:ext cx="5290301" cy="694460"/>
          </a:xfrm>
          <a:prstGeom prst="roundRect">
            <a:avLst>
              <a:gd name="adj" fmla="val 27489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88204" y="605953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5276F3-AA11-7C39-7886-D7F7AAB13955}"/>
              </a:ext>
            </a:extLst>
          </p:cNvPr>
          <p:cNvSpPr txBox="1"/>
          <p:nvPr/>
        </p:nvSpPr>
        <p:spPr>
          <a:xfrm>
            <a:off x="1130548" y="1447177"/>
            <a:ext cx="428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vw</a:t>
            </a:r>
            <a:r>
              <a:rPr lang="en-US" altLang="ko-KR" sz="3600" b="1" dirty="0"/>
              <a:t>,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vh</a:t>
            </a:r>
            <a:endParaRPr lang="ko-KR" altLang="en-US" sz="4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16A7A4-DDCB-62D2-5545-E23E78E26022}"/>
              </a:ext>
            </a:extLst>
          </p:cNvPr>
          <p:cNvSpPr txBox="1"/>
          <p:nvPr/>
        </p:nvSpPr>
        <p:spPr>
          <a:xfrm>
            <a:off x="6341620" y="5779799"/>
            <a:ext cx="4769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vw</a:t>
            </a:r>
            <a:r>
              <a:rPr lang="en-US" altLang="ko-KR" dirty="0"/>
              <a:t>, </a:t>
            </a:r>
            <a:r>
              <a:rPr lang="en-US" altLang="ko-KR" dirty="0" err="1"/>
              <a:t>vh</a:t>
            </a:r>
            <a:r>
              <a:rPr lang="ko-KR" altLang="en-US" dirty="0"/>
              <a:t>는 스크롤바 길이 포함 </a:t>
            </a:r>
            <a:r>
              <a:rPr lang="en-US" altLang="ko-KR" dirty="0"/>
              <a:t>(%</a:t>
            </a:r>
            <a:r>
              <a:rPr lang="ko-KR" altLang="en-US" dirty="0"/>
              <a:t>는 미포함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4567E18-578F-C6C8-0E03-08626CE1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58" y="2786148"/>
            <a:ext cx="7410672" cy="283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32B518D-5F25-8E22-956B-C7E744152346}"/>
              </a:ext>
            </a:extLst>
          </p:cNvPr>
          <p:cNvSpPr txBox="1"/>
          <p:nvPr/>
        </p:nvSpPr>
        <p:spPr>
          <a:xfrm>
            <a:off x="1035222" y="1900671"/>
            <a:ext cx="3934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en-US" altLang="ko-KR" b="1" i="0" dirty="0" err="1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vh</a:t>
            </a:r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 = viewport height</a:t>
            </a:r>
            <a:endParaRPr lang="ko-KR" altLang="en-US" b="0" i="0" dirty="0">
              <a:solidFill>
                <a:schemeClr val="bg2">
                  <a:lumMod val="25000"/>
                </a:schemeClr>
              </a:solidFill>
              <a:effectLst/>
              <a:latin typeface="AppleSDGothicNeo"/>
            </a:endParaRPr>
          </a:p>
          <a:p>
            <a:pPr algn="l" latinLnBrk="1"/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 </a:t>
            </a:r>
          </a:p>
          <a:p>
            <a:pPr algn="l" latinLnBrk="1"/>
            <a:r>
              <a:rPr lang="en-US" altLang="ko-KR" b="1" i="0" dirty="0" err="1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vw</a:t>
            </a:r>
            <a:r>
              <a:rPr lang="en-US" altLang="ko-KR" b="1" i="0" dirty="0">
                <a:solidFill>
                  <a:schemeClr val="bg2">
                    <a:lumMod val="25000"/>
                  </a:schemeClr>
                </a:solidFill>
                <a:effectLst/>
                <a:latin typeface="AppleSDGothicNeo"/>
              </a:rPr>
              <a:t> = viewport width</a:t>
            </a:r>
            <a:endParaRPr lang="ko-KR" altLang="en-US" b="0" i="0" dirty="0">
              <a:solidFill>
                <a:schemeClr val="bg2">
                  <a:lumMod val="25000"/>
                </a:schemeClr>
              </a:solidFill>
              <a:effectLst/>
              <a:latin typeface="AppleSDGothicNe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CF2C89-C4D5-D1B2-63C5-6E8756D667C0}"/>
              </a:ext>
            </a:extLst>
          </p:cNvPr>
          <p:cNvSpPr txBox="1"/>
          <p:nvPr/>
        </p:nvSpPr>
        <p:spPr>
          <a:xfrm>
            <a:off x="3741163" y="232514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AppleSDGothicNeo"/>
              </a:rPr>
              <a:t>현재 실행중인 스크린 크기에 맞춰 상대적 크기를 반환</a:t>
            </a:r>
            <a:endParaRPr lang="en-US" altLang="ko-KR" b="0" i="0" dirty="0">
              <a:solidFill>
                <a:schemeClr val="bg2">
                  <a:lumMod val="10000"/>
                </a:schemeClr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3289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52786" y="1202826"/>
            <a:ext cx="10959477" cy="5323925"/>
            <a:chOff x="1045029" y="1872342"/>
            <a:chExt cx="4673600" cy="463618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045029" y="1872342"/>
              <a:ext cx="4673600" cy="4636186"/>
            </a:xfrm>
            <a:prstGeom prst="roundRect">
              <a:avLst>
                <a:gd name="adj" fmla="val 40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/>
                <a:t>REMk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45029" y="2512904"/>
              <a:ext cx="4673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851211" y="1319062"/>
            <a:ext cx="69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FLEXBOX</a:t>
            </a:r>
            <a:endParaRPr lang="ko-KR" altLang="en-US" sz="28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관련 지식 </a:t>
            </a:r>
            <a:r>
              <a:rPr lang="en-US" altLang="ko-KR" sz="2400" b="1" spc="600" dirty="0">
                <a:solidFill>
                  <a:schemeClr val="bg1"/>
                </a:solidFill>
                <a:latin typeface="Impact" panose="020B0806030902050204" pitchFamily="34" charset="0"/>
              </a:rPr>
              <a:t>REVIEW</a:t>
            </a:r>
            <a:endParaRPr lang="ko-KR" altLang="en-US" sz="2400" b="1" spc="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74DE99-0E76-4402-9141-93DB9433890B}"/>
              </a:ext>
            </a:extLst>
          </p:cNvPr>
          <p:cNvSpPr txBox="1"/>
          <p:nvPr/>
        </p:nvSpPr>
        <p:spPr>
          <a:xfrm>
            <a:off x="9610033" y="6016715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4"/>
              </a:rPr>
              <a:t>Mozlia</a:t>
            </a:r>
            <a:r>
              <a:rPr lang="en-US" altLang="ko-KR" dirty="0">
                <a:hlinkClick r:id="rId4"/>
              </a:rPr>
              <a:t> Flexbox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EFFA2C-3F0D-3097-80F4-E6EFA36B6352}"/>
              </a:ext>
            </a:extLst>
          </p:cNvPr>
          <p:cNvSpPr txBox="1"/>
          <p:nvPr/>
        </p:nvSpPr>
        <p:spPr>
          <a:xfrm>
            <a:off x="1117120" y="2087699"/>
            <a:ext cx="413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https://studiomeal.com/archives/197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FC2696-D761-CE3E-5DEC-83522599FCF9}"/>
              </a:ext>
            </a:extLst>
          </p:cNvPr>
          <p:cNvSpPr txBox="1"/>
          <p:nvPr/>
        </p:nvSpPr>
        <p:spPr>
          <a:xfrm>
            <a:off x="1156511" y="2789978"/>
            <a:ext cx="5859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 : flex</a:t>
            </a:r>
          </a:p>
          <a:p>
            <a:endParaRPr lang="en-US" altLang="ko-KR" dirty="0"/>
          </a:p>
          <a:p>
            <a:r>
              <a:rPr lang="en-US" altLang="ko-KR" dirty="0"/>
              <a:t>Flex-direction : flex </a:t>
            </a:r>
            <a:r>
              <a:rPr lang="ko-KR" altLang="en-US" dirty="0"/>
              <a:t>방향을 정하는 속성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Justify-content : </a:t>
            </a:r>
            <a:r>
              <a:rPr lang="ko-KR" altLang="en-US" dirty="0" err="1"/>
              <a:t>메인축</a:t>
            </a:r>
            <a:r>
              <a:rPr lang="ko-KR" altLang="en-US" dirty="0"/>
              <a:t> 방향으로 아이템 정렬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Align-items : </a:t>
            </a:r>
            <a:r>
              <a:rPr lang="ko-KR" altLang="en-US" dirty="0" err="1"/>
              <a:t>수직축</a:t>
            </a:r>
            <a:r>
              <a:rPr lang="ko-KR" altLang="en-US" dirty="0"/>
              <a:t> 방향 정렬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79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7439" y="-3317"/>
            <a:ext cx="12203249" cy="7392657"/>
            <a:chOff x="-7439" y="-3317"/>
            <a:chExt cx="12203249" cy="7392657"/>
          </a:xfrm>
        </p:grpSpPr>
        <p:grpSp>
          <p:nvGrpSpPr>
            <p:cNvPr id="3" name="그룹 2"/>
            <p:cNvGrpSpPr/>
            <p:nvPr/>
          </p:nvGrpSpPr>
          <p:grpSpPr>
            <a:xfrm>
              <a:off x="-2179" y="331248"/>
              <a:ext cx="12197989" cy="3867150"/>
              <a:chOff x="-2179" y="331248"/>
              <a:chExt cx="12197989" cy="3867150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 rot="5400000">
              <a:off x="-959300" y="1612814"/>
              <a:ext cx="7092778" cy="3867150"/>
              <a:chOff x="-2179" y="331248"/>
              <a:chExt cx="12197989" cy="386715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 rot="5400000">
              <a:off x="3408459" y="1761095"/>
              <a:ext cx="7389341" cy="3867150"/>
              <a:chOff x="-2179" y="331248"/>
              <a:chExt cx="12197989" cy="386715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 rot="5400000">
              <a:off x="7022800" y="2639238"/>
              <a:ext cx="7232019" cy="1946910"/>
              <a:chOff x="-2179" y="2251488"/>
              <a:chExt cx="12194179" cy="1946910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0" y="41983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0" y="353926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-2179" y="291061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-7439" y="4819172"/>
              <a:ext cx="12197989" cy="1920240"/>
              <a:chOff x="-2179" y="331248"/>
              <a:chExt cx="12197989" cy="1920240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-2179" y="225148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810" y="16190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3810" y="95989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631" y="33124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alpha val="1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5" name="모서리가 둥근 직사각형 44"/>
          <p:cNvSpPr/>
          <p:nvPr/>
        </p:nvSpPr>
        <p:spPr>
          <a:xfrm>
            <a:off x="3416815" y="399236"/>
            <a:ext cx="5290301" cy="694460"/>
          </a:xfrm>
          <a:prstGeom prst="roundRect">
            <a:avLst>
              <a:gd name="adj" fmla="val 27489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52786" y="1202826"/>
            <a:ext cx="10959477" cy="5323925"/>
            <a:chOff x="1045029" y="1872342"/>
            <a:chExt cx="4673600" cy="463618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045029" y="1872342"/>
              <a:ext cx="4673600" cy="4636186"/>
            </a:xfrm>
            <a:prstGeom prst="roundRect">
              <a:avLst>
                <a:gd name="adj" fmla="val 40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/>
                <a:t>REMk</a:t>
              </a:r>
              <a:endParaRPr lang="ko-KR" altLang="en-US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45029" y="2512904"/>
              <a:ext cx="4673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851211" y="1319062"/>
            <a:ext cx="69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Media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Query</a:t>
            </a:r>
            <a:endParaRPr lang="ko-KR" altLang="en-US" sz="2800" b="1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rcRect l="11419" t="12047" r="12105" b="14458"/>
          <a:stretch/>
        </p:blipFill>
        <p:spPr>
          <a:xfrm>
            <a:off x="200024" y="243840"/>
            <a:ext cx="1731645" cy="678180"/>
          </a:xfrm>
          <a:prstGeom prst="rect">
            <a:avLst/>
          </a:prstGeom>
          <a:ln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3888204" y="530797"/>
            <a:ext cx="415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Media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Query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4DB96-C23F-209E-3247-B537C6F2C62E}"/>
              </a:ext>
            </a:extLst>
          </p:cNvPr>
          <p:cNvSpPr txBox="1"/>
          <p:nvPr/>
        </p:nvSpPr>
        <p:spPr>
          <a:xfrm>
            <a:off x="1065846" y="2670946"/>
            <a:ext cx="9669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ko-KR" b="0" i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meta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urier New" panose="02070309020205020404" pitchFamily="49" charset="0"/>
              </a:rPr>
              <a:t>"viewport"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content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urier New" panose="02070309020205020404" pitchFamily="49" charset="0"/>
              </a:rPr>
              <a:t>"width=device-</a:t>
            </a:r>
            <a:r>
              <a:rPr lang="en-US" altLang="ko-KR" b="0" i="0" dirty="0" err="1">
                <a:solidFill>
                  <a:srgbClr val="D69D85"/>
                </a:solidFill>
                <a:effectLst/>
                <a:latin typeface="Courier New" panose="02070309020205020404" pitchFamily="49" charset="0"/>
              </a:rPr>
              <a:t>width,initial</a:t>
            </a:r>
            <a:r>
              <a:rPr lang="en-US" altLang="ko-KR" b="0" i="0" dirty="0">
                <a:solidFill>
                  <a:srgbClr val="D69D85"/>
                </a:solidFill>
                <a:effectLst/>
                <a:latin typeface="Courier New" panose="02070309020205020404" pitchFamily="49" charset="0"/>
              </a:rPr>
              <a:t>-scale=1"</a:t>
            </a:r>
            <a:r>
              <a:rPr lang="en-US" altLang="ko-KR" b="0" i="0" dirty="0">
                <a:solidFill>
                  <a:srgbClr val="9B9B9B"/>
                </a:solidFill>
                <a:effectLst/>
                <a:latin typeface="Courier New" panose="020703090202050204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63F501-FCBE-83A2-EF0D-6CE2C02F237B}"/>
              </a:ext>
            </a:extLst>
          </p:cNvPr>
          <p:cNvSpPr txBox="1"/>
          <p:nvPr/>
        </p:nvSpPr>
        <p:spPr>
          <a:xfrm>
            <a:off x="994559" y="2142246"/>
            <a:ext cx="786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2C2828"/>
                </a:solidFill>
                <a:effectLst/>
                <a:latin typeface="Noto Sans KR"/>
              </a:rPr>
              <a:t>1. meta </a:t>
            </a:r>
            <a:r>
              <a:rPr lang="ko-KR" altLang="en-US" b="0" i="0" dirty="0">
                <a:solidFill>
                  <a:srgbClr val="2C2828"/>
                </a:solidFill>
                <a:effectLst/>
                <a:latin typeface="Noto Sans KR"/>
              </a:rPr>
              <a:t>태그 </a:t>
            </a:r>
            <a:r>
              <a:rPr lang="en-US" altLang="ko-KR" b="0" i="0" dirty="0">
                <a:solidFill>
                  <a:srgbClr val="2C2828"/>
                </a:solidFill>
                <a:effectLst/>
                <a:latin typeface="Noto Sans KR"/>
              </a:rPr>
              <a:t>- viewport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1082CB2-1845-C548-A4F4-FBCF85A89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42774"/>
              </p:ext>
            </p:extLst>
          </p:nvPr>
        </p:nvGraphicFramePr>
        <p:xfrm>
          <a:off x="1182075" y="3891732"/>
          <a:ext cx="4967959" cy="1066800"/>
        </p:xfrm>
        <a:graphic>
          <a:graphicData uri="http://schemas.openxmlformats.org/drawingml/2006/table">
            <a:tbl>
              <a:tblPr/>
              <a:tblGrid>
                <a:gridCol w="900724">
                  <a:extLst>
                    <a:ext uri="{9D8B030D-6E8A-4147-A177-3AD203B41FA5}">
                      <a16:colId xmlns:a16="http://schemas.microsoft.com/office/drawing/2014/main" val="2247653253"/>
                    </a:ext>
                  </a:extLst>
                </a:gridCol>
                <a:gridCol w="4067235">
                  <a:extLst>
                    <a:ext uri="{9D8B030D-6E8A-4147-A177-3AD203B41FA5}">
                      <a16:colId xmlns:a16="http://schemas.microsoft.com/office/drawing/2014/main" val="1172036953"/>
                    </a:ext>
                  </a:extLst>
                </a:gridCol>
              </a:tblGrid>
              <a:tr h="233452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width</a:t>
                      </a:r>
                      <a:endParaRPr lang="en-US">
                        <a:effectLst/>
                      </a:endParaRPr>
                    </a:p>
                  </a:txBody>
                  <a:tcPr marR="60960" marT="60960" marB="60960" anchor="ctr">
                    <a:lnL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>
                          <a:effectLst/>
                        </a:rPr>
                        <a:t>뷰포트의</a:t>
                      </a:r>
                      <a:r>
                        <a:rPr lang="ko-KR" altLang="en-US" dirty="0">
                          <a:effectLst/>
                        </a:rPr>
                        <a:t> 가로 크기</a:t>
                      </a:r>
                    </a:p>
                  </a:txBody>
                  <a:tcPr marR="60960" marT="60960" marB="60960" anchor="ctr">
                    <a:lnL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09697"/>
                  </a:ext>
                </a:extLst>
              </a:tr>
              <a:tr h="519165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initial-scale</a:t>
                      </a:r>
                      <a:endParaRPr lang="en-US">
                        <a:effectLst/>
                      </a:endParaRPr>
                    </a:p>
                  </a:txBody>
                  <a:tcPr marR="60960" marT="60960" marB="60960" anchor="ctr">
                    <a:lnL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페이지 처음 접속 시 보여질 배율</a:t>
                      </a:r>
                    </a:p>
                  </a:txBody>
                  <a:tcPr marR="60960" marT="60960" marB="60960" anchor="ctr">
                    <a:lnL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80029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87BB9164-D112-C417-380B-25F874E73B49}"/>
              </a:ext>
            </a:extLst>
          </p:cNvPr>
          <p:cNvSpPr txBox="1"/>
          <p:nvPr/>
        </p:nvSpPr>
        <p:spPr>
          <a:xfrm>
            <a:off x="1114569" y="3219068"/>
            <a:ext cx="844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뷰포트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(viewport)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웹 페이지에서 사용자의 보이는 영역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(visible area)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51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560</Words>
  <Application>Microsoft Office PowerPoint</Application>
  <PresentationFormat>와이드스크린</PresentationFormat>
  <Paragraphs>133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AppleSDGothicNeo</vt:lpstr>
      <vt:lpstr>D2Coding</vt:lpstr>
      <vt:lpstr>Noto Sans KR</vt:lpstr>
      <vt:lpstr>맑은 고딕</vt:lpstr>
      <vt:lpstr>Arial</vt:lpstr>
      <vt:lpstr>Courier New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hyewoo@kakao.com</cp:lastModifiedBy>
  <cp:revision>30</cp:revision>
  <dcterms:created xsi:type="dcterms:W3CDTF">2023-02-07T08:27:46Z</dcterms:created>
  <dcterms:modified xsi:type="dcterms:W3CDTF">2023-04-12T08:10:30Z</dcterms:modified>
</cp:coreProperties>
</file>