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94" r:id="rId3"/>
    <p:sldId id="295" r:id="rId4"/>
    <p:sldId id="297" r:id="rId5"/>
    <p:sldId id="293" r:id="rId6"/>
    <p:sldId id="303" r:id="rId7"/>
    <p:sldId id="304" r:id="rId8"/>
    <p:sldId id="299" r:id="rId9"/>
    <p:sldId id="300" r:id="rId10"/>
    <p:sldId id="302" r:id="rId11"/>
    <p:sldId id="298" r:id="rId12"/>
    <p:sldId id="307" r:id="rId13"/>
    <p:sldId id="308" r:id="rId14"/>
    <p:sldId id="305" r:id="rId15"/>
    <p:sldId id="306" r:id="rId16"/>
    <p:sldId id="26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FF8415"/>
    <a:srgbClr val="FC9F24"/>
    <a:srgbClr val="E18203"/>
    <a:srgbClr val="DEDEDE"/>
    <a:srgbClr val="E37900"/>
    <a:srgbClr val="EEA453"/>
    <a:srgbClr val="55AB76"/>
    <a:srgbClr val="E6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48" autoAdjust="0"/>
    <p:restoredTop sz="94660"/>
  </p:normalViewPr>
  <p:slideViewPr>
    <p:cSldViewPr snapToGrid="0">
      <p:cViewPr varScale="1">
        <p:scale>
          <a:sx n="61" d="100"/>
          <a:sy n="61" d="100"/>
        </p:scale>
        <p:origin x="232" y="12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11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5F96-2F0C-8640-8FC7-733DBD00E5D7}" type="datetimeFigureOut">
              <a:rPr kumimoji="1" lang="ko-Kore-KR" altLang="en-US" smtClean="0"/>
              <a:t>2023. 5. 31.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3E18A-7A3C-AD4B-8770-AC5158C0CC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415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2023. 5. 31.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1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2023. 5. 31.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99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2023. 5. 31.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8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2023. 5. 31.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63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2023. 5. 31.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4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2023. 5. 31.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43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2023. 5. 31.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24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2023. 5. 31.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78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2023. 5. 31.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8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2023. 5. 31.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55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2023. 5. 31.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1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7EFD1-0706-4427-8018-56D38DB7127F}" type="datetimeFigureOut">
              <a:rPr lang="ko-KR" altLang="en-US" smtClean="0"/>
              <a:t>2023. 5. 31.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1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-2179" y="-3316"/>
            <a:ext cx="12197989" cy="6758444"/>
            <a:chOff x="-2179" y="-3316"/>
            <a:chExt cx="12197989" cy="6758444"/>
          </a:xfrm>
        </p:grpSpPr>
        <p:grpSp>
          <p:nvGrpSpPr>
            <p:cNvPr id="35" name="그룹 34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6" name="직선 연결선 25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 rot="5400000">
              <a:off x="-790475" y="1443989"/>
              <a:ext cx="6755128" cy="3867150"/>
              <a:chOff x="-2179" y="331248"/>
              <a:chExt cx="12197989" cy="3867150"/>
            </a:xfrm>
          </p:grpSpPr>
          <p:cxnSp>
            <p:nvCxnSpPr>
              <p:cNvPr id="37" name="직선 연결선 3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4" name="그룹 43"/>
            <p:cNvGrpSpPr/>
            <p:nvPr/>
          </p:nvGrpSpPr>
          <p:grpSpPr>
            <a:xfrm rot="5400000">
              <a:off x="3725566" y="1443989"/>
              <a:ext cx="6755128" cy="3867150"/>
              <a:chOff x="-2179" y="331248"/>
              <a:chExt cx="12197989" cy="3867150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 rot="5400000">
              <a:off x="7262301" y="2399738"/>
              <a:ext cx="6753018" cy="1946910"/>
              <a:chOff x="-2179" y="2251488"/>
              <a:chExt cx="12194179" cy="1946910"/>
            </a:xfrm>
          </p:grpSpPr>
          <p:cxnSp>
            <p:nvCxnSpPr>
              <p:cNvPr id="53" name="직선 연결선 52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직사각형 1"/>
          <p:cNvSpPr/>
          <p:nvPr/>
        </p:nvSpPr>
        <p:spPr>
          <a:xfrm>
            <a:off x="9251" y="4817892"/>
            <a:ext cx="12192000" cy="2036194"/>
          </a:xfrm>
          <a:prstGeom prst="rect">
            <a:avLst/>
          </a:prstGeom>
          <a:solidFill>
            <a:srgbClr val="FF8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8" name="그룹 7"/>
          <p:cNvGrpSpPr/>
          <p:nvPr/>
        </p:nvGrpSpPr>
        <p:grpSpPr>
          <a:xfrm>
            <a:off x="2120828" y="1284028"/>
            <a:ext cx="7968847" cy="4876742"/>
            <a:chOff x="1994848" y="750628"/>
            <a:chExt cx="8507104" cy="5381767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299648" y="10554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3735977" y="1005839"/>
            <a:ext cx="4624251" cy="574766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71183" y="1081248"/>
            <a:ext cx="438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300" dirty="0" err="1">
                <a:solidFill>
                  <a:schemeClr val="bg1"/>
                </a:solidFill>
                <a:latin typeface="+mn-ea"/>
              </a:rPr>
              <a:t>프론트엔드</a:t>
            </a:r>
            <a:r>
              <a:rPr lang="ko-KR" altLang="en-US" b="1" spc="3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b="1" spc="300" dirty="0">
                <a:solidFill>
                  <a:schemeClr val="bg1"/>
                </a:solidFill>
                <a:latin typeface="+mn-ea"/>
              </a:rPr>
              <a:t>8</a:t>
            </a:r>
            <a:r>
              <a:rPr lang="ko-KR" altLang="en-US" b="1" spc="300" dirty="0">
                <a:solidFill>
                  <a:schemeClr val="bg1"/>
                </a:solidFill>
                <a:latin typeface="+mn-ea"/>
              </a:rPr>
              <a:t>주차 세미나</a:t>
            </a:r>
            <a:endParaRPr lang="en-US" altLang="ko-KR" b="1" spc="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389836" y="3387778"/>
            <a:ext cx="5412059" cy="391866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740959" y="2768284"/>
            <a:ext cx="4709815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AJAX </a:t>
            </a:r>
            <a:r>
              <a:rPr lang="ko-KR" altLang="en-US" sz="5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사용해보기</a:t>
            </a:r>
            <a:endParaRPr lang="en-US" altLang="ko-KR" sz="5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2938" y="4856662"/>
            <a:ext cx="2297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E37900"/>
                </a:solidFill>
                <a:latin typeface="Impact" panose="020B0806030902050204" pitchFamily="34" charset="0"/>
              </a:rPr>
              <a:t>발표자  </a:t>
            </a:r>
            <a:r>
              <a:rPr lang="en-US" altLang="ko-KR" sz="1600" b="1" dirty="0">
                <a:solidFill>
                  <a:srgbClr val="E37900"/>
                </a:solidFill>
                <a:latin typeface="Impact" panose="020B0806030902050204" pitchFamily="34" charset="0"/>
              </a:rPr>
              <a:t>:  </a:t>
            </a:r>
            <a:r>
              <a:rPr lang="ko-KR" altLang="en-US" sz="1600" b="1" dirty="0" err="1">
                <a:solidFill>
                  <a:srgbClr val="E37900"/>
                </a:solidFill>
                <a:latin typeface="Impact" panose="020B0806030902050204" pitchFamily="34" charset="0"/>
              </a:rPr>
              <a:t>이혜린</a:t>
            </a:r>
            <a:endParaRPr lang="ko-KR" altLang="en-US" sz="1600" b="1" dirty="0">
              <a:solidFill>
                <a:srgbClr val="E379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43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79735" y="64028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579735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 dirty="0">
                <a:solidFill>
                  <a:schemeClr val="bg1"/>
                </a:solidFill>
              </a:rPr>
              <a:t>JSON</a:t>
            </a:r>
            <a:r>
              <a:rPr lang="ko-KR" altLang="en-US" sz="2400" b="1" spc="600" dirty="0">
                <a:solidFill>
                  <a:schemeClr val="bg1"/>
                </a:solidFill>
              </a:rPr>
              <a:t>이란</a:t>
            </a:r>
            <a:r>
              <a:rPr lang="en-US" altLang="ko-KR" sz="2400" b="1" spc="600" dirty="0">
                <a:solidFill>
                  <a:schemeClr val="bg1"/>
                </a:solidFill>
              </a:rPr>
              <a:t>?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E44092-BC34-EB18-6588-EB4EA5256131}"/>
              </a:ext>
            </a:extLst>
          </p:cNvPr>
          <p:cNvSpPr txBox="1"/>
          <p:nvPr/>
        </p:nvSpPr>
        <p:spPr>
          <a:xfrm>
            <a:off x="5815742" y="1762514"/>
            <a:ext cx="5290298" cy="391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dirty="0">
                <a:solidFill>
                  <a:srgbClr val="212529"/>
                </a:solidFill>
                <a:latin typeface="-apple-system"/>
              </a:rPr>
              <a:t>JavaScript</a:t>
            </a:r>
            <a:r>
              <a:rPr lang="ko-KR" altLang="en-US" sz="2400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altLang="ko-KR" sz="2400" dirty="0">
                <a:solidFill>
                  <a:srgbClr val="212529"/>
                </a:solidFill>
                <a:latin typeface="-apple-system"/>
              </a:rPr>
              <a:t>Object</a:t>
            </a:r>
            <a:r>
              <a:rPr lang="ko-KR" altLang="en-US" sz="2400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altLang="ko-KR" sz="2400" dirty="0">
                <a:solidFill>
                  <a:srgbClr val="212529"/>
                </a:solidFill>
                <a:latin typeface="-apple-system"/>
              </a:rPr>
              <a:t>Notation</a:t>
            </a:r>
            <a:r>
              <a:rPr lang="ko-KR" altLang="en-US" sz="2400" dirty="0">
                <a:solidFill>
                  <a:srgbClr val="212529"/>
                </a:solidFill>
                <a:latin typeface="-apple-system"/>
              </a:rPr>
              <a:t>의 약자로 클라이언트와 서버 간의 데이터 교환 규칙</a:t>
            </a:r>
            <a:r>
              <a:rPr lang="en-US" altLang="ko-KR" sz="2400" dirty="0">
                <a:solidFill>
                  <a:srgbClr val="212529"/>
                </a:solidFill>
                <a:latin typeface="-apple-system"/>
              </a:rPr>
              <a:t>(</a:t>
            </a:r>
            <a:r>
              <a:rPr lang="ko-KR" altLang="en-US" sz="2400" dirty="0">
                <a:solidFill>
                  <a:srgbClr val="212529"/>
                </a:solidFill>
                <a:latin typeface="-apple-system"/>
              </a:rPr>
              <a:t>데이터 포맷</a:t>
            </a:r>
            <a:r>
              <a:rPr lang="en-US" altLang="ko-KR" sz="2400" dirty="0">
                <a:solidFill>
                  <a:srgbClr val="212529"/>
                </a:solidFill>
                <a:latin typeface="-apple-system"/>
              </a:rPr>
              <a:t>)</a:t>
            </a:r>
            <a:r>
              <a:rPr lang="ko-KR" altLang="en-US" sz="2400" dirty="0">
                <a:solidFill>
                  <a:srgbClr val="212529"/>
                </a:solidFill>
                <a:latin typeface="-apple-system"/>
              </a:rPr>
              <a:t>을 말한다</a:t>
            </a:r>
            <a:r>
              <a:rPr lang="en-US" altLang="ko-KR" sz="2400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240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en-US" altLang="ko-KR" sz="2400" dirty="0">
                <a:solidFill>
                  <a:srgbClr val="212529"/>
                </a:solidFill>
                <a:latin typeface="-apple-system"/>
              </a:rPr>
              <a:t>“</a:t>
            </a:r>
            <a:r>
              <a:rPr lang="ko-KR" altLang="en-US" sz="2400" dirty="0">
                <a:solidFill>
                  <a:srgbClr val="212529"/>
                </a:solidFill>
                <a:latin typeface="-apple-system"/>
              </a:rPr>
              <a:t>키</a:t>
            </a:r>
            <a:r>
              <a:rPr lang="en-US" altLang="ko-KR" sz="2400" dirty="0">
                <a:solidFill>
                  <a:srgbClr val="212529"/>
                </a:solidFill>
                <a:latin typeface="-apple-system"/>
              </a:rPr>
              <a:t>”</a:t>
            </a:r>
            <a:r>
              <a:rPr lang="ko-KR" altLang="en-US" sz="2400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altLang="ko-KR" sz="2400" dirty="0">
                <a:solidFill>
                  <a:srgbClr val="212529"/>
                </a:solidFill>
                <a:latin typeface="-apple-system"/>
              </a:rPr>
              <a:t>:</a:t>
            </a:r>
            <a:r>
              <a:rPr lang="ko-KR" altLang="en-US" sz="2400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altLang="ko-KR" sz="2400" dirty="0">
                <a:solidFill>
                  <a:srgbClr val="212529"/>
                </a:solidFill>
                <a:latin typeface="-apple-system"/>
              </a:rPr>
              <a:t>‘</a:t>
            </a:r>
            <a:r>
              <a:rPr lang="ko-KR" altLang="en-US" sz="2400" dirty="0">
                <a:solidFill>
                  <a:srgbClr val="212529"/>
                </a:solidFill>
                <a:latin typeface="-apple-system"/>
              </a:rPr>
              <a:t>값</a:t>
            </a:r>
            <a:r>
              <a:rPr lang="en-US" altLang="ko-KR" sz="2400" dirty="0">
                <a:solidFill>
                  <a:srgbClr val="212529"/>
                </a:solidFill>
                <a:latin typeface="-apple-system"/>
              </a:rPr>
              <a:t>’</a:t>
            </a:r>
            <a:r>
              <a:rPr lang="ko-KR" altLang="en-US" sz="2400" dirty="0">
                <a:solidFill>
                  <a:srgbClr val="212529"/>
                </a:solidFill>
                <a:latin typeface="-apple-system"/>
              </a:rPr>
              <a:t> </a:t>
            </a:r>
            <a:endParaRPr lang="en-US" altLang="ko-KR" sz="2400" dirty="0">
              <a:solidFill>
                <a:srgbClr val="212529"/>
              </a:solidFill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ko-KR" altLang="en-US" sz="2400" dirty="0">
                <a:solidFill>
                  <a:srgbClr val="212529"/>
                </a:solidFill>
                <a:latin typeface="-apple-system"/>
              </a:rPr>
              <a:t>⚠️ 키는 반드시 큰 따옴표로 둘러싸야 한다</a:t>
            </a:r>
            <a:r>
              <a:rPr lang="en-US" altLang="ko-KR" sz="2400" dirty="0">
                <a:solidFill>
                  <a:srgbClr val="212529"/>
                </a:solidFill>
                <a:latin typeface="-apple-system"/>
              </a:rPr>
              <a:t>.</a:t>
            </a:r>
            <a:endParaRPr lang="en-US" altLang="ko-KR" sz="240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DE47A8-7182-72DD-1147-4AC4FD6B7A61}"/>
              </a:ext>
            </a:extLst>
          </p:cNvPr>
          <p:cNvSpPr txBox="1"/>
          <p:nvPr/>
        </p:nvSpPr>
        <p:spPr>
          <a:xfrm>
            <a:off x="745457" y="5202950"/>
            <a:ext cx="5290298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400" dirty="0">
                <a:solidFill>
                  <a:srgbClr val="212529"/>
                </a:solidFill>
                <a:latin typeface="-apple-system"/>
              </a:rPr>
              <a:t>➡️  </a:t>
            </a:r>
            <a:r>
              <a:rPr lang="en-US" altLang="ko-KR" sz="2400" dirty="0">
                <a:solidFill>
                  <a:srgbClr val="212529"/>
                </a:solidFill>
                <a:latin typeface="-apple-system"/>
              </a:rPr>
              <a:t>HTTP </a:t>
            </a:r>
            <a:r>
              <a:rPr lang="ko-KR" altLang="en-US" sz="2400" dirty="0">
                <a:solidFill>
                  <a:srgbClr val="212529"/>
                </a:solidFill>
                <a:latin typeface="-apple-system"/>
              </a:rPr>
              <a:t>통신 모습</a:t>
            </a:r>
            <a:endParaRPr lang="en-US" altLang="ko-KR" sz="240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C467F912-8649-BEB0-F4F0-247DDE0F8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39" y="1811771"/>
            <a:ext cx="4839289" cy="331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9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79735" y="64028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579735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 dirty="0">
                <a:solidFill>
                  <a:schemeClr val="bg1"/>
                </a:solidFill>
              </a:rPr>
              <a:t>Ajax</a:t>
            </a:r>
            <a:r>
              <a:rPr lang="ko-KR" altLang="en-US" sz="2400" b="1" spc="600" dirty="0">
                <a:solidFill>
                  <a:schemeClr val="bg1"/>
                </a:solidFill>
              </a:rPr>
              <a:t> 기본 형태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E44092-BC34-EB18-6588-EB4EA5256131}"/>
              </a:ext>
            </a:extLst>
          </p:cNvPr>
          <p:cNvSpPr txBox="1"/>
          <p:nvPr/>
        </p:nvSpPr>
        <p:spPr>
          <a:xfrm>
            <a:off x="1139324" y="1351697"/>
            <a:ext cx="9896834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en" altLang="ko-Kore-KR" sz="2000" b="1" i="0" dirty="0">
                <a:effectLst/>
                <a:latin typeface="Courier New" panose="02070309020205020404" pitchFamily="49" charset="0"/>
              </a:rPr>
              <a:t>$.ajax({  </a:t>
            </a:r>
          </a:p>
          <a:p>
            <a:pPr algn="l" latinLnBrk="1">
              <a:lnSpc>
                <a:spcPct val="150000"/>
              </a:lnSpc>
            </a:pPr>
            <a:r>
              <a:rPr lang="en" altLang="ko-Kore-KR" sz="2000" b="1" dirty="0">
                <a:latin typeface="Courier New" panose="02070309020205020404" pitchFamily="49" charset="0"/>
              </a:rPr>
              <a:t>	</a:t>
            </a:r>
            <a:r>
              <a:rPr lang="en" altLang="ko-Kore-KR" sz="2000" b="1" i="0" dirty="0">
                <a:effectLst/>
                <a:latin typeface="Courier New" panose="02070309020205020404" pitchFamily="49" charset="0"/>
              </a:rPr>
              <a:t>type: "POST", </a:t>
            </a:r>
          </a:p>
          <a:p>
            <a:pPr algn="l" latinLnBrk="1">
              <a:lnSpc>
                <a:spcPct val="150000"/>
              </a:lnSpc>
            </a:pPr>
            <a:r>
              <a:rPr lang="en" altLang="ko-Kore-KR" sz="2000" b="1" dirty="0">
                <a:latin typeface="Courier New" panose="02070309020205020404" pitchFamily="49" charset="0"/>
              </a:rPr>
              <a:t>	</a:t>
            </a:r>
            <a:r>
              <a:rPr lang="en" altLang="ko-Kore-KR" sz="2000" b="1" i="0" dirty="0" err="1">
                <a:effectLst/>
                <a:latin typeface="Courier New" panose="02070309020205020404" pitchFamily="49" charset="0"/>
              </a:rPr>
              <a:t>url</a:t>
            </a:r>
            <a:r>
              <a:rPr lang="en" altLang="ko-Kore-KR" sz="2000" b="1" i="0" dirty="0">
                <a:effectLst/>
                <a:latin typeface="Courier New" panose="02070309020205020404" pitchFamily="49" charset="0"/>
              </a:rPr>
              <a:t>: ”/</a:t>
            </a:r>
            <a:r>
              <a:rPr lang="en" altLang="ko-Kore-KR" sz="2000" b="1" i="0" dirty="0" err="1">
                <a:effectLst/>
                <a:latin typeface="Courier New" panose="02070309020205020404" pitchFamily="49" charset="0"/>
              </a:rPr>
              <a:t>likelion.org</a:t>
            </a:r>
            <a:r>
              <a:rPr lang="en" altLang="ko-Kore-KR" sz="2000" b="1" i="0" dirty="0">
                <a:effectLst/>
                <a:latin typeface="Courier New" panose="02070309020205020404" pitchFamily="49" charset="0"/>
              </a:rPr>
              <a:t>", </a:t>
            </a:r>
            <a:r>
              <a:rPr lang="en" altLang="ko-Kore-KR" sz="2000" b="1" dirty="0">
                <a:latin typeface="Courier New" panose="02070309020205020404" pitchFamily="49" charset="0"/>
              </a:rPr>
              <a:t>	</a:t>
            </a:r>
          </a:p>
          <a:p>
            <a:pPr algn="l" latinLnBrk="1">
              <a:lnSpc>
                <a:spcPct val="150000"/>
              </a:lnSpc>
            </a:pPr>
            <a:r>
              <a:rPr lang="en" altLang="ko-Kore-KR" sz="2000" b="1" i="0" dirty="0">
                <a:effectLst/>
                <a:latin typeface="Courier New" panose="02070309020205020404" pitchFamily="49" charset="0"/>
              </a:rPr>
              <a:t>	data: data, </a:t>
            </a:r>
            <a:r>
              <a:rPr lang="en" altLang="ko-Kore-KR" sz="2000" b="1" i="1" dirty="0">
                <a:effectLst/>
                <a:latin typeface="Courier New" panose="02070309020205020404" pitchFamily="49" charset="0"/>
              </a:rPr>
              <a:t>//</a:t>
            </a:r>
            <a:r>
              <a:rPr lang="ko-KR" altLang="en-US" sz="2000" b="1" i="1" dirty="0">
                <a:effectLst/>
                <a:latin typeface="Courier New" panose="02070309020205020404" pitchFamily="49" charset="0"/>
              </a:rPr>
              <a:t>서버로 전달할 데이터</a:t>
            </a:r>
            <a:r>
              <a:rPr lang="ko-KR" altLang="en-US" sz="2000" b="1" i="0" dirty="0">
                <a:effectLst/>
                <a:latin typeface="Courier New" panose="02070309020205020404" pitchFamily="49" charset="0"/>
              </a:rPr>
              <a:t> </a:t>
            </a:r>
            <a:endParaRPr lang="en-US" altLang="ko-KR" sz="2000" b="1" i="0" dirty="0">
              <a:effectLst/>
              <a:latin typeface="Courier New" panose="02070309020205020404" pitchFamily="49" charset="0"/>
            </a:endParaRPr>
          </a:p>
          <a:p>
            <a:pPr algn="l" latinLnBrk="1">
              <a:lnSpc>
                <a:spcPct val="150000"/>
              </a:lnSpc>
            </a:pPr>
            <a:r>
              <a:rPr lang="en-US" altLang="ko-Kore-KR" sz="2000" b="1" dirty="0">
                <a:latin typeface="Courier New" panose="02070309020205020404" pitchFamily="49" charset="0"/>
              </a:rPr>
              <a:t>	</a:t>
            </a:r>
            <a:r>
              <a:rPr lang="en" altLang="ko-Kore-KR" sz="2000" b="1" i="0" dirty="0">
                <a:effectLst/>
                <a:latin typeface="Courier New" panose="02070309020205020404" pitchFamily="49" charset="0"/>
              </a:rPr>
              <a:t>success : function(</a:t>
            </a:r>
            <a:r>
              <a:rPr lang="en" altLang="ko-Kore-KR" sz="2000" b="1" i="0" dirty="0" err="1">
                <a:effectLst/>
                <a:latin typeface="Courier New" panose="02070309020205020404" pitchFamily="49" charset="0"/>
              </a:rPr>
              <a:t>arg</a:t>
            </a:r>
            <a:r>
              <a:rPr lang="en" altLang="ko-Kore-KR" sz="2000" b="1" i="0" dirty="0">
                <a:effectLst/>
                <a:latin typeface="Courier New" panose="02070309020205020404" pitchFamily="49" charset="0"/>
              </a:rPr>
              <a:t>) { </a:t>
            </a:r>
          </a:p>
          <a:p>
            <a:pPr algn="l" latinLnBrk="1">
              <a:lnSpc>
                <a:spcPct val="150000"/>
              </a:lnSpc>
            </a:pPr>
            <a:r>
              <a:rPr lang="en" altLang="ko-Kore-KR" sz="2000" b="1" dirty="0">
                <a:latin typeface="Courier New" panose="02070309020205020404" pitchFamily="49" charset="0"/>
              </a:rPr>
              <a:t>		</a:t>
            </a:r>
            <a:r>
              <a:rPr lang="en" altLang="ko-Kore-KR" sz="2000" b="1" i="0" dirty="0">
                <a:effectLst/>
                <a:latin typeface="Courier New" panose="02070309020205020404" pitchFamily="49" charset="0"/>
              </a:rPr>
              <a:t>alert("</a:t>
            </a:r>
            <a:r>
              <a:rPr lang="ko-KR" altLang="en-US" sz="2000" b="1" i="0" dirty="0">
                <a:effectLst/>
                <a:latin typeface="Courier New" panose="02070309020205020404" pitchFamily="49" charset="0"/>
              </a:rPr>
              <a:t>통신성공시에만 실행</a:t>
            </a:r>
            <a:r>
              <a:rPr lang="en-US" altLang="ko-KR" sz="2000" b="1" i="0" dirty="0">
                <a:effectLst/>
                <a:latin typeface="Courier New" panose="02070309020205020404" pitchFamily="49" charset="0"/>
              </a:rPr>
              <a:t>"); </a:t>
            </a:r>
          </a:p>
          <a:p>
            <a:pPr algn="l" latinLnBrk="1">
              <a:lnSpc>
                <a:spcPct val="150000"/>
              </a:lnSpc>
            </a:pPr>
            <a:r>
              <a:rPr lang="en-US" altLang="ko-KR" sz="2000" b="1" dirty="0">
                <a:latin typeface="Courier New" panose="02070309020205020404" pitchFamily="49" charset="0"/>
              </a:rPr>
              <a:t>	</a:t>
            </a:r>
            <a:r>
              <a:rPr lang="en-US" altLang="ko-KR" sz="2000" b="1" i="0" dirty="0">
                <a:effectLst/>
                <a:latin typeface="Courier New" panose="02070309020205020404" pitchFamily="49" charset="0"/>
              </a:rPr>
              <a:t>}, </a:t>
            </a:r>
            <a:r>
              <a:rPr lang="en" altLang="ko-Kore-KR" sz="2000" b="1" i="0" dirty="0">
                <a:effectLst/>
                <a:latin typeface="Courier New" panose="02070309020205020404" pitchFamily="49" charset="0"/>
              </a:rPr>
              <a:t>error : function(</a:t>
            </a:r>
            <a:r>
              <a:rPr lang="en" altLang="ko-Kore-KR" sz="2000" b="1" i="0" dirty="0" err="1">
                <a:effectLst/>
                <a:latin typeface="Courier New" panose="02070309020205020404" pitchFamily="49" charset="0"/>
              </a:rPr>
              <a:t>arg</a:t>
            </a:r>
            <a:r>
              <a:rPr lang="en" altLang="ko-Kore-KR" sz="2000" b="1" i="0" dirty="0">
                <a:effectLst/>
                <a:latin typeface="Courier New" panose="02070309020205020404" pitchFamily="49" charset="0"/>
              </a:rPr>
              <a:t>){ </a:t>
            </a:r>
          </a:p>
          <a:p>
            <a:pPr algn="l" latinLnBrk="1">
              <a:lnSpc>
                <a:spcPct val="150000"/>
              </a:lnSpc>
            </a:pPr>
            <a:r>
              <a:rPr lang="en" altLang="ko-Kore-KR" sz="2000" b="1" dirty="0">
                <a:latin typeface="Courier New" panose="02070309020205020404" pitchFamily="49" charset="0"/>
              </a:rPr>
              <a:t>		</a:t>
            </a:r>
            <a:r>
              <a:rPr lang="en" altLang="ko-Kore-KR" sz="2000" b="1" i="0" dirty="0">
                <a:effectLst/>
                <a:latin typeface="Courier New" panose="02070309020205020404" pitchFamily="49" charset="0"/>
              </a:rPr>
              <a:t>alert("</a:t>
            </a:r>
            <a:r>
              <a:rPr lang="ko-KR" altLang="en-US" sz="2000" b="1" i="0" dirty="0">
                <a:effectLst/>
                <a:latin typeface="Courier New" panose="02070309020205020404" pitchFamily="49" charset="0"/>
              </a:rPr>
              <a:t>통신실패시에만 실행</a:t>
            </a:r>
            <a:r>
              <a:rPr lang="en-US" altLang="ko-KR" sz="2000" b="1" i="0" dirty="0">
                <a:effectLst/>
                <a:latin typeface="Courier New" panose="02070309020205020404" pitchFamily="49" charset="0"/>
              </a:rPr>
              <a:t>"); </a:t>
            </a:r>
          </a:p>
          <a:p>
            <a:pPr algn="l" latinLnBrk="1">
              <a:lnSpc>
                <a:spcPct val="150000"/>
              </a:lnSpc>
            </a:pPr>
            <a:r>
              <a:rPr lang="en-US" altLang="ko-KR" sz="2000" b="1" dirty="0">
                <a:latin typeface="Courier New" panose="02070309020205020404" pitchFamily="49" charset="0"/>
              </a:rPr>
              <a:t>	</a:t>
            </a:r>
            <a:r>
              <a:rPr lang="en-US" altLang="ko-KR" sz="2000" b="1" i="0" dirty="0">
                <a:effectLst/>
                <a:latin typeface="Courier New" panose="02070309020205020404" pitchFamily="49" charset="0"/>
              </a:rPr>
              <a:t>} </a:t>
            </a:r>
          </a:p>
          <a:p>
            <a:pPr algn="l" latinLnBrk="1">
              <a:lnSpc>
                <a:spcPct val="150000"/>
              </a:lnSpc>
            </a:pPr>
            <a:r>
              <a:rPr lang="en-US" altLang="ko-KR" sz="2000" b="1" i="0" dirty="0">
                <a:effectLst/>
                <a:latin typeface="Courier New" panose="02070309020205020404" pitchFamily="49" charset="0"/>
              </a:rPr>
              <a:t>});</a:t>
            </a:r>
            <a:endParaRPr lang="en-US" altLang="ko-KR" sz="2000" b="1" dirty="0">
              <a:latin typeface="notokr"/>
            </a:endParaRPr>
          </a:p>
        </p:txBody>
      </p:sp>
    </p:spTree>
    <p:extLst>
      <p:ext uri="{BB962C8B-B14F-4D97-AF65-F5344CB8AC3E}">
        <p14:creationId xmlns:p14="http://schemas.microsoft.com/office/powerpoint/2010/main" val="1558079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79735" y="64028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579735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실습 하기 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E44092-BC34-EB18-6588-EB4EA5256131}"/>
              </a:ext>
            </a:extLst>
          </p:cNvPr>
          <p:cNvSpPr txBox="1"/>
          <p:nvPr/>
        </p:nvSpPr>
        <p:spPr>
          <a:xfrm>
            <a:off x="1694497" y="1352978"/>
            <a:ext cx="9896834" cy="463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ko-KR" altLang="en-US" sz="3000" b="1" i="0" dirty="0">
                <a:effectLst/>
                <a:latin typeface="+mj-lt"/>
              </a:rPr>
              <a:t>장고 가상환경 생성하기</a:t>
            </a:r>
            <a:endParaRPr lang="en-US" altLang="ko-KR" sz="3000" b="1" i="0" dirty="0">
              <a:effectLst/>
              <a:latin typeface="+mj-lt"/>
            </a:endParaRPr>
          </a:p>
          <a:p>
            <a:pPr algn="l" latinLnBrk="1">
              <a:lnSpc>
                <a:spcPct val="150000"/>
              </a:lnSpc>
            </a:pPr>
            <a:r>
              <a:rPr lang="en-US" altLang="ko-KR" sz="3000" b="1" i="0" dirty="0">
                <a:effectLst/>
                <a:latin typeface="+mj-lt"/>
              </a:rPr>
              <a:t>➡️ </a:t>
            </a:r>
            <a:r>
              <a:rPr lang="en-US" altLang="ko-KR" sz="3000" b="1" i="0" dirty="0" err="1">
                <a:effectLst/>
                <a:latin typeface="+mj-lt"/>
              </a:rPr>
              <a:t>venv</a:t>
            </a:r>
            <a:r>
              <a:rPr lang="ko-KR" altLang="en-US" sz="3000" b="1" i="0" dirty="0">
                <a:effectLst/>
                <a:latin typeface="+mj-lt"/>
              </a:rPr>
              <a:t>라는 이름의 가상환경을 설치한 후 실행</a:t>
            </a:r>
            <a:r>
              <a:rPr lang="en-US" altLang="ko-KR" sz="3000" b="1" i="0" dirty="0">
                <a:effectLst/>
                <a:latin typeface="+mj-lt"/>
              </a:rPr>
              <a:t> </a:t>
            </a:r>
          </a:p>
          <a:p>
            <a:pPr algn="l" latinLnBrk="1">
              <a:lnSpc>
                <a:spcPct val="150000"/>
              </a:lnSpc>
            </a:pPr>
            <a:r>
              <a:rPr lang="en-US" altLang="ko-KR" sz="3000" b="1" i="0" dirty="0">
                <a:effectLst/>
                <a:latin typeface="+mj-lt"/>
              </a:rPr>
              <a:t>➡️ p</a:t>
            </a:r>
            <a:r>
              <a:rPr lang="en-US" altLang="ko-KR" sz="3000" b="1" dirty="0">
                <a:latin typeface="+mj-lt"/>
              </a:rPr>
              <a:t>ython –m </a:t>
            </a:r>
            <a:r>
              <a:rPr lang="en-US" altLang="ko-KR" sz="3000" b="1" dirty="0" err="1">
                <a:latin typeface="+mj-lt"/>
              </a:rPr>
              <a:t>venv</a:t>
            </a:r>
            <a:r>
              <a:rPr lang="en-US" altLang="ko-KR" sz="3000" b="1" dirty="0">
                <a:latin typeface="+mj-lt"/>
              </a:rPr>
              <a:t> </a:t>
            </a:r>
            <a:r>
              <a:rPr lang="en-US" altLang="ko-KR" sz="3000" b="1" dirty="0" err="1">
                <a:latin typeface="+mj-lt"/>
              </a:rPr>
              <a:t>venv</a:t>
            </a:r>
            <a:endParaRPr lang="en-US" altLang="ko-KR" sz="3000" b="1" dirty="0">
              <a:latin typeface="+mj-lt"/>
            </a:endParaRPr>
          </a:p>
          <a:p>
            <a:pPr algn="l" latinLnBrk="1">
              <a:lnSpc>
                <a:spcPct val="150000"/>
              </a:lnSpc>
            </a:pPr>
            <a:r>
              <a:rPr lang="en-US" altLang="ko-KR" sz="3000" b="1" i="0" dirty="0">
                <a:effectLst/>
                <a:latin typeface="+mj-lt"/>
              </a:rPr>
              <a:t>➡️ </a:t>
            </a:r>
            <a:r>
              <a:rPr lang="en-US" altLang="ko-KR" sz="3000" b="1" i="0" dirty="0" err="1">
                <a:effectLst/>
                <a:latin typeface="+mj-lt"/>
              </a:rPr>
              <a:t>venv</a:t>
            </a:r>
            <a:r>
              <a:rPr lang="en-US" altLang="ko-KR" sz="3000" b="1" i="0" dirty="0">
                <a:effectLst/>
                <a:latin typeface="+mj-lt"/>
              </a:rPr>
              <a:t>/Scripts/activate</a:t>
            </a:r>
            <a:endParaRPr lang="en-US" altLang="ko-KR" sz="3000" b="1" dirty="0">
              <a:latin typeface="+mj-lt"/>
            </a:endParaRPr>
          </a:p>
          <a:p>
            <a:pPr algn="l" latinLnBrk="1"/>
            <a:endParaRPr lang="en-US" altLang="ko-KR" sz="3000" b="1" dirty="0">
              <a:latin typeface="+mj-lt"/>
            </a:endParaRPr>
          </a:p>
          <a:p>
            <a:pPr algn="l" latinLnBrk="1">
              <a:lnSpc>
                <a:spcPct val="150000"/>
              </a:lnSpc>
            </a:pPr>
            <a:r>
              <a:rPr lang="ko-KR" altLang="en-US" sz="3000" b="1" dirty="0">
                <a:latin typeface="+mj-lt"/>
              </a:rPr>
              <a:t>필요한 모듈 설치해주기 </a:t>
            </a:r>
            <a:r>
              <a:rPr lang="en-US" altLang="ko-KR" sz="3000" b="1" dirty="0">
                <a:latin typeface="+mj-lt"/>
              </a:rPr>
              <a:t>in</a:t>
            </a:r>
            <a:r>
              <a:rPr lang="ko-KR" altLang="en-US" sz="3000" b="1" dirty="0">
                <a:latin typeface="+mj-lt"/>
              </a:rPr>
              <a:t> </a:t>
            </a:r>
            <a:r>
              <a:rPr lang="en-US" altLang="ko-KR" sz="3000" b="1" dirty="0" err="1">
                <a:latin typeface="+mj-lt"/>
              </a:rPr>
              <a:t>requirements.txt</a:t>
            </a:r>
            <a:endParaRPr lang="en-US" altLang="ko-KR" sz="3000" b="1" i="0" dirty="0">
              <a:effectLst/>
              <a:latin typeface="+mj-lt"/>
            </a:endParaRPr>
          </a:p>
          <a:p>
            <a:pPr algn="l" latinLnBrk="1">
              <a:lnSpc>
                <a:spcPct val="150000"/>
              </a:lnSpc>
            </a:pPr>
            <a:r>
              <a:rPr lang="en-US" altLang="ko-KR" sz="3000" b="1" i="0" dirty="0">
                <a:effectLst/>
                <a:latin typeface="+mj-lt"/>
              </a:rPr>
              <a:t>➡️ </a:t>
            </a:r>
            <a:r>
              <a:rPr lang="en-US" altLang="ko-KR" sz="3000" b="1" dirty="0">
                <a:latin typeface="+mj-lt"/>
              </a:rPr>
              <a:t>pip</a:t>
            </a:r>
            <a:r>
              <a:rPr lang="ko-KR" altLang="en-US" sz="3000" b="1" dirty="0">
                <a:latin typeface="+mj-lt"/>
              </a:rPr>
              <a:t> </a:t>
            </a:r>
            <a:r>
              <a:rPr lang="en-US" altLang="ko-KR" sz="3000" b="1" dirty="0">
                <a:latin typeface="+mj-lt"/>
              </a:rPr>
              <a:t>install</a:t>
            </a:r>
            <a:r>
              <a:rPr lang="ko-KR" altLang="en-US" sz="3000" b="1" dirty="0">
                <a:latin typeface="+mj-lt"/>
              </a:rPr>
              <a:t> </a:t>
            </a:r>
            <a:r>
              <a:rPr lang="en-US" altLang="ko-KR" sz="3000" b="1" dirty="0">
                <a:latin typeface="+mj-lt"/>
              </a:rPr>
              <a:t>–r</a:t>
            </a:r>
            <a:r>
              <a:rPr lang="ko-KR" altLang="en-US" sz="3000" b="1" dirty="0">
                <a:latin typeface="+mj-lt"/>
              </a:rPr>
              <a:t> </a:t>
            </a:r>
            <a:r>
              <a:rPr lang="en-US" altLang="ko-KR" sz="3000" b="1" dirty="0" err="1">
                <a:latin typeface="+mj-lt"/>
              </a:rPr>
              <a:t>requirements.txt</a:t>
            </a:r>
            <a:endParaRPr lang="en-US" altLang="ko-KR" sz="3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4543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79735" y="64028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579735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실습 하기 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E44092-BC34-EB18-6588-EB4EA5256131}"/>
              </a:ext>
            </a:extLst>
          </p:cNvPr>
          <p:cNvSpPr txBox="1"/>
          <p:nvPr/>
        </p:nvSpPr>
        <p:spPr>
          <a:xfrm>
            <a:off x="1927799" y="1611231"/>
            <a:ext cx="9896834" cy="4178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ko-KR" altLang="en-US" sz="3000" b="1" dirty="0">
                <a:latin typeface="+mj-lt"/>
              </a:rPr>
              <a:t>필요한 모듈 설치해주기 </a:t>
            </a:r>
            <a:r>
              <a:rPr lang="en-US" altLang="ko-KR" sz="3000" b="1" dirty="0">
                <a:latin typeface="+mj-lt"/>
              </a:rPr>
              <a:t>in</a:t>
            </a:r>
            <a:r>
              <a:rPr lang="ko-KR" altLang="en-US" sz="3000" b="1" dirty="0">
                <a:latin typeface="+mj-lt"/>
              </a:rPr>
              <a:t> </a:t>
            </a:r>
            <a:r>
              <a:rPr lang="en-US" altLang="ko-KR" sz="3000" b="1" dirty="0" err="1">
                <a:latin typeface="+mj-lt"/>
              </a:rPr>
              <a:t>requirements.txt</a:t>
            </a:r>
            <a:endParaRPr lang="en-US" altLang="ko-KR" sz="3000" b="1" i="0" dirty="0">
              <a:effectLst/>
              <a:latin typeface="+mj-lt"/>
            </a:endParaRPr>
          </a:p>
          <a:p>
            <a:pPr algn="l" latinLnBrk="1">
              <a:lnSpc>
                <a:spcPct val="150000"/>
              </a:lnSpc>
            </a:pPr>
            <a:r>
              <a:rPr lang="en-US" altLang="ko-KR" sz="3000" b="1" i="0" dirty="0">
                <a:effectLst/>
                <a:latin typeface="+mj-lt"/>
              </a:rPr>
              <a:t>➡️ </a:t>
            </a:r>
            <a:r>
              <a:rPr lang="en-US" altLang="ko-KR" sz="3000" b="1" dirty="0">
                <a:latin typeface="+mj-lt"/>
              </a:rPr>
              <a:t>pip</a:t>
            </a:r>
            <a:r>
              <a:rPr lang="ko-KR" altLang="en-US" sz="3000" b="1" dirty="0">
                <a:latin typeface="+mj-lt"/>
              </a:rPr>
              <a:t> </a:t>
            </a:r>
            <a:r>
              <a:rPr lang="en-US" altLang="ko-KR" sz="3000" b="1" dirty="0">
                <a:latin typeface="+mj-lt"/>
              </a:rPr>
              <a:t>install</a:t>
            </a:r>
            <a:r>
              <a:rPr lang="ko-KR" altLang="en-US" sz="3000" b="1" dirty="0">
                <a:latin typeface="+mj-lt"/>
              </a:rPr>
              <a:t> </a:t>
            </a:r>
            <a:r>
              <a:rPr lang="en-US" altLang="ko-KR" sz="3000" b="1" dirty="0">
                <a:latin typeface="+mj-lt"/>
              </a:rPr>
              <a:t>–r</a:t>
            </a:r>
            <a:r>
              <a:rPr lang="ko-KR" altLang="en-US" sz="3000" b="1" dirty="0">
                <a:latin typeface="+mj-lt"/>
              </a:rPr>
              <a:t> </a:t>
            </a:r>
            <a:r>
              <a:rPr lang="en-US" altLang="ko-KR" sz="3000" b="1" dirty="0" err="1">
                <a:latin typeface="+mj-lt"/>
              </a:rPr>
              <a:t>requirements.txt</a:t>
            </a:r>
            <a:endParaRPr lang="en-US" altLang="ko-KR" sz="3000" b="1" dirty="0">
              <a:latin typeface="+mj-lt"/>
            </a:endParaRPr>
          </a:p>
          <a:p>
            <a:pPr algn="l" latinLnBrk="1">
              <a:lnSpc>
                <a:spcPct val="150000"/>
              </a:lnSpc>
            </a:pPr>
            <a:endParaRPr lang="en-US" altLang="ko-KR" sz="3000" b="1" dirty="0">
              <a:latin typeface="+mj-lt"/>
            </a:endParaRPr>
          </a:p>
          <a:p>
            <a:pPr algn="l" latinLnBrk="1">
              <a:lnSpc>
                <a:spcPct val="150000"/>
              </a:lnSpc>
            </a:pPr>
            <a:r>
              <a:rPr lang="ko-KR" altLang="en-US" sz="3000" b="1" dirty="0">
                <a:latin typeface="+mj-lt"/>
              </a:rPr>
              <a:t>장고 서버 실행하기</a:t>
            </a:r>
            <a:endParaRPr lang="en-US" altLang="ko-KR" sz="3000" b="1" dirty="0">
              <a:latin typeface="+mj-lt"/>
            </a:endParaRPr>
          </a:p>
          <a:p>
            <a:pPr algn="l" latinLnBrk="1">
              <a:lnSpc>
                <a:spcPct val="150000"/>
              </a:lnSpc>
            </a:pPr>
            <a:r>
              <a:rPr lang="en-US" altLang="ko-KR" sz="3000" b="1" i="0" dirty="0">
                <a:effectLst/>
                <a:latin typeface="+mj-lt"/>
              </a:rPr>
              <a:t>➡️ python </a:t>
            </a:r>
            <a:r>
              <a:rPr lang="en-US" altLang="ko-KR" sz="3000" b="1" i="0" dirty="0" err="1">
                <a:effectLst/>
                <a:latin typeface="+mj-lt"/>
              </a:rPr>
              <a:t>manage.py</a:t>
            </a:r>
            <a:r>
              <a:rPr lang="en-US" altLang="ko-KR" sz="3000" b="1" i="0" dirty="0">
                <a:effectLst/>
                <a:latin typeface="+mj-lt"/>
              </a:rPr>
              <a:t> migrate</a:t>
            </a:r>
            <a:endParaRPr lang="en-US" altLang="ko-KR" sz="3000" b="1" dirty="0">
              <a:latin typeface="+mj-lt"/>
            </a:endParaRPr>
          </a:p>
          <a:p>
            <a:pPr algn="l" latinLnBrk="1">
              <a:lnSpc>
                <a:spcPct val="150000"/>
              </a:lnSpc>
            </a:pPr>
            <a:r>
              <a:rPr lang="ko-KR" altLang="en-US" sz="3000" b="1" dirty="0">
                <a:latin typeface="+mj-lt"/>
              </a:rPr>
              <a:t>➡️ </a:t>
            </a:r>
            <a:r>
              <a:rPr lang="en-US" altLang="ko-KR" sz="3000" b="1" dirty="0">
                <a:latin typeface="+mj-lt"/>
              </a:rPr>
              <a:t>python</a:t>
            </a:r>
            <a:r>
              <a:rPr lang="ko-KR" altLang="en-US" sz="3000" b="1" dirty="0">
                <a:latin typeface="+mj-lt"/>
              </a:rPr>
              <a:t> </a:t>
            </a:r>
            <a:r>
              <a:rPr lang="en-US" altLang="ko-KR" sz="3000" b="1" dirty="0" err="1">
                <a:latin typeface="+mj-lt"/>
              </a:rPr>
              <a:t>manage.py</a:t>
            </a:r>
            <a:r>
              <a:rPr lang="ko-KR" altLang="en-US" sz="3000" b="1" dirty="0">
                <a:latin typeface="+mj-lt"/>
              </a:rPr>
              <a:t> </a:t>
            </a:r>
            <a:r>
              <a:rPr lang="en-US" altLang="ko-KR" sz="3000" b="1" dirty="0" err="1">
                <a:latin typeface="+mj-lt"/>
              </a:rPr>
              <a:t>runserver</a:t>
            </a:r>
            <a:endParaRPr lang="en-US" altLang="ko-KR" sz="3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30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79735" y="64028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579735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601644" y="581436"/>
            <a:ext cx="5072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  <a:r>
              <a:rPr lang="en-US" altLang="ko-KR" sz="2400" b="1" spc="600" dirty="0">
                <a:solidFill>
                  <a:schemeClr val="bg1"/>
                </a:solidFill>
              </a:rPr>
              <a:t>(</a:t>
            </a:r>
            <a:r>
              <a:rPr lang="ko-KR" altLang="en-US" sz="2400" b="1" spc="600" dirty="0">
                <a:solidFill>
                  <a:schemeClr val="bg1"/>
                </a:solidFill>
              </a:rPr>
              <a:t>회원가입 </a:t>
            </a:r>
            <a:r>
              <a:rPr lang="en-US" altLang="ko-KR" sz="2400" b="1" spc="600" dirty="0" err="1">
                <a:solidFill>
                  <a:schemeClr val="bg1"/>
                </a:solidFill>
              </a:rPr>
              <a:t>signup.js</a:t>
            </a:r>
            <a:r>
              <a:rPr lang="en-US" altLang="ko-KR" sz="2400" b="1" spc="600" dirty="0">
                <a:solidFill>
                  <a:schemeClr val="bg1"/>
                </a:solidFill>
              </a:rPr>
              <a:t>)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A3B922-BEB4-99A9-774D-94BE4D546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821" y="1581278"/>
            <a:ext cx="3639070" cy="413986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0ECDB4F-43F8-2E6B-604D-B85ECE273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875" y="1212932"/>
            <a:ext cx="4121245" cy="494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89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79735" y="64028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579735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459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  <a:r>
              <a:rPr lang="en-US" altLang="ko-KR" sz="2400" b="1" spc="600" dirty="0">
                <a:solidFill>
                  <a:schemeClr val="bg1"/>
                </a:solidFill>
              </a:rPr>
              <a:t>(</a:t>
            </a:r>
            <a:r>
              <a:rPr lang="ko-KR" altLang="en-US" sz="2400" b="1" spc="600" dirty="0">
                <a:solidFill>
                  <a:schemeClr val="bg1"/>
                </a:solidFill>
              </a:rPr>
              <a:t>로그인</a:t>
            </a:r>
            <a:r>
              <a:rPr lang="en-US" altLang="ko-KR" sz="2400" b="1" spc="600" dirty="0">
                <a:solidFill>
                  <a:schemeClr val="bg1"/>
                </a:solidFill>
              </a:rPr>
              <a:t> </a:t>
            </a:r>
            <a:r>
              <a:rPr lang="en-US" altLang="ko-KR" sz="2400" b="1" spc="600" dirty="0" err="1">
                <a:solidFill>
                  <a:schemeClr val="bg1"/>
                </a:solidFill>
              </a:rPr>
              <a:t>login.js</a:t>
            </a:r>
            <a:r>
              <a:rPr lang="en-US" altLang="ko-KR" sz="2400" b="1" spc="600" dirty="0">
                <a:solidFill>
                  <a:schemeClr val="bg1"/>
                </a:solidFill>
              </a:rPr>
              <a:t>)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DEBD859-160D-8FBC-C903-3AB5F1DE2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950" y="1496054"/>
            <a:ext cx="4512228" cy="422111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11DD959-BC30-14F4-693A-51ADD4DE3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955" y="1813531"/>
            <a:ext cx="5175606" cy="37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29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-9203" y="0"/>
            <a:ext cx="12203249" cy="7392657"/>
            <a:chOff x="-7439" y="-3317"/>
            <a:chExt cx="12203249" cy="7392657"/>
          </a:xfrm>
        </p:grpSpPr>
        <p:grpSp>
          <p:nvGrpSpPr>
            <p:cNvPr id="58" name="그룹 57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86" name="직선 연결선 85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72" name="직선 연결선 71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2" name="그룹 61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68" name="직선 연결선 6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64" name="직선 연결선 6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8" name="그룹 7"/>
          <p:cNvGrpSpPr/>
          <p:nvPr/>
        </p:nvGrpSpPr>
        <p:grpSpPr>
          <a:xfrm>
            <a:off x="1974802" y="1293222"/>
            <a:ext cx="8319202" cy="4753517"/>
            <a:chOff x="1994848" y="750628"/>
            <a:chExt cx="8507104" cy="5381767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299648" y="10554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3735977" y="1005839"/>
            <a:ext cx="4624251" cy="574766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71183" y="1081248"/>
            <a:ext cx="438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300" dirty="0" err="1">
                <a:solidFill>
                  <a:schemeClr val="bg1"/>
                </a:solidFill>
                <a:latin typeface="+mn-ea"/>
              </a:rPr>
              <a:t>프론트엔드</a:t>
            </a:r>
            <a:r>
              <a:rPr lang="ko-KR" altLang="en-US" b="1" spc="3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b="1" spc="300" dirty="0">
                <a:solidFill>
                  <a:schemeClr val="bg1"/>
                </a:solidFill>
                <a:latin typeface="+mn-ea"/>
              </a:rPr>
              <a:t>8</a:t>
            </a:r>
            <a:r>
              <a:rPr lang="ko-KR" altLang="en-US" b="1" spc="300" dirty="0">
                <a:solidFill>
                  <a:schemeClr val="bg1"/>
                </a:solidFill>
                <a:latin typeface="+mn-ea"/>
              </a:rPr>
              <a:t>주차 세미나</a:t>
            </a:r>
            <a:endParaRPr lang="en-US" altLang="ko-KR" b="1" spc="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30728" y="3358065"/>
            <a:ext cx="5412059" cy="391866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65585" y="2612038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감사합니다</a:t>
            </a:r>
            <a:endParaRPr lang="en-US" altLang="ko-KR" sz="6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579735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오늘 우리가 할 것은</a:t>
            </a:r>
            <a:r>
              <a:rPr lang="en-US" altLang="ko-KR" sz="2400" b="1" spc="600" dirty="0">
                <a:solidFill>
                  <a:schemeClr val="bg1"/>
                </a:solidFill>
              </a:rPr>
              <a:t>?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23ABA2D-F028-CABC-FC5E-1EAD8428A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807" y="1572070"/>
            <a:ext cx="8704315" cy="422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579735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 dirty="0">
                <a:solidFill>
                  <a:schemeClr val="bg1"/>
                </a:solidFill>
              </a:rPr>
              <a:t>Django </a:t>
            </a:r>
            <a:r>
              <a:rPr lang="ko-KR" altLang="en-US" sz="2400" b="1" spc="600" dirty="0">
                <a:solidFill>
                  <a:schemeClr val="bg1"/>
                </a:solidFill>
              </a:rPr>
              <a:t>란</a:t>
            </a:r>
            <a:r>
              <a:rPr lang="en-US" altLang="ko-KR" sz="2400" b="1" spc="600" dirty="0">
                <a:solidFill>
                  <a:schemeClr val="bg1"/>
                </a:solidFill>
              </a:rPr>
              <a:t>?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pic>
        <p:nvPicPr>
          <p:cNvPr id="4098" name="Picture 2" descr="장고란? 장고 기초 설명 — 개발자 로그: 변화를 위한 공간">
            <a:extLst>
              <a:ext uri="{FF2B5EF4-FFF2-40B4-BE49-F238E27FC236}">
                <a16:creationId xmlns:a16="http://schemas.microsoft.com/office/drawing/2014/main" id="{38FBCA70-1AD5-91BB-7F2B-434937011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58" y="1947269"/>
            <a:ext cx="2778721" cy="277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8BC0324-0708-E64E-F198-89032E6D9C48}"/>
              </a:ext>
            </a:extLst>
          </p:cNvPr>
          <p:cNvSpPr txBox="1"/>
          <p:nvPr/>
        </p:nvSpPr>
        <p:spPr>
          <a:xfrm>
            <a:off x="1148996" y="4793375"/>
            <a:ext cx="65184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5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Django</a:t>
            </a:r>
            <a:r>
              <a:rPr kumimoji="1" lang="ko-KR" altLang="en-US" sz="35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란</a:t>
            </a:r>
            <a:r>
              <a:rPr kumimoji="1" lang="en-US" altLang="ko-KR" sz="35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?</a:t>
            </a:r>
            <a:endParaRPr kumimoji="1" lang="ko-Kore-KR" altLang="en-US" sz="35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E44092-BC34-EB18-6588-EB4EA5256131}"/>
              </a:ext>
            </a:extLst>
          </p:cNvPr>
          <p:cNvSpPr txBox="1"/>
          <p:nvPr/>
        </p:nvSpPr>
        <p:spPr>
          <a:xfrm>
            <a:off x="3861534" y="1659841"/>
            <a:ext cx="7283587" cy="4094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ko-KR" altLang="en-US" sz="2400" b="1" dirty="0">
                <a:solidFill>
                  <a:srgbClr val="575757"/>
                </a:solidFill>
                <a:latin typeface="notokr"/>
              </a:rPr>
              <a:t>장고</a:t>
            </a:r>
            <a:r>
              <a:rPr lang="en-US" altLang="ko-KR" sz="2400" b="1" dirty="0">
                <a:solidFill>
                  <a:srgbClr val="575757"/>
                </a:solidFill>
                <a:latin typeface="notokr"/>
              </a:rPr>
              <a:t>(Django)</a:t>
            </a:r>
            <a:r>
              <a:rPr lang="ko-KR" altLang="en-US" sz="2400" dirty="0">
                <a:solidFill>
                  <a:srgbClr val="575757"/>
                </a:solidFill>
                <a:latin typeface="notokr"/>
              </a:rPr>
              <a:t>는 </a:t>
            </a:r>
            <a:r>
              <a:rPr lang="ko-KR" altLang="en-US" sz="2400" dirty="0" err="1">
                <a:solidFill>
                  <a:srgbClr val="575757"/>
                </a:solidFill>
                <a:latin typeface="notokr"/>
              </a:rPr>
              <a:t>파이썬으로</a:t>
            </a:r>
            <a:r>
              <a:rPr lang="ko-KR" altLang="en-US" sz="2400" dirty="0">
                <a:solidFill>
                  <a:srgbClr val="575757"/>
                </a:solidFill>
                <a:latin typeface="notokr"/>
              </a:rPr>
              <a:t> 만들어진 무료 오픈소스 웹 애플리케이션 프레임워크이다</a:t>
            </a:r>
            <a:r>
              <a:rPr lang="en-US" altLang="ko-KR" sz="2400" dirty="0">
                <a:solidFill>
                  <a:srgbClr val="575757"/>
                </a:solidFill>
                <a:latin typeface="notokr"/>
              </a:rPr>
              <a:t>.</a:t>
            </a:r>
            <a:r>
              <a:rPr lang="ko-KR" altLang="en-US" sz="2400" dirty="0">
                <a:solidFill>
                  <a:srgbClr val="575757"/>
                </a:solidFill>
                <a:latin typeface="notokr"/>
              </a:rPr>
              <a:t> </a:t>
            </a:r>
            <a:endParaRPr lang="en-US" altLang="ko-KR" sz="2400" dirty="0">
              <a:solidFill>
                <a:srgbClr val="575757"/>
              </a:solidFill>
              <a:latin typeface="notokr"/>
            </a:endParaRPr>
          </a:p>
          <a:p>
            <a:pPr algn="l" latinLnBrk="1"/>
            <a:endParaRPr lang="en-US" altLang="ko-KR" sz="2400" dirty="0">
              <a:solidFill>
                <a:srgbClr val="575757"/>
              </a:solidFill>
              <a:latin typeface="notokr"/>
            </a:endParaRPr>
          </a:p>
          <a:p>
            <a:pPr algn="l" latinLnBrk="1">
              <a:lnSpc>
                <a:spcPct val="150000"/>
              </a:lnSpc>
            </a:pPr>
            <a:r>
              <a:rPr lang="ko-KR" altLang="en-US" sz="2400" dirty="0">
                <a:solidFill>
                  <a:srgbClr val="575757"/>
                </a:solidFill>
                <a:latin typeface="notokr"/>
              </a:rPr>
              <a:t>반복적으로 구현해야 하는 부분들이 이미 완성되어 있어 쉽고 빠르게 웹 사이트를 개발할 수 있다</a:t>
            </a:r>
            <a:r>
              <a:rPr lang="en-US" altLang="ko-KR" sz="2400" dirty="0">
                <a:solidFill>
                  <a:srgbClr val="575757"/>
                </a:solidFill>
                <a:latin typeface="notokr"/>
              </a:rPr>
              <a:t>.</a:t>
            </a:r>
          </a:p>
          <a:p>
            <a:pPr algn="l" latinLnBrk="1"/>
            <a:endParaRPr lang="en-US" altLang="ko-KR" sz="2400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>
              <a:lnSpc>
                <a:spcPct val="150000"/>
              </a:lnSpc>
            </a:pPr>
            <a:r>
              <a:rPr lang="ko-KR" altLang="en-US" sz="2400" dirty="0">
                <a:solidFill>
                  <a:srgbClr val="575757"/>
                </a:solidFill>
                <a:latin typeface="notokr"/>
              </a:rPr>
              <a:t>프레임워크란 프로그램을 개발하는 데에 있어 사용되는 기본 개념 구조이다</a:t>
            </a:r>
            <a:r>
              <a:rPr lang="en-US" altLang="ko-KR" sz="2400" dirty="0">
                <a:solidFill>
                  <a:srgbClr val="575757"/>
                </a:solidFill>
                <a:latin typeface="notokr"/>
              </a:rPr>
              <a:t>.</a:t>
            </a:r>
            <a:endParaRPr lang="en-US" altLang="ko-KR" sz="2400" b="0" i="0" dirty="0">
              <a:solidFill>
                <a:srgbClr val="575757"/>
              </a:solidFill>
              <a:effectLst/>
              <a:latin typeface="notokr"/>
            </a:endParaRPr>
          </a:p>
        </p:txBody>
      </p:sp>
    </p:spTree>
    <p:extLst>
      <p:ext uri="{BB962C8B-B14F-4D97-AF65-F5344CB8AC3E}">
        <p14:creationId xmlns:p14="http://schemas.microsoft.com/office/powerpoint/2010/main" val="92606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579735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 dirty="0">
                <a:solidFill>
                  <a:schemeClr val="bg1"/>
                </a:solidFill>
              </a:rPr>
              <a:t>AJAX </a:t>
            </a:r>
            <a:r>
              <a:rPr lang="ko-KR" altLang="en-US" sz="2400" b="1" spc="600" dirty="0">
                <a:solidFill>
                  <a:schemeClr val="bg1"/>
                </a:solidFill>
              </a:rPr>
              <a:t>란</a:t>
            </a:r>
            <a:r>
              <a:rPr lang="en-US" altLang="ko-KR" sz="2400" b="1" spc="600" dirty="0">
                <a:solidFill>
                  <a:schemeClr val="bg1"/>
                </a:solidFill>
              </a:rPr>
              <a:t>?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AJAX란 무엇인가 ?">
            <a:extLst>
              <a:ext uri="{FF2B5EF4-FFF2-40B4-BE49-F238E27FC236}">
                <a16:creationId xmlns:a16="http://schemas.microsoft.com/office/drawing/2014/main" id="{45B606F3-07A9-B8AC-B9EC-D331C471D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01" y="1385490"/>
            <a:ext cx="4131478" cy="198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EBDB74-6F54-030A-FD2A-86E81E478329}"/>
              </a:ext>
            </a:extLst>
          </p:cNvPr>
          <p:cNvSpPr txBox="1"/>
          <p:nvPr/>
        </p:nvSpPr>
        <p:spPr>
          <a:xfrm>
            <a:off x="956805" y="3518842"/>
            <a:ext cx="651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AJAX(Asynchronous</a:t>
            </a:r>
            <a:r>
              <a:rPr kumimoji="1" lang="ko-KR" altLang="en-US" sz="24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ko-KR" sz="2400" b="1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Javascript</a:t>
            </a:r>
            <a:r>
              <a:rPr kumimoji="1" lang="ko-KR" altLang="en-US" sz="24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ko-KR" sz="24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And</a:t>
            </a:r>
            <a:r>
              <a:rPr kumimoji="1" lang="ko-KR" altLang="en-US" sz="24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ko-KR" sz="24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XML)</a:t>
            </a:r>
            <a:endParaRPr kumimoji="1" lang="ko-Kore-KR" altLang="en-US" sz="24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559CD5-15BD-CB33-1949-3ECE5239956B}"/>
              </a:ext>
            </a:extLst>
          </p:cNvPr>
          <p:cNvSpPr txBox="1"/>
          <p:nvPr/>
        </p:nvSpPr>
        <p:spPr>
          <a:xfrm>
            <a:off x="956805" y="4163298"/>
            <a:ext cx="9796427" cy="1685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 dirty="0">
                <a:latin typeface="+mn-ea"/>
              </a:rPr>
              <a:t>JavaScript</a:t>
            </a:r>
            <a:r>
              <a:rPr kumimoji="1" lang="ko-KR" altLang="en-US" sz="2400" dirty="0">
                <a:latin typeface="+mn-ea"/>
              </a:rPr>
              <a:t>의 라이브러리 중 하나이며</a:t>
            </a:r>
            <a:r>
              <a:rPr kumimoji="1" lang="en-US" altLang="ko-KR" sz="2400" dirty="0">
                <a:latin typeface="+mn-ea"/>
              </a:rPr>
              <a:t>,</a:t>
            </a:r>
            <a:r>
              <a:rPr kumimoji="1" lang="ko-KR" altLang="en-US" sz="2400" dirty="0">
                <a:latin typeface="+mn-ea"/>
              </a:rPr>
              <a:t> 비동기식 자바스크립트와 </a:t>
            </a:r>
            <a:r>
              <a:rPr kumimoji="1" lang="en-US" altLang="ko-KR" sz="2400" dirty="0">
                <a:latin typeface="+mn-ea"/>
              </a:rPr>
              <a:t>xml</a:t>
            </a:r>
            <a:r>
              <a:rPr kumimoji="1" lang="ko-KR" altLang="en-US" sz="2400" dirty="0">
                <a:latin typeface="+mn-ea"/>
              </a:rPr>
              <a:t>의 약자이다</a:t>
            </a:r>
            <a:r>
              <a:rPr kumimoji="1" lang="en-US" altLang="ko-KR" sz="2400" dirty="0">
                <a:latin typeface="+mn-ea"/>
              </a:rPr>
              <a:t>.</a:t>
            </a:r>
            <a:r>
              <a:rPr kumimoji="1" lang="ko-KR" altLang="en-US" sz="2400" dirty="0">
                <a:latin typeface="+mn-ea"/>
              </a:rPr>
              <a:t> 빠르게 동작하는 동적인 웹 페이지를 만들기 위한 개발 기법의 하나이다</a:t>
            </a:r>
            <a:r>
              <a:rPr kumimoji="1" lang="en-US" altLang="ko-KR" sz="2400" dirty="0">
                <a:latin typeface="+mn-ea"/>
              </a:rPr>
              <a:t>.</a:t>
            </a:r>
            <a:endParaRPr kumimoji="1" lang="ko-Kore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773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579735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 dirty="0">
                <a:solidFill>
                  <a:schemeClr val="bg1"/>
                </a:solidFill>
              </a:rPr>
              <a:t>AJAX </a:t>
            </a:r>
            <a:r>
              <a:rPr lang="ko-KR" altLang="en-US" sz="2400" b="1" spc="600" dirty="0">
                <a:solidFill>
                  <a:schemeClr val="bg1"/>
                </a:solidFill>
              </a:rPr>
              <a:t>란</a:t>
            </a:r>
            <a:r>
              <a:rPr lang="en-US" altLang="ko-KR" sz="2400" b="1" spc="600" dirty="0">
                <a:solidFill>
                  <a:schemeClr val="bg1"/>
                </a:solidFill>
              </a:rPr>
              <a:t>?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EBDB74-6F54-030A-FD2A-86E81E478329}"/>
              </a:ext>
            </a:extLst>
          </p:cNvPr>
          <p:cNvSpPr txBox="1"/>
          <p:nvPr/>
        </p:nvSpPr>
        <p:spPr>
          <a:xfrm>
            <a:off x="1196196" y="1691865"/>
            <a:ext cx="65184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5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AJAX</a:t>
            </a:r>
            <a:r>
              <a:rPr kumimoji="1" lang="ko-KR" altLang="en-US" sz="35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의 장점</a:t>
            </a:r>
            <a:endParaRPr kumimoji="1" lang="ko-Kore-KR" altLang="en-US" sz="35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559CD5-15BD-CB33-1949-3ECE5239956B}"/>
              </a:ext>
            </a:extLst>
          </p:cNvPr>
          <p:cNvSpPr txBox="1"/>
          <p:nvPr/>
        </p:nvSpPr>
        <p:spPr>
          <a:xfrm>
            <a:off x="1153212" y="2801208"/>
            <a:ext cx="9796427" cy="2802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en-US" altLang="ko-KR" sz="2400" b="0" i="0" dirty="0">
                <a:solidFill>
                  <a:srgbClr val="575757"/>
                </a:solidFill>
                <a:effectLst/>
                <a:latin typeface="notokr"/>
              </a:rPr>
              <a:t>1. </a:t>
            </a:r>
            <a:r>
              <a:rPr lang="ko-KR" altLang="en-US" sz="2400" b="0" i="0" dirty="0">
                <a:solidFill>
                  <a:srgbClr val="575757"/>
                </a:solidFill>
                <a:effectLst/>
                <a:latin typeface="notokr"/>
              </a:rPr>
              <a:t>웹 페이지 전체를 다시 </a:t>
            </a:r>
            <a:r>
              <a:rPr lang="ko-KR" altLang="en-US" sz="2400" b="0" i="0" dirty="0" err="1">
                <a:solidFill>
                  <a:srgbClr val="575757"/>
                </a:solidFill>
                <a:effectLst/>
                <a:latin typeface="notokr"/>
              </a:rPr>
              <a:t>로딩하지</a:t>
            </a:r>
            <a:r>
              <a:rPr lang="ko-KR" altLang="en-US" sz="2400" b="0" i="0" dirty="0">
                <a:solidFill>
                  <a:srgbClr val="575757"/>
                </a:solidFill>
                <a:effectLst/>
                <a:latin typeface="notokr"/>
              </a:rPr>
              <a:t> 않고도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2400" b="0" i="0" dirty="0">
                <a:solidFill>
                  <a:srgbClr val="575757"/>
                </a:solidFill>
                <a:effectLst/>
                <a:latin typeface="notokr"/>
              </a:rPr>
              <a:t>웹 페이지의 일부분만을 갱신할 수 있습니다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en-US" altLang="ko-KR" sz="2400" b="0" i="0" dirty="0">
                <a:solidFill>
                  <a:srgbClr val="575757"/>
                </a:solidFill>
                <a:effectLst/>
                <a:latin typeface="notokr"/>
              </a:rPr>
              <a:t>2. </a:t>
            </a:r>
            <a:r>
              <a:rPr lang="ko-KR" altLang="en-US" sz="2400" b="0" i="0" dirty="0">
                <a:solidFill>
                  <a:srgbClr val="575757"/>
                </a:solidFill>
                <a:effectLst/>
                <a:latin typeface="notokr"/>
              </a:rPr>
              <a:t>웹 페이지가 </a:t>
            </a:r>
            <a:r>
              <a:rPr lang="ko-KR" altLang="en-US" sz="2400" b="0" i="0" dirty="0" err="1">
                <a:solidFill>
                  <a:srgbClr val="575757"/>
                </a:solidFill>
                <a:effectLst/>
                <a:latin typeface="notokr"/>
              </a:rPr>
              <a:t>로드된</a:t>
            </a:r>
            <a:r>
              <a:rPr lang="ko-KR" altLang="en-US" sz="2400" b="0" i="0" dirty="0">
                <a:solidFill>
                  <a:srgbClr val="575757"/>
                </a:solidFill>
                <a:effectLst/>
                <a:latin typeface="notokr"/>
              </a:rPr>
              <a:t> 후에 서버로 데이터 요청을 보낼 수 있습니다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en-US" altLang="ko-KR" sz="2400" b="0" i="0" dirty="0">
                <a:solidFill>
                  <a:srgbClr val="575757"/>
                </a:solidFill>
                <a:effectLst/>
                <a:latin typeface="notokr"/>
              </a:rPr>
              <a:t>3. </a:t>
            </a:r>
            <a:r>
              <a:rPr lang="ko-KR" altLang="en-US" sz="2400" b="0" i="0" dirty="0">
                <a:solidFill>
                  <a:srgbClr val="575757"/>
                </a:solidFill>
                <a:effectLst/>
                <a:latin typeface="notokr"/>
              </a:rPr>
              <a:t>웹 페이지가 </a:t>
            </a:r>
            <a:r>
              <a:rPr lang="ko-KR" altLang="en-US" sz="2400" b="0" i="0" dirty="0" err="1">
                <a:solidFill>
                  <a:srgbClr val="575757"/>
                </a:solidFill>
                <a:effectLst/>
                <a:latin typeface="notokr"/>
              </a:rPr>
              <a:t>로드된</a:t>
            </a:r>
            <a:r>
              <a:rPr lang="ko-KR" altLang="en-US" sz="2400" b="0" i="0" dirty="0">
                <a:solidFill>
                  <a:srgbClr val="575757"/>
                </a:solidFill>
                <a:effectLst/>
                <a:latin typeface="notokr"/>
              </a:rPr>
              <a:t> 후에 서버로부터 데이터를 받을 수 있습니다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en-US" altLang="ko-KR" sz="2400" b="0" i="0" dirty="0">
                <a:solidFill>
                  <a:srgbClr val="575757"/>
                </a:solidFill>
                <a:effectLst/>
                <a:latin typeface="notokr"/>
              </a:rPr>
              <a:t>4. </a:t>
            </a:r>
            <a:r>
              <a:rPr lang="ko-KR" altLang="en-US" sz="2400" b="0" i="0" dirty="0">
                <a:solidFill>
                  <a:srgbClr val="575757"/>
                </a:solidFill>
                <a:effectLst/>
                <a:latin typeface="notokr"/>
              </a:rPr>
              <a:t>백그라운드 영역에서 서버로 데이터를 보낼 수 있습니다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34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0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579735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2740740" y="567014"/>
            <a:ext cx="6859350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111546" y="697460"/>
            <a:ext cx="636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 dirty="0">
                <a:solidFill>
                  <a:schemeClr val="bg1"/>
                </a:solidFill>
              </a:rPr>
              <a:t>AJAX</a:t>
            </a:r>
            <a:r>
              <a:rPr lang="ko-KR" altLang="en-US" sz="2400" b="1" spc="600" dirty="0">
                <a:solidFill>
                  <a:schemeClr val="bg1"/>
                </a:solidFill>
              </a:rPr>
              <a:t> 웹 응용 프로그램 동작 원리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559CD5-15BD-CB33-1949-3ECE5239956B}"/>
              </a:ext>
            </a:extLst>
          </p:cNvPr>
          <p:cNvSpPr txBox="1"/>
          <p:nvPr/>
        </p:nvSpPr>
        <p:spPr>
          <a:xfrm>
            <a:off x="4760821" y="1791584"/>
            <a:ext cx="64621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①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사용자에 의한 요청 이벤트가 발생합니다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②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요청 이벤트가 발생하면 이벤트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핸들러에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의해 자바스크립트가 호출됩니다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③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자바스크립트는 </a:t>
            </a:r>
            <a:r>
              <a:rPr lang="en" altLang="ko-Kore-KR" b="0" i="0" dirty="0" err="1">
                <a:solidFill>
                  <a:srgbClr val="575757"/>
                </a:solidFill>
                <a:effectLst/>
                <a:latin typeface="notokr"/>
              </a:rPr>
              <a:t>XMLHttpRequest</a:t>
            </a:r>
            <a:r>
              <a:rPr lang="en" altLang="ko-Kore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객체를 사용하여 서버로 요청을 보냅니다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이때 웹 브라우저는 요청을 보내고 나서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서버의 응답을 기다릴 필요 없이 다른 작업을 처리할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④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서버는 전달받은 </a:t>
            </a:r>
            <a:r>
              <a:rPr lang="en" altLang="ko-Kore-KR" b="0" i="0" dirty="0" err="1">
                <a:solidFill>
                  <a:srgbClr val="575757"/>
                </a:solidFill>
                <a:effectLst/>
                <a:latin typeface="notokr"/>
              </a:rPr>
              <a:t>XMLHttpRequest</a:t>
            </a:r>
            <a:r>
              <a:rPr lang="en" altLang="ko-Kore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객체를 가지고 </a:t>
            </a:r>
            <a:r>
              <a:rPr lang="en" altLang="ko-Kore-KR" b="0" i="0" dirty="0">
                <a:solidFill>
                  <a:srgbClr val="575757"/>
                </a:solidFill>
                <a:effectLst/>
                <a:latin typeface="notokr"/>
              </a:rPr>
              <a:t>Ajax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요청을 처리합니다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⑤와 ⑥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서버는 처리한 결과를 </a:t>
            </a:r>
            <a:r>
              <a:rPr lang="en" altLang="ko-Kore-KR" b="0" i="0" dirty="0">
                <a:solidFill>
                  <a:srgbClr val="575757"/>
                </a:solidFill>
                <a:effectLst/>
                <a:latin typeface="notokr"/>
              </a:rPr>
              <a:t>HTML, XML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또는 </a:t>
            </a:r>
            <a:r>
              <a:rPr lang="en" altLang="ko-Kore-KR" b="0" i="0" dirty="0">
                <a:solidFill>
                  <a:srgbClr val="575757"/>
                </a:solidFill>
                <a:effectLst/>
                <a:latin typeface="notokr"/>
              </a:rPr>
              <a:t>JSON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형태의 데이터로 웹 브라우저에 전달합니다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5629CCB-497D-779A-D448-0262E64B3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08" y="1677212"/>
            <a:ext cx="4080195" cy="40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0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0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579735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2740740" y="567014"/>
            <a:ext cx="6859350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111546" y="697460"/>
            <a:ext cx="636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 dirty="0">
                <a:solidFill>
                  <a:schemeClr val="bg1"/>
                </a:solidFill>
              </a:rPr>
              <a:t>AJAX</a:t>
            </a:r>
            <a:r>
              <a:rPr lang="ko-KR" altLang="en-US" sz="2400" b="1" spc="600" dirty="0">
                <a:solidFill>
                  <a:schemeClr val="bg1"/>
                </a:solidFill>
              </a:rPr>
              <a:t> 웹 응용 프로그램 동작 원리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559CD5-15BD-CB33-1949-3ECE5239956B}"/>
              </a:ext>
            </a:extLst>
          </p:cNvPr>
          <p:cNvSpPr txBox="1"/>
          <p:nvPr/>
        </p:nvSpPr>
        <p:spPr>
          <a:xfrm>
            <a:off x="5274222" y="2277748"/>
            <a:ext cx="59186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⑤와 ⑥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서버는 처리한 결과를 </a:t>
            </a:r>
            <a:r>
              <a:rPr lang="en" altLang="ko-Kore-KR" b="0" i="0" dirty="0">
                <a:solidFill>
                  <a:srgbClr val="575757"/>
                </a:solidFill>
                <a:effectLst/>
                <a:latin typeface="notokr"/>
              </a:rPr>
              <a:t>HTML, XML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또는 </a:t>
            </a:r>
            <a:r>
              <a:rPr lang="en" altLang="ko-Kore-KR" b="0" i="0" dirty="0">
                <a:solidFill>
                  <a:srgbClr val="575757"/>
                </a:solidFill>
                <a:effectLst/>
                <a:latin typeface="notokr"/>
              </a:rPr>
              <a:t>JSON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형태의 데이터로 웹 브라우저에 전달합니다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이때 전달되는 응답은 새로운 페이지를 전부 보내는 것이 아니라 필요한 데이터만을 전달합니다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⑦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서버로부터 전달받은 데이터를 가지고 웹 페이지의 일부분만을 갱신하는 자바스크립트를 호출합니다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⑧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결과적으로 웹 페이지의 일부분만이 다시 로딩되어 표시됩니다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5629CCB-497D-779A-D448-0262E64B3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238" y="1698835"/>
            <a:ext cx="4080195" cy="40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5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79735" y="64028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579735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 dirty="0">
                <a:solidFill>
                  <a:schemeClr val="bg1"/>
                </a:solidFill>
              </a:rPr>
              <a:t>HTTP</a:t>
            </a:r>
            <a:r>
              <a:rPr lang="ko-KR" altLang="en-US" sz="2400" b="1" spc="600" dirty="0">
                <a:solidFill>
                  <a:schemeClr val="bg1"/>
                </a:solidFill>
              </a:rPr>
              <a:t>란</a:t>
            </a:r>
            <a:r>
              <a:rPr lang="en-US" altLang="ko-KR" sz="2400" b="1" spc="600" dirty="0">
                <a:solidFill>
                  <a:schemeClr val="bg1"/>
                </a:solidFill>
              </a:rPr>
              <a:t>?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E44092-BC34-EB18-6588-EB4EA5256131}"/>
              </a:ext>
            </a:extLst>
          </p:cNvPr>
          <p:cNvSpPr txBox="1"/>
          <p:nvPr/>
        </p:nvSpPr>
        <p:spPr>
          <a:xfrm>
            <a:off x="5832423" y="1811771"/>
            <a:ext cx="5290298" cy="2248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dirty="0">
                <a:solidFill>
                  <a:srgbClr val="212529"/>
                </a:solidFill>
                <a:latin typeface="-apple-system"/>
              </a:rPr>
              <a:t>Hyper Text Transfer Protocol</a:t>
            </a:r>
            <a:r>
              <a:rPr lang="ko-KR" altLang="en-US" sz="2400" dirty="0">
                <a:solidFill>
                  <a:srgbClr val="212529"/>
                </a:solidFill>
                <a:latin typeface="-apple-system"/>
              </a:rPr>
              <a:t>의 </a:t>
            </a:r>
            <a:r>
              <a:rPr lang="ko-KR" altLang="en-US" sz="2400" dirty="0" err="1">
                <a:solidFill>
                  <a:srgbClr val="212529"/>
                </a:solidFill>
                <a:latin typeface="-apple-system"/>
              </a:rPr>
              <a:t>줄임말로</a:t>
            </a:r>
            <a:r>
              <a:rPr lang="ko-KR" altLang="en-US" sz="2400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altLang="ko-KR" sz="2400" dirty="0">
                <a:solidFill>
                  <a:srgbClr val="212529"/>
                </a:solidFill>
                <a:latin typeface="-apple-system"/>
              </a:rPr>
              <a:t>HTML</a:t>
            </a:r>
            <a:r>
              <a:rPr lang="ko-KR" altLang="en-US" sz="2400" dirty="0">
                <a:solidFill>
                  <a:srgbClr val="212529"/>
                </a:solidFill>
                <a:latin typeface="-apple-system"/>
              </a:rPr>
              <a:t>로 작성된 웹 페이지나</a:t>
            </a:r>
            <a:endParaRPr lang="en-US" altLang="ko-KR" sz="2400" dirty="0">
              <a:solidFill>
                <a:srgbClr val="212529"/>
              </a:solidFill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ko-KR" altLang="en-US" sz="2400" i="0" dirty="0">
                <a:solidFill>
                  <a:srgbClr val="212529"/>
                </a:solidFill>
                <a:effectLst/>
                <a:latin typeface="-apple-system"/>
              </a:rPr>
              <a:t>동영상</a:t>
            </a:r>
            <a:r>
              <a:rPr lang="en-US" altLang="ko-KR" sz="2400" i="0" dirty="0">
                <a:solidFill>
                  <a:srgbClr val="212529"/>
                </a:solidFill>
                <a:effectLst/>
                <a:latin typeface="-apple-system"/>
              </a:rPr>
              <a:t>,</a:t>
            </a:r>
            <a:r>
              <a:rPr lang="ko-KR" altLang="en-US" sz="2400" i="0" dirty="0">
                <a:solidFill>
                  <a:srgbClr val="212529"/>
                </a:solidFill>
                <a:effectLst/>
                <a:latin typeface="-apple-system"/>
              </a:rPr>
              <a:t> 음성 파일 등을 주고 받기 위한 통신 규약이다</a:t>
            </a:r>
            <a:r>
              <a:rPr lang="en-US" altLang="ko-KR" sz="240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0BE318-4900-7C35-7718-9AE98323E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16" y="1748824"/>
            <a:ext cx="4827618" cy="397907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5DE47A8-7182-72DD-1147-4AC4FD6B7A61}"/>
              </a:ext>
            </a:extLst>
          </p:cNvPr>
          <p:cNvSpPr txBox="1"/>
          <p:nvPr/>
        </p:nvSpPr>
        <p:spPr>
          <a:xfrm>
            <a:off x="5696412" y="5066389"/>
            <a:ext cx="5290298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400" dirty="0">
                <a:solidFill>
                  <a:srgbClr val="212529"/>
                </a:solidFill>
                <a:latin typeface="-apple-system"/>
              </a:rPr>
              <a:t>➡️ </a:t>
            </a:r>
            <a:r>
              <a:rPr lang="en-US" altLang="ko-KR" sz="2400" dirty="0">
                <a:solidFill>
                  <a:srgbClr val="212529"/>
                </a:solidFill>
                <a:latin typeface="-apple-system"/>
              </a:rPr>
              <a:t>HTTP </a:t>
            </a:r>
            <a:r>
              <a:rPr lang="ko-KR" altLang="en-US" sz="2400" dirty="0">
                <a:solidFill>
                  <a:srgbClr val="212529"/>
                </a:solidFill>
                <a:latin typeface="-apple-system"/>
              </a:rPr>
              <a:t>통신 모습</a:t>
            </a:r>
            <a:endParaRPr lang="en-US" altLang="ko-KR" sz="240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3949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79735" y="64028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579735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 dirty="0">
                <a:solidFill>
                  <a:schemeClr val="bg1"/>
                </a:solidFill>
              </a:rPr>
              <a:t>HTTP </a:t>
            </a:r>
            <a:r>
              <a:rPr lang="ko-KR" altLang="en-US" sz="2400" b="1" spc="600" dirty="0">
                <a:solidFill>
                  <a:schemeClr val="bg1"/>
                </a:solidFill>
              </a:rPr>
              <a:t>요청 메소드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E44092-BC34-EB18-6588-EB4EA5256131}"/>
              </a:ext>
            </a:extLst>
          </p:cNvPr>
          <p:cNvSpPr txBox="1"/>
          <p:nvPr/>
        </p:nvSpPr>
        <p:spPr>
          <a:xfrm>
            <a:off x="1230722" y="1857662"/>
            <a:ext cx="989683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" altLang="ko-Kore-KR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GET</a:t>
            </a:r>
            <a:r>
              <a:rPr lang="ko-KR" altLang="en-US" sz="240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" altLang="ko-Kore-KR" sz="240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ko-KR" altLang="en-US" sz="2400" i="0" dirty="0">
                <a:solidFill>
                  <a:srgbClr val="212529"/>
                </a:solidFill>
                <a:effectLst/>
                <a:latin typeface="-apple-system"/>
              </a:rPr>
              <a:t>서버에게 리소스를 요청하여</a:t>
            </a:r>
            <a:r>
              <a:rPr lang="en-US" altLang="ko-KR" sz="240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sz="2400" i="0" dirty="0">
                <a:solidFill>
                  <a:srgbClr val="212529"/>
                </a:solidFill>
                <a:effectLst/>
                <a:latin typeface="-apple-system"/>
              </a:rPr>
              <a:t>정보를 검색하고 결과를 가져온다</a:t>
            </a:r>
            <a:r>
              <a:rPr lang="en-US" altLang="ko-KR" sz="240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sz="240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" altLang="ko-Kore-KR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POST</a:t>
            </a:r>
            <a:r>
              <a:rPr lang="ko-KR" altLang="en-US" sz="240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" altLang="ko-Kore-KR" sz="240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ko-KR" altLang="en-US" sz="2400" i="0" dirty="0">
                <a:solidFill>
                  <a:srgbClr val="212529"/>
                </a:solidFill>
                <a:effectLst/>
                <a:latin typeface="-apple-system"/>
              </a:rPr>
              <a:t>서버에게 리소스를 보내며 생성을 요청한다</a:t>
            </a:r>
            <a:r>
              <a:rPr lang="en-US" altLang="ko-KR" sz="240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" altLang="ko-Kore-KR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PUT</a:t>
            </a:r>
            <a:r>
              <a:rPr lang="ko-KR" altLang="en-US" sz="240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" altLang="ko-Kore-KR" sz="240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ko-KR" altLang="en-US" sz="2400" i="0" dirty="0">
                <a:solidFill>
                  <a:srgbClr val="212529"/>
                </a:solidFill>
                <a:effectLst/>
                <a:latin typeface="-apple-system"/>
              </a:rPr>
              <a:t>서버에게 리소스 업데이트를 요청할 때 사용한다</a:t>
            </a:r>
            <a:r>
              <a:rPr lang="en-US" altLang="ko-KR" sz="240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en-US" altLang="ko-KR" sz="240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ko-KR" altLang="en-US" sz="240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" altLang="ko-Kore-KR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DELETE</a:t>
            </a:r>
            <a:r>
              <a:rPr lang="ko-KR" altLang="en-US" sz="240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" altLang="ko-Kore-KR" sz="240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ko-KR" altLang="en-US" sz="2400" i="0" dirty="0">
                <a:solidFill>
                  <a:srgbClr val="212529"/>
                </a:solidFill>
                <a:effectLst/>
                <a:latin typeface="-apple-system"/>
              </a:rPr>
              <a:t>서버에게 리소스 삭제를 요청한다</a:t>
            </a:r>
            <a:r>
              <a:rPr lang="en-US" altLang="ko-KR" sz="240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" altLang="ko-Kore-KR" sz="2400" i="0" dirty="0">
                <a:solidFill>
                  <a:srgbClr val="212529"/>
                </a:solidFill>
                <a:effectLst/>
                <a:latin typeface="-apple-system"/>
              </a:rPr>
              <a:t>HTTP </a:t>
            </a:r>
            <a:r>
              <a:rPr lang="ko-KR" altLang="en-US" sz="2400" i="0" dirty="0">
                <a:solidFill>
                  <a:srgbClr val="212529"/>
                </a:solidFill>
                <a:effectLst/>
                <a:latin typeface="-apple-system"/>
              </a:rPr>
              <a:t>요청 중 </a:t>
            </a:r>
            <a:r>
              <a:rPr lang="en" altLang="ko-Kore-KR" sz="2400" i="0" dirty="0">
                <a:solidFill>
                  <a:srgbClr val="212529"/>
                </a:solidFill>
                <a:effectLst/>
                <a:latin typeface="-apple-system"/>
              </a:rPr>
              <a:t>POST</a:t>
            </a:r>
            <a:r>
              <a:rPr lang="ko-KR" altLang="en-US" sz="2400" i="0" dirty="0">
                <a:solidFill>
                  <a:srgbClr val="212529"/>
                </a:solidFill>
                <a:effectLst/>
                <a:latin typeface="-apple-system"/>
              </a:rPr>
              <a:t>와 </a:t>
            </a:r>
            <a:r>
              <a:rPr lang="en" altLang="ko-Kore-KR" sz="2400" i="0" dirty="0">
                <a:solidFill>
                  <a:srgbClr val="212529"/>
                </a:solidFill>
                <a:effectLst/>
                <a:latin typeface="-apple-system"/>
              </a:rPr>
              <a:t>PUT</a:t>
            </a:r>
            <a:r>
              <a:rPr lang="ko-KR" altLang="en-US" sz="2400" i="0" dirty="0">
                <a:solidFill>
                  <a:srgbClr val="212529"/>
                </a:solidFill>
                <a:effectLst/>
                <a:latin typeface="-apple-system"/>
              </a:rPr>
              <a:t>에만 </a:t>
            </a:r>
            <a:r>
              <a:rPr lang="en" altLang="ko-Kore-KR" sz="2400" i="0" dirty="0">
                <a:solidFill>
                  <a:srgbClr val="212529"/>
                </a:solidFill>
                <a:effectLst/>
                <a:latin typeface="-apple-system"/>
              </a:rPr>
              <a:t>body</a:t>
            </a:r>
            <a:r>
              <a:rPr lang="ko-KR" altLang="en-US" sz="2400" i="0" dirty="0" err="1">
                <a:solidFill>
                  <a:srgbClr val="212529"/>
                </a:solidFill>
                <a:effectLst/>
                <a:latin typeface="-apple-system"/>
              </a:rPr>
              <a:t>를</a:t>
            </a:r>
            <a:r>
              <a:rPr lang="ko-KR" altLang="en-US" sz="2400" i="0" dirty="0">
                <a:solidFill>
                  <a:srgbClr val="212529"/>
                </a:solidFill>
                <a:effectLst/>
                <a:latin typeface="-apple-system"/>
              </a:rPr>
              <a:t> 첨부할 수 있다</a:t>
            </a:r>
            <a:r>
              <a:rPr lang="en-US" altLang="ko-KR" sz="240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178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</TotalTime>
  <Words>572</Words>
  <Application>Microsoft Macintosh PowerPoint</Application>
  <PresentationFormat>와이드스크린</PresentationFormat>
  <Paragraphs>85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-apple-system</vt:lpstr>
      <vt:lpstr>맑은 고딕</vt:lpstr>
      <vt:lpstr>notokr</vt:lpstr>
      <vt:lpstr>Arial</vt:lpstr>
      <vt:lpstr>Calibri</vt:lpstr>
      <vt:lpstr>Courier New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MASTER</dc:creator>
  <cp:lastModifiedBy>Microsoft Office User</cp:lastModifiedBy>
  <cp:revision>28</cp:revision>
  <dcterms:created xsi:type="dcterms:W3CDTF">2023-02-07T08:27:46Z</dcterms:created>
  <dcterms:modified xsi:type="dcterms:W3CDTF">2023-05-31T09:14:02Z</dcterms:modified>
</cp:coreProperties>
</file>