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94" r:id="rId5"/>
    <p:sldId id="264" r:id="rId6"/>
    <p:sldId id="293" r:id="rId7"/>
    <p:sldId id="269" r:id="rId8"/>
    <p:sldId id="262" r:id="rId9"/>
    <p:sldId id="267" r:id="rId10"/>
    <p:sldId id="296" r:id="rId11"/>
    <p:sldId id="295" r:id="rId12"/>
    <p:sldId id="297" r:id="rId13"/>
    <p:sldId id="298" r:id="rId14"/>
    <p:sldId id="299" r:id="rId15"/>
    <p:sldId id="26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FF8415"/>
    <a:srgbClr val="FC9F24"/>
    <a:srgbClr val="E18203"/>
    <a:srgbClr val="DEDEDE"/>
    <a:srgbClr val="E37900"/>
    <a:srgbClr val="EEA453"/>
    <a:srgbClr val="55AB76"/>
    <a:srgbClr val="E6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8" autoAdjust="0"/>
    <p:restoredTop sz="94660"/>
  </p:normalViewPr>
  <p:slideViewPr>
    <p:cSldViewPr snapToGrid="0">
      <p:cViewPr>
        <p:scale>
          <a:sx n="75" d="100"/>
          <a:sy n="75" d="100"/>
        </p:scale>
        <p:origin x="806" y="17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1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99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8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63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4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43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24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78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8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55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1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7EFD1-0706-4427-8018-56D38DB7127F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1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hyperlink" Target="https://www.flaticon.com/kr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-2179" y="-3316"/>
            <a:ext cx="12197989" cy="6758444"/>
            <a:chOff x="-2179" y="-3316"/>
            <a:chExt cx="12197989" cy="6758444"/>
          </a:xfrm>
        </p:grpSpPr>
        <p:grpSp>
          <p:nvGrpSpPr>
            <p:cNvPr id="35" name="그룹 34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6" name="직선 연결선 25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 rot="5400000">
              <a:off x="-790475" y="1443989"/>
              <a:ext cx="6755128" cy="3867150"/>
              <a:chOff x="-2179" y="331248"/>
              <a:chExt cx="12197989" cy="3867150"/>
            </a:xfrm>
          </p:grpSpPr>
          <p:cxnSp>
            <p:nvCxnSpPr>
              <p:cNvPr id="37" name="직선 연결선 3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4" name="그룹 43"/>
            <p:cNvGrpSpPr/>
            <p:nvPr/>
          </p:nvGrpSpPr>
          <p:grpSpPr>
            <a:xfrm rot="5400000">
              <a:off x="3725566" y="1443989"/>
              <a:ext cx="6755128" cy="3867150"/>
              <a:chOff x="-2179" y="331248"/>
              <a:chExt cx="12197989" cy="3867150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 rot="5400000">
              <a:off x="7262301" y="2399738"/>
              <a:ext cx="6753018" cy="1946910"/>
              <a:chOff x="-2179" y="2251488"/>
              <a:chExt cx="12194179" cy="1946910"/>
            </a:xfrm>
          </p:grpSpPr>
          <p:cxnSp>
            <p:nvCxnSpPr>
              <p:cNvPr id="53" name="직선 연결선 52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직사각형 1"/>
          <p:cNvSpPr/>
          <p:nvPr/>
        </p:nvSpPr>
        <p:spPr>
          <a:xfrm>
            <a:off x="9251" y="4817892"/>
            <a:ext cx="12192000" cy="2036194"/>
          </a:xfrm>
          <a:prstGeom prst="rect">
            <a:avLst/>
          </a:prstGeom>
          <a:solidFill>
            <a:srgbClr val="FF8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8" name="그룹 7"/>
          <p:cNvGrpSpPr/>
          <p:nvPr/>
        </p:nvGrpSpPr>
        <p:grpSpPr>
          <a:xfrm>
            <a:off x="2120828" y="1284028"/>
            <a:ext cx="7968847" cy="4876742"/>
            <a:chOff x="1994848" y="750628"/>
            <a:chExt cx="8507104" cy="5381767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299648" y="10554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3735977" y="1005839"/>
            <a:ext cx="4624251" cy="574766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71183" y="1081248"/>
            <a:ext cx="438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300" dirty="0" err="1">
                <a:solidFill>
                  <a:schemeClr val="bg1"/>
                </a:solidFill>
                <a:latin typeface="+mn-ea"/>
              </a:rPr>
              <a:t>프론트엔드</a:t>
            </a:r>
            <a:r>
              <a:rPr lang="ko-KR" altLang="en-US" b="1" spc="3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b="1" spc="300" dirty="0">
                <a:solidFill>
                  <a:schemeClr val="bg1"/>
                </a:solidFill>
                <a:latin typeface="+mn-ea"/>
              </a:rPr>
              <a:t>2nd</a:t>
            </a:r>
            <a:r>
              <a:rPr lang="ko-KR" altLang="en-US" b="1" spc="300" dirty="0">
                <a:solidFill>
                  <a:schemeClr val="bg1"/>
                </a:solidFill>
                <a:latin typeface="+mn-ea"/>
              </a:rPr>
              <a:t> 세미나</a:t>
            </a:r>
            <a:endParaRPr lang="en-US" altLang="ko-KR" b="1" spc="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465625" y="2694234"/>
            <a:ext cx="5412059" cy="391866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406866" y="2074740"/>
            <a:ext cx="152958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CSS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2938" y="4856662"/>
            <a:ext cx="2297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E37900"/>
                </a:solidFill>
                <a:latin typeface="Impact" panose="020B0806030902050204" pitchFamily="34" charset="0"/>
              </a:rPr>
              <a:t>발표자  </a:t>
            </a:r>
            <a:r>
              <a:rPr lang="en-US" altLang="ko-KR" sz="1600" b="1" dirty="0">
                <a:solidFill>
                  <a:srgbClr val="E37900"/>
                </a:solidFill>
                <a:latin typeface="Impact" panose="020B0806030902050204" pitchFamily="34" charset="0"/>
              </a:rPr>
              <a:t>:  </a:t>
            </a:r>
            <a:r>
              <a:rPr lang="ko-KR" altLang="en-US" sz="1600" b="1" dirty="0">
                <a:solidFill>
                  <a:srgbClr val="E37900"/>
                </a:solidFill>
                <a:latin typeface="Impact" panose="020B0806030902050204" pitchFamily="34" charset="0"/>
              </a:rPr>
              <a:t>박서연</a:t>
            </a:r>
          </a:p>
        </p:txBody>
      </p:sp>
    </p:spTree>
    <p:extLst>
      <p:ext uri="{BB962C8B-B14F-4D97-AF65-F5344CB8AC3E}">
        <p14:creationId xmlns:p14="http://schemas.microsoft.com/office/powerpoint/2010/main" val="2865643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  <a:r>
              <a:rPr lang="en-US" altLang="ko-KR" sz="2400" b="1" spc="600" dirty="0">
                <a:solidFill>
                  <a:schemeClr val="bg1"/>
                </a:solidFill>
              </a:rPr>
              <a:t>2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3">
            <a:extLst>
              <a:ext uri="{FF2B5EF4-FFF2-40B4-BE49-F238E27FC236}">
                <a16:creationId xmlns:a16="http://schemas.microsoft.com/office/drawing/2014/main" id="{7AABE3E9-A4C1-50DA-D8DA-B250B2C789F6}"/>
              </a:ext>
            </a:extLst>
          </p:cNvPr>
          <p:cNvSpPr/>
          <p:nvPr/>
        </p:nvSpPr>
        <p:spPr>
          <a:xfrm>
            <a:off x="2633712" y="5770883"/>
            <a:ext cx="7113659" cy="841709"/>
          </a:xfrm>
          <a:prstGeom prst="roundRect">
            <a:avLst>
              <a:gd name="adj" fmla="val 75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🦁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</a:rPr>
              <a:t>hint</a:t>
            </a:r>
          </a:p>
          <a:p>
            <a:pPr marL="457200" indent="-457200">
              <a:buFontTx/>
              <a:buChar char="-"/>
            </a:pP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border-radius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3C6E3A2-F478-32EC-293A-79F8C2E79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751" y="1282959"/>
            <a:ext cx="5186498" cy="42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68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09186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flat icon</a:t>
            </a:r>
            <a:endParaRPr lang="ko-KR" altLang="en-US" sz="2400" b="1" spc="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F8E04C-6D47-DBE7-9326-C4637F3D8D59}"/>
              </a:ext>
            </a:extLst>
          </p:cNvPr>
          <p:cNvSpPr txBox="1"/>
          <p:nvPr/>
        </p:nvSpPr>
        <p:spPr>
          <a:xfrm>
            <a:off x="4096210" y="5522198"/>
            <a:ext cx="610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https://www.flaticon.com/kr/</a:t>
            </a:r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5F6FAA3-FB13-4573-1E38-0893651BC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368" y="1497725"/>
            <a:ext cx="8586660" cy="384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16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  <a:r>
              <a:rPr lang="en-US" altLang="ko-KR" sz="2400" b="1" spc="600" dirty="0">
                <a:solidFill>
                  <a:schemeClr val="bg1"/>
                </a:solidFill>
              </a:rPr>
              <a:t>3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F4275C6-CD10-5B54-4CCD-B8EC0D681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710" y="1406860"/>
            <a:ext cx="71818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3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  <a:r>
              <a:rPr lang="en-US" altLang="ko-KR" sz="2400" b="1" spc="600" dirty="0">
                <a:solidFill>
                  <a:schemeClr val="bg1"/>
                </a:solidFill>
              </a:rPr>
              <a:t>4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pic>
        <p:nvPicPr>
          <p:cNvPr id="33" name="그림 32" descr="텍스트, 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E95D7043-A282-FAB8-E4D8-B830DC4912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63" y="1225257"/>
            <a:ext cx="9250861" cy="530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98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  <a:r>
              <a:rPr lang="en-US" altLang="ko-KR" sz="2400" b="1" spc="600" dirty="0">
                <a:solidFill>
                  <a:schemeClr val="bg1"/>
                </a:solidFill>
              </a:rPr>
              <a:t>5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3">
            <a:extLst>
              <a:ext uri="{FF2B5EF4-FFF2-40B4-BE49-F238E27FC236}">
                <a16:creationId xmlns:a16="http://schemas.microsoft.com/office/drawing/2014/main" id="{7AABE3E9-A4C1-50DA-D8DA-B250B2C789F6}"/>
              </a:ext>
            </a:extLst>
          </p:cNvPr>
          <p:cNvSpPr/>
          <p:nvPr/>
        </p:nvSpPr>
        <p:spPr>
          <a:xfrm>
            <a:off x="2550806" y="5793224"/>
            <a:ext cx="7113659" cy="841709"/>
          </a:xfrm>
          <a:prstGeom prst="roundRect">
            <a:avLst>
              <a:gd name="adj" fmla="val 75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🦁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</a:rPr>
              <a:t>hint</a:t>
            </a:r>
          </a:p>
          <a:p>
            <a:pPr marL="457200" indent="-457200">
              <a:buFontTx/>
              <a:buChar char="-"/>
            </a:pP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</a:rPr>
              <a:t>강의 내용 다시 떠올려보기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</p:txBody>
      </p:sp>
      <p:pic>
        <p:nvPicPr>
          <p:cNvPr id="34" name="그림 33" descr="텍스트, 개, 곰, 만화 영화이(가) 표시된 사진&#10;&#10;자동 생성된 설명">
            <a:extLst>
              <a:ext uri="{FF2B5EF4-FFF2-40B4-BE49-F238E27FC236}">
                <a16:creationId xmlns:a16="http://schemas.microsoft.com/office/drawing/2014/main" id="{FF68FD18-BCEC-AECC-71EF-5D35CBDC4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211" y="1206798"/>
            <a:ext cx="7505508" cy="439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73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-9203" y="0"/>
            <a:ext cx="12203249" cy="7392657"/>
            <a:chOff x="-7439" y="-3317"/>
            <a:chExt cx="12203249" cy="7392657"/>
          </a:xfrm>
        </p:grpSpPr>
        <p:grpSp>
          <p:nvGrpSpPr>
            <p:cNvPr id="58" name="그룹 57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86" name="직선 연결선 85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72" name="직선 연결선 71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2" name="그룹 61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68" name="직선 연결선 6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64" name="직선 연결선 6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8" name="그룹 7"/>
          <p:cNvGrpSpPr/>
          <p:nvPr/>
        </p:nvGrpSpPr>
        <p:grpSpPr>
          <a:xfrm>
            <a:off x="1974802" y="1293222"/>
            <a:ext cx="8319202" cy="4753517"/>
            <a:chOff x="1994848" y="750628"/>
            <a:chExt cx="8507104" cy="5381767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299648" y="10554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3735977" y="1005839"/>
            <a:ext cx="4624251" cy="574766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71183" y="1081248"/>
            <a:ext cx="438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300" dirty="0" err="1">
                <a:solidFill>
                  <a:schemeClr val="bg1"/>
                </a:solidFill>
                <a:latin typeface="+mn-ea"/>
              </a:rPr>
              <a:t>프론트엔드</a:t>
            </a:r>
            <a:r>
              <a:rPr lang="ko-KR" altLang="en-US" b="1" spc="3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b="1" spc="300" dirty="0">
                <a:solidFill>
                  <a:schemeClr val="bg1"/>
                </a:solidFill>
                <a:latin typeface="+mn-ea"/>
              </a:rPr>
              <a:t>2nd</a:t>
            </a:r>
            <a:r>
              <a:rPr lang="ko-KR" altLang="en-US" b="1" spc="300" dirty="0">
                <a:solidFill>
                  <a:schemeClr val="bg1"/>
                </a:solidFill>
                <a:latin typeface="+mn-ea"/>
              </a:rPr>
              <a:t> 세미나</a:t>
            </a:r>
            <a:endParaRPr lang="en-US" altLang="ko-KR" b="1" spc="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30728" y="3358065"/>
            <a:ext cx="5412059" cy="391866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65585" y="2612038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감사합니다</a:t>
            </a:r>
            <a:endParaRPr lang="en-US" altLang="ko-KR" sz="6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78" name="그룹 77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105" name="직선 연결선 10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9" name="그룹 78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98" name="직선 연결선 9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91" name="직선 연결선 9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87" name="직선 연결선 8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83" name="직선 연결선 82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그룹 47"/>
          <p:cNvGrpSpPr/>
          <p:nvPr/>
        </p:nvGrpSpPr>
        <p:grpSpPr>
          <a:xfrm>
            <a:off x="2561523" y="469557"/>
            <a:ext cx="9046178" cy="5932966"/>
            <a:chOff x="653514" y="531109"/>
            <a:chExt cx="11135864" cy="5871414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1030529" y="850179"/>
              <a:ext cx="10758849" cy="5552344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653514" y="531109"/>
              <a:ext cx="10958750" cy="5719014"/>
              <a:chOff x="1994848" y="750628"/>
              <a:chExt cx="8354704" cy="5229367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2147248" y="903028"/>
                <a:ext cx="8202304" cy="5076967"/>
              </a:xfrm>
              <a:prstGeom prst="roundRect">
                <a:avLst>
                  <a:gd name="adj" fmla="val 7527"/>
                </a:avLst>
              </a:prstGeom>
              <a:solidFill>
                <a:srgbClr val="DEDEDE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1994848" y="750628"/>
                <a:ext cx="8202304" cy="5076967"/>
              </a:xfrm>
              <a:prstGeom prst="roundRect">
                <a:avLst>
                  <a:gd name="adj" fmla="val 7527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5828668" y="637974"/>
            <a:ext cx="2516380" cy="554904"/>
            <a:chOff x="4901965" y="686742"/>
            <a:chExt cx="2516380" cy="554904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4901965" y="686742"/>
              <a:ext cx="2516380" cy="554904"/>
            </a:xfrm>
            <a:prstGeom prst="roundRect">
              <a:avLst>
                <a:gd name="adj" fmla="val 27489"/>
              </a:avLst>
            </a:prstGeom>
            <a:solidFill>
              <a:schemeClr val="tx1">
                <a:lumMod val="95000"/>
                <a:lumOff val="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45504" y="753935"/>
              <a:ext cx="1970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600" dirty="0">
                  <a:solidFill>
                    <a:schemeClr val="bg1"/>
                  </a:solidFill>
                </a:rPr>
                <a:t>목차</a:t>
              </a:r>
            </a:p>
          </p:txBody>
        </p:sp>
      </p:grp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grpSp>
        <p:nvGrpSpPr>
          <p:cNvPr id="64" name="그룹 63"/>
          <p:cNvGrpSpPr/>
          <p:nvPr/>
        </p:nvGrpSpPr>
        <p:grpSpPr>
          <a:xfrm>
            <a:off x="3338284" y="1929358"/>
            <a:ext cx="7298089" cy="523220"/>
            <a:chOff x="3526970" y="1929358"/>
            <a:chExt cx="7298089" cy="523220"/>
          </a:xfrm>
        </p:grpSpPr>
        <p:sp>
          <p:nvSpPr>
            <p:cNvPr id="57" name="TextBox 56"/>
            <p:cNvSpPr txBox="1"/>
            <p:nvPr/>
          </p:nvSpPr>
          <p:spPr>
            <a:xfrm>
              <a:off x="3526970" y="1944914"/>
              <a:ext cx="249038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css</a:t>
              </a:r>
              <a:r>
                <a:rPr lang="ko-KR" altLang="en-US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란</a:t>
              </a:r>
              <a:r>
                <a:rPr lang="en-US" altLang="ko-KR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?</a:t>
              </a:r>
              <a:endParaRPr lang="ko-KR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6096000" y="2191135"/>
              <a:ext cx="3106057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  <a:alpha val="5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9765516" y="1929358"/>
              <a:ext cx="10595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360056" y="2662332"/>
            <a:ext cx="7298089" cy="523220"/>
            <a:chOff x="3526970" y="1929358"/>
            <a:chExt cx="7298089" cy="523220"/>
          </a:xfrm>
        </p:grpSpPr>
        <p:sp>
          <p:nvSpPr>
            <p:cNvPr id="66" name="TextBox 65"/>
            <p:cNvSpPr txBox="1"/>
            <p:nvPr/>
          </p:nvSpPr>
          <p:spPr>
            <a:xfrm>
              <a:off x="3526970" y="1944914"/>
              <a:ext cx="257628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관련 지식 </a:t>
              </a:r>
              <a:r>
                <a:rPr lang="en-US" altLang="ko-KR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review</a:t>
              </a:r>
              <a:endParaRPr lang="ko-KR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6096000" y="2191135"/>
              <a:ext cx="3106057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  <a:alpha val="5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9765516" y="1929358"/>
              <a:ext cx="10595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3367314" y="3366274"/>
            <a:ext cx="7298089" cy="523220"/>
            <a:chOff x="3526970" y="1929358"/>
            <a:chExt cx="7298089" cy="523220"/>
          </a:xfrm>
        </p:grpSpPr>
        <p:sp>
          <p:nvSpPr>
            <p:cNvPr id="70" name="TextBox 69"/>
            <p:cNvSpPr txBox="1"/>
            <p:nvPr/>
          </p:nvSpPr>
          <p:spPr>
            <a:xfrm>
              <a:off x="3526970" y="1944914"/>
              <a:ext cx="249038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flat icon</a:t>
              </a:r>
              <a:endParaRPr lang="ko-KR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6096000" y="2191135"/>
              <a:ext cx="3106057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  <a:alpha val="5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9765516" y="1929358"/>
              <a:ext cx="10595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11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6A0E519-2F61-EBE1-0B00-D6296AD8DAC5}"/>
              </a:ext>
            </a:extLst>
          </p:cNvPr>
          <p:cNvGrpSpPr/>
          <p:nvPr/>
        </p:nvGrpSpPr>
        <p:grpSpPr>
          <a:xfrm>
            <a:off x="3376763" y="4095986"/>
            <a:ext cx="7298089" cy="523220"/>
            <a:chOff x="3526970" y="1929358"/>
            <a:chExt cx="7298089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28EC65-55F8-92FA-2838-220E923E120E}"/>
                </a:ext>
              </a:extLst>
            </p:cNvPr>
            <p:cNvSpPr txBox="1"/>
            <p:nvPr/>
          </p:nvSpPr>
          <p:spPr>
            <a:xfrm>
              <a:off x="3526970" y="1944914"/>
              <a:ext cx="249038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실습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E4C7E68-4650-5B77-F2E7-0FC5CA6335F6}"/>
                </a:ext>
              </a:extLst>
            </p:cNvPr>
            <p:cNvCxnSpPr/>
            <p:nvPr/>
          </p:nvCxnSpPr>
          <p:spPr>
            <a:xfrm>
              <a:off x="6096000" y="2191135"/>
              <a:ext cx="3106057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  <a:alpha val="5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4FA107-8760-7D0A-6D24-9D6DFEA18B31}"/>
                </a:ext>
              </a:extLst>
            </p:cNvPr>
            <p:cNvSpPr txBox="1"/>
            <p:nvPr/>
          </p:nvSpPr>
          <p:spPr>
            <a:xfrm>
              <a:off x="9765516" y="1929358"/>
              <a:ext cx="10595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13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850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53514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 dirty="0">
                <a:solidFill>
                  <a:schemeClr val="bg1"/>
                </a:solidFill>
              </a:rPr>
              <a:t>CSS</a:t>
            </a:r>
            <a:r>
              <a:rPr lang="ko-KR" altLang="en-US" sz="2400" b="1" spc="600" dirty="0">
                <a:solidFill>
                  <a:schemeClr val="bg1"/>
                </a:solidFill>
              </a:rPr>
              <a:t>란</a:t>
            </a:r>
            <a:r>
              <a:rPr lang="en-US" altLang="ko-KR" sz="2400" b="1" spc="600" dirty="0">
                <a:solidFill>
                  <a:schemeClr val="bg1"/>
                </a:solidFill>
              </a:rPr>
              <a:t>?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B21F10-3FB3-A671-2574-481C806EEDCF}"/>
              </a:ext>
            </a:extLst>
          </p:cNvPr>
          <p:cNvSpPr txBox="1"/>
          <p:nvPr/>
        </p:nvSpPr>
        <p:spPr>
          <a:xfrm>
            <a:off x="2419094" y="1364045"/>
            <a:ext cx="762749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dirty="0"/>
              <a:t>Cascading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Style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Sheets</a:t>
            </a:r>
          </a:p>
          <a:p>
            <a:pPr algn="ctr">
              <a:lnSpc>
                <a:spcPct val="150000"/>
              </a:lnSpc>
            </a:pPr>
            <a:r>
              <a:rPr lang="en-US" altLang="ko-KR" sz="4400" b="1" dirty="0"/>
              <a:t>Style sheet </a:t>
            </a:r>
            <a:r>
              <a:rPr lang="ko-KR" altLang="en-US" sz="4400" b="1" dirty="0"/>
              <a:t>언어</a:t>
            </a:r>
            <a:endParaRPr lang="en-US" altLang="ko-KR" sz="4400" b="1" dirty="0"/>
          </a:p>
          <a:p>
            <a:pPr algn="ctr">
              <a:lnSpc>
                <a:spcPct val="150000"/>
              </a:lnSpc>
            </a:pPr>
            <a:r>
              <a:rPr lang="ko-KR" altLang="en-US" sz="4400" b="1" dirty="0"/>
              <a:t>폭포</a:t>
            </a:r>
            <a:endParaRPr lang="en-US" altLang="ko-KR" sz="4400" b="1" dirty="0"/>
          </a:p>
          <a:p>
            <a:endParaRPr lang="en-US" altLang="ko-KR" sz="4400" b="1" dirty="0"/>
          </a:p>
          <a:p>
            <a:pPr algn="ctr"/>
            <a:r>
              <a:rPr lang="ko-KR" altLang="en-US" sz="4400" b="1" dirty="0"/>
              <a:t>인라인 </a:t>
            </a:r>
            <a:r>
              <a:rPr lang="en-US" altLang="ko-KR" sz="4400" b="1" dirty="0"/>
              <a:t>&gt; id &gt; class &gt; </a:t>
            </a:r>
            <a:r>
              <a:rPr lang="ko-KR" altLang="en-US" sz="4400" b="1" dirty="0"/>
              <a:t>태그</a:t>
            </a:r>
            <a:endParaRPr lang="en-US" altLang="ko-KR" sz="4400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59015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09186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관련 지식 </a:t>
            </a:r>
            <a:r>
              <a:rPr lang="en-US" altLang="ko-KR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REVIEW</a:t>
            </a:r>
            <a:endParaRPr lang="ko-KR" altLang="en-US" sz="2400" b="1" spc="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5276F3-AA11-7C39-7886-D7F7AAB13955}"/>
              </a:ext>
            </a:extLst>
          </p:cNvPr>
          <p:cNvSpPr txBox="1"/>
          <p:nvPr/>
        </p:nvSpPr>
        <p:spPr>
          <a:xfrm>
            <a:off x="1130547" y="1447177"/>
            <a:ext cx="9578357" cy="4133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class, id</a:t>
            </a:r>
          </a:p>
          <a:p>
            <a:endParaRPr lang="en-US" altLang="ko-KR" sz="3600" b="1" dirty="0"/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FF0000"/>
                </a:solidFill>
              </a:rPr>
              <a:t>   .</a:t>
            </a:r>
            <a:r>
              <a:rPr lang="ko-KR" altLang="en-US" sz="2800" b="1" dirty="0">
                <a:solidFill>
                  <a:srgbClr val="FF0000"/>
                </a:solidFill>
              </a:rPr>
              <a:t>클래스명 </a:t>
            </a:r>
            <a:r>
              <a:rPr lang="en-US" altLang="ko-KR" sz="2800" b="1" dirty="0"/>
              <a:t>{</a:t>
            </a:r>
            <a:r>
              <a:rPr lang="ko-KR" altLang="en-US" sz="2800" b="1" dirty="0"/>
              <a:t> </a:t>
            </a:r>
            <a:r>
              <a:rPr lang="ko-KR" altLang="en-US" sz="2800" b="1" dirty="0">
                <a:solidFill>
                  <a:srgbClr val="0070C0"/>
                </a:solidFill>
              </a:rPr>
              <a:t>속성</a:t>
            </a:r>
            <a:r>
              <a:rPr lang="en-US" altLang="ko-KR" sz="2800" b="1" dirty="0">
                <a:solidFill>
                  <a:srgbClr val="0070C0"/>
                </a:solidFill>
              </a:rPr>
              <a:t>1</a:t>
            </a:r>
            <a:r>
              <a:rPr lang="en-US" altLang="ko-KR" sz="2800" b="1" dirty="0"/>
              <a:t>: </a:t>
            </a:r>
            <a:r>
              <a:rPr lang="ko-KR" altLang="en-US" sz="2800" b="1" dirty="0">
                <a:solidFill>
                  <a:srgbClr val="00B050"/>
                </a:solidFill>
              </a:rPr>
              <a:t>속성값</a:t>
            </a:r>
            <a:r>
              <a:rPr lang="en-US" altLang="ko-KR" sz="2800" b="1" dirty="0"/>
              <a:t>; </a:t>
            </a:r>
            <a:r>
              <a:rPr lang="ko-KR" altLang="en-US" sz="2800" b="1" dirty="0">
                <a:solidFill>
                  <a:srgbClr val="0070C0"/>
                </a:solidFill>
              </a:rPr>
              <a:t>속성</a:t>
            </a:r>
            <a:r>
              <a:rPr lang="en-US" altLang="ko-KR" sz="2800" b="1" dirty="0">
                <a:solidFill>
                  <a:srgbClr val="0070C0"/>
                </a:solidFill>
              </a:rPr>
              <a:t>2</a:t>
            </a:r>
            <a:r>
              <a:rPr lang="en-US" altLang="ko-KR" sz="2800" b="1" dirty="0"/>
              <a:t>: </a:t>
            </a:r>
            <a:r>
              <a:rPr lang="ko-KR" altLang="en-US" sz="2800" b="1" dirty="0">
                <a:solidFill>
                  <a:srgbClr val="00B050"/>
                </a:solidFill>
              </a:rPr>
              <a:t>속성값</a:t>
            </a:r>
            <a:r>
              <a:rPr lang="en-US" altLang="ko-KR" sz="2800" b="1" dirty="0"/>
              <a:t>};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   여러 객체에 적용 가능</a:t>
            </a:r>
            <a:endParaRPr lang="en-US" altLang="ko-KR" sz="2800" b="1" dirty="0"/>
          </a:p>
          <a:p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FF0000"/>
                </a:solidFill>
              </a:rPr>
              <a:t>   #</a:t>
            </a:r>
            <a:r>
              <a:rPr lang="ko-KR" altLang="en-US" sz="2800" b="1" dirty="0">
                <a:solidFill>
                  <a:srgbClr val="FF0000"/>
                </a:solidFill>
              </a:rPr>
              <a:t>아이디 </a:t>
            </a:r>
            <a:r>
              <a:rPr lang="en-US" altLang="ko-KR" sz="2800" b="1" dirty="0"/>
              <a:t>{</a:t>
            </a:r>
            <a:r>
              <a:rPr lang="ko-KR" altLang="en-US" sz="2800" b="1" dirty="0"/>
              <a:t> </a:t>
            </a:r>
            <a:r>
              <a:rPr lang="ko-KR" altLang="en-US" sz="2800" b="1" dirty="0">
                <a:solidFill>
                  <a:srgbClr val="0070C0"/>
                </a:solidFill>
              </a:rPr>
              <a:t>속성</a:t>
            </a:r>
            <a:r>
              <a:rPr lang="en-US" altLang="ko-KR" sz="2800" b="1" dirty="0">
                <a:solidFill>
                  <a:srgbClr val="0070C0"/>
                </a:solidFill>
              </a:rPr>
              <a:t>1</a:t>
            </a:r>
            <a:r>
              <a:rPr lang="en-US" altLang="ko-KR" sz="2800" b="1" dirty="0"/>
              <a:t>: </a:t>
            </a:r>
            <a:r>
              <a:rPr lang="ko-KR" altLang="en-US" sz="2800" b="1" dirty="0">
                <a:solidFill>
                  <a:srgbClr val="00B050"/>
                </a:solidFill>
              </a:rPr>
              <a:t>속성값</a:t>
            </a:r>
            <a:r>
              <a:rPr lang="en-US" altLang="ko-KR" sz="2800" b="1" dirty="0"/>
              <a:t>; </a:t>
            </a:r>
            <a:r>
              <a:rPr lang="ko-KR" altLang="en-US" sz="2800" b="1" dirty="0">
                <a:solidFill>
                  <a:srgbClr val="0070C0"/>
                </a:solidFill>
              </a:rPr>
              <a:t>속성</a:t>
            </a:r>
            <a:r>
              <a:rPr lang="en-US" altLang="ko-KR" sz="2800" b="1" dirty="0">
                <a:solidFill>
                  <a:srgbClr val="0070C0"/>
                </a:solidFill>
              </a:rPr>
              <a:t>2</a:t>
            </a:r>
            <a:r>
              <a:rPr lang="en-US" altLang="ko-KR" sz="2800" b="1" dirty="0"/>
              <a:t>: </a:t>
            </a:r>
            <a:r>
              <a:rPr lang="ko-KR" altLang="en-US" sz="2800" b="1" dirty="0">
                <a:solidFill>
                  <a:srgbClr val="00B050"/>
                </a:solidFill>
              </a:rPr>
              <a:t>속성값</a:t>
            </a:r>
            <a:r>
              <a:rPr lang="en-US" altLang="ko-KR" sz="2800" b="1" dirty="0"/>
              <a:t>}; 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   하나의 객체에만 적용</a:t>
            </a:r>
          </a:p>
        </p:txBody>
      </p:sp>
    </p:spTree>
    <p:extLst>
      <p:ext uri="{BB962C8B-B14F-4D97-AF65-F5344CB8AC3E}">
        <p14:creationId xmlns:p14="http://schemas.microsoft.com/office/powerpoint/2010/main" val="144798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09186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관련 지식 </a:t>
            </a:r>
            <a:r>
              <a:rPr lang="en-US" altLang="ko-KR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REVIEW</a:t>
            </a:r>
            <a:endParaRPr lang="ko-KR" altLang="en-US" sz="2400" b="1" spc="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E7BF55-D074-139B-2F62-9CCBEB63DB6A}"/>
              </a:ext>
            </a:extLst>
          </p:cNvPr>
          <p:cNvSpPr txBox="1"/>
          <p:nvPr/>
        </p:nvSpPr>
        <p:spPr>
          <a:xfrm>
            <a:off x="1130548" y="1447177"/>
            <a:ext cx="428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block vs inline</a:t>
            </a:r>
            <a:endParaRPr lang="ko-KR" altLang="en-US" sz="4000" b="1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6D087E5-A2E9-A521-2F59-06E691C88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973" y="2349547"/>
            <a:ext cx="82867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6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09186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관련 지식 </a:t>
            </a:r>
            <a:r>
              <a:rPr lang="en-US" altLang="ko-KR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REVIEW</a:t>
            </a:r>
            <a:endParaRPr lang="ko-KR" altLang="en-US" sz="2400" b="1" spc="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E7BF55-D074-139B-2F62-9CCBEB63DB6A}"/>
              </a:ext>
            </a:extLst>
          </p:cNvPr>
          <p:cNvSpPr txBox="1"/>
          <p:nvPr/>
        </p:nvSpPr>
        <p:spPr>
          <a:xfrm>
            <a:off x="1116083" y="1447178"/>
            <a:ext cx="982258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block</a:t>
            </a:r>
          </a:p>
          <a:p>
            <a:r>
              <a:rPr lang="ko-KR" altLang="en-US" sz="2800" b="1" dirty="0"/>
              <a:t>   옆에 다른 요소 </a:t>
            </a:r>
            <a:r>
              <a:rPr lang="en-US" altLang="ko-KR" sz="2800" b="1" dirty="0"/>
              <a:t>X </a:t>
            </a:r>
            <a:r>
              <a:rPr lang="ko-KR" altLang="en-US" sz="2800" b="1" dirty="0"/>
              <a:t>상하좌우 </a:t>
            </a:r>
            <a:r>
              <a:rPr lang="en-US" altLang="ko-KR" sz="2800" b="1" dirty="0"/>
              <a:t>margin, padding </a:t>
            </a:r>
            <a:r>
              <a:rPr lang="ko-KR" altLang="en-US" sz="2800" b="1" dirty="0"/>
              <a:t>조정 </a:t>
            </a:r>
            <a:r>
              <a:rPr lang="en-US" altLang="ko-KR" sz="2800" b="1" dirty="0"/>
              <a:t>O</a:t>
            </a:r>
            <a:r>
              <a:rPr lang="ko-KR" altLang="en-US" sz="2800" b="1" dirty="0"/>
              <a:t> </a:t>
            </a:r>
            <a:endParaRPr lang="en-US" altLang="ko-KR" sz="2800" b="1" dirty="0"/>
          </a:p>
          <a:p>
            <a:endParaRPr lang="en-US" altLang="ko-KR" sz="3600" b="1" dirty="0"/>
          </a:p>
          <a:p>
            <a:r>
              <a:rPr lang="en-US" altLang="ko-KR" sz="3600" b="1" dirty="0"/>
              <a:t>Inline</a:t>
            </a:r>
          </a:p>
          <a:p>
            <a:r>
              <a:rPr lang="ko-KR" altLang="en-US" sz="2800" b="1" dirty="0"/>
              <a:t>   옆에 다른 요소 </a:t>
            </a:r>
            <a:r>
              <a:rPr lang="en-US" altLang="ko-KR" sz="2800" b="1" dirty="0"/>
              <a:t>O </a:t>
            </a:r>
            <a:r>
              <a:rPr lang="ko-KR" altLang="en-US" sz="2800" b="1" dirty="0"/>
              <a:t>좌우 </a:t>
            </a:r>
            <a:r>
              <a:rPr lang="en-US" altLang="ko-KR" sz="2800" b="1" dirty="0"/>
              <a:t>margin, padding </a:t>
            </a:r>
            <a:r>
              <a:rPr lang="ko-KR" altLang="en-US" sz="2800" b="1" dirty="0"/>
              <a:t>조정 </a:t>
            </a:r>
            <a:r>
              <a:rPr lang="en-US" altLang="ko-KR" sz="2800" b="1" dirty="0"/>
              <a:t>O</a:t>
            </a:r>
            <a:r>
              <a:rPr lang="ko-KR" altLang="en-US" sz="2800" b="1" dirty="0"/>
              <a:t> </a:t>
            </a:r>
            <a:endParaRPr lang="en-US" altLang="ko-KR" sz="3600" b="1" dirty="0"/>
          </a:p>
          <a:p>
            <a:endParaRPr lang="en-US" altLang="ko-KR" sz="3600" b="1" dirty="0"/>
          </a:p>
          <a:p>
            <a:r>
              <a:rPr lang="en-US" altLang="ko-KR" sz="3600" b="1" dirty="0"/>
              <a:t>Inline block</a:t>
            </a:r>
          </a:p>
          <a:p>
            <a:r>
              <a:rPr lang="ko-KR" altLang="en-US" sz="2800" b="1" dirty="0"/>
              <a:t>   옆에 다른 요소 </a:t>
            </a:r>
            <a:r>
              <a:rPr lang="en-US" altLang="ko-KR" sz="2800" b="1" dirty="0"/>
              <a:t>O </a:t>
            </a:r>
            <a:r>
              <a:rPr lang="ko-KR" altLang="en-US" sz="2800" b="1" dirty="0"/>
              <a:t>상하좌우 </a:t>
            </a:r>
            <a:r>
              <a:rPr lang="en-US" altLang="ko-KR" sz="2800" b="1" dirty="0"/>
              <a:t>margin, padding </a:t>
            </a:r>
            <a:r>
              <a:rPr lang="ko-KR" altLang="en-US" sz="2800" b="1" dirty="0"/>
              <a:t>조정 </a:t>
            </a:r>
            <a:r>
              <a:rPr lang="en-US" altLang="ko-KR" sz="2800" b="1" dirty="0"/>
              <a:t>O</a:t>
            </a:r>
            <a:r>
              <a:rPr lang="ko-KR" altLang="en-US" sz="2800" b="1" dirty="0"/>
              <a:t> </a:t>
            </a:r>
            <a:endParaRPr lang="en-US" altLang="ko-KR" sz="2800" b="1" dirty="0"/>
          </a:p>
          <a:p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9038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8575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652786" y="1202826"/>
            <a:ext cx="10959477" cy="5323925"/>
            <a:chOff x="1045029" y="1872342"/>
            <a:chExt cx="4673600" cy="4636186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045029" y="1872342"/>
              <a:ext cx="4673600" cy="4636186"/>
            </a:xfrm>
            <a:prstGeom prst="roundRect">
              <a:avLst>
                <a:gd name="adj" fmla="val 409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err="1"/>
                <a:t>REMk</a:t>
              </a:r>
              <a:endParaRPr lang="ko-KR" altLang="en-US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1045029" y="2512904"/>
              <a:ext cx="4673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851211" y="1319062"/>
            <a:ext cx="692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CSS </a:t>
            </a:r>
            <a:r>
              <a:rPr lang="ko-KR" altLang="en-US" sz="2800" b="1" dirty="0"/>
              <a:t>적용</a:t>
            </a: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pic>
        <p:nvPicPr>
          <p:cNvPr id="33" name="그림 3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9A90F57-5C3A-8E27-92AC-99AF4543C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486" y="2626196"/>
            <a:ext cx="9485647" cy="291274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E5F37DB-9386-E7E8-B8CA-FE087DD5A7DE}"/>
              </a:ext>
            </a:extLst>
          </p:cNvPr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  <a:r>
              <a:rPr lang="en-US" altLang="ko-KR" sz="2400" b="1" spc="600" dirty="0">
                <a:solidFill>
                  <a:schemeClr val="bg1"/>
                </a:solidFill>
              </a:rPr>
              <a:t>1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51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  <a:r>
              <a:rPr lang="en-US" altLang="ko-KR" sz="2400" b="1" spc="600" dirty="0">
                <a:solidFill>
                  <a:schemeClr val="bg1"/>
                </a:solidFill>
              </a:rPr>
              <a:t>1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3">
            <a:extLst>
              <a:ext uri="{FF2B5EF4-FFF2-40B4-BE49-F238E27FC236}">
                <a16:creationId xmlns:a16="http://schemas.microsoft.com/office/drawing/2014/main" id="{7AABE3E9-A4C1-50DA-D8DA-B250B2C789F6}"/>
              </a:ext>
            </a:extLst>
          </p:cNvPr>
          <p:cNvSpPr/>
          <p:nvPr/>
        </p:nvSpPr>
        <p:spPr>
          <a:xfrm>
            <a:off x="2633713" y="5480385"/>
            <a:ext cx="7106218" cy="1132207"/>
          </a:xfrm>
          <a:prstGeom prst="roundRect">
            <a:avLst>
              <a:gd name="adj" fmla="val 75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🦁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</a:rPr>
              <a:t>hint</a:t>
            </a:r>
          </a:p>
          <a:p>
            <a:pPr marL="457200" indent="-457200">
              <a:buFontTx/>
              <a:buChar char="-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</a:rPr>
              <a:t>Background-color, color</a:t>
            </a:r>
          </a:p>
          <a:p>
            <a:pPr marL="457200" indent="-457200">
              <a:buFontTx/>
              <a:buChar char="-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</a:rPr>
              <a:t>span</a:t>
            </a:r>
            <a:endParaRPr lang="ko-KR" altLang="en-US" sz="1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BE9C9B47-4C32-DE5F-B571-280FC499F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252" y="1524054"/>
            <a:ext cx="9531483" cy="360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8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09186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관련 지식 </a:t>
            </a:r>
            <a:r>
              <a:rPr lang="en-US" altLang="ko-KR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REVIEW</a:t>
            </a:r>
            <a:endParaRPr lang="ko-KR" altLang="en-US" sz="2400" b="1" spc="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5276F3-AA11-7C39-7886-D7F7AAB13955}"/>
              </a:ext>
            </a:extLst>
          </p:cNvPr>
          <p:cNvSpPr txBox="1"/>
          <p:nvPr/>
        </p:nvSpPr>
        <p:spPr>
          <a:xfrm>
            <a:off x="1130548" y="1447177"/>
            <a:ext cx="664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margin, border, padding</a:t>
            </a:r>
            <a:endParaRPr lang="ko-KR" altLang="en-US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5F44D2-9F2D-34C0-6977-8CF792F80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402" y="2161646"/>
            <a:ext cx="4775138" cy="369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97F7A74-44FE-0693-DF46-5F021216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313" y="3204479"/>
            <a:ext cx="4073338" cy="128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1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182</Words>
  <Application>Microsoft Office PowerPoint</Application>
  <PresentationFormat>와이드스크린</PresentationFormat>
  <Paragraphs>58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MASTER</dc:creator>
  <cp:lastModifiedBy>박서연</cp:lastModifiedBy>
  <cp:revision>32</cp:revision>
  <dcterms:created xsi:type="dcterms:W3CDTF">2023-02-07T08:27:46Z</dcterms:created>
  <dcterms:modified xsi:type="dcterms:W3CDTF">2024-04-08T19:04:00Z</dcterms:modified>
</cp:coreProperties>
</file>