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67" r:id="rId3"/>
    <p:sldMasterId id="2147483671" r:id="rId4"/>
    <p:sldMasterId id="2147483675" r:id="rId5"/>
    <p:sldMasterId id="2147483679" r:id="rId6"/>
    <p:sldMasterId id="2147483683" r:id="rId7"/>
  </p:sldMasterIdLst>
  <p:notesMasterIdLst>
    <p:notesMasterId r:id="rId42"/>
  </p:notesMasterIdLst>
  <p:handoutMasterIdLst>
    <p:handoutMasterId r:id="rId43"/>
  </p:handoutMasterIdLst>
  <p:sldIdLst>
    <p:sldId id="256" r:id="rId8"/>
    <p:sldId id="257" r:id="rId9"/>
    <p:sldId id="279" r:id="rId10"/>
    <p:sldId id="270" r:id="rId11"/>
    <p:sldId id="259" r:id="rId12"/>
    <p:sldId id="263" r:id="rId13"/>
    <p:sldId id="282" r:id="rId14"/>
    <p:sldId id="284" r:id="rId15"/>
    <p:sldId id="285" r:id="rId16"/>
    <p:sldId id="286" r:id="rId17"/>
    <p:sldId id="287" r:id="rId18"/>
    <p:sldId id="288" r:id="rId19"/>
    <p:sldId id="280" r:id="rId20"/>
    <p:sldId id="283" r:id="rId21"/>
    <p:sldId id="290" r:id="rId22"/>
    <p:sldId id="291" r:id="rId23"/>
    <p:sldId id="292" r:id="rId24"/>
    <p:sldId id="293" r:id="rId25"/>
    <p:sldId id="294" r:id="rId26"/>
    <p:sldId id="295" r:id="rId27"/>
    <p:sldId id="277" r:id="rId28"/>
    <p:sldId id="278" r:id="rId29"/>
    <p:sldId id="264" r:id="rId30"/>
    <p:sldId id="265" r:id="rId31"/>
    <p:sldId id="268" r:id="rId32"/>
    <p:sldId id="269" r:id="rId33"/>
    <p:sldId id="271" r:id="rId34"/>
    <p:sldId id="274" r:id="rId35"/>
    <p:sldId id="272" r:id="rId36"/>
    <p:sldId id="273" r:id="rId37"/>
    <p:sldId id="276" r:id="rId38"/>
    <p:sldId id="275" r:id="rId39"/>
    <p:sldId id="266" r:id="rId40"/>
    <p:sldId id="267" r:id="rId4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DA5FF"/>
    <a:srgbClr val="3399FF"/>
    <a:srgbClr val="B8FFFF"/>
    <a:srgbClr val="00FFCC"/>
    <a:srgbClr val="0081E2"/>
    <a:srgbClr val="CFBFD3"/>
    <a:srgbClr val="C0BED4"/>
    <a:srgbClr val="BFD5B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81" d="100"/>
          <a:sy n="81" d="100"/>
        </p:scale>
        <p:origin x="-2652" y="-77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813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04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50229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4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65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2634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32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5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18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26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06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3496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06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635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288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1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515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9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54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5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059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svg"/><Relationship Id="rId18" Type="http://schemas.openxmlformats.org/officeDocument/2006/relationships/image" Target="../media/image11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8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94310" y="1222736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889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536549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214877" y="1942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214877" y="25674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183305" y="31609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201388" y="31241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078477" y="31168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4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2252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12900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Main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화면인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정렬화면에서 오른쪽 위의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버튼을 누르면 로그아웃을 할 거냐는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알림창을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띄운다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버튼을 누르면 로그아웃이 실행되고 새롭게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할 수 있도록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버튼을 누르면 로그아웃이 실행되지 않고 다시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6" y="3568483"/>
            <a:ext cx="418381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648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38957" r="61839" b="38282"/>
          <a:stretch/>
        </p:blipFill>
        <p:spPr bwMode="auto">
          <a:xfrm>
            <a:off x="388483" y="2151994"/>
            <a:ext cx="4004407" cy="23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28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40109" r="61839" b="38282"/>
          <a:stretch/>
        </p:blipFill>
        <p:spPr bwMode="auto">
          <a:xfrm>
            <a:off x="418072" y="1222736"/>
            <a:ext cx="4004407" cy="21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654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3288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034313" y="26310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969021" y="26386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8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870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학번과 질문의 답을 입력 후 찾기 버튼을 누르면 학생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정보에 일치하는 학번과 동일한 답이 있다면 해당 학번의 비밀번호를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만약 해당 학번이 학생 정보에 존재하지만 입력한 답이 일치 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않다면 답이 틀렸다는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답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 이상 입력하지 않은 상태로 확인 버튼을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누른다면 빈칸을 채워 달라는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취소버튼을 누를 시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3" y="3636255"/>
            <a:ext cx="4183812" cy="2626521"/>
            <a:chOff x="4614123" y="3636255"/>
            <a:chExt cx="4183812" cy="262652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3" y="3636255"/>
              <a:ext cx="4183811" cy="3000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960645"/>
              <a:ext cx="4183811" cy="2302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15FF0320-BAA0-4AC5-ABB3-112DF6BD1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1" y="1261684"/>
            <a:ext cx="4183200" cy="26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7300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89251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95152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B6064759-CF4C-4990-BF18-A9C912D7F849}"/>
              </a:ext>
            </a:extLst>
          </p:cNvPr>
          <p:cNvGrpSpPr/>
          <p:nvPr/>
        </p:nvGrpSpPr>
        <p:grpSpPr>
          <a:xfrm>
            <a:off x="374589" y="1227838"/>
            <a:ext cx="4183200" cy="2698961"/>
            <a:chOff x="381915" y="3765339"/>
            <a:chExt cx="4183200" cy="2698961"/>
          </a:xfrm>
        </p:grpSpPr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03587DEF-ECDA-4DFE-A873-69CED7B3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15" y="3765339"/>
              <a:ext cx="4183200" cy="2698961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9982675F-3A1F-48A5-8C9F-722E4F60F8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45147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4BCDAE3A-E60B-455D-A294-2FE59CA01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536916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0520F9BE-9118-4B4D-834C-696750CB42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39287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8F29A986-3B14-4405-8D5B-1342705AEE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02201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19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633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수강과목을 검색하고 등록하는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사용자가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검색한 과목명과 일치한 내용을 띄운다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존재하지 않는 과목명을 검색했을 경우엔 아무것도 검색되지</a:t>
              </a: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않는다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눌러 내 수강과목으로 등록시킨다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과목명 </a:t>
              </a:r>
              <a:r>
                <a:rPr lang="ko-KR" altLang="en-US" sz="105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검색창에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다른 과목명을 검색할 경우 이전에 검색된</a:t>
              </a: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내용이 사라지고 새로 검색한 내용이 띄워진다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 bwMode="auto">
          <a:xfrm>
            <a:off x="296333" y="1211259"/>
            <a:ext cx="4191000" cy="2774093"/>
          </a:xfrm>
          <a:prstGeom prst="rect">
            <a:avLst/>
          </a:prstGeom>
          <a:solidFill>
            <a:srgbClr val="B8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296333" y="1651544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292814" y="1277512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</a:rPr>
              <a:t>수강과목 등록 </a:t>
            </a:r>
            <a:r>
              <a:rPr lang="en-US" altLang="ko-KR" b="1" dirty="0" smtClean="0">
                <a:solidFill>
                  <a:srgbClr val="000000"/>
                </a:solidFill>
              </a:rPr>
              <a:t>(</a:t>
            </a:r>
            <a:r>
              <a:rPr lang="zh-CN" altLang="ko-KR" b="1" dirty="0">
                <a:solidFill>
                  <a:srgbClr val="000000"/>
                </a:solidFill>
              </a:rPr>
              <a:t>课程注</a:t>
            </a:r>
            <a:r>
              <a:rPr lang="zh-CN" altLang="ko-KR" b="1" dirty="0" smtClean="0">
                <a:solidFill>
                  <a:srgbClr val="000000"/>
                </a:solidFill>
              </a:rPr>
              <a:t>册</a:t>
            </a:r>
            <a:r>
              <a:rPr lang="en-US" altLang="zh-CN" b="1" dirty="0" smtClean="0">
                <a:solidFill>
                  <a:srgbClr val="000000"/>
                </a:solidFill>
              </a:rPr>
              <a:t>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067" y="1887991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과목명 검색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zh-CN" altLang="ko-KR" dirty="0">
                <a:solidFill>
                  <a:srgbClr val="000000"/>
                </a:solidFill>
              </a:rPr>
              <a:t>课程名</a:t>
            </a:r>
            <a:r>
              <a:rPr lang="zh-CN" altLang="ko-KR" dirty="0" smtClean="0">
                <a:solidFill>
                  <a:srgbClr val="000000"/>
                </a:solidFill>
              </a:rPr>
              <a:t>称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623108" y="1896382"/>
            <a:ext cx="2635625" cy="347209"/>
          </a:xfrm>
          <a:prstGeom prst="rect">
            <a:avLst/>
          </a:prstGeom>
          <a:solidFill>
            <a:srgbClr val="FF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소프트웨어공학                   </a:t>
            </a: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3894667" y="1896382"/>
            <a:ext cx="0" cy="3472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타원 25"/>
          <p:cNvSpPr/>
          <p:nvPr/>
        </p:nvSpPr>
        <p:spPr bwMode="auto">
          <a:xfrm>
            <a:off x="3979333" y="1922144"/>
            <a:ext cx="169332" cy="212487"/>
          </a:xfrm>
          <a:prstGeom prst="ellipse">
            <a:avLst/>
          </a:prstGeom>
          <a:noFill/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>
            <a:stCxn id="26" idx="5"/>
          </p:cNvCxnSpPr>
          <p:nvPr/>
        </p:nvCxnSpPr>
        <p:spPr bwMode="auto">
          <a:xfrm>
            <a:off x="4123867" y="2103513"/>
            <a:ext cx="134866" cy="1400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>
            <a:stCxn id="14" idx="1"/>
            <a:endCxn id="14" idx="3"/>
          </p:cNvCxnSpPr>
          <p:nvPr/>
        </p:nvCxnSpPr>
        <p:spPr bwMode="auto">
          <a:xfrm>
            <a:off x="296333" y="2598306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>
            <a:off x="296333" y="2954867"/>
            <a:ext cx="4191000" cy="84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52753" y="2656937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담당교수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zh-CN" altLang="ko-KR" sz="800" dirty="0">
                <a:solidFill>
                  <a:srgbClr val="000000"/>
                </a:solidFill>
              </a:rPr>
              <a:t>责任教</a:t>
            </a:r>
            <a:r>
              <a:rPr lang="zh-CN" altLang="ko-KR" sz="800" dirty="0" smtClean="0">
                <a:solidFill>
                  <a:srgbClr val="000000"/>
                </a:solidFill>
              </a:rPr>
              <a:t>授</a:t>
            </a:r>
            <a:r>
              <a:rPr lang="en-US" altLang="zh-CN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292814" y="2598306"/>
            <a:ext cx="0" cy="7375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292812" y="266463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과목명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zh-CN" altLang="ko-KR" sz="800" dirty="0" smtClean="0">
                <a:solidFill>
                  <a:srgbClr val="000000"/>
                </a:solidFill>
              </a:rPr>
              <a:t>课</a:t>
            </a:r>
            <a:r>
              <a:rPr lang="zh-CN" altLang="ko-KR" sz="800" dirty="0">
                <a:solidFill>
                  <a:srgbClr val="000000"/>
                </a:solidFill>
              </a:rPr>
              <a:t>程名</a:t>
            </a:r>
            <a:r>
              <a:rPr lang="zh-CN" altLang="ko-KR" sz="800" dirty="0" smtClean="0">
                <a:solidFill>
                  <a:srgbClr val="000000"/>
                </a:solidFill>
              </a:rPr>
              <a:t>称</a:t>
            </a:r>
            <a:r>
              <a:rPr lang="en-US" altLang="zh-CN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 bwMode="auto">
          <a:xfrm>
            <a:off x="2260752" y="2598305"/>
            <a:ext cx="0" cy="7375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257822" y="2673097"/>
            <a:ext cx="1233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요일</a:t>
            </a:r>
            <a:r>
              <a:rPr lang="en-US" altLang="ko-KR" sz="800" dirty="0" smtClean="0">
                <a:solidFill>
                  <a:srgbClr val="000000"/>
                </a:solidFill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</a:rPr>
              <a:t>시간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zh-CN" altLang="ko-KR" sz="800" dirty="0">
                <a:solidFill>
                  <a:srgbClr val="000000"/>
                </a:solidFill>
              </a:rPr>
              <a:t>星期</a:t>
            </a:r>
            <a:r>
              <a:rPr lang="zh-CN" altLang="ko-KR" sz="800" dirty="0" smtClean="0">
                <a:solidFill>
                  <a:srgbClr val="000000"/>
                </a:solidFill>
              </a:rPr>
              <a:t>几</a:t>
            </a:r>
            <a:r>
              <a:rPr lang="en-US" altLang="zh-CN" sz="800" dirty="0" smtClean="0">
                <a:solidFill>
                  <a:srgbClr val="000000"/>
                </a:solidFill>
              </a:rPr>
              <a:t>/</a:t>
            </a:r>
            <a:r>
              <a:rPr lang="zh-CN" altLang="ko-KR" sz="800" dirty="0">
                <a:solidFill>
                  <a:srgbClr val="000000"/>
                </a:solidFill>
              </a:rPr>
              <a:t>时</a:t>
            </a:r>
            <a:r>
              <a:rPr lang="zh-CN" altLang="ko-KR" sz="800" dirty="0" smtClean="0">
                <a:solidFill>
                  <a:srgbClr val="000000"/>
                </a:solidFill>
              </a:rPr>
              <a:t>间</a:t>
            </a:r>
            <a:r>
              <a:rPr lang="en-US" altLang="zh-CN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3476504" y="2589839"/>
            <a:ext cx="0" cy="7460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460904" y="2677483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학기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</a:rPr>
              <a:t>学期</a:t>
            </a:r>
            <a:r>
              <a:rPr lang="en-US" altLang="ko-KR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 bwMode="auto">
          <a:xfrm>
            <a:off x="4114796" y="2598307"/>
            <a:ext cx="0" cy="737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296333" y="3335867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94806" y="3009508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0000"/>
                </a:solidFill>
              </a:rPr>
              <a:t>한혁수</a:t>
            </a:r>
            <a:endParaRPr lang="ko-KR" altLang="en-US" sz="1050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2249" y="300335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0000"/>
                </a:solidFill>
              </a:rPr>
              <a:t>소프트웨어공학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63432" y="3013307"/>
            <a:ext cx="1221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0000"/>
                </a:solidFill>
              </a:rPr>
              <a:t>월</a:t>
            </a:r>
            <a:r>
              <a:rPr lang="en-US" altLang="ko-KR" sz="1050" dirty="0" smtClean="0">
                <a:solidFill>
                  <a:srgbClr val="000000"/>
                </a:solidFill>
              </a:rPr>
              <a:t>, 15:00 ~ 18:00</a:t>
            </a:r>
            <a:endParaRPr lang="ko-KR" altLang="en-US" sz="10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33209" y="3003354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</a:rPr>
              <a:t>18-01</a:t>
            </a:r>
            <a:r>
              <a:rPr lang="ko-KR" altLang="en-US" sz="1000" dirty="0" smtClean="0">
                <a:solidFill>
                  <a:srgbClr val="000000"/>
                </a:solidFill>
              </a:rPr>
              <a:t>학기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48665" y="298637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+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6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721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 bwMode="auto">
          <a:xfrm>
            <a:off x="296333" y="1211259"/>
            <a:ext cx="4191000" cy="2774093"/>
          </a:xfrm>
          <a:prstGeom prst="rect">
            <a:avLst/>
          </a:prstGeom>
          <a:solidFill>
            <a:srgbClr val="B8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2814" y="1277512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</a:rPr>
              <a:t>수강과목 등록 </a:t>
            </a:r>
            <a:r>
              <a:rPr lang="en-US" altLang="ko-KR" b="1" dirty="0" smtClean="0">
                <a:solidFill>
                  <a:srgbClr val="000000"/>
                </a:solidFill>
              </a:rPr>
              <a:t>(</a:t>
            </a:r>
            <a:r>
              <a:rPr lang="zh-CN" altLang="ko-KR" b="1" dirty="0">
                <a:solidFill>
                  <a:srgbClr val="000000"/>
                </a:solidFill>
              </a:rPr>
              <a:t>课程注</a:t>
            </a:r>
            <a:r>
              <a:rPr lang="zh-CN" altLang="ko-KR" b="1" dirty="0" smtClean="0">
                <a:solidFill>
                  <a:srgbClr val="000000"/>
                </a:solidFill>
              </a:rPr>
              <a:t>册</a:t>
            </a:r>
            <a:r>
              <a:rPr lang="en-US" altLang="zh-CN" b="1" dirty="0" smtClean="0">
                <a:solidFill>
                  <a:srgbClr val="000000"/>
                </a:solidFill>
              </a:rPr>
              <a:t>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296333" y="1651544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91067" y="1887991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과목명 검색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zh-CN" altLang="ko-KR" dirty="0">
                <a:solidFill>
                  <a:srgbClr val="000000"/>
                </a:solidFill>
              </a:rPr>
              <a:t>课程名</a:t>
            </a:r>
            <a:r>
              <a:rPr lang="zh-CN" altLang="ko-KR" dirty="0" smtClean="0">
                <a:solidFill>
                  <a:srgbClr val="000000"/>
                </a:solidFill>
              </a:rPr>
              <a:t>称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623108" y="1896382"/>
            <a:ext cx="2635625" cy="347209"/>
          </a:xfrm>
          <a:prstGeom prst="rect">
            <a:avLst/>
          </a:prstGeom>
          <a:solidFill>
            <a:srgbClr val="FF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소프트웨어공학                   </a:t>
            </a: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3894667" y="1896382"/>
            <a:ext cx="0" cy="3472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4123867" y="2103513"/>
            <a:ext cx="134866" cy="1400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타원 19"/>
          <p:cNvSpPr/>
          <p:nvPr/>
        </p:nvSpPr>
        <p:spPr bwMode="auto">
          <a:xfrm>
            <a:off x="3979333" y="1922144"/>
            <a:ext cx="169332" cy="212487"/>
          </a:xfrm>
          <a:prstGeom prst="ellipse">
            <a:avLst/>
          </a:prstGeom>
          <a:noFill/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296333" y="2598306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1292814" y="2598306"/>
            <a:ext cx="0" cy="7375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2260752" y="2598305"/>
            <a:ext cx="0" cy="7375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460904" y="2677483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학기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</a:rPr>
              <a:t>学期</a:t>
            </a:r>
            <a:r>
              <a:rPr lang="en-US" altLang="ko-KR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3476504" y="2589839"/>
            <a:ext cx="0" cy="7460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4114796" y="2598307"/>
            <a:ext cx="0" cy="737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>
            <a:off x="296333" y="2954867"/>
            <a:ext cx="4191000" cy="84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296333" y="3335867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52753" y="2656937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담당교수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zh-CN" altLang="ko-KR" sz="800" dirty="0">
                <a:solidFill>
                  <a:srgbClr val="000000"/>
                </a:solidFill>
              </a:rPr>
              <a:t>责任教</a:t>
            </a:r>
            <a:r>
              <a:rPr lang="zh-CN" altLang="ko-KR" sz="800" dirty="0" smtClean="0">
                <a:solidFill>
                  <a:srgbClr val="000000"/>
                </a:solidFill>
              </a:rPr>
              <a:t>授</a:t>
            </a:r>
            <a:r>
              <a:rPr lang="en-US" altLang="zh-CN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92812" y="266463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과목명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zh-CN" altLang="ko-KR" sz="800" dirty="0" smtClean="0">
                <a:solidFill>
                  <a:srgbClr val="000000"/>
                </a:solidFill>
              </a:rPr>
              <a:t>课</a:t>
            </a:r>
            <a:r>
              <a:rPr lang="zh-CN" altLang="ko-KR" sz="800" dirty="0">
                <a:solidFill>
                  <a:srgbClr val="000000"/>
                </a:solidFill>
              </a:rPr>
              <a:t>程名</a:t>
            </a:r>
            <a:r>
              <a:rPr lang="zh-CN" altLang="ko-KR" sz="800" dirty="0" smtClean="0">
                <a:solidFill>
                  <a:srgbClr val="000000"/>
                </a:solidFill>
              </a:rPr>
              <a:t>称</a:t>
            </a:r>
            <a:r>
              <a:rPr lang="en-US" altLang="zh-CN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7822" y="2673097"/>
            <a:ext cx="1233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요일</a:t>
            </a:r>
            <a:r>
              <a:rPr lang="en-US" altLang="ko-KR" sz="800" dirty="0" smtClean="0">
                <a:solidFill>
                  <a:srgbClr val="000000"/>
                </a:solidFill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</a:rPr>
              <a:t>시간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zh-CN" altLang="ko-KR" sz="800" dirty="0">
                <a:solidFill>
                  <a:srgbClr val="000000"/>
                </a:solidFill>
              </a:rPr>
              <a:t>星期</a:t>
            </a:r>
            <a:r>
              <a:rPr lang="zh-CN" altLang="ko-KR" sz="800" dirty="0" smtClean="0">
                <a:solidFill>
                  <a:srgbClr val="000000"/>
                </a:solidFill>
              </a:rPr>
              <a:t>几</a:t>
            </a:r>
            <a:r>
              <a:rPr lang="en-US" altLang="zh-CN" sz="800" dirty="0" smtClean="0">
                <a:solidFill>
                  <a:srgbClr val="000000"/>
                </a:solidFill>
              </a:rPr>
              <a:t>/</a:t>
            </a:r>
            <a:r>
              <a:rPr lang="zh-CN" altLang="ko-KR" sz="800" dirty="0">
                <a:solidFill>
                  <a:srgbClr val="000000"/>
                </a:solidFill>
              </a:rPr>
              <a:t>时</a:t>
            </a:r>
            <a:r>
              <a:rPr lang="zh-CN" altLang="ko-KR" sz="800" dirty="0" smtClean="0">
                <a:solidFill>
                  <a:srgbClr val="000000"/>
                </a:solidFill>
              </a:rPr>
              <a:t>间</a:t>
            </a:r>
            <a:r>
              <a:rPr lang="en-US" altLang="zh-CN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4806" y="3009508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0000"/>
                </a:solidFill>
              </a:rPr>
              <a:t>한혁수</a:t>
            </a:r>
            <a:endParaRPr lang="ko-KR" altLang="en-US" sz="1050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2249" y="300335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0000"/>
                </a:solidFill>
              </a:rPr>
              <a:t>소프트웨어공학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63432" y="3013307"/>
            <a:ext cx="1221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0000"/>
                </a:solidFill>
              </a:rPr>
              <a:t>월</a:t>
            </a:r>
            <a:r>
              <a:rPr lang="en-US" altLang="ko-KR" sz="1050" dirty="0" smtClean="0">
                <a:solidFill>
                  <a:srgbClr val="000000"/>
                </a:solidFill>
              </a:rPr>
              <a:t>, 15:00 ~ 18:00</a:t>
            </a:r>
            <a:endParaRPr lang="ko-KR" altLang="en-US" sz="105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33209" y="3003354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</a:rPr>
              <a:t>18-01</a:t>
            </a:r>
            <a:r>
              <a:rPr lang="ko-KR" altLang="en-US" sz="1000" dirty="0" smtClean="0">
                <a:solidFill>
                  <a:srgbClr val="000000"/>
                </a:solidFill>
              </a:rPr>
              <a:t>학기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8665" y="298637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+</a:t>
            </a:r>
            <a:endParaRPr lang="ko-KR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859367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1518168" y="17763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3809865" y="17763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4033254" y="29083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1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333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내 수강과목에 대한 편집을 실행하면 내 수강과목 편집</a:t>
              </a: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창을  띄운다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사용자가 편집하려는 수강과목에 대한 정보를 입력한다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빈칸이 있는데 확인버튼을 누르면 오류 메시지를 띄운다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취소버튼을 누르면 편집이 취소되어 정보가 변경되지</a:t>
              </a: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않는다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 bwMode="auto">
          <a:xfrm>
            <a:off x="296333" y="1211259"/>
            <a:ext cx="4191000" cy="2774093"/>
          </a:xfrm>
          <a:prstGeom prst="rect">
            <a:avLst/>
          </a:prstGeom>
          <a:solidFill>
            <a:srgbClr val="B8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296333" y="1651544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195832" y="1277512"/>
            <a:ext cx="2392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</a:rPr>
              <a:t>내 수강과목 편집 </a:t>
            </a:r>
            <a:r>
              <a:rPr lang="en-US" altLang="ko-KR" b="1" dirty="0" smtClean="0">
                <a:solidFill>
                  <a:srgbClr val="000000"/>
                </a:solidFill>
              </a:rPr>
              <a:t>(</a:t>
            </a:r>
            <a:r>
              <a:rPr lang="zh-CN" altLang="ko-KR" b="1" dirty="0">
                <a:solidFill>
                  <a:srgbClr val="000000"/>
                </a:solidFill>
              </a:rPr>
              <a:t>课</a:t>
            </a:r>
            <a:r>
              <a:rPr lang="zh-CN" altLang="ko-KR" b="1" dirty="0" smtClean="0">
                <a:solidFill>
                  <a:srgbClr val="000000"/>
                </a:solidFill>
              </a:rPr>
              <a:t>程</a:t>
            </a:r>
            <a:r>
              <a:rPr lang="zh-CN" altLang="ko-KR" dirty="0">
                <a:solidFill>
                  <a:srgbClr val="000000"/>
                </a:solidFill>
              </a:rPr>
              <a:t>汇编</a:t>
            </a:r>
            <a:r>
              <a:rPr lang="en-US" altLang="zh-CN" b="1" dirty="0" smtClean="0">
                <a:solidFill>
                  <a:srgbClr val="000000"/>
                </a:solidFill>
              </a:rPr>
              <a:t>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557" y="1786942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</a:rPr>
              <a:t>과목명</a:t>
            </a:r>
            <a:r>
              <a:rPr lang="en-US" altLang="ko-KR" sz="1200" dirty="0" smtClean="0">
                <a:solidFill>
                  <a:srgbClr val="000000"/>
                </a:solidFill>
              </a:rPr>
              <a:t>(</a:t>
            </a:r>
            <a:r>
              <a:rPr lang="zh-CN" altLang="ko-KR" sz="1200" dirty="0">
                <a:solidFill>
                  <a:srgbClr val="000000"/>
                </a:solidFill>
              </a:rPr>
              <a:t>课程名</a:t>
            </a:r>
            <a:r>
              <a:rPr lang="zh-CN" altLang="ko-KR" sz="1200" dirty="0" smtClean="0">
                <a:solidFill>
                  <a:srgbClr val="000000"/>
                </a:solidFill>
              </a:rPr>
              <a:t>称</a:t>
            </a:r>
            <a:r>
              <a:rPr lang="en-US" altLang="zh-CN" sz="1200" dirty="0" smtClean="0">
                <a:solidFill>
                  <a:srgbClr val="000000"/>
                </a:solidFill>
              </a:rPr>
              <a:t>) : 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557" y="2149601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</a:rPr>
              <a:t>담당교수</a:t>
            </a:r>
            <a:r>
              <a:rPr lang="en-US" altLang="ko-KR" sz="1200" dirty="0" smtClean="0">
                <a:solidFill>
                  <a:srgbClr val="000000"/>
                </a:solidFill>
              </a:rPr>
              <a:t>(</a:t>
            </a:r>
            <a:r>
              <a:rPr lang="zh-CN" altLang="ko-KR" sz="1200" dirty="0">
                <a:solidFill>
                  <a:srgbClr val="000000"/>
                </a:solidFill>
              </a:rPr>
              <a:t>责任教授</a:t>
            </a:r>
            <a:r>
              <a:rPr lang="en-US" altLang="zh-CN" sz="1200" dirty="0" smtClean="0">
                <a:solidFill>
                  <a:srgbClr val="000000"/>
                </a:solidFill>
              </a:rPr>
              <a:t>) : 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557" y="2535638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</a:rPr>
              <a:t>요일</a:t>
            </a:r>
            <a:r>
              <a:rPr lang="en-US" altLang="ko-KR" sz="1200" dirty="0" smtClean="0">
                <a:solidFill>
                  <a:srgbClr val="000000"/>
                </a:solidFill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</a:rPr>
              <a:t>시간</a:t>
            </a:r>
            <a:r>
              <a:rPr lang="en-US" altLang="ko-KR" sz="1200" dirty="0" smtClean="0">
                <a:solidFill>
                  <a:srgbClr val="000000"/>
                </a:solidFill>
              </a:rPr>
              <a:t>(</a:t>
            </a:r>
            <a:r>
              <a:rPr lang="zh-CN" altLang="ko-KR" sz="1200" dirty="0">
                <a:solidFill>
                  <a:srgbClr val="000000"/>
                </a:solidFill>
              </a:rPr>
              <a:t>星期几</a:t>
            </a:r>
            <a:r>
              <a:rPr lang="en-US" altLang="zh-CN" sz="1200" dirty="0">
                <a:solidFill>
                  <a:srgbClr val="000000"/>
                </a:solidFill>
              </a:rPr>
              <a:t>/</a:t>
            </a:r>
            <a:r>
              <a:rPr lang="zh-CN" altLang="ko-KR" sz="1200" dirty="0">
                <a:solidFill>
                  <a:srgbClr val="000000"/>
                </a:solidFill>
              </a:rPr>
              <a:t>时</a:t>
            </a:r>
            <a:r>
              <a:rPr lang="zh-CN" altLang="ko-KR" sz="1200" dirty="0" smtClean="0">
                <a:solidFill>
                  <a:srgbClr val="000000"/>
                </a:solidFill>
              </a:rPr>
              <a:t>间</a:t>
            </a:r>
            <a:r>
              <a:rPr lang="en-US" altLang="zh-CN" sz="1200" dirty="0" smtClean="0">
                <a:solidFill>
                  <a:srgbClr val="000000"/>
                </a:solidFill>
              </a:rPr>
              <a:t>) :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557" y="2892927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</a:rPr>
              <a:t>학기</a:t>
            </a:r>
            <a:r>
              <a:rPr lang="en-US" altLang="ko-KR" sz="1200" dirty="0" smtClean="0">
                <a:solidFill>
                  <a:srgbClr val="000000"/>
                </a:solidFill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</a:rPr>
              <a:t>学期</a:t>
            </a:r>
            <a:r>
              <a:rPr lang="en-US" altLang="ko-KR" sz="1200" dirty="0" smtClean="0">
                <a:solidFill>
                  <a:srgbClr val="000000"/>
                </a:solidFill>
              </a:rPr>
              <a:t>) :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966876" y="1795553"/>
            <a:ext cx="2381625" cy="290556"/>
          </a:xfrm>
          <a:prstGeom prst="rect">
            <a:avLst/>
          </a:prstGeom>
          <a:solidFill>
            <a:srgbClr val="FF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소프트웨어공학                   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2120765" y="2149600"/>
            <a:ext cx="2227736" cy="283777"/>
          </a:xfrm>
          <a:prstGeom prst="rect">
            <a:avLst/>
          </a:prstGeom>
          <a:solidFill>
            <a:srgbClr val="FF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17933" y="2535638"/>
            <a:ext cx="2030567" cy="280387"/>
          </a:xfrm>
          <a:prstGeom prst="rect">
            <a:avLst/>
          </a:prstGeom>
          <a:solidFill>
            <a:srgbClr val="FF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1461930" y="2886148"/>
            <a:ext cx="2886571" cy="290556"/>
          </a:xfrm>
          <a:prstGeom prst="rect">
            <a:avLst/>
          </a:prstGeom>
          <a:solidFill>
            <a:srgbClr val="FF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2760133" y="3479800"/>
            <a:ext cx="711200" cy="347133"/>
          </a:xfrm>
          <a:prstGeom prst="rect">
            <a:avLst/>
          </a:prstGeom>
          <a:solidFill>
            <a:srgbClr val="B8FFFF">
              <a:alpha val="55000"/>
            </a:srgbClr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zh-CN" altLang="ko-KR" sz="1100" dirty="0">
                <a:solidFill>
                  <a:srgbClr val="000000"/>
                </a:solidFill>
              </a:rPr>
              <a:t>取</a:t>
            </a:r>
            <a:r>
              <a:rPr lang="zh-CN" altLang="ko-KR" sz="1100" dirty="0" smtClean="0">
                <a:solidFill>
                  <a:srgbClr val="000000"/>
                </a:solidFill>
              </a:rPr>
              <a:t>消</a:t>
            </a:r>
            <a:r>
              <a:rPr lang="en-US" altLang="zh-CN" sz="1100" dirty="0" smtClean="0">
                <a:solidFill>
                  <a:srgbClr val="000000"/>
                </a:solidFill>
              </a:rPr>
              <a:t>)</a:t>
            </a:r>
            <a:endParaRPr lang="ko-KR" altLang="en-US" sz="11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637300" y="3479800"/>
            <a:ext cx="711200" cy="347133"/>
          </a:xfrm>
          <a:prstGeom prst="rect">
            <a:avLst/>
          </a:prstGeom>
          <a:solidFill>
            <a:srgbClr val="B8FFFF">
              <a:alpha val="55000"/>
            </a:srgbClr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zh-CN" altLang="ko-KR" sz="1100" dirty="0">
                <a:solidFill>
                  <a:srgbClr val="000000"/>
                </a:solidFill>
              </a:rPr>
              <a:t>确</a:t>
            </a:r>
            <a:r>
              <a:rPr lang="zh-CN" altLang="ko-KR" sz="1100" dirty="0" smtClean="0">
                <a:solidFill>
                  <a:srgbClr val="000000"/>
                </a:solidFill>
              </a:rPr>
              <a:t>认</a:t>
            </a:r>
            <a:r>
              <a:rPr lang="en-US" altLang="zh-CN" sz="1100" dirty="0" smtClean="0">
                <a:solidFill>
                  <a:srgbClr val="000000"/>
                </a:solidFill>
              </a:rPr>
              <a:t>)</a:t>
            </a:r>
            <a:endParaRPr lang="ko-KR" altLang="en-US" sz="11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75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245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 bwMode="auto">
          <a:xfrm>
            <a:off x="296333" y="1211259"/>
            <a:ext cx="4191000" cy="2774093"/>
          </a:xfrm>
          <a:prstGeom prst="rect">
            <a:avLst/>
          </a:prstGeom>
          <a:solidFill>
            <a:srgbClr val="B8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296333" y="1651544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195832" y="1277512"/>
            <a:ext cx="2392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</a:rPr>
              <a:t>내 수강과목 편집 </a:t>
            </a:r>
            <a:r>
              <a:rPr lang="en-US" altLang="ko-KR" b="1" dirty="0" smtClean="0">
                <a:solidFill>
                  <a:srgbClr val="000000"/>
                </a:solidFill>
              </a:rPr>
              <a:t>(</a:t>
            </a:r>
            <a:r>
              <a:rPr lang="zh-CN" altLang="ko-KR" b="1" dirty="0">
                <a:solidFill>
                  <a:srgbClr val="000000"/>
                </a:solidFill>
              </a:rPr>
              <a:t>课</a:t>
            </a:r>
            <a:r>
              <a:rPr lang="zh-CN" altLang="ko-KR" b="1" dirty="0" smtClean="0">
                <a:solidFill>
                  <a:srgbClr val="000000"/>
                </a:solidFill>
              </a:rPr>
              <a:t>程</a:t>
            </a:r>
            <a:r>
              <a:rPr lang="zh-CN" altLang="ko-KR" dirty="0">
                <a:solidFill>
                  <a:srgbClr val="000000"/>
                </a:solidFill>
              </a:rPr>
              <a:t>汇编</a:t>
            </a:r>
            <a:r>
              <a:rPr lang="en-US" altLang="zh-CN" b="1" dirty="0" smtClean="0">
                <a:solidFill>
                  <a:srgbClr val="000000"/>
                </a:solidFill>
              </a:rPr>
              <a:t>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557" y="1786942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</a:rPr>
              <a:t>과목명</a:t>
            </a:r>
            <a:r>
              <a:rPr lang="en-US" altLang="ko-KR" sz="1200" dirty="0" smtClean="0">
                <a:solidFill>
                  <a:srgbClr val="000000"/>
                </a:solidFill>
              </a:rPr>
              <a:t>(</a:t>
            </a:r>
            <a:r>
              <a:rPr lang="zh-CN" altLang="ko-KR" sz="1200" dirty="0">
                <a:solidFill>
                  <a:srgbClr val="000000"/>
                </a:solidFill>
              </a:rPr>
              <a:t>课程名</a:t>
            </a:r>
            <a:r>
              <a:rPr lang="zh-CN" altLang="ko-KR" sz="1200" dirty="0" smtClean="0">
                <a:solidFill>
                  <a:srgbClr val="000000"/>
                </a:solidFill>
              </a:rPr>
              <a:t>称</a:t>
            </a:r>
            <a:r>
              <a:rPr lang="en-US" altLang="zh-CN" sz="1200" dirty="0" smtClean="0">
                <a:solidFill>
                  <a:srgbClr val="000000"/>
                </a:solidFill>
              </a:rPr>
              <a:t>) : 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966876" y="1795553"/>
            <a:ext cx="2381625" cy="290556"/>
          </a:xfrm>
          <a:prstGeom prst="rect">
            <a:avLst/>
          </a:prstGeom>
          <a:solidFill>
            <a:srgbClr val="FF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소프트웨어공학              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557" y="2149601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</a:rPr>
              <a:t>담당교수</a:t>
            </a:r>
            <a:r>
              <a:rPr lang="en-US" altLang="ko-KR" sz="1200" dirty="0" smtClean="0">
                <a:solidFill>
                  <a:srgbClr val="000000"/>
                </a:solidFill>
              </a:rPr>
              <a:t>(</a:t>
            </a:r>
            <a:r>
              <a:rPr lang="zh-CN" altLang="ko-KR" sz="1200" dirty="0">
                <a:solidFill>
                  <a:srgbClr val="000000"/>
                </a:solidFill>
              </a:rPr>
              <a:t>责任教授</a:t>
            </a:r>
            <a:r>
              <a:rPr lang="en-US" altLang="zh-CN" sz="1200" dirty="0" smtClean="0">
                <a:solidFill>
                  <a:srgbClr val="000000"/>
                </a:solidFill>
              </a:rPr>
              <a:t>) : 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120765" y="2149600"/>
            <a:ext cx="2227736" cy="283777"/>
          </a:xfrm>
          <a:prstGeom prst="rect">
            <a:avLst/>
          </a:prstGeom>
          <a:solidFill>
            <a:srgbClr val="FF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557" y="2535638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</a:rPr>
              <a:t>요일</a:t>
            </a:r>
            <a:r>
              <a:rPr lang="en-US" altLang="ko-KR" sz="1200" dirty="0" smtClean="0">
                <a:solidFill>
                  <a:srgbClr val="000000"/>
                </a:solidFill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</a:rPr>
              <a:t>시간</a:t>
            </a:r>
            <a:r>
              <a:rPr lang="en-US" altLang="ko-KR" sz="1200" dirty="0" smtClean="0">
                <a:solidFill>
                  <a:srgbClr val="000000"/>
                </a:solidFill>
              </a:rPr>
              <a:t>(</a:t>
            </a:r>
            <a:r>
              <a:rPr lang="zh-CN" altLang="ko-KR" sz="1200" dirty="0">
                <a:solidFill>
                  <a:srgbClr val="000000"/>
                </a:solidFill>
              </a:rPr>
              <a:t>星期几</a:t>
            </a:r>
            <a:r>
              <a:rPr lang="en-US" altLang="zh-CN" sz="1200" dirty="0">
                <a:solidFill>
                  <a:srgbClr val="000000"/>
                </a:solidFill>
              </a:rPr>
              <a:t>/</a:t>
            </a:r>
            <a:r>
              <a:rPr lang="zh-CN" altLang="ko-KR" sz="1200" dirty="0">
                <a:solidFill>
                  <a:srgbClr val="000000"/>
                </a:solidFill>
              </a:rPr>
              <a:t>时</a:t>
            </a:r>
            <a:r>
              <a:rPr lang="zh-CN" altLang="ko-KR" sz="1200" dirty="0" smtClean="0">
                <a:solidFill>
                  <a:srgbClr val="000000"/>
                </a:solidFill>
              </a:rPr>
              <a:t>间</a:t>
            </a:r>
            <a:r>
              <a:rPr lang="en-US" altLang="zh-CN" sz="1200" dirty="0" smtClean="0">
                <a:solidFill>
                  <a:srgbClr val="000000"/>
                </a:solidFill>
              </a:rPr>
              <a:t>) :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317933" y="2535638"/>
            <a:ext cx="2030567" cy="280387"/>
          </a:xfrm>
          <a:prstGeom prst="rect">
            <a:avLst/>
          </a:prstGeom>
          <a:solidFill>
            <a:srgbClr val="FF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557" y="2892927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</a:rPr>
              <a:t>학기</a:t>
            </a:r>
            <a:r>
              <a:rPr lang="en-US" altLang="ko-KR" sz="1200" dirty="0" smtClean="0">
                <a:solidFill>
                  <a:srgbClr val="000000"/>
                </a:solidFill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</a:rPr>
              <a:t>学期</a:t>
            </a:r>
            <a:r>
              <a:rPr lang="en-US" altLang="ko-KR" sz="1200" dirty="0" smtClean="0">
                <a:solidFill>
                  <a:srgbClr val="000000"/>
                </a:solidFill>
              </a:rPr>
              <a:t>) :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461930" y="2886148"/>
            <a:ext cx="2886571" cy="290556"/>
          </a:xfrm>
          <a:prstGeom prst="rect">
            <a:avLst/>
          </a:prstGeom>
          <a:solidFill>
            <a:srgbClr val="FF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2760133" y="3479800"/>
            <a:ext cx="711200" cy="347133"/>
          </a:xfrm>
          <a:prstGeom prst="rect">
            <a:avLst/>
          </a:prstGeom>
          <a:solidFill>
            <a:srgbClr val="B8FFFF">
              <a:alpha val="55000"/>
            </a:srgbClr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zh-CN" altLang="ko-KR" sz="1100" dirty="0">
                <a:solidFill>
                  <a:srgbClr val="000000"/>
                </a:solidFill>
              </a:rPr>
              <a:t>取</a:t>
            </a:r>
            <a:r>
              <a:rPr lang="zh-CN" altLang="ko-KR" sz="1100" dirty="0" smtClean="0">
                <a:solidFill>
                  <a:srgbClr val="000000"/>
                </a:solidFill>
              </a:rPr>
              <a:t>消</a:t>
            </a:r>
            <a:r>
              <a:rPr lang="en-US" altLang="zh-CN" sz="1100" dirty="0" smtClean="0">
                <a:solidFill>
                  <a:srgbClr val="000000"/>
                </a:solidFill>
              </a:rPr>
              <a:t>)</a:t>
            </a:r>
            <a:endParaRPr lang="ko-KR" altLang="en-US" sz="11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637300" y="3479800"/>
            <a:ext cx="711200" cy="347133"/>
          </a:xfrm>
          <a:prstGeom prst="rect">
            <a:avLst/>
          </a:prstGeom>
          <a:solidFill>
            <a:srgbClr val="B8FFFF">
              <a:alpha val="55000"/>
            </a:srgbClr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zh-CN" altLang="ko-KR" sz="1100" dirty="0">
                <a:solidFill>
                  <a:srgbClr val="000000"/>
                </a:solidFill>
              </a:rPr>
              <a:t>确</a:t>
            </a:r>
            <a:r>
              <a:rPr lang="zh-CN" altLang="ko-KR" sz="1100" dirty="0" smtClean="0">
                <a:solidFill>
                  <a:srgbClr val="000000"/>
                </a:solidFill>
              </a:rPr>
              <a:t>认</a:t>
            </a:r>
            <a:r>
              <a:rPr lang="en-US" altLang="zh-CN" sz="1100" dirty="0" smtClean="0">
                <a:solidFill>
                  <a:srgbClr val="000000"/>
                </a:solidFill>
              </a:rPr>
              <a:t>)</a:t>
            </a:r>
            <a:endParaRPr lang="ko-KR" altLang="en-US" sz="11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00402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편집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편집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요일시간 편집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편집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편집취소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1861937" y="17138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005843" y="20639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2264517" y="24659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325B1604-2444-49AC-BAD1-C79F6A2033A5}"/>
              </a:ext>
            </a:extLst>
          </p:cNvPr>
          <p:cNvSpPr>
            <a:spLocks noChangeAspect="1"/>
          </p:cNvSpPr>
          <p:nvPr/>
        </p:nvSpPr>
        <p:spPr bwMode="auto">
          <a:xfrm>
            <a:off x="1361895" y="27812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1932B567-BCAB-4969-8A0D-6ED7FA1086DE}"/>
              </a:ext>
            </a:extLst>
          </p:cNvPr>
          <p:cNvSpPr>
            <a:spLocks noChangeAspect="1"/>
          </p:cNvSpPr>
          <p:nvPr/>
        </p:nvSpPr>
        <p:spPr bwMode="auto">
          <a:xfrm>
            <a:off x="2655193" y="33748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3532360" y="33748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87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7340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내 수강과목 창을 띄우면 등록해놓은 수강과목들이 </a:t>
              </a: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보여진다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사용자가 삭제하려는 수강과목에 대해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‘X’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누르면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여부를 묻는 창을 띄운다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확인 버튼을 누르면 내 수강과목 목록에서</a:t>
              </a: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그 수강과목이 삭제된다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삭제에 대한 취소 버튼을 누르면 수강과목은 그대로 </a:t>
              </a:r>
              <a:endParaRPr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남는다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 bwMode="auto">
          <a:xfrm>
            <a:off x="296333" y="1211259"/>
            <a:ext cx="4191000" cy="2774093"/>
          </a:xfrm>
          <a:prstGeom prst="rect">
            <a:avLst/>
          </a:prstGeom>
          <a:solidFill>
            <a:srgbClr val="B8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803" y="1277512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</a:rPr>
              <a:t>내 수강과목 </a:t>
            </a:r>
            <a:r>
              <a:rPr lang="en-US" altLang="ko-KR" b="1" dirty="0" smtClean="0">
                <a:solidFill>
                  <a:srgbClr val="000000"/>
                </a:solidFill>
              </a:rPr>
              <a:t>(</a:t>
            </a:r>
            <a:r>
              <a:rPr lang="zh-CN" altLang="ko-KR" dirty="0">
                <a:solidFill>
                  <a:srgbClr val="000000"/>
                </a:solidFill>
              </a:rPr>
              <a:t>我的课程</a:t>
            </a:r>
            <a:r>
              <a:rPr lang="en-US" altLang="zh-CN" b="1" dirty="0" smtClean="0">
                <a:solidFill>
                  <a:srgbClr val="000000"/>
                </a:solidFill>
              </a:rPr>
              <a:t>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96333" y="1651544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52753" y="1658198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담당교수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zh-CN" altLang="ko-KR" sz="800" dirty="0">
                <a:solidFill>
                  <a:srgbClr val="000000"/>
                </a:solidFill>
              </a:rPr>
              <a:t>责任教</a:t>
            </a:r>
            <a:r>
              <a:rPr lang="zh-CN" altLang="ko-KR" sz="800" dirty="0" smtClean="0">
                <a:solidFill>
                  <a:srgbClr val="000000"/>
                </a:solidFill>
              </a:rPr>
              <a:t>授</a:t>
            </a:r>
            <a:r>
              <a:rPr lang="en-US" altLang="zh-CN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2811" y="1664296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과목명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zh-CN" altLang="ko-KR" sz="800" dirty="0" smtClean="0">
                <a:solidFill>
                  <a:srgbClr val="000000"/>
                </a:solidFill>
              </a:rPr>
              <a:t>课</a:t>
            </a:r>
            <a:r>
              <a:rPr lang="zh-CN" altLang="ko-KR" sz="800" dirty="0">
                <a:solidFill>
                  <a:srgbClr val="000000"/>
                </a:solidFill>
              </a:rPr>
              <a:t>程名</a:t>
            </a:r>
            <a:r>
              <a:rPr lang="zh-CN" altLang="ko-KR" sz="800" dirty="0" smtClean="0">
                <a:solidFill>
                  <a:srgbClr val="000000"/>
                </a:solidFill>
              </a:rPr>
              <a:t>称</a:t>
            </a:r>
            <a:r>
              <a:rPr lang="en-US" altLang="zh-CN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 flipH="1">
            <a:off x="1292811" y="1650179"/>
            <a:ext cx="5884" cy="13799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257822" y="1664296"/>
            <a:ext cx="1233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요일</a:t>
            </a:r>
            <a:r>
              <a:rPr lang="en-US" altLang="ko-KR" sz="800" dirty="0" smtClean="0">
                <a:solidFill>
                  <a:srgbClr val="000000"/>
                </a:solidFill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</a:rPr>
              <a:t>시간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zh-CN" altLang="ko-KR" sz="800" dirty="0">
                <a:solidFill>
                  <a:srgbClr val="000000"/>
                </a:solidFill>
              </a:rPr>
              <a:t>星期</a:t>
            </a:r>
            <a:r>
              <a:rPr lang="zh-CN" altLang="ko-KR" sz="800" dirty="0" smtClean="0">
                <a:solidFill>
                  <a:srgbClr val="000000"/>
                </a:solidFill>
              </a:rPr>
              <a:t>几</a:t>
            </a:r>
            <a:r>
              <a:rPr lang="en-US" altLang="zh-CN" sz="800" dirty="0" smtClean="0">
                <a:solidFill>
                  <a:srgbClr val="000000"/>
                </a:solidFill>
              </a:rPr>
              <a:t>/</a:t>
            </a:r>
            <a:r>
              <a:rPr lang="zh-CN" altLang="ko-KR" sz="800" dirty="0">
                <a:solidFill>
                  <a:srgbClr val="000000"/>
                </a:solidFill>
              </a:rPr>
              <a:t>时</a:t>
            </a:r>
            <a:r>
              <a:rPr lang="zh-CN" altLang="ko-KR" sz="800" dirty="0" smtClean="0">
                <a:solidFill>
                  <a:srgbClr val="000000"/>
                </a:solidFill>
              </a:rPr>
              <a:t>间</a:t>
            </a:r>
            <a:r>
              <a:rPr lang="en-US" altLang="zh-CN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2269371" y="1650178"/>
            <a:ext cx="0" cy="7375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460903" y="1664296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학기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</a:rPr>
              <a:t>学期</a:t>
            </a:r>
            <a:r>
              <a:rPr lang="en-US" altLang="ko-KR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3476504" y="1650178"/>
            <a:ext cx="0" cy="7460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165591" y="193313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X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296333" y="1888207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>
            <a:off x="4114796" y="1650178"/>
            <a:ext cx="0" cy="13799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94806" y="194083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0000"/>
                </a:solidFill>
              </a:rPr>
              <a:t>한혁수</a:t>
            </a:r>
            <a:endParaRPr lang="ko-KR" altLang="en-US" sz="105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6705" y="194467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0000"/>
                </a:solidFill>
              </a:rPr>
              <a:t>소프트웨어공학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3432" y="1944678"/>
            <a:ext cx="1221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0000"/>
                </a:solidFill>
              </a:rPr>
              <a:t>월</a:t>
            </a:r>
            <a:r>
              <a:rPr lang="en-US" altLang="ko-KR" sz="1050" dirty="0" smtClean="0">
                <a:solidFill>
                  <a:srgbClr val="000000"/>
                </a:solidFill>
              </a:rPr>
              <a:t>, 15:00 ~ 18:00</a:t>
            </a:r>
            <a:endParaRPr lang="ko-KR" altLang="en-US" sz="105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24437" y="1940829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</a:rPr>
              <a:t>18-01</a:t>
            </a:r>
            <a:r>
              <a:rPr lang="ko-KR" altLang="en-US" sz="1000" dirty="0" smtClean="0">
                <a:solidFill>
                  <a:srgbClr val="000000"/>
                </a:solidFill>
              </a:rPr>
              <a:t>학기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296333" y="2249818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94806" y="233628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0000"/>
                </a:solidFill>
              </a:rPr>
              <a:t>홍철</a:t>
            </a:r>
            <a:r>
              <a:rPr lang="ko-KR" altLang="en-US" sz="1050" dirty="0">
                <a:solidFill>
                  <a:srgbClr val="000000"/>
                </a:solidFill>
              </a:rPr>
              <a:t>의</a:t>
            </a:r>
          </a:p>
        </p:txBody>
      </p:sp>
      <p:cxnSp>
        <p:nvCxnSpPr>
          <p:cNvPr id="32" name="직선 연결선 31"/>
          <p:cNvCxnSpPr/>
          <p:nvPr/>
        </p:nvCxnSpPr>
        <p:spPr bwMode="auto">
          <a:xfrm>
            <a:off x="296333" y="2647659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94806" y="270604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0000"/>
                </a:solidFill>
              </a:rPr>
              <a:t>김성철</a:t>
            </a:r>
            <a:endParaRPr lang="ko-KR" altLang="en-US" sz="1050" dirty="0">
              <a:solidFill>
                <a:srgbClr val="000000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296333" y="3030104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424437" y="234013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</a:rPr>
              <a:t>18-01</a:t>
            </a:r>
            <a:r>
              <a:rPr lang="ko-KR" altLang="en-US" sz="1000" dirty="0" smtClean="0">
                <a:solidFill>
                  <a:srgbClr val="000000"/>
                </a:solidFill>
              </a:rPr>
              <a:t>학기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08804" y="2709894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</a:rPr>
              <a:t>18-01</a:t>
            </a:r>
            <a:r>
              <a:rPr lang="ko-KR" altLang="en-US" sz="1000" dirty="0" smtClean="0">
                <a:solidFill>
                  <a:srgbClr val="000000"/>
                </a:solidFill>
              </a:rPr>
              <a:t>학기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5591" y="232130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X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65591" y="269450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X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070880" y="2149601"/>
            <a:ext cx="2641904" cy="1126999"/>
          </a:xfrm>
          <a:prstGeom prst="rect">
            <a:avLst/>
          </a:prstGeom>
          <a:solidFill>
            <a:srgbClr val="B8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수강과목을 삭제하시겠습니까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     </a:t>
            </a:r>
          </a:p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zh-CN" altLang="ko-KR" sz="1200" dirty="0">
                <a:solidFill>
                  <a:srgbClr val="000000"/>
                </a:solidFill>
              </a:rPr>
              <a:t>你确定要删除课程吗</a:t>
            </a:r>
            <a:r>
              <a:rPr lang="zh-CN" altLang="ko-KR" sz="1200" dirty="0" smtClean="0">
                <a:solidFill>
                  <a:srgbClr val="000000"/>
                </a:solidFill>
              </a:rPr>
              <a:t>？</a:t>
            </a:r>
            <a:r>
              <a:rPr lang="en-US" altLang="zh-CN" sz="1200" dirty="0" smtClean="0">
                <a:solidFill>
                  <a:srgbClr val="000000"/>
                </a:solidFill>
              </a:rPr>
              <a:t>)                  </a:t>
            </a:r>
            <a:endParaRPr lang="ko-KR" altLang="en-US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070880" y="2413280"/>
            <a:ext cx="26419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892300" y="2136281"/>
            <a:ext cx="999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삭제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(</a:t>
            </a:r>
            <a:r>
              <a:rPr lang="zh-CN" altLang="ko-KR" sz="1200" b="1" dirty="0">
                <a:solidFill>
                  <a:srgbClr val="000000"/>
                </a:solidFill>
              </a:rPr>
              <a:t>删</a:t>
            </a:r>
            <a:r>
              <a:rPr lang="zh-CN" altLang="ko-KR" sz="1200" b="1" dirty="0" smtClean="0">
                <a:solidFill>
                  <a:srgbClr val="000000"/>
                </a:solidFill>
              </a:rPr>
              <a:t>除</a:t>
            </a:r>
            <a:r>
              <a:rPr lang="en-US" altLang="zh-CN" sz="1200" b="1" dirty="0" smtClean="0">
                <a:solidFill>
                  <a:srgbClr val="000000"/>
                </a:solidFill>
              </a:rPr>
              <a:t>)</a:t>
            </a:r>
            <a:endParaRPr lang="ko-KR" altLang="en-US" sz="1200" b="1" dirty="0">
              <a:solidFill>
                <a:srgbClr val="000000"/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425602" y="2947650"/>
            <a:ext cx="605367" cy="287866"/>
          </a:xfrm>
          <a:prstGeom prst="rect">
            <a:avLst/>
          </a:prstGeom>
          <a:solidFill>
            <a:srgbClr val="B8FFFF">
              <a:alpha val="55000"/>
            </a:srgbClr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zh-CN" altLang="ko-KR" sz="900" dirty="0">
                <a:solidFill>
                  <a:srgbClr val="000000"/>
                </a:solidFill>
              </a:rPr>
              <a:t>取</a:t>
            </a:r>
            <a:r>
              <a:rPr lang="zh-CN" altLang="ko-KR" sz="900" dirty="0" smtClean="0">
                <a:solidFill>
                  <a:srgbClr val="000000"/>
                </a:solidFill>
              </a:rPr>
              <a:t>消</a:t>
            </a:r>
            <a:r>
              <a:rPr lang="en-US" altLang="zh-CN" sz="900" dirty="0" smtClean="0">
                <a:solidFill>
                  <a:srgbClr val="000000"/>
                </a:solidFill>
              </a:rPr>
              <a:t>)</a:t>
            </a:r>
            <a:endParaRPr lang="ko-KR" altLang="en-US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087178" y="2947650"/>
            <a:ext cx="605367" cy="287866"/>
          </a:xfrm>
          <a:prstGeom prst="rect">
            <a:avLst/>
          </a:prstGeom>
          <a:solidFill>
            <a:srgbClr val="B8FFFF">
              <a:alpha val="55000"/>
            </a:srgbClr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zh-CN" altLang="ko-KR" sz="900" dirty="0">
                <a:solidFill>
                  <a:srgbClr val="000000"/>
                </a:solidFill>
              </a:rPr>
              <a:t>确认</a:t>
            </a:r>
            <a:r>
              <a:rPr lang="en-US" altLang="zh-CN" sz="900" dirty="0" smtClean="0">
                <a:solidFill>
                  <a:srgbClr val="000000"/>
                </a:solidFill>
              </a:rPr>
              <a:t>)</a:t>
            </a:r>
            <a:endParaRPr lang="ko-KR" altLang="en-US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0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914435"/>
              </p:ext>
            </p:extLst>
          </p:nvPr>
        </p:nvGraphicFramePr>
        <p:xfrm>
          <a:off x="280988" y="1025525"/>
          <a:ext cx="8582024" cy="3316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SC004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1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SC005, SC006,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SC007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832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 bwMode="auto">
          <a:xfrm>
            <a:off x="296333" y="1211259"/>
            <a:ext cx="4191000" cy="2774093"/>
          </a:xfrm>
          <a:prstGeom prst="rect">
            <a:avLst/>
          </a:prstGeom>
          <a:solidFill>
            <a:srgbClr val="B8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803" y="1277512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</a:rPr>
              <a:t>내 수강과목 </a:t>
            </a:r>
            <a:r>
              <a:rPr lang="en-US" altLang="ko-KR" b="1" dirty="0" smtClean="0">
                <a:solidFill>
                  <a:srgbClr val="000000"/>
                </a:solidFill>
              </a:rPr>
              <a:t>(</a:t>
            </a:r>
            <a:r>
              <a:rPr lang="zh-CN" altLang="ko-KR" dirty="0">
                <a:solidFill>
                  <a:srgbClr val="000000"/>
                </a:solidFill>
              </a:rPr>
              <a:t>我的课程</a:t>
            </a:r>
            <a:r>
              <a:rPr lang="en-US" altLang="zh-CN" b="1" dirty="0" smtClean="0">
                <a:solidFill>
                  <a:srgbClr val="000000"/>
                </a:solidFill>
              </a:rPr>
              <a:t>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96333" y="1651544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292811" y="1664296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과목명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zh-CN" altLang="ko-KR" sz="800" dirty="0" smtClean="0">
                <a:solidFill>
                  <a:srgbClr val="000000"/>
                </a:solidFill>
              </a:rPr>
              <a:t>课</a:t>
            </a:r>
            <a:r>
              <a:rPr lang="zh-CN" altLang="ko-KR" sz="800" dirty="0">
                <a:solidFill>
                  <a:srgbClr val="000000"/>
                </a:solidFill>
              </a:rPr>
              <a:t>程名</a:t>
            </a:r>
            <a:r>
              <a:rPr lang="zh-CN" altLang="ko-KR" sz="800" dirty="0" smtClean="0">
                <a:solidFill>
                  <a:srgbClr val="000000"/>
                </a:solidFill>
              </a:rPr>
              <a:t>称</a:t>
            </a:r>
            <a:r>
              <a:rPr lang="en-US" altLang="zh-CN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753" y="1658198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담당교수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zh-CN" altLang="ko-KR" sz="800" dirty="0">
                <a:solidFill>
                  <a:srgbClr val="000000"/>
                </a:solidFill>
              </a:rPr>
              <a:t>责任教</a:t>
            </a:r>
            <a:r>
              <a:rPr lang="zh-CN" altLang="ko-KR" sz="800" dirty="0" smtClean="0">
                <a:solidFill>
                  <a:srgbClr val="000000"/>
                </a:solidFill>
              </a:rPr>
              <a:t>授</a:t>
            </a:r>
            <a:r>
              <a:rPr lang="en-US" altLang="zh-CN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296333" y="1888207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 flipH="1">
            <a:off x="1292811" y="1650179"/>
            <a:ext cx="5884" cy="13799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269371" y="1650178"/>
            <a:ext cx="0" cy="7375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257822" y="1664296"/>
            <a:ext cx="1233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요일</a:t>
            </a:r>
            <a:r>
              <a:rPr lang="en-US" altLang="ko-KR" sz="800" dirty="0" smtClean="0">
                <a:solidFill>
                  <a:srgbClr val="000000"/>
                </a:solidFill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</a:rPr>
              <a:t>시간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zh-CN" altLang="ko-KR" sz="800" dirty="0">
                <a:solidFill>
                  <a:srgbClr val="000000"/>
                </a:solidFill>
              </a:rPr>
              <a:t>星期</a:t>
            </a:r>
            <a:r>
              <a:rPr lang="zh-CN" altLang="ko-KR" sz="800" dirty="0" smtClean="0">
                <a:solidFill>
                  <a:srgbClr val="000000"/>
                </a:solidFill>
              </a:rPr>
              <a:t>几</a:t>
            </a:r>
            <a:r>
              <a:rPr lang="en-US" altLang="zh-CN" sz="800" dirty="0" smtClean="0">
                <a:solidFill>
                  <a:srgbClr val="000000"/>
                </a:solidFill>
              </a:rPr>
              <a:t>/</a:t>
            </a:r>
            <a:r>
              <a:rPr lang="zh-CN" altLang="ko-KR" sz="800" dirty="0">
                <a:solidFill>
                  <a:srgbClr val="000000"/>
                </a:solidFill>
              </a:rPr>
              <a:t>时</a:t>
            </a:r>
            <a:r>
              <a:rPr lang="zh-CN" altLang="ko-KR" sz="800" dirty="0" smtClean="0">
                <a:solidFill>
                  <a:srgbClr val="000000"/>
                </a:solidFill>
              </a:rPr>
              <a:t>间</a:t>
            </a:r>
            <a:r>
              <a:rPr lang="en-US" altLang="zh-CN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0903" y="1664296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학기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</a:rPr>
              <a:t>学期</a:t>
            </a:r>
            <a:r>
              <a:rPr lang="en-US" altLang="ko-KR" sz="800" dirty="0" smtClean="0">
                <a:solidFill>
                  <a:srgbClr val="000000"/>
                </a:solidFill>
              </a:rPr>
              <a:t>)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3476504" y="1650178"/>
            <a:ext cx="0" cy="7460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94806" y="194083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0000"/>
                </a:solidFill>
              </a:rPr>
              <a:t>한혁수</a:t>
            </a:r>
            <a:endParaRPr lang="ko-KR" altLang="en-US" sz="105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6705" y="194467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0000"/>
                </a:solidFill>
              </a:rPr>
              <a:t>소프트웨어공학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63432" y="1944678"/>
            <a:ext cx="1221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0000"/>
                </a:solidFill>
              </a:rPr>
              <a:t>월</a:t>
            </a:r>
            <a:r>
              <a:rPr lang="en-US" altLang="ko-KR" sz="1050" dirty="0" smtClean="0">
                <a:solidFill>
                  <a:srgbClr val="000000"/>
                </a:solidFill>
              </a:rPr>
              <a:t>, 15:00 ~ 18:00</a:t>
            </a:r>
            <a:endParaRPr lang="ko-KR" altLang="en-US" sz="105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4437" y="1940829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</a:rPr>
              <a:t>18-01</a:t>
            </a:r>
            <a:r>
              <a:rPr lang="ko-KR" altLang="en-US" sz="1000" dirty="0" smtClean="0">
                <a:solidFill>
                  <a:srgbClr val="000000"/>
                </a:solidFill>
              </a:rPr>
              <a:t>학기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24437" y="234013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</a:rPr>
              <a:t>18-01</a:t>
            </a:r>
            <a:r>
              <a:rPr lang="ko-KR" altLang="en-US" sz="1000" dirty="0" smtClean="0">
                <a:solidFill>
                  <a:srgbClr val="000000"/>
                </a:solidFill>
              </a:rPr>
              <a:t>학기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 bwMode="auto">
          <a:xfrm>
            <a:off x="296333" y="2647659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408804" y="2709894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</a:rPr>
              <a:t>18-01</a:t>
            </a:r>
            <a:r>
              <a:rPr lang="ko-KR" altLang="en-US" sz="1000" dirty="0" smtClean="0">
                <a:solidFill>
                  <a:srgbClr val="000000"/>
                </a:solidFill>
              </a:rPr>
              <a:t>학기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296333" y="2249818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/>
          <p:nvPr/>
        </p:nvCxnSpPr>
        <p:spPr bwMode="auto">
          <a:xfrm>
            <a:off x="4114796" y="1650178"/>
            <a:ext cx="0" cy="13799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165591" y="193313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X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65591" y="232130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X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65591" y="269450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X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806" y="233628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0000"/>
                </a:solidFill>
              </a:rPr>
              <a:t>홍철</a:t>
            </a:r>
            <a:r>
              <a:rPr lang="ko-KR" altLang="en-US" sz="1050" dirty="0">
                <a:solidFill>
                  <a:srgbClr val="000000"/>
                </a:solidFill>
              </a:rPr>
              <a:t>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4806" y="270604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0000"/>
                </a:solidFill>
              </a:rPr>
              <a:t>김성철</a:t>
            </a:r>
            <a:endParaRPr lang="ko-KR" altLang="en-US" sz="1050" dirty="0">
              <a:solidFill>
                <a:srgbClr val="00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296333" y="3030104"/>
            <a:ext cx="419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1070880" y="2149601"/>
            <a:ext cx="2641904" cy="1126999"/>
          </a:xfrm>
          <a:prstGeom prst="rect">
            <a:avLst/>
          </a:prstGeom>
          <a:solidFill>
            <a:srgbClr val="B8FFFF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수강과목을 삭제하시겠습니까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     </a:t>
            </a:r>
          </a:p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zh-CN" altLang="ko-KR" sz="1200" dirty="0">
                <a:solidFill>
                  <a:srgbClr val="000000"/>
                </a:solidFill>
              </a:rPr>
              <a:t>你确定要删除课程吗</a:t>
            </a:r>
            <a:r>
              <a:rPr lang="zh-CN" altLang="ko-KR" sz="1200" dirty="0" smtClean="0">
                <a:solidFill>
                  <a:srgbClr val="000000"/>
                </a:solidFill>
              </a:rPr>
              <a:t>？</a:t>
            </a:r>
            <a:r>
              <a:rPr lang="en-US" altLang="zh-CN" sz="1200" dirty="0" smtClean="0">
                <a:solidFill>
                  <a:srgbClr val="000000"/>
                </a:solidFill>
              </a:rPr>
              <a:t>)                  </a:t>
            </a:r>
            <a:endParaRPr lang="ko-KR" altLang="en-US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92300" y="2136281"/>
            <a:ext cx="999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삭제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(</a:t>
            </a:r>
            <a:r>
              <a:rPr lang="zh-CN" altLang="ko-KR" sz="1200" b="1" dirty="0">
                <a:solidFill>
                  <a:srgbClr val="000000"/>
                </a:solidFill>
              </a:rPr>
              <a:t>删</a:t>
            </a:r>
            <a:r>
              <a:rPr lang="zh-CN" altLang="ko-KR" sz="1200" b="1" dirty="0" smtClean="0">
                <a:solidFill>
                  <a:srgbClr val="000000"/>
                </a:solidFill>
              </a:rPr>
              <a:t>除</a:t>
            </a:r>
            <a:r>
              <a:rPr lang="en-US" altLang="zh-CN" sz="1200" b="1" dirty="0" smtClean="0">
                <a:solidFill>
                  <a:srgbClr val="000000"/>
                </a:solidFill>
              </a:rPr>
              <a:t>)</a:t>
            </a:r>
            <a:endParaRPr lang="ko-KR" altLang="en-US" sz="1200" b="1" dirty="0">
              <a:solidFill>
                <a:srgbClr val="000000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1070880" y="2413280"/>
            <a:ext cx="26419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직사각형 48"/>
          <p:cNvSpPr/>
          <p:nvPr/>
        </p:nvSpPr>
        <p:spPr bwMode="auto">
          <a:xfrm>
            <a:off x="2425602" y="2947650"/>
            <a:ext cx="605367" cy="287866"/>
          </a:xfrm>
          <a:prstGeom prst="rect">
            <a:avLst/>
          </a:prstGeom>
          <a:solidFill>
            <a:srgbClr val="B8FFFF">
              <a:alpha val="55000"/>
            </a:srgbClr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zh-CN" altLang="ko-KR" sz="900" dirty="0">
                <a:solidFill>
                  <a:srgbClr val="000000"/>
                </a:solidFill>
              </a:rPr>
              <a:t>取</a:t>
            </a:r>
            <a:r>
              <a:rPr lang="zh-CN" altLang="ko-KR" sz="900" dirty="0" smtClean="0">
                <a:solidFill>
                  <a:srgbClr val="000000"/>
                </a:solidFill>
              </a:rPr>
              <a:t>消</a:t>
            </a:r>
            <a:r>
              <a:rPr lang="en-US" altLang="zh-CN" sz="900" dirty="0" smtClean="0">
                <a:solidFill>
                  <a:srgbClr val="000000"/>
                </a:solidFill>
              </a:rPr>
              <a:t>)</a:t>
            </a:r>
            <a:endParaRPr lang="ko-KR" altLang="en-US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087178" y="2947650"/>
            <a:ext cx="605367" cy="287866"/>
          </a:xfrm>
          <a:prstGeom prst="rect">
            <a:avLst/>
          </a:prstGeom>
          <a:solidFill>
            <a:srgbClr val="B8FFFF">
              <a:alpha val="55000"/>
            </a:srgbClr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zh-CN" altLang="ko-KR" sz="900" dirty="0">
                <a:solidFill>
                  <a:srgbClr val="000000"/>
                </a:solidFill>
              </a:rPr>
              <a:t>确认</a:t>
            </a:r>
            <a:r>
              <a:rPr lang="en-US" altLang="zh-CN" sz="900" dirty="0" smtClean="0">
                <a:solidFill>
                  <a:srgbClr val="000000"/>
                </a:solidFill>
              </a:rPr>
              <a:t>)</a:t>
            </a:r>
            <a:endParaRPr lang="ko-KR" altLang="en-US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79342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삭제취소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삭제확인 버튼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4007359" y="18090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320662" y="2851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2982238" y="28427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73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943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사용자에게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받아야 할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text, value_1, value_2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알맞은 값을 넣어 확인을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누른 버튼에 따라 알맞은 행동을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확인을 요구하는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7A34B0A-933D-41DB-844E-5D7F91A5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8" y="1211260"/>
            <a:ext cx="4183812" cy="238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7D7883C-6CAD-40A6-8DF0-F84CE4FC3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8" y="1211260"/>
            <a:ext cx="4183812" cy="2384814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76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95796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할 내용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="" xmlns:a16="http://schemas.microsoft.com/office/drawing/2014/main" id="{9982675F-3A1F-48A5-8C9F-722E4F60F8A0}"/>
              </a:ext>
            </a:extLst>
          </p:cNvPr>
          <p:cNvSpPr>
            <a:spLocks noChangeAspect="1"/>
          </p:cNvSpPr>
          <p:nvPr/>
        </p:nvSpPr>
        <p:spPr bwMode="auto">
          <a:xfrm>
            <a:off x="1892558" y="1717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3649835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838060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중 실제 마감일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 채로 등록 버튼을 누르면 실제 마감일을 제외한 항목들을 입력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652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3" y="1192597"/>
            <a:ext cx="4447117" cy="26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83696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57058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033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AAEBDAA8-CDDF-4B66-9DA8-8AB261A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5" y="1203305"/>
            <a:ext cx="4447117" cy="262846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A2E5E33D-65A5-497F-AC84-21B09A5C3D1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F31A81C5-445E-488F-9495-95E5C09C27B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795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566C7FCD-A005-45D6-897A-E181835E5285}"/>
              </a:ext>
            </a:extLst>
          </p:cNvPr>
          <p:cNvSpPr>
            <a:spLocks noChangeAspect="1"/>
          </p:cNvSpPr>
          <p:nvPr/>
        </p:nvSpPr>
        <p:spPr bwMode="auto">
          <a:xfrm>
            <a:off x="1197237" y="22947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325B1604-2444-49AC-BAD1-C79F6A2033A5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2717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1932B567-BCAB-4969-8A0D-6ED7FA1086DE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30357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45266E9E-8BE1-415C-A752-6726AD7FDE58}"/>
              </a:ext>
            </a:extLst>
          </p:cNvPr>
          <p:cNvSpPr>
            <a:spLocks noChangeAspect="1"/>
          </p:cNvSpPr>
          <p:nvPr/>
        </p:nvSpPr>
        <p:spPr bwMode="auto">
          <a:xfrm>
            <a:off x="2879973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FF3B20A-C604-4DE6-BDDC-31830F5FE6C0}"/>
              </a:ext>
            </a:extLst>
          </p:cNvPr>
          <p:cNvSpPr>
            <a:spLocks noChangeAspect="1"/>
          </p:cNvSpPr>
          <p:nvPr/>
        </p:nvSpPr>
        <p:spPr bwMode="auto">
          <a:xfrm>
            <a:off x="3609406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중 실제 마감일을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않은 채로 편집 버튼을 누르면 실제 마감일을 제외한 항목들을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849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" y="1217243"/>
            <a:ext cx="4409609" cy="26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843172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845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7" y="1218021"/>
            <a:ext cx="4418646" cy="2669778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771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4C156F7-08E9-4ECE-B0F9-5A06DCFD53D5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삭제 버튼을 누른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삭제한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1B982EF-8459-494B-8726-415D2D51AA75}"/>
              </a:ext>
            </a:extLst>
          </p:cNvPr>
          <p:cNvGrpSpPr/>
          <p:nvPr/>
        </p:nvGrpSpPr>
        <p:grpSpPr>
          <a:xfrm>
            <a:off x="4614126" y="3394992"/>
            <a:ext cx="4193140" cy="2858453"/>
            <a:chOff x="4614126" y="3394992"/>
            <a:chExt cx="4193140" cy="2858453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989110A4-1664-494C-B5DA-7A376848BF96}"/>
                </a:ext>
              </a:extLst>
            </p:cNvPr>
            <p:cNvSpPr/>
            <p:nvPr/>
          </p:nvSpPr>
          <p:spPr bwMode="auto">
            <a:xfrm>
              <a:off x="4623455" y="3732642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37F9C862-ED5F-4F3E-A34A-24ECAFF5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3" y="1211259"/>
            <a:ext cx="4428271" cy="25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F1974665-ECB9-40D5-8524-64FAEB4C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3" y="1211259"/>
            <a:ext cx="4428271" cy="2540553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104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="" xmlns:a16="http://schemas.microsoft.com/office/drawing/2014/main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43228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34966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C1A76654-8DFF-42FB-B774-FABBCDE1C3A8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2031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0A6BF5DE-9ACA-4582-A5C9-6A5A795289FC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54E77AD9-06D5-468E-8C10-2FCF43B82B26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A1789D03-1A6E-4092-9476-D9A7822DC597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22489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459F8347-9F47-4A87-8075-202A46F10A8C}"/>
              </a:ext>
            </a:extLst>
          </p:cNvPr>
          <p:cNvSpPr>
            <a:spLocks noChangeAspect="1"/>
          </p:cNvSpPr>
          <p:nvPr/>
        </p:nvSpPr>
        <p:spPr bwMode="auto">
          <a:xfrm>
            <a:off x="3851987" y="11947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2540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기준을 클릭하면 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27E343B-420F-436E-9FDE-51DFD4B8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8" y="1211260"/>
            <a:ext cx="4472520" cy="25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152CDAF-854C-4E42-A26E-FA2F91C1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6317824B-8EEB-458C-A0C1-92F42E5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FD5B79BC-3E12-4F90-A15B-63C055076CBD}"/>
              </a:ext>
            </a:extLst>
          </p:cNvPr>
          <p:cNvCxnSpPr/>
          <p:nvPr/>
        </p:nvCxnSpPr>
        <p:spPr bwMode="auto">
          <a:xfrm>
            <a:off x="1849582" y="1527464"/>
            <a:ext cx="31172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6" name="그래픽 115">
            <a:extLst>
              <a:ext uri="{FF2B5EF4-FFF2-40B4-BE49-F238E27FC236}">
                <a16:creationId xmlns="" xmlns:a16="http://schemas.microsoft.com/office/drawing/2014/main" id="{D8E556F8-3367-4268-97AD-E4323276D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9288" y="1628345"/>
            <a:ext cx="262800" cy="262800"/>
          </a:xfrm>
          <a:prstGeom prst="rect">
            <a:avLst/>
          </a:prstGeom>
        </p:spPr>
      </p:pic>
      <p:pic>
        <p:nvPicPr>
          <p:cNvPr id="118" name="그래픽 117">
            <a:extLst>
              <a:ext uri="{FF2B5EF4-FFF2-40B4-BE49-F238E27FC236}">
                <a16:creationId xmlns="" xmlns:a16="http://schemas.microsoft.com/office/drawing/2014/main" id="{BA7A0334-1B2F-4769-8D92-435B6D190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9288" y="2460547"/>
            <a:ext cx="229950" cy="262800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="" xmlns:a16="http://schemas.microsoft.com/office/drawing/2014/main" id="{8F9E4F68-2853-4573-803B-8DF697A849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9288" y="3314556"/>
            <a:ext cx="229950" cy="262800"/>
          </a:xfrm>
          <a:prstGeom prst="rect">
            <a:avLst/>
          </a:prstGeom>
        </p:spPr>
      </p:pic>
      <p:pic>
        <p:nvPicPr>
          <p:cNvPr id="125" name="그래픽 124">
            <a:extLst>
              <a:ext uri="{FF2B5EF4-FFF2-40B4-BE49-F238E27FC236}">
                <a16:creationId xmlns="" xmlns:a16="http://schemas.microsoft.com/office/drawing/2014/main" id="{C5CAF806-995F-47A6-9699-3E82A73B2E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9288" y="4292768"/>
            <a:ext cx="262800" cy="2628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="" xmlns:a16="http://schemas.microsoft.com/office/drawing/2014/main" id="{30DB68A4-96BC-43D0-BC72-286C187549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2863" y="5140332"/>
            <a:ext cx="295650" cy="26280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2845AEAA-380A-4299-A8D0-C93916CEFDCF}"/>
              </a:ext>
            </a:extLst>
          </p:cNvPr>
          <p:cNvGrpSpPr/>
          <p:nvPr/>
        </p:nvGrpSpPr>
        <p:grpSpPr>
          <a:xfrm>
            <a:off x="173147" y="990600"/>
            <a:ext cx="8797706" cy="5337464"/>
            <a:chOff x="173147" y="990600"/>
            <a:chExt cx="8797706" cy="533746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121BD1CD-AE54-4BE7-B14D-779C033FED7D}"/>
                </a:ext>
              </a:extLst>
            </p:cNvPr>
            <p:cNvSpPr/>
            <p:nvPr/>
          </p:nvSpPr>
          <p:spPr bwMode="auto">
            <a:xfrm>
              <a:off x="216130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Login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2A2FB5FF-9623-4363-8502-68D5596CE94E}"/>
                </a:ext>
              </a:extLst>
            </p:cNvPr>
            <p:cNvSpPr/>
            <p:nvPr/>
          </p:nvSpPr>
          <p:spPr bwMode="auto">
            <a:xfrm>
              <a:off x="42515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SignUp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135FED2A-1D65-4099-9F38-26B42A010DD3}"/>
                </a:ext>
              </a:extLst>
            </p:cNvPr>
            <p:cNvSpPr/>
            <p:nvPr/>
          </p:nvSpPr>
          <p:spPr bwMode="auto">
            <a:xfrm>
              <a:off x="4387252" y="1599393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MainUi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D7C18A3F-23E0-4B20-97C4-77A14DD3CE19}"/>
                </a:ext>
              </a:extLst>
            </p:cNvPr>
            <p:cNvSpPr/>
            <p:nvPr/>
          </p:nvSpPr>
          <p:spPr bwMode="auto">
            <a:xfrm>
              <a:off x="417785" y="2199509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FindPassword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="" xmlns:a16="http://schemas.microsoft.com/office/drawing/2014/main" id="{0C4547BD-7F93-4209-A821-136EADFD652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564082" y="1527464"/>
              <a:ext cx="823170" cy="420024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연결선: 꺾임 31">
              <a:extLst>
                <a:ext uri="{FF2B5EF4-FFF2-40B4-BE49-F238E27FC236}">
                  <a16:creationId xmlns="" xmlns:a16="http://schemas.microsoft.com/office/drawing/2014/main" id="{2C67CAB2-C739-4E77-8F4B-DB612DA45916}"/>
                </a:ext>
              </a:extLst>
            </p:cNvPr>
            <p:cNvCxnSpPr>
              <a:cxnSpLocks/>
              <a:stCxn id="8" idx="2"/>
              <a:endCxn id="68" idx="1"/>
            </p:cNvCxnSpPr>
            <p:nvPr/>
          </p:nvCxnSpPr>
          <p:spPr bwMode="auto">
            <a:xfrm rot="5400000" flipH="1" flipV="1">
              <a:off x="5680695" y="722991"/>
              <a:ext cx="980535" cy="2164649"/>
            </a:xfrm>
            <a:prstGeom prst="bentConnector4">
              <a:avLst>
                <a:gd name="adj1" fmla="val -23314"/>
                <a:gd name="adj2" fmla="val 6620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82B2D46F-529A-4F09-89D2-C697D03645BA}"/>
                </a:ext>
              </a:extLst>
            </p:cNvPr>
            <p:cNvGrpSpPr/>
            <p:nvPr/>
          </p:nvGrpSpPr>
          <p:grpSpPr>
            <a:xfrm>
              <a:off x="7079708" y="1112829"/>
              <a:ext cx="1891145" cy="5215235"/>
              <a:chOff x="7079708" y="1112829"/>
              <a:chExt cx="1891145" cy="5215235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="" xmlns:a16="http://schemas.microsoft.com/office/drawing/2014/main" id="{E4022503-D846-4EDF-8487-5E68CFCC0866}"/>
                  </a:ext>
                </a:extLst>
              </p:cNvPr>
              <p:cNvSpPr/>
              <p:nvPr/>
            </p:nvSpPr>
            <p:spPr bwMode="auto">
              <a:xfrm>
                <a:off x="7079708" y="1371600"/>
                <a:ext cx="1891145" cy="4956464"/>
              </a:xfrm>
              <a:prstGeom prst="roundRect">
                <a:avLst/>
              </a:prstGeom>
              <a:solidFill>
                <a:srgbClr val="33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="" xmlns:a16="http://schemas.microsoft.com/office/drawing/2014/main" id="{FE37B727-EDF5-4E88-AAB5-31AD31D0CDE0}"/>
                  </a:ext>
                </a:extLst>
              </p:cNvPr>
              <p:cNvSpPr/>
              <p:nvPr/>
            </p:nvSpPr>
            <p:spPr bwMode="auto">
              <a:xfrm>
                <a:off x="7316068" y="1709879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Sort_Todo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="" xmlns:a16="http://schemas.microsoft.com/office/drawing/2014/main" id="{44AE29D9-CEBA-4D5A-B99F-67796DCF0E45}"/>
                  </a:ext>
                </a:extLst>
              </p:cNvPr>
              <p:cNvSpPr/>
              <p:nvPr/>
            </p:nvSpPr>
            <p:spPr bwMode="auto">
              <a:xfrm>
                <a:off x="7338046" y="2596783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Add_Todo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="" xmlns:a16="http://schemas.microsoft.com/office/drawing/2014/main" id="{AA08B533-8C99-4E9A-865F-EA83F0531039}"/>
                  </a:ext>
                </a:extLst>
              </p:cNvPr>
              <p:cNvSpPr/>
              <p:nvPr/>
            </p:nvSpPr>
            <p:spPr bwMode="auto">
              <a:xfrm>
                <a:off x="7338047" y="3483687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Delete_Todo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="" xmlns:a16="http://schemas.microsoft.com/office/drawing/2014/main" id="{D078BE98-04E4-4F3E-89E9-23A1FDD02B76}"/>
                  </a:ext>
                </a:extLst>
              </p:cNvPr>
              <p:cNvSpPr/>
              <p:nvPr/>
            </p:nvSpPr>
            <p:spPr bwMode="auto">
              <a:xfrm>
                <a:off x="7338047" y="4370591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Edit_Todo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="" xmlns:a16="http://schemas.microsoft.com/office/drawing/2014/main" id="{0FAE7A3D-460F-4A84-9C68-42F7DDD1CF21}"/>
                  </a:ext>
                </a:extLst>
              </p:cNvPr>
              <p:cNvSpPr/>
              <p:nvPr/>
            </p:nvSpPr>
            <p:spPr bwMode="auto">
              <a:xfrm>
                <a:off x="7316067" y="5257495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Favorite_Todo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B41BB187-D5EA-4BEF-BA49-52034D402328}"/>
                  </a:ext>
                </a:extLst>
              </p:cNvPr>
              <p:cNvSpPr/>
              <p:nvPr/>
            </p:nvSpPr>
            <p:spPr bwMode="auto">
              <a:xfrm>
                <a:off x="7253288" y="1112829"/>
                <a:ext cx="1607220" cy="404438"/>
              </a:xfrm>
              <a:prstGeom prst="rect">
                <a:avLst/>
              </a:prstGeom>
              <a:solidFill>
                <a:srgbClr val="6699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9A9E9002-69DF-4E58-B79C-96E6E3C618B9}"/>
                </a:ext>
              </a:extLst>
            </p:cNvPr>
            <p:cNvGrpSpPr/>
            <p:nvPr/>
          </p:nvGrpSpPr>
          <p:grpSpPr>
            <a:xfrm>
              <a:off x="173147" y="3027659"/>
              <a:ext cx="5196295" cy="1530372"/>
              <a:chOff x="173147" y="3027659"/>
              <a:chExt cx="5196295" cy="1530372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17C02338-C4DF-4CFE-ACE3-B1FA530F6E8A}"/>
                  </a:ext>
                </a:extLst>
              </p:cNvPr>
              <p:cNvGrpSpPr/>
              <p:nvPr/>
            </p:nvGrpSpPr>
            <p:grpSpPr>
              <a:xfrm>
                <a:off x="173147" y="3462028"/>
                <a:ext cx="5196295" cy="1096003"/>
                <a:chOff x="173147" y="3739686"/>
                <a:chExt cx="5196295" cy="1096003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="" xmlns:a16="http://schemas.microsoft.com/office/drawing/2014/main" id="{0DA7ABAA-04C0-4C52-86BE-A91E896C662C}"/>
                    </a:ext>
                  </a:extLst>
                </p:cNvPr>
                <p:cNvSpPr/>
                <p:nvPr/>
              </p:nvSpPr>
              <p:spPr bwMode="auto">
                <a:xfrm>
                  <a:off x="173147" y="3739686"/>
                  <a:ext cx="5196295" cy="1096003"/>
                </a:xfrm>
                <a:prstGeom prst="roundRect">
                  <a:avLst/>
                </a:prstGeom>
                <a:solidFill>
                  <a:srgbClr val="3399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="" xmlns:a16="http://schemas.microsoft.com/office/drawing/2014/main" id="{4755FA91-0F59-4D4D-8C01-6EDF0A6AC8DC}"/>
                    </a:ext>
                  </a:extLst>
                </p:cNvPr>
                <p:cNvSpPr/>
                <p:nvPr/>
              </p:nvSpPr>
              <p:spPr bwMode="auto">
                <a:xfrm>
                  <a:off x="352425" y="3892086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Add_Subject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="" xmlns:a16="http://schemas.microsoft.com/office/drawing/2014/main" id="{7CB29EDA-42FF-44A9-948A-64D3E3D4502A}"/>
                    </a:ext>
                  </a:extLst>
                </p:cNvPr>
                <p:cNvSpPr/>
                <p:nvPr/>
              </p:nvSpPr>
              <p:spPr bwMode="auto">
                <a:xfrm>
                  <a:off x="2128547" y="3893291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Delete_Subject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="" xmlns:a16="http://schemas.microsoft.com/office/drawing/2014/main" id="{ADDEA03B-B5B6-43D7-AE82-9D7258784B95}"/>
                    </a:ext>
                  </a:extLst>
                </p:cNvPr>
                <p:cNvSpPr/>
                <p:nvPr/>
              </p:nvSpPr>
              <p:spPr bwMode="auto">
                <a:xfrm>
                  <a:off x="3806110" y="3909249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Edit_Subject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BDA529FA-2F17-4A49-A607-B3D74A7AF072}"/>
                  </a:ext>
                </a:extLst>
              </p:cNvPr>
              <p:cNvSpPr/>
              <p:nvPr/>
            </p:nvSpPr>
            <p:spPr bwMode="auto">
              <a:xfrm>
                <a:off x="1982909" y="3027659"/>
                <a:ext cx="1745602" cy="482438"/>
              </a:xfrm>
              <a:prstGeom prst="rect">
                <a:avLst/>
              </a:prstGeom>
              <a:solidFill>
                <a:srgbClr val="66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Subject </a:t>
                </a:r>
              </a:p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="" xmlns:a16="http://schemas.microsoft.com/office/drawing/2014/main" id="{AC3451BE-2C06-461C-A67E-4A85F39868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20558" y="1905808"/>
              <a:ext cx="1013114" cy="514924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연결선: 꺾임 83">
              <a:extLst>
                <a:ext uri="{FF2B5EF4-FFF2-40B4-BE49-F238E27FC236}">
                  <a16:creationId xmlns="" xmlns:a16="http://schemas.microsoft.com/office/drawing/2014/main" id="{25DA12B6-7C0B-46EC-854C-226D168D97B3}"/>
                </a:ext>
              </a:extLst>
            </p:cNvPr>
            <p:cNvCxnSpPr/>
            <p:nvPr/>
          </p:nvCxnSpPr>
          <p:spPr bwMode="auto">
            <a:xfrm rot="5400000">
              <a:off x="3525405" y="1575582"/>
              <a:ext cx="720000" cy="2160000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7" name="그래픽 86">
              <a:extLst>
                <a:ext uri="{FF2B5EF4-FFF2-40B4-BE49-F238E27FC236}">
                  <a16:creationId xmlns="" xmlns:a16="http://schemas.microsoft.com/office/drawing/2014/main" id="{AD2CA5AB-6565-4DC7-916B-7771F5B9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9265" y="1060918"/>
              <a:ext cx="328500" cy="262800"/>
            </a:xfrm>
            <a:prstGeom prst="rect">
              <a:avLst/>
            </a:prstGeom>
          </p:spPr>
        </p:pic>
        <p:pic>
          <p:nvPicPr>
            <p:cNvPr id="111" name="그래픽 110">
              <a:extLst>
                <a:ext uri="{FF2B5EF4-FFF2-40B4-BE49-F238E27FC236}">
                  <a16:creationId xmlns="" xmlns:a16="http://schemas.microsoft.com/office/drawing/2014/main" id="{89E8A215-B13D-4862-B36E-CA57C7BB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40383" y="1084026"/>
              <a:ext cx="262800" cy="262800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="" xmlns:a16="http://schemas.microsoft.com/office/drawing/2014/main" id="{C33890AF-FA2E-4772-92FB-C032536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447843" y="1454007"/>
              <a:ext cx="295650" cy="262800"/>
            </a:xfrm>
            <a:prstGeom prst="rect">
              <a:avLst/>
            </a:prstGeom>
          </p:spPr>
        </p:pic>
        <p:pic>
          <p:nvPicPr>
            <p:cNvPr id="115" name="그래픽 114">
              <a:extLst>
                <a:ext uri="{FF2B5EF4-FFF2-40B4-BE49-F238E27FC236}">
                  <a16:creationId xmlns="" xmlns:a16="http://schemas.microsoft.com/office/drawing/2014/main" id="{7721CABB-D5B8-447B-8930-1C1721B3E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34005" y="1463156"/>
              <a:ext cx="262800" cy="262800"/>
            </a:xfrm>
            <a:prstGeom prst="rect">
              <a:avLst/>
            </a:prstGeom>
          </p:spPr>
        </p:pic>
        <p:pic>
          <p:nvPicPr>
            <p:cNvPr id="119" name="그래픽 118">
              <a:extLst>
                <a:ext uri="{FF2B5EF4-FFF2-40B4-BE49-F238E27FC236}">
                  <a16:creationId xmlns="" xmlns:a16="http://schemas.microsoft.com/office/drawing/2014/main" id="{3956A9F2-F213-4426-AAA1-4ABD69F1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186" y="3510097"/>
              <a:ext cx="229950" cy="262800"/>
            </a:xfrm>
            <a:prstGeom prst="rect">
              <a:avLst/>
            </a:prstGeom>
          </p:spPr>
        </p:pic>
        <p:pic>
          <p:nvPicPr>
            <p:cNvPr id="121" name="그래픽 120">
              <a:extLst>
                <a:ext uri="{FF2B5EF4-FFF2-40B4-BE49-F238E27FC236}">
                  <a16:creationId xmlns="" xmlns:a16="http://schemas.microsoft.com/office/drawing/2014/main" id="{C9FA5109-DA1C-44E5-BA9C-A2E2593B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84452" y="3507920"/>
              <a:ext cx="229950" cy="262800"/>
            </a:xfrm>
            <a:prstGeom prst="rect">
              <a:avLst/>
            </a:prstGeom>
          </p:spPr>
        </p:pic>
        <p:pic>
          <p:nvPicPr>
            <p:cNvPr id="124" name="그래픽 123">
              <a:extLst>
                <a:ext uri="{FF2B5EF4-FFF2-40B4-BE49-F238E27FC236}">
                  <a16:creationId xmlns="" xmlns:a16="http://schemas.microsoft.com/office/drawing/2014/main" id="{3B6223FF-3016-4458-8F4F-67479BEC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00553" y="3510097"/>
              <a:ext cx="262800" cy="262800"/>
            </a:xfrm>
            <a:prstGeom prst="rect">
              <a:avLst/>
            </a:prstGeom>
          </p:spPr>
        </p:pic>
        <p:pic>
          <p:nvPicPr>
            <p:cNvPr id="127" name="그래픽 126">
              <a:extLst>
                <a:ext uri="{FF2B5EF4-FFF2-40B4-BE49-F238E27FC236}">
                  <a16:creationId xmlns="" xmlns:a16="http://schemas.microsoft.com/office/drawing/2014/main" id="{80A02A35-FD89-4FCB-9303-1A314839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9265" y="2062714"/>
              <a:ext cx="262800" cy="262800"/>
            </a:xfrm>
            <a:prstGeom prst="rect">
              <a:avLst/>
            </a:prstGeom>
          </p:spPr>
        </p:pic>
        <p:pic>
          <p:nvPicPr>
            <p:cNvPr id="131" name="그래픽 130">
              <a:extLst>
                <a:ext uri="{FF2B5EF4-FFF2-40B4-BE49-F238E27FC236}">
                  <a16:creationId xmlns="" xmlns:a16="http://schemas.microsoft.com/office/drawing/2014/main" id="{3ED8F82A-BAE7-4B11-A96E-71C07AC8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161309" y="2844605"/>
              <a:ext cx="229950" cy="262800"/>
            </a:xfrm>
            <a:prstGeom prst="rect">
              <a:avLst/>
            </a:prstGeom>
          </p:spPr>
        </p:pic>
        <p:pic>
          <p:nvPicPr>
            <p:cNvPr id="133" name="그래픽 132">
              <a:extLst>
                <a:ext uri="{FF2B5EF4-FFF2-40B4-BE49-F238E27FC236}">
                  <a16:creationId xmlns="" xmlns:a16="http://schemas.microsoft.com/office/drawing/2014/main" id="{D1831EFB-E430-4765-9B76-7D5F74C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26438" y="990600"/>
              <a:ext cx="262800" cy="26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65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6A67397-B7C6-4E9A-9F22-7D162AF7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8" y="1211260"/>
            <a:ext cx="4472520" cy="2530714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46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="" xmlns:a16="http://schemas.microsoft.com/office/drawing/2014/main" id="{E3773516-1A7F-4F8F-91AB-EA8AE28C7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39096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621239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832566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1175460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890649" y="1554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756605" y="15511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687629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9A13690E-C130-45D0-89C1-656711A0B40C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1095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F274BE42-840F-4F10-8D82-C621CE6BBFE9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178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E13475A9-9EC6-4228-BD19-C0A4C49BA611}"/>
              </a:ext>
            </a:extLst>
          </p:cNvPr>
          <p:cNvSpPr>
            <a:spLocks noChangeAspect="1"/>
          </p:cNvSpPr>
          <p:nvPr/>
        </p:nvSpPr>
        <p:spPr bwMode="auto">
          <a:xfrm>
            <a:off x="3838838" y="11470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12" name="Group 240">
            <a:extLst>
              <a:ext uri="{FF2B5EF4-FFF2-40B4-BE49-F238E27FC236}">
                <a16:creationId xmlns="" xmlns:a16="http://schemas.microsoft.com/office/drawing/2014/main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190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183811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즐겨 찾기 기능을 이용했던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D7BA0D6-0148-4111-BBCB-F6AE0A8266CE}"/>
              </a:ext>
            </a:extLst>
          </p:cNvPr>
          <p:cNvGrpSpPr/>
          <p:nvPr/>
        </p:nvGrpSpPr>
        <p:grpSpPr>
          <a:xfrm>
            <a:off x="4614126" y="1853068"/>
            <a:ext cx="4183813" cy="1461405"/>
            <a:chOff x="4614126" y="1867888"/>
            <a:chExt cx="4183813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9956B151-956C-43AE-B041-58CB572E5C2D}"/>
                </a:ext>
              </a:extLst>
            </p:cNvPr>
            <p:cNvSpPr/>
            <p:nvPr/>
          </p:nvSpPr>
          <p:spPr bwMode="auto">
            <a:xfrm>
              <a:off x="4614126" y="2214870"/>
              <a:ext cx="4183811" cy="11144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즐겨 찾기 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사용자의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항목들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중에서 즐겨 찾기 기능이 활성화 되어 있는 항목만을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E40AE75C-5135-4205-A162-5391AB25CDC8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796FA7D-FB9A-4437-9C54-AFA9143CD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1211258"/>
            <a:ext cx="4390991" cy="24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E375F04-ADE2-420C-804B-C7E48B65E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1211258"/>
            <a:ext cx="4390991" cy="2480169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821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="" xmlns:a16="http://schemas.microsoft.com/office/drawing/2014/main" id="{04FCE623-99C9-43D4-B46F-57C8FBCA7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875321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358073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300123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65276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2704965C-D67F-43DF-965A-156B9E556FA9}"/>
              </a:ext>
            </a:extLst>
          </p:cNvPr>
          <p:cNvSpPr>
            <a:spLocks noChangeAspect="1"/>
          </p:cNvSpPr>
          <p:nvPr/>
        </p:nvSpPr>
        <p:spPr bwMode="auto">
          <a:xfrm>
            <a:off x="224396" y="21050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6865" y="11451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851987" y="111779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281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3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67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D448C0B6-9D78-461D-82EC-4E8797483107}"/>
              </a:ext>
            </a:extLst>
          </p:cNvPr>
          <p:cNvSpPr/>
          <p:nvPr/>
        </p:nvSpPr>
        <p:spPr bwMode="auto">
          <a:xfrm>
            <a:off x="531621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F1FFF1DB-2268-42AC-AC7E-D6616FA4E589}"/>
              </a:ext>
            </a:extLst>
          </p:cNvPr>
          <p:cNvSpPr/>
          <p:nvPr/>
        </p:nvSpPr>
        <p:spPr bwMode="auto">
          <a:xfrm>
            <a:off x="2926608" y="5505279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39303774-AE76-4E81-94C5-F0D478A837D2}"/>
              </a:ext>
            </a:extLst>
          </p:cNvPr>
          <p:cNvSpPr/>
          <p:nvPr/>
        </p:nvSpPr>
        <p:spPr bwMode="auto">
          <a:xfrm>
            <a:off x="5321595" y="5505280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8212EB90-1BCB-4775-8E47-783C3273545B}"/>
              </a:ext>
            </a:extLst>
          </p:cNvPr>
          <p:cNvSpPr/>
          <p:nvPr/>
        </p:nvSpPr>
        <p:spPr bwMode="auto">
          <a:xfrm>
            <a:off x="7713922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즐겨찾기조회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>
            <a:off x="1153626" y="5156791"/>
            <a:ext cx="71823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4C0853E0-E732-4375-ADDC-426E814E4414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153626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92B446E0-9334-4DB7-8E1F-1BFF07E1AC1F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3548613" y="5156791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5943600" y="5156791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C4436D58-514C-4C71-9F8A-4B7B4BA642E0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335927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396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740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2062"/>
            <a:ext cx="4183808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본인의 학번과 이름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학과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비밀번호를 </a:t>
              </a:r>
              <a:endPara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잊어버렸을 때 찾기 위한 질문의 답을 입력한 후 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</a:t>
              </a:r>
              <a:endPara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누른다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만약 사용자가 입력 가능한 글자수를 초과하거나 내용을 다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채우지 않고 빈칸을 만든다면 양식에 맞지 않는다는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알림창을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띄운다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사용자가 회원가입을 성공하면 로그인 창으로 이동한다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1278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5306" r="21097" b="1365"/>
          <a:stretch/>
        </p:blipFill>
        <p:spPr bwMode="auto">
          <a:xfrm>
            <a:off x="200214" y="1735815"/>
            <a:ext cx="4335928" cy="38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01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936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20623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 답변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5306" r="21097" b="1365"/>
          <a:stretch/>
        </p:blipFill>
        <p:spPr bwMode="auto">
          <a:xfrm>
            <a:off x="200214" y="1222736"/>
            <a:ext cx="4335928" cy="38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164662" y="18816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164662" y="23058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164662" y="26936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164662" y="31374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83561" y="4030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023476" y="45038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59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2252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12900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사용자는 학번과 회원가입 때 만들었던 비밀번호를 입력한 후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로그인에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성공하여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‘To Do List’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화면으로 이동하여 회원가입을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할 수 있도록 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화면으로 이동하여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비밀번호를 찾을 수 있도록 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사용자가 회원가입이 안된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등록되지 않은 학번을 입력했을 경우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다시 입력해 달라는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알림창을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띄운다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하지 않고 프로그램을 이용하려고 하는 경우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해달라는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알림창을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띄운다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6" y="3568483"/>
            <a:ext cx="418381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102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94310" y="1774920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311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5831</TotalTime>
  <Words>3672</Words>
  <Application>Microsoft Office PowerPoint</Application>
  <PresentationFormat>화면 슬라이드 쇼(4:3)</PresentationFormat>
  <Paragraphs>1482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7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07 Template</vt:lpstr>
      <vt:lpstr>1_07 Template</vt:lpstr>
      <vt:lpstr>2_07 Template</vt:lpstr>
      <vt:lpstr>3_07 Template</vt:lpstr>
      <vt:lpstr>4_07 Template</vt:lpstr>
      <vt:lpstr>5_07 Template</vt:lpstr>
      <vt:lpstr>6_07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Wan</cp:lastModifiedBy>
  <cp:revision>565</cp:revision>
  <cp:lastPrinted>2001-07-23T08:42:52Z</cp:lastPrinted>
  <dcterms:created xsi:type="dcterms:W3CDTF">2011-02-22T01:37:12Z</dcterms:created>
  <dcterms:modified xsi:type="dcterms:W3CDTF">2018-05-04T02:02:23Z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