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  <p:sldMasterId id="2147483663" r:id="rId2"/>
    <p:sldMasterId id="2147483671" r:id="rId3"/>
    <p:sldMasterId id="2147483675" r:id="rId4"/>
    <p:sldMasterId id="2147483679" r:id="rId5"/>
  </p:sldMasterIdLst>
  <p:notesMasterIdLst>
    <p:notesMasterId r:id="rId36"/>
  </p:notesMasterIdLst>
  <p:handoutMasterIdLst>
    <p:handoutMasterId r:id="rId37"/>
  </p:handoutMasterIdLst>
  <p:sldIdLst>
    <p:sldId id="256" r:id="rId6"/>
    <p:sldId id="257" r:id="rId7"/>
    <p:sldId id="279" r:id="rId8"/>
    <p:sldId id="270" r:id="rId9"/>
    <p:sldId id="277" r:id="rId10"/>
    <p:sldId id="278" r:id="rId11"/>
    <p:sldId id="282" r:id="rId12"/>
    <p:sldId id="284" r:id="rId13"/>
    <p:sldId id="285" r:id="rId14"/>
    <p:sldId id="286" r:id="rId15"/>
    <p:sldId id="287" r:id="rId16"/>
    <p:sldId id="288" r:id="rId17"/>
    <p:sldId id="280" r:id="rId18"/>
    <p:sldId id="283" r:id="rId19"/>
    <p:sldId id="290" r:id="rId20"/>
    <p:sldId id="296" r:id="rId21"/>
    <p:sldId id="292" r:id="rId22"/>
    <p:sldId id="293" r:id="rId23"/>
    <p:sldId id="294" r:id="rId24"/>
    <p:sldId id="295" r:id="rId25"/>
    <p:sldId id="264" r:id="rId26"/>
    <p:sldId id="265" r:id="rId27"/>
    <p:sldId id="268" r:id="rId28"/>
    <p:sldId id="269" r:id="rId29"/>
    <p:sldId id="271" r:id="rId30"/>
    <p:sldId id="274" r:id="rId31"/>
    <p:sldId id="272" r:id="rId32"/>
    <p:sldId id="273" r:id="rId33"/>
    <p:sldId id="299" r:id="rId34"/>
    <p:sldId id="300" r:id="rId35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FFFF"/>
    <a:srgbClr val="6699FF"/>
    <a:srgbClr val="2DA5FF"/>
    <a:srgbClr val="3399FF"/>
    <a:srgbClr val="00FFCC"/>
    <a:srgbClr val="0081E2"/>
    <a:srgbClr val="CFBFD3"/>
    <a:srgbClr val="C0BED4"/>
    <a:srgbClr val="BFD5BD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00" autoAdjust="0"/>
    <p:restoredTop sz="97331" autoAdjust="0"/>
  </p:normalViewPr>
  <p:slideViewPr>
    <p:cSldViewPr snapToGrid="0" snapToObjects="1" showGuides="1">
      <p:cViewPr varScale="1">
        <p:scale>
          <a:sx n="82" d="100"/>
          <a:sy n="82" d="100"/>
        </p:scale>
        <p:origin x="1632" y="72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1038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3570" y="72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9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796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17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rgbClr val="FFFFFF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50229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844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906577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rgbClr val="FFFFFF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222634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8326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2056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rgbClr val="FFFFFF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334969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005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37067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rgbClr val="FFFFFF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068131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723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80047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 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 dirty="0">
              <a:solidFill>
                <a:srgbClr val="000000"/>
              </a:solidFill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82126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 dirty="0">
              <a:solidFill>
                <a:srgbClr val="000000"/>
              </a:solidFill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90941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 dirty="0">
              <a:solidFill>
                <a:srgbClr val="000000"/>
              </a:solidFill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92544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 dirty="0">
              <a:solidFill>
                <a:srgbClr val="000000"/>
              </a:solidFill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56530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18" Type="http://schemas.openxmlformats.org/officeDocument/2006/relationships/image" Target="../media/image19.sv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svg"/><Relationship Id="rId20" Type="http://schemas.openxmlformats.org/officeDocument/2006/relationships/image" Target="../media/image21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19" Type="http://schemas.openxmlformats.org/officeDocument/2006/relationships/image" Target="../media/image20.pn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Relationship Id="rId22" Type="http://schemas.openxmlformats.org/officeDocument/2006/relationships/image" Target="../media/image23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27745" y="1954213"/>
            <a:ext cx="7772400" cy="1017062"/>
          </a:xfrm>
        </p:spPr>
        <p:txBody>
          <a:bodyPr/>
          <a:lstStyle/>
          <a:p>
            <a:br>
              <a:rPr lang="en-US" altLang="ko-KR" dirty="0"/>
            </a:br>
            <a:r>
              <a:rPr lang="ko-KR" altLang="en-US" dirty="0"/>
              <a:t>화면 설계</a:t>
            </a:r>
            <a:r>
              <a:rPr lang="en-US" altLang="ko-KR" dirty="0"/>
              <a:t>(UI </a:t>
            </a:r>
            <a:r>
              <a:rPr lang="ko-KR" altLang="en-US" dirty="0"/>
              <a:t>명세서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112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TWOBE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07" t="17662" r="25000" b="17526"/>
          <a:stretch/>
        </p:blipFill>
        <p:spPr bwMode="auto">
          <a:xfrm>
            <a:off x="294310" y="1222736"/>
            <a:ext cx="4157321" cy="2726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202B1B62-77F1-42A4-A4C3-24FE2CAF2B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4" name="Group 240">
            <a:extLst>
              <a:ext uri="{FF2B5EF4-FFF2-40B4-BE49-F238E27FC236}">
                <a16:creationId xmlns:a16="http://schemas.microsoft.com/office/drawing/2014/main" id="{9D7B9AA2-1442-40D1-9A69-438AD54D8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77553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E4954082-3060-4527-B9B1-9139EEFA95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1989835"/>
              </p:ext>
            </p:extLst>
          </p:nvPr>
        </p:nvGraphicFramePr>
        <p:xfrm>
          <a:off x="4623752" y="1222736"/>
          <a:ext cx="4050032" cy="1833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학번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회원가입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951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찾기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타원 12"/>
          <p:cNvSpPr>
            <a:spLocks noChangeAspect="1"/>
          </p:cNvSpPr>
          <p:nvPr/>
        </p:nvSpPr>
        <p:spPr bwMode="auto">
          <a:xfrm>
            <a:off x="1214877" y="194263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>
            <a:spLocks noChangeAspect="1"/>
          </p:cNvSpPr>
          <p:nvPr/>
        </p:nvSpPr>
        <p:spPr bwMode="auto">
          <a:xfrm>
            <a:off x="1214877" y="256748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 bwMode="auto">
          <a:xfrm>
            <a:off x="3078365" y="321477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>
            <a:spLocks noChangeAspect="1"/>
          </p:cNvSpPr>
          <p:nvPr/>
        </p:nvSpPr>
        <p:spPr bwMode="auto">
          <a:xfrm>
            <a:off x="2070492" y="322906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>
            <a:spLocks noChangeAspect="1"/>
          </p:cNvSpPr>
          <p:nvPr/>
        </p:nvSpPr>
        <p:spPr bwMode="auto">
          <a:xfrm>
            <a:off x="933029" y="318895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5409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4" t="38957" r="61839" b="38282"/>
          <a:stretch/>
        </p:blipFill>
        <p:spPr bwMode="auto">
          <a:xfrm>
            <a:off x="241786" y="1115215"/>
            <a:ext cx="4004407" cy="2313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597249" y="1225297"/>
            <a:ext cx="4200691" cy="2876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5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로그아웃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597250" y="1559555"/>
            <a:ext cx="4200687" cy="2055585"/>
            <a:chOff x="4614126" y="2013527"/>
            <a:chExt cx="4183811" cy="1401430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6" y="2013527"/>
              <a:ext cx="4183810" cy="17863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192164"/>
              <a:ext cx="4183811" cy="122279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0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00">
                  <a:latin typeface="맑은 고딕" pitchFamily="50" charset="-127"/>
                  <a:ea typeface="맑은 고딕" pitchFamily="50" charset="-127"/>
                </a:rPr>
                <a:t>사용자가 오른쪽 위의 </a:t>
              </a:r>
              <a:r>
                <a:rPr lang="en-US" altLang="ko-KR" sz="100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00">
                  <a:latin typeface="맑은 고딕" pitchFamily="50" charset="-127"/>
                  <a:ea typeface="맑은 고딕" pitchFamily="50" charset="-127"/>
                </a:rPr>
                <a:t>로그아웃</a:t>
              </a:r>
              <a:r>
                <a:rPr lang="en-US" altLang="ko-KR" sz="100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00">
                  <a:latin typeface="맑은 고딕" pitchFamily="50" charset="-127"/>
                  <a:ea typeface="맑은 고딕" pitchFamily="50" charset="-127"/>
                </a:rPr>
                <a:t>버튼을 누를 경우</a:t>
              </a:r>
              <a:endParaRPr lang="en-US" altLang="ko-KR" sz="100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0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00">
                  <a:latin typeface="맑은 고딕" pitchFamily="50" charset="-127"/>
                  <a:ea typeface="맑은 고딕" pitchFamily="50" charset="-127"/>
                </a:rPr>
                <a:t>로그아웃 확인 창을 띄운다</a:t>
              </a:r>
              <a:r>
                <a:rPr lang="en-US" altLang="ko-KR" sz="100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en-US" altLang="ko-KR" sz="100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확인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버튼을 누르면 로그아웃이 실행되고 프로그램을 종료한다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취소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버튼을 누르면 로그아웃이 실행되지 않고 </a:t>
              </a:r>
              <a:endParaRPr lang="en-US" altLang="ko-KR" sz="100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    To Do list 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정렬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화면으로 돌아간다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595464" y="3680455"/>
            <a:ext cx="4183814" cy="2643781"/>
            <a:chOff x="4614126" y="3568483"/>
            <a:chExt cx="4183814" cy="2876496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568483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9" y="3924176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색깔은 하양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사용자의 확인은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 두께는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3/2pt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83694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로그아웃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3285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4" t="40109" r="61839" b="38282"/>
          <a:stretch/>
        </p:blipFill>
        <p:spPr bwMode="auto">
          <a:xfrm>
            <a:off x="297757" y="1203306"/>
            <a:ext cx="4004407" cy="2196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202B1B62-77F1-42A4-A4C3-24FE2CAF2B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4" name="Group 240">
            <a:extLst>
              <a:ext uri="{FF2B5EF4-FFF2-40B4-BE49-F238E27FC236}">
                <a16:creationId xmlns:a16="http://schemas.microsoft.com/office/drawing/2014/main" id="{9D7B9AA2-1442-40D1-9A69-438AD54D8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07803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로그아웃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E4954082-3060-4527-B9B1-9139EEFA95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0832882"/>
              </p:ext>
            </p:extLst>
          </p:nvPr>
        </p:nvGraphicFramePr>
        <p:xfrm>
          <a:off x="4623752" y="1222736"/>
          <a:ext cx="4050032" cy="10789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타원 12"/>
          <p:cNvSpPr>
            <a:spLocks noChangeAspect="1"/>
          </p:cNvSpPr>
          <p:nvPr/>
        </p:nvSpPr>
        <p:spPr bwMode="auto">
          <a:xfrm>
            <a:off x="2810746" y="267717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>
            <a:spLocks noChangeAspect="1"/>
          </p:cNvSpPr>
          <p:nvPr/>
        </p:nvSpPr>
        <p:spPr bwMode="auto">
          <a:xfrm>
            <a:off x="1799541" y="2721329"/>
            <a:ext cx="189680" cy="1896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5862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219551FE-9E3C-4F37-8A93-3CC2596EFD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3" name="Group 240">
            <a:extLst>
              <a:ext uri="{FF2B5EF4-FFF2-40B4-BE49-F238E27FC236}">
                <a16:creationId xmlns:a16="http://schemas.microsoft.com/office/drawing/2014/main" id="{F81F69CB-6FB1-4891-BBA1-82F92CD482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20732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찾기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F98BC559-FF4B-4B05-808B-486AE0238D0B}"/>
              </a:ext>
            </a:extLst>
          </p:cNvPr>
          <p:cNvGrpSpPr/>
          <p:nvPr/>
        </p:nvGrpSpPr>
        <p:grpSpPr>
          <a:xfrm>
            <a:off x="4614126" y="1732061"/>
            <a:ext cx="4183813" cy="2099352"/>
            <a:chOff x="4614126" y="1746882"/>
            <a:chExt cx="4183813" cy="174459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21978FD-BFE7-46A8-BEE4-3B104DD7101E}"/>
                </a:ext>
              </a:extLst>
            </p:cNvPr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7FF02FD-0AF7-4C02-9D57-A698F158FF52}"/>
                </a:ext>
              </a:extLst>
            </p:cNvPr>
            <p:cNvSpPr/>
            <p:nvPr/>
          </p:nvSpPr>
          <p:spPr bwMode="auto">
            <a:xfrm>
              <a:off x="4614126" y="2054290"/>
              <a:ext cx="4183811" cy="143718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>
                  <a:latin typeface="맑은 고딕" pitchFamily="50" charset="-127"/>
                  <a:ea typeface="맑은 고딕" pitchFamily="50" charset="-127"/>
                </a:rPr>
                <a:t>사용자가 학번과 질문의 답을 입력 후 찾기 버튼을 누르면 </a:t>
              </a:r>
              <a:endParaRPr lang="en-US" altLang="ko-KR" sz="105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>
                  <a:latin typeface="맑은 고딕" pitchFamily="50" charset="-127"/>
                  <a:ea typeface="맑은 고딕" pitchFamily="50" charset="-127"/>
                </a:rPr>
                <a:t>   사용자의 입력과 프로그램이 가지고 있는 데이터를 비교한다</a:t>
              </a:r>
              <a:r>
                <a:rPr lang="en-US" altLang="ko-KR" sz="105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>
                  <a:latin typeface="맑은 고딕" pitchFamily="50" charset="-127"/>
                  <a:ea typeface="맑은 고딕" pitchFamily="50" charset="-127"/>
                </a:rPr>
                <a:t>만약 일치한다면 사용자의 비밀번호를 출력한다</a:t>
              </a:r>
              <a:r>
                <a:rPr lang="en-US" altLang="ko-KR" sz="105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>
                  <a:latin typeface="맑은 고딕" pitchFamily="50" charset="-127"/>
                  <a:ea typeface="맑은 고딕" pitchFamily="50" charset="-127"/>
                </a:rPr>
                <a:t>만약 일치 하지</a:t>
              </a:r>
              <a:r>
                <a:rPr lang="en-US" altLang="ko-KR" sz="105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>
                  <a:latin typeface="맑은 고딕" pitchFamily="50" charset="-127"/>
                  <a:ea typeface="맑은 고딕" pitchFamily="50" charset="-127"/>
                </a:rPr>
                <a:t>않거나 사용자가 입력하지 않은 채 확인 버튼을</a:t>
              </a:r>
              <a:endParaRPr lang="en-US" altLang="ko-KR" sz="105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>
                  <a:latin typeface="맑은 고딕" pitchFamily="50" charset="-127"/>
                  <a:ea typeface="맑은 고딕" pitchFamily="50" charset="-127"/>
                </a:rPr>
                <a:t>클릭한다면 다시한번 확인을 요구하는 알림창을 띄운다</a:t>
              </a:r>
              <a:r>
                <a:rPr lang="en-US" altLang="ko-KR" sz="1050">
                  <a:latin typeface="맑은 고딕" pitchFamily="50" charset="-127"/>
                  <a:ea typeface="맑은 고딕" pitchFamily="50" charset="-127"/>
                </a:rPr>
                <a:t>..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취소버튼을 누를 시 로그인 화면으로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endParaRPr lang="en-US" altLang="ko-KR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FBE9DE5-046F-4A33-B2D8-B024E46442BA}"/>
              </a:ext>
            </a:extLst>
          </p:cNvPr>
          <p:cNvGrpSpPr/>
          <p:nvPr/>
        </p:nvGrpSpPr>
        <p:grpSpPr>
          <a:xfrm>
            <a:off x="4614123" y="4035289"/>
            <a:ext cx="4183812" cy="2227488"/>
            <a:chOff x="4614123" y="3610342"/>
            <a:chExt cx="4183812" cy="2652434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9278C24-8AD7-4930-AEBB-5D269DB99993}"/>
                </a:ext>
              </a:extLst>
            </p:cNvPr>
            <p:cNvSpPr/>
            <p:nvPr/>
          </p:nvSpPr>
          <p:spPr bwMode="auto">
            <a:xfrm>
              <a:off x="4614123" y="3610342"/>
              <a:ext cx="4183811" cy="54106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66F216F-5B87-44A4-8E5F-5F899B0EE28C}"/>
                </a:ext>
              </a:extLst>
            </p:cNvPr>
            <p:cNvSpPr/>
            <p:nvPr/>
          </p:nvSpPr>
          <p:spPr bwMode="auto">
            <a:xfrm>
              <a:off x="4614124" y="3960645"/>
              <a:ext cx="4183811" cy="230213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색깔은 하양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사용자의 확인은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 두께는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3/2pt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F3B812B-434A-41B0-8EE1-AA796AD1FD29}"/>
              </a:ext>
            </a:extLst>
          </p:cNvPr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사용자에게 학번과 질문의 답을 통해 비밀번호를 찾는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333E20D-B214-4844-8BBA-6C3608A2A8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31" y="3537232"/>
            <a:ext cx="4347939" cy="2647126"/>
          </a:xfrm>
          <a:prstGeom prst="rect">
            <a:avLst/>
          </a:prstGeom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23B315F7-B402-4CCA-AF03-40CF7D9696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07" t="17662" r="25000" b="17526"/>
          <a:stretch/>
        </p:blipFill>
        <p:spPr bwMode="auto">
          <a:xfrm>
            <a:off x="174481" y="1213449"/>
            <a:ext cx="4439647" cy="2323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8282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8040179D-86E7-41AF-81E2-9A584E5EAF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31" y="3537232"/>
            <a:ext cx="4347939" cy="2647126"/>
          </a:xfrm>
          <a:prstGeom prst="rect">
            <a:avLst/>
          </a:prstGeom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DB3785CD-1F45-4BDA-AD86-E0AC4B2337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07" t="17662" r="25000" b="17526"/>
          <a:stretch/>
        </p:blipFill>
        <p:spPr bwMode="auto">
          <a:xfrm>
            <a:off x="174481" y="1213449"/>
            <a:ext cx="4439647" cy="2323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202B1B62-77F1-42A4-A4C3-24FE2CAF2B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4" name="Group 240">
            <a:extLst>
              <a:ext uri="{FF2B5EF4-FFF2-40B4-BE49-F238E27FC236}">
                <a16:creationId xmlns:a16="http://schemas.microsoft.com/office/drawing/2014/main" id="{9D7B9AA2-1442-40D1-9A69-438AD54D8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47703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찾기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E4954082-3060-4527-B9B1-9139EEFA95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0845127"/>
              </p:ext>
            </p:extLst>
          </p:nvPr>
        </p:nvGraphicFramePr>
        <p:xfrm>
          <a:off x="4623752" y="1222736"/>
          <a:ext cx="4050032" cy="2084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찾기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학번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6445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찾기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95152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찾는 비밀번호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타원 12"/>
          <p:cNvSpPr>
            <a:spLocks noChangeAspect="1"/>
          </p:cNvSpPr>
          <p:nvPr/>
        </p:nvSpPr>
        <p:spPr bwMode="auto">
          <a:xfrm>
            <a:off x="1883415" y="4068418"/>
            <a:ext cx="189680" cy="1896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>
            <a:spLocks noChangeAspect="1"/>
          </p:cNvSpPr>
          <p:nvPr/>
        </p:nvSpPr>
        <p:spPr bwMode="auto">
          <a:xfrm>
            <a:off x="864149" y="289986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>
            <a:spLocks noChangeAspect="1"/>
          </p:cNvSpPr>
          <p:nvPr/>
        </p:nvSpPr>
        <p:spPr bwMode="auto">
          <a:xfrm>
            <a:off x="3247359" y="490826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>
            <a:spLocks noChangeAspect="1"/>
          </p:cNvSpPr>
          <p:nvPr/>
        </p:nvSpPr>
        <p:spPr bwMode="auto">
          <a:xfrm>
            <a:off x="1873315" y="463046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A85FB71-C9FD-4BDA-879C-7A14690AFFA1}"/>
              </a:ext>
            </a:extLst>
          </p:cNvPr>
          <p:cNvSpPr>
            <a:spLocks noChangeAspect="1"/>
          </p:cNvSpPr>
          <p:nvPr/>
        </p:nvSpPr>
        <p:spPr bwMode="auto">
          <a:xfrm>
            <a:off x="3806629" y="4898867"/>
            <a:ext cx="206125" cy="206125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E8C86050-D7D0-4431-B6D5-42BFBB5AB9DE}"/>
              </a:ext>
            </a:extLst>
          </p:cNvPr>
          <p:cNvSpPr>
            <a:spLocks noChangeAspect="1"/>
          </p:cNvSpPr>
          <p:nvPr/>
        </p:nvSpPr>
        <p:spPr bwMode="auto">
          <a:xfrm>
            <a:off x="1863215" y="535739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7192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3" name="Group 240">
            <a:extLst>
              <a:ext uri="{FF2B5EF4-FFF2-40B4-BE49-F238E27FC236}">
                <a16:creationId xmlns:a16="http://schemas.microsoft.com/office/drawing/2014/main" id="{9D7B9AA2-1442-40D1-9A69-438AD54D8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72157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수강과목 등록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1F3B812B-434A-41B0-8EE1-AA796AD1FD29}"/>
              </a:ext>
            </a:extLst>
          </p:cNvPr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endParaRPr lang="en-US" altLang="ko-KR" sz="5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사용자가 수강과목을 등록하는 화면이다</a:t>
            </a:r>
            <a:r>
              <a: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98BC559-FF4B-4B05-808B-486AE0238D0B}"/>
              </a:ext>
            </a:extLst>
          </p:cNvPr>
          <p:cNvGrpSpPr/>
          <p:nvPr/>
        </p:nvGrpSpPr>
        <p:grpSpPr>
          <a:xfrm>
            <a:off x="4614126" y="1732061"/>
            <a:ext cx="4183813" cy="2112151"/>
            <a:chOff x="4614126" y="1746882"/>
            <a:chExt cx="4183813" cy="158241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21978FD-BFE7-46A8-BEE4-3B104DD7101E}"/>
                </a:ext>
              </a:extLst>
            </p:cNvPr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altLang="ko-KR" sz="5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7FF02FD-0AF7-4C02-9D57-A698F158FF52}"/>
                </a:ext>
              </a:extLst>
            </p:cNvPr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사용자는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수강과목 화면에서의 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‘+’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버튼을 통해 </a:t>
              </a: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수강과목 등록 방법을 선택하는 창을 띄운다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lvl="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사용자는 과목명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담당 교수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요일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시간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수강 년도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학기를 입력한다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lvl="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사용자가 모든 정보를 형식에 맞게 입력한 후 </a:t>
              </a:r>
              <a:r>
                <a:rPr lang="en-US" altLang="ko-KR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등록</a:t>
              </a:r>
              <a:r>
                <a:rPr lang="en-US" altLang="ko-KR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버튼을 누르면</a:t>
              </a:r>
              <a:endParaRPr lang="en-US" altLang="ko-KR" sz="105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lvl="0" algn="just"/>
              <a:r>
                <a:rPr lang="en-US" altLang="ko-KR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lang="ko-KR" altLang="en-US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이 정보를 프로그램에 저장하고 수강과목 화면으로 돌아간다</a:t>
              </a:r>
              <a:r>
                <a:rPr lang="en-US" altLang="ko-KR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..</a:t>
              </a:r>
            </a:p>
            <a:p>
              <a:pPr marL="171450" lvl="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사용자가 과목명</a:t>
              </a:r>
              <a:r>
                <a:rPr lang="en-US" altLang="ko-KR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담당 교수</a:t>
              </a:r>
              <a:r>
                <a:rPr lang="en-US" altLang="ko-KR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요일은 문자 시간</a:t>
              </a:r>
              <a:r>
                <a:rPr lang="en-US" altLang="ko-KR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수강 년도</a:t>
              </a:r>
              <a:r>
                <a:rPr lang="en-US" altLang="ko-KR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학기는 </a:t>
              </a:r>
              <a:endParaRPr lang="en-US" altLang="ko-KR" sz="105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lvl="0" algn="just"/>
              <a:r>
                <a:rPr lang="en-US" altLang="ko-KR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lang="ko-KR" altLang="en-US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숫자가 아닌 다른 형식으로 입력하였거나 아무것도 입력하지 </a:t>
              </a:r>
              <a:endParaRPr lang="en-US" altLang="ko-KR" sz="105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lvl="0" algn="just"/>
              <a:r>
                <a:rPr lang="en-US" altLang="ko-KR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lang="ko-KR" altLang="en-US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않은 채로 등록 버튼을 눌렀을 경우 이를 알리는 알림창을 띄운다</a:t>
              </a:r>
              <a:r>
                <a:rPr lang="en-US" altLang="ko-KR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lvl="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사용자가 취소 버튼을 누를 경우 수강과목 화면으로 돌아간다</a:t>
              </a:r>
              <a:r>
                <a:rPr lang="en-US" altLang="ko-KR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lvl="0" algn="just"/>
              <a:r>
                <a:rPr lang="en-US" altLang="ko-KR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98BC559-FF4B-4B05-808B-486AE0238D0B}"/>
              </a:ext>
            </a:extLst>
          </p:cNvPr>
          <p:cNvGrpSpPr/>
          <p:nvPr/>
        </p:nvGrpSpPr>
        <p:grpSpPr>
          <a:xfrm>
            <a:off x="4614123" y="3937518"/>
            <a:ext cx="4183814" cy="2268549"/>
            <a:chOff x="4614125" y="1746883"/>
            <a:chExt cx="4183814" cy="150630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21978FD-BFE7-46A8-BEE4-3B104DD7101E}"/>
                </a:ext>
              </a:extLst>
            </p:cNvPr>
            <p:cNvSpPr/>
            <p:nvPr/>
          </p:nvSpPr>
          <p:spPr bwMode="auto">
            <a:xfrm>
              <a:off x="4614128" y="1746883"/>
              <a:ext cx="4183811" cy="27087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altLang="ko-KR" sz="5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7FF02FD-0AF7-4C02-9D57-A698F158FF52}"/>
                </a:ext>
              </a:extLst>
            </p:cNvPr>
            <p:cNvSpPr/>
            <p:nvPr/>
          </p:nvSpPr>
          <p:spPr bwMode="auto">
            <a:xfrm>
              <a:off x="4614125" y="2017753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버튼의 색깔은 하양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사용자의 확인은 버튼으로 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테두리 두께는 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3/2pt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7C788313-70A9-467B-9BEB-60594787E1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15" y="1217157"/>
            <a:ext cx="4316258" cy="242948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FDC52A2-F75C-4900-BAEF-FF3FBE36B7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15" y="3668436"/>
            <a:ext cx="4316258" cy="242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963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89F222FC-875F-421D-B158-21BFC20B45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15" y="1217157"/>
            <a:ext cx="4316258" cy="242948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2017733-DD3B-42EC-8841-9B88BDAD5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15" y="3668436"/>
            <a:ext cx="4316258" cy="2429485"/>
          </a:xfrm>
          <a:prstGeom prst="rect">
            <a:avLst/>
          </a:prstGeom>
        </p:spPr>
      </p:pic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DB36F1EA-3E99-4F7A-AD2A-2CD60B48A4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4" name="Group 240">
            <a:extLst>
              <a:ext uri="{FF2B5EF4-FFF2-40B4-BE49-F238E27FC236}">
                <a16:creationId xmlns:a16="http://schemas.microsoft.com/office/drawing/2014/main" id="{28226519-D830-47B2-94C3-989BFA7D3B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59754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수강과목 등록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타원 18"/>
          <p:cNvSpPr>
            <a:spLocks noChangeAspect="1"/>
          </p:cNvSpPr>
          <p:nvPr/>
        </p:nvSpPr>
        <p:spPr bwMode="auto">
          <a:xfrm>
            <a:off x="1521377" y="442954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/>
          <p:cNvSpPr>
            <a:spLocks noChangeAspect="1"/>
          </p:cNvSpPr>
          <p:nvPr/>
        </p:nvSpPr>
        <p:spPr bwMode="auto">
          <a:xfrm flipH="1">
            <a:off x="1521377" y="471740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>
            <a:spLocks noChangeAspect="1"/>
          </p:cNvSpPr>
          <p:nvPr/>
        </p:nvSpPr>
        <p:spPr bwMode="auto">
          <a:xfrm>
            <a:off x="1521377" y="413841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A85FB71-C9FD-4BDA-879C-7A14690AFFA1}"/>
              </a:ext>
            </a:extLst>
          </p:cNvPr>
          <p:cNvSpPr>
            <a:spLocks noChangeAspect="1"/>
          </p:cNvSpPr>
          <p:nvPr/>
        </p:nvSpPr>
        <p:spPr bwMode="auto">
          <a:xfrm>
            <a:off x="1525132" y="4975095"/>
            <a:ext cx="206125" cy="206125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1F2849A3-7553-4FDA-B5EA-E955D493E711}"/>
              </a:ext>
            </a:extLst>
          </p:cNvPr>
          <p:cNvSpPr>
            <a:spLocks noChangeAspect="1"/>
          </p:cNvSpPr>
          <p:nvPr/>
        </p:nvSpPr>
        <p:spPr bwMode="auto">
          <a:xfrm>
            <a:off x="1525132" y="520287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233E24BA-0397-4085-9A60-D993D491E67C}"/>
              </a:ext>
            </a:extLst>
          </p:cNvPr>
          <p:cNvSpPr>
            <a:spLocks noChangeAspect="1"/>
          </p:cNvSpPr>
          <p:nvPr/>
        </p:nvSpPr>
        <p:spPr bwMode="auto">
          <a:xfrm>
            <a:off x="1521377" y="545680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A564948-9089-43F8-BA8E-1D9E7134E0D9}"/>
              </a:ext>
            </a:extLst>
          </p:cNvPr>
          <p:cNvSpPr>
            <a:spLocks noChangeAspect="1"/>
          </p:cNvSpPr>
          <p:nvPr/>
        </p:nvSpPr>
        <p:spPr bwMode="auto">
          <a:xfrm>
            <a:off x="3285387" y="575872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0883286"/>
              </p:ext>
            </p:extLst>
          </p:nvPr>
        </p:nvGraphicFramePr>
        <p:xfrm>
          <a:off x="4623752" y="1222736"/>
          <a:ext cx="4050032" cy="28391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상명대 수강과목 등록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894878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 교수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요일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70955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328430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 년도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809576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학기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72181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9" name="타원 28"/>
          <p:cNvSpPr>
            <a:spLocks noChangeAspect="1"/>
          </p:cNvSpPr>
          <p:nvPr/>
        </p:nvSpPr>
        <p:spPr bwMode="auto">
          <a:xfrm>
            <a:off x="185460" y="330930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A564948-9089-43F8-BA8E-1D9E7134E0D9}"/>
              </a:ext>
            </a:extLst>
          </p:cNvPr>
          <p:cNvSpPr>
            <a:spLocks noChangeAspect="1"/>
          </p:cNvSpPr>
          <p:nvPr/>
        </p:nvSpPr>
        <p:spPr bwMode="auto">
          <a:xfrm>
            <a:off x="3830593" y="571426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3344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3" name="Group 240">
            <a:extLst>
              <a:ext uri="{FF2B5EF4-FFF2-40B4-BE49-F238E27FC236}">
                <a16:creationId xmlns:a16="http://schemas.microsoft.com/office/drawing/2014/main" id="{9D7B9AA2-1442-40D1-9A69-438AD54D8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23343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수강과목 편집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1F3B812B-434A-41B0-8EE1-AA796AD1FD29}"/>
              </a:ext>
            </a:extLst>
          </p:cNvPr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endParaRPr lang="en-US" altLang="ko-KR" sz="5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사용자의 수강 과목을 편집하여 저장하는 화면이다</a:t>
            </a:r>
            <a:r>
              <a: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10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98BC559-FF4B-4B05-808B-486AE0238D0B}"/>
              </a:ext>
            </a:extLst>
          </p:cNvPr>
          <p:cNvGrpSpPr/>
          <p:nvPr/>
        </p:nvGrpSpPr>
        <p:grpSpPr>
          <a:xfrm>
            <a:off x="4614126" y="1732060"/>
            <a:ext cx="4183813" cy="2224121"/>
            <a:chOff x="4614126" y="1746882"/>
            <a:chExt cx="4183813" cy="1582414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21978FD-BFE7-46A8-BEE4-3B104DD7101E}"/>
                </a:ext>
              </a:extLst>
            </p:cNvPr>
            <p:cNvSpPr/>
            <p:nvPr/>
          </p:nvSpPr>
          <p:spPr bwMode="auto">
            <a:xfrm>
              <a:off x="4614128" y="1746882"/>
              <a:ext cx="4183811" cy="27536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altLang="ko-KR" sz="5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7FF02FD-0AF7-4C02-9D57-A698F158FF52}"/>
                </a:ext>
              </a:extLst>
            </p:cNvPr>
            <p:cNvSpPr/>
            <p:nvPr/>
          </p:nvSpPr>
          <p:spPr bwMode="auto">
            <a:xfrm>
              <a:off x="4614126" y="2022248"/>
              <a:ext cx="4183811" cy="130704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사용자가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내 수강과목에 대한 편집 버튼을 누르면 해당 수강과목에</a:t>
              </a: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대한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편집 창을 띄운다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사용자는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등록된 수강과목의 모든 정보를 수정할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수 </a:t>
              </a:r>
              <a:r>
                <a:rPr lang="ko-KR" altLang="en-US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있다</a:t>
              </a:r>
              <a:r>
                <a:rPr lang="en-US" altLang="ko-KR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171450" lvl="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사용자가 과목명</a:t>
              </a:r>
              <a:r>
                <a:rPr lang="en-US" altLang="ko-KR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담당 교수</a:t>
              </a:r>
              <a:r>
                <a:rPr lang="en-US" altLang="ko-KR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요일은 문자 시간</a:t>
              </a:r>
              <a:r>
                <a:rPr lang="en-US" altLang="ko-KR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수강 년도</a:t>
              </a:r>
              <a:r>
                <a:rPr lang="en-US" altLang="ko-KR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학기는 </a:t>
              </a:r>
              <a:endParaRPr lang="en-US" altLang="ko-KR" sz="105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lvl="0" algn="just"/>
              <a:r>
                <a:rPr lang="en-US" altLang="ko-KR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lang="ko-KR" altLang="en-US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숫자가 아닌 다른 형식으로 입력하였거나 아무것도 입력하지 </a:t>
              </a:r>
              <a:endParaRPr lang="en-US" altLang="ko-KR" sz="105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lvl="0" algn="just"/>
              <a:r>
                <a:rPr lang="en-US" altLang="ko-KR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lang="ko-KR" altLang="en-US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않은 채로 편집 버튼을 눌렀을 경우 이를 알리는 알림창을 띄운다</a:t>
              </a:r>
              <a:r>
                <a:rPr lang="en-US" altLang="ko-KR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lvl="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사용자가 모든 정보를 형식에 맞게 입력한 후 </a:t>
              </a:r>
              <a:r>
                <a:rPr lang="en-US" altLang="ko-KR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편집</a:t>
              </a:r>
              <a:r>
                <a:rPr lang="en-US" altLang="ko-KR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버튼을 누를 </a:t>
              </a:r>
              <a:endParaRPr lang="en-US" altLang="ko-KR" sz="105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lvl="0" algn="just"/>
              <a:r>
                <a:rPr lang="en-US" altLang="ko-KR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경우 사용자의 입력 정보를 </a:t>
              </a:r>
              <a:r>
                <a:rPr lang="en-US" altLang="ko-KR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프로그램에 저장한 후 수강과목</a:t>
              </a:r>
              <a:r>
                <a:rPr lang="en-US" altLang="ko-KR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</a:p>
            <a:p>
              <a:pPr lvl="0" algn="just"/>
              <a:r>
                <a:rPr lang="en-US" altLang="ko-KR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화면으로 돌아간다</a:t>
              </a:r>
              <a:r>
                <a:rPr lang="en-US" altLang="ko-KR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lvl="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사용자가 취소 버튼을 누를 경우 수강과목 화면으로 돌아간다</a:t>
              </a:r>
              <a:r>
                <a:rPr lang="en-US" altLang="ko-KR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lvl="0" algn="just"/>
              <a:r>
                <a:rPr lang="en-US" altLang="ko-KR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</a:p>
            <a:p>
              <a:pPr algn="just"/>
              <a:r>
                <a:rPr lang="en-US" altLang="ko-KR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98BC559-FF4B-4B05-808B-486AE0238D0B}"/>
              </a:ext>
            </a:extLst>
          </p:cNvPr>
          <p:cNvGrpSpPr/>
          <p:nvPr/>
        </p:nvGrpSpPr>
        <p:grpSpPr>
          <a:xfrm>
            <a:off x="4614123" y="4004988"/>
            <a:ext cx="4183814" cy="2309683"/>
            <a:chOff x="4614125" y="1712725"/>
            <a:chExt cx="4183814" cy="1616466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21978FD-BFE7-46A8-BEE4-3B104DD7101E}"/>
                </a:ext>
              </a:extLst>
            </p:cNvPr>
            <p:cNvSpPr/>
            <p:nvPr/>
          </p:nvSpPr>
          <p:spPr bwMode="auto">
            <a:xfrm>
              <a:off x="4614128" y="1712725"/>
              <a:ext cx="4183811" cy="27087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altLang="ko-KR" sz="5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B7FF02FD-0AF7-4C02-9D57-A698F158FF52}"/>
                </a:ext>
              </a:extLst>
            </p:cNvPr>
            <p:cNvSpPr/>
            <p:nvPr/>
          </p:nvSpPr>
          <p:spPr bwMode="auto">
            <a:xfrm>
              <a:off x="4614125" y="1983595"/>
              <a:ext cx="4183811" cy="134559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버튼의 색깔은 하양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사용자의 확인은 버튼으로 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테두리 두께는 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3/2pt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972E7E33-084E-4CE4-B077-BBF2BEA27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15" y="1174439"/>
            <a:ext cx="4316258" cy="242948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5F860DE-289D-4A08-8F46-82C966AC32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15" y="3653322"/>
            <a:ext cx="4316258" cy="249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752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061C2D7D-A80C-4847-A80E-4F79C13FE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15" y="1174439"/>
            <a:ext cx="4316258" cy="242948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649F296-0B7F-4BB2-A1ED-AC37E2D006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15" y="3653322"/>
            <a:ext cx="4316258" cy="2498789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3" name="Group 240">
            <a:extLst>
              <a:ext uri="{FF2B5EF4-FFF2-40B4-BE49-F238E27FC236}">
                <a16:creationId xmlns:a16="http://schemas.microsoft.com/office/drawing/2014/main" id="{9D7B9AA2-1442-40D1-9A69-438AD54D8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48882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수강과목 편집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9401198"/>
              </p:ext>
            </p:extLst>
          </p:nvPr>
        </p:nvGraphicFramePr>
        <p:xfrm>
          <a:off x="4623752" y="1222736"/>
          <a:ext cx="4050032" cy="28391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 과목 편집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편집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880388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담당교수 편집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요일시간 편집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시간 편집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 년도 편집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학기 편집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편집확인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8755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217251"/>
                  </a:ext>
                </a:extLst>
              </a:tr>
            </a:tbl>
          </a:graphicData>
        </a:graphic>
      </p:graphicFrame>
      <p:sp>
        <p:nvSpPr>
          <p:cNvPr id="26" name="타원 25">
            <a:extLst>
              <a:ext uri="{FF2B5EF4-FFF2-40B4-BE49-F238E27FC236}">
                <a16:creationId xmlns:a16="http://schemas.microsoft.com/office/drawing/2014/main" id="{71C36A5F-67E1-4AB5-970E-1158C78D1389}"/>
              </a:ext>
            </a:extLst>
          </p:cNvPr>
          <p:cNvSpPr>
            <a:spLocks noChangeAspect="1"/>
          </p:cNvSpPr>
          <p:nvPr/>
        </p:nvSpPr>
        <p:spPr bwMode="auto">
          <a:xfrm>
            <a:off x="226268" y="1939747"/>
            <a:ext cx="243948" cy="235093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A34C43C-B39C-4B62-9C23-8B234AE3EED9}"/>
              </a:ext>
            </a:extLst>
          </p:cNvPr>
          <p:cNvSpPr>
            <a:spLocks noChangeAspect="1"/>
          </p:cNvSpPr>
          <p:nvPr/>
        </p:nvSpPr>
        <p:spPr bwMode="auto">
          <a:xfrm>
            <a:off x="1589401" y="4158835"/>
            <a:ext cx="243948" cy="235093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A39EE13-4AD0-4CED-92E5-F474B4065BC9}"/>
              </a:ext>
            </a:extLst>
          </p:cNvPr>
          <p:cNvSpPr>
            <a:spLocks noChangeAspect="1"/>
          </p:cNvSpPr>
          <p:nvPr/>
        </p:nvSpPr>
        <p:spPr bwMode="auto">
          <a:xfrm>
            <a:off x="1589401" y="4479747"/>
            <a:ext cx="243948" cy="235093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285C5919-A82B-45DF-B14A-E84231F4265B}"/>
              </a:ext>
            </a:extLst>
          </p:cNvPr>
          <p:cNvSpPr>
            <a:spLocks noChangeAspect="1"/>
          </p:cNvSpPr>
          <p:nvPr/>
        </p:nvSpPr>
        <p:spPr bwMode="auto">
          <a:xfrm>
            <a:off x="1589401" y="4714840"/>
            <a:ext cx="243948" cy="235093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46969D1-6939-4591-96D8-186696EB6CE8}"/>
              </a:ext>
            </a:extLst>
          </p:cNvPr>
          <p:cNvSpPr>
            <a:spLocks noChangeAspect="1"/>
          </p:cNvSpPr>
          <p:nvPr/>
        </p:nvSpPr>
        <p:spPr bwMode="auto">
          <a:xfrm>
            <a:off x="1589401" y="4963182"/>
            <a:ext cx="243948" cy="235093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214BDFA-13B1-449E-A266-B876EC1FC92F}"/>
              </a:ext>
            </a:extLst>
          </p:cNvPr>
          <p:cNvSpPr>
            <a:spLocks noChangeAspect="1"/>
          </p:cNvSpPr>
          <p:nvPr/>
        </p:nvSpPr>
        <p:spPr bwMode="auto">
          <a:xfrm>
            <a:off x="1589401" y="5220871"/>
            <a:ext cx="243948" cy="235093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D0B1118-FEDA-469C-8E2A-4DBE1DE509DF}"/>
              </a:ext>
            </a:extLst>
          </p:cNvPr>
          <p:cNvSpPr>
            <a:spLocks noChangeAspect="1"/>
          </p:cNvSpPr>
          <p:nvPr/>
        </p:nvSpPr>
        <p:spPr bwMode="auto">
          <a:xfrm>
            <a:off x="1589401" y="5478560"/>
            <a:ext cx="243948" cy="235093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4BB13D71-350C-4E9E-99DA-CFDE9ADD5194}"/>
              </a:ext>
            </a:extLst>
          </p:cNvPr>
          <p:cNvSpPr>
            <a:spLocks noChangeAspect="1"/>
          </p:cNvSpPr>
          <p:nvPr/>
        </p:nvSpPr>
        <p:spPr bwMode="auto">
          <a:xfrm>
            <a:off x="3308134" y="5748506"/>
            <a:ext cx="243948" cy="235093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6ABF1807-B3B3-4E94-8181-56CBAEBA4B1A}"/>
              </a:ext>
            </a:extLst>
          </p:cNvPr>
          <p:cNvSpPr>
            <a:spLocks noChangeAspect="1"/>
          </p:cNvSpPr>
          <p:nvPr/>
        </p:nvSpPr>
        <p:spPr bwMode="auto">
          <a:xfrm>
            <a:off x="3816229" y="5705813"/>
            <a:ext cx="243948" cy="235093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1879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3" name="Group 240">
            <a:extLst>
              <a:ext uri="{FF2B5EF4-FFF2-40B4-BE49-F238E27FC236}">
                <a16:creationId xmlns:a16="http://schemas.microsoft.com/office/drawing/2014/main" id="{9D7B9AA2-1442-40D1-9A69-438AD54D8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27303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수강과목 삭제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1F3B812B-434A-41B0-8EE1-AA796AD1FD29}"/>
              </a:ext>
            </a:extLst>
          </p:cNvPr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ko-KR" sz="5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just"/>
            <a:r>
              <a:rPr lang="ko-KR" altLang="en-US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사용자의 수강 과목을 삭제하는 화면이다</a:t>
            </a:r>
            <a:r>
              <a: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98BC559-FF4B-4B05-808B-486AE0238D0B}"/>
              </a:ext>
            </a:extLst>
          </p:cNvPr>
          <p:cNvGrpSpPr/>
          <p:nvPr/>
        </p:nvGrpSpPr>
        <p:grpSpPr>
          <a:xfrm>
            <a:off x="4614126" y="1732061"/>
            <a:ext cx="4183813" cy="1904193"/>
            <a:chOff x="4614126" y="1746882"/>
            <a:chExt cx="4183813" cy="1582412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21978FD-BFE7-46A8-BEE4-3B104DD7101E}"/>
                </a:ext>
              </a:extLst>
            </p:cNvPr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altLang="ko-KR" sz="5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7FF02FD-0AF7-4C02-9D57-A698F158FF52}"/>
                </a:ext>
              </a:extLst>
            </p:cNvPr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사용자가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삭제하려는 수강과목에 대해 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삭제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버튼을 </a:t>
              </a:r>
              <a:r>
                <a:rPr lang="ko-KR" altLang="en-US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누르면</a:t>
              </a:r>
              <a:r>
                <a:rPr lang="en-US" altLang="ko-KR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한번</a:t>
              </a:r>
              <a:endParaRPr lang="en-US" altLang="ko-KR" sz="105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확인을 요구하는 창을 띄운다</a:t>
              </a:r>
              <a:r>
                <a:rPr lang="en-US" altLang="ko-KR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사용자가 </a:t>
              </a:r>
              <a:r>
                <a:rPr lang="en-US" altLang="ko-KR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네</a:t>
              </a:r>
              <a:r>
                <a:rPr lang="en-US" altLang="ko-KR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버튼을 누르면 프로그램에서 이를 삭제하고 </a:t>
              </a:r>
              <a:endParaRPr lang="en-US" altLang="ko-KR" sz="105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수강과목 화면으로 돌아간다</a:t>
              </a: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사용자가 </a:t>
              </a:r>
              <a:r>
                <a:rPr lang="en-US" altLang="ko-KR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아니오</a:t>
              </a:r>
              <a:r>
                <a:rPr lang="en-US" altLang="ko-KR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버튼을 </a:t>
              </a:r>
              <a:r>
                <a:rPr lang="ko-KR" altLang="en-US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누르면 수강과목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화면으로 돌아간다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>
                  <a:latin typeface="맑은 고딕" pitchFamily="50" charset="-127"/>
                  <a:ea typeface="맑은 고딕" pitchFamily="50" charset="-127"/>
                </a:rPr>
                <a:t>사용자가 </a:t>
              </a:r>
              <a:r>
                <a:rPr lang="en-US" altLang="ko-KR" sz="105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>
                  <a:latin typeface="맑은 고딕" pitchFamily="50" charset="-127"/>
                  <a:ea typeface="맑은 고딕" pitchFamily="50" charset="-127"/>
                </a:rPr>
                <a:t>로그아웃</a:t>
              </a:r>
              <a:r>
                <a:rPr lang="en-US" altLang="ko-KR" sz="105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>
                  <a:latin typeface="맑은 고딕" pitchFamily="50" charset="-127"/>
                  <a:ea typeface="맑은 고딕" pitchFamily="50" charset="-127"/>
                </a:rPr>
                <a:t> 버튼을 누르면 프로그램을 종료한다</a:t>
              </a:r>
              <a:r>
                <a:rPr lang="en-US" altLang="ko-KR" sz="105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>
                  <a:latin typeface="맑은 고딕" pitchFamily="50" charset="-127"/>
                  <a:ea typeface="맑은 고딕" pitchFamily="50" charset="-127"/>
                </a:rPr>
                <a:t>사용자가 </a:t>
              </a:r>
              <a:r>
                <a:rPr lang="en-US" altLang="ko-KR" sz="105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>
                  <a:latin typeface="맑은 고딕" pitchFamily="50" charset="-127"/>
                  <a:ea typeface="맑은 고딕" pitchFamily="50" charset="-127"/>
                </a:rPr>
                <a:t>메인화면으로</a:t>
              </a:r>
              <a:r>
                <a:rPr lang="en-US" altLang="ko-KR" sz="105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>
                  <a:latin typeface="맑은 고딕" pitchFamily="50" charset="-127"/>
                  <a:ea typeface="맑은 고딕" pitchFamily="50" charset="-127"/>
                </a:rPr>
                <a:t> 버튼을 누르면 사용자의 </a:t>
              </a:r>
              <a:r>
                <a:rPr lang="en-US" altLang="ko-KR" sz="1050">
                  <a:latin typeface="맑은 고딕" pitchFamily="50" charset="-127"/>
                  <a:ea typeface="맑은 고딕" pitchFamily="50" charset="-127"/>
                </a:rPr>
                <a:t>Todolsit</a:t>
              </a:r>
              <a:r>
                <a:rPr lang="ko-KR" altLang="en-US" sz="105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lang="ko-KR" altLang="en-US" sz="1050">
                  <a:latin typeface="맑은 고딕" pitchFamily="50" charset="-127"/>
                  <a:ea typeface="맑은 고딕" pitchFamily="50" charset="-127"/>
                </a:rPr>
                <a:t>화면으로 이동한다</a:t>
              </a: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F98BC559-FF4B-4B05-808B-486AE0238D0B}"/>
              </a:ext>
            </a:extLst>
          </p:cNvPr>
          <p:cNvGrpSpPr/>
          <p:nvPr/>
        </p:nvGrpSpPr>
        <p:grpSpPr>
          <a:xfrm>
            <a:off x="4614123" y="3776582"/>
            <a:ext cx="4183814" cy="2429485"/>
            <a:chOff x="4614125" y="1746883"/>
            <a:chExt cx="4183814" cy="1506300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21978FD-BFE7-46A8-BEE4-3B104DD7101E}"/>
                </a:ext>
              </a:extLst>
            </p:cNvPr>
            <p:cNvSpPr/>
            <p:nvPr/>
          </p:nvSpPr>
          <p:spPr bwMode="auto">
            <a:xfrm>
              <a:off x="4614128" y="1746883"/>
              <a:ext cx="4183811" cy="27087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altLang="ko-KR" sz="5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7FF02FD-0AF7-4C02-9D57-A698F158FF52}"/>
                </a:ext>
              </a:extLst>
            </p:cNvPr>
            <p:cNvSpPr/>
            <p:nvPr/>
          </p:nvSpPr>
          <p:spPr bwMode="auto">
            <a:xfrm>
              <a:off x="4614125" y="2017753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버튼의 색깔은 하양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사용자의 확인은 버튼으로 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테두리 두께는 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3/2pt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EF7B8AAC-BB46-4AC5-860C-97412154A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65" y="1208655"/>
            <a:ext cx="4312906" cy="242759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0BBE0A0-DB6A-4012-B00F-8C202B5B14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65" y="3751379"/>
            <a:ext cx="4308135" cy="227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041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287944"/>
            <a:ext cx="6900863" cy="457200"/>
          </a:xfrm>
        </p:spPr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4556558"/>
              </p:ext>
            </p:extLst>
          </p:nvPr>
        </p:nvGraphicFramePr>
        <p:xfrm>
          <a:off x="278484" y="745144"/>
          <a:ext cx="8582024" cy="52617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04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04.30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SC009, SC010 </a:t>
                      </a: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김용선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05.01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System process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김용선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05.01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SC010, SC011, SC012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양유림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05.02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1.3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Confirm UI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양유림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0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05.02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1.4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System map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SC004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문지해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05.02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1.5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SC010, SC011, SC012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양유림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05.03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1.6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SC001,SC002,SC003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박소희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05.04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1.7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SC005, SC006,</a:t>
                      </a: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SC007 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김영완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05.04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1.8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 수정 및 최종 확인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문지해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0270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05.04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1.9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 수정 및 최종 확인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양유림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766830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05.21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중간에 추가된 요구사항 추가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추가한 요구사항에 따른 일부 내용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박소희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05.30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2.1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수정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김영완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05.31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2.2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Do List 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부분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수정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김영완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05.31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2.3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로그아웃 부분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김영완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07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06.01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2.4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최종본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문지해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201172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F8FF9733-59C1-4FEF-BB7E-8C197EA35F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65" y="1222736"/>
            <a:ext cx="4312906" cy="242759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D650E0C-1B03-4E53-9E77-19BB2106EF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65" y="3751379"/>
            <a:ext cx="4308135" cy="2278005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3" name="Group 240">
            <a:extLst>
              <a:ext uri="{FF2B5EF4-FFF2-40B4-BE49-F238E27FC236}">
                <a16:creationId xmlns:a16="http://schemas.microsoft.com/office/drawing/2014/main" id="{9D7B9AA2-1442-40D1-9A69-438AD54D8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32420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수강과목 삭제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5296892"/>
              </p:ext>
            </p:extLst>
          </p:nvPr>
        </p:nvGraphicFramePr>
        <p:xfrm>
          <a:off x="4623752" y="1222736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삭제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삭제취소 버튼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1" name="타원 40">
            <a:extLst>
              <a:ext uri="{FF2B5EF4-FFF2-40B4-BE49-F238E27FC236}">
                <a16:creationId xmlns:a16="http://schemas.microsoft.com/office/drawing/2014/main" id="{7803E8B9-27C3-4E97-BD57-7C323A3ABA9D}"/>
              </a:ext>
            </a:extLst>
          </p:cNvPr>
          <p:cNvSpPr>
            <a:spLocks noChangeAspect="1"/>
          </p:cNvSpPr>
          <p:nvPr/>
        </p:nvSpPr>
        <p:spPr bwMode="auto">
          <a:xfrm>
            <a:off x="676599" y="200762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305EB60F-2421-4AA8-8B40-4A914123CED3}"/>
              </a:ext>
            </a:extLst>
          </p:cNvPr>
          <p:cNvSpPr>
            <a:spLocks noChangeAspect="1"/>
          </p:cNvSpPr>
          <p:nvPr/>
        </p:nvSpPr>
        <p:spPr bwMode="auto">
          <a:xfrm>
            <a:off x="1396270" y="494013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D7DDD84F-02EE-45F7-B5EC-840DC503EB78}"/>
              </a:ext>
            </a:extLst>
          </p:cNvPr>
          <p:cNvSpPr>
            <a:spLocks noChangeAspect="1"/>
          </p:cNvSpPr>
          <p:nvPr/>
        </p:nvSpPr>
        <p:spPr bwMode="auto">
          <a:xfrm>
            <a:off x="2312992" y="489038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57380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 do list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항목을 등록하는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1"/>
            <a:ext cx="4183813" cy="1891877"/>
            <a:chOff x="4614126" y="1746882"/>
            <a:chExt cx="4183813" cy="1662928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2637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10610"/>
              <a:ext cx="4183811" cy="1399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수강과목 화면에서 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To-do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등록 버튼을 이용하여 등록을 시작한다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lvl="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사용자가 모든 정보를 형식에 맞게 입력한 후 </a:t>
              </a:r>
              <a:r>
                <a:rPr lang="en-US" altLang="ko-KR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등록</a:t>
              </a:r>
              <a:r>
                <a:rPr lang="en-US" altLang="ko-KR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버튼을 누를 </a:t>
              </a:r>
              <a:endParaRPr lang="en-US" altLang="ko-KR" sz="105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lvl="0" algn="just"/>
              <a:r>
                <a:rPr lang="en-US" altLang="ko-KR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경우 사용자의 입력 정보를 </a:t>
              </a:r>
              <a:r>
                <a:rPr lang="en-US" altLang="ko-KR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프로그램에 저장한 후 </a:t>
              </a:r>
              <a:r>
                <a:rPr lang="en-US" altLang="ko-KR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Todolist </a:t>
              </a:r>
            </a:p>
            <a:p>
              <a:pPr lvl="0" algn="just"/>
              <a:r>
                <a:rPr kumimoji="0" lang="en-US" altLang="ko-KR" sz="105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en-US" altLang="ko-KR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화면으로 이동한다</a:t>
              </a:r>
              <a:r>
                <a:rPr lang="en-US" altLang="ko-KR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lvl="0" indent="-171450" algn="just">
                <a:buFont typeface="Arial" panose="020B0604020202020204" pitchFamily="34" charset="0"/>
                <a:buChar char="•"/>
              </a:pPr>
              <a:r>
                <a:rPr kumimoji="0" lang="ko-KR" altLang="en-US" sz="105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사용자가</a:t>
              </a:r>
              <a:r>
                <a:rPr kumimoji="0" lang="en-US" altLang="ko-KR" sz="105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‘</a:t>
              </a:r>
              <a:r>
                <a:rPr kumimoji="0" lang="ko-KR" altLang="en-US" sz="105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</a:t>
              </a:r>
              <a:r>
                <a:rPr kumimoji="0" lang="en-US" altLang="ko-KR" sz="105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kumimoji="0" lang="ko-KR" altLang="en-US" sz="105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버튼을 누를경우 </a:t>
              </a:r>
              <a:r>
                <a:rPr kumimoji="0" lang="en-US" altLang="ko-KR" sz="105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Todolist</a:t>
              </a:r>
              <a:r>
                <a:rPr kumimoji="0" lang="ko-KR" altLang="en-US" sz="105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화면으로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이동한다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lvl="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사용자가 항목 이름</a:t>
              </a:r>
              <a:r>
                <a:rPr lang="en-US" altLang="ko-KR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마감 기한</a:t>
              </a:r>
              <a:r>
                <a:rPr lang="en-US" altLang="ko-KR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실제 마감일은 문자 완료 여부</a:t>
              </a:r>
              <a:r>
                <a:rPr lang="en-US" altLang="ko-KR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</a:t>
              </a:r>
            </a:p>
            <a:p>
              <a:pPr lvl="0" algn="just"/>
              <a:r>
                <a:rPr lang="en-US" altLang="ko-KR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중요 여부는 </a:t>
              </a:r>
              <a:r>
                <a:rPr lang="en-US" altLang="ko-KR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true/false</a:t>
              </a:r>
              <a:r>
                <a:rPr lang="ko-KR" altLang="en-US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가 아닌 다른 형식으로 입력하였거나 </a:t>
              </a:r>
              <a:endParaRPr lang="en-US" altLang="ko-KR" sz="105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lvl="0" algn="just"/>
              <a:r>
                <a:rPr lang="en-US" altLang="ko-KR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아무것도 입력하지 않은 채로 등록 버튼을 눌렀을 경우</a:t>
              </a:r>
              <a:endParaRPr lang="en-US" altLang="ko-KR" sz="105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lvl="0" algn="just"/>
              <a:r>
                <a:rPr lang="en-US" altLang="ko-KR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이를 알리는 알림창을 띄운다</a:t>
              </a:r>
              <a:r>
                <a:rPr lang="en-US" altLang="ko-KR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3659209"/>
            <a:ext cx="4198574" cy="2603567"/>
            <a:chOff x="4599364" y="3659209"/>
            <a:chExt cx="4198574" cy="2603567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599364" y="3659209"/>
              <a:ext cx="4198574" cy="41188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03890" y="4044754"/>
              <a:ext cx="4188614" cy="221802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색깔과 입력창은 하양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 두께는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3/2pt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95707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3" name="그림 22">
            <a:extLst>
              <a:ext uri="{FF2B5EF4-FFF2-40B4-BE49-F238E27FC236}">
                <a16:creationId xmlns:a16="http://schemas.microsoft.com/office/drawing/2014/main" id="{5B397EA8-E0E4-4C58-AD7A-AB4DB7055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74" y="3659210"/>
            <a:ext cx="4404989" cy="260356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69BC92E-36BA-4E8F-8FE1-C67B8175AF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65" y="1222737"/>
            <a:ext cx="4266008" cy="240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9999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6C222ACD-DB42-4F7E-9A35-B094A07957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56" y="1172443"/>
            <a:ext cx="4322244" cy="2401202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6097327"/>
              </p:ext>
            </p:extLst>
          </p:nvPr>
        </p:nvGraphicFramePr>
        <p:xfrm>
          <a:off x="4623752" y="1222736"/>
          <a:ext cx="4050032" cy="25876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To-do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895369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이름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 기한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 마감일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여부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8815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 여부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618608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최종 등록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82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705802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72910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77B86B58-91FE-409A-8AD8-68FB14D8E557}"/>
              </a:ext>
            </a:extLst>
          </p:cNvPr>
          <p:cNvGrpSpPr/>
          <p:nvPr/>
        </p:nvGrpSpPr>
        <p:grpSpPr>
          <a:xfrm>
            <a:off x="176635" y="3578000"/>
            <a:ext cx="4447117" cy="2556348"/>
            <a:chOff x="129595" y="1203305"/>
            <a:chExt cx="4447117" cy="2628466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AAEBDAA8-CDDF-4B66-9DA8-8AB261A875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595" y="1203305"/>
              <a:ext cx="4447117" cy="2628466"/>
            </a:xfrm>
            <a:prstGeom prst="rect">
              <a:avLst/>
            </a:prstGeom>
          </p:spPr>
        </p:pic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A2E5E33D-65A5-497F-AC84-21B09A5C3D1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202093" y="1507248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2	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F31A81C5-445E-488F-9495-95E5C09C27B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202093" y="1879593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566C7FCD-A005-45D6-897A-E181835E528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194397" y="2294715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325B1604-2444-49AC-BAD1-C79F6A2033A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202864" y="2717681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932B567-BCAB-4969-8A0D-6ED7FA1086D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194397" y="3035707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45266E9E-8BE1-415C-A752-6726AD7FDE5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879973" y="3349060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7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8FF3B20A-C604-4DE6-BDDC-31830F5FE6C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09406" y="3349060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8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8" name="타원 17">
            <a:extLst>
              <a:ext uri="{FF2B5EF4-FFF2-40B4-BE49-F238E27FC236}">
                <a16:creationId xmlns:a16="http://schemas.microsoft.com/office/drawing/2014/main" id="{7715806C-A459-44B9-808A-22EFB6A6B966}"/>
              </a:ext>
            </a:extLst>
          </p:cNvPr>
          <p:cNvSpPr>
            <a:spLocks noChangeAspect="1"/>
          </p:cNvSpPr>
          <p:nvPr/>
        </p:nvSpPr>
        <p:spPr bwMode="auto">
          <a:xfrm>
            <a:off x="1039253" y="195830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59022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To-do list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항목을 편집하는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094" y="1732061"/>
            <a:ext cx="4183845" cy="2147399"/>
            <a:chOff x="4614094" y="1746882"/>
            <a:chExt cx="4183845" cy="1929394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094" y="2093864"/>
              <a:ext cx="4183811" cy="158241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>
                  <a:latin typeface="맑은 고딕" pitchFamily="50" charset="-127"/>
                  <a:ea typeface="맑은 고딕" pitchFamily="50" charset="-127"/>
                </a:rPr>
                <a:t>  To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항목과 관련된 내용들을 입력한 후 편집 버튼을 누르면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>
                  <a:latin typeface="맑은 고딕" pitchFamily="50" charset="-127"/>
                  <a:ea typeface="맑은 고딕" pitchFamily="50" charset="-127"/>
                </a:rPr>
                <a:t>   To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do list </a:t>
              </a:r>
              <a:r>
                <a:rPr lang="ko-KR" altLang="en-US" sz="1050">
                  <a:latin typeface="맑은 고딕" pitchFamily="50" charset="-127"/>
                  <a:ea typeface="맑은 고딕" pitchFamily="50" charset="-127"/>
                </a:rPr>
                <a:t>가 편집 화면으로 이동한다</a:t>
              </a:r>
              <a:r>
                <a:rPr lang="en-US" altLang="ko-KR" sz="105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lvl="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사용자가 항목 이름</a:t>
              </a:r>
              <a:r>
                <a:rPr lang="en-US" altLang="ko-KR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마감 기한</a:t>
              </a:r>
              <a:r>
                <a:rPr lang="en-US" altLang="ko-KR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실제 마감일은 문자 완료 여부</a:t>
              </a:r>
              <a:r>
                <a:rPr lang="en-US" altLang="ko-KR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</a:t>
              </a:r>
            </a:p>
            <a:p>
              <a:pPr lvl="0" algn="just"/>
              <a:r>
                <a:rPr lang="en-US" altLang="ko-KR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중요 여부는 </a:t>
              </a:r>
              <a:r>
                <a:rPr lang="en-US" altLang="ko-KR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true/false</a:t>
              </a:r>
              <a:r>
                <a:rPr lang="ko-KR" altLang="en-US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가 아닌 다른 형식으로 입력하였거나 </a:t>
              </a:r>
              <a:endParaRPr lang="en-US" altLang="ko-KR" sz="105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lvl="0" algn="just"/>
              <a:r>
                <a:rPr lang="en-US" altLang="ko-KR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아무것도 입력하지 않은 채로 </a:t>
              </a:r>
              <a:r>
                <a:rPr lang="en-US" altLang="ko-KR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편집</a:t>
              </a:r>
              <a:r>
                <a:rPr lang="en-US" altLang="ko-KR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버튼을 눌렀을 경우</a:t>
              </a:r>
              <a:endParaRPr lang="en-US" altLang="ko-KR" sz="105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lvl="0" algn="just"/>
              <a:r>
                <a:rPr lang="en-US" altLang="ko-KR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이를 알리는 알림창을 띄운다</a:t>
              </a:r>
              <a:r>
                <a:rPr lang="en-US" altLang="ko-KR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lvl="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사용자가 모든 정보를 형식에 맞게 입력한 후 </a:t>
              </a:r>
              <a:r>
                <a:rPr lang="en-US" altLang="ko-KR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편집</a:t>
              </a:r>
              <a:r>
                <a:rPr lang="en-US" altLang="ko-KR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버튼을 누를 </a:t>
              </a:r>
              <a:endParaRPr lang="en-US" altLang="ko-KR" sz="105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lvl="0" algn="just"/>
              <a:r>
                <a:rPr lang="en-US" altLang="ko-KR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경우 사용자의 입력 정보를 </a:t>
              </a:r>
              <a:r>
                <a:rPr lang="en-US" altLang="ko-KR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프로그램에 저장한 후 </a:t>
              </a:r>
              <a:r>
                <a:rPr lang="en-US" altLang="ko-KR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Todolist </a:t>
              </a:r>
            </a:p>
            <a:p>
              <a:pPr lvl="0" algn="just"/>
              <a:r>
                <a:rPr lang="en-US" altLang="ko-KR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화면으로 돌아간다</a:t>
              </a:r>
              <a:r>
                <a:rPr lang="en-US" altLang="ko-KR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lvl="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사용자가 </a:t>
              </a:r>
              <a:r>
                <a:rPr lang="en-US" altLang="ko-KR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취소</a:t>
              </a:r>
              <a:r>
                <a:rPr lang="en-US" altLang="ko-KR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버튼을 누를 경우 수강과목 화면으로 돌아간다</a:t>
              </a:r>
              <a:r>
                <a:rPr lang="en-US" altLang="ko-KR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lvl="0" algn="just"/>
              <a:r>
                <a:rPr lang="en-US" altLang="ko-KR" sz="105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</a:p>
            <a:p>
              <a:pPr lvl="0" algn="just"/>
              <a:endParaRPr lang="en-US" altLang="ko-KR" sz="105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4040153"/>
            <a:ext cx="4183813" cy="2222622"/>
            <a:chOff x="4614124" y="3394991"/>
            <a:chExt cx="4183813" cy="2867785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1"/>
              <a:ext cx="4183811" cy="39483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89829"/>
              <a:ext cx="4183811" cy="247294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색깔과 입력창은 하양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49499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편집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3" name="그림 22">
            <a:extLst>
              <a:ext uri="{FF2B5EF4-FFF2-40B4-BE49-F238E27FC236}">
                <a16:creationId xmlns:a16="http://schemas.microsoft.com/office/drawing/2014/main" id="{723B9E9D-32AD-4397-B2D0-3C0ABDFCB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80" y="3734887"/>
            <a:ext cx="4386419" cy="252788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D4CBECA-F10E-4B37-A542-359DA69FD0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81" y="1211259"/>
            <a:ext cx="4386419" cy="244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6516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C1DB662B-13F4-435D-B731-33AED9FA8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80" y="3734887"/>
            <a:ext cx="4386419" cy="252788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502F331-47D1-4C8F-ABA2-73B2B1DF8D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81" y="1211259"/>
            <a:ext cx="4386419" cy="2446341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8620031"/>
              </p:ext>
            </p:extLst>
          </p:nvPr>
        </p:nvGraphicFramePr>
        <p:xfrm>
          <a:off x="4623752" y="1222736"/>
          <a:ext cx="4050032" cy="25876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편집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579320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이름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 기한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 마감일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여부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06342"/>
                  </a:ext>
                </a:extLst>
              </a:tr>
              <a:tr h="1946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 여부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386671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최종 편집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535152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897605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57452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편집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" name="타원 30">
            <a:extLst>
              <a:ext uri="{FF2B5EF4-FFF2-40B4-BE49-F238E27FC236}">
                <a16:creationId xmlns:a16="http://schemas.microsoft.com/office/drawing/2014/main" id="{B0B74BFE-695B-4DA5-86E2-853BB1ADF0F3}"/>
              </a:ext>
            </a:extLst>
          </p:cNvPr>
          <p:cNvSpPr>
            <a:spLocks noChangeAspect="1"/>
          </p:cNvSpPr>
          <p:nvPr/>
        </p:nvSpPr>
        <p:spPr bwMode="auto">
          <a:xfrm>
            <a:off x="212702" y="205910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86031548-6B69-4A2D-BE2E-B17D9EEDD9BE}"/>
              </a:ext>
            </a:extLst>
          </p:cNvPr>
          <p:cNvSpPr>
            <a:spLocks noChangeAspect="1"/>
          </p:cNvSpPr>
          <p:nvPr/>
        </p:nvSpPr>
        <p:spPr bwMode="auto">
          <a:xfrm>
            <a:off x="1243673" y="398117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012DDDD-442E-4457-AE38-8E09B60ECDCA}"/>
              </a:ext>
            </a:extLst>
          </p:cNvPr>
          <p:cNvSpPr>
            <a:spLocks noChangeAspect="1"/>
          </p:cNvSpPr>
          <p:nvPr/>
        </p:nvSpPr>
        <p:spPr bwMode="auto">
          <a:xfrm>
            <a:off x="1250933" y="435053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>
                <a:latin typeface="맑은 고딕" pitchFamily="50" charset="-127"/>
                <a:ea typeface="맑은 고딕" pitchFamily="50" charset="-127"/>
              </a:rPr>
              <a:t>3	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6C90D3CF-DA8B-4D9D-A8C3-7411CED8D3DE}"/>
              </a:ext>
            </a:extLst>
          </p:cNvPr>
          <p:cNvSpPr>
            <a:spLocks noChangeAspect="1"/>
          </p:cNvSpPr>
          <p:nvPr/>
        </p:nvSpPr>
        <p:spPr bwMode="auto">
          <a:xfrm>
            <a:off x="1250933" y="471989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3DD90D7E-5FF6-44C6-8910-8FFB270FB601}"/>
              </a:ext>
            </a:extLst>
          </p:cNvPr>
          <p:cNvSpPr>
            <a:spLocks noChangeAspect="1"/>
          </p:cNvSpPr>
          <p:nvPr/>
        </p:nvSpPr>
        <p:spPr bwMode="auto">
          <a:xfrm>
            <a:off x="1250933" y="517606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2547A3B2-C56A-4974-ACC8-A6F94905D744}"/>
              </a:ext>
            </a:extLst>
          </p:cNvPr>
          <p:cNvSpPr>
            <a:spLocks noChangeAspect="1"/>
          </p:cNvSpPr>
          <p:nvPr/>
        </p:nvSpPr>
        <p:spPr bwMode="auto">
          <a:xfrm>
            <a:off x="1250933" y="561448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D11BF4A-CD4F-4665-A9AC-B7AACC4E62AC}"/>
              </a:ext>
            </a:extLst>
          </p:cNvPr>
          <p:cNvSpPr>
            <a:spLocks noChangeAspect="1"/>
          </p:cNvSpPr>
          <p:nvPr/>
        </p:nvSpPr>
        <p:spPr bwMode="auto">
          <a:xfrm>
            <a:off x="2911466" y="583069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799743E-4C5D-4670-96F6-601EC782FC09}"/>
              </a:ext>
            </a:extLst>
          </p:cNvPr>
          <p:cNvSpPr>
            <a:spLocks noChangeAspect="1"/>
          </p:cNvSpPr>
          <p:nvPr/>
        </p:nvSpPr>
        <p:spPr bwMode="auto">
          <a:xfrm>
            <a:off x="3636792" y="581305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42488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A9442C70-C1AE-47A0-8D66-194405F193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4" name="Group 240">
            <a:extLst>
              <a:ext uri="{FF2B5EF4-FFF2-40B4-BE49-F238E27FC236}">
                <a16:creationId xmlns:a16="http://schemas.microsoft.com/office/drawing/2014/main" id="{5C95FD99-E429-4AB2-B20E-0E3D4A3F9B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9916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29DCBB06-0A03-48D6-9627-3A48798ABEEE}"/>
              </a:ext>
            </a:extLst>
          </p:cNvPr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 do list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항목을 삭제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4C156F7-08E9-4ECE-B0F9-5A06DCFD53D5}"/>
              </a:ext>
            </a:extLst>
          </p:cNvPr>
          <p:cNvGrpSpPr/>
          <p:nvPr/>
        </p:nvGrpSpPr>
        <p:grpSpPr>
          <a:xfrm>
            <a:off x="4614126" y="1570216"/>
            <a:ext cx="4183813" cy="2010883"/>
            <a:chOff x="4614126" y="1608374"/>
            <a:chExt cx="4183813" cy="172092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255E5A9-ADD8-4B68-8F9F-2366DB0AE853}"/>
                </a:ext>
              </a:extLst>
            </p:cNvPr>
            <p:cNvSpPr/>
            <p:nvPr/>
          </p:nvSpPr>
          <p:spPr bwMode="auto">
            <a:xfrm>
              <a:off x="4614128" y="1608374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CC1CF9C-0DDE-4B4F-B44B-01C7EBC8219B}"/>
                </a:ext>
              </a:extLst>
            </p:cNvPr>
            <p:cNvSpPr/>
            <p:nvPr/>
          </p:nvSpPr>
          <p:spPr bwMode="auto">
            <a:xfrm>
              <a:off x="4614126" y="1885753"/>
              <a:ext cx="4183811" cy="144354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해당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Todo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>
                  <a:latin typeface="맑은 고딕" pitchFamily="50" charset="-127"/>
                  <a:ea typeface="맑은 고딕" pitchFamily="50" charset="-127"/>
                </a:rPr>
                <a:t>옆 </a:t>
              </a:r>
              <a:r>
                <a:rPr lang="en-US" altLang="ko-KR" sz="105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>
                  <a:latin typeface="맑은 고딕" pitchFamily="50" charset="-127"/>
                  <a:ea typeface="맑은 고딕" pitchFamily="50" charset="-127"/>
                </a:rPr>
                <a:t>삭제</a:t>
              </a:r>
              <a:r>
                <a:rPr lang="en-US" altLang="ko-KR" sz="105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>
                  <a:latin typeface="맑은 고딕" pitchFamily="50" charset="-127"/>
                  <a:ea typeface="맑은 고딕" pitchFamily="50" charset="-127"/>
                </a:rPr>
                <a:t> 버튼을 누르면 한번 더 확인을</a:t>
              </a:r>
              <a:endParaRPr lang="en-US" altLang="ko-KR" sz="105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>
                  <a:latin typeface="맑은 고딕" pitchFamily="50" charset="-127"/>
                  <a:ea typeface="맑은 고딕" pitchFamily="50" charset="-127"/>
                </a:rPr>
                <a:t> 요구하는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확인창을 띄운다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네＇버튼을 누르면 해당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Todo</a:t>
              </a:r>
              <a:r>
                <a:rPr lang="ko-KR" altLang="en-US" sz="1050">
                  <a:latin typeface="맑은 고딕" pitchFamily="50" charset="-127"/>
                  <a:ea typeface="맑은 고딕" pitchFamily="50" charset="-127"/>
                </a:rPr>
                <a:t>항목은 프로그램에서 </a:t>
              </a:r>
              <a:endParaRPr lang="en-US" altLang="ko-KR" sz="105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>
                  <a:latin typeface="맑은 고딕" pitchFamily="50" charset="-127"/>
                  <a:ea typeface="맑은 고딕" pitchFamily="50" charset="-127"/>
                </a:rPr>
                <a:t>삭제하고 </a:t>
              </a:r>
              <a:r>
                <a:rPr lang="en-US" altLang="ko-KR" sz="1050">
                  <a:latin typeface="맑은 고딕" pitchFamily="50" charset="-127"/>
                  <a:ea typeface="맑은 고딕" pitchFamily="50" charset="-127"/>
                </a:rPr>
                <a:t>Todolist</a:t>
              </a:r>
              <a:r>
                <a:rPr lang="ko-KR" altLang="en-US" sz="105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화면으로 돌아간다</a:t>
              </a:r>
              <a:r>
                <a:rPr lang="en-US" altLang="ko-KR" sz="105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05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>
                  <a:latin typeface="맑은 고딕" pitchFamily="50" charset="-127"/>
                  <a:ea typeface="맑은 고딕" pitchFamily="50" charset="-127"/>
                </a:rPr>
                <a:t>사용자가</a:t>
              </a:r>
              <a:r>
                <a:rPr lang="en-US" altLang="ko-KR" sz="105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취소’버튼을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>
                  <a:latin typeface="맑은 고딕" pitchFamily="50" charset="-127"/>
                  <a:ea typeface="맑은 고딕" pitchFamily="50" charset="-127"/>
                </a:rPr>
                <a:t>누르면 </a:t>
              </a:r>
              <a:r>
                <a:rPr lang="en-US" altLang="ko-KR" sz="1050">
                  <a:latin typeface="맑은 고딕" pitchFamily="50" charset="-127"/>
                  <a:ea typeface="맑은 고딕" pitchFamily="50" charset="-127"/>
                </a:rPr>
                <a:t>Todolist</a:t>
              </a:r>
              <a:r>
                <a:rPr lang="ko-KR" altLang="en-US" sz="1050">
                  <a:latin typeface="맑은 고딕" pitchFamily="50" charset="-127"/>
                  <a:ea typeface="맑은 고딕" pitchFamily="50" charset="-127"/>
                </a:rPr>
                <a:t>화면으로 돌아간다</a:t>
              </a:r>
              <a:r>
                <a:rPr lang="en-US" altLang="ko-KR" sz="105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로그아웃 버튼을 </a:t>
              </a:r>
              <a:r>
                <a:rPr lang="ko-KR" altLang="en-US" sz="1050">
                  <a:latin typeface="맑은 고딕" pitchFamily="50" charset="-127"/>
                  <a:ea typeface="맑은 고딕" pitchFamily="50" charset="-127"/>
                </a:rPr>
                <a:t>누르면 프로그램을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종료한다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수강과목 버튼을 누르면 </a:t>
              </a:r>
              <a:r>
                <a:rPr lang="ko-KR" altLang="en-US" sz="1050">
                  <a:latin typeface="맑은 고딕" pitchFamily="50" charset="-127"/>
                  <a:ea typeface="맑은 고딕" pitchFamily="50" charset="-127"/>
                </a:rPr>
                <a:t>사용자의 수강과목 화면으로 이동한다</a:t>
              </a:r>
              <a:r>
                <a:rPr lang="en-US" altLang="ko-KR" sz="105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61B982EF-8459-494B-8726-415D2D51AA75}"/>
              </a:ext>
            </a:extLst>
          </p:cNvPr>
          <p:cNvGrpSpPr/>
          <p:nvPr/>
        </p:nvGrpSpPr>
        <p:grpSpPr>
          <a:xfrm>
            <a:off x="4628865" y="3543527"/>
            <a:ext cx="4167769" cy="2812919"/>
            <a:chOff x="4614126" y="3394992"/>
            <a:chExt cx="4185119" cy="2858453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9CE26A1-F438-483A-A997-7B20DBA762AC}"/>
                </a:ext>
              </a:extLst>
            </p:cNvPr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89110A4-1664-494C-B5DA-7A376848BF96}"/>
                </a:ext>
              </a:extLst>
            </p:cNvPr>
            <p:cNvSpPr/>
            <p:nvPr/>
          </p:nvSpPr>
          <p:spPr bwMode="auto">
            <a:xfrm>
              <a:off x="4615434" y="3732642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색깔과 입력창은 하양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수강과목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로그아웃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편집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즐겨 찾기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정렬은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즐겨 찾기는 별 모양으로 나타낸다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 두께는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3/2pt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0E4A83A9-5EED-4492-9E4D-976B8A456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47" y="1221170"/>
            <a:ext cx="4471481" cy="252080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076729D-0B25-4D1D-862B-86B2159E70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46" y="3778174"/>
            <a:ext cx="4429353" cy="242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7917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797DFB39-D176-4A00-9BEB-F2DED0CBD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52" y="1131764"/>
            <a:ext cx="4474097" cy="3042974"/>
          </a:xfrm>
          <a:prstGeom prst="rect">
            <a:avLst/>
          </a:prstGeom>
        </p:spPr>
      </p:pic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04645AF-0F16-4BD6-8605-6F0653867B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3" name="Group 240">
            <a:extLst>
              <a:ext uri="{FF2B5EF4-FFF2-40B4-BE49-F238E27FC236}">
                <a16:creationId xmlns:a16="http://schemas.microsoft.com/office/drawing/2014/main" id="{9A8A73D7-026B-41D7-B431-9CC3DE72DA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03641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내용 개체 틀 4">
            <a:extLst>
              <a:ext uri="{FF2B5EF4-FFF2-40B4-BE49-F238E27FC236}">
                <a16:creationId xmlns:a16="http://schemas.microsoft.com/office/drawing/2014/main" id="{AC193B18-21BF-47BF-9F4B-B12819F19C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3300985"/>
              </p:ext>
            </p:extLst>
          </p:nvPr>
        </p:nvGraphicFramePr>
        <p:xfrm>
          <a:off x="4623752" y="1222736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 버튼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수강과목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0703568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로그아웃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349665"/>
                  </a:ext>
                </a:extLst>
              </a:tr>
            </a:tbl>
          </a:graphicData>
        </a:graphic>
      </p:graphicFrame>
      <p:sp>
        <p:nvSpPr>
          <p:cNvPr id="15" name="타원 14">
            <a:extLst>
              <a:ext uri="{FF2B5EF4-FFF2-40B4-BE49-F238E27FC236}">
                <a16:creationId xmlns:a16="http://schemas.microsoft.com/office/drawing/2014/main" id="{A1789D03-1A6E-4092-9476-D9A7822DC597}"/>
              </a:ext>
            </a:extLst>
          </p:cNvPr>
          <p:cNvSpPr>
            <a:spLocks noChangeAspect="1"/>
          </p:cNvSpPr>
          <p:nvPr/>
        </p:nvSpPr>
        <p:spPr bwMode="auto">
          <a:xfrm>
            <a:off x="260336" y="122273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	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EA2F9F9-D48D-431A-B6E2-DD1FB4B95BCF}"/>
              </a:ext>
            </a:extLst>
          </p:cNvPr>
          <p:cNvSpPr>
            <a:spLocks noChangeAspect="1"/>
          </p:cNvSpPr>
          <p:nvPr/>
        </p:nvSpPr>
        <p:spPr bwMode="auto">
          <a:xfrm>
            <a:off x="749332" y="221451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6D6B425-B6D1-424E-92D6-68026F38EC9E}"/>
              </a:ext>
            </a:extLst>
          </p:cNvPr>
          <p:cNvSpPr>
            <a:spLocks noChangeAspect="1"/>
          </p:cNvSpPr>
          <p:nvPr/>
        </p:nvSpPr>
        <p:spPr bwMode="auto">
          <a:xfrm>
            <a:off x="749332" y="257213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62B84E7-BA96-4B34-A8DF-CC0445DD05BE}"/>
              </a:ext>
            </a:extLst>
          </p:cNvPr>
          <p:cNvSpPr>
            <a:spLocks noChangeAspect="1"/>
          </p:cNvSpPr>
          <p:nvPr/>
        </p:nvSpPr>
        <p:spPr bwMode="auto">
          <a:xfrm>
            <a:off x="749332" y="293667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59F8347-9F47-4A87-8075-202A46F10A8C}"/>
              </a:ext>
            </a:extLst>
          </p:cNvPr>
          <p:cNvSpPr>
            <a:spLocks noChangeAspect="1"/>
          </p:cNvSpPr>
          <p:nvPr/>
        </p:nvSpPr>
        <p:spPr bwMode="auto">
          <a:xfrm>
            <a:off x="3575237" y="122273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976715D-47ED-41AD-834F-23D115AED4DF}"/>
              </a:ext>
            </a:extLst>
          </p:cNvPr>
          <p:cNvSpPr>
            <a:spLocks noChangeAspect="1"/>
          </p:cNvSpPr>
          <p:nvPr/>
        </p:nvSpPr>
        <p:spPr bwMode="auto">
          <a:xfrm>
            <a:off x="749332" y="332642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11557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E437D0E0-0B66-4677-889C-09522DEDD0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3" name="Group 240">
            <a:extLst>
              <a:ext uri="{FF2B5EF4-FFF2-40B4-BE49-F238E27FC236}">
                <a16:creationId xmlns:a16="http://schemas.microsoft.com/office/drawing/2014/main" id="{F645205E-426F-47B0-A541-CE5F84E930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82414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109872B4-E59D-49BC-845C-D26285ECFADE}"/>
              </a:ext>
            </a:extLst>
          </p:cNvPr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 do list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항목을 정렬하는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005E39F-31F8-4764-9435-73DBACE9F9B3}"/>
              </a:ext>
            </a:extLst>
          </p:cNvPr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9071770-1B1E-4BB6-98DB-DFDC6AA04AC1}"/>
                </a:ext>
              </a:extLst>
            </p:cNvPr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07E8AAA-8F85-415D-AC59-3A125CF7B9B4}"/>
                </a:ext>
              </a:extLst>
            </p:cNvPr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사용자가 원하는 정렬 </a:t>
              </a:r>
              <a:r>
                <a:rPr kumimoji="0" lang="ko-KR" altLang="en-US" sz="105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기준을 누르면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그 기준에 따라 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정렬된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항목을 </a:t>
              </a:r>
              <a:r>
                <a:rPr lang="ko-KR" altLang="en-US" sz="1050">
                  <a:latin typeface="맑은 고딕" pitchFamily="50" charset="-127"/>
                  <a:ea typeface="맑은 고딕" pitchFamily="50" charset="-127"/>
                </a:rPr>
                <a:t>보여준다</a:t>
              </a:r>
              <a:r>
                <a:rPr lang="en-US" altLang="ko-KR" sz="105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1AC60FE9-EB55-4D38-91D9-5D22AA989D03}"/>
              </a:ext>
            </a:extLst>
          </p:cNvPr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88ECC07-CFC3-4CDA-98B9-99032AC37314}"/>
                </a:ext>
              </a:extLst>
            </p:cNvPr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5BE08FF-4525-4AAF-9D65-F62034CC9CDD}"/>
                </a:ext>
              </a:extLst>
            </p:cNvPr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버튼과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항목의 색깔은 하양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수강과목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로그아웃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편집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즐겨 찾기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정렬은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즐겨 찾기는 별 모양으로 나타낸다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 두께는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3/2pt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E05118DA-42F3-447D-961C-A9E367C05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31" y="1219562"/>
            <a:ext cx="4474097" cy="304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1097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30DF5FCA-C2A9-47A8-82DD-B6732B6EA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55" y="1201193"/>
            <a:ext cx="4474097" cy="3042974"/>
          </a:xfrm>
          <a:prstGeom prst="rect">
            <a:avLst/>
          </a:prstGeom>
        </p:spPr>
      </p:pic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A17230D9-4404-4E82-AAEC-C8853E0763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3" name="Group 240">
            <a:extLst>
              <a:ext uri="{FF2B5EF4-FFF2-40B4-BE49-F238E27FC236}">
                <a16:creationId xmlns:a16="http://schemas.microsoft.com/office/drawing/2014/main" id="{8CF4D177-266B-4C7D-8AE8-7C28A6F45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74896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내용 개체 틀 4">
            <a:extLst>
              <a:ext uri="{FF2B5EF4-FFF2-40B4-BE49-F238E27FC236}">
                <a16:creationId xmlns:a16="http://schemas.microsoft.com/office/drawing/2014/main" id="{B6FBDD25-3340-4110-83AB-DCCAFE047B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169067"/>
              </p:ext>
            </p:extLst>
          </p:nvPr>
        </p:nvGraphicFramePr>
        <p:xfrm>
          <a:off x="4623752" y="1222736"/>
          <a:ext cx="4050032" cy="41421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 기준 버튼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 기준 정렬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865980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 마감일 기준 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415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여부 기준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326132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정렬된 과목명 출력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880427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정렬된 마감기한 출력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JTextField</a:t>
                      </a: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845699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정렬된 실제 마감일 출력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27916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정렬된 완료여부 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91547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정렬된 중요여부 출력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565268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수강과목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0703568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로그아웃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349665"/>
                  </a:ext>
                </a:extLst>
              </a:tr>
            </a:tbl>
          </a:graphicData>
        </a:graphic>
      </p:graphicFrame>
      <p:sp>
        <p:nvSpPr>
          <p:cNvPr id="17" name="타원 16">
            <a:extLst>
              <a:ext uri="{FF2B5EF4-FFF2-40B4-BE49-F238E27FC236}">
                <a16:creationId xmlns:a16="http://schemas.microsoft.com/office/drawing/2014/main" id="{F274BE42-840F-4F10-8D82-C621CE6BBFE9}"/>
              </a:ext>
            </a:extLst>
          </p:cNvPr>
          <p:cNvSpPr>
            <a:spLocks noChangeAspect="1"/>
          </p:cNvSpPr>
          <p:nvPr/>
        </p:nvSpPr>
        <p:spPr bwMode="auto">
          <a:xfrm>
            <a:off x="290793" y="121873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938F7F4-38B7-433F-83E1-0FBFFC509340}"/>
              </a:ext>
            </a:extLst>
          </p:cNvPr>
          <p:cNvSpPr>
            <a:spLocks noChangeAspect="1"/>
          </p:cNvSpPr>
          <p:nvPr/>
        </p:nvSpPr>
        <p:spPr bwMode="auto">
          <a:xfrm>
            <a:off x="608133" y="165239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1E32D11-65FB-4807-9BF9-982D7132597C}"/>
              </a:ext>
            </a:extLst>
          </p:cNvPr>
          <p:cNvSpPr>
            <a:spLocks noChangeAspect="1"/>
          </p:cNvSpPr>
          <p:nvPr/>
        </p:nvSpPr>
        <p:spPr bwMode="auto">
          <a:xfrm>
            <a:off x="1541706" y="165239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497667F-2D18-4CE7-80CB-89E1F527737F}"/>
              </a:ext>
            </a:extLst>
          </p:cNvPr>
          <p:cNvSpPr>
            <a:spLocks noChangeAspect="1"/>
          </p:cNvSpPr>
          <p:nvPr/>
        </p:nvSpPr>
        <p:spPr bwMode="auto">
          <a:xfrm>
            <a:off x="2326620" y="165239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D970A9E-620A-4CFC-B276-3892335BFBCA}"/>
              </a:ext>
            </a:extLst>
          </p:cNvPr>
          <p:cNvSpPr>
            <a:spLocks noChangeAspect="1"/>
          </p:cNvSpPr>
          <p:nvPr/>
        </p:nvSpPr>
        <p:spPr bwMode="auto">
          <a:xfrm>
            <a:off x="3419078" y="165239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13475A9-9EC6-4228-BD19-C0A4C49BA611}"/>
              </a:ext>
            </a:extLst>
          </p:cNvPr>
          <p:cNvSpPr>
            <a:spLocks noChangeAspect="1"/>
          </p:cNvSpPr>
          <p:nvPr/>
        </p:nvSpPr>
        <p:spPr bwMode="auto">
          <a:xfrm>
            <a:off x="3628958" y="1157832"/>
            <a:ext cx="204506" cy="204506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3363589-C830-4195-9733-8E24CF905FE3}"/>
              </a:ext>
            </a:extLst>
          </p:cNvPr>
          <p:cNvSpPr>
            <a:spLocks noChangeAspect="1"/>
          </p:cNvSpPr>
          <p:nvPr/>
        </p:nvSpPr>
        <p:spPr bwMode="auto">
          <a:xfrm>
            <a:off x="1107666" y="231279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	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AD2309B-82AA-4C51-8C5F-1253477ADA09}"/>
              </a:ext>
            </a:extLst>
          </p:cNvPr>
          <p:cNvSpPr>
            <a:spLocks noChangeAspect="1"/>
          </p:cNvSpPr>
          <p:nvPr/>
        </p:nvSpPr>
        <p:spPr bwMode="auto">
          <a:xfrm>
            <a:off x="1852367" y="231279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2CD4C58-ED23-4F1A-89A8-514175F12321}"/>
              </a:ext>
            </a:extLst>
          </p:cNvPr>
          <p:cNvSpPr>
            <a:spLocks noChangeAspect="1"/>
          </p:cNvSpPr>
          <p:nvPr/>
        </p:nvSpPr>
        <p:spPr bwMode="auto">
          <a:xfrm>
            <a:off x="2511003" y="231279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1E17674B-F715-4A63-A2AE-B476CB112CCD}"/>
              </a:ext>
            </a:extLst>
          </p:cNvPr>
          <p:cNvSpPr>
            <a:spLocks noChangeAspect="1"/>
          </p:cNvSpPr>
          <p:nvPr/>
        </p:nvSpPr>
        <p:spPr bwMode="auto">
          <a:xfrm>
            <a:off x="3237622" y="227185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4862C7F-1708-4DC7-8C5E-331D8D151D2D}"/>
              </a:ext>
            </a:extLst>
          </p:cNvPr>
          <p:cNvSpPr>
            <a:spLocks noChangeAspect="1"/>
          </p:cNvSpPr>
          <p:nvPr/>
        </p:nvSpPr>
        <p:spPr bwMode="auto">
          <a:xfrm>
            <a:off x="3877383" y="232599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22929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8DBF866A-B990-4ED1-ABE4-70DFFB821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12" name="Group 240">
            <a:extLst>
              <a:ext uri="{FF2B5EF4-FFF2-40B4-BE49-F238E27FC236}">
                <a16:creationId xmlns:a16="http://schemas.microsoft.com/office/drawing/2014/main" id="{77074C61-FF8D-47B7-96C8-02DD456DD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37633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완료된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숨기기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10297542-B84E-442D-BE63-4FB45FD55AFB}"/>
              </a:ext>
            </a:extLst>
          </p:cNvPr>
          <p:cNvSpPr/>
          <p:nvPr/>
        </p:nvSpPr>
        <p:spPr bwMode="auto">
          <a:xfrm>
            <a:off x="4614128" y="1211259"/>
            <a:ext cx="4314716" cy="56129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사용자가 등록한 완료 여부에 따라 완료된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 do list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들을 숨기는 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D7BA0D6-0148-4111-BBCB-F6AE0A8266CE}"/>
              </a:ext>
            </a:extLst>
          </p:cNvPr>
          <p:cNvGrpSpPr/>
          <p:nvPr/>
        </p:nvGrpSpPr>
        <p:grpSpPr>
          <a:xfrm>
            <a:off x="4614125" y="1853068"/>
            <a:ext cx="4314721" cy="1643167"/>
            <a:chOff x="4614125" y="1867888"/>
            <a:chExt cx="4314721" cy="1461405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D31048C-D1D7-455B-8914-C88BC762A07B}"/>
                </a:ext>
              </a:extLst>
            </p:cNvPr>
            <p:cNvSpPr/>
            <p:nvPr/>
          </p:nvSpPr>
          <p:spPr bwMode="auto">
            <a:xfrm>
              <a:off x="4614128" y="1867888"/>
              <a:ext cx="4314716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956B151-956C-43AE-B041-58CB572E5C2D}"/>
                </a:ext>
              </a:extLst>
            </p:cNvPr>
            <p:cNvSpPr/>
            <p:nvPr/>
          </p:nvSpPr>
          <p:spPr bwMode="auto">
            <a:xfrm>
              <a:off x="4614125" y="2141307"/>
              <a:ext cx="4314721" cy="118798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사용자가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완료된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 숨기기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버튼을 누르면</a:t>
              </a:r>
              <a:r>
                <a:rPr kumimoji="0" lang="en-US" altLang="ko-KR" sz="105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 사용자가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등록한 완료 여부에 따라 완료된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들은 숨겨진다</a:t>
              </a:r>
              <a:r>
                <a:rPr lang="en-US" altLang="ko-KR" sz="1050">
                  <a:latin typeface="맑은 고딕" pitchFamily="50" charset="-127"/>
                  <a:ea typeface="맑은 고딕" pitchFamily="50" charset="-127"/>
                </a:rPr>
                <a:t>..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40AE75C-5135-4205-A162-5391AB25CDC8}"/>
              </a:ext>
            </a:extLst>
          </p:cNvPr>
          <p:cNvGrpSpPr/>
          <p:nvPr/>
        </p:nvGrpSpPr>
        <p:grpSpPr>
          <a:xfrm>
            <a:off x="4614124" y="3568482"/>
            <a:ext cx="4314722" cy="2694294"/>
            <a:chOff x="4614124" y="3568482"/>
            <a:chExt cx="4183813" cy="269429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8E40CDE-9FDB-4BD8-83FB-DD96354E962C}"/>
                </a:ext>
              </a:extLst>
            </p:cNvPr>
            <p:cNvSpPr/>
            <p:nvPr/>
          </p:nvSpPr>
          <p:spPr bwMode="auto">
            <a:xfrm>
              <a:off x="4614126" y="3568482"/>
              <a:ext cx="4183811" cy="43874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5EA2613-57D8-47FF-AC51-45623B84A0E6}"/>
                </a:ext>
              </a:extLst>
            </p:cNvPr>
            <p:cNvSpPr/>
            <p:nvPr/>
          </p:nvSpPr>
          <p:spPr bwMode="auto">
            <a:xfrm>
              <a:off x="4614124" y="4007224"/>
              <a:ext cx="4183811" cy="225555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버튼과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항목의 색깔은 하양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수강과목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로그아웃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편집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즐겨 찾기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정렬은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즐겨 찾기는 별 모양으로 나타낸다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 두께는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3/2pt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9660F430-7F68-4EEC-8C71-0DA82B16B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65" y="1197567"/>
            <a:ext cx="4375135" cy="304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272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502" y="4526921"/>
            <a:ext cx="289243" cy="289243"/>
          </a:xfrm>
          <a:prstGeom prst="rect">
            <a:avLst/>
          </a:prstGeom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52CDAF-854C-4E42-A26E-FA2F91C12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61745" y="6472767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6317824B-8EEB-458C-A0C1-92F42E591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Map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D5B79BC-3E12-4F90-A15B-63C055076CBD}"/>
              </a:ext>
            </a:extLst>
          </p:cNvPr>
          <p:cNvCxnSpPr/>
          <p:nvPr/>
        </p:nvCxnSpPr>
        <p:spPr bwMode="auto">
          <a:xfrm>
            <a:off x="1849582" y="1527464"/>
            <a:ext cx="311727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16" name="그래픽 115">
            <a:extLst>
              <a:ext uri="{FF2B5EF4-FFF2-40B4-BE49-F238E27FC236}">
                <a16:creationId xmlns:a16="http://schemas.microsoft.com/office/drawing/2014/main" id="{D8E556F8-3367-4268-97AD-E4323276D4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19077" y="1578479"/>
            <a:ext cx="262800" cy="262800"/>
          </a:xfrm>
          <a:prstGeom prst="rect">
            <a:avLst/>
          </a:prstGeom>
        </p:spPr>
      </p:pic>
      <p:pic>
        <p:nvPicPr>
          <p:cNvPr id="118" name="그래픽 117">
            <a:extLst>
              <a:ext uri="{FF2B5EF4-FFF2-40B4-BE49-F238E27FC236}">
                <a16:creationId xmlns:a16="http://schemas.microsoft.com/office/drawing/2014/main" id="{BA7A0334-1B2F-4769-8D92-435B6D1908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19077" y="2342096"/>
            <a:ext cx="229950" cy="262800"/>
          </a:xfrm>
          <a:prstGeom prst="rect">
            <a:avLst/>
          </a:prstGeom>
        </p:spPr>
      </p:pic>
      <p:pic>
        <p:nvPicPr>
          <p:cNvPr id="122" name="그래픽 121">
            <a:extLst>
              <a:ext uri="{FF2B5EF4-FFF2-40B4-BE49-F238E27FC236}">
                <a16:creationId xmlns:a16="http://schemas.microsoft.com/office/drawing/2014/main" id="{8F9E4F68-2853-4573-803B-8DF697A849E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51927" y="3027659"/>
            <a:ext cx="229950" cy="262800"/>
          </a:xfrm>
          <a:prstGeom prst="rect">
            <a:avLst/>
          </a:prstGeom>
        </p:spPr>
      </p:pic>
      <p:pic>
        <p:nvPicPr>
          <p:cNvPr id="125" name="그래픽 124">
            <a:extLst>
              <a:ext uri="{FF2B5EF4-FFF2-40B4-BE49-F238E27FC236}">
                <a16:creationId xmlns:a16="http://schemas.microsoft.com/office/drawing/2014/main" id="{C5CAF806-995F-47A6-9699-3E82A73B2E0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435502" y="3780733"/>
            <a:ext cx="262800" cy="262800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21BD1CD-AE54-4BE7-B14D-779C033FED7D}"/>
              </a:ext>
            </a:extLst>
          </p:cNvPr>
          <p:cNvSpPr/>
          <p:nvPr/>
        </p:nvSpPr>
        <p:spPr bwMode="auto">
          <a:xfrm>
            <a:off x="2161309" y="1194955"/>
            <a:ext cx="1402773" cy="696190"/>
          </a:xfrm>
          <a:prstGeom prst="roundRect">
            <a:avLst/>
          </a:prstGeom>
          <a:solidFill>
            <a:srgbClr val="B8FFFF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Login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A2FB5FF-9623-4363-8502-68D5596CE94E}"/>
              </a:ext>
            </a:extLst>
          </p:cNvPr>
          <p:cNvSpPr/>
          <p:nvPr/>
        </p:nvSpPr>
        <p:spPr bwMode="auto">
          <a:xfrm>
            <a:off x="425159" y="1194955"/>
            <a:ext cx="1402773" cy="696190"/>
          </a:xfrm>
          <a:prstGeom prst="roundRect">
            <a:avLst/>
          </a:prstGeom>
          <a:solidFill>
            <a:srgbClr val="B8FFFF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SignUp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35FED2A-1D65-4099-9F38-26B42A010DD3}"/>
              </a:ext>
            </a:extLst>
          </p:cNvPr>
          <p:cNvSpPr/>
          <p:nvPr/>
        </p:nvSpPr>
        <p:spPr bwMode="auto">
          <a:xfrm>
            <a:off x="4387252" y="1599393"/>
            <a:ext cx="1402773" cy="696190"/>
          </a:xfrm>
          <a:prstGeom prst="roundRect">
            <a:avLst/>
          </a:prstGeom>
          <a:solidFill>
            <a:srgbClr val="B8FFFF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MainUi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7C18A3F-23E0-4B20-97C4-77A14DD3CE19}"/>
              </a:ext>
            </a:extLst>
          </p:cNvPr>
          <p:cNvSpPr/>
          <p:nvPr/>
        </p:nvSpPr>
        <p:spPr bwMode="auto">
          <a:xfrm>
            <a:off x="417785" y="2199509"/>
            <a:ext cx="1402773" cy="696190"/>
          </a:xfrm>
          <a:prstGeom prst="roundRect">
            <a:avLst/>
          </a:prstGeom>
          <a:solidFill>
            <a:srgbClr val="B8FFFF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FindPassword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0C4547BD-7F93-4209-A821-136EADFD6520}"/>
              </a:ext>
            </a:extLst>
          </p:cNvPr>
          <p:cNvCxnSpPr>
            <a:cxnSpLocks/>
            <a:endCxn id="8" idx="1"/>
          </p:cNvCxnSpPr>
          <p:nvPr/>
        </p:nvCxnSpPr>
        <p:spPr bwMode="auto">
          <a:xfrm>
            <a:off x="3564082" y="1527464"/>
            <a:ext cx="823170" cy="420024"/>
          </a:xfrm>
          <a:prstGeom prst="bentConnector3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2C67CAB2-C739-4E77-8F4B-DB612DA45916}"/>
              </a:ext>
            </a:extLst>
          </p:cNvPr>
          <p:cNvCxnSpPr>
            <a:cxnSpLocks/>
            <a:stCxn id="8" idx="2"/>
            <a:endCxn id="68" idx="1"/>
          </p:cNvCxnSpPr>
          <p:nvPr/>
        </p:nvCxnSpPr>
        <p:spPr bwMode="auto">
          <a:xfrm rot="5400000" flipH="1" flipV="1">
            <a:off x="5680695" y="722991"/>
            <a:ext cx="980535" cy="2164649"/>
          </a:xfrm>
          <a:prstGeom prst="bentConnector4">
            <a:avLst>
              <a:gd name="adj1" fmla="val -23314"/>
              <a:gd name="adj2" fmla="val 66201"/>
            </a:avLst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E4022503-D846-4EDF-8487-5E68CFCC0866}"/>
              </a:ext>
            </a:extLst>
          </p:cNvPr>
          <p:cNvSpPr/>
          <p:nvPr/>
        </p:nvSpPr>
        <p:spPr bwMode="auto">
          <a:xfrm>
            <a:off x="7105592" y="1463119"/>
            <a:ext cx="1891145" cy="4079834"/>
          </a:xfrm>
          <a:prstGeom prst="roundRect">
            <a:avLst/>
          </a:prstGeom>
          <a:solidFill>
            <a:srgbClr val="3399FF">
              <a:alpha val="54902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FE37B727-EDF5-4E88-AAB5-31AD31D0CDE0}"/>
              </a:ext>
            </a:extLst>
          </p:cNvPr>
          <p:cNvSpPr/>
          <p:nvPr/>
        </p:nvSpPr>
        <p:spPr bwMode="auto">
          <a:xfrm>
            <a:off x="7316068" y="1709879"/>
            <a:ext cx="1402773" cy="585703"/>
          </a:xfrm>
          <a:prstGeom prst="roundRect">
            <a:avLst/>
          </a:prstGeom>
          <a:solidFill>
            <a:srgbClr val="B8FFFF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Sort_Todo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44AE29D9-CEBA-4D5A-B99F-67796DCF0E45}"/>
              </a:ext>
            </a:extLst>
          </p:cNvPr>
          <p:cNvSpPr/>
          <p:nvPr/>
        </p:nvSpPr>
        <p:spPr bwMode="auto">
          <a:xfrm>
            <a:off x="7312690" y="2459642"/>
            <a:ext cx="1402773" cy="555939"/>
          </a:xfrm>
          <a:prstGeom prst="roundRect">
            <a:avLst/>
          </a:prstGeom>
          <a:solidFill>
            <a:srgbClr val="B8FFFF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Add_Todo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AA08B533-8C99-4E9A-865F-EA83F0531039}"/>
              </a:ext>
            </a:extLst>
          </p:cNvPr>
          <p:cNvSpPr/>
          <p:nvPr/>
        </p:nvSpPr>
        <p:spPr bwMode="auto">
          <a:xfrm>
            <a:off x="7307400" y="3150797"/>
            <a:ext cx="1402773" cy="608718"/>
          </a:xfrm>
          <a:prstGeom prst="roundRect">
            <a:avLst/>
          </a:prstGeom>
          <a:solidFill>
            <a:srgbClr val="B8FFFF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Delete_Todo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D078BE98-04E4-4F3E-89E9-23A1FDD02B76}"/>
              </a:ext>
            </a:extLst>
          </p:cNvPr>
          <p:cNvSpPr/>
          <p:nvPr/>
        </p:nvSpPr>
        <p:spPr bwMode="auto">
          <a:xfrm>
            <a:off x="7307401" y="3883168"/>
            <a:ext cx="1402773" cy="595508"/>
          </a:xfrm>
          <a:prstGeom prst="roundRect">
            <a:avLst/>
          </a:prstGeom>
          <a:solidFill>
            <a:srgbClr val="B8FFFF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Edit_Todo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41BB187-D5EA-4BEF-BA49-52034D402328}"/>
              </a:ext>
            </a:extLst>
          </p:cNvPr>
          <p:cNvSpPr/>
          <p:nvPr/>
        </p:nvSpPr>
        <p:spPr bwMode="auto">
          <a:xfrm>
            <a:off x="7253288" y="1112829"/>
            <a:ext cx="1607220" cy="404438"/>
          </a:xfrm>
          <a:prstGeom prst="rect">
            <a:avLst/>
          </a:prstGeom>
          <a:solidFill>
            <a:srgbClr val="6699FF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Todo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Management</a:t>
            </a: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9A9E9002-69DF-4E58-B79C-96E6E3C618B9}"/>
              </a:ext>
            </a:extLst>
          </p:cNvPr>
          <p:cNvGrpSpPr/>
          <p:nvPr/>
        </p:nvGrpSpPr>
        <p:grpSpPr>
          <a:xfrm>
            <a:off x="173147" y="3027659"/>
            <a:ext cx="5196295" cy="1530372"/>
            <a:chOff x="173147" y="3027659"/>
            <a:chExt cx="5196295" cy="1530372"/>
          </a:xfrm>
        </p:grpSpPr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17C02338-C4DF-4CFE-ACE3-B1FA530F6E8A}"/>
                </a:ext>
              </a:extLst>
            </p:cNvPr>
            <p:cNvGrpSpPr/>
            <p:nvPr/>
          </p:nvGrpSpPr>
          <p:grpSpPr>
            <a:xfrm>
              <a:off x="173147" y="3462028"/>
              <a:ext cx="5196295" cy="1096003"/>
              <a:chOff x="173147" y="3739686"/>
              <a:chExt cx="5196295" cy="1096003"/>
            </a:xfrm>
          </p:grpSpPr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0DA7ABAA-04C0-4C52-86BE-A91E896C662C}"/>
                  </a:ext>
                </a:extLst>
              </p:cNvPr>
              <p:cNvSpPr/>
              <p:nvPr/>
            </p:nvSpPr>
            <p:spPr bwMode="auto">
              <a:xfrm>
                <a:off x="173147" y="3739686"/>
                <a:ext cx="5196295" cy="1096003"/>
              </a:xfrm>
              <a:prstGeom prst="roundRect">
                <a:avLst/>
              </a:prstGeom>
              <a:solidFill>
                <a:srgbClr val="3399FF">
                  <a:alpha val="55000"/>
                </a:srgbClr>
              </a:solidFill>
              <a:ln w="31750" cap="flat" cmpd="dbl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2" name="사각형: 둥근 모서리 71">
                <a:extLst>
                  <a:ext uri="{FF2B5EF4-FFF2-40B4-BE49-F238E27FC236}">
                    <a16:creationId xmlns:a16="http://schemas.microsoft.com/office/drawing/2014/main" id="{4755FA91-0F59-4D4D-8C01-6EDF0A6AC8DC}"/>
                  </a:ext>
                </a:extLst>
              </p:cNvPr>
              <p:cNvSpPr/>
              <p:nvPr/>
            </p:nvSpPr>
            <p:spPr bwMode="auto">
              <a:xfrm>
                <a:off x="352425" y="3892086"/>
                <a:ext cx="1402773" cy="696190"/>
              </a:xfrm>
              <a:prstGeom prst="roundRect">
                <a:avLst/>
              </a:prstGeom>
              <a:solidFill>
                <a:srgbClr val="B8FFFF">
                  <a:alpha val="55000"/>
                </a:srgbClr>
              </a:solidFill>
              <a:ln w="31750" cap="flat" cmpd="dbl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dirty="0" err="1">
                    <a:latin typeface="맑은 고딕" pitchFamily="50" charset="-127"/>
                    <a:ea typeface="맑은 고딕" pitchFamily="50" charset="-127"/>
                  </a:rPr>
                  <a:t>Add_Subject</a:t>
                </a:r>
                <a:endParaRPr kumimoji="0" lang="ko-KR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3" name="사각형: 둥근 모서리 72">
                <a:extLst>
                  <a:ext uri="{FF2B5EF4-FFF2-40B4-BE49-F238E27FC236}">
                    <a16:creationId xmlns:a16="http://schemas.microsoft.com/office/drawing/2014/main" id="{7CB29EDA-42FF-44A9-948A-64D3E3D4502A}"/>
                  </a:ext>
                </a:extLst>
              </p:cNvPr>
              <p:cNvSpPr/>
              <p:nvPr/>
            </p:nvSpPr>
            <p:spPr bwMode="auto">
              <a:xfrm>
                <a:off x="2128547" y="3893291"/>
                <a:ext cx="1402773" cy="696190"/>
              </a:xfrm>
              <a:prstGeom prst="roundRect">
                <a:avLst/>
              </a:prstGeom>
              <a:solidFill>
                <a:srgbClr val="B8FFFF">
                  <a:alpha val="55000"/>
                </a:srgbClr>
              </a:solidFill>
              <a:ln w="31750" cap="flat" cmpd="dbl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dirty="0" err="1">
                    <a:latin typeface="맑은 고딕" pitchFamily="50" charset="-127"/>
                    <a:ea typeface="맑은 고딕" pitchFamily="50" charset="-127"/>
                  </a:rPr>
                  <a:t>Delete_Subject</a:t>
                </a:r>
                <a:endParaRPr kumimoji="0" lang="ko-KR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4" name="사각형: 둥근 모서리 73">
                <a:extLst>
                  <a:ext uri="{FF2B5EF4-FFF2-40B4-BE49-F238E27FC236}">
                    <a16:creationId xmlns:a16="http://schemas.microsoft.com/office/drawing/2014/main" id="{ADDEA03B-B5B6-43D7-AE82-9D7258784B95}"/>
                  </a:ext>
                </a:extLst>
              </p:cNvPr>
              <p:cNvSpPr/>
              <p:nvPr/>
            </p:nvSpPr>
            <p:spPr bwMode="auto">
              <a:xfrm>
                <a:off x="3806110" y="3909249"/>
                <a:ext cx="1402773" cy="696190"/>
              </a:xfrm>
              <a:prstGeom prst="roundRect">
                <a:avLst/>
              </a:prstGeom>
              <a:solidFill>
                <a:srgbClr val="B8FFFF">
                  <a:alpha val="55000"/>
                </a:srgbClr>
              </a:solidFill>
              <a:ln w="31750" cap="flat" cmpd="dbl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dirty="0" err="1">
                    <a:latin typeface="맑은 고딕" pitchFamily="50" charset="-127"/>
                    <a:ea typeface="맑은 고딕" pitchFamily="50" charset="-127"/>
                  </a:rPr>
                  <a:t>Edit_Subject</a:t>
                </a:r>
                <a:endParaRPr kumimoji="0" lang="ko-KR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BDA529FA-2F17-4A49-A607-B3D74A7AF072}"/>
                </a:ext>
              </a:extLst>
            </p:cNvPr>
            <p:cNvSpPr/>
            <p:nvPr/>
          </p:nvSpPr>
          <p:spPr bwMode="auto">
            <a:xfrm>
              <a:off x="1982909" y="3027659"/>
              <a:ext cx="1745602" cy="482438"/>
            </a:xfrm>
            <a:prstGeom prst="rect">
              <a:avLst/>
            </a:prstGeom>
            <a:solidFill>
              <a:srgbClr val="6699FF">
                <a:alpha val="54902"/>
              </a:srgb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>
                  <a:latin typeface="맑은 고딕" pitchFamily="50" charset="-127"/>
                  <a:ea typeface="맑은 고딕" pitchFamily="50" charset="-127"/>
                </a:rPr>
                <a:t>Subject </a:t>
              </a:r>
            </a:p>
            <a:p>
              <a:pPr algn="ctr"/>
              <a:r>
                <a:rPr lang="en-US" altLang="ko-KR">
                  <a:latin typeface="맑은 고딕" pitchFamily="50" charset="-127"/>
                  <a:ea typeface="맑은 고딕" pitchFamily="50" charset="-127"/>
                </a:rPr>
                <a:t>Management</a:t>
              </a: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AC3451BE-2C06-461C-A67E-4A85F398681B}"/>
              </a:ext>
            </a:extLst>
          </p:cNvPr>
          <p:cNvCxnSpPr>
            <a:cxnSpLocks/>
          </p:cNvCxnSpPr>
          <p:nvPr/>
        </p:nvCxnSpPr>
        <p:spPr bwMode="auto">
          <a:xfrm flipV="1">
            <a:off x="1820558" y="1905808"/>
            <a:ext cx="1013114" cy="514924"/>
          </a:xfrm>
          <a:prstGeom prst="bentConnector2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25DA12B6-7C0B-46EC-854C-226D168D97B3}"/>
              </a:ext>
            </a:extLst>
          </p:cNvPr>
          <p:cNvCxnSpPr/>
          <p:nvPr/>
        </p:nvCxnSpPr>
        <p:spPr bwMode="auto">
          <a:xfrm rot="5400000">
            <a:off x="3525405" y="1575582"/>
            <a:ext cx="720000" cy="2160000"/>
          </a:xfrm>
          <a:prstGeom prst="bentConnector3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87" name="그래픽 86">
            <a:extLst>
              <a:ext uri="{FF2B5EF4-FFF2-40B4-BE49-F238E27FC236}">
                <a16:creationId xmlns:a16="http://schemas.microsoft.com/office/drawing/2014/main" id="{AD2CA5AB-6565-4DC7-916B-7771F5B91F26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79265" y="1060918"/>
            <a:ext cx="328500" cy="262800"/>
          </a:xfrm>
          <a:prstGeom prst="rect">
            <a:avLst/>
          </a:prstGeom>
        </p:spPr>
      </p:pic>
      <p:pic>
        <p:nvPicPr>
          <p:cNvPr id="111" name="그래픽 110">
            <a:extLst>
              <a:ext uri="{FF2B5EF4-FFF2-40B4-BE49-F238E27FC236}">
                <a16:creationId xmlns:a16="http://schemas.microsoft.com/office/drawing/2014/main" id="{89E8A215-B13D-4862-B36E-CA57C7BB3217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240383" y="1084026"/>
            <a:ext cx="262800" cy="262800"/>
          </a:xfrm>
          <a:prstGeom prst="rect">
            <a:avLst/>
          </a:prstGeom>
        </p:spPr>
      </p:pic>
      <p:pic>
        <p:nvPicPr>
          <p:cNvPr id="113" name="그래픽 112">
            <a:extLst>
              <a:ext uri="{FF2B5EF4-FFF2-40B4-BE49-F238E27FC236}">
                <a16:creationId xmlns:a16="http://schemas.microsoft.com/office/drawing/2014/main" id="{C33890AF-FA2E-4772-92FB-C032536582FA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447843" y="1454007"/>
            <a:ext cx="295650" cy="262800"/>
          </a:xfrm>
          <a:prstGeom prst="rect">
            <a:avLst/>
          </a:prstGeom>
        </p:spPr>
      </p:pic>
      <p:pic>
        <p:nvPicPr>
          <p:cNvPr id="115" name="그래픽 114">
            <a:extLst>
              <a:ext uri="{FF2B5EF4-FFF2-40B4-BE49-F238E27FC236}">
                <a16:creationId xmlns:a16="http://schemas.microsoft.com/office/drawing/2014/main" id="{7721CABB-D5B8-447B-8930-1C1721B3ED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34005" y="1463156"/>
            <a:ext cx="262800" cy="262800"/>
          </a:xfrm>
          <a:prstGeom prst="rect">
            <a:avLst/>
          </a:prstGeom>
        </p:spPr>
      </p:pic>
      <p:pic>
        <p:nvPicPr>
          <p:cNvPr id="119" name="그래픽 118">
            <a:extLst>
              <a:ext uri="{FF2B5EF4-FFF2-40B4-BE49-F238E27FC236}">
                <a16:creationId xmlns:a16="http://schemas.microsoft.com/office/drawing/2014/main" id="{3956A9F2-F213-4426-AAA1-4ABD69F109E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4186" y="3510097"/>
            <a:ext cx="229950" cy="262800"/>
          </a:xfrm>
          <a:prstGeom prst="rect">
            <a:avLst/>
          </a:prstGeom>
        </p:spPr>
      </p:pic>
      <p:pic>
        <p:nvPicPr>
          <p:cNvPr id="121" name="그래픽 120">
            <a:extLst>
              <a:ext uri="{FF2B5EF4-FFF2-40B4-BE49-F238E27FC236}">
                <a16:creationId xmlns:a16="http://schemas.microsoft.com/office/drawing/2014/main" id="{C9FA5109-DA1C-44E5-BA9C-A2E2593B30C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84452" y="3507920"/>
            <a:ext cx="229950" cy="262800"/>
          </a:xfrm>
          <a:prstGeom prst="rect">
            <a:avLst/>
          </a:prstGeom>
        </p:spPr>
      </p:pic>
      <p:pic>
        <p:nvPicPr>
          <p:cNvPr id="124" name="그래픽 123">
            <a:extLst>
              <a:ext uri="{FF2B5EF4-FFF2-40B4-BE49-F238E27FC236}">
                <a16:creationId xmlns:a16="http://schemas.microsoft.com/office/drawing/2014/main" id="{3B6223FF-3016-4458-8F4F-67479BEC1D6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00553" y="3510097"/>
            <a:ext cx="262800" cy="262800"/>
          </a:xfrm>
          <a:prstGeom prst="rect">
            <a:avLst/>
          </a:prstGeom>
        </p:spPr>
      </p:pic>
      <p:pic>
        <p:nvPicPr>
          <p:cNvPr id="127" name="그래픽 126">
            <a:extLst>
              <a:ext uri="{FF2B5EF4-FFF2-40B4-BE49-F238E27FC236}">
                <a16:creationId xmlns:a16="http://schemas.microsoft.com/office/drawing/2014/main" id="{80A02A35-FD89-4FCB-9303-1A3148398BAF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79265" y="2062714"/>
            <a:ext cx="262800" cy="262800"/>
          </a:xfrm>
          <a:prstGeom prst="rect">
            <a:avLst/>
          </a:prstGeom>
        </p:spPr>
      </p:pic>
      <p:pic>
        <p:nvPicPr>
          <p:cNvPr id="131" name="그래픽 130">
            <a:extLst>
              <a:ext uri="{FF2B5EF4-FFF2-40B4-BE49-F238E27FC236}">
                <a16:creationId xmlns:a16="http://schemas.microsoft.com/office/drawing/2014/main" id="{3ED8F82A-BAE7-4B11-A96E-71C07AC86EA9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161309" y="2844605"/>
            <a:ext cx="229950" cy="262800"/>
          </a:xfrm>
          <a:prstGeom prst="rect">
            <a:avLst/>
          </a:prstGeom>
        </p:spPr>
      </p:pic>
      <p:pic>
        <p:nvPicPr>
          <p:cNvPr id="133" name="그래픽 132">
            <a:extLst>
              <a:ext uri="{FF2B5EF4-FFF2-40B4-BE49-F238E27FC236}">
                <a16:creationId xmlns:a16="http://schemas.microsoft.com/office/drawing/2014/main" id="{D1831EFB-E430-4765-9B76-7D5F74CC86C8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426438" y="990600"/>
            <a:ext cx="262800" cy="262800"/>
          </a:xfrm>
          <a:prstGeom prst="rect">
            <a:avLst/>
          </a:prstGeom>
        </p:spPr>
      </p:pic>
      <p:sp>
        <p:nvSpPr>
          <p:cNvPr id="44" name="사각형: 둥근 모서리 62">
            <a:extLst>
              <a:ext uri="{FF2B5EF4-FFF2-40B4-BE49-F238E27FC236}">
                <a16:creationId xmlns:a16="http://schemas.microsoft.com/office/drawing/2014/main" id="{0FAE7A3D-460F-4A84-9C68-42F7DDD1CF21}"/>
              </a:ext>
            </a:extLst>
          </p:cNvPr>
          <p:cNvSpPr/>
          <p:nvPr/>
        </p:nvSpPr>
        <p:spPr bwMode="auto">
          <a:xfrm>
            <a:off x="7316068" y="4689456"/>
            <a:ext cx="1402773" cy="587493"/>
          </a:xfrm>
          <a:prstGeom prst="roundRect">
            <a:avLst/>
          </a:prstGeom>
          <a:solidFill>
            <a:srgbClr val="B8FFFF">
              <a:alpha val="55000"/>
            </a:srgbClr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 dirty="0">
                <a:latin typeface="맑은 고딕" pitchFamily="50" charset="-127"/>
                <a:ea typeface="맑은 고딕" pitchFamily="50" charset="-127"/>
              </a:rPr>
              <a:t>Hide</a:t>
            </a:r>
            <a:r>
              <a:rPr kumimoji="0" lang="en-US" altLang="ko-KR" sz="1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_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Completed</a:t>
            </a:r>
            <a:r>
              <a:rPr kumimoji="0" lang="en-US" altLang="ko-KR" sz="13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3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Todo</a:t>
            </a:r>
            <a:endParaRPr kumimoji="0" lang="en-US" altLang="ko-KR" sz="13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9658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D0B41C4F-47D4-4AA4-BAA9-B9BDBDD10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65" y="1197567"/>
            <a:ext cx="4375135" cy="3042974"/>
          </a:xfrm>
          <a:prstGeom prst="rect">
            <a:avLst/>
          </a:prstGeom>
        </p:spPr>
      </p:pic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101D7E31-C59E-4AD9-876D-D4D0D99131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3" name="Group 240">
            <a:extLst>
              <a:ext uri="{FF2B5EF4-FFF2-40B4-BE49-F238E27FC236}">
                <a16:creationId xmlns:a16="http://schemas.microsoft.com/office/drawing/2014/main" id="{235FE3ED-D66F-4C38-AA89-81988F0D83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08110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완료된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숨기기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내용 개체 틀 4">
            <a:extLst>
              <a:ext uri="{FF2B5EF4-FFF2-40B4-BE49-F238E27FC236}">
                <a16:creationId xmlns:a16="http://schemas.microsoft.com/office/drawing/2014/main" id="{F70FB2BD-FCE0-458A-8DD2-28CA19D824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8993161"/>
              </p:ext>
            </p:extLst>
          </p:nvPr>
        </p:nvGraphicFramePr>
        <p:xfrm>
          <a:off x="4635327" y="1222736"/>
          <a:ext cx="4050032" cy="14903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완료된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숨기기 버튼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수강과목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0703568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로그아웃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타원 16">
            <a:extLst>
              <a:ext uri="{FF2B5EF4-FFF2-40B4-BE49-F238E27FC236}">
                <a16:creationId xmlns:a16="http://schemas.microsoft.com/office/drawing/2014/main" id="{7C3C17A4-9395-4674-A7AA-3B2129F24FB6}"/>
              </a:ext>
            </a:extLst>
          </p:cNvPr>
          <p:cNvSpPr>
            <a:spLocks noChangeAspect="1"/>
          </p:cNvSpPr>
          <p:nvPr/>
        </p:nvSpPr>
        <p:spPr bwMode="auto">
          <a:xfrm>
            <a:off x="197457" y="119315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	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B13580F-861A-4720-8E60-B0EF3FD84007}"/>
              </a:ext>
            </a:extLst>
          </p:cNvPr>
          <p:cNvSpPr>
            <a:spLocks noChangeAspect="1"/>
          </p:cNvSpPr>
          <p:nvPr/>
        </p:nvSpPr>
        <p:spPr bwMode="auto">
          <a:xfrm>
            <a:off x="3534764" y="124999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BE1E4B2-899F-4349-84D4-4AE933BFE35F}"/>
              </a:ext>
            </a:extLst>
          </p:cNvPr>
          <p:cNvSpPr>
            <a:spLocks noChangeAspect="1"/>
          </p:cNvSpPr>
          <p:nvPr/>
        </p:nvSpPr>
        <p:spPr bwMode="auto">
          <a:xfrm>
            <a:off x="3639704" y="381841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3985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Process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정의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B442E0C-486E-46EB-9A88-DDA591951170}"/>
              </a:ext>
            </a:extLst>
          </p:cNvPr>
          <p:cNvSpPr/>
          <p:nvPr/>
        </p:nvSpPr>
        <p:spPr bwMode="auto">
          <a:xfrm>
            <a:off x="4125432" y="3156738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과목 등록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D79E698-F54D-46DD-890D-31F22FF66FD2}"/>
              </a:ext>
            </a:extLst>
          </p:cNvPr>
          <p:cNvSpPr/>
          <p:nvPr/>
        </p:nvSpPr>
        <p:spPr bwMode="auto">
          <a:xfrm>
            <a:off x="4120114" y="1125905"/>
            <a:ext cx="1244010" cy="509241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319D512-9B32-4C40-AC8D-2D80E339D2DD}"/>
              </a:ext>
            </a:extLst>
          </p:cNvPr>
          <p:cNvSpPr/>
          <p:nvPr/>
        </p:nvSpPr>
        <p:spPr bwMode="auto">
          <a:xfrm>
            <a:off x="2445487" y="2033995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회원가입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08F03AD-68D0-4244-B12D-CED8AF759DB7}"/>
              </a:ext>
            </a:extLst>
          </p:cNvPr>
          <p:cNvSpPr/>
          <p:nvPr/>
        </p:nvSpPr>
        <p:spPr bwMode="auto">
          <a:xfrm>
            <a:off x="5794741" y="2033996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비밀번호 찾기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C7C31BF-E818-4D76-AA50-E8A6B134D833}"/>
              </a:ext>
            </a:extLst>
          </p:cNvPr>
          <p:cNvSpPr/>
          <p:nvPr/>
        </p:nvSpPr>
        <p:spPr bwMode="auto">
          <a:xfrm>
            <a:off x="4120114" y="2033996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로그인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1438EEA-0D1E-40FC-B04E-23AA6430F7E7}"/>
              </a:ext>
            </a:extLst>
          </p:cNvPr>
          <p:cNvSpPr/>
          <p:nvPr/>
        </p:nvSpPr>
        <p:spPr bwMode="auto">
          <a:xfrm>
            <a:off x="4120114" y="4289037"/>
            <a:ext cx="1249328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To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do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list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등록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7A42620-8A26-430E-8DB1-DB86A04F611E}"/>
              </a:ext>
            </a:extLst>
          </p:cNvPr>
          <p:cNvSpPr/>
          <p:nvPr/>
        </p:nvSpPr>
        <p:spPr bwMode="auto">
          <a:xfrm>
            <a:off x="2445487" y="3156738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과목 편집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7509FDA-BECC-43CD-9CD9-3A4B078F2034}"/>
              </a:ext>
            </a:extLst>
          </p:cNvPr>
          <p:cNvSpPr/>
          <p:nvPr/>
        </p:nvSpPr>
        <p:spPr bwMode="auto">
          <a:xfrm>
            <a:off x="5794741" y="3156737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과목 삭제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56068E2-592D-4A83-B20B-A4774C758F19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 bwMode="auto">
          <a:xfrm>
            <a:off x="4742119" y="1635146"/>
            <a:ext cx="0" cy="39885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080232D-2E67-4287-986C-E09A22FBAC94}"/>
              </a:ext>
            </a:extLst>
          </p:cNvPr>
          <p:cNvCxnSpPr>
            <a:cxnSpLocks/>
            <a:endCxn id="8" idx="0"/>
          </p:cNvCxnSpPr>
          <p:nvPr/>
        </p:nvCxnSpPr>
        <p:spPr bwMode="auto">
          <a:xfrm>
            <a:off x="3067492" y="1775637"/>
            <a:ext cx="0" cy="25835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0417BF2-BCF6-480C-9024-4C1DA199860C}"/>
              </a:ext>
            </a:extLst>
          </p:cNvPr>
          <p:cNvCxnSpPr>
            <a:cxnSpLocks/>
            <a:endCxn id="9" idx="0"/>
          </p:cNvCxnSpPr>
          <p:nvPr/>
        </p:nvCxnSpPr>
        <p:spPr bwMode="auto">
          <a:xfrm>
            <a:off x="6416746" y="1775637"/>
            <a:ext cx="0" cy="25835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3934664-426A-48FB-B5B6-6F906F4B945B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 bwMode="auto">
          <a:xfrm>
            <a:off x="3689497" y="2315759"/>
            <a:ext cx="430617" cy="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F8BF608-1A5D-4DF8-9441-1FCF9012024C}"/>
              </a:ext>
            </a:extLst>
          </p:cNvPr>
          <p:cNvCxnSpPr>
            <a:stCxn id="9" idx="1"/>
            <a:endCxn id="10" idx="3"/>
          </p:cNvCxnSpPr>
          <p:nvPr/>
        </p:nvCxnSpPr>
        <p:spPr bwMode="auto">
          <a:xfrm flipH="1">
            <a:off x="5364124" y="2315760"/>
            <a:ext cx="43061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94BB4AF7-B524-4AC4-ADA4-3A438F3DF15A}"/>
              </a:ext>
            </a:extLst>
          </p:cNvPr>
          <p:cNvCxnSpPr>
            <a:stCxn id="10" idx="2"/>
            <a:endCxn id="5" idx="0"/>
          </p:cNvCxnSpPr>
          <p:nvPr/>
        </p:nvCxnSpPr>
        <p:spPr bwMode="auto">
          <a:xfrm>
            <a:off x="4742119" y="2597523"/>
            <a:ext cx="5318" cy="55921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D93C0E9-75B9-4A78-9411-FA3D7411D592}"/>
              </a:ext>
            </a:extLst>
          </p:cNvPr>
          <p:cNvCxnSpPr>
            <a:stCxn id="5" idx="2"/>
            <a:endCxn id="11" idx="0"/>
          </p:cNvCxnSpPr>
          <p:nvPr/>
        </p:nvCxnSpPr>
        <p:spPr bwMode="auto">
          <a:xfrm flipH="1">
            <a:off x="4744778" y="3720265"/>
            <a:ext cx="2659" cy="56877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2C06F5AE-3292-48F5-8515-B64D1230329E}"/>
              </a:ext>
            </a:extLst>
          </p:cNvPr>
          <p:cNvCxnSpPr>
            <a:stCxn id="5" idx="1"/>
            <a:endCxn id="12" idx="3"/>
          </p:cNvCxnSpPr>
          <p:nvPr/>
        </p:nvCxnSpPr>
        <p:spPr bwMode="auto">
          <a:xfrm flipH="1">
            <a:off x="3689497" y="3438502"/>
            <a:ext cx="435935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9A9A24A6-66E9-4267-91F7-B5A4215B787A}"/>
              </a:ext>
            </a:extLst>
          </p:cNvPr>
          <p:cNvCxnSpPr>
            <a:stCxn id="5" idx="3"/>
            <a:endCxn id="13" idx="1"/>
          </p:cNvCxnSpPr>
          <p:nvPr/>
        </p:nvCxnSpPr>
        <p:spPr bwMode="auto">
          <a:xfrm flipV="1">
            <a:off x="5369442" y="3438501"/>
            <a:ext cx="425299" cy="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DAA0DD2C-B5EE-474C-B4FB-DDBDB3D4A3FE}"/>
              </a:ext>
            </a:extLst>
          </p:cNvPr>
          <p:cNvCxnSpPr>
            <a:stCxn id="11" idx="2"/>
          </p:cNvCxnSpPr>
          <p:nvPr/>
        </p:nvCxnSpPr>
        <p:spPr bwMode="auto">
          <a:xfrm>
            <a:off x="4744778" y="4852564"/>
            <a:ext cx="2659" cy="30422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81D8F869-EB4C-4BD3-958C-33690820A5E4}"/>
              </a:ext>
            </a:extLst>
          </p:cNvPr>
          <p:cNvCxnSpPr/>
          <p:nvPr/>
        </p:nvCxnSpPr>
        <p:spPr bwMode="auto">
          <a:xfrm>
            <a:off x="3067492" y="1775637"/>
            <a:ext cx="334925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19173F7F-B544-4483-AF50-D0907DB31488}"/>
              </a:ext>
            </a:extLst>
          </p:cNvPr>
          <p:cNvGrpSpPr/>
          <p:nvPr/>
        </p:nvGrpSpPr>
        <p:grpSpPr>
          <a:xfrm>
            <a:off x="1635898" y="5139571"/>
            <a:ext cx="6223077" cy="944472"/>
            <a:chOff x="343362" y="5156785"/>
            <a:chExt cx="6223077" cy="944472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D448C0B6-9D78-461D-82EC-4E8797483107}"/>
                </a:ext>
              </a:extLst>
            </p:cNvPr>
            <p:cNvSpPr/>
            <p:nvPr/>
          </p:nvSpPr>
          <p:spPr bwMode="auto">
            <a:xfrm>
              <a:off x="343362" y="5505278"/>
              <a:ext cx="1244010" cy="563527"/>
            </a:xfrm>
            <a:prstGeom prst="roundRect">
              <a:avLst/>
            </a:prstGeom>
            <a:solidFill>
              <a:srgbClr val="B8FFFF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To</a:t>
              </a:r>
              <a:r>
                <a:rPr lang="ko-KR" altLang="en-US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do</a:t>
              </a:r>
              <a:r>
                <a:rPr lang="ko-KR" altLang="en-US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list</a:t>
              </a:r>
              <a:r>
                <a:rPr lang="ko-KR" altLang="en-US" dirty="0">
                  <a:latin typeface="맑은 고딕" pitchFamily="50" charset="-127"/>
                  <a:ea typeface="맑은 고딕" pitchFamily="50" charset="-127"/>
                </a:rPr>
                <a:t> 편집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F1FFF1DB-2268-42AC-AC7E-D6616FA4E589}"/>
                </a:ext>
              </a:extLst>
            </p:cNvPr>
            <p:cNvSpPr/>
            <p:nvPr/>
          </p:nvSpPr>
          <p:spPr bwMode="auto">
            <a:xfrm>
              <a:off x="2056564" y="5505277"/>
              <a:ext cx="1244010" cy="563527"/>
            </a:xfrm>
            <a:prstGeom prst="roundRect">
              <a:avLst/>
            </a:prstGeom>
            <a:solidFill>
              <a:srgbClr val="B8FFFF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To</a:t>
              </a:r>
              <a:r>
                <a:rPr lang="ko-KR" altLang="en-US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do</a:t>
              </a:r>
              <a:r>
                <a:rPr lang="ko-KR" altLang="en-US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list</a:t>
              </a:r>
              <a:r>
                <a:rPr lang="ko-KR" altLang="en-US" dirty="0">
                  <a:latin typeface="맑은 고딕" pitchFamily="50" charset="-127"/>
                  <a:ea typeface="맑은 고딕" pitchFamily="50" charset="-127"/>
                </a:rPr>
                <a:t> 삭제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39303774-AE76-4E81-94C5-F0D478A837D2}"/>
                </a:ext>
              </a:extLst>
            </p:cNvPr>
            <p:cNvSpPr/>
            <p:nvPr/>
          </p:nvSpPr>
          <p:spPr bwMode="auto">
            <a:xfrm>
              <a:off x="3689497" y="5505274"/>
              <a:ext cx="1244010" cy="563527"/>
            </a:xfrm>
            <a:prstGeom prst="roundRect">
              <a:avLst/>
            </a:prstGeom>
            <a:solidFill>
              <a:srgbClr val="B8FFFF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To</a:t>
              </a:r>
              <a:r>
                <a:rPr lang="ko-KR" altLang="en-US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do</a:t>
              </a:r>
              <a:r>
                <a:rPr lang="ko-KR" altLang="en-US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list</a:t>
              </a:r>
              <a:r>
                <a:rPr lang="ko-KR" altLang="en-US" dirty="0">
                  <a:latin typeface="맑은 고딕" pitchFamily="50" charset="-127"/>
                  <a:ea typeface="맑은 고딕" pitchFamily="50" charset="-127"/>
                </a:rPr>
                <a:t> 정렬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A3CCB7F7-3EE6-44A1-B674-C82DC66E2CF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65367" y="5156789"/>
              <a:ext cx="4989497" cy="1105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4C0853E0-E732-4375-ADDC-426E814E441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65367" y="5156789"/>
              <a:ext cx="0" cy="34849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92B446E0-9334-4DB7-8E1F-1BFF07E1AC1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78569" y="5156793"/>
              <a:ext cx="0" cy="3484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044EDE9F-4AF0-4DDA-A053-C91A7FA89CAC}"/>
                </a:ext>
              </a:extLst>
            </p:cNvPr>
            <p:cNvCxnSpPr>
              <a:endCxn id="16" idx="0"/>
            </p:cNvCxnSpPr>
            <p:nvPr/>
          </p:nvCxnSpPr>
          <p:spPr bwMode="auto">
            <a:xfrm>
              <a:off x="4311502" y="5156785"/>
              <a:ext cx="0" cy="34848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3" name="사각형: 둥근 모서리 16">
              <a:extLst>
                <a:ext uri="{FF2B5EF4-FFF2-40B4-BE49-F238E27FC236}">
                  <a16:creationId xmlns:a16="http://schemas.microsoft.com/office/drawing/2014/main" id="{8212EB90-1BCB-4775-8E47-783C3273545B}"/>
                </a:ext>
              </a:extLst>
            </p:cNvPr>
            <p:cNvSpPr/>
            <p:nvPr/>
          </p:nvSpPr>
          <p:spPr bwMode="auto">
            <a:xfrm>
              <a:off x="5322429" y="5537730"/>
              <a:ext cx="1244010" cy="563527"/>
            </a:xfrm>
            <a:prstGeom prst="roundRect">
              <a:avLst/>
            </a:prstGeom>
            <a:solidFill>
              <a:srgbClr val="B8FFFF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>
                  <a:latin typeface="맑은 고딕" pitchFamily="50" charset="-127"/>
                  <a:ea typeface="맑은 고딕" pitchFamily="50" charset="-127"/>
                </a:rPr>
                <a:t>완료된</a:t>
              </a:r>
              <a:endParaRPr lang="en-US" altLang="ko-KR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To do list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>
                  <a:latin typeface="맑은 고딕" pitchFamily="50" charset="-127"/>
                  <a:ea typeface="맑은 고딕" pitchFamily="50" charset="-127"/>
                </a:rPr>
                <a:t>숨기기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C4436D58-514C-4C71-9F8A-4B7B4BA642E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954864" y="5167841"/>
              <a:ext cx="0" cy="34849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68921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219551FE-9E3C-4F37-8A93-3CC2596EFD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3" name="Group 240">
            <a:extLst>
              <a:ext uri="{FF2B5EF4-FFF2-40B4-BE49-F238E27FC236}">
                <a16:creationId xmlns:a16="http://schemas.microsoft.com/office/drawing/2014/main" id="{F81F69CB-6FB1-4891-BBA1-82F92CD482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01049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Confirm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 ~ SC010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 ~ 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F98BC559-FF4B-4B05-808B-486AE0238D0B}"/>
              </a:ext>
            </a:extLst>
          </p:cNvPr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21978FD-BFE7-46A8-BEE4-3B104DD7101E}"/>
                </a:ext>
              </a:extLst>
            </p:cNvPr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7FF02FD-0AF7-4C02-9D57-A698F158FF52}"/>
                </a:ext>
              </a:extLst>
            </p:cNvPr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사용자에게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확인을 받아야 할 경우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text, value_1, value_2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에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알맞은 값을 넣어 확인을 요구한다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누른 버튼에 따라 알맞은 행동을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FBE9DE5-046F-4A33-B2D8-B024E46442BA}"/>
              </a:ext>
            </a:extLst>
          </p:cNvPr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9278C24-8AD7-4930-AEBB-5D269DB99993}"/>
                </a:ext>
              </a:extLst>
            </p:cNvPr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66F216F-5B87-44A4-8E5F-5F899B0EE28C}"/>
                </a:ext>
              </a:extLst>
            </p:cNvPr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색깔은 하양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사용자의 확인은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 두께는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3/2pt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F3B812B-434A-41B0-8EE1-AA796AD1FD29}"/>
              </a:ext>
            </a:extLst>
          </p:cNvPr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사용자에게 확인을 요구하는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BCDA999-64E3-4262-B123-425E1EEFF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83" y="1195134"/>
            <a:ext cx="4275190" cy="243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845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176E7CD3-FF34-49F3-AC79-8D4468E5E3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83" y="1195134"/>
            <a:ext cx="4275190" cy="2438611"/>
          </a:xfrm>
          <a:prstGeom prst="rect">
            <a:avLst/>
          </a:prstGeom>
        </p:spPr>
      </p:pic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202B1B62-77F1-42A4-A4C3-24FE2CAF2B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4" name="Group 240">
            <a:extLst>
              <a:ext uri="{FF2B5EF4-FFF2-40B4-BE49-F238E27FC236}">
                <a16:creationId xmlns:a16="http://schemas.microsoft.com/office/drawing/2014/main" id="{9D7B9AA2-1442-40D1-9A69-438AD54D8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89797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Confirm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 ~ SC010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 ~ 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E4954082-3060-4527-B9B1-9139EEFA95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0957969"/>
              </p:ext>
            </p:extLst>
          </p:nvPr>
        </p:nvGraphicFramePr>
        <p:xfrm>
          <a:off x="4623752" y="1222736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할 내용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사용자선택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_1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사용자선택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_2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9982675F-3A1F-48A5-8C9F-722E4F60F8A0}"/>
              </a:ext>
            </a:extLst>
          </p:cNvPr>
          <p:cNvSpPr>
            <a:spLocks noChangeAspect="1"/>
          </p:cNvSpPr>
          <p:nvPr/>
        </p:nvSpPr>
        <p:spPr bwMode="auto">
          <a:xfrm>
            <a:off x="1892558" y="171712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520F9BE-9118-4B4D-834C-696750CB4226}"/>
              </a:ext>
            </a:extLst>
          </p:cNvPr>
          <p:cNvSpPr>
            <a:spLocks noChangeAspect="1"/>
          </p:cNvSpPr>
          <p:nvPr/>
        </p:nvSpPr>
        <p:spPr bwMode="auto">
          <a:xfrm>
            <a:off x="3649835" y="284463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BCDAE3A-E60B-455D-A294-2FE59CA01823}"/>
              </a:ext>
            </a:extLst>
          </p:cNvPr>
          <p:cNvSpPr>
            <a:spLocks noChangeAspect="1"/>
          </p:cNvSpPr>
          <p:nvPr/>
        </p:nvSpPr>
        <p:spPr bwMode="auto">
          <a:xfrm>
            <a:off x="2838060" y="284463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640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553030"/>
            <a:ext cx="4183813" cy="1989294"/>
            <a:chOff x="4614125" y="1575557"/>
            <a:chExt cx="4183818" cy="1753737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575557"/>
              <a:ext cx="4183811" cy="2645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5" y="1840068"/>
              <a:ext cx="4183818" cy="148922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 로그인 창에서 사용자가 회원가입 버튼을 누르면 회원가입 창을 </a:t>
              </a:r>
              <a:endPara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    띄운다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 사용자는  </a:t>
              </a:r>
              <a:r>
                <a:rPr kumimoji="0" lang="ko-KR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본인의 학번과 이름</a:t>
              </a:r>
              <a:r>
                <a:rPr kumimoji="0" lang="en-US" altLang="ko-KR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학과</a:t>
              </a:r>
              <a:r>
                <a:rPr kumimoji="0" lang="en-US" altLang="ko-KR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비밀번호</a:t>
              </a:r>
              <a:r>
                <a:rPr kumimoji="0" lang="en-US" altLang="ko-KR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비밀번호를 </a:t>
              </a:r>
              <a:endPara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ko-KR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  잊어버렸을 때 찾기 위한 질문의 답을 입력한 후 </a:t>
              </a:r>
              <a:r>
                <a:rPr kumimoji="0" lang="en-US" altLang="ko-KR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kumimoji="0" lang="ko-KR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가입</a:t>
              </a:r>
              <a:r>
                <a:rPr kumimoji="0" lang="en-US" altLang="ko-KR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kumimoji="0" lang="ko-KR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버튼을 </a:t>
              </a:r>
              <a:endPara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ko-KR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  누른다</a:t>
              </a:r>
              <a:r>
                <a:rPr kumimoji="0" lang="en-US" altLang="ko-KR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000">
                  <a:latin typeface="맑은 고딕" pitchFamily="50" charset="-127"/>
                  <a:ea typeface="맑은 고딕" pitchFamily="50" charset="-127"/>
                </a:rPr>
                <a:t>사용자가 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확인버튼을 누르고 회원가입을 </a:t>
              </a:r>
              <a:r>
                <a:rPr lang="ko-KR" altLang="en-US" sz="1000">
                  <a:latin typeface="맑은 고딕" pitchFamily="50" charset="-127"/>
                  <a:ea typeface="맑은 고딕" pitchFamily="50" charset="-127"/>
                </a:rPr>
                <a:t>성공하면 사용자의 정보가</a:t>
              </a:r>
              <a:endParaRPr lang="en-US" altLang="ko-KR" sz="100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00"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lang="ko-KR" altLang="en-US" sz="1000">
                  <a:latin typeface="맑은 고딕" pitchFamily="50" charset="-127"/>
                  <a:ea typeface="맑은 고딕" pitchFamily="50" charset="-127"/>
                </a:rPr>
                <a:t>시스템에 저장되고 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로그인 창으로 이동한다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사용자가 취소버튼을 누르면 다시 로그인 창으로 돌아간다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601796"/>
            <a:ext cx="4183807" cy="2660979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색깔은 하양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사용자의 입력 완료는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 두께는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3/2pt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30866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4F093A25-CD9A-4870-90CB-63B1F5E41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06" y="3394992"/>
            <a:ext cx="4326467" cy="2709392"/>
          </a:xfrm>
          <a:prstGeom prst="rect">
            <a:avLst/>
          </a:prstGeom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E4C2273F-7837-402B-A993-3C6130D50A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07" t="17662" r="25000" b="17526"/>
          <a:stretch/>
        </p:blipFill>
        <p:spPr bwMode="auto">
          <a:xfrm>
            <a:off x="241787" y="1146913"/>
            <a:ext cx="4326486" cy="2248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3012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A677D46E-3B22-4A0D-8F45-83B40D467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95" y="3587037"/>
            <a:ext cx="4326467" cy="2709392"/>
          </a:xfrm>
          <a:prstGeom prst="rect">
            <a:avLst/>
          </a:prstGeom>
        </p:spPr>
      </p:pic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202B1B62-77F1-42A4-A4C3-24FE2CAF2B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4" name="Group 240">
            <a:extLst>
              <a:ext uri="{FF2B5EF4-FFF2-40B4-BE49-F238E27FC236}">
                <a16:creationId xmlns:a16="http://schemas.microsoft.com/office/drawing/2014/main" id="{9D7B9AA2-1442-40D1-9A69-438AD54D8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64461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E4954082-3060-4527-B9B1-9139EEFA95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6391219"/>
              </p:ext>
            </p:extLst>
          </p:nvPr>
        </p:nvGraphicFramePr>
        <p:xfrm>
          <a:off x="4623752" y="1222736"/>
          <a:ext cx="4050032" cy="25876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회원가입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31147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학번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학과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951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질문 답변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최종 회원가입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735170"/>
                  </a:ext>
                </a:extLst>
              </a:tr>
            </a:tbl>
          </a:graphicData>
        </a:graphic>
      </p:graphicFrame>
      <p:sp>
        <p:nvSpPr>
          <p:cNvPr id="20" name="타원 19"/>
          <p:cNvSpPr>
            <a:spLocks noChangeAspect="1"/>
          </p:cNvSpPr>
          <p:nvPr/>
        </p:nvSpPr>
        <p:spPr bwMode="auto">
          <a:xfrm>
            <a:off x="1888766" y="407718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>
            <a:spLocks noChangeAspect="1"/>
          </p:cNvSpPr>
          <p:nvPr/>
        </p:nvSpPr>
        <p:spPr bwMode="auto">
          <a:xfrm>
            <a:off x="1888766" y="440278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/>
          <p:cNvSpPr>
            <a:spLocks noChangeAspect="1"/>
          </p:cNvSpPr>
          <p:nvPr/>
        </p:nvSpPr>
        <p:spPr bwMode="auto">
          <a:xfrm>
            <a:off x="1888766" y="476185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타원 22"/>
          <p:cNvSpPr>
            <a:spLocks noChangeAspect="1"/>
          </p:cNvSpPr>
          <p:nvPr/>
        </p:nvSpPr>
        <p:spPr bwMode="auto">
          <a:xfrm>
            <a:off x="1878085" y="508755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878085" y="541140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3282570" y="584815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ACFAB51-6455-4A08-8FE1-A0BE18FE5620}"/>
              </a:ext>
            </a:extLst>
          </p:cNvPr>
          <p:cNvSpPr>
            <a:spLocks noChangeAspect="1"/>
          </p:cNvSpPr>
          <p:nvPr/>
        </p:nvSpPr>
        <p:spPr bwMode="auto">
          <a:xfrm>
            <a:off x="3898233" y="580530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9331B0AB-2B4C-4671-B800-E4A0552553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07" t="17662" r="25000" b="17526"/>
          <a:stretch/>
        </p:blipFill>
        <p:spPr bwMode="auto">
          <a:xfrm>
            <a:off x="241787" y="1274546"/>
            <a:ext cx="4326486" cy="2248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CEDD864A-94A9-484B-B434-1723B915DC15}"/>
              </a:ext>
            </a:extLst>
          </p:cNvPr>
          <p:cNvSpPr>
            <a:spLocks noChangeAspect="1"/>
          </p:cNvSpPr>
          <p:nvPr/>
        </p:nvSpPr>
        <p:spPr bwMode="auto">
          <a:xfrm>
            <a:off x="2146106" y="283258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4592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597249" y="1178997"/>
            <a:ext cx="4200691" cy="2876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5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로그인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597250" y="1512900"/>
            <a:ext cx="4200687" cy="2235607"/>
            <a:chOff x="4614126" y="2013527"/>
            <a:chExt cx="4183811" cy="1524163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6" y="2013527"/>
              <a:ext cx="4183810" cy="17863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192164"/>
              <a:ext cx="4183811" cy="134552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학번과 회원가입 때 만들었던 비밀번호를 입력한 후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누르면 로그인에 성공하여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‘To Do List’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회원가입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회원가입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화면으로 이동하여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회원가입을  할 수 있도록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비밀번호 찾기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비밀번호 찾기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화면으로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이동하여  비밀번호를 찾을 수 있도록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>
                  <a:latin typeface="맑은 고딕" pitchFamily="50" charset="-127"/>
                  <a:ea typeface="맑은 고딕" pitchFamily="50" charset="-127"/>
                </a:rPr>
                <a:t>사용자가 회원가입 되지 않은 학번으로 로그인 하려고 할 경우 </a:t>
              </a:r>
              <a:endParaRPr lang="en-US" altLang="ko-KR" sz="105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lang="ko-KR" altLang="en-US" sz="1050">
                  <a:latin typeface="맑은 고딕" pitchFamily="50" charset="-127"/>
                  <a:ea typeface="맑은 고딕" pitchFamily="50" charset="-127"/>
                </a:rPr>
                <a:t>존재하지 않은 학번이라는 알림창을 띄운다</a:t>
              </a:r>
              <a:r>
                <a:rPr lang="en-US" altLang="ko-KR" sz="105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>
                  <a:latin typeface="맑은 고딕" pitchFamily="50" charset="-127"/>
                  <a:ea typeface="맑은 고딕" pitchFamily="50" charset="-127"/>
                </a:rPr>
                <a:t>사용자가 올바르지 않은 비밀번호를 입력하였을 경우 알림창을 </a:t>
              </a:r>
              <a:endParaRPr lang="en-US" altLang="ko-KR" sz="105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>
                  <a:latin typeface="맑은 고딕" pitchFamily="50" charset="-127"/>
                  <a:ea typeface="맑은 고딕" pitchFamily="50" charset="-127"/>
                </a:rPr>
                <a:t>    이를 알리는 알림창을 띄운다</a:t>
              </a:r>
              <a:r>
                <a:rPr lang="en-US" altLang="ko-KR" sz="105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590976" y="3897596"/>
            <a:ext cx="4206964" cy="2360968"/>
            <a:chOff x="4614126" y="3568483"/>
            <a:chExt cx="4183814" cy="2876496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568483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9" y="3924176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색깔은 하양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사용자의 선택은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 두께는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3/2pt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01783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07" t="17662" r="25000" b="17526"/>
          <a:stretch/>
        </p:blipFill>
        <p:spPr bwMode="auto">
          <a:xfrm>
            <a:off x="241787" y="1146913"/>
            <a:ext cx="4157321" cy="2726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0031174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B8FFFF"/>
        </a:solidFill>
        <a:ln w="12700" cap="flat" cmpd="dbl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B8FFFF"/>
        </a:solidFill>
        <a:ln w="12700" cap="flat" cmpd="dbl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B8FFFF"/>
        </a:solidFill>
        <a:ln w="12700" cap="flat" cmpd="dbl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B8FFFF"/>
        </a:solidFill>
        <a:ln w="12700" cap="flat" cmpd="dbl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6413</TotalTime>
  <Words>3263</Words>
  <Application>Microsoft Office PowerPoint</Application>
  <PresentationFormat>화면 슬라이드 쇼(4:3)</PresentationFormat>
  <Paragraphs>1227</Paragraphs>
  <Slides>30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30</vt:i4>
      </vt:variant>
    </vt:vector>
  </HeadingPairs>
  <TitlesOfParts>
    <vt:vector size="43" baseType="lpstr">
      <vt:lpstr>HY울릉도B</vt:lpstr>
      <vt:lpstr>HY울릉도M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1_07 Template</vt:lpstr>
      <vt:lpstr>3_07 Template</vt:lpstr>
      <vt:lpstr>4_07 Template</vt:lpstr>
      <vt:lpstr>5_07 Template</vt:lpstr>
      <vt:lpstr> 화면 설계(UI 명세서)</vt:lpstr>
      <vt:lpstr>변경 이력</vt:lpstr>
      <vt:lpstr>System Map</vt:lpstr>
      <vt:lpstr>System Process 정의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문지해</cp:lastModifiedBy>
  <cp:revision>708</cp:revision>
  <cp:lastPrinted>2001-07-23T08:42:52Z</cp:lastPrinted>
  <dcterms:created xsi:type="dcterms:W3CDTF">2011-02-22T01:37:12Z</dcterms:created>
  <dcterms:modified xsi:type="dcterms:W3CDTF">2018-06-01T06:27:54Z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