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60" r:id="rId4"/>
    <p:sldId id="261" r:id="rId5"/>
    <p:sldId id="266" r:id="rId6"/>
    <p:sldId id="267" r:id="rId7"/>
    <p:sldId id="270" r:id="rId8"/>
    <p:sldId id="271" r:id="rId9"/>
    <p:sldId id="259" r:id="rId10"/>
    <p:sldId id="263" r:id="rId11"/>
    <p:sldId id="274" r:id="rId12"/>
    <p:sldId id="275" r:id="rId13"/>
    <p:sldId id="290" r:id="rId14"/>
    <p:sldId id="291" r:id="rId15"/>
    <p:sldId id="292" r:id="rId16"/>
    <p:sldId id="293" r:id="rId17"/>
    <p:sldId id="268" r:id="rId18"/>
    <p:sldId id="269" r:id="rId19"/>
    <p:sldId id="276" r:id="rId20"/>
    <p:sldId id="277" r:id="rId21"/>
    <p:sldId id="278" r:id="rId22"/>
    <p:sldId id="279" r:id="rId23"/>
    <p:sldId id="284" r:id="rId24"/>
    <p:sldId id="285" r:id="rId25"/>
    <p:sldId id="286" r:id="rId26"/>
    <p:sldId id="287" r:id="rId27"/>
    <p:sldId id="294" r:id="rId28"/>
    <p:sldId id="295" r:id="rId29"/>
    <p:sldId id="288" r:id="rId30"/>
    <p:sldId id="289" r:id="rId31"/>
    <p:sldId id="280" r:id="rId32"/>
    <p:sldId id="281" r:id="rId33"/>
    <p:sldId id="296" r:id="rId34"/>
    <p:sldId id="297" r:id="rId35"/>
    <p:sldId id="282" r:id="rId36"/>
    <p:sldId id="283" r:id="rId37"/>
    <p:sldId id="298" r:id="rId38"/>
    <p:sldId id="299" r:id="rId39"/>
    <p:sldId id="300" r:id="rId40"/>
    <p:sldId id="301" r:id="rId41"/>
    <p:sldId id="302" r:id="rId42"/>
    <p:sldId id="303" r:id="rId43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4" autoAdjust="0"/>
    <p:restoredTop sz="97248" autoAdjust="0"/>
  </p:normalViewPr>
  <p:slideViewPr>
    <p:cSldViewPr snapToGrid="0" snapToObjects="1" showGuides="1">
      <p:cViewPr varScale="1">
        <p:scale>
          <a:sx n="51" d="100"/>
          <a:sy n="51" d="100"/>
        </p:scale>
        <p:origin x="1541" y="48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Palzo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3833223"/>
              </p:ext>
            </p:extLst>
          </p:nvPr>
        </p:nvGraphicFramePr>
        <p:xfrm>
          <a:off x="4623752" y="1222736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Email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주소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중복확인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0912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2969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552663"/>
                  </a:ext>
                </a:extLst>
              </a:tr>
            </a:tbl>
          </a:graphicData>
        </a:graphic>
      </p:graphicFrame>
      <p:pic>
        <p:nvPicPr>
          <p:cNvPr id="30" name="그림 29">
            <a:extLst>
              <a:ext uri="{FF2B5EF4-FFF2-40B4-BE49-F238E27FC236}">
                <a16:creationId xmlns:a16="http://schemas.microsoft.com/office/drawing/2014/main" id="{8F793753-E99A-48D1-B3A0-2B19EF5ED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04" y="2234315"/>
            <a:ext cx="4345697" cy="2816655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1529442" y="329601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2DBD361-D111-4583-8C75-CC21A37A712E}"/>
              </a:ext>
            </a:extLst>
          </p:cNvPr>
          <p:cNvSpPr/>
          <p:nvPr/>
        </p:nvSpPr>
        <p:spPr bwMode="auto">
          <a:xfrm>
            <a:off x="1529442" y="369834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608A284-6BDB-448F-B90D-096C58D22150}"/>
              </a:ext>
            </a:extLst>
          </p:cNvPr>
          <p:cNvSpPr/>
          <p:nvPr/>
        </p:nvSpPr>
        <p:spPr bwMode="auto">
          <a:xfrm>
            <a:off x="1513638" y="410067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5A9D748-D0F6-46CC-BE94-9BC5C2E06AB2}"/>
              </a:ext>
            </a:extLst>
          </p:cNvPr>
          <p:cNvSpPr/>
          <p:nvPr/>
        </p:nvSpPr>
        <p:spPr bwMode="auto">
          <a:xfrm>
            <a:off x="3162298" y="323923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0F7F81C-260A-45BB-A5F1-DC05B0D69BE5}"/>
              </a:ext>
            </a:extLst>
          </p:cNvPr>
          <p:cNvSpPr/>
          <p:nvPr/>
        </p:nvSpPr>
        <p:spPr bwMode="auto">
          <a:xfrm>
            <a:off x="3162298" y="404168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36069B9-1E63-4DF3-AC05-76B204A36C9C}"/>
              </a:ext>
            </a:extLst>
          </p:cNvPr>
          <p:cNvSpPr/>
          <p:nvPr/>
        </p:nvSpPr>
        <p:spPr bwMode="auto">
          <a:xfrm>
            <a:off x="1338940" y="4472407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F80BD84-95AC-4195-9C85-916C710975E9}"/>
              </a:ext>
            </a:extLst>
          </p:cNvPr>
          <p:cNvSpPr/>
          <p:nvPr/>
        </p:nvSpPr>
        <p:spPr bwMode="auto">
          <a:xfrm>
            <a:off x="2417202" y="448638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240">
            <a:extLst>
              <a:ext uri="{FF2B5EF4-FFF2-40B4-BE49-F238E27FC236}">
                <a16:creationId xmlns:a16="http://schemas.microsoft.com/office/drawing/2014/main" id="{3305FC06-6465-4786-9762-7E76AEC5E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25946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 중복되었다는 안내 메시지를 내용으로 포함한다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99966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중복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DE49EE7-4616-4607-9E68-FB44D2042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696759"/>
            <a:ext cx="3657600" cy="18859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360E73-A2CA-4E71-8D05-269331AAB174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입력한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ID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중복됨을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059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0307076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6F1A23CB-90F5-483F-87A9-A8B001950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696759"/>
            <a:ext cx="3657600" cy="1885950"/>
          </a:xfrm>
          <a:prstGeom prst="rect">
            <a:avLst/>
          </a:prstGeom>
        </p:spPr>
      </p:pic>
      <p:graphicFrame>
        <p:nvGraphicFramePr>
          <p:cNvPr id="17" name="Group 240">
            <a:extLst>
              <a:ext uri="{FF2B5EF4-FFF2-40B4-BE49-F238E27FC236}">
                <a16:creationId xmlns:a16="http://schemas.microsoft.com/office/drawing/2014/main" id="{B46E79D8-2337-4AB2-A987-FB3341513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68638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중복 오류화면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2856089" y="382528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3099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22" name="직사각형 21"/>
          <p:cNvSpPr/>
          <p:nvPr/>
        </p:nvSpPr>
        <p:spPr bwMode="auto">
          <a:xfrm>
            <a:off x="4614128" y="1732062"/>
            <a:ext cx="4183811" cy="3469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화면 순서</a:t>
            </a:r>
            <a:endParaRPr kumimoji="0" lang="en-US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Email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주소가 중복된다는 에러메시지를 내용으로 포함한다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30420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address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중복 오류화면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00691856-0B8C-41CE-B9AE-5BCDB8637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2615983"/>
            <a:ext cx="3695700" cy="19050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7B206D-EFF1-4DE5-8905-C10A46D7710F}"/>
              </a:ext>
            </a:extLst>
          </p:cNvPr>
          <p:cNvSpPr/>
          <p:nvPr/>
        </p:nvSpPr>
        <p:spPr bwMode="auto">
          <a:xfrm>
            <a:off x="4614126" y="2079044"/>
            <a:ext cx="4183811" cy="12354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1440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just">
              <a:buFont typeface="Arial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사용자는 오류 내용을 확인한 후 닫기 버튼을 누른다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ko-KR" altLang="en-US" sz="105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BA52DD-93E3-45F8-B171-8B234EB8CA25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입력한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Email address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중복됨을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8699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0418435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1CAFEAA3-155D-4A99-8D7A-80964DEDD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2615983"/>
            <a:ext cx="3695700" cy="1905000"/>
          </a:xfrm>
          <a:prstGeom prst="rect">
            <a:avLst/>
          </a:prstGeom>
        </p:spPr>
      </p:pic>
      <p:graphicFrame>
        <p:nvGraphicFramePr>
          <p:cNvPr id="15" name="Group 240">
            <a:extLst>
              <a:ext uri="{FF2B5EF4-FFF2-40B4-BE49-F238E27FC236}">
                <a16:creationId xmlns:a16="http://schemas.microsoft.com/office/drawing/2014/main" id="{0B9C3F05-8745-4BE6-A7E4-D4EE414D9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53387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 address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중복 오류화면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2791338" y="369831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7599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빈 양식이 있으니 모두 완성하기를 요구하는 메시지를 내용으로 출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89380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빈칸 재입력 요청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UC002,UC005,UC006,UC009,UC010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6946D3A-1EB9-4D9F-8522-1FEF12ADA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21" y="2630270"/>
            <a:ext cx="3638550" cy="18764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F2DB95-5A04-41D4-97FE-ABC4D2427B8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입력하지 않은 항목이 있음을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307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5039882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id="{B0354322-D27D-401F-99B3-C80910FA0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73260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빈칸 재입력 요청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UC002,UC005,UC006,UC009,UC010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13886CE5-6D93-4B35-A44D-0B19F7532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21" y="2630270"/>
            <a:ext cx="3638550" cy="1876425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2740476" y="371595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6838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50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ID/PW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찾기를 처리하기 위한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사용자는 회원가입 시 등록한 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Email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을 입력한다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누르면 입력된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Email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해당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전송한다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로그인 화면으로 돌아간다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9240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ID/PW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6DE1049-0EDB-4C3A-AB54-3496CB206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3" y="2123340"/>
            <a:ext cx="4466806" cy="289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37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3485965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Email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주소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0912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828158"/>
                  </a:ext>
                </a:extLst>
              </a:tr>
            </a:tbl>
          </a:graphicData>
        </a:graphic>
      </p:graphicFrame>
      <p:graphicFrame>
        <p:nvGraphicFramePr>
          <p:cNvPr id="17" name="Group 240">
            <a:extLst>
              <a:ext uri="{FF2B5EF4-FFF2-40B4-BE49-F238E27FC236}">
                <a16:creationId xmlns:a16="http://schemas.microsoft.com/office/drawing/2014/main" id="{72527BB8-0C91-4720-A227-064072B42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30026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ID/PW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65C5171D-EA39-40C4-B596-A047C7BD7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3" y="2123340"/>
            <a:ext cx="4466806" cy="2890286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1706976" y="346506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2DBD361-D111-4583-8C75-CC21A37A712E}"/>
              </a:ext>
            </a:extLst>
          </p:cNvPr>
          <p:cNvSpPr/>
          <p:nvPr/>
        </p:nvSpPr>
        <p:spPr bwMode="auto">
          <a:xfrm>
            <a:off x="1382813" y="407360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95AF90-33B9-419D-B2B3-C01A52B6BA28}"/>
              </a:ext>
            </a:extLst>
          </p:cNvPr>
          <p:cNvSpPr/>
          <p:nvPr/>
        </p:nvSpPr>
        <p:spPr bwMode="auto">
          <a:xfrm>
            <a:off x="2467198" y="407360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78180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입력한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Email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 존재하지 않음을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Email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 일치하는 사용자가 없음을 이야기하며 재입력을 요구한다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53469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불일치 오류화면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74584368-698B-4932-8B0D-CF49A0511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95" y="2635033"/>
            <a:ext cx="36671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1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890699"/>
              </p:ext>
            </p:extLst>
          </p:nvPr>
        </p:nvGraphicFramePr>
        <p:xfrm>
          <a:off x="280988" y="1025525"/>
          <a:ext cx="8582024" cy="505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맵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 프로세스 정의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서현지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안동주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서비스로그인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,ID/PW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불일치오류화면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,ID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중복오류화면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EmailAddress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중복오류화면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빈칸재입력요청화면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,ID/PW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찾기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,Email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불일치오류화면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마감일오류화면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과목선택후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과목등록화면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과목변경화면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과목시간중복오류화면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과목이름중복오류화면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서현지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안동주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모든 항목 작성 완료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서현지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안동주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 항목 확인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및 점검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보완사항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안동주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6828095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091202"/>
                  </a:ext>
                </a:extLst>
              </a:tr>
            </a:tbl>
          </a:graphicData>
        </a:graphic>
      </p:graphicFrame>
      <p:graphicFrame>
        <p:nvGraphicFramePr>
          <p:cNvPr id="19" name="Group 240">
            <a:extLst>
              <a:ext uri="{FF2B5EF4-FFF2-40B4-BE49-F238E27FC236}">
                <a16:creationId xmlns:a16="http://schemas.microsoft.com/office/drawing/2014/main" id="{BB302C99-EA96-4179-959D-66C703B9B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67030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불일치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" name="그림 19">
            <a:extLst>
              <a:ext uri="{FF2B5EF4-FFF2-40B4-BE49-F238E27FC236}">
                <a16:creationId xmlns:a16="http://schemas.microsoft.com/office/drawing/2014/main" id="{5C48FA9A-4500-449D-8D1E-0C9BB16C2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95" y="2635033"/>
            <a:ext cx="3667125" cy="1866900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2814049" y="3690703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1406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등록한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To-do 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와 과목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를 확인할 수 있는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사용자는 과목 탭의 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눌러 과목을 추가한다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탭의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눌러 할 일을 추가한다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사용자는 할 일의 변경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삭제 버튼을 눌러 변경 및 삭제를 한다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정렬방식을 선택해 정렬을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테마색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선택 버튼을 이용해 테마색을 변경한다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모든 행동이 끝나면 로그아웃을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배경과 현재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테마색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부분은 진한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선택된 과목 탭의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배경은 연한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모두 흰색으로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테마색은 총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가지로 검정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초록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연한 초록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빨강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연한 빨강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파랑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으로 변경할 수 있도록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현재 배경색을 선택하면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실행을 취소한다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테마색을 변경하면 제목의 배경 색이 변한다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59532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UC005, UC006, UC007, UC008, UC009, UC010, UC011, UC012, UC013, UC014, UC015, UC016, UC017, UC018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09D29039-EEFA-47B8-A695-44F3264EB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43" y="1211259"/>
            <a:ext cx="4433810" cy="28543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9CB5C61-8628-4318-8C64-90EE109C82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457"/>
          <a:stretch/>
        </p:blipFill>
        <p:spPr>
          <a:xfrm>
            <a:off x="798833" y="4703423"/>
            <a:ext cx="3041648" cy="4205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A4835E-F2A7-4C3E-BDE3-2DDCB96602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265"/>
          <a:stretch/>
        </p:blipFill>
        <p:spPr>
          <a:xfrm>
            <a:off x="798833" y="5215064"/>
            <a:ext cx="3021376" cy="4224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0E0A568-3A72-45A7-A971-CA5C50C0853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684"/>
          <a:stretch/>
        </p:blipFill>
        <p:spPr>
          <a:xfrm>
            <a:off x="819106" y="5728572"/>
            <a:ext cx="3021375" cy="4725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4ABCA0-D727-4B9C-9547-3D3AAB382A39}"/>
              </a:ext>
            </a:extLst>
          </p:cNvPr>
          <p:cNvSpPr txBox="1"/>
          <p:nvPr/>
        </p:nvSpPr>
        <p:spPr>
          <a:xfrm>
            <a:off x="491490" y="4389120"/>
            <a:ext cx="1959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테마색을 변경할 경우</a:t>
            </a:r>
          </a:p>
        </p:txBody>
      </p:sp>
    </p:spTree>
    <p:extLst>
      <p:ext uri="{BB962C8B-B14F-4D97-AF65-F5344CB8AC3E}">
        <p14:creationId xmlns:p14="http://schemas.microsoft.com/office/powerpoint/2010/main" val="1542524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4584374"/>
              </p:ext>
            </p:extLst>
          </p:nvPr>
        </p:nvGraphicFramePr>
        <p:xfrm>
          <a:off x="4623752" y="1222736"/>
          <a:ext cx="4050032" cy="2496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현재 선택과목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To-do list)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Vertical Menu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추가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방식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09120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테마색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13028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59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추가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437861"/>
                  </a:ext>
                </a:extLst>
              </a:tr>
            </a:tbl>
          </a:graphicData>
        </a:graphic>
      </p:graphicFrame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id="{82418657-E3D8-4896-A613-AC3A9CDAC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11708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UC005, UC006, UC007, UC008, UC009, UC010, UC011, UC012, UC013, UC014, UC015, UC016, UC017, UC018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id="{465533DB-B2FC-47C4-A6C1-96DCF6B17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43" y="2141291"/>
            <a:ext cx="4433810" cy="2854384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8EF1E1CB-7CDE-4AA5-A21C-9E02A7ACA5C7}"/>
              </a:ext>
            </a:extLst>
          </p:cNvPr>
          <p:cNvSpPr/>
          <p:nvPr/>
        </p:nvSpPr>
        <p:spPr bwMode="auto">
          <a:xfrm>
            <a:off x="101602" y="259773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93FA73D-F2C6-46F6-A459-D7B1B382E3EA}"/>
              </a:ext>
            </a:extLst>
          </p:cNvPr>
          <p:cNvSpPr/>
          <p:nvPr/>
        </p:nvSpPr>
        <p:spPr bwMode="auto">
          <a:xfrm>
            <a:off x="389079" y="45950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AE643A0-D050-43C2-8684-E3D9F6C21A5C}"/>
              </a:ext>
            </a:extLst>
          </p:cNvPr>
          <p:cNvSpPr/>
          <p:nvPr/>
        </p:nvSpPr>
        <p:spPr bwMode="auto">
          <a:xfrm>
            <a:off x="2515341" y="214129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4CB32C1-63F5-4583-B093-136D486E4C21}"/>
              </a:ext>
            </a:extLst>
          </p:cNvPr>
          <p:cNvSpPr/>
          <p:nvPr/>
        </p:nvSpPr>
        <p:spPr bwMode="auto">
          <a:xfrm>
            <a:off x="3935401" y="269825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E5F980B-A7A8-45F6-BE6B-8DEF872EA5FE}"/>
              </a:ext>
            </a:extLst>
          </p:cNvPr>
          <p:cNvSpPr/>
          <p:nvPr/>
        </p:nvSpPr>
        <p:spPr bwMode="auto">
          <a:xfrm>
            <a:off x="4142229" y="45691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33CACD7-FD11-47E0-8C84-641960CD5920}"/>
              </a:ext>
            </a:extLst>
          </p:cNvPr>
          <p:cNvSpPr/>
          <p:nvPr/>
        </p:nvSpPr>
        <p:spPr bwMode="auto">
          <a:xfrm>
            <a:off x="2153720" y="45950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8DE14B4-61FE-402C-861C-DDE84DC507D2}"/>
              </a:ext>
            </a:extLst>
          </p:cNvPr>
          <p:cNvSpPr/>
          <p:nvPr/>
        </p:nvSpPr>
        <p:spPr bwMode="auto">
          <a:xfrm>
            <a:off x="3491293" y="45950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433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To-do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등록을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항목의 이름을 입력한다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항목과 관련된 과목을 선택한다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 기한과 실제 마감일을 설정한다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중요도와 완료도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알림 여부를 설정한다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등록을 완료한다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To-do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배경 부분은 진한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모두 흰색으로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88402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UC009, UC019, UC020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5827533A-2ED4-479F-96F2-ADF682526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89" y="2146995"/>
            <a:ext cx="4390259" cy="28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16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9E347EF2-50EF-47AE-B2A6-63B451C4E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89" y="2146995"/>
            <a:ext cx="4390259" cy="2842975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1892078"/>
              </p:ext>
            </p:extLst>
          </p:nvPr>
        </p:nvGraphicFramePr>
        <p:xfrm>
          <a:off x="4623752" y="1222736"/>
          <a:ext cx="4050032" cy="2839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To-do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09120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79482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별 표시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190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810857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320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621809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1195966" y="272447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2DBD361-D111-4583-8C75-CC21A37A712E}"/>
              </a:ext>
            </a:extLst>
          </p:cNvPr>
          <p:cNvSpPr/>
          <p:nvPr/>
        </p:nvSpPr>
        <p:spPr bwMode="auto">
          <a:xfrm>
            <a:off x="1195966" y="306003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608A284-6BDB-448F-B90D-096C58D22150}"/>
              </a:ext>
            </a:extLst>
          </p:cNvPr>
          <p:cNvSpPr/>
          <p:nvPr/>
        </p:nvSpPr>
        <p:spPr bwMode="auto">
          <a:xfrm>
            <a:off x="1195966" y="333500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5A9D748-D0F6-46CC-BE94-9BC5C2E06AB2}"/>
              </a:ext>
            </a:extLst>
          </p:cNvPr>
          <p:cNvSpPr/>
          <p:nvPr/>
        </p:nvSpPr>
        <p:spPr bwMode="auto">
          <a:xfrm>
            <a:off x="1894934" y="333500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0F7F81C-260A-45BB-A5F1-DC05B0D69BE5}"/>
              </a:ext>
            </a:extLst>
          </p:cNvPr>
          <p:cNvSpPr/>
          <p:nvPr/>
        </p:nvSpPr>
        <p:spPr bwMode="auto">
          <a:xfrm>
            <a:off x="1202063" y="443293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36069B9-1E63-4DF3-AC05-76B204A36C9C}"/>
              </a:ext>
            </a:extLst>
          </p:cNvPr>
          <p:cNvSpPr/>
          <p:nvPr/>
        </p:nvSpPr>
        <p:spPr bwMode="auto">
          <a:xfrm>
            <a:off x="2395152" y="333500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F80BD84-95AC-4195-9C85-916C710975E9}"/>
              </a:ext>
            </a:extLst>
          </p:cNvPr>
          <p:cNvSpPr/>
          <p:nvPr/>
        </p:nvSpPr>
        <p:spPr bwMode="auto">
          <a:xfrm>
            <a:off x="1202063" y="384636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Group 240">
            <a:extLst>
              <a:ext uri="{FF2B5EF4-FFF2-40B4-BE49-F238E27FC236}">
                <a16:creationId xmlns:a16="http://schemas.microsoft.com/office/drawing/2014/main" id="{860D9B56-4D41-4A67-BDA6-C3DC16961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73961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UC009, UC019, UC020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2E4E5606-C326-43BB-B7F8-7306F64A5DE0}"/>
              </a:ext>
            </a:extLst>
          </p:cNvPr>
          <p:cNvSpPr/>
          <p:nvPr/>
        </p:nvSpPr>
        <p:spPr bwMode="auto">
          <a:xfrm>
            <a:off x="3395003" y="419325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6A4C219-F173-4CB5-B3AA-F73EC08D2536}"/>
              </a:ext>
            </a:extLst>
          </p:cNvPr>
          <p:cNvSpPr/>
          <p:nvPr/>
        </p:nvSpPr>
        <p:spPr bwMode="auto">
          <a:xfrm>
            <a:off x="3386669" y="4528213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676E348-4F7B-4081-8041-F6318943B6D0}"/>
              </a:ext>
            </a:extLst>
          </p:cNvPr>
          <p:cNvSpPr/>
          <p:nvPr/>
        </p:nvSpPr>
        <p:spPr bwMode="auto">
          <a:xfrm>
            <a:off x="1195966" y="359109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FADCA32-0D63-4712-9420-C3AD51DCBF6F}"/>
              </a:ext>
            </a:extLst>
          </p:cNvPr>
          <p:cNvSpPr/>
          <p:nvPr/>
        </p:nvSpPr>
        <p:spPr bwMode="auto">
          <a:xfrm>
            <a:off x="1894934" y="359109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3F04AB3-BAD0-4207-8F88-CDE6EA0DB33B}"/>
              </a:ext>
            </a:extLst>
          </p:cNvPr>
          <p:cNvSpPr/>
          <p:nvPr/>
        </p:nvSpPr>
        <p:spPr bwMode="auto">
          <a:xfrm>
            <a:off x="2395152" y="359022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CB1C6EC-BBFB-43B8-BFCE-2D4CA76037DD}"/>
              </a:ext>
            </a:extLst>
          </p:cNvPr>
          <p:cNvSpPr/>
          <p:nvPr/>
        </p:nvSpPr>
        <p:spPr bwMode="auto">
          <a:xfrm>
            <a:off x="1202063" y="416149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1259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To-do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변경을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변경하고자 하는 세부 항목을 새롭게 설정한다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변경을 완료한다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배경 부분은 진한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모두 흰색으로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29764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D9DBB19D-4F10-409C-84CF-A16376332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3" y="2142326"/>
            <a:ext cx="4415050" cy="285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72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id="{0B41F25A-A602-4542-93BB-79FE3EBB4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04825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3" name="내용 개체 틀 4">
            <a:extLst>
              <a:ext uri="{FF2B5EF4-FFF2-40B4-BE49-F238E27FC236}">
                <a16:creationId xmlns:a16="http://schemas.microsoft.com/office/drawing/2014/main" id="{62289259-4F22-4642-90DA-5B3E1F7830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4212633"/>
              </p:ext>
            </p:extLst>
          </p:nvPr>
        </p:nvGraphicFramePr>
        <p:xfrm>
          <a:off x="4623752" y="1222736"/>
          <a:ext cx="4050032" cy="3090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To-do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09120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79482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별 표시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190508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81085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46648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320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621809"/>
                  </a:ext>
                </a:extLst>
              </a:tr>
            </a:tbl>
          </a:graphicData>
        </a:graphic>
      </p:graphicFrame>
      <p:pic>
        <p:nvPicPr>
          <p:cNvPr id="58" name="그림 57">
            <a:extLst>
              <a:ext uri="{FF2B5EF4-FFF2-40B4-BE49-F238E27FC236}">
                <a16:creationId xmlns:a16="http://schemas.microsoft.com/office/drawing/2014/main" id="{A0A53078-DA59-4B8B-9DB5-9CAF925E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3" y="2142326"/>
            <a:ext cx="4415050" cy="2852313"/>
          </a:xfrm>
          <a:prstGeom prst="rect">
            <a:avLst/>
          </a:prstGeom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53BFAA1F-0CC4-4269-A5CF-EB51191858B8}"/>
              </a:ext>
            </a:extLst>
          </p:cNvPr>
          <p:cNvSpPr/>
          <p:nvPr/>
        </p:nvSpPr>
        <p:spPr bwMode="auto">
          <a:xfrm>
            <a:off x="1195966" y="272447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CE34CB1-CAEF-4C47-902D-65FB8048B31C}"/>
              </a:ext>
            </a:extLst>
          </p:cNvPr>
          <p:cNvSpPr/>
          <p:nvPr/>
        </p:nvSpPr>
        <p:spPr bwMode="auto">
          <a:xfrm>
            <a:off x="1195966" y="306003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04A3A02-EB55-4E00-B4B7-BFDA6D9EC408}"/>
              </a:ext>
            </a:extLst>
          </p:cNvPr>
          <p:cNvSpPr/>
          <p:nvPr/>
        </p:nvSpPr>
        <p:spPr bwMode="auto">
          <a:xfrm>
            <a:off x="1195966" y="333500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2378FF0-C8C9-4B42-8226-BC1587E63D8F}"/>
              </a:ext>
            </a:extLst>
          </p:cNvPr>
          <p:cNvSpPr/>
          <p:nvPr/>
        </p:nvSpPr>
        <p:spPr bwMode="auto">
          <a:xfrm>
            <a:off x="1894934" y="333500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D610A87-3FAE-4B43-9A57-B15E46A0BC6A}"/>
              </a:ext>
            </a:extLst>
          </p:cNvPr>
          <p:cNvSpPr/>
          <p:nvPr/>
        </p:nvSpPr>
        <p:spPr bwMode="auto">
          <a:xfrm>
            <a:off x="1202063" y="443293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A0E5E4F-38D3-453E-A740-1648276C3453}"/>
              </a:ext>
            </a:extLst>
          </p:cNvPr>
          <p:cNvSpPr/>
          <p:nvPr/>
        </p:nvSpPr>
        <p:spPr bwMode="auto">
          <a:xfrm>
            <a:off x="2395152" y="333500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DF0B0D2C-D44A-40C1-A0D0-0335C1322240}"/>
              </a:ext>
            </a:extLst>
          </p:cNvPr>
          <p:cNvSpPr/>
          <p:nvPr/>
        </p:nvSpPr>
        <p:spPr bwMode="auto">
          <a:xfrm>
            <a:off x="1202063" y="384636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FD714286-5B99-42BD-9DC6-1E45BCA898FF}"/>
              </a:ext>
            </a:extLst>
          </p:cNvPr>
          <p:cNvSpPr/>
          <p:nvPr/>
        </p:nvSpPr>
        <p:spPr bwMode="auto">
          <a:xfrm>
            <a:off x="3395003" y="386856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689EE87-2D58-4A8E-989E-6C2E90413C70}"/>
              </a:ext>
            </a:extLst>
          </p:cNvPr>
          <p:cNvSpPr/>
          <p:nvPr/>
        </p:nvSpPr>
        <p:spPr bwMode="auto">
          <a:xfrm>
            <a:off x="3386669" y="419048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970FEEA-0451-4D24-BF29-56FF3B55A293}"/>
              </a:ext>
            </a:extLst>
          </p:cNvPr>
          <p:cNvSpPr/>
          <p:nvPr/>
        </p:nvSpPr>
        <p:spPr bwMode="auto">
          <a:xfrm>
            <a:off x="1195966" y="359109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7D07EA77-38C0-4D9E-BCCF-44F138103431}"/>
              </a:ext>
            </a:extLst>
          </p:cNvPr>
          <p:cNvSpPr/>
          <p:nvPr/>
        </p:nvSpPr>
        <p:spPr bwMode="auto">
          <a:xfrm>
            <a:off x="1894934" y="359109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3A1D8946-6A99-4257-AA76-0724ADDD3D5B}"/>
              </a:ext>
            </a:extLst>
          </p:cNvPr>
          <p:cNvSpPr/>
          <p:nvPr/>
        </p:nvSpPr>
        <p:spPr bwMode="auto">
          <a:xfrm>
            <a:off x="2395152" y="359022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F696FED-FC86-46A2-BF65-AB2CAF90B24B}"/>
              </a:ext>
            </a:extLst>
          </p:cNvPr>
          <p:cNvSpPr/>
          <p:nvPr/>
        </p:nvSpPr>
        <p:spPr bwMode="auto">
          <a:xfrm>
            <a:off x="1202063" y="416149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272CA824-65F8-4768-9C41-BB6B70C69541}"/>
              </a:ext>
            </a:extLst>
          </p:cNvPr>
          <p:cNvSpPr/>
          <p:nvPr/>
        </p:nvSpPr>
        <p:spPr bwMode="auto">
          <a:xfrm>
            <a:off x="3386669" y="452059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4619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마감 기한과 실제 마감일에 오류가 있음을 안내한다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 마감일이 마감기한보다 빠름을 명시하고 재입력을 요구한다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22137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마감일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UC009,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E7A1409E-ABF8-4D91-AC36-A6982B363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54" y="2630270"/>
            <a:ext cx="36671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30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C43FEA74-823F-4D7D-B156-FC1E4A013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54" y="2630270"/>
            <a:ext cx="3667125" cy="1876425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8619213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2806605" y="366040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Group 240">
            <a:extLst>
              <a:ext uri="{FF2B5EF4-FFF2-40B4-BE49-F238E27FC236}">
                <a16:creationId xmlns:a16="http://schemas.microsoft.com/office/drawing/2014/main" id="{860D9B56-4D41-4A67-BDA6-C3DC16961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39290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마감일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UC009,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51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To-do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삭제를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삭제하려는 항목을 확인한 후 확인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삭제를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누르면 삭제되지 않고 그 전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42225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3191EC0F-D35E-422E-92AC-43BFAD5F0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66" y="2734306"/>
            <a:ext cx="3780353" cy="166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7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FAE03D-6ED5-4313-BEBE-4C73F56A2997}"/>
              </a:ext>
            </a:extLst>
          </p:cNvPr>
          <p:cNvSpPr txBox="1"/>
          <p:nvPr/>
        </p:nvSpPr>
        <p:spPr>
          <a:xfrm>
            <a:off x="3295938" y="2021768"/>
            <a:ext cx="2323322" cy="3077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대학생을 위한 </a:t>
            </a:r>
            <a:r>
              <a:rPr lang="en-US" altLang="ko-KR" dirty="0"/>
              <a:t>To-do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675671-872D-4355-A144-FEB2FEB0318E}"/>
              </a:ext>
            </a:extLst>
          </p:cNvPr>
          <p:cNvSpPr txBox="1"/>
          <p:nvPr/>
        </p:nvSpPr>
        <p:spPr>
          <a:xfrm>
            <a:off x="389652" y="2768121"/>
            <a:ext cx="962123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초기 화면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617BC8-B86F-4219-9017-61EC1E0BD2C1}"/>
              </a:ext>
            </a:extLst>
          </p:cNvPr>
          <p:cNvSpPr txBox="1"/>
          <p:nvPr/>
        </p:nvSpPr>
        <p:spPr>
          <a:xfrm>
            <a:off x="1956213" y="2768121"/>
            <a:ext cx="962123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과목 관리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4BE052-5EED-4B41-AA4E-B37CBA58853E}"/>
              </a:ext>
            </a:extLst>
          </p:cNvPr>
          <p:cNvSpPr txBox="1"/>
          <p:nvPr/>
        </p:nvSpPr>
        <p:spPr>
          <a:xfrm>
            <a:off x="3522774" y="2768120"/>
            <a:ext cx="1223413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To-do </a:t>
            </a:r>
            <a:r>
              <a:rPr lang="ko-KR" altLang="en-US" dirty="0"/>
              <a:t>관리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D2BA8B-1295-4CDE-8003-3EAF5DE39D38}"/>
              </a:ext>
            </a:extLst>
          </p:cNvPr>
          <p:cNvSpPr txBox="1"/>
          <p:nvPr/>
        </p:nvSpPr>
        <p:spPr>
          <a:xfrm>
            <a:off x="5831686" y="2768119"/>
            <a:ext cx="1223413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To-do </a:t>
            </a:r>
            <a:r>
              <a:rPr lang="ko-KR" altLang="en-US" dirty="0"/>
              <a:t>정렬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FB1547-E4DB-485F-9713-1C217068A261}"/>
              </a:ext>
            </a:extLst>
          </p:cNvPr>
          <p:cNvSpPr txBox="1"/>
          <p:nvPr/>
        </p:nvSpPr>
        <p:spPr>
          <a:xfrm>
            <a:off x="7659537" y="2768121"/>
            <a:ext cx="1200971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테마 색 변경</a:t>
            </a:r>
            <a:endParaRPr lang="en-US" altLang="ko-KR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45624BD0-9670-4FED-A29C-E9BC9EB62274}"/>
              </a:ext>
            </a:extLst>
          </p:cNvPr>
          <p:cNvCxnSpPr>
            <a:stCxn id="9" idx="2"/>
            <a:endCxn id="10" idx="0"/>
          </p:cNvCxnSpPr>
          <p:nvPr/>
        </p:nvCxnSpPr>
        <p:spPr bwMode="auto">
          <a:xfrm rot="5400000">
            <a:off x="2444869" y="755391"/>
            <a:ext cx="438576" cy="3586885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1EFE2DD-0A0C-4156-8F7F-03CE88D547D7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 bwMode="auto">
          <a:xfrm rot="5400000">
            <a:off x="3228149" y="1538671"/>
            <a:ext cx="438576" cy="2020324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62127D0-C9FF-44BE-82DF-F86CC629FC13}"/>
              </a:ext>
            </a:extLst>
          </p:cNvPr>
          <p:cNvCxnSpPr>
            <a:stCxn id="9" idx="2"/>
            <a:endCxn id="9" idx="2"/>
          </p:cNvCxnSpPr>
          <p:nvPr/>
        </p:nvCxnSpPr>
        <p:spPr bwMode="auto">
          <a:xfrm>
            <a:off x="4457599" y="2329545"/>
            <a:ext cx="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D37EE17-DFEF-4CF9-A29C-5CB13F1CEE2B}"/>
              </a:ext>
            </a:extLst>
          </p:cNvPr>
          <p:cNvCxnSpPr>
            <a:stCxn id="9" idx="2"/>
            <a:endCxn id="12" idx="0"/>
          </p:cNvCxnSpPr>
          <p:nvPr/>
        </p:nvCxnSpPr>
        <p:spPr bwMode="auto">
          <a:xfrm rot="5400000">
            <a:off x="4076753" y="2387273"/>
            <a:ext cx="438575" cy="323118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49CD4033-8112-41C1-8FAA-967940847540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 bwMode="auto">
          <a:xfrm rot="16200000" flipH="1">
            <a:off x="5231209" y="1555935"/>
            <a:ext cx="438574" cy="1985794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8BDB0ED-39B2-454B-8024-DA22C23FF571}"/>
              </a:ext>
            </a:extLst>
          </p:cNvPr>
          <p:cNvCxnSpPr>
            <a:stCxn id="9" idx="2"/>
            <a:endCxn id="14" idx="0"/>
          </p:cNvCxnSpPr>
          <p:nvPr/>
        </p:nvCxnSpPr>
        <p:spPr bwMode="auto">
          <a:xfrm rot="16200000" flipH="1">
            <a:off x="6139523" y="647621"/>
            <a:ext cx="438576" cy="3802424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E59897D-C864-47A3-A7FC-49EB19F98B93}"/>
              </a:ext>
            </a:extLst>
          </p:cNvPr>
          <p:cNvSpPr txBox="1"/>
          <p:nvPr/>
        </p:nvSpPr>
        <p:spPr>
          <a:xfrm>
            <a:off x="870713" y="3296554"/>
            <a:ext cx="64633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로그인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57E716-99EA-4399-98AD-D86B469E0B76}"/>
              </a:ext>
            </a:extLst>
          </p:cNvPr>
          <p:cNvSpPr txBox="1"/>
          <p:nvPr/>
        </p:nvSpPr>
        <p:spPr>
          <a:xfrm>
            <a:off x="865820" y="3742960"/>
            <a:ext cx="800219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회원가입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28E11C-57C1-4035-BA6A-3F6398DCC1A2}"/>
              </a:ext>
            </a:extLst>
          </p:cNvPr>
          <p:cNvSpPr txBox="1"/>
          <p:nvPr/>
        </p:nvSpPr>
        <p:spPr>
          <a:xfrm>
            <a:off x="865819" y="4194821"/>
            <a:ext cx="946093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ID/PW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찾기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6FD7CE9-4FDA-4E51-B864-49A268888E8C}"/>
              </a:ext>
            </a:extLst>
          </p:cNvPr>
          <p:cNvCxnSpPr>
            <a:cxnSpLocks/>
            <a:endCxn id="21" idx="1"/>
          </p:cNvCxnSpPr>
          <p:nvPr/>
        </p:nvCxnSpPr>
        <p:spPr bwMode="auto">
          <a:xfrm rot="16200000" flipH="1">
            <a:off x="514649" y="3078990"/>
            <a:ext cx="359158" cy="352969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8DC30524-4794-4815-9901-C475C31F0F14}"/>
              </a:ext>
            </a:extLst>
          </p:cNvPr>
          <p:cNvCxnSpPr>
            <a:cxnSpLocks/>
            <a:endCxn id="22" idx="1"/>
          </p:cNvCxnSpPr>
          <p:nvPr/>
        </p:nvCxnSpPr>
        <p:spPr bwMode="auto">
          <a:xfrm rot="16200000" flipH="1">
            <a:off x="289000" y="3304639"/>
            <a:ext cx="805565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F85DCD4-B666-47D2-891B-F850BC0E3D69}"/>
              </a:ext>
            </a:extLst>
          </p:cNvPr>
          <p:cNvCxnSpPr>
            <a:cxnSpLocks/>
            <a:endCxn id="23" idx="1"/>
          </p:cNvCxnSpPr>
          <p:nvPr/>
        </p:nvCxnSpPr>
        <p:spPr bwMode="auto">
          <a:xfrm rot="16200000" flipH="1">
            <a:off x="63068" y="3530570"/>
            <a:ext cx="1257426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3EB76E7-180F-456B-ACDD-7CAA7401B752}"/>
              </a:ext>
            </a:extLst>
          </p:cNvPr>
          <p:cNvSpPr txBox="1"/>
          <p:nvPr/>
        </p:nvSpPr>
        <p:spPr>
          <a:xfrm>
            <a:off x="2449317" y="3295065"/>
            <a:ext cx="851515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과목 등록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5F2091-A1E9-431B-AD65-A146A691371E}"/>
              </a:ext>
            </a:extLst>
          </p:cNvPr>
          <p:cNvSpPr txBox="1"/>
          <p:nvPr/>
        </p:nvSpPr>
        <p:spPr>
          <a:xfrm>
            <a:off x="2444424" y="3741471"/>
            <a:ext cx="851515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과목 변경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1840CA-6873-4A5C-AC98-A449F74E3FA0}"/>
              </a:ext>
            </a:extLst>
          </p:cNvPr>
          <p:cNvSpPr txBox="1"/>
          <p:nvPr/>
        </p:nvSpPr>
        <p:spPr>
          <a:xfrm>
            <a:off x="2444423" y="4193332"/>
            <a:ext cx="851515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과목 삭제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7C07BBB1-F15F-4B05-95E7-40B1D9A4C02C}"/>
              </a:ext>
            </a:extLst>
          </p:cNvPr>
          <p:cNvCxnSpPr>
            <a:cxnSpLocks/>
            <a:endCxn id="27" idx="1"/>
          </p:cNvCxnSpPr>
          <p:nvPr/>
        </p:nvCxnSpPr>
        <p:spPr bwMode="auto">
          <a:xfrm rot="16200000" flipH="1">
            <a:off x="2093253" y="3077501"/>
            <a:ext cx="359158" cy="352969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6C8489D7-3982-4509-9A15-3DBF84CD04A9}"/>
              </a:ext>
            </a:extLst>
          </p:cNvPr>
          <p:cNvCxnSpPr>
            <a:cxnSpLocks/>
            <a:endCxn id="28" idx="1"/>
          </p:cNvCxnSpPr>
          <p:nvPr/>
        </p:nvCxnSpPr>
        <p:spPr bwMode="auto">
          <a:xfrm rot="16200000" flipH="1">
            <a:off x="1867604" y="3303150"/>
            <a:ext cx="805565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2EC6720-D4A7-4899-B651-D992A69C00C4}"/>
              </a:ext>
            </a:extLst>
          </p:cNvPr>
          <p:cNvCxnSpPr>
            <a:cxnSpLocks/>
            <a:endCxn id="29" idx="1"/>
          </p:cNvCxnSpPr>
          <p:nvPr/>
        </p:nvCxnSpPr>
        <p:spPr bwMode="auto">
          <a:xfrm rot="16200000" flipH="1">
            <a:off x="1647876" y="3535284"/>
            <a:ext cx="1245019" cy="34807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0B27748-FF2A-4E9D-A4F7-D73BDD3CF132}"/>
              </a:ext>
            </a:extLst>
          </p:cNvPr>
          <p:cNvSpPr txBox="1"/>
          <p:nvPr/>
        </p:nvSpPr>
        <p:spPr>
          <a:xfrm>
            <a:off x="4038231" y="3307472"/>
            <a:ext cx="100380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등록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39DAF5-C12D-4B38-A945-28B5D5698277}"/>
              </a:ext>
            </a:extLst>
          </p:cNvPr>
          <p:cNvSpPr txBox="1"/>
          <p:nvPr/>
        </p:nvSpPr>
        <p:spPr>
          <a:xfrm>
            <a:off x="4033338" y="3753878"/>
            <a:ext cx="100380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변경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20E92F-F1B5-4FDB-A0CE-7D5D0AC1456C}"/>
              </a:ext>
            </a:extLst>
          </p:cNvPr>
          <p:cNvSpPr txBox="1"/>
          <p:nvPr/>
        </p:nvSpPr>
        <p:spPr>
          <a:xfrm>
            <a:off x="4033337" y="4205739"/>
            <a:ext cx="100380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삭제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CBF7D86E-8049-4E6F-9105-3F61D89CDDF5}"/>
              </a:ext>
            </a:extLst>
          </p:cNvPr>
          <p:cNvCxnSpPr>
            <a:cxnSpLocks/>
            <a:endCxn id="33" idx="1"/>
          </p:cNvCxnSpPr>
          <p:nvPr/>
        </p:nvCxnSpPr>
        <p:spPr bwMode="auto">
          <a:xfrm rot="16200000" flipH="1">
            <a:off x="3682167" y="3089908"/>
            <a:ext cx="359158" cy="35297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F1D9816E-02F2-4678-BBD3-782B9CF0F6CD}"/>
              </a:ext>
            </a:extLst>
          </p:cNvPr>
          <p:cNvCxnSpPr>
            <a:cxnSpLocks/>
            <a:endCxn id="34" idx="1"/>
          </p:cNvCxnSpPr>
          <p:nvPr/>
        </p:nvCxnSpPr>
        <p:spPr bwMode="auto">
          <a:xfrm rot="16200000" flipH="1">
            <a:off x="3456517" y="3315557"/>
            <a:ext cx="805566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0ED6FDD6-1E11-433B-980D-981DE865069A}"/>
              </a:ext>
            </a:extLst>
          </p:cNvPr>
          <p:cNvCxnSpPr>
            <a:cxnSpLocks/>
            <a:endCxn id="35" idx="1"/>
          </p:cNvCxnSpPr>
          <p:nvPr/>
        </p:nvCxnSpPr>
        <p:spPr bwMode="auto">
          <a:xfrm rot="16200000" flipH="1">
            <a:off x="3224383" y="3535284"/>
            <a:ext cx="1269833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9037015-4723-49A4-A6C3-0C76CF6B4DA4}"/>
              </a:ext>
            </a:extLst>
          </p:cNvPr>
          <p:cNvSpPr txBox="1"/>
          <p:nvPr/>
        </p:nvSpPr>
        <p:spPr>
          <a:xfrm>
            <a:off x="5119364" y="3516077"/>
            <a:ext cx="795411" cy="26161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100" dirty="0">
                <a:latin typeface="돋움" panose="020B0600000101010101" pitchFamily="50" charset="-127"/>
                <a:ea typeface="돋움" panose="020B0600000101010101" pitchFamily="50" charset="-127"/>
              </a:rPr>
              <a:t>알림 설정</a:t>
            </a:r>
            <a:endParaRPr lang="en-US" altLang="ko-KR" sz="11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73224B0C-4A09-49DB-BD06-6C98C7B328D8}"/>
              </a:ext>
            </a:extLst>
          </p:cNvPr>
          <p:cNvCxnSpPr>
            <a:stCxn id="33" idx="3"/>
            <a:endCxn id="39" idx="0"/>
          </p:cNvCxnSpPr>
          <p:nvPr/>
        </p:nvCxnSpPr>
        <p:spPr bwMode="auto">
          <a:xfrm>
            <a:off x="5042032" y="3445972"/>
            <a:ext cx="475038" cy="7010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AE0C2D2C-0A95-45D0-8B07-1A0A1AC97ECE}"/>
              </a:ext>
            </a:extLst>
          </p:cNvPr>
          <p:cNvCxnSpPr>
            <a:stCxn id="34" idx="3"/>
            <a:endCxn id="39" idx="2"/>
          </p:cNvCxnSpPr>
          <p:nvPr/>
        </p:nvCxnSpPr>
        <p:spPr bwMode="auto">
          <a:xfrm flipV="1">
            <a:off x="5037139" y="3777687"/>
            <a:ext cx="479931" cy="114691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DBDC925-0FDD-4E6F-AFDC-FD178FA59ABF}"/>
              </a:ext>
            </a:extLst>
          </p:cNvPr>
          <p:cNvSpPr txBox="1"/>
          <p:nvPr/>
        </p:nvSpPr>
        <p:spPr>
          <a:xfrm>
            <a:off x="6456465" y="3295065"/>
            <a:ext cx="64633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과목명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30D57F-EF47-453F-974F-B6F50FE1B1D2}"/>
              </a:ext>
            </a:extLst>
          </p:cNvPr>
          <p:cNvSpPr txBox="1"/>
          <p:nvPr/>
        </p:nvSpPr>
        <p:spPr>
          <a:xfrm>
            <a:off x="6451572" y="3741471"/>
            <a:ext cx="64633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완료도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FCE2C3-68C6-491E-B733-EF40B04543FA}"/>
              </a:ext>
            </a:extLst>
          </p:cNvPr>
          <p:cNvSpPr txBox="1"/>
          <p:nvPr/>
        </p:nvSpPr>
        <p:spPr>
          <a:xfrm>
            <a:off x="6451571" y="4193332"/>
            <a:ext cx="800219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마감기한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883DB2-85E6-474F-AB60-8A3173B1B978}"/>
              </a:ext>
            </a:extLst>
          </p:cNvPr>
          <p:cNvSpPr txBox="1"/>
          <p:nvPr/>
        </p:nvSpPr>
        <p:spPr>
          <a:xfrm>
            <a:off x="6451571" y="4645192"/>
            <a:ext cx="954107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실제마감일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548AE19-D8BA-448B-8CF9-404BC6D3D679}"/>
              </a:ext>
            </a:extLst>
          </p:cNvPr>
          <p:cNvSpPr txBox="1"/>
          <p:nvPr/>
        </p:nvSpPr>
        <p:spPr>
          <a:xfrm>
            <a:off x="6451571" y="5091599"/>
            <a:ext cx="1157689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To-do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항목명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DE81D00B-73E8-47C2-B42C-9C03B5A3E0FF}"/>
              </a:ext>
            </a:extLst>
          </p:cNvPr>
          <p:cNvCxnSpPr>
            <a:cxnSpLocks/>
            <a:endCxn id="42" idx="1"/>
          </p:cNvCxnSpPr>
          <p:nvPr/>
        </p:nvCxnSpPr>
        <p:spPr bwMode="auto">
          <a:xfrm rot="16200000" flipH="1">
            <a:off x="6097558" y="3074658"/>
            <a:ext cx="359158" cy="35865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44D0A806-455B-4FDD-877B-E02548698D2D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5869066" y="3303151"/>
            <a:ext cx="805565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52633EDC-39F6-4BB5-8BE5-546F3D63B802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5649338" y="3535285"/>
            <a:ext cx="1245019" cy="34807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E89E85DF-5EC0-4521-9F8B-4B0A939C981E}"/>
              </a:ext>
            </a:extLst>
          </p:cNvPr>
          <p:cNvCxnSpPr>
            <a:endCxn id="45" idx="1"/>
          </p:cNvCxnSpPr>
          <p:nvPr/>
        </p:nvCxnSpPr>
        <p:spPr bwMode="auto">
          <a:xfrm rot="16200000" flipH="1">
            <a:off x="5426250" y="3758370"/>
            <a:ext cx="1696881" cy="35376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2D7536C1-31C6-497E-94E6-495788F9D07E}"/>
              </a:ext>
            </a:extLst>
          </p:cNvPr>
          <p:cNvCxnSpPr>
            <a:endCxn id="46" idx="1"/>
          </p:cNvCxnSpPr>
          <p:nvPr/>
        </p:nvCxnSpPr>
        <p:spPr bwMode="auto">
          <a:xfrm rot="16200000" flipH="1">
            <a:off x="5203046" y="3981573"/>
            <a:ext cx="2143289" cy="35376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E58CC5D-BC49-416F-B842-2CD2D7695C42}"/>
              </a:ext>
            </a:extLst>
          </p:cNvPr>
          <p:cNvSpPr txBox="1"/>
          <p:nvPr/>
        </p:nvSpPr>
        <p:spPr>
          <a:xfrm>
            <a:off x="8305869" y="3295065"/>
            <a:ext cx="492443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검정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98BF82-6451-4A06-BE32-9CF6070312DF}"/>
              </a:ext>
            </a:extLst>
          </p:cNvPr>
          <p:cNvSpPr txBox="1"/>
          <p:nvPr/>
        </p:nvSpPr>
        <p:spPr>
          <a:xfrm>
            <a:off x="8300976" y="3741471"/>
            <a:ext cx="492443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빨강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45E972-DDE7-4052-BB22-4D1980B92834}"/>
              </a:ext>
            </a:extLst>
          </p:cNvPr>
          <p:cNvSpPr txBox="1"/>
          <p:nvPr/>
        </p:nvSpPr>
        <p:spPr>
          <a:xfrm>
            <a:off x="8300975" y="4193332"/>
            <a:ext cx="492443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초록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3DB2A4C-F854-44D9-A26E-FF92963462AE}"/>
              </a:ext>
            </a:extLst>
          </p:cNvPr>
          <p:cNvSpPr txBox="1"/>
          <p:nvPr/>
        </p:nvSpPr>
        <p:spPr>
          <a:xfrm>
            <a:off x="8300975" y="4645192"/>
            <a:ext cx="492443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파랑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65D6F185-0F8B-46AE-A436-2043F7E35914}"/>
              </a:ext>
            </a:extLst>
          </p:cNvPr>
          <p:cNvCxnSpPr>
            <a:cxnSpLocks/>
            <a:endCxn id="52" idx="1"/>
          </p:cNvCxnSpPr>
          <p:nvPr/>
        </p:nvCxnSpPr>
        <p:spPr bwMode="auto">
          <a:xfrm rot="16200000" flipH="1">
            <a:off x="7946962" y="3074658"/>
            <a:ext cx="359158" cy="35865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2681D1D-C7AD-43DE-AB0F-2A9B0AE7584E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7718470" y="3303151"/>
            <a:ext cx="805565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983F68D0-31FD-4FA8-9A64-ED79E21A0579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7498742" y="3535285"/>
            <a:ext cx="1245019" cy="34807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510EB595-5FF7-486D-8145-E4D70259A6D9}"/>
              </a:ext>
            </a:extLst>
          </p:cNvPr>
          <p:cNvCxnSpPr>
            <a:endCxn id="55" idx="1"/>
          </p:cNvCxnSpPr>
          <p:nvPr/>
        </p:nvCxnSpPr>
        <p:spPr bwMode="auto">
          <a:xfrm rot="16200000" flipH="1">
            <a:off x="7275653" y="3758370"/>
            <a:ext cx="1696882" cy="35376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9A1E70C5-0D63-4C2F-BC22-C98EDBBF9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66" y="2734306"/>
            <a:ext cx="3780353" cy="1668354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351592"/>
              </p:ext>
            </p:extLst>
          </p:nvPr>
        </p:nvGraphicFramePr>
        <p:xfrm>
          <a:off x="4623752" y="1222736"/>
          <a:ext cx="4050032" cy="107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1420064" y="352621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2DBD361-D111-4583-8C75-CC21A37A712E}"/>
              </a:ext>
            </a:extLst>
          </p:cNvPr>
          <p:cNvSpPr/>
          <p:nvPr/>
        </p:nvSpPr>
        <p:spPr bwMode="auto">
          <a:xfrm>
            <a:off x="2340642" y="353505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id="{3979DA12-5037-4F94-AC19-7C523657E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78945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412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To-do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화면에서 과목을 선택했을 때의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70982"/>
            <a:chOff x="4614126" y="1746882"/>
            <a:chExt cx="4183813" cy="157098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8243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과목 탭의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눌러 과목을 추가한다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탭의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눌러 할 일을 추가한다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할 일의 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 버튼을 눌러 변경 및 삭제를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정렬방식을 선택해 정렬을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테마색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선택 버튼을 이용해 테마색을 변경한다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모든 행동이 끝나면 로그아웃을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90045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선택 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UC005, UC006, UC007, UC008, UC009, UC010, UC011, UC012, UC013, UC014, UC015, UC016, UC017, UC018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1ED44290-1363-49C6-A21C-017DB5C54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32" y="1481121"/>
            <a:ext cx="4446355" cy="286246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D2598666-475D-4E36-81CF-F3EA64082A12}"/>
              </a:ext>
            </a:extLst>
          </p:cNvPr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FF3D6D5-2F37-42BE-935E-5BFC96B690A9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CBEE0BE-D0F2-4680-90E4-827765852B22}"/>
                </a:ext>
              </a:extLst>
            </p:cNvPr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배경과 현재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테마색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부분은 진한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선택된 과목 탭의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배경은 연한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모두 흰색으로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테마색은 총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가지로 검정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초록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연한 초록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빨강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연한 빨강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파랑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으로 변경할 수 있도록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현재 배경색을 선택하면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실행을 취소한다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테마색을 변경하면 제목의 배경 색이 변한다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8DED32F-0DEE-4D4E-B6F0-A92990052B4A}"/>
              </a:ext>
            </a:extLst>
          </p:cNvPr>
          <p:cNvSpPr txBox="1"/>
          <p:nvPr/>
        </p:nvSpPr>
        <p:spPr>
          <a:xfrm>
            <a:off x="491490" y="4389120"/>
            <a:ext cx="1959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테마색을 변경할 경우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4E6ADF-12D5-407E-9C65-1522E369B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91" y="4684924"/>
            <a:ext cx="3849053" cy="5220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BCF1BB8-CF92-4453-B922-4B2FC72EB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91" y="5805982"/>
            <a:ext cx="3849053" cy="5220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115E5AF-1F79-441E-BDCA-7C4DB471EB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90" y="5247329"/>
            <a:ext cx="3849053" cy="51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908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DEEEECC6-5E67-446A-A9CD-86AB04A44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32" y="2139914"/>
            <a:ext cx="4446355" cy="2862460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17" name="Group 240">
            <a:extLst>
              <a:ext uri="{FF2B5EF4-FFF2-40B4-BE49-F238E27FC236}">
                <a16:creationId xmlns:a16="http://schemas.microsoft.com/office/drawing/2014/main" id="{95EEF291-0820-4652-B3DF-42DEFF5EB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39782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선택 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UC005, UC006, UC007, UC008, UC009, UC010, UC011, UC012, UC013, UC014, UC015, UC016, UC017, UC018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내용 개체 틀 4">
            <a:extLst>
              <a:ext uri="{FF2B5EF4-FFF2-40B4-BE49-F238E27FC236}">
                <a16:creationId xmlns:a16="http://schemas.microsoft.com/office/drawing/2014/main" id="{3D4C858F-0A4A-462D-85ED-2F2C59304B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8382969"/>
              </p:ext>
            </p:extLst>
          </p:nvPr>
        </p:nvGraphicFramePr>
        <p:xfrm>
          <a:off x="4623752" y="1222736"/>
          <a:ext cx="4050032" cy="2496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현재 선택과목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To-do list)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Vertical Menu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추가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방식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09120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테마색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13028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59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추가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437861"/>
                  </a:ext>
                </a:extLst>
              </a:tr>
            </a:tbl>
          </a:graphicData>
        </a:graphic>
      </p:graphicFrame>
      <p:sp>
        <p:nvSpPr>
          <p:cNvPr id="26" name="타원 25">
            <a:extLst>
              <a:ext uri="{FF2B5EF4-FFF2-40B4-BE49-F238E27FC236}">
                <a16:creationId xmlns:a16="http://schemas.microsoft.com/office/drawing/2014/main" id="{CA4F7DD5-B3BA-40B0-99FD-0C0B319D8E8D}"/>
              </a:ext>
            </a:extLst>
          </p:cNvPr>
          <p:cNvSpPr/>
          <p:nvPr/>
        </p:nvSpPr>
        <p:spPr bwMode="auto">
          <a:xfrm>
            <a:off x="135712" y="292870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D2BBB42-2438-4845-86B2-EACBD4DEB0EC}"/>
              </a:ext>
            </a:extLst>
          </p:cNvPr>
          <p:cNvSpPr/>
          <p:nvPr/>
        </p:nvSpPr>
        <p:spPr bwMode="auto">
          <a:xfrm>
            <a:off x="389079" y="45950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EDA8EF7-D914-480D-960C-F3F2218706BA}"/>
              </a:ext>
            </a:extLst>
          </p:cNvPr>
          <p:cNvSpPr/>
          <p:nvPr/>
        </p:nvSpPr>
        <p:spPr bwMode="auto">
          <a:xfrm>
            <a:off x="2515341" y="214129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BF10C94-0021-490A-971F-570AC030FD4C}"/>
              </a:ext>
            </a:extLst>
          </p:cNvPr>
          <p:cNvSpPr/>
          <p:nvPr/>
        </p:nvSpPr>
        <p:spPr bwMode="auto">
          <a:xfrm>
            <a:off x="3935401" y="269825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73E181F-8A5C-473C-8F34-A642454BDB6B}"/>
              </a:ext>
            </a:extLst>
          </p:cNvPr>
          <p:cNvSpPr/>
          <p:nvPr/>
        </p:nvSpPr>
        <p:spPr bwMode="auto">
          <a:xfrm>
            <a:off x="4142229" y="45691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F7FE1461-2A8E-4AB9-903B-42B36EF899DD}"/>
              </a:ext>
            </a:extLst>
          </p:cNvPr>
          <p:cNvSpPr/>
          <p:nvPr/>
        </p:nvSpPr>
        <p:spPr bwMode="auto">
          <a:xfrm>
            <a:off x="2153720" y="45950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31CE5C3-EB5F-45A4-BF4A-2C3832D3B5D4}"/>
              </a:ext>
            </a:extLst>
          </p:cNvPr>
          <p:cNvSpPr/>
          <p:nvPr/>
        </p:nvSpPr>
        <p:spPr bwMode="auto">
          <a:xfrm>
            <a:off x="3491293" y="45950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549CDF7-8F1C-4DAC-B017-F65640F8401F}"/>
              </a:ext>
            </a:extLst>
          </p:cNvPr>
          <p:cNvSpPr/>
          <p:nvPr/>
        </p:nvSpPr>
        <p:spPr bwMode="auto">
          <a:xfrm>
            <a:off x="1943841" y="2200843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9098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수강 과목 등록을 처리하는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과목명과 담당교수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강의학기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강의시간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강의실을 입력한다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 버튼을 누르면 과목 등록을 완료한다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To-do list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화면으로 돌아간다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배경 부분은 진한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모두 흰색으로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27757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A772AAAE-F74C-45BA-93E9-FDB4C088F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69" y="2133235"/>
            <a:ext cx="4448949" cy="287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47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34B37EC3-FD30-46C2-9F06-84D92E05A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69" y="2133235"/>
            <a:ext cx="4448949" cy="2870495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2049354"/>
              </p:ext>
            </p:extLst>
          </p:nvPr>
        </p:nvGraphicFramePr>
        <p:xfrm>
          <a:off x="4623752" y="1222736"/>
          <a:ext cx="4050032" cy="3090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담당교수님 성함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년도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학기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091202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요일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07110"/>
                  </a:ext>
                </a:extLst>
              </a:tr>
              <a:tr h="150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시작시간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076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종료시간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52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2268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097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369974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1432348" y="292038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2DBD361-D111-4583-8C75-CC21A37A712E}"/>
              </a:ext>
            </a:extLst>
          </p:cNvPr>
          <p:cNvSpPr/>
          <p:nvPr/>
        </p:nvSpPr>
        <p:spPr bwMode="auto">
          <a:xfrm>
            <a:off x="1432348" y="323783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608A284-6BDB-448F-B90D-096C58D22150}"/>
              </a:ext>
            </a:extLst>
          </p:cNvPr>
          <p:cNvSpPr/>
          <p:nvPr/>
        </p:nvSpPr>
        <p:spPr bwMode="auto">
          <a:xfrm>
            <a:off x="1432348" y="354632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5A9D748-D0F6-46CC-BE94-9BC5C2E06AB2}"/>
              </a:ext>
            </a:extLst>
          </p:cNvPr>
          <p:cNvSpPr/>
          <p:nvPr/>
        </p:nvSpPr>
        <p:spPr bwMode="auto">
          <a:xfrm>
            <a:off x="2275729" y="354632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0F7F81C-260A-45BB-A5F1-DC05B0D69BE5}"/>
              </a:ext>
            </a:extLst>
          </p:cNvPr>
          <p:cNvSpPr/>
          <p:nvPr/>
        </p:nvSpPr>
        <p:spPr bwMode="auto">
          <a:xfrm>
            <a:off x="2808868" y="385352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36069B9-1E63-4DF3-AC05-76B204A36C9C}"/>
              </a:ext>
            </a:extLst>
          </p:cNvPr>
          <p:cNvSpPr/>
          <p:nvPr/>
        </p:nvSpPr>
        <p:spPr bwMode="auto">
          <a:xfrm>
            <a:off x="1432348" y="385352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F80BD84-95AC-4195-9C85-916C710975E9}"/>
              </a:ext>
            </a:extLst>
          </p:cNvPr>
          <p:cNvSpPr/>
          <p:nvPr/>
        </p:nvSpPr>
        <p:spPr bwMode="auto">
          <a:xfrm>
            <a:off x="2172315" y="385352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240">
            <a:extLst>
              <a:ext uri="{FF2B5EF4-FFF2-40B4-BE49-F238E27FC236}">
                <a16:creationId xmlns:a16="http://schemas.microsoft.com/office/drawing/2014/main" id="{D204D38B-547B-4382-ACB6-76D19397C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61744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id="{729D3CAE-1EE6-4A58-8835-44427AA61B53}"/>
              </a:ext>
            </a:extLst>
          </p:cNvPr>
          <p:cNvSpPr/>
          <p:nvPr/>
        </p:nvSpPr>
        <p:spPr bwMode="auto">
          <a:xfrm>
            <a:off x="1432348" y="410933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E900BD7-C925-40BE-962B-91445448B68E}"/>
              </a:ext>
            </a:extLst>
          </p:cNvPr>
          <p:cNvSpPr/>
          <p:nvPr/>
        </p:nvSpPr>
        <p:spPr bwMode="auto">
          <a:xfrm>
            <a:off x="3438948" y="410933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B40FA49-6AE3-468D-A82F-BA8C89199492}"/>
              </a:ext>
            </a:extLst>
          </p:cNvPr>
          <p:cNvSpPr/>
          <p:nvPr/>
        </p:nvSpPr>
        <p:spPr bwMode="auto">
          <a:xfrm>
            <a:off x="3438948" y="445311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19928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수강 과목 변경을 처리하는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변경하고자 하는 세부 항목을 새롭게 설정한다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 버튼을 누르면 과목 변경을 완료한다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배경 부분은 진한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모두 흰색으로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38873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변경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B5DA3086-0030-4BF0-B4F9-B71D11BFB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24" y="2145559"/>
            <a:ext cx="4410749" cy="284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369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317F8629-AF06-45C2-8D08-79D0ECA3A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24" y="2145559"/>
            <a:ext cx="4410749" cy="2845848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5972502"/>
              </p:ext>
            </p:extLst>
          </p:nvPr>
        </p:nvGraphicFramePr>
        <p:xfrm>
          <a:off x="4623752" y="1222736"/>
          <a:ext cx="4050032" cy="3620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830216"/>
                  </a:ext>
                </a:extLst>
              </a:tr>
              <a:tr h="301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9761749"/>
                  </a:ext>
                </a:extLst>
              </a:tr>
              <a:tr h="301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담당교수님 성함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0200631"/>
                  </a:ext>
                </a:extLst>
              </a:tr>
              <a:tr h="301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년도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9423948"/>
                  </a:ext>
                </a:extLst>
              </a:tr>
              <a:tr h="301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학기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1913497"/>
                  </a:ext>
                </a:extLst>
              </a:tr>
              <a:tr h="301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요일 선택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8464066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시작시간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종료시간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17198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091202"/>
                  </a:ext>
                </a:extLst>
              </a:tr>
            </a:tbl>
          </a:graphicData>
        </a:graphic>
      </p:graphicFrame>
      <p:graphicFrame>
        <p:nvGraphicFramePr>
          <p:cNvPr id="15" name="Group 240">
            <a:extLst>
              <a:ext uri="{FF2B5EF4-FFF2-40B4-BE49-F238E27FC236}">
                <a16:creationId xmlns:a16="http://schemas.microsoft.com/office/drawing/2014/main" id="{D204D38B-547B-4382-ACB6-76D19397C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17740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변경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DB5C4D57-829E-40ED-BD4E-947240AA2266}"/>
              </a:ext>
            </a:extLst>
          </p:cNvPr>
          <p:cNvSpPr/>
          <p:nvPr/>
        </p:nvSpPr>
        <p:spPr bwMode="auto">
          <a:xfrm>
            <a:off x="1432348" y="292038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6A055A1-38A9-44CD-BBD8-1336C6BA65B0}"/>
              </a:ext>
            </a:extLst>
          </p:cNvPr>
          <p:cNvSpPr/>
          <p:nvPr/>
        </p:nvSpPr>
        <p:spPr bwMode="auto">
          <a:xfrm>
            <a:off x="1432348" y="323783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0B15E53-07EC-4D77-AD82-29A63F233FEB}"/>
              </a:ext>
            </a:extLst>
          </p:cNvPr>
          <p:cNvSpPr/>
          <p:nvPr/>
        </p:nvSpPr>
        <p:spPr bwMode="auto">
          <a:xfrm>
            <a:off x="1432348" y="354632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40330F0-4869-4218-9AB9-4B98AFAE026E}"/>
              </a:ext>
            </a:extLst>
          </p:cNvPr>
          <p:cNvSpPr/>
          <p:nvPr/>
        </p:nvSpPr>
        <p:spPr bwMode="auto">
          <a:xfrm>
            <a:off x="2275729" y="354632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15E5A6A-CE86-4C7A-8CF5-B85F71F9DCBA}"/>
              </a:ext>
            </a:extLst>
          </p:cNvPr>
          <p:cNvSpPr/>
          <p:nvPr/>
        </p:nvSpPr>
        <p:spPr bwMode="auto">
          <a:xfrm>
            <a:off x="2808868" y="385352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0941749-6461-4C67-B653-36299EB6A82C}"/>
              </a:ext>
            </a:extLst>
          </p:cNvPr>
          <p:cNvSpPr/>
          <p:nvPr/>
        </p:nvSpPr>
        <p:spPr bwMode="auto">
          <a:xfrm>
            <a:off x="1432348" y="385352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C730519-697F-498B-BF00-00933BFC7D65}"/>
              </a:ext>
            </a:extLst>
          </p:cNvPr>
          <p:cNvSpPr/>
          <p:nvPr/>
        </p:nvSpPr>
        <p:spPr bwMode="auto">
          <a:xfrm>
            <a:off x="2172315" y="385352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CB0EC0D-3FB3-44B4-8074-B3BEB032DBF5}"/>
              </a:ext>
            </a:extLst>
          </p:cNvPr>
          <p:cNvSpPr/>
          <p:nvPr/>
        </p:nvSpPr>
        <p:spPr bwMode="auto">
          <a:xfrm>
            <a:off x="1432348" y="410933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45FA4F-A506-40C0-9EE2-93427658A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754" y="3768704"/>
            <a:ext cx="892775" cy="1033740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D36069B9-1E63-4DF3-AC05-76B204A36C9C}"/>
              </a:ext>
            </a:extLst>
          </p:cNvPr>
          <p:cNvSpPr/>
          <p:nvPr/>
        </p:nvSpPr>
        <p:spPr bwMode="auto">
          <a:xfrm>
            <a:off x="3434324" y="449167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F6C75CF-DF2C-471D-8C0C-5139B7F4965A}"/>
              </a:ext>
            </a:extLst>
          </p:cNvPr>
          <p:cNvSpPr/>
          <p:nvPr/>
        </p:nvSpPr>
        <p:spPr bwMode="auto">
          <a:xfrm>
            <a:off x="3434324" y="3753157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3D1C77F-609A-48F7-9F0F-029573B48809}"/>
              </a:ext>
            </a:extLst>
          </p:cNvPr>
          <p:cNvSpPr/>
          <p:nvPr/>
        </p:nvSpPr>
        <p:spPr bwMode="auto">
          <a:xfrm>
            <a:off x="3438948" y="410933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96282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등록하려는 과목의 강의시간이 다른 과목과 중복됨을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강의 시간이 중복되는 과목이 있음을 명시한다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42052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시간 중복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02A688B-F859-489B-9C79-1BF574553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98" y="2615983"/>
            <a:ext cx="37052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136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8A6ECC94-E1E1-4C47-9F5C-97B173409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98" y="2615983"/>
            <a:ext cx="3705225" cy="1905000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403619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2870676" y="363023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240">
            <a:extLst>
              <a:ext uri="{FF2B5EF4-FFF2-40B4-BE49-F238E27FC236}">
                <a16:creationId xmlns:a16="http://schemas.microsoft.com/office/drawing/2014/main" id="{D204D38B-547B-4382-ACB6-76D19397C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33248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시간 중복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8222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등록하려는 과목 이름이 이미 등록되어 있음을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이름이 중복되는 과목이 있음을 명시한다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33178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이름 중복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774523EF-F9AD-4FE7-8D92-48DE3B137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89" y="2635033"/>
            <a:ext cx="36576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837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C8BBE0-0399-4099-AAE1-739357FE3C17}"/>
              </a:ext>
            </a:extLst>
          </p:cNvPr>
          <p:cNvSpPr txBox="1"/>
          <p:nvPr/>
        </p:nvSpPr>
        <p:spPr>
          <a:xfrm>
            <a:off x="3928188" y="1401349"/>
            <a:ext cx="1418254" cy="3077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/>
              <a:t>사용자</a:t>
            </a:r>
            <a:r>
              <a:rPr lang="en-US" altLang="ko-KR" dirty="0"/>
              <a:t>(</a:t>
            </a:r>
            <a:r>
              <a:rPr lang="ko-KR" altLang="en-US" dirty="0"/>
              <a:t>대학생</a:t>
            </a:r>
            <a:r>
              <a:rPr lang="en-US" altLang="ko-KR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7163C9-9BE5-4AE4-8704-302ED3BFD1CD}"/>
              </a:ext>
            </a:extLst>
          </p:cNvPr>
          <p:cNvSpPr txBox="1"/>
          <p:nvPr/>
        </p:nvSpPr>
        <p:spPr>
          <a:xfrm>
            <a:off x="4188200" y="2113450"/>
            <a:ext cx="902811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회원가입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ABE6AE-EC82-4E3B-A54A-A5BA79CD438F}"/>
              </a:ext>
            </a:extLst>
          </p:cNvPr>
          <p:cNvSpPr txBox="1"/>
          <p:nvPr/>
        </p:nvSpPr>
        <p:spPr>
          <a:xfrm>
            <a:off x="4277967" y="2825552"/>
            <a:ext cx="723275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로그인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248BD-4DE7-449F-A000-8316DACA96D8}"/>
              </a:ext>
            </a:extLst>
          </p:cNvPr>
          <p:cNvSpPr txBox="1"/>
          <p:nvPr/>
        </p:nvSpPr>
        <p:spPr>
          <a:xfrm>
            <a:off x="5592976" y="2435035"/>
            <a:ext cx="1130438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ID/PW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찾기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AE0BF7-AD4A-4E73-BF5B-3E736D9D69A9}"/>
              </a:ext>
            </a:extLst>
          </p:cNvPr>
          <p:cNvSpPr txBox="1"/>
          <p:nvPr/>
        </p:nvSpPr>
        <p:spPr>
          <a:xfrm>
            <a:off x="4158542" y="3537654"/>
            <a:ext cx="962123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메인 화면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240528-7BF8-4716-8929-7F3314666DA7}"/>
              </a:ext>
            </a:extLst>
          </p:cNvPr>
          <p:cNvSpPr txBox="1"/>
          <p:nvPr/>
        </p:nvSpPr>
        <p:spPr>
          <a:xfrm>
            <a:off x="1553699" y="4207070"/>
            <a:ext cx="962123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과목 등록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AD95B8B-7F9B-4E28-842C-58D17C0BCB6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 bwMode="auto">
          <a:xfrm>
            <a:off x="4637315" y="1709126"/>
            <a:ext cx="2291" cy="4043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3F48C10-6184-41E5-AB4B-0D30A39C8B33}"/>
              </a:ext>
            </a:extLst>
          </p:cNvPr>
          <p:cNvCxnSpPr>
            <a:stCxn id="9" idx="2"/>
            <a:endCxn id="10" idx="0"/>
          </p:cNvCxnSpPr>
          <p:nvPr/>
        </p:nvCxnSpPr>
        <p:spPr bwMode="auto">
          <a:xfrm flipH="1">
            <a:off x="4639605" y="2421227"/>
            <a:ext cx="1" cy="4043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6E489A33-64C1-46E2-9655-886569560410}"/>
              </a:ext>
            </a:extLst>
          </p:cNvPr>
          <p:cNvCxnSpPr>
            <a:stCxn id="9" idx="3"/>
            <a:endCxn id="11" idx="0"/>
          </p:cNvCxnSpPr>
          <p:nvPr/>
        </p:nvCxnSpPr>
        <p:spPr bwMode="auto">
          <a:xfrm>
            <a:off x="5091011" y="2267339"/>
            <a:ext cx="1067184" cy="16769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827F7A38-734F-49B6-97AA-8126A2E86051}"/>
              </a:ext>
            </a:extLst>
          </p:cNvPr>
          <p:cNvCxnSpPr>
            <a:stCxn id="11" idx="2"/>
            <a:endCxn id="10" idx="3"/>
          </p:cNvCxnSpPr>
          <p:nvPr/>
        </p:nvCxnSpPr>
        <p:spPr bwMode="auto">
          <a:xfrm rot="5400000">
            <a:off x="5461405" y="2282650"/>
            <a:ext cx="236629" cy="1156953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6A0CD03-97E3-4FFD-A132-7833DD6C3F48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 bwMode="auto">
          <a:xfrm flipH="1">
            <a:off x="4639604" y="3133329"/>
            <a:ext cx="1" cy="4043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86CC870-1D55-44C6-A8D7-A38C3AF58616}"/>
              </a:ext>
            </a:extLst>
          </p:cNvPr>
          <p:cNvSpPr txBox="1"/>
          <p:nvPr/>
        </p:nvSpPr>
        <p:spPr>
          <a:xfrm>
            <a:off x="3290442" y="4207069"/>
            <a:ext cx="1136850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등록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2656BC-97F8-45E9-8CCC-33FC9A76ACCA}"/>
              </a:ext>
            </a:extLst>
          </p:cNvPr>
          <p:cNvSpPr txBox="1"/>
          <p:nvPr/>
        </p:nvSpPr>
        <p:spPr>
          <a:xfrm>
            <a:off x="5490915" y="4207070"/>
            <a:ext cx="1141659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돋움" panose="020B0600000101010101" pitchFamily="50" charset="-127"/>
                <a:ea typeface="돋움" panose="020B0600000101010101" pitchFamily="50" charset="-127"/>
              </a:rPr>
              <a:t>테마색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변경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736731-ABED-4526-B787-2BD497BE7257}"/>
              </a:ext>
            </a:extLst>
          </p:cNvPr>
          <p:cNvSpPr txBox="1"/>
          <p:nvPr/>
        </p:nvSpPr>
        <p:spPr>
          <a:xfrm>
            <a:off x="6967668" y="4207068"/>
            <a:ext cx="1136850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To-do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정렬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8FBEE0-8357-4B22-93EC-175042CF1C09}"/>
              </a:ext>
            </a:extLst>
          </p:cNvPr>
          <p:cNvSpPr txBox="1"/>
          <p:nvPr/>
        </p:nvSpPr>
        <p:spPr>
          <a:xfrm>
            <a:off x="1031102" y="4843756"/>
            <a:ext cx="962123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과목 변경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3EF20A-0708-4E5B-AD1B-1943866E4928}"/>
              </a:ext>
            </a:extLst>
          </p:cNvPr>
          <p:cNvSpPr txBox="1"/>
          <p:nvPr/>
        </p:nvSpPr>
        <p:spPr>
          <a:xfrm>
            <a:off x="2034761" y="4843756"/>
            <a:ext cx="962123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과목 삭제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EF502D-DE2C-435B-A3DF-F4CDE2576E5B}"/>
              </a:ext>
            </a:extLst>
          </p:cNvPr>
          <p:cNvSpPr txBox="1"/>
          <p:nvPr/>
        </p:nvSpPr>
        <p:spPr>
          <a:xfrm>
            <a:off x="3821111" y="4961857"/>
            <a:ext cx="1136850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변경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B0632D-65A6-499F-AFE7-C57825A76A9D}"/>
              </a:ext>
            </a:extLst>
          </p:cNvPr>
          <p:cNvSpPr txBox="1"/>
          <p:nvPr/>
        </p:nvSpPr>
        <p:spPr>
          <a:xfrm>
            <a:off x="5232841" y="4977966"/>
            <a:ext cx="1136850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삭제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ECFD5D-DCBC-4B77-B381-37A74B4F3277}"/>
              </a:ext>
            </a:extLst>
          </p:cNvPr>
          <p:cNvSpPr txBox="1"/>
          <p:nvPr/>
        </p:nvSpPr>
        <p:spPr>
          <a:xfrm>
            <a:off x="3196419" y="5744587"/>
            <a:ext cx="962123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알림 설정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43BE1366-60A3-4199-91C0-CB901719E59D}"/>
              </a:ext>
            </a:extLst>
          </p:cNvPr>
          <p:cNvCxnSpPr>
            <a:stCxn id="12" idx="2"/>
            <a:endCxn id="19" idx="0"/>
          </p:cNvCxnSpPr>
          <p:nvPr/>
        </p:nvCxnSpPr>
        <p:spPr bwMode="auto">
          <a:xfrm rot="5400000">
            <a:off x="4068417" y="3635882"/>
            <a:ext cx="361638" cy="780737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54C51BC-3866-438F-9788-297C37A66984}"/>
              </a:ext>
            </a:extLst>
          </p:cNvPr>
          <p:cNvCxnSpPr>
            <a:stCxn id="12" idx="2"/>
            <a:endCxn id="13" idx="0"/>
          </p:cNvCxnSpPr>
          <p:nvPr/>
        </p:nvCxnSpPr>
        <p:spPr bwMode="auto">
          <a:xfrm rot="5400000">
            <a:off x="3156364" y="2723829"/>
            <a:ext cx="361639" cy="2604843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DBC011F3-6436-4BC5-B431-28925BB187B3}"/>
              </a:ext>
            </a:extLst>
          </p:cNvPr>
          <p:cNvCxnSpPr>
            <a:stCxn id="12" idx="2"/>
            <a:endCxn id="21" idx="0"/>
          </p:cNvCxnSpPr>
          <p:nvPr/>
        </p:nvCxnSpPr>
        <p:spPr bwMode="auto">
          <a:xfrm rot="16200000" flipH="1">
            <a:off x="5169855" y="3315179"/>
            <a:ext cx="361639" cy="1422141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F6B30E8-920F-4A1E-86F9-12ECD71B7C58}"/>
              </a:ext>
            </a:extLst>
          </p:cNvPr>
          <p:cNvCxnSpPr>
            <a:stCxn id="12" idx="2"/>
            <a:endCxn id="22" idx="0"/>
          </p:cNvCxnSpPr>
          <p:nvPr/>
        </p:nvCxnSpPr>
        <p:spPr bwMode="auto">
          <a:xfrm rot="16200000" flipH="1">
            <a:off x="5907030" y="2578004"/>
            <a:ext cx="361637" cy="2896489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BF88F115-8152-475B-BBE9-15967D1C2C25}"/>
              </a:ext>
            </a:extLst>
          </p:cNvPr>
          <p:cNvCxnSpPr>
            <a:stCxn id="13" idx="2"/>
            <a:endCxn id="23" idx="0"/>
          </p:cNvCxnSpPr>
          <p:nvPr/>
        </p:nvCxnSpPr>
        <p:spPr bwMode="auto">
          <a:xfrm rot="5400000">
            <a:off x="1609009" y="4418003"/>
            <a:ext cx="328909" cy="522597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4E96D94-D101-47A9-87E7-7F4CF433EF0C}"/>
              </a:ext>
            </a:extLst>
          </p:cNvPr>
          <p:cNvCxnSpPr>
            <a:stCxn id="13" idx="2"/>
            <a:endCxn id="24" idx="0"/>
          </p:cNvCxnSpPr>
          <p:nvPr/>
        </p:nvCxnSpPr>
        <p:spPr bwMode="auto">
          <a:xfrm rot="16200000" flipH="1">
            <a:off x="2110838" y="4438770"/>
            <a:ext cx="328909" cy="481062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18FFEA91-9080-4E7A-B08C-F2D54B70A6F2}"/>
              </a:ext>
            </a:extLst>
          </p:cNvPr>
          <p:cNvCxnSpPr>
            <a:stCxn id="19" idx="2"/>
            <a:endCxn id="25" idx="0"/>
          </p:cNvCxnSpPr>
          <p:nvPr/>
        </p:nvCxnSpPr>
        <p:spPr bwMode="auto">
          <a:xfrm rot="16200000" flipH="1">
            <a:off x="3900696" y="4473016"/>
            <a:ext cx="447011" cy="530669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0D9662C-EC2B-4192-B460-EE1C5A15CB0F}"/>
              </a:ext>
            </a:extLst>
          </p:cNvPr>
          <p:cNvCxnSpPr>
            <a:stCxn id="19" idx="2"/>
            <a:endCxn id="27" idx="0"/>
          </p:cNvCxnSpPr>
          <p:nvPr/>
        </p:nvCxnSpPr>
        <p:spPr bwMode="auto">
          <a:xfrm rot="5400000">
            <a:off x="3153304" y="5039023"/>
            <a:ext cx="1229741" cy="181386"/>
          </a:xfrm>
          <a:prstGeom prst="bentConnector3">
            <a:avLst>
              <a:gd name="adj1" fmla="val 1819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2DC3BC4E-0EF2-4B95-986E-E7EABE0B17B0}"/>
              </a:ext>
            </a:extLst>
          </p:cNvPr>
          <p:cNvCxnSpPr>
            <a:stCxn id="25" idx="2"/>
            <a:endCxn id="27" idx="3"/>
          </p:cNvCxnSpPr>
          <p:nvPr/>
        </p:nvCxnSpPr>
        <p:spPr bwMode="auto">
          <a:xfrm rot="5400000">
            <a:off x="3959618" y="5468558"/>
            <a:ext cx="628842" cy="230994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8A342982-F0AC-4858-9BAE-75CFBD98C405}"/>
              </a:ext>
            </a:extLst>
          </p:cNvPr>
          <p:cNvCxnSpPr>
            <a:stCxn id="19" idx="2"/>
            <a:endCxn id="26" idx="0"/>
          </p:cNvCxnSpPr>
          <p:nvPr/>
        </p:nvCxnSpPr>
        <p:spPr bwMode="auto">
          <a:xfrm rot="16200000" flipH="1">
            <a:off x="4598506" y="3775206"/>
            <a:ext cx="463120" cy="194239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F2F95408-E5FC-437E-B272-A69DB93DF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89" y="2635033"/>
            <a:ext cx="3657600" cy="1866900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5102494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2824022" y="3672147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240">
            <a:extLst>
              <a:ext uri="{FF2B5EF4-FFF2-40B4-BE49-F238E27FC236}">
                <a16:creationId xmlns:a16="http://schemas.microsoft.com/office/drawing/2014/main" id="{D204D38B-547B-4382-ACB6-76D19397C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45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이름 중복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3249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등록하려는 과목 이름이 이미 등록되어 있음을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이름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남은 기한에 대해 사용자가 설정한 값을 명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알람 시간은 실제마감일을 기준으로 적용한 결과값을 이용한다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57024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알람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DCDEE19-1AE8-4D5E-8E42-285B7AD50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42" y="2639795"/>
            <a:ext cx="36480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939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roup 240">
            <a:extLst>
              <a:ext uri="{FF2B5EF4-FFF2-40B4-BE49-F238E27FC236}">
                <a16:creationId xmlns:a16="http://schemas.microsoft.com/office/drawing/2014/main" id="{5E3564B7-4477-4AD7-91EB-1FD098F9C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43250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알람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872F0BDB-D132-4C27-B352-89C04215B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42" y="2639795"/>
            <a:ext cx="3648075" cy="1857375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2824022" y="3672147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802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로그인을 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입력한 후 로그인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원할 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 버튼을 눌러 회원가입 화면으로 이동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원할 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ID/PW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찾기 버튼을 눌러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ID/PW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찾기 화면으로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 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버튼과 제목 배경색은 진한 회색으로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ID/PW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찾기 는 버튼으로 만든다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85413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 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0824273-8F6B-42F7-8159-EAB9638A8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0" y="2252545"/>
            <a:ext cx="4346982" cy="278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6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0034121"/>
              </p:ext>
            </p:extLst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0912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ID/PW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찾기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314250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4EE15845-C44D-4B9D-9580-D72432AEA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0" y="2252545"/>
            <a:ext cx="4346982" cy="2787806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1467443" y="3336283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2DBD361-D111-4583-8C75-CC21A37A712E}"/>
              </a:ext>
            </a:extLst>
          </p:cNvPr>
          <p:cNvSpPr/>
          <p:nvPr/>
        </p:nvSpPr>
        <p:spPr bwMode="auto">
          <a:xfrm>
            <a:off x="1467443" y="3741887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608A284-6BDB-448F-B90D-096C58D22150}"/>
              </a:ext>
            </a:extLst>
          </p:cNvPr>
          <p:cNvSpPr/>
          <p:nvPr/>
        </p:nvSpPr>
        <p:spPr bwMode="auto">
          <a:xfrm>
            <a:off x="3145211" y="372921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0F7F81C-260A-45BB-A5F1-DC05B0D69BE5}"/>
              </a:ext>
            </a:extLst>
          </p:cNvPr>
          <p:cNvSpPr/>
          <p:nvPr/>
        </p:nvSpPr>
        <p:spPr bwMode="auto">
          <a:xfrm>
            <a:off x="1467443" y="428770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36069B9-1E63-4DF3-AC05-76B204A36C9C}"/>
              </a:ext>
            </a:extLst>
          </p:cNvPr>
          <p:cNvSpPr/>
          <p:nvPr/>
        </p:nvSpPr>
        <p:spPr bwMode="auto">
          <a:xfrm>
            <a:off x="2372401" y="428770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id="{B127334F-0A32-4153-BF4E-3B5C0E926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1153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 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336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입력한 정보가 잘못되었음을 안내한다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회원정보가 잘못되었다는 내용을 포함한다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내용의 글씨는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05029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ID/PW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불일치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BBB28FE-B3BB-4B9E-B03D-6F3030B70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2615983"/>
            <a:ext cx="37052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48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0314030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E79A8322-E51A-43E2-B756-36A58C283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2615983"/>
            <a:ext cx="3705225" cy="1905000"/>
          </a:xfrm>
          <a:prstGeom prst="rect">
            <a:avLst/>
          </a:prstGeom>
        </p:spPr>
      </p:pic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id="{AEC59116-8836-4EEE-9C46-534261116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51367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ID/PW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불일치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2772007" y="374156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4290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입력한 이후에 중복확인 버튼을 눌러 중복검사를 실행한다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입력한다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Email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입력한 이후에 중복확인 버튼을 눌러 중복검사를 실행한다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 버튼을 누르면 회원가입을 완료한다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누르면 로그인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 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버튼과 제목 배경색은 진한 회색으로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중복확인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는 버튼으로 만든다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6FC48D62-1051-4E5E-82E6-904388AE4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04" y="2234315"/>
            <a:ext cx="4345697" cy="2816655"/>
          </a:xfrm>
          <a:prstGeom prst="rect">
            <a:avLst/>
          </a:prstGeom>
        </p:spPr>
      </p:pic>
      <p:graphicFrame>
        <p:nvGraphicFramePr>
          <p:cNvPr id="29" name="Group 240">
            <a:extLst>
              <a:ext uri="{FF2B5EF4-FFF2-40B4-BE49-F238E27FC236}">
                <a16:creationId xmlns:a16="http://schemas.microsoft.com/office/drawing/2014/main" id="{0CBF6CEC-788F-40F4-9C74-ACB88E6AA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25446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6009</TotalTime>
  <Words>3864</Words>
  <Application>Microsoft Office PowerPoint</Application>
  <PresentationFormat>화면 슬라이드 쇼(4:3)</PresentationFormat>
  <Paragraphs>1289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2" baseType="lpstr">
      <vt:lpstr>HY울릉도B</vt:lpstr>
      <vt:lpstr>HY울릉도M</vt:lpstr>
      <vt:lpstr>HY헤드라인M</vt:lpstr>
      <vt:lpstr>굴림</vt:lpstr>
      <vt:lpstr>돋움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서현지</cp:lastModifiedBy>
  <cp:revision>555</cp:revision>
  <cp:lastPrinted>2001-07-23T08:42:52Z</cp:lastPrinted>
  <dcterms:created xsi:type="dcterms:W3CDTF">2011-02-22T01:37:12Z</dcterms:created>
  <dcterms:modified xsi:type="dcterms:W3CDTF">2018-05-04T08:07:40Z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