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9" r:id="rId14"/>
  </p:sldMasterIdLst>
  <p:notesMasterIdLst>
    <p:notesMasterId r:id="rId16"/>
  </p:notesMasterIdLst>
  <p:sldIdLst>
    <p:sldId id="257" r:id="rId18"/>
    <p:sldId id="260" r:id="rId19"/>
    <p:sldId id="288" r:id="rId20"/>
    <p:sldId id="287" r:id="rId21"/>
    <p:sldId id="289" r:id="rId22"/>
    <p:sldId id="290" r:id="rId23"/>
    <p:sldId id="291" r:id="rId24"/>
    <p:sldId id="292" r:id="rId25"/>
    <p:sldId id="294" r:id="rId26"/>
    <p:sldId id="293" r:id="rId27"/>
    <p:sldId id="295" r:id="rId28"/>
    <p:sldId id="296" r:id="rId29"/>
    <p:sldId id="297" r:id="rId30"/>
    <p:sldId id="301" r:id="rId31"/>
    <p:sldId id="302" r:id="rId32"/>
    <p:sldId id="300" r:id="rId33"/>
    <p:sldId id="298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3" r:id="rId42"/>
    <p:sldId id="314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259" r:id="rId52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84" d="100"/>
          <a:sy n="84" d="100"/>
        </p:scale>
        <p:origin x="1426" y="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slide" Target="slides/slide14.xml"></Relationship><Relationship Id="rId32" Type="http://schemas.openxmlformats.org/officeDocument/2006/relationships/slide" Target="slides/slide15.xml"></Relationship><Relationship Id="rId33" Type="http://schemas.openxmlformats.org/officeDocument/2006/relationships/slide" Target="slides/slide16.xml"></Relationship><Relationship Id="rId34" Type="http://schemas.openxmlformats.org/officeDocument/2006/relationships/slide" Target="slides/slide17.xml"></Relationship><Relationship Id="rId35" Type="http://schemas.openxmlformats.org/officeDocument/2006/relationships/slide" Target="slides/slide18.xml"></Relationship><Relationship Id="rId36" Type="http://schemas.openxmlformats.org/officeDocument/2006/relationships/slide" Target="slides/slide19.xml"></Relationship><Relationship Id="rId37" Type="http://schemas.openxmlformats.org/officeDocument/2006/relationships/slide" Target="slides/slide20.xml"></Relationship><Relationship Id="rId38" Type="http://schemas.openxmlformats.org/officeDocument/2006/relationships/slide" Target="slides/slide21.xml"></Relationship><Relationship Id="rId39" Type="http://schemas.openxmlformats.org/officeDocument/2006/relationships/slide" Target="slides/slide22.xml"></Relationship><Relationship Id="rId40" Type="http://schemas.openxmlformats.org/officeDocument/2006/relationships/slide" Target="slides/slide23.xml"></Relationship><Relationship Id="rId41" Type="http://schemas.openxmlformats.org/officeDocument/2006/relationships/slide" Target="slides/slide24.xml"></Relationship><Relationship Id="rId42" Type="http://schemas.openxmlformats.org/officeDocument/2006/relationships/slide" Target="slides/slide25.xml"></Relationship><Relationship Id="rId43" Type="http://schemas.openxmlformats.org/officeDocument/2006/relationships/slide" Target="slides/slide26.xml"></Relationship><Relationship Id="rId44" Type="http://schemas.openxmlformats.org/officeDocument/2006/relationships/slide" Target="slides/slide27.xml"></Relationship><Relationship Id="rId45" Type="http://schemas.openxmlformats.org/officeDocument/2006/relationships/slide" Target="slides/slide28.xml"></Relationship><Relationship Id="rId46" Type="http://schemas.openxmlformats.org/officeDocument/2006/relationships/slide" Target="slides/slide29.xml"></Relationship><Relationship Id="rId47" Type="http://schemas.openxmlformats.org/officeDocument/2006/relationships/slide" Target="slides/slide30.xml"></Relationship><Relationship Id="rId48" Type="http://schemas.openxmlformats.org/officeDocument/2006/relationships/slide" Target="slides/slide31.xml"></Relationship><Relationship Id="rId49" Type="http://schemas.openxmlformats.org/officeDocument/2006/relationships/slide" Target="slides/slide32.xml"></Relationship><Relationship Id="rId50" Type="http://schemas.openxmlformats.org/officeDocument/2006/relationships/slide" Target="slides/slide33.xml"></Relationship><Relationship Id="rId51" Type="http://schemas.openxmlformats.org/officeDocument/2006/relationships/slide" Target="slides/slide34.xml"></Relationship><Relationship Id="rId52" Type="http://schemas.openxmlformats.org/officeDocument/2006/relationships/slide" Target="slides/slide35.xml"></Relationship><Relationship Id="rId87" Type="http://schemas.openxmlformats.org/officeDocument/2006/relationships/viewProps" Target="viewProps.xml"></Relationship><Relationship Id="rId8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9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9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3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0.xml"></Relationship></Relationships>
</file>

<file path=ppt/notesSlides/_rels/notesSlide3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1.xml"></Relationship></Relationships>
</file>

<file path=ppt/notesSlides/_rels/notesSlide3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2.xml"></Relationship></Relationships>
</file>

<file path=ppt/notesSlides/_rels/notesSlide3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3.xml"></Relationship></Relationships>
</file>

<file path=ppt/notesSlides/_rels/notesSlide34.xml.rels><?xml version="1.0" encoding="UTF-8"?>
<Relationships xmlns="http://schemas.openxmlformats.org/package/2006/relationships"><Relationship Id="rId1" Type="http://schemas.openxmlformats.org/officeDocument/2006/relationships/slide" Target="../slides/slide34.xml"></Relationship><Relationship Id="rId2" Type="http://schemas.openxmlformats.org/officeDocument/2006/relationships/notesMaster" Target="../notesMasters/notesMaster1.xml"></Relationship></Relationships>
</file>

<file path=ppt/notesSlides/_rels/notesSlide3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5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85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7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14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61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09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1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7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14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33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6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30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04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31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3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85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78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63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03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30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617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28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67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449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851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37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2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96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3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92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216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5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jpe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notesSlide" Target="../notesSlides/notesSlide11.xml"></Relationship><Relationship Id="rId4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3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3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notesSlide" Target="../notesSlides/notesSlide16.xml"></Relationship><Relationship Id="rId3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3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notesSlide" Target="../notesSlides/notesSlide18.xml"></Relationship><Relationship Id="rId3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notesSlide" Target="../notesSlides/notesSlide20.xml"></Relationship><Relationship Id="rId3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notesSlide" Target="../notesSlides/notesSlide21.xml"></Relationship><Relationship Id="rId3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notesSlide" Target="../notesSlides/notesSlide22.xml"></Relationship><Relationship Id="rId4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notesSlide" Target="../notesSlides/notesSlide23.xml"></Relationship><Relationship Id="rId4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3" Type="http://schemas.openxmlformats.org/officeDocument/2006/relationships/image" Target="../media/image10.jpeg"></Relationship><Relationship Id="rId2" Type="http://schemas.openxmlformats.org/officeDocument/2006/relationships/notesSlide" Target="../notesSlides/notesSlide24.xml"></Relationship><Relationship Id="rId5" Type="http://schemas.openxmlformats.org/officeDocument/2006/relationships/image" Target="../media/image12.jpeg"></Relationship><Relationship Id="rId4" Type="http://schemas.openxmlformats.org/officeDocument/2006/relationships/image" Target="../media/image11.jpeg"></Relationship><Relationship Id="rId6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2" Type="http://schemas.openxmlformats.org/officeDocument/2006/relationships/notesSlide" Target="../notesSlides/notesSlide25.xml"></Relationship><Relationship Id="rId4" Type="http://schemas.openxmlformats.org/officeDocument/2006/relationships/slideLayout" Target="../slideLayouts/slideLayout7.xml"></Relationship></Relationships>
</file>

<file path=ppt/slides/_rels/slide26.xml.rels><?xml version="1.0" encoding="UTF-8"?>
<Relationships xmlns="http://schemas.openxmlformats.org/package/2006/relationships"><Relationship Id="rId3" Type="http://schemas.openxmlformats.org/officeDocument/2006/relationships/image" Target="../media/image14.jpeg"></Relationship><Relationship Id="rId2" Type="http://schemas.openxmlformats.org/officeDocument/2006/relationships/notesSlide" Target="../notesSlides/notesSlide26.xml"></Relationship><Relationship Id="rId6" Type="http://schemas.openxmlformats.org/officeDocument/2006/relationships/image" Target="../media/image17.jpeg"></Relationship><Relationship Id="rId5" Type="http://schemas.openxmlformats.org/officeDocument/2006/relationships/image" Target="../media/image16.jpeg"></Relationship><Relationship Id="rId4" Type="http://schemas.openxmlformats.org/officeDocument/2006/relationships/image" Target="../media/image15.jpeg"></Relationship><Relationship Id="rId7" Type="http://schemas.openxmlformats.org/officeDocument/2006/relationships/slideLayout" Target="../slideLayouts/slideLayout7.xml"></Relationship></Relationships>
</file>

<file path=ppt/slides/_rels/slide27.xml.rels><?xml version="1.0" encoding="UTF-8"?>
<Relationships xmlns="http://schemas.openxmlformats.org/package/2006/relationships"><Relationship Id="rId3" Type="http://schemas.openxmlformats.org/officeDocument/2006/relationships/image" Target="../media/image18.png"></Relationship><Relationship Id="rId2" Type="http://schemas.openxmlformats.org/officeDocument/2006/relationships/notesSlide" Target="../notesSlides/notesSlide27.xml"></Relationship><Relationship Id="rId4" Type="http://schemas.openxmlformats.org/officeDocument/2006/relationships/slideLayout" Target="../slideLayouts/slideLayout7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notesSlide" Target="../notesSlides/notesSlide28.xml"></Relationship><Relationship Id="rId3" Type="http://schemas.openxmlformats.org/officeDocument/2006/relationships/slideLayout" Target="../slideLayouts/slideLayout7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notesSlide" Target="../notesSlides/notesSlide29.xml"></Relationship><Relationship Id="rId3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notesSlide" Target="../notesSlides/notesSlide30.xml"></Relationship><Relationship Id="rId3" Type="http://schemas.openxmlformats.org/officeDocument/2006/relationships/slideLayout" Target="../slideLayouts/slideLayout7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notesSlide" Target="../notesSlides/notesSlide31.xml"></Relationship><Relationship Id="rId3" Type="http://schemas.openxmlformats.org/officeDocument/2006/relationships/slideLayout" Target="../slideLayouts/slideLayout7.xml"></Relationship></Relationships>
</file>

<file path=ppt/slides/_rels/slide32.xml.rels><?xml version="1.0" encoding="UTF-8"?>
<Relationships xmlns="http://schemas.openxmlformats.org/package/2006/relationships"><Relationship Id="rId2" Type="http://schemas.openxmlformats.org/officeDocument/2006/relationships/notesSlide" Target="../notesSlides/notesSlide32.xml"></Relationship><Relationship Id="rId3" Type="http://schemas.openxmlformats.org/officeDocument/2006/relationships/slideLayout" Target="../slideLayouts/slideLayout7.xml"></Relationship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notesSlide" Target="../notesSlides/notesSlide33.xml"></Relationship><Relationship Id="rId3" Type="http://schemas.openxmlformats.org/officeDocument/2006/relationships/slideLayout" Target="../slideLayouts/slideLayout7.xml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34.xml"></Relationship></Relationships>
</file>

<file path=ppt/slides/_rels/slide35.xml.rels><?xml version="1.0" encoding="UTF-8"?>
<Relationships xmlns="http://schemas.openxmlformats.org/package/2006/relationships"><Relationship Id="rId2" Type="http://schemas.openxmlformats.org/officeDocument/2006/relationships/notesSlide" Target="../notesSlides/notesSlide35.xml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6.xml"></Relationship><Relationship Id="rId4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7.xml"></Relationship><Relationship Id="rId4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785" y="2708910"/>
            <a:ext cx="5472430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150" dirty="0">
                <a:solidFill>
                  <a:schemeClr val="bg1"/>
                </a:solidFill>
              </a:rPr>
              <a:t>최종발표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3580" y="3857625"/>
            <a:ext cx="2736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9</a:t>
            </a:r>
            <a:r>
              <a:rPr lang="ko-KR" altLang="en-US" sz="1600" b="1" dirty="0">
                <a:solidFill>
                  <a:schemeClr val="bg1"/>
                </a:solidFill>
              </a:rPr>
              <a:t>조 </a:t>
            </a:r>
            <a:r>
              <a:rPr lang="en-US" altLang="ko-KR" sz="1600" b="1" dirty="0">
                <a:solidFill>
                  <a:schemeClr val="bg1"/>
                </a:solidFill>
              </a:rPr>
              <a:t>EXPERTS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485" y="1700530"/>
            <a:ext cx="4256405" cy="3079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Software Engineering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90" y="4725035"/>
            <a:ext cx="1002030" cy="1346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리스크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관리 계획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410" y="271780"/>
            <a:ext cx="101663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프로젝트 계획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53875"/>
              </p:ext>
            </p:extLst>
          </p:nvPr>
        </p:nvGraphicFramePr>
        <p:xfrm>
          <a:off x="1619672" y="2132856"/>
          <a:ext cx="5904656" cy="4223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0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2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995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6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dirty="0" err="1">
                          <a:effectLst/>
                        </a:rPr>
                        <a:t>리스크</a:t>
                      </a:r>
                      <a:r>
                        <a:rPr lang="ko-KR" sz="1000" dirty="0">
                          <a:effectLst/>
                        </a:rPr>
                        <a:t> 요소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가능성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0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영향도</a:t>
                      </a:r>
                      <a:endParaRPr lang="en-US" altLang="ko-KR" sz="10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0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대처 방안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16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파일이 날아갔을 경우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하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상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산출물이 예기치 못한 사고로 손상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 dirty="0">
                          <a:effectLst/>
                        </a:rPr>
                        <a:t>소실될 경우를 대비하여 각 인원은 산출물을 로커저장소에 따로 저장한다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16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계획 시간이 </a:t>
                      </a:r>
                      <a:r>
                        <a:rPr lang="ko-KR" sz="1000" dirty="0" err="1">
                          <a:effectLst/>
                        </a:rPr>
                        <a:t>초과된경우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중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상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특정 업무에 인원 부족으로 인한 것일 경우 가 인원에게 추가로 업무를 부여한다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16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요구 사항 중간에 변경될 경우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상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중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변경사항에 맞춰 산출물을 수정한다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16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Quality</a:t>
                      </a:r>
                      <a:r>
                        <a:rPr lang="ko-KR" sz="1000" dirty="0">
                          <a:effectLst/>
                        </a:rPr>
                        <a:t>를 너무 높게 측정한 경우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중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중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전문가에게 조언을 구하거</a:t>
                      </a:r>
                      <a:r>
                        <a:rPr lang="ko-KR" altLang="en-US" sz="1000" dirty="0">
                          <a:effectLst/>
                        </a:rPr>
                        <a:t>나 </a:t>
                      </a:r>
                      <a:r>
                        <a:rPr lang="ko-KR" sz="1000" dirty="0">
                          <a:effectLst/>
                        </a:rPr>
                        <a:t>발제자와의 대화를 통해 대처하거나 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sz="1000" dirty="0" err="1">
                          <a:effectLst/>
                        </a:rPr>
                        <a:t>퀄리티를</a:t>
                      </a:r>
                      <a:r>
                        <a:rPr lang="ko-KR" sz="1000" dirty="0">
                          <a:effectLst/>
                        </a:rPr>
                        <a:t> 수정한다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69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팀 소개 및 역할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조직도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5120" y="271780"/>
            <a:ext cx="108521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팀 소개 및 역할</a:t>
            </a:r>
          </a:p>
        </p:txBody>
      </p:sp>
      <p:pic>
        <p:nvPicPr>
          <p:cNvPr id="717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4" t="-28426" r="-732" b="-28612"/>
          <a:stretch>
            <a:fillRect/>
          </a:stretch>
        </p:blipFill>
        <p:spPr bwMode="auto">
          <a:xfrm>
            <a:off x="1411605" y="2009775"/>
            <a:ext cx="6405880" cy="33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91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1715" cy="59772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50" dirty="0" smtClean="0" b="1" strike="noStrike">
                <a:solidFill>
                  <a:schemeClr val="accent5">
                    <a:lumMod val="50000"/>
                  </a:schemeClr>
                </a:solidFill>
                <a:latin typeface="맑은 고딕" charset="0"/>
                <a:ea typeface="맑은 고딕" charset="0"/>
              </a:rPr>
              <a:t>                                           </a:t>
            </a: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팀 소개 및 역할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역할 및 책임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40473"/>
              </p:ext>
            </p:extLst>
          </p:nvPr>
        </p:nvGraphicFramePr>
        <p:xfrm>
          <a:off x="1547664" y="2636912"/>
          <a:ext cx="6336704" cy="3240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74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03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989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481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팀원</a:t>
                      </a:r>
                      <a:endParaRPr lang="ko-KR" sz="2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역할</a:t>
                      </a:r>
                      <a:endParaRPr lang="ko-KR" sz="2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책임</a:t>
                      </a:r>
                      <a:endParaRPr lang="ko-KR" sz="2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2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dirty="0">
                          <a:effectLst/>
                        </a:rPr>
                        <a:t>박 무성</a:t>
                      </a:r>
                      <a:endParaRPr lang="ko-KR" sz="15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</a:rPr>
                        <a:t>프로젝트 관리자</a:t>
                      </a:r>
                      <a:endParaRPr lang="ko-KR" sz="1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</a:rPr>
                        <a:t>프로젝트의 모든 관리 업무를 책임</a:t>
                      </a:r>
                      <a:endParaRPr lang="ko-KR" sz="1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2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dirty="0">
                          <a:effectLst/>
                        </a:rPr>
                        <a:t>박 광석</a:t>
                      </a:r>
                      <a:endParaRPr lang="ko-KR" sz="15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문서 담당</a:t>
                      </a:r>
                      <a:endParaRPr lang="ko-KR" sz="1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요구사항 분석과</a:t>
                      </a:r>
                      <a:r>
                        <a:rPr lang="ko-KR" altLang="en-US" sz="1200" baseline="0" dirty="0">
                          <a:effectLst/>
                        </a:rPr>
                        <a:t> 산출물 </a:t>
                      </a:r>
                      <a:r>
                        <a:rPr lang="ko-KR" sz="1200" dirty="0">
                          <a:effectLst/>
                        </a:rPr>
                        <a:t>작성 관리를 책임</a:t>
                      </a:r>
                      <a:endParaRPr lang="ko-KR" sz="1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2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dirty="0">
                          <a:effectLst/>
                        </a:rPr>
                        <a:t>손 보경</a:t>
                      </a:r>
                      <a:endParaRPr lang="ko-KR" sz="15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문서 담당</a:t>
                      </a:r>
                      <a:endParaRPr lang="ko-KR" sz="1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</a:rPr>
                        <a:t>요구사항 분석과 </a:t>
                      </a:r>
                      <a:r>
                        <a:rPr lang="en-US" altLang="ko-KR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산출물 </a:t>
                      </a:r>
                      <a:r>
                        <a:rPr lang="ko-KR" sz="1200" dirty="0">
                          <a:effectLst/>
                        </a:rPr>
                        <a:t>작성 관리를 책임</a:t>
                      </a:r>
                      <a:endParaRPr lang="ko-KR" sz="1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2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dirty="0">
                          <a:effectLst/>
                        </a:rPr>
                        <a:t>김 기덕</a:t>
                      </a:r>
                      <a:endParaRPr lang="ko-KR" sz="15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문서 담당</a:t>
                      </a:r>
                      <a:endParaRPr lang="ko-KR" sz="1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</a:rPr>
                        <a:t>요구사항 분석과 </a:t>
                      </a:r>
                      <a:r>
                        <a:rPr lang="ko-KR" altLang="en-US" sz="1200" dirty="0">
                          <a:effectLst/>
                        </a:rPr>
                        <a:t>산출물 </a:t>
                      </a:r>
                      <a:r>
                        <a:rPr lang="ko-KR" sz="1200" dirty="0">
                          <a:effectLst/>
                        </a:rPr>
                        <a:t>작성 관리를 책임</a:t>
                      </a:r>
                      <a:endParaRPr lang="ko-KR" sz="1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42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dirty="0">
                          <a:effectLst/>
                        </a:rPr>
                        <a:t>진 경원</a:t>
                      </a:r>
                      <a:endParaRPr lang="ko-KR" sz="15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</a:rPr>
                        <a:t>개발자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ko-KR" sz="1200" dirty="0">
                          <a:effectLst/>
                        </a:rPr>
                        <a:t>테스터</a:t>
                      </a:r>
                      <a:endParaRPr lang="ko-KR" sz="1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</a:rPr>
                        <a:t>각 단위 기능을 설계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ko-KR" sz="1200" dirty="0">
                          <a:effectLst/>
                        </a:rPr>
                        <a:t>테스트 관리를 책임</a:t>
                      </a:r>
                      <a:endParaRPr lang="ko-KR" sz="1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42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dirty="0">
                          <a:effectLst/>
                        </a:rPr>
                        <a:t>최 형우</a:t>
                      </a:r>
                      <a:endParaRPr lang="ko-KR" sz="15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</a:rPr>
                        <a:t>개발자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ko-KR" sz="1200" dirty="0">
                          <a:effectLst/>
                        </a:rPr>
                        <a:t>테스터</a:t>
                      </a:r>
                      <a:endParaRPr lang="ko-KR" sz="1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</a:rPr>
                        <a:t>각 단위 기능을 설계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ko-KR" sz="1200" dirty="0">
                          <a:effectLst/>
                        </a:rPr>
                        <a:t>테스트 관리를 책임</a:t>
                      </a:r>
                      <a:endParaRPr lang="ko-KR" sz="12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E0A41F6-669A-4CF0-A957-55E5C18A99A7}"/>
              </a:ext>
            </a:extLst>
          </p:cNvPr>
          <p:cNvSpPr/>
          <p:nvPr/>
        </p:nvSpPr>
        <p:spPr>
          <a:xfrm>
            <a:off x="325120" y="271780"/>
            <a:ext cx="108521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팀 소개 및 역할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CEF2ED0-7DAA-4FA3-BC86-785BBFB3B3EE}"/>
              </a:ext>
            </a:extLst>
          </p:cNvPr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95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요구사항</a:t>
            </a:r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고객 요구사항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9270" y="271780"/>
            <a:ext cx="71564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요구사항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D86A6D7-6042-4E3A-AD18-C54589962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14669"/>
              </p:ext>
            </p:extLst>
          </p:nvPr>
        </p:nvGraphicFramePr>
        <p:xfrm>
          <a:off x="1524000" y="298045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408151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effectLst/>
                        </a:rPr>
                        <a:t>요구사항</a:t>
                      </a:r>
                      <a:endParaRPr lang="ko-KR" sz="2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09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lt"/>
                          <a:ea typeface="+mn-ea"/>
                          <a:cs typeface="맑은 고딕" panose="020B0503020000020004" pitchFamily="50" charset="-127"/>
                        </a:rPr>
                        <a:t>기능을 사용하기 전에 로그인을 해야 한다</a:t>
                      </a:r>
                      <a:endParaRPr lang="ko-KR" sz="1200" dirty="0">
                        <a:effectLst/>
                        <a:latin typeface="+mn-lt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5559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수강하는 과목을 등록할 수 있다</a:t>
                      </a:r>
                      <a:endParaRPr lang="ko-KR" sz="1200" dirty="0">
                        <a:effectLst/>
                        <a:latin typeface="+mn-lt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9398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과목별로 </a:t>
                      </a:r>
                      <a:r>
                        <a:rPr lang="en-US" altLang="ko-KR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To do  </a:t>
                      </a:r>
                      <a:r>
                        <a:rPr lang="ko-KR" alt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항목을 등록하여 </a:t>
                      </a:r>
                      <a:r>
                        <a:rPr lang="en-US" altLang="ko-KR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To do List</a:t>
                      </a:r>
                      <a:r>
                        <a:rPr lang="ko-KR" alt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를 작성할 수 있다</a:t>
                      </a:r>
                      <a:endParaRPr lang="ko-KR" sz="1200" dirty="0">
                        <a:effectLst/>
                        <a:latin typeface="+mn-lt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5000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중요 </a:t>
                      </a:r>
                      <a:r>
                        <a:rPr lang="en-US" altLang="ko-KR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To do </a:t>
                      </a:r>
                      <a:r>
                        <a:rPr lang="ko-KR" altLang="en-US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항목에는 별도 표시가 가능하다</a:t>
                      </a:r>
                      <a:endParaRPr lang="ko-KR" sz="1200" dirty="0">
                        <a:effectLst/>
                        <a:latin typeface="+mn-lt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1287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+mn-lt"/>
                        </a:rPr>
                        <a:t>To do</a:t>
                      </a:r>
                      <a:r>
                        <a:rPr lang="ko-KR" altLang="en-US" sz="1200" dirty="0">
                          <a:effectLst/>
                          <a:latin typeface="+mn-lt"/>
                        </a:rPr>
                        <a:t> 항목들 </a:t>
                      </a:r>
                      <a:r>
                        <a:rPr lang="en-US" altLang="ko-KR" sz="1200" dirty="0">
                          <a:effectLst/>
                          <a:latin typeface="+mn-lt"/>
                        </a:rPr>
                        <a:t>/ </a:t>
                      </a:r>
                      <a:r>
                        <a:rPr lang="ko-KR" altLang="en-US" sz="1200" dirty="0">
                          <a:effectLst/>
                          <a:latin typeface="+mn-lt"/>
                        </a:rPr>
                        <a:t>수강하는 과목의 추가 </a:t>
                      </a:r>
                      <a:r>
                        <a:rPr lang="en-US" altLang="ko-KR" sz="1200" dirty="0">
                          <a:effectLst/>
                          <a:latin typeface="+mn-lt"/>
                        </a:rPr>
                        <a:t>/ </a:t>
                      </a:r>
                      <a:r>
                        <a:rPr lang="ko-KR" altLang="en-US" sz="1200" dirty="0">
                          <a:effectLst/>
                          <a:latin typeface="+mn-lt"/>
                        </a:rPr>
                        <a:t>삭제 </a:t>
                      </a:r>
                      <a:r>
                        <a:rPr lang="en-US" altLang="ko-KR" sz="1200" dirty="0">
                          <a:effectLst/>
                          <a:latin typeface="+mn-lt"/>
                        </a:rPr>
                        <a:t> / </a:t>
                      </a:r>
                      <a:r>
                        <a:rPr lang="ko-KR" altLang="en-US" sz="1200" dirty="0">
                          <a:effectLst/>
                          <a:latin typeface="+mn-lt"/>
                        </a:rPr>
                        <a:t>변경이 가능하다</a:t>
                      </a:r>
                      <a:endParaRPr lang="en-US" altLang="ko-KR" sz="12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5158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+mn-lt"/>
                        </a:rPr>
                        <a:t>To do List</a:t>
                      </a:r>
                      <a:r>
                        <a:rPr lang="ko-KR" altLang="en-US" sz="1200" dirty="0">
                          <a:effectLst/>
                          <a:latin typeface="+mn-lt"/>
                        </a:rPr>
                        <a:t>는 정렬이 가능하다</a:t>
                      </a:r>
                      <a:endParaRPr lang="ko-KR" sz="1200" dirty="0">
                        <a:effectLst/>
                        <a:latin typeface="+mn-lt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32537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78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1175" cy="119888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150" dirty="0" smtClean="0" b="1" strike="noStrike">
                <a:solidFill>
                  <a:schemeClr val="tx2">
                    <a:lumMod val="75000"/>
                  </a:schemeClr>
                </a:solidFill>
                <a:latin typeface="HY헤드라인M" charset="0"/>
                <a:ea typeface="HY헤드라인M" charset="0"/>
              </a:rPr>
              <a:t>요구사항</a:t>
            </a:r>
            <a:endParaRPr lang="ko-KR" altLang="en-US" sz="3200" cap="none" dirty="0" smtClean="0" b="1" strike="noStrike">
              <a:solidFill>
                <a:schemeClr val="tx2">
                  <a:lumMod val="75000"/>
                </a:schemeClr>
              </a:solidFill>
              <a:latin typeface="HY헤드라인M" charset="0"/>
              <a:ea typeface="HY헤드라인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1" strike="noStrike">
                <a:solidFill>
                  <a:schemeClr val="tx2">
                    <a:lumMod val="75000"/>
                  </a:schemeClr>
                </a:solidFill>
                <a:latin typeface="HY헤드라인M" charset="0"/>
                <a:ea typeface="HY헤드라인M" charset="0"/>
              </a:rPr>
              <a:t>제품</a:t>
            </a:r>
            <a:r>
              <a:rPr lang="en-US" altLang="ko-KR" sz="2000" cap="none" spc="-150" dirty="0" smtClean="0" b="1" strike="noStrike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cap="none" spc="-150" dirty="0" smtClean="0" b="1" strike="noStrike">
                <a:solidFill>
                  <a:schemeClr val="tx2">
                    <a:lumMod val="75000"/>
                  </a:schemeClr>
                </a:solidFill>
                <a:latin typeface="HY헤드라인M" charset="0"/>
                <a:ea typeface="HY헤드라인M" charset="0"/>
              </a:rPr>
              <a:t>요구사항</a:t>
            </a:r>
            <a:endParaRPr lang="ko-KR" altLang="en-US" sz="2000" cap="none" dirty="0" smtClean="0" b="1" strike="noStrike">
              <a:solidFill>
                <a:schemeClr val="tx2">
                  <a:lumMod val="7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F36E769-32E6-4995-B4DD-117A210C14A7}"/>
              </a:ext>
            </a:extLst>
          </p:cNvPr>
          <p:cNvSpPr/>
          <p:nvPr/>
        </p:nvSpPr>
        <p:spPr>
          <a:xfrm>
            <a:off x="509270" y="271780"/>
            <a:ext cx="71564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요구사항</a:t>
            </a:r>
          </a:p>
        </p:txBody>
      </p:sp>
    </p:spTree>
    <p:extLst>
      <p:ext uri="{BB962C8B-B14F-4D97-AF65-F5344CB8AC3E}">
        <p14:creationId xmlns:p14="http://schemas.microsoft.com/office/powerpoint/2010/main" val="147529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3DAED33A-549D-4B95-8F02-1468DBF2D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5963"/>
              </p:ext>
            </p:extLst>
          </p:nvPr>
        </p:nvGraphicFramePr>
        <p:xfrm>
          <a:off x="1403648" y="1056306"/>
          <a:ext cx="6336704" cy="5469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603252928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930665127"/>
                    </a:ext>
                  </a:extLst>
                </a:gridCol>
              </a:tblGrid>
              <a:tr h="39481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effectLst/>
                        </a:rPr>
                        <a:t>구분</a:t>
                      </a:r>
                      <a:endParaRPr lang="ko-KR" sz="2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상세</a:t>
                      </a:r>
                      <a:endParaRPr lang="ko-KR" sz="20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314267"/>
                  </a:ext>
                </a:extLst>
              </a:tr>
              <a:tr h="4742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로그인</a:t>
                      </a:r>
                      <a:endParaRPr lang="en-US" alt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회원가입을 통해 아이디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패스워드를 생성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사용자는 고유한 아이디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패스워드로 로그인 한다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51601635"/>
                  </a:ext>
                </a:extLst>
              </a:tr>
              <a:tr h="4742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+mn-cs"/>
                        </a:rPr>
                        <a:t>수강 과목 등록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현재 수강하는 과목의 상세정보를 등록한다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과목 명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담당교수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강의 요일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수강 년도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학기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48183763"/>
                  </a:ext>
                </a:extLst>
              </a:tr>
              <a:tr h="4742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수강 과목 삭제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등록한 과목을 삭제한다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72360850"/>
                  </a:ext>
                </a:extLst>
              </a:tr>
              <a:tr h="4742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+mn-cs"/>
                        </a:rPr>
                        <a:t>To do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등록한 과목의 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를 등록한다</a:t>
                      </a:r>
                      <a:endParaRPr lang="en-US" alt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항목 명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마감 기한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실제 마감일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완료 여부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, **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중요 여부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)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55870689"/>
                  </a:ext>
                </a:extLst>
              </a:tr>
              <a:tr h="4742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</a:rPr>
                        <a:t>To do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등록한 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</a:rPr>
                        <a:t>To do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의 내용을 변경한다</a:t>
                      </a:r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45010685"/>
                  </a:ext>
                </a:extLst>
              </a:tr>
              <a:tr h="4742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To do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삭제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등록한 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를 삭제한다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35192884"/>
                  </a:ext>
                </a:extLst>
              </a:tr>
              <a:tr h="4742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To do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중요도 표시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작성 된 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To do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중 중요한 사항은 다른 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와 구분되게   별도의 **중요 여부를 표시한다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중요 여부는 ★을 사용하며 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To do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수정 시 가능하다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75925680"/>
                  </a:ext>
                </a:extLst>
              </a:tr>
              <a:tr h="4742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To do List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정렬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등록 된 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들을 과목 명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마감 기한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실제 마감일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완료 여부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중요도 중 선택하여 순서에 따라 정렬한다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과목 명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중요도의 경우 등록된 순서에 따라 정렬한다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22408874"/>
                  </a:ext>
                </a:extLst>
              </a:tr>
              <a:tr h="4742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한 줄 명언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대학생활에 도움이 될 수 있는 명언을 로그인 창에 게시한다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82189403"/>
                  </a:ext>
                </a:extLst>
              </a:tr>
              <a:tr h="4742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보안 기능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매크로 방지를 위해 회원가입 시 비밀번호는 보안을 위해 마우스로 작성한다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1419920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2375934-A5B2-434D-B560-509EF7D7A879}"/>
              </a:ext>
            </a:extLst>
          </p:cNvPr>
          <p:cNvSpPr/>
          <p:nvPr/>
        </p:nvSpPr>
        <p:spPr>
          <a:xfrm>
            <a:off x="509270" y="271780"/>
            <a:ext cx="71564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요구사항</a:t>
            </a:r>
          </a:p>
        </p:txBody>
      </p:sp>
    </p:spTree>
    <p:extLst>
      <p:ext uri="{BB962C8B-B14F-4D97-AF65-F5344CB8AC3E}">
        <p14:creationId xmlns:p14="http://schemas.microsoft.com/office/powerpoint/2010/main" val="189301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요구사항</a:t>
            </a:r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유스케이스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6190FA30-D0F7-48FF-83B7-DBFE4563C141}"/>
              </a:ext>
            </a:extLst>
          </p:cNvPr>
          <p:cNvGraphicFramePr>
            <a:graphicFrameLocks noGrp="1"/>
          </p:cNvGraphicFramePr>
          <p:nvPr/>
        </p:nvGraphicFramePr>
        <p:xfrm>
          <a:off x="703141" y="2378356"/>
          <a:ext cx="784887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194">
                  <a:extLst>
                    <a:ext uri="{9D8B030D-6E8A-4147-A177-3AD203B41FA5}">
                      <a16:colId xmlns:a16="http://schemas.microsoft.com/office/drawing/2014/main" xmlns="" val="3060204871"/>
                    </a:ext>
                  </a:extLst>
                </a:gridCol>
                <a:gridCol w="4644945">
                  <a:extLst>
                    <a:ext uri="{9D8B030D-6E8A-4147-A177-3AD203B41FA5}">
                      <a16:colId xmlns:a16="http://schemas.microsoft.com/office/drawing/2014/main" xmlns="" val="3887698736"/>
                    </a:ext>
                  </a:extLst>
                </a:gridCol>
                <a:gridCol w="1459734">
                  <a:extLst>
                    <a:ext uri="{9D8B030D-6E8A-4147-A177-3AD203B41FA5}">
                      <a16:colId xmlns:a16="http://schemas.microsoft.com/office/drawing/2014/main" xmlns="" val="4051388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유스케이스</a:t>
                      </a:r>
                      <a:r>
                        <a:rPr lang="ko-KR" altLang="en-US" dirty="0"/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우선순위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9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UC001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To do List</a:t>
                      </a:r>
                      <a:r>
                        <a:rPr lang="ko-KR" altLang="en-US" sz="1200" dirty="0"/>
                        <a:t>에 회원가입을 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636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UC002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To do List</a:t>
                      </a:r>
                      <a:r>
                        <a:rPr lang="ko-KR" altLang="en-US" sz="1200" dirty="0"/>
                        <a:t>에 로그인을 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96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UC003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To do List</a:t>
                      </a:r>
                      <a:r>
                        <a:rPr lang="ko-KR" altLang="en-US" sz="1200" dirty="0"/>
                        <a:t>에서 로그아웃을 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581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UC004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수강 과목을 등록한다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997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UC005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수강 과목을 삭제한다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419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UC006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To do</a:t>
                      </a:r>
                      <a:r>
                        <a:rPr lang="ko-KR" altLang="en-US" sz="1200" dirty="0"/>
                        <a:t>를 등록한다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422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UC007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To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do</a:t>
                      </a:r>
                      <a:r>
                        <a:rPr lang="ko-KR" altLang="en-US" sz="1200" dirty="0"/>
                        <a:t>를 수정한다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752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UC008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To do</a:t>
                      </a:r>
                      <a:r>
                        <a:rPr lang="ko-KR" altLang="en-US" sz="1200" dirty="0"/>
                        <a:t>를 삭제한다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884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UC009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To do</a:t>
                      </a:r>
                      <a:r>
                        <a:rPr lang="ko-KR" altLang="en-US" sz="1200" dirty="0"/>
                        <a:t>를 정렬한다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669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UC010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To do</a:t>
                      </a:r>
                      <a:r>
                        <a:rPr lang="ko-KR" altLang="en-US" sz="1200" dirty="0"/>
                        <a:t>를 유지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보수한다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021123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AC16BD0-6781-4FE5-9882-2B50138858CF}"/>
              </a:ext>
            </a:extLst>
          </p:cNvPr>
          <p:cNvSpPr/>
          <p:nvPr/>
        </p:nvSpPr>
        <p:spPr>
          <a:xfrm>
            <a:off x="509270" y="271780"/>
            <a:ext cx="71564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요구사항</a:t>
            </a:r>
          </a:p>
        </p:txBody>
      </p:sp>
    </p:spTree>
    <p:extLst>
      <p:ext uri="{BB962C8B-B14F-4D97-AF65-F5344CB8AC3E}">
        <p14:creationId xmlns:p14="http://schemas.microsoft.com/office/powerpoint/2010/main" val="49126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요구사항</a:t>
            </a:r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추가된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유스케이스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6190FA30-D0F7-48FF-83B7-DBFE4563C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26325"/>
              </p:ext>
            </p:extLst>
          </p:nvPr>
        </p:nvGraphicFramePr>
        <p:xfrm>
          <a:off x="703141" y="4044672"/>
          <a:ext cx="78488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194">
                  <a:extLst>
                    <a:ext uri="{9D8B030D-6E8A-4147-A177-3AD203B41FA5}">
                      <a16:colId xmlns:a16="http://schemas.microsoft.com/office/drawing/2014/main" xmlns="" val="3060204871"/>
                    </a:ext>
                  </a:extLst>
                </a:gridCol>
                <a:gridCol w="4644945">
                  <a:extLst>
                    <a:ext uri="{9D8B030D-6E8A-4147-A177-3AD203B41FA5}">
                      <a16:colId xmlns:a16="http://schemas.microsoft.com/office/drawing/2014/main" xmlns="" val="3887698736"/>
                    </a:ext>
                  </a:extLst>
                </a:gridCol>
                <a:gridCol w="1459734">
                  <a:extLst>
                    <a:ext uri="{9D8B030D-6E8A-4147-A177-3AD203B41FA5}">
                      <a16:colId xmlns:a16="http://schemas.microsoft.com/office/drawing/2014/main" xmlns="" val="4051388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유스케이스</a:t>
                      </a:r>
                      <a:r>
                        <a:rPr lang="ko-KR" altLang="en-US" dirty="0"/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우선순위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9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UC011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To do </a:t>
                      </a:r>
                      <a:r>
                        <a:rPr lang="ko-KR" altLang="en-US" sz="1200" dirty="0"/>
                        <a:t>완료 항목 숨기기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636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UC012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To do </a:t>
                      </a:r>
                      <a:r>
                        <a:rPr lang="ko-KR" altLang="en-US" sz="1200" dirty="0"/>
                        <a:t>완료 항목 숨기기 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96737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FBFB7F-1D42-41FB-AB48-77ED1B1874FB}"/>
              </a:ext>
            </a:extLst>
          </p:cNvPr>
          <p:cNvSpPr/>
          <p:nvPr/>
        </p:nvSpPr>
        <p:spPr>
          <a:xfrm>
            <a:off x="509270" y="271780"/>
            <a:ext cx="71564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요구사항</a:t>
            </a:r>
          </a:p>
        </p:txBody>
      </p:sp>
    </p:spTree>
    <p:extLst>
      <p:ext uri="{BB962C8B-B14F-4D97-AF65-F5344CB8AC3E}">
        <p14:creationId xmlns:p14="http://schemas.microsoft.com/office/powerpoint/2010/main" val="306404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요구사항</a:t>
            </a:r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유스케이스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다이어그램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FBFB7F-1D42-41FB-AB48-77ED1B1874FB}"/>
              </a:ext>
            </a:extLst>
          </p:cNvPr>
          <p:cNvSpPr/>
          <p:nvPr/>
        </p:nvSpPr>
        <p:spPr>
          <a:xfrm>
            <a:off x="509270" y="271780"/>
            <a:ext cx="71564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요구사항</a:t>
            </a:r>
          </a:p>
        </p:txBody>
      </p:sp>
    </p:spTree>
    <p:extLst>
      <p:ext uri="{BB962C8B-B14F-4D97-AF65-F5344CB8AC3E}">
        <p14:creationId xmlns:p14="http://schemas.microsoft.com/office/powerpoint/2010/main" val="109594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C614BBA1-9060-4724-BBDF-89649DC1DD40}"/>
              </a:ext>
            </a:extLst>
          </p:cNvPr>
          <p:cNvGrpSpPr/>
          <p:nvPr/>
        </p:nvGrpSpPr>
        <p:grpSpPr>
          <a:xfrm>
            <a:off x="0" y="0"/>
            <a:ext cx="9036685" cy="6858000"/>
            <a:chOff x="0" y="0"/>
            <a:chExt cx="9036685" cy="68580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7CB9F59C-DA8C-4128-8DC6-B3A624527D1D}"/>
                </a:ext>
              </a:extLst>
            </p:cNvPr>
            <p:cNvSpPr/>
            <p:nvPr/>
          </p:nvSpPr>
          <p:spPr>
            <a:xfrm>
              <a:off x="2714625" y="38735"/>
              <a:ext cx="6321425" cy="681926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633">
                <a:ln w="381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0E8CA21E-55DF-492C-84DD-DA092C0A5E1D}"/>
                </a:ext>
              </a:extLst>
            </p:cNvPr>
            <p:cNvGrpSpPr/>
            <p:nvPr/>
          </p:nvGrpSpPr>
          <p:grpSpPr>
            <a:xfrm>
              <a:off x="1012190" y="4567555"/>
              <a:ext cx="262255" cy="543560"/>
              <a:chOff x="1012190" y="4567555"/>
              <a:chExt cx="262255" cy="543560"/>
            </a:xfrm>
          </p:grpSpPr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xmlns="" id="{6F20E1BB-DC30-494D-A563-3C39D3CC91C8}"/>
                  </a:ext>
                </a:extLst>
              </p:cNvPr>
              <p:cNvSpPr/>
              <p:nvPr/>
            </p:nvSpPr>
            <p:spPr>
              <a:xfrm>
                <a:off x="1059180" y="4567555"/>
                <a:ext cx="167640" cy="17589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6633"/>
              </a:p>
            </p:txBody>
          </p: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xmlns="" id="{649F609D-EF10-4EA6-9F6D-AF12078569CD}"/>
                  </a:ext>
                </a:extLst>
              </p:cNvPr>
              <p:cNvCxnSpPr>
                <a:stCxn id="173" idx="4"/>
              </p:cNvCxnSpPr>
              <p:nvPr/>
            </p:nvCxnSpPr>
            <p:spPr>
              <a:xfrm>
                <a:off x="1143635" y="4742815"/>
                <a:ext cx="2540" cy="23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xmlns="" id="{7A597039-D97F-4A13-AEFB-3B23F3ED6F83}"/>
                  </a:ext>
                </a:extLst>
              </p:cNvPr>
              <p:cNvCxnSpPr/>
              <p:nvPr/>
            </p:nvCxnSpPr>
            <p:spPr>
              <a:xfrm flipH="1">
                <a:off x="1038225" y="4982210"/>
                <a:ext cx="107315" cy="12890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xmlns="" id="{D4E77BE5-EDA1-4954-8999-9A4F7C02D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6175" y="4982210"/>
                <a:ext cx="107315" cy="12890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xmlns="" id="{D5DBB237-E970-4A37-B187-F2C5EB2307B6}"/>
                  </a:ext>
                </a:extLst>
              </p:cNvPr>
              <p:cNvCxnSpPr/>
              <p:nvPr/>
            </p:nvCxnSpPr>
            <p:spPr>
              <a:xfrm>
                <a:off x="1012190" y="4827905"/>
                <a:ext cx="262255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xmlns="" id="{9B731C72-1104-480E-A4E3-ED8BDE559047}"/>
                </a:ext>
              </a:extLst>
            </p:cNvPr>
            <p:cNvSpPr/>
            <p:nvPr/>
          </p:nvSpPr>
          <p:spPr>
            <a:xfrm>
              <a:off x="3502660" y="2171700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1000" dirty="0"/>
                <a:t>로그인</a:t>
              </a:r>
              <a:endParaRPr lang="en-US" altLang="ko-KR" sz="1000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xmlns="" id="{77D656DB-3391-4B90-ADCD-559E3C5C46F9}"/>
                </a:ext>
              </a:extLst>
            </p:cNvPr>
            <p:cNvSpPr/>
            <p:nvPr/>
          </p:nvSpPr>
          <p:spPr>
            <a:xfrm>
              <a:off x="3502660" y="688340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ko-KR" altLang="en-US" sz="1000" dirty="0"/>
                <a:t>회원가입</a:t>
              </a:r>
              <a:endParaRPr lang="en-US" altLang="ko-KR" sz="1000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xmlns="" id="{940757CA-B0A3-4761-9CA7-6963AC276095}"/>
                </a:ext>
              </a:extLst>
            </p:cNvPr>
            <p:cNvGrpSpPr/>
            <p:nvPr/>
          </p:nvGrpSpPr>
          <p:grpSpPr>
            <a:xfrm>
              <a:off x="4993640" y="2018030"/>
              <a:ext cx="643890" cy="402590"/>
              <a:chOff x="4993640" y="2018030"/>
              <a:chExt cx="643890" cy="402590"/>
            </a:xfrm>
          </p:grpSpPr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xmlns="" id="{8C74DB10-D081-42A8-87FA-35E8D2FC1594}"/>
                  </a:ext>
                </a:extLst>
              </p:cNvPr>
              <p:cNvSpPr/>
              <p:nvPr/>
            </p:nvSpPr>
            <p:spPr>
              <a:xfrm>
                <a:off x="4993640" y="2018030"/>
                <a:ext cx="568960" cy="4025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normAutofit lnSpcReduction="10000"/>
              </a:bodyPr>
              <a:lstStyle/>
              <a:p>
                <a:pPr algn="ctr"/>
                <a:r>
                  <a:rPr lang="ko-KR" altLang="en-US" sz="1000" dirty="0"/>
                  <a:t>과목관리</a:t>
                </a:r>
                <a:endParaRPr lang="en-US" altLang="ko-KR" sz="1000" dirty="0"/>
              </a:p>
            </p:txBody>
          </p:sp>
          <p:sp>
            <p:nvSpPr>
              <p:cNvPr id="172" name="이등변 삼각형 171">
                <a:extLst>
                  <a:ext uri="{FF2B5EF4-FFF2-40B4-BE49-F238E27FC236}">
                    <a16:creationId xmlns:a16="http://schemas.microsoft.com/office/drawing/2014/main" xmlns="" id="{EE9CDE4E-2A86-4EA5-89C7-9503276E8C2A}"/>
                  </a:ext>
                </a:extLst>
              </p:cNvPr>
              <p:cNvSpPr/>
              <p:nvPr/>
            </p:nvSpPr>
            <p:spPr>
              <a:xfrm rot="16200000" flipH="1">
                <a:off x="5553075" y="2183130"/>
                <a:ext cx="103505" cy="6604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6633" dirty="0"/>
              </a:p>
            </p:txBody>
          </p:sp>
        </p:grp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xmlns="" id="{2094CB54-258E-469A-ABED-E4A0E3F76950}"/>
                </a:ext>
              </a:extLst>
            </p:cNvPr>
            <p:cNvSpPr/>
            <p:nvPr/>
          </p:nvSpPr>
          <p:spPr>
            <a:xfrm>
              <a:off x="8195945" y="3121660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ko-KR" altLang="en-US" sz="1000" dirty="0"/>
                <a:t>중요도 체크</a:t>
              </a:r>
              <a:endParaRPr lang="en-US" altLang="ko-KR" sz="1000" dirty="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xmlns="" id="{C36CB109-C71B-4D28-B366-7FFEC194ACDB}"/>
                </a:ext>
              </a:extLst>
            </p:cNvPr>
            <p:cNvGrpSpPr/>
            <p:nvPr/>
          </p:nvGrpSpPr>
          <p:grpSpPr>
            <a:xfrm>
              <a:off x="4993005" y="3384550"/>
              <a:ext cx="643890" cy="402590"/>
              <a:chOff x="4993005" y="3384550"/>
              <a:chExt cx="643890" cy="402590"/>
            </a:xfrm>
          </p:grpSpPr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xmlns="" id="{E282F5BB-7E3A-4373-84BF-664C562B5F61}"/>
                  </a:ext>
                </a:extLst>
              </p:cNvPr>
              <p:cNvSpPr/>
              <p:nvPr/>
            </p:nvSpPr>
            <p:spPr>
              <a:xfrm>
                <a:off x="4993005" y="3384550"/>
                <a:ext cx="568960" cy="4025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normAutofit lnSpcReduction="10000"/>
              </a:bodyPr>
              <a:lstStyle/>
              <a:p>
                <a:pPr algn="ctr"/>
                <a:r>
                  <a:rPr lang="en-US" altLang="ko-KR" sz="1000" dirty="0"/>
                  <a:t>to-do</a:t>
                </a:r>
                <a:r>
                  <a:rPr lang="ko-KR" altLang="en-US" sz="1000" dirty="0"/>
                  <a:t>관리</a:t>
                </a:r>
                <a:endParaRPr lang="en-US" altLang="ko-KR" sz="1000" dirty="0"/>
              </a:p>
            </p:txBody>
          </p:sp>
          <p:sp>
            <p:nvSpPr>
              <p:cNvPr id="170" name="이등변 삼각형 169">
                <a:extLst>
                  <a:ext uri="{FF2B5EF4-FFF2-40B4-BE49-F238E27FC236}">
                    <a16:creationId xmlns:a16="http://schemas.microsoft.com/office/drawing/2014/main" xmlns="" id="{AFAB4AE8-6366-4EAD-AC91-02C068BFC145}"/>
                  </a:ext>
                </a:extLst>
              </p:cNvPr>
              <p:cNvSpPr/>
              <p:nvPr/>
            </p:nvSpPr>
            <p:spPr>
              <a:xfrm rot="16200000" flipH="1">
                <a:off x="5551805" y="3552825"/>
                <a:ext cx="103505" cy="6604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6633" dirty="0"/>
              </a:p>
            </p:txBody>
          </p:sp>
        </p:grp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xmlns="" id="{04656115-92F8-454F-BC9B-8B473AD1F951}"/>
                </a:ext>
              </a:extLst>
            </p:cNvPr>
            <p:cNvSpPr/>
            <p:nvPr/>
          </p:nvSpPr>
          <p:spPr>
            <a:xfrm>
              <a:off x="6379210" y="2018030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ko-KR" altLang="en-US" sz="1000" dirty="0"/>
                <a:t>과목삭제</a:t>
              </a:r>
              <a:endParaRPr lang="en-US" altLang="ko-KR" sz="10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803AB161-F6E3-49E2-A212-EA1CC54B614C}"/>
                </a:ext>
              </a:extLst>
            </p:cNvPr>
            <p:cNvSpPr/>
            <p:nvPr/>
          </p:nvSpPr>
          <p:spPr>
            <a:xfrm>
              <a:off x="7401560" y="5320030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ko-KR" altLang="en-US" sz="1000" dirty="0"/>
                <a:t>마감기한</a:t>
              </a:r>
              <a:endParaRPr lang="en-US" altLang="ko-KR" sz="10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xmlns="" id="{1B0398C8-C932-4515-82F3-23D395F3F63D}"/>
                </a:ext>
              </a:extLst>
            </p:cNvPr>
            <p:cNvSpPr/>
            <p:nvPr/>
          </p:nvSpPr>
          <p:spPr>
            <a:xfrm>
              <a:off x="7389495" y="5829300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ko-KR" altLang="en-US" sz="1000" dirty="0"/>
                <a:t>실제      마감일</a:t>
              </a:r>
              <a:endParaRPr lang="en-US" altLang="ko-KR" sz="10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xmlns="" id="{3B4B771F-0E04-4160-928C-923E72A26846}"/>
                </a:ext>
              </a:extLst>
            </p:cNvPr>
            <p:cNvSpPr/>
            <p:nvPr/>
          </p:nvSpPr>
          <p:spPr>
            <a:xfrm>
              <a:off x="7389495" y="6338570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ko-KR" altLang="en-US" sz="1000" dirty="0"/>
                <a:t>완료 여부</a:t>
              </a:r>
              <a:endParaRPr lang="en-US" altLang="ko-KR" sz="10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xmlns="" id="{91DC800A-A35B-425F-9DA6-67343D1F897F}"/>
                </a:ext>
              </a:extLst>
            </p:cNvPr>
            <p:cNvSpPr/>
            <p:nvPr/>
          </p:nvSpPr>
          <p:spPr>
            <a:xfrm>
              <a:off x="7389495" y="4810760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1000" dirty="0"/>
                <a:t>과목명</a:t>
              </a:r>
              <a:endParaRPr lang="en-US" altLang="ko-KR" sz="1000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5554F9E2-28DA-429F-83C5-C1E54F857877}"/>
                </a:ext>
              </a:extLst>
            </p:cNvPr>
            <p:cNvSpPr/>
            <p:nvPr/>
          </p:nvSpPr>
          <p:spPr>
            <a:xfrm>
              <a:off x="918210" y="4523740"/>
              <a:ext cx="449580" cy="703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xmlns="" id="{727EB9DD-B81B-4627-9307-45C094164329}"/>
                </a:ext>
              </a:extLst>
            </p:cNvPr>
            <p:cNvCxnSpPr>
              <a:cxnSpLocks/>
              <a:stCxn id="103" idx="3"/>
              <a:endCxn id="93" idx="2"/>
            </p:cNvCxnSpPr>
            <p:nvPr/>
          </p:nvCxnSpPr>
          <p:spPr>
            <a:xfrm flipV="1">
              <a:off x="1368425" y="2372995"/>
              <a:ext cx="2134870" cy="2501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1678828F-53FA-4861-A179-F43C06E23EA6}"/>
                </a:ext>
              </a:extLst>
            </p:cNvPr>
            <p:cNvCxnSpPr>
              <a:stCxn id="103" idx="3"/>
              <a:endCxn id="171" idx="2"/>
            </p:cNvCxnSpPr>
            <p:nvPr/>
          </p:nvCxnSpPr>
          <p:spPr>
            <a:xfrm flipV="1">
              <a:off x="1368425" y="2219325"/>
              <a:ext cx="3625215" cy="2656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A5E9EA78-F598-4CF1-B679-2A3AC6FCA755}"/>
                </a:ext>
              </a:extLst>
            </p:cNvPr>
            <p:cNvCxnSpPr>
              <a:stCxn id="103" idx="3"/>
              <a:endCxn id="169" idx="2"/>
            </p:cNvCxnSpPr>
            <p:nvPr/>
          </p:nvCxnSpPr>
          <p:spPr>
            <a:xfrm flipV="1">
              <a:off x="1368425" y="3586480"/>
              <a:ext cx="3624580" cy="1289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ABD3168E-166C-4F43-BE61-B3FFA74DF16A}"/>
                </a:ext>
              </a:extLst>
            </p:cNvPr>
            <p:cNvCxnSpPr>
              <a:cxnSpLocks/>
              <a:stCxn id="172" idx="3"/>
              <a:endCxn id="98" idx="2"/>
            </p:cNvCxnSpPr>
            <p:nvPr/>
          </p:nvCxnSpPr>
          <p:spPr>
            <a:xfrm>
              <a:off x="5637530" y="2216150"/>
              <a:ext cx="741680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1ED036A8-5E20-41E4-B01F-A25E38C6C956}"/>
                </a:ext>
              </a:extLst>
            </p:cNvPr>
            <p:cNvCxnSpPr>
              <a:cxnSpLocks/>
              <a:stCxn id="170" idx="3"/>
              <a:endCxn id="110" idx="2"/>
            </p:cNvCxnSpPr>
            <p:nvPr/>
          </p:nvCxnSpPr>
          <p:spPr>
            <a:xfrm flipV="1">
              <a:off x="5636895" y="3308985"/>
              <a:ext cx="741680" cy="27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61F57751-311B-44FF-BF6D-D96BDB281DD9}"/>
                </a:ext>
              </a:extLst>
            </p:cNvPr>
            <p:cNvCxnSpPr>
              <a:cxnSpLocks/>
              <a:stCxn id="103" idx="3"/>
              <a:endCxn id="167" idx="2"/>
            </p:cNvCxnSpPr>
            <p:nvPr/>
          </p:nvCxnSpPr>
          <p:spPr>
            <a:xfrm>
              <a:off x="1368425" y="4875530"/>
              <a:ext cx="3620135" cy="9156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xmlns="" id="{B9D3E34D-DB90-4419-8734-8E78320D7A1C}"/>
                </a:ext>
              </a:extLst>
            </p:cNvPr>
            <p:cNvSpPr/>
            <p:nvPr/>
          </p:nvSpPr>
          <p:spPr>
            <a:xfrm>
              <a:off x="6378575" y="3107690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ko-KR" sz="1000" dirty="0"/>
                <a:t>to-do</a:t>
              </a:r>
              <a:r>
                <a:rPr lang="ko-KR" altLang="en-US" sz="1000" dirty="0"/>
                <a:t>수정</a:t>
              </a:r>
              <a:endParaRPr lang="en-US" altLang="ko-KR" sz="1000" dirty="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xmlns="" id="{14B2B76D-733A-4D1C-9F82-756E911EFE8F}"/>
                </a:ext>
              </a:extLst>
            </p:cNvPr>
            <p:cNvGrpSpPr/>
            <p:nvPr/>
          </p:nvGrpSpPr>
          <p:grpSpPr>
            <a:xfrm>
              <a:off x="4987925" y="5589270"/>
              <a:ext cx="648970" cy="402590"/>
              <a:chOff x="4987925" y="5589270"/>
              <a:chExt cx="648970" cy="40259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xmlns="" id="{620DB5A6-76AE-4546-A32D-6B04EAE306ED}"/>
                  </a:ext>
                </a:extLst>
              </p:cNvPr>
              <p:cNvSpPr/>
              <p:nvPr/>
            </p:nvSpPr>
            <p:spPr>
              <a:xfrm>
                <a:off x="4987925" y="5589270"/>
                <a:ext cx="568960" cy="4025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normAutofit lnSpcReduction="10000"/>
              </a:bodyPr>
              <a:lstStyle/>
              <a:p>
                <a:pPr algn="ctr"/>
                <a:r>
                  <a:rPr lang="en-US" altLang="ko-KR" sz="1000" dirty="0"/>
                  <a:t>To-do</a:t>
                </a:r>
                <a:r>
                  <a:rPr lang="ko-KR" altLang="en-US" sz="1000" dirty="0"/>
                  <a:t>    정렬</a:t>
                </a:r>
                <a:endParaRPr lang="en-US" altLang="ko-KR" sz="1000" dirty="0"/>
              </a:p>
            </p:txBody>
          </p:sp>
          <p:sp>
            <p:nvSpPr>
              <p:cNvPr id="168" name="이등변 삼각형 167">
                <a:extLst>
                  <a:ext uri="{FF2B5EF4-FFF2-40B4-BE49-F238E27FC236}">
                    <a16:creationId xmlns:a16="http://schemas.microsoft.com/office/drawing/2014/main" xmlns="" id="{200522EC-3E0E-46F5-A98F-631ACF1C3678}"/>
                  </a:ext>
                </a:extLst>
              </p:cNvPr>
              <p:cNvSpPr/>
              <p:nvPr/>
            </p:nvSpPr>
            <p:spPr>
              <a:xfrm rot="16200000" flipH="1">
                <a:off x="5551805" y="5757545"/>
                <a:ext cx="103505" cy="6604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6633"/>
              </a:p>
            </p:txBody>
          </p:sp>
        </p:grp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172473B7-126F-4951-85EE-906292CAE1E4}"/>
                </a:ext>
              </a:extLst>
            </p:cNvPr>
            <p:cNvCxnSpPr>
              <a:cxnSpLocks/>
              <a:stCxn id="168" idx="3"/>
              <a:endCxn id="102" idx="2"/>
            </p:cNvCxnSpPr>
            <p:nvPr/>
          </p:nvCxnSpPr>
          <p:spPr>
            <a:xfrm flipV="1">
              <a:off x="5636895" y="5012055"/>
              <a:ext cx="1752600" cy="7785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1EE35D5B-AA92-446A-887B-D54865599104}"/>
                </a:ext>
              </a:extLst>
            </p:cNvPr>
            <p:cNvCxnSpPr>
              <a:cxnSpLocks/>
              <a:stCxn id="168" idx="3"/>
              <a:endCxn id="99" idx="2"/>
            </p:cNvCxnSpPr>
            <p:nvPr/>
          </p:nvCxnSpPr>
          <p:spPr>
            <a:xfrm flipV="1">
              <a:off x="5636895" y="5521325"/>
              <a:ext cx="1764665" cy="2692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xmlns="" id="{95921169-5199-4DFF-8A0F-8A23E1608833}"/>
                </a:ext>
              </a:extLst>
            </p:cNvPr>
            <p:cNvCxnSpPr>
              <a:cxnSpLocks/>
              <a:stCxn id="168" idx="3"/>
              <a:endCxn id="100" idx="2"/>
            </p:cNvCxnSpPr>
            <p:nvPr/>
          </p:nvCxnSpPr>
          <p:spPr>
            <a:xfrm>
              <a:off x="5636895" y="5791200"/>
              <a:ext cx="1752600" cy="240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xmlns="" id="{044AB12B-1163-4CB5-93A5-C48653C30DDF}"/>
                </a:ext>
              </a:extLst>
            </p:cNvPr>
            <p:cNvCxnSpPr>
              <a:cxnSpLocks/>
              <a:stCxn id="168" idx="3"/>
              <a:endCxn id="101" idx="2"/>
            </p:cNvCxnSpPr>
            <p:nvPr/>
          </p:nvCxnSpPr>
          <p:spPr>
            <a:xfrm>
              <a:off x="5636895" y="5791200"/>
              <a:ext cx="1752600" cy="749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606DCDE9-D641-4665-B24E-910D58E57820}"/>
                </a:ext>
              </a:extLst>
            </p:cNvPr>
            <p:cNvCxnSpPr>
              <a:cxnSpLocks/>
              <a:stCxn id="93" idx="0"/>
              <a:endCxn id="94" idx="4"/>
            </p:cNvCxnSpPr>
            <p:nvPr/>
          </p:nvCxnSpPr>
          <p:spPr>
            <a:xfrm flipV="1">
              <a:off x="3787775" y="1090930"/>
              <a:ext cx="0" cy="10807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8D6A89D3-D9DE-48D3-9B2D-C1A0B998D601}"/>
                </a:ext>
              </a:extLst>
            </p:cNvPr>
            <p:cNvCxnSpPr>
              <a:cxnSpLocks/>
              <a:stCxn id="171" idx="2"/>
              <a:endCxn id="93" idx="6"/>
            </p:cNvCxnSpPr>
            <p:nvPr/>
          </p:nvCxnSpPr>
          <p:spPr>
            <a:xfrm flipH="1">
              <a:off x="4072255" y="2219325"/>
              <a:ext cx="921385" cy="1536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BFB1E755-1840-482D-8C14-32D6B8BB5BC8}"/>
                </a:ext>
              </a:extLst>
            </p:cNvPr>
            <p:cNvCxnSpPr>
              <a:cxnSpLocks/>
              <a:stCxn id="169" idx="2"/>
              <a:endCxn id="93" idx="6"/>
            </p:cNvCxnSpPr>
            <p:nvPr/>
          </p:nvCxnSpPr>
          <p:spPr>
            <a:xfrm flipH="1" flipV="1">
              <a:off x="4072255" y="2372995"/>
              <a:ext cx="920750" cy="1212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xmlns="" id="{3F21CF95-33D6-48AD-8376-02A7A6BD18F8}"/>
                </a:ext>
              </a:extLst>
            </p:cNvPr>
            <p:cNvCxnSpPr>
              <a:cxnSpLocks/>
              <a:stCxn id="103" idx="3"/>
              <a:endCxn id="94" idx="2"/>
            </p:cNvCxnSpPr>
            <p:nvPr/>
          </p:nvCxnSpPr>
          <p:spPr>
            <a:xfrm flipV="1">
              <a:off x="1368425" y="889635"/>
              <a:ext cx="2134870" cy="3985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C94FE5D0-06FA-469D-A152-16BD765E2253}"/>
                </a:ext>
              </a:extLst>
            </p:cNvPr>
            <p:cNvSpPr txBox="1"/>
            <p:nvPr/>
          </p:nvSpPr>
          <p:spPr>
            <a:xfrm>
              <a:off x="2714625" y="0"/>
              <a:ext cx="3830955" cy="22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To do List</a:t>
              </a:r>
              <a:endParaRPr lang="ko-KR" altLang="en-US" sz="15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7D72BB5A-5CE4-489A-A902-A105CE246625}"/>
                </a:ext>
              </a:extLst>
            </p:cNvPr>
            <p:cNvSpPr/>
            <p:nvPr/>
          </p:nvSpPr>
          <p:spPr>
            <a:xfrm>
              <a:off x="0" y="5227320"/>
              <a:ext cx="449580" cy="703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xmlns="" id="{21E94FB6-ACC4-42C7-8259-C619859EBB6C}"/>
                </a:ext>
              </a:extLst>
            </p:cNvPr>
            <p:cNvSpPr/>
            <p:nvPr/>
          </p:nvSpPr>
          <p:spPr>
            <a:xfrm>
              <a:off x="8208645" y="3689985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ko-KR" altLang="en-US" sz="1000" dirty="0"/>
                <a:t>알람 설정</a:t>
              </a:r>
              <a:endParaRPr lang="en-US" altLang="ko-KR" sz="1000" dirty="0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xmlns="" id="{191C74C7-D06E-44E0-A3C8-459889EE21F2}"/>
                </a:ext>
              </a:extLst>
            </p:cNvPr>
            <p:cNvCxnSpPr>
              <a:cxnSpLocks/>
              <a:stCxn id="122" idx="0"/>
              <a:endCxn id="110" idx="6"/>
            </p:cNvCxnSpPr>
            <p:nvPr/>
          </p:nvCxnSpPr>
          <p:spPr>
            <a:xfrm flipH="1" flipV="1">
              <a:off x="6947535" y="3308985"/>
              <a:ext cx="1545590" cy="381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xmlns="" id="{14193773-9D3F-42EF-9F34-00DE67DC1365}"/>
                </a:ext>
              </a:extLst>
            </p:cNvPr>
            <p:cNvCxnSpPr>
              <a:cxnSpLocks/>
              <a:stCxn id="96" idx="2"/>
              <a:endCxn id="110" idx="6"/>
            </p:cNvCxnSpPr>
            <p:nvPr/>
          </p:nvCxnSpPr>
          <p:spPr>
            <a:xfrm flipH="1" flipV="1">
              <a:off x="6947535" y="3308985"/>
              <a:ext cx="1248410" cy="13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xmlns="" id="{7D1773BD-28FF-4667-91EF-2B51CE197845}"/>
                </a:ext>
              </a:extLst>
            </p:cNvPr>
            <p:cNvSpPr/>
            <p:nvPr/>
          </p:nvSpPr>
          <p:spPr>
            <a:xfrm>
              <a:off x="3441700" y="6098540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ko-KR" altLang="en-US" sz="1000" dirty="0"/>
                <a:t>유지보수</a:t>
              </a:r>
              <a:endParaRPr lang="en-US" altLang="ko-KR" sz="10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xmlns="" id="{A3D0EA0A-4C3A-4A10-A144-E5809F22648E}"/>
                </a:ext>
              </a:extLst>
            </p:cNvPr>
            <p:cNvSpPr/>
            <p:nvPr/>
          </p:nvSpPr>
          <p:spPr>
            <a:xfrm>
              <a:off x="6378575" y="3642995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ko-KR" sz="1000" dirty="0"/>
                <a:t>To-do</a:t>
              </a:r>
              <a:r>
                <a:rPr lang="ko-KR" altLang="en-US" sz="1000" dirty="0"/>
                <a:t>삭제</a:t>
              </a:r>
              <a:endParaRPr lang="en-US" altLang="ko-KR" sz="1000" dirty="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xmlns="" id="{666ECB3F-E196-4F16-89D5-2C355114B402}"/>
                </a:ext>
              </a:extLst>
            </p:cNvPr>
            <p:cNvCxnSpPr>
              <a:cxnSpLocks/>
              <a:stCxn id="170" idx="3"/>
              <a:endCxn id="126" idx="2"/>
            </p:cNvCxnSpPr>
            <p:nvPr/>
          </p:nvCxnSpPr>
          <p:spPr>
            <a:xfrm>
              <a:off x="5636895" y="3586480"/>
              <a:ext cx="741680" cy="258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xmlns="" id="{6D67FF75-34C4-481B-A56F-B526E8B6B83B}"/>
                </a:ext>
              </a:extLst>
            </p:cNvPr>
            <p:cNvCxnSpPr>
              <a:cxnSpLocks/>
              <a:stCxn id="167" idx="2"/>
              <a:endCxn id="93" idx="6"/>
            </p:cNvCxnSpPr>
            <p:nvPr/>
          </p:nvCxnSpPr>
          <p:spPr>
            <a:xfrm flipH="1" flipV="1">
              <a:off x="4072255" y="2372995"/>
              <a:ext cx="916305" cy="34175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xmlns="" id="{455F2BAB-5941-420F-87BD-A5F7EA379E0C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>
              <a:off x="1368425" y="6282690"/>
              <a:ext cx="2073275" cy="17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397F1C6D-C6C2-4D02-B269-BE635A5884AA}"/>
                </a:ext>
              </a:extLst>
            </p:cNvPr>
            <p:cNvSpPr txBox="1"/>
            <p:nvPr/>
          </p:nvSpPr>
          <p:spPr>
            <a:xfrm>
              <a:off x="4011295" y="2055495"/>
              <a:ext cx="1094105" cy="24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&lt;&lt;include&gt;&gt;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E698FDEC-0AAA-4F55-9C9E-D54C521AED0B}"/>
                </a:ext>
              </a:extLst>
            </p:cNvPr>
            <p:cNvSpPr txBox="1"/>
            <p:nvPr/>
          </p:nvSpPr>
          <p:spPr>
            <a:xfrm>
              <a:off x="3759200" y="1275715"/>
              <a:ext cx="1052830" cy="24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&lt;&lt;include&gt;&gt;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DF908B24-FCFC-4A6E-B51C-4D672C0F827C}"/>
                </a:ext>
              </a:extLst>
            </p:cNvPr>
            <p:cNvSpPr txBox="1"/>
            <p:nvPr/>
          </p:nvSpPr>
          <p:spPr>
            <a:xfrm>
              <a:off x="4512945" y="2985770"/>
              <a:ext cx="988060" cy="24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&lt;&lt;include&gt;&gt;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6319AA4F-36E0-44EB-94BD-EFEBE157949B}"/>
                </a:ext>
              </a:extLst>
            </p:cNvPr>
            <p:cNvSpPr txBox="1"/>
            <p:nvPr/>
          </p:nvSpPr>
          <p:spPr>
            <a:xfrm>
              <a:off x="3759200" y="4493260"/>
              <a:ext cx="1009015" cy="24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&lt;&lt;include&gt;&gt;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99620AE-C7EB-4A84-92D4-DC3125DBC7B5}"/>
                </a:ext>
              </a:extLst>
            </p:cNvPr>
            <p:cNvSpPr txBox="1"/>
            <p:nvPr/>
          </p:nvSpPr>
          <p:spPr>
            <a:xfrm>
              <a:off x="7265035" y="3206115"/>
              <a:ext cx="1075055" cy="24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&lt;&lt;extend&gt;&gt;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6C8B156F-8D97-4990-A008-4270E4B996D1}"/>
                </a:ext>
              </a:extLst>
            </p:cNvPr>
            <p:cNvSpPr txBox="1"/>
            <p:nvPr/>
          </p:nvSpPr>
          <p:spPr>
            <a:xfrm>
              <a:off x="7273290" y="3580130"/>
              <a:ext cx="1010920" cy="24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&lt;&lt;extend&gt;&gt;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1A543957-6B21-4575-B56C-056509EF7D3A}"/>
                </a:ext>
              </a:extLst>
            </p:cNvPr>
            <p:cNvSpPr/>
            <p:nvPr/>
          </p:nvSpPr>
          <p:spPr>
            <a:xfrm>
              <a:off x="918210" y="5930900"/>
              <a:ext cx="449580" cy="703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xmlns="" id="{4C531770-FC46-4F85-A1D1-7F56B77BD6A2}"/>
                </a:ext>
              </a:extLst>
            </p:cNvPr>
            <p:cNvGrpSpPr/>
            <p:nvPr/>
          </p:nvGrpSpPr>
          <p:grpSpPr>
            <a:xfrm>
              <a:off x="1012190" y="6019800"/>
              <a:ext cx="262255" cy="543560"/>
              <a:chOff x="1012190" y="6019800"/>
              <a:chExt cx="262255" cy="543560"/>
            </a:xfrm>
          </p:grpSpPr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xmlns="" id="{A5EA1A9A-928D-413C-8208-05569CAFB62B}"/>
                  </a:ext>
                </a:extLst>
              </p:cNvPr>
              <p:cNvSpPr/>
              <p:nvPr/>
            </p:nvSpPr>
            <p:spPr>
              <a:xfrm>
                <a:off x="1059180" y="6019800"/>
                <a:ext cx="167640" cy="17589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6633"/>
              </a:p>
            </p:txBody>
          </p: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xmlns="" id="{C24B7D02-A103-4CCF-A528-2703C2F5DA06}"/>
                  </a:ext>
                </a:extLst>
              </p:cNvPr>
              <p:cNvCxnSpPr>
                <a:stCxn id="162" idx="4"/>
              </p:cNvCxnSpPr>
              <p:nvPr/>
            </p:nvCxnSpPr>
            <p:spPr>
              <a:xfrm>
                <a:off x="1143635" y="6195060"/>
                <a:ext cx="2540" cy="23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xmlns="" id="{CDD24DC6-1211-408B-83FC-732250622345}"/>
                  </a:ext>
                </a:extLst>
              </p:cNvPr>
              <p:cNvCxnSpPr/>
              <p:nvPr/>
            </p:nvCxnSpPr>
            <p:spPr>
              <a:xfrm flipH="1">
                <a:off x="1038225" y="6434455"/>
                <a:ext cx="107315" cy="12890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xmlns="" id="{14FA5FC0-3569-4EB1-AEEE-C6BFF1F33C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6175" y="6434455"/>
                <a:ext cx="107315" cy="12890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xmlns="" id="{CDED7161-CE23-4074-B20A-DC6E84D64156}"/>
                  </a:ext>
                </a:extLst>
              </p:cNvPr>
              <p:cNvCxnSpPr/>
              <p:nvPr/>
            </p:nvCxnSpPr>
            <p:spPr>
              <a:xfrm>
                <a:off x="1012190" y="6280150"/>
                <a:ext cx="262255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xmlns="" id="{2325C86E-C35A-4680-A392-4282F0531131}"/>
                </a:ext>
              </a:extLst>
            </p:cNvPr>
            <p:cNvSpPr/>
            <p:nvPr/>
          </p:nvSpPr>
          <p:spPr>
            <a:xfrm>
              <a:off x="6379210" y="1572260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ko-KR" altLang="en-US" sz="1000" dirty="0"/>
                <a:t>과목등록</a:t>
              </a:r>
              <a:endParaRPr lang="en-US" altLang="ko-KR" sz="1000" dirty="0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xmlns="" id="{8ADB2B97-4B8B-4FA1-B9CC-C086ED42BF60}"/>
                </a:ext>
              </a:extLst>
            </p:cNvPr>
            <p:cNvCxnSpPr>
              <a:cxnSpLocks/>
              <a:stCxn id="172" idx="3"/>
              <a:endCxn id="138" idx="2"/>
            </p:cNvCxnSpPr>
            <p:nvPr/>
          </p:nvCxnSpPr>
          <p:spPr>
            <a:xfrm flipV="1">
              <a:off x="5637530" y="1773555"/>
              <a:ext cx="741680" cy="4419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xmlns="" id="{57537EBE-1029-45D0-88D5-971DB4F8254C}"/>
                </a:ext>
              </a:extLst>
            </p:cNvPr>
            <p:cNvSpPr/>
            <p:nvPr/>
          </p:nvSpPr>
          <p:spPr>
            <a:xfrm>
              <a:off x="6378575" y="4178935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ko-KR" sz="1000" dirty="0"/>
                <a:t>To-do</a:t>
              </a:r>
              <a:r>
                <a:rPr lang="ko-KR" altLang="en-US" sz="1000" dirty="0"/>
                <a:t>등록</a:t>
              </a:r>
              <a:endParaRPr lang="en-US" altLang="ko-KR" sz="1000" dirty="0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xmlns="" id="{2AF081BC-8624-43A3-BEE0-DEDA1909ADDE}"/>
                </a:ext>
              </a:extLst>
            </p:cNvPr>
            <p:cNvCxnSpPr>
              <a:cxnSpLocks/>
              <a:stCxn id="170" idx="3"/>
              <a:endCxn id="140" idx="2"/>
            </p:cNvCxnSpPr>
            <p:nvPr/>
          </p:nvCxnSpPr>
          <p:spPr>
            <a:xfrm>
              <a:off x="5636895" y="3586480"/>
              <a:ext cx="741680" cy="793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xmlns="" id="{A32D55E2-6593-4068-9DE3-5047F07740AE}"/>
                </a:ext>
              </a:extLst>
            </p:cNvPr>
            <p:cNvSpPr/>
            <p:nvPr/>
          </p:nvSpPr>
          <p:spPr>
            <a:xfrm>
              <a:off x="918210" y="5227320"/>
              <a:ext cx="447675" cy="2203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학생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xmlns="" id="{16D8090C-DA76-4516-BDBA-FDAB151F42C3}"/>
                </a:ext>
              </a:extLst>
            </p:cNvPr>
            <p:cNvSpPr/>
            <p:nvPr/>
          </p:nvSpPr>
          <p:spPr>
            <a:xfrm>
              <a:off x="918210" y="6637655"/>
              <a:ext cx="447675" cy="2203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관리자</a:t>
              </a:r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xmlns="" id="{3E444815-1C08-4FA9-B999-3BD90CABA7B1}"/>
                </a:ext>
              </a:extLst>
            </p:cNvPr>
            <p:cNvGrpSpPr/>
            <p:nvPr/>
          </p:nvGrpSpPr>
          <p:grpSpPr>
            <a:xfrm>
              <a:off x="133350" y="5271135"/>
              <a:ext cx="262255" cy="543560"/>
              <a:chOff x="133350" y="5271135"/>
              <a:chExt cx="262255" cy="543560"/>
            </a:xfrm>
          </p:grpSpPr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xmlns="" id="{C2D98E7B-E914-46E1-9ACB-6ED0060D4B06}"/>
                  </a:ext>
                </a:extLst>
              </p:cNvPr>
              <p:cNvSpPr/>
              <p:nvPr/>
            </p:nvSpPr>
            <p:spPr>
              <a:xfrm>
                <a:off x="180975" y="5271135"/>
                <a:ext cx="167640" cy="17589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6633"/>
              </a:p>
            </p:txBody>
          </p: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4DAD1644-50AE-4CD8-B048-21E2E4D77D01}"/>
                  </a:ext>
                </a:extLst>
              </p:cNvPr>
              <p:cNvCxnSpPr>
                <a:stCxn id="157" idx="4"/>
              </p:cNvCxnSpPr>
              <p:nvPr/>
            </p:nvCxnSpPr>
            <p:spPr>
              <a:xfrm>
                <a:off x="264795" y="5446395"/>
                <a:ext cx="2540" cy="23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xmlns="" id="{9E3BD089-DB89-4B8C-9D5E-B3095BE70F3D}"/>
                  </a:ext>
                </a:extLst>
              </p:cNvPr>
              <p:cNvCxnSpPr/>
              <p:nvPr/>
            </p:nvCxnSpPr>
            <p:spPr>
              <a:xfrm flipH="1">
                <a:off x="160020" y="5685790"/>
                <a:ext cx="107315" cy="12890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xmlns="" id="{C8CD6B80-5ED2-43C4-9FB3-A7BE59AFF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335" y="5685790"/>
                <a:ext cx="107315" cy="12890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xmlns="" id="{A64CF712-5F4C-4A6E-9CB3-968741AE8962}"/>
                  </a:ext>
                </a:extLst>
              </p:cNvPr>
              <p:cNvCxnSpPr/>
              <p:nvPr/>
            </p:nvCxnSpPr>
            <p:spPr>
              <a:xfrm>
                <a:off x="133350" y="5532120"/>
                <a:ext cx="262255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xmlns="" id="{15DC6B00-C586-48AA-889B-1432A8FA324F}"/>
                </a:ext>
              </a:extLst>
            </p:cNvPr>
            <p:cNvSpPr/>
            <p:nvPr/>
          </p:nvSpPr>
          <p:spPr>
            <a:xfrm>
              <a:off x="40005" y="5227320"/>
              <a:ext cx="449580" cy="703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xmlns="" id="{965E3EEF-7281-4E4B-A162-F4920D1C3AD1}"/>
                </a:ext>
              </a:extLst>
            </p:cNvPr>
            <p:cNvSpPr/>
            <p:nvPr/>
          </p:nvSpPr>
          <p:spPr>
            <a:xfrm rot="16200000" flipH="1">
              <a:off x="431165" y="5501005"/>
              <a:ext cx="103505" cy="66040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633" dirty="0"/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xmlns="" id="{C9749FE5-5D4A-41FB-AC80-CEFF724D3FD3}"/>
                </a:ext>
              </a:extLst>
            </p:cNvPr>
            <p:cNvCxnSpPr>
              <a:stCxn id="146" idx="3"/>
              <a:endCxn id="103" idx="1"/>
            </p:cNvCxnSpPr>
            <p:nvPr/>
          </p:nvCxnSpPr>
          <p:spPr>
            <a:xfrm flipV="1">
              <a:off x="516255" y="4875530"/>
              <a:ext cx="402590" cy="65913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xmlns="" id="{6E5DEB71-57D8-4749-ABC5-5BF162079E72}"/>
                </a:ext>
              </a:extLst>
            </p:cNvPr>
            <p:cNvCxnSpPr>
              <a:cxnSpLocks/>
              <a:stCxn id="146" idx="3"/>
              <a:endCxn id="136" idx="1"/>
            </p:cNvCxnSpPr>
            <p:nvPr/>
          </p:nvCxnSpPr>
          <p:spPr>
            <a:xfrm>
              <a:off x="516255" y="5534025"/>
              <a:ext cx="402590" cy="748665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xmlns="" id="{CA8FF5FD-ADF8-4696-8BB0-940C4870ADD3}"/>
                </a:ext>
              </a:extLst>
            </p:cNvPr>
            <p:cNvSpPr/>
            <p:nvPr/>
          </p:nvSpPr>
          <p:spPr>
            <a:xfrm>
              <a:off x="41910" y="5860415"/>
              <a:ext cx="447675" cy="2203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사용자</a:t>
              </a: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xmlns="" id="{CEBE3F22-69F4-465E-AF93-635976E0A9BE}"/>
                </a:ext>
              </a:extLst>
            </p:cNvPr>
            <p:cNvSpPr/>
            <p:nvPr/>
          </p:nvSpPr>
          <p:spPr>
            <a:xfrm>
              <a:off x="4993640" y="1428115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ko-KR" altLang="en-US" sz="1000" dirty="0"/>
                <a:t>로그아웃</a:t>
              </a:r>
              <a:endParaRPr lang="en-US" altLang="ko-KR" sz="1000" dirty="0"/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xmlns="" id="{ACC32AB9-982B-4844-8166-48A75BDC26A2}"/>
                </a:ext>
              </a:extLst>
            </p:cNvPr>
            <p:cNvCxnSpPr>
              <a:cxnSpLocks/>
              <a:stCxn id="150" idx="2"/>
              <a:endCxn id="93" idx="6"/>
            </p:cNvCxnSpPr>
            <p:nvPr/>
          </p:nvCxnSpPr>
          <p:spPr>
            <a:xfrm flipH="1">
              <a:off x="4072255" y="1630045"/>
              <a:ext cx="921385" cy="74358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A765CF9D-1ACE-4C53-B187-F94B30DA2140}"/>
                </a:ext>
              </a:extLst>
            </p:cNvPr>
            <p:cNvSpPr txBox="1"/>
            <p:nvPr/>
          </p:nvSpPr>
          <p:spPr>
            <a:xfrm>
              <a:off x="3918585" y="1605280"/>
              <a:ext cx="1041400" cy="24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&lt;&lt;include&gt;&gt;</a:t>
              </a:r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xmlns="" id="{ECE1C2BF-A7E5-4BE4-8177-175DB21DB7FC}"/>
                </a:ext>
              </a:extLst>
            </p:cNvPr>
            <p:cNvCxnSpPr>
              <a:cxnSpLocks/>
              <a:stCxn id="103" idx="3"/>
              <a:endCxn id="150" idx="2"/>
            </p:cNvCxnSpPr>
            <p:nvPr/>
          </p:nvCxnSpPr>
          <p:spPr>
            <a:xfrm flipV="1">
              <a:off x="1368425" y="1630045"/>
              <a:ext cx="3625215" cy="3245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xmlns="" id="{FF514A9B-0028-4240-9E0C-DDC0CAEF4680}"/>
                </a:ext>
              </a:extLst>
            </p:cNvPr>
            <p:cNvSpPr/>
            <p:nvPr/>
          </p:nvSpPr>
          <p:spPr>
            <a:xfrm>
              <a:off x="8195945" y="2564765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ko-KR" altLang="en-US" sz="1000" dirty="0"/>
                <a:t>중요도 체크</a:t>
              </a:r>
              <a:endParaRPr lang="en-US" altLang="ko-KR" sz="1000" dirty="0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xmlns="" id="{7AAC5B69-70F2-4F58-85D7-1BBD3F6E1615}"/>
                </a:ext>
              </a:extLst>
            </p:cNvPr>
            <p:cNvCxnSpPr>
              <a:cxnSpLocks/>
              <a:stCxn id="154" idx="4"/>
              <a:endCxn id="110" idx="6"/>
            </p:cNvCxnSpPr>
            <p:nvPr/>
          </p:nvCxnSpPr>
          <p:spPr>
            <a:xfrm flipH="1">
              <a:off x="6947535" y="2967990"/>
              <a:ext cx="1532890" cy="34099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35819B48-8025-4E1E-8A95-2815333BC669}"/>
                </a:ext>
              </a:extLst>
            </p:cNvPr>
            <p:cNvSpPr txBox="1"/>
            <p:nvPr/>
          </p:nvSpPr>
          <p:spPr>
            <a:xfrm>
              <a:off x="7265035" y="2880995"/>
              <a:ext cx="1028065" cy="24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&lt;&lt;extend&gt;&gt;</a:t>
              </a:r>
            </a:p>
          </p:txBody>
        </p: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xmlns="" id="{7AFF52C2-CF24-4887-8AB0-D851950CE095}"/>
                </a:ext>
              </a:extLst>
            </p:cNvPr>
            <p:cNvCxnSpPr>
              <a:cxnSpLocks/>
              <a:stCxn id="170" idx="3"/>
              <a:endCxn id="179" idx="2"/>
            </p:cNvCxnSpPr>
            <p:nvPr/>
          </p:nvCxnSpPr>
          <p:spPr>
            <a:xfrm flipV="1">
              <a:off x="5636895" y="2776855"/>
              <a:ext cx="741680" cy="809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xmlns="" id="{23427838-A245-4BD1-BE8F-217AA22C6C70}"/>
                </a:ext>
              </a:extLst>
            </p:cNvPr>
            <p:cNvSpPr/>
            <p:nvPr/>
          </p:nvSpPr>
          <p:spPr>
            <a:xfrm>
              <a:off x="6378575" y="2574925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ko-KR" sz="1000" dirty="0"/>
                <a:t>to-do</a:t>
              </a:r>
              <a:r>
                <a:rPr lang="ko-KR" altLang="en-US" sz="1000" dirty="0"/>
                <a:t>숨기기</a:t>
              </a:r>
              <a:endParaRPr lang="en-US" altLang="ko-KR" sz="10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xmlns="" id="{2E7E157E-3402-433C-BC11-A5C734E1AF60}"/>
                </a:ext>
              </a:extLst>
            </p:cNvPr>
            <p:cNvSpPr/>
            <p:nvPr/>
          </p:nvSpPr>
          <p:spPr>
            <a:xfrm>
              <a:off x="6378575" y="4714240"/>
              <a:ext cx="568960" cy="40259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ko-KR" sz="1000" dirty="0"/>
                <a:t>to-do</a:t>
              </a:r>
            </a:p>
            <a:p>
              <a:pPr algn="ctr"/>
              <a:r>
                <a:rPr lang="ko-KR" altLang="en-US" sz="1000" dirty="0"/>
                <a:t>보이기</a:t>
              </a:r>
              <a:endParaRPr lang="en-US" altLang="ko-KR" sz="1000" dirty="0"/>
            </a:p>
          </p:txBody>
        </p: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xmlns="" id="{2D7EEB75-6DD9-41C9-824B-FE36F781C713}"/>
                </a:ext>
              </a:extLst>
            </p:cNvPr>
            <p:cNvCxnSpPr>
              <a:cxnSpLocks/>
              <a:stCxn id="170" idx="3"/>
              <a:endCxn id="181" idx="2"/>
            </p:cNvCxnSpPr>
            <p:nvPr/>
          </p:nvCxnSpPr>
          <p:spPr>
            <a:xfrm>
              <a:off x="5636895" y="3586480"/>
              <a:ext cx="741680" cy="1329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047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605" y="3284855"/>
            <a:ext cx="1368425" cy="28086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215" y="548640"/>
            <a:ext cx="417639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810" y="1772920"/>
            <a:ext cx="8497570" cy="9226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solidFill>
                  <a:schemeClr val="bg1"/>
                </a:solidFill>
                <a:latin typeface="HY헤드라인M" charset="0"/>
                <a:ea typeface="HY헤드라인M" charset="0"/>
              </a:rPr>
              <a:t>01   02   03   04   05</a:t>
            </a:r>
            <a:endParaRPr lang="ko-KR" altLang="en-US" sz="5400" cap="none" dirty="0" smtClean="0" b="0" strike="noStrike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55" y="2708910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830" y="2708910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665" y="2708910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35" y="2708910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605" y="2708910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065" y="2843530"/>
            <a:ext cx="1368425" cy="32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spc="-150" dirty="0">
                <a:solidFill>
                  <a:schemeClr val="bg1"/>
                </a:solidFill>
                <a:latin typeface="+mj-ea"/>
                <a:ea typeface="+mj-ea"/>
              </a:rPr>
              <a:t>프로젝트 계획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605" y="3429000"/>
            <a:ext cx="1368425" cy="17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프로젝트 개요</a:t>
            </a:r>
          </a:p>
          <a:p>
            <a:endParaRPr lang="en-US" altLang="ko-KR" sz="1200" b="1" spc="-150" dirty="0"/>
          </a:p>
          <a:p>
            <a:r>
              <a:rPr lang="ko-KR" altLang="en-US" sz="1200" b="1" spc="-150" dirty="0"/>
              <a:t>개발방법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r>
              <a:rPr lang="ko-KR" altLang="en-US" sz="1200" b="1" spc="-150" dirty="0"/>
              <a:t>규모산정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r>
              <a:rPr lang="ko-KR" altLang="en-US" sz="1200" b="1" spc="-150" dirty="0"/>
              <a:t>일정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r>
              <a:rPr lang="ko-KR" altLang="en-US" sz="1200" b="1" spc="-150" dirty="0" err="1"/>
              <a:t>리스크</a:t>
            </a:r>
            <a:r>
              <a:rPr lang="ko-KR" altLang="en-US" sz="1200" b="1" spc="-150" dirty="0"/>
              <a:t> 관리 계획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440" y="3284855"/>
            <a:ext cx="1368425" cy="27362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10" y="3284855"/>
            <a:ext cx="1368425" cy="27362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380" y="3284855"/>
            <a:ext cx="1368425" cy="27362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215" y="3284855"/>
            <a:ext cx="1368425" cy="27362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440" y="3429000"/>
            <a:ext cx="136842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조직도</a:t>
            </a:r>
          </a:p>
          <a:p>
            <a:endParaRPr lang="en-US" altLang="ko-KR" sz="1200" b="1" spc="-150" dirty="0"/>
          </a:p>
          <a:p>
            <a:r>
              <a:rPr lang="ko-KR" altLang="en-US" sz="1200" b="1" spc="-150" dirty="0"/>
              <a:t>역할 및 책임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10" y="3429000"/>
            <a:ext cx="1368425" cy="230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사용자 요구사항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r>
              <a:rPr lang="ko-KR" altLang="en-US" sz="1200" b="1" spc="-150" dirty="0"/>
              <a:t>기능 요구사항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 </a:t>
            </a:r>
            <a:r>
              <a:rPr lang="ko-KR" altLang="en-US" sz="1200" b="1" spc="-150" dirty="0" err="1"/>
              <a:t>유스케이스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변경된 요구사항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추가된 </a:t>
            </a:r>
            <a:r>
              <a:rPr lang="ko-KR" altLang="en-US" sz="1200" b="1" spc="-150" dirty="0" err="1"/>
              <a:t>유스케이스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r>
              <a:rPr lang="ko-KR" altLang="en-US" sz="1200" b="1" spc="-150" dirty="0" err="1"/>
              <a:t>유스케이스</a:t>
            </a:r>
            <a:r>
              <a:rPr lang="ko-KR" altLang="en-US" sz="1200" b="1" spc="-150" dirty="0"/>
              <a:t> 다이어그램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380" y="3429000"/>
            <a:ext cx="136842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클래스 설계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 U I </a:t>
            </a:r>
            <a:r>
              <a:rPr lang="ko-KR" altLang="en-US" sz="1200" b="1" spc="-150" dirty="0"/>
              <a:t>설계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215" y="3429000"/>
            <a:ext cx="1368425" cy="17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/>
              <a:t>테스트 대상</a:t>
            </a:r>
            <a:endParaRPr lang="ko-KR" altLang="en-US" sz="1200" b="1" spc="-150" dirty="0"/>
          </a:p>
          <a:p>
            <a:endParaRPr lang="en-US" altLang="ko-KR" sz="1200" b="1" spc="-150" dirty="0"/>
          </a:p>
          <a:p>
            <a:r>
              <a:rPr lang="ko-KR" altLang="en-US" sz="1200" b="1" spc="-150" dirty="0" smtClean="0"/>
              <a:t>테스트 결과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ko-KR" altLang="en-US" sz="1200" b="1" spc="-150" dirty="0" smtClean="0"/>
              <a:t>결함 리스트</a:t>
            </a:r>
            <a:endParaRPr lang="en-US" altLang="ko-KR" sz="1200" b="1" spc="-150" dirty="0" smtClean="0"/>
          </a:p>
          <a:p>
            <a:endParaRPr lang="en-US" altLang="ko-KR" sz="1200" b="1" spc="-150" dirty="0"/>
          </a:p>
          <a:p>
            <a:r>
              <a:rPr lang="ko-KR" altLang="en-US" sz="1200" b="1" spc="-150" dirty="0" smtClean="0"/>
              <a:t>결함 현황</a:t>
            </a:r>
            <a:endParaRPr lang="en-US" altLang="ko-KR" sz="1200" b="1" spc="-150" dirty="0" smtClean="0"/>
          </a:p>
          <a:p>
            <a:endParaRPr lang="en-US" altLang="ko-KR" sz="1200" b="1" spc="-150" dirty="0"/>
          </a:p>
          <a:p>
            <a:r>
              <a:rPr lang="ko-KR" altLang="en-US" sz="1200" b="1" spc="-150" dirty="0" smtClean="0"/>
              <a:t>시연 영상</a:t>
            </a:r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051685" y="2843530"/>
            <a:ext cx="1656080" cy="32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spc="-150" dirty="0">
                <a:solidFill>
                  <a:schemeClr val="bg1"/>
                </a:solidFill>
                <a:latin typeface="+mj-ea"/>
              </a:rPr>
              <a:t>팀 소개 및 역할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765" y="2843530"/>
            <a:ext cx="1656080" cy="32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spc="-150" dirty="0">
                <a:solidFill>
                  <a:schemeClr val="bg1"/>
                </a:solidFill>
                <a:latin typeface="+mj-ea"/>
              </a:rPr>
              <a:t>요구사항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90" y="2853055"/>
            <a:ext cx="1871980" cy="32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855" y="2843530"/>
            <a:ext cx="2195830" cy="32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ko-KR" altLang="en-US" sz="1500" b="1" spc="-150" dirty="0">
                <a:solidFill>
                  <a:schemeClr val="bg1"/>
                </a:solidFill>
                <a:latin typeface="+mj-ea"/>
              </a:rPr>
              <a:t>테스트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설계</a:t>
            </a:r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클래스 설계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FBFB7F-1D42-41FB-AB48-77ED1B1874FB}"/>
              </a:ext>
            </a:extLst>
          </p:cNvPr>
          <p:cNvSpPr/>
          <p:nvPr/>
        </p:nvSpPr>
        <p:spPr>
          <a:xfrm>
            <a:off x="643255" y="271780"/>
            <a:ext cx="44894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26935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FBFB7F-1D42-41FB-AB48-77ED1B1874FB}"/>
              </a:ext>
            </a:extLst>
          </p:cNvPr>
          <p:cNvSpPr/>
          <p:nvPr/>
        </p:nvSpPr>
        <p:spPr>
          <a:xfrm>
            <a:off x="643255" y="271780"/>
            <a:ext cx="44894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1604A47E-07F7-4CBE-8F67-078066758B41}"/>
              </a:ext>
            </a:extLst>
          </p:cNvPr>
          <p:cNvGrpSpPr/>
          <p:nvPr/>
        </p:nvGrpSpPr>
        <p:grpSpPr>
          <a:xfrm>
            <a:off x="3743960" y="1082040"/>
            <a:ext cx="1584325" cy="3420110"/>
            <a:chOff x="3743960" y="1082040"/>
            <a:chExt cx="1584325" cy="34201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BB576DD9-6D31-40AD-BF45-DFDFC5B2A45E}"/>
                </a:ext>
              </a:extLst>
            </p:cNvPr>
            <p:cNvSpPr/>
            <p:nvPr/>
          </p:nvSpPr>
          <p:spPr>
            <a:xfrm>
              <a:off x="3743960" y="1113790"/>
              <a:ext cx="1584325" cy="25184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tx1"/>
                  </a:solidFill>
                </a:rPr>
                <a:t>수강 과목 등록버튼</a:t>
              </a:r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>
                  <a:solidFill>
                    <a:schemeClr val="tx1"/>
                  </a:solidFill>
                </a:rPr>
                <a:t>To do List </a:t>
              </a:r>
              <a:r>
                <a:rPr lang="ko-KR" altLang="en-US" sz="1000">
                  <a:solidFill>
                    <a:schemeClr val="tx1"/>
                  </a:solidFill>
                </a:rPr>
                <a:t>등록버튼</a:t>
              </a:r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ko-KR" altLang="en-US" sz="1000">
                  <a:solidFill>
                    <a:schemeClr val="tx1"/>
                  </a:solidFill>
                </a:rPr>
                <a:t>로그아웃 버튼</a:t>
              </a:r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ko-KR" altLang="en-US" sz="1000">
                  <a:solidFill>
                    <a:schemeClr val="tx1"/>
                  </a:solidFill>
                </a:rPr>
                <a:t>정렬 버튼 </a:t>
              </a:r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ko-KR" altLang="en-US" sz="1000">
                  <a:solidFill>
                    <a:schemeClr val="tx1"/>
                  </a:solidFill>
                </a:rPr>
                <a:t>수정 버튼</a:t>
              </a:r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ko-KR" altLang="en-US" sz="1000">
                  <a:solidFill>
                    <a:schemeClr val="tx1"/>
                  </a:solidFill>
                </a:rPr>
                <a:t>삭제 버튼</a:t>
              </a:r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ko-KR" altLang="en-US" sz="1000">
                  <a:solidFill>
                    <a:schemeClr val="tx1"/>
                  </a:solidFill>
                </a:rPr>
                <a:t>완료 </a:t>
              </a:r>
              <a:r>
                <a:rPr lang="en-US" altLang="ko-KR" sz="1000">
                  <a:solidFill>
                    <a:schemeClr val="tx1"/>
                  </a:solidFill>
                </a:rPr>
                <a:t>To do </a:t>
              </a:r>
              <a:r>
                <a:rPr lang="ko-KR" altLang="en-US" sz="1000">
                  <a:solidFill>
                    <a:schemeClr val="tx1"/>
                  </a:solidFill>
                </a:rPr>
                <a:t>숨기기 버튼</a:t>
              </a:r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ko-KR" altLang="en-US" sz="1000">
                  <a:solidFill>
                    <a:schemeClr val="tx1"/>
                  </a:solidFill>
                </a:rPr>
                <a:t>완료 </a:t>
              </a:r>
              <a:r>
                <a:rPr lang="en-US" altLang="ko-KR" sz="1000">
                  <a:solidFill>
                    <a:schemeClr val="tx1"/>
                  </a:solidFill>
                </a:rPr>
                <a:t>To do </a:t>
              </a:r>
              <a:r>
                <a:rPr lang="ko-KR" altLang="en-US" sz="1000">
                  <a:solidFill>
                    <a:schemeClr val="tx1"/>
                  </a:solidFill>
                </a:rPr>
                <a:t>보이기 버튼</a:t>
              </a:r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ko-KR" altLang="en-US" sz="1000">
                  <a:solidFill>
                    <a:schemeClr val="tx1"/>
                  </a:solidFill>
                </a:rPr>
                <a:t>수강 과목 </a:t>
              </a:r>
              <a:r>
                <a:rPr lang="en-US" altLang="ko-KR" sz="1000">
                  <a:solidFill>
                    <a:schemeClr val="tx1"/>
                  </a:solidFill>
                </a:rPr>
                <a:t>Table</a:t>
              </a:r>
            </a:p>
            <a:p>
              <a:r>
                <a:rPr lang="en-US" altLang="ko-KR" sz="1000">
                  <a:solidFill>
                    <a:schemeClr val="tx1"/>
                  </a:solidFill>
                </a:rPr>
                <a:t>To do List Table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F469B95F-5350-44AD-BD10-A2480AAD4163}"/>
                </a:ext>
              </a:extLst>
            </p:cNvPr>
            <p:cNvSpPr/>
            <p:nvPr/>
          </p:nvSpPr>
          <p:spPr>
            <a:xfrm>
              <a:off x="3743960" y="1082040"/>
              <a:ext cx="1584325" cy="42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471F84D6-36F5-43C5-A140-D6939946DA1C}"/>
                </a:ext>
              </a:extLst>
            </p:cNvPr>
            <p:cNvSpPr/>
            <p:nvPr/>
          </p:nvSpPr>
          <p:spPr>
            <a:xfrm>
              <a:off x="3743960" y="3209925"/>
              <a:ext cx="1584325" cy="1292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수강과목 등록 호출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To do List </a:t>
              </a:r>
              <a:r>
                <a:rPr lang="ko-KR" altLang="en-US" sz="1000" dirty="0">
                  <a:solidFill>
                    <a:schemeClr val="tx1"/>
                  </a:solidFill>
                </a:rPr>
                <a:t>등록 호출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정렬 기능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수정 기능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삭제 기능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로그인 창으로 복귀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완료 </a:t>
              </a:r>
              <a:r>
                <a:rPr lang="en-US" altLang="ko-KR" sz="1000" dirty="0">
                  <a:solidFill>
                    <a:schemeClr val="tx1"/>
                  </a:solidFill>
                </a:rPr>
                <a:t>To do </a:t>
              </a:r>
              <a:r>
                <a:rPr lang="ko-KR" altLang="en-US" sz="1000" dirty="0">
                  <a:solidFill>
                    <a:schemeClr val="tx1"/>
                  </a:solidFill>
                </a:rPr>
                <a:t>보이기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완료 </a:t>
              </a:r>
              <a:r>
                <a:rPr lang="en-US" altLang="ko-KR" sz="1000" dirty="0">
                  <a:solidFill>
                    <a:schemeClr val="tx1"/>
                  </a:solidFill>
                </a:rPr>
                <a:t>To do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숨기기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3CFCDB92-4A05-4A44-BD16-BEBA1229E07C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>
            <a:off x="1501140" y="1009015"/>
            <a:ext cx="282575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6098A28B-CED5-4531-BD32-F119393E82B6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3152140" y="1009015"/>
            <a:ext cx="591820" cy="28384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5D07D40-7ECE-412E-A747-4AAAF7D36F4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 flipV="1">
            <a:off x="1789430" y="1292860"/>
            <a:ext cx="1954530" cy="165163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C9B00AAE-ACAE-4EB4-AF7E-7B35A59A95AA}"/>
              </a:ext>
            </a:extLst>
          </p:cNvPr>
          <p:cNvCxnSpPr>
            <a:cxnSpLocks/>
            <a:stCxn id="51" idx="3"/>
            <a:endCxn id="6" idx="1"/>
          </p:cNvCxnSpPr>
          <p:nvPr/>
        </p:nvCxnSpPr>
        <p:spPr>
          <a:xfrm flipV="1">
            <a:off x="3338195" y="1292860"/>
            <a:ext cx="405765" cy="165544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9A2999FF-BFD5-460C-8EAD-CEE9076ED751}"/>
              </a:ext>
            </a:extLst>
          </p:cNvPr>
          <p:cNvCxnSpPr>
            <a:cxnSpLocks/>
            <a:stCxn id="55" idx="3"/>
            <a:endCxn id="6" idx="1"/>
          </p:cNvCxnSpPr>
          <p:nvPr/>
        </p:nvCxnSpPr>
        <p:spPr>
          <a:xfrm flipV="1">
            <a:off x="3338195" y="1292860"/>
            <a:ext cx="405765" cy="311404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0D67813E-B45A-41A5-B257-0386C8D65774}"/>
              </a:ext>
            </a:extLst>
          </p:cNvPr>
          <p:cNvGrpSpPr/>
          <p:nvPr/>
        </p:nvGrpSpPr>
        <p:grpSpPr>
          <a:xfrm>
            <a:off x="349250" y="798830"/>
            <a:ext cx="1151890" cy="1696085"/>
            <a:chOff x="349250" y="798830"/>
            <a:chExt cx="1151890" cy="169608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2A1FFE8F-2BAF-4B35-933F-6BEBEDF85375}"/>
                </a:ext>
              </a:extLst>
            </p:cNvPr>
            <p:cNvSpPr/>
            <p:nvPr/>
          </p:nvSpPr>
          <p:spPr>
            <a:xfrm>
              <a:off x="349250" y="829945"/>
              <a:ext cx="1151890" cy="1596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가입 버튼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ID text field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PW text field</a:t>
              </a:r>
            </a:p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137B94D4-4D9B-4755-B15A-D6A9E8A19EF4}"/>
                </a:ext>
              </a:extLst>
            </p:cNvPr>
            <p:cNvSpPr/>
            <p:nvPr/>
          </p:nvSpPr>
          <p:spPr>
            <a:xfrm>
              <a:off x="349250" y="798830"/>
              <a:ext cx="1151890" cy="42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60FF6014-DE21-49F0-90A3-334864F301DD}"/>
                </a:ext>
              </a:extLst>
            </p:cNvPr>
            <p:cNvSpPr/>
            <p:nvPr/>
          </p:nvSpPr>
          <p:spPr>
            <a:xfrm>
              <a:off x="349250" y="1922145"/>
              <a:ext cx="1151890" cy="57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ID </a:t>
              </a:r>
              <a:r>
                <a:rPr lang="ko-KR" altLang="en-US" sz="1000" dirty="0">
                  <a:solidFill>
                    <a:schemeClr val="tx1"/>
                  </a:solidFill>
                </a:rPr>
                <a:t>입력하기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PW </a:t>
              </a:r>
              <a:r>
                <a:rPr lang="ko-KR" altLang="en-US" sz="1000" dirty="0">
                  <a:solidFill>
                    <a:schemeClr val="tx1"/>
                  </a:solidFill>
                </a:rPr>
                <a:t>입력하기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계정 생성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20DD8039-52A7-4ED7-A43A-EB4146A5D585}"/>
              </a:ext>
            </a:extLst>
          </p:cNvPr>
          <p:cNvGrpSpPr/>
          <p:nvPr/>
        </p:nvGrpSpPr>
        <p:grpSpPr>
          <a:xfrm>
            <a:off x="349250" y="2738120"/>
            <a:ext cx="1440180" cy="2516505"/>
            <a:chOff x="349250" y="2738120"/>
            <a:chExt cx="1440180" cy="251650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D7A90FA7-AC21-428B-8585-94D16B174EBE}"/>
                </a:ext>
              </a:extLst>
            </p:cNvPr>
            <p:cNvSpPr/>
            <p:nvPr/>
          </p:nvSpPr>
          <p:spPr>
            <a:xfrm>
              <a:off x="349250" y="2986405"/>
              <a:ext cx="1440180" cy="1715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과목명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항목명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마감기한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실제 마감일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완료 여부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중요도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수정 버튼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취소 버튼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D30F10C-F3CC-4D3F-9FEE-54EABEB41DE4}"/>
                </a:ext>
              </a:extLst>
            </p:cNvPr>
            <p:cNvSpPr/>
            <p:nvPr/>
          </p:nvSpPr>
          <p:spPr>
            <a:xfrm>
              <a:off x="349250" y="2738120"/>
              <a:ext cx="1440180" cy="411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70FA03C-BDB9-4E4C-A65B-8F0629A00371}"/>
                </a:ext>
              </a:extLst>
            </p:cNvPr>
            <p:cNvSpPr/>
            <p:nvPr/>
          </p:nvSpPr>
          <p:spPr>
            <a:xfrm>
              <a:off x="349250" y="4518025"/>
              <a:ext cx="1440180" cy="737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>
                  <a:solidFill>
                    <a:schemeClr val="tx1"/>
                  </a:solidFill>
                </a:rPr>
                <a:t>To do List </a:t>
              </a:r>
              <a:r>
                <a:rPr lang="ko-KR" altLang="en-US" sz="1000">
                  <a:solidFill>
                    <a:schemeClr val="tx1"/>
                  </a:solidFill>
                </a:rPr>
                <a:t>정보 </a:t>
              </a:r>
              <a:r>
                <a:rPr lang="ko-KR" altLang="en-US" sz="1000" dirty="0">
                  <a:solidFill>
                    <a:schemeClr val="tx1"/>
                  </a:solidFill>
                </a:rPr>
                <a:t>호출</a:t>
              </a:r>
              <a:r>
                <a:rPr lang="en-US" altLang="ko-KR" sz="100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sz="1000">
                  <a:solidFill>
                    <a:schemeClr val="tx1"/>
                  </a:solidFill>
                </a:rPr>
                <a:t>To do List </a:t>
              </a:r>
              <a:r>
                <a:rPr lang="ko-KR" altLang="en-US" sz="1000">
                  <a:solidFill>
                    <a:schemeClr val="tx1"/>
                  </a:solidFill>
                </a:rPr>
                <a:t>정보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수정</a:t>
              </a:r>
              <a:r>
                <a:rPr lang="en-US" altLang="ko-KR" sz="100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sz="1000">
                  <a:solidFill>
                    <a:schemeClr val="tx1"/>
                  </a:solidFill>
                </a:rPr>
                <a:t>To do List </a:t>
              </a:r>
              <a:r>
                <a:rPr lang="ko-KR" altLang="en-US" sz="1000">
                  <a:solidFill>
                    <a:schemeClr val="tx1"/>
                  </a:solidFill>
                </a:rPr>
                <a:t>정보 </a:t>
              </a:r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  <a:r>
                <a:rPr lang="en-US" altLang="ko-KR" sz="100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>
                  <a:solidFill>
                    <a:schemeClr val="tx1"/>
                  </a:solidFill>
                </a:rPr>
                <a:t>취소하기</a:t>
              </a:r>
              <a:r>
                <a:rPr lang="en-US" altLang="ko-KR" sz="1000">
                  <a:solidFill>
                    <a:schemeClr val="tx1"/>
                  </a:solidFill>
                </a:rPr>
                <a:t>()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69DF1958-826F-484C-AFBD-39707E11C089}"/>
              </a:ext>
            </a:extLst>
          </p:cNvPr>
          <p:cNvGrpSpPr/>
          <p:nvPr/>
        </p:nvGrpSpPr>
        <p:grpSpPr>
          <a:xfrm>
            <a:off x="1783715" y="798830"/>
            <a:ext cx="1368425" cy="1696085"/>
            <a:chOff x="1783715" y="798830"/>
            <a:chExt cx="1368425" cy="169608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8F203ACF-CB8C-4E00-A473-3005DAFF2483}"/>
                </a:ext>
              </a:extLst>
            </p:cNvPr>
            <p:cNvSpPr/>
            <p:nvPr/>
          </p:nvSpPr>
          <p:spPr>
            <a:xfrm>
              <a:off x="1783715" y="829945"/>
              <a:ext cx="1368425" cy="1596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로그인 버튼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회원가입 버튼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ID text field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PW text field</a:t>
              </a:r>
            </a:p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B2338BC7-87AC-42F2-8210-8B1E8DC9BC8F}"/>
                </a:ext>
              </a:extLst>
            </p:cNvPr>
            <p:cNvSpPr/>
            <p:nvPr/>
          </p:nvSpPr>
          <p:spPr>
            <a:xfrm>
              <a:off x="1783715" y="798830"/>
              <a:ext cx="1368425" cy="42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C06AA9E9-CD2A-407B-9633-D135C3871DC7}"/>
                </a:ext>
              </a:extLst>
            </p:cNvPr>
            <p:cNvSpPr/>
            <p:nvPr/>
          </p:nvSpPr>
          <p:spPr>
            <a:xfrm>
              <a:off x="1783715" y="1922145"/>
              <a:ext cx="1368425" cy="572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ID </a:t>
              </a:r>
              <a:r>
                <a:rPr lang="ko-KR" altLang="en-US" sz="1000" dirty="0">
                  <a:solidFill>
                    <a:schemeClr val="tx1"/>
                  </a:solidFill>
                </a:rPr>
                <a:t>입력하기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PW </a:t>
              </a:r>
              <a:r>
                <a:rPr lang="ko-KR" altLang="en-US" sz="1000" dirty="0">
                  <a:solidFill>
                    <a:schemeClr val="tx1"/>
                  </a:solidFill>
                </a:rPr>
                <a:t>입력하기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회원가입 기능 호출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46E0AA2F-2124-44F1-BE0C-CFD984CC60EE}"/>
              </a:ext>
            </a:extLst>
          </p:cNvPr>
          <p:cNvGrpSpPr/>
          <p:nvPr/>
        </p:nvGrpSpPr>
        <p:grpSpPr>
          <a:xfrm>
            <a:off x="1898015" y="2742565"/>
            <a:ext cx="1440180" cy="1053465"/>
            <a:chOff x="1898015" y="2742565"/>
            <a:chExt cx="1440180" cy="105346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98B0FFC7-CAE2-4D12-BD09-74BD76CA5112}"/>
                </a:ext>
              </a:extLst>
            </p:cNvPr>
            <p:cNvSpPr/>
            <p:nvPr/>
          </p:nvSpPr>
          <p:spPr>
            <a:xfrm>
              <a:off x="1898015" y="2848610"/>
              <a:ext cx="1440180" cy="866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정렬 버튼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AEC62477-B8EF-438F-BE16-E10E9A938676}"/>
                </a:ext>
              </a:extLst>
            </p:cNvPr>
            <p:cNvSpPr/>
            <p:nvPr/>
          </p:nvSpPr>
          <p:spPr>
            <a:xfrm>
              <a:off x="1898015" y="2742565"/>
              <a:ext cx="1440180" cy="411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정렬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BBB9442A-4A6E-4FF4-84ED-5A74F75B41A9}"/>
                </a:ext>
              </a:extLst>
            </p:cNvPr>
            <p:cNvSpPr/>
            <p:nvPr/>
          </p:nvSpPr>
          <p:spPr>
            <a:xfrm>
              <a:off x="1898015" y="3424555"/>
              <a:ext cx="1440180" cy="371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To do List </a:t>
              </a:r>
              <a:r>
                <a:rPr lang="ko-KR" altLang="en-US" sz="1000" dirty="0">
                  <a:solidFill>
                    <a:schemeClr val="tx1"/>
                  </a:solidFill>
                </a:rPr>
                <a:t>정렬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39E2FEEA-18DB-4F27-8022-28A2E5A53B37}"/>
              </a:ext>
            </a:extLst>
          </p:cNvPr>
          <p:cNvGrpSpPr/>
          <p:nvPr/>
        </p:nvGrpSpPr>
        <p:grpSpPr>
          <a:xfrm>
            <a:off x="1898015" y="4201160"/>
            <a:ext cx="1440180" cy="1053465"/>
            <a:chOff x="1898015" y="4201160"/>
            <a:chExt cx="1440180" cy="105346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51B7DA3F-AA0E-443D-A094-33AC2D721488}"/>
                </a:ext>
              </a:extLst>
            </p:cNvPr>
            <p:cNvSpPr/>
            <p:nvPr/>
          </p:nvSpPr>
          <p:spPr>
            <a:xfrm>
              <a:off x="1898015" y="4307205"/>
              <a:ext cx="1440180" cy="866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삭제 버튼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86F96A35-B38A-4ED9-B6B0-805DFDD33790}"/>
                </a:ext>
              </a:extLst>
            </p:cNvPr>
            <p:cNvSpPr/>
            <p:nvPr/>
          </p:nvSpPr>
          <p:spPr>
            <a:xfrm>
              <a:off x="1898015" y="4201160"/>
              <a:ext cx="1440180" cy="411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9E2ABC68-46C4-4E57-AD7A-F07790F52674}"/>
                </a:ext>
              </a:extLst>
            </p:cNvPr>
            <p:cNvSpPr/>
            <p:nvPr/>
          </p:nvSpPr>
          <p:spPr>
            <a:xfrm>
              <a:off x="1898015" y="4883785"/>
              <a:ext cx="1440180" cy="371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삭제하기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461B3BCD-1837-4B70-ADF2-223A812A6FAB}"/>
              </a:ext>
            </a:extLst>
          </p:cNvPr>
          <p:cNvCxnSpPr>
            <a:cxnSpLocks/>
            <a:stCxn id="65" idx="1"/>
            <a:endCxn id="6" idx="3"/>
          </p:cNvCxnSpPr>
          <p:nvPr/>
        </p:nvCxnSpPr>
        <p:spPr>
          <a:xfrm flipH="1" flipV="1">
            <a:off x="5328285" y="1292860"/>
            <a:ext cx="125730" cy="44386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91B7175D-1DE7-41F4-A373-D3FE563D223B}"/>
              </a:ext>
            </a:extLst>
          </p:cNvPr>
          <p:cNvGrpSpPr/>
          <p:nvPr/>
        </p:nvGrpSpPr>
        <p:grpSpPr>
          <a:xfrm>
            <a:off x="7164070" y="840740"/>
            <a:ext cx="1584325" cy="2876550"/>
            <a:chOff x="7164070" y="840740"/>
            <a:chExt cx="1584325" cy="287655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36867A5F-AAAB-4503-9E63-4B785599AD3C}"/>
                </a:ext>
              </a:extLst>
            </p:cNvPr>
            <p:cNvSpPr/>
            <p:nvPr/>
          </p:nvSpPr>
          <p:spPr>
            <a:xfrm>
              <a:off x="7164070" y="871855"/>
              <a:ext cx="1584325" cy="19850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과목명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항목명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마감기한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실제 마감일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완료여부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중요도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등록 버튼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AB15DD64-EC80-4C7E-98E2-CD17BC461912}"/>
                </a:ext>
              </a:extLst>
            </p:cNvPr>
            <p:cNvSpPr/>
            <p:nvPr/>
          </p:nvSpPr>
          <p:spPr>
            <a:xfrm>
              <a:off x="7164070" y="840740"/>
              <a:ext cx="1584325" cy="42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Todo</a:t>
              </a:r>
              <a:r>
                <a:rPr lang="ko-KR" altLang="en-US" dirty="0"/>
                <a:t> </a:t>
              </a:r>
              <a:r>
                <a:rPr lang="en-US" altLang="ko-KR" dirty="0"/>
                <a:t>List</a:t>
              </a:r>
              <a:r>
                <a:rPr lang="ko-KR" altLang="en-US" dirty="0"/>
                <a:t>등록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ADC9614E-0A82-41FC-B0BE-E4231361DAC1}"/>
                </a:ext>
              </a:extLst>
            </p:cNvPr>
            <p:cNvSpPr/>
            <p:nvPr/>
          </p:nvSpPr>
          <p:spPr>
            <a:xfrm>
              <a:off x="7164070" y="2424430"/>
              <a:ext cx="1584325" cy="1292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과목명 입력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항목명 입력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마감기한 입력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실제마감일 입력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완료여부 입력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중요도 입력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To do List </a:t>
              </a:r>
              <a:r>
                <a:rPr lang="ko-KR" altLang="en-US" sz="1000" dirty="0">
                  <a:solidFill>
                    <a:schemeClr val="tx1"/>
                  </a:solidFill>
                </a:rPr>
                <a:t>등록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To do List </a:t>
              </a:r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2C689EE5-6F14-469A-9B76-F9541F1A1A63}"/>
              </a:ext>
            </a:extLst>
          </p:cNvPr>
          <p:cNvGrpSpPr/>
          <p:nvPr/>
        </p:nvGrpSpPr>
        <p:grpSpPr>
          <a:xfrm>
            <a:off x="5454015" y="1526540"/>
            <a:ext cx="1584325" cy="2838450"/>
            <a:chOff x="5454015" y="1526540"/>
            <a:chExt cx="1584325" cy="283845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66B110F3-9601-45EC-9D7A-C1686DD2406E}"/>
                </a:ext>
              </a:extLst>
            </p:cNvPr>
            <p:cNvSpPr/>
            <p:nvPr/>
          </p:nvSpPr>
          <p:spPr>
            <a:xfrm>
              <a:off x="5454015" y="1562100"/>
              <a:ext cx="1584325" cy="1939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과목명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담당교수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 err="1">
                  <a:solidFill>
                    <a:schemeClr val="tx1"/>
                  </a:solidFill>
                </a:rPr>
                <a:t>강의요일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시간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 err="1">
                  <a:solidFill>
                    <a:schemeClr val="tx1"/>
                  </a:solidFill>
                </a:rPr>
                <a:t>수강년도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학기 </a:t>
              </a:r>
              <a:r>
                <a:rPr lang="en-US" altLang="ko-KR" sz="1000" dirty="0">
                  <a:solidFill>
                    <a:schemeClr val="tx1"/>
                  </a:solidFill>
                </a:rPr>
                <a:t>text field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등록 버튼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05E87ED7-A50F-4351-9D27-3AB3AC7A8884}"/>
                </a:ext>
              </a:extLst>
            </p:cNvPr>
            <p:cNvSpPr/>
            <p:nvPr/>
          </p:nvSpPr>
          <p:spPr>
            <a:xfrm>
              <a:off x="5454015" y="1526540"/>
              <a:ext cx="1584325" cy="42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과목등록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39B4B658-6078-40AE-B358-ABC528D21364}"/>
                </a:ext>
              </a:extLst>
            </p:cNvPr>
            <p:cNvSpPr/>
            <p:nvPr/>
          </p:nvSpPr>
          <p:spPr>
            <a:xfrm>
              <a:off x="5454015" y="3072765"/>
              <a:ext cx="1584325" cy="1292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과목명 입력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담당교수 입력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 err="1">
                  <a:solidFill>
                    <a:schemeClr val="tx1"/>
                  </a:solidFill>
                </a:rPr>
                <a:t>강의요일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입력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시간 입력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 err="1">
                  <a:solidFill>
                    <a:schemeClr val="tx1"/>
                  </a:solidFill>
                </a:rPr>
                <a:t>수강년도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입력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학기 입력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과목 저장</a:t>
              </a:r>
              <a:r>
                <a:rPr lang="en-US" altLang="ko-KR" sz="1000" dirty="0">
                  <a:solidFill>
                    <a:schemeClr val="tx1"/>
                  </a:solidFill>
                </a:rPr>
                <a:t>()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7E81A241-7EB5-4E68-82FF-7FDC99275919}"/>
              </a:ext>
            </a:extLst>
          </p:cNvPr>
          <p:cNvCxnSpPr>
            <a:cxnSpLocks/>
            <a:stCxn id="72" idx="1"/>
            <a:endCxn id="6" idx="3"/>
          </p:cNvCxnSpPr>
          <p:nvPr/>
        </p:nvCxnSpPr>
        <p:spPr>
          <a:xfrm flipH="1">
            <a:off x="5328285" y="1050925"/>
            <a:ext cx="1836420" cy="24193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33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설계</a:t>
            </a:r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U I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설계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FBFB7F-1D42-41FB-AB48-77ED1B1874FB}"/>
              </a:ext>
            </a:extLst>
          </p:cNvPr>
          <p:cNvSpPr/>
          <p:nvPr/>
        </p:nvSpPr>
        <p:spPr>
          <a:xfrm>
            <a:off x="643255" y="271780"/>
            <a:ext cx="44894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10" name="그림 9" descr="C:/Users/user/AppData/Roaming/PolarisOffice/ETemp/24096_5754600/image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27100" y="2797175"/>
            <a:ext cx="7310120" cy="3717925"/>
          </a:xfrm>
          <a:prstGeom prst="rect"/>
          <a:noFill/>
        </p:spPr>
      </p:pic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11860" y="2462530"/>
          <a:ext cx="1772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System Map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126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FBFB7F-1D42-41FB-AB48-77ED1B1874FB}"/>
              </a:ext>
            </a:extLst>
          </p:cNvPr>
          <p:cNvSpPr/>
          <p:nvPr/>
        </p:nvSpPr>
        <p:spPr>
          <a:xfrm>
            <a:off x="643255" y="271780"/>
            <a:ext cx="44894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99327DE-F752-46D2-97FA-7258C38676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2470" y="2331720"/>
            <a:ext cx="8192770" cy="4265930"/>
          </a:xfrm>
          <a:prstGeom prst="rect">
            <a:avLst/>
          </a:prstGeom>
          <a:noFill/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1306EC97-77F9-4706-AC8A-95386F918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60978"/>
              </p:ext>
            </p:extLst>
          </p:nvPr>
        </p:nvGraphicFramePr>
        <p:xfrm>
          <a:off x="641056" y="1981294"/>
          <a:ext cx="21327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732">
                  <a:extLst>
                    <a:ext uri="{9D8B030D-6E8A-4147-A177-3AD203B41FA5}">
                      <a16:colId xmlns:a16="http://schemas.microsoft.com/office/drawing/2014/main" xmlns="" val="3985559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System Process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94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00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FBFB7F-1D42-41FB-AB48-77ED1B1874FB}"/>
              </a:ext>
            </a:extLst>
          </p:cNvPr>
          <p:cNvSpPr/>
          <p:nvPr/>
        </p:nvSpPr>
        <p:spPr>
          <a:xfrm>
            <a:off x="643255" y="271780"/>
            <a:ext cx="44894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CF68CE5-C81D-4DAC-8EBD-21AFE917DCED}"/>
              </a:ext>
            </a:extLst>
          </p:cNvPr>
          <p:cNvGrpSpPr/>
          <p:nvPr/>
        </p:nvGrpSpPr>
        <p:grpSpPr>
          <a:xfrm>
            <a:off x="1619885" y="3178810"/>
            <a:ext cx="5904865" cy="2266315"/>
            <a:chOff x="1619885" y="3178810"/>
            <a:chExt cx="5904865" cy="2266315"/>
          </a:xfrm>
        </p:grpSpPr>
        <p:sp>
          <p:nvSpPr>
            <p:cNvPr id="10" name="도형 47">
              <a:extLst>
                <a:ext uri="{FF2B5EF4-FFF2-40B4-BE49-F238E27FC236}">
                  <a16:creationId xmlns:a16="http://schemas.microsoft.com/office/drawing/2014/main" xmlns="" id="{92A9D0C0-B6A0-4DBA-AF4A-E0AA42C2180E}"/>
                </a:ext>
              </a:extLst>
            </p:cNvPr>
            <p:cNvSpPr>
              <a:spLocks/>
            </p:cNvSpPr>
            <p:nvPr/>
          </p:nvSpPr>
          <p:spPr>
            <a:xfrm>
              <a:off x="1619885" y="3178810"/>
              <a:ext cx="1917065" cy="2266315"/>
            </a:xfrm>
            <a:prstGeom prst="rect">
              <a:avLst/>
            </a:prstGeom>
            <a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80008350-AB0A-4E59-8873-ECC4918BE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851910" y="3183890"/>
              <a:ext cx="1691005" cy="2261235"/>
            </a:xfrm>
            <a:prstGeom prst="rect">
              <a:avLst/>
            </a:prstGeom>
            <a:noFill/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4BD3EE1B-5999-4005-AB61-7B8161678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855970" y="3178810"/>
              <a:ext cx="1668145" cy="2242185"/>
            </a:xfrm>
            <a:prstGeom prst="rect">
              <a:avLst/>
            </a:prstGeom>
            <a:noFill/>
          </p:spPr>
        </p:pic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FC636955-F0D6-40E1-94C0-B680B8526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34029"/>
              </p:ext>
            </p:extLst>
          </p:nvPr>
        </p:nvGraphicFramePr>
        <p:xfrm>
          <a:off x="927100" y="2599038"/>
          <a:ext cx="21327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732">
                  <a:extLst>
                    <a:ext uri="{9D8B030D-6E8A-4147-A177-3AD203B41FA5}">
                      <a16:colId xmlns:a16="http://schemas.microsoft.com/office/drawing/2014/main" xmlns="" val="3985559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로그인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회원가입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94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71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FBFB7F-1D42-41FB-AB48-77ED1B1874FB}"/>
              </a:ext>
            </a:extLst>
          </p:cNvPr>
          <p:cNvSpPr/>
          <p:nvPr/>
        </p:nvSpPr>
        <p:spPr>
          <a:xfrm>
            <a:off x="643255" y="271780"/>
            <a:ext cx="44894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37A2D2C-573D-4F71-AA6B-9057837AD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35" y="2599055"/>
            <a:ext cx="3630295" cy="3555365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3A1BB144-7DD2-4C30-83CA-A05533433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20874"/>
              </p:ext>
            </p:extLst>
          </p:nvPr>
        </p:nvGraphicFramePr>
        <p:xfrm>
          <a:off x="927100" y="2599038"/>
          <a:ext cx="10526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12">
                  <a:extLst>
                    <a:ext uri="{9D8B030D-6E8A-4147-A177-3AD203B41FA5}">
                      <a16:colId xmlns:a16="http://schemas.microsoft.com/office/drawing/2014/main" xmlns="" val="3985559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main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94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74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FBFB7F-1D42-41FB-AB48-77ED1B1874FB}"/>
              </a:ext>
            </a:extLst>
          </p:cNvPr>
          <p:cNvSpPr/>
          <p:nvPr/>
        </p:nvSpPr>
        <p:spPr>
          <a:xfrm>
            <a:off x="643255" y="271780"/>
            <a:ext cx="44894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6CBAE81B-1E8E-4605-A9BE-BF1B32E0F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0207"/>
              </p:ext>
            </p:extLst>
          </p:nvPr>
        </p:nvGraphicFramePr>
        <p:xfrm>
          <a:off x="927100" y="2599038"/>
          <a:ext cx="27087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796">
                  <a:extLst>
                    <a:ext uri="{9D8B030D-6E8A-4147-A177-3AD203B41FA5}">
                      <a16:colId xmlns:a16="http://schemas.microsoft.com/office/drawing/2014/main" xmlns="" val="3985559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To do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등록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과목 등록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942489"/>
                  </a:ext>
                </a:extLst>
              </a:tr>
            </a:tbl>
          </a:graphicData>
        </a:graphic>
      </p:graphicFrame>
      <p:sp>
        <p:nvSpPr>
          <p:cNvPr id="12" name="도형 47">
            <a:extLst>
              <a:ext uri="{FF2B5EF4-FFF2-40B4-BE49-F238E27FC236}">
                <a16:creationId xmlns:a16="http://schemas.microsoft.com/office/drawing/2014/main" xmlns="" id="{A8A2844F-84B1-42DA-B926-7426EACC5625}"/>
              </a:ext>
            </a:extLst>
          </p:cNvPr>
          <p:cNvSpPr>
            <a:spLocks/>
          </p:cNvSpPr>
          <p:nvPr/>
        </p:nvSpPr>
        <p:spPr>
          <a:xfrm>
            <a:off x="5002530" y="1833880"/>
            <a:ext cx="1682750" cy="1989455"/>
          </a:xfrm>
          <a:prstGeom prst="rect">
            <a:avLst/>
          </a:prstGeom>
          <a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47">
            <a:extLst>
              <a:ext uri="{FF2B5EF4-FFF2-40B4-BE49-F238E27FC236}">
                <a16:creationId xmlns:a16="http://schemas.microsoft.com/office/drawing/2014/main" xmlns="" id="{726A69D8-B67E-4557-952D-6796E86949FF}"/>
              </a:ext>
            </a:extLst>
          </p:cNvPr>
          <p:cNvSpPr>
            <a:spLocks/>
          </p:cNvSpPr>
          <p:nvPr/>
        </p:nvSpPr>
        <p:spPr>
          <a:xfrm>
            <a:off x="6870065" y="1833880"/>
            <a:ext cx="1675130" cy="1979930"/>
          </a:xfrm>
          <a:prstGeom prst="rect">
            <a:avLst/>
          </a:prstGeom>
          <a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068ACAC-7A64-47C4-8852-2AE6C23B93A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3800" y="3988435"/>
            <a:ext cx="1681480" cy="2247900"/>
          </a:xfrm>
          <a:prstGeom prst="rect">
            <a:avLst/>
          </a:prstGeom>
          <a:noFill/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CD8AD8E-2FB6-4D81-841E-12864F4C61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6415" y="3988435"/>
            <a:ext cx="1662430" cy="2240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4517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FBFB7F-1D42-41FB-AB48-77ED1B1874FB}"/>
              </a:ext>
            </a:extLst>
          </p:cNvPr>
          <p:cNvSpPr/>
          <p:nvPr/>
        </p:nvSpPr>
        <p:spPr>
          <a:xfrm>
            <a:off x="643255" y="271780"/>
            <a:ext cx="44894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6CBAE81B-1E8E-4605-A9BE-BF1B32E0F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49023"/>
              </p:ext>
            </p:extLst>
          </p:nvPr>
        </p:nvGraphicFramePr>
        <p:xfrm>
          <a:off x="927100" y="2599038"/>
          <a:ext cx="1340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644">
                  <a:extLst>
                    <a:ext uri="{9D8B030D-6E8A-4147-A177-3AD203B41FA5}">
                      <a16:colId xmlns:a16="http://schemas.microsoft.com/office/drawing/2014/main" xmlns="" val="3985559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942489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733944AC-8DB4-4767-AB3C-0E39EDE54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3587115"/>
            <a:ext cx="3677920" cy="17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1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테스트</a:t>
            </a:r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테스트 대상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FBFB7F-1D42-41FB-AB48-77ED1B1874FB}"/>
              </a:ext>
            </a:extLst>
          </p:cNvPr>
          <p:cNvSpPr/>
          <p:nvPr/>
        </p:nvSpPr>
        <p:spPr>
          <a:xfrm>
            <a:off x="576580" y="271780"/>
            <a:ext cx="58229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테스트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84673"/>
              </p:ext>
            </p:extLst>
          </p:nvPr>
        </p:nvGraphicFramePr>
        <p:xfrm>
          <a:off x="2120320" y="2540163"/>
          <a:ext cx="5115976" cy="3899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15976"/>
              </a:tblGrid>
              <a:tr h="4700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009775" algn="l"/>
                        </a:tabLst>
                      </a:pPr>
                      <a:endParaRPr lang="en-US" altLang="ko-KR" sz="5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  <a:tabLst>
                          <a:tab pos="2009775" algn="l"/>
                        </a:tabLst>
                      </a:pPr>
                      <a:r>
                        <a:rPr lang="ko-KR" sz="2000" kern="100" dirty="0" smtClean="0">
                          <a:effectLst/>
                        </a:rPr>
                        <a:t>테스트 </a:t>
                      </a:r>
                      <a:r>
                        <a:rPr lang="ko-KR" sz="2000" kern="100" dirty="0">
                          <a:effectLst/>
                        </a:rPr>
                        <a:t>대상 기능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6742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09775" algn="l"/>
                        </a:tabLs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UC001 – 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회원가입 기능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09775" algn="l"/>
                        </a:tabLs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UC002 – 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로그인 기능</a:t>
                      </a:r>
                      <a:endParaRPr lang="ko-KR" sz="1500" kern="10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742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09775" algn="l"/>
                        </a:tabLs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UC006 – To do list 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등록 기능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09775" algn="l"/>
                        </a:tabLs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UC007 -To do list 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수정기능</a:t>
                      </a:r>
                      <a:endParaRPr lang="ko-KR" sz="1500" kern="10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226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09775" algn="l"/>
                        </a:tabLs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UC003 – 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로그아웃 기능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09775" algn="l"/>
                        </a:tabLs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UC004 – 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과목 등록 기능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09775" algn="l"/>
                        </a:tabLs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UC005 – 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과목 삭제 기능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09775" algn="l"/>
                        </a:tabLs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UC008 – To do list 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삭제 기능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09775" algn="l"/>
                        </a:tabLs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UC011 – To do 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완료항목 숨기기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09775" algn="l"/>
                        </a:tabLs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UC012 – To do 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완료항목 숨기기 해제</a:t>
                      </a:r>
                      <a:endParaRPr lang="ko-KR" sz="1500" kern="10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25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테스트</a:t>
            </a:r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테스트 결과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FBFB7F-1D42-41FB-AB48-77ED1B1874FB}"/>
              </a:ext>
            </a:extLst>
          </p:cNvPr>
          <p:cNvSpPr/>
          <p:nvPr/>
        </p:nvSpPr>
        <p:spPr>
          <a:xfrm>
            <a:off x="576580" y="271780"/>
            <a:ext cx="58229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테스트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71463"/>
              </p:ext>
            </p:extLst>
          </p:nvPr>
        </p:nvGraphicFramePr>
        <p:xfrm>
          <a:off x="1043608" y="2708920"/>
          <a:ext cx="7344815" cy="1584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7709"/>
                <a:gridCol w="2448553"/>
                <a:gridCol w="2448553"/>
              </a:tblGrid>
              <a:tr h="6480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총 </a:t>
                      </a:r>
                      <a:r>
                        <a:rPr lang="en-US" sz="2000" kern="100" dirty="0" err="1">
                          <a:effectLst/>
                        </a:rPr>
                        <a:t>TestCase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ko-KR" sz="2000" kern="100" dirty="0">
                          <a:effectLst/>
                        </a:rPr>
                        <a:t>수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실행한 </a:t>
                      </a:r>
                      <a:r>
                        <a:rPr lang="en-US" sz="2000" kern="100" dirty="0" err="1">
                          <a:effectLst/>
                        </a:rPr>
                        <a:t>TestCase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ko-KR" sz="2000" kern="100" dirty="0">
                          <a:effectLst/>
                        </a:rPr>
                        <a:t>수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총 결함 개수</a:t>
                      </a:r>
                      <a:endParaRPr lang="ko-KR" sz="2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2000" b="1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  <a:endParaRPr lang="ko-KR" sz="2000" b="1" kern="10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2000" b="1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ko-KR" sz="2000" b="1" kern="10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2000" b="1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ko-KR" sz="2000" b="1" kern="10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102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1085" cy="27686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Software Engineering</a:t>
            </a:r>
            <a:endParaRPr lang="ko-KR" altLang="en-US" sz="12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프로젝트 개요</a:t>
            </a:r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목적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410" y="271780"/>
            <a:ext cx="101663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프로젝트 계획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71550" y="2493645"/>
            <a:ext cx="7200900" cy="2944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2475865"/>
            <a:ext cx="3456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로그인 서비스 구축</a:t>
            </a: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 rot="0">
            <a:off x="1257300" y="2840990"/>
            <a:ext cx="570801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2. 수강하는 과목 등록기능 (등록과목 관련 정보 기입)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1257300" y="3213100"/>
            <a:ext cx="608647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3. 과목 별 TO DO 등록기능 (To do 항목 관련 정보 기입)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300" y="3571240"/>
            <a:ext cx="345694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4. To do 항목 중요도 별도 표시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7300" y="3964940"/>
            <a:ext cx="3456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TODO </a:t>
            </a:r>
            <a:r>
              <a:rPr lang="ko-KR" altLang="en-US" b="1" dirty="0"/>
              <a:t>추가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  <a:r>
              <a:rPr lang="en-US" altLang="ko-KR" b="1" dirty="0"/>
              <a:t>/</a:t>
            </a:r>
            <a:r>
              <a:rPr lang="ko-KR" altLang="en-US" b="1" dirty="0"/>
              <a:t>변경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57300" y="4333875"/>
            <a:ext cx="345694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6. TODOLIST 항목별 정렬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8875" y="4219575"/>
            <a:ext cx="305943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u="sng" dirty="0"/>
              <a:t>*</a:t>
            </a:r>
            <a:r>
              <a:rPr lang="ko-KR" altLang="en-US" b="1" i="1" u="sng" dirty="0"/>
              <a:t>추가 요구사항</a:t>
            </a:r>
            <a:endParaRPr lang="en-US" altLang="ko-KR" b="1" i="1" u="sng" dirty="0"/>
          </a:p>
          <a:p>
            <a:r>
              <a:rPr lang="ko-KR" altLang="en-US" b="1" i="1" dirty="0"/>
              <a:t>완료된 항목 숨기기 및 </a:t>
            </a:r>
            <a:r>
              <a:rPr lang="ko-KR" altLang="en-US" b="1" i="1" dirty="0" err="1"/>
              <a:t>다시보이기</a:t>
            </a:r>
            <a:endParaRPr lang="en-US" altLang="ko-KR" b="1" i="1" dirty="0"/>
          </a:p>
          <a:p>
            <a:endParaRPr lang="ko-KR" altLang="en-US" b="1" dirty="0"/>
          </a:p>
        </p:txBody>
      </p:sp>
      <p:sp>
        <p:nvSpPr>
          <p:cNvPr id="31" name="줄무늬가 있는 오른쪽 화살표 30"/>
          <p:cNvSpPr/>
          <p:nvPr/>
        </p:nvSpPr>
        <p:spPr>
          <a:xfrm>
            <a:off x="971550" y="5455285"/>
            <a:ext cx="1296035" cy="864235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58745" y="5660390"/>
            <a:ext cx="6033770" cy="800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spc="-150" dirty="0">
                <a:solidFill>
                  <a:schemeClr val="accent5">
                    <a:lumMod val="50000"/>
                  </a:schemeClr>
                </a:solidFill>
              </a:rPr>
              <a:t>대학생을 위한  과목별 </a:t>
            </a:r>
            <a:r>
              <a:rPr lang="en-US" altLang="ko-KR" sz="2300" b="1" spc="-150" dirty="0">
                <a:solidFill>
                  <a:schemeClr val="accent5">
                    <a:lumMod val="50000"/>
                  </a:schemeClr>
                </a:solidFill>
              </a:rPr>
              <a:t>TODOLIST </a:t>
            </a:r>
            <a:r>
              <a:rPr lang="ko-KR" altLang="en-US" sz="2300" b="1" spc="-150" dirty="0">
                <a:solidFill>
                  <a:schemeClr val="accent5">
                    <a:lumMod val="50000"/>
                  </a:schemeClr>
                </a:solidFill>
              </a:rPr>
              <a:t>관리 프로그램</a:t>
            </a:r>
            <a:endParaRPr lang="en-US" altLang="ko-KR" sz="23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54341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테스트</a:t>
            </a:r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결함 리스트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FBFB7F-1D42-41FB-AB48-77ED1B1874FB}"/>
              </a:ext>
            </a:extLst>
          </p:cNvPr>
          <p:cNvSpPr/>
          <p:nvPr/>
        </p:nvSpPr>
        <p:spPr>
          <a:xfrm>
            <a:off x="576580" y="271780"/>
            <a:ext cx="58229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테스트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5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테스트</a:t>
            </a:r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결함 리스트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FBFB7F-1D42-41FB-AB48-77ED1B1874FB}"/>
              </a:ext>
            </a:extLst>
          </p:cNvPr>
          <p:cNvSpPr/>
          <p:nvPr/>
        </p:nvSpPr>
        <p:spPr>
          <a:xfrm>
            <a:off x="576580" y="271780"/>
            <a:ext cx="58229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테스트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5129"/>
              </p:ext>
            </p:extLst>
          </p:nvPr>
        </p:nvGraphicFramePr>
        <p:xfrm>
          <a:off x="395536" y="692696"/>
          <a:ext cx="8325241" cy="5888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6530"/>
                <a:gridCol w="2576405"/>
                <a:gridCol w="3882306"/>
              </a:tblGrid>
              <a:tr h="3121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solidFill>
                            <a:schemeClr val="bg1"/>
                          </a:solidFill>
                          <a:effectLst/>
                        </a:rPr>
                        <a:t>결함</a:t>
                      </a:r>
                      <a:r>
                        <a:rPr lang="en-US" sz="1050" kern="100" dirty="0">
                          <a:solidFill>
                            <a:schemeClr val="bg1"/>
                          </a:solidFill>
                          <a:effectLst/>
                        </a:rPr>
                        <a:t># (</a:t>
                      </a:r>
                      <a:r>
                        <a:rPr lang="ko-KR" sz="1050" kern="100" dirty="0">
                          <a:solidFill>
                            <a:schemeClr val="bg1"/>
                          </a:solidFill>
                          <a:effectLst/>
                        </a:rPr>
                        <a:t>이슈 번호</a:t>
                      </a:r>
                      <a:r>
                        <a:rPr lang="en-US" sz="1050" kern="1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ko-KR" sz="1050" kern="1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solidFill>
                            <a:schemeClr val="bg1"/>
                          </a:solidFill>
                          <a:effectLst/>
                        </a:rPr>
                        <a:t>결함 제목</a:t>
                      </a:r>
                      <a:endParaRPr lang="ko-KR" sz="1050" kern="1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sz="1050" kern="1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181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#1325</a:t>
                      </a:r>
                      <a:endParaRPr lang="ko-KR" sz="15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회원가입 시 빈칸 제출 오류</a:t>
                      </a:r>
                      <a:endParaRPr lang="ko-KR" sz="105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회원가입 시 모든 입력을 빈칸으로 제출하면 회원가입이 완료됨</a:t>
                      </a:r>
                      <a:endParaRPr lang="ko-KR" sz="105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</a:tr>
              <a:tr h="3181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#1326</a:t>
                      </a:r>
                      <a:endParaRPr lang="ko-KR" sz="15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회원가입 시 </a:t>
                      </a:r>
                      <a:r>
                        <a:rPr lang="en-US" sz="1050" kern="100" dirty="0">
                          <a:effectLst/>
                        </a:rPr>
                        <a:t>PW</a:t>
                      </a:r>
                      <a:r>
                        <a:rPr lang="ko-KR" sz="1050" kern="100" dirty="0">
                          <a:effectLst/>
                        </a:rPr>
                        <a:t>누락 오류</a:t>
                      </a:r>
                      <a:endParaRPr lang="ko-KR" sz="105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</a:rPr>
                        <a:t>회원가입 시 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ko-KR" sz="1050" kern="100">
                          <a:effectLst/>
                        </a:rPr>
                        <a:t>만 입력한 후 </a:t>
                      </a:r>
                      <a:r>
                        <a:rPr lang="en-US" sz="1050" kern="100">
                          <a:effectLst/>
                        </a:rPr>
                        <a:t>OK</a:t>
                      </a:r>
                      <a:r>
                        <a:rPr lang="ko-KR" sz="1050" kern="100">
                          <a:effectLst/>
                        </a:rPr>
                        <a:t>버튼 클릭하면 회원가입 완료됨</a:t>
                      </a:r>
                      <a:endParaRPr lang="ko-KR" sz="105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</a:tr>
              <a:tr h="63621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#1327 </a:t>
                      </a:r>
                      <a:endParaRPr lang="ko-KR" sz="15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회원가입 시 </a:t>
                      </a:r>
                      <a:r>
                        <a:rPr lang="en-US" sz="1050" kern="100" dirty="0">
                          <a:effectLst/>
                        </a:rPr>
                        <a:t>cancel</a:t>
                      </a:r>
                      <a:r>
                        <a:rPr lang="ko-KR" sz="1050" kern="100" dirty="0">
                          <a:effectLst/>
                        </a:rPr>
                        <a:t>창 생성 오류</a:t>
                      </a:r>
                      <a:endParaRPr lang="ko-KR" sz="105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Sign up</a:t>
                      </a:r>
                      <a:r>
                        <a:rPr lang="ko-KR" sz="1050" kern="100">
                          <a:effectLst/>
                        </a:rPr>
                        <a:t>버튼 누르고 </a:t>
                      </a:r>
                      <a:r>
                        <a:rPr lang="en-US" sz="1050" kern="100">
                          <a:effectLst/>
                        </a:rPr>
                        <a:t>cancel</a:t>
                      </a:r>
                      <a:r>
                        <a:rPr lang="ko-KR" sz="1050" kern="100">
                          <a:effectLst/>
                        </a:rPr>
                        <a:t>버튼을 다시 눌러 취소하면 화면 상에서는 회원가입 창이 없어지지만 작업표시줄에는 남아있음</a:t>
                      </a:r>
                      <a:endParaRPr lang="ko-KR" sz="105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</a:tr>
              <a:tr h="3181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#1331</a:t>
                      </a:r>
                      <a:endParaRPr lang="ko-KR" sz="15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과목 등록 시 과목명 누락인 경우 오류</a:t>
                      </a:r>
                      <a:endParaRPr lang="ko-KR" sz="105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과목명이 누락될 경우 항목 순서가 앞당겨져서 입력됨</a:t>
                      </a:r>
                      <a:endParaRPr lang="ko-KR" sz="105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</a:tr>
              <a:tr h="3181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#1332</a:t>
                      </a:r>
                      <a:endParaRPr lang="ko-KR" sz="15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</a:rPr>
                        <a:t>과목 등록 시 담당교수 누락인 경우 오류</a:t>
                      </a:r>
                      <a:endParaRPr lang="ko-KR" sz="105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담당교수 누락될 경우 알림 창이 뜨지 않고 값이 들어 감</a:t>
                      </a:r>
                      <a:endParaRPr lang="ko-KR" sz="105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</a:tr>
              <a:tr h="3181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#1334</a:t>
                      </a:r>
                      <a:endParaRPr lang="ko-KR" sz="15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</a:rPr>
                        <a:t>과목 등록 시 강의 요일 누락인 경우 오류</a:t>
                      </a:r>
                      <a:endParaRPr lang="ko-KR" sz="105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강의 요일 누락일 경우 메인 창이 꺼짐</a:t>
                      </a:r>
                      <a:endParaRPr lang="ko-KR" sz="105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</a:tr>
              <a:tr h="3181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#1335</a:t>
                      </a:r>
                      <a:endParaRPr lang="ko-KR" sz="15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</a:rPr>
                        <a:t>과목 등록 시 시간 누락인 경우 오류</a:t>
                      </a:r>
                      <a:endParaRPr lang="ko-KR" sz="105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시간 누락인 경우 시스템 다운됨</a:t>
                      </a:r>
                      <a:endParaRPr lang="ko-KR" sz="105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</a:tr>
              <a:tr h="3181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#1336</a:t>
                      </a:r>
                      <a:endParaRPr lang="ko-KR" sz="15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</a:rPr>
                        <a:t>과목 등록 시 수강 년도 누락인 경우 오류</a:t>
                      </a:r>
                      <a:endParaRPr lang="ko-KR" sz="105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수강 년도 누락인 경우 알림 창 없이 입력됨</a:t>
                      </a:r>
                      <a:endParaRPr lang="ko-KR" sz="105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</a:tr>
              <a:tr h="3181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#1338</a:t>
                      </a:r>
                      <a:endParaRPr lang="ko-KR" sz="15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</a:rPr>
                        <a:t>과목 등록 시 데이터 타입이 맞지 않을 경우 오류</a:t>
                      </a:r>
                      <a:endParaRPr lang="ko-KR" sz="105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문자가 들어갈 입력 칸에 숫자를 입력할 경우 시스템 다운</a:t>
                      </a:r>
                      <a:endParaRPr lang="ko-KR" sz="105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</a:tr>
              <a:tr h="63621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#1351</a:t>
                      </a:r>
                      <a:endParaRPr lang="ko-KR" sz="15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TODOLIST </a:t>
                      </a:r>
                      <a:r>
                        <a:rPr lang="ko-KR" sz="1050" kern="100">
                          <a:effectLst/>
                        </a:rPr>
                        <a:t>등록</a:t>
                      </a:r>
                      <a:r>
                        <a:rPr lang="en-US" sz="1050" kern="100">
                          <a:effectLst/>
                        </a:rPr>
                        <a:t>, </a:t>
                      </a:r>
                      <a:r>
                        <a:rPr lang="ko-KR" sz="1050" kern="100">
                          <a:effectLst/>
                        </a:rPr>
                        <a:t>수정 시 과목 명 누락인 경우 오류</a:t>
                      </a:r>
                      <a:endParaRPr lang="ko-KR" sz="105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등록 시 과목명이 누락될 경우 항목 순서가 앞당겨져서 입력됨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endParaRPr lang="ko-KR" sz="105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수정 시 과목명이 누락될 경우 빈칸으로 입력됨</a:t>
                      </a:r>
                      <a:endParaRPr lang="ko-KR" sz="105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</a:tr>
              <a:tr h="4771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#1353</a:t>
                      </a:r>
                      <a:endParaRPr lang="ko-KR" sz="15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TODOLIST </a:t>
                      </a:r>
                      <a:r>
                        <a:rPr lang="ko-KR" sz="1050" kern="100">
                          <a:effectLst/>
                        </a:rPr>
                        <a:t>등록</a:t>
                      </a:r>
                      <a:r>
                        <a:rPr lang="en-US" sz="1050" kern="100">
                          <a:effectLst/>
                        </a:rPr>
                        <a:t>, </a:t>
                      </a:r>
                      <a:r>
                        <a:rPr lang="ko-KR" sz="1050" kern="100">
                          <a:effectLst/>
                        </a:rPr>
                        <a:t>수정 시 마감기한 누락인 경우 오류</a:t>
                      </a:r>
                      <a:endParaRPr lang="ko-KR" sz="105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등록</a:t>
                      </a:r>
                      <a:r>
                        <a:rPr lang="en-US" sz="1050" kern="100" dirty="0">
                          <a:effectLst/>
                        </a:rPr>
                        <a:t>, </a:t>
                      </a:r>
                      <a:r>
                        <a:rPr lang="ko-KR" sz="1050" kern="100" dirty="0">
                          <a:effectLst/>
                        </a:rPr>
                        <a:t>수정 시 마감기한이 누락될 경우 빈칸으로 입력됨</a:t>
                      </a:r>
                      <a:endParaRPr lang="ko-KR" sz="105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</a:tr>
              <a:tr h="4771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#1354</a:t>
                      </a:r>
                      <a:endParaRPr lang="ko-KR" sz="15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TODOLIST </a:t>
                      </a:r>
                      <a:r>
                        <a:rPr lang="ko-KR" sz="1050" kern="100">
                          <a:effectLst/>
                        </a:rPr>
                        <a:t>등록</a:t>
                      </a:r>
                      <a:r>
                        <a:rPr lang="en-US" sz="1050" kern="100">
                          <a:effectLst/>
                        </a:rPr>
                        <a:t>, </a:t>
                      </a:r>
                      <a:r>
                        <a:rPr lang="ko-KR" sz="1050" kern="100">
                          <a:effectLst/>
                        </a:rPr>
                        <a:t>수정 시 실제 마감일 누락인 경우 오류</a:t>
                      </a:r>
                      <a:endParaRPr lang="ko-KR" sz="105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등록</a:t>
                      </a:r>
                      <a:r>
                        <a:rPr lang="en-US" sz="1050" kern="100" dirty="0">
                          <a:effectLst/>
                        </a:rPr>
                        <a:t>, </a:t>
                      </a:r>
                      <a:r>
                        <a:rPr lang="ko-KR" sz="1050" kern="100" dirty="0">
                          <a:effectLst/>
                        </a:rPr>
                        <a:t>수정 시 실제 마감일이 누락될 경우 빈칸으로 입력됨</a:t>
                      </a:r>
                      <a:endParaRPr lang="ko-KR" sz="105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</a:tr>
              <a:tr h="3181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#1355</a:t>
                      </a:r>
                      <a:endParaRPr lang="ko-KR" sz="15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TODOLIST </a:t>
                      </a:r>
                      <a:r>
                        <a:rPr lang="ko-KR" sz="1050" kern="100">
                          <a:effectLst/>
                        </a:rPr>
                        <a:t>등록</a:t>
                      </a:r>
                      <a:r>
                        <a:rPr lang="en-US" sz="1050" kern="100">
                          <a:effectLst/>
                        </a:rPr>
                        <a:t>, </a:t>
                      </a:r>
                      <a:r>
                        <a:rPr lang="ko-KR" sz="1050" kern="100">
                          <a:effectLst/>
                        </a:rPr>
                        <a:t>수정 시 중요도 누락인 경우 오류</a:t>
                      </a:r>
                      <a:endParaRPr lang="ko-KR" sz="105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등록 수정 시 중요도가 누락된 경우 시스템이 진행되지 않음</a:t>
                      </a:r>
                      <a:endParaRPr lang="ko-KR" sz="105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</a:tr>
              <a:tr h="4771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#1356</a:t>
                      </a:r>
                      <a:endParaRPr lang="ko-KR" sz="15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TODOLIST </a:t>
                      </a:r>
                      <a:r>
                        <a:rPr lang="ko-KR" sz="1050" kern="100">
                          <a:effectLst/>
                        </a:rPr>
                        <a:t>등록 취소 창 오류</a:t>
                      </a:r>
                      <a:endParaRPr lang="ko-KR" sz="105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TODOLIST</a:t>
                      </a:r>
                      <a:r>
                        <a:rPr lang="ko-KR" sz="1050" kern="100" dirty="0">
                          <a:effectLst/>
                        </a:rPr>
                        <a:t>등록 취소 창에서 </a:t>
                      </a:r>
                      <a:r>
                        <a:rPr lang="en-US" sz="1050" kern="100" dirty="0">
                          <a:effectLst/>
                        </a:rPr>
                        <a:t>OK</a:t>
                      </a:r>
                      <a:r>
                        <a:rPr lang="ko-KR" sz="1050" kern="100" dirty="0">
                          <a:effectLst/>
                        </a:rPr>
                        <a:t>를 누를 경우 화면 상에서는 없어지지만 작업 표시줄에는 남아있음</a:t>
                      </a:r>
                      <a:endParaRPr lang="ko-KR" sz="105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02" marR="5990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46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테스트</a:t>
            </a:r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결함 현황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FBFB7F-1D42-41FB-AB48-77ED1B1874FB}"/>
              </a:ext>
            </a:extLst>
          </p:cNvPr>
          <p:cNvSpPr/>
          <p:nvPr/>
        </p:nvSpPr>
        <p:spPr>
          <a:xfrm>
            <a:off x="576580" y="271780"/>
            <a:ext cx="58229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테스트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03350" y="2780665"/>
          <a:ext cx="6291580" cy="1583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6770"/>
                <a:gridCol w="2097405"/>
                <a:gridCol w="2097405"/>
              </a:tblGrid>
              <a:tr h="79184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tabLst>
                          <a:tab pos="863600" algn="l"/>
                        </a:tabLst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00" cap="none" dirty="0" smtClean="0" b="1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총 결함 개수</a:t>
                      </a:r>
                      <a:endParaRPr lang="ko-KR" altLang="en-US" sz="2000" kern="100" dirty="0" smtClean="0" cap="none" b="1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tabLst>
                          <a:tab pos="863600" algn="l"/>
                        </a:tabLst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00" cap="none" dirty="0" smtClean="0" b="1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해결 결함 개수</a:t>
                      </a:r>
                      <a:endParaRPr lang="ko-KR" altLang="en-US" sz="2000" kern="100" dirty="0" smtClean="0" cap="none" b="1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tabLst>
                          <a:tab pos="863600" algn="l"/>
                        </a:tabLst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00" cap="none" dirty="0" smtClean="0" b="1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남은 결함 개수</a:t>
                      </a:r>
                      <a:endParaRPr lang="ko-KR" altLang="en-US" sz="2000" kern="100" dirty="0" smtClean="0" cap="none" b="1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79184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tabLst>
                          <a:tab pos="863600" algn="l"/>
                        </a:tabLst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</a:t>
                      </a:r>
                      <a:endParaRPr lang="ko-KR" altLang="en-US" sz="2000" kern="1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tabLst>
                          <a:tab pos="863600" algn="l"/>
                        </a:tabLst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</a:t>
                      </a:r>
                      <a:endParaRPr lang="ko-KR" altLang="en-US" sz="2000" kern="1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tabLst>
                          <a:tab pos="863600" algn="l"/>
                        </a:tabLst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2000" kern="1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357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테스트</a:t>
            </a:r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시연 영상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FBFB7F-1D42-41FB-AB48-77ED1B1874FB}"/>
              </a:ext>
            </a:extLst>
          </p:cNvPr>
          <p:cNvSpPr/>
          <p:nvPr/>
        </p:nvSpPr>
        <p:spPr>
          <a:xfrm>
            <a:off x="576580" y="271780"/>
            <a:ext cx="58229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테스트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1715" cy="59772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base" defTabSz="914400" ea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50" dirty="0" smtClean="0" b="1" strike="noStrike">
                <a:solidFill>
                  <a:schemeClr val="accent5">
                    <a:lumMod val="50000"/>
                  </a:schemeClr>
                </a:solidFill>
                <a:latin typeface="맑은 고딕" charset="0"/>
                <a:ea typeface="맑은 고딕" charset="0"/>
              </a:rPr>
              <a:t>                                           </a:t>
            </a:r>
            <a:endParaRPr lang="ko-KR" altLang="en-US" sz="1800" cap="none" dirty="0" smtClean="0" b="1" strike="noStrike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5363845" y="271780"/>
            <a:ext cx="3601085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Software Engineering</a:t>
            </a:r>
            <a:endParaRPr lang="ko-KR" altLang="en-US" sz="12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077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bg1"/>
                </a:solidFill>
                <a:latin typeface="HY헤드라인M" charset="0"/>
                <a:ea typeface="HY헤드라인M" charset="0"/>
              </a:rPr>
              <a:t>05</a:t>
            </a:r>
            <a:endParaRPr lang="ko-KR" altLang="en-US" sz="2400" cap="none" dirty="0" smtClean="0" b="1" strike="noStrike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2411730" y="1268730"/>
            <a:ext cx="4321175" cy="11988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150" dirty="0" smtClean="0" b="1" strike="noStrike">
                <a:solidFill>
                  <a:schemeClr val="tx2">
                    <a:lumMod val="75000"/>
                  </a:schemeClr>
                </a:solidFill>
                <a:latin typeface="HY헤드라인M" charset="0"/>
                <a:ea typeface="HY헤드라인M" charset="0"/>
              </a:rPr>
              <a:t>느낀점</a:t>
            </a:r>
            <a:endParaRPr lang="ko-KR" altLang="en-US" sz="3200" cap="none" dirty="0" smtClean="0" b="1" strike="noStrike">
              <a:solidFill>
                <a:schemeClr val="tx2">
                  <a:lumMod val="75000"/>
                </a:schemeClr>
              </a:solidFill>
              <a:latin typeface="HY헤드라인M" charset="0"/>
              <a:ea typeface="HY헤드라인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chemeClr val="tx2">
                  <a:lumMod val="7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0">
            <a:off x="2123440" y="1917065"/>
            <a:ext cx="4825365" cy="635"/>
          </a:xfrm>
          <a:prstGeom prst="line"/>
          <a:ln w="9525" cap="flat" cmpd="sng">
            <a:gradFill rotWithShape="1"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/>
            </a:gra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>
            <a:spLocks/>
          </p:cNvSpPr>
          <p:nvPr/>
        </p:nvSpPr>
        <p:spPr>
          <a:xfrm rot="0">
            <a:off x="575945" y="271780"/>
            <a:ext cx="582930" cy="27749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spc="-150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테스트</a:t>
            </a:r>
            <a:endParaRPr lang="ko-KR" altLang="en-US" sz="12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3068955"/>
            <a:ext cx="8641080" cy="3528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630" y="1052830"/>
            <a:ext cx="3858895" cy="38588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0020" y="2564765"/>
            <a:ext cx="3816350" cy="17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575" y="5178425"/>
            <a:ext cx="2736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EXPERTS 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9410" y="271780"/>
            <a:ext cx="101663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프로젝트 계획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3845" y="271780"/>
            <a:ext cx="360045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30581"/>
              </p:ext>
            </p:extLst>
          </p:nvPr>
        </p:nvGraphicFramePr>
        <p:xfrm>
          <a:off x="971600" y="2680303"/>
          <a:ext cx="7416824" cy="288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4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869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24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dirty="0">
                          <a:effectLst/>
                        </a:rPr>
                        <a:t>단계</a:t>
                      </a:r>
                      <a:endParaRPr lang="ko-KR" sz="1500" b="1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dirty="0">
                          <a:effectLst/>
                        </a:rPr>
                        <a:t>일정</a:t>
                      </a:r>
                      <a:endParaRPr lang="ko-KR" sz="1500" b="1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dirty="0">
                          <a:effectLst/>
                        </a:rPr>
                        <a:t>산출물</a:t>
                      </a:r>
                      <a:endParaRPr lang="ko-KR" sz="1500" b="1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dirty="0">
                          <a:effectLst/>
                        </a:rPr>
                        <a:t>요구사항 분석</a:t>
                      </a:r>
                      <a:endParaRPr lang="ko-KR" sz="1500" b="1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2018/03/26~2018/04/13</a:t>
                      </a:r>
                      <a:endParaRPr lang="ko-KR" sz="1500" b="1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>
                          <a:effectLst/>
                        </a:rPr>
                        <a:t>요구사항 명세서</a:t>
                      </a:r>
                      <a:endParaRPr lang="ko-KR" sz="1500" b="1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dirty="0">
                          <a:effectLst/>
                        </a:rPr>
                        <a:t>디자인</a:t>
                      </a:r>
                      <a:endParaRPr lang="ko-KR" sz="1500" b="1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2018/04/13~2018/04/24</a:t>
                      </a:r>
                      <a:endParaRPr lang="ko-KR" sz="1500" b="1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UI</a:t>
                      </a:r>
                      <a:r>
                        <a:rPr lang="ko-KR" sz="1500" b="1">
                          <a:effectLst/>
                        </a:rPr>
                        <a:t>설계서</a:t>
                      </a:r>
                      <a:r>
                        <a:rPr lang="en-US" sz="1500" b="1">
                          <a:effectLst/>
                        </a:rPr>
                        <a:t>, CLASS</a:t>
                      </a:r>
                      <a:r>
                        <a:rPr lang="ko-KR" sz="1500" b="1">
                          <a:effectLst/>
                        </a:rPr>
                        <a:t>설계서</a:t>
                      </a:r>
                      <a:endParaRPr lang="ko-KR" sz="1500" b="1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dirty="0">
                          <a:effectLst/>
                        </a:rPr>
                        <a:t>구현</a:t>
                      </a:r>
                      <a:endParaRPr lang="ko-KR" sz="1500" b="1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2018/04/24~05/11</a:t>
                      </a:r>
                      <a:endParaRPr lang="ko-KR" sz="1500" b="1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>
                          <a:effectLst/>
                        </a:rPr>
                        <a:t>코드</a:t>
                      </a:r>
                      <a:endParaRPr lang="ko-KR" sz="1500" b="1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dirty="0">
                          <a:effectLst/>
                        </a:rPr>
                        <a:t>테스트</a:t>
                      </a:r>
                      <a:endParaRPr lang="ko-KR" sz="1500" b="1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2018/05/11~06/01</a:t>
                      </a:r>
                      <a:endParaRPr lang="ko-KR" sz="1500" b="1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dirty="0">
                          <a:effectLst/>
                        </a:rPr>
                        <a:t>테스트 케이스</a:t>
                      </a:r>
                      <a:r>
                        <a:rPr lang="en-US" sz="1500" b="1" dirty="0">
                          <a:effectLst/>
                        </a:rPr>
                        <a:t>, </a:t>
                      </a:r>
                      <a:r>
                        <a:rPr lang="ko-KR" sz="1500" b="1" dirty="0">
                          <a:effectLst/>
                        </a:rPr>
                        <a:t>테스트 결과 보고서</a:t>
                      </a:r>
                      <a:endParaRPr lang="ko-KR" sz="1500" b="1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프로젝트 개요</a:t>
            </a:r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주요일정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개발방법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생명주기 모델 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410" y="271780"/>
            <a:ext cx="101663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프로젝트 계획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5" y="2564765"/>
            <a:ext cx="7529195" cy="37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72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04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규모산정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1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WBS[Work Breakdown Structure]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410" y="271780"/>
            <a:ext cx="101663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프로젝트 계획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263140"/>
            <a:ext cx="7488555" cy="43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일정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PERT CHART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410" y="271780"/>
            <a:ext cx="101663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프로젝트 계획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2519045"/>
            <a:ext cx="6188075" cy="38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9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1175" cy="119888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150" dirty="0" smtClean="0" b="1" strike="noStrike">
                <a:solidFill>
                  <a:schemeClr val="tx2">
                    <a:lumMod val="75000"/>
                  </a:schemeClr>
                </a:solidFill>
                <a:latin typeface="HY헤드라인M" charset="0"/>
                <a:ea typeface="HY헤드라인M" charset="0"/>
              </a:rPr>
              <a:t>일정</a:t>
            </a:r>
            <a:endParaRPr lang="ko-KR" altLang="en-US" sz="3200" cap="none" dirty="0" smtClean="0" b="1" strike="noStrike">
              <a:solidFill>
                <a:schemeClr val="tx2">
                  <a:lumMod val="75000"/>
                </a:schemeClr>
              </a:solidFill>
              <a:latin typeface="HY헤드라인M" charset="0"/>
              <a:ea typeface="HY헤드라인M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1" strike="noStrike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PERT CHART</a:t>
            </a:r>
            <a:endParaRPr lang="ko-KR" altLang="en-US" sz="2000" cap="none" dirty="0" smtClean="0" b="1" strike="noStrike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410" y="271780"/>
            <a:ext cx="101663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프로젝트 계획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406650"/>
            <a:ext cx="6372860" cy="36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3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endParaRPr lang="en-US" altLang="ko-KR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</a:t>
            </a: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63845" y="271780"/>
            <a:ext cx="3600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Software Engineering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30" y="1268730"/>
            <a:ext cx="432054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일정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GANTT CHART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440" y="1917065"/>
            <a:ext cx="482473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410" y="271780"/>
            <a:ext cx="1016635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프로젝트 계획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5" y="2705100"/>
            <a:ext cx="7833995" cy="34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5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LG</Company>
  <DocSecurity>0</DocSecurity>
  <HyperlinksChanged>false</HyperlinksChanged>
  <Lines>0</Lines>
  <LinksUpToDate>false</LinksUpToDate>
  <Pages>35</Pages>
  <Paragraphs>868</Paragraphs>
  <Words>1663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minhee park</dc:creator>
  <cp:lastModifiedBy>park moosung</cp:lastModifiedBy>
  <dc:title>슬라이드 1</dc:title>
  <dcterms:modified xsi:type="dcterms:W3CDTF">2018-06-01T11:36:03Z</dcterms:modified>
</cp:coreProperties>
</file>