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72" r:id="rId2"/>
    <p:sldId id="273" r:id="rId3"/>
    <p:sldId id="282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84" r:id="rId29"/>
    <p:sldId id="293" r:id="rId30"/>
    <p:sldId id="294" r:id="rId31"/>
    <p:sldId id="295" r:id="rId32"/>
    <p:sldId id="279" r:id="rId33"/>
    <p:sldId id="296" r:id="rId3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29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1311177\Dropbox\&#51320;&#50629;%20&#54532;&#47196;&#51229;&#53944;\02_&#54532;&#47196;&#51229;&#53944;%20&#44228;&#54925;&#49436;\&#47932;&#44148;%20&#52286;&#44592;%20&#54532;&#47196;&#51229;&#53944;\&#52392;&#48512;%20&#54028;&#51068;\&#51068;&#51221;%20Ver%201.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전체 일정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3120443277924"/>
          <c:y val="0.18515745869003247"/>
          <c:w val="0.84630796150481191"/>
          <c:h val="0.7801228266859736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'큰 일정'!$C$1</c:f>
              <c:strCache>
                <c:ptCount val="1"/>
                <c:pt idx="0">
                  <c:v>시작 날짜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'큰 일정'!$B$2:$B$7</c:f>
              <c:strCache>
                <c:ptCount val="6"/>
                <c:pt idx="0">
                  <c:v>프로젝트 착수</c:v>
                </c:pt>
                <c:pt idx="1">
                  <c:v>요구사항 분석</c:v>
                </c:pt>
                <c:pt idx="2">
                  <c:v>프로젝트 계획</c:v>
                </c:pt>
                <c:pt idx="3">
                  <c:v>설계</c:v>
                </c:pt>
                <c:pt idx="4">
                  <c:v>구현</c:v>
                </c:pt>
                <c:pt idx="5">
                  <c:v>테스트</c:v>
                </c:pt>
              </c:strCache>
            </c:strRef>
          </c:cat>
          <c:val>
            <c:numRef>
              <c:f>'큰 일정'!$C$2:$C$7</c:f>
              <c:numCache>
                <c:formatCode>m/d/yyyy</c:formatCode>
                <c:ptCount val="6"/>
                <c:pt idx="0">
                  <c:v>43102</c:v>
                </c:pt>
                <c:pt idx="1">
                  <c:v>43104</c:v>
                </c:pt>
                <c:pt idx="2">
                  <c:v>43139</c:v>
                </c:pt>
                <c:pt idx="3">
                  <c:v>43160</c:v>
                </c:pt>
                <c:pt idx="4">
                  <c:v>43191</c:v>
                </c:pt>
                <c:pt idx="5">
                  <c:v>43282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D-4BFC-AE36-70214BB430DC}"/>
            </c:ext>
          </c:extLst>
        </c:ser>
        <c:ser>
          <c:idx val="1"/>
          <c:order val="1"/>
          <c:tx>
            <c:strRef>
              <c:f>'큰 일정'!$D$1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'큰 일정'!$B$2:$B$7</c:f>
              <c:strCache>
                <c:ptCount val="6"/>
                <c:pt idx="0">
                  <c:v>프로젝트 착수</c:v>
                </c:pt>
                <c:pt idx="1">
                  <c:v>요구사항 분석</c:v>
                </c:pt>
                <c:pt idx="2">
                  <c:v>프로젝트 계획</c:v>
                </c:pt>
                <c:pt idx="3">
                  <c:v>설계</c:v>
                </c:pt>
                <c:pt idx="4">
                  <c:v>구현</c:v>
                </c:pt>
                <c:pt idx="5">
                  <c:v>테스트</c:v>
                </c:pt>
              </c:strCache>
            </c:strRef>
          </c:cat>
          <c:val>
            <c:numRef>
              <c:f>'큰 일정'!$D$2:$D$7</c:f>
              <c:numCache>
                <c:formatCode>General</c:formatCode>
                <c:ptCount val="6"/>
                <c:pt idx="0">
                  <c:v>2</c:v>
                </c:pt>
                <c:pt idx="1">
                  <c:v>35</c:v>
                </c:pt>
                <c:pt idx="2">
                  <c:v>21</c:v>
                </c:pt>
                <c:pt idx="3">
                  <c:v>31</c:v>
                </c:pt>
                <c:pt idx="4">
                  <c:v>91</c:v>
                </c:pt>
                <c:pt idx="5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6D-4BFC-AE36-70214BB430DC}"/>
            </c:ext>
          </c:extLst>
        </c:ser>
        <c:ser>
          <c:idx val="2"/>
          <c:order val="2"/>
          <c:tx>
            <c:strRef>
              <c:f>'큰 일정'!$E$1</c:f>
              <c:strCache>
                <c:ptCount val="1"/>
                <c:pt idx="0">
                  <c:v>완료 날짜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'큰 일정'!$B$2:$B$7</c:f>
              <c:strCache>
                <c:ptCount val="6"/>
                <c:pt idx="0">
                  <c:v>프로젝트 착수</c:v>
                </c:pt>
                <c:pt idx="1">
                  <c:v>요구사항 분석</c:v>
                </c:pt>
                <c:pt idx="2">
                  <c:v>프로젝트 계획</c:v>
                </c:pt>
                <c:pt idx="3">
                  <c:v>설계</c:v>
                </c:pt>
                <c:pt idx="4">
                  <c:v>구현</c:v>
                </c:pt>
                <c:pt idx="5">
                  <c:v>테스트</c:v>
                </c:pt>
              </c:strCache>
            </c:strRef>
          </c:cat>
          <c:val>
            <c:numRef>
              <c:f>'큰 일정'!$E$2:$E$7</c:f>
              <c:numCache>
                <c:formatCode>m/d/yyyy</c:formatCode>
                <c:ptCount val="6"/>
                <c:pt idx="0">
                  <c:v>43103</c:v>
                </c:pt>
                <c:pt idx="1">
                  <c:v>43138</c:v>
                </c:pt>
                <c:pt idx="2">
                  <c:v>43159</c:v>
                </c:pt>
                <c:pt idx="3">
                  <c:v>43190</c:v>
                </c:pt>
                <c:pt idx="4">
                  <c:v>43281</c:v>
                </c:pt>
                <c:pt idx="5">
                  <c:v>43343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6D-4BFC-AE36-70214BB43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0262752"/>
        <c:axId val="570259472"/>
      </c:barChart>
      <c:catAx>
        <c:axId val="570262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259472"/>
        <c:crosses val="autoZero"/>
        <c:auto val="1"/>
        <c:lblAlgn val="ctr"/>
        <c:lblOffset val="100"/>
        <c:noMultiLvlLbl val="0"/>
      </c:catAx>
      <c:valAx>
        <c:axId val="570259472"/>
        <c:scaling>
          <c:orientation val="minMax"/>
          <c:max val="43374"/>
          <c:min val="4307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2627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2018년 5월 11일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0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35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8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95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08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48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8082327" y="6464300"/>
            <a:ext cx="3731684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35469" y="1101013"/>
            <a:ext cx="11911123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92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2018년 5월 11일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D.Va</a:t>
            </a:r>
            <a:r>
              <a:rPr lang="en-US" altLang="ko-KR" dirty="0"/>
              <a:t> </a:t>
            </a:r>
            <a:r>
              <a:rPr lang="ko-KR" altLang="en-US" dirty="0"/>
              <a:t>설계 및 일정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한성필</a:t>
            </a:r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291DA-0694-432F-8E58-1252EB41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32ECDD2-1BBD-451E-88E8-A9F6954E3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5163"/>
            <a:ext cx="10972800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947879E-7BCE-4BB6-8E04-687AE4374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디자인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35824E5-2678-4C15-AB27-C2B2D677F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03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138129" y="1211260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로그인을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138127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‘LOGIN’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“Login Success”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‘SIGN UP’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회원가입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38125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‘Input ID’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‘Input Password’ Text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Input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들어올 시 사라짐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2AF651CA-AE9E-4BE4-B1B0-C81F66D4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09" y="1203158"/>
            <a:ext cx="3071535" cy="5086762"/>
          </a:xfrm>
          <a:prstGeom prst="rect">
            <a:avLst/>
          </a:prstGeom>
        </p:spPr>
      </p:pic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C7016A4B-3D49-41C7-88B0-BF160CDB77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UI005,UI006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9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6147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0034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16166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3318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UI005,UI006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4388A41E-9BA9-4AF9-B957-757B1FCF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09" y="1203158"/>
            <a:ext cx="3071535" cy="5086762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91969AF-618B-449E-9DE1-E40A568254BD}"/>
              </a:ext>
            </a:extLst>
          </p:cNvPr>
          <p:cNvSpPr>
            <a:spLocks noChangeAspect="1"/>
          </p:cNvSpPr>
          <p:nvPr/>
        </p:nvSpPr>
        <p:spPr bwMode="auto">
          <a:xfrm>
            <a:off x="3175164" y="19506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05627E-FEEE-412E-9226-78EE6240AD87}"/>
              </a:ext>
            </a:extLst>
          </p:cNvPr>
          <p:cNvSpPr>
            <a:spLocks noChangeAspect="1"/>
          </p:cNvSpPr>
          <p:nvPr/>
        </p:nvSpPr>
        <p:spPr bwMode="auto">
          <a:xfrm>
            <a:off x="3178855" y="24078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51A14C-8A13-4415-A4EA-DCC5DB6B8736}"/>
              </a:ext>
            </a:extLst>
          </p:cNvPr>
          <p:cNvSpPr>
            <a:spLocks noChangeAspect="1"/>
          </p:cNvSpPr>
          <p:nvPr/>
        </p:nvSpPr>
        <p:spPr bwMode="auto">
          <a:xfrm>
            <a:off x="2593621" y="19506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0D108E5-D11C-4189-B58A-A3B6F4DB46C8}"/>
              </a:ext>
            </a:extLst>
          </p:cNvPr>
          <p:cNvSpPr>
            <a:spLocks noChangeAspect="1"/>
          </p:cNvSpPr>
          <p:nvPr/>
        </p:nvSpPr>
        <p:spPr bwMode="auto">
          <a:xfrm>
            <a:off x="2470994" y="24078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67D54F7-079C-47BF-B873-CFADD327E7A9}"/>
              </a:ext>
            </a:extLst>
          </p:cNvPr>
          <p:cNvSpPr>
            <a:spLocks noChangeAspect="1"/>
          </p:cNvSpPr>
          <p:nvPr/>
        </p:nvSpPr>
        <p:spPr bwMode="auto">
          <a:xfrm>
            <a:off x="3081504" y="2995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429871-D130-4C4D-A653-2E88ADB21C7D}"/>
              </a:ext>
            </a:extLst>
          </p:cNvPr>
          <p:cNvSpPr>
            <a:spLocks noChangeAspect="1"/>
          </p:cNvSpPr>
          <p:nvPr/>
        </p:nvSpPr>
        <p:spPr bwMode="auto">
          <a:xfrm>
            <a:off x="4134333" y="2995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88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88D0F85-3FD9-4C4F-9F45-3218601C5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5ED93179-AD2E-47DD-A859-61FDAED15D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UI005,UI006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2865DDB-56BA-4192-92F5-CF14F581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13" y="1172603"/>
            <a:ext cx="3105923" cy="51208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F64AB-B29C-4114-B895-6214E0EF6260}"/>
              </a:ext>
            </a:extLst>
          </p:cNvPr>
          <p:cNvSpPr/>
          <p:nvPr/>
        </p:nvSpPr>
        <p:spPr bwMode="auto">
          <a:xfrm>
            <a:off x="6138129" y="1211260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회원가입을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0289A1-91E2-46BE-B56C-6D7A9FC0D5D8}"/>
              </a:ext>
            </a:extLst>
          </p:cNvPr>
          <p:cNvGrpSpPr/>
          <p:nvPr/>
        </p:nvGrpSpPr>
        <p:grpSpPr>
          <a:xfrm>
            <a:off x="6138127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2148AD6-8C8E-4314-8BC6-5603A27E33F9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477477-381E-4437-8428-B4BE66E44DD0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‘SIGN UP’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로그인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8A2818-8F4E-4D2D-9082-DF4231166D57}"/>
              </a:ext>
            </a:extLst>
          </p:cNvPr>
          <p:cNvGrpSpPr/>
          <p:nvPr/>
        </p:nvGrpSpPr>
        <p:grpSpPr>
          <a:xfrm>
            <a:off x="6138125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F27FE0-A2AA-40C5-90D6-49FB849B46D0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CD73149-EA19-4F54-9940-5282F86E0970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‘Input ID’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‘Input Password’ , ‘Input S/N’ Text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Input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들어올 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가운데 정렬한다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66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F407D3F-CC76-4C96-82D4-5FAF279F4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4D0C603A-76A6-475F-86AE-6FD32A8D3F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UI005,UI006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9A65C01-0508-4D6A-B56E-D1B69BB4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13" y="1172603"/>
            <a:ext cx="3105923" cy="5120877"/>
          </a:xfrm>
          <a:prstGeom prst="rect">
            <a:avLst/>
          </a:prstGeom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9295A45-C6DE-4E8B-BA55-585CC44C778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2274" y="1172602"/>
          <a:ext cx="3931919" cy="2873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5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00340"/>
                  </a:ext>
                </a:extLst>
              </a:tr>
              <a:tr h="400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161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060844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3318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E91CB1A-5A63-4256-A2AF-4B34C9CB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13" y="1172603"/>
            <a:ext cx="3105923" cy="512087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E07B03D-C53B-472B-88A7-763D05477E67}"/>
              </a:ext>
            </a:extLst>
          </p:cNvPr>
          <p:cNvSpPr>
            <a:spLocks noChangeAspect="1"/>
          </p:cNvSpPr>
          <p:nvPr/>
        </p:nvSpPr>
        <p:spPr bwMode="auto">
          <a:xfrm>
            <a:off x="3004906" y="202710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2585CA-FE4E-4EEE-9B4B-A63C7DCEFAD3}"/>
              </a:ext>
            </a:extLst>
          </p:cNvPr>
          <p:cNvSpPr>
            <a:spLocks noChangeAspect="1"/>
          </p:cNvSpPr>
          <p:nvPr/>
        </p:nvSpPr>
        <p:spPr bwMode="auto">
          <a:xfrm>
            <a:off x="3109846" y="24857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97A553-AFEF-458F-90C8-BABA807F364A}"/>
              </a:ext>
            </a:extLst>
          </p:cNvPr>
          <p:cNvSpPr>
            <a:spLocks noChangeAspect="1"/>
          </p:cNvSpPr>
          <p:nvPr/>
        </p:nvSpPr>
        <p:spPr bwMode="auto">
          <a:xfrm>
            <a:off x="3210221" y="29250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C2370E-648B-47EC-A805-9E0453080D73}"/>
              </a:ext>
            </a:extLst>
          </p:cNvPr>
          <p:cNvSpPr>
            <a:spLocks noChangeAspect="1"/>
          </p:cNvSpPr>
          <p:nvPr/>
        </p:nvSpPr>
        <p:spPr bwMode="auto">
          <a:xfrm>
            <a:off x="2341265" y="20397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41EA0E-E328-4B29-81BD-C5415AEAF07A}"/>
              </a:ext>
            </a:extLst>
          </p:cNvPr>
          <p:cNvSpPr>
            <a:spLocks noChangeAspect="1"/>
          </p:cNvSpPr>
          <p:nvPr/>
        </p:nvSpPr>
        <p:spPr bwMode="auto">
          <a:xfrm>
            <a:off x="2310787" y="248669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723EB03-D515-438C-8FB3-FF5F1DF80849}"/>
              </a:ext>
            </a:extLst>
          </p:cNvPr>
          <p:cNvSpPr>
            <a:spLocks noChangeAspect="1"/>
          </p:cNvSpPr>
          <p:nvPr/>
        </p:nvSpPr>
        <p:spPr bwMode="auto">
          <a:xfrm>
            <a:off x="2285012" y="29069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19B1C-3434-4445-8FB1-E1492850534B}"/>
              </a:ext>
            </a:extLst>
          </p:cNvPr>
          <p:cNvSpPr>
            <a:spLocks noChangeAspect="1"/>
          </p:cNvSpPr>
          <p:nvPr/>
        </p:nvSpPr>
        <p:spPr bwMode="auto">
          <a:xfrm>
            <a:off x="3109846" y="3463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35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ED17F6-A29F-4C61-BB7A-FCF9B4FE5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77B565-9460-410F-B68C-31499223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65" y="1249840"/>
            <a:ext cx="3630656" cy="4978241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A67ECD4E-6AE1-4E55-BB65-17C37A7C1C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972927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ACFE-7791-4634-ABB9-46C3C3B4E0C4}"/>
              </a:ext>
            </a:extLst>
          </p:cNvPr>
          <p:cNvSpPr/>
          <p:nvPr/>
        </p:nvSpPr>
        <p:spPr bwMode="auto">
          <a:xfrm>
            <a:off x="6138129" y="1211260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물건 리스트와 물건 찾기 및 로봇 조종을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5B53B9-AF12-4667-8126-C90C2AC39BEC}"/>
              </a:ext>
            </a:extLst>
          </p:cNvPr>
          <p:cNvGrpSpPr/>
          <p:nvPr/>
        </p:nvGrpSpPr>
        <p:grpSpPr>
          <a:xfrm>
            <a:off x="6138127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07F063-789C-45E1-8039-E1D235086634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3E7D25-6634-4E68-A142-5C2F260A5609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물건 리스트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물건 리스트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물건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물건 찾기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로봇 조종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로봇 조종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4E2A51-C714-4603-B87E-6514A8158876}"/>
              </a:ext>
            </a:extLst>
          </p:cNvPr>
          <p:cNvGrpSpPr/>
          <p:nvPr/>
        </p:nvGrpSpPr>
        <p:grpSpPr>
          <a:xfrm>
            <a:off x="6138125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D83896-B7D7-43BF-B196-550593828EFF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D6DA77-C572-40D9-94AC-1D32964E162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기능 추가를 위해서 오른쪽에 공간을 남긴다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675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4FF9DDD-6E39-4E9D-8D70-F7FB5BE47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C9ED23-D9D6-4D3A-8965-D96F07DA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65" y="1249840"/>
            <a:ext cx="3630656" cy="4978241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513E9907-5B85-4FD7-8058-8FC8918B20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5E08BEB7-49BA-4BDB-921D-9369949F41B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2274" y="1249840"/>
          <a:ext cx="4037247" cy="1832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80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리스트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찾기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로봇 조종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19832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EB91B8A2-C23A-4C7B-9D72-1AA88EA55201}"/>
              </a:ext>
            </a:extLst>
          </p:cNvPr>
          <p:cNvSpPr>
            <a:spLocks noChangeAspect="1"/>
          </p:cNvSpPr>
          <p:nvPr/>
        </p:nvSpPr>
        <p:spPr bwMode="auto">
          <a:xfrm>
            <a:off x="2058661" y="2830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B01954-7628-4048-B959-DFA4D6EC50F2}"/>
              </a:ext>
            </a:extLst>
          </p:cNvPr>
          <p:cNvSpPr>
            <a:spLocks noChangeAspect="1"/>
          </p:cNvSpPr>
          <p:nvPr/>
        </p:nvSpPr>
        <p:spPr bwMode="auto">
          <a:xfrm>
            <a:off x="2058661" y="37846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399C2F-D729-4DB7-BB9D-7CCEC7F5E5E1}"/>
              </a:ext>
            </a:extLst>
          </p:cNvPr>
          <p:cNvSpPr>
            <a:spLocks noChangeAspect="1"/>
          </p:cNvSpPr>
          <p:nvPr/>
        </p:nvSpPr>
        <p:spPr bwMode="auto">
          <a:xfrm>
            <a:off x="2058661" y="45489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56E18F-E1C2-4A9D-9206-BE43D64560C3}"/>
              </a:ext>
            </a:extLst>
          </p:cNvPr>
          <p:cNvSpPr>
            <a:spLocks noChangeAspect="1"/>
          </p:cNvSpPr>
          <p:nvPr/>
        </p:nvSpPr>
        <p:spPr bwMode="auto">
          <a:xfrm>
            <a:off x="2994832" y="2166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40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6041C9B-37B9-4725-AA74-5A9CD556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F59FA-9115-4E53-975E-875A0337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18" y="1211580"/>
            <a:ext cx="3678242" cy="5016500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69D75AEA-1EF6-4CA4-B684-B4F81C368D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리스트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UI001, UI002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8A0CFB8-ED90-4DEC-919B-E1BCFC53DAD4}"/>
              </a:ext>
            </a:extLst>
          </p:cNvPr>
          <p:cNvSpPr/>
          <p:nvPr/>
        </p:nvSpPr>
        <p:spPr bwMode="auto">
          <a:xfrm>
            <a:off x="6138129" y="1211260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물건을 등록 요청하고 리스트에서 물건을 삭제한다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E7A129-DB6E-49D4-8FC3-6EF6C7E95C49}"/>
              </a:ext>
            </a:extLst>
          </p:cNvPr>
          <p:cNvGrpSpPr/>
          <p:nvPr/>
        </p:nvGrpSpPr>
        <p:grpSpPr>
          <a:xfrm>
            <a:off x="6138127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0B1D-62C2-4FA6-9842-9A97F9DC2866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24EFE5-E49C-46F6-AA7A-9C7249F68387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물건 등록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삭제를 요청한 물건이 물건리스트에서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53D2D3-D29C-46B0-9643-7066FEA12DF0}"/>
              </a:ext>
            </a:extLst>
          </p:cNvPr>
          <p:cNvGrpSpPr/>
          <p:nvPr/>
        </p:nvGrpSpPr>
        <p:grpSpPr>
          <a:xfrm>
            <a:off x="6138125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50F9E8-4C68-40A2-BE59-07E70C877E95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D8006E1-BA7C-4F3F-9B9F-97F66319FB43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리스트가 늘어나면 스크롤이 가능해진다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CD3B973-3644-49AA-B5D5-97ED94C9D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974953-C926-46F4-9F60-235F0919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4" y="1211580"/>
            <a:ext cx="3746137" cy="5016500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40BF882F-BF63-4A0E-9A74-C27FD3271A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리스트 관리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UI001, UI002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06AFC2-E540-48E4-859D-FD22FA27F0B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2274" y="1249839"/>
          <a:ext cx="4037247" cy="2009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80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 리스트 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등록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 리스트 관리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59931"/>
                  </a:ext>
                </a:extLst>
              </a:tr>
              <a:tr h="26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리스트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View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09935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CA51C7DB-247B-4543-A795-C1EA8EDC17E0}"/>
              </a:ext>
            </a:extLst>
          </p:cNvPr>
          <p:cNvSpPr>
            <a:spLocks noChangeAspect="1"/>
          </p:cNvSpPr>
          <p:nvPr/>
        </p:nvSpPr>
        <p:spPr bwMode="auto">
          <a:xfrm>
            <a:off x="2058661" y="22882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BD8C4F-5872-48FE-BC91-4071400FAD5F}"/>
              </a:ext>
            </a:extLst>
          </p:cNvPr>
          <p:cNvSpPr>
            <a:spLocks noChangeAspect="1"/>
          </p:cNvSpPr>
          <p:nvPr/>
        </p:nvSpPr>
        <p:spPr bwMode="auto">
          <a:xfrm>
            <a:off x="3552499" y="22882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3B906A-3B44-416F-966A-C9942F75CA0F}"/>
              </a:ext>
            </a:extLst>
          </p:cNvPr>
          <p:cNvSpPr>
            <a:spLocks noChangeAspect="1"/>
          </p:cNvSpPr>
          <p:nvPr/>
        </p:nvSpPr>
        <p:spPr bwMode="auto">
          <a:xfrm>
            <a:off x="2489736" y="19415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1AB306A-1DB6-478B-BC93-14B8CAA22A01}"/>
              </a:ext>
            </a:extLst>
          </p:cNvPr>
          <p:cNvSpPr>
            <a:spLocks noChangeAspect="1"/>
          </p:cNvSpPr>
          <p:nvPr/>
        </p:nvSpPr>
        <p:spPr bwMode="auto">
          <a:xfrm>
            <a:off x="1750423" y="27889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8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클래스 다이어그램 설계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</a:p>
          <a:p>
            <a:pPr lvl="1"/>
            <a:r>
              <a:rPr lang="en-US" altLang="ko-KR" dirty="0"/>
              <a:t>Python</a:t>
            </a:r>
            <a:endParaRPr lang="ko-KR" altLang="en-US" dirty="0"/>
          </a:p>
          <a:p>
            <a:pPr rtl="0"/>
            <a:r>
              <a:rPr lang="en-US" altLang="ko-KR" dirty="0"/>
              <a:t>UI</a:t>
            </a:r>
            <a:r>
              <a:rPr lang="ko-KR" altLang="en-US" dirty="0"/>
              <a:t> 디자인</a:t>
            </a:r>
          </a:p>
          <a:p>
            <a:pPr rtl="0"/>
            <a:r>
              <a:rPr lang="ko-KR" altLang="en-US" dirty="0"/>
              <a:t>일정</a:t>
            </a:r>
          </a:p>
          <a:p>
            <a:pPr rtl="0"/>
            <a:endParaRPr lang="ko-KR" altLang="en-US" dirty="0"/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DD17BF-1BB8-4F5F-BA86-DA581D75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44F64A-99B8-49BF-81A2-1E09D6CA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6" y="1359218"/>
            <a:ext cx="3656275" cy="4868862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E1C50264-8832-40CB-AF68-02ED0FEDB8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3597894-10CC-4918-A3D2-63BDF24990DC}"/>
              </a:ext>
            </a:extLst>
          </p:cNvPr>
          <p:cNvSpPr/>
          <p:nvPr/>
        </p:nvSpPr>
        <p:spPr bwMode="auto">
          <a:xfrm>
            <a:off x="6138129" y="1211260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물건을 등록한다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31D880-F803-4663-8F7B-1C42CFF628F2}"/>
              </a:ext>
            </a:extLst>
          </p:cNvPr>
          <p:cNvGrpSpPr/>
          <p:nvPr/>
        </p:nvGrpSpPr>
        <p:grpSpPr>
          <a:xfrm>
            <a:off x="6138127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D52A5E-0E0C-43AB-A5B3-877B66897BE4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FC3CD9D-DD0A-4BAF-BDAA-046187A3599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물건 리스트 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물건 리스트 관리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2E5DE8-18FF-45F5-83F3-075BA259E3DA}"/>
              </a:ext>
            </a:extLst>
          </p:cNvPr>
          <p:cNvGrpSpPr/>
          <p:nvPr/>
        </p:nvGrpSpPr>
        <p:grpSpPr>
          <a:xfrm>
            <a:off x="6138125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F75F1D7-8E26-4C00-A411-5A21687CBA8E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0F1E8F-9AD8-4CE2-8CA7-77091B00A12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2645C8-90BF-4E72-AA5F-08D39CC1B227}"/>
              </a:ext>
            </a:extLst>
          </p:cNvPr>
          <p:cNvSpPr/>
          <p:nvPr/>
        </p:nvSpPr>
        <p:spPr>
          <a:xfrm>
            <a:off x="6053877" y="3913549"/>
            <a:ext cx="4572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‘Input </a:t>
            </a: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물건 이름＇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Input</a:t>
            </a: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들어올 시 사라짐</a:t>
            </a:r>
            <a:endParaRPr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글씨체는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default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글자 색은 검정색으로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배경은 연한 회색으로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>
              <a:buFont typeface="Arial" pitchFamily="34" charset="0"/>
              <a:buChar char="•"/>
            </a:pP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선택한 사진을 보여준다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93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727715-8867-49CD-AEE0-248E981FD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5FE66C-B9B9-42C2-9FD8-261B3C19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6" y="1359218"/>
            <a:ext cx="3656275" cy="4868862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5A431394-97B9-4668-8FD9-DEBA6FCBEE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AB20125B-8C7A-4BD2-B77C-FBE89E3CCD13}"/>
              </a:ext>
            </a:extLst>
          </p:cNvPr>
          <p:cNvSpPr>
            <a:spLocks noChangeAspect="1"/>
          </p:cNvSpPr>
          <p:nvPr/>
        </p:nvSpPr>
        <p:spPr bwMode="auto">
          <a:xfrm>
            <a:off x="2830821" y="42635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D844F2-F642-4436-A5C4-E1BB3284F4B3}"/>
              </a:ext>
            </a:extLst>
          </p:cNvPr>
          <p:cNvSpPr>
            <a:spLocks noChangeAspect="1"/>
          </p:cNvSpPr>
          <p:nvPr/>
        </p:nvSpPr>
        <p:spPr bwMode="auto">
          <a:xfrm>
            <a:off x="1989177" y="42635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DB8D0B-C433-4C74-80AA-F62BFE2055F7}"/>
              </a:ext>
            </a:extLst>
          </p:cNvPr>
          <p:cNvSpPr>
            <a:spLocks noChangeAspect="1"/>
          </p:cNvSpPr>
          <p:nvPr/>
        </p:nvSpPr>
        <p:spPr bwMode="auto">
          <a:xfrm>
            <a:off x="2162914" y="48308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FD8100-C1B4-46BE-8583-252C49C9E353}"/>
              </a:ext>
            </a:extLst>
          </p:cNvPr>
          <p:cNvSpPr>
            <a:spLocks noChangeAspect="1"/>
          </p:cNvSpPr>
          <p:nvPr/>
        </p:nvSpPr>
        <p:spPr bwMode="auto">
          <a:xfrm>
            <a:off x="3660497" y="48308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709EBA66-4B07-4CE8-B471-E111470347E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2274" y="1172603"/>
          <a:ext cx="3931919" cy="2624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5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 사진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 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33182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리스트 관리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02520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리스트 관리 화면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6477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8F648811-C644-4248-9B9C-90EBD25CB4B2}"/>
              </a:ext>
            </a:extLst>
          </p:cNvPr>
          <p:cNvSpPr>
            <a:spLocks noChangeAspect="1"/>
          </p:cNvSpPr>
          <p:nvPr/>
        </p:nvSpPr>
        <p:spPr bwMode="auto">
          <a:xfrm>
            <a:off x="2983221" y="21240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693273D-EF9C-4317-B066-2A45657CE5D9}"/>
              </a:ext>
            </a:extLst>
          </p:cNvPr>
          <p:cNvSpPr>
            <a:spLocks noChangeAspect="1"/>
          </p:cNvSpPr>
          <p:nvPr/>
        </p:nvSpPr>
        <p:spPr bwMode="auto">
          <a:xfrm>
            <a:off x="3571588" y="31803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92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F8694CB-881A-438B-A5BE-3DEFEEA60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069E22-EE5B-482F-8AB8-522F416953EC}"/>
              </a:ext>
            </a:extLst>
          </p:cNvPr>
          <p:cNvSpPr/>
          <p:nvPr/>
        </p:nvSpPr>
        <p:spPr bwMode="auto">
          <a:xfrm>
            <a:off x="6138129" y="1211260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로그인을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60156F-C70C-4237-B512-306779B4E2D2}"/>
              </a:ext>
            </a:extLst>
          </p:cNvPr>
          <p:cNvGrpSpPr/>
          <p:nvPr/>
        </p:nvGrpSpPr>
        <p:grpSpPr>
          <a:xfrm>
            <a:off x="6138127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127DC98-B355-4AD3-B643-09EDF61A5D2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5B32A9-AD92-4CC9-8F7F-432377496309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요청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알림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38E3ACF-E636-4C63-BC26-9800A3927992}"/>
              </a:ext>
            </a:extLst>
          </p:cNvPr>
          <p:cNvGrpSpPr/>
          <p:nvPr/>
        </p:nvGrpSpPr>
        <p:grpSpPr>
          <a:xfrm>
            <a:off x="6138125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27CA5-1371-4F06-8D74-C9C080786248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2965CA-7DBB-4660-9749-72A268E4D98B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리스트가 늘어나면 스크롤이 가능해진다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0" name="Group 240">
            <a:extLst>
              <a:ext uri="{FF2B5EF4-FFF2-40B4-BE49-F238E27FC236}">
                <a16:creationId xmlns:a16="http://schemas.microsoft.com/office/drawing/2014/main" id="{C081AC3C-926E-4672-8DE4-1CB04F122A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8551EC30-A274-4B86-952F-B7CCC23B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2" y="1216216"/>
            <a:ext cx="4046598" cy="50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63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2A25B3E-F8E5-46C3-9303-015D3F81B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D37CECED-D8D9-47A0-9131-5E532142EA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E12EE0B-D6C6-4DC9-A3B2-401FC865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2" y="1216216"/>
            <a:ext cx="4046598" cy="5051517"/>
          </a:xfrm>
          <a:prstGeom prst="rect">
            <a:avLst/>
          </a:prstGeom>
        </p:spPr>
      </p:pic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77B3D810-4908-4A81-B8E3-51E4D6CFD38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2274" y="1172602"/>
          <a:ext cx="3931919" cy="181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5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 찾기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화면으로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 화면으로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238420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리스트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view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91117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50D75F1F-3CBE-4F3E-8EED-79477CDA2368}"/>
              </a:ext>
            </a:extLst>
          </p:cNvPr>
          <p:cNvSpPr>
            <a:spLocks noChangeAspect="1"/>
          </p:cNvSpPr>
          <p:nvPr/>
        </p:nvSpPr>
        <p:spPr bwMode="auto">
          <a:xfrm>
            <a:off x="2058661" y="22882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6C5AB1-12F7-4037-99A4-F3509FA62D0C}"/>
              </a:ext>
            </a:extLst>
          </p:cNvPr>
          <p:cNvSpPr>
            <a:spLocks noChangeAspect="1"/>
          </p:cNvSpPr>
          <p:nvPr/>
        </p:nvSpPr>
        <p:spPr bwMode="auto">
          <a:xfrm>
            <a:off x="3552499" y="22882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DDA0FC-3761-4516-8614-4755FF136BB0}"/>
              </a:ext>
            </a:extLst>
          </p:cNvPr>
          <p:cNvSpPr>
            <a:spLocks noChangeAspect="1"/>
          </p:cNvSpPr>
          <p:nvPr/>
        </p:nvSpPr>
        <p:spPr bwMode="auto">
          <a:xfrm>
            <a:off x="1779394" y="28151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0C54CD-9F23-48B4-88D4-861214F55458}"/>
              </a:ext>
            </a:extLst>
          </p:cNvPr>
          <p:cNvSpPr>
            <a:spLocks noChangeAspect="1"/>
          </p:cNvSpPr>
          <p:nvPr/>
        </p:nvSpPr>
        <p:spPr bwMode="auto">
          <a:xfrm>
            <a:off x="2920810" y="19399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900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044FD89-1D3B-4AE5-A701-F716ED842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BEB85E-D081-41AC-BCC1-24B9ED7E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08" y="1292860"/>
            <a:ext cx="3017853" cy="49860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367364-9C75-49C0-A249-3AEF2BB70666}"/>
              </a:ext>
            </a:extLst>
          </p:cNvPr>
          <p:cNvSpPr/>
          <p:nvPr/>
        </p:nvSpPr>
        <p:spPr bwMode="auto">
          <a:xfrm>
            <a:off x="6138129" y="1211260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로봇을 찾은 물건을 보여주는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E887E6-7620-40F0-AFC5-30057B36008D}"/>
              </a:ext>
            </a:extLst>
          </p:cNvPr>
          <p:cNvGrpSpPr/>
          <p:nvPr/>
        </p:nvGrpSpPr>
        <p:grpSpPr>
          <a:xfrm>
            <a:off x="6138127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BA45EE-946C-4963-A300-961C950E4C78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71C85B-E2D7-4A7B-A9B6-C747D74D2BC9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물건 찾기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조작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7DEDE1-A079-43A3-9C33-33637CFF1286}"/>
              </a:ext>
            </a:extLst>
          </p:cNvPr>
          <p:cNvGrpSpPr/>
          <p:nvPr/>
        </p:nvGrpSpPr>
        <p:grpSpPr>
          <a:xfrm>
            <a:off x="6138125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BA987C-C5E3-4D7B-A2F9-944E8F4B4FCB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D82646-A761-4865-B831-B59176DF0EC0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찾은 물건 사진을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FF4758A7-011F-47D5-8CD5-184B5F668D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찾은 물건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38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A053A0F-39A5-413F-ABF2-033C99A75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60352FE0-012E-44D2-9CA4-8DD78275C1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찾은 물건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0C4DFE13-9999-4AE7-973C-D1BC1A5DA59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2274" y="1172602"/>
          <a:ext cx="3931919" cy="2002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61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찾은 물건 보여주기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물건 찾기 화면으로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조작 화면으로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028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54439BA-768B-4C53-81EB-030D480AD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62" y="1292860"/>
            <a:ext cx="2879099" cy="498602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C9E6164-2101-4002-BAF9-35DD6269C3CC}"/>
              </a:ext>
            </a:extLst>
          </p:cNvPr>
          <p:cNvSpPr>
            <a:spLocks noChangeAspect="1"/>
          </p:cNvSpPr>
          <p:nvPr/>
        </p:nvSpPr>
        <p:spPr bwMode="auto">
          <a:xfrm>
            <a:off x="2163601" y="46860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6994D5-49C0-4A46-B562-DD2BF383C0E7}"/>
              </a:ext>
            </a:extLst>
          </p:cNvPr>
          <p:cNvSpPr>
            <a:spLocks noChangeAspect="1"/>
          </p:cNvSpPr>
          <p:nvPr/>
        </p:nvSpPr>
        <p:spPr bwMode="auto">
          <a:xfrm>
            <a:off x="3471486" y="46860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938197-194E-4BD5-8204-B622847B34B3}"/>
              </a:ext>
            </a:extLst>
          </p:cNvPr>
          <p:cNvSpPr>
            <a:spLocks noChangeAspect="1"/>
          </p:cNvSpPr>
          <p:nvPr/>
        </p:nvSpPr>
        <p:spPr bwMode="auto">
          <a:xfrm>
            <a:off x="3261606" y="30512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99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1FC4251-9E3D-4FDA-AFB1-72213CE7A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8EF7-A456-4E01-8949-1B29115303A3}"/>
              </a:ext>
            </a:extLst>
          </p:cNvPr>
          <p:cNvSpPr/>
          <p:nvPr/>
        </p:nvSpPr>
        <p:spPr bwMode="auto">
          <a:xfrm>
            <a:off x="6138129" y="1211260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로봇을 조작키로 조종하는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F7BB09-E4A2-404D-8572-8A922A926970}"/>
              </a:ext>
            </a:extLst>
          </p:cNvPr>
          <p:cNvGrpSpPr/>
          <p:nvPr/>
        </p:nvGrpSpPr>
        <p:grpSpPr>
          <a:xfrm>
            <a:off x="6138127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DABB53-C7B5-4760-8C06-B5D30FBFFB80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E8F428-010B-4A41-9A4A-5ED7E3E6B86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이동하고자 하는 방향의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34E802-ECEA-48B5-A302-E65B7CAAC745}"/>
              </a:ext>
            </a:extLst>
          </p:cNvPr>
          <p:cNvGrpSpPr/>
          <p:nvPr/>
        </p:nvGrpSpPr>
        <p:grpSpPr>
          <a:xfrm>
            <a:off x="6138125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E80DBD4-C849-428B-9E35-D0DFC89F985E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B98540-52FC-4B39-A41F-7961BDB83DA7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글씨체는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색은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로봇이 찍고 있는 사진을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로봇이 움직일 방향 버튼을 화살표로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0" name="Group 240">
            <a:extLst>
              <a:ext uri="{FF2B5EF4-FFF2-40B4-BE49-F238E27FC236}">
                <a16:creationId xmlns:a16="http://schemas.microsoft.com/office/drawing/2014/main" id="{95F52367-41A5-41EF-B4B8-06ABD95D5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물건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4BFD23F-EEB3-4431-BC1B-8B704426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92" y="1211260"/>
            <a:ext cx="4127724" cy="50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3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1C85776-D008-418A-93A9-7E696EA65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31052FB5-27DC-4F3F-B524-ABDD27E937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602" y="107951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찾아보시지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물건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A6BE6A3-F25D-4520-974F-956A374B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92" y="1211260"/>
            <a:ext cx="4127724" cy="5051517"/>
          </a:xfrm>
          <a:prstGeom prst="rect">
            <a:avLst/>
          </a:prstGeom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5269830-8A0D-4111-919E-3B9CB30BDCC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2274" y="1172602"/>
          <a:ext cx="3931919" cy="2204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5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로봇이 찍고 있는 사진 보여주기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View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왼쪽으로 회전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오른쪽으로 회전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33182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아래쪽으로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4529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BD9C4CCB-ED73-4A73-B144-7CB5773A498F}"/>
              </a:ext>
            </a:extLst>
          </p:cNvPr>
          <p:cNvSpPr>
            <a:spLocks noChangeAspect="1"/>
          </p:cNvSpPr>
          <p:nvPr/>
        </p:nvSpPr>
        <p:spPr bwMode="auto">
          <a:xfrm>
            <a:off x="3040701" y="39180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99A9DE3-D281-4527-B583-509828A4A70E}"/>
              </a:ext>
            </a:extLst>
          </p:cNvPr>
          <p:cNvSpPr>
            <a:spLocks noChangeAspect="1"/>
          </p:cNvSpPr>
          <p:nvPr/>
        </p:nvSpPr>
        <p:spPr bwMode="auto">
          <a:xfrm>
            <a:off x="2034314" y="45160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FAAC3D-CA2B-4E71-90EF-E43153F823FA}"/>
              </a:ext>
            </a:extLst>
          </p:cNvPr>
          <p:cNvSpPr>
            <a:spLocks noChangeAspect="1"/>
          </p:cNvSpPr>
          <p:nvPr/>
        </p:nvSpPr>
        <p:spPr bwMode="auto">
          <a:xfrm>
            <a:off x="5322674" y="45160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5BEF98-363F-4634-B5B7-B24EE23E54BC}"/>
              </a:ext>
            </a:extLst>
          </p:cNvPr>
          <p:cNvSpPr>
            <a:spLocks noChangeAspect="1"/>
          </p:cNvSpPr>
          <p:nvPr/>
        </p:nvSpPr>
        <p:spPr bwMode="auto">
          <a:xfrm>
            <a:off x="3040701" y="52677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4A22C9-1714-4963-877A-5B59994E742D}"/>
              </a:ext>
            </a:extLst>
          </p:cNvPr>
          <p:cNvSpPr>
            <a:spLocks noChangeAspect="1"/>
          </p:cNvSpPr>
          <p:nvPr/>
        </p:nvSpPr>
        <p:spPr bwMode="auto">
          <a:xfrm>
            <a:off x="3766414" y="26335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66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6DB110-6E8A-4DB5-9F4C-9C9A766E4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1EF87EA-2A73-42B6-85C6-918A4FE1B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2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52EE-7296-4AF3-BC77-AB5F8824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F6D78C6-D338-4520-B9B9-F5590569B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764621"/>
              </p:ext>
            </p:extLst>
          </p:nvPr>
        </p:nvGraphicFramePr>
        <p:xfrm>
          <a:off x="609600" y="1935163"/>
          <a:ext cx="109728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90EBFF5-F477-4506-A959-25D7CB00B991}"/>
              </a:ext>
            </a:extLst>
          </p:cNvPr>
          <p:cNvSpPr/>
          <p:nvPr/>
        </p:nvSpPr>
        <p:spPr>
          <a:xfrm>
            <a:off x="6529388" y="4984750"/>
            <a:ext cx="271463" cy="22621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5DCA3-9766-4A16-A0D9-3532B715023C}"/>
              </a:ext>
            </a:extLst>
          </p:cNvPr>
          <p:cNvSpPr txBox="1"/>
          <p:nvPr/>
        </p:nvSpPr>
        <p:spPr>
          <a:xfrm>
            <a:off x="6149593" y="4765870"/>
            <a:ext cx="133081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2018 – 05 – 11(47%)</a:t>
            </a:r>
            <a:endParaRPr lang="ko-KR" altLang="en-US" sz="1050" dirty="0" err="1"/>
          </a:p>
        </p:txBody>
      </p:sp>
    </p:spTree>
    <p:extLst>
      <p:ext uri="{BB962C8B-B14F-4D97-AF65-F5344CB8AC3E}">
        <p14:creationId xmlns:p14="http://schemas.microsoft.com/office/powerpoint/2010/main" val="31763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2BFC4-1BE1-4EFA-B5CE-CAE7B1D73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37321F7-ACEC-4F4C-86DF-733131BC1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85CBF-655D-4315-A860-44935D4E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현재까지의 진척도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7F70D-C608-4BF3-A078-715369B39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구현은 </a:t>
            </a:r>
            <a:r>
              <a:rPr lang="en-US" altLang="ko-KR" dirty="0"/>
              <a:t>Use case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기준으로 하여 </a:t>
            </a:r>
            <a:r>
              <a:rPr lang="en-US" altLang="ko-KR" dirty="0"/>
              <a:t>Use case 1</a:t>
            </a:r>
            <a:r>
              <a:rPr lang="ko-KR" altLang="en-US" dirty="0"/>
              <a:t>개당 모듈 </a:t>
            </a:r>
            <a:r>
              <a:rPr lang="en-US" altLang="ko-KR" dirty="0"/>
              <a:t>1</a:t>
            </a:r>
            <a:r>
              <a:rPr lang="ko-KR" altLang="en-US" dirty="0"/>
              <a:t>개로 구현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13</a:t>
            </a:r>
            <a:r>
              <a:rPr lang="ko-KR" altLang="en-US" dirty="0"/>
              <a:t>개의 </a:t>
            </a:r>
            <a:r>
              <a:rPr lang="en-US" altLang="ko-KR" dirty="0"/>
              <a:t>Use case </a:t>
            </a:r>
            <a:r>
              <a:rPr lang="ko-KR" altLang="en-US" dirty="0"/>
              <a:t>중 </a:t>
            </a:r>
            <a:r>
              <a:rPr lang="en-US" altLang="ko-KR" dirty="0"/>
              <a:t>5</a:t>
            </a:r>
            <a:r>
              <a:rPr lang="ko-KR" altLang="en-US" dirty="0"/>
              <a:t>개 완료</a:t>
            </a:r>
            <a:endParaRPr lang="en-US" altLang="ko-KR" dirty="0"/>
          </a:p>
          <a:p>
            <a:pPr lvl="1"/>
            <a:r>
              <a:rPr lang="ko-KR" altLang="en-US" dirty="0"/>
              <a:t>아이디와 패스워드를 입력하여 회원가입을 요청한다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요청 받은 회원가입을 로봇에 등록한다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등록된 아이디와 패스워드를 입력하여 로그인을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요청 받은 사용자의 로그인 정보를 확인한다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요청 받은 방향으로 로봇이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번째 </a:t>
            </a:r>
            <a:r>
              <a:rPr lang="en-US" altLang="ko-KR" dirty="0"/>
              <a:t>Use case </a:t>
            </a:r>
            <a:r>
              <a:rPr lang="ko-KR" altLang="en-US" dirty="0"/>
              <a:t>모듈 </a:t>
            </a:r>
            <a:r>
              <a:rPr lang="en-US" altLang="ko-KR" dirty="0"/>
              <a:t>50%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원하는 방향키를 눌러 로봇의 이동을 요청한다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8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12B7-53A5-4883-88BD-BD3BE3D8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현재까지의 진척도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7A6C5-13BE-4F28-8ADA-046E0E4D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 통합 테스트</a:t>
            </a:r>
            <a:endParaRPr lang="en-US" altLang="ko-KR" dirty="0"/>
          </a:p>
          <a:p>
            <a:pPr lvl="1"/>
            <a:r>
              <a:rPr lang="ko-KR" altLang="en-US" dirty="0"/>
              <a:t>현재까지 구현한 모듈 통합 완료</a:t>
            </a:r>
            <a:endParaRPr lang="en-US" altLang="ko-KR" dirty="0"/>
          </a:p>
          <a:p>
            <a:pPr lvl="1"/>
            <a:r>
              <a:rPr lang="ko-KR" altLang="en-US" dirty="0"/>
              <a:t>현재까지 발견된 결함 모두 해결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7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다음 단계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남은 </a:t>
            </a:r>
            <a:r>
              <a:rPr lang="en-US" altLang="ko-KR" dirty="0"/>
              <a:t>Use case </a:t>
            </a:r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외부 파일 시스템에서 사진을 받아와 물건 리스트에 물건을 등록한다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물건 리스트에서 등록된 물건을 삭제한다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등록된 물건을 선택해 물건 찾기를 요청한다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등록 받은 물건을 구글 이미지 검색해서 결과를 다운받고 학습한다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요청 받은 물건을 찾기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배터리 잔량을 확인한다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충전을 요청한다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F3072-3AE0-4FB8-B874-2AE1AC45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잠재적인 위험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6710D-7AF7-4CAE-9551-A0931804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요청 받은 물건을 찾기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물건 찾기 시에 집 안을 돌아다니는 알고리즘의 예시가  많지 않음</a:t>
            </a:r>
            <a:endParaRPr lang="en-US" altLang="ko-KR" dirty="0"/>
          </a:p>
          <a:p>
            <a:pPr lvl="1"/>
            <a:r>
              <a:rPr lang="ko-KR" altLang="en-US" dirty="0"/>
              <a:t>우수법을 사용하여 구현</a:t>
            </a:r>
            <a:endParaRPr lang="en-US" altLang="ko-KR" dirty="0"/>
          </a:p>
          <a:p>
            <a:r>
              <a:rPr lang="ko-KR" altLang="en-US" dirty="0"/>
              <a:t>등록 받은 물건을 구글 이미지 검색해서 결과를 다운받고 학습한다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물건 찾기 시에 인식률이 많이 떨어짐</a:t>
            </a:r>
            <a:endParaRPr lang="en-US" altLang="ko-KR" dirty="0"/>
          </a:p>
          <a:p>
            <a:pPr lvl="1"/>
            <a:r>
              <a:rPr lang="ko-KR" altLang="en-US" dirty="0"/>
              <a:t>구글의 </a:t>
            </a:r>
            <a:r>
              <a:rPr lang="en-US" altLang="ko-KR" dirty="0"/>
              <a:t>CNN </a:t>
            </a:r>
            <a:r>
              <a:rPr lang="ko-KR" altLang="en-US" dirty="0"/>
              <a:t>알고리즘을 사용하여 구현</a:t>
            </a:r>
            <a:endParaRPr lang="en-US" altLang="ko-KR" dirty="0"/>
          </a:p>
          <a:p>
            <a:r>
              <a:rPr lang="ko-KR" altLang="en-US" dirty="0"/>
              <a:t>외부 파일 시스템에서 사진을 받아와 물건 리스트에 물건을 등록한다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스마트폰과 로봇의 이미지 교환 시 로스 발생</a:t>
            </a:r>
            <a:endParaRPr lang="en-US" altLang="ko-KR" dirty="0"/>
          </a:p>
          <a:p>
            <a:pPr lvl="1"/>
            <a:r>
              <a:rPr lang="ko-KR" altLang="en-US" dirty="0"/>
              <a:t>소켓 통신에 대한 이해와 이미지 형식들에 대한 공부 필요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9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클래스 다이어그램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클래스 다이어그램 전체적인 구성</a:t>
            </a:r>
            <a:endParaRPr lang="en-US" altLang="ko-KR" dirty="0"/>
          </a:p>
          <a:p>
            <a:pPr lvl="1" rtl="0"/>
            <a:r>
              <a:rPr lang="en-US" altLang="ko-KR" dirty="0"/>
              <a:t>Client – Server model</a:t>
            </a:r>
          </a:p>
          <a:p>
            <a:pPr lvl="2"/>
            <a:r>
              <a:rPr lang="en-US" altLang="ko-KR" dirty="0"/>
              <a:t>Server : Client</a:t>
            </a:r>
            <a:r>
              <a:rPr lang="ko-KR" altLang="en-US" dirty="0"/>
              <a:t>의 요청을 받아 작업을 처리하고 결과를 다시 </a:t>
            </a:r>
            <a:r>
              <a:rPr lang="en-US" altLang="ko-KR" dirty="0"/>
              <a:t>Client</a:t>
            </a:r>
            <a:r>
              <a:rPr lang="ko-KR" altLang="en-US" dirty="0"/>
              <a:t>에게 전해 줌</a:t>
            </a:r>
            <a:endParaRPr lang="en-US" altLang="ko-KR" dirty="0"/>
          </a:p>
          <a:p>
            <a:pPr lvl="2"/>
            <a:r>
              <a:rPr lang="en-US" altLang="ko-KR" dirty="0"/>
              <a:t>Client : Server</a:t>
            </a:r>
            <a:r>
              <a:rPr lang="ko-KR" altLang="en-US" dirty="0"/>
              <a:t>에게 요청을 하고 요청의 결과를 받음</a:t>
            </a:r>
            <a:endParaRPr lang="en-US" altLang="ko-KR" dirty="0"/>
          </a:p>
          <a:p>
            <a:pPr lvl="1"/>
            <a:r>
              <a:rPr lang="en-US" altLang="ko-KR" dirty="0"/>
              <a:t>Server</a:t>
            </a:r>
          </a:p>
          <a:p>
            <a:pPr lvl="2"/>
            <a:r>
              <a:rPr lang="en-US" altLang="ko-KR" dirty="0"/>
              <a:t>Robot</a:t>
            </a:r>
            <a:r>
              <a:rPr lang="ko-KR" altLang="en-US" dirty="0"/>
              <a:t>이 담당</a:t>
            </a:r>
            <a:endParaRPr lang="en-US" altLang="ko-KR" dirty="0"/>
          </a:p>
          <a:p>
            <a:pPr lvl="2"/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2.7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lvl="1"/>
            <a:r>
              <a:rPr lang="en-US" altLang="ko-KR" dirty="0"/>
              <a:t>Client</a:t>
            </a:r>
          </a:p>
          <a:p>
            <a:pPr lvl="2"/>
            <a:r>
              <a:rPr lang="en-US" altLang="ko-KR" dirty="0"/>
              <a:t>Android </a:t>
            </a:r>
            <a:r>
              <a:rPr lang="ko-KR" altLang="en-US" dirty="0"/>
              <a:t>앱이 담당</a:t>
            </a:r>
            <a:endParaRPr lang="en-US" altLang="ko-KR" dirty="0"/>
          </a:p>
          <a:p>
            <a:pPr lvl="2"/>
            <a:r>
              <a:rPr lang="en-US" altLang="ko-KR" dirty="0"/>
              <a:t>Java</a:t>
            </a:r>
            <a:r>
              <a:rPr lang="ko-KR" altLang="en-US" dirty="0"/>
              <a:t>기반의 문법으로 구현</a:t>
            </a:r>
            <a:endParaRPr lang="en-US" altLang="ko-KR" dirty="0"/>
          </a:p>
          <a:p>
            <a:pPr lvl="1"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서버 </a:t>
            </a:r>
            <a:r>
              <a:rPr lang="en-US" altLang="ko-KR" dirty="0"/>
              <a:t>– Robot IP </a:t>
            </a:r>
            <a:r>
              <a:rPr lang="ko-KR" altLang="en-US" dirty="0"/>
              <a:t>전송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C69A6E-E66C-4B0F-90EA-C2BC9C159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696" y="2540979"/>
            <a:ext cx="10096607" cy="361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회원 가입과 로그인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80D5F44-A019-4E5F-AAD0-672F90C8F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0482" y="2199481"/>
            <a:ext cx="8551035" cy="39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로봇 조종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717D254-C211-46D9-B86B-8EB357E31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4104" y="2509044"/>
            <a:ext cx="8283791" cy="36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물건 비교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3A07082-3348-4567-B125-DCB5158D3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3638" y="2577853"/>
            <a:ext cx="4544723" cy="31760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91BB40-F34C-4C9B-AE3F-30AE08663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145" y="3552824"/>
            <a:ext cx="735806" cy="3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47E0D-5C9D-4B39-9DEC-4815E5EB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물건 정보 저장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465F765-AF03-45C7-94E5-2A53D15F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735" y="2544849"/>
            <a:ext cx="3622530" cy="36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1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107</TotalTime>
  <Words>1707</Words>
  <Application>Microsoft Office PowerPoint</Application>
  <PresentationFormat>와이드스크린</PresentationFormat>
  <Paragraphs>631</Paragraphs>
  <Slides>33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HY울릉도M</vt:lpstr>
      <vt:lpstr>굴림</vt:lpstr>
      <vt:lpstr>맑은 고딕</vt:lpstr>
      <vt:lpstr>바탕</vt:lpstr>
      <vt:lpstr>Arial</vt:lpstr>
      <vt:lpstr>Palatino Linotype</vt:lpstr>
      <vt:lpstr>Times New Roman</vt:lpstr>
      <vt:lpstr>Wingdings 2</vt:lpstr>
      <vt:lpstr>브레인스토밍에 관한 프레젠테이션</vt:lpstr>
      <vt:lpstr>D.Va 설계 및 일정</vt:lpstr>
      <vt:lpstr>목차</vt:lpstr>
      <vt:lpstr>클래스 다이어그램</vt:lpstr>
      <vt:lpstr>클래스 다이어그램</vt:lpstr>
      <vt:lpstr>서버 – Robot IP 전송</vt:lpstr>
      <vt:lpstr>서버 – 회원 가입과 로그인</vt:lpstr>
      <vt:lpstr>서버 – 로봇 조종</vt:lpstr>
      <vt:lpstr>서버 – 물건 비교</vt:lpstr>
      <vt:lpstr>서버 – 물건 정보 저장</vt:lpstr>
      <vt:lpstr>클라이언트</vt:lpstr>
      <vt:lpstr>UI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일정</vt:lpstr>
      <vt:lpstr>전체 일정</vt:lpstr>
      <vt:lpstr>현재까지의 진척도</vt:lpstr>
      <vt:lpstr>현재까지의 진척도</vt:lpstr>
      <vt:lpstr>다음 단계</vt:lpstr>
      <vt:lpstr>잠재적인 위험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D.Va 설계 및 일정</dc:title>
  <dc:creator>한성필</dc:creator>
  <cp:lastModifiedBy>한성필</cp:lastModifiedBy>
  <cp:revision>15</cp:revision>
  <dcterms:created xsi:type="dcterms:W3CDTF">2018-05-10T15:17:02Z</dcterms:created>
  <dcterms:modified xsi:type="dcterms:W3CDTF">2018-05-10T17:04:29Z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