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82" r:id="rId5"/>
    <p:sldId id="258" r:id="rId6"/>
    <p:sldId id="279" r:id="rId7"/>
    <p:sldId id="276" r:id="rId8"/>
    <p:sldId id="259" r:id="rId9"/>
    <p:sldId id="261" r:id="rId10"/>
    <p:sldId id="283" r:id="rId11"/>
    <p:sldId id="263" r:id="rId12"/>
    <p:sldId id="267" r:id="rId13"/>
    <p:sldId id="265" r:id="rId14"/>
    <p:sldId id="277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F56"/>
    <a:srgbClr val="B7472A"/>
    <a:srgbClr val="E89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8A336-6962-4865-9B4D-FF1551CEE8CB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0A8B8-B2B2-4DA3-9BDE-857CF20F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9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A8B8-B2B2-4DA3-9BDE-857CF20F77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0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8B986-6421-43FD-AD82-22D314D82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372DFB-115D-4C0D-B27D-A8E24E813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73D32-D7D6-4511-A206-A26E16D2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6AEE-1646-4B6E-8732-FCDDCBB1540D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FF52D-CAE9-42F5-86AD-17A60C59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3BCAF-2C2B-47AE-97E8-5F9887D0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12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C83E3-5D62-4CC5-AD30-8D44AA8C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819BD7-A581-43F4-8EF2-1BFF4542C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022B-9718-44FC-9358-4E7ACD86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EA86-3631-4100-8A7E-1BDFEB8938E4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8689B-CCE5-42E3-A654-A54C35DE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F2B1F-59D2-4DE5-9731-1AFFA43B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8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DAF01-CAEB-4106-A8C3-E23AE0F4D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20E4D2-4E9B-4655-886F-5AF0F72D0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8A613-52A6-48A5-A080-110B08B0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624F-20E2-4162-87FA-E9580244619B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5F5561-EC6A-411C-89F5-08B6D1D4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F7B83-AE4F-4846-8F16-2E8D0233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53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gradFill flip="none" rotWithShape="1">
          <a:gsLst>
            <a:gs pos="0">
              <a:srgbClr val="FF0000"/>
            </a:gs>
            <a:gs pos="18000">
              <a:srgbClr val="FFC000"/>
            </a:gs>
            <a:gs pos="84000">
              <a:srgbClr val="002060"/>
            </a:gs>
            <a:gs pos="66500">
              <a:srgbClr val="0070C0"/>
            </a:gs>
            <a:gs pos="52000">
              <a:srgbClr val="00B050"/>
            </a:gs>
            <a:gs pos="35000">
              <a:srgbClr val="FFFF00"/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391E8F-9ACD-4B08-865A-7F7F3D6BCB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7A49A8-A992-4447-B688-076AA7E0FD00}"/>
              </a:ext>
            </a:extLst>
          </p:cNvPr>
          <p:cNvSpPr/>
          <p:nvPr userDrawn="1"/>
        </p:nvSpPr>
        <p:spPr>
          <a:xfrm>
            <a:off x="4405894" y="50585"/>
            <a:ext cx="7786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urlz MT" panose="04040404050702020202" pitchFamily="82" charset="0"/>
              </a:rPr>
              <a:t>Global </a:t>
            </a:r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urlz MT" panose="04040404050702020202" pitchFamily="82" charset="0"/>
              </a:rPr>
              <a:t>상명</a:t>
            </a:r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urlz MT" panose="04040404050702020202" pitchFamily="82" charset="0"/>
              </a:rPr>
              <a:t>! Dynamic </a:t>
            </a:r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urlz MT" panose="04040404050702020202" pitchFamily="82" charset="0"/>
              </a:rPr>
              <a:t>상명</a:t>
            </a:r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urlz MT" panose="04040404050702020202" pitchFamily="82" charset="0"/>
              </a:rPr>
              <a:t>!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B256F6-4436-4A88-BA8D-C0D687180AEA}"/>
              </a:ext>
            </a:extLst>
          </p:cNvPr>
          <p:cNvSpPr/>
          <p:nvPr userDrawn="1"/>
        </p:nvSpPr>
        <p:spPr>
          <a:xfrm>
            <a:off x="3998984" y="3454292"/>
            <a:ext cx="4194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00FFFF"/>
                </a:highlight>
              </a:rPr>
              <a:t>★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altLang="ko-KR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D.Va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팀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highlight>
                  <a:srgbClr val="FF00FF"/>
                </a:highlight>
              </a:rPr>
              <a:t>★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  <a:highlight>
                <a:srgbClr val="FF00FF"/>
              </a:highlight>
            </a:endParaRPr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C9AB721F-80FF-432C-BFCD-CC9F3B6B7C6E}"/>
              </a:ext>
            </a:extLst>
          </p:cNvPr>
          <p:cNvSpPr/>
          <p:nvPr userDrawn="1"/>
        </p:nvSpPr>
        <p:spPr>
          <a:xfrm>
            <a:off x="8420101" y="1499889"/>
            <a:ext cx="2876550" cy="2390775"/>
          </a:xfrm>
          <a:prstGeom prst="irregularSeal1">
            <a:avLst/>
          </a:prstGeom>
          <a:solidFill>
            <a:srgbClr val="FFEB33"/>
          </a:solidFill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~~ ~~   ~ ~ ~~!@!@</a:t>
            </a:r>
            <a:endParaRPr lang="ko-KR" altLang="en-US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9FA30F-A907-4ACA-B4CC-BF0336139B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33762" y="0"/>
            <a:ext cx="847725" cy="12573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18ABA0-36DA-4DB1-9B32-7F221538284F}"/>
              </a:ext>
            </a:extLst>
          </p:cNvPr>
          <p:cNvSpPr/>
          <p:nvPr userDrawn="1"/>
        </p:nvSpPr>
        <p:spPr>
          <a:xfrm>
            <a:off x="4411847" y="2505465"/>
            <a:ext cx="3368304" cy="1104510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4000" b="1" u="sng" cap="none" spc="0" dirty="0">
                <a:ln/>
                <a:solidFill>
                  <a:srgbClr val="FF0000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졸업 프로젝트</a:t>
            </a:r>
            <a:r>
              <a:rPr lang="en-US" altLang="ko-KR" sz="4000" b="1" u="sng" cap="none" spc="0" dirty="0">
                <a:ln/>
                <a:solidFill>
                  <a:srgbClr val="FF0000"/>
                </a:solidFill>
                <a:effectLst/>
                <a:latin typeface="궁서체" panose="02030609000101010101" pitchFamily="17" charset="-127"/>
                <a:ea typeface="궁서체" panose="02030609000101010101" pitchFamily="17" charset="-127"/>
              </a:rPr>
              <a:t>~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75734B-7765-4089-B4E7-76CE4EF3FCF1}"/>
              </a:ext>
            </a:extLst>
          </p:cNvPr>
          <p:cNvSpPr/>
          <p:nvPr userDrawn="1"/>
        </p:nvSpPr>
        <p:spPr>
          <a:xfrm>
            <a:off x="161925" y="3057720"/>
            <a:ext cx="1743075" cy="3733800"/>
          </a:xfrm>
          <a:prstGeom prst="rect">
            <a:avLst/>
          </a:prstGeom>
          <a:blipFill>
            <a:blip r:embed="rId4">
              <a:alphaModFix amt="4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FAC02-29CE-43D9-8880-6892841B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38681-0C67-460A-8D49-452B9943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5854E-8282-4BA4-9E3D-221BFCE6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DC1C-3A42-490F-A9C4-D9E846FE18CC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A7B7C-35A4-422E-9F1B-66ACFED0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13BAB-B599-4AED-9FD6-4CE178CE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9BAB0-9356-4587-AAE4-D2C335CF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9BF3AC-D4F6-4D7D-B936-3E81A15A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A5E61-22D3-4D90-A58A-3FE8F29F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558A-10EB-469A-889B-36042A4FD9F9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4AA4F-234F-412D-BFFC-FBEDA20F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1DE38-B2E5-4B24-8EE2-7D08A238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7906-D179-4CDA-9BF9-A0386806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6D97C-3E5B-4073-8EA9-E40A3D61F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222192-200A-43A3-B6B5-7A22D2FC1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0EB75-2D7B-4272-BA53-DBB05D41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9316-B7DF-4A56-BA7F-3C79D09BECEC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32CF4-2359-4A8F-9630-95959697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D42B9D-D884-48D9-9265-42D8C70F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2991B-6897-464A-9F1E-AD7B4F8C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45854-6EBF-4878-A700-7F963553E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54D58-EFD5-4EAF-9505-8D0DC246B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97604F-0EDD-45EC-93C0-3D5EB138E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A3396-B8F3-4E6B-926D-2F8ED5AEC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1E0C63-0D63-46D6-A3E5-9F5B5EC5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06E0-E076-4D20-9CC2-8E357B322EF2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CDAA63-A4A8-4FDA-9395-02FA75C7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8B0BFF-65F3-442D-B9D1-EE665E0C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3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B75B7-638C-483A-8BBB-B325CD29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98873B-7C97-47BE-B2D4-F3EF8483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E111-FDC5-4964-BD76-EC8E13B9C108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C41D4E-76AC-46D1-92CB-89D9681A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99BDD9-0A9C-488C-9F7D-67867A32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7F156-ECEB-440D-B27C-CC3AA4A6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12514-546E-47BF-9E93-79B516C99AA6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A585CE-7A94-43B9-99C3-8C76ADA9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FA57A3-9F88-429A-AE3D-9131696A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7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1D238-2343-4C57-8A47-D3F31F9B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7F2D3-D90D-48DE-B860-56CEDFA25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3B372-6428-47F0-98F5-9B23B272E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27C31-787A-4B7C-9A70-9C63981F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2EB1-49FD-4431-BCB7-30CCEF955B85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F6FBB3-5C30-4265-9B2E-46256DE0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628EC-504E-4AFF-AA29-2C8BAC11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6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05C39-4AD3-40A2-A73A-6AC9F4C1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28E199-0E4E-4682-8C87-6D3F0AFF4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37C37C-07A7-43C7-B9AA-34FA1A0D9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885A12-4051-44F4-AD44-35C6B480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812C-C7AB-4812-8E52-6AA6181A5710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05056-27C8-4A9C-8294-7E11CC4F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69264A-320E-4202-B97E-8404244E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0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CB5983-0A50-408C-B27A-044BC0F2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22A02-BB7B-4F0C-BBE4-365063FDE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9AEE2-84E6-40DB-9080-FC181DD19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5D6C-9296-4010-AEF9-55B01B577D67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0F524-41D1-47B5-88AC-01AA7D4B3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9658B-1D54-4C0D-A5FE-5BFAB66D6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FEE7-55C6-47C3-8B27-0988FC55E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5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77D3D9-94B4-44AA-A195-A0583A6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E2016-40C6-4588-B5F0-616B1C6DA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E740E-AD92-46AD-B0F2-A3C1CDD40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6E4D-089A-4CDB-A533-CD53FA02673A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24C81-A473-4F4E-80F4-45D5A72D7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B24D5-533E-41D9-9AD1-AAA606E44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2ACD-4798-4258-84DE-18B87F0224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svg"/><Relationship Id="rId7" Type="http://schemas.openxmlformats.org/officeDocument/2006/relationships/image" Target="../media/image21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35.svg"/><Relationship Id="rId7" Type="http://schemas.openxmlformats.org/officeDocument/2006/relationships/image" Target="../media/image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4.png"/><Relationship Id="rId10" Type="http://schemas.openxmlformats.org/officeDocument/2006/relationships/image" Target="../media/image23.svg"/><Relationship Id="rId4" Type="http://schemas.openxmlformats.org/officeDocument/2006/relationships/image" Target="../media/image33.jpe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svg"/><Relationship Id="rId7" Type="http://schemas.openxmlformats.org/officeDocument/2006/relationships/image" Target="../media/image2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27.svg"/><Relationship Id="rId7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U-SE-Admin/2018_Capstone_D.VA_Src_py" TargetMode="External"/><Relationship Id="rId2" Type="http://schemas.openxmlformats.org/officeDocument/2006/relationships/hyperlink" Target="https://github.com/SMU-SE-Admin/2018_Capstone_D.VA_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github.com/SMU-SE-Admin/2018_Capstone_D.VA_Src_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68943C-CFCE-4278-8263-487A35AC82E7}"/>
              </a:ext>
            </a:extLst>
          </p:cNvPr>
          <p:cNvSpPr/>
          <p:nvPr/>
        </p:nvSpPr>
        <p:spPr>
          <a:xfrm>
            <a:off x="2999641" y="1910695"/>
            <a:ext cx="61927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이것도 찾아보시지</a:t>
            </a:r>
            <a:r>
              <a:rPr lang="en-US" altLang="ko-K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2835C-2A17-4661-8988-F7D19A586C7A}"/>
              </a:ext>
            </a:extLst>
          </p:cNvPr>
          <p:cNvSpPr txBox="1"/>
          <p:nvPr/>
        </p:nvSpPr>
        <p:spPr>
          <a:xfrm>
            <a:off x="8466042" y="5136620"/>
            <a:ext cx="28200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201311177 </a:t>
            </a:r>
            <a:r>
              <a:rPr lang="ko-KR" altLang="en-US" sz="1400" dirty="0"/>
              <a:t>컴퓨터과학과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한성필</a:t>
            </a:r>
            <a:endParaRPr lang="en-US" altLang="ko-KR" sz="1400" dirty="0"/>
          </a:p>
          <a:p>
            <a:r>
              <a:rPr lang="en-US" altLang="ko-KR" sz="1400" dirty="0"/>
              <a:t>201311091 </a:t>
            </a:r>
            <a:r>
              <a:rPr lang="ko-KR" altLang="en-US" sz="1400" dirty="0"/>
              <a:t>컴퓨터과학과</a:t>
            </a:r>
            <a:r>
              <a:rPr lang="en-US" altLang="ko-KR" sz="1400" dirty="0"/>
              <a:t> </a:t>
            </a:r>
            <a:r>
              <a:rPr lang="ko-KR" altLang="en-US" sz="1400" dirty="0"/>
              <a:t>김대현</a:t>
            </a:r>
            <a:endParaRPr lang="en-US" altLang="ko-KR" sz="1400" dirty="0"/>
          </a:p>
          <a:p>
            <a:r>
              <a:rPr lang="en-US" altLang="ko-KR" sz="1400" dirty="0"/>
              <a:t>201311105 </a:t>
            </a:r>
            <a:r>
              <a:rPr lang="ko-KR" altLang="en-US" sz="1400" dirty="0"/>
              <a:t>컴퓨터과학과 </a:t>
            </a:r>
            <a:r>
              <a:rPr lang="ko-KR" altLang="en-US" sz="1400" dirty="0" err="1"/>
              <a:t>김자훈</a:t>
            </a:r>
            <a:endParaRPr lang="en-US" altLang="ko-KR" sz="1400" dirty="0"/>
          </a:p>
          <a:p>
            <a:r>
              <a:rPr lang="en-US" altLang="ko-KR" sz="1400" dirty="0"/>
              <a:t>201311135 </a:t>
            </a:r>
            <a:r>
              <a:rPr lang="ko-KR" altLang="en-US" sz="1400" dirty="0"/>
              <a:t>컴퓨터과학과 </a:t>
            </a:r>
            <a:r>
              <a:rPr lang="ko-KR" altLang="en-US" sz="1400" dirty="0" err="1"/>
              <a:t>원태희</a:t>
            </a:r>
            <a:endParaRPr lang="en-US" altLang="ko-KR" sz="1400" dirty="0"/>
          </a:p>
          <a:p>
            <a:r>
              <a:rPr lang="en-US" altLang="ko-KR" sz="1400" dirty="0"/>
              <a:t>201511054 </a:t>
            </a:r>
            <a:r>
              <a:rPr lang="ko-KR" altLang="en-US" sz="1400" dirty="0"/>
              <a:t>컴퓨터과학과 </a:t>
            </a:r>
            <a:r>
              <a:rPr lang="ko-KR" altLang="en-US" sz="1400" dirty="0" err="1"/>
              <a:t>임현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B0C45C-2704-467F-9E31-5F7368A3FD04}"/>
              </a:ext>
            </a:extLst>
          </p:cNvPr>
          <p:cNvCxnSpPr/>
          <p:nvPr/>
        </p:nvCxnSpPr>
        <p:spPr>
          <a:xfrm>
            <a:off x="1892999" y="3038446"/>
            <a:ext cx="840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DD1AEF-9BA9-4D06-8AAF-587B0A51286A}"/>
              </a:ext>
            </a:extLst>
          </p:cNvPr>
          <p:cNvSpPr txBox="1"/>
          <p:nvPr/>
        </p:nvSpPr>
        <p:spPr>
          <a:xfrm>
            <a:off x="10395755" y="4490289"/>
            <a:ext cx="78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 err="1"/>
              <a:t>D.Va</a:t>
            </a:r>
            <a:endParaRPr lang="ko-KR" altLang="en-US" sz="24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7AA804-814B-44F9-A5B7-158C8016707E}"/>
              </a:ext>
            </a:extLst>
          </p:cNvPr>
          <p:cNvCxnSpPr>
            <a:cxnSpLocks/>
          </p:cNvCxnSpPr>
          <p:nvPr/>
        </p:nvCxnSpPr>
        <p:spPr>
          <a:xfrm>
            <a:off x="8466042" y="4419775"/>
            <a:ext cx="27139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8B2A79E-E264-42D6-8DA2-D0F994F7B000}"/>
              </a:ext>
            </a:extLst>
          </p:cNvPr>
          <p:cNvCxnSpPr>
            <a:cxnSpLocks/>
          </p:cNvCxnSpPr>
          <p:nvPr/>
        </p:nvCxnSpPr>
        <p:spPr>
          <a:xfrm>
            <a:off x="8466042" y="5090449"/>
            <a:ext cx="27139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842E08-E1D4-4122-8084-14196C8E17CF}"/>
              </a:ext>
            </a:extLst>
          </p:cNvPr>
          <p:cNvCxnSpPr>
            <a:cxnSpLocks/>
          </p:cNvCxnSpPr>
          <p:nvPr/>
        </p:nvCxnSpPr>
        <p:spPr>
          <a:xfrm>
            <a:off x="8466042" y="6306171"/>
            <a:ext cx="27139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1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2FB16C-F91C-465B-83DD-36EAF3A2599C}"/>
              </a:ext>
            </a:extLst>
          </p:cNvPr>
          <p:cNvSpPr/>
          <p:nvPr/>
        </p:nvSpPr>
        <p:spPr>
          <a:xfrm>
            <a:off x="1209355" y="407014"/>
            <a:ext cx="1970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원격 조종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래픽 8" descr="게임 컨트롤러">
            <a:extLst>
              <a:ext uri="{FF2B5EF4-FFF2-40B4-BE49-F238E27FC236}">
                <a16:creationId xmlns:a16="http://schemas.microsoft.com/office/drawing/2014/main" id="{9D7AE1AC-7D77-40D0-A15C-713C64EBEF5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955" y="242202"/>
            <a:ext cx="914400" cy="914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2723F9A-7A4B-4852-9C7E-B4122C578FB2}"/>
              </a:ext>
            </a:extLst>
          </p:cNvPr>
          <p:cNvCxnSpPr>
            <a:cxnSpLocks/>
          </p:cNvCxnSpPr>
          <p:nvPr/>
        </p:nvCxnSpPr>
        <p:spPr>
          <a:xfrm>
            <a:off x="3845111" y="3715327"/>
            <a:ext cx="3232727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32D173-6815-42E6-86D4-7AFBDCB1E9DD}"/>
              </a:ext>
            </a:extLst>
          </p:cNvPr>
          <p:cNvSpPr txBox="1"/>
          <p:nvPr/>
        </p:nvSpPr>
        <p:spPr>
          <a:xfrm>
            <a:off x="4043692" y="3345995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방향 지시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8C1FEE7-55C6-47C3-8B27-0988FC55ED6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B9760-77FB-4D08-9EF0-1C39F9D5E10F}"/>
              </a:ext>
            </a:extLst>
          </p:cNvPr>
          <p:cNvSpPr txBox="1"/>
          <p:nvPr/>
        </p:nvSpPr>
        <p:spPr>
          <a:xfrm>
            <a:off x="1036642" y="1424577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스마트폰에서 방향키를 누르면 해당 방향으로 로봇이 이동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A9008A-375C-40CD-98FB-291DB36A6154}"/>
              </a:ext>
            </a:extLst>
          </p:cNvPr>
          <p:cNvGrpSpPr/>
          <p:nvPr/>
        </p:nvGrpSpPr>
        <p:grpSpPr>
          <a:xfrm>
            <a:off x="928858" y="2330237"/>
            <a:ext cx="2381078" cy="4026114"/>
            <a:chOff x="683491" y="2070908"/>
            <a:chExt cx="2551034" cy="4472493"/>
          </a:xfrm>
        </p:grpSpPr>
        <p:pic>
          <p:nvPicPr>
            <p:cNvPr id="17" name="Picture 4" descr="Nexusì ëí ì´ë¯¸ì§ ê²ìê²°ê³¼">
              <a:extLst>
                <a:ext uri="{FF2B5EF4-FFF2-40B4-BE49-F238E27FC236}">
                  <a16:creationId xmlns:a16="http://schemas.microsoft.com/office/drawing/2014/main" id="{102127C4-2BD1-4CB8-AAAB-C831D83777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06" r="24295"/>
            <a:stretch/>
          </p:blipFill>
          <p:spPr bwMode="auto">
            <a:xfrm>
              <a:off x="683491" y="2070908"/>
              <a:ext cx="2551034" cy="4472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BC027A5C-53B5-43C2-8567-4F51F9E8C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07" y="2503696"/>
              <a:ext cx="2231981" cy="3712378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6E4670-CBA0-41D8-8796-47D9F32AA16D}"/>
              </a:ext>
            </a:extLst>
          </p:cNvPr>
          <p:cNvGrpSpPr/>
          <p:nvPr/>
        </p:nvGrpSpPr>
        <p:grpSpPr>
          <a:xfrm>
            <a:off x="7276419" y="2226697"/>
            <a:ext cx="3593904" cy="3999809"/>
            <a:chOff x="6642049" y="4214241"/>
            <a:chExt cx="1897207" cy="1847452"/>
          </a:xfrm>
        </p:grpSpPr>
        <p:pic>
          <p:nvPicPr>
            <p:cNvPr id="12" name="그래픽 11" descr="DVD 플레이어">
              <a:extLst>
                <a:ext uri="{FF2B5EF4-FFF2-40B4-BE49-F238E27FC236}">
                  <a16:creationId xmlns:a16="http://schemas.microsoft.com/office/drawing/2014/main" id="{F1FBCC5C-C8A4-4656-BC3C-B85D5CFE8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43878" y="4747973"/>
              <a:ext cx="1293551" cy="1313720"/>
            </a:xfrm>
            <a:prstGeom prst="rect">
              <a:avLst/>
            </a:prstGeom>
          </p:spPr>
        </p:pic>
        <p:pic>
          <p:nvPicPr>
            <p:cNvPr id="13" name="그래픽 12" descr="데이터베이스">
              <a:extLst>
                <a:ext uri="{FF2B5EF4-FFF2-40B4-BE49-F238E27FC236}">
                  <a16:creationId xmlns:a16="http://schemas.microsoft.com/office/drawing/2014/main" id="{76E74BDE-2FC8-45AA-B9C7-8F883D6F9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42049" y="4214241"/>
              <a:ext cx="1897207" cy="1075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434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2FB16C-F91C-465B-83DD-36EAF3A2599C}"/>
              </a:ext>
            </a:extLst>
          </p:cNvPr>
          <p:cNvSpPr/>
          <p:nvPr/>
        </p:nvSpPr>
        <p:spPr>
          <a:xfrm>
            <a:off x="1209355" y="407014"/>
            <a:ext cx="1970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영상 확인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래픽 6" descr="눈">
            <a:extLst>
              <a:ext uri="{FF2B5EF4-FFF2-40B4-BE49-F238E27FC236}">
                <a16:creationId xmlns:a16="http://schemas.microsoft.com/office/drawing/2014/main" id="{27AD7EC9-2D6B-4835-BA92-27471C2E8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395" y="242202"/>
            <a:ext cx="914400" cy="914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2AA695-177B-4AE5-B7BC-5733C4E551EC}"/>
              </a:ext>
            </a:extLst>
          </p:cNvPr>
          <p:cNvCxnSpPr>
            <a:cxnSpLocks/>
          </p:cNvCxnSpPr>
          <p:nvPr/>
        </p:nvCxnSpPr>
        <p:spPr>
          <a:xfrm flipH="1">
            <a:off x="3765210" y="3708400"/>
            <a:ext cx="3232727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29B99C-485C-44B6-AD49-1D54BBB8F4FB}"/>
              </a:ext>
            </a:extLst>
          </p:cNvPr>
          <p:cNvSpPr txBox="1"/>
          <p:nvPr/>
        </p:nvSpPr>
        <p:spPr>
          <a:xfrm>
            <a:off x="3963791" y="3339068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실시간 영상 전송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8FF8A-5DA5-4991-AF73-3BDFD782BD65}"/>
              </a:ext>
            </a:extLst>
          </p:cNvPr>
          <p:cNvSpPr txBox="1"/>
          <p:nvPr/>
        </p:nvSpPr>
        <p:spPr>
          <a:xfrm>
            <a:off x="1036642" y="1424577"/>
            <a:ext cx="696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로봇에서 촬영하고 있는 영상을 스마트폰에서 실시간으로 확인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A79C2A-8340-4A04-90F3-4E8794EF2B68}"/>
              </a:ext>
            </a:extLst>
          </p:cNvPr>
          <p:cNvGrpSpPr/>
          <p:nvPr/>
        </p:nvGrpSpPr>
        <p:grpSpPr>
          <a:xfrm>
            <a:off x="928858" y="2330237"/>
            <a:ext cx="2381078" cy="4026114"/>
            <a:chOff x="683491" y="2070908"/>
            <a:chExt cx="2551034" cy="4472493"/>
          </a:xfrm>
        </p:grpSpPr>
        <p:pic>
          <p:nvPicPr>
            <p:cNvPr id="23" name="Picture 4" descr="Nexusì ëí ì´ë¯¸ì§ ê²ìê²°ê³¼">
              <a:extLst>
                <a:ext uri="{FF2B5EF4-FFF2-40B4-BE49-F238E27FC236}">
                  <a16:creationId xmlns:a16="http://schemas.microsoft.com/office/drawing/2014/main" id="{A43285D0-ABC5-4481-8A45-22D9EF2391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06" r="24295"/>
            <a:stretch/>
          </p:blipFill>
          <p:spPr bwMode="auto">
            <a:xfrm>
              <a:off x="683491" y="2070908"/>
              <a:ext cx="2551034" cy="4472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그림 23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D7438CC1-F8B1-4C1E-971F-6C213A28E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07" y="2503696"/>
              <a:ext cx="2231981" cy="3712378"/>
            </a:xfrm>
            <a:prstGeom prst="rect">
              <a:avLst/>
            </a:prstGeom>
          </p:spPr>
        </p:pic>
      </p:grpSp>
      <p:sp>
        <p:nvSpPr>
          <p:cNvPr id="3" name="AutoShape 2" descr="ì½ì¹´ì½ë¼ íí¸ë³ì ëí ì´ë¯¸ì§ ê²ìê²°ê³¼">
            <a:extLst>
              <a:ext uri="{FF2B5EF4-FFF2-40B4-BE49-F238E27FC236}">
                <a16:creationId xmlns:a16="http://schemas.microsoft.com/office/drawing/2014/main" id="{68DA595B-DFA2-4B45-9BB1-C285E53565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8" name="Picture 12" descr="ì½ì¹´ì½ë¼ íí¸ë³ì ëí ì´ë¯¸ì§ ê²ìê²°ê³¼">
            <a:extLst>
              <a:ext uri="{FF2B5EF4-FFF2-40B4-BE49-F238E27FC236}">
                <a16:creationId xmlns:a16="http://schemas.microsoft.com/office/drawing/2014/main" id="{B332A480-699D-4131-93BD-DBA35A25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77" y="3276600"/>
            <a:ext cx="1898883" cy="111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9C838B-695E-4A71-913B-A790626FADBD}"/>
              </a:ext>
            </a:extLst>
          </p:cNvPr>
          <p:cNvGrpSpPr/>
          <p:nvPr/>
        </p:nvGrpSpPr>
        <p:grpSpPr>
          <a:xfrm>
            <a:off x="7276419" y="2226697"/>
            <a:ext cx="3593904" cy="3999809"/>
            <a:chOff x="6642049" y="4214241"/>
            <a:chExt cx="1897207" cy="1847452"/>
          </a:xfrm>
        </p:grpSpPr>
        <p:pic>
          <p:nvPicPr>
            <p:cNvPr id="15" name="그래픽 14" descr="DVD 플레이어">
              <a:extLst>
                <a:ext uri="{FF2B5EF4-FFF2-40B4-BE49-F238E27FC236}">
                  <a16:creationId xmlns:a16="http://schemas.microsoft.com/office/drawing/2014/main" id="{8967431E-129D-45CD-844B-9D0D55278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43878" y="4747973"/>
              <a:ext cx="1293551" cy="1313720"/>
            </a:xfrm>
            <a:prstGeom prst="rect">
              <a:avLst/>
            </a:prstGeom>
          </p:spPr>
        </p:pic>
        <p:pic>
          <p:nvPicPr>
            <p:cNvPr id="17" name="그래픽 16" descr="데이터베이스">
              <a:extLst>
                <a:ext uri="{FF2B5EF4-FFF2-40B4-BE49-F238E27FC236}">
                  <a16:creationId xmlns:a16="http://schemas.microsoft.com/office/drawing/2014/main" id="{1F2F333C-C0C1-4960-994C-B2CC099A7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42049" y="4214241"/>
              <a:ext cx="1897207" cy="1075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44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2FB16C-F91C-465B-83DD-36EAF3A2599C}"/>
              </a:ext>
            </a:extLst>
          </p:cNvPr>
          <p:cNvSpPr/>
          <p:nvPr/>
        </p:nvSpPr>
        <p:spPr>
          <a:xfrm>
            <a:off x="1209355" y="407014"/>
            <a:ext cx="1970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물건 확인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래픽 11" descr="돋보기">
            <a:extLst>
              <a:ext uri="{FF2B5EF4-FFF2-40B4-BE49-F238E27FC236}">
                <a16:creationId xmlns:a16="http://schemas.microsoft.com/office/drawing/2014/main" id="{40F938BA-F425-472D-B321-305DE96718D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395" y="250849"/>
            <a:ext cx="914400" cy="9144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DFDF467-887F-45E7-A6F9-BED2E247E5A3}"/>
              </a:ext>
            </a:extLst>
          </p:cNvPr>
          <p:cNvCxnSpPr>
            <a:cxnSpLocks/>
          </p:cNvCxnSpPr>
          <p:nvPr/>
        </p:nvCxnSpPr>
        <p:spPr>
          <a:xfrm flipH="1">
            <a:off x="3925455" y="3876967"/>
            <a:ext cx="3232727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9EED9E-AF89-4CD1-BBF8-239C2F0BC236}"/>
              </a:ext>
            </a:extLst>
          </p:cNvPr>
          <p:cNvCxnSpPr>
            <a:cxnSpLocks/>
          </p:cNvCxnSpPr>
          <p:nvPr/>
        </p:nvCxnSpPr>
        <p:spPr>
          <a:xfrm>
            <a:off x="3925455" y="3558308"/>
            <a:ext cx="3232727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DE14B6-5C6C-4460-BD7C-62F9C42070BF}"/>
              </a:ext>
            </a:extLst>
          </p:cNvPr>
          <p:cNvSpPr txBox="1"/>
          <p:nvPr/>
        </p:nvSpPr>
        <p:spPr>
          <a:xfrm>
            <a:off x="4082472" y="3198018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물건 확인 요청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4BEE5-F968-42C1-BFAB-C300F4B039B5}"/>
              </a:ext>
            </a:extLst>
          </p:cNvPr>
          <p:cNvSpPr txBox="1"/>
          <p:nvPr/>
        </p:nvSpPr>
        <p:spPr>
          <a:xfrm>
            <a:off x="4082471" y="3918599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물건 확인 응답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FEC620-FB6B-4CE2-8D50-E5AEB7C8DEC1}"/>
              </a:ext>
            </a:extLst>
          </p:cNvPr>
          <p:cNvSpPr txBox="1"/>
          <p:nvPr/>
        </p:nvSpPr>
        <p:spPr>
          <a:xfrm>
            <a:off x="1036642" y="1424577"/>
            <a:ext cx="782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스마트폰에서 로봇이 현재 촬영하고 있는 물건이 무엇인지 확인을 요청</a:t>
            </a:r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58F2C7-8FEB-401F-97ED-1BA2588D96B9}"/>
              </a:ext>
            </a:extLst>
          </p:cNvPr>
          <p:cNvGrpSpPr/>
          <p:nvPr/>
        </p:nvGrpSpPr>
        <p:grpSpPr>
          <a:xfrm>
            <a:off x="928858" y="2330237"/>
            <a:ext cx="2381078" cy="4026114"/>
            <a:chOff x="683491" y="2070908"/>
            <a:chExt cx="2551034" cy="4472493"/>
          </a:xfrm>
        </p:grpSpPr>
        <p:pic>
          <p:nvPicPr>
            <p:cNvPr id="18" name="Picture 4" descr="Nexusì ëí ì´ë¯¸ì§ ê²ìê²°ê³¼">
              <a:extLst>
                <a:ext uri="{FF2B5EF4-FFF2-40B4-BE49-F238E27FC236}">
                  <a16:creationId xmlns:a16="http://schemas.microsoft.com/office/drawing/2014/main" id="{0B750497-49C1-4473-B79C-63198D9554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06" r="24295"/>
            <a:stretch/>
          </p:blipFill>
          <p:spPr bwMode="auto">
            <a:xfrm>
              <a:off x="683491" y="2070908"/>
              <a:ext cx="2551034" cy="4472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림 18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C7293379-C5A6-48DE-81EA-C0AC3DC8C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07" y="2503696"/>
              <a:ext cx="2231981" cy="3712378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B51D19-1446-4538-8B3E-DFE29BF458AB}"/>
              </a:ext>
            </a:extLst>
          </p:cNvPr>
          <p:cNvGrpSpPr/>
          <p:nvPr/>
        </p:nvGrpSpPr>
        <p:grpSpPr>
          <a:xfrm>
            <a:off x="7276419" y="2226697"/>
            <a:ext cx="3593904" cy="3999809"/>
            <a:chOff x="6642049" y="4214241"/>
            <a:chExt cx="1897207" cy="1847452"/>
          </a:xfrm>
        </p:grpSpPr>
        <p:pic>
          <p:nvPicPr>
            <p:cNvPr id="20" name="그래픽 19" descr="DVD 플레이어">
              <a:extLst>
                <a:ext uri="{FF2B5EF4-FFF2-40B4-BE49-F238E27FC236}">
                  <a16:creationId xmlns:a16="http://schemas.microsoft.com/office/drawing/2014/main" id="{4018B2B0-3A56-487E-9EA1-9AE94D083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43878" y="4747973"/>
              <a:ext cx="1293551" cy="1313720"/>
            </a:xfrm>
            <a:prstGeom prst="rect">
              <a:avLst/>
            </a:prstGeom>
          </p:spPr>
        </p:pic>
        <p:pic>
          <p:nvPicPr>
            <p:cNvPr id="21" name="그래픽 20" descr="데이터베이스">
              <a:extLst>
                <a:ext uri="{FF2B5EF4-FFF2-40B4-BE49-F238E27FC236}">
                  <a16:creationId xmlns:a16="http://schemas.microsoft.com/office/drawing/2014/main" id="{DCAD9553-D870-498C-BAC6-A2BB05637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42049" y="4214241"/>
              <a:ext cx="1897207" cy="1075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7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2FB16C-F91C-465B-83DD-36EAF3A2599C}"/>
              </a:ext>
            </a:extLst>
          </p:cNvPr>
          <p:cNvSpPr/>
          <p:nvPr/>
        </p:nvSpPr>
        <p:spPr>
          <a:xfrm>
            <a:off x="1209355" y="407014"/>
            <a:ext cx="19704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물건 확인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그래픽 11" descr="돋보기">
            <a:extLst>
              <a:ext uri="{FF2B5EF4-FFF2-40B4-BE49-F238E27FC236}">
                <a16:creationId xmlns:a16="http://schemas.microsoft.com/office/drawing/2014/main" id="{40F938BA-F425-472D-B321-305DE96718D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395" y="250849"/>
            <a:ext cx="914400" cy="9144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13</a:t>
            </a:fld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AB8F9B-3A24-42AF-B449-E794C5B6925A}"/>
              </a:ext>
            </a:extLst>
          </p:cNvPr>
          <p:cNvCxnSpPr>
            <a:cxnSpLocks/>
          </p:cNvCxnSpPr>
          <p:nvPr/>
        </p:nvCxnSpPr>
        <p:spPr>
          <a:xfrm>
            <a:off x="3352801" y="3078017"/>
            <a:ext cx="3232727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51B543-50D8-411C-B6A9-86B948D690B6}"/>
              </a:ext>
            </a:extLst>
          </p:cNvPr>
          <p:cNvSpPr txBox="1"/>
          <p:nvPr/>
        </p:nvSpPr>
        <p:spPr>
          <a:xfrm>
            <a:off x="3509818" y="2717727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물건 확인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EBD29C-D729-4CCC-A8CE-879BD8ACEDD1}"/>
              </a:ext>
            </a:extLst>
          </p:cNvPr>
          <p:cNvSpPr/>
          <p:nvPr/>
        </p:nvSpPr>
        <p:spPr>
          <a:xfrm>
            <a:off x="7001164" y="2262909"/>
            <a:ext cx="3823854" cy="336896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래픽 17" descr="클라우드에서 다운로드">
            <a:extLst>
              <a:ext uri="{FF2B5EF4-FFF2-40B4-BE49-F238E27FC236}">
                <a16:creationId xmlns:a16="http://schemas.microsoft.com/office/drawing/2014/main" id="{54BF8F13-D9A5-4BCE-898C-DEB1B507A14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3178" y="2395477"/>
            <a:ext cx="914400" cy="9144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9E5264-5EAC-430D-9CAF-975F2766F525}"/>
              </a:ext>
            </a:extLst>
          </p:cNvPr>
          <p:cNvSpPr/>
          <p:nvPr/>
        </p:nvSpPr>
        <p:spPr>
          <a:xfrm>
            <a:off x="7241310" y="3851563"/>
            <a:ext cx="3307384" cy="13692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F8285-F352-4CB7-B7FA-723A92338A80}"/>
              </a:ext>
            </a:extLst>
          </p:cNvPr>
          <p:cNvSpPr txBox="1"/>
          <p:nvPr/>
        </p:nvSpPr>
        <p:spPr>
          <a:xfrm>
            <a:off x="8993413" y="318291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Google </a:t>
            </a:r>
            <a:r>
              <a:rPr lang="ko-KR" altLang="en-US" sz="1050" dirty="0"/>
              <a:t>사진 학습 데이터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E567F-3177-4F24-A1CE-CE3A81490838}"/>
              </a:ext>
            </a:extLst>
          </p:cNvPr>
          <p:cNvSpPr txBox="1"/>
          <p:nvPr/>
        </p:nvSpPr>
        <p:spPr>
          <a:xfrm>
            <a:off x="9393178" y="5220852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Inception v3</a:t>
            </a:r>
            <a:endParaRPr lang="ko-KR" altLang="en-US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4CED29-E271-4FCA-954F-52E895C84A1B}"/>
              </a:ext>
            </a:extLst>
          </p:cNvPr>
          <p:cNvCxnSpPr>
            <a:cxnSpLocks/>
            <a:stCxn id="65" idx="2"/>
            <a:endCxn id="36" idx="0"/>
          </p:cNvCxnSpPr>
          <p:nvPr/>
        </p:nvCxnSpPr>
        <p:spPr>
          <a:xfrm>
            <a:off x="7693792" y="3429000"/>
            <a:ext cx="1219299" cy="68942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E324B94-BE4B-47DD-BAB0-164D54AADA4F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flipH="1">
            <a:off x="8913091" y="3436835"/>
            <a:ext cx="937288" cy="68159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345C3AF-8F63-4463-B953-4004B15C7BB9}"/>
              </a:ext>
            </a:extLst>
          </p:cNvPr>
          <p:cNvSpPr/>
          <p:nvPr/>
        </p:nvSpPr>
        <p:spPr>
          <a:xfrm>
            <a:off x="8351832" y="4118428"/>
            <a:ext cx="1122518" cy="334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비교 모델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DEF37F-410A-4364-B5D6-D0DF374859FC}"/>
              </a:ext>
            </a:extLst>
          </p:cNvPr>
          <p:cNvSpPr txBox="1"/>
          <p:nvPr/>
        </p:nvSpPr>
        <p:spPr>
          <a:xfrm>
            <a:off x="8305801" y="491012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물건 이름 도출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422A65B-CB7E-4688-A48E-B59DD1968642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8913091" y="4453049"/>
            <a:ext cx="1210" cy="45707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3919901-4C5D-49DE-8F93-3D967F64700F}"/>
              </a:ext>
            </a:extLst>
          </p:cNvPr>
          <p:cNvSpPr txBox="1"/>
          <p:nvPr/>
        </p:nvSpPr>
        <p:spPr>
          <a:xfrm>
            <a:off x="3509818" y="41506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물건 이름 응답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D63F62F-6EC1-46F9-A5A2-1AB1B46834BD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 flipH="1">
            <a:off x="5768963" y="2094813"/>
            <a:ext cx="709878" cy="5542201"/>
          </a:xfrm>
          <a:prstGeom prst="bentConnector4">
            <a:avLst>
              <a:gd name="adj1" fmla="val -32203"/>
              <a:gd name="adj2" fmla="val 41754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3A4D87B-20F9-466D-A3A0-0F3D075B7355}"/>
              </a:ext>
            </a:extLst>
          </p:cNvPr>
          <p:cNvGrpSpPr/>
          <p:nvPr/>
        </p:nvGrpSpPr>
        <p:grpSpPr>
          <a:xfrm>
            <a:off x="928858" y="2330237"/>
            <a:ext cx="2381078" cy="4026114"/>
            <a:chOff x="683491" y="2070908"/>
            <a:chExt cx="2551034" cy="4472493"/>
          </a:xfrm>
        </p:grpSpPr>
        <p:pic>
          <p:nvPicPr>
            <p:cNvPr id="62" name="Picture 4" descr="Nexusì ëí ì´ë¯¸ì§ ê²ìê²°ê³¼">
              <a:extLst>
                <a:ext uri="{FF2B5EF4-FFF2-40B4-BE49-F238E27FC236}">
                  <a16:creationId xmlns:a16="http://schemas.microsoft.com/office/drawing/2014/main" id="{8AD34CC6-951C-4723-A142-1D4C3CF91D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06" r="24295"/>
            <a:stretch/>
          </p:blipFill>
          <p:spPr bwMode="auto">
            <a:xfrm>
              <a:off x="683491" y="2070908"/>
              <a:ext cx="2551034" cy="4472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그림 62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AEA0C906-8ECF-4409-B30D-295E5664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07" y="2503696"/>
              <a:ext cx="2231981" cy="3712378"/>
            </a:xfrm>
            <a:prstGeom prst="rect">
              <a:avLst/>
            </a:prstGeom>
          </p:spPr>
        </p:pic>
      </p:grpSp>
      <p:pic>
        <p:nvPicPr>
          <p:cNvPr id="65" name="Picture 12" descr="ì½ì¹´ì½ë¼ íí¸ë³ì ëí ì´ë¯¸ì§ ê²ìê²°ê³¼">
            <a:extLst>
              <a:ext uri="{FF2B5EF4-FFF2-40B4-BE49-F238E27FC236}">
                <a16:creationId xmlns:a16="http://schemas.microsoft.com/office/drawing/2014/main" id="{A25947FA-4D0E-49D4-9049-E8C1936A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903" y="2519260"/>
            <a:ext cx="907777" cy="90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818FF8A-5DA5-4991-AF73-3BDFD782BD65}"/>
              </a:ext>
            </a:extLst>
          </p:cNvPr>
          <p:cNvSpPr txBox="1"/>
          <p:nvPr/>
        </p:nvSpPr>
        <p:spPr>
          <a:xfrm>
            <a:off x="1036642" y="1424577"/>
            <a:ext cx="983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로봇이 촬영하고 있는 영상을 </a:t>
            </a:r>
            <a:r>
              <a:rPr lang="ko-KR" altLang="en-US" dirty="0" err="1"/>
              <a:t>딥러닝</a:t>
            </a:r>
            <a:r>
              <a:rPr lang="ko-KR" altLang="en-US" dirty="0"/>
              <a:t> 모듈로 물건이 무엇인지 판단해서 스마트폰으로 전송</a:t>
            </a:r>
          </a:p>
        </p:txBody>
      </p:sp>
    </p:spTree>
    <p:extLst>
      <p:ext uri="{BB962C8B-B14F-4D97-AF65-F5344CB8AC3E}">
        <p14:creationId xmlns:p14="http://schemas.microsoft.com/office/powerpoint/2010/main" val="78733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B89772-06C6-4377-BDFE-1BCB0F171A29}"/>
              </a:ext>
            </a:extLst>
          </p:cNvPr>
          <p:cNvSpPr/>
          <p:nvPr/>
        </p:nvSpPr>
        <p:spPr>
          <a:xfrm>
            <a:off x="548956" y="407015"/>
            <a:ext cx="1970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 영상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5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D96CB5-747F-4424-950F-F6E21D303204}"/>
              </a:ext>
            </a:extLst>
          </p:cNvPr>
          <p:cNvSpPr/>
          <p:nvPr/>
        </p:nvSpPr>
        <p:spPr>
          <a:xfrm>
            <a:off x="754141" y="407015"/>
            <a:ext cx="1560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배운 점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BD7AD9-03AD-4002-BADF-513B8D360796}"/>
              </a:ext>
            </a:extLst>
          </p:cNvPr>
          <p:cNvSpPr/>
          <p:nvPr/>
        </p:nvSpPr>
        <p:spPr>
          <a:xfrm>
            <a:off x="1094320" y="1573926"/>
            <a:ext cx="25536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ROS</a:t>
            </a:r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대한 이해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158C46-9FF9-4464-B912-FB26013788EB}"/>
              </a:ext>
            </a:extLst>
          </p:cNvPr>
          <p:cNvSpPr/>
          <p:nvPr/>
        </p:nvSpPr>
        <p:spPr>
          <a:xfrm>
            <a:off x="1046290" y="3225800"/>
            <a:ext cx="34804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안드로이드에 대한 이해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CB2E96-9800-41B3-AB0F-E9E10979E35A}"/>
              </a:ext>
            </a:extLst>
          </p:cNvPr>
          <p:cNvSpPr/>
          <p:nvPr/>
        </p:nvSpPr>
        <p:spPr>
          <a:xfrm>
            <a:off x="1046290" y="4746952"/>
            <a:ext cx="21403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협업의 중요성</a:t>
            </a:r>
            <a:endParaRPr lang="en-US" altLang="ko-KR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07E45-26E1-4717-9EFC-CD7C7AB2D3C2}"/>
              </a:ext>
            </a:extLst>
          </p:cNvPr>
          <p:cNvSpPr txBox="1"/>
          <p:nvPr/>
        </p:nvSpPr>
        <p:spPr>
          <a:xfrm>
            <a:off x="1168208" y="3901440"/>
            <a:ext cx="95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여러 기능을 각각의 객체로 구현하여 객체의 대한 이해와 구현된 다양한 라이브러리를 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DEE13-D520-4E86-987B-0911041289D7}"/>
              </a:ext>
            </a:extLst>
          </p:cNvPr>
          <p:cNvSpPr txBox="1"/>
          <p:nvPr/>
        </p:nvSpPr>
        <p:spPr>
          <a:xfrm>
            <a:off x="1232860" y="2310013"/>
            <a:ext cx="673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ROS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를 사용하여 로봇의 센서를 조작하는 기능을 구현해 보았음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4C38B-A2F8-46CA-A4D7-802CF81A8E1E}"/>
              </a:ext>
            </a:extLst>
          </p:cNvPr>
          <p:cNvSpPr txBox="1"/>
          <p:nvPr/>
        </p:nvSpPr>
        <p:spPr>
          <a:xfrm>
            <a:off x="1168208" y="5439171"/>
            <a:ext cx="1008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여러 명이서 체계적으로 역할 분담 및 개발을 진행함으로써 소프트웨어 공학의 중요성을 느낌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7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90267F-1594-41B4-A0A5-9B0B59611C44}"/>
              </a:ext>
            </a:extLst>
          </p:cNvPr>
          <p:cNvSpPr/>
          <p:nvPr/>
        </p:nvSpPr>
        <p:spPr>
          <a:xfrm>
            <a:off x="4172237" y="2418695"/>
            <a:ext cx="3847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9CFBCB-7317-42F7-9010-93FE1272FA3F}"/>
              </a:ext>
            </a:extLst>
          </p:cNvPr>
          <p:cNvSpPr/>
          <p:nvPr/>
        </p:nvSpPr>
        <p:spPr>
          <a:xfrm>
            <a:off x="4981753" y="3465175"/>
            <a:ext cx="2228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E27FCD-AD7D-4B53-95EC-F477D067BEC4}"/>
              </a:ext>
            </a:extLst>
          </p:cNvPr>
          <p:cNvSpPr/>
          <p:nvPr/>
        </p:nvSpPr>
        <p:spPr>
          <a:xfrm>
            <a:off x="550800" y="406800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목차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50D53-A869-4B05-A4F8-9488692FFDC7}"/>
              </a:ext>
            </a:extLst>
          </p:cNvPr>
          <p:cNvSpPr txBox="1"/>
          <p:nvPr/>
        </p:nvSpPr>
        <p:spPr>
          <a:xfrm>
            <a:off x="1053501" y="1215364"/>
            <a:ext cx="2230098" cy="4991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400" dirty="0"/>
              <a:t> 팀 소개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400" dirty="0"/>
              <a:t> 개발 동기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400" dirty="0"/>
              <a:t> 개발 환경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400" dirty="0"/>
              <a:t> 개발 시스템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400" dirty="0"/>
              <a:t> 기능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400" dirty="0"/>
              <a:t> 시연 영상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2400" dirty="0"/>
              <a:t> 배운 점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2400" dirty="0"/>
              <a:t> Q &amp; A</a:t>
            </a:r>
            <a:endParaRPr lang="ko-KR" altLang="en-US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6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5102E-9980-4433-BAD5-D348442D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BA4E7-D73C-44CF-A11E-AD2D02BC70A8}"/>
              </a:ext>
            </a:extLst>
          </p:cNvPr>
          <p:cNvSpPr/>
          <p:nvPr/>
        </p:nvSpPr>
        <p:spPr>
          <a:xfrm>
            <a:off x="548955" y="407015"/>
            <a:ext cx="1560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 소개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9C6E7-344A-4D8E-88AC-9924F006C444}"/>
              </a:ext>
            </a:extLst>
          </p:cNvPr>
          <p:cNvSpPr txBox="1"/>
          <p:nvPr/>
        </p:nvSpPr>
        <p:spPr>
          <a:xfrm>
            <a:off x="889805" y="1356017"/>
            <a:ext cx="99409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/>
              <a:t>팀 이름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D.Va</a:t>
            </a:r>
            <a:endParaRPr lang="en-US" altLang="ko-KR" sz="2400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유명 게임에 나오는 로봇 캐릭터 이름으로 로봇을 개발하고 싶은 팀의 의지를 나타냄</a:t>
            </a:r>
          </a:p>
        </p:txBody>
      </p:sp>
      <p:pic>
        <p:nvPicPr>
          <p:cNvPr id="1026" name="Picture 2" descr="조직도">
            <a:extLst>
              <a:ext uri="{FF2B5EF4-FFF2-40B4-BE49-F238E27FC236}">
                <a16:creationId xmlns:a16="http://schemas.microsoft.com/office/drawing/2014/main" id="{5FB97423-5EEE-4066-8E0F-74F01307C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7" y="2625263"/>
            <a:ext cx="5394325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98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178C1E-214E-4AE5-8A09-159194A8E4EF}"/>
              </a:ext>
            </a:extLst>
          </p:cNvPr>
          <p:cNvSpPr/>
          <p:nvPr/>
        </p:nvSpPr>
        <p:spPr>
          <a:xfrm>
            <a:off x="548955" y="407015"/>
            <a:ext cx="1970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동기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41788-7C62-4924-AE44-3039DD1D7D97}"/>
              </a:ext>
            </a:extLst>
          </p:cNvPr>
          <p:cNvSpPr/>
          <p:nvPr/>
        </p:nvSpPr>
        <p:spPr>
          <a:xfrm>
            <a:off x="7614857" y="2078673"/>
            <a:ext cx="1644650" cy="16482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DB417D-AC1A-453D-9165-B84D17D05E9E}"/>
              </a:ext>
            </a:extLst>
          </p:cNvPr>
          <p:cNvSpPr/>
          <p:nvPr/>
        </p:nvSpPr>
        <p:spPr>
          <a:xfrm>
            <a:off x="5970208" y="2078673"/>
            <a:ext cx="1644650" cy="16571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51BCB2-43D6-4A8A-BFB4-BDC2A8D46536}"/>
              </a:ext>
            </a:extLst>
          </p:cNvPr>
          <p:cNvSpPr/>
          <p:nvPr/>
        </p:nvSpPr>
        <p:spPr>
          <a:xfrm>
            <a:off x="4325560" y="2078673"/>
            <a:ext cx="1644650" cy="164822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7A8A8D-2DAB-4624-AABE-EC51462CE79A}"/>
              </a:ext>
            </a:extLst>
          </p:cNvPr>
          <p:cNvSpPr/>
          <p:nvPr/>
        </p:nvSpPr>
        <p:spPr>
          <a:xfrm>
            <a:off x="2680911" y="2078673"/>
            <a:ext cx="1644650" cy="16482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476135-04FE-41A4-ADF3-15FB3328E14F}"/>
              </a:ext>
            </a:extLst>
          </p:cNvPr>
          <p:cNvSpPr/>
          <p:nvPr/>
        </p:nvSpPr>
        <p:spPr>
          <a:xfrm>
            <a:off x="4432486" y="2204007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ko-KR" altLang="en-US" sz="1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미래 지향적이고</a:t>
            </a:r>
            <a:r>
              <a:rPr kumimoji="0" lang="en-US" altLang="ko-KR" sz="1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,</a:t>
            </a:r>
            <a:endParaRPr kumimoji="0" lang="ko-KR" altLang="en-US" sz="1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4FDECC-A297-4168-901B-78670814E2A0}"/>
              </a:ext>
            </a:extLst>
          </p:cNvPr>
          <p:cNvSpPr/>
          <p:nvPr/>
        </p:nvSpPr>
        <p:spPr>
          <a:xfrm>
            <a:off x="6054087" y="2202672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/>
            <a:r>
              <a:rPr kumimoji="0" lang="ko-KR" altLang="en-US" sz="1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기술의 집약체인</a:t>
            </a:r>
            <a:r>
              <a:rPr kumimoji="0" lang="en-US" altLang="ko-KR" sz="1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,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A773E5-83B2-42DB-9A47-504C05E938C3}"/>
              </a:ext>
            </a:extLst>
          </p:cNvPr>
          <p:cNvSpPr/>
          <p:nvPr/>
        </p:nvSpPr>
        <p:spPr>
          <a:xfrm>
            <a:off x="8046066" y="2202672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/>
            <a:r>
              <a:rPr lang="ko-KR" altLang="en-US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로봇 </a:t>
            </a:r>
            <a:r>
              <a:rPr lang="en-US" altLang="ko-KR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!</a:t>
            </a:r>
            <a:endParaRPr kumimoji="0" lang="ko-KR" altLang="en-US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F4D232-0675-45A3-B718-285594136B92}"/>
              </a:ext>
            </a:extLst>
          </p:cNvPr>
          <p:cNvSpPr/>
          <p:nvPr/>
        </p:nvSpPr>
        <p:spPr>
          <a:xfrm>
            <a:off x="1971357" y="4667746"/>
            <a:ext cx="8305479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15000" endPos="45500" dir="5400000" sy="-100000" algn="bl" rotWithShape="0"/>
                </a:effectLst>
              </a:rPr>
              <a:t>“ </a:t>
            </a:r>
            <a:r>
              <a:rPr lang="ko-KR" altLang="en-US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15000" endPos="45500" dir="5400000" sy="-100000" algn="bl" rotWithShape="0"/>
                </a:effectLst>
              </a:rPr>
              <a:t>사람을 대신할 수 있는 </a:t>
            </a:r>
            <a:r>
              <a:rPr lang="ko-KR" altLang="en-US" sz="40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15000" endPos="45500" dir="5400000" sy="-100000" algn="bl" rotWithShape="0"/>
                </a:effectLst>
              </a:rPr>
              <a:t>로봇</a:t>
            </a:r>
            <a:r>
              <a:rPr lang="ko-KR" altLang="en-US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15000" endPos="45500" dir="5400000" sy="-100000" algn="bl" rotWithShape="0"/>
                </a:effectLst>
              </a:rPr>
              <a:t>을 개발</a:t>
            </a:r>
            <a:r>
              <a:rPr lang="ko-KR" altLang="en-US" sz="36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15000" endPos="45500" dir="5400000" sy="-100000" algn="bl" rotWithShape="0"/>
                </a:effectLst>
              </a:rPr>
              <a:t> </a:t>
            </a:r>
            <a:r>
              <a:rPr lang="ko-KR" altLang="en-US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15000" endPos="45500" dir="5400000" sy="-100000" algn="bl" rotWithShape="0"/>
                </a:effectLst>
              </a:rPr>
              <a:t>해보자</a:t>
            </a:r>
            <a:r>
              <a:rPr lang="en-US" altLang="ko-KR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15000" endPos="45500" dir="5400000" sy="-100000" algn="bl" rotWithShape="0"/>
                </a:effectLst>
              </a:rPr>
              <a:t>! “</a:t>
            </a:r>
            <a:endParaRPr lang="ko-KR" altLang="en-US" sz="28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15000" endPos="45500" dir="5400000" sy="-100000" algn="bl" rotWithShape="0"/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05766C-E4D2-4792-A3B8-1B2D2D25036D}"/>
              </a:ext>
            </a:extLst>
          </p:cNvPr>
          <p:cNvSpPr/>
          <p:nvPr/>
        </p:nvSpPr>
        <p:spPr>
          <a:xfrm>
            <a:off x="3024082" y="2204007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1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z="1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차 산업의</a:t>
            </a:r>
            <a:endParaRPr lang="en-US" altLang="ko-KR" sz="1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 eaLnBrk="0" latinLnBrk="0" hangingPunct="0"/>
            <a:r>
              <a:rPr lang="ko-KR" altLang="en-US" sz="1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상징이자</a:t>
            </a:r>
            <a:r>
              <a:rPr lang="en-US" altLang="ko-KR" sz="1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,</a:t>
            </a:r>
            <a:endParaRPr kumimoji="0" lang="ko-KR" altLang="en-US" sz="1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" name="그래픽 19" descr="네트워크">
            <a:extLst>
              <a:ext uri="{FF2B5EF4-FFF2-40B4-BE49-F238E27FC236}">
                <a16:creationId xmlns:a16="http://schemas.microsoft.com/office/drawing/2014/main" id="{3945F315-0A14-425A-93E1-8198ADBE32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9680" y="2617237"/>
            <a:ext cx="914400" cy="914400"/>
          </a:xfrm>
          <a:prstGeom prst="rect">
            <a:avLst/>
          </a:prstGeom>
        </p:spPr>
      </p:pic>
      <p:pic>
        <p:nvPicPr>
          <p:cNvPr id="22" name="그래픽 21" descr="위성">
            <a:extLst>
              <a:ext uri="{FF2B5EF4-FFF2-40B4-BE49-F238E27FC236}">
                <a16:creationId xmlns:a16="http://schemas.microsoft.com/office/drawing/2014/main" id="{861D7885-89EB-452E-997A-81716E0D8A7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0683" y="2727227"/>
            <a:ext cx="914400" cy="914400"/>
          </a:xfrm>
          <a:prstGeom prst="rect">
            <a:avLst/>
          </a:prstGeom>
        </p:spPr>
      </p:pic>
      <p:pic>
        <p:nvPicPr>
          <p:cNvPr id="24" name="그래픽 23" descr="머리와 톱니바퀴">
            <a:extLst>
              <a:ext uri="{FF2B5EF4-FFF2-40B4-BE49-F238E27FC236}">
                <a16:creationId xmlns:a16="http://schemas.microsoft.com/office/drawing/2014/main" id="{B8962387-6CD3-40EE-BD75-5F7F259105A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6036" y="2727227"/>
            <a:ext cx="914400" cy="914400"/>
          </a:xfrm>
          <a:prstGeom prst="rect">
            <a:avLst/>
          </a:prstGeom>
        </p:spPr>
      </p:pic>
      <p:pic>
        <p:nvPicPr>
          <p:cNvPr id="26" name="그래픽 25" descr="단일 톱니바퀴">
            <a:extLst>
              <a:ext uri="{FF2B5EF4-FFF2-40B4-BE49-F238E27FC236}">
                <a16:creationId xmlns:a16="http://schemas.microsoft.com/office/drawing/2014/main" id="{41E9D9C5-C614-42E0-B237-E18B7629DE9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0579" y="2638386"/>
            <a:ext cx="914400" cy="9144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9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3915E-BB33-4C8E-82EF-F7FE9219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03DC2F-C9BB-4220-8E0E-F2CE5F74CE8A}"/>
              </a:ext>
            </a:extLst>
          </p:cNvPr>
          <p:cNvSpPr/>
          <p:nvPr/>
        </p:nvSpPr>
        <p:spPr>
          <a:xfrm>
            <a:off x="548955" y="407015"/>
            <a:ext cx="1970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동기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D1FC9-918B-4BB3-AA8A-E3F75AB8130B}"/>
              </a:ext>
            </a:extLst>
          </p:cNvPr>
          <p:cNvSpPr txBox="1"/>
          <p:nvPr/>
        </p:nvSpPr>
        <p:spPr>
          <a:xfrm>
            <a:off x="951949" y="3642411"/>
            <a:ext cx="1034039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다양한 분야에서 로봇의 활용이 증가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ROS </a:t>
            </a:r>
            <a:r>
              <a:rPr lang="ko-KR" altLang="en-US" dirty="0"/>
              <a:t>등의 쉽게 로봇을 개발할 수 있는 플랫폼이 개발됨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015634" y="1455115"/>
            <a:ext cx="8160733" cy="1946118"/>
            <a:chOff x="744246" y="1289481"/>
            <a:chExt cx="10548099" cy="2515442"/>
          </a:xfrm>
        </p:grpSpPr>
        <p:pic>
          <p:nvPicPr>
            <p:cNvPr id="13" name="Picture 6" descr="ì²­ì ë¡ë´ì ëí ì´ë¯¸ì§ ê²ìê²°ê³¼">
              <a:extLst>
                <a:ext uri="{FF2B5EF4-FFF2-40B4-BE49-F238E27FC236}">
                  <a16:creationId xmlns:a16="http://schemas.microsoft.com/office/drawing/2014/main" id="{B19BA809-7D40-43E1-8DF4-087813FEE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051" y="1289481"/>
              <a:ext cx="4471898" cy="251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ì»¤í¼ ë°°ë¬ ë¡ë´ì ëí ì´ë¯¸ì§ ê²ìê²°ê³¼">
              <a:extLst>
                <a:ext uri="{FF2B5EF4-FFF2-40B4-BE49-F238E27FC236}">
                  <a16:creationId xmlns:a16="http://schemas.microsoft.com/office/drawing/2014/main" id="{3A8559E1-DD46-4595-94B1-C8F33E556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46" y="1289481"/>
              <a:ext cx="4029907" cy="251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ì»¤í¼ ë°°ë¬ ë¡ë´ì ëí ì´ë¯¸ì§ ê²ìê²°ê³¼">
              <a:extLst>
                <a:ext uri="{FF2B5EF4-FFF2-40B4-BE49-F238E27FC236}">
                  <a16:creationId xmlns:a16="http://schemas.microsoft.com/office/drawing/2014/main" id="{222606FC-8DA8-4F2F-A028-AA4B3BDDA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422" y="1289481"/>
              <a:ext cx="3353923" cy="251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BB4E4B7-F26B-4DFB-8F0C-2E3496BD746A}"/>
              </a:ext>
            </a:extLst>
          </p:cNvPr>
          <p:cNvSpPr txBox="1"/>
          <p:nvPr/>
        </p:nvSpPr>
        <p:spPr>
          <a:xfrm>
            <a:off x="2582859" y="5041688"/>
            <a:ext cx="702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15000" endPos="45500" dir="5400000" sy="-100000" algn="bl" rotWithShape="0"/>
                </a:effectLst>
              </a:rPr>
              <a:t>로봇을 다루고 활용하는 방안이 요구된다</a:t>
            </a:r>
            <a:r>
              <a:rPr lang="en-US" altLang="ko-KR" sz="28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6350" stA="15000" endPos="45500" dir="5400000" sy="-100000" algn="bl" rotWithShape="0"/>
                </a:effectLst>
              </a:rPr>
              <a:t>!!</a:t>
            </a:r>
            <a:endParaRPr lang="ko-KR" altLang="en-US" sz="28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6350" stA="150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46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178C1E-214E-4AE5-8A09-159194A8E4EF}"/>
              </a:ext>
            </a:extLst>
          </p:cNvPr>
          <p:cNvSpPr/>
          <p:nvPr/>
        </p:nvSpPr>
        <p:spPr>
          <a:xfrm>
            <a:off x="550800" y="407015"/>
            <a:ext cx="23807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시스템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3DF849-AB6C-4720-A252-D9848E2A6248}"/>
              </a:ext>
            </a:extLst>
          </p:cNvPr>
          <p:cNvSpPr txBox="1"/>
          <p:nvPr/>
        </p:nvSpPr>
        <p:spPr>
          <a:xfrm>
            <a:off x="754539" y="1133394"/>
            <a:ext cx="9098966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거동이 불편한 사람이 물건을 찾기 힘들</a:t>
            </a:r>
            <a:r>
              <a:rPr lang="en-US" altLang="ko-KR" dirty="0"/>
              <a:t>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/>
              <a:t>로봇을 통해 물건을 찾는 시스템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통신 불안정 등의 이유로 실시간 영상 확인이 힘든 경우</a:t>
            </a:r>
            <a:r>
              <a:rPr lang="en-US" altLang="ko-KR" dirty="0"/>
              <a:t>,</a:t>
            </a:r>
            <a:r>
              <a:rPr lang="ko-KR" altLang="en-US" dirty="0"/>
              <a:t> 물건을 확인해주는 시스템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9328DB-0BDD-4DED-84D9-3DD4BDE9AF52}"/>
              </a:ext>
            </a:extLst>
          </p:cNvPr>
          <p:cNvGrpSpPr/>
          <p:nvPr/>
        </p:nvGrpSpPr>
        <p:grpSpPr>
          <a:xfrm>
            <a:off x="2471781" y="2919865"/>
            <a:ext cx="7248438" cy="2965968"/>
            <a:chOff x="1225776" y="3094462"/>
            <a:chExt cx="7248438" cy="2965968"/>
          </a:xfrm>
        </p:grpSpPr>
        <p:pic>
          <p:nvPicPr>
            <p:cNvPr id="25" name="그래픽 24" descr="스마트폰">
              <a:extLst>
                <a:ext uri="{FF2B5EF4-FFF2-40B4-BE49-F238E27FC236}">
                  <a16:creationId xmlns:a16="http://schemas.microsoft.com/office/drawing/2014/main" id="{101B320B-5C33-454A-BB47-16BD8E2B0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83408" y="4132053"/>
              <a:ext cx="917728" cy="917728"/>
            </a:xfrm>
            <a:prstGeom prst="rect">
              <a:avLst/>
            </a:prstGeom>
          </p:spPr>
        </p:pic>
        <p:pic>
          <p:nvPicPr>
            <p:cNvPr id="41" name="그래픽 40" descr="WiFi">
              <a:extLst>
                <a:ext uri="{FF2B5EF4-FFF2-40B4-BE49-F238E27FC236}">
                  <a16:creationId xmlns:a16="http://schemas.microsoft.com/office/drawing/2014/main" id="{08D53085-69A1-4587-A63A-AC006D70D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85831" y="3506099"/>
              <a:ext cx="703053" cy="703053"/>
            </a:xfrm>
            <a:prstGeom prst="rect">
              <a:avLst/>
            </a:prstGeom>
          </p:spPr>
        </p:pic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C5B8A0C-D78C-4422-B3E4-F12ADC2A9A00}"/>
                </a:ext>
              </a:extLst>
            </p:cNvPr>
            <p:cNvGrpSpPr/>
            <p:nvPr/>
          </p:nvGrpSpPr>
          <p:grpSpPr>
            <a:xfrm>
              <a:off x="6577007" y="3693073"/>
              <a:ext cx="1897207" cy="2367357"/>
              <a:chOff x="6922451" y="4069740"/>
              <a:chExt cx="1897207" cy="2367357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9C101E39-D11D-40FB-9101-9F59E7C8E7FB}"/>
                  </a:ext>
                </a:extLst>
              </p:cNvPr>
              <p:cNvGrpSpPr/>
              <p:nvPr/>
            </p:nvGrpSpPr>
            <p:grpSpPr>
              <a:xfrm>
                <a:off x="6922451" y="4585819"/>
                <a:ext cx="1897207" cy="1851278"/>
                <a:chOff x="8181610" y="4367906"/>
                <a:chExt cx="2032000" cy="1952365"/>
              </a:xfrm>
            </p:grpSpPr>
            <p:pic>
              <p:nvPicPr>
                <p:cNvPr id="23" name="그래픽 22" descr="DVD 플레이어">
                  <a:extLst>
                    <a:ext uri="{FF2B5EF4-FFF2-40B4-BE49-F238E27FC236}">
                      <a16:creationId xmlns:a16="http://schemas.microsoft.com/office/drawing/2014/main" id="{3AA0B420-3875-4B81-87AD-E3D5F5D8A1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4884" y="4934816"/>
                  <a:ext cx="1385455" cy="1385455"/>
                </a:xfrm>
                <a:prstGeom prst="rect">
                  <a:avLst/>
                </a:prstGeom>
              </p:spPr>
            </p:pic>
            <p:pic>
              <p:nvPicPr>
                <p:cNvPr id="44" name="그래픽 43" descr="데이터베이스">
                  <a:extLst>
                    <a:ext uri="{FF2B5EF4-FFF2-40B4-BE49-F238E27FC236}">
                      <a16:creationId xmlns:a16="http://schemas.microsoft.com/office/drawing/2014/main" id="{B5FC22D9-8180-40EC-A36D-F951DFA5DD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81610" y="4367906"/>
                  <a:ext cx="2032000" cy="1133821"/>
                </a:xfrm>
                <a:prstGeom prst="rect">
                  <a:avLst/>
                </a:prstGeom>
              </p:spPr>
            </p:pic>
          </p:grpSp>
          <p:pic>
            <p:nvPicPr>
              <p:cNvPr id="42" name="그래픽 41" descr="WiFi">
                <a:extLst>
                  <a:ext uri="{FF2B5EF4-FFF2-40B4-BE49-F238E27FC236}">
                    <a16:creationId xmlns:a16="http://schemas.microsoft.com/office/drawing/2014/main" id="{D1B6051F-A77D-4235-A1DC-50D6FD64F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69219" y="4069740"/>
                <a:ext cx="703053" cy="703053"/>
              </a:xfrm>
              <a:prstGeom prst="rect">
                <a:avLst/>
              </a:prstGeom>
            </p:spPr>
          </p:pic>
        </p:grpSp>
        <p:cxnSp>
          <p:nvCxnSpPr>
            <p:cNvPr id="49" name="연결선: 구부러짐 48">
              <a:extLst>
                <a:ext uri="{FF2B5EF4-FFF2-40B4-BE49-F238E27FC236}">
                  <a16:creationId xmlns:a16="http://schemas.microsoft.com/office/drawing/2014/main" id="{6C4743B6-0579-4AF3-8FCE-FB07FCA53033}"/>
                </a:ext>
              </a:extLst>
            </p:cNvPr>
            <p:cNvCxnSpPr>
              <a:stCxn id="41" idx="0"/>
              <a:endCxn id="42" idx="0"/>
            </p:cNvCxnSpPr>
            <p:nvPr/>
          </p:nvCxnSpPr>
          <p:spPr>
            <a:xfrm rot="16200000" flipH="1">
              <a:off x="5212843" y="1430614"/>
              <a:ext cx="186974" cy="4337944"/>
            </a:xfrm>
            <a:prstGeom prst="curvedConnector3">
              <a:avLst>
                <a:gd name="adj1" fmla="val -326430"/>
              </a:avLst>
            </a:prstGeom>
            <a:ln w="3810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44E999-93E0-4D26-9941-65C3FB172DD9}"/>
                </a:ext>
              </a:extLst>
            </p:cNvPr>
            <p:cNvSpPr txBox="1"/>
            <p:nvPr/>
          </p:nvSpPr>
          <p:spPr>
            <a:xfrm>
              <a:off x="4069589" y="3094462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로봇을 통한 물건 찾기</a:t>
              </a:r>
            </a:p>
          </p:txBody>
        </p:sp>
        <p:pic>
          <p:nvPicPr>
            <p:cNvPr id="3" name="그래픽 2" descr="지팡이 짚은 사람">
              <a:extLst>
                <a:ext uri="{FF2B5EF4-FFF2-40B4-BE49-F238E27FC236}">
                  <a16:creationId xmlns:a16="http://schemas.microsoft.com/office/drawing/2014/main" id="{21E6A31B-E8E3-4B15-B042-B5A2530A1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25776" y="3980793"/>
              <a:ext cx="1825338" cy="1897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889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E0D532-88D4-44F3-B09C-31FAB658EC7A}"/>
              </a:ext>
            </a:extLst>
          </p:cNvPr>
          <p:cNvSpPr/>
          <p:nvPr/>
        </p:nvSpPr>
        <p:spPr>
          <a:xfrm>
            <a:off x="548955" y="407015"/>
            <a:ext cx="1970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환경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83309-CEA2-469C-AB2A-1E0E0EF88E98}"/>
              </a:ext>
            </a:extLst>
          </p:cNvPr>
          <p:cNvSpPr txBox="1"/>
          <p:nvPr/>
        </p:nvSpPr>
        <p:spPr>
          <a:xfrm>
            <a:off x="812800" y="1287025"/>
            <a:ext cx="5423857" cy="3687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사용 로봇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TurtleBot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2000" b="1" dirty="0"/>
              <a:t>구현 환경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Ubuntu 16.04, Android Oreo, ROS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2000" b="1" dirty="0"/>
              <a:t>개발 언어 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Python 2.7, JAVA (JDK-10)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사용 도구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Android Studio, VMWare, IDLE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2000" b="1" dirty="0"/>
              <a:t>관리 도구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Git, Redmine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6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8237760-3F42-4B50-A100-CAFAF112870B}"/>
              </a:ext>
            </a:extLst>
          </p:cNvPr>
          <p:cNvSpPr/>
          <p:nvPr/>
        </p:nvSpPr>
        <p:spPr>
          <a:xfrm>
            <a:off x="3928675" y="1261676"/>
            <a:ext cx="4334647" cy="4334647"/>
          </a:xfrm>
          <a:prstGeom prst="ellipse">
            <a:avLst/>
          </a:prstGeom>
          <a:noFill/>
          <a:ln w="31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2FB16C-F91C-465B-83DD-36EAF3A2599C}"/>
              </a:ext>
            </a:extLst>
          </p:cNvPr>
          <p:cNvSpPr/>
          <p:nvPr/>
        </p:nvSpPr>
        <p:spPr>
          <a:xfrm>
            <a:off x="550800" y="406800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그래픽 27" descr="돋보기">
            <a:extLst>
              <a:ext uri="{FF2B5EF4-FFF2-40B4-BE49-F238E27FC236}">
                <a16:creationId xmlns:a16="http://schemas.microsoft.com/office/drawing/2014/main" id="{AB2D4077-6DAC-4975-8F04-D64AC85AEB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3638" y="3878492"/>
            <a:ext cx="914400" cy="914400"/>
          </a:xfrm>
          <a:prstGeom prst="rect">
            <a:avLst/>
          </a:prstGeom>
        </p:spPr>
      </p:pic>
      <p:pic>
        <p:nvPicPr>
          <p:cNvPr id="30" name="그래픽 29" descr="게임 컨트롤러">
            <a:extLst>
              <a:ext uri="{FF2B5EF4-FFF2-40B4-BE49-F238E27FC236}">
                <a16:creationId xmlns:a16="http://schemas.microsoft.com/office/drawing/2014/main" id="{F1EFAA45-9A8A-4B67-8445-A9A636B2112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3959" y="3878492"/>
            <a:ext cx="914400" cy="914400"/>
          </a:xfrm>
          <a:prstGeom prst="rect">
            <a:avLst/>
          </a:prstGeom>
        </p:spPr>
      </p:pic>
      <p:pic>
        <p:nvPicPr>
          <p:cNvPr id="32" name="그래픽 31" descr="눈">
            <a:extLst>
              <a:ext uri="{FF2B5EF4-FFF2-40B4-BE49-F238E27FC236}">
                <a16:creationId xmlns:a16="http://schemas.microsoft.com/office/drawing/2014/main" id="{279E3048-861C-434C-8E6E-7338EF4E371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804476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40E6E04-ACE4-4F1F-90AA-F59AD74B7AB8}"/>
              </a:ext>
            </a:extLst>
          </p:cNvPr>
          <p:cNvSpPr txBox="1"/>
          <p:nvPr/>
        </p:nvSpPr>
        <p:spPr>
          <a:xfrm>
            <a:off x="3456284" y="4792892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원격 조종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0EFB24-FDA1-4D46-BCE4-472C32AEE8A1}"/>
              </a:ext>
            </a:extLst>
          </p:cNvPr>
          <p:cNvSpPr txBox="1"/>
          <p:nvPr/>
        </p:nvSpPr>
        <p:spPr>
          <a:xfrm>
            <a:off x="5501125" y="1718876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영상 확인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6476D6-656C-4554-ABE1-19AC447B9024}"/>
              </a:ext>
            </a:extLst>
          </p:cNvPr>
          <p:cNvSpPr txBox="1"/>
          <p:nvPr/>
        </p:nvSpPr>
        <p:spPr>
          <a:xfrm>
            <a:off x="7545964" y="4792892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물건 확인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71DC84-313D-40D6-AE37-2C53D7EE83E4}"/>
              </a:ext>
            </a:extLst>
          </p:cNvPr>
          <p:cNvSpPr/>
          <p:nvPr/>
        </p:nvSpPr>
        <p:spPr>
          <a:xfrm>
            <a:off x="7823200" y="4014951"/>
            <a:ext cx="449358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FEE7-55C6-47C3-8B27-0988FC55ED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1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BABF93-7E97-4F5E-82D8-E3C5D7C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40040" y="6356350"/>
            <a:ext cx="2743200" cy="365125"/>
          </a:xfrm>
        </p:spPr>
        <p:txBody>
          <a:bodyPr/>
          <a:lstStyle/>
          <a:p>
            <a:fld id="{88C1FEE7-55C6-47C3-8B27-0988FC55ED6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DA4FE3-9E9B-464F-80D7-A7D82CE038FD}"/>
              </a:ext>
            </a:extLst>
          </p:cNvPr>
          <p:cNvSpPr/>
          <p:nvPr/>
        </p:nvSpPr>
        <p:spPr>
          <a:xfrm>
            <a:off x="550800" y="406800"/>
            <a:ext cx="51315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 요구사항 및 제약사항</a:t>
            </a:r>
            <a:endParaRPr lang="en-US" altLang="ko-KR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720" y="1339334"/>
            <a:ext cx="509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 </a:t>
            </a:r>
            <a:r>
              <a:rPr lang="ko-KR" altLang="en-US" sz="2000" b="1" dirty="0"/>
              <a:t>물건 찾기 시스템의 </a:t>
            </a:r>
            <a:r>
              <a:rPr lang="en-US" altLang="ko-KR" sz="2000" b="1" dirty="0"/>
              <a:t>Use Case Diagram ]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84800" y="1339334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 </a:t>
            </a:r>
            <a:r>
              <a:rPr lang="ko-KR" altLang="en-US" sz="2000" b="1" dirty="0"/>
              <a:t>제약사항</a:t>
            </a:r>
            <a:r>
              <a:rPr lang="en-US" altLang="ko-KR" sz="2000" b="1" dirty="0"/>
              <a:t> ]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176AB-FEC5-4A05-860F-EF7D0C6DFE4D}"/>
              </a:ext>
            </a:extLst>
          </p:cNvPr>
          <p:cNvSpPr txBox="1"/>
          <p:nvPr/>
        </p:nvSpPr>
        <p:spPr>
          <a:xfrm>
            <a:off x="6077797" y="1879600"/>
            <a:ext cx="5555403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ko-KR" altLang="en-US" sz="1700" dirty="0"/>
              <a:t>물건 확인 시</a:t>
            </a:r>
            <a:r>
              <a:rPr lang="en-US" altLang="ko-KR" sz="1700" dirty="0"/>
              <a:t>, </a:t>
            </a:r>
            <a:r>
              <a:rPr lang="ko-KR" altLang="en-US" sz="1700" dirty="0"/>
              <a:t>구글의 </a:t>
            </a:r>
            <a:r>
              <a:rPr lang="en-US" altLang="ko-KR" sz="1700" dirty="0"/>
              <a:t>Inception-V3 </a:t>
            </a:r>
            <a:r>
              <a:rPr lang="ko-KR" altLang="en-US" sz="1700" dirty="0" err="1"/>
              <a:t>딥러닝</a:t>
            </a:r>
            <a:r>
              <a:rPr lang="ko-KR" altLang="en-US" sz="1700" dirty="0"/>
              <a:t> 모듈을 사용함</a:t>
            </a:r>
            <a:endParaRPr lang="en-US" altLang="ko-KR" sz="1700" dirty="0"/>
          </a:p>
          <a:p>
            <a:pPr marL="447675" lvl="1" indent="-265113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ko-KR" altLang="en-US" sz="1500" dirty="0"/>
              <a:t>학습 데이터에 없는 물건을 확인 할 경우</a:t>
            </a:r>
            <a:r>
              <a:rPr lang="en-US" altLang="ko-KR" sz="1500" dirty="0"/>
              <a:t>, </a:t>
            </a:r>
            <a:r>
              <a:rPr lang="ko-KR" altLang="en-US" sz="1500" dirty="0"/>
              <a:t>가장 비슷한 </a:t>
            </a:r>
            <a:br>
              <a:rPr lang="en-US" altLang="ko-KR" sz="1500" dirty="0"/>
            </a:br>
            <a:r>
              <a:rPr lang="ko-KR" altLang="en-US" sz="1500" dirty="0"/>
              <a:t>결과가 출력</a:t>
            </a:r>
            <a:endParaRPr lang="en-US" altLang="ko-KR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ko-KR" altLang="en-US" sz="1700" dirty="0"/>
              <a:t>무선 네트워크를 사용하며 같은 망에 스마트폰과 </a:t>
            </a:r>
            <a:br>
              <a:rPr lang="en-US" altLang="ko-KR" sz="1700" dirty="0"/>
            </a:br>
            <a:r>
              <a:rPr lang="ko-KR" altLang="en-US" sz="1700" dirty="0"/>
              <a:t>로봇이 연결되어 있어야 함</a:t>
            </a:r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84800" y="4053840"/>
            <a:ext cx="5951600" cy="230251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80000" rtlCol="0" anchor="t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[ </a:t>
            </a:r>
            <a:r>
              <a:rPr lang="ko-KR" altLang="en-US" sz="1400" b="1" dirty="0">
                <a:solidFill>
                  <a:schemeClr val="tx1"/>
                </a:solidFill>
              </a:rPr>
              <a:t>개발 산출물 저장소 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pPr marL="228600" indent="-228600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개발 문서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447675" lvl="1" indent="-2651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요구사항 명세서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프로젝트 계획서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설계서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테스트 결과 보고서</a:t>
            </a:r>
            <a:r>
              <a:rPr lang="en-US" altLang="ko-KR" sz="1100" dirty="0">
                <a:solidFill>
                  <a:schemeClr val="tx1"/>
                </a:solidFill>
                <a:hlinkClick r:id="rId2"/>
              </a:rPr>
              <a:t>https://github.com/SMU-SE-Admin/2018_Capstone_D.VA_Doc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소스코드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447675" lvl="1" indent="-2651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로봇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hlinkClick r:id="rId3"/>
              </a:rPr>
              <a:t>https://github.com/SMU-SE-Admin/2018_Capstone_D.VA_Src_py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447675" lvl="1" indent="-2651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안드로이드 앱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en-US" altLang="ko-KR" sz="1100" dirty="0">
                <a:solidFill>
                  <a:schemeClr val="tx1"/>
                </a:solidFill>
                <a:hlinkClick r:id="rId4"/>
              </a:rPr>
              <a:t>https://github.com/SMU-SE-Admin/2018_Capstone_D.VA_Src_java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346CA5-FA7C-4573-9C73-5A82E1A3FE74}"/>
              </a:ext>
            </a:extLst>
          </p:cNvPr>
          <p:cNvGrpSpPr/>
          <p:nvPr/>
        </p:nvGrpSpPr>
        <p:grpSpPr>
          <a:xfrm>
            <a:off x="530480" y="1960880"/>
            <a:ext cx="4984507" cy="4395470"/>
            <a:chOff x="530480" y="1960880"/>
            <a:chExt cx="4984507" cy="4395470"/>
          </a:xfrm>
        </p:grpSpPr>
        <p:sp>
          <p:nvSpPr>
            <p:cNvPr id="2" name="직사각형 1"/>
            <p:cNvSpPr/>
            <p:nvPr/>
          </p:nvSpPr>
          <p:spPr>
            <a:xfrm>
              <a:off x="530480" y="1960880"/>
              <a:ext cx="4984507" cy="43954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5570F7A-998C-49B7-8F88-0C1D1F286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800" y="2336800"/>
              <a:ext cx="4942026" cy="3322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070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accent4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443</Words>
  <Application>Microsoft Office PowerPoint</Application>
  <PresentationFormat>와이드스크린</PresentationFormat>
  <Paragraphs>104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궁서체</vt:lpstr>
      <vt:lpstr>맑은 고딕</vt:lpstr>
      <vt:lpstr>문체부 훈민정음체</vt:lpstr>
      <vt:lpstr>Arial</vt:lpstr>
      <vt:lpstr>Curlz MT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LimHyun</dc:creator>
  <cp:lastModifiedBy>임 현</cp:lastModifiedBy>
  <cp:revision>211</cp:revision>
  <dcterms:created xsi:type="dcterms:W3CDTF">2018-08-17T04:08:42Z</dcterms:created>
  <dcterms:modified xsi:type="dcterms:W3CDTF">2019-01-16T04:56:59Z</dcterms:modified>
</cp:coreProperties>
</file>