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324" r:id="rId4"/>
    <p:sldId id="323" r:id="rId5"/>
    <p:sldId id="309" r:id="rId6"/>
    <p:sldId id="312" r:id="rId7"/>
    <p:sldId id="313" r:id="rId8"/>
    <p:sldId id="314" r:id="rId9"/>
    <p:sldId id="259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BED4"/>
    <a:srgbClr val="000066"/>
    <a:srgbClr val="00153E"/>
    <a:srgbClr val="9AA0D6"/>
    <a:srgbClr val="8E70F0"/>
    <a:srgbClr val="0081E2"/>
    <a:srgbClr val="CFBFD3"/>
    <a:srgbClr val="BFD5BD"/>
    <a:srgbClr val="333399"/>
    <a:srgbClr val="BCD6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73" d="100"/>
          <a:sy n="73" d="100"/>
        </p:scale>
        <p:origin x="564" y="66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9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0928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1" y="213042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1" y="6356353"/>
            <a:ext cx="2133600" cy="365125"/>
          </a:xfrm>
          <a:prstGeom prst="rect">
            <a:avLst/>
          </a:prstGeom>
        </p:spPr>
        <p:txBody>
          <a:bodyPr/>
          <a:lstStyle/>
          <a:p>
            <a:fld id="{1A79F677-E9FF-4540-94C0-723E2B1D0441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/>
          <a:lstStyle/>
          <a:p>
            <a:fld id="{B79050BC-A5A0-4FDB-8333-8EDD4B0582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118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 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  <p:sldLayoutId id="2147483663" r:id="rId4"/>
    <p:sldLayoutId id="2147483664" r:id="rId5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8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화면 설계</a:t>
            </a:r>
            <a:r>
              <a:rPr lang="en-US" altLang="ko-KR" dirty="0"/>
              <a:t>(UI </a:t>
            </a:r>
            <a:r>
              <a:rPr lang="ko-KR" altLang="en-US" dirty="0"/>
              <a:t>명세서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84657" y="4701831"/>
            <a:ext cx="1643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JohnBer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153150"/>
              </p:ext>
            </p:extLst>
          </p:nvPr>
        </p:nvGraphicFramePr>
        <p:xfrm>
          <a:off x="101602" y="121191"/>
          <a:ext cx="8933342" cy="92660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59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JohnBer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달리기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(main)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UC003, UC004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Picture 2" descr="\\Mac\Home\Creative Cloud Files\artboard\SC003_달리기(메인).jpg">
            <a:extLst>
              <a:ext uri="{FF2B5EF4-FFF2-40B4-BE49-F238E27FC236}">
                <a16:creationId xmlns:a16="http://schemas.microsoft.com/office/drawing/2014/main" id="{0F2E19CF-2CDD-49C3-B05D-0DB6AD2E7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53073"/>
            <a:ext cx="2917329" cy="5186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내용 개체 틀 4">
            <a:extLst>
              <a:ext uri="{FF2B5EF4-FFF2-40B4-BE49-F238E27FC236}">
                <a16:creationId xmlns:a16="http://schemas.microsoft.com/office/drawing/2014/main" id="{B8448DBD-DD0E-499C-9B12-3F16F29F4A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2338199"/>
              </p:ext>
            </p:extLst>
          </p:nvPr>
        </p:nvGraphicFramePr>
        <p:xfrm>
          <a:off x="4512622" y="2185059"/>
          <a:ext cx="4452826" cy="20784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현재위치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TextView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날씨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TextView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미세먼지 농도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TextView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미세먼지 농도에 따른 색이 다른 아이콘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ImageView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012310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달리기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095604"/>
                  </a:ext>
                </a:extLst>
              </a:tr>
            </a:tbl>
          </a:graphicData>
        </a:graphic>
      </p:graphicFrame>
      <p:sp>
        <p:nvSpPr>
          <p:cNvPr id="14" name="타원 13">
            <a:extLst>
              <a:ext uri="{FF2B5EF4-FFF2-40B4-BE49-F238E27FC236}">
                <a16:creationId xmlns:a16="http://schemas.microsoft.com/office/drawing/2014/main" id="{931072D7-F68E-48F4-8E14-82D300561646}"/>
              </a:ext>
            </a:extLst>
          </p:cNvPr>
          <p:cNvSpPr>
            <a:spLocks noChangeAspect="1"/>
          </p:cNvSpPr>
          <p:nvPr/>
        </p:nvSpPr>
        <p:spPr bwMode="auto">
          <a:xfrm>
            <a:off x="1200480" y="1511489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560F090-719F-479C-9AF3-59C8784BF5AC}"/>
              </a:ext>
            </a:extLst>
          </p:cNvPr>
          <p:cNvSpPr>
            <a:spLocks noChangeAspect="1"/>
          </p:cNvSpPr>
          <p:nvPr/>
        </p:nvSpPr>
        <p:spPr bwMode="auto">
          <a:xfrm>
            <a:off x="1111180" y="1892726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8ADA7DC-EFA5-4E66-9DE1-9F8A519D7A26}"/>
              </a:ext>
            </a:extLst>
          </p:cNvPr>
          <p:cNvSpPr>
            <a:spLocks noChangeAspect="1"/>
          </p:cNvSpPr>
          <p:nvPr/>
        </p:nvSpPr>
        <p:spPr bwMode="auto">
          <a:xfrm>
            <a:off x="2825407" y="1682846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4EF2808-80E2-44A3-A9EF-1F64DC57D8ED}"/>
              </a:ext>
            </a:extLst>
          </p:cNvPr>
          <p:cNvSpPr>
            <a:spLocks noChangeAspect="1"/>
          </p:cNvSpPr>
          <p:nvPr/>
        </p:nvSpPr>
        <p:spPr bwMode="auto">
          <a:xfrm>
            <a:off x="3827794" y="1787786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179EB43-3F05-4E0D-8772-509F94BF2F5C}"/>
              </a:ext>
            </a:extLst>
          </p:cNvPr>
          <p:cNvSpPr>
            <a:spLocks noChangeAspect="1"/>
          </p:cNvSpPr>
          <p:nvPr/>
        </p:nvSpPr>
        <p:spPr bwMode="auto">
          <a:xfrm>
            <a:off x="1954923" y="5480544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6877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173031"/>
            <a:ext cx="4246380" cy="345015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사용자의 운동기록을 통계를 내어 보여준다</a:t>
            </a:r>
            <a:endParaRPr kumimoji="0" lang="en-US" altLang="ko-KR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8" y="1580753"/>
            <a:ext cx="4246380" cy="1814239"/>
            <a:chOff x="4614128" y="1595573"/>
            <a:chExt cx="4246380" cy="1814239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595573"/>
              <a:ext cx="4246380" cy="315628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1973908"/>
              <a:ext cx="4246380" cy="143590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마이페이지로 들어간다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통계 버튼을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일별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주별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월별 통계를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246384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위의 통계 폰트는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16dp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설정한다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레이아웃 색은 기본적으로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grey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색으로 맞춰준다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일별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주별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월별 글자를 선택할 수 있게 세 부분으로 나눠 놓는다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달린 거리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달린 시간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소모 칼로리의 폰트는 검은색으로 하며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</a:t>
              </a: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같은 크기로 가운데에 보여준다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744670"/>
              </p:ext>
            </p:extLst>
          </p:nvPr>
        </p:nvGraphicFramePr>
        <p:xfrm>
          <a:off x="101602" y="121191"/>
          <a:ext cx="8933342" cy="92660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59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JohnBer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통계 확인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UC008, UC009, 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124" name="Picture 4" descr="\\Mac\Home\Creative Cloud Files\artboard\SC004_통계 확인.jpg">
            <a:extLst>
              <a:ext uri="{FF2B5EF4-FFF2-40B4-BE49-F238E27FC236}">
                <a16:creationId xmlns:a16="http://schemas.microsoft.com/office/drawing/2014/main" id="{E680274B-C3DE-403E-A5FF-5F4EEF5E4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74084"/>
            <a:ext cx="2862389" cy="5088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9728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10348"/>
              </p:ext>
            </p:extLst>
          </p:nvPr>
        </p:nvGraphicFramePr>
        <p:xfrm>
          <a:off x="101602" y="121191"/>
          <a:ext cx="8933342" cy="92660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59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JohnBer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통계 확인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UC008, UC009, 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124" name="Picture 4" descr="\\Mac\Home\Creative Cloud Files\artboard\SC004_통계 확인.jpg">
            <a:extLst>
              <a:ext uri="{FF2B5EF4-FFF2-40B4-BE49-F238E27FC236}">
                <a16:creationId xmlns:a16="http://schemas.microsoft.com/office/drawing/2014/main" id="{E680274B-C3DE-403E-A5FF-5F4EEF5E4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74084"/>
            <a:ext cx="2862389" cy="5088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내용 개체 틀 4">
            <a:extLst>
              <a:ext uri="{FF2B5EF4-FFF2-40B4-BE49-F238E27FC236}">
                <a16:creationId xmlns:a16="http://schemas.microsoft.com/office/drawing/2014/main" id="{D44FBA69-D970-47A2-B5CB-581D894C64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5096973"/>
              </p:ext>
            </p:extLst>
          </p:nvPr>
        </p:nvGraphicFramePr>
        <p:xfrm>
          <a:off x="4512622" y="2185059"/>
          <a:ext cx="4452826" cy="21698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일별 통계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PagerTitleStrip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주별 통계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PagerTitleStrip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월별 통계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PagerTitleStrip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달린 거리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TextView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012310"/>
                  </a:ext>
                </a:extLst>
              </a:tr>
              <a:tr h="138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달린 시간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TextView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0956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소모 칼로리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TextView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343169"/>
                  </a:ext>
                </a:extLst>
              </a:tr>
            </a:tbl>
          </a:graphicData>
        </a:graphic>
      </p:graphicFrame>
      <p:sp>
        <p:nvSpPr>
          <p:cNvPr id="14" name="타원 13">
            <a:extLst>
              <a:ext uri="{FF2B5EF4-FFF2-40B4-BE49-F238E27FC236}">
                <a16:creationId xmlns:a16="http://schemas.microsoft.com/office/drawing/2014/main" id="{532460CF-5B56-4582-985A-AE336801E4DD}"/>
              </a:ext>
            </a:extLst>
          </p:cNvPr>
          <p:cNvSpPr>
            <a:spLocks noChangeAspect="1"/>
          </p:cNvSpPr>
          <p:nvPr/>
        </p:nvSpPr>
        <p:spPr bwMode="auto">
          <a:xfrm>
            <a:off x="1022521" y="323716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3A76933-D892-4C65-B892-C87B67905351}"/>
              </a:ext>
            </a:extLst>
          </p:cNvPr>
          <p:cNvSpPr>
            <a:spLocks noChangeAspect="1"/>
          </p:cNvSpPr>
          <p:nvPr/>
        </p:nvSpPr>
        <p:spPr bwMode="auto">
          <a:xfrm>
            <a:off x="1999359" y="323716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E5201BB-A819-4A5E-BD0F-DEF8C9FE0F90}"/>
              </a:ext>
            </a:extLst>
          </p:cNvPr>
          <p:cNvSpPr>
            <a:spLocks noChangeAspect="1"/>
          </p:cNvSpPr>
          <p:nvPr/>
        </p:nvSpPr>
        <p:spPr bwMode="auto">
          <a:xfrm>
            <a:off x="2926174" y="323716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8A7DDF4-2D99-4C1A-A7A4-2136E36E75E7}"/>
              </a:ext>
            </a:extLst>
          </p:cNvPr>
          <p:cNvSpPr>
            <a:spLocks noChangeAspect="1"/>
          </p:cNvSpPr>
          <p:nvPr/>
        </p:nvSpPr>
        <p:spPr bwMode="auto">
          <a:xfrm>
            <a:off x="1070070" y="3613490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C822123-4290-47BF-9F9C-E13888B8F7A3}"/>
              </a:ext>
            </a:extLst>
          </p:cNvPr>
          <p:cNvSpPr>
            <a:spLocks noChangeAspect="1"/>
          </p:cNvSpPr>
          <p:nvPr/>
        </p:nvSpPr>
        <p:spPr bwMode="auto">
          <a:xfrm>
            <a:off x="1999359" y="3613490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032D9F0-4FAE-44B9-AC0F-6E39C6C40BFC}"/>
              </a:ext>
            </a:extLst>
          </p:cNvPr>
          <p:cNvSpPr>
            <a:spLocks noChangeAspect="1"/>
          </p:cNvSpPr>
          <p:nvPr/>
        </p:nvSpPr>
        <p:spPr bwMode="auto">
          <a:xfrm>
            <a:off x="2944555" y="3573332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5400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173031"/>
            <a:ext cx="4246380" cy="345015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현재위치 근처의 추천코스를 보여준다</a:t>
            </a:r>
            <a:endParaRPr kumimoji="0" lang="en-US" altLang="ko-KR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8" y="1580753"/>
            <a:ext cx="4246380" cy="1814239"/>
            <a:chOff x="4614128" y="1595573"/>
            <a:chExt cx="4246380" cy="1814239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595573"/>
              <a:ext cx="4246380" cy="315628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1973908"/>
              <a:ext cx="4246380" cy="143590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현재위치를 확인한다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코스추천 페이지 버튼을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근처의 산책로 코스 리스트를 확인한다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원하는 코스를 누른 후 코스 상세정보를 확인한다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246384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추천코스 리스트가 뜨고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그 중 마음에 드는 코스를 선택하면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그 위에 선택한 코스가 뜨게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레이아웃 색은 기본적으로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grey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색으로 맞춰준다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코스가 어디서부터 어디까지 인지 간단히 표시해주는데 그 폰트는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더 연한 회색으로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코스정보 폰트는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16sp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사이즈로 검은색으로 해준다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하단 부분에는 코스를 선택할 수 있게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Run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만들어준다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638612"/>
              </p:ext>
            </p:extLst>
          </p:nvPr>
        </p:nvGraphicFramePr>
        <p:xfrm>
          <a:off x="101602" y="121191"/>
          <a:ext cx="8933342" cy="92660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59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JohnBer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코스 추천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146" name="Picture 2" descr="\\Mac\Home\Creative Cloud Files\artboard\SC005_코스추천.jpg">
            <a:extLst>
              <a:ext uri="{FF2B5EF4-FFF2-40B4-BE49-F238E27FC236}">
                <a16:creationId xmlns:a16="http://schemas.microsoft.com/office/drawing/2014/main" id="{721020B0-4864-4175-87F8-86F2F0932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33" y="1169140"/>
            <a:ext cx="2865170" cy="5093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\\Mac\Home\Creative Cloud Files\artboard\4.1.0_코스 상세정보.jpg">
            <a:extLst>
              <a:ext uri="{FF2B5EF4-FFF2-40B4-BE49-F238E27FC236}">
                <a16:creationId xmlns:a16="http://schemas.microsoft.com/office/drawing/2014/main" id="{339205D8-FF65-42E2-85FC-1298E9852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985" y="1193237"/>
            <a:ext cx="2865170" cy="5097471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762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955286"/>
              </p:ext>
            </p:extLst>
          </p:nvPr>
        </p:nvGraphicFramePr>
        <p:xfrm>
          <a:off x="101602" y="121191"/>
          <a:ext cx="8933342" cy="92660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59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JohnBer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코스 추천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146" name="Picture 2" descr="\\Mac\Home\Creative Cloud Files\artboard\SC005_코스추천.jpg">
            <a:extLst>
              <a:ext uri="{FF2B5EF4-FFF2-40B4-BE49-F238E27FC236}">
                <a16:creationId xmlns:a16="http://schemas.microsoft.com/office/drawing/2014/main" id="{721020B0-4864-4175-87F8-86F2F0932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33" y="1169140"/>
            <a:ext cx="2865170" cy="5093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\\Mac\Home\Creative Cloud Files\artboard\4.1.0_코스 상세정보.jpg">
            <a:extLst>
              <a:ext uri="{FF2B5EF4-FFF2-40B4-BE49-F238E27FC236}">
                <a16:creationId xmlns:a16="http://schemas.microsoft.com/office/drawing/2014/main" id="{339205D8-FF65-42E2-85FC-1298E9852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985" y="1193237"/>
            <a:ext cx="2865170" cy="5097471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내용 개체 틀 4">
            <a:extLst>
              <a:ext uri="{FF2B5EF4-FFF2-40B4-BE49-F238E27FC236}">
                <a16:creationId xmlns:a16="http://schemas.microsoft.com/office/drawing/2014/main" id="{A9D3BFF6-2D1A-4C84-B829-CB8A99AC3A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315935"/>
              </p:ext>
            </p:extLst>
          </p:nvPr>
        </p:nvGraphicFramePr>
        <p:xfrm>
          <a:off x="4593264" y="2185059"/>
          <a:ext cx="4372184" cy="19441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2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2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추천 코스 이름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TextView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거리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예상 시간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칼로리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TextView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코스 정보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TextView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Run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012310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위젯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PagerTitleStrip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095604"/>
                  </a:ext>
                </a:extLst>
              </a:tr>
            </a:tbl>
          </a:graphicData>
        </a:graphic>
      </p:graphicFrame>
      <p:sp>
        <p:nvSpPr>
          <p:cNvPr id="14" name="타원 13">
            <a:extLst>
              <a:ext uri="{FF2B5EF4-FFF2-40B4-BE49-F238E27FC236}">
                <a16:creationId xmlns:a16="http://schemas.microsoft.com/office/drawing/2014/main" id="{FBC66511-8958-430F-A2E5-9C0102CCE041}"/>
              </a:ext>
            </a:extLst>
          </p:cNvPr>
          <p:cNvSpPr>
            <a:spLocks noChangeAspect="1"/>
          </p:cNvSpPr>
          <p:nvPr/>
        </p:nvSpPr>
        <p:spPr bwMode="auto">
          <a:xfrm>
            <a:off x="1467876" y="3357447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B7F6005-9F46-4D1F-A576-77B0A64C2795}"/>
              </a:ext>
            </a:extLst>
          </p:cNvPr>
          <p:cNvSpPr>
            <a:spLocks noChangeAspect="1"/>
          </p:cNvSpPr>
          <p:nvPr/>
        </p:nvSpPr>
        <p:spPr bwMode="auto">
          <a:xfrm>
            <a:off x="1467876" y="3949900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09CB819-2596-4430-B93D-A2590F92469A}"/>
              </a:ext>
            </a:extLst>
          </p:cNvPr>
          <p:cNvSpPr>
            <a:spLocks noChangeAspect="1"/>
          </p:cNvSpPr>
          <p:nvPr/>
        </p:nvSpPr>
        <p:spPr bwMode="auto">
          <a:xfrm>
            <a:off x="1572816" y="4654956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600463C-7EBF-48C2-A67A-908593B58C3C}"/>
              </a:ext>
            </a:extLst>
          </p:cNvPr>
          <p:cNvSpPr>
            <a:spLocks noChangeAspect="1"/>
          </p:cNvSpPr>
          <p:nvPr/>
        </p:nvSpPr>
        <p:spPr bwMode="auto">
          <a:xfrm>
            <a:off x="2550542" y="5446457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06299C1-5832-4370-AC8F-8021453EA1E3}"/>
              </a:ext>
            </a:extLst>
          </p:cNvPr>
          <p:cNvSpPr>
            <a:spLocks noChangeAspect="1"/>
          </p:cNvSpPr>
          <p:nvPr/>
        </p:nvSpPr>
        <p:spPr bwMode="auto">
          <a:xfrm>
            <a:off x="2522218" y="5957022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6674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173031"/>
            <a:ext cx="4246380" cy="345015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코스추천 달리기를 실행한다</a:t>
            </a:r>
            <a:endParaRPr kumimoji="0" lang="en-US" altLang="ko-KR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8" y="1580753"/>
            <a:ext cx="4246380" cy="1814239"/>
            <a:chOff x="4614128" y="1595573"/>
            <a:chExt cx="4246380" cy="1814239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595573"/>
              <a:ext cx="4246380" cy="315628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1973908"/>
              <a:ext cx="4246380" cy="143590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코스추천 페이지에 들어간다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달리기 실행 버튼을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달리기 모드가 실행 된다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246384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GPS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이용해 자신의 현재위치를 나타내는 지도를 배경으로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놓는다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하단의 달린 거리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달린 시간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소모 칼로리는 검은색의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24sp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레이아웃 색은 기본적으로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grey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색으로 맞춰준다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Pause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진회색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색깔로 만들어 가장 하단에 위치시킨다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141816"/>
              </p:ext>
            </p:extLst>
          </p:nvPr>
        </p:nvGraphicFramePr>
        <p:xfrm>
          <a:off x="101602" y="121191"/>
          <a:ext cx="8933342" cy="92660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59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JohnBer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코스추천 달리기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UC013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8194" name="Picture 2" descr="\\Mac\Home\Creative Cloud Files\artboard\SC006_코스추천 달리기.jpg">
            <a:extLst>
              <a:ext uri="{FF2B5EF4-FFF2-40B4-BE49-F238E27FC236}">
                <a16:creationId xmlns:a16="http://schemas.microsoft.com/office/drawing/2014/main" id="{B3197D9C-10BD-489F-8326-7B4795E4E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15306"/>
            <a:ext cx="2840080" cy="504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075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209549"/>
              </p:ext>
            </p:extLst>
          </p:nvPr>
        </p:nvGraphicFramePr>
        <p:xfrm>
          <a:off x="101602" y="121191"/>
          <a:ext cx="8933342" cy="92660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59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JohnBer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코스추천 달리기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UC013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8194" name="Picture 2" descr="\\Mac\Home\Creative Cloud Files\artboard\SC006_코스추천 달리기.jpg">
            <a:extLst>
              <a:ext uri="{FF2B5EF4-FFF2-40B4-BE49-F238E27FC236}">
                <a16:creationId xmlns:a16="http://schemas.microsoft.com/office/drawing/2014/main" id="{B3197D9C-10BD-489F-8326-7B4795E4E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15306"/>
            <a:ext cx="2840080" cy="504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내용 개체 틀 4">
            <a:extLst>
              <a:ext uri="{FF2B5EF4-FFF2-40B4-BE49-F238E27FC236}">
                <a16:creationId xmlns:a16="http://schemas.microsoft.com/office/drawing/2014/main" id="{91ECC1C2-E826-4AA7-B517-C5C04D11A5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59780"/>
              </p:ext>
            </p:extLst>
          </p:nvPr>
        </p:nvGraphicFramePr>
        <p:xfrm>
          <a:off x="4512622" y="2185059"/>
          <a:ext cx="4452826" cy="19441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Mapview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달린 거리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TextView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달린 시간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TextView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소모 칼로리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TextView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012310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Pause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버튼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095604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EDF7EA3F-B72E-4DA7-B181-1AF62A6D8EF3}"/>
              </a:ext>
            </a:extLst>
          </p:cNvPr>
          <p:cNvSpPr>
            <a:spLocks noChangeAspect="1"/>
          </p:cNvSpPr>
          <p:nvPr/>
        </p:nvSpPr>
        <p:spPr bwMode="auto">
          <a:xfrm>
            <a:off x="1323770" y="1511489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8B945BF-95F4-4636-94B2-B2AD83C81E33}"/>
              </a:ext>
            </a:extLst>
          </p:cNvPr>
          <p:cNvSpPr>
            <a:spLocks noChangeAspect="1"/>
          </p:cNvSpPr>
          <p:nvPr/>
        </p:nvSpPr>
        <p:spPr bwMode="auto">
          <a:xfrm>
            <a:off x="1073429" y="4770192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510BAD2-AAD5-4A41-BCD0-E05322273A24}"/>
              </a:ext>
            </a:extLst>
          </p:cNvPr>
          <p:cNvSpPr>
            <a:spLocks noChangeAspect="1"/>
          </p:cNvSpPr>
          <p:nvPr/>
        </p:nvSpPr>
        <p:spPr bwMode="auto">
          <a:xfrm>
            <a:off x="1914536" y="4770192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C794247-84ED-4ED5-9AB7-1E72BB0B4ADD}"/>
              </a:ext>
            </a:extLst>
          </p:cNvPr>
          <p:cNvSpPr>
            <a:spLocks noChangeAspect="1"/>
          </p:cNvSpPr>
          <p:nvPr/>
        </p:nvSpPr>
        <p:spPr bwMode="auto">
          <a:xfrm>
            <a:off x="2755643" y="4770192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544B74E-4801-47AE-9B8A-6E8DB0956A94}"/>
              </a:ext>
            </a:extLst>
          </p:cNvPr>
          <p:cNvSpPr>
            <a:spLocks noChangeAspect="1"/>
          </p:cNvSpPr>
          <p:nvPr/>
        </p:nvSpPr>
        <p:spPr bwMode="auto">
          <a:xfrm>
            <a:off x="1914536" y="5412324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1267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4614128" y="3573016"/>
            <a:ext cx="4246380" cy="2495602"/>
            <a:chOff x="4614128" y="4036184"/>
            <a:chExt cx="4183811" cy="2205037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8" y="4036184"/>
              <a:ext cx="4183811" cy="34698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8" y="4470401"/>
              <a:ext cx="4183811" cy="177082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화면 하단에 운동거리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운동시간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칼로리 소모량을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실시간으로 계산하여 표시한다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Wingdings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itchFamily="2" charset="2"/>
                <a:buChar char="ü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사용자의 운동 경로를 지도에 표시한다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Wingdings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itchFamily="2" charset="2"/>
                <a:buChar char="ü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화면 맨 하단에는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Pause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버튼이 있다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Wingdings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488818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JohnBer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달리기 시작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UC003, 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UC013</a:t>
                      </a:r>
                      <a:endParaRPr kumimoji="1" lang="ko-KR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867" y="1268761"/>
            <a:ext cx="2740423" cy="487186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 bwMode="auto">
          <a:xfrm>
            <a:off x="4614128" y="1196752"/>
            <a:ext cx="4246380" cy="345015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달리기 시작 화면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kumimoji="0" lang="en-US" altLang="ko-K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4614128" y="1614761"/>
            <a:ext cx="4246380" cy="1814239"/>
            <a:chOff x="4614128" y="1595573"/>
            <a:chExt cx="4246380" cy="1814239"/>
          </a:xfrm>
        </p:grpSpPr>
        <p:sp>
          <p:nvSpPr>
            <p:cNvPr id="12" name="직사각형 11"/>
            <p:cNvSpPr/>
            <p:nvPr/>
          </p:nvSpPr>
          <p:spPr bwMode="auto">
            <a:xfrm>
              <a:off x="4614128" y="1595573"/>
              <a:ext cx="4246380" cy="315628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 bwMode="auto">
            <a:xfrm>
              <a:off x="4614128" y="1973908"/>
              <a:ext cx="4246380" cy="143590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달리기 화면에서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달리기 시작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버튼을 누른다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버튼이 눌린 시점의 사용자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x, y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위치 좌표를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API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 통해 알아낸다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시스템은 사용자의 위치 변화에 따른 위치 좌표 값을 계산하여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지도에 실시간 경로를 표시한다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ü"/>
                <a:tabLst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시스템은 사용자의 위치 변화에 따른 위치 좌표 값을 계산하여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ü"/>
                <a:tabLst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화면에 운동거리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운동 시간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소모 칼로리를 표시한다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ü"/>
                <a:tabLst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사용자는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일시 정지 버튼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을 눌러 달리기를 일시 중지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  (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실시간 경로 추적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운동 거리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운동 시간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소모 칼로리 계산 중지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)</a:t>
              </a:r>
            </a:p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ü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ü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7033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11403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JohnBer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달리기 시작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UC003, 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UC013</a:t>
                      </a:r>
                      <a:endParaRPr kumimoji="1" lang="ko-KR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867" y="1268761"/>
            <a:ext cx="2740423" cy="4871864"/>
          </a:xfrm>
          <a:prstGeom prst="rect">
            <a:avLst/>
          </a:prstGeom>
        </p:spPr>
      </p:pic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91ECC1C2-E826-4AA7-B517-C5C04D11A5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7313341"/>
              </p:ext>
            </p:extLst>
          </p:nvPr>
        </p:nvGraphicFramePr>
        <p:xfrm>
          <a:off x="4236397" y="2308884"/>
          <a:ext cx="4452826" cy="19441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MapView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달린 거리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TextView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달린 시간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TextView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소모 칼로리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TextView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012310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Pause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버튼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095604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931072D7-F68E-48F4-8E14-82D300561646}"/>
              </a:ext>
            </a:extLst>
          </p:cNvPr>
          <p:cNvSpPr>
            <a:spLocks noChangeAspect="1"/>
          </p:cNvSpPr>
          <p:nvPr/>
        </p:nvSpPr>
        <p:spPr bwMode="auto">
          <a:xfrm>
            <a:off x="1290230" y="1616429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560F090-719F-479C-9AF3-59C8784BF5AC}"/>
              </a:ext>
            </a:extLst>
          </p:cNvPr>
          <p:cNvSpPr>
            <a:spLocks noChangeAspect="1"/>
          </p:cNvSpPr>
          <p:nvPr/>
        </p:nvSpPr>
        <p:spPr bwMode="auto">
          <a:xfrm>
            <a:off x="1082935" y="4550201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8ADA7DC-EFA5-4E66-9DE1-9F8A519D7A26}"/>
              </a:ext>
            </a:extLst>
          </p:cNvPr>
          <p:cNvSpPr>
            <a:spLocks noChangeAspect="1"/>
          </p:cNvSpPr>
          <p:nvPr/>
        </p:nvSpPr>
        <p:spPr bwMode="auto">
          <a:xfrm>
            <a:off x="1850504" y="4550201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4EF2808-80E2-44A3-A9EF-1F64DC57D8ED}"/>
              </a:ext>
            </a:extLst>
          </p:cNvPr>
          <p:cNvSpPr>
            <a:spLocks noChangeAspect="1"/>
          </p:cNvSpPr>
          <p:nvPr/>
        </p:nvSpPr>
        <p:spPr bwMode="auto">
          <a:xfrm>
            <a:off x="2674178" y="4550201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4EF2808-80E2-44A3-A9EF-1F64DC57D8ED}"/>
              </a:ext>
            </a:extLst>
          </p:cNvPr>
          <p:cNvSpPr>
            <a:spLocks noChangeAspect="1"/>
          </p:cNvSpPr>
          <p:nvPr/>
        </p:nvSpPr>
        <p:spPr bwMode="auto">
          <a:xfrm>
            <a:off x="1934212" y="5350301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0361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4614128" y="3573015"/>
            <a:ext cx="4246380" cy="2567609"/>
            <a:chOff x="4614128" y="4036184"/>
            <a:chExt cx="4183811" cy="2205037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8" y="4036184"/>
              <a:ext cx="4183811" cy="34698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8" y="4470401"/>
              <a:ext cx="4183811" cy="177082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사용자의 운동 경로를 지도에 표시한다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화면 하단에 운동거리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운동시간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칼로리 소모량을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실시간으로 계산하여 표시한다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itchFamily="2" charset="2"/>
                <a:buChar char="ü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지도 하단에 달리기 제목을 표시한다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(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기본값은 오늘 날짜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)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itchFamily="2" charset="2"/>
                <a:buChar char="ü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화면 맨 하단에는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Resume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와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Pause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버튼을 배치한다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Wingdings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593466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JohnBer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달리기 일시 중지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UC004</a:t>
                      </a:r>
                      <a:endParaRPr kumimoji="1" lang="ko-KR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866" y="1268760"/>
            <a:ext cx="2740424" cy="4871864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 bwMode="auto">
          <a:xfrm>
            <a:off x="4614128" y="1173031"/>
            <a:ext cx="4246380" cy="345015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달리기를 일시 중지했을 때 화면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kumimoji="0" lang="en-US" altLang="ko-K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4614128" y="1614761"/>
            <a:ext cx="4246380" cy="1814239"/>
            <a:chOff x="4614128" y="1595573"/>
            <a:chExt cx="4246380" cy="1814239"/>
          </a:xfrm>
        </p:grpSpPr>
        <p:sp>
          <p:nvSpPr>
            <p:cNvPr id="11" name="직사각형 10"/>
            <p:cNvSpPr/>
            <p:nvPr/>
          </p:nvSpPr>
          <p:spPr bwMode="auto">
            <a:xfrm>
              <a:off x="4614128" y="1595573"/>
              <a:ext cx="4246380" cy="315628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 bwMode="auto">
            <a:xfrm>
              <a:off x="4614128" y="1973908"/>
              <a:ext cx="4246380" cy="143590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ü"/>
                <a:tabLst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사용자는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일시 정지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버튼을 누른다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ü"/>
                <a:tabLst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사용자는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일시 정지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버튼을 눌러 달리기를 일시 정지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  (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실시간 경로 추적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운동 거리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운동 시간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소모 칼로리 계산 중지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6008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5415682"/>
              </p:ext>
            </p:extLst>
          </p:nvPr>
        </p:nvGraphicFramePr>
        <p:xfrm>
          <a:off x="280988" y="1025525"/>
          <a:ext cx="8582024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2018.03.14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0.1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기술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심수현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2018.03.15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Ver0.2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유즈케이스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구조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배세은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2018.03.15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Ver0.3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유즈케이스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구조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심수현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2018.03.16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Ver0.4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오타 확인 및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배세은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2018.03.16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Ver0.4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기술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배세은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2018.03.20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Ver0.4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기술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심수현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2018.03.20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Ver0.4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기술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심수현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2018.04.16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Ver0.4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기술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배세은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14621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236899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JohnBer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달리기 일시 중지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UC004</a:t>
                      </a:r>
                      <a:endParaRPr kumimoji="1" lang="ko-KR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866" y="1268760"/>
            <a:ext cx="2740424" cy="4871864"/>
          </a:xfrm>
          <a:prstGeom prst="rect">
            <a:avLst/>
          </a:prstGeom>
        </p:spPr>
      </p:pic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91ECC1C2-E826-4AA7-B517-C5C04D11A5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4554338"/>
              </p:ext>
            </p:extLst>
          </p:nvPr>
        </p:nvGraphicFramePr>
        <p:xfrm>
          <a:off x="4236397" y="2308884"/>
          <a:ext cx="4452826" cy="24729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MapView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달린 날짜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TextView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달린 거리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TextView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달린 시간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TextView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소모 칼로리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TextView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012310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Resume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버튼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09560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Stop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931072D7-F68E-48F4-8E14-82D300561646}"/>
              </a:ext>
            </a:extLst>
          </p:cNvPr>
          <p:cNvSpPr>
            <a:spLocks noChangeAspect="1"/>
          </p:cNvSpPr>
          <p:nvPr/>
        </p:nvSpPr>
        <p:spPr bwMode="auto">
          <a:xfrm>
            <a:off x="1305420" y="160391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560F090-719F-479C-9AF3-59C8784BF5AC}"/>
              </a:ext>
            </a:extLst>
          </p:cNvPr>
          <p:cNvSpPr>
            <a:spLocks noChangeAspect="1"/>
          </p:cNvSpPr>
          <p:nvPr/>
        </p:nvSpPr>
        <p:spPr bwMode="auto">
          <a:xfrm>
            <a:off x="1711255" y="4093001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8ADA7DC-EFA5-4E66-9DE1-9F8A519D7A26}"/>
              </a:ext>
            </a:extLst>
          </p:cNvPr>
          <p:cNvSpPr>
            <a:spLocks noChangeAspect="1"/>
          </p:cNvSpPr>
          <p:nvPr/>
        </p:nvSpPr>
        <p:spPr bwMode="auto">
          <a:xfrm>
            <a:off x="1095540" y="4473671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4EF2808-80E2-44A3-A9EF-1F64DC57D8ED}"/>
              </a:ext>
            </a:extLst>
          </p:cNvPr>
          <p:cNvSpPr>
            <a:spLocks noChangeAspect="1"/>
          </p:cNvSpPr>
          <p:nvPr/>
        </p:nvSpPr>
        <p:spPr bwMode="auto">
          <a:xfrm>
            <a:off x="1921135" y="4473671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4EF2808-80E2-44A3-A9EF-1F64DC57D8ED}"/>
              </a:ext>
            </a:extLst>
          </p:cNvPr>
          <p:cNvSpPr>
            <a:spLocks noChangeAspect="1"/>
          </p:cNvSpPr>
          <p:nvPr/>
        </p:nvSpPr>
        <p:spPr bwMode="auto">
          <a:xfrm>
            <a:off x="1832330" y="5064221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4EF2808-80E2-44A3-A9EF-1F64DC57D8ED}"/>
              </a:ext>
            </a:extLst>
          </p:cNvPr>
          <p:cNvSpPr>
            <a:spLocks noChangeAspect="1"/>
          </p:cNvSpPr>
          <p:nvPr/>
        </p:nvSpPr>
        <p:spPr bwMode="auto">
          <a:xfrm>
            <a:off x="2702185" y="4473671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4EF2808-80E2-44A3-A9EF-1F64DC57D8ED}"/>
              </a:ext>
            </a:extLst>
          </p:cNvPr>
          <p:cNvSpPr>
            <a:spLocks noChangeAspect="1"/>
          </p:cNvSpPr>
          <p:nvPr/>
        </p:nvSpPr>
        <p:spPr bwMode="auto">
          <a:xfrm>
            <a:off x="1832330" y="5569046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5804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4614128" y="3573015"/>
            <a:ext cx="4246380" cy="2567609"/>
            <a:chOff x="4614128" y="4036184"/>
            <a:chExt cx="4183811" cy="2205037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8" y="4036184"/>
              <a:ext cx="4183811" cy="34698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8" y="4470401"/>
              <a:ext cx="4183811" cy="177082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화면에 사용자의 위치와 운동 경로가 나타난다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화면 하단에 운동 거리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운동 시간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칼로리 소모량을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실시간으로 계산 하여 표시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itchFamily="2" charset="2"/>
                <a:buChar char="ü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지도 하단에 달리기 제목을 표시한다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(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기본값은 오늘 날짜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)</a:t>
              </a:r>
            </a:p>
            <a:p>
              <a:pPr marL="171450" indent="-171450" algn="just">
                <a:buFont typeface="Wingdings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itchFamily="2" charset="2"/>
                <a:buChar char="ü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화면 하단에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Return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버튼을 배치한다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574467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JohnBer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달리기 중지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UC006</a:t>
                      </a:r>
                      <a:endParaRPr kumimoji="1" lang="ko-KR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866" y="1268760"/>
            <a:ext cx="2740424" cy="487186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 bwMode="auto">
          <a:xfrm>
            <a:off x="4614128" y="1173031"/>
            <a:ext cx="4246380" cy="345015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달리기를 중지했을 때 화면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kumimoji="0" lang="en-US" altLang="ko-K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614128" y="1614761"/>
            <a:ext cx="4246380" cy="1814239"/>
            <a:chOff x="4614128" y="1595573"/>
            <a:chExt cx="4246380" cy="1814239"/>
          </a:xfrm>
        </p:grpSpPr>
        <p:sp>
          <p:nvSpPr>
            <p:cNvPr id="9" name="직사각형 8"/>
            <p:cNvSpPr/>
            <p:nvPr/>
          </p:nvSpPr>
          <p:spPr bwMode="auto">
            <a:xfrm>
              <a:off x="4614128" y="1595573"/>
              <a:ext cx="4246380" cy="315628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4614128" y="1973908"/>
              <a:ext cx="4246380" cy="143590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일시 정지 후 종료를 누르면 측정이 종료된다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사용자의 달린 경로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거리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운동한 시간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칼로리 소모량을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화면에 표시한다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95924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054940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JohnBer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달리기 중지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UC006</a:t>
                      </a:r>
                      <a:endParaRPr kumimoji="1" lang="ko-KR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866" y="1268760"/>
            <a:ext cx="2740424" cy="4871864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931072D7-F68E-48F4-8E14-82D300561646}"/>
              </a:ext>
            </a:extLst>
          </p:cNvPr>
          <p:cNvSpPr>
            <a:spLocks noChangeAspect="1"/>
          </p:cNvSpPr>
          <p:nvPr/>
        </p:nvSpPr>
        <p:spPr bwMode="auto">
          <a:xfrm>
            <a:off x="1305420" y="1616429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560F090-719F-479C-9AF3-59C8784BF5AC}"/>
              </a:ext>
            </a:extLst>
          </p:cNvPr>
          <p:cNvSpPr>
            <a:spLocks noChangeAspect="1"/>
          </p:cNvSpPr>
          <p:nvPr/>
        </p:nvSpPr>
        <p:spPr bwMode="auto">
          <a:xfrm>
            <a:off x="1711255" y="4093001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8ADA7DC-EFA5-4E66-9DE1-9F8A519D7A26}"/>
              </a:ext>
            </a:extLst>
          </p:cNvPr>
          <p:cNvSpPr>
            <a:spLocks noChangeAspect="1"/>
          </p:cNvSpPr>
          <p:nvPr/>
        </p:nvSpPr>
        <p:spPr bwMode="auto">
          <a:xfrm>
            <a:off x="1063612" y="4504543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4EF2808-80E2-44A3-A9EF-1F64DC57D8ED}"/>
              </a:ext>
            </a:extLst>
          </p:cNvPr>
          <p:cNvSpPr>
            <a:spLocks noChangeAspect="1"/>
          </p:cNvSpPr>
          <p:nvPr/>
        </p:nvSpPr>
        <p:spPr bwMode="auto">
          <a:xfrm>
            <a:off x="1921135" y="4504543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" name="내용 개체 틀 4">
            <a:extLst>
              <a:ext uri="{FF2B5EF4-FFF2-40B4-BE49-F238E27FC236}">
                <a16:creationId xmlns:a16="http://schemas.microsoft.com/office/drawing/2014/main" id="{91ECC1C2-E826-4AA7-B517-C5C04D11A5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4191178"/>
              </p:ext>
            </p:extLst>
          </p:nvPr>
        </p:nvGraphicFramePr>
        <p:xfrm>
          <a:off x="4236397" y="2308884"/>
          <a:ext cx="4452826" cy="21956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MapView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달린 날짜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TextView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달린 거리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TextView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달린 시간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TextView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소모 칼로리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TextView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012310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Return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버튼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095604"/>
                  </a:ext>
                </a:extLst>
              </a:tr>
            </a:tbl>
          </a:graphicData>
        </a:graphic>
      </p:graphicFrame>
      <p:sp>
        <p:nvSpPr>
          <p:cNvPr id="12" name="타원 11">
            <a:extLst>
              <a:ext uri="{FF2B5EF4-FFF2-40B4-BE49-F238E27FC236}">
                <a16:creationId xmlns:a16="http://schemas.microsoft.com/office/drawing/2014/main" id="{14EF2808-80E2-44A3-A9EF-1F64DC57D8ED}"/>
              </a:ext>
            </a:extLst>
          </p:cNvPr>
          <p:cNvSpPr>
            <a:spLocks noChangeAspect="1"/>
          </p:cNvSpPr>
          <p:nvPr/>
        </p:nvSpPr>
        <p:spPr bwMode="auto">
          <a:xfrm>
            <a:off x="1855075" y="5349684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4EF2808-80E2-44A3-A9EF-1F64DC57D8ED}"/>
              </a:ext>
            </a:extLst>
          </p:cNvPr>
          <p:cNvSpPr>
            <a:spLocks noChangeAspect="1"/>
          </p:cNvSpPr>
          <p:nvPr/>
        </p:nvSpPr>
        <p:spPr bwMode="auto">
          <a:xfrm>
            <a:off x="2718320" y="4504543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21649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5076056" y="3789040"/>
            <a:ext cx="3774297" cy="2232248"/>
            <a:chOff x="4614128" y="4036184"/>
            <a:chExt cx="4183811" cy="2205036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8" y="4036184"/>
              <a:ext cx="4183811" cy="34698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8" y="4470400"/>
              <a:ext cx="4183811" cy="177082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사용자의 운동 기록을 리스트로 화면에 출력한다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마이 코스 텍스트 밑에 위치한 선택박스를 위치시켜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사용자가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원하는 날짜 별로 운동 기록을 정렬할 수 있다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리스트 요소에는 운동 경로 사진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제목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위치 정보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</a:t>
              </a: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운동 기록을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요약하여 표한다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itchFamily="2" charset="2"/>
                <a:buChar char="ü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하나의 요소를 클릭하면 코스 상세 정보를 출력한다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156806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JohnBer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마이 코스 확인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UC011</a:t>
                      </a:r>
                      <a:endParaRPr kumimoji="1" lang="ko-KR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268760"/>
            <a:ext cx="2190667" cy="482453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4" y="1268760"/>
            <a:ext cx="2190666" cy="482453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 bwMode="auto">
          <a:xfrm>
            <a:off x="5076056" y="1173031"/>
            <a:ext cx="3774297" cy="345015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사용자가 달렸던 코스를 확인하는 화면</a:t>
            </a:r>
            <a:endParaRPr kumimoji="0" lang="en-US" altLang="ko-K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5076056" y="1614761"/>
            <a:ext cx="3774297" cy="1814239"/>
            <a:chOff x="4614128" y="1595573"/>
            <a:chExt cx="4246380" cy="1814239"/>
          </a:xfrm>
        </p:grpSpPr>
        <p:sp>
          <p:nvSpPr>
            <p:cNvPr id="10" name="직사각형 9"/>
            <p:cNvSpPr/>
            <p:nvPr/>
          </p:nvSpPr>
          <p:spPr bwMode="auto">
            <a:xfrm>
              <a:off x="4614128" y="1595573"/>
              <a:ext cx="4246380" cy="315628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 bwMode="auto">
            <a:xfrm>
              <a:off x="4614128" y="1973908"/>
              <a:ext cx="4246380" cy="143590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통계 페이지 탭을 누른다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하단의 마이 코스 리스트를 확인한다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리스트의 마이 코스를 선택 시 경로 정보 및 운동 기록을</a:t>
              </a: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보여준다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457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276767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JohnBer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마이 코스 확인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UC011</a:t>
                      </a:r>
                      <a:endParaRPr kumimoji="1" lang="ko-KR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268760"/>
            <a:ext cx="2190667" cy="482453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4" y="1268760"/>
            <a:ext cx="2190666" cy="4824536"/>
          </a:xfrm>
          <a:prstGeom prst="rect">
            <a:avLst/>
          </a:prstGeom>
        </p:spPr>
      </p:pic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91ECC1C2-E826-4AA7-B517-C5C04D11A5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9238768"/>
              </p:ext>
            </p:extLst>
          </p:nvPr>
        </p:nvGraphicFramePr>
        <p:xfrm>
          <a:off x="5181600" y="2387365"/>
          <a:ext cx="3650498" cy="22410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09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09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04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1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3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user name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3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일별 통계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ViewPager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주별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통계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ViewPager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월별 통계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ViewPager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012310"/>
                  </a:ext>
                </a:extLst>
              </a:tr>
              <a:tr h="227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마이 코스 검색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Spinner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마이 코스 기록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RecycleView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095604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931072D7-F68E-48F4-8E14-82D300561646}"/>
              </a:ext>
            </a:extLst>
          </p:cNvPr>
          <p:cNvSpPr>
            <a:spLocks noChangeAspect="1"/>
          </p:cNvSpPr>
          <p:nvPr/>
        </p:nvSpPr>
        <p:spPr bwMode="auto">
          <a:xfrm>
            <a:off x="864082" y="1765657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560F090-719F-479C-9AF3-59C8784BF5AC}"/>
              </a:ext>
            </a:extLst>
          </p:cNvPr>
          <p:cNvSpPr>
            <a:spLocks noChangeAspect="1"/>
          </p:cNvSpPr>
          <p:nvPr/>
        </p:nvSpPr>
        <p:spPr bwMode="auto">
          <a:xfrm>
            <a:off x="323528" y="2711876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8ADA7DC-EFA5-4E66-9DE1-9F8A519D7A26}"/>
              </a:ext>
            </a:extLst>
          </p:cNvPr>
          <p:cNvSpPr>
            <a:spLocks noChangeAspect="1"/>
          </p:cNvSpPr>
          <p:nvPr/>
        </p:nvSpPr>
        <p:spPr bwMode="auto">
          <a:xfrm>
            <a:off x="969022" y="2711876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4EF2808-80E2-44A3-A9EF-1F64DC57D8ED}"/>
              </a:ext>
            </a:extLst>
          </p:cNvPr>
          <p:cNvSpPr>
            <a:spLocks noChangeAspect="1"/>
          </p:cNvSpPr>
          <p:nvPr/>
        </p:nvSpPr>
        <p:spPr bwMode="auto">
          <a:xfrm>
            <a:off x="1713244" y="2718487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4EF2808-80E2-44A3-A9EF-1F64DC57D8ED}"/>
              </a:ext>
            </a:extLst>
          </p:cNvPr>
          <p:cNvSpPr>
            <a:spLocks noChangeAspect="1"/>
          </p:cNvSpPr>
          <p:nvPr/>
        </p:nvSpPr>
        <p:spPr bwMode="auto">
          <a:xfrm>
            <a:off x="3240279" y="2816816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4EF2808-80E2-44A3-A9EF-1F64DC57D8ED}"/>
              </a:ext>
            </a:extLst>
          </p:cNvPr>
          <p:cNvSpPr>
            <a:spLocks noChangeAspect="1"/>
          </p:cNvSpPr>
          <p:nvPr/>
        </p:nvSpPr>
        <p:spPr bwMode="auto">
          <a:xfrm>
            <a:off x="888708" y="3323443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4521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07904" y="318255"/>
            <a:ext cx="1296144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회원가입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4420469" y="2147948"/>
            <a:ext cx="1296144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달리</a:t>
            </a:r>
            <a:r>
              <a:rPr lang="ko-KR" altLang="en-US" sz="1400" dirty="0"/>
              <a:t>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63688" y="2147601"/>
            <a:ext cx="1296144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통</a:t>
            </a:r>
            <a:r>
              <a:rPr lang="ko-KR" altLang="en-US" sz="1400" dirty="0"/>
              <a:t>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08501" y="2847928"/>
            <a:ext cx="100811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실</a:t>
            </a:r>
            <a:r>
              <a:rPr lang="ko-KR" altLang="en-US" sz="1400" dirty="0"/>
              <a:t>행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00986" y="3442287"/>
            <a:ext cx="102314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/>
              <a:t>일시정</a:t>
            </a:r>
            <a:r>
              <a:rPr lang="ko-KR" altLang="en-US" sz="1400" dirty="0" err="1"/>
              <a:t>지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4703673" y="4025514"/>
            <a:ext cx="100811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재</a:t>
            </a:r>
            <a:r>
              <a:rPr lang="ko-KR" altLang="en-US" sz="1400"/>
              <a:t>개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703673" y="4624090"/>
            <a:ext cx="100811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종</a:t>
            </a:r>
            <a:r>
              <a:rPr lang="ko-KR" altLang="en-US" sz="1400" dirty="0"/>
              <a:t>료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36690" y="2846563"/>
            <a:ext cx="102314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일별통계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2036690" y="3440923"/>
            <a:ext cx="102314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/>
              <a:t>주별통계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2036689" y="4024148"/>
            <a:ext cx="102314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월별통계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323528" y="2147602"/>
            <a:ext cx="1296144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마이코</a:t>
            </a:r>
            <a:r>
              <a:rPr lang="ko-KR" altLang="en-US" sz="1400"/>
              <a:t>스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3203848" y="2147600"/>
            <a:ext cx="1008112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날</a:t>
            </a:r>
            <a:r>
              <a:rPr lang="ko-KR" altLang="en-US" sz="1400" dirty="0"/>
              <a:t>씨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07904" y="899428"/>
            <a:ext cx="1296144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로그인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5927810" y="2147599"/>
            <a:ext cx="1296144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코스추</a:t>
            </a:r>
            <a:r>
              <a:rPr lang="ko-KR" altLang="en-US" sz="1400"/>
              <a:t>천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5927810" y="2760848"/>
            <a:ext cx="1308486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코스추천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달리기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7452320" y="2147598"/>
            <a:ext cx="1296144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현재위</a:t>
            </a:r>
            <a:r>
              <a:rPr lang="ko-KR" altLang="en-US" sz="1400" dirty="0"/>
              <a:t>치</a:t>
            </a:r>
          </a:p>
        </p:txBody>
      </p:sp>
      <p:cxnSp>
        <p:nvCxnSpPr>
          <p:cNvPr id="37" name="꺾인 연결선 36"/>
          <p:cNvCxnSpPr>
            <a:stCxn id="8" idx="1"/>
            <a:endCxn id="9" idx="1"/>
          </p:cNvCxnSpPr>
          <p:nvPr/>
        </p:nvCxnSpPr>
        <p:spPr>
          <a:xfrm rot="10800000" flipV="1">
            <a:off x="4700987" y="3001816"/>
            <a:ext cx="7515" cy="594359"/>
          </a:xfrm>
          <a:prstGeom prst="bentConnector3">
            <a:avLst>
              <a:gd name="adj1" fmla="val 314191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9" idx="1"/>
            <a:endCxn id="11" idx="1"/>
          </p:cNvCxnSpPr>
          <p:nvPr/>
        </p:nvCxnSpPr>
        <p:spPr>
          <a:xfrm rot="10800000" flipH="1" flipV="1">
            <a:off x="4700985" y="3596175"/>
            <a:ext cx="2687" cy="583227"/>
          </a:xfrm>
          <a:prstGeom prst="bentConnector3">
            <a:avLst>
              <a:gd name="adj1" fmla="val -850762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stCxn id="11" idx="1"/>
            <a:endCxn id="12" idx="1"/>
          </p:cNvCxnSpPr>
          <p:nvPr/>
        </p:nvCxnSpPr>
        <p:spPr>
          <a:xfrm rot="10800000" flipV="1">
            <a:off x="4703673" y="4179403"/>
            <a:ext cx="12700" cy="598576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15" idx="1"/>
            <a:endCxn id="16" idx="1"/>
          </p:cNvCxnSpPr>
          <p:nvPr/>
        </p:nvCxnSpPr>
        <p:spPr>
          <a:xfrm rot="10800000" flipV="1">
            <a:off x="2036690" y="3000452"/>
            <a:ext cx="12700" cy="594360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>
            <a:stCxn id="16" idx="1"/>
            <a:endCxn id="17" idx="1"/>
          </p:cNvCxnSpPr>
          <p:nvPr/>
        </p:nvCxnSpPr>
        <p:spPr>
          <a:xfrm rot="10800000" flipV="1">
            <a:off x="2036690" y="3594811"/>
            <a:ext cx="1" cy="583225"/>
          </a:xfrm>
          <a:prstGeom prst="bentConnector3">
            <a:avLst>
              <a:gd name="adj1" fmla="val 2286010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18" idx="3"/>
            <a:endCxn id="6" idx="1"/>
          </p:cNvCxnSpPr>
          <p:nvPr/>
        </p:nvCxnSpPr>
        <p:spPr>
          <a:xfrm flipV="1">
            <a:off x="1619672" y="2301490"/>
            <a:ext cx="14401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6" idx="3"/>
            <a:endCxn id="19" idx="1"/>
          </p:cNvCxnSpPr>
          <p:nvPr/>
        </p:nvCxnSpPr>
        <p:spPr>
          <a:xfrm flipV="1">
            <a:off x="3059832" y="2301489"/>
            <a:ext cx="14401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19" idx="3"/>
            <a:endCxn id="5" idx="1"/>
          </p:cNvCxnSpPr>
          <p:nvPr/>
        </p:nvCxnSpPr>
        <p:spPr>
          <a:xfrm>
            <a:off x="4211960" y="2301489"/>
            <a:ext cx="208509" cy="3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stCxn id="5" idx="3"/>
            <a:endCxn id="23" idx="1"/>
          </p:cNvCxnSpPr>
          <p:nvPr/>
        </p:nvCxnSpPr>
        <p:spPr>
          <a:xfrm flipV="1">
            <a:off x="5716613" y="2301488"/>
            <a:ext cx="211197" cy="3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stCxn id="23" idx="3"/>
            <a:endCxn id="25" idx="1"/>
          </p:cNvCxnSpPr>
          <p:nvPr/>
        </p:nvCxnSpPr>
        <p:spPr>
          <a:xfrm flipV="1">
            <a:off x="7223954" y="2301487"/>
            <a:ext cx="22836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>
            <a:stCxn id="20" idx="2"/>
            <a:endCxn id="18" idx="0"/>
          </p:cNvCxnSpPr>
          <p:nvPr/>
        </p:nvCxnSpPr>
        <p:spPr>
          <a:xfrm rot="5400000">
            <a:off x="2193590" y="-14785"/>
            <a:ext cx="940397" cy="338437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>
            <a:stCxn id="20" idx="2"/>
            <a:endCxn id="6" idx="0"/>
          </p:cNvCxnSpPr>
          <p:nvPr/>
        </p:nvCxnSpPr>
        <p:spPr>
          <a:xfrm rot="5400000">
            <a:off x="2913670" y="705295"/>
            <a:ext cx="940396" cy="194421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20" idx="2"/>
            <a:endCxn id="19" idx="0"/>
          </p:cNvCxnSpPr>
          <p:nvPr/>
        </p:nvCxnSpPr>
        <p:spPr>
          <a:xfrm rot="5400000">
            <a:off x="3561743" y="1353366"/>
            <a:ext cx="940395" cy="64807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20" idx="2"/>
            <a:endCxn id="5" idx="0"/>
          </p:cNvCxnSpPr>
          <p:nvPr/>
        </p:nvCxnSpPr>
        <p:spPr>
          <a:xfrm rot="16200000" flipH="1">
            <a:off x="4241887" y="1321293"/>
            <a:ext cx="940743" cy="71256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>
            <a:stCxn id="20" idx="2"/>
            <a:endCxn id="23" idx="0"/>
          </p:cNvCxnSpPr>
          <p:nvPr/>
        </p:nvCxnSpPr>
        <p:spPr>
          <a:xfrm rot="16200000" flipH="1">
            <a:off x="4995732" y="567449"/>
            <a:ext cx="940394" cy="221990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20" idx="2"/>
            <a:endCxn id="25" idx="0"/>
          </p:cNvCxnSpPr>
          <p:nvPr/>
        </p:nvCxnSpPr>
        <p:spPr>
          <a:xfrm rot="16200000" flipH="1">
            <a:off x="5757988" y="-194807"/>
            <a:ext cx="940393" cy="374441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>
            <a:stCxn id="4" idx="2"/>
            <a:endCxn id="20" idx="0"/>
          </p:cNvCxnSpPr>
          <p:nvPr/>
        </p:nvCxnSpPr>
        <p:spPr>
          <a:xfrm>
            <a:off x="4355976" y="626032"/>
            <a:ext cx="0" cy="273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942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 입</a:t>
            </a:r>
            <a:r>
              <a:rPr lang="en-US" altLang="ko-KR" dirty="0" smtClean="0"/>
              <a:t>/</a:t>
            </a:r>
            <a:r>
              <a:rPr lang="ko-KR" altLang="en-US" dirty="0" smtClean="0"/>
              <a:t>출력 정보 </a:t>
            </a:r>
            <a:r>
              <a:rPr lang="ko-KR" altLang="en-US" dirty="0" err="1" smtClean="0"/>
              <a:t>알람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공통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7" name="내용 개체 틀 4">
            <a:extLst>
              <a:ext uri="{FF2B5EF4-FFF2-40B4-BE49-F238E27FC236}">
                <a16:creationId xmlns:a16="http://schemas.microsoft.com/office/drawing/2014/main" id="{6171A10D-17EF-433D-8FF0-CAA286B8A1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0513722"/>
              </p:ext>
            </p:extLst>
          </p:nvPr>
        </p:nvGraphicFramePr>
        <p:xfrm>
          <a:off x="280988" y="1111248"/>
          <a:ext cx="8684460" cy="28463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7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1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61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0647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6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상단바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Toolbar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하단바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BottomNavigationView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5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통계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Menu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5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달리기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Menu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012310"/>
                  </a:ext>
                </a:extLst>
              </a:tr>
              <a:tr h="405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코스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Menu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095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110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173031"/>
            <a:ext cx="4246380" cy="345015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kumimoji="0" lang="en-US" altLang="ko-KR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 화면</a:t>
            </a:r>
            <a:endParaRPr kumimoji="0" lang="en-US" altLang="ko-KR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8" y="1580753"/>
            <a:ext cx="4246380" cy="1814239"/>
            <a:chOff x="4614128" y="1595573"/>
            <a:chExt cx="4246380" cy="1814239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595573"/>
              <a:ext cx="4246380" cy="315628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1973908"/>
              <a:ext cx="4246380" cy="143590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시스템은 사용자에게 아이디와 비밀번호를 요구한다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제시한 아이디와 비밀번호가 일치할 경우 메인 화면으로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넘어간다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회원가입을 신청하면 회원가입 화면으로 넘어간다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246384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배경은 흰색으로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Logo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라는 글씨는 검은색으로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bold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아이디와 비밀번호를 입력할 수 있는 빈칸을 만든다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 버튼과 회원가입 버튼을 만들고 회원가입은 옅은 회색으로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만든다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459929"/>
              </p:ext>
            </p:extLst>
          </p:nvPr>
        </p:nvGraphicFramePr>
        <p:xfrm>
          <a:off x="101602" y="121191"/>
          <a:ext cx="8933342" cy="92660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59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JohnBer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242" name="Picture 2" descr="\\Mac\Home\Creative Cloud Files\artboard\SC001_로그인.jpg">
            <a:extLst>
              <a:ext uri="{FF2B5EF4-FFF2-40B4-BE49-F238E27FC236}">
                <a16:creationId xmlns:a16="http://schemas.microsoft.com/office/drawing/2014/main" id="{B765E572-2AFD-44A8-8FCA-2F209C2CB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48306"/>
            <a:ext cx="2913654" cy="5179829"/>
          </a:xfrm>
          <a:prstGeom prst="rect">
            <a:avLst/>
          </a:prstGeom>
          <a:noFill/>
          <a:ln w="31750"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0685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660960"/>
              </p:ext>
            </p:extLst>
          </p:nvPr>
        </p:nvGraphicFramePr>
        <p:xfrm>
          <a:off x="101602" y="121191"/>
          <a:ext cx="8933342" cy="92660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59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JohnBer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242" name="Picture 2" descr="\\Mac\Home\Creative Cloud Files\artboard\SC001_로그인.jpg">
            <a:extLst>
              <a:ext uri="{FF2B5EF4-FFF2-40B4-BE49-F238E27FC236}">
                <a16:creationId xmlns:a16="http://schemas.microsoft.com/office/drawing/2014/main" id="{B765E572-2AFD-44A8-8FCA-2F209C2CB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48306"/>
            <a:ext cx="2913654" cy="5179829"/>
          </a:xfrm>
          <a:prstGeom prst="rect">
            <a:avLst/>
          </a:prstGeom>
          <a:noFill/>
          <a:ln w="31750"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386D7331-319D-436F-BAAA-FCD74F33C451}"/>
              </a:ext>
            </a:extLst>
          </p:cNvPr>
          <p:cNvSpPr>
            <a:spLocks noChangeAspect="1"/>
          </p:cNvSpPr>
          <p:nvPr/>
        </p:nvSpPr>
        <p:spPr bwMode="auto">
          <a:xfrm>
            <a:off x="1894419" y="2259811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011F719-72EB-46ED-ABF2-BE552480A205}"/>
              </a:ext>
            </a:extLst>
          </p:cNvPr>
          <p:cNvSpPr>
            <a:spLocks noChangeAspect="1"/>
          </p:cNvSpPr>
          <p:nvPr/>
        </p:nvSpPr>
        <p:spPr bwMode="auto">
          <a:xfrm>
            <a:off x="1175010" y="3185112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EF36B01-9E2F-4162-A4BE-2141DD0AFF25}"/>
              </a:ext>
            </a:extLst>
          </p:cNvPr>
          <p:cNvSpPr>
            <a:spLocks noChangeAspect="1"/>
          </p:cNvSpPr>
          <p:nvPr/>
        </p:nvSpPr>
        <p:spPr bwMode="auto">
          <a:xfrm>
            <a:off x="1175010" y="3914006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61395F4-9BEE-46B3-9076-E3C36A79E513}"/>
              </a:ext>
            </a:extLst>
          </p:cNvPr>
          <p:cNvSpPr>
            <a:spLocks noChangeAspect="1"/>
          </p:cNvSpPr>
          <p:nvPr/>
        </p:nvSpPr>
        <p:spPr bwMode="auto">
          <a:xfrm>
            <a:off x="1566178" y="432204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9D90D52-0C43-4043-9145-BE94A94486FA}"/>
              </a:ext>
            </a:extLst>
          </p:cNvPr>
          <p:cNvSpPr>
            <a:spLocks noChangeAspect="1"/>
          </p:cNvSpPr>
          <p:nvPr/>
        </p:nvSpPr>
        <p:spPr bwMode="auto">
          <a:xfrm>
            <a:off x="1566178" y="4792494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8" name="내용 개체 틀 4">
            <a:extLst>
              <a:ext uri="{FF2B5EF4-FFF2-40B4-BE49-F238E27FC236}">
                <a16:creationId xmlns:a16="http://schemas.microsoft.com/office/drawing/2014/main" id="{C7AEA2A0-52D9-4101-8539-35B461B9E1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795174"/>
              </p:ext>
            </p:extLst>
          </p:nvPr>
        </p:nvGraphicFramePr>
        <p:xfrm>
          <a:off x="4512622" y="2185059"/>
          <a:ext cx="4452826" cy="19183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TextView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EditText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EditText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012310"/>
                  </a:ext>
                </a:extLst>
              </a:tr>
              <a:tr h="138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회원가입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095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9334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173031"/>
            <a:ext cx="4246380" cy="345015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 화면</a:t>
            </a:r>
            <a:endParaRPr kumimoji="0" lang="en-US" altLang="ko-KR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8" y="1580753"/>
            <a:ext cx="4246380" cy="1814239"/>
            <a:chOff x="4614128" y="1595573"/>
            <a:chExt cx="4246380" cy="1814239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595573"/>
              <a:ext cx="4246380" cy="315628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1973908"/>
              <a:ext cx="4246380" cy="143590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ID,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비밀번호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성별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몸무게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키를 입력하는 화면을 보인다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회원가입이 완료되었으면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Toast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“회원가입이 완료 되었습니다”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를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출력한 후 로그인 화면으로 넘어간다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3" y="3394992"/>
            <a:ext cx="4246385" cy="2867784"/>
            <a:chOff x="4614123" y="3394992"/>
            <a:chExt cx="4183814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3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배경은 흰색으로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회원가입라는 글씨는 검은색으로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bold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자신의 정보를 입력할 수 있는 빈칸을 만든다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회원가입 버튼을 만들고 누르면 회원가입이 완료되게끔 만든다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033366"/>
              </p:ext>
            </p:extLst>
          </p:nvPr>
        </p:nvGraphicFramePr>
        <p:xfrm>
          <a:off x="101602" y="121191"/>
          <a:ext cx="8933342" cy="92660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59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JohnBer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 가입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2290" name="Picture 2" descr="\\Mac\Home\Creative Cloud Files\artboard\SC002_회원가입.jpg">
            <a:extLst>
              <a:ext uri="{FF2B5EF4-FFF2-40B4-BE49-F238E27FC236}">
                <a16:creationId xmlns:a16="http://schemas.microsoft.com/office/drawing/2014/main" id="{35DE1F5B-A774-4FED-B7AD-73559FFA2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94052"/>
            <a:ext cx="2881946" cy="5123459"/>
          </a:xfrm>
          <a:prstGeom prst="rect">
            <a:avLst/>
          </a:prstGeom>
          <a:noFill/>
          <a:ln w="34925"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4327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002260"/>
              </p:ext>
            </p:extLst>
          </p:nvPr>
        </p:nvGraphicFramePr>
        <p:xfrm>
          <a:off x="101602" y="121191"/>
          <a:ext cx="8933342" cy="92660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59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JohnBer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 가입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2290" name="Picture 2" descr="\\Mac\Home\Creative Cloud Files\artboard\SC002_회원가입.jpg">
            <a:extLst>
              <a:ext uri="{FF2B5EF4-FFF2-40B4-BE49-F238E27FC236}">
                <a16:creationId xmlns:a16="http://schemas.microsoft.com/office/drawing/2014/main" id="{35DE1F5B-A774-4FED-B7AD-73559FFA2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94052"/>
            <a:ext cx="2881946" cy="5123459"/>
          </a:xfrm>
          <a:prstGeom prst="rect">
            <a:avLst/>
          </a:prstGeom>
          <a:noFill/>
          <a:ln w="34925"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11A12DB0-411A-44C3-8282-B077AA88B4FF}"/>
              </a:ext>
            </a:extLst>
          </p:cNvPr>
          <p:cNvSpPr>
            <a:spLocks noChangeAspect="1"/>
          </p:cNvSpPr>
          <p:nvPr/>
        </p:nvSpPr>
        <p:spPr bwMode="auto">
          <a:xfrm>
            <a:off x="1841973" y="1580753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B792478-ADDD-45E7-8826-6184F555B522}"/>
              </a:ext>
            </a:extLst>
          </p:cNvPr>
          <p:cNvSpPr>
            <a:spLocks noChangeAspect="1"/>
          </p:cNvSpPr>
          <p:nvPr/>
        </p:nvSpPr>
        <p:spPr bwMode="auto">
          <a:xfrm>
            <a:off x="1124591" y="2339527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13123A9-EA4E-4566-B664-A9AEBC794176}"/>
              </a:ext>
            </a:extLst>
          </p:cNvPr>
          <p:cNvSpPr>
            <a:spLocks noChangeAspect="1"/>
          </p:cNvSpPr>
          <p:nvPr/>
        </p:nvSpPr>
        <p:spPr bwMode="auto">
          <a:xfrm>
            <a:off x="1104556" y="308609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49A30CE-F0EA-48D9-885B-04216714FCFA}"/>
              </a:ext>
            </a:extLst>
          </p:cNvPr>
          <p:cNvSpPr>
            <a:spLocks noChangeAspect="1"/>
          </p:cNvSpPr>
          <p:nvPr/>
        </p:nvSpPr>
        <p:spPr bwMode="auto">
          <a:xfrm>
            <a:off x="1104556" y="3694882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65F215F-5D84-4D6F-AF95-3E68637B62CC}"/>
              </a:ext>
            </a:extLst>
          </p:cNvPr>
          <p:cNvSpPr>
            <a:spLocks noChangeAspect="1"/>
          </p:cNvSpPr>
          <p:nvPr/>
        </p:nvSpPr>
        <p:spPr bwMode="auto">
          <a:xfrm>
            <a:off x="1104556" y="4266495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C1B04DB-B880-46D5-907C-4E3A564D8009}"/>
              </a:ext>
            </a:extLst>
          </p:cNvPr>
          <p:cNvSpPr>
            <a:spLocks noChangeAspect="1"/>
          </p:cNvSpPr>
          <p:nvPr/>
        </p:nvSpPr>
        <p:spPr bwMode="auto">
          <a:xfrm>
            <a:off x="1109957" y="483810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F599B02-DC40-4EAA-AE87-6735BE6CE3AD}"/>
              </a:ext>
            </a:extLst>
          </p:cNvPr>
          <p:cNvSpPr>
            <a:spLocks noChangeAspect="1"/>
          </p:cNvSpPr>
          <p:nvPr/>
        </p:nvSpPr>
        <p:spPr bwMode="auto">
          <a:xfrm>
            <a:off x="1961344" y="5596564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" name="내용 개체 틀 4">
            <a:extLst>
              <a:ext uri="{FF2B5EF4-FFF2-40B4-BE49-F238E27FC236}">
                <a16:creationId xmlns:a16="http://schemas.microsoft.com/office/drawing/2014/main" id="{6171A10D-17EF-433D-8FF0-CAA286B8A1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8129853"/>
              </p:ext>
            </p:extLst>
          </p:nvPr>
        </p:nvGraphicFramePr>
        <p:xfrm>
          <a:off x="4512622" y="2185059"/>
          <a:ext cx="4452826" cy="24987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회원가입 글씨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TextView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EditText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EditText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패스워드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EditText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012310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신장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몸무게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EditText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09560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성별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EditText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356988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회원가입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901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0007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173031"/>
            <a:ext cx="4246380" cy="345015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kumimoji="0" lang="en-US" altLang="ko-KR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로그인을 하면 지도와 함께 뜨는 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메인화면</a:t>
            </a:r>
            <a:endParaRPr kumimoji="0" lang="en-US" altLang="ko-KR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8" y="1580753"/>
            <a:ext cx="4246380" cy="1814239"/>
            <a:chOff x="4614128" y="1595573"/>
            <a:chExt cx="4246380" cy="1814239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595573"/>
              <a:ext cx="4246380" cy="315628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1973908"/>
              <a:ext cx="4246380" cy="143590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시작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재개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버튼을 누른 후 달리기를 시작한다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버튼이 눌린 시점의 사용자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x,y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위치 좌표를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API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통해 알아낸다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시스템은 사용자의 위치 변화에 따른 위치 좌표 값을 계산하여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지도에 실시간 경로를 표시한다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시스템은 사용자의 위치 변화에 따른 위치 좌표 값을 계산하여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화면에 운동거리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운동 시간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소모 칼로리를 표시한다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246384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레이아웃 배경색은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darkgrey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날씨 폰트와 미세먼지 폰트는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12sp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현재위치 폰트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그것보다 조금 크게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미세먼지 농도를 표현하는 아이콘은 흰색으로 설정해준다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Run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버튼은 지도를 바탕으로 화면 아래쪽에 만들어준다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90575"/>
              </p:ext>
            </p:extLst>
          </p:nvPr>
        </p:nvGraphicFramePr>
        <p:xfrm>
          <a:off x="101602" y="121191"/>
          <a:ext cx="8933342" cy="92660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59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JohnBer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달리기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(main)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UC003, UC004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Picture 2" descr="\\Mac\Home\Creative Cloud Files\artboard\SC003_달리기(메인).jpg">
            <a:extLst>
              <a:ext uri="{FF2B5EF4-FFF2-40B4-BE49-F238E27FC236}">
                <a16:creationId xmlns:a16="http://schemas.microsoft.com/office/drawing/2014/main" id="{0F2E19CF-2CDD-49C3-B05D-0DB6AD2E7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53073"/>
            <a:ext cx="2917329" cy="5186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2035316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7158</TotalTime>
  <Words>1847</Words>
  <Application>Microsoft Office PowerPoint</Application>
  <PresentationFormat>화면 슬라이드 쇼(4:3)</PresentationFormat>
  <Paragraphs>853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3" baseType="lpstr">
      <vt:lpstr>HY울릉도B</vt:lpstr>
      <vt:lpstr>HY울릉도M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화면 설계(UI 명세서)</vt:lpstr>
      <vt:lpstr>변경 이력</vt:lpstr>
      <vt:lpstr>PowerPoint 프레젠테이션</vt:lpstr>
      <vt:lpstr>화면 입/출력 정보 알람 (공통)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400T6B</cp:lastModifiedBy>
  <cp:revision>524</cp:revision>
  <cp:lastPrinted>2001-07-23T08:42:52Z</cp:lastPrinted>
  <dcterms:created xsi:type="dcterms:W3CDTF">2011-02-22T01:37:12Z</dcterms:created>
  <dcterms:modified xsi:type="dcterms:W3CDTF">2018-04-16T04:15:37Z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