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70" r:id="rId15"/>
    <p:sldId id="271" r:id="rId16"/>
    <p:sldId id="272" r:id="rId17"/>
    <p:sldId id="268" r:id="rId18"/>
    <p:sldId id="269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jcom" initials="s" lastIdx="1" clrIdx="0">
    <p:extLst>
      <p:ext uri="{19B8F6BF-5375-455C-9EA6-DF929625EA0E}">
        <p15:presenceInfo xmlns:p15="http://schemas.microsoft.com/office/powerpoint/2012/main" userId="sj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4" autoAdjust="0"/>
    <p:restoredTop sz="67022" autoAdjust="0"/>
  </p:normalViewPr>
  <p:slideViewPr>
    <p:cSldViewPr snapToGrid="0">
      <p:cViewPr varScale="1">
        <p:scale>
          <a:sx n="100" d="100"/>
          <a:sy n="100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1A027-D83E-4BE7-850A-742E1D581F61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039D2-6845-46C5-8D7F-78CDC0A31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41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인사 </a:t>
            </a:r>
            <a:r>
              <a:rPr lang="en-US" altLang="ko-KR" dirty="0" smtClean="0"/>
              <a:t>-&gt;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팀 소개</a:t>
            </a:r>
            <a:endParaRPr lang="en-US" altLang="ko-KR" baseline="0" dirty="0" smtClean="0"/>
          </a:p>
          <a:p>
            <a:r>
              <a:rPr lang="ko-KR" altLang="en-US" baseline="0" dirty="0" smtClean="0"/>
              <a:t>전체적인 흐름만 적어 놓을 것임</a:t>
            </a:r>
            <a:endParaRPr lang="en-US" altLang="ko-KR" baseline="0" dirty="0" smtClean="0"/>
          </a:p>
          <a:p>
            <a:r>
              <a:rPr lang="ko-KR" altLang="en-US" dirty="0" smtClean="0"/>
              <a:t>대본 다 갈아엎는 거 추천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생각 </a:t>
            </a:r>
            <a:r>
              <a:rPr lang="ko-KR" altLang="en-US" dirty="0" err="1" smtClean="0"/>
              <a:t>나는대로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적은거임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039D2-6845-46C5-8D7F-78CDC0A313D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230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기타 요구사항입니다</a:t>
            </a:r>
            <a:endParaRPr lang="en-US" altLang="ko-KR" dirty="0" smtClean="0"/>
          </a:p>
          <a:p>
            <a:r>
              <a:rPr lang="ko-KR" altLang="en-US" dirty="0" err="1" smtClean="0"/>
              <a:t>알랍과</a:t>
            </a:r>
            <a:r>
              <a:rPr lang="ko-KR" altLang="en-US" dirty="0" smtClean="0"/>
              <a:t> 팝업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마감일 지나면 완료에 추가 같은 요구사항들입니다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추가 필</a:t>
            </a:r>
            <a:r>
              <a:rPr lang="ko-KR" altLang="en-US" dirty="0" smtClean="0"/>
              <a:t>요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039D2-6845-46C5-8D7F-78CDC0A313D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835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위와 같은 과정을 통해 도출된 </a:t>
            </a:r>
            <a:r>
              <a:rPr lang="ko-KR" altLang="en-US" dirty="0" err="1" smtClean="0"/>
              <a:t>유스케이스</a:t>
            </a:r>
            <a:r>
              <a:rPr lang="ko-KR" altLang="en-US" dirty="0" smtClean="0"/>
              <a:t> 다이어그램입니다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039D2-6845-46C5-8D7F-78CDC0A313D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133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다이어그램을 보겠습니다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저희는 강의자료에서 볼 수 있었던 단계를 따라 클래스들을 전체적으로 </a:t>
            </a:r>
            <a:r>
              <a:rPr lang="ko-KR" altLang="en-US" dirty="0" err="1" smtClean="0"/>
              <a:t>엔티티</a:t>
            </a:r>
            <a:r>
              <a:rPr lang="ko-KR" altLang="en-US" dirty="0" smtClean="0"/>
              <a:t> 클래스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제어클래스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경계클래스로 구분을 하여 클래스를 만들어 봤습니다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039D2-6845-46C5-8D7F-78CDC0A313D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012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ko-KR" altLang="en-US" dirty="0" err="1" smtClean="0"/>
              <a:t>엔티티</a:t>
            </a:r>
            <a:r>
              <a:rPr lang="ko-KR" altLang="en-US" dirty="0" smtClean="0"/>
              <a:t> 클래스입니다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로그인 관련 클래스들로 사용자 각자에 대한 클래스 그리고 이 사용자들을 갖는 클래스를 설계해봤습니다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통해 로그인 관련 기능의 기반을 설계하고자 하였습니다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추가 필요 교수님은 전체적인 설계의 의도와 과정을 중시하심</a:t>
            </a:r>
            <a:r>
              <a:rPr lang="en-US" altLang="ko-KR" dirty="0" smtClean="0"/>
              <a:t>--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039D2-6845-46C5-8D7F-78CDC0A313D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455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여기서도 마찬가지로 각 </a:t>
            </a:r>
            <a:r>
              <a:rPr lang="en-US" altLang="ko-KR" dirty="0" smtClean="0"/>
              <a:t>alarm</a:t>
            </a:r>
            <a:r>
              <a:rPr lang="ko-KR" altLang="en-US" dirty="0" smtClean="0"/>
              <a:t>클래스를 갖는 </a:t>
            </a:r>
            <a:r>
              <a:rPr lang="en-US" altLang="ko-KR" dirty="0" smtClean="0"/>
              <a:t>subtask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갖는 </a:t>
            </a:r>
            <a:r>
              <a:rPr lang="en-US" altLang="ko-KR" dirty="0" err="1" smtClean="0"/>
              <a:t>todo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다시 이를 갖는 </a:t>
            </a:r>
            <a:r>
              <a:rPr lang="en-US" altLang="ko-KR" dirty="0" err="1" smtClean="0"/>
              <a:t>todolist</a:t>
            </a:r>
            <a:r>
              <a:rPr lang="ko-KR" altLang="en-US" dirty="0" smtClean="0"/>
              <a:t>클래스로 각 클래스에서 본인이 소유할 클래스에 대해 관리할 수 있도록 설계하고자 하였습니다</a:t>
            </a:r>
            <a:r>
              <a:rPr lang="en-US" altLang="ko-KR" dirty="0" smtClean="0"/>
              <a:t>. -</a:t>
            </a:r>
            <a:r>
              <a:rPr lang="ko-KR" altLang="en-US" dirty="0" err="1" smtClean="0"/>
              <a:t>추가필요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039D2-6845-46C5-8D7F-78CDC0A313D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05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팝업창을</a:t>
            </a:r>
            <a:r>
              <a:rPr lang="ko-KR" altLang="en-US" dirty="0" smtClean="0"/>
              <a:t> 위한 클래스입니다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추가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039D2-6845-46C5-8D7F-78CDC0A313D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455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경계 클래스입니다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시스템 외부에서 사용자에게 인터페이스를 제공하는 클래스가 될 수 있게끔 설계해봤습니다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추가필요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039D2-6845-46C5-8D7F-78CDC0A313D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841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제어 클래스입니다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경계 클래스와 엔티티클래스 사이에 위치하고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엔티티</a:t>
            </a:r>
            <a:r>
              <a:rPr lang="ko-KR" altLang="en-US" dirty="0" smtClean="0"/>
              <a:t> 클래스에서 데이터를 가져와 경계클래스로 넘길 수 있게끔 하고자 설계 방향을 잡아봤습니다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추가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039D2-6845-46C5-8D7F-78CDC0A313D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960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클래스 연결 설명 하기</a:t>
            </a:r>
            <a:endParaRPr lang="en-US" altLang="ko-KR" dirty="0" smtClean="0"/>
          </a:p>
          <a:p>
            <a:r>
              <a:rPr lang="ko-KR" altLang="en-US" dirty="0" err="1" smtClean="0"/>
              <a:t>추가필요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039D2-6845-46C5-8D7F-78CDC0A313D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841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프로젝트의 구현 및 시연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추가필요</a:t>
            </a:r>
            <a:endParaRPr lang="en-US" altLang="ko-KR" dirty="0" smtClean="0"/>
          </a:p>
          <a:p>
            <a:r>
              <a:rPr lang="ko-KR" altLang="en-US" dirty="0" smtClean="0"/>
              <a:t>왼쪽은 초기 상태</a:t>
            </a:r>
            <a:endParaRPr lang="en-US" altLang="ko-KR" dirty="0" smtClean="0"/>
          </a:p>
          <a:p>
            <a:r>
              <a:rPr lang="ko-KR" altLang="en-US" dirty="0" err="1" smtClean="0"/>
              <a:t>오르쪽은</a:t>
            </a:r>
            <a:r>
              <a:rPr lang="ko-KR" altLang="en-US" dirty="0" smtClean="0"/>
              <a:t> 작업 추가 누른 상태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리스트 모양</a:t>
            </a:r>
            <a:r>
              <a:rPr lang="en-US" altLang="ko-KR" dirty="0" smtClean="0"/>
              <a:t>)_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039D2-6845-46C5-8D7F-78CDC0A313D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826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목차는 다음과 같습니다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먼저 프로젝트 소개를 통해 저희가 진행한 프로젝트의 시스템 개요를 확인할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통해 저희 프로젝트의 대략적인 목표를 파악할 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두</a:t>
            </a:r>
            <a:r>
              <a:rPr lang="ko-KR" altLang="en-US" baseline="0" dirty="0" smtClean="0"/>
              <a:t> 번째 목차로는 프로젝트 설계가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단계에서 저희가 진행한 요구사항 분석과 이를 통해 만들어낸 </a:t>
            </a:r>
            <a:r>
              <a:rPr lang="ko-KR" altLang="en-US" baseline="0" dirty="0" err="1" smtClean="0"/>
              <a:t>유스케이스</a:t>
            </a:r>
            <a:r>
              <a:rPr lang="ko-KR" altLang="en-US" baseline="0" dirty="0" smtClean="0"/>
              <a:t> 다이어그램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클래스 다이어그램을 볼 것입니다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세 번째 목차로는 프로젝트 구현입니다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목차에서 구현 결과를 시연하는 것을 통해 저희의 프로젝트 결과물을 확인하실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마지막으로 진행하면 느낀 점 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저희가 진행하며 맞닥뜨린 어려움과 얻게 된 경험을 볼 것입니다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039D2-6845-46C5-8D7F-78CDC0A313D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890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왼쪽은 할 일 수정 모드</a:t>
            </a:r>
            <a:endParaRPr lang="en-US" altLang="ko-KR" dirty="0" smtClean="0"/>
          </a:p>
          <a:p>
            <a:r>
              <a:rPr lang="ko-KR" altLang="en-US" dirty="0" smtClean="0"/>
              <a:t>오른쪽은 할 일의 상세 출력</a:t>
            </a:r>
            <a:endParaRPr lang="en-US" altLang="ko-KR" dirty="0" smtClean="0"/>
          </a:p>
          <a:p>
            <a:r>
              <a:rPr lang="ko-KR" altLang="en-US" dirty="0" err="1" smtClean="0"/>
              <a:t>추가필요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039D2-6845-46C5-8D7F-78CDC0A313D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7357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저희가 </a:t>
            </a:r>
            <a:r>
              <a:rPr lang="ko-KR" altLang="en-US" dirty="0" err="1" smtClean="0"/>
              <a:t>ㄴ낀</a:t>
            </a:r>
            <a:r>
              <a:rPr lang="ko-KR" altLang="en-US" dirty="0" smtClean="0"/>
              <a:t> 어려움은</a:t>
            </a:r>
            <a:r>
              <a:rPr lang="en-US" altLang="ko-KR" dirty="0" smtClean="0"/>
              <a:t>(</a:t>
            </a:r>
            <a:r>
              <a:rPr lang="ko-KR" altLang="en-US" dirty="0" smtClean="0"/>
              <a:t>위에 읊으면 </a:t>
            </a:r>
            <a:r>
              <a:rPr lang="ko-KR" altLang="en-US" dirty="0" err="1" smtClean="0"/>
              <a:t>될듯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039D2-6845-46C5-8D7F-78CDC0A313D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464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마찬가지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039D2-6845-46C5-8D7F-78CDC0A313D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575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마찬가지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039D2-6845-46C5-8D7F-78CDC0A313D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0774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039D2-6845-46C5-8D7F-78CDC0A313D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654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039D2-6845-46C5-8D7F-78CDC0A313D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807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프로젝트는 할 일 목록을 작성하는 기능을 제공하는 웹 기반 서비스입니다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옆의 화면 예시와 같이 할 일 목록이 있고 각 할 일에 마감일과 세부 작업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설명을 정할 수 있습니다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그리고 세부 작업에 우선순위를 설정할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마감일과 관련된 </a:t>
            </a:r>
            <a:r>
              <a:rPr lang="ko-KR" altLang="en-US" dirty="0" err="1" smtClean="0"/>
              <a:t>알람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외 정렬 기능들을 제공하여 사용자가 할 일을 체계적으로 관리할 수 있도록 </a:t>
            </a:r>
            <a:r>
              <a:rPr lang="ko-KR" altLang="en-US" dirty="0" err="1" smtClean="0"/>
              <a:t>하는것이</a:t>
            </a:r>
            <a:r>
              <a:rPr lang="ko-KR" altLang="en-US" dirty="0" smtClean="0"/>
              <a:t> 저희 프로젝트의 개요입니다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039D2-6845-46C5-8D7F-78CDC0A313D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592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추가로 저희가 사용한 기술은 서버 구축에 노드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를 사용했고 데이터베이스는 몽고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를 사용했습니다</a:t>
            </a:r>
            <a:endParaRPr lang="en-US" altLang="ko-KR" dirty="0" smtClean="0"/>
          </a:p>
          <a:p>
            <a:r>
              <a:rPr lang="ko-KR" altLang="en-US" dirty="0" smtClean="0"/>
              <a:t>협업도구로는 </a:t>
            </a:r>
            <a:r>
              <a:rPr lang="ko-KR" altLang="en-US" dirty="0" err="1" smtClean="0"/>
              <a:t>디스코드를</a:t>
            </a:r>
            <a:r>
              <a:rPr lang="ko-KR" altLang="en-US" dirty="0" smtClean="0"/>
              <a:t> 통하여 소통을 원활하게 하고자 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039D2-6845-46C5-8D7F-78CDC0A313D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323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요구사항을 분석하면서 저희는 크게 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할 일 목록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세부 작업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보기</a:t>
            </a:r>
            <a:r>
              <a:rPr lang="en-US" altLang="ko-KR" dirty="0" smtClean="0"/>
              <a:t>/</a:t>
            </a:r>
            <a:r>
              <a:rPr lang="ko-KR" altLang="en-US" baseline="0" dirty="0" smtClean="0"/>
              <a:t>정렬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기타 요구사항들로 분류할 수 있었습니다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사용자에게 익숙한 환경을 제공하는 것이 좋을 것이라 판단되어 일반적인 로그인 시스템과 유사하게 요구사항을 분석해봤습니다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추가 설명 알아서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039D2-6845-46C5-8D7F-78CDC0A313D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878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할 </a:t>
            </a:r>
            <a:r>
              <a:rPr lang="ko-KR" altLang="en-US" dirty="0" err="1" smtClean="0"/>
              <a:t>일목록</a:t>
            </a:r>
            <a:r>
              <a:rPr lang="ko-KR" altLang="en-US" dirty="0" smtClean="0"/>
              <a:t> 관련 요구사항 분석입니다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저희는 저희의 할</a:t>
            </a:r>
            <a:r>
              <a:rPr lang="ko-KR" altLang="en-US" baseline="0" dirty="0" smtClean="0"/>
              <a:t> 일 목록  프로젝트의 결과에서 사용자가 체계적으로 할 일을 관리하도록 하는 것이 목표이므로 작성 시 제목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마감일을 포함시켜봤습니다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할 일 목록 수정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삭제를 통해 관리가 </a:t>
            </a:r>
            <a:r>
              <a:rPr lang="en-US" altLang="ko-KR" baseline="0" dirty="0" smtClean="0"/>
              <a:t>……</a:t>
            </a:r>
          </a:p>
          <a:p>
            <a:r>
              <a:rPr lang="ko-KR" altLang="en-US" baseline="0" dirty="0" smtClean="0"/>
              <a:t>작업 추가를 통해 위에서 말씀드렸던 체계적인 관리가 </a:t>
            </a:r>
            <a:r>
              <a:rPr lang="ko-KR" altLang="en-US" baseline="0" dirty="0" err="1" smtClean="0"/>
              <a:t>용이하게끔</a:t>
            </a:r>
            <a:r>
              <a:rPr lang="ko-KR" altLang="en-US" baseline="0" dirty="0" smtClean="0"/>
              <a:t> 하였습니다</a:t>
            </a:r>
            <a:r>
              <a:rPr lang="en-US" altLang="ko-KR" baseline="0" dirty="0" smtClean="0"/>
              <a:t>. ((</a:t>
            </a:r>
            <a:r>
              <a:rPr lang="ko-KR" altLang="en-US" baseline="0" dirty="0" smtClean="0"/>
              <a:t>추가 필요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039D2-6845-46C5-8D7F-78CDC0A313D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535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 할 일에 대한 세부 작업에서의 요구사항들입니다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작업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완료표시를</a:t>
            </a:r>
            <a:r>
              <a:rPr lang="ko-KR" altLang="en-US" baseline="0" dirty="0" smtClean="0"/>
              <a:t> 통해 저희의 목표인 체계적인 관리가 원활하게 이루어질 수 있도록 하였습니다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추가 필요</a:t>
            </a:r>
            <a:r>
              <a:rPr lang="en-US" altLang="ko-KR" baseline="0" dirty="0" smtClean="0"/>
              <a:t>-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039D2-6845-46C5-8D7F-78CDC0A313D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718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보기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정렬 관련 요구사항입니다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원활한 관리를 위해서 필요한 기능들입니다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추가 필요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039D2-6845-46C5-8D7F-78CDC0A313D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146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C409-D5A2-4339-B5FD-C092D2FFEADD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AAD4-3881-478B-A65C-20B75D546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42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C409-D5A2-4339-B5FD-C092D2FFEADD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AAD4-3881-478B-A65C-20B75D546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61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C409-D5A2-4339-B5FD-C092D2FFEADD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AAD4-3881-478B-A65C-20B75D546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81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C409-D5A2-4339-B5FD-C092D2FFEADD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AAD4-3881-478B-A65C-20B75D546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20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C409-D5A2-4339-B5FD-C092D2FFEADD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AAD4-3881-478B-A65C-20B75D546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02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C409-D5A2-4339-B5FD-C092D2FFEADD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AAD4-3881-478B-A65C-20B75D546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11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C409-D5A2-4339-B5FD-C092D2FFEADD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AAD4-3881-478B-A65C-20B75D546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69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C409-D5A2-4339-B5FD-C092D2FFEADD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AAD4-3881-478B-A65C-20B75D546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55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C409-D5A2-4339-B5FD-C092D2FFEADD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AAD4-3881-478B-A65C-20B75D546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96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C409-D5A2-4339-B5FD-C092D2FFEADD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AAD4-3881-478B-A65C-20B75D546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009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C409-D5A2-4339-B5FD-C092D2FFEADD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AAD4-3881-478B-A65C-20B75D546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38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4C409-D5A2-4339-B5FD-C092D2FFEADD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EAAD4-3881-478B-A65C-20B75D546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50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>
          <a:xfrm>
            <a:off x="6734176" y="2684336"/>
            <a:ext cx="4645120" cy="3908968"/>
          </a:xfrm>
          <a:custGeom>
            <a:avLst/>
            <a:gdLst/>
            <a:ahLst/>
            <a:cxnLst/>
            <a:rect l="l" t="t" r="r" b="b"/>
            <a:pathLst>
              <a:path w="7230330" h="6084477">
                <a:moveTo>
                  <a:pt x="0" y="0"/>
                </a:moveTo>
                <a:lnTo>
                  <a:pt x="7230330" y="0"/>
                </a:lnTo>
                <a:lnTo>
                  <a:pt x="7230330" y="6084478"/>
                </a:lnTo>
                <a:lnTo>
                  <a:pt x="0" y="60844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" name="Group 2"/>
          <p:cNvGrpSpPr/>
          <p:nvPr/>
        </p:nvGrpSpPr>
        <p:grpSpPr>
          <a:xfrm>
            <a:off x="240632" y="252662"/>
            <a:ext cx="11658600" cy="6340643"/>
            <a:chOff x="0" y="0"/>
            <a:chExt cx="6272214" cy="33534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72214" cy="3353427"/>
            </a:xfrm>
            <a:custGeom>
              <a:avLst/>
              <a:gdLst/>
              <a:ahLst/>
              <a:cxnLst/>
              <a:rect l="l" t="t" r="r" b="b"/>
              <a:pathLst>
                <a:path w="6272214" h="3353427">
                  <a:moveTo>
                    <a:pt x="0" y="0"/>
                  </a:moveTo>
                  <a:lnTo>
                    <a:pt x="0" y="3353427"/>
                  </a:lnTo>
                  <a:lnTo>
                    <a:pt x="6272214" y="3353427"/>
                  </a:lnTo>
                  <a:lnTo>
                    <a:pt x="6272214" y="0"/>
                  </a:lnTo>
                  <a:lnTo>
                    <a:pt x="0" y="0"/>
                  </a:lnTo>
                  <a:close/>
                  <a:moveTo>
                    <a:pt x="6211254" y="3292468"/>
                  </a:moveTo>
                  <a:lnTo>
                    <a:pt x="59690" y="3292468"/>
                  </a:lnTo>
                  <a:lnTo>
                    <a:pt x="59690" y="59690"/>
                  </a:lnTo>
                  <a:lnTo>
                    <a:pt x="6211254" y="59690"/>
                  </a:lnTo>
                  <a:lnTo>
                    <a:pt x="6211254" y="3292468"/>
                  </a:lnTo>
                  <a:close/>
                </a:path>
              </a:pathLst>
            </a:custGeom>
            <a:solidFill>
              <a:srgbClr val="FFFFFF">
                <a:alpha val="19608"/>
              </a:srgbClr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-282341" y="1373271"/>
            <a:ext cx="1335677" cy="0"/>
          </a:xfrm>
          <a:prstGeom prst="line">
            <a:avLst/>
          </a:prstGeom>
          <a:ln w="142875" cap="flat">
            <a:solidFill>
              <a:srgbClr val="0B3B7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6"/>
          <p:cNvSpPr txBox="1"/>
          <p:nvPr/>
        </p:nvSpPr>
        <p:spPr>
          <a:xfrm>
            <a:off x="1395109" y="883915"/>
            <a:ext cx="10678133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000" b="1" spc="-169" dirty="0" smtClean="0">
                <a:solidFill>
                  <a:srgbClr val="0B3B7B"/>
                </a:solidFill>
                <a:latin typeface="Calibri" panose="020F0502020204030204" pitchFamily="34" charset="0"/>
                <a:ea typeface="Gothic A1 Black"/>
                <a:cs typeface="Calibri" panose="020F0502020204030204" pitchFamily="34" charset="0"/>
              </a:rPr>
              <a:t>23</a:t>
            </a:r>
            <a:r>
              <a:rPr lang="ko-KR" altLang="en-US" sz="2000" b="1" spc="-169" dirty="0" smtClean="0">
                <a:solidFill>
                  <a:srgbClr val="0B3B7B"/>
                </a:solidFill>
                <a:latin typeface="Calibri" panose="020F0502020204030204" pitchFamily="34" charset="0"/>
                <a:ea typeface="Gothic A1 Black"/>
                <a:cs typeface="Calibri" panose="020F0502020204030204" pitchFamily="34" charset="0"/>
              </a:rPr>
              <a:t>학년도 </a:t>
            </a:r>
            <a:r>
              <a:rPr lang="en-US" altLang="ko-KR" sz="2000" b="1" spc="-169" dirty="0" smtClean="0">
                <a:solidFill>
                  <a:srgbClr val="0B3B7B"/>
                </a:solidFill>
                <a:latin typeface="Calibri" panose="020F0502020204030204" pitchFamily="34" charset="0"/>
                <a:ea typeface="Gothic A1 Black"/>
                <a:cs typeface="Calibri" panose="020F0502020204030204" pitchFamily="34" charset="0"/>
              </a:rPr>
              <a:t>1</a:t>
            </a:r>
            <a:r>
              <a:rPr lang="ko-KR" altLang="en-US" sz="2000" b="1" spc="-169" dirty="0" smtClean="0">
                <a:solidFill>
                  <a:srgbClr val="0B3B7B"/>
                </a:solidFill>
                <a:latin typeface="Calibri" panose="020F0502020204030204" pitchFamily="34" charset="0"/>
                <a:ea typeface="Gothic A1 Black"/>
                <a:cs typeface="Calibri" panose="020F0502020204030204" pitchFamily="34" charset="0"/>
              </a:rPr>
              <a:t>학기 소프트웨어 공학</a:t>
            </a:r>
            <a:endParaRPr lang="en-US" altLang="ko-KR" sz="2000" b="1" spc="-169" dirty="0" smtClean="0">
              <a:solidFill>
                <a:srgbClr val="0B3B7B"/>
              </a:solidFill>
              <a:latin typeface="Calibri" panose="020F0502020204030204" pitchFamily="34" charset="0"/>
              <a:ea typeface="Gothic A1 Black"/>
              <a:cs typeface="Calibri" panose="020F05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ko-KR" altLang="en-US" sz="6000" b="1" spc="-169" dirty="0" smtClean="0">
                <a:solidFill>
                  <a:srgbClr val="0B3B7B"/>
                </a:solidFill>
                <a:latin typeface="Calibri" panose="020F0502020204030204" pitchFamily="34" charset="0"/>
                <a:ea typeface="Gothic A1 Black"/>
                <a:cs typeface="Calibri" panose="020F0502020204030204" pitchFamily="34" charset="0"/>
              </a:rPr>
              <a:t>할 일 목록 프로젝트</a:t>
            </a:r>
            <a:endParaRPr lang="en-US" sz="6000" b="1" spc="-169" dirty="0">
              <a:solidFill>
                <a:srgbClr val="0B3B7B"/>
              </a:solidFill>
              <a:latin typeface="Calibri" panose="020F0502020204030204" pitchFamily="34" charset="0"/>
              <a:ea typeface="Gothic A1 Black"/>
              <a:cs typeface="Calibri" panose="020F0502020204030204" pitchFamily="34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10536" y="3257708"/>
            <a:ext cx="7147689" cy="2308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2800" b="1" spc="-169" dirty="0" smtClean="0">
                <a:solidFill>
                  <a:srgbClr val="0B3B7B"/>
                </a:solidFill>
                <a:latin typeface="Calibri" panose="020F0502020204030204" pitchFamily="34" charset="0"/>
                <a:ea typeface="Gothic A1 Black"/>
                <a:cs typeface="Calibri" panose="020F0502020204030204" pitchFamily="34" charset="0"/>
              </a:rPr>
              <a:t>8</a:t>
            </a:r>
            <a:r>
              <a:rPr lang="ko-KR" altLang="en-US" sz="2800" b="1" spc="-169" dirty="0" smtClean="0">
                <a:solidFill>
                  <a:srgbClr val="0B3B7B"/>
                </a:solidFill>
                <a:latin typeface="Calibri" panose="020F0502020204030204" pitchFamily="34" charset="0"/>
                <a:ea typeface="Gothic A1 Black"/>
                <a:cs typeface="Calibri" panose="020F0502020204030204" pitchFamily="34" charset="0"/>
              </a:rPr>
              <a:t>조 에잇</a:t>
            </a:r>
            <a:endParaRPr lang="en-US" altLang="ko-KR" sz="2800" b="1" spc="-169" dirty="0" smtClean="0">
              <a:solidFill>
                <a:srgbClr val="0B3B7B"/>
              </a:solidFill>
              <a:latin typeface="Calibri" panose="020F0502020204030204" pitchFamily="34" charset="0"/>
              <a:ea typeface="Gothic A1 Black"/>
              <a:cs typeface="Calibri" panose="020F05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b="1" spc="-169" dirty="0" smtClean="0">
                <a:solidFill>
                  <a:srgbClr val="0B3B7B"/>
                </a:solidFill>
                <a:latin typeface="Calibri" panose="020F0502020204030204" pitchFamily="34" charset="0"/>
                <a:ea typeface="Gothic A1 Black"/>
                <a:cs typeface="Calibri" panose="020F0502020204030204" pitchFamily="34" charset="0"/>
              </a:rPr>
              <a:t>201810987  </a:t>
            </a:r>
            <a:r>
              <a:rPr lang="ko-KR" altLang="en-US" sz="1600" b="1" spc="-169" dirty="0" smtClean="0">
                <a:solidFill>
                  <a:srgbClr val="0B3B7B"/>
                </a:solidFill>
                <a:latin typeface="Calibri" panose="020F0502020204030204" pitchFamily="34" charset="0"/>
                <a:ea typeface="Gothic A1 Black"/>
                <a:cs typeface="Calibri" panose="020F0502020204030204" pitchFamily="34" charset="0"/>
              </a:rPr>
              <a:t>임지호</a:t>
            </a:r>
            <a:endParaRPr lang="en-US" altLang="ko-KR" sz="1600" b="1" spc="-169" dirty="0" smtClean="0">
              <a:solidFill>
                <a:srgbClr val="0B3B7B"/>
              </a:solidFill>
              <a:latin typeface="Calibri" panose="020F0502020204030204" pitchFamily="34" charset="0"/>
              <a:ea typeface="Gothic A1 Black"/>
              <a:cs typeface="Calibri" panose="020F05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b="1" spc="-169" dirty="0" smtClean="0">
                <a:solidFill>
                  <a:srgbClr val="0B3B7B"/>
                </a:solidFill>
                <a:latin typeface="Calibri" panose="020F0502020204030204" pitchFamily="34" charset="0"/>
                <a:ea typeface="Gothic A1 Black"/>
                <a:cs typeface="Calibri" panose="020F0502020204030204" pitchFamily="34" charset="0"/>
              </a:rPr>
              <a:t>201910955  </a:t>
            </a:r>
            <a:r>
              <a:rPr lang="ko-KR" altLang="en-US" sz="1600" b="1" spc="-169" dirty="0" smtClean="0">
                <a:solidFill>
                  <a:srgbClr val="0B3B7B"/>
                </a:solidFill>
                <a:latin typeface="Calibri" panose="020F0502020204030204" pitchFamily="34" charset="0"/>
                <a:ea typeface="Gothic A1 Black"/>
                <a:cs typeface="Calibri" panose="020F0502020204030204" pitchFamily="34" charset="0"/>
              </a:rPr>
              <a:t>박세준</a:t>
            </a:r>
            <a:endParaRPr lang="en-US" altLang="ko-KR" sz="1600" b="1" spc="-169" dirty="0" smtClean="0">
              <a:solidFill>
                <a:srgbClr val="0B3B7B"/>
              </a:solidFill>
              <a:latin typeface="Calibri" panose="020F0502020204030204" pitchFamily="34" charset="0"/>
              <a:ea typeface="Gothic A1 Black"/>
              <a:cs typeface="Calibri" panose="020F05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b="1" spc="-169" dirty="0" smtClean="0">
                <a:solidFill>
                  <a:srgbClr val="0B3B7B"/>
                </a:solidFill>
                <a:latin typeface="Calibri" panose="020F0502020204030204" pitchFamily="34" charset="0"/>
                <a:ea typeface="Gothic A1 Black"/>
                <a:cs typeface="Calibri" panose="020F0502020204030204" pitchFamily="34" charset="0"/>
              </a:rPr>
              <a:t>201911001  </a:t>
            </a:r>
            <a:r>
              <a:rPr lang="ko-KR" altLang="en-US" sz="1600" b="1" spc="-169" dirty="0" smtClean="0">
                <a:solidFill>
                  <a:srgbClr val="0B3B7B"/>
                </a:solidFill>
                <a:latin typeface="Calibri" panose="020F0502020204030204" pitchFamily="34" charset="0"/>
                <a:ea typeface="Gothic A1 Black"/>
                <a:cs typeface="Calibri" panose="020F0502020204030204" pitchFamily="34" charset="0"/>
              </a:rPr>
              <a:t>이주환</a:t>
            </a:r>
            <a:endParaRPr lang="en-US" altLang="ko-KR" sz="1600" b="1" spc="-169" dirty="0" smtClean="0">
              <a:solidFill>
                <a:srgbClr val="0B3B7B"/>
              </a:solidFill>
              <a:latin typeface="Calibri" panose="020F0502020204030204" pitchFamily="34" charset="0"/>
              <a:ea typeface="Gothic A1 Black"/>
              <a:cs typeface="Calibri" panose="020F05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b="1" spc="-169" dirty="0" smtClean="0">
                <a:solidFill>
                  <a:srgbClr val="0B3B7B"/>
                </a:solidFill>
                <a:latin typeface="Calibri" panose="020F0502020204030204" pitchFamily="34" charset="0"/>
                <a:ea typeface="Gothic A1 Black"/>
                <a:cs typeface="Calibri" panose="020F0502020204030204" pitchFamily="34" charset="0"/>
              </a:rPr>
              <a:t>201911018  </a:t>
            </a:r>
            <a:r>
              <a:rPr lang="ko-KR" altLang="en-US" sz="1600" b="1" spc="-169" dirty="0" err="1" smtClean="0">
                <a:solidFill>
                  <a:srgbClr val="0B3B7B"/>
                </a:solidFill>
                <a:latin typeface="Calibri" panose="020F0502020204030204" pitchFamily="34" charset="0"/>
                <a:ea typeface="Gothic A1 Black"/>
                <a:cs typeface="Calibri" panose="020F0502020204030204" pitchFamily="34" charset="0"/>
              </a:rPr>
              <a:t>최정현</a:t>
            </a:r>
            <a:endParaRPr lang="en-US" altLang="ko-KR" sz="1600" b="1" spc="-169" dirty="0" smtClean="0">
              <a:solidFill>
                <a:srgbClr val="0B3B7B"/>
              </a:solidFill>
              <a:latin typeface="Calibri" panose="020F0502020204030204" pitchFamily="34" charset="0"/>
              <a:ea typeface="Gothic A1 Black"/>
              <a:cs typeface="Calibri" panose="020F05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b="1" spc="-169" dirty="0" smtClean="0">
                <a:solidFill>
                  <a:srgbClr val="0B3B7B"/>
                </a:solidFill>
                <a:latin typeface="Calibri" panose="020F0502020204030204" pitchFamily="34" charset="0"/>
                <a:ea typeface="Gothic A1 Black"/>
                <a:cs typeface="Calibri" panose="020F0502020204030204" pitchFamily="34" charset="0"/>
              </a:rPr>
              <a:t>202010768  </a:t>
            </a:r>
            <a:r>
              <a:rPr lang="ko-KR" altLang="en-US" sz="1600" b="1" spc="-169" dirty="0" err="1" smtClean="0">
                <a:solidFill>
                  <a:srgbClr val="0B3B7B"/>
                </a:solidFill>
                <a:latin typeface="Calibri" panose="020F0502020204030204" pitchFamily="34" charset="0"/>
                <a:ea typeface="Gothic A1 Black"/>
                <a:cs typeface="Calibri" panose="020F0502020204030204" pitchFamily="34" charset="0"/>
              </a:rPr>
              <a:t>김채연</a:t>
            </a:r>
            <a:endParaRPr lang="en-US" altLang="ko-KR" sz="1600" b="1" spc="-169" dirty="0" smtClean="0">
              <a:solidFill>
                <a:srgbClr val="0B3B7B"/>
              </a:solidFill>
              <a:latin typeface="Calibri" panose="020F0502020204030204" pitchFamily="34" charset="0"/>
              <a:ea typeface="Gothic A1 Black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05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/>
          <p:cNvSpPr/>
          <p:nvPr/>
        </p:nvSpPr>
        <p:spPr>
          <a:xfrm>
            <a:off x="-383177" y="832077"/>
            <a:ext cx="1335677" cy="0"/>
          </a:xfrm>
          <a:prstGeom prst="line">
            <a:avLst/>
          </a:prstGeom>
          <a:ln w="142875" cap="flat">
            <a:solidFill>
              <a:srgbClr val="0B3B7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4"/>
          <p:cNvGrpSpPr/>
          <p:nvPr/>
        </p:nvGrpSpPr>
        <p:grpSpPr>
          <a:xfrm>
            <a:off x="-135527" y="-438150"/>
            <a:ext cx="12507659" cy="819150"/>
            <a:chOff x="0" y="0"/>
            <a:chExt cx="4872485" cy="136455"/>
          </a:xfrm>
        </p:grpSpPr>
        <p:sp>
          <p:nvSpPr>
            <p:cNvPr id="4" name="Freeform 5"/>
            <p:cNvSpPr/>
            <p:nvPr/>
          </p:nvSpPr>
          <p:spPr>
            <a:xfrm>
              <a:off x="0" y="0"/>
              <a:ext cx="4872485" cy="136455"/>
            </a:xfrm>
            <a:custGeom>
              <a:avLst/>
              <a:gdLst/>
              <a:ahLst/>
              <a:cxnLst/>
              <a:rect l="l" t="t" r="r" b="b"/>
              <a:pathLst>
                <a:path w="4872485" h="136455">
                  <a:moveTo>
                    <a:pt x="0" y="0"/>
                  </a:moveTo>
                  <a:lnTo>
                    <a:pt x="4872485" y="0"/>
                  </a:lnTo>
                  <a:lnTo>
                    <a:pt x="4872485" y="136455"/>
                  </a:lnTo>
                  <a:lnTo>
                    <a:pt x="0" y="136455"/>
                  </a:lnTo>
                  <a:close/>
                </a:path>
              </a:pathLst>
            </a:custGeom>
            <a:solidFill>
              <a:srgbClr val="1FA1E4"/>
            </a:solidFill>
          </p:spPr>
        </p:sp>
        <p:sp>
          <p:nvSpPr>
            <p:cNvPr id="5" name="TextBox 6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sp>
        <p:nvSpPr>
          <p:cNvPr id="6" name="TextBox 9"/>
          <p:cNvSpPr txBox="1"/>
          <p:nvPr/>
        </p:nvSpPr>
        <p:spPr>
          <a:xfrm>
            <a:off x="1200150" y="484414"/>
            <a:ext cx="6609576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</a:pPr>
            <a:r>
              <a:rPr lang="en-US" sz="5500" b="1" spc="-220" dirty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2</a:t>
            </a:r>
            <a:r>
              <a:rPr 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.  </a:t>
            </a:r>
            <a:r>
              <a:rPr lang="ko-KR" alt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프로젝트  </a:t>
            </a:r>
            <a:r>
              <a:rPr lang="ko-KR" alt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설계</a:t>
            </a:r>
            <a:endParaRPr lang="en-US" sz="5500" b="1" spc="-220" dirty="0">
              <a:solidFill>
                <a:srgbClr val="1FA1E4"/>
              </a:solidFill>
              <a:latin typeface="Calibri" panose="020F0502020204030204" pitchFamily="34" charset="0"/>
              <a:ea typeface="Gothic A1 Bold Bold"/>
              <a:cs typeface="Calibri" panose="020F0502020204030204" pitchFamily="34" charset="0"/>
            </a:endParaRPr>
          </a:p>
        </p:txBody>
      </p:sp>
      <p:sp>
        <p:nvSpPr>
          <p:cNvPr id="37" name="TextBox 9"/>
          <p:cNvSpPr txBox="1"/>
          <p:nvPr/>
        </p:nvSpPr>
        <p:spPr>
          <a:xfrm>
            <a:off x="1640519" y="1227386"/>
            <a:ext cx="9646606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</a:pPr>
            <a:r>
              <a:rPr lang="ko-KR" altLang="en-US" sz="3200" b="1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요구사항 분석 </a:t>
            </a:r>
            <a:r>
              <a:rPr lang="en-US" altLang="ko-KR" sz="3200" b="1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 </a:t>
            </a:r>
            <a:r>
              <a:rPr lang="en-US" altLang="ko-KR" sz="3200" b="1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–  </a:t>
            </a:r>
            <a:r>
              <a:rPr lang="ko-KR" altLang="en-US" sz="3200" b="1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보기 </a:t>
            </a:r>
            <a:r>
              <a:rPr lang="en-US" altLang="ko-KR" sz="3200" b="1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/ </a:t>
            </a:r>
            <a:r>
              <a:rPr lang="ko-KR" altLang="en-US" sz="3200" b="1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정렬</a:t>
            </a:r>
            <a:r>
              <a:rPr lang="ko-KR" altLang="en-US" sz="3200" b="1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 관련 요구사항 </a:t>
            </a:r>
            <a:endParaRPr lang="en-US" sz="3200" b="1" spc="-220" dirty="0">
              <a:solidFill>
                <a:srgbClr val="1FA1E4"/>
              </a:solidFill>
              <a:latin typeface="+mn-ea"/>
              <a:cs typeface="Calibri" panose="020F0502020204030204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414732"/>
              </p:ext>
            </p:extLst>
          </p:nvPr>
        </p:nvGraphicFramePr>
        <p:xfrm>
          <a:off x="1990525" y="2328054"/>
          <a:ext cx="8255554" cy="21130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7777">
                  <a:extLst>
                    <a:ext uri="{9D8B030D-6E8A-4147-A177-3AD203B41FA5}">
                      <a16:colId xmlns:a16="http://schemas.microsoft.com/office/drawing/2014/main" val="3419746272"/>
                    </a:ext>
                  </a:extLst>
                </a:gridCol>
                <a:gridCol w="4127777">
                  <a:extLst>
                    <a:ext uri="{9D8B030D-6E8A-4147-A177-3AD203B41FA5}">
                      <a16:colId xmlns:a16="http://schemas.microsoft.com/office/drawing/2014/main" val="3465662128"/>
                    </a:ext>
                  </a:extLst>
                </a:gridCol>
              </a:tblGrid>
              <a:tr h="35218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완료된 할 일 보기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424" marR="10424" marT="104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1.    </a:t>
                      </a:r>
                      <a:r>
                        <a:rPr lang="ko-KR" altLang="en-US" sz="1100" u="none" strike="noStrike">
                          <a:effectLst/>
                        </a:rPr>
                        <a:t>완료된 할 일 목록이 다른 탭으로 있어 완료된 할 일 목록을 볼 수 있다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9065" marR="10424" marT="10424" marB="0" anchor="ctr"/>
                </a:tc>
                <a:extLst>
                  <a:ext uri="{0D108BD9-81ED-4DB2-BD59-A6C34878D82A}">
                    <a16:rowId xmlns:a16="http://schemas.microsoft.com/office/drawing/2014/main" val="4280525121"/>
                  </a:ext>
                </a:extLst>
              </a:tr>
              <a:tr h="3521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2.    </a:t>
                      </a:r>
                      <a:r>
                        <a:rPr lang="ko-KR" altLang="en-US" sz="1100" u="none" strike="noStrike">
                          <a:effectLst/>
                        </a:rPr>
                        <a:t>완료된 할 일 목록은 최대 할 일 목록 개수까지 유지한다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9065" marR="10424" marT="10424" marB="0" anchor="ctr"/>
                </a:tc>
                <a:extLst>
                  <a:ext uri="{0D108BD9-81ED-4DB2-BD59-A6C34878D82A}">
                    <a16:rowId xmlns:a16="http://schemas.microsoft.com/office/drawing/2014/main" val="2495554711"/>
                  </a:ext>
                </a:extLst>
              </a:tr>
              <a:tr h="35218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마감일에 따라 작업 정렬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424" marR="10424" marT="104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1.    </a:t>
                      </a:r>
                      <a:r>
                        <a:rPr lang="ko-KR" altLang="en-US" sz="1100" u="none" strike="noStrike">
                          <a:effectLst/>
                        </a:rPr>
                        <a:t>사용자는 마감일이 가까운 순으로 작업을 정렬할 수 있다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9065" marR="10424" marT="10424" marB="0" anchor="ctr"/>
                </a:tc>
                <a:extLst>
                  <a:ext uri="{0D108BD9-81ED-4DB2-BD59-A6C34878D82A}">
                    <a16:rowId xmlns:a16="http://schemas.microsoft.com/office/drawing/2014/main" val="2521214140"/>
                  </a:ext>
                </a:extLst>
              </a:tr>
              <a:tr h="3521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2.    </a:t>
                      </a:r>
                      <a:r>
                        <a:rPr lang="ko-KR" altLang="en-US" sz="1100" u="none" strike="noStrike">
                          <a:effectLst/>
                        </a:rPr>
                        <a:t>사용자는 마감일이 먼 순으로 작업을 정렬할 수 있다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9065" marR="10424" marT="10424" marB="0" anchor="ctr"/>
                </a:tc>
                <a:extLst>
                  <a:ext uri="{0D108BD9-81ED-4DB2-BD59-A6C34878D82A}">
                    <a16:rowId xmlns:a16="http://schemas.microsoft.com/office/drawing/2014/main" val="413532631"/>
                  </a:ext>
                </a:extLst>
              </a:tr>
              <a:tr h="35218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우선 순위에 따라 작업 정렬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424" marR="10424" marT="104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1.    </a:t>
                      </a:r>
                      <a:r>
                        <a:rPr lang="ko-KR" altLang="en-US" sz="1100" u="none" strike="noStrike">
                          <a:effectLst/>
                        </a:rPr>
                        <a:t>사용자는 우선 순위가 높은 순으로 작업을 정렬할 수 있다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9065" marR="10424" marT="10424" marB="0" anchor="ctr"/>
                </a:tc>
                <a:extLst>
                  <a:ext uri="{0D108BD9-81ED-4DB2-BD59-A6C34878D82A}">
                    <a16:rowId xmlns:a16="http://schemas.microsoft.com/office/drawing/2014/main" val="1655528456"/>
                  </a:ext>
                </a:extLst>
              </a:tr>
              <a:tr h="3521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2.    </a:t>
                      </a:r>
                      <a:r>
                        <a:rPr lang="ko-KR" altLang="en-US" sz="1100" u="none" strike="noStrike" dirty="0">
                          <a:effectLst/>
                        </a:rPr>
                        <a:t>사용자는 우선 순위가 낮은 순으로 작업을 정렬할 수 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9065" marR="10424" marT="10424" marB="0" anchor="ctr"/>
                </a:tc>
                <a:extLst>
                  <a:ext uri="{0D108BD9-81ED-4DB2-BD59-A6C34878D82A}">
                    <a16:rowId xmlns:a16="http://schemas.microsoft.com/office/drawing/2014/main" val="517126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70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/>
          <p:cNvSpPr/>
          <p:nvPr/>
        </p:nvSpPr>
        <p:spPr>
          <a:xfrm>
            <a:off x="-383177" y="832077"/>
            <a:ext cx="1335677" cy="0"/>
          </a:xfrm>
          <a:prstGeom prst="line">
            <a:avLst/>
          </a:prstGeom>
          <a:ln w="142875" cap="flat">
            <a:solidFill>
              <a:srgbClr val="0B3B7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4"/>
          <p:cNvGrpSpPr/>
          <p:nvPr/>
        </p:nvGrpSpPr>
        <p:grpSpPr>
          <a:xfrm>
            <a:off x="-135527" y="-438150"/>
            <a:ext cx="12507659" cy="819150"/>
            <a:chOff x="0" y="0"/>
            <a:chExt cx="4872485" cy="136455"/>
          </a:xfrm>
        </p:grpSpPr>
        <p:sp>
          <p:nvSpPr>
            <p:cNvPr id="4" name="Freeform 5"/>
            <p:cNvSpPr/>
            <p:nvPr/>
          </p:nvSpPr>
          <p:spPr>
            <a:xfrm>
              <a:off x="0" y="0"/>
              <a:ext cx="4872485" cy="136455"/>
            </a:xfrm>
            <a:custGeom>
              <a:avLst/>
              <a:gdLst/>
              <a:ahLst/>
              <a:cxnLst/>
              <a:rect l="l" t="t" r="r" b="b"/>
              <a:pathLst>
                <a:path w="4872485" h="136455">
                  <a:moveTo>
                    <a:pt x="0" y="0"/>
                  </a:moveTo>
                  <a:lnTo>
                    <a:pt x="4872485" y="0"/>
                  </a:lnTo>
                  <a:lnTo>
                    <a:pt x="4872485" y="136455"/>
                  </a:lnTo>
                  <a:lnTo>
                    <a:pt x="0" y="136455"/>
                  </a:lnTo>
                  <a:close/>
                </a:path>
              </a:pathLst>
            </a:custGeom>
            <a:solidFill>
              <a:srgbClr val="1FA1E4"/>
            </a:solidFill>
          </p:spPr>
        </p:sp>
        <p:sp>
          <p:nvSpPr>
            <p:cNvPr id="5" name="TextBox 6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sp>
        <p:nvSpPr>
          <p:cNvPr id="6" name="TextBox 9"/>
          <p:cNvSpPr txBox="1"/>
          <p:nvPr/>
        </p:nvSpPr>
        <p:spPr>
          <a:xfrm>
            <a:off x="1200150" y="484414"/>
            <a:ext cx="6609576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</a:pPr>
            <a:r>
              <a:rPr lang="en-US" sz="5500" b="1" spc="-220" dirty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2</a:t>
            </a:r>
            <a:r>
              <a:rPr 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.  </a:t>
            </a:r>
            <a:r>
              <a:rPr lang="ko-KR" alt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프로젝트  </a:t>
            </a:r>
            <a:r>
              <a:rPr lang="ko-KR" alt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설계</a:t>
            </a:r>
            <a:endParaRPr lang="en-US" sz="5500" b="1" spc="-220" dirty="0">
              <a:solidFill>
                <a:srgbClr val="1FA1E4"/>
              </a:solidFill>
              <a:latin typeface="Calibri" panose="020F0502020204030204" pitchFamily="34" charset="0"/>
              <a:ea typeface="Gothic A1 Bold Bold"/>
              <a:cs typeface="Calibri" panose="020F0502020204030204" pitchFamily="34" charset="0"/>
            </a:endParaRPr>
          </a:p>
        </p:txBody>
      </p:sp>
      <p:sp>
        <p:nvSpPr>
          <p:cNvPr id="37" name="TextBox 9"/>
          <p:cNvSpPr txBox="1"/>
          <p:nvPr/>
        </p:nvSpPr>
        <p:spPr>
          <a:xfrm>
            <a:off x="1640519" y="1227386"/>
            <a:ext cx="9646606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</a:pPr>
            <a:r>
              <a:rPr lang="ko-KR" altLang="en-US" sz="3200" b="1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요구사항 분석 </a:t>
            </a:r>
            <a:r>
              <a:rPr lang="en-US" altLang="ko-KR" sz="3200" b="1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 </a:t>
            </a:r>
            <a:r>
              <a:rPr lang="en-US" altLang="ko-KR" sz="3200" b="1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–  </a:t>
            </a:r>
            <a:r>
              <a:rPr lang="ko-KR" altLang="en-US" sz="3200" b="1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기타</a:t>
            </a:r>
            <a:r>
              <a:rPr lang="ko-KR" altLang="en-US" sz="3200" b="1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 요구사항 </a:t>
            </a:r>
            <a:endParaRPr lang="en-US" sz="3200" b="1" spc="-220" dirty="0">
              <a:solidFill>
                <a:srgbClr val="1FA1E4"/>
              </a:solidFill>
              <a:latin typeface="+mn-ea"/>
              <a:cs typeface="Calibri" panose="020F0502020204030204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023198"/>
              </p:ext>
            </p:extLst>
          </p:nvPr>
        </p:nvGraphicFramePr>
        <p:xfrm>
          <a:off x="1053073" y="2530248"/>
          <a:ext cx="10130457" cy="1910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63226">
                  <a:extLst>
                    <a:ext uri="{9D8B030D-6E8A-4147-A177-3AD203B41FA5}">
                      <a16:colId xmlns:a16="http://schemas.microsoft.com/office/drawing/2014/main" val="830668025"/>
                    </a:ext>
                  </a:extLst>
                </a:gridCol>
                <a:gridCol w="4663226">
                  <a:extLst>
                    <a:ext uri="{9D8B030D-6E8A-4147-A177-3AD203B41FA5}">
                      <a16:colId xmlns:a16="http://schemas.microsoft.com/office/drawing/2014/main" val="2818502417"/>
                    </a:ext>
                  </a:extLst>
                </a:gridCol>
                <a:gridCol w="804005">
                  <a:extLst>
                    <a:ext uri="{9D8B030D-6E8A-4147-A177-3AD203B41FA5}">
                      <a16:colId xmlns:a16="http://schemas.microsoft.com/office/drawing/2014/main" val="1505307044"/>
                    </a:ext>
                  </a:extLst>
                </a:gridCol>
              </a:tblGrid>
              <a:tr h="37760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작업에 대해 미리 알람을 설정하는 옵션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1443" marR="11443" marT="11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1.    </a:t>
                      </a:r>
                      <a:r>
                        <a:rPr lang="ko-KR" altLang="en-US" sz="1200" u="none" strike="noStrike">
                          <a:effectLst/>
                        </a:rPr>
                        <a:t>사용자는 마감일 이전의 작업에 대하여 전체 설정에서 알람을 설정할 수 있다</a:t>
                      </a:r>
                      <a:r>
                        <a:rPr lang="en-US" altLang="ko-KR" sz="1200" u="none" strike="noStrike">
                          <a:effectLst/>
                        </a:rPr>
                        <a:t>.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4914" marR="11443" marT="11443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　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1443" marR="11443" marT="11443" marB="0" anchor="ctr"/>
                </a:tc>
                <a:extLst>
                  <a:ext uri="{0D108BD9-81ED-4DB2-BD59-A6C34878D82A}">
                    <a16:rowId xmlns:a16="http://schemas.microsoft.com/office/drawing/2014/main" val="2190543748"/>
                  </a:ext>
                </a:extLst>
              </a:tr>
              <a:tr h="3776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2.    </a:t>
                      </a:r>
                      <a:r>
                        <a:rPr lang="ko-KR" altLang="en-US" sz="1200" u="none" strike="noStrike">
                          <a:effectLst/>
                        </a:rPr>
                        <a:t>사용자는 마감일 며칠 전에 알람이 울릴지 설정할 수 있다</a:t>
                      </a:r>
                      <a:r>
                        <a:rPr lang="en-US" altLang="ko-KR" sz="1200" u="none" strike="noStrike">
                          <a:effectLst/>
                        </a:rPr>
                        <a:t>.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4914" marR="11443" marT="1144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588123"/>
                  </a:ext>
                </a:extLst>
              </a:tr>
              <a:tr h="2517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3.    </a:t>
                      </a:r>
                      <a:r>
                        <a:rPr lang="ko-KR" altLang="en-US" sz="1200" u="none" strike="noStrike">
                          <a:effectLst/>
                        </a:rPr>
                        <a:t>사용자는 알람이 울릴 횟수를 정할 수 있다</a:t>
                      </a:r>
                      <a:r>
                        <a:rPr lang="en-US" altLang="ko-KR" sz="1200" u="none" strike="noStrike">
                          <a:effectLst/>
                        </a:rPr>
                        <a:t>.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4914" marR="11443" marT="1144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969053"/>
                  </a:ext>
                </a:extLst>
              </a:tr>
              <a:tr h="3776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4.    </a:t>
                      </a:r>
                      <a:r>
                        <a:rPr lang="ko-KR" altLang="en-US" sz="1200" u="none" strike="noStrike">
                          <a:effectLst/>
                        </a:rPr>
                        <a:t>사용자는 특정 작업에 대해서 그 작업에만 따로 알람이 울리게 설정할 수 있다</a:t>
                      </a:r>
                      <a:r>
                        <a:rPr lang="en-US" altLang="ko-KR" sz="1200" u="none" strike="noStrike">
                          <a:effectLst/>
                        </a:rPr>
                        <a:t>.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4914" marR="11443" marT="1144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498033"/>
                  </a:ext>
                </a:extLst>
              </a:tr>
              <a:tr h="2631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알람이 오면 팝업을 띄우는 옵션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1443" marR="11443" marT="11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1.    </a:t>
                      </a:r>
                      <a:r>
                        <a:rPr lang="ko-KR" altLang="en-US" sz="1200" u="none" strike="noStrike">
                          <a:effectLst/>
                        </a:rPr>
                        <a:t>알람을 팝업으로 띄운다</a:t>
                      </a:r>
                      <a:r>
                        <a:rPr lang="en-US" altLang="ko-KR" sz="1200" u="none" strike="noStrike">
                          <a:effectLst/>
                        </a:rPr>
                        <a:t>.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4914" marR="11443" marT="11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　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1443" marR="11443" marT="11443" marB="0" anchor="ctr"/>
                </a:tc>
                <a:extLst>
                  <a:ext uri="{0D108BD9-81ED-4DB2-BD59-A6C34878D82A}">
                    <a16:rowId xmlns:a16="http://schemas.microsoft.com/office/drawing/2014/main" val="3571333146"/>
                  </a:ext>
                </a:extLst>
              </a:tr>
              <a:tr h="2631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마감일이 지난 할 일 목록을 처리하는 옵션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1443" marR="11443" marT="11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1.    </a:t>
                      </a:r>
                      <a:r>
                        <a:rPr lang="ko-KR" altLang="en-US" sz="1200" u="none" strike="noStrike">
                          <a:effectLst/>
                        </a:rPr>
                        <a:t>마감일이 지나면 완료된 할 일 목록 탭에 추가된다</a:t>
                      </a:r>
                      <a:r>
                        <a:rPr lang="en-US" altLang="ko-KR" sz="1200" u="none" strike="noStrike">
                          <a:effectLst/>
                        </a:rPr>
                        <a:t>.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4914" marR="11443" marT="11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　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1443" marR="11443" marT="11443" marB="0" anchor="ctr"/>
                </a:tc>
                <a:extLst>
                  <a:ext uri="{0D108BD9-81ED-4DB2-BD59-A6C34878D82A}">
                    <a16:rowId xmlns:a16="http://schemas.microsoft.com/office/drawing/2014/main" val="473251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33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/>
          <p:cNvSpPr/>
          <p:nvPr/>
        </p:nvSpPr>
        <p:spPr>
          <a:xfrm>
            <a:off x="-383177" y="832077"/>
            <a:ext cx="1335677" cy="0"/>
          </a:xfrm>
          <a:prstGeom prst="line">
            <a:avLst/>
          </a:prstGeom>
          <a:ln w="142875" cap="flat">
            <a:solidFill>
              <a:srgbClr val="0B3B7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4"/>
          <p:cNvGrpSpPr/>
          <p:nvPr/>
        </p:nvGrpSpPr>
        <p:grpSpPr>
          <a:xfrm>
            <a:off x="-135527" y="-438150"/>
            <a:ext cx="12507659" cy="819150"/>
            <a:chOff x="0" y="0"/>
            <a:chExt cx="4872485" cy="136455"/>
          </a:xfrm>
        </p:grpSpPr>
        <p:sp>
          <p:nvSpPr>
            <p:cNvPr id="4" name="Freeform 5"/>
            <p:cNvSpPr/>
            <p:nvPr/>
          </p:nvSpPr>
          <p:spPr>
            <a:xfrm>
              <a:off x="0" y="0"/>
              <a:ext cx="4872485" cy="136455"/>
            </a:xfrm>
            <a:custGeom>
              <a:avLst/>
              <a:gdLst/>
              <a:ahLst/>
              <a:cxnLst/>
              <a:rect l="l" t="t" r="r" b="b"/>
              <a:pathLst>
                <a:path w="4872485" h="136455">
                  <a:moveTo>
                    <a:pt x="0" y="0"/>
                  </a:moveTo>
                  <a:lnTo>
                    <a:pt x="4872485" y="0"/>
                  </a:lnTo>
                  <a:lnTo>
                    <a:pt x="4872485" y="136455"/>
                  </a:lnTo>
                  <a:lnTo>
                    <a:pt x="0" y="136455"/>
                  </a:lnTo>
                  <a:close/>
                </a:path>
              </a:pathLst>
            </a:custGeom>
            <a:solidFill>
              <a:srgbClr val="1FA1E4"/>
            </a:solidFill>
          </p:spPr>
        </p:sp>
        <p:sp>
          <p:nvSpPr>
            <p:cNvPr id="5" name="TextBox 6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sp>
        <p:nvSpPr>
          <p:cNvPr id="6" name="TextBox 9"/>
          <p:cNvSpPr txBox="1"/>
          <p:nvPr/>
        </p:nvSpPr>
        <p:spPr>
          <a:xfrm>
            <a:off x="1200150" y="484414"/>
            <a:ext cx="6609576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</a:pPr>
            <a:r>
              <a:rPr lang="en-US" sz="5500" b="1" spc="-220" dirty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2</a:t>
            </a:r>
            <a:r>
              <a:rPr 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.  </a:t>
            </a:r>
            <a:r>
              <a:rPr lang="ko-KR" alt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프로젝트  </a:t>
            </a:r>
            <a:r>
              <a:rPr lang="ko-KR" alt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설계</a:t>
            </a:r>
            <a:endParaRPr lang="en-US" sz="5500" b="1" spc="-220" dirty="0">
              <a:solidFill>
                <a:srgbClr val="1FA1E4"/>
              </a:solidFill>
              <a:latin typeface="Calibri" panose="020F0502020204030204" pitchFamily="34" charset="0"/>
              <a:ea typeface="Gothic A1 Bold Bold"/>
              <a:cs typeface="Calibri" panose="020F0502020204030204" pitchFamily="34" charset="0"/>
            </a:endParaRPr>
          </a:p>
        </p:txBody>
      </p:sp>
      <p:sp>
        <p:nvSpPr>
          <p:cNvPr id="37" name="TextBox 9"/>
          <p:cNvSpPr txBox="1"/>
          <p:nvPr/>
        </p:nvSpPr>
        <p:spPr>
          <a:xfrm>
            <a:off x="1640519" y="1227386"/>
            <a:ext cx="9646606" cy="7275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</a:pPr>
            <a:r>
              <a:rPr lang="ko-KR" altLang="en-US" sz="3200" b="1" spc="-220" dirty="0" err="1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유스케이스</a:t>
            </a:r>
            <a:r>
              <a:rPr lang="ko-KR" altLang="en-US" sz="3200" b="1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 다이어그램</a:t>
            </a:r>
            <a:endParaRPr lang="en-US" sz="3200" b="1" spc="-220" dirty="0">
              <a:solidFill>
                <a:srgbClr val="1FA1E4"/>
              </a:solidFill>
              <a:latin typeface="+mn-ea"/>
              <a:cs typeface="Calibri" panose="020F050202020403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063" y="552538"/>
            <a:ext cx="5399087" cy="593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703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/>
          <p:cNvSpPr/>
          <p:nvPr/>
        </p:nvSpPr>
        <p:spPr>
          <a:xfrm>
            <a:off x="-383177" y="832077"/>
            <a:ext cx="1335677" cy="0"/>
          </a:xfrm>
          <a:prstGeom prst="line">
            <a:avLst/>
          </a:prstGeom>
          <a:ln w="142875" cap="flat">
            <a:solidFill>
              <a:srgbClr val="0B3B7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4"/>
          <p:cNvGrpSpPr/>
          <p:nvPr/>
        </p:nvGrpSpPr>
        <p:grpSpPr>
          <a:xfrm>
            <a:off x="-135527" y="-438150"/>
            <a:ext cx="12507659" cy="819150"/>
            <a:chOff x="0" y="0"/>
            <a:chExt cx="4872485" cy="136455"/>
          </a:xfrm>
        </p:grpSpPr>
        <p:sp>
          <p:nvSpPr>
            <p:cNvPr id="4" name="Freeform 5"/>
            <p:cNvSpPr/>
            <p:nvPr/>
          </p:nvSpPr>
          <p:spPr>
            <a:xfrm>
              <a:off x="0" y="0"/>
              <a:ext cx="4872485" cy="136455"/>
            </a:xfrm>
            <a:custGeom>
              <a:avLst/>
              <a:gdLst/>
              <a:ahLst/>
              <a:cxnLst/>
              <a:rect l="l" t="t" r="r" b="b"/>
              <a:pathLst>
                <a:path w="4872485" h="136455">
                  <a:moveTo>
                    <a:pt x="0" y="0"/>
                  </a:moveTo>
                  <a:lnTo>
                    <a:pt x="4872485" y="0"/>
                  </a:lnTo>
                  <a:lnTo>
                    <a:pt x="4872485" y="136455"/>
                  </a:lnTo>
                  <a:lnTo>
                    <a:pt x="0" y="136455"/>
                  </a:lnTo>
                  <a:close/>
                </a:path>
              </a:pathLst>
            </a:custGeom>
            <a:solidFill>
              <a:srgbClr val="1FA1E4"/>
            </a:solidFill>
          </p:spPr>
        </p:sp>
        <p:sp>
          <p:nvSpPr>
            <p:cNvPr id="5" name="TextBox 6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sp>
        <p:nvSpPr>
          <p:cNvPr id="6" name="TextBox 9"/>
          <p:cNvSpPr txBox="1"/>
          <p:nvPr/>
        </p:nvSpPr>
        <p:spPr>
          <a:xfrm>
            <a:off x="1200150" y="484414"/>
            <a:ext cx="6609576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</a:pPr>
            <a:r>
              <a:rPr lang="en-US" sz="5500" b="1" spc="-220" dirty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2</a:t>
            </a:r>
            <a:r>
              <a:rPr 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.  </a:t>
            </a:r>
            <a:r>
              <a:rPr lang="ko-KR" alt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프로젝트  </a:t>
            </a:r>
            <a:r>
              <a:rPr lang="ko-KR" alt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설계</a:t>
            </a:r>
            <a:endParaRPr lang="en-US" sz="5500" b="1" spc="-220" dirty="0">
              <a:solidFill>
                <a:srgbClr val="1FA1E4"/>
              </a:solidFill>
              <a:latin typeface="Calibri" panose="020F0502020204030204" pitchFamily="34" charset="0"/>
              <a:ea typeface="Gothic A1 Bold Bold"/>
              <a:cs typeface="Calibri" panose="020F0502020204030204" pitchFamily="34" charset="0"/>
            </a:endParaRPr>
          </a:p>
        </p:txBody>
      </p:sp>
      <p:sp>
        <p:nvSpPr>
          <p:cNvPr id="37" name="TextBox 9"/>
          <p:cNvSpPr txBox="1"/>
          <p:nvPr/>
        </p:nvSpPr>
        <p:spPr>
          <a:xfrm>
            <a:off x="1640519" y="1227386"/>
            <a:ext cx="9646606" cy="7275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</a:pPr>
            <a:r>
              <a:rPr lang="ko-KR" altLang="en-US" sz="3200" b="1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클래스 다이어그램</a:t>
            </a:r>
            <a:endParaRPr lang="en-US" sz="3200" b="1" spc="-220" dirty="0">
              <a:solidFill>
                <a:srgbClr val="1FA1E4"/>
              </a:solidFill>
              <a:latin typeface="+mn-ea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DD98D2D-48D4-45E1-6C30-1841BAB3A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673" y="2073772"/>
            <a:ext cx="7691257" cy="462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3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/>
          <p:cNvSpPr/>
          <p:nvPr/>
        </p:nvSpPr>
        <p:spPr>
          <a:xfrm>
            <a:off x="-383177" y="832077"/>
            <a:ext cx="1335677" cy="0"/>
          </a:xfrm>
          <a:prstGeom prst="line">
            <a:avLst/>
          </a:prstGeom>
          <a:ln w="142875" cap="flat">
            <a:solidFill>
              <a:srgbClr val="0B3B7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4"/>
          <p:cNvGrpSpPr/>
          <p:nvPr/>
        </p:nvGrpSpPr>
        <p:grpSpPr>
          <a:xfrm>
            <a:off x="-135527" y="-438150"/>
            <a:ext cx="12507659" cy="819150"/>
            <a:chOff x="0" y="0"/>
            <a:chExt cx="4872485" cy="136455"/>
          </a:xfrm>
        </p:grpSpPr>
        <p:sp>
          <p:nvSpPr>
            <p:cNvPr id="4" name="Freeform 5"/>
            <p:cNvSpPr/>
            <p:nvPr/>
          </p:nvSpPr>
          <p:spPr>
            <a:xfrm>
              <a:off x="0" y="0"/>
              <a:ext cx="4872485" cy="136455"/>
            </a:xfrm>
            <a:custGeom>
              <a:avLst/>
              <a:gdLst/>
              <a:ahLst/>
              <a:cxnLst/>
              <a:rect l="l" t="t" r="r" b="b"/>
              <a:pathLst>
                <a:path w="4872485" h="136455">
                  <a:moveTo>
                    <a:pt x="0" y="0"/>
                  </a:moveTo>
                  <a:lnTo>
                    <a:pt x="4872485" y="0"/>
                  </a:lnTo>
                  <a:lnTo>
                    <a:pt x="4872485" y="136455"/>
                  </a:lnTo>
                  <a:lnTo>
                    <a:pt x="0" y="136455"/>
                  </a:lnTo>
                  <a:close/>
                </a:path>
              </a:pathLst>
            </a:custGeom>
            <a:solidFill>
              <a:srgbClr val="1FA1E4"/>
            </a:solidFill>
          </p:spPr>
        </p:sp>
        <p:sp>
          <p:nvSpPr>
            <p:cNvPr id="5" name="TextBox 6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sp>
        <p:nvSpPr>
          <p:cNvPr id="6" name="TextBox 9"/>
          <p:cNvSpPr txBox="1"/>
          <p:nvPr/>
        </p:nvSpPr>
        <p:spPr>
          <a:xfrm>
            <a:off x="1200150" y="484414"/>
            <a:ext cx="6609576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</a:pPr>
            <a:r>
              <a:rPr lang="en-US" sz="5500" b="1" spc="-220" dirty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2</a:t>
            </a:r>
            <a:r>
              <a:rPr 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.  </a:t>
            </a:r>
            <a:r>
              <a:rPr lang="ko-KR" alt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프로젝트  </a:t>
            </a:r>
            <a:r>
              <a:rPr lang="ko-KR" alt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설계</a:t>
            </a:r>
            <a:endParaRPr lang="en-US" sz="5500" b="1" spc="-220" dirty="0">
              <a:solidFill>
                <a:srgbClr val="1FA1E4"/>
              </a:solidFill>
              <a:latin typeface="Calibri" panose="020F0502020204030204" pitchFamily="34" charset="0"/>
              <a:ea typeface="Gothic A1 Bold Bold"/>
              <a:cs typeface="Calibri" panose="020F0502020204030204" pitchFamily="34" charset="0"/>
            </a:endParaRPr>
          </a:p>
        </p:txBody>
      </p:sp>
      <p:sp>
        <p:nvSpPr>
          <p:cNvPr id="37" name="TextBox 9"/>
          <p:cNvSpPr txBox="1"/>
          <p:nvPr/>
        </p:nvSpPr>
        <p:spPr>
          <a:xfrm>
            <a:off x="1640519" y="1227386"/>
            <a:ext cx="9646606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</a:pPr>
            <a:r>
              <a:rPr lang="ko-KR" altLang="en-US" sz="3200" b="1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클래스 다이어그램  </a:t>
            </a:r>
            <a:r>
              <a:rPr lang="en-US" altLang="ko-KR" sz="3200" b="1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-  </a:t>
            </a:r>
            <a:r>
              <a:rPr lang="ko-KR" altLang="en-US" sz="3200" b="1" spc="-220" dirty="0" err="1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엔티티</a:t>
            </a:r>
            <a:r>
              <a:rPr lang="ko-KR" altLang="en-US" sz="3200" b="1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 클래스</a:t>
            </a:r>
            <a:endParaRPr lang="en-US" sz="3200" b="1" spc="-220" dirty="0">
              <a:solidFill>
                <a:srgbClr val="1FA1E4"/>
              </a:solidFill>
              <a:latin typeface="+mn-ea"/>
              <a:cs typeface="Calibri" panose="020F050202020403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DD98D2D-48D4-45E1-6C30-1841BAB3AF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351" t="12482" r="3867" b="70077"/>
          <a:stretch/>
        </p:blipFill>
        <p:spPr>
          <a:xfrm>
            <a:off x="1049235" y="2219719"/>
            <a:ext cx="10237890" cy="207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3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/>
          <p:cNvSpPr/>
          <p:nvPr/>
        </p:nvSpPr>
        <p:spPr>
          <a:xfrm>
            <a:off x="-383177" y="832077"/>
            <a:ext cx="1335677" cy="0"/>
          </a:xfrm>
          <a:prstGeom prst="line">
            <a:avLst/>
          </a:prstGeom>
          <a:ln w="142875" cap="flat">
            <a:solidFill>
              <a:srgbClr val="0B3B7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4"/>
          <p:cNvGrpSpPr/>
          <p:nvPr/>
        </p:nvGrpSpPr>
        <p:grpSpPr>
          <a:xfrm>
            <a:off x="-135527" y="-438150"/>
            <a:ext cx="12507659" cy="819150"/>
            <a:chOff x="0" y="0"/>
            <a:chExt cx="4872485" cy="136455"/>
          </a:xfrm>
        </p:grpSpPr>
        <p:sp>
          <p:nvSpPr>
            <p:cNvPr id="4" name="Freeform 5"/>
            <p:cNvSpPr/>
            <p:nvPr/>
          </p:nvSpPr>
          <p:spPr>
            <a:xfrm>
              <a:off x="0" y="0"/>
              <a:ext cx="4872485" cy="136455"/>
            </a:xfrm>
            <a:custGeom>
              <a:avLst/>
              <a:gdLst/>
              <a:ahLst/>
              <a:cxnLst/>
              <a:rect l="l" t="t" r="r" b="b"/>
              <a:pathLst>
                <a:path w="4872485" h="136455">
                  <a:moveTo>
                    <a:pt x="0" y="0"/>
                  </a:moveTo>
                  <a:lnTo>
                    <a:pt x="4872485" y="0"/>
                  </a:lnTo>
                  <a:lnTo>
                    <a:pt x="4872485" y="136455"/>
                  </a:lnTo>
                  <a:lnTo>
                    <a:pt x="0" y="136455"/>
                  </a:lnTo>
                  <a:close/>
                </a:path>
              </a:pathLst>
            </a:custGeom>
            <a:solidFill>
              <a:srgbClr val="1FA1E4"/>
            </a:solidFill>
          </p:spPr>
        </p:sp>
        <p:sp>
          <p:nvSpPr>
            <p:cNvPr id="5" name="TextBox 6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sp>
        <p:nvSpPr>
          <p:cNvPr id="6" name="TextBox 9"/>
          <p:cNvSpPr txBox="1"/>
          <p:nvPr/>
        </p:nvSpPr>
        <p:spPr>
          <a:xfrm>
            <a:off x="1200150" y="484414"/>
            <a:ext cx="6609576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</a:pPr>
            <a:r>
              <a:rPr lang="en-US" sz="5500" b="1" spc="-220" dirty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2</a:t>
            </a:r>
            <a:r>
              <a:rPr 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.  </a:t>
            </a:r>
            <a:r>
              <a:rPr lang="ko-KR" alt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프로젝트  </a:t>
            </a:r>
            <a:r>
              <a:rPr lang="ko-KR" alt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설계</a:t>
            </a:r>
            <a:endParaRPr lang="en-US" sz="5500" b="1" spc="-220" dirty="0">
              <a:solidFill>
                <a:srgbClr val="1FA1E4"/>
              </a:solidFill>
              <a:latin typeface="Calibri" panose="020F0502020204030204" pitchFamily="34" charset="0"/>
              <a:ea typeface="Gothic A1 Bold Bold"/>
              <a:cs typeface="Calibri" panose="020F0502020204030204" pitchFamily="34" charset="0"/>
            </a:endParaRPr>
          </a:p>
        </p:txBody>
      </p:sp>
      <p:sp>
        <p:nvSpPr>
          <p:cNvPr id="37" name="TextBox 9"/>
          <p:cNvSpPr txBox="1"/>
          <p:nvPr/>
        </p:nvSpPr>
        <p:spPr>
          <a:xfrm>
            <a:off x="1640519" y="1227386"/>
            <a:ext cx="9646606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</a:pPr>
            <a:r>
              <a:rPr lang="ko-KR" altLang="en-US" sz="3200" b="1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클래스 다이어그램  </a:t>
            </a:r>
            <a:r>
              <a:rPr lang="en-US" altLang="ko-KR" sz="3200" b="1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-  </a:t>
            </a:r>
            <a:r>
              <a:rPr lang="ko-KR" altLang="en-US" sz="3200" b="1" spc="-220" dirty="0" err="1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엔티티</a:t>
            </a:r>
            <a:r>
              <a:rPr lang="ko-KR" altLang="en-US" sz="3200" b="1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 클래스</a:t>
            </a:r>
            <a:endParaRPr lang="en-US" sz="3200" b="1" spc="-220" dirty="0">
              <a:solidFill>
                <a:srgbClr val="1FA1E4"/>
              </a:solidFill>
              <a:latin typeface="+mn-ea"/>
              <a:cs typeface="Calibri" panose="020F050202020403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DD98D2D-48D4-45E1-6C30-1841BAB3AF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351" t="33758" r="3867" b="4234"/>
          <a:stretch/>
        </p:blipFill>
        <p:spPr>
          <a:xfrm>
            <a:off x="3390100" y="2073772"/>
            <a:ext cx="6147443" cy="443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/>
          <p:cNvSpPr/>
          <p:nvPr/>
        </p:nvSpPr>
        <p:spPr>
          <a:xfrm>
            <a:off x="-383177" y="832077"/>
            <a:ext cx="1335677" cy="0"/>
          </a:xfrm>
          <a:prstGeom prst="line">
            <a:avLst/>
          </a:prstGeom>
          <a:ln w="142875" cap="flat">
            <a:solidFill>
              <a:srgbClr val="0B3B7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4"/>
          <p:cNvGrpSpPr/>
          <p:nvPr/>
        </p:nvGrpSpPr>
        <p:grpSpPr>
          <a:xfrm>
            <a:off x="-135527" y="-438150"/>
            <a:ext cx="12507659" cy="819150"/>
            <a:chOff x="0" y="0"/>
            <a:chExt cx="4872485" cy="136455"/>
          </a:xfrm>
        </p:grpSpPr>
        <p:sp>
          <p:nvSpPr>
            <p:cNvPr id="4" name="Freeform 5"/>
            <p:cNvSpPr/>
            <p:nvPr/>
          </p:nvSpPr>
          <p:spPr>
            <a:xfrm>
              <a:off x="0" y="0"/>
              <a:ext cx="4872485" cy="136455"/>
            </a:xfrm>
            <a:custGeom>
              <a:avLst/>
              <a:gdLst/>
              <a:ahLst/>
              <a:cxnLst/>
              <a:rect l="l" t="t" r="r" b="b"/>
              <a:pathLst>
                <a:path w="4872485" h="136455">
                  <a:moveTo>
                    <a:pt x="0" y="0"/>
                  </a:moveTo>
                  <a:lnTo>
                    <a:pt x="4872485" y="0"/>
                  </a:lnTo>
                  <a:lnTo>
                    <a:pt x="4872485" y="136455"/>
                  </a:lnTo>
                  <a:lnTo>
                    <a:pt x="0" y="136455"/>
                  </a:lnTo>
                  <a:close/>
                </a:path>
              </a:pathLst>
            </a:custGeom>
            <a:solidFill>
              <a:srgbClr val="1FA1E4"/>
            </a:solidFill>
          </p:spPr>
        </p:sp>
        <p:sp>
          <p:nvSpPr>
            <p:cNvPr id="5" name="TextBox 6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sp>
        <p:nvSpPr>
          <p:cNvPr id="6" name="TextBox 9"/>
          <p:cNvSpPr txBox="1"/>
          <p:nvPr/>
        </p:nvSpPr>
        <p:spPr>
          <a:xfrm>
            <a:off x="1200150" y="484414"/>
            <a:ext cx="6609576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</a:pPr>
            <a:r>
              <a:rPr lang="en-US" sz="5500" b="1" spc="-220" dirty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2</a:t>
            </a:r>
            <a:r>
              <a:rPr 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.  </a:t>
            </a:r>
            <a:r>
              <a:rPr lang="ko-KR" alt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프로젝트  </a:t>
            </a:r>
            <a:r>
              <a:rPr lang="ko-KR" alt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설계</a:t>
            </a:r>
            <a:endParaRPr lang="en-US" sz="5500" b="1" spc="-220" dirty="0">
              <a:solidFill>
                <a:srgbClr val="1FA1E4"/>
              </a:solidFill>
              <a:latin typeface="Calibri" panose="020F0502020204030204" pitchFamily="34" charset="0"/>
              <a:ea typeface="Gothic A1 Bold Bold"/>
              <a:cs typeface="Calibri" panose="020F0502020204030204" pitchFamily="34" charset="0"/>
            </a:endParaRPr>
          </a:p>
        </p:txBody>
      </p:sp>
      <p:sp>
        <p:nvSpPr>
          <p:cNvPr id="37" name="TextBox 9"/>
          <p:cNvSpPr txBox="1"/>
          <p:nvPr/>
        </p:nvSpPr>
        <p:spPr>
          <a:xfrm>
            <a:off x="1640519" y="1227386"/>
            <a:ext cx="9646606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</a:pPr>
            <a:r>
              <a:rPr lang="ko-KR" altLang="en-US" sz="3200" b="1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클래스 다이어그램  </a:t>
            </a:r>
            <a:r>
              <a:rPr lang="en-US" altLang="ko-KR" sz="3200" b="1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-  </a:t>
            </a:r>
            <a:r>
              <a:rPr lang="ko-KR" altLang="en-US" sz="3200" b="1" spc="-220" dirty="0" err="1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엔티티</a:t>
            </a:r>
            <a:r>
              <a:rPr lang="ko-KR" altLang="en-US" sz="3200" b="1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 클래스</a:t>
            </a:r>
            <a:endParaRPr lang="en-US" sz="3200" b="1" spc="-220" dirty="0">
              <a:solidFill>
                <a:srgbClr val="1FA1E4"/>
              </a:solidFill>
              <a:latin typeface="+mn-ea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DD98D2D-48D4-45E1-6C30-1841BAB3AF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74" t="32433" r="56200" b="49995"/>
          <a:stretch/>
        </p:blipFill>
        <p:spPr>
          <a:xfrm>
            <a:off x="4476749" y="2816744"/>
            <a:ext cx="3980677" cy="254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9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/>
          <p:cNvSpPr/>
          <p:nvPr/>
        </p:nvSpPr>
        <p:spPr>
          <a:xfrm>
            <a:off x="-383177" y="832077"/>
            <a:ext cx="1335677" cy="0"/>
          </a:xfrm>
          <a:prstGeom prst="line">
            <a:avLst/>
          </a:prstGeom>
          <a:ln w="142875" cap="flat">
            <a:solidFill>
              <a:srgbClr val="0B3B7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4"/>
          <p:cNvGrpSpPr/>
          <p:nvPr/>
        </p:nvGrpSpPr>
        <p:grpSpPr>
          <a:xfrm>
            <a:off x="-135527" y="-438150"/>
            <a:ext cx="12507659" cy="819150"/>
            <a:chOff x="0" y="0"/>
            <a:chExt cx="4872485" cy="136455"/>
          </a:xfrm>
        </p:grpSpPr>
        <p:sp>
          <p:nvSpPr>
            <p:cNvPr id="4" name="Freeform 5"/>
            <p:cNvSpPr/>
            <p:nvPr/>
          </p:nvSpPr>
          <p:spPr>
            <a:xfrm>
              <a:off x="0" y="0"/>
              <a:ext cx="4872485" cy="136455"/>
            </a:xfrm>
            <a:custGeom>
              <a:avLst/>
              <a:gdLst/>
              <a:ahLst/>
              <a:cxnLst/>
              <a:rect l="l" t="t" r="r" b="b"/>
              <a:pathLst>
                <a:path w="4872485" h="136455">
                  <a:moveTo>
                    <a:pt x="0" y="0"/>
                  </a:moveTo>
                  <a:lnTo>
                    <a:pt x="4872485" y="0"/>
                  </a:lnTo>
                  <a:lnTo>
                    <a:pt x="4872485" y="136455"/>
                  </a:lnTo>
                  <a:lnTo>
                    <a:pt x="0" y="136455"/>
                  </a:lnTo>
                  <a:close/>
                </a:path>
              </a:pathLst>
            </a:custGeom>
            <a:solidFill>
              <a:srgbClr val="1FA1E4"/>
            </a:solidFill>
          </p:spPr>
        </p:sp>
        <p:sp>
          <p:nvSpPr>
            <p:cNvPr id="5" name="TextBox 6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sp>
        <p:nvSpPr>
          <p:cNvPr id="6" name="TextBox 9"/>
          <p:cNvSpPr txBox="1"/>
          <p:nvPr/>
        </p:nvSpPr>
        <p:spPr>
          <a:xfrm>
            <a:off x="1200150" y="484414"/>
            <a:ext cx="6609576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</a:pPr>
            <a:r>
              <a:rPr lang="en-US" sz="5500" b="1" spc="-220" dirty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2</a:t>
            </a:r>
            <a:r>
              <a:rPr 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.  </a:t>
            </a:r>
            <a:r>
              <a:rPr lang="ko-KR" alt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프로젝트  </a:t>
            </a:r>
            <a:r>
              <a:rPr lang="ko-KR" alt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설계</a:t>
            </a:r>
            <a:endParaRPr lang="en-US" sz="5500" b="1" spc="-220" dirty="0">
              <a:solidFill>
                <a:srgbClr val="1FA1E4"/>
              </a:solidFill>
              <a:latin typeface="Calibri" panose="020F0502020204030204" pitchFamily="34" charset="0"/>
              <a:ea typeface="Gothic A1 Bold Bold"/>
              <a:cs typeface="Calibri" panose="020F0502020204030204" pitchFamily="34" charset="0"/>
            </a:endParaRPr>
          </a:p>
        </p:txBody>
      </p:sp>
      <p:sp>
        <p:nvSpPr>
          <p:cNvPr id="37" name="TextBox 9"/>
          <p:cNvSpPr txBox="1"/>
          <p:nvPr/>
        </p:nvSpPr>
        <p:spPr>
          <a:xfrm>
            <a:off x="1640519" y="1227386"/>
            <a:ext cx="9646606" cy="7275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</a:pPr>
            <a:r>
              <a:rPr lang="ko-KR" altLang="en-US" sz="3200" b="1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클래스 다이어그램  </a:t>
            </a:r>
            <a:r>
              <a:rPr lang="en-US" altLang="ko-KR" sz="3200" b="1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-  </a:t>
            </a:r>
            <a:r>
              <a:rPr lang="ko-KR" altLang="en-US" sz="3200" b="1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경계 클래스</a:t>
            </a:r>
            <a:endParaRPr lang="en-US" sz="3200" b="1" spc="-220" dirty="0">
              <a:solidFill>
                <a:srgbClr val="1FA1E4"/>
              </a:solidFill>
              <a:latin typeface="+mn-ea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DD98D2D-48D4-45E1-6C30-1841BAB3AF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67" t="1590" r="83908" b="83062"/>
          <a:stretch/>
        </p:blipFill>
        <p:spPr>
          <a:xfrm>
            <a:off x="2061035" y="2167294"/>
            <a:ext cx="2238375" cy="17196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DD98D2D-48D4-45E1-6C30-1841BAB3AF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4" t="17240" r="80989" b="62442"/>
          <a:stretch/>
        </p:blipFill>
        <p:spPr>
          <a:xfrm>
            <a:off x="5068409" y="2177186"/>
            <a:ext cx="2790826" cy="20247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DD98D2D-48D4-45E1-6C30-1841BAB3AF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3" t="37924" r="86057" b="49629"/>
          <a:stretch/>
        </p:blipFill>
        <p:spPr>
          <a:xfrm>
            <a:off x="8625317" y="2177186"/>
            <a:ext cx="2816148" cy="17098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DD98D2D-48D4-45E1-6C30-1841BAB3AF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6" t="54964" r="82911" b="32405"/>
          <a:stretch/>
        </p:blipFill>
        <p:spPr>
          <a:xfrm>
            <a:off x="1950929" y="4663445"/>
            <a:ext cx="3190876" cy="16554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DD98D2D-48D4-45E1-6C30-1841BAB3AF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83" t="74320" r="84178" b="16711"/>
          <a:stretch/>
        </p:blipFill>
        <p:spPr>
          <a:xfrm>
            <a:off x="7087028" y="4663445"/>
            <a:ext cx="3783813" cy="165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/>
          <p:cNvSpPr/>
          <p:nvPr/>
        </p:nvSpPr>
        <p:spPr>
          <a:xfrm>
            <a:off x="-383177" y="832077"/>
            <a:ext cx="1335677" cy="0"/>
          </a:xfrm>
          <a:prstGeom prst="line">
            <a:avLst/>
          </a:prstGeom>
          <a:ln w="142875" cap="flat">
            <a:solidFill>
              <a:srgbClr val="0B3B7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4"/>
          <p:cNvGrpSpPr/>
          <p:nvPr/>
        </p:nvGrpSpPr>
        <p:grpSpPr>
          <a:xfrm>
            <a:off x="-135527" y="-438150"/>
            <a:ext cx="12507659" cy="819150"/>
            <a:chOff x="0" y="0"/>
            <a:chExt cx="4872485" cy="136455"/>
          </a:xfrm>
        </p:grpSpPr>
        <p:sp>
          <p:nvSpPr>
            <p:cNvPr id="4" name="Freeform 5"/>
            <p:cNvSpPr/>
            <p:nvPr/>
          </p:nvSpPr>
          <p:spPr>
            <a:xfrm>
              <a:off x="0" y="0"/>
              <a:ext cx="4872485" cy="136455"/>
            </a:xfrm>
            <a:custGeom>
              <a:avLst/>
              <a:gdLst/>
              <a:ahLst/>
              <a:cxnLst/>
              <a:rect l="l" t="t" r="r" b="b"/>
              <a:pathLst>
                <a:path w="4872485" h="136455">
                  <a:moveTo>
                    <a:pt x="0" y="0"/>
                  </a:moveTo>
                  <a:lnTo>
                    <a:pt x="4872485" y="0"/>
                  </a:lnTo>
                  <a:lnTo>
                    <a:pt x="4872485" y="136455"/>
                  </a:lnTo>
                  <a:lnTo>
                    <a:pt x="0" y="136455"/>
                  </a:lnTo>
                  <a:close/>
                </a:path>
              </a:pathLst>
            </a:custGeom>
            <a:solidFill>
              <a:srgbClr val="1FA1E4"/>
            </a:solidFill>
          </p:spPr>
        </p:sp>
        <p:sp>
          <p:nvSpPr>
            <p:cNvPr id="5" name="TextBox 6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sp>
        <p:nvSpPr>
          <p:cNvPr id="6" name="TextBox 9"/>
          <p:cNvSpPr txBox="1"/>
          <p:nvPr/>
        </p:nvSpPr>
        <p:spPr>
          <a:xfrm>
            <a:off x="1200150" y="484414"/>
            <a:ext cx="6609576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</a:pPr>
            <a:r>
              <a:rPr lang="en-US" sz="5500" b="1" spc="-220" dirty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2</a:t>
            </a:r>
            <a:r>
              <a:rPr 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.  </a:t>
            </a:r>
            <a:r>
              <a:rPr lang="ko-KR" alt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프로젝트  </a:t>
            </a:r>
            <a:r>
              <a:rPr lang="ko-KR" alt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설계</a:t>
            </a:r>
            <a:endParaRPr lang="en-US" sz="5500" b="1" spc="-220" dirty="0">
              <a:solidFill>
                <a:srgbClr val="1FA1E4"/>
              </a:solidFill>
              <a:latin typeface="Calibri" panose="020F0502020204030204" pitchFamily="34" charset="0"/>
              <a:ea typeface="Gothic A1 Bold Bold"/>
              <a:cs typeface="Calibri" panose="020F0502020204030204" pitchFamily="34" charset="0"/>
            </a:endParaRPr>
          </a:p>
        </p:txBody>
      </p:sp>
      <p:sp>
        <p:nvSpPr>
          <p:cNvPr id="37" name="TextBox 9"/>
          <p:cNvSpPr txBox="1"/>
          <p:nvPr/>
        </p:nvSpPr>
        <p:spPr>
          <a:xfrm>
            <a:off x="1640519" y="1227386"/>
            <a:ext cx="9646606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</a:pPr>
            <a:r>
              <a:rPr lang="ko-KR" altLang="en-US" sz="3200" b="1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클래스 다이어그램  </a:t>
            </a:r>
            <a:r>
              <a:rPr lang="en-US" altLang="ko-KR" sz="3200" b="1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-  </a:t>
            </a:r>
            <a:r>
              <a:rPr lang="ko-KR" altLang="en-US" sz="3200" b="1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제어 클래스</a:t>
            </a:r>
            <a:endParaRPr lang="en-US" sz="3200" b="1" spc="-220" dirty="0">
              <a:solidFill>
                <a:srgbClr val="1FA1E4"/>
              </a:solidFill>
              <a:latin typeface="+mn-ea"/>
              <a:cs typeface="Calibri" panose="020F050202020403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DD98D2D-48D4-45E1-6C30-1841BAB3AF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36" t="15244" r="57692" b="72492"/>
          <a:stretch/>
        </p:blipFill>
        <p:spPr>
          <a:xfrm>
            <a:off x="2756327" y="2470398"/>
            <a:ext cx="2936802" cy="157412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DD98D2D-48D4-45E1-6C30-1841BAB3AF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58" t="56778" r="55767" b="21257"/>
          <a:stretch/>
        </p:blipFill>
        <p:spPr>
          <a:xfrm>
            <a:off x="6498527" y="2470398"/>
            <a:ext cx="3467100" cy="286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0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/>
          <p:cNvSpPr/>
          <p:nvPr/>
        </p:nvSpPr>
        <p:spPr>
          <a:xfrm>
            <a:off x="-383177" y="832077"/>
            <a:ext cx="1335677" cy="0"/>
          </a:xfrm>
          <a:prstGeom prst="line">
            <a:avLst/>
          </a:prstGeom>
          <a:ln w="142875" cap="flat">
            <a:solidFill>
              <a:srgbClr val="0B3B7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4"/>
          <p:cNvGrpSpPr/>
          <p:nvPr/>
        </p:nvGrpSpPr>
        <p:grpSpPr>
          <a:xfrm>
            <a:off x="-135527" y="-438150"/>
            <a:ext cx="12507659" cy="819150"/>
            <a:chOff x="0" y="0"/>
            <a:chExt cx="4872485" cy="136455"/>
          </a:xfrm>
        </p:grpSpPr>
        <p:sp>
          <p:nvSpPr>
            <p:cNvPr id="4" name="Freeform 5"/>
            <p:cNvSpPr/>
            <p:nvPr/>
          </p:nvSpPr>
          <p:spPr>
            <a:xfrm>
              <a:off x="0" y="0"/>
              <a:ext cx="4872485" cy="136455"/>
            </a:xfrm>
            <a:custGeom>
              <a:avLst/>
              <a:gdLst/>
              <a:ahLst/>
              <a:cxnLst/>
              <a:rect l="l" t="t" r="r" b="b"/>
              <a:pathLst>
                <a:path w="4872485" h="136455">
                  <a:moveTo>
                    <a:pt x="0" y="0"/>
                  </a:moveTo>
                  <a:lnTo>
                    <a:pt x="4872485" y="0"/>
                  </a:lnTo>
                  <a:lnTo>
                    <a:pt x="4872485" y="136455"/>
                  </a:lnTo>
                  <a:lnTo>
                    <a:pt x="0" y="136455"/>
                  </a:lnTo>
                  <a:close/>
                </a:path>
              </a:pathLst>
            </a:custGeom>
            <a:solidFill>
              <a:srgbClr val="1FA1E4"/>
            </a:solidFill>
          </p:spPr>
        </p:sp>
        <p:sp>
          <p:nvSpPr>
            <p:cNvPr id="5" name="TextBox 6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sp>
        <p:nvSpPr>
          <p:cNvPr id="6" name="TextBox 9"/>
          <p:cNvSpPr txBox="1"/>
          <p:nvPr/>
        </p:nvSpPr>
        <p:spPr>
          <a:xfrm>
            <a:off x="1200150" y="484414"/>
            <a:ext cx="6609576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</a:pPr>
            <a:r>
              <a:rPr lang="en-US" sz="5500" b="1" spc="-220" dirty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2</a:t>
            </a:r>
            <a:r>
              <a:rPr 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.  </a:t>
            </a:r>
            <a:r>
              <a:rPr lang="ko-KR" alt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프로젝트  </a:t>
            </a:r>
            <a:r>
              <a:rPr lang="ko-KR" alt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설계</a:t>
            </a:r>
            <a:endParaRPr lang="en-US" sz="5500" b="1" spc="-220" dirty="0">
              <a:solidFill>
                <a:srgbClr val="1FA1E4"/>
              </a:solidFill>
              <a:latin typeface="Calibri" panose="020F0502020204030204" pitchFamily="34" charset="0"/>
              <a:ea typeface="Gothic A1 Bold Bold"/>
              <a:cs typeface="Calibri" panose="020F0502020204030204" pitchFamily="34" charset="0"/>
            </a:endParaRPr>
          </a:p>
        </p:txBody>
      </p:sp>
      <p:sp>
        <p:nvSpPr>
          <p:cNvPr id="37" name="TextBox 9"/>
          <p:cNvSpPr txBox="1"/>
          <p:nvPr/>
        </p:nvSpPr>
        <p:spPr>
          <a:xfrm>
            <a:off x="1640519" y="1227386"/>
            <a:ext cx="9646606" cy="7275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</a:pPr>
            <a:r>
              <a:rPr lang="ko-KR" altLang="en-US" sz="3200" b="1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클래스 다이어그램 </a:t>
            </a:r>
            <a:r>
              <a:rPr lang="en-US" altLang="ko-KR" sz="3200" b="1" spc="-220" dirty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 </a:t>
            </a:r>
            <a:r>
              <a:rPr lang="en-US" altLang="ko-KR" sz="3200" b="1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-  </a:t>
            </a:r>
            <a:r>
              <a:rPr lang="ko-KR" altLang="en-US" sz="3200" b="1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관계 연결</a:t>
            </a:r>
            <a:endParaRPr lang="en-US" sz="3200" b="1" spc="-220" dirty="0">
              <a:solidFill>
                <a:srgbClr val="1FA1E4"/>
              </a:solidFill>
              <a:latin typeface="+mn-ea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DD98D2D-48D4-45E1-6C30-1841BAB3A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673" y="2073772"/>
            <a:ext cx="7691257" cy="462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8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/>
          <p:cNvSpPr/>
          <p:nvPr/>
        </p:nvSpPr>
        <p:spPr>
          <a:xfrm>
            <a:off x="-383177" y="832077"/>
            <a:ext cx="1335677" cy="0"/>
          </a:xfrm>
          <a:prstGeom prst="line">
            <a:avLst/>
          </a:prstGeom>
          <a:ln w="142875" cap="flat">
            <a:solidFill>
              <a:srgbClr val="0B3B7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4"/>
          <p:cNvGrpSpPr/>
          <p:nvPr/>
        </p:nvGrpSpPr>
        <p:grpSpPr>
          <a:xfrm>
            <a:off x="-135527" y="-438150"/>
            <a:ext cx="12507659" cy="819150"/>
            <a:chOff x="0" y="0"/>
            <a:chExt cx="4872485" cy="136455"/>
          </a:xfrm>
        </p:grpSpPr>
        <p:sp>
          <p:nvSpPr>
            <p:cNvPr id="4" name="Freeform 5"/>
            <p:cNvSpPr/>
            <p:nvPr/>
          </p:nvSpPr>
          <p:spPr>
            <a:xfrm>
              <a:off x="0" y="0"/>
              <a:ext cx="4872485" cy="136455"/>
            </a:xfrm>
            <a:custGeom>
              <a:avLst/>
              <a:gdLst/>
              <a:ahLst/>
              <a:cxnLst/>
              <a:rect l="l" t="t" r="r" b="b"/>
              <a:pathLst>
                <a:path w="4872485" h="136455">
                  <a:moveTo>
                    <a:pt x="0" y="0"/>
                  </a:moveTo>
                  <a:lnTo>
                    <a:pt x="4872485" y="0"/>
                  </a:lnTo>
                  <a:lnTo>
                    <a:pt x="4872485" y="136455"/>
                  </a:lnTo>
                  <a:lnTo>
                    <a:pt x="0" y="136455"/>
                  </a:lnTo>
                  <a:close/>
                </a:path>
              </a:pathLst>
            </a:custGeom>
            <a:solidFill>
              <a:srgbClr val="1FA1E4"/>
            </a:solidFill>
          </p:spPr>
        </p:sp>
        <p:sp>
          <p:nvSpPr>
            <p:cNvPr id="5" name="TextBox 6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sp>
        <p:nvSpPr>
          <p:cNvPr id="6" name="TextBox 9"/>
          <p:cNvSpPr txBox="1"/>
          <p:nvPr/>
        </p:nvSpPr>
        <p:spPr>
          <a:xfrm>
            <a:off x="1200150" y="484414"/>
            <a:ext cx="6609576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</a:pPr>
            <a:r>
              <a:rPr lang="ko-KR" alt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목차</a:t>
            </a:r>
            <a:endParaRPr lang="en-US" sz="5500" b="1" spc="-220" dirty="0">
              <a:solidFill>
                <a:srgbClr val="1FA1E4"/>
              </a:solidFill>
              <a:latin typeface="Calibri" panose="020F0502020204030204" pitchFamily="34" charset="0"/>
              <a:ea typeface="Gothic A1 Bold Bold"/>
              <a:cs typeface="Calibri" panose="020F0502020204030204" pitchFamily="34" charset="0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1273629" y="1784066"/>
            <a:ext cx="3086100" cy="191163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249"/>
              </a:lnSpc>
            </a:pPr>
            <a:endParaRPr/>
          </a:p>
        </p:txBody>
      </p:sp>
      <p:sp>
        <p:nvSpPr>
          <p:cNvPr id="8" name="Freeform 12"/>
          <p:cNvSpPr/>
          <p:nvPr/>
        </p:nvSpPr>
        <p:spPr>
          <a:xfrm>
            <a:off x="1273629" y="1330800"/>
            <a:ext cx="7870371" cy="621825"/>
          </a:xfrm>
          <a:custGeom>
            <a:avLst/>
            <a:gdLst/>
            <a:ahLst/>
            <a:cxnLst/>
            <a:rect l="l" t="t" r="r" b="b"/>
            <a:pathLst>
              <a:path w="2072855" h="509672">
                <a:moveTo>
                  <a:pt x="0" y="0"/>
                </a:moveTo>
                <a:lnTo>
                  <a:pt x="2072855" y="0"/>
                </a:lnTo>
                <a:lnTo>
                  <a:pt x="2072855" y="509672"/>
                </a:lnTo>
                <a:lnTo>
                  <a:pt x="0" y="509672"/>
                </a:lnTo>
                <a:close/>
              </a:path>
            </a:pathLst>
          </a:custGeom>
          <a:solidFill>
            <a:srgbClr val="F4F4F4"/>
          </a:solidFill>
        </p:spPr>
      </p:sp>
      <p:sp>
        <p:nvSpPr>
          <p:cNvPr id="13" name="Freeform 12"/>
          <p:cNvSpPr/>
          <p:nvPr/>
        </p:nvSpPr>
        <p:spPr>
          <a:xfrm>
            <a:off x="1273627" y="2355709"/>
            <a:ext cx="7870371" cy="621825"/>
          </a:xfrm>
          <a:custGeom>
            <a:avLst/>
            <a:gdLst/>
            <a:ahLst/>
            <a:cxnLst/>
            <a:rect l="l" t="t" r="r" b="b"/>
            <a:pathLst>
              <a:path w="2072855" h="509672">
                <a:moveTo>
                  <a:pt x="0" y="0"/>
                </a:moveTo>
                <a:lnTo>
                  <a:pt x="2072855" y="0"/>
                </a:lnTo>
                <a:lnTo>
                  <a:pt x="2072855" y="509672"/>
                </a:lnTo>
                <a:lnTo>
                  <a:pt x="0" y="509672"/>
                </a:lnTo>
                <a:close/>
              </a:path>
            </a:pathLst>
          </a:custGeom>
          <a:solidFill>
            <a:srgbClr val="F4F4F4"/>
          </a:solidFill>
        </p:spPr>
      </p:sp>
      <p:sp>
        <p:nvSpPr>
          <p:cNvPr id="16" name="Freeform 12"/>
          <p:cNvSpPr/>
          <p:nvPr/>
        </p:nvSpPr>
        <p:spPr>
          <a:xfrm>
            <a:off x="1273627" y="3796746"/>
            <a:ext cx="7870371" cy="621825"/>
          </a:xfrm>
          <a:custGeom>
            <a:avLst/>
            <a:gdLst/>
            <a:ahLst/>
            <a:cxnLst/>
            <a:rect l="l" t="t" r="r" b="b"/>
            <a:pathLst>
              <a:path w="2072855" h="509672">
                <a:moveTo>
                  <a:pt x="0" y="0"/>
                </a:moveTo>
                <a:lnTo>
                  <a:pt x="2072855" y="0"/>
                </a:lnTo>
                <a:lnTo>
                  <a:pt x="2072855" y="509672"/>
                </a:lnTo>
                <a:lnTo>
                  <a:pt x="0" y="509672"/>
                </a:lnTo>
                <a:close/>
              </a:path>
            </a:pathLst>
          </a:custGeom>
          <a:solidFill>
            <a:srgbClr val="F4F4F4"/>
          </a:solidFill>
        </p:spPr>
      </p:sp>
      <p:sp>
        <p:nvSpPr>
          <p:cNvPr id="19" name="Freeform 12"/>
          <p:cNvSpPr/>
          <p:nvPr/>
        </p:nvSpPr>
        <p:spPr>
          <a:xfrm>
            <a:off x="1273627" y="4829030"/>
            <a:ext cx="7870371" cy="621825"/>
          </a:xfrm>
          <a:custGeom>
            <a:avLst/>
            <a:gdLst/>
            <a:ahLst/>
            <a:cxnLst/>
            <a:rect l="l" t="t" r="r" b="b"/>
            <a:pathLst>
              <a:path w="2072855" h="509672">
                <a:moveTo>
                  <a:pt x="0" y="0"/>
                </a:moveTo>
                <a:lnTo>
                  <a:pt x="2072855" y="0"/>
                </a:lnTo>
                <a:lnTo>
                  <a:pt x="2072855" y="509672"/>
                </a:lnTo>
                <a:lnTo>
                  <a:pt x="0" y="509672"/>
                </a:lnTo>
                <a:close/>
              </a:path>
            </a:pathLst>
          </a:custGeom>
          <a:solidFill>
            <a:srgbClr val="F4F4F4"/>
          </a:solidFill>
        </p:spPr>
      </p:sp>
      <p:sp>
        <p:nvSpPr>
          <p:cNvPr id="22" name="TextBox 21"/>
          <p:cNvSpPr txBox="1"/>
          <p:nvPr/>
        </p:nvSpPr>
        <p:spPr>
          <a:xfrm>
            <a:off x="2006667" y="2004078"/>
            <a:ext cx="2249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시스템 개요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006666" y="3086577"/>
            <a:ext cx="3174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요구사항 </a:t>
            </a:r>
            <a:r>
              <a:rPr lang="ko-KR" altLang="en-US" sz="1200" dirty="0" smtClean="0"/>
              <a:t>분석 </a:t>
            </a:r>
            <a:r>
              <a:rPr lang="en-US" altLang="ko-KR" sz="1200" dirty="0" smtClean="0"/>
              <a:t>/ </a:t>
            </a:r>
            <a:r>
              <a:rPr lang="ko-KR" altLang="en-US" sz="1200" dirty="0" err="1" smtClean="0"/>
              <a:t>유스케이스</a:t>
            </a:r>
            <a:r>
              <a:rPr lang="ko-KR" altLang="en-US" sz="1200" dirty="0" smtClean="0"/>
              <a:t> 다이어그램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006667" y="3439655"/>
            <a:ext cx="2249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클래스 다이어그램</a:t>
            </a:r>
            <a:endParaRPr lang="ko-KR" altLang="en-US" sz="1200" dirty="0"/>
          </a:p>
        </p:txBody>
      </p:sp>
      <p:sp>
        <p:nvSpPr>
          <p:cNvPr id="33" name="TextBox 30"/>
          <p:cNvSpPr txBox="1"/>
          <p:nvPr/>
        </p:nvSpPr>
        <p:spPr>
          <a:xfrm>
            <a:off x="1933522" y="2043419"/>
            <a:ext cx="262762" cy="274131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249"/>
              </a:lnSpc>
            </a:pPr>
            <a:endParaRPr/>
          </a:p>
        </p:txBody>
      </p:sp>
      <p:sp>
        <p:nvSpPr>
          <p:cNvPr id="34" name="TextBox 33"/>
          <p:cNvSpPr txBox="1"/>
          <p:nvPr/>
        </p:nvSpPr>
        <p:spPr>
          <a:xfrm>
            <a:off x="2006667" y="4466320"/>
            <a:ext cx="2249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구현 결과 시연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006667" y="5487531"/>
            <a:ext cx="4213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프로젝트를 </a:t>
            </a:r>
            <a:r>
              <a:rPr lang="ko-KR" altLang="en-US" sz="1200" dirty="0" smtClean="0"/>
              <a:t>진행하며 </a:t>
            </a:r>
            <a:r>
              <a:rPr lang="ko-KR" altLang="en-US" sz="1200" dirty="0" smtClean="0"/>
              <a:t>어려웠던</a:t>
            </a:r>
            <a:r>
              <a:rPr lang="ko-KR" altLang="en-US" sz="1200" dirty="0" smtClean="0"/>
              <a:t> 점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얻게 된 경험</a:t>
            </a:r>
            <a:endParaRPr lang="ko-KR" altLang="en-US" sz="1200" dirty="0"/>
          </a:p>
        </p:txBody>
      </p:sp>
      <p:sp>
        <p:nvSpPr>
          <p:cNvPr id="26" name="TextBox 9"/>
          <p:cNvSpPr txBox="1"/>
          <p:nvPr/>
        </p:nvSpPr>
        <p:spPr>
          <a:xfrm>
            <a:off x="1470931" y="1161984"/>
            <a:ext cx="6609576" cy="7275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</a:pPr>
            <a:r>
              <a:rPr lang="en-US" altLang="ko-KR" sz="3200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1.  </a:t>
            </a:r>
            <a:r>
              <a:rPr lang="ko-KR" altLang="en-US" sz="3200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프로젝트 소개</a:t>
            </a:r>
            <a:endParaRPr lang="en-US" sz="3200" spc="-220" dirty="0">
              <a:solidFill>
                <a:srgbClr val="1FA1E4"/>
              </a:solidFill>
              <a:latin typeface="+mn-ea"/>
              <a:cs typeface="Calibri" panose="020F0502020204030204" pitchFamily="34" charset="0"/>
            </a:endParaRPr>
          </a:p>
        </p:txBody>
      </p:sp>
      <p:sp>
        <p:nvSpPr>
          <p:cNvPr id="27" name="TextBox 9"/>
          <p:cNvSpPr txBox="1"/>
          <p:nvPr/>
        </p:nvSpPr>
        <p:spPr>
          <a:xfrm>
            <a:off x="1465658" y="3664109"/>
            <a:ext cx="6609576" cy="7275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</a:pPr>
            <a:r>
              <a:rPr lang="en-US" altLang="ko-KR" sz="3200" spc="-220" dirty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3</a:t>
            </a:r>
            <a:r>
              <a:rPr lang="en-US" altLang="ko-KR" sz="3200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.  </a:t>
            </a:r>
            <a:r>
              <a:rPr lang="ko-KR" altLang="en-US" sz="3200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프로젝트 구현</a:t>
            </a:r>
            <a:endParaRPr lang="en-US" sz="3200" spc="-220" dirty="0">
              <a:solidFill>
                <a:srgbClr val="1FA1E4"/>
              </a:solidFill>
              <a:latin typeface="+mn-ea"/>
              <a:cs typeface="Calibri" panose="020F0502020204030204" pitchFamily="34" charset="0"/>
            </a:endParaRPr>
          </a:p>
        </p:txBody>
      </p:sp>
      <p:sp>
        <p:nvSpPr>
          <p:cNvPr id="28" name="TextBox 9"/>
          <p:cNvSpPr txBox="1"/>
          <p:nvPr/>
        </p:nvSpPr>
        <p:spPr>
          <a:xfrm>
            <a:off x="1465658" y="4664669"/>
            <a:ext cx="6609576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</a:pPr>
            <a:r>
              <a:rPr lang="en-US" sz="3200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4.  </a:t>
            </a:r>
            <a:r>
              <a:rPr lang="ko-KR" altLang="en-US" sz="3200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진행하며 </a:t>
            </a:r>
            <a:r>
              <a:rPr lang="ko-KR" altLang="en-US" sz="3200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느낀 점</a:t>
            </a:r>
            <a:endParaRPr lang="en-US" sz="3200" spc="-220" dirty="0">
              <a:solidFill>
                <a:srgbClr val="1FA1E4"/>
              </a:solidFill>
              <a:latin typeface="+mn-ea"/>
              <a:cs typeface="Calibri" panose="020F0502020204030204" pitchFamily="34" charset="0"/>
            </a:endParaRPr>
          </a:p>
        </p:txBody>
      </p:sp>
      <p:sp>
        <p:nvSpPr>
          <p:cNvPr id="29" name="TextBox 9"/>
          <p:cNvSpPr txBox="1"/>
          <p:nvPr/>
        </p:nvSpPr>
        <p:spPr>
          <a:xfrm>
            <a:off x="1470931" y="2198935"/>
            <a:ext cx="6609576" cy="7275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</a:pPr>
            <a:r>
              <a:rPr lang="en-US" altLang="ko-KR" sz="3200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2.  </a:t>
            </a:r>
            <a:r>
              <a:rPr lang="ko-KR" altLang="en-US" sz="3200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프로젝트 설계</a:t>
            </a:r>
            <a:endParaRPr lang="en-US" sz="3200" spc="-220" dirty="0">
              <a:solidFill>
                <a:srgbClr val="1FA1E4"/>
              </a:solidFill>
              <a:latin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86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>
          <a:xfrm>
            <a:off x="6734176" y="2684336"/>
            <a:ext cx="4645120" cy="3908968"/>
          </a:xfrm>
          <a:custGeom>
            <a:avLst/>
            <a:gdLst/>
            <a:ahLst/>
            <a:cxnLst/>
            <a:rect l="l" t="t" r="r" b="b"/>
            <a:pathLst>
              <a:path w="7230330" h="6084477">
                <a:moveTo>
                  <a:pt x="0" y="0"/>
                </a:moveTo>
                <a:lnTo>
                  <a:pt x="7230330" y="0"/>
                </a:lnTo>
                <a:lnTo>
                  <a:pt x="7230330" y="6084478"/>
                </a:lnTo>
                <a:lnTo>
                  <a:pt x="0" y="60844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" name="Group 2"/>
          <p:cNvGrpSpPr/>
          <p:nvPr/>
        </p:nvGrpSpPr>
        <p:grpSpPr>
          <a:xfrm>
            <a:off x="240632" y="252662"/>
            <a:ext cx="11658600" cy="6340643"/>
            <a:chOff x="0" y="0"/>
            <a:chExt cx="6272214" cy="33534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72214" cy="3353427"/>
            </a:xfrm>
            <a:custGeom>
              <a:avLst/>
              <a:gdLst/>
              <a:ahLst/>
              <a:cxnLst/>
              <a:rect l="l" t="t" r="r" b="b"/>
              <a:pathLst>
                <a:path w="6272214" h="3353427">
                  <a:moveTo>
                    <a:pt x="0" y="0"/>
                  </a:moveTo>
                  <a:lnTo>
                    <a:pt x="0" y="3353427"/>
                  </a:lnTo>
                  <a:lnTo>
                    <a:pt x="6272214" y="3353427"/>
                  </a:lnTo>
                  <a:lnTo>
                    <a:pt x="6272214" y="0"/>
                  </a:lnTo>
                  <a:lnTo>
                    <a:pt x="0" y="0"/>
                  </a:lnTo>
                  <a:close/>
                  <a:moveTo>
                    <a:pt x="6211254" y="3292468"/>
                  </a:moveTo>
                  <a:lnTo>
                    <a:pt x="59690" y="3292468"/>
                  </a:lnTo>
                  <a:lnTo>
                    <a:pt x="59690" y="59690"/>
                  </a:lnTo>
                  <a:lnTo>
                    <a:pt x="6211254" y="59690"/>
                  </a:lnTo>
                  <a:lnTo>
                    <a:pt x="6211254" y="3292468"/>
                  </a:lnTo>
                  <a:close/>
                </a:path>
              </a:pathLst>
            </a:custGeom>
            <a:solidFill>
              <a:srgbClr val="FFFFFF">
                <a:alpha val="19608"/>
              </a:srgbClr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-282341" y="1373271"/>
            <a:ext cx="1335677" cy="0"/>
          </a:xfrm>
          <a:prstGeom prst="line">
            <a:avLst/>
          </a:prstGeom>
          <a:ln w="142875" cap="flat">
            <a:solidFill>
              <a:srgbClr val="0B3B7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6"/>
          <p:cNvSpPr txBox="1"/>
          <p:nvPr/>
        </p:nvSpPr>
        <p:spPr>
          <a:xfrm>
            <a:off x="1395109" y="883915"/>
            <a:ext cx="10678133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000" b="1" spc="-169" dirty="0" smtClean="0">
                <a:solidFill>
                  <a:srgbClr val="0B3B7B"/>
                </a:solidFill>
                <a:latin typeface="Calibri" panose="020F0502020204030204" pitchFamily="34" charset="0"/>
                <a:ea typeface="Gothic A1 Black"/>
                <a:cs typeface="Calibri" panose="020F0502020204030204" pitchFamily="34" charset="0"/>
              </a:rPr>
              <a:t>23</a:t>
            </a:r>
            <a:r>
              <a:rPr lang="ko-KR" altLang="en-US" sz="2000" b="1" spc="-169" dirty="0" smtClean="0">
                <a:solidFill>
                  <a:srgbClr val="0B3B7B"/>
                </a:solidFill>
                <a:latin typeface="Calibri" panose="020F0502020204030204" pitchFamily="34" charset="0"/>
                <a:ea typeface="Gothic A1 Black"/>
                <a:cs typeface="Calibri" panose="020F0502020204030204" pitchFamily="34" charset="0"/>
              </a:rPr>
              <a:t>학년도 </a:t>
            </a:r>
            <a:r>
              <a:rPr lang="en-US" altLang="ko-KR" sz="2000" b="1" spc="-169" dirty="0" smtClean="0">
                <a:solidFill>
                  <a:srgbClr val="0B3B7B"/>
                </a:solidFill>
                <a:latin typeface="Calibri" panose="020F0502020204030204" pitchFamily="34" charset="0"/>
                <a:ea typeface="Gothic A1 Black"/>
                <a:cs typeface="Calibri" panose="020F0502020204030204" pitchFamily="34" charset="0"/>
              </a:rPr>
              <a:t>1</a:t>
            </a:r>
            <a:r>
              <a:rPr lang="ko-KR" altLang="en-US" sz="2000" b="1" spc="-169" dirty="0" smtClean="0">
                <a:solidFill>
                  <a:srgbClr val="0B3B7B"/>
                </a:solidFill>
                <a:latin typeface="Calibri" panose="020F0502020204030204" pitchFamily="34" charset="0"/>
                <a:ea typeface="Gothic A1 Black"/>
                <a:cs typeface="Calibri" panose="020F0502020204030204" pitchFamily="34" charset="0"/>
              </a:rPr>
              <a:t>학기 소프트웨어 공학</a:t>
            </a:r>
            <a:endParaRPr lang="en-US" altLang="ko-KR" sz="2000" b="1" spc="-169" dirty="0" smtClean="0">
              <a:solidFill>
                <a:srgbClr val="0B3B7B"/>
              </a:solidFill>
              <a:latin typeface="Calibri" panose="020F0502020204030204" pitchFamily="34" charset="0"/>
              <a:ea typeface="Gothic A1 Black"/>
              <a:cs typeface="Calibri" panose="020F05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6000" b="1" spc="-169" dirty="0" smtClean="0">
                <a:solidFill>
                  <a:srgbClr val="0B3B7B"/>
                </a:solidFill>
                <a:latin typeface="Calibri" panose="020F0502020204030204" pitchFamily="34" charset="0"/>
                <a:ea typeface="Gothic A1 Black"/>
                <a:cs typeface="Calibri" panose="020F0502020204030204" pitchFamily="34" charset="0"/>
              </a:rPr>
              <a:t>3.  </a:t>
            </a:r>
            <a:r>
              <a:rPr lang="ko-KR" altLang="en-US" sz="6000" b="1" spc="-169" dirty="0" smtClean="0">
                <a:solidFill>
                  <a:srgbClr val="0B3B7B"/>
                </a:solidFill>
                <a:latin typeface="Calibri" panose="020F0502020204030204" pitchFamily="34" charset="0"/>
                <a:ea typeface="Gothic A1 Black"/>
                <a:cs typeface="Calibri" panose="020F0502020204030204" pitchFamily="34" charset="0"/>
              </a:rPr>
              <a:t>프로젝트 구현</a:t>
            </a:r>
            <a:endParaRPr lang="en-US" sz="6000" b="1" spc="-169" dirty="0">
              <a:solidFill>
                <a:srgbClr val="0B3B7B"/>
              </a:solidFill>
              <a:latin typeface="Calibri" panose="020F0502020204030204" pitchFamily="34" charset="0"/>
              <a:ea typeface="Gothic A1 Black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52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/>
          <p:cNvSpPr/>
          <p:nvPr/>
        </p:nvSpPr>
        <p:spPr>
          <a:xfrm>
            <a:off x="-383177" y="832077"/>
            <a:ext cx="1335677" cy="0"/>
          </a:xfrm>
          <a:prstGeom prst="line">
            <a:avLst/>
          </a:prstGeom>
          <a:ln w="142875" cap="flat">
            <a:solidFill>
              <a:srgbClr val="0B3B7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4"/>
          <p:cNvGrpSpPr/>
          <p:nvPr/>
        </p:nvGrpSpPr>
        <p:grpSpPr>
          <a:xfrm>
            <a:off x="-135527" y="-438150"/>
            <a:ext cx="12507659" cy="819150"/>
            <a:chOff x="0" y="0"/>
            <a:chExt cx="4872485" cy="136455"/>
          </a:xfrm>
        </p:grpSpPr>
        <p:sp>
          <p:nvSpPr>
            <p:cNvPr id="4" name="Freeform 5"/>
            <p:cNvSpPr/>
            <p:nvPr/>
          </p:nvSpPr>
          <p:spPr>
            <a:xfrm>
              <a:off x="0" y="0"/>
              <a:ext cx="4872485" cy="136455"/>
            </a:xfrm>
            <a:custGeom>
              <a:avLst/>
              <a:gdLst/>
              <a:ahLst/>
              <a:cxnLst/>
              <a:rect l="l" t="t" r="r" b="b"/>
              <a:pathLst>
                <a:path w="4872485" h="136455">
                  <a:moveTo>
                    <a:pt x="0" y="0"/>
                  </a:moveTo>
                  <a:lnTo>
                    <a:pt x="4872485" y="0"/>
                  </a:lnTo>
                  <a:lnTo>
                    <a:pt x="4872485" y="136455"/>
                  </a:lnTo>
                  <a:lnTo>
                    <a:pt x="0" y="136455"/>
                  </a:lnTo>
                  <a:close/>
                </a:path>
              </a:pathLst>
            </a:custGeom>
            <a:solidFill>
              <a:srgbClr val="1FA1E4"/>
            </a:solidFill>
          </p:spPr>
        </p:sp>
        <p:sp>
          <p:nvSpPr>
            <p:cNvPr id="5" name="TextBox 6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sp>
        <p:nvSpPr>
          <p:cNvPr id="6" name="TextBox 9"/>
          <p:cNvSpPr txBox="1"/>
          <p:nvPr/>
        </p:nvSpPr>
        <p:spPr>
          <a:xfrm>
            <a:off x="1200150" y="484414"/>
            <a:ext cx="6609576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</a:pPr>
            <a:r>
              <a:rPr 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3</a:t>
            </a:r>
            <a:r>
              <a:rPr 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.  </a:t>
            </a:r>
            <a:r>
              <a:rPr lang="ko-KR" alt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프로젝트  </a:t>
            </a:r>
            <a:r>
              <a:rPr lang="ko-KR" alt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구현</a:t>
            </a:r>
            <a:endParaRPr lang="en-US" sz="5500" b="1" spc="-220" dirty="0">
              <a:solidFill>
                <a:srgbClr val="1FA1E4"/>
              </a:solidFill>
              <a:latin typeface="Calibri" panose="020F0502020204030204" pitchFamily="34" charset="0"/>
              <a:ea typeface="Gothic A1 Bold Bold"/>
              <a:cs typeface="Calibri" panose="020F0502020204030204" pitchFamily="34" charset="0"/>
            </a:endParaRPr>
          </a:p>
        </p:txBody>
      </p:sp>
      <p:sp>
        <p:nvSpPr>
          <p:cNvPr id="37" name="TextBox 9"/>
          <p:cNvSpPr txBox="1"/>
          <p:nvPr/>
        </p:nvSpPr>
        <p:spPr>
          <a:xfrm>
            <a:off x="1640519" y="1227386"/>
            <a:ext cx="9646606" cy="7275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</a:pPr>
            <a:r>
              <a:rPr lang="ko-KR" altLang="en-US" sz="3200" b="1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구현 결과 시연</a:t>
            </a:r>
            <a:endParaRPr lang="en-US" sz="3200" b="1" spc="-220" dirty="0">
              <a:solidFill>
                <a:srgbClr val="1FA1E4"/>
              </a:solidFill>
              <a:latin typeface="+mn-ea"/>
              <a:cs typeface="Calibri" panose="020F050202020403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5" y="2451368"/>
            <a:ext cx="5521903" cy="296577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922" y="2451368"/>
            <a:ext cx="5328870" cy="296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2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/>
          <p:cNvSpPr/>
          <p:nvPr/>
        </p:nvSpPr>
        <p:spPr>
          <a:xfrm>
            <a:off x="-383177" y="832077"/>
            <a:ext cx="1335677" cy="0"/>
          </a:xfrm>
          <a:prstGeom prst="line">
            <a:avLst/>
          </a:prstGeom>
          <a:ln w="142875" cap="flat">
            <a:solidFill>
              <a:srgbClr val="0B3B7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4"/>
          <p:cNvGrpSpPr/>
          <p:nvPr/>
        </p:nvGrpSpPr>
        <p:grpSpPr>
          <a:xfrm>
            <a:off x="-135527" y="-438150"/>
            <a:ext cx="12507659" cy="819150"/>
            <a:chOff x="0" y="0"/>
            <a:chExt cx="4872485" cy="136455"/>
          </a:xfrm>
        </p:grpSpPr>
        <p:sp>
          <p:nvSpPr>
            <p:cNvPr id="4" name="Freeform 5"/>
            <p:cNvSpPr/>
            <p:nvPr/>
          </p:nvSpPr>
          <p:spPr>
            <a:xfrm>
              <a:off x="0" y="0"/>
              <a:ext cx="4872485" cy="136455"/>
            </a:xfrm>
            <a:custGeom>
              <a:avLst/>
              <a:gdLst/>
              <a:ahLst/>
              <a:cxnLst/>
              <a:rect l="l" t="t" r="r" b="b"/>
              <a:pathLst>
                <a:path w="4872485" h="136455">
                  <a:moveTo>
                    <a:pt x="0" y="0"/>
                  </a:moveTo>
                  <a:lnTo>
                    <a:pt x="4872485" y="0"/>
                  </a:lnTo>
                  <a:lnTo>
                    <a:pt x="4872485" y="136455"/>
                  </a:lnTo>
                  <a:lnTo>
                    <a:pt x="0" y="136455"/>
                  </a:lnTo>
                  <a:close/>
                </a:path>
              </a:pathLst>
            </a:custGeom>
            <a:solidFill>
              <a:srgbClr val="1FA1E4"/>
            </a:solidFill>
          </p:spPr>
        </p:sp>
        <p:sp>
          <p:nvSpPr>
            <p:cNvPr id="5" name="TextBox 6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sp>
        <p:nvSpPr>
          <p:cNvPr id="6" name="TextBox 9"/>
          <p:cNvSpPr txBox="1"/>
          <p:nvPr/>
        </p:nvSpPr>
        <p:spPr>
          <a:xfrm>
            <a:off x="1200150" y="484414"/>
            <a:ext cx="6609576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</a:pPr>
            <a:r>
              <a:rPr 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3</a:t>
            </a:r>
            <a:r>
              <a:rPr 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.  </a:t>
            </a:r>
            <a:r>
              <a:rPr lang="ko-KR" alt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프로젝트  </a:t>
            </a:r>
            <a:r>
              <a:rPr lang="ko-KR" alt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구현</a:t>
            </a:r>
            <a:endParaRPr lang="en-US" sz="5500" b="1" spc="-220" dirty="0">
              <a:solidFill>
                <a:srgbClr val="1FA1E4"/>
              </a:solidFill>
              <a:latin typeface="Calibri" panose="020F0502020204030204" pitchFamily="34" charset="0"/>
              <a:ea typeface="Gothic A1 Bold Bold"/>
              <a:cs typeface="Calibri" panose="020F0502020204030204" pitchFamily="34" charset="0"/>
            </a:endParaRPr>
          </a:p>
        </p:txBody>
      </p:sp>
      <p:sp>
        <p:nvSpPr>
          <p:cNvPr id="37" name="TextBox 9"/>
          <p:cNvSpPr txBox="1"/>
          <p:nvPr/>
        </p:nvSpPr>
        <p:spPr>
          <a:xfrm>
            <a:off x="1640519" y="1227386"/>
            <a:ext cx="9646606" cy="7275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</a:pPr>
            <a:r>
              <a:rPr lang="ko-KR" altLang="en-US" sz="3200" b="1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구현 결과 시연</a:t>
            </a:r>
            <a:endParaRPr lang="en-US" sz="3200" b="1" spc="-220" dirty="0">
              <a:solidFill>
                <a:srgbClr val="1FA1E4"/>
              </a:solidFill>
              <a:latin typeface="+mn-ea"/>
              <a:cs typeface="Calibri" panose="020F050202020403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22" y="2456702"/>
            <a:ext cx="5300324" cy="399683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01" y="2456702"/>
            <a:ext cx="5125704" cy="322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6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>
          <a:xfrm>
            <a:off x="6734176" y="2684336"/>
            <a:ext cx="4645120" cy="3908968"/>
          </a:xfrm>
          <a:custGeom>
            <a:avLst/>
            <a:gdLst/>
            <a:ahLst/>
            <a:cxnLst/>
            <a:rect l="l" t="t" r="r" b="b"/>
            <a:pathLst>
              <a:path w="7230330" h="6084477">
                <a:moveTo>
                  <a:pt x="0" y="0"/>
                </a:moveTo>
                <a:lnTo>
                  <a:pt x="7230330" y="0"/>
                </a:lnTo>
                <a:lnTo>
                  <a:pt x="7230330" y="6084478"/>
                </a:lnTo>
                <a:lnTo>
                  <a:pt x="0" y="60844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" name="Group 2"/>
          <p:cNvGrpSpPr/>
          <p:nvPr/>
        </p:nvGrpSpPr>
        <p:grpSpPr>
          <a:xfrm>
            <a:off x="240632" y="252662"/>
            <a:ext cx="11658600" cy="6340643"/>
            <a:chOff x="0" y="0"/>
            <a:chExt cx="6272214" cy="33534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72214" cy="3353427"/>
            </a:xfrm>
            <a:custGeom>
              <a:avLst/>
              <a:gdLst/>
              <a:ahLst/>
              <a:cxnLst/>
              <a:rect l="l" t="t" r="r" b="b"/>
              <a:pathLst>
                <a:path w="6272214" h="3353427">
                  <a:moveTo>
                    <a:pt x="0" y="0"/>
                  </a:moveTo>
                  <a:lnTo>
                    <a:pt x="0" y="3353427"/>
                  </a:lnTo>
                  <a:lnTo>
                    <a:pt x="6272214" y="3353427"/>
                  </a:lnTo>
                  <a:lnTo>
                    <a:pt x="6272214" y="0"/>
                  </a:lnTo>
                  <a:lnTo>
                    <a:pt x="0" y="0"/>
                  </a:lnTo>
                  <a:close/>
                  <a:moveTo>
                    <a:pt x="6211254" y="3292468"/>
                  </a:moveTo>
                  <a:lnTo>
                    <a:pt x="59690" y="3292468"/>
                  </a:lnTo>
                  <a:lnTo>
                    <a:pt x="59690" y="59690"/>
                  </a:lnTo>
                  <a:lnTo>
                    <a:pt x="6211254" y="59690"/>
                  </a:lnTo>
                  <a:lnTo>
                    <a:pt x="6211254" y="3292468"/>
                  </a:lnTo>
                  <a:close/>
                </a:path>
              </a:pathLst>
            </a:custGeom>
            <a:solidFill>
              <a:srgbClr val="FFFFFF">
                <a:alpha val="19608"/>
              </a:srgbClr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-282341" y="1373271"/>
            <a:ext cx="1335677" cy="0"/>
          </a:xfrm>
          <a:prstGeom prst="line">
            <a:avLst/>
          </a:prstGeom>
          <a:ln w="142875" cap="flat">
            <a:solidFill>
              <a:srgbClr val="0B3B7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6"/>
          <p:cNvSpPr txBox="1"/>
          <p:nvPr/>
        </p:nvSpPr>
        <p:spPr>
          <a:xfrm>
            <a:off x="1395109" y="883915"/>
            <a:ext cx="10678133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000" b="1" spc="-169" dirty="0" smtClean="0">
                <a:solidFill>
                  <a:srgbClr val="0B3B7B"/>
                </a:solidFill>
                <a:latin typeface="Calibri" panose="020F0502020204030204" pitchFamily="34" charset="0"/>
                <a:ea typeface="Gothic A1 Black"/>
                <a:cs typeface="Calibri" panose="020F0502020204030204" pitchFamily="34" charset="0"/>
              </a:rPr>
              <a:t>23</a:t>
            </a:r>
            <a:r>
              <a:rPr lang="ko-KR" altLang="en-US" sz="2000" b="1" spc="-169" dirty="0" smtClean="0">
                <a:solidFill>
                  <a:srgbClr val="0B3B7B"/>
                </a:solidFill>
                <a:latin typeface="Calibri" panose="020F0502020204030204" pitchFamily="34" charset="0"/>
                <a:ea typeface="Gothic A1 Black"/>
                <a:cs typeface="Calibri" panose="020F0502020204030204" pitchFamily="34" charset="0"/>
              </a:rPr>
              <a:t>학년도 </a:t>
            </a:r>
            <a:r>
              <a:rPr lang="en-US" altLang="ko-KR" sz="2000" b="1" spc="-169" dirty="0" smtClean="0">
                <a:solidFill>
                  <a:srgbClr val="0B3B7B"/>
                </a:solidFill>
                <a:latin typeface="Calibri" panose="020F0502020204030204" pitchFamily="34" charset="0"/>
                <a:ea typeface="Gothic A1 Black"/>
                <a:cs typeface="Calibri" panose="020F0502020204030204" pitchFamily="34" charset="0"/>
              </a:rPr>
              <a:t>1</a:t>
            </a:r>
            <a:r>
              <a:rPr lang="ko-KR" altLang="en-US" sz="2000" b="1" spc="-169" dirty="0" smtClean="0">
                <a:solidFill>
                  <a:srgbClr val="0B3B7B"/>
                </a:solidFill>
                <a:latin typeface="Calibri" panose="020F0502020204030204" pitchFamily="34" charset="0"/>
                <a:ea typeface="Gothic A1 Black"/>
                <a:cs typeface="Calibri" panose="020F0502020204030204" pitchFamily="34" charset="0"/>
              </a:rPr>
              <a:t>학기 소프트웨어 공학</a:t>
            </a:r>
            <a:endParaRPr lang="en-US" altLang="ko-KR" sz="2000" b="1" spc="-169" dirty="0" smtClean="0">
              <a:solidFill>
                <a:srgbClr val="0B3B7B"/>
              </a:solidFill>
              <a:latin typeface="Calibri" panose="020F0502020204030204" pitchFamily="34" charset="0"/>
              <a:ea typeface="Gothic A1 Black"/>
              <a:cs typeface="Calibri" panose="020F05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6000" b="1" spc="-169" dirty="0" smtClean="0">
                <a:solidFill>
                  <a:srgbClr val="0B3B7B"/>
                </a:solidFill>
                <a:latin typeface="Calibri" panose="020F0502020204030204" pitchFamily="34" charset="0"/>
                <a:ea typeface="Gothic A1 Black"/>
                <a:cs typeface="Calibri" panose="020F0502020204030204" pitchFamily="34" charset="0"/>
              </a:rPr>
              <a:t>4.  </a:t>
            </a:r>
            <a:r>
              <a:rPr lang="ko-KR" altLang="en-US" sz="6000" b="1" spc="-169" dirty="0" smtClean="0">
                <a:solidFill>
                  <a:srgbClr val="0B3B7B"/>
                </a:solidFill>
                <a:latin typeface="Calibri" panose="020F0502020204030204" pitchFamily="34" charset="0"/>
                <a:ea typeface="Gothic A1 Black"/>
                <a:cs typeface="Calibri" panose="020F0502020204030204" pitchFamily="34" charset="0"/>
              </a:rPr>
              <a:t>진행하며 느낀 점</a:t>
            </a:r>
            <a:endParaRPr lang="en-US" sz="6000" b="1" spc="-169" dirty="0">
              <a:solidFill>
                <a:srgbClr val="0B3B7B"/>
              </a:solidFill>
              <a:latin typeface="Calibri" panose="020F0502020204030204" pitchFamily="34" charset="0"/>
              <a:ea typeface="Gothic A1 Black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36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/>
          <p:cNvSpPr/>
          <p:nvPr/>
        </p:nvSpPr>
        <p:spPr>
          <a:xfrm>
            <a:off x="-383177" y="832077"/>
            <a:ext cx="1335677" cy="0"/>
          </a:xfrm>
          <a:prstGeom prst="line">
            <a:avLst/>
          </a:prstGeom>
          <a:ln w="142875" cap="flat">
            <a:solidFill>
              <a:srgbClr val="0B3B7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4"/>
          <p:cNvGrpSpPr/>
          <p:nvPr/>
        </p:nvGrpSpPr>
        <p:grpSpPr>
          <a:xfrm>
            <a:off x="-135527" y="-438150"/>
            <a:ext cx="12507659" cy="819150"/>
            <a:chOff x="0" y="0"/>
            <a:chExt cx="4872485" cy="136455"/>
          </a:xfrm>
        </p:grpSpPr>
        <p:sp>
          <p:nvSpPr>
            <p:cNvPr id="4" name="Freeform 5"/>
            <p:cNvSpPr/>
            <p:nvPr/>
          </p:nvSpPr>
          <p:spPr>
            <a:xfrm>
              <a:off x="0" y="0"/>
              <a:ext cx="4872485" cy="136455"/>
            </a:xfrm>
            <a:custGeom>
              <a:avLst/>
              <a:gdLst/>
              <a:ahLst/>
              <a:cxnLst/>
              <a:rect l="l" t="t" r="r" b="b"/>
              <a:pathLst>
                <a:path w="4872485" h="136455">
                  <a:moveTo>
                    <a:pt x="0" y="0"/>
                  </a:moveTo>
                  <a:lnTo>
                    <a:pt x="4872485" y="0"/>
                  </a:lnTo>
                  <a:lnTo>
                    <a:pt x="4872485" y="136455"/>
                  </a:lnTo>
                  <a:lnTo>
                    <a:pt x="0" y="136455"/>
                  </a:lnTo>
                  <a:close/>
                </a:path>
              </a:pathLst>
            </a:custGeom>
            <a:solidFill>
              <a:srgbClr val="1FA1E4"/>
            </a:solidFill>
          </p:spPr>
        </p:sp>
        <p:sp>
          <p:nvSpPr>
            <p:cNvPr id="5" name="TextBox 6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sp>
        <p:nvSpPr>
          <p:cNvPr id="6" name="TextBox 9"/>
          <p:cNvSpPr txBox="1"/>
          <p:nvPr/>
        </p:nvSpPr>
        <p:spPr>
          <a:xfrm>
            <a:off x="1200150" y="484414"/>
            <a:ext cx="8420100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</a:pPr>
            <a:r>
              <a:rPr lang="en-US" sz="5500" b="1" spc="-220" dirty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4</a:t>
            </a:r>
            <a:r>
              <a:rPr 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.  </a:t>
            </a:r>
            <a:r>
              <a:rPr lang="ko-KR" alt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진행하며 느낀 점</a:t>
            </a:r>
            <a:endParaRPr lang="en-US" sz="5500" b="1" spc="-220" dirty="0">
              <a:solidFill>
                <a:srgbClr val="1FA1E4"/>
              </a:solidFill>
              <a:latin typeface="Calibri" panose="020F0502020204030204" pitchFamily="34" charset="0"/>
              <a:ea typeface="Gothic A1 Bold Bold"/>
              <a:cs typeface="Calibri" panose="020F0502020204030204" pitchFamily="34" charset="0"/>
            </a:endParaRPr>
          </a:p>
        </p:txBody>
      </p:sp>
      <p:grpSp>
        <p:nvGrpSpPr>
          <p:cNvPr id="10" name="Group 7"/>
          <p:cNvGrpSpPr/>
          <p:nvPr/>
        </p:nvGrpSpPr>
        <p:grpSpPr>
          <a:xfrm>
            <a:off x="1241341" y="2714625"/>
            <a:ext cx="10045784" cy="3726361"/>
            <a:chOff x="0" y="0"/>
            <a:chExt cx="4114800" cy="6842188"/>
          </a:xfrm>
        </p:grpSpPr>
        <p:grpSp>
          <p:nvGrpSpPr>
            <p:cNvPr id="13" name="Group 8"/>
            <p:cNvGrpSpPr/>
            <p:nvPr/>
          </p:nvGrpSpPr>
          <p:grpSpPr>
            <a:xfrm>
              <a:off x="0" y="0"/>
              <a:ext cx="4114800" cy="6842188"/>
              <a:chOff x="0" y="0"/>
              <a:chExt cx="812800" cy="1351543"/>
            </a:xfrm>
          </p:grpSpPr>
          <p:sp>
            <p:nvSpPr>
              <p:cNvPr id="16" name="Freeform 9"/>
              <p:cNvSpPr/>
              <p:nvPr/>
            </p:nvSpPr>
            <p:spPr>
              <a:xfrm>
                <a:off x="0" y="0"/>
                <a:ext cx="812800" cy="1351543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351543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1351543"/>
                    </a:lnTo>
                    <a:lnTo>
                      <a:pt x="0" y="1351543"/>
                    </a:lnTo>
                    <a:close/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17" name="TextBox 10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  <p:sp>
          <p:nvSpPr>
            <p:cNvPr id="14" name="AutoShape 11"/>
            <p:cNvSpPr/>
            <p:nvPr/>
          </p:nvSpPr>
          <p:spPr>
            <a:xfrm>
              <a:off x="0" y="0"/>
              <a:ext cx="4114800" cy="0"/>
            </a:xfrm>
            <a:prstGeom prst="line">
              <a:avLst/>
            </a:prstGeom>
            <a:ln w="63500" cap="flat">
              <a:solidFill>
                <a:srgbClr val="1FA1E4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5" name="AutoShape 12"/>
            <p:cNvSpPr/>
            <p:nvPr/>
          </p:nvSpPr>
          <p:spPr>
            <a:xfrm>
              <a:off x="0" y="6778688"/>
              <a:ext cx="4114800" cy="0"/>
            </a:xfrm>
            <a:prstGeom prst="line">
              <a:avLst/>
            </a:prstGeom>
            <a:ln w="63500" cap="flat">
              <a:solidFill>
                <a:srgbClr val="1FA1E4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8" name="TextBox 13"/>
          <p:cNvSpPr txBox="1"/>
          <p:nvPr/>
        </p:nvSpPr>
        <p:spPr>
          <a:xfrm>
            <a:off x="3179678" y="3230316"/>
            <a:ext cx="6169109" cy="449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ko-KR" altLang="en-US" sz="2400" spc="-80" dirty="0" smtClean="0">
                <a:solidFill>
                  <a:srgbClr val="494949"/>
                </a:solidFill>
                <a:ea typeface="Gothic A1 Bold"/>
              </a:rPr>
              <a:t>프로젝트 설계 단계에서</a:t>
            </a:r>
            <a:endParaRPr lang="en-US" sz="2400" spc="-80" dirty="0">
              <a:solidFill>
                <a:srgbClr val="494949"/>
              </a:solidFill>
              <a:ea typeface="Gothic A1 Bold"/>
            </a:endParaRPr>
          </a:p>
        </p:txBody>
      </p:sp>
      <p:sp>
        <p:nvSpPr>
          <p:cNvPr id="19" name="TextBox 14"/>
          <p:cNvSpPr txBox="1"/>
          <p:nvPr/>
        </p:nvSpPr>
        <p:spPr>
          <a:xfrm>
            <a:off x="1241341" y="4075133"/>
            <a:ext cx="10045785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rgbClr val="2C92D5"/>
                </a:solidFill>
                <a:ea typeface="Gothic A1 Medium"/>
              </a:rPr>
              <a:t>분석 단계 초기에 커뮤니케이션 도구의 부재로 인한 소통에서의 어려움</a:t>
            </a:r>
            <a:endParaRPr lang="en-US" altLang="ko-KR" dirty="0" smtClean="0">
              <a:solidFill>
                <a:srgbClr val="2C92D5"/>
              </a:solidFill>
              <a:ea typeface="Gothic A1 Medium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rgbClr val="2C92D5"/>
                </a:solidFill>
                <a:ea typeface="Gothic A1 Medium"/>
              </a:rPr>
              <a:t>팀원 간 시각의 차이로 인한 합의점</a:t>
            </a:r>
            <a:r>
              <a:rPr lang="en-US" altLang="ko-KR" dirty="0" smtClean="0">
                <a:solidFill>
                  <a:srgbClr val="2C92D5"/>
                </a:solidFill>
                <a:ea typeface="Gothic A1 Medium"/>
              </a:rPr>
              <a:t>(</a:t>
            </a:r>
            <a:r>
              <a:rPr lang="ko-KR" altLang="en-US" dirty="0" smtClean="0">
                <a:solidFill>
                  <a:srgbClr val="2C92D5"/>
                </a:solidFill>
                <a:ea typeface="Gothic A1 Medium"/>
              </a:rPr>
              <a:t>요구사항</a:t>
            </a:r>
            <a:r>
              <a:rPr lang="en-US" altLang="ko-KR" dirty="0" smtClean="0">
                <a:solidFill>
                  <a:srgbClr val="2C92D5"/>
                </a:solidFill>
                <a:ea typeface="Gothic A1 Medium"/>
              </a:rPr>
              <a:t>, </a:t>
            </a:r>
            <a:r>
              <a:rPr lang="ko-KR" altLang="en-US" dirty="0" smtClean="0">
                <a:solidFill>
                  <a:srgbClr val="2C92D5"/>
                </a:solidFill>
                <a:ea typeface="Gothic A1 Medium"/>
              </a:rPr>
              <a:t>클래스</a:t>
            </a:r>
            <a:r>
              <a:rPr lang="en-US" altLang="ko-KR" dirty="0" smtClean="0">
                <a:solidFill>
                  <a:srgbClr val="2C92D5"/>
                </a:solidFill>
                <a:ea typeface="Gothic A1 Medium"/>
              </a:rPr>
              <a:t>)</a:t>
            </a:r>
            <a:r>
              <a:rPr lang="ko-KR" altLang="en-US" dirty="0" smtClean="0">
                <a:solidFill>
                  <a:srgbClr val="2C92D5"/>
                </a:solidFill>
                <a:ea typeface="Gothic A1 Medium"/>
              </a:rPr>
              <a:t> 도출에서의 어려움</a:t>
            </a:r>
            <a:endParaRPr lang="en-US" altLang="ko-KR" dirty="0" smtClean="0">
              <a:solidFill>
                <a:srgbClr val="2C92D5"/>
              </a:solidFill>
              <a:ea typeface="Gothic A1 Medium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dirty="0" smtClean="0">
              <a:solidFill>
                <a:srgbClr val="2C92D5"/>
              </a:solidFill>
              <a:ea typeface="Gothic A1 Medium"/>
            </a:endParaRPr>
          </a:p>
          <a:p>
            <a:pPr algn="ctr">
              <a:lnSpc>
                <a:spcPct val="150000"/>
              </a:lnSpc>
            </a:pPr>
            <a:endParaRPr lang="en-US" sz="1800" dirty="0">
              <a:solidFill>
                <a:srgbClr val="2C92D5"/>
              </a:solidFill>
              <a:ea typeface="Gothic A1 Medium"/>
            </a:endParaRPr>
          </a:p>
        </p:txBody>
      </p:sp>
      <p:sp>
        <p:nvSpPr>
          <p:cNvPr id="24" name="TextBox 18"/>
          <p:cNvSpPr txBox="1"/>
          <p:nvPr/>
        </p:nvSpPr>
        <p:spPr>
          <a:xfrm>
            <a:off x="2083427" y="1512529"/>
            <a:ext cx="779810" cy="81355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249"/>
              </a:lnSpc>
            </a:pPr>
            <a:endParaRPr/>
          </a:p>
        </p:txBody>
      </p:sp>
      <p:sp>
        <p:nvSpPr>
          <p:cNvPr id="25" name="AutoShape 20"/>
          <p:cNvSpPr/>
          <p:nvPr/>
        </p:nvSpPr>
        <p:spPr>
          <a:xfrm flipV="1">
            <a:off x="5174730" y="3827270"/>
            <a:ext cx="2179006" cy="9523"/>
          </a:xfrm>
          <a:prstGeom prst="line">
            <a:avLst/>
          </a:prstGeom>
          <a:ln w="19050" cap="flat">
            <a:solidFill>
              <a:srgbClr val="1FA1E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9" name="TextBox 9"/>
          <p:cNvSpPr txBox="1"/>
          <p:nvPr/>
        </p:nvSpPr>
        <p:spPr>
          <a:xfrm>
            <a:off x="1640519" y="1227386"/>
            <a:ext cx="9646606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6600"/>
              </a:lnSpc>
              <a:spcBef>
                <a:spcPct val="0"/>
              </a:spcBef>
            </a:pPr>
            <a:r>
              <a:rPr lang="ko-KR" altLang="en-US" sz="3200" b="1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프로젝트를 진행하며 어려웠던 점 </a:t>
            </a:r>
            <a:r>
              <a:rPr lang="en-US" altLang="ko-KR" sz="3200" b="1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/ </a:t>
            </a:r>
            <a:r>
              <a:rPr lang="ko-KR" altLang="en-US" sz="3200" b="1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얻게 된 경험</a:t>
            </a:r>
            <a:endParaRPr lang="en-US" altLang="ko-KR" sz="3200" b="1" spc="-220" dirty="0">
              <a:solidFill>
                <a:srgbClr val="1FA1E4"/>
              </a:solidFill>
              <a:latin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43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/>
          <p:cNvSpPr/>
          <p:nvPr/>
        </p:nvSpPr>
        <p:spPr>
          <a:xfrm>
            <a:off x="-383177" y="832077"/>
            <a:ext cx="1335677" cy="0"/>
          </a:xfrm>
          <a:prstGeom prst="line">
            <a:avLst/>
          </a:prstGeom>
          <a:ln w="142875" cap="flat">
            <a:solidFill>
              <a:srgbClr val="0B3B7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4"/>
          <p:cNvGrpSpPr/>
          <p:nvPr/>
        </p:nvGrpSpPr>
        <p:grpSpPr>
          <a:xfrm>
            <a:off x="-135527" y="-438150"/>
            <a:ext cx="12507659" cy="819150"/>
            <a:chOff x="0" y="0"/>
            <a:chExt cx="4872485" cy="136455"/>
          </a:xfrm>
        </p:grpSpPr>
        <p:sp>
          <p:nvSpPr>
            <p:cNvPr id="4" name="Freeform 5"/>
            <p:cNvSpPr/>
            <p:nvPr/>
          </p:nvSpPr>
          <p:spPr>
            <a:xfrm>
              <a:off x="0" y="0"/>
              <a:ext cx="4872485" cy="136455"/>
            </a:xfrm>
            <a:custGeom>
              <a:avLst/>
              <a:gdLst/>
              <a:ahLst/>
              <a:cxnLst/>
              <a:rect l="l" t="t" r="r" b="b"/>
              <a:pathLst>
                <a:path w="4872485" h="136455">
                  <a:moveTo>
                    <a:pt x="0" y="0"/>
                  </a:moveTo>
                  <a:lnTo>
                    <a:pt x="4872485" y="0"/>
                  </a:lnTo>
                  <a:lnTo>
                    <a:pt x="4872485" y="136455"/>
                  </a:lnTo>
                  <a:lnTo>
                    <a:pt x="0" y="136455"/>
                  </a:lnTo>
                  <a:close/>
                </a:path>
              </a:pathLst>
            </a:custGeom>
            <a:solidFill>
              <a:srgbClr val="1FA1E4"/>
            </a:solidFill>
          </p:spPr>
        </p:sp>
        <p:sp>
          <p:nvSpPr>
            <p:cNvPr id="5" name="TextBox 6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sp>
        <p:nvSpPr>
          <p:cNvPr id="6" name="TextBox 9"/>
          <p:cNvSpPr txBox="1"/>
          <p:nvPr/>
        </p:nvSpPr>
        <p:spPr>
          <a:xfrm>
            <a:off x="1200150" y="484414"/>
            <a:ext cx="8420100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</a:pPr>
            <a:r>
              <a:rPr lang="en-US" sz="5500" b="1" spc="-220" dirty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4</a:t>
            </a:r>
            <a:r>
              <a:rPr 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.  </a:t>
            </a:r>
            <a:r>
              <a:rPr lang="ko-KR" alt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진행하며 느낀 점</a:t>
            </a:r>
            <a:endParaRPr lang="en-US" sz="5500" b="1" spc="-220" dirty="0">
              <a:solidFill>
                <a:srgbClr val="1FA1E4"/>
              </a:solidFill>
              <a:latin typeface="Calibri" panose="020F0502020204030204" pitchFamily="34" charset="0"/>
              <a:ea typeface="Gothic A1 Bold Bold"/>
              <a:cs typeface="Calibri" panose="020F0502020204030204" pitchFamily="34" charset="0"/>
            </a:endParaRPr>
          </a:p>
        </p:txBody>
      </p:sp>
      <p:grpSp>
        <p:nvGrpSpPr>
          <p:cNvPr id="10" name="Group 7"/>
          <p:cNvGrpSpPr/>
          <p:nvPr/>
        </p:nvGrpSpPr>
        <p:grpSpPr>
          <a:xfrm>
            <a:off x="1241341" y="2714625"/>
            <a:ext cx="10045784" cy="3726361"/>
            <a:chOff x="0" y="0"/>
            <a:chExt cx="4114800" cy="6842188"/>
          </a:xfrm>
        </p:grpSpPr>
        <p:grpSp>
          <p:nvGrpSpPr>
            <p:cNvPr id="13" name="Group 8"/>
            <p:cNvGrpSpPr/>
            <p:nvPr/>
          </p:nvGrpSpPr>
          <p:grpSpPr>
            <a:xfrm>
              <a:off x="0" y="0"/>
              <a:ext cx="4114800" cy="6842188"/>
              <a:chOff x="0" y="0"/>
              <a:chExt cx="812800" cy="1351543"/>
            </a:xfrm>
          </p:grpSpPr>
          <p:sp>
            <p:nvSpPr>
              <p:cNvPr id="16" name="Freeform 9"/>
              <p:cNvSpPr/>
              <p:nvPr/>
            </p:nvSpPr>
            <p:spPr>
              <a:xfrm>
                <a:off x="0" y="0"/>
                <a:ext cx="812800" cy="1351543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351543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1351543"/>
                    </a:lnTo>
                    <a:lnTo>
                      <a:pt x="0" y="1351543"/>
                    </a:lnTo>
                    <a:close/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17" name="TextBox 10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  <p:sp>
          <p:nvSpPr>
            <p:cNvPr id="14" name="AutoShape 11"/>
            <p:cNvSpPr/>
            <p:nvPr/>
          </p:nvSpPr>
          <p:spPr>
            <a:xfrm>
              <a:off x="0" y="0"/>
              <a:ext cx="4114800" cy="0"/>
            </a:xfrm>
            <a:prstGeom prst="line">
              <a:avLst/>
            </a:prstGeom>
            <a:ln w="63500" cap="flat">
              <a:solidFill>
                <a:srgbClr val="1FA1E4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5" name="AutoShape 12"/>
            <p:cNvSpPr/>
            <p:nvPr/>
          </p:nvSpPr>
          <p:spPr>
            <a:xfrm>
              <a:off x="0" y="6778688"/>
              <a:ext cx="4114800" cy="0"/>
            </a:xfrm>
            <a:prstGeom prst="line">
              <a:avLst/>
            </a:prstGeom>
            <a:ln w="63500" cap="flat">
              <a:solidFill>
                <a:srgbClr val="1FA1E4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8" name="TextBox 13"/>
          <p:cNvSpPr txBox="1"/>
          <p:nvPr/>
        </p:nvSpPr>
        <p:spPr>
          <a:xfrm>
            <a:off x="3179678" y="3230316"/>
            <a:ext cx="6169109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ko-KR" altLang="en-US" sz="2400" spc="-80" dirty="0" smtClean="0">
                <a:solidFill>
                  <a:srgbClr val="494949"/>
                </a:solidFill>
                <a:ea typeface="Gothic A1 Bold"/>
              </a:rPr>
              <a:t>프로젝트 구현 단계에서</a:t>
            </a:r>
            <a:endParaRPr lang="en-US" sz="2400" spc="-80" dirty="0">
              <a:solidFill>
                <a:srgbClr val="494949"/>
              </a:solidFill>
              <a:ea typeface="Gothic A1 Bold"/>
            </a:endParaRPr>
          </a:p>
        </p:txBody>
      </p:sp>
      <p:sp>
        <p:nvSpPr>
          <p:cNvPr id="19" name="TextBox 14"/>
          <p:cNvSpPr txBox="1"/>
          <p:nvPr/>
        </p:nvSpPr>
        <p:spPr>
          <a:xfrm>
            <a:off x="1241341" y="4075133"/>
            <a:ext cx="10045785" cy="2077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rgbClr val="2C92D5"/>
                </a:solidFill>
                <a:ea typeface="Gothic A1 Medium"/>
              </a:rPr>
              <a:t>웹 기반 서비스에 대한 개발 경험의 부재로 인한 어려움</a:t>
            </a:r>
            <a:endParaRPr lang="en-US" altLang="ko-KR" dirty="0" smtClean="0">
              <a:solidFill>
                <a:srgbClr val="2C92D5"/>
              </a:solidFill>
              <a:ea typeface="Gothic A1 Medium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rgbClr val="2C92D5"/>
                </a:solidFill>
                <a:ea typeface="Gothic A1 Medium"/>
              </a:rPr>
              <a:t>협업 툴을 사용하지 않아 형상관리에서의 어려움</a:t>
            </a:r>
            <a:endParaRPr lang="en-US" altLang="ko-KR" dirty="0" smtClean="0">
              <a:solidFill>
                <a:srgbClr val="2C92D5"/>
              </a:solidFill>
              <a:ea typeface="Gothic A1 Medium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rgbClr val="2C92D5"/>
                </a:solidFill>
                <a:ea typeface="Gothic A1 Medium"/>
              </a:rPr>
              <a:t>설계를 실제로 구현하는 것 자체에서의 어려움</a:t>
            </a:r>
            <a:endParaRPr lang="en-US" altLang="ko-KR" dirty="0" smtClean="0">
              <a:solidFill>
                <a:srgbClr val="2C92D5"/>
              </a:solidFill>
              <a:ea typeface="Gothic A1 Medium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dirty="0" smtClean="0">
              <a:solidFill>
                <a:srgbClr val="2C92D5"/>
              </a:solidFill>
              <a:ea typeface="Gothic A1 Medium"/>
            </a:endParaRPr>
          </a:p>
          <a:p>
            <a:pPr algn="ctr">
              <a:lnSpc>
                <a:spcPct val="150000"/>
              </a:lnSpc>
            </a:pPr>
            <a:endParaRPr lang="en-US" sz="1800" dirty="0">
              <a:solidFill>
                <a:srgbClr val="2C92D5"/>
              </a:solidFill>
              <a:ea typeface="Gothic A1 Medium"/>
            </a:endParaRPr>
          </a:p>
        </p:txBody>
      </p:sp>
      <p:sp>
        <p:nvSpPr>
          <p:cNvPr id="24" name="TextBox 18"/>
          <p:cNvSpPr txBox="1"/>
          <p:nvPr/>
        </p:nvSpPr>
        <p:spPr>
          <a:xfrm>
            <a:off x="2083427" y="1512529"/>
            <a:ext cx="779810" cy="81355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249"/>
              </a:lnSpc>
            </a:pPr>
            <a:endParaRPr/>
          </a:p>
        </p:txBody>
      </p:sp>
      <p:sp>
        <p:nvSpPr>
          <p:cNvPr id="25" name="AutoShape 20"/>
          <p:cNvSpPr/>
          <p:nvPr/>
        </p:nvSpPr>
        <p:spPr>
          <a:xfrm flipV="1">
            <a:off x="5174730" y="3827270"/>
            <a:ext cx="2179006" cy="9523"/>
          </a:xfrm>
          <a:prstGeom prst="line">
            <a:avLst/>
          </a:prstGeom>
          <a:ln w="19050" cap="flat">
            <a:solidFill>
              <a:srgbClr val="1FA1E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9" name="TextBox 9"/>
          <p:cNvSpPr txBox="1"/>
          <p:nvPr/>
        </p:nvSpPr>
        <p:spPr>
          <a:xfrm>
            <a:off x="1640519" y="1227386"/>
            <a:ext cx="9646606" cy="7275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6600"/>
              </a:lnSpc>
              <a:spcBef>
                <a:spcPct val="0"/>
              </a:spcBef>
            </a:pPr>
            <a:r>
              <a:rPr lang="ko-KR" altLang="en-US" sz="3200" b="1" spc="-220" dirty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프로젝트를 진행하며 어려웠던 점</a:t>
            </a:r>
            <a:endParaRPr lang="en-US" altLang="ko-KR" sz="3200" b="1" spc="-220" dirty="0">
              <a:solidFill>
                <a:srgbClr val="1FA1E4"/>
              </a:solidFill>
              <a:latin typeface="+mn-ea"/>
              <a:cs typeface="Calibri" panose="020F0502020204030204" pitchFamily="34" charset="0"/>
            </a:endParaRPr>
          </a:p>
        </p:txBody>
      </p:sp>
      <p:sp>
        <p:nvSpPr>
          <p:cNvPr id="20" name="TextBox 9"/>
          <p:cNvSpPr txBox="1"/>
          <p:nvPr/>
        </p:nvSpPr>
        <p:spPr>
          <a:xfrm>
            <a:off x="1640519" y="1227386"/>
            <a:ext cx="9646606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6600"/>
              </a:lnSpc>
              <a:spcBef>
                <a:spcPct val="0"/>
              </a:spcBef>
            </a:pPr>
            <a:r>
              <a:rPr lang="ko-KR" altLang="en-US" sz="3200" b="1" spc="-220" dirty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프로젝트를 진행하며 어려웠던 </a:t>
            </a:r>
            <a:r>
              <a:rPr lang="ko-KR" altLang="en-US" sz="3200" b="1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점 </a:t>
            </a:r>
            <a:r>
              <a:rPr lang="en-US" altLang="ko-KR" sz="3200" b="1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/ </a:t>
            </a:r>
            <a:r>
              <a:rPr lang="ko-KR" altLang="en-US" sz="3200" b="1" spc="-220" dirty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얻게 된 경험</a:t>
            </a:r>
            <a:endParaRPr lang="en-US" altLang="ko-KR" sz="3200" b="1" spc="-220" dirty="0">
              <a:solidFill>
                <a:srgbClr val="1FA1E4"/>
              </a:solidFill>
              <a:latin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13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/>
          <p:cNvSpPr/>
          <p:nvPr/>
        </p:nvSpPr>
        <p:spPr>
          <a:xfrm>
            <a:off x="-383177" y="832077"/>
            <a:ext cx="1335677" cy="0"/>
          </a:xfrm>
          <a:prstGeom prst="line">
            <a:avLst/>
          </a:prstGeom>
          <a:ln w="142875" cap="flat">
            <a:solidFill>
              <a:srgbClr val="0B3B7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4"/>
          <p:cNvGrpSpPr/>
          <p:nvPr/>
        </p:nvGrpSpPr>
        <p:grpSpPr>
          <a:xfrm>
            <a:off x="-135527" y="-438150"/>
            <a:ext cx="12507659" cy="819150"/>
            <a:chOff x="0" y="0"/>
            <a:chExt cx="4872485" cy="136455"/>
          </a:xfrm>
        </p:grpSpPr>
        <p:sp>
          <p:nvSpPr>
            <p:cNvPr id="4" name="Freeform 5"/>
            <p:cNvSpPr/>
            <p:nvPr/>
          </p:nvSpPr>
          <p:spPr>
            <a:xfrm>
              <a:off x="0" y="0"/>
              <a:ext cx="4872485" cy="136455"/>
            </a:xfrm>
            <a:custGeom>
              <a:avLst/>
              <a:gdLst/>
              <a:ahLst/>
              <a:cxnLst/>
              <a:rect l="l" t="t" r="r" b="b"/>
              <a:pathLst>
                <a:path w="4872485" h="136455">
                  <a:moveTo>
                    <a:pt x="0" y="0"/>
                  </a:moveTo>
                  <a:lnTo>
                    <a:pt x="4872485" y="0"/>
                  </a:lnTo>
                  <a:lnTo>
                    <a:pt x="4872485" y="136455"/>
                  </a:lnTo>
                  <a:lnTo>
                    <a:pt x="0" y="136455"/>
                  </a:lnTo>
                  <a:close/>
                </a:path>
              </a:pathLst>
            </a:custGeom>
            <a:solidFill>
              <a:srgbClr val="1FA1E4"/>
            </a:solidFill>
          </p:spPr>
        </p:sp>
        <p:sp>
          <p:nvSpPr>
            <p:cNvPr id="5" name="TextBox 6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sp>
        <p:nvSpPr>
          <p:cNvPr id="6" name="TextBox 9"/>
          <p:cNvSpPr txBox="1"/>
          <p:nvPr/>
        </p:nvSpPr>
        <p:spPr>
          <a:xfrm>
            <a:off x="1200150" y="484414"/>
            <a:ext cx="8420100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</a:pPr>
            <a:r>
              <a:rPr lang="en-US" sz="5500" b="1" spc="-220" dirty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4</a:t>
            </a:r>
            <a:r>
              <a:rPr 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.  </a:t>
            </a:r>
            <a:r>
              <a:rPr lang="ko-KR" alt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진행하며 느낀 점</a:t>
            </a:r>
            <a:endParaRPr lang="en-US" sz="5500" b="1" spc="-220" dirty="0">
              <a:solidFill>
                <a:srgbClr val="1FA1E4"/>
              </a:solidFill>
              <a:latin typeface="Calibri" panose="020F0502020204030204" pitchFamily="34" charset="0"/>
              <a:ea typeface="Gothic A1 Bold Bold"/>
              <a:cs typeface="Calibri" panose="020F0502020204030204" pitchFamily="34" charset="0"/>
            </a:endParaRPr>
          </a:p>
        </p:txBody>
      </p:sp>
      <p:grpSp>
        <p:nvGrpSpPr>
          <p:cNvPr id="10" name="Group 7"/>
          <p:cNvGrpSpPr/>
          <p:nvPr/>
        </p:nvGrpSpPr>
        <p:grpSpPr>
          <a:xfrm>
            <a:off x="1241341" y="2714625"/>
            <a:ext cx="10045784" cy="3726361"/>
            <a:chOff x="0" y="0"/>
            <a:chExt cx="4114800" cy="6842188"/>
          </a:xfrm>
        </p:grpSpPr>
        <p:grpSp>
          <p:nvGrpSpPr>
            <p:cNvPr id="13" name="Group 8"/>
            <p:cNvGrpSpPr/>
            <p:nvPr/>
          </p:nvGrpSpPr>
          <p:grpSpPr>
            <a:xfrm>
              <a:off x="0" y="0"/>
              <a:ext cx="4114800" cy="6842188"/>
              <a:chOff x="0" y="0"/>
              <a:chExt cx="812800" cy="1351543"/>
            </a:xfrm>
          </p:grpSpPr>
          <p:sp>
            <p:nvSpPr>
              <p:cNvPr id="16" name="Freeform 9"/>
              <p:cNvSpPr/>
              <p:nvPr/>
            </p:nvSpPr>
            <p:spPr>
              <a:xfrm>
                <a:off x="0" y="0"/>
                <a:ext cx="812800" cy="1351543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351543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1351543"/>
                    </a:lnTo>
                    <a:lnTo>
                      <a:pt x="0" y="1351543"/>
                    </a:lnTo>
                    <a:close/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17" name="TextBox 10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  <p:sp>
          <p:nvSpPr>
            <p:cNvPr id="14" name="AutoShape 11"/>
            <p:cNvSpPr/>
            <p:nvPr/>
          </p:nvSpPr>
          <p:spPr>
            <a:xfrm>
              <a:off x="0" y="0"/>
              <a:ext cx="4114800" cy="0"/>
            </a:xfrm>
            <a:prstGeom prst="line">
              <a:avLst/>
            </a:prstGeom>
            <a:ln w="63500" cap="flat">
              <a:solidFill>
                <a:srgbClr val="1FA1E4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5" name="AutoShape 12"/>
            <p:cNvSpPr/>
            <p:nvPr/>
          </p:nvSpPr>
          <p:spPr>
            <a:xfrm>
              <a:off x="0" y="6778688"/>
              <a:ext cx="4114800" cy="0"/>
            </a:xfrm>
            <a:prstGeom prst="line">
              <a:avLst/>
            </a:prstGeom>
            <a:ln w="63500" cap="flat">
              <a:solidFill>
                <a:srgbClr val="1FA1E4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8" name="TextBox 13"/>
          <p:cNvSpPr txBox="1"/>
          <p:nvPr/>
        </p:nvSpPr>
        <p:spPr>
          <a:xfrm>
            <a:off x="3179678" y="2835344"/>
            <a:ext cx="6169109" cy="449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ko-KR" altLang="en-US" sz="2400" spc="-80" dirty="0" smtClean="0">
                <a:solidFill>
                  <a:srgbClr val="494949"/>
                </a:solidFill>
                <a:ea typeface="Gothic A1 Bold"/>
              </a:rPr>
              <a:t>얻게 된 경험</a:t>
            </a:r>
            <a:endParaRPr lang="en-US" sz="2400" spc="-80" dirty="0">
              <a:solidFill>
                <a:srgbClr val="494949"/>
              </a:solidFill>
              <a:ea typeface="Gothic A1 Bold"/>
            </a:endParaRPr>
          </a:p>
        </p:txBody>
      </p:sp>
      <p:sp>
        <p:nvSpPr>
          <p:cNvPr id="19" name="TextBox 14"/>
          <p:cNvSpPr txBox="1"/>
          <p:nvPr/>
        </p:nvSpPr>
        <p:spPr>
          <a:xfrm>
            <a:off x="1241341" y="3463332"/>
            <a:ext cx="10045785" cy="37394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rgbClr val="2C92D5"/>
                </a:solidFill>
                <a:ea typeface="Gothic A1 Medium"/>
              </a:rPr>
              <a:t>요구사항 분석과 설계 단계에서 놓친 부분들이 이후 개발 단계에서 가져오는 문제점들을 경험할 수 있었음</a:t>
            </a:r>
            <a:r>
              <a:rPr lang="en-US" altLang="ko-KR" dirty="0" smtClean="0">
                <a:solidFill>
                  <a:srgbClr val="2C92D5"/>
                </a:solidFill>
                <a:ea typeface="Gothic A1 Medium"/>
              </a:rPr>
              <a:t>.</a:t>
            </a:r>
          </a:p>
          <a:p>
            <a:pPr marL="342900" indent="-342900" algn="ctr">
              <a:lnSpc>
                <a:spcPct val="150000"/>
              </a:lnSpc>
              <a:buFontTx/>
              <a:buAutoNum type="arabicPeriod"/>
            </a:pPr>
            <a:r>
              <a:rPr lang="ko-KR" altLang="en-US" dirty="0" smtClean="0">
                <a:solidFill>
                  <a:srgbClr val="2C92D5"/>
                </a:solidFill>
                <a:ea typeface="Gothic A1 Medium"/>
              </a:rPr>
              <a:t>위의 경험을 통해 요구사항 </a:t>
            </a:r>
            <a:r>
              <a:rPr lang="ko-KR" altLang="en-US" dirty="0">
                <a:solidFill>
                  <a:srgbClr val="2C92D5"/>
                </a:solidFill>
                <a:ea typeface="Gothic A1 Medium"/>
              </a:rPr>
              <a:t>분석과 설계 단계에서 체계적인 문서화의 중요성을 경험적으로 </a:t>
            </a:r>
            <a:r>
              <a:rPr lang="ko-KR" altLang="en-US" dirty="0" smtClean="0">
                <a:solidFill>
                  <a:srgbClr val="2C92D5"/>
                </a:solidFill>
                <a:ea typeface="Gothic A1 Medium"/>
              </a:rPr>
              <a:t>알 수 있었음</a:t>
            </a:r>
            <a:r>
              <a:rPr lang="en-US" altLang="ko-KR" dirty="0" smtClean="0">
                <a:solidFill>
                  <a:srgbClr val="2C92D5"/>
                </a:solidFill>
                <a:ea typeface="Gothic A1 Medium"/>
              </a:rPr>
              <a:t>.</a:t>
            </a:r>
          </a:p>
          <a:p>
            <a:pPr marL="342900" indent="-342900" algn="ctr">
              <a:lnSpc>
                <a:spcPct val="150000"/>
              </a:lnSpc>
              <a:buFontTx/>
              <a:buAutoNum type="arabicPeriod"/>
            </a:pPr>
            <a:r>
              <a:rPr lang="ko-KR" altLang="en-US" dirty="0" smtClean="0">
                <a:solidFill>
                  <a:srgbClr val="2C92D5"/>
                </a:solidFill>
                <a:ea typeface="Gothic A1 Medium"/>
              </a:rPr>
              <a:t>프로젝트에서 일정 관리와 형상 관리의 중요성을 경험적으로 알 수 있었음</a:t>
            </a:r>
            <a:r>
              <a:rPr lang="en-US" altLang="ko-KR" dirty="0" smtClean="0">
                <a:solidFill>
                  <a:srgbClr val="2C92D5"/>
                </a:solidFill>
                <a:ea typeface="Gothic A1 Medium"/>
              </a:rPr>
              <a:t>.</a:t>
            </a:r>
          </a:p>
          <a:p>
            <a:pPr marL="342900" indent="-342900" algn="ctr">
              <a:lnSpc>
                <a:spcPct val="150000"/>
              </a:lnSpc>
              <a:buFontTx/>
              <a:buAutoNum type="arabicPeriod"/>
            </a:pPr>
            <a:r>
              <a:rPr lang="ko-KR" altLang="en-US" dirty="0" smtClean="0">
                <a:solidFill>
                  <a:srgbClr val="2C92D5"/>
                </a:solidFill>
                <a:ea typeface="Gothic A1 Medium"/>
              </a:rPr>
              <a:t>평소 경험해보지 못한 웹 서비스 개발에 대해 알 수 있었음</a:t>
            </a:r>
            <a:r>
              <a:rPr lang="en-US" altLang="ko-KR" dirty="0" smtClean="0">
                <a:solidFill>
                  <a:srgbClr val="2C92D5"/>
                </a:solidFill>
                <a:ea typeface="Gothic A1 Medium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rgbClr val="2C92D5"/>
              </a:solidFill>
              <a:ea typeface="Gothic A1 Medium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dirty="0" smtClean="0">
              <a:solidFill>
                <a:srgbClr val="2C92D5"/>
              </a:solidFill>
              <a:ea typeface="Gothic A1 Medium"/>
            </a:endParaRPr>
          </a:p>
          <a:p>
            <a:pPr algn="ctr">
              <a:lnSpc>
                <a:spcPct val="150000"/>
              </a:lnSpc>
            </a:pPr>
            <a:endParaRPr lang="en-US" sz="1800" dirty="0">
              <a:solidFill>
                <a:srgbClr val="2C92D5"/>
              </a:solidFill>
              <a:ea typeface="Gothic A1 Medium"/>
            </a:endParaRPr>
          </a:p>
        </p:txBody>
      </p:sp>
      <p:sp>
        <p:nvSpPr>
          <p:cNvPr id="24" name="TextBox 18"/>
          <p:cNvSpPr txBox="1"/>
          <p:nvPr/>
        </p:nvSpPr>
        <p:spPr>
          <a:xfrm>
            <a:off x="2083427" y="1512529"/>
            <a:ext cx="779810" cy="81355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249"/>
              </a:lnSpc>
            </a:pPr>
            <a:endParaRPr/>
          </a:p>
        </p:txBody>
      </p:sp>
      <p:sp>
        <p:nvSpPr>
          <p:cNvPr id="25" name="AutoShape 20"/>
          <p:cNvSpPr/>
          <p:nvPr/>
        </p:nvSpPr>
        <p:spPr>
          <a:xfrm flipV="1">
            <a:off x="5174729" y="3367891"/>
            <a:ext cx="2179006" cy="9523"/>
          </a:xfrm>
          <a:prstGeom prst="line">
            <a:avLst/>
          </a:prstGeom>
          <a:ln w="19050" cap="flat">
            <a:solidFill>
              <a:srgbClr val="1FA1E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TextBox 9"/>
          <p:cNvSpPr txBox="1"/>
          <p:nvPr/>
        </p:nvSpPr>
        <p:spPr>
          <a:xfrm>
            <a:off x="1640519" y="1227386"/>
            <a:ext cx="9646606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6600"/>
              </a:lnSpc>
              <a:spcBef>
                <a:spcPct val="0"/>
              </a:spcBef>
            </a:pPr>
            <a:r>
              <a:rPr lang="ko-KR" altLang="en-US" sz="3200" b="1" spc="-220" dirty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프로젝트를 진행하며 어려웠던 </a:t>
            </a:r>
            <a:r>
              <a:rPr lang="ko-KR" altLang="en-US" sz="3200" b="1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점 </a:t>
            </a:r>
            <a:r>
              <a:rPr lang="en-US" altLang="ko-KR" sz="3200" b="1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/ </a:t>
            </a:r>
            <a:r>
              <a:rPr lang="ko-KR" altLang="en-US" sz="3200" b="1" spc="-220" dirty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얻게 된 경험</a:t>
            </a:r>
            <a:endParaRPr lang="en-US" altLang="ko-KR" sz="3200" b="1" spc="-220" dirty="0">
              <a:solidFill>
                <a:srgbClr val="1FA1E4"/>
              </a:solidFill>
              <a:latin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13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>
          <a:xfrm>
            <a:off x="6734176" y="2684336"/>
            <a:ext cx="4645120" cy="3908968"/>
          </a:xfrm>
          <a:custGeom>
            <a:avLst/>
            <a:gdLst/>
            <a:ahLst/>
            <a:cxnLst/>
            <a:rect l="l" t="t" r="r" b="b"/>
            <a:pathLst>
              <a:path w="7230330" h="6084477">
                <a:moveTo>
                  <a:pt x="0" y="0"/>
                </a:moveTo>
                <a:lnTo>
                  <a:pt x="7230330" y="0"/>
                </a:lnTo>
                <a:lnTo>
                  <a:pt x="7230330" y="6084478"/>
                </a:lnTo>
                <a:lnTo>
                  <a:pt x="0" y="60844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" name="Group 2"/>
          <p:cNvGrpSpPr/>
          <p:nvPr/>
        </p:nvGrpSpPr>
        <p:grpSpPr>
          <a:xfrm>
            <a:off x="240632" y="252662"/>
            <a:ext cx="11658600" cy="6340643"/>
            <a:chOff x="0" y="0"/>
            <a:chExt cx="6272214" cy="33534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72214" cy="3353427"/>
            </a:xfrm>
            <a:custGeom>
              <a:avLst/>
              <a:gdLst/>
              <a:ahLst/>
              <a:cxnLst/>
              <a:rect l="l" t="t" r="r" b="b"/>
              <a:pathLst>
                <a:path w="6272214" h="3353427">
                  <a:moveTo>
                    <a:pt x="0" y="0"/>
                  </a:moveTo>
                  <a:lnTo>
                    <a:pt x="0" y="3353427"/>
                  </a:lnTo>
                  <a:lnTo>
                    <a:pt x="6272214" y="3353427"/>
                  </a:lnTo>
                  <a:lnTo>
                    <a:pt x="6272214" y="0"/>
                  </a:lnTo>
                  <a:lnTo>
                    <a:pt x="0" y="0"/>
                  </a:lnTo>
                  <a:close/>
                  <a:moveTo>
                    <a:pt x="6211254" y="3292468"/>
                  </a:moveTo>
                  <a:lnTo>
                    <a:pt x="59690" y="3292468"/>
                  </a:lnTo>
                  <a:lnTo>
                    <a:pt x="59690" y="59690"/>
                  </a:lnTo>
                  <a:lnTo>
                    <a:pt x="6211254" y="59690"/>
                  </a:lnTo>
                  <a:lnTo>
                    <a:pt x="6211254" y="3292468"/>
                  </a:lnTo>
                  <a:close/>
                </a:path>
              </a:pathLst>
            </a:custGeom>
            <a:solidFill>
              <a:srgbClr val="FFFFFF">
                <a:alpha val="19608"/>
              </a:srgbClr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-282341" y="1373271"/>
            <a:ext cx="1335677" cy="0"/>
          </a:xfrm>
          <a:prstGeom prst="line">
            <a:avLst/>
          </a:prstGeom>
          <a:ln w="142875" cap="flat">
            <a:solidFill>
              <a:srgbClr val="0B3B7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6"/>
          <p:cNvSpPr txBox="1"/>
          <p:nvPr/>
        </p:nvSpPr>
        <p:spPr>
          <a:xfrm>
            <a:off x="1395109" y="883915"/>
            <a:ext cx="10678133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000" b="1" spc="-169" dirty="0" smtClean="0">
                <a:solidFill>
                  <a:srgbClr val="0B3B7B"/>
                </a:solidFill>
                <a:latin typeface="Calibri" panose="020F0502020204030204" pitchFamily="34" charset="0"/>
                <a:ea typeface="Gothic A1 Black"/>
                <a:cs typeface="Calibri" panose="020F0502020204030204" pitchFamily="34" charset="0"/>
              </a:rPr>
              <a:t>23</a:t>
            </a:r>
            <a:r>
              <a:rPr lang="ko-KR" altLang="en-US" sz="2000" b="1" spc="-169" dirty="0" smtClean="0">
                <a:solidFill>
                  <a:srgbClr val="0B3B7B"/>
                </a:solidFill>
                <a:latin typeface="Calibri" panose="020F0502020204030204" pitchFamily="34" charset="0"/>
                <a:ea typeface="Gothic A1 Black"/>
                <a:cs typeface="Calibri" panose="020F0502020204030204" pitchFamily="34" charset="0"/>
              </a:rPr>
              <a:t>학년도 </a:t>
            </a:r>
            <a:r>
              <a:rPr lang="en-US" altLang="ko-KR" sz="2000" b="1" spc="-169" dirty="0" smtClean="0">
                <a:solidFill>
                  <a:srgbClr val="0B3B7B"/>
                </a:solidFill>
                <a:latin typeface="Calibri" panose="020F0502020204030204" pitchFamily="34" charset="0"/>
                <a:ea typeface="Gothic A1 Black"/>
                <a:cs typeface="Calibri" panose="020F0502020204030204" pitchFamily="34" charset="0"/>
              </a:rPr>
              <a:t>1</a:t>
            </a:r>
            <a:r>
              <a:rPr lang="ko-KR" altLang="en-US" sz="2000" b="1" spc="-169" dirty="0" smtClean="0">
                <a:solidFill>
                  <a:srgbClr val="0B3B7B"/>
                </a:solidFill>
                <a:latin typeface="Calibri" panose="020F0502020204030204" pitchFamily="34" charset="0"/>
                <a:ea typeface="Gothic A1 Black"/>
                <a:cs typeface="Calibri" panose="020F0502020204030204" pitchFamily="34" charset="0"/>
              </a:rPr>
              <a:t>학기 소프트웨어 </a:t>
            </a:r>
            <a:r>
              <a:rPr lang="ko-KR" altLang="en-US" sz="2000" b="1" spc="-169" dirty="0" smtClean="0">
                <a:solidFill>
                  <a:srgbClr val="0B3B7B"/>
                </a:solidFill>
                <a:latin typeface="Calibri" panose="020F0502020204030204" pitchFamily="34" charset="0"/>
                <a:ea typeface="Gothic A1 Black"/>
                <a:cs typeface="Calibri" panose="020F0502020204030204" pitchFamily="34" charset="0"/>
              </a:rPr>
              <a:t>공학</a:t>
            </a:r>
          </a:p>
          <a:p>
            <a:pPr>
              <a:lnSpc>
                <a:spcPct val="125000"/>
              </a:lnSpc>
            </a:pPr>
            <a:r>
              <a:rPr lang="ko-KR" altLang="en-US" sz="6000" b="1" spc="-169" dirty="0" smtClean="0">
                <a:solidFill>
                  <a:srgbClr val="0B3B7B"/>
                </a:solidFill>
                <a:latin typeface="Calibri" panose="020F0502020204030204" pitchFamily="34" charset="0"/>
                <a:ea typeface="Gothic A1 Black"/>
                <a:cs typeface="Calibri" panose="020F0502020204030204" pitchFamily="34" charset="0"/>
              </a:rPr>
              <a:t>감사합니다</a:t>
            </a:r>
            <a:r>
              <a:rPr lang="en-US" altLang="ko-KR" sz="6000" b="1" spc="-169" dirty="0" smtClean="0">
                <a:solidFill>
                  <a:srgbClr val="0B3B7B"/>
                </a:solidFill>
                <a:latin typeface="Calibri" panose="020F0502020204030204" pitchFamily="34" charset="0"/>
                <a:ea typeface="Gothic A1 Black"/>
                <a:cs typeface="Calibri" panose="020F0502020204030204" pitchFamily="34" charset="0"/>
              </a:rPr>
              <a:t>.</a:t>
            </a:r>
            <a:endParaRPr lang="en-US" sz="6000" b="1" spc="-169" dirty="0">
              <a:solidFill>
                <a:srgbClr val="0B3B7B"/>
              </a:solidFill>
              <a:latin typeface="Calibri" panose="020F0502020204030204" pitchFamily="34" charset="0"/>
              <a:ea typeface="Gothic A1 Black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61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>
          <a:xfrm>
            <a:off x="6734176" y="2684336"/>
            <a:ext cx="4645120" cy="3908968"/>
          </a:xfrm>
          <a:custGeom>
            <a:avLst/>
            <a:gdLst/>
            <a:ahLst/>
            <a:cxnLst/>
            <a:rect l="l" t="t" r="r" b="b"/>
            <a:pathLst>
              <a:path w="7230330" h="6084477">
                <a:moveTo>
                  <a:pt x="0" y="0"/>
                </a:moveTo>
                <a:lnTo>
                  <a:pt x="7230330" y="0"/>
                </a:lnTo>
                <a:lnTo>
                  <a:pt x="7230330" y="6084478"/>
                </a:lnTo>
                <a:lnTo>
                  <a:pt x="0" y="60844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" name="Group 2"/>
          <p:cNvGrpSpPr/>
          <p:nvPr/>
        </p:nvGrpSpPr>
        <p:grpSpPr>
          <a:xfrm>
            <a:off x="240632" y="252662"/>
            <a:ext cx="11658600" cy="6340643"/>
            <a:chOff x="0" y="0"/>
            <a:chExt cx="6272214" cy="33534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72214" cy="3353427"/>
            </a:xfrm>
            <a:custGeom>
              <a:avLst/>
              <a:gdLst/>
              <a:ahLst/>
              <a:cxnLst/>
              <a:rect l="l" t="t" r="r" b="b"/>
              <a:pathLst>
                <a:path w="6272214" h="3353427">
                  <a:moveTo>
                    <a:pt x="0" y="0"/>
                  </a:moveTo>
                  <a:lnTo>
                    <a:pt x="0" y="3353427"/>
                  </a:lnTo>
                  <a:lnTo>
                    <a:pt x="6272214" y="3353427"/>
                  </a:lnTo>
                  <a:lnTo>
                    <a:pt x="6272214" y="0"/>
                  </a:lnTo>
                  <a:lnTo>
                    <a:pt x="0" y="0"/>
                  </a:lnTo>
                  <a:close/>
                  <a:moveTo>
                    <a:pt x="6211254" y="3292468"/>
                  </a:moveTo>
                  <a:lnTo>
                    <a:pt x="59690" y="3292468"/>
                  </a:lnTo>
                  <a:lnTo>
                    <a:pt x="59690" y="59690"/>
                  </a:lnTo>
                  <a:lnTo>
                    <a:pt x="6211254" y="59690"/>
                  </a:lnTo>
                  <a:lnTo>
                    <a:pt x="6211254" y="3292468"/>
                  </a:lnTo>
                  <a:close/>
                </a:path>
              </a:pathLst>
            </a:custGeom>
            <a:solidFill>
              <a:srgbClr val="FFFFFF">
                <a:alpha val="19608"/>
              </a:srgbClr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-282341" y="1373271"/>
            <a:ext cx="1335677" cy="0"/>
          </a:xfrm>
          <a:prstGeom prst="line">
            <a:avLst/>
          </a:prstGeom>
          <a:ln w="142875" cap="flat">
            <a:solidFill>
              <a:srgbClr val="0B3B7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6"/>
          <p:cNvSpPr txBox="1"/>
          <p:nvPr/>
        </p:nvSpPr>
        <p:spPr>
          <a:xfrm>
            <a:off x="1395109" y="883915"/>
            <a:ext cx="10678133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000" b="1" spc="-169" dirty="0" smtClean="0">
                <a:solidFill>
                  <a:srgbClr val="0B3B7B"/>
                </a:solidFill>
                <a:latin typeface="Calibri" panose="020F0502020204030204" pitchFamily="34" charset="0"/>
                <a:ea typeface="Gothic A1 Black"/>
                <a:cs typeface="Calibri" panose="020F0502020204030204" pitchFamily="34" charset="0"/>
              </a:rPr>
              <a:t>23</a:t>
            </a:r>
            <a:r>
              <a:rPr lang="ko-KR" altLang="en-US" sz="2000" b="1" spc="-169" dirty="0" smtClean="0">
                <a:solidFill>
                  <a:srgbClr val="0B3B7B"/>
                </a:solidFill>
                <a:latin typeface="Calibri" panose="020F0502020204030204" pitchFamily="34" charset="0"/>
                <a:ea typeface="Gothic A1 Black"/>
                <a:cs typeface="Calibri" panose="020F0502020204030204" pitchFamily="34" charset="0"/>
              </a:rPr>
              <a:t>학년도 </a:t>
            </a:r>
            <a:r>
              <a:rPr lang="en-US" altLang="ko-KR" sz="2000" b="1" spc="-169" dirty="0" smtClean="0">
                <a:solidFill>
                  <a:srgbClr val="0B3B7B"/>
                </a:solidFill>
                <a:latin typeface="Calibri" panose="020F0502020204030204" pitchFamily="34" charset="0"/>
                <a:ea typeface="Gothic A1 Black"/>
                <a:cs typeface="Calibri" panose="020F0502020204030204" pitchFamily="34" charset="0"/>
              </a:rPr>
              <a:t>1</a:t>
            </a:r>
            <a:r>
              <a:rPr lang="ko-KR" altLang="en-US" sz="2000" b="1" spc="-169" dirty="0" smtClean="0">
                <a:solidFill>
                  <a:srgbClr val="0B3B7B"/>
                </a:solidFill>
                <a:latin typeface="Calibri" panose="020F0502020204030204" pitchFamily="34" charset="0"/>
                <a:ea typeface="Gothic A1 Black"/>
                <a:cs typeface="Calibri" panose="020F0502020204030204" pitchFamily="34" charset="0"/>
              </a:rPr>
              <a:t>학기 소프트웨어 공학</a:t>
            </a:r>
            <a:endParaRPr lang="en-US" altLang="ko-KR" sz="2000" b="1" spc="-169" dirty="0" smtClean="0">
              <a:solidFill>
                <a:srgbClr val="0B3B7B"/>
              </a:solidFill>
              <a:latin typeface="Calibri" panose="020F0502020204030204" pitchFamily="34" charset="0"/>
              <a:ea typeface="Gothic A1 Black"/>
              <a:cs typeface="Calibri" panose="020F05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6000" b="1" spc="-169" dirty="0" smtClean="0">
                <a:solidFill>
                  <a:srgbClr val="0B3B7B"/>
                </a:solidFill>
                <a:latin typeface="Calibri" panose="020F0502020204030204" pitchFamily="34" charset="0"/>
                <a:ea typeface="Gothic A1 Black"/>
                <a:cs typeface="Calibri" panose="020F0502020204030204" pitchFamily="34" charset="0"/>
              </a:rPr>
              <a:t>1.  </a:t>
            </a:r>
            <a:r>
              <a:rPr lang="ko-KR" altLang="en-US" sz="6000" b="1" spc="-169" dirty="0" smtClean="0">
                <a:solidFill>
                  <a:srgbClr val="0B3B7B"/>
                </a:solidFill>
                <a:latin typeface="Calibri" panose="020F0502020204030204" pitchFamily="34" charset="0"/>
                <a:ea typeface="Gothic A1 Black"/>
                <a:cs typeface="Calibri" panose="020F0502020204030204" pitchFamily="34" charset="0"/>
              </a:rPr>
              <a:t>프로젝트 소개</a:t>
            </a:r>
            <a:endParaRPr lang="en-US" sz="6000" b="1" spc="-169" dirty="0">
              <a:solidFill>
                <a:srgbClr val="0B3B7B"/>
              </a:solidFill>
              <a:latin typeface="Calibri" panose="020F0502020204030204" pitchFamily="34" charset="0"/>
              <a:ea typeface="Gothic A1 Black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75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952500" y="4886434"/>
            <a:ext cx="6209030" cy="996484"/>
          </a:xfrm>
          <a:custGeom>
            <a:avLst/>
            <a:gdLst/>
            <a:ahLst/>
            <a:cxnLst/>
            <a:rect l="l" t="t" r="r" b="b"/>
            <a:pathLst>
              <a:path w="2072855" h="509672">
                <a:moveTo>
                  <a:pt x="0" y="0"/>
                </a:moveTo>
                <a:lnTo>
                  <a:pt x="2072855" y="0"/>
                </a:lnTo>
                <a:lnTo>
                  <a:pt x="2072855" y="509672"/>
                </a:lnTo>
                <a:lnTo>
                  <a:pt x="0" y="509672"/>
                </a:lnTo>
                <a:close/>
              </a:path>
            </a:pathLst>
          </a:custGeom>
          <a:solidFill>
            <a:srgbClr val="F4F4F4"/>
          </a:solidFill>
        </p:spPr>
      </p:sp>
      <p:sp>
        <p:nvSpPr>
          <p:cNvPr id="2" name="AutoShape 7"/>
          <p:cNvSpPr/>
          <p:nvPr/>
        </p:nvSpPr>
        <p:spPr>
          <a:xfrm>
            <a:off x="-383177" y="832077"/>
            <a:ext cx="1335677" cy="0"/>
          </a:xfrm>
          <a:prstGeom prst="line">
            <a:avLst/>
          </a:prstGeom>
          <a:ln w="142875" cap="flat">
            <a:solidFill>
              <a:srgbClr val="0B3B7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4"/>
          <p:cNvGrpSpPr/>
          <p:nvPr/>
        </p:nvGrpSpPr>
        <p:grpSpPr>
          <a:xfrm>
            <a:off x="-135527" y="-438150"/>
            <a:ext cx="12507659" cy="819150"/>
            <a:chOff x="0" y="0"/>
            <a:chExt cx="4872485" cy="136455"/>
          </a:xfrm>
        </p:grpSpPr>
        <p:sp>
          <p:nvSpPr>
            <p:cNvPr id="4" name="Freeform 5"/>
            <p:cNvSpPr/>
            <p:nvPr/>
          </p:nvSpPr>
          <p:spPr>
            <a:xfrm>
              <a:off x="0" y="0"/>
              <a:ext cx="4872485" cy="136455"/>
            </a:xfrm>
            <a:custGeom>
              <a:avLst/>
              <a:gdLst/>
              <a:ahLst/>
              <a:cxnLst/>
              <a:rect l="l" t="t" r="r" b="b"/>
              <a:pathLst>
                <a:path w="4872485" h="136455">
                  <a:moveTo>
                    <a:pt x="0" y="0"/>
                  </a:moveTo>
                  <a:lnTo>
                    <a:pt x="4872485" y="0"/>
                  </a:lnTo>
                  <a:lnTo>
                    <a:pt x="4872485" y="136455"/>
                  </a:lnTo>
                  <a:lnTo>
                    <a:pt x="0" y="136455"/>
                  </a:lnTo>
                  <a:close/>
                </a:path>
              </a:pathLst>
            </a:custGeom>
            <a:solidFill>
              <a:srgbClr val="1FA1E4"/>
            </a:solidFill>
          </p:spPr>
        </p:sp>
        <p:sp>
          <p:nvSpPr>
            <p:cNvPr id="5" name="TextBox 6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sp>
        <p:nvSpPr>
          <p:cNvPr id="6" name="TextBox 9"/>
          <p:cNvSpPr txBox="1"/>
          <p:nvPr/>
        </p:nvSpPr>
        <p:spPr>
          <a:xfrm>
            <a:off x="1200150" y="484414"/>
            <a:ext cx="6609576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</a:pPr>
            <a:r>
              <a:rPr 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1.  </a:t>
            </a:r>
            <a:r>
              <a:rPr lang="ko-KR" alt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프로젝트  소개</a:t>
            </a:r>
            <a:endParaRPr lang="en-US" sz="5500" b="1" spc="-220" dirty="0">
              <a:solidFill>
                <a:srgbClr val="1FA1E4"/>
              </a:solidFill>
              <a:latin typeface="Calibri" panose="020F0502020204030204" pitchFamily="34" charset="0"/>
              <a:ea typeface="Gothic A1 Bold Bold"/>
              <a:cs typeface="Calibri" panose="020F050202020403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415" y="832077"/>
            <a:ext cx="4088701" cy="5799966"/>
          </a:xfrm>
          <a:prstGeom prst="rect">
            <a:avLst/>
          </a:prstGeom>
        </p:spPr>
      </p:pic>
      <p:sp>
        <p:nvSpPr>
          <p:cNvPr id="9" name="Freeform 12"/>
          <p:cNvSpPr/>
          <p:nvPr/>
        </p:nvSpPr>
        <p:spPr>
          <a:xfrm>
            <a:off x="955200" y="1556250"/>
            <a:ext cx="6206330" cy="3056440"/>
          </a:xfrm>
          <a:custGeom>
            <a:avLst/>
            <a:gdLst/>
            <a:ahLst/>
            <a:cxnLst/>
            <a:rect l="l" t="t" r="r" b="b"/>
            <a:pathLst>
              <a:path w="2072855" h="509672">
                <a:moveTo>
                  <a:pt x="0" y="0"/>
                </a:moveTo>
                <a:lnTo>
                  <a:pt x="2072855" y="0"/>
                </a:lnTo>
                <a:lnTo>
                  <a:pt x="2072855" y="509672"/>
                </a:lnTo>
                <a:lnTo>
                  <a:pt x="0" y="509672"/>
                </a:lnTo>
                <a:close/>
              </a:path>
            </a:pathLst>
          </a:custGeom>
          <a:solidFill>
            <a:srgbClr val="F4F4F4"/>
          </a:solidFill>
        </p:spPr>
      </p:sp>
      <p:sp>
        <p:nvSpPr>
          <p:cNvPr id="11" name="TextBox 9"/>
          <p:cNvSpPr txBox="1"/>
          <p:nvPr/>
        </p:nvSpPr>
        <p:spPr>
          <a:xfrm>
            <a:off x="1064226" y="1434214"/>
            <a:ext cx="6609576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</a:pPr>
            <a:r>
              <a:rPr lang="ko-KR" altLang="en-US" sz="3200" b="1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시스템 개요 </a:t>
            </a:r>
            <a:endParaRPr lang="en-US" sz="3200" b="1" spc="-220" dirty="0">
              <a:solidFill>
                <a:srgbClr val="1FA1E4"/>
              </a:solidFill>
              <a:latin typeface="+mn-ea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8574" y="2134076"/>
            <a:ext cx="5855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 할 </a:t>
            </a:r>
            <a:r>
              <a:rPr lang="ko-KR" altLang="en-US" sz="1200" dirty="0"/>
              <a:t>일 목록을 작성하는 기능을 제공하며</a:t>
            </a:r>
            <a:r>
              <a:rPr lang="en-US" altLang="ko-KR" sz="1200" dirty="0"/>
              <a:t>, </a:t>
            </a:r>
            <a:r>
              <a:rPr lang="ko-KR" altLang="en-US" sz="1200" dirty="0"/>
              <a:t>각 할 일을 완료하기 위한 작업을 추가할 수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각 할 일 목록에 </a:t>
            </a:r>
            <a:r>
              <a:rPr lang="ko-KR" altLang="en-US" sz="1200" dirty="0" smtClean="0"/>
              <a:t>마감일과 설명을 </a:t>
            </a:r>
            <a:r>
              <a:rPr lang="ko-KR" altLang="en-US" sz="1200" dirty="0"/>
              <a:t>정할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 할 일 목록 세부의 </a:t>
            </a:r>
            <a:r>
              <a:rPr lang="ko-KR" altLang="en-US" sz="1200" dirty="0" smtClean="0"/>
              <a:t>작업에도 우선순위를 </a:t>
            </a:r>
            <a:r>
              <a:rPr lang="ko-KR" altLang="en-US" sz="1200" dirty="0"/>
              <a:t>정할 수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각 마감일이 다가올 경우 모든 할 일에 대하여 </a:t>
            </a:r>
            <a:r>
              <a:rPr lang="ko-KR" altLang="en-US" sz="1200" dirty="0" err="1"/>
              <a:t>알람이</a:t>
            </a:r>
            <a:r>
              <a:rPr lang="ko-KR" altLang="en-US" sz="1200" dirty="0"/>
              <a:t> 울리게 설정할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마감일 며칠 전에 </a:t>
            </a:r>
            <a:r>
              <a:rPr lang="ko-KR" altLang="en-US" sz="1200" dirty="0" err="1"/>
              <a:t>알람이</a:t>
            </a:r>
            <a:r>
              <a:rPr lang="ko-KR" altLang="en-US" sz="1200" dirty="0"/>
              <a:t> 울리게 설정할 수도 있고 </a:t>
            </a:r>
            <a:r>
              <a:rPr lang="ko-KR" altLang="en-US" sz="1200" dirty="0" err="1"/>
              <a:t>알람이</a:t>
            </a:r>
            <a:r>
              <a:rPr lang="ko-KR" altLang="en-US" sz="1200" dirty="0"/>
              <a:t> 울리는 횟수도 설정할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특정 일정에 대해서 특별히 </a:t>
            </a:r>
            <a:r>
              <a:rPr lang="ko-KR" altLang="en-US" sz="1200" dirty="0" err="1"/>
              <a:t>알람이</a:t>
            </a:r>
            <a:r>
              <a:rPr lang="ko-KR" altLang="en-US" sz="1200" dirty="0"/>
              <a:t> 울리게 설정할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마감일과 우선순위를 기준으로 정렬할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이를 사용하는 사용자는 본인의 할 일을 체계적으로 관리할 수 있고</a:t>
            </a:r>
            <a:r>
              <a:rPr lang="en-US" altLang="ko-KR" sz="1200" dirty="0"/>
              <a:t>, </a:t>
            </a:r>
            <a:r>
              <a:rPr lang="ko-KR" altLang="en-US" sz="1200" dirty="0"/>
              <a:t>할 일을 까먹지 않기 위한 </a:t>
            </a:r>
            <a:r>
              <a:rPr lang="ko-KR" altLang="en-US" sz="1200" dirty="0" err="1"/>
              <a:t>알람도</a:t>
            </a:r>
            <a:r>
              <a:rPr lang="ko-KR" altLang="en-US" sz="1200" dirty="0"/>
              <a:t> 제공받을 수 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4" name="TextBox 9"/>
          <p:cNvSpPr txBox="1"/>
          <p:nvPr/>
        </p:nvSpPr>
        <p:spPr>
          <a:xfrm>
            <a:off x="1064226" y="4734726"/>
            <a:ext cx="6609576" cy="724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</a:pPr>
            <a:r>
              <a:rPr lang="ko-KR" altLang="en-US" sz="3200" b="1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웹 기반 서비스</a:t>
            </a:r>
            <a:endParaRPr lang="en-US" altLang="ko-KR" sz="3200" b="1" spc="-220" dirty="0" smtClean="0">
              <a:solidFill>
                <a:srgbClr val="1FA1E4"/>
              </a:solidFill>
              <a:latin typeface="+mn-ea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38574" y="5459027"/>
            <a:ext cx="585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 할 일 목록 프로젝트는 웹 기반 할 일 목록 관리 </a:t>
            </a:r>
            <a:r>
              <a:rPr lang="ko-KR" altLang="en-US" sz="1200" dirty="0" smtClean="0"/>
              <a:t>시스템이다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5327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/>
          <p:cNvSpPr/>
          <p:nvPr/>
        </p:nvSpPr>
        <p:spPr>
          <a:xfrm>
            <a:off x="-383177" y="832077"/>
            <a:ext cx="1335677" cy="0"/>
          </a:xfrm>
          <a:prstGeom prst="line">
            <a:avLst/>
          </a:prstGeom>
          <a:ln w="142875" cap="flat">
            <a:solidFill>
              <a:srgbClr val="0B3B7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4"/>
          <p:cNvGrpSpPr/>
          <p:nvPr/>
        </p:nvGrpSpPr>
        <p:grpSpPr>
          <a:xfrm>
            <a:off x="-135527" y="-438150"/>
            <a:ext cx="12507659" cy="819150"/>
            <a:chOff x="0" y="0"/>
            <a:chExt cx="4872485" cy="136455"/>
          </a:xfrm>
        </p:grpSpPr>
        <p:sp>
          <p:nvSpPr>
            <p:cNvPr id="4" name="Freeform 5"/>
            <p:cNvSpPr/>
            <p:nvPr/>
          </p:nvSpPr>
          <p:spPr>
            <a:xfrm>
              <a:off x="0" y="0"/>
              <a:ext cx="4872485" cy="136455"/>
            </a:xfrm>
            <a:custGeom>
              <a:avLst/>
              <a:gdLst/>
              <a:ahLst/>
              <a:cxnLst/>
              <a:rect l="l" t="t" r="r" b="b"/>
              <a:pathLst>
                <a:path w="4872485" h="136455">
                  <a:moveTo>
                    <a:pt x="0" y="0"/>
                  </a:moveTo>
                  <a:lnTo>
                    <a:pt x="4872485" y="0"/>
                  </a:lnTo>
                  <a:lnTo>
                    <a:pt x="4872485" y="136455"/>
                  </a:lnTo>
                  <a:lnTo>
                    <a:pt x="0" y="136455"/>
                  </a:lnTo>
                  <a:close/>
                </a:path>
              </a:pathLst>
            </a:custGeom>
            <a:solidFill>
              <a:srgbClr val="1FA1E4"/>
            </a:solidFill>
          </p:spPr>
        </p:sp>
        <p:sp>
          <p:nvSpPr>
            <p:cNvPr id="5" name="TextBox 6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sp>
        <p:nvSpPr>
          <p:cNvPr id="6" name="TextBox 9"/>
          <p:cNvSpPr txBox="1"/>
          <p:nvPr/>
        </p:nvSpPr>
        <p:spPr>
          <a:xfrm>
            <a:off x="1200150" y="484414"/>
            <a:ext cx="6609576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</a:pPr>
            <a:r>
              <a:rPr 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1.  </a:t>
            </a:r>
            <a:r>
              <a:rPr lang="ko-KR" alt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프로젝트  소개</a:t>
            </a:r>
            <a:endParaRPr lang="en-US" sz="5500" b="1" spc="-220" dirty="0">
              <a:solidFill>
                <a:srgbClr val="1FA1E4"/>
              </a:solidFill>
              <a:latin typeface="Calibri" panose="020F0502020204030204" pitchFamily="34" charset="0"/>
              <a:ea typeface="Gothic A1 Bold Bold"/>
              <a:cs typeface="Calibri" panose="020F0502020204030204" pitchFamily="34" charset="0"/>
            </a:endParaRPr>
          </a:p>
        </p:txBody>
      </p:sp>
      <p:grpSp>
        <p:nvGrpSpPr>
          <p:cNvPr id="16" name="Group 2"/>
          <p:cNvGrpSpPr/>
          <p:nvPr/>
        </p:nvGrpSpPr>
        <p:grpSpPr>
          <a:xfrm>
            <a:off x="961389" y="4784799"/>
            <a:ext cx="4715313" cy="1489312"/>
            <a:chOff x="0" y="0"/>
            <a:chExt cx="2004750" cy="485617"/>
          </a:xfrm>
        </p:grpSpPr>
        <p:sp>
          <p:nvSpPr>
            <p:cNvPr id="17" name="Freeform 3"/>
            <p:cNvSpPr/>
            <p:nvPr/>
          </p:nvSpPr>
          <p:spPr>
            <a:xfrm>
              <a:off x="0" y="0"/>
              <a:ext cx="2004750" cy="485617"/>
            </a:xfrm>
            <a:custGeom>
              <a:avLst/>
              <a:gdLst/>
              <a:ahLst/>
              <a:cxnLst/>
              <a:rect l="l" t="t" r="r" b="b"/>
              <a:pathLst>
                <a:path w="2004750" h="485617">
                  <a:moveTo>
                    <a:pt x="0" y="0"/>
                  </a:moveTo>
                  <a:lnTo>
                    <a:pt x="2004750" y="0"/>
                  </a:lnTo>
                  <a:lnTo>
                    <a:pt x="2004750" y="485617"/>
                  </a:lnTo>
                  <a:lnTo>
                    <a:pt x="0" y="485617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18" name="TextBox 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grpSp>
        <p:nvGrpSpPr>
          <p:cNvPr id="19" name="Group 5"/>
          <p:cNvGrpSpPr/>
          <p:nvPr/>
        </p:nvGrpSpPr>
        <p:grpSpPr>
          <a:xfrm>
            <a:off x="961389" y="4153456"/>
            <a:ext cx="4715313" cy="564477"/>
            <a:chOff x="0" y="0"/>
            <a:chExt cx="2004750" cy="184058"/>
          </a:xfrm>
        </p:grpSpPr>
        <p:sp>
          <p:nvSpPr>
            <p:cNvPr id="20" name="Freeform 6"/>
            <p:cNvSpPr/>
            <p:nvPr/>
          </p:nvSpPr>
          <p:spPr>
            <a:xfrm>
              <a:off x="0" y="0"/>
              <a:ext cx="2004750" cy="184058"/>
            </a:xfrm>
            <a:custGeom>
              <a:avLst/>
              <a:gdLst/>
              <a:ahLst/>
              <a:cxnLst/>
              <a:rect l="l" t="t" r="r" b="b"/>
              <a:pathLst>
                <a:path w="2004750" h="184058">
                  <a:moveTo>
                    <a:pt x="0" y="0"/>
                  </a:moveTo>
                  <a:lnTo>
                    <a:pt x="2004750" y="0"/>
                  </a:lnTo>
                  <a:lnTo>
                    <a:pt x="2004750" y="184058"/>
                  </a:lnTo>
                  <a:lnTo>
                    <a:pt x="0" y="184058"/>
                  </a:lnTo>
                  <a:close/>
                </a:path>
              </a:pathLst>
            </a:custGeom>
            <a:solidFill>
              <a:srgbClr val="1FA1E4"/>
            </a:solidFill>
          </p:spPr>
        </p:sp>
        <p:sp>
          <p:nvSpPr>
            <p:cNvPr id="21" name="TextBox 7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sp>
        <p:nvSpPr>
          <p:cNvPr id="22" name="TextBox 20"/>
          <p:cNvSpPr txBox="1"/>
          <p:nvPr/>
        </p:nvSpPr>
        <p:spPr>
          <a:xfrm>
            <a:off x="1242786" y="5059436"/>
            <a:ext cx="4152518" cy="743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880"/>
              </a:lnSpc>
            </a:pPr>
            <a:r>
              <a:rPr lang="ko-KR" altLang="en-US" spc="-26" dirty="0" smtClean="0">
                <a:solidFill>
                  <a:srgbClr val="494949"/>
                </a:solidFill>
                <a:ea typeface="Gothic A1 Medium"/>
              </a:rPr>
              <a:t>서버구축에는 </a:t>
            </a:r>
            <a:r>
              <a:rPr lang="en-US" altLang="ko-KR" spc="-26" dirty="0" smtClean="0">
                <a:solidFill>
                  <a:srgbClr val="494949"/>
                </a:solidFill>
                <a:ea typeface="Gothic A1 Medium"/>
              </a:rPr>
              <a:t>Node.js </a:t>
            </a:r>
            <a:r>
              <a:rPr lang="ko-KR" altLang="en-US" spc="-26" dirty="0" smtClean="0">
                <a:solidFill>
                  <a:srgbClr val="494949"/>
                </a:solidFill>
                <a:ea typeface="Gothic A1 Medium"/>
              </a:rPr>
              <a:t>를 사용했고</a:t>
            </a:r>
            <a:r>
              <a:rPr lang="en-US" altLang="ko-KR" spc="-26" dirty="0" smtClean="0">
                <a:solidFill>
                  <a:srgbClr val="494949"/>
                </a:solidFill>
                <a:ea typeface="Gothic A1 Medium"/>
              </a:rPr>
              <a:t>,</a:t>
            </a:r>
          </a:p>
          <a:p>
            <a:pPr algn="just">
              <a:lnSpc>
                <a:spcPts val="2880"/>
              </a:lnSpc>
            </a:pPr>
            <a:r>
              <a:rPr lang="ko-KR" altLang="en-US" sz="1800" spc="-26" dirty="0" smtClean="0">
                <a:solidFill>
                  <a:srgbClr val="494949"/>
                </a:solidFill>
                <a:ea typeface="Gothic A1 Medium"/>
              </a:rPr>
              <a:t>데이터베이스는 </a:t>
            </a:r>
            <a:r>
              <a:rPr lang="en-US" altLang="ko-KR" spc="-26" dirty="0" smtClean="0">
                <a:solidFill>
                  <a:srgbClr val="494949"/>
                </a:solidFill>
                <a:ea typeface="Gothic A1 Medium"/>
              </a:rPr>
              <a:t>M</a:t>
            </a:r>
            <a:r>
              <a:rPr lang="en-US" altLang="ko-KR" sz="1800" spc="-26" dirty="0" smtClean="0">
                <a:solidFill>
                  <a:srgbClr val="494949"/>
                </a:solidFill>
                <a:ea typeface="Gothic A1 Medium"/>
              </a:rPr>
              <a:t>ongoDB </a:t>
            </a:r>
            <a:r>
              <a:rPr lang="ko-KR" altLang="en-US" sz="1800" spc="-26" dirty="0" smtClean="0">
                <a:solidFill>
                  <a:srgbClr val="494949"/>
                </a:solidFill>
                <a:ea typeface="Gothic A1 Medium"/>
              </a:rPr>
              <a:t>를 사용했다</a:t>
            </a:r>
            <a:r>
              <a:rPr lang="en-US" altLang="ko-KR" sz="1800" spc="-26" dirty="0" smtClean="0">
                <a:solidFill>
                  <a:srgbClr val="494949"/>
                </a:solidFill>
                <a:ea typeface="Gothic A1 Medium"/>
              </a:rPr>
              <a:t>.</a:t>
            </a:r>
            <a:endParaRPr lang="en-US" sz="1800" spc="-26" dirty="0">
              <a:solidFill>
                <a:srgbClr val="494949"/>
              </a:solidFill>
              <a:ea typeface="Gothic A1 Medium"/>
            </a:endParaRPr>
          </a:p>
        </p:txBody>
      </p:sp>
      <p:sp>
        <p:nvSpPr>
          <p:cNvPr id="23" name="TextBox 21"/>
          <p:cNvSpPr txBox="1"/>
          <p:nvPr/>
        </p:nvSpPr>
        <p:spPr>
          <a:xfrm>
            <a:off x="961389" y="4224098"/>
            <a:ext cx="4715313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50"/>
              </a:lnSpc>
            </a:pPr>
            <a:r>
              <a:rPr lang="ko-KR" altLang="en-US" sz="2600" spc="-65" dirty="0" smtClean="0">
                <a:solidFill>
                  <a:srgbClr val="FFFFFF"/>
                </a:solidFill>
                <a:ea typeface="Gothic A1 Bold Bold"/>
              </a:rPr>
              <a:t>사용 기술</a:t>
            </a:r>
            <a:endParaRPr lang="en-US" sz="2600" spc="-65" dirty="0">
              <a:solidFill>
                <a:srgbClr val="FFFFFF"/>
              </a:solidFill>
              <a:ea typeface="Gothic A1 Bold Bold"/>
            </a:endParaRPr>
          </a:p>
        </p:txBody>
      </p:sp>
      <p:sp>
        <p:nvSpPr>
          <p:cNvPr id="24" name="AutoShape 28"/>
          <p:cNvSpPr/>
          <p:nvPr/>
        </p:nvSpPr>
        <p:spPr>
          <a:xfrm>
            <a:off x="961389" y="6284927"/>
            <a:ext cx="4715313" cy="0"/>
          </a:xfrm>
          <a:prstGeom prst="line">
            <a:avLst/>
          </a:prstGeom>
          <a:ln w="38100" cap="flat">
            <a:solidFill>
              <a:srgbClr val="1FA1E4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877" y="3036889"/>
            <a:ext cx="3881018" cy="97905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351" y="1611577"/>
            <a:ext cx="2502070" cy="1530928"/>
          </a:xfrm>
          <a:prstGeom prst="rect">
            <a:avLst/>
          </a:prstGeom>
        </p:spPr>
      </p:pic>
      <p:grpSp>
        <p:nvGrpSpPr>
          <p:cNvPr id="26" name="Group 2"/>
          <p:cNvGrpSpPr/>
          <p:nvPr/>
        </p:nvGrpSpPr>
        <p:grpSpPr>
          <a:xfrm>
            <a:off x="6773618" y="4795615"/>
            <a:ext cx="4715313" cy="1489312"/>
            <a:chOff x="0" y="0"/>
            <a:chExt cx="2004750" cy="485617"/>
          </a:xfrm>
        </p:grpSpPr>
        <p:sp>
          <p:nvSpPr>
            <p:cNvPr id="27" name="Freeform 3"/>
            <p:cNvSpPr/>
            <p:nvPr/>
          </p:nvSpPr>
          <p:spPr>
            <a:xfrm>
              <a:off x="0" y="0"/>
              <a:ext cx="2004750" cy="485617"/>
            </a:xfrm>
            <a:custGeom>
              <a:avLst/>
              <a:gdLst/>
              <a:ahLst/>
              <a:cxnLst/>
              <a:rect l="l" t="t" r="r" b="b"/>
              <a:pathLst>
                <a:path w="2004750" h="485617">
                  <a:moveTo>
                    <a:pt x="0" y="0"/>
                  </a:moveTo>
                  <a:lnTo>
                    <a:pt x="2004750" y="0"/>
                  </a:lnTo>
                  <a:lnTo>
                    <a:pt x="2004750" y="485617"/>
                  </a:lnTo>
                  <a:lnTo>
                    <a:pt x="0" y="485617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28" name="TextBox 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grpSp>
        <p:nvGrpSpPr>
          <p:cNvPr id="29" name="Group 5"/>
          <p:cNvGrpSpPr/>
          <p:nvPr/>
        </p:nvGrpSpPr>
        <p:grpSpPr>
          <a:xfrm>
            <a:off x="6773618" y="4164272"/>
            <a:ext cx="4715313" cy="564477"/>
            <a:chOff x="0" y="0"/>
            <a:chExt cx="2004750" cy="184058"/>
          </a:xfrm>
        </p:grpSpPr>
        <p:sp>
          <p:nvSpPr>
            <p:cNvPr id="30" name="Freeform 6"/>
            <p:cNvSpPr/>
            <p:nvPr/>
          </p:nvSpPr>
          <p:spPr>
            <a:xfrm>
              <a:off x="0" y="0"/>
              <a:ext cx="2004750" cy="184058"/>
            </a:xfrm>
            <a:custGeom>
              <a:avLst/>
              <a:gdLst/>
              <a:ahLst/>
              <a:cxnLst/>
              <a:rect l="l" t="t" r="r" b="b"/>
              <a:pathLst>
                <a:path w="2004750" h="184058">
                  <a:moveTo>
                    <a:pt x="0" y="0"/>
                  </a:moveTo>
                  <a:lnTo>
                    <a:pt x="2004750" y="0"/>
                  </a:lnTo>
                  <a:lnTo>
                    <a:pt x="2004750" y="184058"/>
                  </a:lnTo>
                  <a:lnTo>
                    <a:pt x="0" y="184058"/>
                  </a:lnTo>
                  <a:close/>
                </a:path>
              </a:pathLst>
            </a:custGeom>
            <a:solidFill>
              <a:srgbClr val="1FA1E4"/>
            </a:solidFill>
          </p:spPr>
        </p:sp>
        <p:sp>
          <p:nvSpPr>
            <p:cNvPr id="31" name="TextBox 7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sp>
        <p:nvSpPr>
          <p:cNvPr id="32" name="TextBox 20"/>
          <p:cNvSpPr txBox="1"/>
          <p:nvPr/>
        </p:nvSpPr>
        <p:spPr>
          <a:xfrm>
            <a:off x="7055015" y="5059436"/>
            <a:ext cx="4152518" cy="743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880"/>
              </a:lnSpc>
            </a:pPr>
            <a:r>
              <a:rPr lang="ko-KR" altLang="en-US" spc="-26" dirty="0" smtClean="0">
                <a:solidFill>
                  <a:srgbClr val="494949"/>
                </a:solidFill>
                <a:ea typeface="Gothic A1 Medium"/>
              </a:rPr>
              <a:t>팀원들 간 커뮤니케이션 도구로는 </a:t>
            </a:r>
            <a:endParaRPr lang="en-US" altLang="ko-KR" spc="-26" dirty="0" smtClean="0">
              <a:solidFill>
                <a:srgbClr val="494949"/>
              </a:solidFill>
              <a:ea typeface="Gothic A1 Medium"/>
            </a:endParaRPr>
          </a:p>
          <a:p>
            <a:pPr algn="just">
              <a:lnSpc>
                <a:spcPts val="2880"/>
              </a:lnSpc>
            </a:pPr>
            <a:r>
              <a:rPr lang="en-US" altLang="ko-KR" spc="-26" dirty="0" smtClean="0">
                <a:solidFill>
                  <a:srgbClr val="494949"/>
                </a:solidFill>
                <a:ea typeface="Gothic A1 Medium"/>
              </a:rPr>
              <a:t>Discord </a:t>
            </a:r>
            <a:r>
              <a:rPr lang="ko-KR" altLang="en-US" spc="-26" dirty="0" smtClean="0">
                <a:solidFill>
                  <a:srgbClr val="494949"/>
                </a:solidFill>
                <a:ea typeface="Gothic A1 Medium"/>
              </a:rPr>
              <a:t>를 사용했다</a:t>
            </a:r>
            <a:r>
              <a:rPr lang="en-US" altLang="ko-KR" spc="-26" dirty="0" smtClean="0">
                <a:solidFill>
                  <a:srgbClr val="494949"/>
                </a:solidFill>
                <a:ea typeface="Gothic A1 Medium"/>
              </a:rPr>
              <a:t>.</a:t>
            </a:r>
            <a:endParaRPr lang="en-US" sz="1800" spc="-26" dirty="0">
              <a:solidFill>
                <a:srgbClr val="494949"/>
              </a:solidFill>
              <a:ea typeface="Gothic A1 Medium"/>
            </a:endParaRPr>
          </a:p>
        </p:txBody>
      </p:sp>
      <p:sp>
        <p:nvSpPr>
          <p:cNvPr id="33" name="TextBox 21"/>
          <p:cNvSpPr txBox="1"/>
          <p:nvPr/>
        </p:nvSpPr>
        <p:spPr>
          <a:xfrm>
            <a:off x="6773618" y="4234914"/>
            <a:ext cx="4715313" cy="3901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50"/>
              </a:lnSpc>
            </a:pPr>
            <a:r>
              <a:rPr lang="ko-KR" altLang="en-US" sz="2600" spc="-65" dirty="0" smtClean="0">
                <a:solidFill>
                  <a:srgbClr val="FFFFFF"/>
                </a:solidFill>
                <a:ea typeface="Gothic A1 Bold Bold"/>
              </a:rPr>
              <a:t>협업 도구</a:t>
            </a:r>
            <a:endParaRPr lang="en-US" sz="2600" spc="-65" dirty="0">
              <a:solidFill>
                <a:srgbClr val="FFFFFF"/>
              </a:solidFill>
              <a:ea typeface="Gothic A1 Bold Bold"/>
            </a:endParaRPr>
          </a:p>
        </p:txBody>
      </p:sp>
      <p:sp>
        <p:nvSpPr>
          <p:cNvPr id="34" name="AutoShape 28"/>
          <p:cNvSpPr/>
          <p:nvPr/>
        </p:nvSpPr>
        <p:spPr>
          <a:xfrm>
            <a:off x="6773618" y="6295743"/>
            <a:ext cx="4715313" cy="0"/>
          </a:xfrm>
          <a:prstGeom prst="line">
            <a:avLst/>
          </a:prstGeom>
          <a:ln w="38100" cap="flat">
            <a:solidFill>
              <a:srgbClr val="1FA1E4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0601" y="2528003"/>
            <a:ext cx="3815392" cy="73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91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>
          <a:xfrm>
            <a:off x="6734176" y="2684336"/>
            <a:ext cx="4645120" cy="3908968"/>
          </a:xfrm>
          <a:custGeom>
            <a:avLst/>
            <a:gdLst/>
            <a:ahLst/>
            <a:cxnLst/>
            <a:rect l="l" t="t" r="r" b="b"/>
            <a:pathLst>
              <a:path w="7230330" h="6084477">
                <a:moveTo>
                  <a:pt x="0" y="0"/>
                </a:moveTo>
                <a:lnTo>
                  <a:pt x="7230330" y="0"/>
                </a:lnTo>
                <a:lnTo>
                  <a:pt x="7230330" y="6084478"/>
                </a:lnTo>
                <a:lnTo>
                  <a:pt x="0" y="60844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" name="Group 2"/>
          <p:cNvGrpSpPr/>
          <p:nvPr/>
        </p:nvGrpSpPr>
        <p:grpSpPr>
          <a:xfrm>
            <a:off x="240632" y="252662"/>
            <a:ext cx="11658600" cy="6340643"/>
            <a:chOff x="0" y="0"/>
            <a:chExt cx="6272214" cy="33534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72214" cy="3353427"/>
            </a:xfrm>
            <a:custGeom>
              <a:avLst/>
              <a:gdLst/>
              <a:ahLst/>
              <a:cxnLst/>
              <a:rect l="l" t="t" r="r" b="b"/>
              <a:pathLst>
                <a:path w="6272214" h="3353427">
                  <a:moveTo>
                    <a:pt x="0" y="0"/>
                  </a:moveTo>
                  <a:lnTo>
                    <a:pt x="0" y="3353427"/>
                  </a:lnTo>
                  <a:lnTo>
                    <a:pt x="6272214" y="3353427"/>
                  </a:lnTo>
                  <a:lnTo>
                    <a:pt x="6272214" y="0"/>
                  </a:lnTo>
                  <a:lnTo>
                    <a:pt x="0" y="0"/>
                  </a:lnTo>
                  <a:close/>
                  <a:moveTo>
                    <a:pt x="6211254" y="3292468"/>
                  </a:moveTo>
                  <a:lnTo>
                    <a:pt x="59690" y="3292468"/>
                  </a:lnTo>
                  <a:lnTo>
                    <a:pt x="59690" y="59690"/>
                  </a:lnTo>
                  <a:lnTo>
                    <a:pt x="6211254" y="59690"/>
                  </a:lnTo>
                  <a:lnTo>
                    <a:pt x="6211254" y="3292468"/>
                  </a:lnTo>
                  <a:close/>
                </a:path>
              </a:pathLst>
            </a:custGeom>
            <a:solidFill>
              <a:srgbClr val="FFFFFF">
                <a:alpha val="19608"/>
              </a:srgbClr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-282341" y="1373271"/>
            <a:ext cx="1335677" cy="0"/>
          </a:xfrm>
          <a:prstGeom prst="line">
            <a:avLst/>
          </a:prstGeom>
          <a:ln w="142875" cap="flat">
            <a:solidFill>
              <a:srgbClr val="0B3B7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6"/>
          <p:cNvSpPr txBox="1"/>
          <p:nvPr/>
        </p:nvSpPr>
        <p:spPr>
          <a:xfrm>
            <a:off x="1395109" y="883915"/>
            <a:ext cx="10678133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000" b="1" spc="-169" dirty="0" smtClean="0">
                <a:solidFill>
                  <a:srgbClr val="0B3B7B"/>
                </a:solidFill>
                <a:latin typeface="Calibri" panose="020F0502020204030204" pitchFamily="34" charset="0"/>
                <a:ea typeface="Gothic A1 Black"/>
                <a:cs typeface="Calibri" panose="020F0502020204030204" pitchFamily="34" charset="0"/>
              </a:rPr>
              <a:t>23</a:t>
            </a:r>
            <a:r>
              <a:rPr lang="ko-KR" altLang="en-US" sz="2000" b="1" spc="-169" dirty="0" smtClean="0">
                <a:solidFill>
                  <a:srgbClr val="0B3B7B"/>
                </a:solidFill>
                <a:latin typeface="Calibri" panose="020F0502020204030204" pitchFamily="34" charset="0"/>
                <a:ea typeface="Gothic A1 Black"/>
                <a:cs typeface="Calibri" panose="020F0502020204030204" pitchFamily="34" charset="0"/>
              </a:rPr>
              <a:t>학년도 </a:t>
            </a:r>
            <a:r>
              <a:rPr lang="en-US" altLang="ko-KR" sz="2000" b="1" spc="-169" dirty="0" smtClean="0">
                <a:solidFill>
                  <a:srgbClr val="0B3B7B"/>
                </a:solidFill>
                <a:latin typeface="Calibri" panose="020F0502020204030204" pitchFamily="34" charset="0"/>
                <a:ea typeface="Gothic A1 Black"/>
                <a:cs typeface="Calibri" panose="020F0502020204030204" pitchFamily="34" charset="0"/>
              </a:rPr>
              <a:t>1</a:t>
            </a:r>
            <a:r>
              <a:rPr lang="ko-KR" altLang="en-US" sz="2000" b="1" spc="-169" dirty="0" smtClean="0">
                <a:solidFill>
                  <a:srgbClr val="0B3B7B"/>
                </a:solidFill>
                <a:latin typeface="Calibri" panose="020F0502020204030204" pitchFamily="34" charset="0"/>
                <a:ea typeface="Gothic A1 Black"/>
                <a:cs typeface="Calibri" panose="020F0502020204030204" pitchFamily="34" charset="0"/>
              </a:rPr>
              <a:t>학기 소프트웨어 공학</a:t>
            </a:r>
            <a:endParaRPr lang="en-US" altLang="ko-KR" sz="2000" b="1" spc="-169" dirty="0" smtClean="0">
              <a:solidFill>
                <a:srgbClr val="0B3B7B"/>
              </a:solidFill>
              <a:latin typeface="Calibri" panose="020F0502020204030204" pitchFamily="34" charset="0"/>
              <a:ea typeface="Gothic A1 Black"/>
              <a:cs typeface="Calibri" panose="020F05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6000" b="1" spc="-169" dirty="0">
                <a:solidFill>
                  <a:srgbClr val="0B3B7B"/>
                </a:solidFill>
                <a:latin typeface="Calibri" panose="020F0502020204030204" pitchFamily="34" charset="0"/>
                <a:ea typeface="Gothic A1 Black"/>
                <a:cs typeface="Calibri" panose="020F0502020204030204" pitchFamily="34" charset="0"/>
              </a:rPr>
              <a:t>2</a:t>
            </a:r>
            <a:r>
              <a:rPr lang="en-US" altLang="ko-KR" sz="6000" b="1" spc="-169" dirty="0" smtClean="0">
                <a:solidFill>
                  <a:srgbClr val="0B3B7B"/>
                </a:solidFill>
                <a:latin typeface="Calibri" panose="020F0502020204030204" pitchFamily="34" charset="0"/>
                <a:ea typeface="Gothic A1 Black"/>
                <a:cs typeface="Calibri" panose="020F0502020204030204" pitchFamily="34" charset="0"/>
              </a:rPr>
              <a:t>.  </a:t>
            </a:r>
            <a:r>
              <a:rPr lang="ko-KR" altLang="en-US" sz="6000" b="1" spc="-169" dirty="0" smtClean="0">
                <a:solidFill>
                  <a:srgbClr val="0B3B7B"/>
                </a:solidFill>
                <a:latin typeface="Calibri" panose="020F0502020204030204" pitchFamily="34" charset="0"/>
                <a:ea typeface="Gothic A1 Black"/>
                <a:cs typeface="Calibri" panose="020F0502020204030204" pitchFamily="34" charset="0"/>
              </a:rPr>
              <a:t>프로젝트 설계</a:t>
            </a:r>
            <a:endParaRPr lang="en-US" sz="6000" b="1" spc="-169" dirty="0">
              <a:solidFill>
                <a:srgbClr val="0B3B7B"/>
              </a:solidFill>
              <a:latin typeface="Calibri" panose="020F0502020204030204" pitchFamily="34" charset="0"/>
              <a:ea typeface="Gothic A1 Black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9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/>
          <p:cNvSpPr/>
          <p:nvPr/>
        </p:nvSpPr>
        <p:spPr>
          <a:xfrm>
            <a:off x="-383177" y="832077"/>
            <a:ext cx="1335677" cy="0"/>
          </a:xfrm>
          <a:prstGeom prst="line">
            <a:avLst/>
          </a:prstGeom>
          <a:ln w="142875" cap="flat">
            <a:solidFill>
              <a:srgbClr val="0B3B7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4"/>
          <p:cNvGrpSpPr/>
          <p:nvPr/>
        </p:nvGrpSpPr>
        <p:grpSpPr>
          <a:xfrm>
            <a:off x="-135527" y="-438150"/>
            <a:ext cx="12507659" cy="819150"/>
            <a:chOff x="0" y="0"/>
            <a:chExt cx="4872485" cy="136455"/>
          </a:xfrm>
        </p:grpSpPr>
        <p:sp>
          <p:nvSpPr>
            <p:cNvPr id="4" name="Freeform 5"/>
            <p:cNvSpPr/>
            <p:nvPr/>
          </p:nvSpPr>
          <p:spPr>
            <a:xfrm>
              <a:off x="0" y="0"/>
              <a:ext cx="4872485" cy="136455"/>
            </a:xfrm>
            <a:custGeom>
              <a:avLst/>
              <a:gdLst/>
              <a:ahLst/>
              <a:cxnLst/>
              <a:rect l="l" t="t" r="r" b="b"/>
              <a:pathLst>
                <a:path w="4872485" h="136455">
                  <a:moveTo>
                    <a:pt x="0" y="0"/>
                  </a:moveTo>
                  <a:lnTo>
                    <a:pt x="4872485" y="0"/>
                  </a:lnTo>
                  <a:lnTo>
                    <a:pt x="4872485" y="136455"/>
                  </a:lnTo>
                  <a:lnTo>
                    <a:pt x="0" y="136455"/>
                  </a:lnTo>
                  <a:close/>
                </a:path>
              </a:pathLst>
            </a:custGeom>
            <a:solidFill>
              <a:srgbClr val="1FA1E4"/>
            </a:solidFill>
          </p:spPr>
        </p:sp>
        <p:sp>
          <p:nvSpPr>
            <p:cNvPr id="5" name="TextBox 6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sp>
        <p:nvSpPr>
          <p:cNvPr id="6" name="TextBox 9"/>
          <p:cNvSpPr txBox="1"/>
          <p:nvPr/>
        </p:nvSpPr>
        <p:spPr>
          <a:xfrm>
            <a:off x="1200150" y="484414"/>
            <a:ext cx="6609576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</a:pPr>
            <a:r>
              <a:rPr lang="en-US" sz="5500" b="1" spc="-220" dirty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2</a:t>
            </a:r>
            <a:r>
              <a:rPr 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.  </a:t>
            </a:r>
            <a:r>
              <a:rPr lang="ko-KR" alt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프로젝트  </a:t>
            </a:r>
            <a:r>
              <a:rPr lang="ko-KR" alt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설계</a:t>
            </a:r>
            <a:endParaRPr lang="en-US" sz="5500" b="1" spc="-220" dirty="0">
              <a:solidFill>
                <a:srgbClr val="1FA1E4"/>
              </a:solidFill>
              <a:latin typeface="Calibri" panose="020F0502020204030204" pitchFamily="34" charset="0"/>
              <a:ea typeface="Gothic A1 Bold Bold"/>
              <a:cs typeface="Calibri" panose="020F0502020204030204" pitchFamily="34" charset="0"/>
            </a:endParaRPr>
          </a:p>
        </p:txBody>
      </p:sp>
      <p:sp>
        <p:nvSpPr>
          <p:cNvPr id="37" name="TextBox 9"/>
          <p:cNvSpPr txBox="1"/>
          <p:nvPr/>
        </p:nvSpPr>
        <p:spPr>
          <a:xfrm>
            <a:off x="1640519" y="1227386"/>
            <a:ext cx="8694106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</a:pPr>
            <a:r>
              <a:rPr lang="ko-KR" altLang="en-US" sz="3200" b="1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요구사항 분석</a:t>
            </a:r>
            <a:r>
              <a:rPr lang="en-US" altLang="ko-KR" sz="3200" b="1" spc="-220" dirty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 </a:t>
            </a:r>
            <a:r>
              <a:rPr lang="en-US" altLang="ko-KR" sz="3200" b="1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 </a:t>
            </a:r>
            <a:r>
              <a:rPr lang="en-US" altLang="ko-KR" sz="3200" b="1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-  </a:t>
            </a:r>
            <a:r>
              <a:rPr lang="ko-KR" altLang="en-US" sz="3200" b="1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로그인 관련 요구사항 </a:t>
            </a:r>
            <a:endParaRPr lang="en-US" sz="3200" b="1" spc="-220" dirty="0">
              <a:solidFill>
                <a:srgbClr val="1FA1E4"/>
              </a:solidFill>
              <a:latin typeface="+mn-ea"/>
              <a:cs typeface="Calibri" panose="020F0502020204030204" pitchFamily="34" charset="0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054791"/>
              </p:ext>
            </p:extLst>
          </p:nvPr>
        </p:nvGraphicFramePr>
        <p:xfrm>
          <a:off x="1525235" y="2177186"/>
          <a:ext cx="9186134" cy="40943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93067">
                  <a:extLst>
                    <a:ext uri="{9D8B030D-6E8A-4147-A177-3AD203B41FA5}">
                      <a16:colId xmlns:a16="http://schemas.microsoft.com/office/drawing/2014/main" val="1450228842"/>
                    </a:ext>
                  </a:extLst>
                </a:gridCol>
                <a:gridCol w="4593067">
                  <a:extLst>
                    <a:ext uri="{9D8B030D-6E8A-4147-A177-3AD203B41FA5}">
                      <a16:colId xmlns:a16="http://schemas.microsoft.com/office/drawing/2014/main" val="2895459099"/>
                    </a:ext>
                  </a:extLst>
                </a:gridCol>
              </a:tblGrid>
              <a:tr h="38275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사용자 등록</a:t>
                      </a:r>
                      <a:endParaRPr lang="ko-KR" altLang="en-US" sz="1200" b="0" i="0" u="none" strike="noStrike">
                        <a:solidFill>
                          <a:srgbClr val="C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1599" marR="11599" marT="11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1.    </a:t>
                      </a:r>
                      <a:r>
                        <a:rPr lang="ko-KR" altLang="en-US" sz="1200" u="none" strike="noStrike">
                          <a:effectLst/>
                        </a:rPr>
                        <a:t>사용자는 로그인을 하기 위해서는 사용자 등록을 해야 한다</a:t>
                      </a:r>
                      <a:r>
                        <a:rPr lang="en-US" altLang="ko-KR" sz="1200" u="none" strike="noStrike">
                          <a:effectLst/>
                        </a:rPr>
                        <a:t>.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21939" marR="11599" marT="11599" marB="0" anchor="ctr"/>
                </a:tc>
                <a:extLst>
                  <a:ext uri="{0D108BD9-81ED-4DB2-BD59-A6C34878D82A}">
                    <a16:rowId xmlns:a16="http://schemas.microsoft.com/office/drawing/2014/main" val="434450080"/>
                  </a:ext>
                </a:extLst>
              </a:tr>
              <a:tr h="382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2.    </a:t>
                      </a:r>
                      <a:r>
                        <a:rPr lang="ko-KR" altLang="en-US" sz="1200" u="none" strike="noStrike">
                          <a:effectLst/>
                        </a:rPr>
                        <a:t>사용자 등록에는 이름</a:t>
                      </a:r>
                      <a:r>
                        <a:rPr lang="en-US" altLang="ko-KR" sz="1200" u="none" strike="noStrike">
                          <a:effectLst/>
                        </a:rPr>
                        <a:t>, </a:t>
                      </a:r>
                      <a:r>
                        <a:rPr lang="ko-KR" altLang="en-US" sz="1200" u="none" strike="noStrike">
                          <a:effectLst/>
                        </a:rPr>
                        <a:t>아이디</a:t>
                      </a:r>
                      <a:r>
                        <a:rPr lang="en-US" altLang="ko-KR" sz="1200" u="none" strike="noStrike">
                          <a:effectLst/>
                        </a:rPr>
                        <a:t>, </a:t>
                      </a:r>
                      <a:r>
                        <a:rPr lang="ko-KR" altLang="en-US" sz="1200" u="none" strike="noStrike">
                          <a:effectLst/>
                        </a:rPr>
                        <a:t>비밀번호</a:t>
                      </a:r>
                      <a:r>
                        <a:rPr lang="en-US" altLang="ko-KR" sz="1200" u="none" strike="noStrike">
                          <a:effectLst/>
                        </a:rPr>
                        <a:t>, </a:t>
                      </a:r>
                      <a:r>
                        <a:rPr lang="ko-KR" altLang="en-US" sz="1200" u="none" strike="noStrike">
                          <a:effectLst/>
                        </a:rPr>
                        <a:t>비밀번호 확인을 입력해야 한다</a:t>
                      </a:r>
                      <a:r>
                        <a:rPr lang="en-US" altLang="ko-KR" sz="1200" u="none" strike="noStrike">
                          <a:effectLst/>
                        </a:rPr>
                        <a:t>.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21939" marR="11599" marT="11599" marB="0" anchor="ctr"/>
                </a:tc>
                <a:extLst>
                  <a:ext uri="{0D108BD9-81ED-4DB2-BD59-A6C34878D82A}">
                    <a16:rowId xmlns:a16="http://schemas.microsoft.com/office/drawing/2014/main" val="2297511175"/>
                  </a:ext>
                </a:extLst>
              </a:tr>
              <a:tr h="382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3.    </a:t>
                      </a:r>
                      <a:r>
                        <a:rPr lang="ko-KR" altLang="en-US" sz="1200" u="none" strike="noStrike">
                          <a:effectLst/>
                        </a:rPr>
                        <a:t>비밀번호와 비밀번호 확인이 일치하지 않으면 사용자 등록이 되지 않는다</a:t>
                      </a:r>
                      <a:r>
                        <a:rPr lang="en-US" altLang="ko-KR" sz="1200" u="none" strike="noStrike">
                          <a:effectLst/>
                        </a:rPr>
                        <a:t>.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21939" marR="11599" marT="11599" marB="0" anchor="ctr"/>
                </a:tc>
                <a:extLst>
                  <a:ext uri="{0D108BD9-81ED-4DB2-BD59-A6C34878D82A}">
                    <a16:rowId xmlns:a16="http://schemas.microsoft.com/office/drawing/2014/main" val="1925836904"/>
                  </a:ext>
                </a:extLst>
              </a:tr>
              <a:tr h="255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4.    </a:t>
                      </a:r>
                      <a:r>
                        <a:rPr lang="ko-KR" altLang="en-US" sz="1200" u="none" strike="noStrike">
                          <a:effectLst/>
                        </a:rPr>
                        <a:t>등록에 성공하면 등록</a:t>
                      </a:r>
                      <a:r>
                        <a:rPr lang="en-US" altLang="ko-KR" sz="1200" u="none" strike="noStrike">
                          <a:effectLst/>
                        </a:rPr>
                        <a:t>DB</a:t>
                      </a:r>
                      <a:r>
                        <a:rPr lang="ko-KR" altLang="en-US" sz="1200" u="none" strike="noStrike">
                          <a:effectLst/>
                        </a:rPr>
                        <a:t>에 사용자 정보가 저장된다</a:t>
                      </a:r>
                      <a:r>
                        <a:rPr lang="en-US" altLang="ko-KR" sz="1200" u="none" strike="noStrike">
                          <a:effectLst/>
                        </a:rPr>
                        <a:t>.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21939" marR="11599" marT="11599" marB="0" anchor="ctr"/>
                </a:tc>
                <a:extLst>
                  <a:ext uri="{0D108BD9-81ED-4DB2-BD59-A6C34878D82A}">
                    <a16:rowId xmlns:a16="http://schemas.microsoft.com/office/drawing/2014/main" val="2932030"/>
                  </a:ext>
                </a:extLst>
              </a:tr>
              <a:tr h="255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5.    </a:t>
                      </a:r>
                      <a:r>
                        <a:rPr lang="ko-KR" altLang="en-US" sz="1200" u="none" strike="noStrike">
                          <a:effectLst/>
                        </a:rPr>
                        <a:t>사용자 비밀번호는 </a:t>
                      </a:r>
                      <a:r>
                        <a:rPr lang="en-US" altLang="ko-KR" sz="1200" u="none" strike="noStrike">
                          <a:effectLst/>
                        </a:rPr>
                        <a:t>10</a:t>
                      </a:r>
                      <a:r>
                        <a:rPr lang="ko-KR" altLang="en-US" sz="1200" u="none" strike="noStrike">
                          <a:effectLst/>
                        </a:rPr>
                        <a:t>자리 이상이어야 한다</a:t>
                      </a:r>
                      <a:r>
                        <a:rPr lang="en-US" altLang="ko-KR" sz="1200" u="none" strike="noStrike">
                          <a:effectLst/>
                        </a:rPr>
                        <a:t>.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21939" marR="11599" marT="11599" marB="0" anchor="ctr"/>
                </a:tc>
                <a:extLst>
                  <a:ext uri="{0D108BD9-81ED-4DB2-BD59-A6C34878D82A}">
                    <a16:rowId xmlns:a16="http://schemas.microsoft.com/office/drawing/2014/main" val="3196333387"/>
                  </a:ext>
                </a:extLst>
              </a:tr>
              <a:tr h="382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6.    </a:t>
                      </a:r>
                      <a:r>
                        <a:rPr lang="ko-KR" altLang="en-US" sz="1200" u="none" strike="noStrike">
                          <a:effectLst/>
                        </a:rPr>
                        <a:t>등록의 성공 실패 여부를 알리는 메시지를 띄워야 한다</a:t>
                      </a:r>
                      <a:r>
                        <a:rPr lang="en-US" altLang="ko-KR" sz="1200" u="none" strike="noStrike">
                          <a:effectLst/>
                        </a:rPr>
                        <a:t>.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21939" marR="11599" marT="11599" marB="0" anchor="ctr"/>
                </a:tc>
                <a:extLst>
                  <a:ext uri="{0D108BD9-81ED-4DB2-BD59-A6C34878D82A}">
                    <a16:rowId xmlns:a16="http://schemas.microsoft.com/office/drawing/2014/main" val="3625745454"/>
                  </a:ext>
                </a:extLst>
              </a:tr>
              <a:tr h="38275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사용자 로그인</a:t>
                      </a:r>
                      <a:endParaRPr lang="ko-KR" alt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1599" marR="11599" marT="11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1.    </a:t>
                      </a:r>
                      <a:r>
                        <a:rPr lang="ko-KR" altLang="en-US" sz="1200" u="none" strike="noStrike">
                          <a:effectLst/>
                        </a:rPr>
                        <a:t>사용자는 할 일 목록 작성을 이용하기 위해서 로그인을 해야 한다</a:t>
                      </a:r>
                      <a:r>
                        <a:rPr lang="en-US" altLang="ko-KR" sz="1200" u="none" strike="noStrike">
                          <a:effectLst/>
                        </a:rPr>
                        <a:t>. 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21939" marR="11599" marT="11599" marB="0" anchor="ctr"/>
                </a:tc>
                <a:extLst>
                  <a:ext uri="{0D108BD9-81ED-4DB2-BD59-A6C34878D82A}">
                    <a16:rowId xmlns:a16="http://schemas.microsoft.com/office/drawing/2014/main" val="2070504115"/>
                  </a:ext>
                </a:extLst>
              </a:tr>
              <a:tr h="382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2.    </a:t>
                      </a:r>
                      <a:r>
                        <a:rPr lang="ko-KR" altLang="en-US" sz="1200" u="none" strike="noStrike">
                          <a:effectLst/>
                        </a:rPr>
                        <a:t>로그인에는 사용자에게 아이디와 비밀번호를 입력 받아야 한다</a:t>
                      </a:r>
                      <a:r>
                        <a:rPr lang="en-US" altLang="ko-KR" sz="1200" u="none" strike="noStrike">
                          <a:effectLst/>
                        </a:rPr>
                        <a:t>.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21939" marR="11599" marT="11599" marB="0" anchor="ctr"/>
                </a:tc>
                <a:extLst>
                  <a:ext uri="{0D108BD9-81ED-4DB2-BD59-A6C34878D82A}">
                    <a16:rowId xmlns:a16="http://schemas.microsoft.com/office/drawing/2014/main" val="2502048185"/>
                  </a:ext>
                </a:extLst>
              </a:tr>
              <a:tr h="255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3.    </a:t>
                      </a:r>
                      <a:r>
                        <a:rPr lang="ko-KR" altLang="en-US" sz="1200" u="none" strike="noStrike">
                          <a:effectLst/>
                        </a:rPr>
                        <a:t>비밀번호 입력 시에는 *표시로 입력되어야 한다</a:t>
                      </a:r>
                      <a:r>
                        <a:rPr lang="en-US" altLang="ko-KR" sz="1200" u="none" strike="noStrike">
                          <a:effectLst/>
                        </a:rPr>
                        <a:t>.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21939" marR="11599" marT="11599" marB="0" anchor="ctr"/>
                </a:tc>
                <a:extLst>
                  <a:ext uri="{0D108BD9-81ED-4DB2-BD59-A6C34878D82A}">
                    <a16:rowId xmlns:a16="http://schemas.microsoft.com/office/drawing/2014/main" val="2433613253"/>
                  </a:ext>
                </a:extLst>
              </a:tr>
              <a:tr h="382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4.    </a:t>
                      </a:r>
                      <a:r>
                        <a:rPr lang="ko-KR" altLang="en-US" sz="1200" u="none" strike="noStrike">
                          <a:effectLst/>
                        </a:rPr>
                        <a:t>로그인 실패 시 사용자에게 실패 메시지를 알려야 한다</a:t>
                      </a:r>
                      <a:r>
                        <a:rPr lang="en-US" altLang="ko-KR" sz="1200" u="none" strike="noStrike">
                          <a:effectLst/>
                        </a:rPr>
                        <a:t>.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21939" marR="11599" marT="11599" marB="0" anchor="ctr"/>
                </a:tc>
                <a:extLst>
                  <a:ext uri="{0D108BD9-81ED-4DB2-BD59-A6C34878D82A}">
                    <a16:rowId xmlns:a16="http://schemas.microsoft.com/office/drawing/2014/main" val="2166641499"/>
                  </a:ext>
                </a:extLst>
              </a:tr>
              <a:tr h="25517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사용자 비밀번호 재등록</a:t>
                      </a:r>
                      <a:endParaRPr lang="ko-KR" altLang="en-US" sz="1200" b="0" i="0" u="none" strike="noStrike">
                        <a:solidFill>
                          <a:srgbClr val="C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1599" marR="11599" marT="11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1.    </a:t>
                      </a:r>
                      <a:r>
                        <a:rPr lang="ko-KR" altLang="en-US" sz="1200" u="none" strike="noStrike">
                          <a:effectLst/>
                        </a:rPr>
                        <a:t>사용자는 비밀번호 찾기 기능을 사용할 수 있다</a:t>
                      </a:r>
                      <a:r>
                        <a:rPr lang="en-US" altLang="ko-KR" sz="1200" u="none" strike="noStrike">
                          <a:effectLst/>
                        </a:rPr>
                        <a:t>.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21939" marR="11599" marT="11599" marB="0" anchor="ctr"/>
                </a:tc>
                <a:extLst>
                  <a:ext uri="{0D108BD9-81ED-4DB2-BD59-A6C34878D82A}">
                    <a16:rowId xmlns:a16="http://schemas.microsoft.com/office/drawing/2014/main" val="793193404"/>
                  </a:ext>
                </a:extLst>
              </a:tr>
              <a:tr h="3943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2.    </a:t>
                      </a:r>
                      <a:r>
                        <a:rPr lang="ko-KR" altLang="en-US" sz="1200" u="none" strike="noStrike" dirty="0">
                          <a:effectLst/>
                        </a:rPr>
                        <a:t>사용자는 본인 인증</a:t>
                      </a:r>
                      <a:r>
                        <a:rPr lang="en-US" altLang="ko-KR" sz="1200" u="none" strike="noStrike" dirty="0">
                          <a:effectLst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</a:rPr>
                        <a:t>이름과 아이디 입력</a:t>
                      </a:r>
                      <a:r>
                        <a:rPr lang="en-US" altLang="ko-KR" sz="1200" u="none" strike="noStrike" dirty="0">
                          <a:effectLst/>
                        </a:rPr>
                        <a:t>)</a:t>
                      </a:r>
                      <a:r>
                        <a:rPr lang="ko-KR" altLang="en-US" sz="1200" u="none" strike="noStrike" dirty="0">
                          <a:effectLst/>
                        </a:rPr>
                        <a:t>을 마친 후 해당 계정에 대한 비밀번호 재설정을 할 수 있다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21939" marR="11599" marT="11599" marB="0" anchor="ctr"/>
                </a:tc>
                <a:extLst>
                  <a:ext uri="{0D108BD9-81ED-4DB2-BD59-A6C34878D82A}">
                    <a16:rowId xmlns:a16="http://schemas.microsoft.com/office/drawing/2014/main" val="626888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88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/>
          <p:cNvSpPr/>
          <p:nvPr/>
        </p:nvSpPr>
        <p:spPr>
          <a:xfrm>
            <a:off x="-383177" y="832077"/>
            <a:ext cx="1335677" cy="0"/>
          </a:xfrm>
          <a:prstGeom prst="line">
            <a:avLst/>
          </a:prstGeom>
          <a:ln w="142875" cap="flat">
            <a:solidFill>
              <a:srgbClr val="0B3B7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4"/>
          <p:cNvGrpSpPr/>
          <p:nvPr/>
        </p:nvGrpSpPr>
        <p:grpSpPr>
          <a:xfrm>
            <a:off x="-135527" y="-438150"/>
            <a:ext cx="12507659" cy="819150"/>
            <a:chOff x="0" y="0"/>
            <a:chExt cx="4872485" cy="136455"/>
          </a:xfrm>
        </p:grpSpPr>
        <p:sp>
          <p:nvSpPr>
            <p:cNvPr id="4" name="Freeform 5"/>
            <p:cNvSpPr/>
            <p:nvPr/>
          </p:nvSpPr>
          <p:spPr>
            <a:xfrm>
              <a:off x="0" y="0"/>
              <a:ext cx="4872485" cy="136455"/>
            </a:xfrm>
            <a:custGeom>
              <a:avLst/>
              <a:gdLst/>
              <a:ahLst/>
              <a:cxnLst/>
              <a:rect l="l" t="t" r="r" b="b"/>
              <a:pathLst>
                <a:path w="4872485" h="136455">
                  <a:moveTo>
                    <a:pt x="0" y="0"/>
                  </a:moveTo>
                  <a:lnTo>
                    <a:pt x="4872485" y="0"/>
                  </a:lnTo>
                  <a:lnTo>
                    <a:pt x="4872485" y="136455"/>
                  </a:lnTo>
                  <a:lnTo>
                    <a:pt x="0" y="136455"/>
                  </a:lnTo>
                  <a:close/>
                </a:path>
              </a:pathLst>
            </a:custGeom>
            <a:solidFill>
              <a:srgbClr val="1FA1E4"/>
            </a:solidFill>
          </p:spPr>
        </p:sp>
        <p:sp>
          <p:nvSpPr>
            <p:cNvPr id="5" name="TextBox 6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sp>
        <p:nvSpPr>
          <p:cNvPr id="6" name="TextBox 9"/>
          <p:cNvSpPr txBox="1"/>
          <p:nvPr/>
        </p:nvSpPr>
        <p:spPr>
          <a:xfrm>
            <a:off x="1200150" y="484414"/>
            <a:ext cx="6609576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</a:pPr>
            <a:r>
              <a:rPr lang="en-US" sz="5500" b="1" spc="-220" dirty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2</a:t>
            </a:r>
            <a:r>
              <a:rPr 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.  </a:t>
            </a:r>
            <a:r>
              <a:rPr lang="ko-KR" alt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프로젝트  </a:t>
            </a:r>
            <a:r>
              <a:rPr lang="ko-KR" alt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설계</a:t>
            </a:r>
            <a:endParaRPr lang="en-US" sz="5500" b="1" spc="-220" dirty="0">
              <a:solidFill>
                <a:srgbClr val="1FA1E4"/>
              </a:solidFill>
              <a:latin typeface="Calibri" panose="020F0502020204030204" pitchFamily="34" charset="0"/>
              <a:ea typeface="Gothic A1 Bold Bold"/>
              <a:cs typeface="Calibri" panose="020F0502020204030204" pitchFamily="34" charset="0"/>
            </a:endParaRPr>
          </a:p>
        </p:txBody>
      </p:sp>
      <p:sp>
        <p:nvSpPr>
          <p:cNvPr id="37" name="TextBox 9"/>
          <p:cNvSpPr txBox="1"/>
          <p:nvPr/>
        </p:nvSpPr>
        <p:spPr>
          <a:xfrm>
            <a:off x="1640519" y="1227386"/>
            <a:ext cx="9646606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</a:pPr>
            <a:r>
              <a:rPr lang="ko-KR" altLang="en-US" sz="3200" b="1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요구사항 분석 </a:t>
            </a:r>
            <a:r>
              <a:rPr lang="en-US" altLang="ko-KR" sz="3200" b="1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 </a:t>
            </a:r>
            <a:r>
              <a:rPr lang="en-US" altLang="ko-KR" sz="3200" b="1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–  </a:t>
            </a:r>
            <a:r>
              <a:rPr lang="ko-KR" altLang="en-US" sz="3200" b="1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할 일 목록</a:t>
            </a:r>
            <a:r>
              <a:rPr lang="ko-KR" altLang="en-US" sz="3200" b="1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 관련 요구사항 </a:t>
            </a:r>
            <a:endParaRPr lang="en-US" sz="3200" b="1" spc="-220" dirty="0">
              <a:solidFill>
                <a:srgbClr val="1FA1E4"/>
              </a:solidFill>
              <a:latin typeface="+mn-ea"/>
              <a:cs typeface="Calibri" panose="020F0502020204030204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548612"/>
              </p:ext>
            </p:extLst>
          </p:nvPr>
        </p:nvGraphicFramePr>
        <p:xfrm>
          <a:off x="2346402" y="2073772"/>
          <a:ext cx="7543800" cy="4324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1910984964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722810735"/>
                    </a:ext>
                  </a:extLst>
                </a:gridCol>
              </a:tblGrid>
              <a:tr h="2095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할 일 목록 작성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1.    </a:t>
                      </a:r>
                      <a:r>
                        <a:rPr lang="ko-KR" altLang="en-US" sz="1000" u="none" strike="noStrike">
                          <a:effectLst/>
                        </a:rPr>
                        <a:t>사용자는 할 일 목록을 작성할 수 있다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28625" marR="9525" marT="9525" marB="0" anchor="ctr"/>
                </a:tc>
                <a:extLst>
                  <a:ext uri="{0D108BD9-81ED-4DB2-BD59-A6C34878D82A}">
                    <a16:rowId xmlns:a16="http://schemas.microsoft.com/office/drawing/2014/main" val="3137294999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2.    </a:t>
                      </a:r>
                      <a:r>
                        <a:rPr lang="ko-KR" altLang="en-US" sz="1000" u="none" strike="noStrike">
                          <a:effectLst/>
                        </a:rPr>
                        <a:t>할 일 목록을 작성할 때에는 제목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상세 내용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마감일을 작성해야 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28625" marR="9525" marT="9525" marB="0" anchor="ctr"/>
                </a:tc>
                <a:extLst>
                  <a:ext uri="{0D108BD9-81ED-4DB2-BD59-A6C34878D82A}">
                    <a16:rowId xmlns:a16="http://schemas.microsoft.com/office/drawing/2014/main" val="1182935880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3.    </a:t>
                      </a:r>
                      <a:r>
                        <a:rPr lang="ko-KR" altLang="en-US" sz="1000" u="none" strike="noStrike">
                          <a:effectLst/>
                        </a:rPr>
                        <a:t>제목은 필수로 작성되야 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28625" marR="9525" marT="9525" marB="0" anchor="ctr"/>
                </a:tc>
                <a:extLst>
                  <a:ext uri="{0D108BD9-81ED-4DB2-BD59-A6C34878D82A}">
                    <a16:rowId xmlns:a16="http://schemas.microsoft.com/office/drawing/2014/main" val="4182064461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4.    </a:t>
                      </a:r>
                      <a:r>
                        <a:rPr lang="ko-KR" altLang="en-US" sz="1000" u="none" strike="noStrike">
                          <a:effectLst/>
                        </a:rPr>
                        <a:t>상세 내용 및 마감일은 생략되어 빈 칸으로 유지될 수 있다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28625" marR="9525" marT="9525" marB="0" anchor="ctr"/>
                </a:tc>
                <a:extLst>
                  <a:ext uri="{0D108BD9-81ED-4DB2-BD59-A6C34878D82A}">
                    <a16:rowId xmlns:a16="http://schemas.microsoft.com/office/drawing/2014/main" val="769192330"/>
                  </a:ext>
                </a:extLst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5.    </a:t>
                      </a:r>
                      <a:r>
                        <a:rPr lang="ko-KR" altLang="en-US" sz="1000" u="none" strike="noStrike">
                          <a:effectLst/>
                        </a:rPr>
                        <a:t>사용자는 동시에 </a:t>
                      </a:r>
                      <a:r>
                        <a:rPr lang="en-US" altLang="ko-KR" sz="1000" u="none" strike="noStrike">
                          <a:effectLst/>
                        </a:rPr>
                        <a:t>100</a:t>
                      </a:r>
                      <a:r>
                        <a:rPr lang="ko-KR" altLang="en-US" sz="1000" u="none" strike="noStrike">
                          <a:effectLst/>
                        </a:rPr>
                        <a:t>개의 목록을 유지할 수 있다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28625" marR="9525" marT="9525" marB="0" anchor="ctr"/>
                </a:tc>
                <a:extLst>
                  <a:ext uri="{0D108BD9-81ED-4DB2-BD59-A6C34878D82A}">
                    <a16:rowId xmlns:a16="http://schemas.microsoft.com/office/drawing/2014/main" val="2305658269"/>
                  </a:ext>
                </a:extLst>
              </a:tr>
              <a:tr h="209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할 일 목록 수정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1.    </a:t>
                      </a:r>
                      <a:r>
                        <a:rPr lang="ko-KR" altLang="en-US" sz="1000" u="none" strike="noStrike">
                          <a:effectLst/>
                        </a:rPr>
                        <a:t>사용자는 할 일 목록을 수정할 수 있다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28625" marR="9525" marT="9525" marB="0" anchor="ctr"/>
                </a:tc>
                <a:extLst>
                  <a:ext uri="{0D108BD9-81ED-4DB2-BD59-A6C34878D82A}">
                    <a16:rowId xmlns:a16="http://schemas.microsoft.com/office/drawing/2014/main" val="4088004378"/>
                  </a:ext>
                </a:extLst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2.    </a:t>
                      </a:r>
                      <a:r>
                        <a:rPr lang="ko-KR" altLang="en-US" sz="1000" u="none" strike="noStrike">
                          <a:effectLst/>
                        </a:rPr>
                        <a:t>사용자는 제목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상세 내용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마감일을 선택적으로 수정할 수 있다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28625" marR="9525" marT="9525" marB="0" anchor="ctr"/>
                </a:tc>
                <a:extLst>
                  <a:ext uri="{0D108BD9-81ED-4DB2-BD59-A6C34878D82A}">
                    <a16:rowId xmlns:a16="http://schemas.microsoft.com/office/drawing/2014/main" val="83697888"/>
                  </a:ext>
                </a:extLst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할 일 목록 삭제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1.    </a:t>
                      </a:r>
                      <a:r>
                        <a:rPr lang="ko-KR" altLang="en-US" sz="1000" u="none" strike="noStrike">
                          <a:effectLst/>
                        </a:rPr>
                        <a:t>사용자는 할 일 목록을 삭제할 수 있다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28625" marR="9525" marT="9525" marB="0" anchor="ctr"/>
                </a:tc>
                <a:extLst>
                  <a:ext uri="{0D108BD9-81ED-4DB2-BD59-A6C34878D82A}">
                    <a16:rowId xmlns:a16="http://schemas.microsoft.com/office/drawing/2014/main" val="2590577748"/>
                  </a:ext>
                </a:extLst>
              </a:tr>
              <a:tr h="3143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2.    </a:t>
                      </a:r>
                      <a:r>
                        <a:rPr lang="ko-KR" altLang="en-US" sz="1000" u="none" strike="noStrike">
                          <a:effectLst/>
                        </a:rPr>
                        <a:t>사용자는 삭제 기능을 사용할 때 목록에 체크박스를 달아서 선택적으로 여러 개의 목록을 삭제할 수 있다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28625" marR="9525" marT="9525" marB="0" anchor="ctr"/>
                </a:tc>
                <a:extLst>
                  <a:ext uri="{0D108BD9-81ED-4DB2-BD59-A6C34878D82A}">
                    <a16:rowId xmlns:a16="http://schemas.microsoft.com/office/drawing/2014/main" val="639024129"/>
                  </a:ext>
                </a:extLst>
              </a:tr>
              <a:tr h="3238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3.    </a:t>
                      </a:r>
                      <a:r>
                        <a:rPr lang="ko-KR" altLang="en-US" sz="1000" u="none" strike="noStrike">
                          <a:effectLst/>
                        </a:rPr>
                        <a:t>목록이 삭제되기 전에 사용자에게 삭제 여부를 다시 물어보는 메시지를 출력 후 삭제한다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28625" marR="9525" marT="9525" marB="0" anchor="ctr"/>
                </a:tc>
                <a:extLst>
                  <a:ext uri="{0D108BD9-81ED-4DB2-BD59-A6C34878D82A}">
                    <a16:rowId xmlns:a16="http://schemas.microsoft.com/office/drawing/2014/main" val="1481966201"/>
                  </a:ext>
                </a:extLst>
              </a:tr>
              <a:tr h="31432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각 목록에 작업 추가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1.    </a:t>
                      </a:r>
                      <a:r>
                        <a:rPr lang="ko-KR" altLang="en-US" sz="1000" u="none" strike="noStrike">
                          <a:effectLst/>
                        </a:rPr>
                        <a:t>사용자는 할 일 목록을 선택하여 그 할 일을 달성하기 위한 세부 작업을 설정할 수 있다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28625" marR="9525" marT="9525" marB="0" anchor="ctr"/>
                </a:tc>
                <a:extLst>
                  <a:ext uri="{0D108BD9-81ED-4DB2-BD59-A6C34878D82A}">
                    <a16:rowId xmlns:a16="http://schemas.microsoft.com/office/drawing/2014/main" val="58046011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2.    </a:t>
                      </a:r>
                      <a:r>
                        <a:rPr lang="ko-KR" altLang="en-US" sz="1000" u="none" strike="noStrike">
                          <a:effectLst/>
                        </a:rPr>
                        <a:t>사용자는 작업을 작성할 때에 제목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우선순위를 작성해야 한다</a:t>
                      </a:r>
                      <a:r>
                        <a:rPr lang="en-US" altLang="ko-KR" sz="1000" u="none" strike="noStrike">
                          <a:effectLst/>
                        </a:rPr>
                        <a:t>.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28625" marR="9525" marT="9525" marB="0" anchor="ctr"/>
                </a:tc>
                <a:extLst>
                  <a:ext uri="{0D108BD9-81ED-4DB2-BD59-A6C34878D82A}">
                    <a16:rowId xmlns:a16="http://schemas.microsoft.com/office/drawing/2014/main" val="373276226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3.    </a:t>
                      </a:r>
                      <a:r>
                        <a:rPr lang="ko-KR" altLang="en-US" sz="1000" u="none" strike="noStrike">
                          <a:effectLst/>
                        </a:rPr>
                        <a:t>제목은 필수로 작성해야 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28625" marR="9525" marT="9525" marB="0" anchor="ctr"/>
                </a:tc>
                <a:extLst>
                  <a:ext uri="{0D108BD9-81ED-4DB2-BD59-A6C34878D82A}">
                    <a16:rowId xmlns:a16="http://schemas.microsoft.com/office/drawing/2014/main" val="3257936288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4.    </a:t>
                      </a:r>
                      <a:r>
                        <a:rPr lang="ko-KR" altLang="en-US" sz="1000" u="none" strike="noStrike">
                          <a:effectLst/>
                        </a:rPr>
                        <a:t>우선순위는 우선순위가 높은 </a:t>
                      </a:r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r>
                        <a:rPr lang="ko-KR" altLang="en-US" sz="1000" u="none" strike="noStrike">
                          <a:effectLst/>
                        </a:rPr>
                        <a:t>부터 우선순위가 낮은 </a:t>
                      </a:r>
                      <a:r>
                        <a:rPr lang="en-US" altLang="ko-KR" sz="1000" u="none" strike="noStrike">
                          <a:effectLst/>
                        </a:rPr>
                        <a:t>9</a:t>
                      </a:r>
                      <a:r>
                        <a:rPr lang="ko-KR" altLang="en-US" sz="1000" u="none" strike="noStrike">
                          <a:effectLst/>
                        </a:rPr>
                        <a:t>까지 설정할 수 있다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28625" marR="9525" marT="9525" marB="0" anchor="ctr"/>
                </a:tc>
                <a:extLst>
                  <a:ext uri="{0D108BD9-81ED-4DB2-BD59-A6C34878D82A}">
                    <a16:rowId xmlns:a16="http://schemas.microsoft.com/office/drawing/2014/main" val="3719996776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5.    </a:t>
                      </a:r>
                      <a:r>
                        <a:rPr lang="ko-KR" altLang="en-US" sz="1000" u="none" strike="noStrike">
                          <a:effectLst/>
                        </a:rPr>
                        <a:t>우선순위를 설정하지 않을 경우 기본 우선순위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설정 할 수 있음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r>
                        <a:rPr lang="ko-KR" altLang="en-US" sz="1000" u="none" strike="noStrike">
                          <a:effectLst/>
                        </a:rPr>
                        <a:t>로 설정된다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28625" marR="9525" marT="9525" marB="0" anchor="ctr"/>
                </a:tc>
                <a:extLst>
                  <a:ext uri="{0D108BD9-81ED-4DB2-BD59-A6C34878D82A}">
                    <a16:rowId xmlns:a16="http://schemas.microsoft.com/office/drawing/2014/main" val="1609736450"/>
                  </a:ext>
                </a:extLst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6.    </a:t>
                      </a:r>
                      <a:r>
                        <a:rPr lang="ko-KR" altLang="en-US" sz="1000" u="none" strike="noStrike" dirty="0">
                          <a:effectLst/>
                        </a:rPr>
                        <a:t>사용자는 한 목록당 </a:t>
                      </a:r>
                      <a:r>
                        <a:rPr lang="en-US" altLang="ko-KR" sz="1000" u="none" strike="noStrike" dirty="0">
                          <a:effectLst/>
                        </a:rPr>
                        <a:t>100</a:t>
                      </a:r>
                      <a:r>
                        <a:rPr lang="ko-KR" altLang="en-US" sz="1000" u="none" strike="noStrike" dirty="0">
                          <a:effectLst/>
                        </a:rPr>
                        <a:t>개의 작업을 설정할 수 있다</a:t>
                      </a:r>
                      <a:r>
                        <a:rPr lang="en-US" altLang="ko-KR" sz="1000" u="none" strike="noStrike" dirty="0">
                          <a:effectLst/>
                        </a:rPr>
                        <a:t>.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28625" marR="9525" marT="9525" marB="0" anchor="ctr"/>
                </a:tc>
                <a:extLst>
                  <a:ext uri="{0D108BD9-81ED-4DB2-BD59-A6C34878D82A}">
                    <a16:rowId xmlns:a16="http://schemas.microsoft.com/office/drawing/2014/main" val="2112625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5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/>
          <p:cNvSpPr/>
          <p:nvPr/>
        </p:nvSpPr>
        <p:spPr>
          <a:xfrm>
            <a:off x="-383177" y="832077"/>
            <a:ext cx="1335677" cy="0"/>
          </a:xfrm>
          <a:prstGeom prst="line">
            <a:avLst/>
          </a:prstGeom>
          <a:ln w="142875" cap="flat">
            <a:solidFill>
              <a:srgbClr val="0B3B7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4"/>
          <p:cNvGrpSpPr/>
          <p:nvPr/>
        </p:nvGrpSpPr>
        <p:grpSpPr>
          <a:xfrm>
            <a:off x="-135527" y="-438150"/>
            <a:ext cx="12507659" cy="819150"/>
            <a:chOff x="0" y="0"/>
            <a:chExt cx="4872485" cy="136455"/>
          </a:xfrm>
        </p:grpSpPr>
        <p:sp>
          <p:nvSpPr>
            <p:cNvPr id="4" name="Freeform 5"/>
            <p:cNvSpPr/>
            <p:nvPr/>
          </p:nvSpPr>
          <p:spPr>
            <a:xfrm>
              <a:off x="0" y="0"/>
              <a:ext cx="4872485" cy="136455"/>
            </a:xfrm>
            <a:custGeom>
              <a:avLst/>
              <a:gdLst/>
              <a:ahLst/>
              <a:cxnLst/>
              <a:rect l="l" t="t" r="r" b="b"/>
              <a:pathLst>
                <a:path w="4872485" h="136455">
                  <a:moveTo>
                    <a:pt x="0" y="0"/>
                  </a:moveTo>
                  <a:lnTo>
                    <a:pt x="4872485" y="0"/>
                  </a:lnTo>
                  <a:lnTo>
                    <a:pt x="4872485" y="136455"/>
                  </a:lnTo>
                  <a:lnTo>
                    <a:pt x="0" y="136455"/>
                  </a:lnTo>
                  <a:close/>
                </a:path>
              </a:pathLst>
            </a:custGeom>
            <a:solidFill>
              <a:srgbClr val="1FA1E4"/>
            </a:solidFill>
          </p:spPr>
        </p:sp>
        <p:sp>
          <p:nvSpPr>
            <p:cNvPr id="5" name="TextBox 6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sp>
        <p:nvSpPr>
          <p:cNvPr id="6" name="TextBox 9"/>
          <p:cNvSpPr txBox="1"/>
          <p:nvPr/>
        </p:nvSpPr>
        <p:spPr>
          <a:xfrm>
            <a:off x="1200150" y="484414"/>
            <a:ext cx="6609576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</a:pPr>
            <a:r>
              <a:rPr lang="en-US" sz="5500" b="1" spc="-220" dirty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2</a:t>
            </a:r>
            <a:r>
              <a:rPr 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.  </a:t>
            </a:r>
            <a:r>
              <a:rPr lang="ko-KR" alt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프로젝트  </a:t>
            </a:r>
            <a:r>
              <a:rPr lang="ko-KR" altLang="en-US" sz="5500" b="1" spc="-220" dirty="0" smtClean="0">
                <a:solidFill>
                  <a:srgbClr val="1FA1E4"/>
                </a:solidFill>
                <a:latin typeface="Calibri" panose="020F0502020204030204" pitchFamily="34" charset="0"/>
                <a:ea typeface="Gothic A1 Bold Bold"/>
                <a:cs typeface="Calibri" panose="020F0502020204030204" pitchFamily="34" charset="0"/>
              </a:rPr>
              <a:t>설계</a:t>
            </a:r>
            <a:endParaRPr lang="en-US" sz="5500" b="1" spc="-220" dirty="0">
              <a:solidFill>
                <a:srgbClr val="1FA1E4"/>
              </a:solidFill>
              <a:latin typeface="Calibri" panose="020F0502020204030204" pitchFamily="34" charset="0"/>
              <a:ea typeface="Gothic A1 Bold Bold"/>
              <a:cs typeface="Calibri" panose="020F0502020204030204" pitchFamily="34" charset="0"/>
            </a:endParaRPr>
          </a:p>
        </p:txBody>
      </p:sp>
      <p:sp>
        <p:nvSpPr>
          <p:cNvPr id="37" name="TextBox 9"/>
          <p:cNvSpPr txBox="1"/>
          <p:nvPr/>
        </p:nvSpPr>
        <p:spPr>
          <a:xfrm>
            <a:off x="1640519" y="1227386"/>
            <a:ext cx="9646606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</a:pPr>
            <a:r>
              <a:rPr lang="ko-KR" altLang="en-US" sz="3200" b="1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요구사항 분석 </a:t>
            </a:r>
            <a:r>
              <a:rPr lang="en-US" altLang="ko-KR" sz="3200" b="1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 </a:t>
            </a:r>
            <a:r>
              <a:rPr lang="en-US" altLang="ko-KR" sz="3200" b="1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–  </a:t>
            </a:r>
            <a:r>
              <a:rPr lang="ko-KR" altLang="en-US" sz="3200" b="1" spc="-220" dirty="0" smtClean="0">
                <a:solidFill>
                  <a:srgbClr val="1FA1E4"/>
                </a:solidFill>
                <a:latin typeface="+mn-ea"/>
                <a:cs typeface="Calibri" panose="020F0502020204030204" pitchFamily="34" charset="0"/>
              </a:rPr>
              <a:t>세부 작업 관련 요구사항 </a:t>
            </a:r>
            <a:endParaRPr lang="en-US" sz="3200" b="1" spc="-220" dirty="0">
              <a:solidFill>
                <a:srgbClr val="1FA1E4"/>
              </a:solidFill>
              <a:latin typeface="+mn-ea"/>
              <a:cs typeface="Calibri" panose="020F0502020204030204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349272"/>
              </p:ext>
            </p:extLst>
          </p:nvPr>
        </p:nvGraphicFramePr>
        <p:xfrm>
          <a:off x="1827150" y="2334679"/>
          <a:ext cx="9273344" cy="32901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36672">
                  <a:extLst>
                    <a:ext uri="{9D8B030D-6E8A-4147-A177-3AD203B41FA5}">
                      <a16:colId xmlns:a16="http://schemas.microsoft.com/office/drawing/2014/main" val="3418746342"/>
                    </a:ext>
                  </a:extLst>
                </a:gridCol>
                <a:gridCol w="4636672">
                  <a:extLst>
                    <a:ext uri="{9D8B030D-6E8A-4147-A177-3AD203B41FA5}">
                      <a16:colId xmlns:a16="http://schemas.microsoft.com/office/drawing/2014/main" val="2493357073"/>
                    </a:ext>
                  </a:extLst>
                </a:gridCol>
              </a:tblGrid>
              <a:tr h="25759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작업 수정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1709" marR="11709" marT="117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1.    </a:t>
                      </a:r>
                      <a:r>
                        <a:rPr lang="ko-KR" altLang="en-US" sz="1200" u="none" strike="noStrike">
                          <a:effectLst/>
                        </a:rPr>
                        <a:t>사용자는 작업에 대한 수정을 할 수 있다</a:t>
                      </a:r>
                      <a:r>
                        <a:rPr lang="en-US" altLang="ko-KR" sz="1200" u="none" strike="noStrike">
                          <a:effectLst/>
                        </a:rPr>
                        <a:t>.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26895" marR="11709" marT="11709" marB="0" anchor="ctr"/>
                </a:tc>
                <a:extLst>
                  <a:ext uri="{0D108BD9-81ED-4DB2-BD59-A6C34878D82A}">
                    <a16:rowId xmlns:a16="http://schemas.microsoft.com/office/drawing/2014/main" val="1449649356"/>
                  </a:ext>
                </a:extLst>
              </a:tr>
              <a:tr h="386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2.    </a:t>
                      </a:r>
                      <a:r>
                        <a:rPr lang="ko-KR" altLang="en-US" sz="1200" u="none" strike="noStrike">
                          <a:effectLst/>
                        </a:rPr>
                        <a:t>사용자는 제목</a:t>
                      </a:r>
                      <a:r>
                        <a:rPr lang="en-US" altLang="ko-KR" sz="1200" u="none" strike="noStrike">
                          <a:effectLst/>
                        </a:rPr>
                        <a:t>, </a:t>
                      </a:r>
                      <a:r>
                        <a:rPr lang="ko-KR" altLang="en-US" sz="1200" u="none" strike="noStrike">
                          <a:effectLst/>
                        </a:rPr>
                        <a:t>마감일</a:t>
                      </a:r>
                      <a:r>
                        <a:rPr lang="en-US" altLang="ko-KR" sz="1200" u="none" strike="noStrike">
                          <a:effectLst/>
                        </a:rPr>
                        <a:t>, </a:t>
                      </a:r>
                      <a:r>
                        <a:rPr lang="ko-KR" altLang="en-US" sz="1200" u="none" strike="noStrike">
                          <a:effectLst/>
                        </a:rPr>
                        <a:t>우선순위를 선택적으로 수정할 수 있다</a:t>
                      </a:r>
                      <a:r>
                        <a:rPr lang="en-US" altLang="ko-KR" sz="1200" u="none" strike="noStrike">
                          <a:effectLst/>
                        </a:rPr>
                        <a:t>.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26895" marR="11709" marT="11709" marB="0" anchor="ctr"/>
                </a:tc>
                <a:extLst>
                  <a:ext uri="{0D108BD9-81ED-4DB2-BD59-A6C34878D82A}">
                    <a16:rowId xmlns:a16="http://schemas.microsoft.com/office/drawing/2014/main" val="3169825527"/>
                  </a:ext>
                </a:extLst>
              </a:tr>
              <a:tr h="25759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작업 삭제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1709" marR="11709" marT="117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1.    </a:t>
                      </a:r>
                      <a:r>
                        <a:rPr lang="ko-KR" altLang="en-US" sz="1200" u="none" strike="noStrike">
                          <a:effectLst/>
                        </a:rPr>
                        <a:t>사용자는 각 할 일에 달린 작업을 삭제할 수 있다</a:t>
                      </a:r>
                      <a:r>
                        <a:rPr lang="en-US" altLang="ko-KR" sz="1200" u="none" strike="noStrike">
                          <a:effectLst/>
                        </a:rPr>
                        <a:t>.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26895" marR="11709" marT="11709" marB="0" anchor="ctr"/>
                </a:tc>
                <a:extLst>
                  <a:ext uri="{0D108BD9-81ED-4DB2-BD59-A6C34878D82A}">
                    <a16:rowId xmlns:a16="http://schemas.microsoft.com/office/drawing/2014/main" val="289453759"/>
                  </a:ext>
                </a:extLst>
              </a:tr>
              <a:tr h="386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2.    </a:t>
                      </a:r>
                      <a:r>
                        <a:rPr lang="ko-KR" altLang="en-US" sz="1200" u="none" strike="noStrike">
                          <a:effectLst/>
                        </a:rPr>
                        <a:t>사용자는 삭제 기능을 사용할 때 목록에 체크박스를 달아서 선택적으로 여러 개의 목록을 삭제할 수 있다</a:t>
                      </a:r>
                      <a:r>
                        <a:rPr lang="en-US" altLang="ko-KR" sz="1200" u="none" strike="noStrike">
                          <a:effectLst/>
                        </a:rPr>
                        <a:t>.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26895" marR="11709" marT="11709" marB="0" anchor="ctr"/>
                </a:tc>
                <a:extLst>
                  <a:ext uri="{0D108BD9-81ED-4DB2-BD59-A6C34878D82A}">
                    <a16:rowId xmlns:a16="http://schemas.microsoft.com/office/drawing/2014/main" val="1542305989"/>
                  </a:ext>
                </a:extLst>
              </a:tr>
              <a:tr h="3980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3.    </a:t>
                      </a:r>
                      <a:r>
                        <a:rPr lang="ko-KR" altLang="en-US" sz="1200" u="none" strike="noStrike">
                          <a:effectLst/>
                        </a:rPr>
                        <a:t>작업이 삭제되기 전에 사용자에게 삭제 여부를 다시 물어보는 메시지를 출력 후 삭제한다</a:t>
                      </a:r>
                      <a:r>
                        <a:rPr lang="en-US" altLang="ko-KR" sz="1200" u="none" strike="noStrike">
                          <a:effectLst/>
                        </a:rPr>
                        <a:t>.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26895" marR="11709" marT="11709" marB="0" anchor="ctr"/>
                </a:tc>
                <a:extLst>
                  <a:ext uri="{0D108BD9-81ED-4DB2-BD59-A6C34878D82A}">
                    <a16:rowId xmlns:a16="http://schemas.microsoft.com/office/drawing/2014/main" val="1081575144"/>
                  </a:ext>
                </a:extLst>
              </a:tr>
              <a:tr h="38638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작업 완료 표시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1709" marR="11709" marT="117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1.    </a:t>
                      </a:r>
                      <a:r>
                        <a:rPr lang="ko-KR" altLang="en-US" sz="1200" u="none" strike="noStrike">
                          <a:effectLst/>
                        </a:rPr>
                        <a:t>마감일을 지난 작업에 대해서 작업 완료를 물어보는 메시지를 출력하고</a:t>
                      </a:r>
                      <a:r>
                        <a:rPr lang="en-US" altLang="ko-KR" sz="1200" u="none" strike="noStrike">
                          <a:effectLst/>
                        </a:rPr>
                        <a:t>, </a:t>
                      </a:r>
                      <a:r>
                        <a:rPr lang="ko-KR" altLang="en-US" sz="1200" u="none" strike="noStrike">
                          <a:effectLst/>
                        </a:rPr>
                        <a:t>완료 표시를 할 수 있다</a:t>
                      </a:r>
                      <a:r>
                        <a:rPr lang="en-US" altLang="ko-KR" sz="1200" u="none" strike="noStrike">
                          <a:effectLst/>
                        </a:rPr>
                        <a:t>.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26895" marR="11709" marT="11709" marB="0" anchor="ctr"/>
                </a:tc>
                <a:extLst>
                  <a:ext uri="{0D108BD9-81ED-4DB2-BD59-A6C34878D82A}">
                    <a16:rowId xmlns:a16="http://schemas.microsoft.com/office/drawing/2014/main" val="963732740"/>
                  </a:ext>
                </a:extLst>
              </a:tr>
              <a:tr h="2575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2.    </a:t>
                      </a:r>
                      <a:r>
                        <a:rPr lang="ko-KR" altLang="en-US" sz="1200" u="none" strike="noStrike">
                          <a:effectLst/>
                        </a:rPr>
                        <a:t>마감일 전의 작업에도 완료 표시를 할 수 있다</a:t>
                      </a:r>
                      <a:r>
                        <a:rPr lang="en-US" altLang="ko-KR" sz="1200" u="none" strike="noStrike">
                          <a:effectLst/>
                        </a:rPr>
                        <a:t>.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26895" marR="11709" marT="11709" marB="0" anchor="ctr"/>
                </a:tc>
                <a:extLst>
                  <a:ext uri="{0D108BD9-81ED-4DB2-BD59-A6C34878D82A}">
                    <a16:rowId xmlns:a16="http://schemas.microsoft.com/office/drawing/2014/main" val="1439824342"/>
                  </a:ext>
                </a:extLst>
              </a:tr>
              <a:tr h="5737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3.    </a:t>
                      </a:r>
                      <a:r>
                        <a:rPr lang="ko-KR" altLang="en-US" sz="1200" u="none" strike="noStrike">
                          <a:effectLst/>
                        </a:rPr>
                        <a:t>할 일 목록 내부의 모든 작업이 완료표시인 경우 할 일 목록도 완료되었는지 물어보는 메시지를 출력 후 완료표시를 할 수 있다</a:t>
                      </a:r>
                      <a:r>
                        <a:rPr lang="en-US" altLang="ko-KR" sz="1200" u="none" strike="noStrike">
                          <a:effectLst/>
                        </a:rPr>
                        <a:t>.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26895" marR="11709" marT="11709" marB="0" anchor="ctr"/>
                </a:tc>
                <a:extLst>
                  <a:ext uri="{0D108BD9-81ED-4DB2-BD59-A6C34878D82A}">
                    <a16:rowId xmlns:a16="http://schemas.microsoft.com/office/drawing/2014/main" val="1301040025"/>
                  </a:ext>
                </a:extLst>
              </a:tr>
              <a:tr h="386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4.    </a:t>
                      </a:r>
                      <a:r>
                        <a:rPr lang="ko-KR" altLang="en-US" sz="1200" u="none" strike="noStrike" dirty="0">
                          <a:effectLst/>
                        </a:rPr>
                        <a:t>완료로 표시된 할 일 목록은 완료된 할 일 목록 탭으로 넘어간다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26895" marR="11709" marT="11709" marB="0" anchor="ctr"/>
                </a:tc>
                <a:extLst>
                  <a:ext uri="{0D108BD9-81ED-4DB2-BD59-A6C34878D82A}">
                    <a16:rowId xmlns:a16="http://schemas.microsoft.com/office/drawing/2014/main" val="1385773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90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1265</Words>
  <Application>Microsoft Office PowerPoint</Application>
  <PresentationFormat>와이드스크린</PresentationFormat>
  <Paragraphs>236</Paragraphs>
  <Slides>27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Gothic A1 Black</vt:lpstr>
      <vt:lpstr>Gothic A1 Bold</vt:lpstr>
      <vt:lpstr>Gothic A1 Bold Bold</vt:lpstr>
      <vt:lpstr>Gothic A1 Medium</vt:lpstr>
      <vt:lpstr>돋움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sjcom</dc:creator>
  <cp:lastModifiedBy>sjcom</cp:lastModifiedBy>
  <cp:revision>66</cp:revision>
  <dcterms:created xsi:type="dcterms:W3CDTF">2023-06-20T12:48:07Z</dcterms:created>
  <dcterms:modified xsi:type="dcterms:W3CDTF">2023-06-20T15:47:19Z</dcterms:modified>
</cp:coreProperties>
</file>