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4" r:id="rId1"/>
  </p:sldMasterIdLst>
  <p:sldIdLst>
    <p:sldId id="259" r:id="rId2"/>
    <p:sldId id="261" r:id="rId3"/>
    <p:sldId id="262" r:id="rId4"/>
    <p:sldId id="263" r:id="rId5"/>
    <p:sldId id="264" r:id="rId6"/>
    <p:sldId id="257" r:id="rId7"/>
    <p:sldId id="256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9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0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2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5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51E306-7163-4998-B8D2-ABA0A8BB88D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2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00A4-8732-464C-9AC1-155DBA359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sz="4800" b="1" dirty="0"/>
              <a:t>Craft Brewery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A84B-F8B7-45FD-9BEC-523B8621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53109"/>
            <a:ext cx="7891272" cy="12356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Prepared By Team Uno Solutions, LLC</a:t>
            </a:r>
          </a:p>
          <a:p>
            <a:pPr lvl="1" algn="l"/>
            <a:r>
              <a:rPr lang="en-US" dirty="0" err="1"/>
              <a:t>Afreen</a:t>
            </a:r>
            <a:r>
              <a:rPr lang="en-US" dirty="0"/>
              <a:t> Siddiqui</a:t>
            </a:r>
          </a:p>
          <a:p>
            <a:pPr lvl="1" algn="l"/>
            <a:r>
              <a:rPr lang="en-US" dirty="0"/>
              <a:t>Anthony </a:t>
            </a:r>
            <a:r>
              <a:rPr lang="en-US" dirty="0" err="1"/>
              <a:t>Egbuniwe</a:t>
            </a:r>
            <a:endParaRPr lang="en-US" dirty="0"/>
          </a:p>
          <a:p>
            <a:pPr lvl="1" algn="l"/>
            <a:r>
              <a:rPr lang="en-US" dirty="0"/>
              <a:t>Bruce </a:t>
            </a:r>
            <a:r>
              <a:rPr lang="en-US" dirty="0" err="1"/>
              <a:t>Kimbark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2F53A-85BD-4B3E-9890-7C955AD5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31" y="5585992"/>
            <a:ext cx="5034177" cy="10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00A4-8732-464C-9AC1-155DBA35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A84B-F8B7-45FD-9BEC-523B8621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You are interested in opening a craft brewery in the United States</a:t>
            </a:r>
          </a:p>
          <a:p>
            <a:pPr lvl="1"/>
            <a:r>
              <a:rPr lang="en-US" dirty="0"/>
              <a:t>We have been hired to identify:</a:t>
            </a:r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best locations to place a new brewery</a:t>
            </a:r>
          </a:p>
          <a:p>
            <a:pPr marL="1645920" lvl="3" indent="-457200">
              <a:buFont typeface="Wingdings" panose="05000000000000000000" pitchFamily="2" charset="2"/>
              <a:buChar char="v"/>
            </a:pPr>
            <a:r>
              <a:rPr lang="en-US" dirty="0"/>
              <a:t>Strong market opportunity</a:t>
            </a:r>
          </a:p>
          <a:p>
            <a:pPr marL="1645920" lvl="3" indent="-457200">
              <a:buFont typeface="Wingdings" panose="05000000000000000000" pitchFamily="2" charset="2"/>
              <a:buChar char="v"/>
            </a:pPr>
            <a:r>
              <a:rPr lang="en-US" dirty="0"/>
              <a:t>Consider existing competition against regional economic strength </a:t>
            </a:r>
          </a:p>
          <a:p>
            <a:pPr marL="1645920" lvl="3" indent="-457200">
              <a:buFont typeface="Wingdings" panose="05000000000000000000" pitchFamily="2" charset="2"/>
              <a:buChar char="v"/>
            </a:pPr>
            <a:r>
              <a:rPr lang="en-US" dirty="0"/>
              <a:t>Based upon current craft brewery landscape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best products to offer</a:t>
            </a:r>
          </a:p>
          <a:p>
            <a:pPr marL="1474470" lvl="3" indent="-285750">
              <a:buFont typeface="Wingdings" panose="05000000000000000000" pitchFamily="2" charset="2"/>
              <a:buChar char="v"/>
            </a:pPr>
            <a:r>
              <a:rPr lang="en-US" dirty="0"/>
              <a:t>Most popular products on the market today</a:t>
            </a:r>
          </a:p>
          <a:p>
            <a:pPr marL="1474470" lvl="3" indent="-285750">
              <a:buFont typeface="Wingdings" panose="05000000000000000000" pitchFamily="2" charset="2"/>
              <a:buChar char="v"/>
            </a:pPr>
            <a:r>
              <a:rPr lang="en-US" dirty="0"/>
              <a:t>Opportunity to choose popular choices as a baseline while offering a chance to produce some uncommon options to create a market niche</a:t>
            </a:r>
          </a:p>
          <a:p>
            <a:pPr marL="1474470" lvl="3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00A4-8732-464C-9AC1-155DBA35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A84B-F8B7-45FD-9BEC-523B8621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This presentation we will touch upon the following topics:</a:t>
            </a:r>
          </a:p>
          <a:p>
            <a:pPr lvl="2"/>
            <a:r>
              <a:rPr lang="en-US" dirty="0"/>
              <a:t>A general overview of the craft beer industry</a:t>
            </a:r>
          </a:p>
          <a:p>
            <a:pPr lvl="2"/>
            <a:r>
              <a:rPr lang="en-US" dirty="0"/>
              <a:t>A brief discussion of our data gathering and analysis</a:t>
            </a:r>
          </a:p>
          <a:p>
            <a:pPr lvl="2"/>
            <a:r>
              <a:rPr lang="en-US" dirty="0"/>
              <a:t>Discussion of best opportunities for a new brewery</a:t>
            </a:r>
          </a:p>
          <a:p>
            <a:pPr lvl="2"/>
            <a:r>
              <a:rPr lang="en-US" dirty="0"/>
              <a:t>An analysis of the craft beer data</a:t>
            </a:r>
          </a:p>
          <a:p>
            <a:pPr lvl="2"/>
            <a:r>
              <a:rPr lang="en-US" dirty="0"/>
              <a:t>Discussion of the beer options available</a:t>
            </a:r>
          </a:p>
          <a:p>
            <a:pPr lvl="2"/>
            <a:r>
              <a:rPr lang="en-US" dirty="0"/>
              <a:t>Conclusion with our recommendations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7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3EA2F5-A2F7-4DA8-9AEB-E0729A2F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Craft Beer Industry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2CCDBF-347F-4EA0-B44A-EE1FF5FE0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4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203CF2-179B-4CF6-A1D0-7F530507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Craft Breweries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F1BB2F-6B7E-4C8D-BDD1-F5B2D16B3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Contract Brewery</a:t>
            </a:r>
          </a:p>
          <a:p>
            <a:pPr lvl="1"/>
            <a:r>
              <a:rPr lang="en-US" dirty="0"/>
              <a:t>Two Types</a:t>
            </a:r>
          </a:p>
          <a:p>
            <a:pPr lvl="2"/>
            <a:r>
              <a:rPr lang="en-US" dirty="0"/>
              <a:t>A company that hires another brewery to produce all the beer and they only handle distribution, marketing, sales, etc.</a:t>
            </a:r>
          </a:p>
          <a:p>
            <a:pPr lvl="2"/>
            <a:r>
              <a:rPr lang="en-US" dirty="0"/>
              <a:t>A brewer hired to produce and bottle beer only</a:t>
            </a:r>
          </a:p>
          <a:p>
            <a:r>
              <a:rPr lang="en-US" dirty="0"/>
              <a:t>Brewpub</a:t>
            </a:r>
          </a:p>
          <a:p>
            <a:pPr lvl="1"/>
            <a:r>
              <a:rPr lang="en-US" dirty="0"/>
              <a:t>A small brewery where the beer usually primarily brewed for on-site business</a:t>
            </a:r>
          </a:p>
          <a:p>
            <a:pPr lvl="1"/>
            <a:r>
              <a:rPr lang="en-US" dirty="0"/>
              <a:t>At least 25% of the beer must be sold on-site</a:t>
            </a:r>
          </a:p>
          <a:p>
            <a:r>
              <a:rPr lang="en-US" dirty="0"/>
              <a:t>Microbrewery</a:t>
            </a:r>
          </a:p>
          <a:p>
            <a:pPr lvl="1"/>
            <a:r>
              <a:rPr lang="en-US" dirty="0"/>
              <a:t>Still a small brewery that produces less than 15,000 barrels per year</a:t>
            </a:r>
          </a:p>
          <a:p>
            <a:pPr lvl="1"/>
            <a:r>
              <a:rPr lang="en-US" dirty="0"/>
              <a:t>75% of sales must be sold off-site</a:t>
            </a:r>
          </a:p>
          <a:p>
            <a:r>
              <a:rPr lang="en-US" dirty="0"/>
              <a:t>Regional Brewery</a:t>
            </a:r>
          </a:p>
          <a:p>
            <a:pPr lvl="1"/>
            <a:r>
              <a:rPr lang="en-US" dirty="0"/>
              <a:t>A brewery that produces over 15,000 barrels and produces beer in a traditional or non-mechanized way</a:t>
            </a:r>
          </a:p>
          <a:p>
            <a:pPr lvl="8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E1BE3-7C82-4146-8485-8BA8CDA2CF90}"/>
              </a:ext>
            </a:extLst>
          </p:cNvPr>
          <p:cNvSpPr txBox="1"/>
          <p:nvPr/>
        </p:nvSpPr>
        <p:spPr>
          <a:xfrm>
            <a:off x="8421624" y="6373368"/>
            <a:ext cx="2953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Definitions from Brewers Association</a:t>
            </a:r>
          </a:p>
        </p:txBody>
      </p:sp>
    </p:spTree>
    <p:extLst>
      <p:ext uri="{BB962C8B-B14F-4D97-AF65-F5344CB8AC3E}">
        <p14:creationId xmlns:p14="http://schemas.microsoft.com/office/powerpoint/2010/main" val="323548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C27861-F7A6-4434-814B-85F18ECE0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0" t="25467" r="19784" b="26829"/>
          <a:stretch/>
        </p:blipFill>
        <p:spPr>
          <a:xfrm>
            <a:off x="0" y="699180"/>
            <a:ext cx="8324645" cy="51853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11D5E8F-C338-43C4-8C39-AD240F6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Craft Beer Industry is Still Growing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29476E-56FA-4C99-9E2A-2A218F78D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explosive growth the past few years, growth has slowed.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there is still opportunity for a smart brewer.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breweries make up approximately 71% of the craft beer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Microbreweries are gaining traction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EFF8A-277F-49D3-8D3E-BE4D8FCC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48" y="5715000"/>
            <a:ext cx="2310050" cy="2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AA4B0-28BC-4F7B-AB51-2EFBD946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8" t="17561" r="20190" b="22439"/>
          <a:stretch/>
        </p:blipFill>
        <p:spPr>
          <a:xfrm>
            <a:off x="0" y="63405"/>
            <a:ext cx="8287603" cy="6605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C56E2-5CA0-463D-8E07-8F447F99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Craft Beer Industry is Gaining Larger Market Share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DECBA-C6C9-4569-82B4-0F7F5622F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While overall beer production is stagnant, craft beer grew 2016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12.3% of volume sold was craft. An increase of 6.2%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21.8% of the dollar sales was craft. An increase of 10%.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486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CDDB-5455-4D18-ACBE-DB34E84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943F-0141-49D3-AA5E-843CC66C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in the Microbrewery or Regional Brewery Space</a:t>
            </a:r>
          </a:p>
          <a:p>
            <a:pPr lvl="1"/>
            <a:r>
              <a:rPr lang="en-US" dirty="0"/>
              <a:t>Both still growing, both significant opportunity</a:t>
            </a:r>
          </a:p>
          <a:p>
            <a:r>
              <a:rPr lang="en-US" dirty="0"/>
              <a:t>Craft Selections that mimic other successful breweries</a:t>
            </a:r>
          </a:p>
        </p:txBody>
      </p:sp>
    </p:spTree>
    <p:extLst>
      <p:ext uri="{BB962C8B-B14F-4D97-AF65-F5344CB8AC3E}">
        <p14:creationId xmlns:p14="http://schemas.microsoft.com/office/powerpoint/2010/main" val="232691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73BD11-00F8-4A92-BBBD-30A7BE32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05" y="1140293"/>
            <a:ext cx="7619645" cy="5174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15124-3B53-4F87-ABBB-6721B8917729}"/>
              </a:ext>
            </a:extLst>
          </p:cNvPr>
          <p:cNvSpPr txBox="1"/>
          <p:nvPr/>
        </p:nvSpPr>
        <p:spPr>
          <a:xfrm>
            <a:off x="9277350" y="4498328"/>
            <a:ext cx="2084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1-5</a:t>
            </a:r>
          </a:p>
          <a:p>
            <a:r>
              <a:rPr lang="en-US" sz="1400" dirty="0"/>
              <a:t>6-15</a:t>
            </a:r>
          </a:p>
          <a:p>
            <a:r>
              <a:rPr lang="en-US" sz="1400" dirty="0"/>
              <a:t>16-25</a:t>
            </a:r>
          </a:p>
          <a:p>
            <a:r>
              <a:rPr lang="en-US" sz="1400" dirty="0"/>
              <a:t>26+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A1E50-B763-4269-8893-7C4BB34BEE10}"/>
              </a:ext>
            </a:extLst>
          </p:cNvPr>
          <p:cNvSpPr/>
          <p:nvPr/>
        </p:nvSpPr>
        <p:spPr>
          <a:xfrm>
            <a:off x="3672163" y="453509"/>
            <a:ext cx="359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Craft Breweries Per State</a:t>
            </a:r>
          </a:p>
        </p:txBody>
      </p:sp>
    </p:spTree>
    <p:extLst>
      <p:ext uri="{BB962C8B-B14F-4D97-AF65-F5344CB8AC3E}">
        <p14:creationId xmlns:p14="http://schemas.microsoft.com/office/powerpoint/2010/main" val="130572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200</TotalTime>
  <Words>394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Georgia</vt:lpstr>
      <vt:lpstr>Trebuchet MS</vt:lpstr>
      <vt:lpstr>Wingdings</vt:lpstr>
      <vt:lpstr>Wood Type</vt:lpstr>
      <vt:lpstr>Craft Brewery Presentation</vt:lpstr>
      <vt:lpstr>Goals for this Presentation</vt:lpstr>
      <vt:lpstr>Overview</vt:lpstr>
      <vt:lpstr>Craft Beer Industry</vt:lpstr>
      <vt:lpstr>Types of Craft Breweries</vt:lpstr>
      <vt:lpstr>The Craft Beer Industry is Still Growing</vt:lpstr>
      <vt:lpstr>The Craft Beer Industry is Gaining Larger Market Share</vt:lpstr>
      <vt:lpstr>What we are looking for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Bruce</cp:lastModifiedBy>
  <cp:revision>19</cp:revision>
  <dcterms:created xsi:type="dcterms:W3CDTF">2018-02-15T02:54:40Z</dcterms:created>
  <dcterms:modified xsi:type="dcterms:W3CDTF">2018-02-19T07:03:00Z</dcterms:modified>
</cp:coreProperties>
</file>