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4" r:id="rId1"/>
  </p:sldMasterIdLst>
  <p:sldIdLst>
    <p:sldId id="259" r:id="rId2"/>
    <p:sldId id="261" r:id="rId3"/>
    <p:sldId id="262" r:id="rId4"/>
    <p:sldId id="263" r:id="rId5"/>
    <p:sldId id="257" r:id="rId6"/>
    <p:sldId id="256" r:id="rId7"/>
    <p:sldId id="266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E306-7163-4998-B8D2-ABA0A8BB88D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29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E306-7163-4998-B8D2-ABA0A8BB88D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8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E306-7163-4998-B8D2-ABA0A8BB88D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0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E306-7163-4998-B8D2-ABA0A8BB88D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8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751E306-7163-4998-B8D2-ABA0A8BB88D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3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E306-7163-4998-B8D2-ABA0A8BB88D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82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E306-7163-4998-B8D2-ABA0A8BB88D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68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E306-7163-4998-B8D2-ABA0A8BB88D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4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E306-7163-4998-B8D2-ABA0A8BB88D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15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E306-7163-4998-B8D2-ABA0A8BB88D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1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E306-7163-4998-B8D2-ABA0A8BB88DE}" type="datetimeFigureOut">
              <a:rPr lang="en-US" smtClean="0"/>
              <a:t>2/19/2018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3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751E306-7163-4998-B8D2-ABA0A8BB88D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C3F8840D-3609-45DC-8C59-3165533D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2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  <p:sldLayoutId id="2147484312" r:id="rId8"/>
    <p:sldLayoutId id="2147484313" r:id="rId9"/>
    <p:sldLayoutId id="2147484314" r:id="rId10"/>
    <p:sldLayoutId id="21474843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00A4-8732-464C-9AC1-155DBA359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r>
              <a:rPr lang="en-US" sz="4800" b="1" dirty="0"/>
              <a:t>Craft Brewery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A84B-F8B7-45FD-9BEC-523B86211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653109"/>
            <a:ext cx="7891272" cy="12356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 Prepared By Team Uno Solutions, LLC</a:t>
            </a:r>
          </a:p>
          <a:p>
            <a:pPr lvl="1" algn="l"/>
            <a:r>
              <a:rPr lang="en-US" dirty="0" err="1"/>
              <a:t>Afreen</a:t>
            </a:r>
            <a:r>
              <a:rPr lang="en-US" dirty="0"/>
              <a:t> Siddiqui</a:t>
            </a:r>
          </a:p>
          <a:p>
            <a:pPr lvl="1" algn="l"/>
            <a:r>
              <a:rPr lang="en-US" dirty="0"/>
              <a:t>Anthony </a:t>
            </a:r>
            <a:r>
              <a:rPr lang="en-US" dirty="0" err="1"/>
              <a:t>Egbuniwe</a:t>
            </a:r>
            <a:endParaRPr lang="en-US" dirty="0"/>
          </a:p>
          <a:p>
            <a:pPr lvl="1" algn="l"/>
            <a:r>
              <a:rPr lang="en-US" dirty="0"/>
              <a:t>Bruce </a:t>
            </a:r>
            <a:r>
              <a:rPr lang="en-US" dirty="0" err="1"/>
              <a:t>Kimbark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2F53A-85BD-4B3E-9890-7C955AD5D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31" y="5585992"/>
            <a:ext cx="5034177" cy="10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00A4-8732-464C-9AC1-155DBA35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 for this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A84B-F8B7-45FD-9BEC-523B86211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You are interested in opening a craft brewery in the United States</a:t>
            </a:r>
          </a:p>
          <a:p>
            <a:pPr lvl="1"/>
            <a:r>
              <a:rPr lang="en-US" dirty="0"/>
              <a:t>We have been hired to identify:</a:t>
            </a:r>
          </a:p>
          <a:p>
            <a:pPr lvl="1"/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The best locations to place a new brewery</a:t>
            </a:r>
          </a:p>
          <a:p>
            <a:pPr marL="1645920" lvl="3" indent="-457200">
              <a:buFont typeface="Wingdings" panose="05000000000000000000" pitchFamily="2" charset="2"/>
              <a:buChar char="v"/>
            </a:pPr>
            <a:r>
              <a:rPr lang="en-US" dirty="0"/>
              <a:t>Strong market opportunity</a:t>
            </a:r>
          </a:p>
          <a:p>
            <a:pPr marL="1645920" lvl="3" indent="-457200">
              <a:buFont typeface="Wingdings" panose="05000000000000000000" pitchFamily="2" charset="2"/>
              <a:buChar char="v"/>
            </a:pPr>
            <a:r>
              <a:rPr lang="en-US" dirty="0"/>
              <a:t>Consider existing competition against regional economic strength </a:t>
            </a:r>
          </a:p>
          <a:p>
            <a:pPr marL="1645920" lvl="3" indent="-457200">
              <a:buFont typeface="Wingdings" panose="05000000000000000000" pitchFamily="2" charset="2"/>
              <a:buChar char="v"/>
            </a:pPr>
            <a:r>
              <a:rPr lang="en-US" dirty="0"/>
              <a:t>Based upon current craft brewery landscape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The best products to offer</a:t>
            </a:r>
          </a:p>
          <a:p>
            <a:pPr marL="1474470" lvl="3" indent="-285750">
              <a:buFont typeface="Wingdings" panose="05000000000000000000" pitchFamily="2" charset="2"/>
              <a:buChar char="v"/>
            </a:pPr>
            <a:r>
              <a:rPr lang="en-US" dirty="0"/>
              <a:t>Most popular products on the market today</a:t>
            </a:r>
          </a:p>
          <a:p>
            <a:pPr marL="1474470" lvl="3" indent="-285750">
              <a:buFont typeface="Wingdings" panose="05000000000000000000" pitchFamily="2" charset="2"/>
              <a:buChar char="v"/>
            </a:pPr>
            <a:r>
              <a:rPr lang="en-US" dirty="0"/>
              <a:t>Opportunity to choose popular choices as a baseline while offering a chance to produce some uncommon options to create a market niche</a:t>
            </a:r>
          </a:p>
          <a:p>
            <a:pPr marL="1474470" lvl="3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00A4-8732-464C-9AC1-155DBA35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A84B-F8B7-45FD-9BEC-523B86211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This presentation we will touch upon the following topics:</a:t>
            </a:r>
          </a:p>
          <a:p>
            <a:pPr lvl="2"/>
            <a:r>
              <a:rPr lang="en-US" dirty="0"/>
              <a:t>A general overview of the craft beer industry</a:t>
            </a:r>
          </a:p>
          <a:p>
            <a:pPr lvl="2"/>
            <a:r>
              <a:rPr lang="en-US" dirty="0"/>
              <a:t>A brief discussion of our data gathering and analysis</a:t>
            </a:r>
          </a:p>
          <a:p>
            <a:pPr lvl="2"/>
            <a:r>
              <a:rPr lang="en-US" dirty="0"/>
              <a:t>Discussion of best opportunities for a new brewery</a:t>
            </a:r>
          </a:p>
          <a:p>
            <a:pPr lvl="2"/>
            <a:r>
              <a:rPr lang="en-US" dirty="0"/>
              <a:t>An analysis of the craft beer data</a:t>
            </a:r>
          </a:p>
          <a:p>
            <a:pPr lvl="2"/>
            <a:r>
              <a:rPr lang="en-US" dirty="0"/>
              <a:t>Discussion of the beer options available</a:t>
            </a:r>
          </a:p>
          <a:p>
            <a:pPr lvl="2"/>
            <a:r>
              <a:rPr lang="en-US" dirty="0"/>
              <a:t>Conclusion with our recommendations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7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3EA2F5-A2F7-4DA8-9AEB-E0729A2F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Craft Beer Industry</a:t>
            </a:r>
          </a:p>
        </p:txBody>
      </p:sp>
    </p:spTree>
    <p:extLst>
      <p:ext uri="{BB962C8B-B14F-4D97-AF65-F5344CB8AC3E}">
        <p14:creationId xmlns:p14="http://schemas.microsoft.com/office/powerpoint/2010/main" val="281364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C27861-F7A6-4434-814B-85F18ECE0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50" t="25467" r="19784" b="26829"/>
          <a:stretch/>
        </p:blipFill>
        <p:spPr>
          <a:xfrm>
            <a:off x="0" y="699180"/>
            <a:ext cx="8324645" cy="518531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11D5E8F-C338-43C4-8C39-AD240F6E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Craft Beer Industry is Still Growing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29476E-56FA-4C99-9E2A-2A218F78D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explosive growth the past few years, growth has slowed.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there is still opportunity for a smart brewer.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Regional breweries make up approximately 71% of the craft beer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Microbreweries are gaining 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Regional Brewery: A brewery that produces over 15,000 barrels and produces beer in a traditional or non-mechanized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regional brewery is the goal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7EFF8A-277F-49D3-8D3E-BE4D8FCCD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448" y="5715000"/>
            <a:ext cx="2310050" cy="27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4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9AA4B0-28BC-4F7B-AB51-2EFBD9461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58" t="17561" r="20190" b="22439"/>
          <a:stretch/>
        </p:blipFill>
        <p:spPr>
          <a:xfrm>
            <a:off x="0" y="63405"/>
            <a:ext cx="8287603" cy="66050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3C56E2-5CA0-463D-8E07-8F447F99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Craft Beer Industry is Gaining Larger Market Share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DECBA-C6C9-4569-82B4-0F7F5622F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While overall beer production is stagnant, craft beer grew 2016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12.3% of volume sold was craft. An increase of 6.2%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21.8% of the dollar sales was craft. An increase of 10%.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average craft beer six pack sells for $25-$36. Far higher than the typical price for a national brewer’s products.</a:t>
            </a:r>
          </a:p>
        </p:txBody>
      </p:sp>
    </p:spTree>
    <p:extLst>
      <p:ext uri="{BB962C8B-B14F-4D97-AF65-F5344CB8AC3E}">
        <p14:creationId xmlns:p14="http://schemas.microsoft.com/office/powerpoint/2010/main" val="90486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3EA2F5-A2F7-4DA8-9AEB-E0729A2F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Craft Beer Industry</a:t>
            </a:r>
          </a:p>
        </p:txBody>
      </p:sp>
    </p:spTree>
    <p:extLst>
      <p:ext uri="{BB962C8B-B14F-4D97-AF65-F5344CB8AC3E}">
        <p14:creationId xmlns:p14="http://schemas.microsoft.com/office/powerpoint/2010/main" val="254346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CDDB-5455-4D18-ACBE-DB34E844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looking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1943F-0141-49D3-AA5E-843CC66C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be in the Regional Brewery Space</a:t>
            </a:r>
          </a:p>
          <a:p>
            <a:pPr lvl="1"/>
            <a:r>
              <a:rPr lang="en-US" dirty="0"/>
              <a:t>Still growing, with significant opportunity</a:t>
            </a:r>
          </a:p>
          <a:p>
            <a:r>
              <a:rPr lang="en-US" dirty="0"/>
              <a:t>Craft Selections that mimic other successful breweries</a:t>
            </a:r>
          </a:p>
        </p:txBody>
      </p:sp>
    </p:spTree>
    <p:extLst>
      <p:ext uri="{BB962C8B-B14F-4D97-AF65-F5344CB8AC3E}">
        <p14:creationId xmlns:p14="http://schemas.microsoft.com/office/powerpoint/2010/main" val="232691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73BD11-00F8-4A92-BBBD-30A7BE32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705" y="1140293"/>
            <a:ext cx="7619645" cy="5174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E15124-3B53-4F87-ABBB-6721B8917729}"/>
              </a:ext>
            </a:extLst>
          </p:cNvPr>
          <p:cNvSpPr txBox="1"/>
          <p:nvPr/>
        </p:nvSpPr>
        <p:spPr>
          <a:xfrm>
            <a:off x="9277350" y="4498328"/>
            <a:ext cx="2084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1-5</a:t>
            </a:r>
          </a:p>
          <a:p>
            <a:r>
              <a:rPr lang="en-US" sz="1400" dirty="0"/>
              <a:t>6-15</a:t>
            </a:r>
          </a:p>
          <a:p>
            <a:r>
              <a:rPr lang="en-US" sz="1400" dirty="0"/>
              <a:t>16-25</a:t>
            </a:r>
          </a:p>
          <a:p>
            <a:r>
              <a:rPr lang="en-US" sz="1400" dirty="0"/>
              <a:t>26+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0A1E50-B763-4269-8893-7C4BB34BEE10}"/>
              </a:ext>
            </a:extLst>
          </p:cNvPr>
          <p:cNvSpPr/>
          <p:nvPr/>
        </p:nvSpPr>
        <p:spPr>
          <a:xfrm>
            <a:off x="3672163" y="453509"/>
            <a:ext cx="359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Number of Craft Breweries Per State</a:t>
            </a:r>
          </a:p>
        </p:txBody>
      </p:sp>
    </p:spTree>
    <p:extLst>
      <p:ext uri="{BB962C8B-B14F-4D97-AF65-F5344CB8AC3E}">
        <p14:creationId xmlns:p14="http://schemas.microsoft.com/office/powerpoint/2010/main" val="1305721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293</TotalTime>
  <Words>337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Georgia</vt:lpstr>
      <vt:lpstr>Trebuchet MS</vt:lpstr>
      <vt:lpstr>Wingdings</vt:lpstr>
      <vt:lpstr>Wood Type</vt:lpstr>
      <vt:lpstr>Craft Brewery Presentation</vt:lpstr>
      <vt:lpstr>Goals for this Presentation</vt:lpstr>
      <vt:lpstr>Overview</vt:lpstr>
      <vt:lpstr>Craft Beer Industry</vt:lpstr>
      <vt:lpstr>The Craft Beer Industry is Still Growing</vt:lpstr>
      <vt:lpstr>The Craft Beer Industry is Gaining Larger Market Share</vt:lpstr>
      <vt:lpstr>Craft Beer Industry</vt:lpstr>
      <vt:lpstr>What we are looking for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</dc:creator>
  <cp:lastModifiedBy>Bruce</cp:lastModifiedBy>
  <cp:revision>22</cp:revision>
  <dcterms:created xsi:type="dcterms:W3CDTF">2018-02-15T02:54:40Z</dcterms:created>
  <dcterms:modified xsi:type="dcterms:W3CDTF">2018-02-20T02:21:28Z</dcterms:modified>
</cp:coreProperties>
</file>