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87" r:id="rId2"/>
    <p:sldId id="256" r:id="rId3"/>
    <p:sldId id="293" r:id="rId4"/>
    <p:sldId id="289" r:id="rId5"/>
    <p:sldId id="284" r:id="rId6"/>
    <p:sldId id="288" r:id="rId7"/>
    <p:sldId id="292" r:id="rId8"/>
    <p:sldId id="285" r:id="rId9"/>
    <p:sldId id="291" r:id="rId10"/>
    <p:sldId id="296" r:id="rId11"/>
    <p:sldId id="282" r:id="rId12"/>
    <p:sldId id="298" r:id="rId13"/>
  </p:sldIdLst>
  <p:sldSz cx="12192000" cy="6858000"/>
  <p:notesSz cx="6858000" cy="9144000"/>
  <p:embeddedFontLst>
    <p:embeddedFont>
      <p:font typeface="10X10" panose="020D0604000000000000" pitchFamily="50" charset="-127"/>
      <p:regular r:id="rId15"/>
    </p:embeddedFont>
    <p:embeddedFont>
      <p:font typeface="10X10 Bold" panose="020D0604000000000000" pitchFamily="50" charset="-127"/>
      <p:regular r:id="rId16"/>
    </p:embeddedFont>
    <p:embeddedFont>
      <p:font typeface="Tmon몬소리 Black" panose="02000A03000000000000" pitchFamily="2" charset="-127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조선일보명조" panose="02030304000000000000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F1F"/>
    <a:srgbClr val="686432"/>
    <a:srgbClr val="418F59"/>
    <a:srgbClr val="57B373"/>
    <a:srgbClr val="FFEEE5"/>
    <a:srgbClr val="F89A80"/>
    <a:srgbClr val="512D17"/>
    <a:srgbClr val="864B26"/>
    <a:srgbClr val="FBC2B3"/>
    <a:srgbClr val="AD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7925" autoAdjust="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3B-4889-ABE1-8238B77DDCAF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3B-4889-ABE1-8238B77DDCAF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F3B-4889-ABE1-8238B77DDCAF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F3B-4889-ABE1-8238B77DDCAF}"/>
              </c:ext>
            </c:extLst>
          </c:dPt>
          <c:dLbls>
            <c:dLbl>
              <c:idx val="0"/>
              <c:layout>
                <c:manualLayout>
                  <c:x val="-4.0883719324262394E-2"/>
                  <c:y val="-0.3209143765988665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3C4BD35D-BB8F-4078-B7C9-709C0A615051}" type="CATEGORYNAME">
                      <a:rPr lang="en-US" altLang="ko-KR" sz="2400"/>
                      <a:pPr>
                        <a:defRPr sz="2000"/>
                      </a:pPr>
                      <a:t>[범주 이름]</a:t>
                    </a:fld>
                    <a:endParaRPr lang="ko-KR" altLang="en-US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1"/>
                      </a:solidFill>
                      <a:round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3B-4889-ABE1-8238B77DDCAF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F3B-4889-ABE1-8238B77DDCAF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F3B-4889-ABE1-8238B77DDCAF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F3B-4889-ABE1-8238B77DDCAF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경험있다.</c:v>
                </c:pt>
                <c:pt idx="1">
                  <c:v>경험없다.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0.68500000000000005</c:v>
                </c:pt>
                <c:pt idx="1">
                  <c:v>0.31500000000000006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3B-4889-ABE1-8238B77DDCA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009C8-3C6C-48DF-8A55-C90E1FB7042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A1AF-E9D6-4848-A1A6-D0455E4DC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2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A1AF-E9D6-4848-A1A6-D0455E4DC3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6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C433-8D80-4288-9D76-DF554896F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2A4739-BD9D-4994-8871-71617379A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D588A-0864-462A-86AB-7A984CAA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4A847-4492-40FD-ABC2-DE38C6AD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80125-7A85-4ED4-ACD9-153DF7A3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3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5776E-A311-4AD1-AA69-FB6C34EA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D6F3D-499D-4F84-A558-789AF230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C2829-00DD-487B-A92E-3F5AEBC1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33A4D-2D97-419E-8ACF-A4DF59D8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6E004-CFA0-4539-B47F-2DE339DD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7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221813-4FAD-4AA2-8B85-37DB972CC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26CDF-0B86-4D19-B304-F83E793F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1C27C-F571-4F93-97F3-434A51F0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DFD38-0774-4715-9860-85D91398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08104-73B8-43B8-A7D6-B5808F3B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E310B-40EA-41AF-93C7-30D8F803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13496-FC16-4B09-A293-193FA8EE4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8581B-336C-452B-A4BB-FE4B4675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10C20-E7F1-49C3-8FFE-BC652376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B47CC-C8B2-418B-A295-FE86DD8C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5171E-F153-4B5F-B9B3-800AF5EA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B8C97-8C03-47BC-A04C-F86D0F3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8CF22-F7C6-42CF-94E1-83B796E3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AF988-703B-43DD-AB1C-B26C7C79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DDF54-7EA8-46BB-92EF-5EA3DC51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220A-D519-4D58-ABC2-B4EB76AC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1467-530C-4DC9-A210-EF143C82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3D2024-C39A-4F7B-8FB1-2FC5A102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55EB5-083F-47C1-B98E-FADFEFD7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B4BEB-7FE6-4060-9318-4D82F927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609EB-6EAA-4C6D-A16E-74AF3C93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93D85-97FA-4CD6-BFF0-5EA978D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03D0D-E89D-404A-91AF-9966BFA0D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0F386D-C6EE-421C-ABF9-C1F820FD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810532-CE10-4406-9A45-8E0144B2E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E96313-DB5B-46BC-BAC4-890839D0E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C4162-643E-44CB-ACA2-F6A09231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5A2FA2-8549-464A-8CAA-6DAE32E2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9BA58-E4B6-470E-8C5D-4F8990BA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4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03459-13A4-450A-AAD6-BE8E8CF5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CE084-8A52-4323-B8BA-BD13DE15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C83C1D-71BB-4F0C-AAFE-E9F0EAC0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9D1E7-09AA-4310-A4C0-B3F16BA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7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DEE03-AB7C-4FFF-8678-8A753DCA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240F7D-8913-478A-87DD-D0CD143F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10FFD-3BE5-40B0-8BB2-D05C4E0D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1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CA439-27C5-476E-99B8-51A0169E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3786C-8AFF-4C53-B841-49EB1560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9D273-C07E-4591-89B3-90B4942F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9057A-CBCE-40EE-9D27-6DCC60E5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6B115-EAFB-4793-9E83-27BF10B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6A20-6B7A-4563-AADA-E687E109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68D5-69DE-4236-837F-39D5CAF0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E17F5-254D-4224-9A3C-8D3C3C5F7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F6A87-4216-495B-BEE4-60CA8370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9315E-3204-4F80-8124-3C24B535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EEECB-533F-4958-8169-E413E082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F80DD-C1E0-4C60-8E20-68EFEE8B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CA94DD-0542-4EF1-ACAC-C5051AD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94D6B-D0DF-4AF7-95D3-CAE83D49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EB81A-ED0C-4433-AF5C-E4E149DC0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E348-B3C1-4B39-8884-6140C77980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6EA38-6C9D-4C80-BC49-2F01F185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6BF1D-F6E1-431D-B09B-6FDB0D92F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5D76-63FA-45D7-84E6-72F6FCA1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0.svg"/><Relationship Id="rId18" Type="http://schemas.openxmlformats.org/officeDocument/2006/relationships/image" Target="../media/image27.jpg"/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8.svg"/><Relationship Id="rId5" Type="http://schemas.openxmlformats.org/officeDocument/2006/relationships/image" Target="../media/image2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3.png"/><Relationship Id="rId18" Type="http://schemas.openxmlformats.org/officeDocument/2006/relationships/image" Target="../media/image36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32.svg"/><Relationship Id="rId17" Type="http://schemas.openxmlformats.org/officeDocument/2006/relationships/image" Target="../media/image35.png"/><Relationship Id="rId2" Type="http://schemas.openxmlformats.org/officeDocument/2006/relationships/image" Target="../media/image7.png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1.png"/><Relationship Id="rId5" Type="http://schemas.openxmlformats.org/officeDocument/2006/relationships/image" Target="../media/image10.svg"/><Relationship Id="rId15" Type="http://schemas.openxmlformats.org/officeDocument/2006/relationships/image" Target="../media/image1.png"/><Relationship Id="rId10" Type="http://schemas.openxmlformats.org/officeDocument/2006/relationships/image" Target="../media/image27.jp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FEE4D9"/>
            </a:gs>
            <a:gs pos="0">
              <a:srgbClr val="FED3C0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A31DF5-DFF5-4BC5-8711-98AB2E21ADFF}"/>
              </a:ext>
            </a:extLst>
          </p:cNvPr>
          <p:cNvGrpSpPr/>
          <p:nvPr/>
        </p:nvGrpSpPr>
        <p:grpSpPr>
          <a:xfrm>
            <a:off x="4155440" y="142154"/>
            <a:ext cx="3881120" cy="5012490"/>
            <a:chOff x="4155440" y="682730"/>
            <a:chExt cx="3881120" cy="501249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B1291F-DD99-4605-874F-BAF03B5BDBD7}"/>
                </a:ext>
              </a:extLst>
            </p:cNvPr>
            <p:cNvSpPr/>
            <p:nvPr/>
          </p:nvSpPr>
          <p:spPr>
            <a:xfrm>
              <a:off x="4155440" y="1932220"/>
              <a:ext cx="3881120" cy="3763000"/>
            </a:xfrm>
            <a:prstGeom prst="ellipse">
              <a:avLst/>
            </a:prstGeom>
            <a:noFill/>
            <a:ln w="28575">
              <a:solidFill>
                <a:srgbClr val="42C775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65AC30C-E3D2-43D8-9A2B-405D3953402A}"/>
                </a:ext>
              </a:extLst>
            </p:cNvPr>
            <p:cNvGrpSpPr/>
            <p:nvPr/>
          </p:nvGrpSpPr>
          <p:grpSpPr>
            <a:xfrm>
              <a:off x="4405312" y="682730"/>
              <a:ext cx="3381376" cy="4804730"/>
              <a:chOff x="4405312" y="682730"/>
              <a:chExt cx="3381376" cy="4804730"/>
            </a:xfrm>
          </p:grpSpPr>
          <p:pic>
            <p:nvPicPr>
              <p:cNvPr id="11" name="그래픽 10">
                <a:extLst>
                  <a:ext uri="{FF2B5EF4-FFF2-40B4-BE49-F238E27FC236}">
                    <a16:creationId xmlns:a16="http://schemas.microsoft.com/office/drawing/2014/main" id="{3EC4C9D7-9A51-4D50-83AF-8A07F371E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11498" y="682730"/>
                <a:ext cx="1769005" cy="1769005"/>
              </a:xfrm>
              <a:prstGeom prst="rect">
                <a:avLst/>
              </a:prstGeom>
            </p:spPr>
          </p:pic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0C92C78-E0E1-49A3-B831-16ED774422A4}"/>
                  </a:ext>
                </a:extLst>
              </p:cNvPr>
              <p:cNvSpPr/>
              <p:nvPr/>
            </p:nvSpPr>
            <p:spPr>
              <a:xfrm>
                <a:off x="4405312" y="2390775"/>
                <a:ext cx="3381376" cy="3096685"/>
              </a:xfrm>
              <a:custGeom>
                <a:avLst/>
                <a:gdLst>
                  <a:gd name="connsiteX0" fmla="*/ 922979 w 3381376"/>
                  <a:gd name="connsiteY0" fmla="*/ 0 h 3096685"/>
                  <a:gd name="connsiteX1" fmla="*/ 2458398 w 3381376"/>
                  <a:gd name="connsiteY1" fmla="*/ 0 h 3096685"/>
                  <a:gd name="connsiteX2" fmla="*/ 2496570 w 3381376"/>
                  <a:gd name="connsiteY2" fmla="*/ 17819 h 3096685"/>
                  <a:gd name="connsiteX3" fmla="*/ 3381376 w 3381376"/>
                  <a:gd name="connsiteY3" fmla="*/ 1458385 h 3096685"/>
                  <a:gd name="connsiteX4" fmla="*/ 1690688 w 3381376"/>
                  <a:gd name="connsiteY4" fmla="*/ 3096685 h 3096685"/>
                  <a:gd name="connsiteX5" fmla="*/ 0 w 3381376"/>
                  <a:gd name="connsiteY5" fmla="*/ 1458385 h 3096685"/>
                  <a:gd name="connsiteX6" fmla="*/ 884806 w 3381376"/>
                  <a:gd name="connsiteY6" fmla="*/ 17819 h 309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1376" h="3096685">
                    <a:moveTo>
                      <a:pt x="922979" y="0"/>
                    </a:moveTo>
                    <a:lnTo>
                      <a:pt x="2458398" y="0"/>
                    </a:lnTo>
                    <a:lnTo>
                      <a:pt x="2496570" y="17819"/>
                    </a:lnTo>
                    <a:cubicBezTo>
                      <a:pt x="3023601" y="295248"/>
                      <a:pt x="3381376" y="836330"/>
                      <a:pt x="3381376" y="1458385"/>
                    </a:cubicBezTo>
                    <a:cubicBezTo>
                      <a:pt x="3381376" y="2363193"/>
                      <a:pt x="2624429" y="3096685"/>
                      <a:pt x="1690688" y="3096685"/>
                    </a:cubicBezTo>
                    <a:cubicBezTo>
                      <a:pt x="756947" y="3096685"/>
                      <a:pt x="0" y="2363193"/>
                      <a:pt x="0" y="1458385"/>
                    </a:cubicBezTo>
                    <a:cubicBezTo>
                      <a:pt x="0" y="836330"/>
                      <a:pt x="357776" y="295248"/>
                      <a:pt x="884806" y="1781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ED2B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3EA13A78-C049-47D6-8F1D-C1FDCB72C930}"/>
                  </a:ext>
                </a:extLst>
              </p:cNvPr>
              <p:cNvSpPr/>
              <p:nvPr/>
            </p:nvSpPr>
            <p:spPr>
              <a:xfrm>
                <a:off x="4405312" y="2390775"/>
                <a:ext cx="3381376" cy="3096685"/>
              </a:xfrm>
              <a:custGeom>
                <a:avLst/>
                <a:gdLst>
                  <a:gd name="connsiteX0" fmla="*/ 922979 w 3381376"/>
                  <a:gd name="connsiteY0" fmla="*/ 0 h 3096685"/>
                  <a:gd name="connsiteX1" fmla="*/ 2458398 w 3381376"/>
                  <a:gd name="connsiteY1" fmla="*/ 0 h 3096685"/>
                  <a:gd name="connsiteX2" fmla="*/ 2496570 w 3381376"/>
                  <a:gd name="connsiteY2" fmla="*/ 17819 h 3096685"/>
                  <a:gd name="connsiteX3" fmla="*/ 3381376 w 3381376"/>
                  <a:gd name="connsiteY3" fmla="*/ 1458385 h 3096685"/>
                  <a:gd name="connsiteX4" fmla="*/ 1690688 w 3381376"/>
                  <a:gd name="connsiteY4" fmla="*/ 3096685 h 3096685"/>
                  <a:gd name="connsiteX5" fmla="*/ 0 w 3381376"/>
                  <a:gd name="connsiteY5" fmla="*/ 1458385 h 3096685"/>
                  <a:gd name="connsiteX6" fmla="*/ 884806 w 3381376"/>
                  <a:gd name="connsiteY6" fmla="*/ 17819 h 309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1376" h="3096685">
                    <a:moveTo>
                      <a:pt x="922979" y="0"/>
                    </a:moveTo>
                    <a:lnTo>
                      <a:pt x="2458398" y="0"/>
                    </a:lnTo>
                    <a:lnTo>
                      <a:pt x="2496570" y="17819"/>
                    </a:lnTo>
                    <a:cubicBezTo>
                      <a:pt x="3023601" y="295248"/>
                      <a:pt x="3381376" y="836330"/>
                      <a:pt x="3381376" y="1458385"/>
                    </a:cubicBezTo>
                    <a:cubicBezTo>
                      <a:pt x="3381376" y="2363193"/>
                      <a:pt x="2624429" y="3096685"/>
                      <a:pt x="1690688" y="3096685"/>
                    </a:cubicBezTo>
                    <a:cubicBezTo>
                      <a:pt x="756947" y="3096685"/>
                      <a:pt x="0" y="2363193"/>
                      <a:pt x="0" y="1458385"/>
                    </a:cubicBezTo>
                    <a:cubicBezTo>
                      <a:pt x="0" y="836330"/>
                      <a:pt x="357776" y="295248"/>
                      <a:pt x="884806" y="17819"/>
                    </a:cubicBezTo>
                    <a:close/>
                  </a:path>
                </a:pathLst>
              </a:custGeom>
              <a:noFill/>
              <a:ln w="101600">
                <a:solidFill>
                  <a:srgbClr val="42C7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49A80E-5755-4124-9BF6-E495B24F25D3}"/>
                </a:ext>
              </a:extLst>
            </p:cNvPr>
            <p:cNvSpPr txBox="1"/>
            <p:nvPr/>
          </p:nvSpPr>
          <p:spPr>
            <a:xfrm>
              <a:off x="4653137" y="3429000"/>
              <a:ext cx="29193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err="1">
                  <a:solidFill>
                    <a:srgbClr val="2A8E5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코지</a:t>
              </a:r>
              <a:r>
                <a:rPr lang="ko-KR" altLang="en-US" sz="4400" b="1" dirty="0">
                  <a:solidFill>
                    <a:srgbClr val="2A8E5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아파트</a:t>
              </a:r>
            </a:p>
          </p:txBody>
        </p:sp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BA294908-1048-43F1-88FE-7D4954E8E5CD}"/>
                </a:ext>
              </a:extLst>
            </p:cNvPr>
            <p:cNvSpPr/>
            <p:nvPr/>
          </p:nvSpPr>
          <p:spPr>
            <a:xfrm>
              <a:off x="5133340" y="4450080"/>
              <a:ext cx="1925320" cy="396240"/>
            </a:xfrm>
            <a:prstGeom prst="snip1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173517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사업 계획서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61E96B6-FF34-4642-A38D-3015533555C3}"/>
              </a:ext>
            </a:extLst>
          </p:cNvPr>
          <p:cNvSpPr txBox="1"/>
          <p:nvPr/>
        </p:nvSpPr>
        <p:spPr>
          <a:xfrm>
            <a:off x="11170567" y="5154644"/>
            <a:ext cx="10214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DB29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7</a:t>
            </a:r>
            <a:r>
              <a:rPr lang="ko-KR" altLang="en-US" sz="2400" dirty="0">
                <a:solidFill>
                  <a:srgbClr val="FDB29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</a:t>
            </a:r>
            <a:endParaRPr lang="en-US" altLang="ko-KR" sz="2400" dirty="0">
              <a:solidFill>
                <a:srgbClr val="FDB29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ko-KR" altLang="en-US" sz="2400" dirty="0">
                <a:solidFill>
                  <a:srgbClr val="FDB29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문소희</a:t>
            </a:r>
            <a:endParaRPr lang="en-US" altLang="ko-KR" sz="2400" dirty="0">
              <a:solidFill>
                <a:srgbClr val="FDB29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ko-KR" altLang="en-US" sz="2400" dirty="0" err="1">
                <a:solidFill>
                  <a:srgbClr val="FDB29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이주혁</a:t>
            </a:r>
            <a:endParaRPr lang="en-US" altLang="ko-KR" sz="2400" dirty="0">
              <a:solidFill>
                <a:srgbClr val="FDB29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r>
              <a:rPr lang="ko-KR" altLang="en-US" sz="2400" dirty="0">
                <a:solidFill>
                  <a:srgbClr val="FDB29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최용성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D4B4C-E193-4788-A5F6-E59FE80DD98C}"/>
              </a:ext>
            </a:extLst>
          </p:cNvPr>
          <p:cNvSpPr txBox="1"/>
          <p:nvPr/>
        </p:nvSpPr>
        <p:spPr>
          <a:xfrm>
            <a:off x="4155440" y="1612822"/>
            <a:ext cx="35060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61311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도움이 필요하세요</a:t>
            </a:r>
            <a:r>
              <a:rPr lang="en-US" altLang="ko-KR" sz="2800" dirty="0">
                <a:solidFill>
                  <a:srgbClr val="61311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pPr algn="ctr"/>
            <a:r>
              <a:rPr lang="ko-KR" altLang="en-US" sz="2800" dirty="0">
                <a:solidFill>
                  <a:srgbClr val="61311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정보를 찾고 </a:t>
            </a:r>
            <a:r>
              <a:rPr lang="ko-KR" altLang="en-US" sz="2800" dirty="0" err="1">
                <a:solidFill>
                  <a:srgbClr val="61311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계신가요</a:t>
            </a:r>
            <a:r>
              <a:rPr lang="en-US" altLang="ko-KR" sz="2800" dirty="0">
                <a:solidFill>
                  <a:srgbClr val="61311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B39F6-40CF-4807-B615-F4590014A8D0}"/>
              </a:ext>
            </a:extLst>
          </p:cNvPr>
          <p:cNvSpPr txBox="1"/>
          <p:nvPr/>
        </p:nvSpPr>
        <p:spPr>
          <a:xfrm>
            <a:off x="2671059" y="2403069"/>
            <a:ext cx="647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1311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당신</a:t>
            </a:r>
            <a:r>
              <a:rPr lang="ko-KR" altLang="en-US" sz="3600" dirty="0">
                <a:solidFill>
                  <a:srgbClr val="613113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위해 준비한 아파트 어플</a:t>
            </a:r>
            <a:endParaRPr lang="en-US" altLang="ko-KR" sz="4800" dirty="0">
              <a:solidFill>
                <a:srgbClr val="613113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31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0.477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0.4824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6A5B94-0CA1-4679-85CF-02FD59C37317}"/>
              </a:ext>
            </a:extLst>
          </p:cNvPr>
          <p:cNvSpPr txBox="1"/>
          <p:nvPr/>
        </p:nvSpPr>
        <p:spPr>
          <a:xfrm>
            <a:off x="607695" y="31750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12D17"/>
                </a:solidFill>
              </a:rPr>
              <a:t>기존 서비스와의 </a:t>
            </a:r>
            <a:r>
              <a:rPr lang="ko-KR" altLang="en-US" dirty="0" err="1">
                <a:solidFill>
                  <a:srgbClr val="512D17"/>
                </a:solidFill>
              </a:rPr>
              <a:t>차별점</a:t>
            </a:r>
            <a:endParaRPr lang="ko-KR" altLang="en-US" dirty="0">
              <a:solidFill>
                <a:srgbClr val="512D17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F5F22-DFDF-4687-938C-F1744A49F95C}"/>
              </a:ext>
            </a:extLst>
          </p:cNvPr>
          <p:cNvGrpSpPr/>
          <p:nvPr/>
        </p:nvGrpSpPr>
        <p:grpSpPr>
          <a:xfrm>
            <a:off x="342974" y="686832"/>
            <a:ext cx="12182074" cy="5485368"/>
            <a:chOff x="342974" y="686832"/>
            <a:chExt cx="12182074" cy="5485368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CF7E66C8-3B41-40CB-8FB5-9B4F310D5A1B}"/>
                </a:ext>
              </a:extLst>
            </p:cNvPr>
            <p:cNvSpPr txBox="1">
              <a:spLocks/>
            </p:cNvSpPr>
            <p:nvPr/>
          </p:nvSpPr>
          <p:spPr>
            <a:xfrm>
              <a:off x="1038196" y="705410"/>
              <a:ext cx="2820798" cy="79322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b="1" dirty="0">
                  <a:solidFill>
                    <a:srgbClr val="57B373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7B373"/>
                  </a:solidFill>
                </a:rPr>
                <a:t>공유 마을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59DDD63-5A5D-4948-ADDE-A26ABC44185E}"/>
                </a:ext>
              </a:extLst>
            </p:cNvPr>
            <p:cNvSpPr/>
            <p:nvPr/>
          </p:nvSpPr>
          <p:spPr>
            <a:xfrm>
              <a:off x="443393" y="1775198"/>
              <a:ext cx="5338735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12D17"/>
                  </a:solidFill>
                </a:rPr>
                <a:t>1. </a:t>
              </a:r>
              <a:r>
                <a:rPr lang="ko-KR" altLang="en-US" sz="1400" dirty="0">
                  <a:solidFill>
                    <a:srgbClr val="512D17"/>
                  </a:solidFill>
                </a:rPr>
                <a:t>실시간으로 이웃과 소통 가능</a:t>
              </a:r>
              <a:endParaRPr lang="en-US" altLang="ko-KR" sz="1400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12D17"/>
                  </a:solidFill>
                </a:rPr>
                <a:t>2. </a:t>
              </a:r>
              <a:r>
                <a:rPr lang="ko-KR" altLang="en-US" sz="1400" dirty="0">
                  <a:solidFill>
                    <a:srgbClr val="512D17"/>
                  </a:solidFill>
                </a:rPr>
                <a:t>중고 직거래 게시판을 통해 중고 거래</a:t>
              </a:r>
              <a:r>
                <a:rPr lang="en-US" altLang="ko-KR" sz="1400" dirty="0">
                  <a:solidFill>
                    <a:srgbClr val="512D17"/>
                  </a:solidFill>
                </a:rPr>
                <a:t>, </a:t>
              </a:r>
              <a:r>
                <a:rPr lang="ko-KR" altLang="en-US" sz="1400" dirty="0">
                  <a:solidFill>
                    <a:srgbClr val="512D17"/>
                  </a:solidFill>
                </a:rPr>
                <a:t>무료 나눔 가능</a:t>
              </a:r>
              <a:endParaRPr lang="en-US" altLang="ko-KR" sz="1400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12D17"/>
                  </a:solidFill>
                </a:rPr>
                <a:t>3. </a:t>
              </a:r>
              <a:r>
                <a:rPr lang="ko-KR" altLang="en-US" sz="1400" dirty="0">
                  <a:solidFill>
                    <a:srgbClr val="512D17"/>
                  </a:solidFill>
                </a:rPr>
                <a:t>여러 정보 공유 가능</a:t>
              </a:r>
              <a:endParaRPr lang="en-US" altLang="ko-KR" sz="1400" dirty="0">
                <a:solidFill>
                  <a:srgbClr val="512D17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A5FA27C-A1C8-48CA-BB09-D7546B33E8F1}"/>
                </a:ext>
              </a:extLst>
            </p:cNvPr>
            <p:cNvSpPr/>
            <p:nvPr/>
          </p:nvSpPr>
          <p:spPr>
            <a:xfrm>
              <a:off x="342974" y="3390896"/>
              <a:ext cx="6368545" cy="1343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None/>
              </a:pPr>
              <a:r>
                <a:rPr lang="ko-KR" altLang="en-US" sz="1400" b="1" dirty="0">
                  <a:solidFill>
                    <a:srgbClr val="512D17"/>
                  </a:solidFill>
                </a:rPr>
                <a:t>문제점</a:t>
              </a:r>
              <a:endParaRPr lang="en-US" altLang="ko-KR" sz="1400" b="1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12D17"/>
                  </a:solidFill>
                </a:rPr>
                <a:t>GPS</a:t>
              </a:r>
              <a:r>
                <a:rPr lang="ko-KR" altLang="en-US" sz="1400" dirty="0">
                  <a:solidFill>
                    <a:srgbClr val="512D17"/>
                  </a:solidFill>
                </a:rPr>
                <a:t>를 통해 아파트가 있는 위치에 있으면 인증 성공</a:t>
              </a:r>
              <a:r>
                <a:rPr lang="en-US" altLang="ko-KR" sz="1400" dirty="0">
                  <a:solidFill>
                    <a:srgbClr val="512D17"/>
                  </a:solidFill>
                </a:rPr>
                <a:t> -&gt; </a:t>
              </a:r>
              <a:r>
                <a:rPr lang="ko-KR" altLang="en-US" sz="1400" b="1" dirty="0">
                  <a:solidFill>
                    <a:srgbClr val="512D17"/>
                  </a:solidFill>
                </a:rPr>
                <a:t>인증 시스템이 부실</a:t>
              </a:r>
              <a:endParaRPr lang="en-US" altLang="ko-KR" sz="1400" b="1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12D17"/>
                  </a:solidFill>
                </a:rPr>
                <a:t>여러 정보가 있지만</a:t>
              </a:r>
              <a:r>
                <a:rPr lang="en-US" altLang="ko-KR" sz="1400" dirty="0">
                  <a:solidFill>
                    <a:srgbClr val="512D17"/>
                  </a:solidFill>
                </a:rPr>
                <a:t>, </a:t>
              </a:r>
              <a:r>
                <a:rPr lang="ko-KR" altLang="en-US" sz="1400" dirty="0">
                  <a:solidFill>
                    <a:srgbClr val="512D17"/>
                  </a:solidFill>
                </a:rPr>
                <a:t>정작 주변의 정보를 찾기 힘듦</a:t>
              </a:r>
              <a:endParaRPr lang="en-US" altLang="ko-KR" sz="1400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12D17"/>
                  </a:solidFill>
                </a:rPr>
                <a:t>이용자가 부족해 활성화가 되지 않음</a:t>
              </a:r>
              <a:endParaRPr lang="en-US" altLang="ko-KR" sz="1400" dirty="0">
                <a:solidFill>
                  <a:srgbClr val="512D17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BF7069A-09F8-4762-A91C-64A264E623FF}"/>
                </a:ext>
              </a:extLst>
            </p:cNvPr>
            <p:cNvSpPr/>
            <p:nvPr/>
          </p:nvSpPr>
          <p:spPr>
            <a:xfrm>
              <a:off x="342974" y="5075539"/>
              <a:ext cx="6199869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None/>
              </a:pPr>
              <a:r>
                <a:rPr lang="ko-KR" altLang="en-US" sz="1400" b="1" dirty="0">
                  <a:solidFill>
                    <a:srgbClr val="512D17"/>
                  </a:solidFill>
                </a:rPr>
                <a:t>차이점</a:t>
              </a:r>
              <a:endParaRPr lang="en-US" altLang="ko-KR" sz="1400" b="1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12D17"/>
                  </a:solidFill>
                </a:rPr>
                <a:t>해당 아파트 내 주민끼리 소통하는 것이 아니라</a:t>
              </a:r>
              <a:endParaRPr lang="en-US" altLang="ko-KR" sz="1400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12D17"/>
                  </a:solidFill>
                </a:rPr>
                <a:t>아파트 주변 다른 아파트 주민들과 소통</a:t>
              </a:r>
              <a:endParaRPr lang="en-US" altLang="ko-KR" sz="1400" dirty="0">
                <a:solidFill>
                  <a:srgbClr val="512D17"/>
                </a:solidFill>
              </a:endParaRPr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BD707FE-29E5-462E-A735-B8F999A9054A}"/>
                </a:ext>
              </a:extLst>
            </p:cNvPr>
            <p:cNvSpPr txBox="1">
              <a:spLocks/>
            </p:cNvSpPr>
            <p:nvPr/>
          </p:nvSpPr>
          <p:spPr>
            <a:xfrm>
              <a:off x="8109820" y="686832"/>
              <a:ext cx="1559017" cy="79322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b="1" dirty="0">
                  <a:solidFill>
                    <a:srgbClr val="57B373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7B373"/>
                  </a:solidFill>
                </a:rPr>
                <a:t>모빌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EA5465-F7FF-4A5E-8131-CDC7124277A8}"/>
                </a:ext>
              </a:extLst>
            </p:cNvPr>
            <p:cNvSpPr/>
            <p:nvPr/>
          </p:nvSpPr>
          <p:spPr>
            <a:xfrm>
              <a:off x="6812626" y="1775198"/>
              <a:ext cx="5712422" cy="1343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12D17"/>
                  </a:solidFill>
                </a:rPr>
                <a:t>1. </a:t>
              </a:r>
              <a:r>
                <a:rPr lang="ko-KR" altLang="en-US" sz="1400" dirty="0">
                  <a:solidFill>
                    <a:srgbClr val="512D17"/>
                  </a:solidFill>
                </a:rPr>
                <a:t>전자 투표 기능으로 투표 가능</a:t>
              </a:r>
              <a:endParaRPr lang="en-US" altLang="ko-KR" sz="1400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12D17"/>
                  </a:solidFill>
                </a:rPr>
                <a:t>2. </a:t>
              </a:r>
              <a:r>
                <a:rPr lang="ko-KR" altLang="en-US" sz="1400" dirty="0">
                  <a:solidFill>
                    <a:srgbClr val="512D17"/>
                  </a:solidFill>
                </a:rPr>
                <a:t>안내 방송을  핸드폰으로도 들을 수 있음</a:t>
              </a:r>
              <a:endParaRPr lang="en-US" altLang="ko-KR" sz="1400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12D17"/>
                  </a:solidFill>
                </a:rPr>
                <a:t>3. </a:t>
              </a:r>
              <a:r>
                <a:rPr lang="ko-KR" altLang="en-US" sz="1400" dirty="0">
                  <a:solidFill>
                    <a:srgbClr val="512D17"/>
                  </a:solidFill>
                </a:rPr>
                <a:t>아파트 소식 게시판</a:t>
              </a:r>
              <a:r>
                <a:rPr lang="en-US" altLang="ko-KR" sz="1400" dirty="0">
                  <a:solidFill>
                    <a:srgbClr val="512D17"/>
                  </a:solidFill>
                </a:rPr>
                <a:t>, </a:t>
              </a:r>
              <a:r>
                <a:rPr lang="ko-KR" altLang="en-US" sz="1400" dirty="0">
                  <a:solidFill>
                    <a:srgbClr val="512D17"/>
                  </a:solidFill>
                </a:rPr>
                <a:t>새로운 글이 올라오면 알림이 울림</a:t>
              </a:r>
              <a:endParaRPr lang="en-US" altLang="ko-KR" sz="1400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12D17"/>
                  </a:solidFill>
                </a:rPr>
                <a:t>4. </a:t>
              </a:r>
              <a:r>
                <a:rPr lang="ko-KR" altLang="en-US" sz="1400" dirty="0">
                  <a:solidFill>
                    <a:srgbClr val="512D17"/>
                  </a:solidFill>
                </a:rPr>
                <a:t>관리비 고지서를 볼 수 있고</a:t>
              </a:r>
              <a:r>
                <a:rPr lang="en-US" altLang="ko-KR" sz="1400" dirty="0">
                  <a:solidFill>
                    <a:srgbClr val="512D17"/>
                  </a:solidFill>
                </a:rPr>
                <a:t>, </a:t>
              </a:r>
              <a:r>
                <a:rPr lang="ko-KR" altLang="en-US" sz="1400" dirty="0" err="1">
                  <a:solidFill>
                    <a:srgbClr val="512D17"/>
                  </a:solidFill>
                </a:rPr>
                <a:t>어플에서</a:t>
              </a:r>
              <a:r>
                <a:rPr lang="ko-KR" altLang="en-US" sz="1400" dirty="0">
                  <a:solidFill>
                    <a:srgbClr val="512D17"/>
                  </a:solidFill>
                </a:rPr>
                <a:t> 결제 할 수 있음</a:t>
              </a:r>
              <a:endParaRPr lang="en-US" altLang="ko-KR" sz="1400" dirty="0">
                <a:solidFill>
                  <a:srgbClr val="512D17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55C2ACF-37E4-4C85-9EF9-4A37CD81561B}"/>
                </a:ext>
              </a:extLst>
            </p:cNvPr>
            <p:cNvSpPr/>
            <p:nvPr/>
          </p:nvSpPr>
          <p:spPr>
            <a:xfrm>
              <a:off x="6812626" y="3739422"/>
              <a:ext cx="5712422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None/>
              </a:pPr>
              <a:r>
                <a:rPr lang="ko-KR" altLang="en-US" sz="1400" b="1" dirty="0">
                  <a:solidFill>
                    <a:srgbClr val="512D17"/>
                  </a:solidFill>
                </a:rPr>
                <a:t>차이점</a:t>
              </a:r>
              <a:endParaRPr lang="en-US" altLang="ko-KR" sz="1400" b="1" dirty="0">
                <a:solidFill>
                  <a:srgbClr val="512D17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12D17"/>
                  </a:solidFill>
                </a:rPr>
                <a:t>커뮤니티 기능이 존재하지만</a:t>
              </a:r>
              <a:r>
                <a:rPr lang="en-US" altLang="ko-KR" sz="1400" dirty="0">
                  <a:solidFill>
                    <a:srgbClr val="512D17"/>
                  </a:solidFill>
                </a:rPr>
                <a:t>, </a:t>
              </a:r>
              <a:r>
                <a:rPr lang="ko-KR" altLang="en-US" sz="1400" dirty="0">
                  <a:solidFill>
                    <a:srgbClr val="512D17"/>
                  </a:solidFill>
                </a:rPr>
                <a:t>활성화 되어있지 않음</a:t>
              </a:r>
              <a:endParaRPr lang="en-US" altLang="ko-KR" sz="1400" dirty="0">
                <a:solidFill>
                  <a:srgbClr val="512D17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2674693-D80D-4F35-8AE9-01AA1F19AB4F}"/>
                </a:ext>
              </a:extLst>
            </p:cNvPr>
            <p:cNvCxnSpPr>
              <a:cxnSpLocks/>
            </p:cNvCxnSpPr>
            <p:nvPr/>
          </p:nvCxnSpPr>
          <p:spPr>
            <a:xfrm>
              <a:off x="607695" y="1589103"/>
              <a:ext cx="10746845" cy="0"/>
            </a:xfrm>
            <a:prstGeom prst="line">
              <a:avLst/>
            </a:prstGeom>
            <a:ln w="28575">
              <a:solidFill>
                <a:srgbClr val="864B2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755310A-F387-40BE-85EA-786C79E3FBE6}"/>
                </a:ext>
              </a:extLst>
            </p:cNvPr>
            <p:cNvCxnSpPr>
              <a:cxnSpLocks/>
            </p:cNvCxnSpPr>
            <p:nvPr/>
          </p:nvCxnSpPr>
          <p:spPr>
            <a:xfrm>
              <a:off x="6560599" y="1589103"/>
              <a:ext cx="0" cy="4583097"/>
            </a:xfrm>
            <a:prstGeom prst="line">
              <a:avLst/>
            </a:prstGeom>
            <a:ln w="12700">
              <a:solidFill>
                <a:srgbClr val="AD603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362DD32-F51B-4910-8632-0096D5837F94}"/>
                </a:ext>
              </a:extLst>
            </p:cNvPr>
            <p:cNvCxnSpPr>
              <a:cxnSpLocks/>
            </p:cNvCxnSpPr>
            <p:nvPr/>
          </p:nvCxnSpPr>
          <p:spPr>
            <a:xfrm>
              <a:off x="607695" y="3231472"/>
              <a:ext cx="10613680" cy="0"/>
            </a:xfrm>
            <a:prstGeom prst="line">
              <a:avLst/>
            </a:prstGeom>
            <a:ln w="12700">
              <a:solidFill>
                <a:srgbClr val="AD603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4E18E74-7E87-4E4B-9B56-3C5C8AE5B067}"/>
                </a:ext>
              </a:extLst>
            </p:cNvPr>
            <p:cNvCxnSpPr>
              <a:cxnSpLocks/>
            </p:cNvCxnSpPr>
            <p:nvPr/>
          </p:nvCxnSpPr>
          <p:spPr>
            <a:xfrm>
              <a:off x="607695" y="4944862"/>
              <a:ext cx="5952904" cy="0"/>
            </a:xfrm>
            <a:prstGeom prst="line">
              <a:avLst/>
            </a:prstGeom>
            <a:ln w="12700">
              <a:solidFill>
                <a:srgbClr val="AD603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806AAA-BD8D-4FF4-93DA-F22DB13D5937}"/>
              </a:ext>
            </a:extLst>
          </p:cNvPr>
          <p:cNvSpPr/>
          <p:nvPr/>
        </p:nvSpPr>
        <p:spPr>
          <a:xfrm>
            <a:off x="335280" y="114300"/>
            <a:ext cx="7884160" cy="830971"/>
          </a:xfrm>
          <a:prstGeom prst="rect">
            <a:avLst/>
          </a:prstGeom>
          <a:gradFill>
            <a:gsLst>
              <a:gs pos="100000">
                <a:srgbClr val="FFEEE5"/>
              </a:gs>
              <a:gs pos="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436EE9-E824-47E3-A826-CD41CC082525}"/>
              </a:ext>
            </a:extLst>
          </p:cNvPr>
          <p:cNvSpPr txBox="1"/>
          <p:nvPr/>
        </p:nvSpPr>
        <p:spPr>
          <a:xfrm>
            <a:off x="274786" y="175843"/>
            <a:ext cx="5298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서비스와의 </a:t>
            </a:r>
            <a:r>
              <a:rPr lang="ko-KR" altLang="en-US" sz="4000" b="1" dirty="0" err="1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차별점</a:t>
            </a:r>
            <a:endParaRPr lang="ko-KR" altLang="en-US" sz="4000" b="1" dirty="0">
              <a:solidFill>
                <a:srgbClr val="71D59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B77309-4C0C-4C0C-B9BA-0807563A3FF9}"/>
              </a:ext>
            </a:extLst>
          </p:cNvPr>
          <p:cNvCxnSpPr>
            <a:cxnSpLocks/>
          </p:cNvCxnSpPr>
          <p:nvPr/>
        </p:nvCxnSpPr>
        <p:spPr>
          <a:xfrm>
            <a:off x="313753" y="945271"/>
            <a:ext cx="6615367" cy="0"/>
          </a:xfrm>
          <a:prstGeom prst="line">
            <a:avLst/>
          </a:prstGeom>
          <a:ln w="28575">
            <a:gradFill flip="none" rotWithShape="1">
              <a:gsLst>
                <a:gs pos="51300">
                  <a:srgbClr val="FFE4A7"/>
                </a:gs>
                <a:gs pos="100000">
                  <a:srgbClr val="FFEEE5"/>
                </a:gs>
                <a:gs pos="0">
                  <a:srgbClr val="FFD9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AECE99-3315-4ED2-AD32-245A30D1B8A2}"/>
              </a:ext>
            </a:extLst>
          </p:cNvPr>
          <p:cNvSpPr txBox="1"/>
          <p:nvPr/>
        </p:nvSpPr>
        <p:spPr>
          <a:xfrm>
            <a:off x="1613235" y="1091762"/>
            <a:ext cx="2989243" cy="1290353"/>
          </a:xfrm>
          <a:prstGeom prst="rect">
            <a:avLst/>
          </a:prstGeom>
          <a:solidFill>
            <a:srgbClr val="FBC2B3">
              <a:alpha val="66000"/>
            </a:srgbClr>
          </a:solidFill>
          <a:ln w="19050">
            <a:solidFill>
              <a:srgbClr val="864B2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CS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아파트 거주민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FCD89-CCB2-4EDA-9715-FE364BE3EC2E}"/>
              </a:ext>
            </a:extLst>
          </p:cNvPr>
          <p:cNvSpPr txBox="1"/>
          <p:nvPr/>
        </p:nvSpPr>
        <p:spPr>
          <a:xfrm>
            <a:off x="4997614" y="1091762"/>
            <a:ext cx="2989243" cy="1290353"/>
          </a:xfrm>
          <a:prstGeom prst="rect">
            <a:avLst/>
          </a:prstGeom>
          <a:solidFill>
            <a:srgbClr val="FBC2B3">
              <a:alpha val="66000"/>
            </a:srgbClr>
          </a:solidFill>
          <a:ln w="19050">
            <a:solidFill>
              <a:srgbClr val="864B2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VP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소통의 장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E20A8-AA00-4E9D-8C7A-6A15CBA60509}"/>
              </a:ext>
            </a:extLst>
          </p:cNvPr>
          <p:cNvSpPr txBox="1"/>
          <p:nvPr/>
        </p:nvSpPr>
        <p:spPr>
          <a:xfrm>
            <a:off x="4997614" y="2752562"/>
            <a:ext cx="2989243" cy="1290353"/>
          </a:xfrm>
          <a:prstGeom prst="rect">
            <a:avLst/>
          </a:prstGeom>
          <a:solidFill>
            <a:srgbClr val="FBC2B3">
              <a:alpha val="66000"/>
            </a:srgbClr>
          </a:solidFill>
          <a:ln w="19050">
            <a:solidFill>
              <a:srgbClr val="864B2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RS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광고비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7772F-F3B5-417F-BC88-CD568206437C}"/>
              </a:ext>
            </a:extLst>
          </p:cNvPr>
          <p:cNvSpPr txBox="1"/>
          <p:nvPr/>
        </p:nvSpPr>
        <p:spPr>
          <a:xfrm>
            <a:off x="1613235" y="2752562"/>
            <a:ext cx="2989243" cy="1290353"/>
          </a:xfrm>
          <a:prstGeom prst="rect">
            <a:avLst/>
          </a:prstGeom>
          <a:solidFill>
            <a:srgbClr val="FBC2B3">
              <a:alpha val="66000"/>
            </a:srgbClr>
          </a:solidFill>
          <a:ln w="19050">
            <a:solidFill>
              <a:srgbClr val="864B2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E – MAIL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문의 사항 게시판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58C0B-0C35-42C0-BFBA-D58ECBB16735}"/>
              </a:ext>
            </a:extLst>
          </p:cNvPr>
          <p:cNvSpPr txBox="1">
            <a:spLocks/>
          </p:cNvSpPr>
          <p:nvPr/>
        </p:nvSpPr>
        <p:spPr>
          <a:xfrm>
            <a:off x="8381993" y="1091762"/>
            <a:ext cx="2989243" cy="1290353"/>
          </a:xfrm>
          <a:prstGeom prst="rect">
            <a:avLst/>
          </a:prstGeom>
          <a:solidFill>
            <a:srgbClr val="FBC2B3">
              <a:alpha val="66000"/>
            </a:srgbClr>
          </a:solidFill>
          <a:ln w="19050">
            <a:solidFill>
              <a:srgbClr val="864B2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CH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앱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8AC9-0FD6-4713-8C7C-0B6B4B28675F}"/>
              </a:ext>
            </a:extLst>
          </p:cNvPr>
          <p:cNvSpPr txBox="1"/>
          <p:nvPr/>
        </p:nvSpPr>
        <p:spPr>
          <a:xfrm>
            <a:off x="8381993" y="2752562"/>
            <a:ext cx="2989243" cy="1290353"/>
          </a:xfrm>
          <a:prstGeom prst="rect">
            <a:avLst/>
          </a:prstGeom>
          <a:solidFill>
            <a:srgbClr val="FBC2B3">
              <a:alpha val="66000"/>
            </a:srgbClr>
          </a:solidFill>
          <a:ln w="19050">
            <a:solidFill>
              <a:srgbClr val="864B2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KR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다양한 게시판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쪽지 기능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A2153-87D2-4923-8ED2-BA77C458F455}"/>
              </a:ext>
            </a:extLst>
          </p:cNvPr>
          <p:cNvSpPr txBox="1"/>
          <p:nvPr/>
        </p:nvSpPr>
        <p:spPr>
          <a:xfrm>
            <a:off x="4997614" y="4413362"/>
            <a:ext cx="2989243" cy="1705852"/>
          </a:xfrm>
          <a:prstGeom prst="rect">
            <a:avLst/>
          </a:prstGeom>
          <a:solidFill>
            <a:srgbClr val="FBC2B3">
              <a:alpha val="66000"/>
            </a:srgbClr>
          </a:solidFill>
          <a:ln w="19050">
            <a:solidFill>
              <a:srgbClr val="864B2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KP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아파트와의 계약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이벤트 홍보 및 광고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E5776-C419-4430-8D62-BB582CDAE869}"/>
              </a:ext>
            </a:extLst>
          </p:cNvPr>
          <p:cNvSpPr txBox="1"/>
          <p:nvPr/>
        </p:nvSpPr>
        <p:spPr>
          <a:xfrm>
            <a:off x="1613235" y="4413362"/>
            <a:ext cx="2989243" cy="2121350"/>
          </a:xfrm>
          <a:prstGeom prst="rect">
            <a:avLst/>
          </a:prstGeom>
          <a:solidFill>
            <a:srgbClr val="FBC2B3">
              <a:alpha val="66000"/>
            </a:srgbClr>
          </a:solidFill>
          <a:ln w="19050">
            <a:solidFill>
              <a:srgbClr val="864B2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KA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아파트와의 계약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이벤트 홍보 및 광고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앱 관리 및 개선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사용자 인증 관리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82341-B7FE-4849-93A3-6EC524BD81F6}"/>
              </a:ext>
            </a:extLst>
          </p:cNvPr>
          <p:cNvSpPr txBox="1"/>
          <p:nvPr/>
        </p:nvSpPr>
        <p:spPr>
          <a:xfrm>
            <a:off x="8381993" y="4413362"/>
            <a:ext cx="2989243" cy="1705852"/>
          </a:xfrm>
          <a:prstGeom prst="rect">
            <a:avLst/>
          </a:prstGeom>
          <a:solidFill>
            <a:srgbClr val="FBC2B3">
              <a:alpha val="66000"/>
            </a:srgbClr>
          </a:solidFill>
          <a:ln w="19050">
            <a:solidFill>
              <a:srgbClr val="864B2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C$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인증 알바 고용비용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마케팅 비용</a:t>
            </a:r>
            <a:endParaRPr lang="en-US" altLang="ko-KR" dirty="0">
              <a:solidFill>
                <a:srgbClr val="512D17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4C29E-39DF-4560-AE37-2EFCE836B435}"/>
              </a:ext>
            </a:extLst>
          </p:cNvPr>
          <p:cNvSpPr txBox="1"/>
          <p:nvPr/>
        </p:nvSpPr>
        <p:spPr>
          <a:xfrm>
            <a:off x="395713" y="182413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7B3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22585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C1B2">
                <a:lumMod val="91000"/>
                <a:lumOff val="9000"/>
              </a:srgbClr>
            </a:gs>
            <a:gs pos="100000">
              <a:srgbClr val="FFEEE5">
                <a:lumMod val="63000"/>
                <a:lumOff val="3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A31DF5-DFF5-4BC5-8711-98AB2E21ADFF}"/>
              </a:ext>
            </a:extLst>
          </p:cNvPr>
          <p:cNvGrpSpPr/>
          <p:nvPr/>
        </p:nvGrpSpPr>
        <p:grpSpPr>
          <a:xfrm>
            <a:off x="4155440" y="806634"/>
            <a:ext cx="3881120" cy="5012490"/>
            <a:chOff x="4155440" y="682730"/>
            <a:chExt cx="3881120" cy="501249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B1291F-DD99-4605-874F-BAF03B5BDBD7}"/>
                </a:ext>
              </a:extLst>
            </p:cNvPr>
            <p:cNvSpPr/>
            <p:nvPr/>
          </p:nvSpPr>
          <p:spPr>
            <a:xfrm>
              <a:off x="4155440" y="1932220"/>
              <a:ext cx="3881120" cy="3763000"/>
            </a:xfrm>
            <a:prstGeom prst="ellipse">
              <a:avLst/>
            </a:prstGeom>
            <a:noFill/>
            <a:ln w="28575">
              <a:solidFill>
                <a:srgbClr val="42C775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65AC30C-E3D2-43D8-9A2B-405D3953402A}"/>
                </a:ext>
              </a:extLst>
            </p:cNvPr>
            <p:cNvGrpSpPr/>
            <p:nvPr/>
          </p:nvGrpSpPr>
          <p:grpSpPr>
            <a:xfrm>
              <a:off x="4405312" y="682730"/>
              <a:ext cx="3381376" cy="4804730"/>
              <a:chOff x="4405312" y="682730"/>
              <a:chExt cx="3381376" cy="4804730"/>
            </a:xfrm>
          </p:grpSpPr>
          <p:pic>
            <p:nvPicPr>
              <p:cNvPr id="11" name="그래픽 10">
                <a:extLst>
                  <a:ext uri="{FF2B5EF4-FFF2-40B4-BE49-F238E27FC236}">
                    <a16:creationId xmlns:a16="http://schemas.microsoft.com/office/drawing/2014/main" id="{3EC4C9D7-9A51-4D50-83AF-8A07F371E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11498" y="682730"/>
                <a:ext cx="1769005" cy="1769005"/>
              </a:xfrm>
              <a:prstGeom prst="rect">
                <a:avLst/>
              </a:prstGeom>
            </p:spPr>
          </p:pic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0C92C78-E0E1-49A3-B831-16ED774422A4}"/>
                  </a:ext>
                </a:extLst>
              </p:cNvPr>
              <p:cNvSpPr/>
              <p:nvPr/>
            </p:nvSpPr>
            <p:spPr>
              <a:xfrm>
                <a:off x="4405312" y="2390775"/>
                <a:ext cx="3381376" cy="3096685"/>
              </a:xfrm>
              <a:custGeom>
                <a:avLst/>
                <a:gdLst>
                  <a:gd name="connsiteX0" fmla="*/ 922979 w 3381376"/>
                  <a:gd name="connsiteY0" fmla="*/ 0 h 3096685"/>
                  <a:gd name="connsiteX1" fmla="*/ 2458398 w 3381376"/>
                  <a:gd name="connsiteY1" fmla="*/ 0 h 3096685"/>
                  <a:gd name="connsiteX2" fmla="*/ 2496570 w 3381376"/>
                  <a:gd name="connsiteY2" fmla="*/ 17819 h 3096685"/>
                  <a:gd name="connsiteX3" fmla="*/ 3381376 w 3381376"/>
                  <a:gd name="connsiteY3" fmla="*/ 1458385 h 3096685"/>
                  <a:gd name="connsiteX4" fmla="*/ 1690688 w 3381376"/>
                  <a:gd name="connsiteY4" fmla="*/ 3096685 h 3096685"/>
                  <a:gd name="connsiteX5" fmla="*/ 0 w 3381376"/>
                  <a:gd name="connsiteY5" fmla="*/ 1458385 h 3096685"/>
                  <a:gd name="connsiteX6" fmla="*/ 884806 w 3381376"/>
                  <a:gd name="connsiteY6" fmla="*/ 17819 h 309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1376" h="3096685">
                    <a:moveTo>
                      <a:pt x="922979" y="0"/>
                    </a:moveTo>
                    <a:lnTo>
                      <a:pt x="2458398" y="0"/>
                    </a:lnTo>
                    <a:lnTo>
                      <a:pt x="2496570" y="17819"/>
                    </a:lnTo>
                    <a:cubicBezTo>
                      <a:pt x="3023601" y="295248"/>
                      <a:pt x="3381376" y="836330"/>
                      <a:pt x="3381376" y="1458385"/>
                    </a:cubicBezTo>
                    <a:cubicBezTo>
                      <a:pt x="3381376" y="2363193"/>
                      <a:pt x="2624429" y="3096685"/>
                      <a:pt x="1690688" y="3096685"/>
                    </a:cubicBezTo>
                    <a:cubicBezTo>
                      <a:pt x="756947" y="3096685"/>
                      <a:pt x="0" y="2363193"/>
                      <a:pt x="0" y="1458385"/>
                    </a:cubicBezTo>
                    <a:cubicBezTo>
                      <a:pt x="0" y="836330"/>
                      <a:pt x="357776" y="295248"/>
                      <a:pt x="884806" y="1781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ED2B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3EA13A78-C049-47D6-8F1D-C1FDCB72C930}"/>
                  </a:ext>
                </a:extLst>
              </p:cNvPr>
              <p:cNvSpPr/>
              <p:nvPr/>
            </p:nvSpPr>
            <p:spPr>
              <a:xfrm>
                <a:off x="4405312" y="2390775"/>
                <a:ext cx="3381376" cy="3096685"/>
              </a:xfrm>
              <a:custGeom>
                <a:avLst/>
                <a:gdLst>
                  <a:gd name="connsiteX0" fmla="*/ 922979 w 3381376"/>
                  <a:gd name="connsiteY0" fmla="*/ 0 h 3096685"/>
                  <a:gd name="connsiteX1" fmla="*/ 2458398 w 3381376"/>
                  <a:gd name="connsiteY1" fmla="*/ 0 h 3096685"/>
                  <a:gd name="connsiteX2" fmla="*/ 2496570 w 3381376"/>
                  <a:gd name="connsiteY2" fmla="*/ 17819 h 3096685"/>
                  <a:gd name="connsiteX3" fmla="*/ 3381376 w 3381376"/>
                  <a:gd name="connsiteY3" fmla="*/ 1458385 h 3096685"/>
                  <a:gd name="connsiteX4" fmla="*/ 1690688 w 3381376"/>
                  <a:gd name="connsiteY4" fmla="*/ 3096685 h 3096685"/>
                  <a:gd name="connsiteX5" fmla="*/ 0 w 3381376"/>
                  <a:gd name="connsiteY5" fmla="*/ 1458385 h 3096685"/>
                  <a:gd name="connsiteX6" fmla="*/ 884806 w 3381376"/>
                  <a:gd name="connsiteY6" fmla="*/ 17819 h 309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1376" h="3096685">
                    <a:moveTo>
                      <a:pt x="922979" y="0"/>
                    </a:moveTo>
                    <a:lnTo>
                      <a:pt x="2458398" y="0"/>
                    </a:lnTo>
                    <a:lnTo>
                      <a:pt x="2496570" y="17819"/>
                    </a:lnTo>
                    <a:cubicBezTo>
                      <a:pt x="3023601" y="295248"/>
                      <a:pt x="3381376" y="836330"/>
                      <a:pt x="3381376" y="1458385"/>
                    </a:cubicBezTo>
                    <a:cubicBezTo>
                      <a:pt x="3381376" y="2363193"/>
                      <a:pt x="2624429" y="3096685"/>
                      <a:pt x="1690688" y="3096685"/>
                    </a:cubicBezTo>
                    <a:cubicBezTo>
                      <a:pt x="756947" y="3096685"/>
                      <a:pt x="0" y="2363193"/>
                      <a:pt x="0" y="1458385"/>
                    </a:cubicBezTo>
                    <a:cubicBezTo>
                      <a:pt x="0" y="836330"/>
                      <a:pt x="357776" y="295248"/>
                      <a:pt x="884806" y="17819"/>
                    </a:cubicBezTo>
                    <a:close/>
                  </a:path>
                </a:pathLst>
              </a:custGeom>
              <a:noFill/>
              <a:ln w="101600">
                <a:solidFill>
                  <a:srgbClr val="42C7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33D4B4C-E193-4788-A5F6-E59FE80DD98C}"/>
              </a:ext>
            </a:extLst>
          </p:cNvPr>
          <p:cNvSpPr txBox="1"/>
          <p:nvPr/>
        </p:nvSpPr>
        <p:spPr>
          <a:xfrm>
            <a:off x="5054689" y="3429000"/>
            <a:ext cx="2082621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413F1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8413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4BCE5E-1B89-49BD-85EB-3D048E96372F}"/>
              </a:ext>
            </a:extLst>
          </p:cNvPr>
          <p:cNvSpPr/>
          <p:nvPr/>
        </p:nvSpPr>
        <p:spPr>
          <a:xfrm>
            <a:off x="0" y="1229331"/>
            <a:ext cx="8412480" cy="774960"/>
          </a:xfrm>
          <a:prstGeom prst="rect">
            <a:avLst/>
          </a:prstGeom>
          <a:gradFill flip="none" rotWithShape="1">
            <a:gsLst>
              <a:gs pos="37000">
                <a:srgbClr val="AFD2AF"/>
              </a:gs>
              <a:gs pos="100000">
                <a:srgbClr val="57B373"/>
              </a:gs>
              <a:gs pos="0">
                <a:srgbClr val="FFEEE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2BD47-AAE4-44FD-9F01-07583D68AE8C}"/>
              </a:ext>
            </a:extLst>
          </p:cNvPr>
          <p:cNvSpPr txBox="1"/>
          <p:nvPr/>
        </p:nvSpPr>
        <p:spPr>
          <a:xfrm>
            <a:off x="4764709" y="1324721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주 고객층 및 필요성</a:t>
            </a:r>
            <a:endParaRPr lang="en-US" altLang="ko-KR" sz="32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EF9B4B-959E-4184-B405-811038F6B889}"/>
              </a:ext>
            </a:extLst>
          </p:cNvPr>
          <p:cNvSpPr/>
          <p:nvPr/>
        </p:nvSpPr>
        <p:spPr>
          <a:xfrm>
            <a:off x="-1" y="2260932"/>
            <a:ext cx="7591425" cy="774960"/>
          </a:xfrm>
          <a:prstGeom prst="rect">
            <a:avLst/>
          </a:prstGeom>
          <a:gradFill flip="none" rotWithShape="1">
            <a:gsLst>
              <a:gs pos="52600">
                <a:srgbClr val="AFD2AF"/>
              </a:gs>
              <a:gs pos="100000">
                <a:srgbClr val="57B373"/>
              </a:gs>
              <a:gs pos="0">
                <a:srgbClr val="FFEEE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81456-DDBF-4B81-A7B7-2CD45DA3B5EC}"/>
              </a:ext>
            </a:extLst>
          </p:cNvPr>
          <p:cNvSpPr txBox="1"/>
          <p:nvPr/>
        </p:nvSpPr>
        <p:spPr>
          <a:xfrm>
            <a:off x="4902589" y="2356322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핵심 기능 소개</a:t>
            </a:r>
            <a:endParaRPr lang="en-US" altLang="ko-KR" sz="32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D66835-0C83-4D51-99D3-63B2A02492A8}"/>
              </a:ext>
            </a:extLst>
          </p:cNvPr>
          <p:cNvSpPr/>
          <p:nvPr/>
        </p:nvSpPr>
        <p:spPr>
          <a:xfrm>
            <a:off x="-1" y="3292533"/>
            <a:ext cx="7077075" cy="774960"/>
          </a:xfrm>
          <a:prstGeom prst="rect">
            <a:avLst/>
          </a:prstGeom>
          <a:gradFill flip="none" rotWithShape="1">
            <a:gsLst>
              <a:gs pos="52000">
                <a:srgbClr val="AFD2AF"/>
              </a:gs>
              <a:gs pos="100000">
                <a:srgbClr val="57B373"/>
              </a:gs>
              <a:gs pos="0">
                <a:srgbClr val="FFEEE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1F33D6-CB72-4F80-9F14-83D6040B876A}"/>
              </a:ext>
            </a:extLst>
          </p:cNvPr>
          <p:cNvSpPr txBox="1"/>
          <p:nvPr/>
        </p:nvSpPr>
        <p:spPr>
          <a:xfrm>
            <a:off x="4184046" y="3387923"/>
            <a:ext cx="2967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KA, CR, RS, C$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43B267-1813-4C79-84FE-7E4A73672B43}"/>
              </a:ext>
            </a:extLst>
          </p:cNvPr>
          <p:cNvSpPr/>
          <p:nvPr/>
        </p:nvSpPr>
        <p:spPr>
          <a:xfrm>
            <a:off x="0" y="4324134"/>
            <a:ext cx="6492906" cy="774960"/>
          </a:xfrm>
          <a:prstGeom prst="rect">
            <a:avLst/>
          </a:prstGeom>
          <a:gradFill flip="none" rotWithShape="1">
            <a:gsLst>
              <a:gs pos="39000">
                <a:srgbClr val="AFD2AF"/>
              </a:gs>
              <a:gs pos="100000">
                <a:srgbClr val="57B373"/>
              </a:gs>
              <a:gs pos="0">
                <a:srgbClr val="FFEEE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6D6D5-B7F3-4215-AB24-E1268956AD94}"/>
              </a:ext>
            </a:extLst>
          </p:cNvPr>
          <p:cNvSpPr txBox="1"/>
          <p:nvPr/>
        </p:nvSpPr>
        <p:spPr>
          <a:xfrm>
            <a:off x="2367583" y="4419524"/>
            <a:ext cx="440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기존 서비스와의 </a:t>
            </a:r>
            <a:r>
              <a:rPr lang="ko-KR" altLang="en-US" sz="32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차별점</a:t>
            </a:r>
            <a:endParaRPr lang="en-US" altLang="ko-KR" sz="32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755E5-AAB4-4F13-B925-CFBE68A33DB6}"/>
              </a:ext>
            </a:extLst>
          </p:cNvPr>
          <p:cNvSpPr txBox="1"/>
          <p:nvPr/>
        </p:nvSpPr>
        <p:spPr>
          <a:xfrm>
            <a:off x="588948" y="192575"/>
            <a:ext cx="1920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CONTENTS</a:t>
            </a:r>
            <a:endParaRPr lang="ko-KR" altLang="en-US" sz="2800" dirty="0">
              <a:solidFill>
                <a:srgbClr val="6A3B1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8401176-6C9A-42B8-A4A9-704D791E9B62}"/>
              </a:ext>
            </a:extLst>
          </p:cNvPr>
          <p:cNvCxnSpPr>
            <a:cxnSpLocks/>
          </p:cNvCxnSpPr>
          <p:nvPr/>
        </p:nvCxnSpPr>
        <p:spPr>
          <a:xfrm>
            <a:off x="588948" y="740640"/>
            <a:ext cx="4815840" cy="0"/>
          </a:xfrm>
          <a:prstGeom prst="line">
            <a:avLst/>
          </a:prstGeom>
          <a:ln w="57150">
            <a:gradFill flip="none" rotWithShape="1">
              <a:gsLst>
                <a:gs pos="59700">
                  <a:srgbClr val="FFE6B2"/>
                </a:gs>
                <a:gs pos="100000">
                  <a:srgbClr val="FFEEE5"/>
                </a:gs>
                <a:gs pos="0">
                  <a:srgbClr val="FFD9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9A73EF-B2DA-4E17-9D5D-55ECC0118EDE}"/>
              </a:ext>
            </a:extLst>
          </p:cNvPr>
          <p:cNvSpPr/>
          <p:nvPr/>
        </p:nvSpPr>
        <p:spPr>
          <a:xfrm>
            <a:off x="0" y="5355735"/>
            <a:ext cx="5991225" cy="774960"/>
          </a:xfrm>
          <a:prstGeom prst="rect">
            <a:avLst/>
          </a:prstGeom>
          <a:gradFill flip="none" rotWithShape="1">
            <a:gsLst>
              <a:gs pos="39000">
                <a:srgbClr val="AFD2AF"/>
              </a:gs>
              <a:gs pos="100000">
                <a:srgbClr val="57B373"/>
              </a:gs>
              <a:gs pos="0">
                <a:srgbClr val="FFEEE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BDB92-AB4A-4F7F-B05F-E705B28543B9}"/>
              </a:ext>
            </a:extLst>
          </p:cNvPr>
          <p:cNvSpPr txBox="1"/>
          <p:nvPr/>
        </p:nvSpPr>
        <p:spPr>
          <a:xfrm>
            <a:off x="3104518" y="5451125"/>
            <a:ext cx="300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42871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4589E3D-3BA0-4E9F-8C73-BE8E1BCF27FA}"/>
              </a:ext>
            </a:extLst>
          </p:cNvPr>
          <p:cNvSpPr/>
          <p:nvPr/>
        </p:nvSpPr>
        <p:spPr>
          <a:xfrm>
            <a:off x="313753" y="171723"/>
            <a:ext cx="4715447" cy="553086"/>
          </a:xfrm>
          <a:prstGeom prst="rect">
            <a:avLst/>
          </a:prstGeom>
          <a:gradFill>
            <a:gsLst>
              <a:gs pos="100000">
                <a:srgbClr val="FFEEE5"/>
              </a:gs>
              <a:gs pos="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80F5E-B647-415E-838B-913542F3E37D}"/>
              </a:ext>
            </a:extLst>
          </p:cNvPr>
          <p:cNvSpPr txBox="1"/>
          <p:nvPr/>
        </p:nvSpPr>
        <p:spPr>
          <a:xfrm>
            <a:off x="277572" y="171723"/>
            <a:ext cx="2147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고객층 및</a:t>
            </a:r>
            <a:r>
              <a:rPr lang="en-US" altLang="ko-KR" sz="2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16E026-D114-4A04-9083-316082DF172B}"/>
              </a:ext>
            </a:extLst>
          </p:cNvPr>
          <p:cNvCxnSpPr>
            <a:cxnSpLocks/>
          </p:cNvCxnSpPr>
          <p:nvPr/>
        </p:nvCxnSpPr>
        <p:spPr>
          <a:xfrm>
            <a:off x="313753" y="724826"/>
            <a:ext cx="4715447" cy="0"/>
          </a:xfrm>
          <a:prstGeom prst="line">
            <a:avLst/>
          </a:prstGeom>
          <a:ln w="28575">
            <a:gradFill flip="none" rotWithShape="1">
              <a:gsLst>
                <a:gs pos="51300">
                  <a:srgbClr val="FFE4A7"/>
                </a:gs>
                <a:gs pos="100000">
                  <a:srgbClr val="FFEEE5"/>
                </a:gs>
                <a:gs pos="0">
                  <a:srgbClr val="FFD9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29D5EF-2CE3-4063-A12F-D92030A52643}"/>
              </a:ext>
            </a:extLst>
          </p:cNvPr>
          <p:cNvSpPr/>
          <p:nvPr/>
        </p:nvSpPr>
        <p:spPr>
          <a:xfrm>
            <a:off x="2071868" y="2073926"/>
            <a:ext cx="7755038" cy="3669175"/>
          </a:xfrm>
          <a:prstGeom prst="roundRect">
            <a:avLst/>
          </a:prstGeom>
          <a:solidFill>
            <a:schemeClr val="bg1">
              <a:alpha val="89000"/>
            </a:schemeClr>
          </a:solidFill>
          <a:ln w="38100">
            <a:solidFill>
              <a:srgbClr val="FE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도시">
            <a:extLst>
              <a:ext uri="{FF2B5EF4-FFF2-40B4-BE49-F238E27FC236}">
                <a16:creationId xmlns:a16="http://schemas.microsoft.com/office/drawing/2014/main" id="{91DDC36A-BFFA-4062-ABCD-3B2A5C7A3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922" y="611327"/>
            <a:ext cx="2327881" cy="22422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AD19F-E0A2-4E03-A0A6-23E4DEBE1113}"/>
              </a:ext>
            </a:extLst>
          </p:cNvPr>
          <p:cNvSpPr txBox="1"/>
          <p:nvPr/>
        </p:nvSpPr>
        <p:spPr>
          <a:xfrm>
            <a:off x="3537639" y="2736226"/>
            <a:ext cx="539763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6A3B1E"/>
                </a:solidFill>
                <a:ea typeface="나눔고딕" panose="020D0604000000000000" pitchFamily="50" charset="-127"/>
              </a:rPr>
              <a:t>전체 </a:t>
            </a:r>
            <a:r>
              <a:rPr lang="ko-KR" altLang="en-US" sz="3200" b="1" dirty="0">
                <a:solidFill>
                  <a:srgbClr val="6A3B1E"/>
                </a:solidFill>
                <a:ea typeface="나눔고딕" panose="020D0604000000000000" pitchFamily="50" charset="-127"/>
              </a:rPr>
              <a:t>아파트 거주자 </a:t>
            </a:r>
            <a:r>
              <a:rPr lang="ko-KR" altLang="en-US" sz="3200" dirty="0">
                <a:solidFill>
                  <a:srgbClr val="6A3B1E"/>
                </a:solidFill>
                <a:ea typeface="나눔고딕" panose="020D0604000000000000" pitchFamily="50" charset="-127"/>
              </a:rPr>
              <a:t>불만 사항</a:t>
            </a:r>
            <a:endParaRPr lang="en-US" altLang="ko-KR" sz="3200" dirty="0">
              <a:solidFill>
                <a:srgbClr val="6A3B1E"/>
              </a:solidFill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solidFill>
                <a:srgbClr val="6A3B1E"/>
              </a:solidFill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solidFill>
                <a:srgbClr val="6A3B1E"/>
              </a:solidFill>
              <a:ea typeface="나눔고딕" panose="020D0604000000000000" pitchFamily="50" charset="-127"/>
            </a:endParaRPr>
          </a:p>
          <a:p>
            <a:pPr algn="ctr"/>
            <a:r>
              <a:rPr lang="ko-KR" altLang="en-US" sz="3600" dirty="0">
                <a:solidFill>
                  <a:srgbClr val="6A3B1E"/>
                </a:solidFill>
                <a:ea typeface="나눔고딕" panose="020D0604000000000000" pitchFamily="50" charset="-127"/>
              </a:rPr>
              <a:t>이웃 간 갈등 </a:t>
            </a:r>
            <a:r>
              <a:rPr lang="en-US" altLang="ko-KR" sz="2800" dirty="0">
                <a:solidFill>
                  <a:srgbClr val="6A3B1E"/>
                </a:solidFill>
                <a:ea typeface="나눔고딕" panose="020D0604000000000000" pitchFamily="50" charset="-127"/>
              </a:rPr>
              <a:t>(52.7%)</a:t>
            </a:r>
          </a:p>
          <a:p>
            <a:pPr algn="ctr"/>
            <a:r>
              <a:rPr lang="ko-KR" altLang="en-US" sz="3600" dirty="0">
                <a:solidFill>
                  <a:srgbClr val="6A3B1E"/>
                </a:solidFill>
                <a:ea typeface="나눔고딕" panose="020D0604000000000000" pitchFamily="50" charset="-127"/>
              </a:rPr>
              <a:t>이웃 간 무관심</a:t>
            </a:r>
            <a:r>
              <a:rPr lang="en-US" altLang="ko-KR" sz="3600" dirty="0">
                <a:solidFill>
                  <a:srgbClr val="6A3B1E"/>
                </a:solidFill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rgbClr val="6A3B1E"/>
                </a:solidFill>
                <a:ea typeface="나눔고딕" panose="020D0604000000000000" pitchFamily="50" charset="-127"/>
              </a:rPr>
              <a:t>(41.3%)</a:t>
            </a:r>
          </a:p>
          <a:p>
            <a:r>
              <a:rPr lang="en-US" altLang="ko-KR" sz="1400" dirty="0">
                <a:solidFill>
                  <a:srgbClr val="6A3B1E"/>
                </a:solidFill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rgbClr val="6A3B1E"/>
                </a:solidFill>
                <a:ea typeface="나눔고딕" panose="020D0604000000000000" pitchFamily="50" charset="-127"/>
              </a:rPr>
              <a:t>한국토지주택공사</a:t>
            </a:r>
            <a:r>
              <a:rPr lang="en-US" altLang="ko-KR" sz="1400" dirty="0">
                <a:solidFill>
                  <a:srgbClr val="6A3B1E"/>
                </a:solidFill>
                <a:ea typeface="나눔고딕" panose="020D0604000000000000" pitchFamily="50" charset="-127"/>
              </a:rPr>
              <a:t>)</a:t>
            </a:r>
            <a:endParaRPr lang="ko-KR" altLang="en-US" sz="2400" dirty="0">
              <a:solidFill>
                <a:srgbClr val="6A3B1E"/>
              </a:solidFill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47734-56DB-4E85-9DC3-B45E2FFC2E0B}"/>
              </a:ext>
            </a:extLst>
          </p:cNvPr>
          <p:cNvSpPr txBox="1"/>
          <p:nvPr/>
        </p:nvSpPr>
        <p:spPr>
          <a:xfrm>
            <a:off x="4503925" y="361338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6A3B1E"/>
                </a:solidFill>
                <a:ea typeface="나눔고딕" panose="020D0604000000000000" pitchFamily="50" charset="-127"/>
              </a:rPr>
              <a:t>아파트 거주자</a:t>
            </a:r>
            <a:endParaRPr lang="en-US" altLang="ko-KR" sz="3200" dirty="0">
              <a:solidFill>
                <a:srgbClr val="6A3B1E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9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-4.58333E-6 -0.128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29D5EF-2CE3-4063-A12F-D92030A52643}"/>
              </a:ext>
            </a:extLst>
          </p:cNvPr>
          <p:cNvSpPr/>
          <p:nvPr/>
        </p:nvSpPr>
        <p:spPr>
          <a:xfrm>
            <a:off x="1054165" y="1799843"/>
            <a:ext cx="9790444" cy="3865400"/>
          </a:xfrm>
          <a:prstGeom prst="roundRect">
            <a:avLst/>
          </a:prstGeom>
          <a:solidFill>
            <a:schemeClr val="bg1">
              <a:alpha val="89000"/>
            </a:schemeClr>
          </a:solidFill>
          <a:ln w="38100">
            <a:solidFill>
              <a:srgbClr val="FE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6AE76-9AC8-4828-BD30-D9A5C2244C8D}"/>
              </a:ext>
            </a:extLst>
          </p:cNvPr>
          <p:cNvSpPr txBox="1"/>
          <p:nvPr/>
        </p:nvSpPr>
        <p:spPr>
          <a:xfrm>
            <a:off x="3498364" y="5810471"/>
            <a:ext cx="5476179" cy="830997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A3B1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Solution : </a:t>
            </a:r>
            <a:r>
              <a:rPr lang="ko-KR" altLang="en-US" sz="4800" b="1" dirty="0">
                <a:solidFill>
                  <a:srgbClr val="6A3B1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소통의 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EE9900-AEFA-4E1C-8B26-371D8CFE63DB}"/>
              </a:ext>
            </a:extLst>
          </p:cNvPr>
          <p:cNvGrpSpPr/>
          <p:nvPr/>
        </p:nvGrpSpPr>
        <p:grpSpPr>
          <a:xfrm>
            <a:off x="1054164" y="1799843"/>
            <a:ext cx="9790445" cy="3875598"/>
            <a:chOff x="1888410" y="3514911"/>
            <a:chExt cx="9790445" cy="345732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38689B3-228A-4D6C-827E-7EA33FF78E48}"/>
                </a:ext>
              </a:extLst>
            </p:cNvPr>
            <p:cNvSpPr/>
            <p:nvPr/>
          </p:nvSpPr>
          <p:spPr>
            <a:xfrm>
              <a:off x="1888410" y="3514911"/>
              <a:ext cx="9790445" cy="344822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E57098-680C-4DC3-8D7F-5D31114B765C}"/>
                </a:ext>
              </a:extLst>
            </p:cNvPr>
            <p:cNvSpPr txBox="1"/>
            <p:nvPr/>
          </p:nvSpPr>
          <p:spPr>
            <a:xfrm>
              <a:off x="2078645" y="3701014"/>
              <a:ext cx="5083443" cy="4667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rgbClr val="6A3B1E"/>
                  </a:solidFill>
                  <a:ea typeface="나눔고딕 ExtraBold" panose="020D0904000000000000" pitchFamily="50" charset="-127"/>
                </a:rPr>
                <a:t>아파트 층간소음</a:t>
              </a:r>
              <a:r>
                <a:rPr lang="en-US" altLang="ko-KR" sz="2800" dirty="0">
                  <a:solidFill>
                    <a:srgbClr val="6A3B1E"/>
                  </a:solidFill>
                  <a:ea typeface="나눔고딕 ExtraBold" panose="020D0904000000000000" pitchFamily="50" charset="-127"/>
                </a:rPr>
                <a:t> </a:t>
              </a:r>
              <a:r>
                <a:rPr lang="ko-KR" altLang="en-US" sz="2800" dirty="0">
                  <a:solidFill>
                    <a:srgbClr val="6A3B1E"/>
                  </a:solidFill>
                  <a:ea typeface="나눔고딕 ExtraBold" panose="020D0904000000000000" pitchFamily="50" charset="-127"/>
                </a:rPr>
                <a:t>경험 있으세요</a:t>
              </a:r>
              <a:r>
                <a:rPr lang="en-US" altLang="ko-KR" sz="2800" dirty="0">
                  <a:solidFill>
                    <a:srgbClr val="6A3B1E"/>
                  </a:solidFill>
                  <a:ea typeface="나눔고딕 ExtraBold" panose="020D0904000000000000" pitchFamily="50" charset="-127"/>
                </a:rPr>
                <a:t>?</a:t>
              </a:r>
              <a:endParaRPr lang="ko-KR" altLang="en-US" sz="2800" dirty="0">
                <a:solidFill>
                  <a:srgbClr val="6A3B1E"/>
                </a:solidFill>
                <a:ea typeface="나눔고딕 ExtraBold" panose="020D0904000000000000" pitchFamily="50" charset="-127"/>
              </a:endParaRPr>
            </a:p>
          </p:txBody>
        </p:sp>
        <p:graphicFrame>
          <p:nvGraphicFramePr>
            <p:cNvPr id="10" name="차트 9">
              <a:extLst>
                <a:ext uri="{FF2B5EF4-FFF2-40B4-BE49-F238E27FC236}">
                  <a16:creationId xmlns:a16="http://schemas.microsoft.com/office/drawing/2014/main" id="{5EFE36EC-6E46-4836-8803-C08CCC28670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30343397"/>
                </p:ext>
              </p:extLst>
            </p:nvPr>
          </p:nvGraphicFramePr>
          <p:xfrm>
            <a:off x="2318302" y="4288085"/>
            <a:ext cx="3967753" cy="26841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58431D-C47F-421E-A8DA-584647B6B4A9}"/>
                </a:ext>
              </a:extLst>
            </p:cNvPr>
            <p:cNvSpPr txBox="1"/>
            <p:nvPr/>
          </p:nvSpPr>
          <p:spPr>
            <a:xfrm>
              <a:off x="3442709" y="5618872"/>
              <a:ext cx="1218603" cy="4667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ea typeface="나눔고딕 ExtraBold" panose="020D0904000000000000" pitchFamily="50" charset="-127"/>
                </a:rPr>
                <a:t>68.5%</a:t>
              </a:r>
              <a:endParaRPr lang="ko-KR" altLang="en-US" sz="2800" b="1" dirty="0">
                <a:solidFill>
                  <a:schemeClr val="bg1">
                    <a:lumMod val="95000"/>
                  </a:schemeClr>
                </a:solidFill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DD5C25-0C3F-4B6D-B782-94EB433BD636}"/>
                </a:ext>
              </a:extLst>
            </p:cNvPr>
            <p:cNvSpPr txBox="1"/>
            <p:nvPr/>
          </p:nvSpPr>
          <p:spPr>
            <a:xfrm>
              <a:off x="5681899" y="6276117"/>
              <a:ext cx="1446230" cy="3706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>
                  <a:solidFill>
                    <a:schemeClr val="bg1">
                      <a:lumMod val="65000"/>
                    </a:schemeClr>
                  </a:solidFill>
                </a:rPr>
                <a:t>두잇서베이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(2018.11</a:t>
              </a:r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</a:rPr>
                <a:t>월 </a:t>
              </a:r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14~22</a:t>
              </a:r>
              <a:r>
                <a:rPr lang="ko-KR" altLang="en-US" sz="105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322A4B-5C77-475F-A168-FC09C803FAB9}"/>
                </a:ext>
              </a:extLst>
            </p:cNvPr>
            <p:cNvSpPr txBox="1"/>
            <p:nvPr/>
          </p:nvSpPr>
          <p:spPr>
            <a:xfrm>
              <a:off x="7653811" y="4014101"/>
              <a:ext cx="2167581" cy="4667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rgbClr val="6A3B1E"/>
                  </a:solidFill>
                  <a:ea typeface="나눔고딕 ExtraBold" panose="020D0904000000000000" pitchFamily="50" charset="-127"/>
                </a:rPr>
                <a:t>대처 방법은</a:t>
              </a:r>
              <a:r>
                <a:rPr lang="en-US" altLang="ko-KR" sz="2800" dirty="0">
                  <a:solidFill>
                    <a:srgbClr val="6A3B1E"/>
                  </a:solidFill>
                  <a:ea typeface="나눔고딕 ExtraBold" panose="020D0904000000000000" pitchFamily="50" charset="-127"/>
                </a:rPr>
                <a:t>?</a:t>
              </a:r>
              <a:endParaRPr lang="ko-KR" altLang="en-US" sz="2800" dirty="0">
                <a:solidFill>
                  <a:srgbClr val="6A3B1E"/>
                </a:solidFill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A6F536-7348-4FEF-A372-7E1B78668883}"/>
                </a:ext>
              </a:extLst>
            </p:cNvPr>
            <p:cNvSpPr txBox="1"/>
            <p:nvPr/>
          </p:nvSpPr>
          <p:spPr>
            <a:xfrm>
              <a:off x="7010426" y="4506380"/>
              <a:ext cx="3732112" cy="13796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rgbClr val="8C4E28"/>
                  </a:solidFill>
                  <a:ea typeface="나눔고딕" panose="020D0604000000000000" pitchFamily="50" charset="-127"/>
                </a:rPr>
                <a:t>그냥 참는다 </a:t>
              </a:r>
              <a:r>
                <a:rPr lang="en-US" altLang="ko-KR" sz="3600" b="1" dirty="0">
                  <a:solidFill>
                    <a:srgbClr val="8C4E28"/>
                  </a:solidFill>
                  <a:ea typeface="나눔고딕" panose="020D0604000000000000" pitchFamily="50" charset="-127"/>
                </a:rPr>
                <a:t>56.2%</a:t>
              </a:r>
            </a:p>
            <a:p>
              <a:endParaRPr lang="ko-KR" altLang="en-US" sz="1050" dirty="0">
                <a:solidFill>
                  <a:srgbClr val="8C4E28"/>
                </a:solidFill>
                <a:ea typeface="나눔고딕" panose="020D0604000000000000" pitchFamily="50" charset="-127"/>
              </a:endParaRPr>
            </a:p>
            <a:p>
              <a:r>
                <a:rPr lang="ko-KR" altLang="en-US" sz="2400" dirty="0">
                  <a:solidFill>
                    <a:srgbClr val="8C4E28"/>
                  </a:solidFill>
                  <a:ea typeface="나눔고딕" panose="020D0604000000000000" pitchFamily="50" charset="-127"/>
                </a:rPr>
                <a:t>경비실 신고 </a:t>
              </a:r>
              <a:r>
                <a:rPr lang="en-US" altLang="ko-KR" sz="2400" dirty="0">
                  <a:solidFill>
                    <a:srgbClr val="8C4E28"/>
                  </a:solidFill>
                  <a:ea typeface="나눔고딕" panose="020D0604000000000000" pitchFamily="50" charset="-127"/>
                </a:rPr>
                <a:t>37.1%</a:t>
              </a:r>
            </a:p>
            <a:p>
              <a:r>
                <a:rPr lang="ko-KR" altLang="en-US" sz="2400" dirty="0">
                  <a:solidFill>
                    <a:srgbClr val="8C4E28"/>
                  </a:solidFill>
                  <a:ea typeface="나눔고딕" panose="020D0604000000000000" pitchFamily="50" charset="-127"/>
                </a:rPr>
                <a:t>해당 층에 항의 </a:t>
              </a:r>
              <a:r>
                <a:rPr lang="en-US" altLang="ko-KR" sz="2400" dirty="0">
                  <a:solidFill>
                    <a:srgbClr val="8C4E28"/>
                  </a:solidFill>
                  <a:ea typeface="나눔고딕" panose="020D0604000000000000" pitchFamily="50" charset="-127"/>
                </a:rPr>
                <a:t>30.6%</a:t>
              </a:r>
              <a:endParaRPr lang="ko-KR" altLang="en-US" sz="2400" dirty="0">
                <a:solidFill>
                  <a:srgbClr val="8C4E28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EE4556-260D-4808-8D24-E6279A5E1134}"/>
                </a:ext>
              </a:extLst>
            </p:cNvPr>
            <p:cNvSpPr txBox="1"/>
            <p:nvPr/>
          </p:nvSpPr>
          <p:spPr>
            <a:xfrm>
              <a:off x="3069291" y="4114657"/>
              <a:ext cx="2528256" cy="3294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14~99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세 남녀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4156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명 </a:t>
              </a:r>
            </a:p>
          </p:txBody>
        </p:sp>
        <p:pic>
          <p:nvPicPr>
            <p:cNvPr id="18" name="그래픽 17" descr="조금 굽은 화살표">
              <a:extLst>
                <a:ext uri="{FF2B5EF4-FFF2-40B4-BE49-F238E27FC236}">
                  <a16:creationId xmlns:a16="http://schemas.microsoft.com/office/drawing/2014/main" id="{11617B9E-69D7-4A78-8DA2-FFC0DB7AD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9661286">
              <a:off x="6137991" y="4583158"/>
              <a:ext cx="837931" cy="837930"/>
            </a:xfrm>
            <a:prstGeom prst="rect">
              <a:avLst/>
            </a:prstGeom>
          </p:spPr>
        </p:pic>
      </p:grpSp>
      <p:pic>
        <p:nvPicPr>
          <p:cNvPr id="12" name="그래픽 11" descr="도시">
            <a:extLst>
              <a:ext uri="{FF2B5EF4-FFF2-40B4-BE49-F238E27FC236}">
                <a16:creationId xmlns:a16="http://schemas.microsoft.com/office/drawing/2014/main" id="{91DDC36A-BFFA-4062-ABCD-3B2A5C7A3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2922" y="200190"/>
            <a:ext cx="2327881" cy="224229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CF39DE-9AEE-4E21-9168-06459E04292A}"/>
              </a:ext>
            </a:extLst>
          </p:cNvPr>
          <p:cNvSpPr/>
          <p:nvPr/>
        </p:nvSpPr>
        <p:spPr>
          <a:xfrm>
            <a:off x="313753" y="171723"/>
            <a:ext cx="4715447" cy="553086"/>
          </a:xfrm>
          <a:prstGeom prst="rect">
            <a:avLst/>
          </a:prstGeom>
          <a:gradFill>
            <a:gsLst>
              <a:gs pos="100000">
                <a:srgbClr val="FFEEE5"/>
              </a:gs>
              <a:gs pos="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A92D27-17F7-454B-9DBF-03521C846EE7}"/>
              </a:ext>
            </a:extLst>
          </p:cNvPr>
          <p:cNvSpPr txBox="1"/>
          <p:nvPr/>
        </p:nvSpPr>
        <p:spPr>
          <a:xfrm>
            <a:off x="277572" y="171723"/>
            <a:ext cx="2147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고객층 및</a:t>
            </a:r>
            <a:r>
              <a:rPr lang="en-US" altLang="ko-KR" sz="2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필요성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0172921-73B7-49B3-B2CC-5E39E7D51784}"/>
              </a:ext>
            </a:extLst>
          </p:cNvPr>
          <p:cNvCxnSpPr>
            <a:cxnSpLocks/>
          </p:cNvCxnSpPr>
          <p:nvPr/>
        </p:nvCxnSpPr>
        <p:spPr>
          <a:xfrm>
            <a:off x="313753" y="724826"/>
            <a:ext cx="4715447" cy="0"/>
          </a:xfrm>
          <a:prstGeom prst="line">
            <a:avLst/>
          </a:prstGeom>
          <a:ln w="28575">
            <a:gradFill flip="none" rotWithShape="1">
              <a:gsLst>
                <a:gs pos="51300">
                  <a:srgbClr val="FFE4A7"/>
                </a:gs>
                <a:gs pos="100000">
                  <a:srgbClr val="FFEEE5"/>
                </a:gs>
                <a:gs pos="0">
                  <a:srgbClr val="FFD9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8371FAFB-5295-4333-8FA8-9E9BE3D452BF}"/>
              </a:ext>
            </a:extLst>
          </p:cNvPr>
          <p:cNvSpPr/>
          <p:nvPr/>
        </p:nvSpPr>
        <p:spPr>
          <a:xfrm>
            <a:off x="331380" y="171723"/>
            <a:ext cx="7012818" cy="553086"/>
          </a:xfrm>
          <a:prstGeom prst="rect">
            <a:avLst/>
          </a:prstGeom>
          <a:gradFill>
            <a:gsLst>
              <a:gs pos="100000">
                <a:srgbClr val="FFEEE5"/>
              </a:gs>
              <a:gs pos="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347D7B-A493-4EE6-AEE6-EA284613062B}"/>
              </a:ext>
            </a:extLst>
          </p:cNvPr>
          <p:cNvSpPr txBox="1"/>
          <p:nvPr/>
        </p:nvSpPr>
        <p:spPr>
          <a:xfrm>
            <a:off x="277572" y="171723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소통의 장</a:t>
            </a:r>
            <a:r>
              <a:rPr lang="en-US" altLang="ko-KR" sz="2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 기능 소개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9BA7307-24F5-49E4-A876-823EF148EC4B}"/>
              </a:ext>
            </a:extLst>
          </p:cNvPr>
          <p:cNvGrpSpPr/>
          <p:nvPr/>
        </p:nvGrpSpPr>
        <p:grpSpPr>
          <a:xfrm>
            <a:off x="8197018" y="868100"/>
            <a:ext cx="3824704" cy="5853030"/>
            <a:chOff x="8197018" y="179759"/>
            <a:chExt cx="3824704" cy="654137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EEDFCB7-8D45-4DF3-A2EB-8B739D004FE9}"/>
                </a:ext>
              </a:extLst>
            </p:cNvPr>
            <p:cNvSpPr/>
            <p:nvPr/>
          </p:nvSpPr>
          <p:spPr>
            <a:xfrm>
              <a:off x="8197018" y="179759"/>
              <a:ext cx="3808071" cy="65413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2811F93-1C7A-4165-9D82-B9692CCECD77}"/>
                </a:ext>
              </a:extLst>
            </p:cNvPr>
            <p:cNvGrpSpPr/>
            <p:nvPr/>
          </p:nvGrpSpPr>
          <p:grpSpPr>
            <a:xfrm>
              <a:off x="8213651" y="179759"/>
              <a:ext cx="3808071" cy="6541371"/>
              <a:chOff x="7141412" y="179759"/>
              <a:chExt cx="3808071" cy="654137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016B463-E819-4BFC-8314-758AE82B9221}"/>
                  </a:ext>
                </a:extLst>
              </p:cNvPr>
              <p:cNvGrpSpPr/>
              <p:nvPr/>
            </p:nvGrpSpPr>
            <p:grpSpPr>
              <a:xfrm>
                <a:off x="7141412" y="179759"/>
                <a:ext cx="3808071" cy="6541371"/>
                <a:chOff x="7977486" y="171945"/>
                <a:chExt cx="3808071" cy="6541371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1D2CB5DB-E33B-4DFF-BB5D-E302FDC268D2}"/>
                    </a:ext>
                  </a:extLst>
                </p:cNvPr>
                <p:cNvSpPr/>
                <p:nvPr/>
              </p:nvSpPr>
              <p:spPr>
                <a:xfrm>
                  <a:off x="7977486" y="171945"/>
                  <a:ext cx="3808071" cy="6541371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6" name="그래픽 15" descr="선 화살표 가로 U자형 회전">
                  <a:extLst>
                    <a:ext uri="{FF2B5EF4-FFF2-40B4-BE49-F238E27FC236}">
                      <a16:creationId xmlns:a16="http://schemas.microsoft.com/office/drawing/2014/main" id="{9D3AE2FD-5FAE-4A0A-A15E-D0DBBA820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75351" y="5955031"/>
                  <a:ext cx="507357" cy="568990"/>
                </a:xfrm>
                <a:prstGeom prst="rect">
                  <a:avLst/>
                </a:prstGeom>
              </p:spPr>
            </p:pic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3904B89D-D998-4514-B702-4FD3FD74BEAA}"/>
                    </a:ext>
                  </a:extLst>
                </p:cNvPr>
                <p:cNvSpPr/>
                <p:nvPr/>
              </p:nvSpPr>
              <p:spPr>
                <a:xfrm>
                  <a:off x="9690538" y="6134582"/>
                  <a:ext cx="381965" cy="271520"/>
                </a:xfrm>
                <a:prstGeom prst="roundRect">
                  <a:avLst/>
                </a:prstGeom>
                <a:noFill/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E50E14E0-E7E0-41C8-A08A-BD1FB493A709}"/>
                    </a:ext>
                  </a:extLst>
                </p:cNvPr>
                <p:cNvGrpSpPr/>
                <p:nvPr/>
              </p:nvGrpSpPr>
              <p:grpSpPr>
                <a:xfrm>
                  <a:off x="8624105" y="6150980"/>
                  <a:ext cx="419815" cy="238724"/>
                  <a:chOff x="8599991" y="6157731"/>
                  <a:chExt cx="324091" cy="215575"/>
                </a:xfrm>
              </p:grpSpPr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83D21AFB-1992-42AA-A30E-A2724A0FD600}"/>
                      </a:ext>
                    </a:extLst>
                  </p:cNvPr>
                  <p:cNvCxnSpPr/>
                  <p:nvPr/>
                </p:nvCxnSpPr>
                <p:spPr>
                  <a:xfrm>
                    <a:off x="8599991" y="6157731"/>
                    <a:ext cx="324091" cy="0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87583873-EF4C-4CEF-AA4F-72799AB163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99991" y="6267787"/>
                    <a:ext cx="324091" cy="0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313A4B75-B452-4380-BAC4-C7780372D8C0}"/>
                      </a:ext>
                    </a:extLst>
                  </p:cNvPr>
                  <p:cNvCxnSpPr/>
                  <p:nvPr/>
                </p:nvCxnSpPr>
                <p:spPr>
                  <a:xfrm>
                    <a:off x="8599991" y="6373306"/>
                    <a:ext cx="324091" cy="0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8D3489-C5B1-412D-A53C-1A93F4FE2525}"/>
                    </a:ext>
                  </a:extLst>
                </p:cNvPr>
                <p:cNvSpPr txBox="1"/>
                <p:nvPr/>
              </p:nvSpPr>
              <p:spPr>
                <a:xfrm>
                  <a:off x="8264625" y="400479"/>
                  <a:ext cx="3185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SKT                        100%</a:t>
                  </a:r>
                  <a:endParaRPr lang="ko-KR" altLang="en-US" dirty="0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41662409-C7B8-4991-A447-724226B52C4A}"/>
                    </a:ext>
                  </a:extLst>
                </p:cNvPr>
                <p:cNvSpPr/>
                <p:nvPr/>
              </p:nvSpPr>
              <p:spPr>
                <a:xfrm>
                  <a:off x="8090704" y="333979"/>
                  <a:ext cx="3565002" cy="6190042"/>
                </a:xfrm>
                <a:prstGeom prst="roundRect">
                  <a:avLst>
                    <a:gd name="adj" fmla="val 12122"/>
                  </a:avLst>
                </a:prstGeom>
                <a:no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래픽 20" descr="알람 시계">
                  <a:extLst>
                    <a:ext uri="{FF2B5EF4-FFF2-40B4-BE49-F238E27FC236}">
                      <a16:creationId xmlns:a16="http://schemas.microsoft.com/office/drawing/2014/main" id="{FA9B42AC-B389-4D36-98D6-5C3F3A634F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72503" y="394162"/>
                  <a:ext cx="381965" cy="381965"/>
                </a:xfrm>
                <a:prstGeom prst="rect">
                  <a:avLst/>
                </a:prstGeom>
              </p:spPr>
            </p:pic>
            <p:pic>
              <p:nvPicPr>
                <p:cNvPr id="22" name="그래픽 21" descr="Wi Fi">
                  <a:extLst>
                    <a:ext uri="{FF2B5EF4-FFF2-40B4-BE49-F238E27FC236}">
                      <a16:creationId xmlns:a16="http://schemas.microsoft.com/office/drawing/2014/main" id="{BD468AF3-816E-4B54-9688-DCF2E33065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66143" y="394162"/>
                  <a:ext cx="381965" cy="381965"/>
                </a:xfrm>
                <a:prstGeom prst="rect">
                  <a:avLst/>
                </a:prstGeom>
              </p:spPr>
            </p:pic>
            <p:pic>
              <p:nvPicPr>
                <p:cNvPr id="23" name="그래픽 22" descr="배터리 충전">
                  <a:extLst>
                    <a:ext uri="{FF2B5EF4-FFF2-40B4-BE49-F238E27FC236}">
                      <a16:creationId xmlns:a16="http://schemas.microsoft.com/office/drawing/2014/main" id="{70C504B7-5BB6-40C3-87DB-F30B5E2BD9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48708" y="429530"/>
                  <a:ext cx="304201" cy="298595"/>
                </a:xfrm>
                <a:prstGeom prst="rect">
                  <a:avLst/>
                </a:prstGeom>
              </p:spPr>
            </p:pic>
          </p:grp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016F19E-D32D-451B-9704-7861D3522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8551" y="1377976"/>
                <a:ext cx="3288284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70EA248-AC94-4A03-9032-149BD98D15AA}"/>
                  </a:ext>
                </a:extLst>
              </p:cNvPr>
              <p:cNvGrpSpPr/>
              <p:nvPr/>
            </p:nvGrpSpPr>
            <p:grpSpPr>
              <a:xfrm>
                <a:off x="7403033" y="1068173"/>
                <a:ext cx="299573" cy="182715"/>
                <a:chOff x="5223077" y="5124624"/>
                <a:chExt cx="419815" cy="238724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E04AF2E1-4400-4E7C-9841-9D3550ACC884}"/>
                    </a:ext>
                  </a:extLst>
                </p:cNvPr>
                <p:cNvCxnSpPr/>
                <p:nvPr/>
              </p:nvCxnSpPr>
              <p:spPr>
                <a:xfrm>
                  <a:off x="5223077" y="5124624"/>
                  <a:ext cx="419815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0FC71FF2-D6CB-48D8-9C3A-3AE0B5D0C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3077" y="5246498"/>
                  <a:ext cx="419815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AE3767E1-DDAE-438F-9EA0-43FA742F1635}"/>
                    </a:ext>
                  </a:extLst>
                </p:cNvPr>
                <p:cNvCxnSpPr/>
                <p:nvPr/>
              </p:nvCxnSpPr>
              <p:spPr>
                <a:xfrm>
                  <a:off x="5223077" y="5363348"/>
                  <a:ext cx="419815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" name="그래픽 9" descr="채팅 거품">
                <a:extLst>
                  <a:ext uri="{FF2B5EF4-FFF2-40B4-BE49-F238E27FC236}">
                    <a16:creationId xmlns:a16="http://schemas.microsoft.com/office/drawing/2014/main" id="{4FB61BB5-7375-494D-AE97-66B5973A4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220109" y="918421"/>
                <a:ext cx="487848" cy="487848"/>
              </a:xfrm>
              <a:prstGeom prst="rect">
                <a:avLst/>
              </a:prstGeom>
            </p:spPr>
          </p:pic>
          <p:pic>
            <p:nvPicPr>
              <p:cNvPr id="11" name="그래픽 10" descr="종형">
                <a:extLst>
                  <a:ext uri="{FF2B5EF4-FFF2-40B4-BE49-F238E27FC236}">
                    <a16:creationId xmlns:a16="http://schemas.microsoft.com/office/drawing/2014/main" id="{01AE75DE-40DB-41A6-BF97-0E71ACC76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826076" y="949688"/>
                <a:ext cx="399788" cy="399788"/>
              </a:xfrm>
              <a:prstGeom prst="rect">
                <a:avLst/>
              </a:prstGeom>
            </p:spPr>
          </p:pic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131A03-C864-479C-835B-8114F218A003}"/>
                </a:ext>
              </a:extLst>
            </p:cNvPr>
            <p:cNvSpPr/>
            <p:nvPr/>
          </p:nvSpPr>
          <p:spPr>
            <a:xfrm>
              <a:off x="8476947" y="1662209"/>
              <a:ext cx="3335969" cy="857537"/>
            </a:xfrm>
            <a:prstGeom prst="rect">
              <a:avLst/>
            </a:prstGeom>
            <a:solidFill>
              <a:srgbClr val="B726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롯</a:t>
              </a:r>
              <a:r>
                <a:rPr lang="en-US" altLang="ko-KR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X</a:t>
              </a:r>
              <a:r>
                <a:rPr lang="ko-KR" altLang="en-US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슈퍼 최대</a:t>
              </a:r>
              <a:r>
                <a:rPr lang="ko-KR" altLang="en-US" sz="20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4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40%</a:t>
              </a:r>
              <a:r>
                <a:rPr lang="ko-KR" altLang="en-US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할인</a:t>
              </a:r>
              <a:r>
                <a:rPr lang="en-US" altLang="ko-KR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!</a:t>
              </a:r>
              <a:endParaRPr lang="ko-KR" altLang="en-US" sz="22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A1C7C075-2159-4591-9E82-14B03B543F48}"/>
                </a:ext>
              </a:extLst>
            </p:cNvPr>
            <p:cNvSpPr/>
            <p:nvPr/>
          </p:nvSpPr>
          <p:spPr>
            <a:xfrm rot="5400000">
              <a:off x="11643069" y="2001958"/>
              <a:ext cx="147659" cy="14435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02A73F-44D1-4C83-9D84-16F7C6E1EF94}"/>
                </a:ext>
              </a:extLst>
            </p:cNvPr>
            <p:cNvSpPr txBox="1"/>
            <p:nvPr/>
          </p:nvSpPr>
          <p:spPr>
            <a:xfrm>
              <a:off x="8475272" y="1365844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이벤트 정보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DDFF4E-EAB9-4545-94D0-96B5DDE90DBD}"/>
                </a:ext>
              </a:extLst>
            </p:cNvPr>
            <p:cNvSpPr txBox="1"/>
            <p:nvPr/>
          </p:nvSpPr>
          <p:spPr>
            <a:xfrm>
              <a:off x="8475272" y="2614392"/>
              <a:ext cx="1462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아파트 공지 사항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D8E3F6-06B8-4F2F-A816-C5234BD0FAA8}"/>
                </a:ext>
              </a:extLst>
            </p:cNvPr>
            <p:cNvSpPr txBox="1"/>
            <p:nvPr/>
          </p:nvSpPr>
          <p:spPr>
            <a:xfrm>
              <a:off x="8484296" y="2914926"/>
              <a:ext cx="1989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회의 일정 공지입니다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5DC9AEB-05BA-4EEB-B9B9-00B4D0522D20}"/>
                </a:ext>
              </a:extLst>
            </p:cNvPr>
            <p:cNvCxnSpPr>
              <a:cxnSpLocks/>
            </p:cNvCxnSpPr>
            <p:nvPr/>
          </p:nvCxnSpPr>
          <p:spPr>
            <a:xfrm>
              <a:off x="8491912" y="2924149"/>
              <a:ext cx="328828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954305-334A-46BB-89F5-2DA7F3DCEF16}"/>
                </a:ext>
              </a:extLst>
            </p:cNvPr>
            <p:cNvSpPr txBox="1"/>
            <p:nvPr/>
          </p:nvSpPr>
          <p:spPr>
            <a:xfrm>
              <a:off x="8484296" y="3138027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아파트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주차증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발급 관련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6ED49E-D997-4C19-B7FB-B295C44F9659}"/>
                </a:ext>
              </a:extLst>
            </p:cNvPr>
            <p:cNvSpPr txBox="1"/>
            <p:nvPr/>
          </p:nvSpPr>
          <p:spPr>
            <a:xfrm>
              <a:off x="8484296" y="3349088"/>
              <a:ext cx="1760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아파트 점검 일정입니다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2AB66B-0218-4746-940A-E1D5B20A5C15}"/>
                </a:ext>
              </a:extLst>
            </p:cNvPr>
            <p:cNvSpPr txBox="1"/>
            <p:nvPr/>
          </p:nvSpPr>
          <p:spPr>
            <a:xfrm>
              <a:off x="8475272" y="3665445"/>
              <a:ext cx="1462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 게시판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B331D43-82BB-4F18-8D3E-FD91B9F493E3}"/>
                </a:ext>
              </a:extLst>
            </p:cNvPr>
            <p:cNvCxnSpPr>
              <a:cxnSpLocks/>
            </p:cNvCxnSpPr>
            <p:nvPr/>
          </p:nvCxnSpPr>
          <p:spPr>
            <a:xfrm>
              <a:off x="8491912" y="3975202"/>
              <a:ext cx="328828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D8CD355-B6BE-42A9-88EC-F9E5197B5812}"/>
                </a:ext>
              </a:extLst>
            </p:cNvPr>
            <p:cNvSpPr/>
            <p:nvPr/>
          </p:nvSpPr>
          <p:spPr>
            <a:xfrm>
              <a:off x="10389719" y="2961048"/>
              <a:ext cx="166679" cy="1769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래픽 37" descr="느낌표">
              <a:extLst>
                <a:ext uri="{FF2B5EF4-FFF2-40B4-BE49-F238E27FC236}">
                  <a16:creationId xmlns:a16="http://schemas.microsoft.com/office/drawing/2014/main" id="{A0DDD42A-5A7A-4BF3-9480-5A3700D55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87950" y="2962580"/>
              <a:ext cx="168448" cy="16844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3E4922-888A-4CF6-B59B-DF6B6C813516}"/>
                </a:ext>
              </a:extLst>
            </p:cNvPr>
            <p:cNvSpPr txBox="1"/>
            <p:nvPr/>
          </p:nvSpPr>
          <p:spPr>
            <a:xfrm>
              <a:off x="8572964" y="4032374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자유 게시판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E3DDB0-9454-4B28-BD30-D7EFFD822E64}"/>
                </a:ext>
              </a:extLst>
            </p:cNvPr>
            <p:cNvSpPr txBox="1"/>
            <p:nvPr/>
          </p:nvSpPr>
          <p:spPr>
            <a:xfrm>
              <a:off x="8572964" y="4748588"/>
              <a:ext cx="1511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정보 공유 게시판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E1EC63-BFF6-4D5E-B798-FA0992D49F35}"/>
                </a:ext>
              </a:extLst>
            </p:cNvPr>
            <p:cNvSpPr txBox="1"/>
            <p:nvPr/>
          </p:nvSpPr>
          <p:spPr>
            <a:xfrm>
              <a:off x="8724519" y="4292876"/>
              <a:ext cx="21467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안녕하세요 어제 이사 왔어요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31CF14-359A-41A7-B0D0-FC5B80FB9F9A}"/>
                </a:ext>
              </a:extLst>
            </p:cNvPr>
            <p:cNvSpPr txBox="1"/>
            <p:nvPr/>
          </p:nvSpPr>
          <p:spPr>
            <a:xfrm>
              <a:off x="8724519" y="4535632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아휴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요즘 너무 춥네요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ㅠ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EB88F0-5391-4F3C-9BF7-D0E782145ABC}"/>
                </a:ext>
              </a:extLst>
            </p:cNvPr>
            <p:cNvSpPr txBox="1"/>
            <p:nvPr/>
          </p:nvSpPr>
          <p:spPr>
            <a:xfrm>
              <a:off x="8774845" y="5052354"/>
              <a:ext cx="2372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새로 오신 주민들을 위한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정보글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DAD1B6-DF95-4078-8D71-9E183121DCBD}"/>
                </a:ext>
              </a:extLst>
            </p:cNvPr>
            <p:cNvSpPr txBox="1"/>
            <p:nvPr/>
          </p:nvSpPr>
          <p:spPr>
            <a:xfrm>
              <a:off x="8774845" y="5295721"/>
              <a:ext cx="1835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xx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아파트 주변 맛집 모음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5F04892-DE0E-41CC-B547-1518622382BA}"/>
                </a:ext>
              </a:extLst>
            </p:cNvPr>
            <p:cNvSpPr/>
            <p:nvPr/>
          </p:nvSpPr>
          <p:spPr>
            <a:xfrm rot="5400000" flipV="1">
              <a:off x="8521530" y="2001959"/>
              <a:ext cx="147659" cy="14434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0726568-1A76-4C28-A520-3BCEDD205DA9}"/>
              </a:ext>
            </a:extLst>
          </p:cNvPr>
          <p:cNvGrpSpPr/>
          <p:nvPr/>
        </p:nvGrpSpPr>
        <p:grpSpPr>
          <a:xfrm>
            <a:off x="381362" y="868100"/>
            <a:ext cx="3814272" cy="5853029"/>
            <a:chOff x="381362" y="179759"/>
            <a:chExt cx="3814272" cy="654137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8FFB7105-54E8-4584-916A-B6295DC71F93}"/>
                </a:ext>
              </a:extLst>
            </p:cNvPr>
            <p:cNvSpPr/>
            <p:nvPr/>
          </p:nvSpPr>
          <p:spPr>
            <a:xfrm>
              <a:off x="381362" y="179759"/>
              <a:ext cx="3808071" cy="65413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E12B772-D224-4446-97F1-2EC015C4B68D}"/>
                </a:ext>
              </a:extLst>
            </p:cNvPr>
            <p:cNvSpPr/>
            <p:nvPr/>
          </p:nvSpPr>
          <p:spPr>
            <a:xfrm>
              <a:off x="674702" y="1504709"/>
              <a:ext cx="3279406" cy="45033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2050F39-49B3-4584-9F7E-1527AB5FDFC5}"/>
                </a:ext>
              </a:extLst>
            </p:cNvPr>
            <p:cNvGrpSpPr/>
            <p:nvPr/>
          </p:nvGrpSpPr>
          <p:grpSpPr>
            <a:xfrm>
              <a:off x="387563" y="179759"/>
              <a:ext cx="3808071" cy="6541371"/>
              <a:chOff x="7141412" y="179759"/>
              <a:chExt cx="3808071" cy="6541371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C500CD2C-DC5F-4E6A-8978-517C27F7FF5C}"/>
                  </a:ext>
                </a:extLst>
              </p:cNvPr>
              <p:cNvGrpSpPr/>
              <p:nvPr/>
            </p:nvGrpSpPr>
            <p:grpSpPr>
              <a:xfrm>
                <a:off x="7141412" y="179759"/>
                <a:ext cx="3808071" cy="6541371"/>
                <a:chOff x="7977486" y="171945"/>
                <a:chExt cx="3808071" cy="6541371"/>
              </a:xfrm>
            </p:grpSpPr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D351BE2C-48B9-4BC2-91D0-75AF1E5A4A1B}"/>
                    </a:ext>
                  </a:extLst>
                </p:cNvPr>
                <p:cNvSpPr/>
                <p:nvPr/>
              </p:nvSpPr>
              <p:spPr>
                <a:xfrm>
                  <a:off x="7977486" y="171945"/>
                  <a:ext cx="3808071" cy="6541371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8" name="그래픽 57" descr="선 화살표 가로 U자형 회전">
                  <a:extLst>
                    <a:ext uri="{FF2B5EF4-FFF2-40B4-BE49-F238E27FC236}">
                      <a16:creationId xmlns:a16="http://schemas.microsoft.com/office/drawing/2014/main" id="{57910570-3BED-4821-A9AE-230E008B51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75351" y="5955031"/>
                  <a:ext cx="507357" cy="568990"/>
                </a:xfrm>
                <a:prstGeom prst="rect">
                  <a:avLst/>
                </a:prstGeom>
              </p:spPr>
            </p:pic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1CC80BBE-7EBD-49CB-9FA1-9528B4E544F1}"/>
                    </a:ext>
                  </a:extLst>
                </p:cNvPr>
                <p:cNvSpPr/>
                <p:nvPr/>
              </p:nvSpPr>
              <p:spPr>
                <a:xfrm>
                  <a:off x="9690538" y="6134582"/>
                  <a:ext cx="381965" cy="271520"/>
                </a:xfrm>
                <a:prstGeom prst="roundRect">
                  <a:avLst/>
                </a:prstGeom>
                <a:noFill/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4FCAD72F-9CCE-434A-998C-5144B0890679}"/>
                    </a:ext>
                  </a:extLst>
                </p:cNvPr>
                <p:cNvGrpSpPr/>
                <p:nvPr/>
              </p:nvGrpSpPr>
              <p:grpSpPr>
                <a:xfrm>
                  <a:off x="8624105" y="6150980"/>
                  <a:ext cx="419815" cy="238724"/>
                  <a:chOff x="8599991" y="6157731"/>
                  <a:chExt cx="324091" cy="215575"/>
                </a:xfrm>
              </p:grpSpPr>
              <p:cxnSp>
                <p:nvCxnSpPr>
                  <p:cNvPr id="66" name="직선 연결선 65">
                    <a:extLst>
                      <a:ext uri="{FF2B5EF4-FFF2-40B4-BE49-F238E27FC236}">
                        <a16:creationId xmlns:a16="http://schemas.microsoft.com/office/drawing/2014/main" id="{C72503C9-DE63-4D7E-8410-E7A777EC286A}"/>
                      </a:ext>
                    </a:extLst>
                  </p:cNvPr>
                  <p:cNvCxnSpPr/>
                  <p:nvPr/>
                </p:nvCxnSpPr>
                <p:spPr>
                  <a:xfrm>
                    <a:off x="8599991" y="6157731"/>
                    <a:ext cx="324091" cy="0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직선 연결선 66">
                    <a:extLst>
                      <a:ext uri="{FF2B5EF4-FFF2-40B4-BE49-F238E27FC236}">
                        <a16:creationId xmlns:a16="http://schemas.microsoft.com/office/drawing/2014/main" id="{41543BAF-87B6-427D-AB71-E15455BB4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99991" y="6267787"/>
                    <a:ext cx="324091" cy="0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D1CC0205-EB37-4D66-A92E-F609CE61E2C8}"/>
                      </a:ext>
                    </a:extLst>
                  </p:cNvPr>
                  <p:cNvCxnSpPr/>
                  <p:nvPr/>
                </p:nvCxnSpPr>
                <p:spPr>
                  <a:xfrm>
                    <a:off x="8599991" y="6373306"/>
                    <a:ext cx="324091" cy="0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0F7D11B-22C6-4D24-B958-D1CE71784242}"/>
                    </a:ext>
                  </a:extLst>
                </p:cNvPr>
                <p:cNvSpPr txBox="1"/>
                <p:nvPr/>
              </p:nvSpPr>
              <p:spPr>
                <a:xfrm>
                  <a:off x="8264625" y="400479"/>
                  <a:ext cx="3185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SKT                        100%</a:t>
                  </a:r>
                  <a:endParaRPr lang="ko-KR" altLang="en-US" dirty="0"/>
                </a:p>
              </p:txBody>
            </p:sp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050ACD7D-5719-457A-A2ED-B5306ED83E65}"/>
                    </a:ext>
                  </a:extLst>
                </p:cNvPr>
                <p:cNvSpPr/>
                <p:nvPr/>
              </p:nvSpPr>
              <p:spPr>
                <a:xfrm>
                  <a:off x="8090704" y="333979"/>
                  <a:ext cx="3565002" cy="6190042"/>
                </a:xfrm>
                <a:prstGeom prst="roundRect">
                  <a:avLst>
                    <a:gd name="adj" fmla="val 12122"/>
                  </a:avLst>
                </a:prstGeom>
                <a:noFill/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그래픽 62" descr="알람 시계">
                  <a:extLst>
                    <a:ext uri="{FF2B5EF4-FFF2-40B4-BE49-F238E27FC236}">
                      <a16:creationId xmlns:a16="http://schemas.microsoft.com/office/drawing/2014/main" id="{832DF686-D267-4546-BFA6-0ACA924A32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72503" y="394162"/>
                  <a:ext cx="381965" cy="381965"/>
                </a:xfrm>
                <a:prstGeom prst="rect">
                  <a:avLst/>
                </a:prstGeom>
              </p:spPr>
            </p:pic>
            <p:pic>
              <p:nvPicPr>
                <p:cNvPr id="64" name="그래픽 63" descr="Wi Fi">
                  <a:extLst>
                    <a:ext uri="{FF2B5EF4-FFF2-40B4-BE49-F238E27FC236}">
                      <a16:creationId xmlns:a16="http://schemas.microsoft.com/office/drawing/2014/main" id="{69C0E0B7-0ED4-4110-92D1-D16810FFC2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66143" y="394162"/>
                  <a:ext cx="381965" cy="381965"/>
                </a:xfrm>
                <a:prstGeom prst="rect">
                  <a:avLst/>
                </a:prstGeom>
              </p:spPr>
            </p:pic>
            <p:pic>
              <p:nvPicPr>
                <p:cNvPr id="65" name="그래픽 64" descr="배터리 충전">
                  <a:extLst>
                    <a:ext uri="{FF2B5EF4-FFF2-40B4-BE49-F238E27FC236}">
                      <a16:creationId xmlns:a16="http://schemas.microsoft.com/office/drawing/2014/main" id="{4838BAE1-01A1-4DFE-8180-0ADE4EE052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48708" y="429530"/>
                  <a:ext cx="304201" cy="298595"/>
                </a:xfrm>
                <a:prstGeom prst="rect">
                  <a:avLst/>
                </a:prstGeom>
              </p:spPr>
            </p:pic>
          </p:grp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FDED9CE-2C17-49F0-86ED-AE5D3729F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8551" y="1377976"/>
                <a:ext cx="3288284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52EB759-B74A-4E2E-9521-334281CA8951}"/>
                  </a:ext>
                </a:extLst>
              </p:cNvPr>
              <p:cNvGrpSpPr/>
              <p:nvPr/>
            </p:nvGrpSpPr>
            <p:grpSpPr>
              <a:xfrm>
                <a:off x="7403033" y="1068173"/>
                <a:ext cx="299573" cy="182715"/>
                <a:chOff x="5223077" y="5124624"/>
                <a:chExt cx="419815" cy="238724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8DF7C6B2-FA5E-425B-94C1-CB2410C63E11}"/>
                    </a:ext>
                  </a:extLst>
                </p:cNvPr>
                <p:cNvCxnSpPr/>
                <p:nvPr/>
              </p:nvCxnSpPr>
              <p:spPr>
                <a:xfrm>
                  <a:off x="5223077" y="5124624"/>
                  <a:ext cx="419815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C886F4EE-0582-4868-BCCA-0496AA87B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3077" y="5246498"/>
                  <a:ext cx="419815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1E62BD1C-09FE-41EE-86C7-24534DAF6906}"/>
                    </a:ext>
                  </a:extLst>
                </p:cNvPr>
                <p:cNvCxnSpPr/>
                <p:nvPr/>
              </p:nvCxnSpPr>
              <p:spPr>
                <a:xfrm>
                  <a:off x="5223077" y="5363348"/>
                  <a:ext cx="419815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그래픽 50" descr="채팅 거품">
                <a:extLst>
                  <a:ext uri="{FF2B5EF4-FFF2-40B4-BE49-F238E27FC236}">
                    <a16:creationId xmlns:a16="http://schemas.microsoft.com/office/drawing/2014/main" id="{0CB22BDF-0192-4AE3-B246-D81E2E8BB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220109" y="918421"/>
                <a:ext cx="487848" cy="487848"/>
              </a:xfrm>
              <a:prstGeom prst="rect">
                <a:avLst/>
              </a:prstGeom>
            </p:spPr>
          </p:pic>
          <p:pic>
            <p:nvPicPr>
              <p:cNvPr id="52" name="그래픽 51" descr="종형">
                <a:extLst>
                  <a:ext uri="{FF2B5EF4-FFF2-40B4-BE49-F238E27FC236}">
                    <a16:creationId xmlns:a16="http://schemas.microsoft.com/office/drawing/2014/main" id="{EADFAB7A-A1B1-4DFC-9875-7FCA176FD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826076" y="949688"/>
                <a:ext cx="399788" cy="399788"/>
              </a:xfrm>
              <a:prstGeom prst="rect">
                <a:avLst/>
              </a:prstGeom>
            </p:spPr>
          </p:pic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5908FF2-1552-4845-BFD9-9C63B8ADE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8042" y="2072457"/>
                <a:ext cx="3185487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EA956BD-FCE3-4890-9970-3245C511B258}"/>
                </a:ext>
              </a:extLst>
            </p:cNvPr>
            <p:cNvSpPr txBox="1"/>
            <p:nvPr/>
          </p:nvSpPr>
          <p:spPr>
            <a:xfrm>
              <a:off x="735469" y="1609888"/>
              <a:ext cx="187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10X</a:t>
              </a:r>
              <a:r>
                <a:rPr lang="ko-KR" altLang="en-US" dirty="0"/>
                <a:t>동 </a:t>
              </a:r>
              <a:r>
                <a:rPr lang="en-US" altLang="ko-KR" dirty="0"/>
                <a:t>120X</a:t>
              </a:r>
              <a:r>
                <a:rPr lang="ko-KR" altLang="en-US" dirty="0" err="1"/>
                <a:t>호님</a:t>
              </a:r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838AABC-08BA-4297-B04C-CC9C0732F392}"/>
                </a:ext>
              </a:extLst>
            </p:cNvPr>
            <p:cNvSpPr/>
            <p:nvPr/>
          </p:nvSpPr>
          <p:spPr>
            <a:xfrm rot="7863301">
              <a:off x="1280929" y="1572664"/>
              <a:ext cx="2310407" cy="2691866"/>
            </a:xfrm>
            <a:custGeom>
              <a:avLst/>
              <a:gdLst>
                <a:gd name="connsiteX0" fmla="*/ 2162876 w 3110097"/>
                <a:gd name="connsiteY0" fmla="*/ 3879802 h 3947955"/>
                <a:gd name="connsiteX1" fmla="*/ 48834 w 3110097"/>
                <a:gd name="connsiteY1" fmla="*/ 1452586 h 3947955"/>
                <a:gd name="connsiteX2" fmla="*/ 68154 w 3110097"/>
                <a:gd name="connsiteY2" fmla="*/ 1172437 h 3947955"/>
                <a:gd name="connsiteX3" fmla="*/ 667072 w 3110097"/>
                <a:gd name="connsiteY3" fmla="*/ 650795 h 3947955"/>
                <a:gd name="connsiteX4" fmla="*/ 706644 w 3110097"/>
                <a:gd name="connsiteY4" fmla="*/ 628277 h 3947955"/>
                <a:gd name="connsiteX5" fmla="*/ 706644 w 3110097"/>
                <a:gd name="connsiteY5" fmla="*/ 0 h 3947955"/>
                <a:gd name="connsiteX6" fmla="*/ 891404 w 3110097"/>
                <a:gd name="connsiteY6" fmla="*/ 626225 h 3947955"/>
                <a:gd name="connsiteX7" fmla="*/ 917896 w 3110097"/>
                <a:gd name="connsiteY7" fmla="*/ 642587 h 3947955"/>
                <a:gd name="connsiteX8" fmla="*/ 947222 w 3110097"/>
                <a:gd name="connsiteY8" fmla="*/ 670114 h 3947955"/>
                <a:gd name="connsiteX9" fmla="*/ 3061263 w 3110097"/>
                <a:gd name="connsiteY9" fmla="*/ 3097330 h 3947955"/>
                <a:gd name="connsiteX10" fmla="*/ 3041943 w 3110097"/>
                <a:gd name="connsiteY10" fmla="*/ 3377479 h 3947955"/>
                <a:gd name="connsiteX11" fmla="*/ 2443025 w 3110097"/>
                <a:gd name="connsiteY11" fmla="*/ 3899121 h 3947955"/>
                <a:gd name="connsiteX12" fmla="*/ 2162876 w 3110097"/>
                <a:gd name="connsiteY12" fmla="*/ 3879802 h 394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0097" h="3947955">
                  <a:moveTo>
                    <a:pt x="2162876" y="3879802"/>
                  </a:moveTo>
                  <a:lnTo>
                    <a:pt x="48834" y="1452586"/>
                  </a:lnTo>
                  <a:cubicBezTo>
                    <a:pt x="-23192" y="1369890"/>
                    <a:pt x="-14542" y="1244463"/>
                    <a:pt x="68154" y="1172437"/>
                  </a:cubicBezTo>
                  <a:lnTo>
                    <a:pt x="667072" y="650795"/>
                  </a:lnTo>
                  <a:lnTo>
                    <a:pt x="706644" y="628277"/>
                  </a:lnTo>
                  <a:lnTo>
                    <a:pt x="706644" y="0"/>
                  </a:lnTo>
                  <a:lnTo>
                    <a:pt x="891404" y="626225"/>
                  </a:lnTo>
                  <a:lnTo>
                    <a:pt x="917896" y="642587"/>
                  </a:lnTo>
                  <a:cubicBezTo>
                    <a:pt x="928381" y="650597"/>
                    <a:pt x="938218" y="659777"/>
                    <a:pt x="947222" y="670114"/>
                  </a:cubicBezTo>
                  <a:lnTo>
                    <a:pt x="3061263" y="3097330"/>
                  </a:lnTo>
                  <a:cubicBezTo>
                    <a:pt x="3133289" y="3180026"/>
                    <a:pt x="3124639" y="3305453"/>
                    <a:pt x="3041943" y="3377479"/>
                  </a:cubicBezTo>
                  <a:lnTo>
                    <a:pt x="2443025" y="3899121"/>
                  </a:lnTo>
                  <a:cubicBezTo>
                    <a:pt x="2360329" y="3971147"/>
                    <a:pt x="2234902" y="3962498"/>
                    <a:pt x="2162876" y="387980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AA2F3009-1368-492C-A42D-1E8E2B0E682D}"/>
                </a:ext>
              </a:extLst>
            </p:cNvPr>
            <p:cNvSpPr/>
            <p:nvPr/>
          </p:nvSpPr>
          <p:spPr>
            <a:xfrm rot="13735077" flipH="1">
              <a:off x="901329" y="2975803"/>
              <a:ext cx="1673848" cy="1879470"/>
            </a:xfrm>
            <a:custGeom>
              <a:avLst/>
              <a:gdLst>
                <a:gd name="connsiteX0" fmla="*/ 2162876 w 3110097"/>
                <a:gd name="connsiteY0" fmla="*/ 3879802 h 3947955"/>
                <a:gd name="connsiteX1" fmla="*/ 48834 w 3110097"/>
                <a:gd name="connsiteY1" fmla="*/ 1452586 h 3947955"/>
                <a:gd name="connsiteX2" fmla="*/ 68154 w 3110097"/>
                <a:gd name="connsiteY2" fmla="*/ 1172437 h 3947955"/>
                <a:gd name="connsiteX3" fmla="*/ 667072 w 3110097"/>
                <a:gd name="connsiteY3" fmla="*/ 650795 h 3947955"/>
                <a:gd name="connsiteX4" fmla="*/ 706644 w 3110097"/>
                <a:gd name="connsiteY4" fmla="*/ 628277 h 3947955"/>
                <a:gd name="connsiteX5" fmla="*/ 706644 w 3110097"/>
                <a:gd name="connsiteY5" fmla="*/ 0 h 3947955"/>
                <a:gd name="connsiteX6" fmla="*/ 891404 w 3110097"/>
                <a:gd name="connsiteY6" fmla="*/ 626225 h 3947955"/>
                <a:gd name="connsiteX7" fmla="*/ 917896 w 3110097"/>
                <a:gd name="connsiteY7" fmla="*/ 642587 h 3947955"/>
                <a:gd name="connsiteX8" fmla="*/ 947222 w 3110097"/>
                <a:gd name="connsiteY8" fmla="*/ 670114 h 3947955"/>
                <a:gd name="connsiteX9" fmla="*/ 3061263 w 3110097"/>
                <a:gd name="connsiteY9" fmla="*/ 3097330 h 3947955"/>
                <a:gd name="connsiteX10" fmla="*/ 3041943 w 3110097"/>
                <a:gd name="connsiteY10" fmla="*/ 3377479 h 3947955"/>
                <a:gd name="connsiteX11" fmla="*/ 2443025 w 3110097"/>
                <a:gd name="connsiteY11" fmla="*/ 3899121 h 3947955"/>
                <a:gd name="connsiteX12" fmla="*/ 2162876 w 3110097"/>
                <a:gd name="connsiteY12" fmla="*/ 3879802 h 394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0097" h="3947955">
                  <a:moveTo>
                    <a:pt x="2162876" y="3879802"/>
                  </a:moveTo>
                  <a:lnTo>
                    <a:pt x="48834" y="1452586"/>
                  </a:lnTo>
                  <a:cubicBezTo>
                    <a:pt x="-23192" y="1369890"/>
                    <a:pt x="-14542" y="1244463"/>
                    <a:pt x="68154" y="1172437"/>
                  </a:cubicBezTo>
                  <a:lnTo>
                    <a:pt x="667072" y="650795"/>
                  </a:lnTo>
                  <a:lnTo>
                    <a:pt x="706644" y="628277"/>
                  </a:lnTo>
                  <a:lnTo>
                    <a:pt x="706644" y="0"/>
                  </a:lnTo>
                  <a:lnTo>
                    <a:pt x="891404" y="626225"/>
                  </a:lnTo>
                  <a:lnTo>
                    <a:pt x="917896" y="642587"/>
                  </a:lnTo>
                  <a:cubicBezTo>
                    <a:pt x="928381" y="650597"/>
                    <a:pt x="938218" y="659777"/>
                    <a:pt x="947222" y="670114"/>
                  </a:cubicBezTo>
                  <a:lnTo>
                    <a:pt x="3061263" y="3097330"/>
                  </a:lnTo>
                  <a:cubicBezTo>
                    <a:pt x="3133289" y="3180026"/>
                    <a:pt x="3124639" y="3305453"/>
                    <a:pt x="3041943" y="3377479"/>
                  </a:cubicBezTo>
                  <a:lnTo>
                    <a:pt x="2443025" y="3899121"/>
                  </a:lnTo>
                  <a:cubicBezTo>
                    <a:pt x="2360329" y="3971147"/>
                    <a:pt x="2234902" y="3962498"/>
                    <a:pt x="2162876" y="387980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359462AF-C76F-4332-8F33-96E2ADB4BBCD}"/>
                </a:ext>
              </a:extLst>
            </p:cNvPr>
            <p:cNvSpPr/>
            <p:nvPr/>
          </p:nvSpPr>
          <p:spPr>
            <a:xfrm rot="7863301">
              <a:off x="2149146" y="3793832"/>
              <a:ext cx="1467279" cy="1675487"/>
            </a:xfrm>
            <a:custGeom>
              <a:avLst/>
              <a:gdLst>
                <a:gd name="connsiteX0" fmla="*/ 2162876 w 3110097"/>
                <a:gd name="connsiteY0" fmla="*/ 3879802 h 3947955"/>
                <a:gd name="connsiteX1" fmla="*/ 48834 w 3110097"/>
                <a:gd name="connsiteY1" fmla="*/ 1452586 h 3947955"/>
                <a:gd name="connsiteX2" fmla="*/ 68154 w 3110097"/>
                <a:gd name="connsiteY2" fmla="*/ 1172437 h 3947955"/>
                <a:gd name="connsiteX3" fmla="*/ 667072 w 3110097"/>
                <a:gd name="connsiteY3" fmla="*/ 650795 h 3947955"/>
                <a:gd name="connsiteX4" fmla="*/ 706644 w 3110097"/>
                <a:gd name="connsiteY4" fmla="*/ 628277 h 3947955"/>
                <a:gd name="connsiteX5" fmla="*/ 706644 w 3110097"/>
                <a:gd name="connsiteY5" fmla="*/ 0 h 3947955"/>
                <a:gd name="connsiteX6" fmla="*/ 891404 w 3110097"/>
                <a:gd name="connsiteY6" fmla="*/ 626225 h 3947955"/>
                <a:gd name="connsiteX7" fmla="*/ 917896 w 3110097"/>
                <a:gd name="connsiteY7" fmla="*/ 642587 h 3947955"/>
                <a:gd name="connsiteX8" fmla="*/ 947222 w 3110097"/>
                <a:gd name="connsiteY8" fmla="*/ 670114 h 3947955"/>
                <a:gd name="connsiteX9" fmla="*/ 3061263 w 3110097"/>
                <a:gd name="connsiteY9" fmla="*/ 3097330 h 3947955"/>
                <a:gd name="connsiteX10" fmla="*/ 3041943 w 3110097"/>
                <a:gd name="connsiteY10" fmla="*/ 3377479 h 3947955"/>
                <a:gd name="connsiteX11" fmla="*/ 2443025 w 3110097"/>
                <a:gd name="connsiteY11" fmla="*/ 3899121 h 3947955"/>
                <a:gd name="connsiteX12" fmla="*/ 2162876 w 3110097"/>
                <a:gd name="connsiteY12" fmla="*/ 3879802 h 394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0097" h="3947955">
                  <a:moveTo>
                    <a:pt x="2162876" y="3879802"/>
                  </a:moveTo>
                  <a:lnTo>
                    <a:pt x="48834" y="1452586"/>
                  </a:lnTo>
                  <a:cubicBezTo>
                    <a:pt x="-23192" y="1369890"/>
                    <a:pt x="-14542" y="1244463"/>
                    <a:pt x="68154" y="1172437"/>
                  </a:cubicBezTo>
                  <a:lnTo>
                    <a:pt x="667072" y="650795"/>
                  </a:lnTo>
                  <a:lnTo>
                    <a:pt x="706644" y="628277"/>
                  </a:lnTo>
                  <a:lnTo>
                    <a:pt x="706644" y="0"/>
                  </a:lnTo>
                  <a:lnTo>
                    <a:pt x="891404" y="626225"/>
                  </a:lnTo>
                  <a:lnTo>
                    <a:pt x="917896" y="642587"/>
                  </a:lnTo>
                  <a:cubicBezTo>
                    <a:pt x="928381" y="650597"/>
                    <a:pt x="938218" y="659777"/>
                    <a:pt x="947222" y="670114"/>
                  </a:cubicBezTo>
                  <a:lnTo>
                    <a:pt x="3061263" y="3097330"/>
                  </a:lnTo>
                  <a:cubicBezTo>
                    <a:pt x="3133289" y="3180026"/>
                    <a:pt x="3124639" y="3305453"/>
                    <a:pt x="3041943" y="3377479"/>
                  </a:cubicBezTo>
                  <a:lnTo>
                    <a:pt x="2443025" y="3899121"/>
                  </a:lnTo>
                  <a:cubicBezTo>
                    <a:pt x="2360329" y="3971147"/>
                    <a:pt x="2234902" y="3962498"/>
                    <a:pt x="2162876" y="387980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11C11A-ADFC-4A87-B1DE-29895EFC66D9}"/>
                </a:ext>
              </a:extLst>
            </p:cNvPr>
            <p:cNvSpPr txBox="1"/>
            <p:nvPr/>
          </p:nvSpPr>
          <p:spPr>
            <a:xfrm>
              <a:off x="1081169" y="2439296"/>
              <a:ext cx="24208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죄송한데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 냄새가 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오늘따라 좀 심하네요 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^^;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EDD2D19-DDFE-4B01-B251-FDFEFF6319EE}"/>
                </a:ext>
              </a:extLst>
            </p:cNvPr>
            <p:cNvSpPr txBox="1"/>
            <p:nvPr/>
          </p:nvSpPr>
          <p:spPr>
            <a:xfrm>
              <a:off x="1084665" y="3503913"/>
              <a:ext cx="15888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죄송합니다 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조심할게요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ㅠㅠ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35B44F-58E1-4C05-886F-D9B0E0D0BB1E}"/>
                </a:ext>
              </a:extLst>
            </p:cNvPr>
            <p:cNvSpPr txBox="1"/>
            <p:nvPr/>
          </p:nvSpPr>
          <p:spPr>
            <a:xfrm>
              <a:off x="2022453" y="4345186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넵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알겠습니다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7E4018C-FCAC-4E81-82CB-42D2A152CA0F}"/>
              </a:ext>
            </a:extLst>
          </p:cNvPr>
          <p:cNvSpPr txBox="1"/>
          <p:nvPr/>
        </p:nvSpPr>
        <p:spPr>
          <a:xfrm>
            <a:off x="4656112" y="2224472"/>
            <a:ext cx="29610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간편하게 부담없이 </a:t>
            </a:r>
            <a:endParaRPr lang="en-US" altLang="ko-KR" sz="2800" dirty="0">
              <a:solidFill>
                <a:srgbClr val="6A3B1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이용 가능한</a:t>
            </a:r>
            <a:endParaRPr lang="en-US" altLang="ko-KR" sz="2800" dirty="0">
              <a:solidFill>
                <a:srgbClr val="6A3B1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endParaRPr lang="en-US" altLang="ko-KR" sz="1000" dirty="0">
              <a:solidFill>
                <a:srgbClr val="6A3B1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게시판</a:t>
            </a:r>
            <a:r>
              <a:rPr lang="en-US" altLang="ko-KR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&amp;</a:t>
            </a:r>
            <a:r>
              <a:rPr lang="ko-KR" altLang="en-US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쪽지 기능</a:t>
            </a:r>
            <a:endParaRPr lang="en-US" altLang="ko-KR" sz="2800" dirty="0">
              <a:solidFill>
                <a:srgbClr val="6A3B1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1ED4A5-6B55-44B4-9216-A0BBAC185A6A}"/>
              </a:ext>
            </a:extLst>
          </p:cNvPr>
          <p:cNvSpPr txBox="1"/>
          <p:nvPr/>
        </p:nvSpPr>
        <p:spPr>
          <a:xfrm>
            <a:off x="1364368" y="5389399"/>
            <a:ext cx="354776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동호수만 입력하면 쪽지 보내기 가능</a:t>
            </a:r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415F9C-C55E-4884-A19D-F0D79C2AC7ED}"/>
              </a:ext>
            </a:extLst>
          </p:cNvPr>
          <p:cNvSpPr txBox="1"/>
          <p:nvPr/>
        </p:nvSpPr>
        <p:spPr>
          <a:xfrm>
            <a:off x="6402429" y="5283946"/>
            <a:ext cx="28039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동호수를 닉네임과 통일시켜</a:t>
            </a:r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클린한</a:t>
            </a:r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커뮤니티 활동 가능</a:t>
            </a:r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879062-1A40-493D-94C1-51975CC0C374}"/>
              </a:ext>
            </a:extLst>
          </p:cNvPr>
          <p:cNvCxnSpPr>
            <a:cxnSpLocks/>
          </p:cNvCxnSpPr>
          <p:nvPr/>
        </p:nvCxnSpPr>
        <p:spPr>
          <a:xfrm>
            <a:off x="313753" y="724826"/>
            <a:ext cx="6422327" cy="0"/>
          </a:xfrm>
          <a:prstGeom prst="line">
            <a:avLst/>
          </a:prstGeom>
          <a:ln w="28575">
            <a:gradFill flip="none" rotWithShape="1">
              <a:gsLst>
                <a:gs pos="51300">
                  <a:srgbClr val="FFE4A7"/>
                </a:gs>
                <a:gs pos="100000">
                  <a:srgbClr val="FFEEE5"/>
                </a:gs>
                <a:gs pos="0">
                  <a:srgbClr val="FFD9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2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EC9A05-F57F-4063-B259-F68792BC4CFD}"/>
              </a:ext>
            </a:extLst>
          </p:cNvPr>
          <p:cNvSpPr/>
          <p:nvPr/>
        </p:nvSpPr>
        <p:spPr>
          <a:xfrm>
            <a:off x="335280" y="114300"/>
            <a:ext cx="7884160" cy="830971"/>
          </a:xfrm>
          <a:prstGeom prst="rect">
            <a:avLst/>
          </a:prstGeom>
          <a:gradFill>
            <a:gsLst>
              <a:gs pos="100000">
                <a:srgbClr val="FFEEE5"/>
              </a:gs>
              <a:gs pos="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A5B94-0CA1-4679-85CF-02FD59C37317}"/>
              </a:ext>
            </a:extLst>
          </p:cNvPr>
          <p:cNvSpPr txBox="1"/>
          <p:nvPr/>
        </p:nvSpPr>
        <p:spPr>
          <a:xfrm>
            <a:off x="274786" y="114300"/>
            <a:ext cx="4669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KA </a:t>
            </a:r>
            <a:r>
              <a:rPr lang="en-US" altLang="ko-KR" sz="40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(Key</a:t>
            </a:r>
            <a:r>
              <a:rPr lang="ko-KR" altLang="en-US" sz="40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Activities)</a:t>
            </a:r>
            <a:endParaRPr lang="ko-KR" altLang="en-US" sz="4800" b="1" dirty="0">
              <a:solidFill>
                <a:srgbClr val="71D59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D79F13-0007-420E-AD78-F35636F02E11}"/>
              </a:ext>
            </a:extLst>
          </p:cNvPr>
          <p:cNvGrpSpPr/>
          <p:nvPr/>
        </p:nvGrpSpPr>
        <p:grpSpPr>
          <a:xfrm>
            <a:off x="9213093" y="1335675"/>
            <a:ext cx="2803058" cy="3620166"/>
            <a:chOff x="4155440" y="682730"/>
            <a:chExt cx="3881120" cy="501249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516C8C1-3363-4F65-87B0-A7F1289F9A98}"/>
                </a:ext>
              </a:extLst>
            </p:cNvPr>
            <p:cNvSpPr/>
            <p:nvPr/>
          </p:nvSpPr>
          <p:spPr>
            <a:xfrm>
              <a:off x="4155440" y="1932220"/>
              <a:ext cx="3881120" cy="3763000"/>
            </a:xfrm>
            <a:prstGeom prst="ellipse">
              <a:avLst/>
            </a:prstGeom>
            <a:noFill/>
            <a:ln w="28575">
              <a:solidFill>
                <a:srgbClr val="42C775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6EBE853-A1CF-4EFF-B2C7-AEA2664680AE}"/>
                </a:ext>
              </a:extLst>
            </p:cNvPr>
            <p:cNvGrpSpPr/>
            <p:nvPr/>
          </p:nvGrpSpPr>
          <p:grpSpPr>
            <a:xfrm>
              <a:off x="4405312" y="682730"/>
              <a:ext cx="3381376" cy="4804730"/>
              <a:chOff x="4405312" y="682730"/>
              <a:chExt cx="3381376" cy="4804730"/>
            </a:xfrm>
          </p:grpSpPr>
          <p:pic>
            <p:nvPicPr>
              <p:cNvPr id="11" name="그래픽 10">
                <a:extLst>
                  <a:ext uri="{FF2B5EF4-FFF2-40B4-BE49-F238E27FC236}">
                    <a16:creationId xmlns:a16="http://schemas.microsoft.com/office/drawing/2014/main" id="{54700A61-B381-4FAF-AAF7-9ADB52F8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11498" y="682730"/>
                <a:ext cx="1769005" cy="1769005"/>
              </a:xfrm>
              <a:prstGeom prst="rect">
                <a:avLst/>
              </a:prstGeom>
            </p:spPr>
          </p:pic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DA382534-3F66-46FA-A00F-913A50F5B13C}"/>
                  </a:ext>
                </a:extLst>
              </p:cNvPr>
              <p:cNvSpPr/>
              <p:nvPr/>
            </p:nvSpPr>
            <p:spPr>
              <a:xfrm>
                <a:off x="4405312" y="2390775"/>
                <a:ext cx="3381376" cy="3096685"/>
              </a:xfrm>
              <a:custGeom>
                <a:avLst/>
                <a:gdLst>
                  <a:gd name="connsiteX0" fmla="*/ 922979 w 3381376"/>
                  <a:gd name="connsiteY0" fmla="*/ 0 h 3096685"/>
                  <a:gd name="connsiteX1" fmla="*/ 2458398 w 3381376"/>
                  <a:gd name="connsiteY1" fmla="*/ 0 h 3096685"/>
                  <a:gd name="connsiteX2" fmla="*/ 2496570 w 3381376"/>
                  <a:gd name="connsiteY2" fmla="*/ 17819 h 3096685"/>
                  <a:gd name="connsiteX3" fmla="*/ 3381376 w 3381376"/>
                  <a:gd name="connsiteY3" fmla="*/ 1458385 h 3096685"/>
                  <a:gd name="connsiteX4" fmla="*/ 1690688 w 3381376"/>
                  <a:gd name="connsiteY4" fmla="*/ 3096685 h 3096685"/>
                  <a:gd name="connsiteX5" fmla="*/ 0 w 3381376"/>
                  <a:gd name="connsiteY5" fmla="*/ 1458385 h 3096685"/>
                  <a:gd name="connsiteX6" fmla="*/ 884806 w 3381376"/>
                  <a:gd name="connsiteY6" fmla="*/ 17819 h 309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1376" h="3096685">
                    <a:moveTo>
                      <a:pt x="922979" y="0"/>
                    </a:moveTo>
                    <a:lnTo>
                      <a:pt x="2458398" y="0"/>
                    </a:lnTo>
                    <a:lnTo>
                      <a:pt x="2496570" y="17819"/>
                    </a:lnTo>
                    <a:cubicBezTo>
                      <a:pt x="3023601" y="295248"/>
                      <a:pt x="3381376" y="836330"/>
                      <a:pt x="3381376" y="1458385"/>
                    </a:cubicBezTo>
                    <a:cubicBezTo>
                      <a:pt x="3381376" y="2363193"/>
                      <a:pt x="2624429" y="3096685"/>
                      <a:pt x="1690688" y="3096685"/>
                    </a:cubicBezTo>
                    <a:cubicBezTo>
                      <a:pt x="756947" y="3096685"/>
                      <a:pt x="0" y="2363193"/>
                      <a:pt x="0" y="1458385"/>
                    </a:cubicBezTo>
                    <a:cubicBezTo>
                      <a:pt x="0" y="836330"/>
                      <a:pt x="357776" y="295248"/>
                      <a:pt x="884806" y="1781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ED2B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9FA21FC-ABA7-441C-B4B6-A52D068403CA}"/>
                  </a:ext>
                </a:extLst>
              </p:cNvPr>
              <p:cNvSpPr/>
              <p:nvPr/>
            </p:nvSpPr>
            <p:spPr>
              <a:xfrm>
                <a:off x="4405312" y="2390775"/>
                <a:ext cx="3381376" cy="3096685"/>
              </a:xfrm>
              <a:custGeom>
                <a:avLst/>
                <a:gdLst>
                  <a:gd name="connsiteX0" fmla="*/ 922979 w 3381376"/>
                  <a:gd name="connsiteY0" fmla="*/ 0 h 3096685"/>
                  <a:gd name="connsiteX1" fmla="*/ 2458398 w 3381376"/>
                  <a:gd name="connsiteY1" fmla="*/ 0 h 3096685"/>
                  <a:gd name="connsiteX2" fmla="*/ 2496570 w 3381376"/>
                  <a:gd name="connsiteY2" fmla="*/ 17819 h 3096685"/>
                  <a:gd name="connsiteX3" fmla="*/ 3381376 w 3381376"/>
                  <a:gd name="connsiteY3" fmla="*/ 1458385 h 3096685"/>
                  <a:gd name="connsiteX4" fmla="*/ 1690688 w 3381376"/>
                  <a:gd name="connsiteY4" fmla="*/ 3096685 h 3096685"/>
                  <a:gd name="connsiteX5" fmla="*/ 0 w 3381376"/>
                  <a:gd name="connsiteY5" fmla="*/ 1458385 h 3096685"/>
                  <a:gd name="connsiteX6" fmla="*/ 884806 w 3381376"/>
                  <a:gd name="connsiteY6" fmla="*/ 17819 h 309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1376" h="3096685">
                    <a:moveTo>
                      <a:pt x="922979" y="0"/>
                    </a:moveTo>
                    <a:lnTo>
                      <a:pt x="2458398" y="0"/>
                    </a:lnTo>
                    <a:lnTo>
                      <a:pt x="2496570" y="17819"/>
                    </a:lnTo>
                    <a:cubicBezTo>
                      <a:pt x="3023601" y="295248"/>
                      <a:pt x="3381376" y="836330"/>
                      <a:pt x="3381376" y="1458385"/>
                    </a:cubicBezTo>
                    <a:cubicBezTo>
                      <a:pt x="3381376" y="2363193"/>
                      <a:pt x="2624429" y="3096685"/>
                      <a:pt x="1690688" y="3096685"/>
                    </a:cubicBezTo>
                    <a:cubicBezTo>
                      <a:pt x="756947" y="3096685"/>
                      <a:pt x="0" y="2363193"/>
                      <a:pt x="0" y="1458385"/>
                    </a:cubicBezTo>
                    <a:cubicBezTo>
                      <a:pt x="0" y="836330"/>
                      <a:pt x="357776" y="295248"/>
                      <a:pt x="884806" y="17819"/>
                    </a:cubicBezTo>
                    <a:close/>
                  </a:path>
                </a:pathLst>
              </a:custGeom>
              <a:noFill/>
              <a:ln w="101600">
                <a:solidFill>
                  <a:srgbClr val="42C7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53296B-6D2B-42EE-8A42-E8881C79C510}"/>
                </a:ext>
              </a:extLst>
            </p:cNvPr>
            <p:cNvSpPr txBox="1"/>
            <p:nvPr/>
          </p:nvSpPr>
          <p:spPr>
            <a:xfrm>
              <a:off x="4653137" y="3429001"/>
              <a:ext cx="2965725" cy="80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>
                  <a:solidFill>
                    <a:srgbClr val="2A8E5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코지</a:t>
              </a:r>
              <a:r>
                <a:rPr lang="ko-KR" altLang="en-US" sz="3200" b="1" dirty="0">
                  <a:solidFill>
                    <a:srgbClr val="2A8E5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아파트</a:t>
              </a:r>
            </a:p>
          </p:txBody>
        </p:sp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42740201-9EC4-4C3A-AD6E-E11981DF2231}"/>
                </a:ext>
              </a:extLst>
            </p:cNvPr>
            <p:cNvSpPr/>
            <p:nvPr/>
          </p:nvSpPr>
          <p:spPr>
            <a:xfrm>
              <a:off x="5133340" y="4450080"/>
              <a:ext cx="1925320" cy="396240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173517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사업 계획서</a:t>
              </a:r>
            </a:p>
          </p:txBody>
        </p:sp>
      </p:grpSp>
      <p:pic>
        <p:nvPicPr>
          <p:cNvPr id="17" name="그래픽 16">
            <a:extLst>
              <a:ext uri="{FF2B5EF4-FFF2-40B4-BE49-F238E27FC236}">
                <a16:creationId xmlns:a16="http://schemas.microsoft.com/office/drawing/2014/main" id="{108BCF6E-4324-45E7-86AC-1EDB1439E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0439" y="1334478"/>
            <a:ext cx="2260801" cy="2260801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51437EAF-31A3-4D8F-97BE-C72A199D6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283" y="2993130"/>
            <a:ext cx="2059710" cy="205971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61FF27F4-0731-4776-AFA7-114EC1E11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5937" y="3090129"/>
            <a:ext cx="1865712" cy="18657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2813E9-D4F2-401D-AA2E-CDA2C29043D6}"/>
              </a:ext>
            </a:extLst>
          </p:cNvPr>
          <p:cNvSpPr txBox="1"/>
          <p:nvPr/>
        </p:nvSpPr>
        <p:spPr>
          <a:xfrm>
            <a:off x="544337" y="516860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아파트와 계약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B4003-6B00-4BE9-84EE-DF11F13DC140}"/>
              </a:ext>
            </a:extLst>
          </p:cNvPr>
          <p:cNvSpPr txBox="1"/>
          <p:nvPr/>
        </p:nvSpPr>
        <p:spPr>
          <a:xfrm>
            <a:off x="3704088" y="5052840"/>
            <a:ext cx="29738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이벤트 홍보</a:t>
            </a:r>
            <a:r>
              <a:rPr lang="en-US" altLang="ko-KR" sz="24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4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및 광고</a:t>
            </a:r>
            <a:endParaRPr lang="en-US" altLang="ko-KR" sz="2400" dirty="0">
              <a:solidFill>
                <a:srgbClr val="6A3B1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864B26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dirty="0">
                <a:solidFill>
                  <a:srgbClr val="864B26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아파트 주변</a:t>
            </a:r>
            <a:r>
              <a:rPr lang="en-US" altLang="ko-KR" dirty="0">
                <a:solidFill>
                  <a:srgbClr val="864B26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solidFill>
                  <a:srgbClr val="864B26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학원</a:t>
            </a:r>
            <a:r>
              <a:rPr lang="en-US" altLang="ko-KR" dirty="0">
                <a:solidFill>
                  <a:srgbClr val="864B26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solidFill>
                  <a:srgbClr val="864B26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상가 등</a:t>
            </a:r>
            <a:r>
              <a:rPr lang="en-US" altLang="ko-KR" dirty="0">
                <a:solidFill>
                  <a:srgbClr val="864B26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…)</a:t>
            </a:r>
            <a:endParaRPr lang="ko-KR" altLang="en-US" dirty="0">
              <a:solidFill>
                <a:srgbClr val="864B26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FA9216-54F2-4A8E-B2E6-60746690720A}"/>
              </a:ext>
            </a:extLst>
          </p:cNvPr>
          <p:cNvSpPr txBox="1"/>
          <p:nvPr/>
        </p:nvSpPr>
        <p:spPr>
          <a:xfrm>
            <a:off x="8486575" y="5179511"/>
            <a:ext cx="2286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앱 관리 및 개선</a:t>
            </a:r>
            <a:endParaRPr lang="en-US" altLang="ko-KR" sz="2400" dirty="0">
              <a:solidFill>
                <a:srgbClr val="6A3B1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사용자 인증 관리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433559-718B-448D-8950-8AD74D41672F}"/>
              </a:ext>
            </a:extLst>
          </p:cNvPr>
          <p:cNvGrpSpPr/>
          <p:nvPr/>
        </p:nvGrpSpPr>
        <p:grpSpPr>
          <a:xfrm>
            <a:off x="1850547" y="2410440"/>
            <a:ext cx="2997145" cy="1184837"/>
            <a:chOff x="1850547" y="2410440"/>
            <a:chExt cx="2997145" cy="118483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ED5092A-55FE-44C0-A414-6E78A96C115C}"/>
                </a:ext>
              </a:extLst>
            </p:cNvPr>
            <p:cNvSpPr/>
            <p:nvPr/>
          </p:nvSpPr>
          <p:spPr>
            <a:xfrm>
              <a:off x="1850547" y="2410440"/>
              <a:ext cx="2997145" cy="1184837"/>
            </a:xfrm>
            <a:prstGeom prst="roundRect">
              <a:avLst/>
            </a:prstGeom>
            <a:solidFill>
              <a:srgbClr val="F78E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62C609-2B40-4F0C-8EDF-2EA1A44FEDD2}"/>
                </a:ext>
              </a:extLst>
            </p:cNvPr>
            <p:cNvSpPr txBox="1"/>
            <p:nvPr/>
          </p:nvSpPr>
          <p:spPr>
            <a:xfrm>
              <a:off x="1988862" y="2487420"/>
              <a:ext cx="27685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KP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(Key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Partnerships)</a:t>
              </a:r>
              <a:endPara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밀접하게 연관</a:t>
              </a:r>
              <a:endPara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82F0D1-1413-40C1-8A08-62458F329E39}"/>
              </a:ext>
            </a:extLst>
          </p:cNvPr>
          <p:cNvSpPr/>
          <p:nvPr/>
        </p:nvSpPr>
        <p:spPr>
          <a:xfrm>
            <a:off x="7342271" y="2238093"/>
            <a:ext cx="1690358" cy="2717742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65C3B61-03EF-4AD2-84A0-B0A85B8DFB17}"/>
              </a:ext>
            </a:extLst>
          </p:cNvPr>
          <p:cNvGrpSpPr/>
          <p:nvPr/>
        </p:nvGrpSpPr>
        <p:grpSpPr>
          <a:xfrm>
            <a:off x="7360990" y="2245252"/>
            <a:ext cx="1833383" cy="2725821"/>
            <a:chOff x="7977486" y="171945"/>
            <a:chExt cx="4175792" cy="6541371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AEFBD69-A23C-405A-A29E-14735856132C}"/>
                </a:ext>
              </a:extLst>
            </p:cNvPr>
            <p:cNvSpPr/>
            <p:nvPr/>
          </p:nvSpPr>
          <p:spPr>
            <a:xfrm>
              <a:off x="7977486" y="171945"/>
              <a:ext cx="3808071" cy="6541371"/>
            </a:xfrm>
            <a:prstGeom prst="round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래픽 35" descr="선 화살표 가로 U자형 회전">
              <a:extLst>
                <a:ext uri="{FF2B5EF4-FFF2-40B4-BE49-F238E27FC236}">
                  <a16:creationId xmlns:a16="http://schemas.microsoft.com/office/drawing/2014/main" id="{D3356652-29DB-4BD2-87F9-7B9352739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5351" y="5955031"/>
              <a:ext cx="507357" cy="568990"/>
            </a:xfrm>
            <a:prstGeom prst="rect">
              <a:avLst/>
            </a:prstGeom>
          </p:spPr>
        </p:pic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BD35995-54DF-479F-B6A7-C0D379959D74}"/>
                </a:ext>
              </a:extLst>
            </p:cNvPr>
            <p:cNvSpPr/>
            <p:nvPr/>
          </p:nvSpPr>
          <p:spPr>
            <a:xfrm>
              <a:off x="9690538" y="6134582"/>
              <a:ext cx="381965" cy="27152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FC7662D-FA0B-4259-BB19-416ECB6B9D33}"/>
                </a:ext>
              </a:extLst>
            </p:cNvPr>
            <p:cNvGrpSpPr/>
            <p:nvPr/>
          </p:nvGrpSpPr>
          <p:grpSpPr>
            <a:xfrm>
              <a:off x="8624105" y="6150980"/>
              <a:ext cx="419815" cy="238724"/>
              <a:chOff x="8599991" y="6157731"/>
              <a:chExt cx="324091" cy="21557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C96B5CC-E0D6-4249-A11F-897D4809A980}"/>
                  </a:ext>
                </a:extLst>
              </p:cNvPr>
              <p:cNvCxnSpPr/>
              <p:nvPr/>
            </p:nvCxnSpPr>
            <p:spPr>
              <a:xfrm>
                <a:off x="8599991" y="6157731"/>
                <a:ext cx="324091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B057B10-C140-4CFB-9001-2554D2359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9991" y="6267787"/>
                <a:ext cx="324091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32861E9A-35D5-436E-BACA-BF16C755001B}"/>
                  </a:ext>
                </a:extLst>
              </p:cNvPr>
              <p:cNvCxnSpPr/>
              <p:nvPr/>
            </p:nvCxnSpPr>
            <p:spPr>
              <a:xfrm>
                <a:off x="8599991" y="6373306"/>
                <a:ext cx="324091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1DA44A-5125-459A-A31F-EB5741E274E9}"/>
                </a:ext>
              </a:extLst>
            </p:cNvPr>
            <p:cNvSpPr txBox="1"/>
            <p:nvPr/>
          </p:nvSpPr>
          <p:spPr>
            <a:xfrm>
              <a:off x="8264624" y="244862"/>
              <a:ext cx="3888654" cy="62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SKT</a:t>
              </a:r>
              <a:r>
                <a:rPr lang="en-US" altLang="ko-KR" sz="1100" dirty="0"/>
                <a:t>                   </a:t>
              </a:r>
              <a:r>
                <a:rPr lang="en-US" altLang="ko-KR" sz="700" dirty="0"/>
                <a:t>100%</a:t>
              </a:r>
              <a:r>
                <a:rPr lang="en-US" altLang="ko-KR" sz="1100" dirty="0"/>
                <a:t> </a:t>
              </a:r>
              <a:endParaRPr lang="ko-KR" altLang="en-US" sz="11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C16CF8D-213B-4B32-B0F8-4C81B52A105C}"/>
                </a:ext>
              </a:extLst>
            </p:cNvPr>
            <p:cNvSpPr/>
            <p:nvPr/>
          </p:nvSpPr>
          <p:spPr>
            <a:xfrm>
              <a:off x="8090704" y="333979"/>
              <a:ext cx="3565002" cy="6190042"/>
            </a:xfrm>
            <a:prstGeom prst="roundRect">
              <a:avLst>
                <a:gd name="adj" fmla="val 12122"/>
              </a:avLst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1" name="그래픽 40" descr="알람 시계">
              <a:extLst>
                <a:ext uri="{FF2B5EF4-FFF2-40B4-BE49-F238E27FC236}">
                  <a16:creationId xmlns:a16="http://schemas.microsoft.com/office/drawing/2014/main" id="{0FD5834D-AE79-4D15-847B-BABEBA93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72503" y="394162"/>
              <a:ext cx="381965" cy="381965"/>
            </a:xfrm>
            <a:prstGeom prst="rect">
              <a:avLst/>
            </a:prstGeom>
          </p:spPr>
        </p:pic>
        <p:pic>
          <p:nvPicPr>
            <p:cNvPr id="42" name="그래픽 41" descr="Wi Fi">
              <a:extLst>
                <a:ext uri="{FF2B5EF4-FFF2-40B4-BE49-F238E27FC236}">
                  <a16:creationId xmlns:a16="http://schemas.microsoft.com/office/drawing/2014/main" id="{FB911100-99CB-42AA-9735-5A119E037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6143" y="394162"/>
              <a:ext cx="381965" cy="381965"/>
            </a:xfrm>
            <a:prstGeom prst="rect">
              <a:avLst/>
            </a:prstGeom>
          </p:spPr>
        </p:pic>
        <p:pic>
          <p:nvPicPr>
            <p:cNvPr id="43" name="그래픽 42" descr="배터리 충전">
              <a:extLst>
                <a:ext uri="{FF2B5EF4-FFF2-40B4-BE49-F238E27FC236}">
                  <a16:creationId xmlns:a16="http://schemas.microsoft.com/office/drawing/2014/main" id="{9BFEA6C0-4DD2-48DF-A58F-318FF772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737547" y="429530"/>
              <a:ext cx="304202" cy="29859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C746A53-0C0D-470E-8445-8AF8EA9AD063}"/>
              </a:ext>
            </a:extLst>
          </p:cNvPr>
          <p:cNvSpPr txBox="1"/>
          <p:nvPr/>
        </p:nvSpPr>
        <p:spPr>
          <a:xfrm>
            <a:off x="7484088" y="2653859"/>
            <a:ext cx="823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 확인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D897E2-0DE8-4276-AC64-783434EDC793}"/>
              </a:ext>
            </a:extLst>
          </p:cNvPr>
          <p:cNvGrpSpPr/>
          <p:nvPr/>
        </p:nvGrpSpPr>
        <p:grpSpPr>
          <a:xfrm>
            <a:off x="7877541" y="3001444"/>
            <a:ext cx="699893" cy="903615"/>
            <a:chOff x="4431613" y="2921051"/>
            <a:chExt cx="1203536" cy="1617004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2E20A0F-D4E7-4D88-AEDB-1A0C54CCF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9"/>
            <a:stretch/>
          </p:blipFill>
          <p:spPr>
            <a:xfrm>
              <a:off x="4550632" y="3025224"/>
              <a:ext cx="998537" cy="1429387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AA7CF72-304F-4C40-A619-709681AF79ED}"/>
                </a:ext>
              </a:extLst>
            </p:cNvPr>
            <p:cNvSpPr/>
            <p:nvPr/>
          </p:nvSpPr>
          <p:spPr>
            <a:xfrm>
              <a:off x="4431613" y="2921051"/>
              <a:ext cx="1203536" cy="1617004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683B1D1-A30B-4360-92AA-C11AEE6C1156}"/>
              </a:ext>
            </a:extLst>
          </p:cNvPr>
          <p:cNvSpPr txBox="1"/>
          <p:nvPr/>
        </p:nvSpPr>
        <p:spPr>
          <a:xfrm>
            <a:off x="7453099" y="4007585"/>
            <a:ext cx="1598546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 파일을 제출 해주세요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확인은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안에 완료됩니다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95833EC-FC1A-465B-A56A-D12AF01B835D}"/>
              </a:ext>
            </a:extLst>
          </p:cNvPr>
          <p:cNvCxnSpPr>
            <a:cxnSpLocks/>
          </p:cNvCxnSpPr>
          <p:nvPr/>
        </p:nvCxnSpPr>
        <p:spPr>
          <a:xfrm>
            <a:off x="7518315" y="2894687"/>
            <a:ext cx="133011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F147088-42D0-4ED1-B2BA-D1989CA4F51F}"/>
              </a:ext>
            </a:extLst>
          </p:cNvPr>
          <p:cNvCxnSpPr>
            <a:cxnSpLocks/>
          </p:cNvCxnSpPr>
          <p:nvPr/>
        </p:nvCxnSpPr>
        <p:spPr>
          <a:xfrm>
            <a:off x="313753" y="948737"/>
            <a:ext cx="6574727" cy="0"/>
          </a:xfrm>
          <a:prstGeom prst="line">
            <a:avLst/>
          </a:prstGeom>
          <a:ln w="28575">
            <a:gradFill flip="none" rotWithShape="1">
              <a:gsLst>
                <a:gs pos="51300">
                  <a:srgbClr val="FFE4A7"/>
                </a:gs>
                <a:gs pos="100000">
                  <a:srgbClr val="FFEEE5"/>
                </a:gs>
                <a:gs pos="0">
                  <a:srgbClr val="FFD9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67DC31-CE19-4659-A892-4A205AD63053}"/>
              </a:ext>
            </a:extLst>
          </p:cNvPr>
          <p:cNvSpPr/>
          <p:nvPr/>
        </p:nvSpPr>
        <p:spPr>
          <a:xfrm>
            <a:off x="335280" y="114300"/>
            <a:ext cx="7884160" cy="830971"/>
          </a:xfrm>
          <a:prstGeom prst="rect">
            <a:avLst/>
          </a:prstGeom>
          <a:gradFill>
            <a:gsLst>
              <a:gs pos="100000">
                <a:srgbClr val="FFEEE5"/>
              </a:gs>
              <a:gs pos="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F3605-47D8-43CC-BAA0-528F23D6F911}"/>
              </a:ext>
            </a:extLst>
          </p:cNvPr>
          <p:cNvSpPr txBox="1"/>
          <p:nvPr/>
        </p:nvSpPr>
        <p:spPr>
          <a:xfrm>
            <a:off x="274786" y="114300"/>
            <a:ext cx="7085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 </a:t>
            </a:r>
            <a:r>
              <a:rPr lang="en-US" altLang="ko-KR" sz="40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(Customer Relationships)</a:t>
            </a:r>
            <a:endParaRPr lang="ko-KR" altLang="en-US" sz="4800" b="1" dirty="0">
              <a:solidFill>
                <a:srgbClr val="71D59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DF30E86-AF4E-4650-A62C-508CFE918291}"/>
              </a:ext>
            </a:extLst>
          </p:cNvPr>
          <p:cNvSpPr/>
          <p:nvPr/>
        </p:nvSpPr>
        <p:spPr>
          <a:xfrm>
            <a:off x="2057677" y="1188721"/>
            <a:ext cx="3199724" cy="5509348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7B0CE-C6D4-45F0-8AF2-51BE3AB92238}"/>
              </a:ext>
            </a:extLst>
          </p:cNvPr>
          <p:cNvSpPr/>
          <p:nvPr/>
        </p:nvSpPr>
        <p:spPr>
          <a:xfrm>
            <a:off x="2299994" y="2410010"/>
            <a:ext cx="2821419" cy="725268"/>
          </a:xfrm>
          <a:prstGeom prst="rect">
            <a:avLst/>
          </a:prstGeom>
          <a:solidFill>
            <a:srgbClr val="B72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롯</a:t>
            </a:r>
            <a:r>
              <a:rPr lang="en-US" altLang="ko-KR" sz="1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</a:t>
            </a:r>
            <a:r>
              <a:rPr lang="ko-KR" altLang="en-US" sz="1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슈퍼 최대</a:t>
            </a:r>
            <a:r>
              <a:rPr lang="ko-KR" altLang="en-US" sz="1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40%</a:t>
            </a:r>
            <a:r>
              <a:rPr lang="ko-KR" altLang="en-US" sz="1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할인</a:t>
            </a:r>
            <a:r>
              <a:rPr lang="en-US" altLang="ko-KR" sz="1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  <a:endParaRPr lang="ko-KR" altLang="en-US" sz="1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BA3C4-7256-48C7-9882-BFF0DCA4E951}"/>
              </a:ext>
            </a:extLst>
          </p:cNvPr>
          <p:cNvSpPr txBox="1"/>
          <p:nvPr/>
        </p:nvSpPr>
        <p:spPr>
          <a:xfrm>
            <a:off x="2298319" y="2661865"/>
            <a:ext cx="123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아파트 공지 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8A757-435A-4FDD-B248-0E7E244BE22C}"/>
              </a:ext>
            </a:extLst>
          </p:cNvPr>
          <p:cNvSpPr txBox="1"/>
          <p:nvPr/>
        </p:nvSpPr>
        <p:spPr>
          <a:xfrm>
            <a:off x="2307343" y="2957651"/>
            <a:ext cx="1682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회의 일정 공지입니다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6CA0FC-DE98-46EB-BA82-BC48BB8C134B}"/>
              </a:ext>
            </a:extLst>
          </p:cNvPr>
          <p:cNvCxnSpPr>
            <a:cxnSpLocks/>
          </p:cNvCxnSpPr>
          <p:nvPr/>
        </p:nvCxnSpPr>
        <p:spPr>
          <a:xfrm>
            <a:off x="2314959" y="3218920"/>
            <a:ext cx="2715635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D31403-CE7E-4493-AF10-C31FA0065B13}"/>
              </a:ext>
            </a:extLst>
          </p:cNvPr>
          <p:cNvSpPr txBox="1"/>
          <p:nvPr/>
        </p:nvSpPr>
        <p:spPr>
          <a:xfrm>
            <a:off x="2307343" y="3180752"/>
            <a:ext cx="1522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아파트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주차증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관련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1A6B4D-4602-4790-A54B-92EAF0DC61C8}"/>
              </a:ext>
            </a:extLst>
          </p:cNvPr>
          <p:cNvSpPr txBox="1"/>
          <p:nvPr/>
        </p:nvSpPr>
        <p:spPr>
          <a:xfrm>
            <a:off x="2307343" y="3391813"/>
            <a:ext cx="1488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아파트 점검 일정입니다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FB248-FDA9-43D7-A1F7-C966042F0329}"/>
              </a:ext>
            </a:extLst>
          </p:cNvPr>
          <p:cNvSpPr txBox="1"/>
          <p:nvPr/>
        </p:nvSpPr>
        <p:spPr>
          <a:xfrm>
            <a:off x="2298319" y="3712918"/>
            <a:ext cx="123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즐겨찾기 게시판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98A70-81C6-444E-99F6-F6EB3A989EA2}"/>
              </a:ext>
            </a:extLst>
          </p:cNvPr>
          <p:cNvCxnSpPr>
            <a:cxnSpLocks/>
          </p:cNvCxnSpPr>
          <p:nvPr/>
        </p:nvCxnSpPr>
        <p:spPr>
          <a:xfrm>
            <a:off x="2314959" y="3975202"/>
            <a:ext cx="2715635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2664BE-C97F-496B-9D02-1E510D14AE15}"/>
              </a:ext>
            </a:extLst>
          </p:cNvPr>
          <p:cNvGrpSpPr/>
          <p:nvPr/>
        </p:nvGrpSpPr>
        <p:grpSpPr>
          <a:xfrm>
            <a:off x="2036699" y="1188721"/>
            <a:ext cx="3220702" cy="5532409"/>
            <a:chOff x="7141412" y="179759"/>
            <a:chExt cx="3808071" cy="654137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898744D-9F2A-48FF-9ECC-BB90D637E755}"/>
                </a:ext>
              </a:extLst>
            </p:cNvPr>
            <p:cNvGrpSpPr/>
            <p:nvPr/>
          </p:nvGrpSpPr>
          <p:grpSpPr>
            <a:xfrm>
              <a:off x="7141412" y="179759"/>
              <a:ext cx="3808071" cy="6541371"/>
              <a:chOff x="7977486" y="171945"/>
              <a:chExt cx="3808071" cy="6541371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9DAB6E3-8A83-43F2-BD7C-158F8CCF1D8F}"/>
                  </a:ext>
                </a:extLst>
              </p:cNvPr>
              <p:cNvSpPr/>
              <p:nvPr/>
            </p:nvSpPr>
            <p:spPr>
              <a:xfrm>
                <a:off x="7977486" y="171945"/>
                <a:ext cx="3808071" cy="6541371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30" name="그래픽 29" descr="선 화살표 가로 U자형 회전">
                <a:extLst>
                  <a:ext uri="{FF2B5EF4-FFF2-40B4-BE49-F238E27FC236}">
                    <a16:creationId xmlns:a16="http://schemas.microsoft.com/office/drawing/2014/main" id="{1B931DDB-764E-4C78-B6D2-93EEC7C04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75351" y="5955031"/>
                <a:ext cx="507357" cy="568990"/>
              </a:xfrm>
              <a:prstGeom prst="rect">
                <a:avLst/>
              </a:prstGeom>
            </p:spPr>
          </p:pic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E7CF0154-7398-4165-A529-656D0CC0D18F}"/>
                  </a:ext>
                </a:extLst>
              </p:cNvPr>
              <p:cNvSpPr/>
              <p:nvPr/>
            </p:nvSpPr>
            <p:spPr>
              <a:xfrm>
                <a:off x="9690538" y="6134582"/>
                <a:ext cx="381965" cy="271520"/>
              </a:xfrm>
              <a:prstGeom prst="roundRect">
                <a:avLst/>
              </a:prstGeom>
              <a:noFill/>
              <a:ln w="508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9FD77C5E-2F46-455D-BF3A-DC05BEA9A088}"/>
                  </a:ext>
                </a:extLst>
              </p:cNvPr>
              <p:cNvGrpSpPr/>
              <p:nvPr/>
            </p:nvGrpSpPr>
            <p:grpSpPr>
              <a:xfrm>
                <a:off x="8624105" y="6150980"/>
                <a:ext cx="419815" cy="238724"/>
                <a:chOff x="8599991" y="6157731"/>
                <a:chExt cx="324091" cy="215575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FBC9AD79-90AC-40A1-A754-727F7D7CE5D3}"/>
                    </a:ext>
                  </a:extLst>
                </p:cNvPr>
                <p:cNvCxnSpPr/>
                <p:nvPr/>
              </p:nvCxnSpPr>
              <p:spPr>
                <a:xfrm>
                  <a:off x="8599991" y="6157731"/>
                  <a:ext cx="324091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9D010ABD-DAD9-477A-AD29-7EEE66AE8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99991" y="6267787"/>
                  <a:ext cx="324091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59F358F1-09B8-423D-A73A-C09E63E64494}"/>
                    </a:ext>
                  </a:extLst>
                </p:cNvPr>
                <p:cNvCxnSpPr/>
                <p:nvPr/>
              </p:nvCxnSpPr>
              <p:spPr>
                <a:xfrm>
                  <a:off x="8599991" y="6373306"/>
                  <a:ext cx="324091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C9012-B14E-4700-B881-C6CF2DA8DCCA}"/>
                  </a:ext>
                </a:extLst>
              </p:cNvPr>
              <p:cNvSpPr txBox="1"/>
              <p:nvPr/>
            </p:nvSpPr>
            <p:spPr>
              <a:xfrm>
                <a:off x="8264625" y="426952"/>
                <a:ext cx="3025354" cy="30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SKT                                    100%</a:t>
                </a:r>
                <a:endParaRPr lang="ko-KR" altLang="en-US" sz="1100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F2B3ED61-44B0-4014-9EED-225C7E794893}"/>
                  </a:ext>
                </a:extLst>
              </p:cNvPr>
              <p:cNvSpPr/>
              <p:nvPr/>
            </p:nvSpPr>
            <p:spPr>
              <a:xfrm>
                <a:off x="8090704" y="333979"/>
                <a:ext cx="3565002" cy="6190042"/>
              </a:xfrm>
              <a:prstGeom prst="roundRect">
                <a:avLst>
                  <a:gd name="adj" fmla="val 12122"/>
                </a:avLst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35" name="그래픽 34" descr="알람 시계">
                <a:extLst>
                  <a:ext uri="{FF2B5EF4-FFF2-40B4-BE49-F238E27FC236}">
                    <a16:creationId xmlns:a16="http://schemas.microsoft.com/office/drawing/2014/main" id="{C79BCF78-4735-49D1-BFC6-F9A32B22E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072503" y="394162"/>
                <a:ext cx="381965" cy="381965"/>
              </a:xfrm>
              <a:prstGeom prst="rect">
                <a:avLst/>
              </a:prstGeom>
            </p:spPr>
          </p:pic>
          <p:pic>
            <p:nvPicPr>
              <p:cNvPr id="36" name="그래픽 35" descr="Wi Fi">
                <a:extLst>
                  <a:ext uri="{FF2B5EF4-FFF2-40B4-BE49-F238E27FC236}">
                    <a16:creationId xmlns:a16="http://schemas.microsoft.com/office/drawing/2014/main" id="{3762DB4E-E839-4ADF-84D9-E26BC0D0B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66143" y="394162"/>
                <a:ext cx="381965" cy="381965"/>
              </a:xfrm>
              <a:prstGeom prst="rect">
                <a:avLst/>
              </a:prstGeom>
            </p:spPr>
          </p:pic>
          <p:pic>
            <p:nvPicPr>
              <p:cNvPr id="37" name="그래픽 36" descr="배터리 충전">
                <a:extLst>
                  <a:ext uri="{FF2B5EF4-FFF2-40B4-BE49-F238E27FC236}">
                    <a16:creationId xmlns:a16="http://schemas.microsoft.com/office/drawing/2014/main" id="{B492878C-A451-4341-BB99-0C582FEA7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248708" y="429530"/>
                <a:ext cx="304201" cy="298595"/>
              </a:xfrm>
              <a:prstGeom prst="rect">
                <a:avLst/>
              </a:prstGeom>
            </p:spPr>
          </p:pic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D9858B4-4813-4C78-A5E1-E96497CE5882}"/>
                </a:ext>
              </a:extLst>
            </p:cNvPr>
            <p:cNvCxnSpPr>
              <a:cxnSpLocks/>
            </p:cNvCxnSpPr>
            <p:nvPr/>
          </p:nvCxnSpPr>
          <p:spPr>
            <a:xfrm>
              <a:off x="7428551" y="1377976"/>
              <a:ext cx="328828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76BBDE5-186B-4B84-98BF-8FAAAEA0BD4A}"/>
                </a:ext>
              </a:extLst>
            </p:cNvPr>
            <p:cNvGrpSpPr/>
            <p:nvPr/>
          </p:nvGrpSpPr>
          <p:grpSpPr>
            <a:xfrm>
              <a:off x="7403033" y="1068173"/>
              <a:ext cx="299573" cy="182715"/>
              <a:chOff x="5223077" y="5124624"/>
              <a:chExt cx="419815" cy="238724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9243C99-990E-47E1-B614-13756BD6CF75}"/>
                  </a:ext>
                </a:extLst>
              </p:cNvPr>
              <p:cNvCxnSpPr/>
              <p:nvPr/>
            </p:nvCxnSpPr>
            <p:spPr>
              <a:xfrm>
                <a:off x="5223077" y="5124624"/>
                <a:ext cx="419815" cy="0"/>
              </a:xfrm>
              <a:prstGeom prst="line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8A041C8-3503-4080-B63B-76D2AFCDF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3077" y="5246498"/>
                <a:ext cx="419815" cy="0"/>
              </a:xfrm>
              <a:prstGeom prst="line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E7572CF-C1B9-4842-AC71-39AD5EA4C4A5}"/>
                  </a:ext>
                </a:extLst>
              </p:cNvPr>
              <p:cNvCxnSpPr/>
              <p:nvPr/>
            </p:nvCxnSpPr>
            <p:spPr>
              <a:xfrm>
                <a:off x="5223077" y="5363348"/>
                <a:ext cx="419815" cy="0"/>
              </a:xfrm>
              <a:prstGeom prst="line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그래픽 23" descr="채팅 거품">
              <a:extLst>
                <a:ext uri="{FF2B5EF4-FFF2-40B4-BE49-F238E27FC236}">
                  <a16:creationId xmlns:a16="http://schemas.microsoft.com/office/drawing/2014/main" id="{4BB482BF-2F07-485E-B453-B25F7E0FD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20109" y="587565"/>
              <a:ext cx="487848" cy="487848"/>
            </a:xfrm>
            <a:prstGeom prst="rect">
              <a:avLst/>
            </a:prstGeom>
          </p:spPr>
        </p:pic>
        <p:pic>
          <p:nvPicPr>
            <p:cNvPr id="25" name="그래픽 24" descr="종형">
              <a:extLst>
                <a:ext uri="{FF2B5EF4-FFF2-40B4-BE49-F238E27FC236}">
                  <a16:creationId xmlns:a16="http://schemas.microsoft.com/office/drawing/2014/main" id="{2DB3C67D-AF23-4A7C-A056-F146B2B15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26076" y="618833"/>
              <a:ext cx="399787" cy="399788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552930B-0BB5-47F7-B6E2-6BB699964356}"/>
              </a:ext>
            </a:extLst>
          </p:cNvPr>
          <p:cNvSpPr txBox="1"/>
          <p:nvPr/>
        </p:nvSpPr>
        <p:spPr>
          <a:xfrm>
            <a:off x="2396011" y="4079847"/>
            <a:ext cx="90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자유 게시판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699ED-2152-4EEB-A50F-1CA360B6AE0B}"/>
              </a:ext>
            </a:extLst>
          </p:cNvPr>
          <p:cNvSpPr txBox="1"/>
          <p:nvPr/>
        </p:nvSpPr>
        <p:spPr>
          <a:xfrm>
            <a:off x="2396011" y="4796061"/>
            <a:ext cx="1278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공유 게시판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DB6267-429C-4148-87E3-F6F5EDD952F9}"/>
              </a:ext>
            </a:extLst>
          </p:cNvPr>
          <p:cNvSpPr txBox="1"/>
          <p:nvPr/>
        </p:nvSpPr>
        <p:spPr>
          <a:xfrm>
            <a:off x="2547566" y="4335601"/>
            <a:ext cx="1815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 어제 이사 왔어요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D9DF1-B79E-48CB-87A6-3B42DC4DD345}"/>
              </a:ext>
            </a:extLst>
          </p:cNvPr>
          <p:cNvSpPr txBox="1"/>
          <p:nvPr/>
        </p:nvSpPr>
        <p:spPr>
          <a:xfrm>
            <a:off x="2547566" y="4578357"/>
            <a:ext cx="1522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아휴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요즘 너무 춥네요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ㅠ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DB18F-2A2A-401A-A762-4E75BB78CAA6}"/>
              </a:ext>
            </a:extLst>
          </p:cNvPr>
          <p:cNvSpPr txBox="1"/>
          <p:nvPr/>
        </p:nvSpPr>
        <p:spPr>
          <a:xfrm>
            <a:off x="2597893" y="5095079"/>
            <a:ext cx="200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 오신 주민들을 위한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7C2448-2020-415C-B10A-A41C71B3EBA4}"/>
              </a:ext>
            </a:extLst>
          </p:cNvPr>
          <p:cNvSpPr txBox="1"/>
          <p:nvPr/>
        </p:nvSpPr>
        <p:spPr>
          <a:xfrm>
            <a:off x="2597892" y="5338446"/>
            <a:ext cx="1552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아파트 주변 맛집 모음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D55754B-D2A9-4CFE-99C1-5DA09AEC1074}"/>
              </a:ext>
            </a:extLst>
          </p:cNvPr>
          <p:cNvGrpSpPr/>
          <p:nvPr/>
        </p:nvGrpSpPr>
        <p:grpSpPr>
          <a:xfrm>
            <a:off x="2212161" y="2108513"/>
            <a:ext cx="1733298" cy="3969264"/>
            <a:chOff x="3296264" y="1176011"/>
            <a:chExt cx="1976184" cy="4848787"/>
          </a:xfrm>
        </p:grpSpPr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AE6C17D7-4D88-4AA7-97A7-3EDE3FE38472}"/>
                </a:ext>
              </a:extLst>
            </p:cNvPr>
            <p:cNvSpPr/>
            <p:nvPr/>
          </p:nvSpPr>
          <p:spPr>
            <a:xfrm rot="5400000" flipV="1">
              <a:off x="5013663" y="2001959"/>
              <a:ext cx="147659" cy="14434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0B5A538-C2E8-4993-B91B-400DA0A8169B}"/>
                </a:ext>
              </a:extLst>
            </p:cNvPr>
            <p:cNvGrpSpPr/>
            <p:nvPr/>
          </p:nvGrpSpPr>
          <p:grpSpPr>
            <a:xfrm>
              <a:off x="3296264" y="1176011"/>
              <a:ext cx="1976184" cy="4848787"/>
              <a:chOff x="4282376" y="1176011"/>
              <a:chExt cx="1976184" cy="4848787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1E2BAEC-71BC-463E-BDDE-B417FB4FFBFA}"/>
                  </a:ext>
                </a:extLst>
              </p:cNvPr>
              <p:cNvGrpSpPr/>
              <p:nvPr/>
            </p:nvGrpSpPr>
            <p:grpSpPr>
              <a:xfrm>
                <a:off x="4282376" y="1176011"/>
                <a:ext cx="1976184" cy="4848787"/>
                <a:chOff x="4999496" y="1221521"/>
                <a:chExt cx="1712105" cy="4848787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35A9963-56D1-4F54-B72A-119AB01F2B66}"/>
                    </a:ext>
                  </a:extLst>
                </p:cNvPr>
                <p:cNvSpPr/>
                <p:nvPr/>
              </p:nvSpPr>
              <p:spPr>
                <a:xfrm>
                  <a:off x="4999496" y="1356912"/>
                  <a:ext cx="1712105" cy="4713396"/>
                </a:xfrm>
                <a:prstGeom prst="rect">
                  <a:avLst/>
                </a:prstGeom>
                <a:solidFill>
                  <a:srgbClr val="F8F8F8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3C6272-1391-4935-991C-86428F59FC29}"/>
                    </a:ext>
                  </a:extLst>
                </p:cNvPr>
                <p:cNvSpPr txBox="1"/>
                <p:nvPr/>
              </p:nvSpPr>
              <p:spPr>
                <a:xfrm>
                  <a:off x="5278578" y="1221521"/>
                  <a:ext cx="1134033" cy="34596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250000"/>
                    </a:lnSpc>
                  </a:pPr>
                  <a:r>
                    <a:rPr lang="ko-KR" altLang="en-US" sz="105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공지사항</a:t>
                  </a:r>
                  <a:endPara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>
                    <a:lnSpc>
                      <a:spcPct val="250000"/>
                    </a:lnSpc>
                  </a:pPr>
                  <a:r>
                    <a:rPr lang="ko-KR" altLang="en-US" sz="105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자유 게시판</a:t>
                  </a:r>
                  <a:endPara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>
                    <a:lnSpc>
                      <a:spcPct val="250000"/>
                    </a:lnSpc>
                  </a:pPr>
                  <a:r>
                    <a:rPr lang="ko-KR" altLang="en-US" sz="105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동 게시판 ▼</a:t>
                  </a:r>
                  <a:endPara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>
                    <a:lnSpc>
                      <a:spcPct val="250000"/>
                    </a:lnSpc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정보 공유 게시판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>
                    <a:lnSpc>
                      <a:spcPct val="250000"/>
                    </a:lnSpc>
                  </a:pPr>
                  <a:r>
                    <a:rPr lang="ko-KR" altLang="en-US" sz="105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나만의 게시판 ▼</a:t>
                  </a:r>
                  <a:endPara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>
                    <a:lnSpc>
                      <a:spcPct val="250000"/>
                    </a:lnSpc>
                  </a:pPr>
                  <a:r>
                    <a:rPr lang="ko-KR" altLang="en-US" sz="105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문의 사항</a:t>
                  </a:r>
                  <a:endPara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>
                    <a:lnSpc>
                      <a:spcPct val="250000"/>
                    </a:lnSpc>
                  </a:pPr>
                  <a:endPara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1AA8C7B7-8072-47B7-8776-2447B267F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791" y="1767371"/>
                  <a:ext cx="1273513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22E42C6F-4C8C-4137-BEFF-862E2D7F9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791" y="2231254"/>
                  <a:ext cx="1273513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2956FEA5-7F18-48D7-B3AE-E1193CCA5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791" y="2761702"/>
                  <a:ext cx="1273513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7682BF9F-B5D0-4935-9964-20403EC6E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791" y="3167427"/>
                  <a:ext cx="1273513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9FD2197B-8E6E-4872-A144-AA6B7A1BB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791" y="3708010"/>
                  <a:ext cx="1273513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A23E4765-975F-4E17-B29C-FD21EA951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791" y="4224075"/>
                  <a:ext cx="1273513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별: 꼭짓점 5개 51">
                <a:extLst>
                  <a:ext uri="{FF2B5EF4-FFF2-40B4-BE49-F238E27FC236}">
                    <a16:creationId xmlns:a16="http://schemas.microsoft.com/office/drawing/2014/main" id="{8495925A-9229-4C28-B6E9-E1DDF4F276DB}"/>
                  </a:ext>
                </a:extLst>
              </p:cNvPr>
              <p:cNvSpPr/>
              <p:nvPr/>
            </p:nvSpPr>
            <p:spPr>
              <a:xfrm>
                <a:off x="5944172" y="1927679"/>
                <a:ext cx="144249" cy="138712"/>
              </a:xfrm>
              <a:prstGeom prst="star5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53" name="별: 꼭짓점 5개 52">
                <a:extLst>
                  <a:ext uri="{FF2B5EF4-FFF2-40B4-BE49-F238E27FC236}">
                    <a16:creationId xmlns:a16="http://schemas.microsoft.com/office/drawing/2014/main" id="{5FAC1581-837D-49EA-A2C3-4291BA84F867}"/>
                  </a:ext>
                </a:extLst>
              </p:cNvPr>
              <p:cNvSpPr/>
              <p:nvPr/>
            </p:nvSpPr>
            <p:spPr>
              <a:xfrm>
                <a:off x="5977588" y="2870388"/>
                <a:ext cx="144249" cy="138712"/>
              </a:xfrm>
              <a:prstGeom prst="star5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8E68E3EB-A433-4BFF-9BFF-AB1D68284CBF}"/>
              </a:ext>
            </a:extLst>
          </p:cNvPr>
          <p:cNvSpPr/>
          <p:nvPr/>
        </p:nvSpPr>
        <p:spPr>
          <a:xfrm>
            <a:off x="2132830" y="1812974"/>
            <a:ext cx="451127" cy="443003"/>
          </a:xfrm>
          <a:prstGeom prst="ellipse">
            <a:avLst/>
          </a:prstGeom>
          <a:solidFill>
            <a:srgbClr val="C0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63" name="Picture 8" descr="관련 이미지">
            <a:extLst>
              <a:ext uri="{FF2B5EF4-FFF2-40B4-BE49-F238E27FC236}">
                <a16:creationId xmlns:a16="http://schemas.microsoft.com/office/drawing/2014/main" id="{337429ED-7823-4409-BBAE-55831EC72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7415">
            <a:off x="1377917" y="1793595"/>
            <a:ext cx="1216800" cy="140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3F5A7F86-57D9-48BF-9F96-D780BEA9F0A0}"/>
              </a:ext>
            </a:extLst>
          </p:cNvPr>
          <p:cNvSpPr/>
          <p:nvPr/>
        </p:nvSpPr>
        <p:spPr>
          <a:xfrm>
            <a:off x="2511333" y="4202957"/>
            <a:ext cx="1156524" cy="350933"/>
          </a:xfrm>
          <a:prstGeom prst="ellipse">
            <a:avLst/>
          </a:prstGeom>
          <a:noFill/>
          <a:ln w="57150">
            <a:solidFill>
              <a:srgbClr val="F78E5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래픽 65">
            <a:extLst>
              <a:ext uri="{FF2B5EF4-FFF2-40B4-BE49-F238E27FC236}">
                <a16:creationId xmlns:a16="http://schemas.microsoft.com/office/drawing/2014/main" id="{7248C87D-9A52-482F-A84E-79D590C9AC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24907" y="2025735"/>
            <a:ext cx="3220702" cy="322070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3BFE7F1-A823-4C7E-9D10-78345501FCAD}"/>
              </a:ext>
            </a:extLst>
          </p:cNvPr>
          <p:cNvSpPr txBox="1"/>
          <p:nvPr/>
        </p:nvSpPr>
        <p:spPr>
          <a:xfrm>
            <a:off x="2595568" y="4999614"/>
            <a:ext cx="328327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게시판 중 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문의 사항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게시판 이용</a:t>
            </a:r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53B19A-D1FB-46F0-8B67-5820A6DB8C2F}"/>
              </a:ext>
            </a:extLst>
          </p:cNvPr>
          <p:cNvSpPr txBox="1"/>
          <p:nvPr/>
        </p:nvSpPr>
        <p:spPr>
          <a:xfrm>
            <a:off x="6840087" y="4968558"/>
            <a:ext cx="359034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개발자 또는 아파트 관리자의 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E-mail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739B1-4B20-49E3-BDF3-162A03029C59}"/>
              </a:ext>
            </a:extLst>
          </p:cNvPr>
          <p:cNvCxnSpPr>
            <a:cxnSpLocks/>
          </p:cNvCxnSpPr>
          <p:nvPr/>
        </p:nvCxnSpPr>
        <p:spPr>
          <a:xfrm>
            <a:off x="313753" y="969057"/>
            <a:ext cx="6859207" cy="0"/>
          </a:xfrm>
          <a:prstGeom prst="line">
            <a:avLst/>
          </a:prstGeom>
          <a:ln w="28575">
            <a:gradFill flip="none" rotWithShape="1">
              <a:gsLst>
                <a:gs pos="51300">
                  <a:srgbClr val="FFE4A7"/>
                </a:gs>
                <a:gs pos="100000">
                  <a:srgbClr val="FFEEE5"/>
                </a:gs>
                <a:gs pos="0">
                  <a:srgbClr val="FFD9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9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252CEB-47E6-4123-95C3-4E10C5C5378D}"/>
              </a:ext>
            </a:extLst>
          </p:cNvPr>
          <p:cNvSpPr txBox="1"/>
          <p:nvPr/>
        </p:nvSpPr>
        <p:spPr>
          <a:xfrm>
            <a:off x="1323697" y="1778631"/>
            <a:ext cx="4118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아파트 주변 상가와의 </a:t>
            </a:r>
            <a:endParaRPr lang="en-US" altLang="ko-KR" sz="2800" dirty="0">
              <a:solidFill>
                <a:srgbClr val="6A3B1E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계약을 통한</a:t>
            </a:r>
            <a:r>
              <a:rPr lang="en-US" altLang="ko-KR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이벤트 및 홍보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E8FB2-D6EE-4007-A954-F5CBE614DD9B}"/>
              </a:ext>
            </a:extLst>
          </p:cNvPr>
          <p:cNvSpPr txBox="1"/>
          <p:nvPr/>
        </p:nvSpPr>
        <p:spPr>
          <a:xfrm>
            <a:off x="2454916" y="5652964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6A3B1E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어플 하단 광고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F54EE-8C92-47BA-818B-99DDFD59CCCA}"/>
              </a:ext>
            </a:extLst>
          </p:cNvPr>
          <p:cNvSpPr/>
          <p:nvPr/>
        </p:nvSpPr>
        <p:spPr>
          <a:xfrm>
            <a:off x="335280" y="114300"/>
            <a:ext cx="7884160" cy="830971"/>
          </a:xfrm>
          <a:prstGeom prst="rect">
            <a:avLst/>
          </a:prstGeom>
          <a:gradFill>
            <a:gsLst>
              <a:gs pos="100000">
                <a:srgbClr val="FFEEE5"/>
              </a:gs>
              <a:gs pos="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DE0D7-25A4-4F9D-ABD1-2FAACF6FE5A3}"/>
              </a:ext>
            </a:extLst>
          </p:cNvPr>
          <p:cNvSpPr txBox="1"/>
          <p:nvPr/>
        </p:nvSpPr>
        <p:spPr>
          <a:xfrm>
            <a:off x="274786" y="114300"/>
            <a:ext cx="5511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RS </a:t>
            </a:r>
            <a:r>
              <a:rPr lang="en-US" altLang="ko-KR" sz="40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(Revenue Streams)</a:t>
            </a:r>
            <a:endParaRPr lang="ko-KR" altLang="en-US" sz="4800" b="1" dirty="0">
              <a:solidFill>
                <a:srgbClr val="71D59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AE2521-3FBA-441D-AA92-AB1ED2180B1F}"/>
              </a:ext>
            </a:extLst>
          </p:cNvPr>
          <p:cNvGrpSpPr/>
          <p:nvPr/>
        </p:nvGrpSpPr>
        <p:grpSpPr>
          <a:xfrm>
            <a:off x="7404428" y="179759"/>
            <a:ext cx="3808073" cy="6553892"/>
            <a:chOff x="8213649" y="179759"/>
            <a:chExt cx="3808073" cy="655389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37F27C6-DD30-4D4A-B566-5B818976C840}"/>
                </a:ext>
              </a:extLst>
            </p:cNvPr>
            <p:cNvSpPr/>
            <p:nvPr/>
          </p:nvSpPr>
          <p:spPr>
            <a:xfrm>
              <a:off x="8213649" y="192280"/>
              <a:ext cx="3808071" cy="65413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CCBB35D-582E-472E-BB21-7EE51FE7854E}"/>
                </a:ext>
              </a:extLst>
            </p:cNvPr>
            <p:cNvSpPr/>
            <p:nvPr/>
          </p:nvSpPr>
          <p:spPr>
            <a:xfrm>
              <a:off x="8335184" y="5613729"/>
              <a:ext cx="3565002" cy="4478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ADS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62C5D73-BAA5-48DF-ACA6-572115570BA7}"/>
                </a:ext>
              </a:extLst>
            </p:cNvPr>
            <p:cNvGrpSpPr/>
            <p:nvPr/>
          </p:nvGrpSpPr>
          <p:grpSpPr>
            <a:xfrm>
              <a:off x="8213651" y="179759"/>
              <a:ext cx="3808071" cy="6541371"/>
              <a:chOff x="7977486" y="171945"/>
              <a:chExt cx="3808071" cy="6541371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ACEEFCB5-70B2-45AA-AE98-000D56D3D015}"/>
                  </a:ext>
                </a:extLst>
              </p:cNvPr>
              <p:cNvSpPr/>
              <p:nvPr/>
            </p:nvSpPr>
            <p:spPr>
              <a:xfrm>
                <a:off x="7977486" y="171945"/>
                <a:ext cx="3808071" cy="6541371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2" name="그래픽 41" descr="선 화살표 가로 U자형 회전">
                <a:extLst>
                  <a:ext uri="{FF2B5EF4-FFF2-40B4-BE49-F238E27FC236}">
                    <a16:creationId xmlns:a16="http://schemas.microsoft.com/office/drawing/2014/main" id="{8FBEBDF4-289D-47E2-A7F3-47C5B03D5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75351" y="5955031"/>
                <a:ext cx="507357" cy="568990"/>
              </a:xfrm>
              <a:prstGeom prst="rect">
                <a:avLst/>
              </a:prstGeom>
            </p:spPr>
          </p:pic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36BBC062-DE3D-4667-B9BF-A79189F8871A}"/>
                  </a:ext>
                </a:extLst>
              </p:cNvPr>
              <p:cNvSpPr/>
              <p:nvPr/>
            </p:nvSpPr>
            <p:spPr>
              <a:xfrm>
                <a:off x="9690538" y="6134582"/>
                <a:ext cx="381965" cy="271520"/>
              </a:xfrm>
              <a:prstGeom prst="roundRect">
                <a:avLst/>
              </a:prstGeom>
              <a:noFill/>
              <a:ln w="508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8933F8BA-9E70-4975-9F6F-F517F9F92AB2}"/>
                  </a:ext>
                </a:extLst>
              </p:cNvPr>
              <p:cNvGrpSpPr/>
              <p:nvPr/>
            </p:nvGrpSpPr>
            <p:grpSpPr>
              <a:xfrm>
                <a:off x="8624105" y="6150980"/>
                <a:ext cx="419815" cy="238724"/>
                <a:chOff x="8599991" y="6157731"/>
                <a:chExt cx="324091" cy="215575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669207C6-251B-4231-A638-F7EE105BF790}"/>
                    </a:ext>
                  </a:extLst>
                </p:cNvPr>
                <p:cNvCxnSpPr/>
                <p:nvPr/>
              </p:nvCxnSpPr>
              <p:spPr>
                <a:xfrm>
                  <a:off x="8599991" y="6157731"/>
                  <a:ext cx="324091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0C11699C-C98C-4D80-A3F4-F4C56AC18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99991" y="6267787"/>
                  <a:ext cx="324091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410297C9-D024-4993-BAFF-233C1871D106}"/>
                    </a:ext>
                  </a:extLst>
                </p:cNvPr>
                <p:cNvCxnSpPr/>
                <p:nvPr/>
              </p:nvCxnSpPr>
              <p:spPr>
                <a:xfrm>
                  <a:off x="8599991" y="6373306"/>
                  <a:ext cx="324091" cy="0"/>
                </a:xfrm>
                <a:prstGeom prst="line">
                  <a:avLst/>
                </a:prstGeom>
                <a:ln w="50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1EC7ACD-3206-4249-9120-D5CDBDAD2CE4}"/>
                  </a:ext>
                </a:extLst>
              </p:cNvPr>
              <p:cNvSpPr txBox="1"/>
              <p:nvPr/>
            </p:nvSpPr>
            <p:spPr>
              <a:xfrm>
                <a:off x="8264625" y="400479"/>
                <a:ext cx="3185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SKT                        100%</a:t>
                </a:r>
                <a:endParaRPr lang="ko-KR" altLang="en-US" dirty="0"/>
              </a:p>
            </p:txBody>
          </p:sp>
          <p:pic>
            <p:nvPicPr>
              <p:cNvPr id="47" name="그래픽 46" descr="알람 시계">
                <a:extLst>
                  <a:ext uri="{FF2B5EF4-FFF2-40B4-BE49-F238E27FC236}">
                    <a16:creationId xmlns:a16="http://schemas.microsoft.com/office/drawing/2014/main" id="{600BD7B8-897B-4A9F-9FE7-91BEAE242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072503" y="394162"/>
                <a:ext cx="381965" cy="381965"/>
              </a:xfrm>
              <a:prstGeom prst="rect">
                <a:avLst/>
              </a:prstGeom>
            </p:spPr>
          </p:pic>
          <p:pic>
            <p:nvPicPr>
              <p:cNvPr id="48" name="그래픽 47" descr="Wi Fi">
                <a:extLst>
                  <a:ext uri="{FF2B5EF4-FFF2-40B4-BE49-F238E27FC236}">
                    <a16:creationId xmlns:a16="http://schemas.microsoft.com/office/drawing/2014/main" id="{DC0398A4-2350-4058-847C-21F76395E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66143" y="394162"/>
                <a:ext cx="381965" cy="381965"/>
              </a:xfrm>
              <a:prstGeom prst="rect">
                <a:avLst/>
              </a:prstGeom>
            </p:spPr>
          </p:pic>
          <p:pic>
            <p:nvPicPr>
              <p:cNvPr id="49" name="그래픽 48" descr="배터리 충전">
                <a:extLst>
                  <a:ext uri="{FF2B5EF4-FFF2-40B4-BE49-F238E27FC236}">
                    <a16:creationId xmlns:a16="http://schemas.microsoft.com/office/drawing/2014/main" id="{058A5913-0248-467D-8468-681D640025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248708" y="429530"/>
                <a:ext cx="304201" cy="298595"/>
              </a:xfrm>
              <a:prstGeom prst="rect">
                <a:avLst/>
              </a:prstGeom>
            </p:spPr>
          </p:pic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C0F502B-6B2F-4545-8E8D-45C57F88E3F5}"/>
                  </a:ext>
                </a:extLst>
              </p:cNvPr>
              <p:cNvSpPr/>
              <p:nvPr/>
            </p:nvSpPr>
            <p:spPr>
              <a:xfrm>
                <a:off x="8090704" y="333979"/>
                <a:ext cx="3565002" cy="6190042"/>
              </a:xfrm>
              <a:prstGeom prst="roundRect">
                <a:avLst>
                  <a:gd name="adj" fmla="val 12122"/>
                </a:avLst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84C7C21-D135-45C3-A780-04C8CFA29359}"/>
                </a:ext>
              </a:extLst>
            </p:cNvPr>
            <p:cNvCxnSpPr>
              <a:cxnSpLocks/>
            </p:cNvCxnSpPr>
            <p:nvPr/>
          </p:nvCxnSpPr>
          <p:spPr>
            <a:xfrm>
              <a:off x="8500790" y="1377976"/>
              <a:ext cx="328828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627653-F865-472D-BB0E-1DACCCD0BD8F}"/>
                </a:ext>
              </a:extLst>
            </p:cNvPr>
            <p:cNvGrpSpPr/>
            <p:nvPr/>
          </p:nvGrpSpPr>
          <p:grpSpPr>
            <a:xfrm>
              <a:off x="8475272" y="1068173"/>
              <a:ext cx="299573" cy="182715"/>
              <a:chOff x="5223077" y="5124624"/>
              <a:chExt cx="419815" cy="238724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DD8026A-14AE-4B08-B44F-90DEA19095DF}"/>
                  </a:ext>
                </a:extLst>
              </p:cNvPr>
              <p:cNvCxnSpPr/>
              <p:nvPr/>
            </p:nvCxnSpPr>
            <p:spPr>
              <a:xfrm>
                <a:off x="5223077" y="5124624"/>
                <a:ext cx="419815" cy="0"/>
              </a:xfrm>
              <a:prstGeom prst="line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DA118DF7-CA9A-4991-9FEF-DD5DBD3E1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3077" y="5246498"/>
                <a:ext cx="419815" cy="0"/>
              </a:xfrm>
              <a:prstGeom prst="line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D9C14AE-ECDB-4541-A8F8-26764A8283DD}"/>
                  </a:ext>
                </a:extLst>
              </p:cNvPr>
              <p:cNvCxnSpPr/>
              <p:nvPr/>
            </p:nvCxnSpPr>
            <p:spPr>
              <a:xfrm>
                <a:off x="5223077" y="5363348"/>
                <a:ext cx="419815" cy="0"/>
              </a:xfrm>
              <a:prstGeom prst="line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" name="그래픽 35" descr="채팅 거품">
              <a:extLst>
                <a:ext uri="{FF2B5EF4-FFF2-40B4-BE49-F238E27FC236}">
                  <a16:creationId xmlns:a16="http://schemas.microsoft.com/office/drawing/2014/main" id="{83B90605-0ADC-45FE-A20B-4ADEF87D4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92348" y="918421"/>
              <a:ext cx="487848" cy="487848"/>
            </a:xfrm>
            <a:prstGeom prst="rect">
              <a:avLst/>
            </a:prstGeom>
          </p:spPr>
        </p:pic>
        <p:pic>
          <p:nvPicPr>
            <p:cNvPr id="37" name="그래픽 36" descr="종형">
              <a:extLst>
                <a:ext uri="{FF2B5EF4-FFF2-40B4-BE49-F238E27FC236}">
                  <a16:creationId xmlns:a16="http://schemas.microsoft.com/office/drawing/2014/main" id="{92851599-2A83-4A55-B11C-D054AEF4F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98315" y="949688"/>
              <a:ext cx="399788" cy="39978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9588BF7-9EB3-433E-878B-F83C6C868F61}"/>
                </a:ext>
              </a:extLst>
            </p:cNvPr>
            <p:cNvSpPr/>
            <p:nvPr/>
          </p:nvSpPr>
          <p:spPr>
            <a:xfrm>
              <a:off x="8476947" y="1662209"/>
              <a:ext cx="3335969" cy="857537"/>
            </a:xfrm>
            <a:prstGeom prst="rect">
              <a:avLst/>
            </a:prstGeom>
            <a:solidFill>
              <a:srgbClr val="B726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롯</a:t>
              </a:r>
              <a:r>
                <a:rPr lang="en-US" altLang="ko-KR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X</a:t>
              </a:r>
              <a:r>
                <a:rPr lang="ko-KR" altLang="en-US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슈퍼 최대</a:t>
              </a:r>
              <a:r>
                <a:rPr lang="ko-KR" altLang="en-US" sz="20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4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40%</a:t>
              </a:r>
              <a:r>
                <a:rPr lang="ko-KR" altLang="en-US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할인</a:t>
              </a:r>
              <a:r>
                <a:rPr lang="en-US" altLang="ko-KR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!</a:t>
              </a:r>
              <a:endParaRPr lang="ko-KR" altLang="en-US" sz="22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D3321118-0C89-4A41-915D-5A6BF36E6A2B}"/>
                </a:ext>
              </a:extLst>
            </p:cNvPr>
            <p:cNvSpPr/>
            <p:nvPr/>
          </p:nvSpPr>
          <p:spPr>
            <a:xfrm rot="5400000">
              <a:off x="11643069" y="2001958"/>
              <a:ext cx="147659" cy="14435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B19463-26D4-4FEE-918C-85B2E08CCC3F}"/>
                </a:ext>
              </a:extLst>
            </p:cNvPr>
            <p:cNvSpPr txBox="1"/>
            <p:nvPr/>
          </p:nvSpPr>
          <p:spPr>
            <a:xfrm>
              <a:off x="8475272" y="1365844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이벤트 정보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B4F559-1EED-41AD-87B6-9BD841327A1F}"/>
                </a:ext>
              </a:extLst>
            </p:cNvPr>
            <p:cNvSpPr txBox="1"/>
            <p:nvPr/>
          </p:nvSpPr>
          <p:spPr>
            <a:xfrm>
              <a:off x="8475272" y="2614392"/>
              <a:ext cx="1462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아파트 공지 사항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A0EBAD-C4E1-477B-8B7D-B0D5F029091D}"/>
                </a:ext>
              </a:extLst>
            </p:cNvPr>
            <p:cNvSpPr txBox="1"/>
            <p:nvPr/>
          </p:nvSpPr>
          <p:spPr>
            <a:xfrm>
              <a:off x="8484296" y="2914926"/>
              <a:ext cx="1989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회의 일정 공지입니다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170DDA-0536-456F-AB2D-F020784AF4AC}"/>
                </a:ext>
              </a:extLst>
            </p:cNvPr>
            <p:cNvCxnSpPr>
              <a:cxnSpLocks/>
            </p:cNvCxnSpPr>
            <p:nvPr/>
          </p:nvCxnSpPr>
          <p:spPr>
            <a:xfrm>
              <a:off x="8491912" y="2924149"/>
              <a:ext cx="328828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FBB56-D4AF-466E-A4A2-20EF22EC178A}"/>
                </a:ext>
              </a:extLst>
            </p:cNvPr>
            <p:cNvSpPr txBox="1"/>
            <p:nvPr/>
          </p:nvSpPr>
          <p:spPr>
            <a:xfrm>
              <a:off x="8484296" y="3138027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아파트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주차증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발급 관련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C59BA-EC2A-49FC-991C-45D4EB7C63B7}"/>
                </a:ext>
              </a:extLst>
            </p:cNvPr>
            <p:cNvSpPr txBox="1"/>
            <p:nvPr/>
          </p:nvSpPr>
          <p:spPr>
            <a:xfrm>
              <a:off x="8484296" y="3349088"/>
              <a:ext cx="1760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아파트 점검 일정입니다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BE650-6ABC-4BEA-800A-55A892E938F0}"/>
                </a:ext>
              </a:extLst>
            </p:cNvPr>
            <p:cNvSpPr txBox="1"/>
            <p:nvPr/>
          </p:nvSpPr>
          <p:spPr>
            <a:xfrm>
              <a:off x="8475272" y="3665445"/>
              <a:ext cx="1462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 게시판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841C282-BFDA-42D4-904A-8A538C9DEE7E}"/>
                </a:ext>
              </a:extLst>
            </p:cNvPr>
            <p:cNvCxnSpPr>
              <a:cxnSpLocks/>
            </p:cNvCxnSpPr>
            <p:nvPr/>
          </p:nvCxnSpPr>
          <p:spPr>
            <a:xfrm>
              <a:off x="8491912" y="3975202"/>
              <a:ext cx="328828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08097E8-2627-4BE2-A59E-41421F093DBF}"/>
                </a:ext>
              </a:extLst>
            </p:cNvPr>
            <p:cNvSpPr/>
            <p:nvPr/>
          </p:nvSpPr>
          <p:spPr>
            <a:xfrm>
              <a:off x="10389719" y="2961048"/>
              <a:ext cx="166679" cy="1769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래픽 24" descr="느낌표">
              <a:extLst>
                <a:ext uri="{FF2B5EF4-FFF2-40B4-BE49-F238E27FC236}">
                  <a16:creationId xmlns:a16="http://schemas.microsoft.com/office/drawing/2014/main" id="{23875C18-0937-414A-A218-BF753E037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87950" y="2962580"/>
              <a:ext cx="168448" cy="16844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F3060-7725-4598-9246-E8DBE327F885}"/>
                </a:ext>
              </a:extLst>
            </p:cNvPr>
            <p:cNvSpPr txBox="1"/>
            <p:nvPr/>
          </p:nvSpPr>
          <p:spPr>
            <a:xfrm>
              <a:off x="8572964" y="4032374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자유 게시판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CD2347-F0FB-4579-B0F5-750E25863834}"/>
                </a:ext>
              </a:extLst>
            </p:cNvPr>
            <p:cNvSpPr txBox="1"/>
            <p:nvPr/>
          </p:nvSpPr>
          <p:spPr>
            <a:xfrm>
              <a:off x="8572964" y="4748588"/>
              <a:ext cx="1511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정보 공유 게시판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277EF2-5FC5-43E1-9C6E-09659C42E51B}"/>
                </a:ext>
              </a:extLst>
            </p:cNvPr>
            <p:cNvSpPr txBox="1"/>
            <p:nvPr/>
          </p:nvSpPr>
          <p:spPr>
            <a:xfrm>
              <a:off x="8724519" y="4292876"/>
              <a:ext cx="21467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안녕하세요 어제 이사 왔어요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1A1D9-882E-4B76-AA3E-53F52C04407C}"/>
                </a:ext>
              </a:extLst>
            </p:cNvPr>
            <p:cNvSpPr txBox="1"/>
            <p:nvPr/>
          </p:nvSpPr>
          <p:spPr>
            <a:xfrm>
              <a:off x="8724519" y="4535632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아휴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요즘 너무 춥네요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ㅠ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0846C0-0C13-45D6-8FBF-36E7279747BD}"/>
                </a:ext>
              </a:extLst>
            </p:cNvPr>
            <p:cNvSpPr txBox="1"/>
            <p:nvPr/>
          </p:nvSpPr>
          <p:spPr>
            <a:xfrm>
              <a:off x="8774845" y="5052354"/>
              <a:ext cx="2372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새로 오신 주민들을 위한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정보글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D37C57-13CE-40FF-980A-73F47CB357A3}"/>
                </a:ext>
              </a:extLst>
            </p:cNvPr>
            <p:cNvSpPr txBox="1"/>
            <p:nvPr/>
          </p:nvSpPr>
          <p:spPr>
            <a:xfrm>
              <a:off x="8774845" y="5295721"/>
              <a:ext cx="1835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xx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아파트 주변 맛집 모음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04FB7AD3-DDFA-4D23-853D-7E9B8533F823}"/>
                </a:ext>
              </a:extLst>
            </p:cNvPr>
            <p:cNvSpPr/>
            <p:nvPr/>
          </p:nvSpPr>
          <p:spPr>
            <a:xfrm rot="5400000" flipV="1">
              <a:off x="8521530" y="2001959"/>
              <a:ext cx="147659" cy="14434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양쪽 대괄호 53">
            <a:extLst>
              <a:ext uri="{FF2B5EF4-FFF2-40B4-BE49-F238E27FC236}">
                <a16:creationId xmlns:a16="http://schemas.microsoft.com/office/drawing/2014/main" id="{57CAAED7-3719-4C87-8124-743D730ED0CB}"/>
              </a:ext>
            </a:extLst>
          </p:cNvPr>
          <p:cNvSpPr/>
          <p:nvPr/>
        </p:nvSpPr>
        <p:spPr>
          <a:xfrm>
            <a:off x="7163722" y="1640995"/>
            <a:ext cx="4223946" cy="961098"/>
          </a:xfrm>
          <a:prstGeom prst="bracketPair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양쪽 대괄호 54">
            <a:extLst>
              <a:ext uri="{FF2B5EF4-FFF2-40B4-BE49-F238E27FC236}">
                <a16:creationId xmlns:a16="http://schemas.microsoft.com/office/drawing/2014/main" id="{A5E52861-6504-4BA2-A701-7310221D538A}"/>
              </a:ext>
            </a:extLst>
          </p:cNvPr>
          <p:cNvSpPr/>
          <p:nvPr/>
        </p:nvSpPr>
        <p:spPr>
          <a:xfrm>
            <a:off x="7163722" y="5538844"/>
            <a:ext cx="4223946" cy="673470"/>
          </a:xfrm>
          <a:prstGeom prst="bracketPair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EA8DBDD-ADC4-4654-BBA5-E53CB9C61E3E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6017486" y="2121544"/>
            <a:ext cx="1146236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74F9EF8-980E-4489-BF88-F6A8D21E9B86}"/>
              </a:ext>
            </a:extLst>
          </p:cNvPr>
          <p:cNvCxnSpPr>
            <a:cxnSpLocks/>
          </p:cNvCxnSpPr>
          <p:nvPr/>
        </p:nvCxnSpPr>
        <p:spPr>
          <a:xfrm flipH="1">
            <a:off x="6017486" y="5867921"/>
            <a:ext cx="1146236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E07DE1D-DE3A-4FAB-A9DA-C0DF30044B89}"/>
              </a:ext>
            </a:extLst>
          </p:cNvPr>
          <p:cNvCxnSpPr>
            <a:cxnSpLocks/>
          </p:cNvCxnSpPr>
          <p:nvPr/>
        </p:nvCxnSpPr>
        <p:spPr>
          <a:xfrm>
            <a:off x="313753" y="945271"/>
            <a:ext cx="6615367" cy="0"/>
          </a:xfrm>
          <a:prstGeom prst="line">
            <a:avLst/>
          </a:prstGeom>
          <a:ln w="28575">
            <a:gradFill flip="none" rotWithShape="1">
              <a:gsLst>
                <a:gs pos="51300">
                  <a:srgbClr val="FFE4A7"/>
                </a:gs>
                <a:gs pos="100000">
                  <a:srgbClr val="FFEEE5"/>
                </a:gs>
                <a:gs pos="0">
                  <a:srgbClr val="FFD9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8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252CEB-47E6-4123-95C3-4E10C5C5378D}"/>
              </a:ext>
            </a:extLst>
          </p:cNvPr>
          <p:cNvSpPr txBox="1"/>
          <p:nvPr/>
        </p:nvSpPr>
        <p:spPr>
          <a:xfrm>
            <a:off x="2227407" y="5600238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인증 알바 고용비용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82D21-CCA3-403A-B688-B43E70F9E483}"/>
              </a:ext>
            </a:extLst>
          </p:cNvPr>
          <p:cNvSpPr txBox="1"/>
          <p:nvPr/>
        </p:nvSpPr>
        <p:spPr>
          <a:xfrm>
            <a:off x="7683826" y="5597119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512D17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마케팅 비용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B41826-9C20-480E-88FE-21E8D30C6ADF}"/>
              </a:ext>
            </a:extLst>
          </p:cNvPr>
          <p:cNvSpPr/>
          <p:nvPr/>
        </p:nvSpPr>
        <p:spPr>
          <a:xfrm>
            <a:off x="335280" y="114300"/>
            <a:ext cx="7884160" cy="830971"/>
          </a:xfrm>
          <a:prstGeom prst="rect">
            <a:avLst/>
          </a:prstGeom>
          <a:gradFill>
            <a:gsLst>
              <a:gs pos="100000">
                <a:srgbClr val="FFEEE5"/>
              </a:gs>
              <a:gs pos="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AFC35-31A4-4B72-B492-948DF8AF9A1C}"/>
              </a:ext>
            </a:extLst>
          </p:cNvPr>
          <p:cNvSpPr txBox="1"/>
          <p:nvPr/>
        </p:nvSpPr>
        <p:spPr>
          <a:xfrm>
            <a:off x="274786" y="114300"/>
            <a:ext cx="4892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C$ </a:t>
            </a:r>
            <a:r>
              <a:rPr lang="en-US" altLang="ko-KR" sz="4000" b="1" dirty="0">
                <a:solidFill>
                  <a:srgbClr val="71D59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(Cost Structure)</a:t>
            </a:r>
            <a:endParaRPr lang="ko-KR" altLang="en-US" sz="4800" b="1" dirty="0">
              <a:solidFill>
                <a:srgbClr val="71D59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7F21A0-012C-48BA-ACDE-986836A714C9}"/>
              </a:ext>
            </a:extLst>
          </p:cNvPr>
          <p:cNvGrpSpPr/>
          <p:nvPr/>
        </p:nvGrpSpPr>
        <p:grpSpPr>
          <a:xfrm>
            <a:off x="975574" y="1966675"/>
            <a:ext cx="1852102" cy="2732980"/>
            <a:chOff x="7342271" y="2238093"/>
            <a:chExt cx="1852102" cy="273298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14535E2-306D-41C2-88BE-A155E5E2212A}"/>
                </a:ext>
              </a:extLst>
            </p:cNvPr>
            <p:cNvSpPr/>
            <p:nvPr/>
          </p:nvSpPr>
          <p:spPr>
            <a:xfrm>
              <a:off x="7342271" y="2238093"/>
              <a:ext cx="1690358" cy="2717742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7528885-DEEE-4098-B5D0-F578D27D8300}"/>
                </a:ext>
              </a:extLst>
            </p:cNvPr>
            <p:cNvGrpSpPr/>
            <p:nvPr/>
          </p:nvGrpSpPr>
          <p:grpSpPr>
            <a:xfrm>
              <a:off x="7360990" y="2245252"/>
              <a:ext cx="1833383" cy="2725821"/>
              <a:chOff x="7977486" y="171945"/>
              <a:chExt cx="4175792" cy="6541371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34B2F7A-132C-416F-830B-790F1D61CF5F}"/>
                  </a:ext>
                </a:extLst>
              </p:cNvPr>
              <p:cNvSpPr/>
              <p:nvPr/>
            </p:nvSpPr>
            <p:spPr>
              <a:xfrm>
                <a:off x="7977486" y="171945"/>
                <a:ext cx="3808071" cy="6541371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래픽 17" descr="선 화살표 가로 U자형 회전">
                <a:extLst>
                  <a:ext uri="{FF2B5EF4-FFF2-40B4-BE49-F238E27FC236}">
                    <a16:creationId xmlns:a16="http://schemas.microsoft.com/office/drawing/2014/main" id="{A89C68A8-7E8C-4E63-8CF3-41D2BEA6F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75351" y="5955031"/>
                <a:ext cx="507357" cy="568990"/>
              </a:xfrm>
              <a:prstGeom prst="rect">
                <a:avLst/>
              </a:prstGeom>
            </p:spPr>
          </p:pic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8EDCD3-DE09-40D9-91AF-B9E8C96741AC}"/>
                  </a:ext>
                </a:extLst>
              </p:cNvPr>
              <p:cNvSpPr/>
              <p:nvPr/>
            </p:nvSpPr>
            <p:spPr>
              <a:xfrm>
                <a:off x="9690538" y="6134582"/>
                <a:ext cx="381965" cy="27152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BE27193E-41DE-4AF2-BC36-3580F57AA9AD}"/>
                  </a:ext>
                </a:extLst>
              </p:cNvPr>
              <p:cNvGrpSpPr/>
              <p:nvPr/>
            </p:nvGrpSpPr>
            <p:grpSpPr>
              <a:xfrm>
                <a:off x="8624105" y="6150980"/>
                <a:ext cx="419815" cy="238724"/>
                <a:chOff x="8599991" y="6157731"/>
                <a:chExt cx="324091" cy="215575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9254A018-D3EB-4B36-881C-EBE5C092CDF0}"/>
                    </a:ext>
                  </a:extLst>
                </p:cNvPr>
                <p:cNvCxnSpPr/>
                <p:nvPr/>
              </p:nvCxnSpPr>
              <p:spPr>
                <a:xfrm>
                  <a:off x="8599991" y="6157731"/>
                  <a:ext cx="32409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84576314-A90C-47D4-9212-06D87EA56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99991" y="6267787"/>
                  <a:ext cx="32409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9277FA4A-6D15-4E7A-85C1-9C310DF6F213}"/>
                    </a:ext>
                  </a:extLst>
                </p:cNvPr>
                <p:cNvCxnSpPr/>
                <p:nvPr/>
              </p:nvCxnSpPr>
              <p:spPr>
                <a:xfrm>
                  <a:off x="8599991" y="6373306"/>
                  <a:ext cx="32409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8DB716-D8F6-4F16-BC70-FC781EBF18D8}"/>
                  </a:ext>
                </a:extLst>
              </p:cNvPr>
              <p:cNvSpPr txBox="1"/>
              <p:nvPr/>
            </p:nvSpPr>
            <p:spPr>
              <a:xfrm>
                <a:off x="8264624" y="244862"/>
                <a:ext cx="3888654" cy="627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SKT</a:t>
                </a:r>
                <a:r>
                  <a:rPr lang="en-US" altLang="ko-KR" sz="1100" dirty="0"/>
                  <a:t>                   </a:t>
                </a:r>
                <a:r>
                  <a:rPr lang="en-US" altLang="ko-KR" sz="700" dirty="0"/>
                  <a:t>100%</a:t>
                </a:r>
                <a:r>
                  <a:rPr lang="en-US" altLang="ko-KR" sz="1100" dirty="0"/>
                  <a:t> </a:t>
                </a:r>
                <a:endParaRPr lang="ko-KR" altLang="en-US" sz="1100" dirty="0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9901045-04F4-4030-8600-B9B049AE817B}"/>
                  </a:ext>
                </a:extLst>
              </p:cNvPr>
              <p:cNvSpPr/>
              <p:nvPr/>
            </p:nvSpPr>
            <p:spPr>
              <a:xfrm>
                <a:off x="8090704" y="333979"/>
                <a:ext cx="3565002" cy="6190042"/>
              </a:xfrm>
              <a:prstGeom prst="roundRect">
                <a:avLst>
                  <a:gd name="adj" fmla="val 12122"/>
                </a:avLst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3" name="그래픽 22" descr="알람 시계">
                <a:extLst>
                  <a:ext uri="{FF2B5EF4-FFF2-40B4-BE49-F238E27FC236}">
                    <a16:creationId xmlns:a16="http://schemas.microsoft.com/office/drawing/2014/main" id="{21D0EA68-9AA7-46BD-86DC-892D7CDDC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072503" y="394162"/>
                <a:ext cx="381965" cy="381965"/>
              </a:xfrm>
              <a:prstGeom prst="rect">
                <a:avLst/>
              </a:prstGeom>
            </p:spPr>
          </p:pic>
          <p:pic>
            <p:nvPicPr>
              <p:cNvPr id="24" name="그래픽 23" descr="Wi Fi">
                <a:extLst>
                  <a:ext uri="{FF2B5EF4-FFF2-40B4-BE49-F238E27FC236}">
                    <a16:creationId xmlns:a16="http://schemas.microsoft.com/office/drawing/2014/main" id="{33C09511-9669-4444-8B01-CD701BBAF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66143" y="394162"/>
                <a:ext cx="381965" cy="381965"/>
              </a:xfrm>
              <a:prstGeom prst="rect">
                <a:avLst/>
              </a:prstGeom>
            </p:spPr>
          </p:pic>
          <p:pic>
            <p:nvPicPr>
              <p:cNvPr id="25" name="그래픽 24" descr="배터리 충전">
                <a:extLst>
                  <a:ext uri="{FF2B5EF4-FFF2-40B4-BE49-F238E27FC236}">
                    <a16:creationId xmlns:a16="http://schemas.microsoft.com/office/drawing/2014/main" id="{B5F740C0-C2B9-4D80-92D2-8C37E6921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37547" y="429530"/>
                <a:ext cx="304202" cy="298595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521186-5966-4119-926E-2912C9B28B44}"/>
                </a:ext>
              </a:extLst>
            </p:cNvPr>
            <p:cNvSpPr txBox="1"/>
            <p:nvPr/>
          </p:nvSpPr>
          <p:spPr>
            <a:xfrm>
              <a:off x="7484088" y="2653859"/>
              <a:ext cx="8235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인증 확인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7614C9C-B61C-4EE4-9D75-141207A009E2}"/>
                </a:ext>
              </a:extLst>
            </p:cNvPr>
            <p:cNvGrpSpPr/>
            <p:nvPr/>
          </p:nvGrpSpPr>
          <p:grpSpPr>
            <a:xfrm>
              <a:off x="7877541" y="3001444"/>
              <a:ext cx="699893" cy="903615"/>
              <a:chOff x="4431613" y="2921051"/>
              <a:chExt cx="1203536" cy="1617004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527573B2-7CD6-46AB-8767-60F1B77A84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919"/>
              <a:stretch/>
            </p:blipFill>
            <p:spPr>
              <a:xfrm>
                <a:off x="4550632" y="3025224"/>
                <a:ext cx="998537" cy="1429387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695B1F6-A6BA-4F69-902D-44EBDF5BF35D}"/>
                  </a:ext>
                </a:extLst>
              </p:cNvPr>
              <p:cNvSpPr/>
              <p:nvPr/>
            </p:nvSpPr>
            <p:spPr>
              <a:xfrm>
                <a:off x="4431613" y="2921051"/>
                <a:ext cx="1203536" cy="1617004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4C937FA-F78C-4F5B-A45B-F7FF5F8183F9}"/>
                </a:ext>
              </a:extLst>
            </p:cNvPr>
            <p:cNvSpPr txBox="1"/>
            <p:nvPr/>
          </p:nvSpPr>
          <p:spPr>
            <a:xfrm>
              <a:off x="7453099" y="4007585"/>
              <a:ext cx="1598546" cy="48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사진 파일을 제출 해주세요</a:t>
              </a:r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확인은 </a:t>
              </a:r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일 안에 완료됩니다</a:t>
              </a:r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9636F21-CDD5-41C6-BCE7-9B864FB7EB4C}"/>
                </a:ext>
              </a:extLst>
            </p:cNvPr>
            <p:cNvCxnSpPr>
              <a:cxnSpLocks/>
            </p:cNvCxnSpPr>
            <p:nvPr/>
          </p:nvCxnSpPr>
          <p:spPr>
            <a:xfrm>
              <a:off x="7518315" y="2894687"/>
              <a:ext cx="133011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3310331-22DE-424F-9E6A-46B56B9DFF93}"/>
              </a:ext>
            </a:extLst>
          </p:cNvPr>
          <p:cNvGrpSpPr/>
          <p:nvPr/>
        </p:nvGrpSpPr>
        <p:grpSpPr>
          <a:xfrm>
            <a:off x="2229950" y="3181833"/>
            <a:ext cx="3555254" cy="2214893"/>
            <a:chOff x="3689344" y="1837552"/>
            <a:chExt cx="4095157" cy="2551248"/>
          </a:xfrm>
          <a:solidFill>
            <a:srgbClr val="864B26"/>
          </a:solidFill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27B6E149-9DD8-46E0-BEFA-387DF0033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89344" y="1837552"/>
              <a:ext cx="2050339" cy="2050339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68797F88-0A54-4328-B216-66B5DCAED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08696" y="2338461"/>
              <a:ext cx="2050339" cy="2050339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A4FBB268-6517-4E6B-84B3-1C5A107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34162" y="1889477"/>
              <a:ext cx="2050339" cy="2050339"/>
            </a:xfrm>
            <a:prstGeom prst="rect">
              <a:avLst/>
            </a:prstGeom>
          </p:spPr>
        </p:pic>
      </p:grpSp>
      <p:pic>
        <p:nvPicPr>
          <p:cNvPr id="39" name="그래픽 38">
            <a:extLst>
              <a:ext uri="{FF2B5EF4-FFF2-40B4-BE49-F238E27FC236}">
                <a16:creationId xmlns:a16="http://schemas.microsoft.com/office/drawing/2014/main" id="{9003CF49-538D-4E7D-A6F6-8DDDDA9B2E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40399" y="1965312"/>
            <a:ext cx="1433956" cy="1433956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D1040F48-2B4F-4DE1-B700-36894DD4E3D0}"/>
              </a:ext>
            </a:extLst>
          </p:cNvPr>
          <p:cNvGrpSpPr/>
          <p:nvPr/>
        </p:nvGrpSpPr>
        <p:grpSpPr>
          <a:xfrm>
            <a:off x="7300816" y="2047865"/>
            <a:ext cx="2602879" cy="3361633"/>
            <a:chOff x="4155440" y="682730"/>
            <a:chExt cx="3881120" cy="501249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5E0AEAA-9CF0-4C96-B6A6-060B66BF39CA}"/>
                </a:ext>
              </a:extLst>
            </p:cNvPr>
            <p:cNvSpPr/>
            <p:nvPr/>
          </p:nvSpPr>
          <p:spPr>
            <a:xfrm>
              <a:off x="4155440" y="1932220"/>
              <a:ext cx="3881120" cy="3763000"/>
            </a:xfrm>
            <a:prstGeom prst="ellipse">
              <a:avLst/>
            </a:prstGeom>
            <a:noFill/>
            <a:ln w="28575">
              <a:solidFill>
                <a:srgbClr val="42C775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BACC80A-C255-4E85-9F38-87079E541415}"/>
                </a:ext>
              </a:extLst>
            </p:cNvPr>
            <p:cNvGrpSpPr/>
            <p:nvPr/>
          </p:nvGrpSpPr>
          <p:grpSpPr>
            <a:xfrm>
              <a:off x="4405312" y="682730"/>
              <a:ext cx="3381376" cy="4804730"/>
              <a:chOff x="4405312" y="682730"/>
              <a:chExt cx="3381376" cy="4804730"/>
            </a:xfrm>
          </p:grpSpPr>
          <p:pic>
            <p:nvPicPr>
              <p:cNvPr id="45" name="그래픽 44">
                <a:extLst>
                  <a:ext uri="{FF2B5EF4-FFF2-40B4-BE49-F238E27FC236}">
                    <a16:creationId xmlns:a16="http://schemas.microsoft.com/office/drawing/2014/main" id="{8F77652F-70A3-43EF-9DF4-FC47E7DD5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211498" y="682730"/>
                <a:ext cx="1769005" cy="1769005"/>
              </a:xfrm>
              <a:prstGeom prst="rect">
                <a:avLst/>
              </a:prstGeom>
            </p:spPr>
          </p:pic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76605DBD-35A9-42CB-B90F-75792D4D5B88}"/>
                  </a:ext>
                </a:extLst>
              </p:cNvPr>
              <p:cNvSpPr/>
              <p:nvPr/>
            </p:nvSpPr>
            <p:spPr>
              <a:xfrm>
                <a:off x="4405312" y="2390775"/>
                <a:ext cx="3381376" cy="3096685"/>
              </a:xfrm>
              <a:custGeom>
                <a:avLst/>
                <a:gdLst>
                  <a:gd name="connsiteX0" fmla="*/ 922979 w 3381376"/>
                  <a:gd name="connsiteY0" fmla="*/ 0 h 3096685"/>
                  <a:gd name="connsiteX1" fmla="*/ 2458398 w 3381376"/>
                  <a:gd name="connsiteY1" fmla="*/ 0 h 3096685"/>
                  <a:gd name="connsiteX2" fmla="*/ 2496570 w 3381376"/>
                  <a:gd name="connsiteY2" fmla="*/ 17819 h 3096685"/>
                  <a:gd name="connsiteX3" fmla="*/ 3381376 w 3381376"/>
                  <a:gd name="connsiteY3" fmla="*/ 1458385 h 3096685"/>
                  <a:gd name="connsiteX4" fmla="*/ 1690688 w 3381376"/>
                  <a:gd name="connsiteY4" fmla="*/ 3096685 h 3096685"/>
                  <a:gd name="connsiteX5" fmla="*/ 0 w 3381376"/>
                  <a:gd name="connsiteY5" fmla="*/ 1458385 h 3096685"/>
                  <a:gd name="connsiteX6" fmla="*/ 884806 w 3381376"/>
                  <a:gd name="connsiteY6" fmla="*/ 17819 h 309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1376" h="3096685">
                    <a:moveTo>
                      <a:pt x="922979" y="0"/>
                    </a:moveTo>
                    <a:lnTo>
                      <a:pt x="2458398" y="0"/>
                    </a:lnTo>
                    <a:lnTo>
                      <a:pt x="2496570" y="17819"/>
                    </a:lnTo>
                    <a:cubicBezTo>
                      <a:pt x="3023601" y="295248"/>
                      <a:pt x="3381376" y="836330"/>
                      <a:pt x="3381376" y="1458385"/>
                    </a:cubicBezTo>
                    <a:cubicBezTo>
                      <a:pt x="3381376" y="2363193"/>
                      <a:pt x="2624429" y="3096685"/>
                      <a:pt x="1690688" y="3096685"/>
                    </a:cubicBezTo>
                    <a:cubicBezTo>
                      <a:pt x="756947" y="3096685"/>
                      <a:pt x="0" y="2363193"/>
                      <a:pt x="0" y="1458385"/>
                    </a:cubicBezTo>
                    <a:cubicBezTo>
                      <a:pt x="0" y="836330"/>
                      <a:pt x="357776" y="295248"/>
                      <a:pt x="884806" y="1781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ED2B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F2BDF36A-210B-443F-BDB6-D2EC045C3AE7}"/>
                  </a:ext>
                </a:extLst>
              </p:cNvPr>
              <p:cNvSpPr/>
              <p:nvPr/>
            </p:nvSpPr>
            <p:spPr>
              <a:xfrm>
                <a:off x="4405312" y="2390775"/>
                <a:ext cx="3381376" cy="3096685"/>
              </a:xfrm>
              <a:custGeom>
                <a:avLst/>
                <a:gdLst>
                  <a:gd name="connsiteX0" fmla="*/ 922979 w 3381376"/>
                  <a:gd name="connsiteY0" fmla="*/ 0 h 3096685"/>
                  <a:gd name="connsiteX1" fmla="*/ 2458398 w 3381376"/>
                  <a:gd name="connsiteY1" fmla="*/ 0 h 3096685"/>
                  <a:gd name="connsiteX2" fmla="*/ 2496570 w 3381376"/>
                  <a:gd name="connsiteY2" fmla="*/ 17819 h 3096685"/>
                  <a:gd name="connsiteX3" fmla="*/ 3381376 w 3381376"/>
                  <a:gd name="connsiteY3" fmla="*/ 1458385 h 3096685"/>
                  <a:gd name="connsiteX4" fmla="*/ 1690688 w 3381376"/>
                  <a:gd name="connsiteY4" fmla="*/ 3096685 h 3096685"/>
                  <a:gd name="connsiteX5" fmla="*/ 0 w 3381376"/>
                  <a:gd name="connsiteY5" fmla="*/ 1458385 h 3096685"/>
                  <a:gd name="connsiteX6" fmla="*/ 884806 w 3381376"/>
                  <a:gd name="connsiteY6" fmla="*/ 17819 h 309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1376" h="3096685">
                    <a:moveTo>
                      <a:pt x="922979" y="0"/>
                    </a:moveTo>
                    <a:lnTo>
                      <a:pt x="2458398" y="0"/>
                    </a:lnTo>
                    <a:lnTo>
                      <a:pt x="2496570" y="17819"/>
                    </a:lnTo>
                    <a:cubicBezTo>
                      <a:pt x="3023601" y="295248"/>
                      <a:pt x="3381376" y="836330"/>
                      <a:pt x="3381376" y="1458385"/>
                    </a:cubicBezTo>
                    <a:cubicBezTo>
                      <a:pt x="3381376" y="2363193"/>
                      <a:pt x="2624429" y="3096685"/>
                      <a:pt x="1690688" y="3096685"/>
                    </a:cubicBezTo>
                    <a:cubicBezTo>
                      <a:pt x="756947" y="3096685"/>
                      <a:pt x="0" y="2363193"/>
                      <a:pt x="0" y="1458385"/>
                    </a:cubicBezTo>
                    <a:cubicBezTo>
                      <a:pt x="0" y="836330"/>
                      <a:pt x="357776" y="295248"/>
                      <a:pt x="884806" y="17819"/>
                    </a:cubicBezTo>
                    <a:close/>
                  </a:path>
                </a:pathLst>
              </a:custGeom>
              <a:noFill/>
              <a:ln w="101600">
                <a:solidFill>
                  <a:srgbClr val="42C7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1BC364-360B-45B1-A578-83761126CE93}"/>
                </a:ext>
              </a:extLst>
            </p:cNvPr>
            <p:cNvSpPr txBox="1"/>
            <p:nvPr/>
          </p:nvSpPr>
          <p:spPr>
            <a:xfrm>
              <a:off x="4653137" y="3429001"/>
              <a:ext cx="2823325" cy="780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>
                  <a:solidFill>
                    <a:srgbClr val="2A8E5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코지</a:t>
              </a:r>
              <a:r>
                <a:rPr lang="ko-KR" altLang="en-US" sz="2800" b="1" dirty="0">
                  <a:solidFill>
                    <a:srgbClr val="2A8E5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아파트</a:t>
              </a:r>
            </a:p>
          </p:txBody>
        </p:sp>
        <p:sp>
          <p:nvSpPr>
            <p:cNvPr id="44" name="사각형: 잘린 한쪽 모서리 43">
              <a:extLst>
                <a:ext uri="{FF2B5EF4-FFF2-40B4-BE49-F238E27FC236}">
                  <a16:creationId xmlns:a16="http://schemas.microsoft.com/office/drawing/2014/main" id="{684C3CBB-9C02-47BD-9236-3ED7006F634A}"/>
                </a:ext>
              </a:extLst>
            </p:cNvPr>
            <p:cNvSpPr/>
            <p:nvPr/>
          </p:nvSpPr>
          <p:spPr>
            <a:xfrm>
              <a:off x="5133340" y="4450080"/>
              <a:ext cx="1925320" cy="396240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173517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사업 계획서</a:t>
              </a:r>
            </a:p>
          </p:txBody>
        </p:sp>
      </p:grpSp>
      <p:pic>
        <p:nvPicPr>
          <p:cNvPr id="59" name="그래픽 58">
            <a:extLst>
              <a:ext uri="{FF2B5EF4-FFF2-40B4-BE49-F238E27FC236}">
                <a16:creationId xmlns:a16="http://schemas.microsoft.com/office/drawing/2014/main" id="{14AF47DB-2423-4C36-9EB1-197A1E2575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513310">
            <a:off x="9636136" y="2355697"/>
            <a:ext cx="1951611" cy="1951611"/>
          </a:xfrm>
          <a:prstGeom prst="rect">
            <a:avLst/>
          </a:prstGeom>
        </p:spPr>
      </p:pic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129A47EF-1A1D-41F1-B05F-9D10A89C6C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57233" y="4132324"/>
            <a:ext cx="431989" cy="341022"/>
          </a:xfrm>
          <a:prstGeom prst="curvedConnector3">
            <a:avLst>
              <a:gd name="adj1" fmla="val -24791"/>
            </a:avLst>
          </a:prstGeom>
          <a:ln w="57150">
            <a:solidFill>
              <a:srgbClr val="42C7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11F1B66-F06E-4331-B180-9379861BFE46}"/>
              </a:ext>
            </a:extLst>
          </p:cNvPr>
          <p:cNvCxnSpPr>
            <a:cxnSpLocks/>
          </p:cNvCxnSpPr>
          <p:nvPr/>
        </p:nvCxnSpPr>
        <p:spPr>
          <a:xfrm>
            <a:off x="313753" y="945271"/>
            <a:ext cx="6676327" cy="0"/>
          </a:xfrm>
          <a:prstGeom prst="line">
            <a:avLst/>
          </a:prstGeom>
          <a:ln w="28575">
            <a:gradFill flip="none" rotWithShape="1">
              <a:gsLst>
                <a:gs pos="51300">
                  <a:srgbClr val="FFE4A7"/>
                </a:gs>
                <a:gs pos="100000">
                  <a:srgbClr val="FFEEE5"/>
                </a:gs>
                <a:gs pos="0">
                  <a:srgbClr val="FFD9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9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652</Words>
  <Application>Microsoft Office PowerPoint</Application>
  <PresentationFormat>와이드스크린</PresentationFormat>
  <Paragraphs>186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조선일보명조</vt:lpstr>
      <vt:lpstr>10X10 Bold</vt:lpstr>
      <vt:lpstr>Tmon몬소리 Black</vt:lpstr>
      <vt:lpstr>맑은 고딕</vt:lpstr>
      <vt:lpstr>Arial</vt:lpstr>
      <vt:lpstr>나눔고딕</vt:lpstr>
      <vt:lpstr>10X10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muram388@gmail.com</dc:creator>
  <cp:lastModifiedBy>muram388@gmail.com</cp:lastModifiedBy>
  <cp:revision>122</cp:revision>
  <dcterms:created xsi:type="dcterms:W3CDTF">2019-12-04T12:06:52Z</dcterms:created>
  <dcterms:modified xsi:type="dcterms:W3CDTF">2019-12-16T09:13:00Z</dcterms:modified>
</cp:coreProperties>
</file>