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7"/>
  </p:notesMasterIdLst>
  <p:sldIdLst>
    <p:sldId id="257" r:id="rId2"/>
    <p:sldId id="318" r:id="rId3"/>
    <p:sldId id="311" r:id="rId4"/>
    <p:sldId id="307" r:id="rId5"/>
    <p:sldId id="313" r:id="rId6"/>
    <p:sldId id="315" r:id="rId7"/>
    <p:sldId id="312" r:id="rId8"/>
    <p:sldId id="314" r:id="rId9"/>
    <p:sldId id="316" r:id="rId10"/>
    <p:sldId id="317" r:id="rId11"/>
    <p:sldId id="308" r:id="rId12"/>
    <p:sldId id="310" r:id="rId13"/>
    <p:sldId id="309" r:id="rId14"/>
    <p:sldId id="264" r:id="rId15"/>
    <p:sldId id="302" r:id="rId16"/>
  </p:sldIdLst>
  <p:sldSz cx="9144000" cy="6858000" type="screen4x3"/>
  <p:notesSz cx="6858000" cy="9144000"/>
  <p:embeddedFontLst>
    <p:embeddedFont>
      <p:font typeface="12롯데마트드림Light" panose="02020603020101020101" pitchFamily="18" charset="-127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포천 막걸리체" panose="02030503000000000000" pitchFamily="18" charset="-127"/>
      <p:regular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127412"/>
    <a:srgbClr val="000000"/>
    <a:srgbClr val="A6A6A6"/>
    <a:srgbClr val="7F7F7F"/>
    <a:srgbClr val="112B43"/>
    <a:srgbClr val="FFFAF3"/>
    <a:srgbClr val="31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 showGuides="1">
      <p:cViewPr varScale="1">
        <p:scale>
          <a:sx n="162" d="100"/>
          <a:sy n="162" d="100"/>
        </p:scale>
        <p:origin x="1662" y="168"/>
      </p:cViewPr>
      <p:guideLst>
        <p:guide orient="horz" pos="43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5B52A-2EB9-408E-BF4B-D02D8684C58E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626C0-C8B7-4BBD-99B0-504543893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280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B630-C923-420D-89CD-6F2468DC4800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E9EF-9848-49FC-9046-6592192D9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88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C720-7D7E-4ED3-8F35-14A741E4C420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E9EF-9848-49FC-9046-6592192D9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75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7221-AD44-4F52-9C06-29DD97B7BD86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E9EF-9848-49FC-9046-6592192D9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21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6994-69D1-4F77-9B92-CDEF190544F2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E9EF-9848-49FC-9046-6592192D9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38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2AAA-C01B-4178-B8A0-5E5827873617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E9EF-9848-49FC-9046-6592192D9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396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CF7F4-F38A-466E-95E7-9B9D80EFCA32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E9EF-9848-49FC-9046-6592192D9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60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E66E-C315-48EF-969D-8EEA076388A3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E9EF-9848-49FC-9046-6592192D9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174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A83F-4709-4897-A3BB-199A4D600262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E9EF-9848-49FC-9046-6592192D9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64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B1807-8B57-411F-9F61-CE17895D0F34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E9EF-9848-49FC-9046-6592192D9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63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702B-80A3-47AD-B34C-9ABD9D589B39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E9EF-9848-49FC-9046-6592192D9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85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0B3D-570C-4692-9B57-B8E9A42C2300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E9EF-9848-49FC-9046-6592192D9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400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279E7-CCE4-41F8-9FEF-413C78613C7B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4E9EF-9848-49FC-9046-6592192D9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89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terest.co.kr/pin/665618019941597647/" TargetMode="External"/><Relationship Id="rId7" Type="http://schemas.openxmlformats.org/officeDocument/2006/relationships/hyperlink" Target="https://www.pinterest.co.kr/pin/1337074886268319/" TargetMode="External"/><Relationship Id="rId2" Type="http://schemas.openxmlformats.org/officeDocument/2006/relationships/hyperlink" Target="https://www.pinterest.co.kr/pin/593278950933145443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interest.co.kr/pin/7036943160225730/" TargetMode="External"/><Relationship Id="rId5" Type="http://schemas.openxmlformats.org/officeDocument/2006/relationships/hyperlink" Target="https://www.pinterest.co.kr/pin/761952830710783677/" TargetMode="External"/><Relationship Id="rId4" Type="http://schemas.openxmlformats.org/officeDocument/2006/relationships/hyperlink" Target="https://www.pinterest.co.kr/pin/604608318696216324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4" r="4183"/>
          <a:stretch/>
        </p:blipFill>
        <p:spPr>
          <a:xfrm>
            <a:off x="1424878" y="-222250"/>
            <a:ext cx="6439271" cy="7080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88742" y="2351782"/>
            <a:ext cx="41665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게임스토리텔링</a:t>
            </a:r>
            <a:r>
              <a:rPr lang="ko-KR" altLang="en-US" sz="32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 기획 </a:t>
            </a:r>
            <a:r>
              <a:rPr lang="en-US" altLang="ko-KR" sz="32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– </a:t>
            </a:r>
            <a:r>
              <a:rPr lang="ko-KR" altLang="en-US" sz="32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에피소드</a:t>
            </a:r>
            <a:endParaRPr lang="en-US" altLang="ko-KR" sz="32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포천 막걸리체" panose="02030503000000000000" pitchFamily="18" charset="-127"/>
              <a:ea typeface="포천 막걸리체" panose="02030503000000000000" pitchFamily="18" charset="-127"/>
            </a:endParaRPr>
          </a:p>
          <a:p>
            <a:pPr algn="ctr"/>
            <a:r>
              <a:rPr lang="ko-KR" altLang="en-US" sz="32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세라비</a:t>
            </a:r>
            <a:endParaRPr lang="ko-KR" altLang="en-US" sz="32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포천 막걸리체" panose="02030503000000000000" pitchFamily="18" charset="-127"/>
              <a:ea typeface="포천 막걸리체" panose="02030503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07822" y="3851467"/>
            <a:ext cx="17283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201911188 </a:t>
            </a:r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최용성</a:t>
            </a:r>
            <a:endParaRPr lang="en-US" altLang="ko-KR" sz="16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201911174 </a:t>
            </a:r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박성준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2030261" y="3429000"/>
            <a:ext cx="5083476" cy="89770"/>
            <a:chOff x="2527653" y="3130094"/>
            <a:chExt cx="4240388" cy="45719"/>
          </a:xfrm>
        </p:grpSpPr>
        <p:sp>
          <p:nvSpPr>
            <p:cNvPr id="6" name="직사각형 5"/>
            <p:cNvSpPr/>
            <p:nvPr/>
          </p:nvSpPr>
          <p:spPr>
            <a:xfrm flipV="1">
              <a:off x="2527653" y="3130094"/>
              <a:ext cx="1060097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flipV="1">
              <a:off x="3587750" y="3130094"/>
              <a:ext cx="1060097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flipV="1">
              <a:off x="4647847" y="3130094"/>
              <a:ext cx="1060097" cy="4571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flipV="1">
              <a:off x="5707944" y="3130094"/>
              <a:ext cx="1060097" cy="4571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7393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681" y="5517530"/>
            <a:ext cx="1901970" cy="124816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 flipV="1">
            <a:off x="167247" y="202990"/>
            <a:ext cx="2942409" cy="609601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67247" y="812594"/>
            <a:ext cx="2942409" cy="69851"/>
            <a:chOff x="2527653" y="3130094"/>
            <a:chExt cx="4240388" cy="45719"/>
          </a:xfrm>
        </p:grpSpPr>
        <p:sp>
          <p:nvSpPr>
            <p:cNvPr id="7" name="직사각형 6"/>
            <p:cNvSpPr/>
            <p:nvPr/>
          </p:nvSpPr>
          <p:spPr>
            <a:xfrm flipV="1">
              <a:off x="2527653" y="3130094"/>
              <a:ext cx="1060097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flipV="1">
              <a:off x="3587750" y="3130094"/>
              <a:ext cx="1060097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flipV="1">
              <a:off x="4647847" y="3130094"/>
              <a:ext cx="1060097" cy="4571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flipV="1">
              <a:off x="5707944" y="3130094"/>
              <a:ext cx="1060097" cy="4571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94124" y="186307"/>
            <a:ext cx="188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전쟁파</a:t>
            </a:r>
            <a:r>
              <a:rPr lang="ko-KR" altLang="en-US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 원로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5"/>
          <a:stretch/>
        </p:blipFill>
        <p:spPr>
          <a:xfrm>
            <a:off x="8204199" y="3314700"/>
            <a:ext cx="463551" cy="314138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E9EF-9848-49FC-9046-6592192D9642}" type="slidenum">
              <a:rPr lang="ko-KR" altLang="en-US" smtClean="0"/>
              <a:t>10</a:t>
            </a:fld>
            <a:endParaRPr lang="ko-KR" altLang="en-US"/>
          </a:p>
        </p:txBody>
      </p:sp>
      <p:graphicFrame>
        <p:nvGraphicFramePr>
          <p:cNvPr id="12" name="표 9">
            <a:extLst>
              <a:ext uri="{FF2B5EF4-FFF2-40B4-BE49-F238E27FC236}">
                <a16:creationId xmlns:a16="http://schemas.microsoft.com/office/drawing/2014/main" id="{7F096B77-ED7B-34B7-64D4-A1704F9CC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825064"/>
              </p:ext>
            </p:extLst>
          </p:nvPr>
        </p:nvGraphicFramePr>
        <p:xfrm>
          <a:off x="167247" y="1016953"/>
          <a:ext cx="5004125" cy="571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027">
                  <a:extLst>
                    <a:ext uri="{9D8B030D-6E8A-4147-A177-3AD203B41FA5}">
                      <a16:colId xmlns:a16="http://schemas.microsoft.com/office/drawing/2014/main" val="2086165896"/>
                    </a:ext>
                  </a:extLst>
                </a:gridCol>
                <a:gridCol w="1370750">
                  <a:extLst>
                    <a:ext uri="{9D8B030D-6E8A-4147-A177-3AD203B41FA5}">
                      <a16:colId xmlns:a16="http://schemas.microsoft.com/office/drawing/2014/main" val="1039838566"/>
                    </a:ext>
                  </a:extLst>
                </a:gridCol>
                <a:gridCol w="1076770">
                  <a:extLst>
                    <a:ext uri="{9D8B030D-6E8A-4147-A177-3AD203B41FA5}">
                      <a16:colId xmlns:a16="http://schemas.microsoft.com/office/drawing/2014/main" val="715572355"/>
                    </a:ext>
                  </a:extLst>
                </a:gridCol>
                <a:gridCol w="1197578">
                  <a:extLst>
                    <a:ext uri="{9D8B030D-6E8A-4147-A177-3AD203B41FA5}">
                      <a16:colId xmlns:a16="http://schemas.microsoft.com/office/drawing/2014/main" val="10399237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아넬라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포천 막걸리체" panose="02030503000000000000" pitchFamily="18" charset="-127"/>
                        <a:ea typeface="포천 막걸리체" panose="02030503000000000000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직업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원로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231699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성별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나이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37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포천 막걸리체" panose="02030503000000000000" pitchFamily="18" charset="-127"/>
                        <a:ea typeface="포천 막걸리체" panose="02030503000000000000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429611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외형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181cm, 65kg,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올블랙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 패션에 좀 기른 단발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백발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얼굴에 훼손된 자국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2376"/>
                  </a:ext>
                </a:extLst>
              </a:tr>
              <a:tr h="4015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동작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포천 막걸리체" panose="02030503000000000000" pitchFamily="18" charset="-127"/>
                        <a:ea typeface="포천 막걸리체" panose="02030503000000000000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생각에 잠긴 듯한 발걸음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관심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없어하는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 몸짓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767451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소리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여성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중저음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 흘리는 듯한 목소리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크게 신경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안쓰는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 말투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657906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능력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누구보다도 빠른 변환술 구사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추상적인 물체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91279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속성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염세적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모든 사람들의 얘기에 관심이 없음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항상 생각에 잠김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현실과 다른 요소에 관심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976560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배경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어릴 적부터 자신만의 세계에서만 꿈을 가짐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자신의 재능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능력에 탐하는 사람들이 위협을 지속적으로 가해왔는데 손 쉽게 제압함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그 수 많은 위협 중 한 번 그녀의 얼굴에 훼손을 가하는 일이 벌어지고 이후 세상을 매우 부정적으로 바라봄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오기 싫었지만 안전한 공간 확보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자기 자신을 위해 자신의 능력을 증명하고 원로원에 들어옴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77681"/>
                  </a:ext>
                </a:extLst>
              </a:tr>
              <a:tr h="1868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상황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원로원 측의 주장이든 누구의 주장이든 별 관심이 없으며 어떤 말에도 편향되지 않는다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85466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관계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의외로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원로들이랑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 친분이 있으나 베풀지는 않음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9169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E649DB8-3C16-C099-07F3-2485F28A8686}"/>
              </a:ext>
            </a:extLst>
          </p:cNvPr>
          <p:cNvSpPr txBox="1"/>
          <p:nvPr/>
        </p:nvSpPr>
        <p:spPr>
          <a:xfrm>
            <a:off x="6190468" y="1922564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예시 이미지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C7937C-8548-234F-982A-8C3F94A2B9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309" y="2568895"/>
            <a:ext cx="2411665" cy="32183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3228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681" y="5517530"/>
            <a:ext cx="1901970" cy="124816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 flipV="1">
            <a:off x="167247" y="202990"/>
            <a:ext cx="2942409" cy="609601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67247" y="812594"/>
            <a:ext cx="2942409" cy="69851"/>
            <a:chOff x="2527653" y="3130094"/>
            <a:chExt cx="4240388" cy="45719"/>
          </a:xfrm>
        </p:grpSpPr>
        <p:sp>
          <p:nvSpPr>
            <p:cNvPr id="7" name="직사각형 6"/>
            <p:cNvSpPr/>
            <p:nvPr/>
          </p:nvSpPr>
          <p:spPr>
            <a:xfrm flipV="1">
              <a:off x="2527653" y="3130094"/>
              <a:ext cx="1060097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flipV="1">
              <a:off x="3587750" y="3130094"/>
              <a:ext cx="1060097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flipV="1">
              <a:off x="4647847" y="3130094"/>
              <a:ext cx="1060097" cy="4571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flipV="1">
              <a:off x="5707944" y="3130094"/>
              <a:ext cx="1060097" cy="4571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87473" y="186307"/>
            <a:ext cx="1301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사이보그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5"/>
          <a:stretch/>
        </p:blipFill>
        <p:spPr>
          <a:xfrm>
            <a:off x="8204199" y="3314700"/>
            <a:ext cx="463551" cy="314138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E9EF-9848-49FC-9046-6592192D9642}" type="slidenum">
              <a:rPr lang="ko-KR" altLang="en-US" smtClean="0"/>
              <a:t>11</a:t>
            </a:fld>
            <a:endParaRPr lang="ko-KR" altLang="en-US"/>
          </a:p>
        </p:txBody>
      </p:sp>
      <p:graphicFrame>
        <p:nvGraphicFramePr>
          <p:cNvPr id="12" name="표 9">
            <a:extLst>
              <a:ext uri="{FF2B5EF4-FFF2-40B4-BE49-F238E27FC236}">
                <a16:creationId xmlns:a16="http://schemas.microsoft.com/office/drawing/2014/main" id="{7F096B77-ED7B-34B7-64D4-A1704F9CC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382491"/>
              </p:ext>
            </p:extLst>
          </p:nvPr>
        </p:nvGraphicFramePr>
        <p:xfrm>
          <a:off x="167247" y="1508654"/>
          <a:ext cx="5004125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027">
                  <a:extLst>
                    <a:ext uri="{9D8B030D-6E8A-4147-A177-3AD203B41FA5}">
                      <a16:colId xmlns:a16="http://schemas.microsoft.com/office/drawing/2014/main" val="2086165896"/>
                    </a:ext>
                  </a:extLst>
                </a:gridCol>
                <a:gridCol w="1370750">
                  <a:extLst>
                    <a:ext uri="{9D8B030D-6E8A-4147-A177-3AD203B41FA5}">
                      <a16:colId xmlns:a16="http://schemas.microsoft.com/office/drawing/2014/main" val="1039838566"/>
                    </a:ext>
                  </a:extLst>
                </a:gridCol>
                <a:gridCol w="1076770">
                  <a:extLst>
                    <a:ext uri="{9D8B030D-6E8A-4147-A177-3AD203B41FA5}">
                      <a16:colId xmlns:a16="http://schemas.microsoft.com/office/drawing/2014/main" val="715572355"/>
                    </a:ext>
                  </a:extLst>
                </a:gridCol>
                <a:gridCol w="1197578">
                  <a:extLst>
                    <a:ext uri="{9D8B030D-6E8A-4147-A177-3AD203B41FA5}">
                      <a16:colId xmlns:a16="http://schemas.microsoft.com/office/drawing/2014/main" val="10399237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기우르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포천 막걸리체" panose="02030503000000000000" pitchFamily="18" charset="-127"/>
                        <a:ea typeface="포천 막걸리체" panose="02030503000000000000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직업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흥신소원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231699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성별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남자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나이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24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포천 막걸리체" panose="02030503000000000000" pitchFamily="18" charset="-127"/>
                        <a:ea typeface="포천 막걸리체" panose="02030503000000000000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429611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외형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175cm,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검은 짧은 머리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80kg,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왼쪽 팔이 기계로 되어 있음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턱수염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크로스백을 매고 있음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2376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동작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정신 없이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걸어다님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과장스런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 행동을 많이 함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767451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소리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굵은 목소리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657906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능력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소활술을 다룰 수 있으나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잘 다루진 못함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91279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속성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덜렁거림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친화력이 높음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친절함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정이 많음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976560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배경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어릴 적 흥신소장에게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구해졌음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77681"/>
                  </a:ext>
                </a:extLst>
              </a:tr>
              <a:tr h="1868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상황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흥신소에서 흥신소장을 도와 일하고 있음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주인공을 도와 기계도에서 전쟁을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막을려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 함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85466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관계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흥신소장과 친함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9169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E649DB8-3C16-C099-07F3-2485F28A8686}"/>
              </a:ext>
            </a:extLst>
          </p:cNvPr>
          <p:cNvSpPr txBox="1"/>
          <p:nvPr/>
        </p:nvSpPr>
        <p:spPr>
          <a:xfrm>
            <a:off x="6190468" y="1340470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예시 이미지</a:t>
            </a:r>
          </a:p>
        </p:txBody>
      </p:sp>
      <p:pic>
        <p:nvPicPr>
          <p:cNvPr id="14" name="그림 13" descr="텍스트, 군복, 의류이(가) 표시된 사진&#10;&#10;자동 생성된 설명">
            <a:extLst>
              <a:ext uri="{FF2B5EF4-FFF2-40B4-BE49-F238E27FC236}">
                <a16:creationId xmlns:a16="http://schemas.microsoft.com/office/drawing/2014/main" id="{EBAB9E8B-A7EE-9410-E49C-12509FBC26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24"/>
          <a:stretch/>
        </p:blipFill>
        <p:spPr>
          <a:xfrm>
            <a:off x="6050642" y="1958013"/>
            <a:ext cx="2464708" cy="361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544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681" y="5517530"/>
            <a:ext cx="1901970" cy="124816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 flipV="1">
            <a:off x="167247" y="202990"/>
            <a:ext cx="2942409" cy="609601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67247" y="812594"/>
            <a:ext cx="2942409" cy="69851"/>
            <a:chOff x="2527653" y="3130094"/>
            <a:chExt cx="4240388" cy="45719"/>
          </a:xfrm>
        </p:grpSpPr>
        <p:sp>
          <p:nvSpPr>
            <p:cNvPr id="7" name="직사각형 6"/>
            <p:cNvSpPr/>
            <p:nvPr/>
          </p:nvSpPr>
          <p:spPr>
            <a:xfrm flipV="1">
              <a:off x="2527653" y="3130094"/>
              <a:ext cx="1060097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flipV="1">
              <a:off x="3587750" y="3130094"/>
              <a:ext cx="1060097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flipV="1">
              <a:off x="4647847" y="3130094"/>
              <a:ext cx="1060097" cy="4571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flipV="1">
              <a:off x="5707944" y="3130094"/>
              <a:ext cx="1060097" cy="4571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81862" y="186307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흥신소장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5"/>
          <a:stretch/>
        </p:blipFill>
        <p:spPr>
          <a:xfrm>
            <a:off x="8204199" y="3314700"/>
            <a:ext cx="463551" cy="314138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E9EF-9848-49FC-9046-6592192D9642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12" name="표 9">
            <a:extLst>
              <a:ext uri="{FF2B5EF4-FFF2-40B4-BE49-F238E27FC236}">
                <a16:creationId xmlns:a16="http://schemas.microsoft.com/office/drawing/2014/main" id="{7F096B77-ED7B-34B7-64D4-A1704F9CC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220360"/>
              </p:ext>
            </p:extLst>
          </p:nvPr>
        </p:nvGraphicFramePr>
        <p:xfrm>
          <a:off x="167247" y="1492658"/>
          <a:ext cx="5004125" cy="486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027">
                  <a:extLst>
                    <a:ext uri="{9D8B030D-6E8A-4147-A177-3AD203B41FA5}">
                      <a16:colId xmlns:a16="http://schemas.microsoft.com/office/drawing/2014/main" val="2086165896"/>
                    </a:ext>
                  </a:extLst>
                </a:gridCol>
                <a:gridCol w="1370750">
                  <a:extLst>
                    <a:ext uri="{9D8B030D-6E8A-4147-A177-3AD203B41FA5}">
                      <a16:colId xmlns:a16="http://schemas.microsoft.com/office/drawing/2014/main" val="1039838566"/>
                    </a:ext>
                  </a:extLst>
                </a:gridCol>
                <a:gridCol w="1076770">
                  <a:extLst>
                    <a:ext uri="{9D8B030D-6E8A-4147-A177-3AD203B41FA5}">
                      <a16:colId xmlns:a16="http://schemas.microsoft.com/office/drawing/2014/main" val="715572355"/>
                    </a:ext>
                  </a:extLst>
                </a:gridCol>
                <a:gridCol w="1197578">
                  <a:extLst>
                    <a:ext uri="{9D8B030D-6E8A-4147-A177-3AD203B41FA5}">
                      <a16:colId xmlns:a16="http://schemas.microsoft.com/office/drawing/2014/main" val="10399237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료무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포천 막걸리체" panose="02030503000000000000" pitchFamily="18" charset="-127"/>
                        <a:ea typeface="포천 막걸리체" panose="02030503000000000000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직업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흥신소장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231699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성별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나이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32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포천 막걸리체" panose="02030503000000000000" pitchFamily="18" charset="-127"/>
                        <a:ea typeface="포천 막걸리체" panose="02030503000000000000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429611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외형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175cm,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오른쪽 팔이 기계로 되어 있음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긴머리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2376"/>
                  </a:ext>
                </a:extLst>
              </a:tr>
              <a:tr h="4015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동작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무기를 어깨 위에 올려놓고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걸어다님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느긋한 걸음걸이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767451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소리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허스키한 목소리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657906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능력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소활술을 매우 잘 다룸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검술에 매우 뛰어남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91279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속성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주변에 무관심함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매사 귀찮아 함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무사태평함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자신의 영역 안의 것들을 건드리면 성격이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날카로워짐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976560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배경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어릴 적 전쟁을 경험하여 소활술과 무기술이 뛰어나지만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호전적이던 성격이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지금의 성격이 되었음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전쟁이 끝나고 흥신소를 세워 돈을 벌어 살아가고 있음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77681"/>
                  </a:ext>
                </a:extLst>
              </a:tr>
              <a:tr h="1868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상황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전쟁을 일으키기 위해 보급형 안드로이드를 생산하고 있음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주인공과 대립됨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85466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관계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기우르를 구해주고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길러줌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빈디타와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 라이벌 관계임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9169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E649DB8-3C16-C099-07F3-2485F28A8686}"/>
              </a:ext>
            </a:extLst>
          </p:cNvPr>
          <p:cNvSpPr txBox="1"/>
          <p:nvPr/>
        </p:nvSpPr>
        <p:spPr>
          <a:xfrm>
            <a:off x="6190468" y="1340470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예시 이미지</a:t>
            </a:r>
          </a:p>
        </p:txBody>
      </p:sp>
      <p:pic>
        <p:nvPicPr>
          <p:cNvPr id="14" name="그림 13" descr="사람이(가) 표시된 사진&#10;&#10;자동 생성된 설명">
            <a:extLst>
              <a:ext uri="{FF2B5EF4-FFF2-40B4-BE49-F238E27FC236}">
                <a16:creationId xmlns:a16="http://schemas.microsoft.com/office/drawing/2014/main" id="{25E63C20-BED7-827D-EEAD-AA7BBC3C6C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795" y="2054007"/>
            <a:ext cx="2747772" cy="388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05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681" y="5517530"/>
            <a:ext cx="1901970" cy="124816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 flipV="1">
            <a:off x="167247" y="202990"/>
            <a:ext cx="2942409" cy="609601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67247" y="812594"/>
            <a:ext cx="2942409" cy="69851"/>
            <a:chOff x="2527653" y="3130094"/>
            <a:chExt cx="4240388" cy="45719"/>
          </a:xfrm>
        </p:grpSpPr>
        <p:sp>
          <p:nvSpPr>
            <p:cNvPr id="7" name="직사각형 6"/>
            <p:cNvSpPr/>
            <p:nvPr/>
          </p:nvSpPr>
          <p:spPr>
            <a:xfrm flipV="1">
              <a:off x="2527653" y="3130094"/>
              <a:ext cx="1060097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flipV="1">
              <a:off x="3587750" y="3130094"/>
              <a:ext cx="1060097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flipV="1">
              <a:off x="4647847" y="3130094"/>
              <a:ext cx="1060097" cy="4571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flipV="1">
              <a:off x="5707944" y="3130094"/>
              <a:ext cx="1060097" cy="4571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80070" y="186307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안드로이드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5"/>
          <a:stretch/>
        </p:blipFill>
        <p:spPr>
          <a:xfrm>
            <a:off x="8204199" y="3314700"/>
            <a:ext cx="463551" cy="314138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E9EF-9848-49FC-9046-6592192D9642}" type="slidenum">
              <a:rPr lang="ko-KR" altLang="en-US" smtClean="0"/>
              <a:t>13</a:t>
            </a:fld>
            <a:endParaRPr lang="ko-KR" altLang="en-US"/>
          </a:p>
        </p:txBody>
      </p:sp>
      <p:graphicFrame>
        <p:nvGraphicFramePr>
          <p:cNvPr id="12" name="표 9">
            <a:extLst>
              <a:ext uri="{FF2B5EF4-FFF2-40B4-BE49-F238E27FC236}">
                <a16:creationId xmlns:a16="http://schemas.microsoft.com/office/drawing/2014/main" id="{7F096B77-ED7B-34B7-64D4-A1704F9CC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306203"/>
              </p:ext>
            </p:extLst>
          </p:nvPr>
        </p:nvGraphicFramePr>
        <p:xfrm>
          <a:off x="167247" y="1539876"/>
          <a:ext cx="5004125" cy="489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027">
                  <a:extLst>
                    <a:ext uri="{9D8B030D-6E8A-4147-A177-3AD203B41FA5}">
                      <a16:colId xmlns:a16="http://schemas.microsoft.com/office/drawing/2014/main" val="2086165896"/>
                    </a:ext>
                  </a:extLst>
                </a:gridCol>
                <a:gridCol w="1370750">
                  <a:extLst>
                    <a:ext uri="{9D8B030D-6E8A-4147-A177-3AD203B41FA5}">
                      <a16:colId xmlns:a16="http://schemas.microsoft.com/office/drawing/2014/main" val="1039838566"/>
                    </a:ext>
                  </a:extLst>
                </a:gridCol>
                <a:gridCol w="1076770">
                  <a:extLst>
                    <a:ext uri="{9D8B030D-6E8A-4147-A177-3AD203B41FA5}">
                      <a16:colId xmlns:a16="http://schemas.microsoft.com/office/drawing/2014/main" val="715572355"/>
                    </a:ext>
                  </a:extLst>
                </a:gridCol>
                <a:gridCol w="1197578">
                  <a:extLst>
                    <a:ext uri="{9D8B030D-6E8A-4147-A177-3AD203B41FA5}">
                      <a16:colId xmlns:a16="http://schemas.microsoft.com/office/drawing/2014/main" val="10399237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빈디타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포천 막걸리체" panose="02030503000000000000" pitchFamily="18" charset="-127"/>
                        <a:ea typeface="포천 막걸리체" panose="02030503000000000000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직업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무직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231699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성별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나이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35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포천 막걸리체" panose="02030503000000000000" pitchFamily="18" charset="-127"/>
                        <a:ea typeface="포천 막걸리체" panose="02030503000000000000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429611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외형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195cm,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온 몸이 기계로 이루어져 있음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검은색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2376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동작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구부정한 모습으로 걸어 다님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767451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소리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갈라지는 굵은 기계 목소리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657906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능력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소활술을 매우 잘 다룸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 보급형 안드로이드를 생산할 수 있음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91279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속성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무자비함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분노라는 감정 밖에 남지 않음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모든 것을 싸움으로 해결하려고 함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가슴 속에 있는 코어를 부수면 활동이 중단 됨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976560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배경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20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살 때 전쟁에서 흥신소장에게 패배하여 분노심에 온 몸을 기계로 만들어 전쟁을 일으키려고 함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77681"/>
                  </a:ext>
                </a:extLst>
              </a:tr>
              <a:tr h="1868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상황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전쟁을 일으키기 위해 보급형 안드로이드를 생산하고 있음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주인공과 대립됨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85466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관계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흥신소장과 라이벌 관계임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9169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E649DB8-3C16-C099-07F3-2485F28A8686}"/>
              </a:ext>
            </a:extLst>
          </p:cNvPr>
          <p:cNvSpPr txBox="1"/>
          <p:nvPr/>
        </p:nvSpPr>
        <p:spPr>
          <a:xfrm>
            <a:off x="6190468" y="1340470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예시 이미지</a:t>
            </a:r>
          </a:p>
        </p:txBody>
      </p:sp>
      <p:pic>
        <p:nvPicPr>
          <p:cNvPr id="15" name="그림 14" descr="텍스트, 야외, 사람, 그룹이(가) 표시된 사진&#10;&#10;자동 생성된 설명">
            <a:extLst>
              <a:ext uri="{FF2B5EF4-FFF2-40B4-BE49-F238E27FC236}">
                <a16:creationId xmlns:a16="http://schemas.microsoft.com/office/drawing/2014/main" id="{8E399B88-9A0A-4757-14F3-C47621B946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366" y="2103843"/>
            <a:ext cx="2356629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23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13868" y="1720745"/>
            <a:ext cx="3116264" cy="2433025"/>
            <a:chOff x="3013868" y="1534478"/>
            <a:chExt cx="3116264" cy="2433025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339" y="1534478"/>
              <a:ext cx="2479322" cy="1544524"/>
            </a:xfrm>
            <a:prstGeom prst="rect">
              <a:avLst/>
            </a:prstGeom>
          </p:spPr>
        </p:pic>
        <p:grpSp>
          <p:nvGrpSpPr>
            <p:cNvPr id="14" name="그룹 13"/>
            <p:cNvGrpSpPr/>
            <p:nvPr/>
          </p:nvGrpSpPr>
          <p:grpSpPr>
            <a:xfrm>
              <a:off x="3013868" y="3079002"/>
              <a:ext cx="3116264" cy="888501"/>
              <a:chOff x="3013868" y="2630269"/>
              <a:chExt cx="3116264" cy="888501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4196887" y="2630269"/>
                <a:ext cx="76174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 err="1">
                    <a:gradFill>
                      <a:gsLst>
                        <a:gs pos="0">
                          <a:schemeClr val="tx1">
                            <a:lumMod val="95000"/>
                            <a:lumOff val="5000"/>
                          </a:schemeClr>
                        </a:gs>
                        <a:gs pos="100000">
                          <a:schemeClr val="tx1">
                            <a:lumMod val="95000"/>
                            <a:lumOff val="5000"/>
                          </a:schemeClr>
                        </a:gs>
                      </a:gsLst>
                      <a:lin ang="5400000" scaled="1"/>
                    </a:gradFill>
                    <a:latin typeface="포천 막걸리체" panose="02030503000000000000" pitchFamily="18" charset="-127"/>
                    <a:ea typeface="포천 막걸리체" panose="02030503000000000000" pitchFamily="18" charset="-127"/>
                  </a:rPr>
                  <a:t>QnA</a:t>
                </a:r>
                <a:endParaRPr lang="ko-KR" altLang="en-US" sz="3200" b="1" dirty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포천 막걸리체" panose="02030503000000000000" pitchFamily="18" charset="-127"/>
                  <a:ea typeface="포천 막걸리체" panose="02030503000000000000" pitchFamily="18" charset="-127"/>
                </a:endParaRPr>
              </a:p>
            </p:txBody>
          </p:sp>
          <p:grpSp>
            <p:nvGrpSpPr>
              <p:cNvPr id="16" name="그룹 15"/>
              <p:cNvGrpSpPr/>
              <p:nvPr/>
            </p:nvGrpSpPr>
            <p:grpSpPr>
              <a:xfrm>
                <a:off x="3013868" y="3429000"/>
                <a:ext cx="3116264" cy="89770"/>
                <a:chOff x="2527653" y="3130094"/>
                <a:chExt cx="4240388" cy="45719"/>
              </a:xfrm>
            </p:grpSpPr>
            <p:sp>
              <p:nvSpPr>
                <p:cNvPr id="17" name="직사각형 16"/>
                <p:cNvSpPr/>
                <p:nvPr/>
              </p:nvSpPr>
              <p:spPr>
                <a:xfrm flipV="1">
                  <a:off x="2527653" y="3130094"/>
                  <a:ext cx="1060097" cy="45719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/>
                <p:cNvSpPr/>
                <p:nvPr/>
              </p:nvSpPr>
              <p:spPr>
                <a:xfrm flipV="1">
                  <a:off x="3587750" y="3130094"/>
                  <a:ext cx="1060097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 flipV="1">
                  <a:off x="4647847" y="3130094"/>
                  <a:ext cx="1060097" cy="45719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 flipV="1">
                  <a:off x="5707944" y="3130094"/>
                  <a:ext cx="1060097" cy="45719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E9EF-9848-49FC-9046-6592192D964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832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B160D-5258-BC93-4179-0BBF55E8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106E80-276D-6C2A-660E-2211CD071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>
                <a:hlinkClick r:id="rId2"/>
              </a:rPr>
              <a:t>https://www.pinterest.co.kr/pin/593278950933145443/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3"/>
              </a:rPr>
              <a:t>https://www.pinterest.co.kr/pin/665618019941597647/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4"/>
              </a:rPr>
              <a:t>https://www.pinterest.co.kr/pin/604608318696216324/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5"/>
              </a:rPr>
              <a:t>https://www.pinterest.co.kr/pin/761952830710783677/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6"/>
              </a:rPr>
              <a:t>https://www.pinterest.co.kr/pin/7036943160225730/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7"/>
              </a:rPr>
              <a:t>https://www.pinterest.co.kr/pin/1337074886268319/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https://www.pinterest.co.kr/pin/854558098059186302/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702561-CF98-15D9-1D7E-43A68CB3E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E9EF-9848-49FC-9046-6592192D9642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7277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681" y="5517530"/>
            <a:ext cx="1901970" cy="124816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 flipV="1">
            <a:off x="167247" y="202990"/>
            <a:ext cx="2942409" cy="609601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67247" y="812594"/>
            <a:ext cx="2942409" cy="69851"/>
            <a:chOff x="2527653" y="3130094"/>
            <a:chExt cx="4240388" cy="45719"/>
          </a:xfrm>
        </p:grpSpPr>
        <p:sp>
          <p:nvSpPr>
            <p:cNvPr id="7" name="직사각형 6"/>
            <p:cNvSpPr/>
            <p:nvPr/>
          </p:nvSpPr>
          <p:spPr>
            <a:xfrm flipV="1">
              <a:off x="2527653" y="3130094"/>
              <a:ext cx="1060097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flipV="1">
              <a:off x="3587750" y="3130094"/>
              <a:ext cx="1060097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flipV="1">
              <a:off x="4647847" y="3130094"/>
              <a:ext cx="1060097" cy="4571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flipV="1">
              <a:off x="5707944" y="3130094"/>
              <a:ext cx="1060097" cy="4571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51782" y="186307"/>
            <a:ext cx="973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주인공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5"/>
          <a:stretch/>
        </p:blipFill>
        <p:spPr>
          <a:xfrm>
            <a:off x="8204199" y="3314700"/>
            <a:ext cx="463551" cy="314138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E9EF-9848-49FC-9046-6592192D9642}" type="slidenum">
              <a:rPr lang="ko-KR" altLang="en-US" smtClean="0"/>
              <a:t>2</a:t>
            </a:fld>
            <a:endParaRPr lang="ko-KR" altLang="en-US"/>
          </a:p>
        </p:txBody>
      </p:sp>
      <p:graphicFrame>
        <p:nvGraphicFramePr>
          <p:cNvPr id="12" name="표 9">
            <a:extLst>
              <a:ext uri="{FF2B5EF4-FFF2-40B4-BE49-F238E27FC236}">
                <a16:creationId xmlns:a16="http://schemas.microsoft.com/office/drawing/2014/main" id="{7F096B77-ED7B-34B7-64D4-A1704F9CC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034167"/>
              </p:ext>
            </p:extLst>
          </p:nvPr>
        </p:nvGraphicFramePr>
        <p:xfrm>
          <a:off x="167247" y="979892"/>
          <a:ext cx="5004125" cy="571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027">
                  <a:extLst>
                    <a:ext uri="{9D8B030D-6E8A-4147-A177-3AD203B41FA5}">
                      <a16:colId xmlns:a16="http://schemas.microsoft.com/office/drawing/2014/main" val="2086165896"/>
                    </a:ext>
                  </a:extLst>
                </a:gridCol>
                <a:gridCol w="1370750">
                  <a:extLst>
                    <a:ext uri="{9D8B030D-6E8A-4147-A177-3AD203B41FA5}">
                      <a16:colId xmlns:a16="http://schemas.microsoft.com/office/drawing/2014/main" val="1039838566"/>
                    </a:ext>
                  </a:extLst>
                </a:gridCol>
                <a:gridCol w="1076770">
                  <a:extLst>
                    <a:ext uri="{9D8B030D-6E8A-4147-A177-3AD203B41FA5}">
                      <a16:colId xmlns:a16="http://schemas.microsoft.com/office/drawing/2014/main" val="715572355"/>
                    </a:ext>
                  </a:extLst>
                </a:gridCol>
                <a:gridCol w="1197578">
                  <a:extLst>
                    <a:ext uri="{9D8B030D-6E8A-4147-A177-3AD203B41FA5}">
                      <a16:colId xmlns:a16="http://schemas.microsoft.com/office/drawing/2014/main" val="10399237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아루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포천 막걸리체" panose="02030503000000000000" pitchFamily="18" charset="-127"/>
                        <a:ea typeface="포천 막걸리체" panose="02030503000000000000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직업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모험가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231699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성별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남자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나이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23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포천 막걸리체" panose="02030503000000000000" pitchFamily="18" charset="-127"/>
                        <a:ea typeface="포천 막걸리체" panose="02030503000000000000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429611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외형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183cm, 79kg,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검은 더벅머리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근육형 몸매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2376"/>
                  </a:ext>
                </a:extLst>
              </a:tr>
              <a:tr h="4015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동작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자신감이 넘치는 발걸음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동작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767451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소리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20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대 남성 목소리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657906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능력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권술을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 다룸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창조의 권능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변환의 권능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소멸의 권능을 다룰 수 있음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91279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속성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정의로움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붙임성이 좋음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친화력이 좋음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이타적임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자유로운 성향임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976560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배경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본래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신이였으나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 기억을 잃고 중도의 어느 곳에 있는 동굴에 떨어졌음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그러다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권포에게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 발견되어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ㅇㄹㄴ라는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 이름을 가지게 되고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길러짐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어느날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 촌장이 준 책에서 기억을 되찾을 단서를 발견하여 책의 글귀에 따라 기억을 되찾을 수 있는 다른 책들을 찾기 위해 다른 섬들로 여행을 떠나게 됨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77681"/>
                  </a:ext>
                </a:extLst>
              </a:tr>
              <a:tr h="1868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상황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기억을 찾기 위해 세계를 여행하는 중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전쟁을 막기 위해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종전파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 세력들과 협력하는 중임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85466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관계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권포에게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 길러져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가족같은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 관계임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모든 주민과 친하게 지냄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인티오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 페레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파쳄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료무와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 친한 사이임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둥근모꼴" panose="020B0500000000000000" pitchFamily="50" charset="-127"/>
                      </a:endParaRPr>
                    </a:p>
                    <a:p>
                      <a:pPr latinLnBrk="1"/>
                      <a:endParaRPr lang="ko-KR" altLang="en-US" sz="1300" b="0" dirty="0">
                        <a:solidFill>
                          <a:schemeClr val="tx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9169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E649DB8-3C16-C099-07F3-2485F28A8686}"/>
              </a:ext>
            </a:extLst>
          </p:cNvPr>
          <p:cNvSpPr txBox="1"/>
          <p:nvPr/>
        </p:nvSpPr>
        <p:spPr>
          <a:xfrm>
            <a:off x="6190468" y="1340470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예시 이미지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8F631E3-0238-8005-6DF5-5D36C191FB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5" r="37910"/>
          <a:stretch/>
        </p:blipFill>
        <p:spPr bwMode="auto">
          <a:xfrm>
            <a:off x="6382161" y="2103843"/>
            <a:ext cx="1595039" cy="354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621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681" y="5517530"/>
            <a:ext cx="1901970" cy="124816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 flipV="1">
            <a:off x="167247" y="202990"/>
            <a:ext cx="2942409" cy="609601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67247" y="812594"/>
            <a:ext cx="2942409" cy="69851"/>
            <a:chOff x="2527653" y="3130094"/>
            <a:chExt cx="4240388" cy="45719"/>
          </a:xfrm>
        </p:grpSpPr>
        <p:sp>
          <p:nvSpPr>
            <p:cNvPr id="7" name="직사각형 6"/>
            <p:cNvSpPr/>
            <p:nvPr/>
          </p:nvSpPr>
          <p:spPr>
            <a:xfrm flipV="1">
              <a:off x="2527653" y="3130094"/>
              <a:ext cx="1060097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flipV="1">
              <a:off x="3587750" y="3130094"/>
              <a:ext cx="1060097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flipV="1">
              <a:off x="4647847" y="3130094"/>
              <a:ext cx="1060097" cy="4571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flipV="1">
              <a:off x="5707944" y="3130094"/>
              <a:ext cx="1060097" cy="4571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256777" y="186307"/>
            <a:ext cx="763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촌장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5"/>
          <a:stretch/>
        </p:blipFill>
        <p:spPr>
          <a:xfrm>
            <a:off x="8204199" y="3314700"/>
            <a:ext cx="463551" cy="314138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E9EF-9848-49FC-9046-6592192D9642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12" name="표 9">
            <a:extLst>
              <a:ext uri="{FF2B5EF4-FFF2-40B4-BE49-F238E27FC236}">
                <a16:creationId xmlns:a16="http://schemas.microsoft.com/office/drawing/2014/main" id="{7F096B77-ED7B-34B7-64D4-A1704F9CC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762399"/>
              </p:ext>
            </p:extLst>
          </p:nvPr>
        </p:nvGraphicFramePr>
        <p:xfrm>
          <a:off x="167247" y="979892"/>
          <a:ext cx="5004125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027">
                  <a:extLst>
                    <a:ext uri="{9D8B030D-6E8A-4147-A177-3AD203B41FA5}">
                      <a16:colId xmlns:a16="http://schemas.microsoft.com/office/drawing/2014/main" val="2086165896"/>
                    </a:ext>
                  </a:extLst>
                </a:gridCol>
                <a:gridCol w="1370750">
                  <a:extLst>
                    <a:ext uri="{9D8B030D-6E8A-4147-A177-3AD203B41FA5}">
                      <a16:colId xmlns:a16="http://schemas.microsoft.com/office/drawing/2014/main" val="1039838566"/>
                    </a:ext>
                  </a:extLst>
                </a:gridCol>
                <a:gridCol w="1076770">
                  <a:extLst>
                    <a:ext uri="{9D8B030D-6E8A-4147-A177-3AD203B41FA5}">
                      <a16:colId xmlns:a16="http://schemas.microsoft.com/office/drawing/2014/main" val="715572355"/>
                    </a:ext>
                  </a:extLst>
                </a:gridCol>
                <a:gridCol w="1197578">
                  <a:extLst>
                    <a:ext uri="{9D8B030D-6E8A-4147-A177-3AD203B41FA5}">
                      <a16:colId xmlns:a16="http://schemas.microsoft.com/office/drawing/2014/main" val="10399237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파이안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포천 막걸리체" panose="02030503000000000000" pitchFamily="18" charset="-127"/>
                        <a:ea typeface="포천 막걸리체" panose="02030503000000000000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직업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촌장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231699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성별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남자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나이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47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포천 막걸리체" panose="02030503000000000000" pitchFamily="18" charset="-127"/>
                        <a:ea typeface="포천 막걸리체" panose="02030503000000000000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429611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외형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187cm, 85kg,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건장한 체격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갈색과 흰색 삐죽삐죽 머리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살짝 근육질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갈색 태권도복 느낌의 복장 착용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2376"/>
                  </a:ext>
                </a:extLst>
              </a:tr>
              <a:tr h="4015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동작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성큼성큼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차분하며 단조로움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767451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소리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중후한 저음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예를 갖춘 말투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붙임성 있는 말투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657906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능력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임기응변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모든 도구를 이용한 호신술에 능함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지형지물 이용 능숙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91279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속성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차분함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예의를 중요시 여김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성장하려는 사람을 좋아함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고의적 폭력을 극도로 싫어함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보수적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976560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배경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소멸의 세력에서 자란 그는 이른 나이에 부모님과 같이 세력에서 떠나고자 탈출을 하다 도중 힘에 굴복 당함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그렇게 파이안은 섬에서 탈출할 수 있었으나 부모님은 나오지 못함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그는 이에 대해 힘을 무분별하게 쓰지 않고 자신을 지키는 데에만 쓰고자 중도에 도착하여 마을을 만들어 자신과 뜻과 맞는 사람들끼리 도모함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77681"/>
                  </a:ext>
                </a:extLst>
              </a:tr>
              <a:tr h="1868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상황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중도에서 한 마을의 촌장으로서 생활 중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이내 주인공과 대면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85466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관계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소멸 세력을 싫어함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주민들과 원활히 지냄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9169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E649DB8-3C16-C099-07F3-2485F28A8686}"/>
              </a:ext>
            </a:extLst>
          </p:cNvPr>
          <p:cNvSpPr txBox="1"/>
          <p:nvPr/>
        </p:nvSpPr>
        <p:spPr>
          <a:xfrm>
            <a:off x="6190468" y="1340470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예시 이미지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8E1C24-8DD2-ED45-B2B7-6EA80DEC65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716" y="2356617"/>
            <a:ext cx="2077930" cy="30377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29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V="1">
            <a:off x="167247" y="202990"/>
            <a:ext cx="2942409" cy="609601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67247" y="812594"/>
            <a:ext cx="2942409" cy="69851"/>
            <a:chOff x="2527653" y="3130094"/>
            <a:chExt cx="4240388" cy="45719"/>
          </a:xfrm>
        </p:grpSpPr>
        <p:sp>
          <p:nvSpPr>
            <p:cNvPr id="7" name="직사각형 6"/>
            <p:cNvSpPr/>
            <p:nvPr/>
          </p:nvSpPr>
          <p:spPr>
            <a:xfrm flipV="1">
              <a:off x="2527653" y="3130094"/>
              <a:ext cx="1060097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flipV="1">
              <a:off x="3587750" y="3130094"/>
              <a:ext cx="1060097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flipV="1">
              <a:off x="4647847" y="3130094"/>
              <a:ext cx="1060097" cy="4571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flipV="1">
              <a:off x="5707944" y="3130094"/>
              <a:ext cx="1060097" cy="4571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31180" y="186307"/>
            <a:ext cx="1614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주민</a:t>
            </a:r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(</a:t>
            </a:r>
            <a:r>
              <a:rPr lang="ko-KR" altLang="en-US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멘토</a:t>
            </a:r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)</a:t>
            </a:r>
            <a:endParaRPr lang="ko-KR" altLang="en-US" sz="36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포천 막걸리체" panose="02030503000000000000" pitchFamily="18" charset="-127"/>
              <a:ea typeface="포천 막걸리체" panose="02030503000000000000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5"/>
          <a:stretch/>
        </p:blipFill>
        <p:spPr>
          <a:xfrm>
            <a:off x="8204199" y="3314700"/>
            <a:ext cx="463551" cy="314138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E9EF-9848-49FC-9046-6592192D9642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12" name="표 9">
            <a:extLst>
              <a:ext uri="{FF2B5EF4-FFF2-40B4-BE49-F238E27FC236}">
                <a16:creationId xmlns:a16="http://schemas.microsoft.com/office/drawing/2014/main" id="{7F096B77-ED7B-34B7-64D4-A1704F9CC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802691"/>
              </p:ext>
            </p:extLst>
          </p:nvPr>
        </p:nvGraphicFramePr>
        <p:xfrm>
          <a:off x="167247" y="1775401"/>
          <a:ext cx="5004125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027">
                  <a:extLst>
                    <a:ext uri="{9D8B030D-6E8A-4147-A177-3AD203B41FA5}">
                      <a16:colId xmlns:a16="http://schemas.microsoft.com/office/drawing/2014/main" val="2086165896"/>
                    </a:ext>
                  </a:extLst>
                </a:gridCol>
                <a:gridCol w="1370750">
                  <a:extLst>
                    <a:ext uri="{9D8B030D-6E8A-4147-A177-3AD203B41FA5}">
                      <a16:colId xmlns:a16="http://schemas.microsoft.com/office/drawing/2014/main" val="1039838566"/>
                    </a:ext>
                  </a:extLst>
                </a:gridCol>
                <a:gridCol w="1076770">
                  <a:extLst>
                    <a:ext uri="{9D8B030D-6E8A-4147-A177-3AD203B41FA5}">
                      <a16:colId xmlns:a16="http://schemas.microsoft.com/office/drawing/2014/main" val="715572355"/>
                    </a:ext>
                  </a:extLst>
                </a:gridCol>
                <a:gridCol w="1197578">
                  <a:extLst>
                    <a:ext uri="{9D8B030D-6E8A-4147-A177-3AD203B41FA5}">
                      <a16:colId xmlns:a16="http://schemas.microsoft.com/office/drawing/2014/main" val="10399237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권포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포천 막걸리체" panose="02030503000000000000" pitchFamily="18" charset="-127"/>
                        <a:ea typeface="포천 막걸리체" panose="02030503000000000000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직업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마을 농부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231699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성별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남자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나이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63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포천 막걸리체" panose="02030503000000000000" pitchFamily="18" charset="-127"/>
                        <a:ea typeface="포천 막걸리체" panose="02030503000000000000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429611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외형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173cm,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흰머리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60kg,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날렵함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잔근육이 많음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회색 도복을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입고있음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지팡이를 들고 다님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2376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동작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지팡이로 지탱하여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걸어다님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느긋함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767451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소리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중후한 노인 목소리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657906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능력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권술을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 잘 다룸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91279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속성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정의로움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보수적임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노력하는 사람을 좋아함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976560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배경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어릴 적 기계도에서 사이보그가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되는것에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 거부감을 느껴 탈출함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77681"/>
                  </a:ext>
                </a:extLst>
              </a:tr>
              <a:tr h="1868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상황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마을에서 농사를 하며 지내고 있음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85466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관계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가족은 없음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91690"/>
                  </a:ext>
                </a:extLst>
              </a:tr>
            </a:tbl>
          </a:graphicData>
        </a:graphic>
      </p:graphicFrame>
      <p:pic>
        <p:nvPicPr>
          <p:cNvPr id="15" name="그림 14" descr="텍스트, 사람, 야외이(가) 표시된 사진&#10;&#10;자동 생성된 설명">
            <a:extLst>
              <a:ext uri="{FF2B5EF4-FFF2-40B4-BE49-F238E27FC236}">
                <a16:creationId xmlns:a16="http://schemas.microsoft.com/office/drawing/2014/main" id="{1B8786D3-4FE7-3053-FF96-B79F2A357C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770" y="1986801"/>
            <a:ext cx="2335823" cy="376879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E649DB8-3C16-C099-07F3-2485F28A8686}"/>
              </a:ext>
            </a:extLst>
          </p:cNvPr>
          <p:cNvSpPr txBox="1"/>
          <p:nvPr/>
        </p:nvSpPr>
        <p:spPr>
          <a:xfrm>
            <a:off x="6190468" y="1340470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예시 이미지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3833F3C-D7EF-5D5C-5898-C30BF4B2E3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681" y="5517530"/>
            <a:ext cx="1901970" cy="124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28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681" y="5517530"/>
            <a:ext cx="1901970" cy="124816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 flipV="1">
            <a:off x="167247" y="202990"/>
            <a:ext cx="2942409" cy="609601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67247" y="812594"/>
            <a:ext cx="2942409" cy="69851"/>
            <a:chOff x="2527653" y="3130094"/>
            <a:chExt cx="4240388" cy="45719"/>
          </a:xfrm>
        </p:grpSpPr>
        <p:sp>
          <p:nvSpPr>
            <p:cNvPr id="7" name="직사각형 6"/>
            <p:cNvSpPr/>
            <p:nvPr/>
          </p:nvSpPr>
          <p:spPr>
            <a:xfrm flipV="1">
              <a:off x="2527653" y="3130094"/>
              <a:ext cx="1060097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flipV="1">
              <a:off x="3587750" y="3130094"/>
              <a:ext cx="1060097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flipV="1">
              <a:off x="4647847" y="3130094"/>
              <a:ext cx="1060097" cy="4571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flipV="1">
              <a:off x="5707944" y="3130094"/>
              <a:ext cx="1060097" cy="4571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33070" y="240633"/>
            <a:ext cx="3010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반전쟁파 </a:t>
            </a:r>
            <a:r>
              <a:rPr lang="ko-KR" altLang="en-US" sz="28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마나술사</a:t>
            </a:r>
            <a:r>
              <a:rPr lang="ko-KR" altLang="en-US" sz="2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 리더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5"/>
          <a:stretch/>
        </p:blipFill>
        <p:spPr>
          <a:xfrm>
            <a:off x="8204199" y="3314700"/>
            <a:ext cx="463551" cy="314138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E9EF-9848-49FC-9046-6592192D9642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12" name="표 9">
            <a:extLst>
              <a:ext uri="{FF2B5EF4-FFF2-40B4-BE49-F238E27FC236}">
                <a16:creationId xmlns:a16="http://schemas.microsoft.com/office/drawing/2014/main" id="{7F096B77-ED7B-34B7-64D4-A1704F9CC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791762"/>
              </p:ext>
            </p:extLst>
          </p:nvPr>
        </p:nvGraphicFramePr>
        <p:xfrm>
          <a:off x="167247" y="1448753"/>
          <a:ext cx="5004125" cy="489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027">
                  <a:extLst>
                    <a:ext uri="{9D8B030D-6E8A-4147-A177-3AD203B41FA5}">
                      <a16:colId xmlns:a16="http://schemas.microsoft.com/office/drawing/2014/main" val="2086165896"/>
                    </a:ext>
                  </a:extLst>
                </a:gridCol>
                <a:gridCol w="1370750">
                  <a:extLst>
                    <a:ext uri="{9D8B030D-6E8A-4147-A177-3AD203B41FA5}">
                      <a16:colId xmlns:a16="http://schemas.microsoft.com/office/drawing/2014/main" val="1039838566"/>
                    </a:ext>
                  </a:extLst>
                </a:gridCol>
                <a:gridCol w="1076770">
                  <a:extLst>
                    <a:ext uri="{9D8B030D-6E8A-4147-A177-3AD203B41FA5}">
                      <a16:colId xmlns:a16="http://schemas.microsoft.com/office/drawing/2014/main" val="715572355"/>
                    </a:ext>
                  </a:extLst>
                </a:gridCol>
                <a:gridCol w="1197578">
                  <a:extLst>
                    <a:ext uri="{9D8B030D-6E8A-4147-A177-3AD203B41FA5}">
                      <a16:colId xmlns:a16="http://schemas.microsoft.com/office/drawing/2014/main" val="10399237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인티오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 페레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직업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귀족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231699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성별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나이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21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포천 막걸리체" panose="02030503000000000000" pitchFamily="18" charset="-127"/>
                        <a:ea typeface="포천 막걸리체" panose="02030503000000000000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429611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외형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166cm, 48kg,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갈색머리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푸른 눈 갈색 가운을 두름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2376"/>
                  </a:ext>
                </a:extLst>
              </a:tr>
              <a:tr h="4015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동작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종종걸음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동작이 많은 편임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767451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소리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높고 맑은 어린 여자 목소리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657906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능력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창조술에 매우 능함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언변술이 높음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91279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속성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활발함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동정심이 많음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감수성이 높음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말보다 행동이 먼저 나가는 경향이 있음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976560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배경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중립적인 부모님 아래에서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자라옴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어릴 적 부터 천재라고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불려옴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차별 받는 하층민을 보며 현재 계층 제도를 폐지하고자 마음을 먹고 세력을 만들어 나감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77681"/>
                  </a:ext>
                </a:extLst>
              </a:tr>
              <a:tr h="1868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상황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주인공과 함께 세력을 만들어 계층제도를 부수고자 전쟁파와 싸우러 감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85466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관계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가족과 친밀한 관계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전쟁파와 사이가 좋지 않음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전쟁파를 제외한 모든 사람들과 원만하게 지냄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9169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E649DB8-3C16-C099-07F3-2485F28A8686}"/>
              </a:ext>
            </a:extLst>
          </p:cNvPr>
          <p:cNvSpPr txBox="1"/>
          <p:nvPr/>
        </p:nvSpPr>
        <p:spPr>
          <a:xfrm>
            <a:off x="6190468" y="1125587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예시 이미지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07C8D6-4105-905F-8024-C07392F05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109" y="1700576"/>
            <a:ext cx="2816641" cy="3920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407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681" y="5517530"/>
            <a:ext cx="1901970" cy="124816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 flipV="1">
            <a:off x="167247" y="202990"/>
            <a:ext cx="2942409" cy="609601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67247" y="812594"/>
            <a:ext cx="2942409" cy="69851"/>
            <a:chOff x="2527653" y="3130094"/>
            <a:chExt cx="4240388" cy="45719"/>
          </a:xfrm>
        </p:grpSpPr>
        <p:sp>
          <p:nvSpPr>
            <p:cNvPr id="7" name="직사각형 6"/>
            <p:cNvSpPr/>
            <p:nvPr/>
          </p:nvSpPr>
          <p:spPr>
            <a:xfrm flipV="1">
              <a:off x="2527653" y="3130094"/>
              <a:ext cx="1060097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flipV="1">
              <a:off x="3587750" y="3130094"/>
              <a:ext cx="1060097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flipV="1">
              <a:off x="4647847" y="3130094"/>
              <a:ext cx="1060097" cy="4571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flipV="1">
              <a:off x="5707944" y="3130094"/>
              <a:ext cx="1060097" cy="4571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78142" y="240633"/>
            <a:ext cx="2720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전쟁파</a:t>
            </a:r>
            <a:r>
              <a:rPr lang="ko-KR" altLang="en-US" sz="2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 </a:t>
            </a:r>
            <a:r>
              <a:rPr lang="ko-KR" altLang="en-US" sz="28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마나술사</a:t>
            </a:r>
            <a:r>
              <a:rPr lang="ko-KR" altLang="en-US" sz="2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 리더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5"/>
          <a:stretch/>
        </p:blipFill>
        <p:spPr>
          <a:xfrm>
            <a:off x="8204199" y="3314700"/>
            <a:ext cx="463551" cy="314138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E9EF-9848-49FC-9046-6592192D9642}" type="slidenum">
              <a:rPr lang="ko-KR" altLang="en-US" smtClean="0"/>
              <a:t>6</a:t>
            </a:fld>
            <a:endParaRPr lang="ko-KR" altLang="en-US"/>
          </a:p>
        </p:txBody>
      </p:sp>
      <p:graphicFrame>
        <p:nvGraphicFramePr>
          <p:cNvPr id="12" name="표 9">
            <a:extLst>
              <a:ext uri="{FF2B5EF4-FFF2-40B4-BE49-F238E27FC236}">
                <a16:creationId xmlns:a16="http://schemas.microsoft.com/office/drawing/2014/main" id="{7F096B77-ED7B-34B7-64D4-A1704F9CC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983676"/>
              </p:ext>
            </p:extLst>
          </p:nvPr>
        </p:nvGraphicFramePr>
        <p:xfrm>
          <a:off x="167247" y="1448753"/>
          <a:ext cx="5004125" cy="489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027">
                  <a:extLst>
                    <a:ext uri="{9D8B030D-6E8A-4147-A177-3AD203B41FA5}">
                      <a16:colId xmlns:a16="http://schemas.microsoft.com/office/drawing/2014/main" val="2086165896"/>
                    </a:ext>
                  </a:extLst>
                </a:gridCol>
                <a:gridCol w="1370750">
                  <a:extLst>
                    <a:ext uri="{9D8B030D-6E8A-4147-A177-3AD203B41FA5}">
                      <a16:colId xmlns:a16="http://schemas.microsoft.com/office/drawing/2014/main" val="1039838566"/>
                    </a:ext>
                  </a:extLst>
                </a:gridCol>
                <a:gridCol w="1076770">
                  <a:extLst>
                    <a:ext uri="{9D8B030D-6E8A-4147-A177-3AD203B41FA5}">
                      <a16:colId xmlns:a16="http://schemas.microsoft.com/office/drawing/2014/main" val="715572355"/>
                    </a:ext>
                  </a:extLst>
                </a:gridCol>
                <a:gridCol w="1197578">
                  <a:extLst>
                    <a:ext uri="{9D8B030D-6E8A-4147-A177-3AD203B41FA5}">
                      <a16:colId xmlns:a16="http://schemas.microsoft.com/office/drawing/2014/main" val="10399237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아사슨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아스트롬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포천 막걸리체" panose="02030503000000000000" pitchFamily="18" charset="-127"/>
                        <a:ea typeface="포천 막걸리체" panose="02030503000000000000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직업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전 경찰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, </a:t>
                      </a: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현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마나정의협회장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포천 막걸리체" panose="02030503000000000000" pitchFamily="18" charset="-127"/>
                        <a:ea typeface="포천 막걸리체" panose="02030503000000000000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231699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성별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남자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나이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35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포천 막걸리체" panose="02030503000000000000" pitchFamily="18" charset="-127"/>
                        <a:ea typeface="포천 막걸리체" panose="02030503000000000000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429611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외형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172cm, 59kg,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백색 장발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창백함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서늘함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푸른 협회복을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2376"/>
                  </a:ext>
                </a:extLst>
              </a:tr>
              <a:tr h="4015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동작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고상함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수행하는 행동 외엔 일절 잔동작이 없음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767451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소리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공기 반 소리 반 저음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수준 높은 어휘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감정 일절 섞지 않는 말투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필요 내용만 전달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657906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능력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마나술을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 능히 다룸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특히 속성 부여에 특화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제압 특화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91279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속성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무덤덤함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논리 추구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효율 추구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배타적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진취적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976560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배경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예전 경찰 근무를 해오며 하층민이 상층민을 상대로 무력을 가한 사건을 봐오며 상층민의 혜택과 보호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사회 안정성을 근거로 신분제는 유지되어야 한다 주장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77681"/>
                  </a:ext>
                </a:extLst>
              </a:tr>
              <a:tr h="1868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상황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반전쟁파가 사회 계층 혼란을 야기할 우려가 있어 무장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정체된 현재 상황을 깨부수기 위해 전쟁 준비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85466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관계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반전쟁파의 무지에 대해 연민을 느낌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9169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E649DB8-3C16-C099-07F3-2485F28A8686}"/>
              </a:ext>
            </a:extLst>
          </p:cNvPr>
          <p:cNvSpPr txBox="1"/>
          <p:nvPr/>
        </p:nvSpPr>
        <p:spPr>
          <a:xfrm>
            <a:off x="6190468" y="1125587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예시 이미지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BDBD3F-5FEF-EFCE-5026-282626C921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311" y="2180002"/>
            <a:ext cx="2872740" cy="24089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9973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681" y="5517530"/>
            <a:ext cx="1901970" cy="124816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 flipV="1">
            <a:off x="167247" y="202990"/>
            <a:ext cx="2942409" cy="609601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67247" y="812594"/>
            <a:ext cx="2942409" cy="69851"/>
            <a:chOff x="2527653" y="3130094"/>
            <a:chExt cx="4240388" cy="45719"/>
          </a:xfrm>
        </p:grpSpPr>
        <p:sp>
          <p:nvSpPr>
            <p:cNvPr id="7" name="직사각형 6"/>
            <p:cNvSpPr/>
            <p:nvPr/>
          </p:nvSpPr>
          <p:spPr>
            <a:xfrm flipV="1">
              <a:off x="2527653" y="3130094"/>
              <a:ext cx="1060097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flipV="1">
              <a:off x="3587750" y="3130094"/>
              <a:ext cx="1060097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flipV="1">
              <a:off x="4647847" y="3130094"/>
              <a:ext cx="1060097" cy="4571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flipV="1">
              <a:off x="5707944" y="3130094"/>
              <a:ext cx="1060097" cy="4571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29253" y="186307"/>
            <a:ext cx="2818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변환술사</a:t>
            </a:r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(</a:t>
            </a:r>
            <a:r>
              <a:rPr lang="ko-KR" altLang="en-US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길잡이</a:t>
            </a:r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)</a:t>
            </a:r>
            <a:endParaRPr lang="ko-KR" altLang="en-US" sz="36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포천 막걸리체" panose="02030503000000000000" pitchFamily="18" charset="-127"/>
              <a:ea typeface="포천 막걸리체" panose="02030503000000000000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5"/>
          <a:stretch/>
        </p:blipFill>
        <p:spPr>
          <a:xfrm>
            <a:off x="8204199" y="3314700"/>
            <a:ext cx="463551" cy="314138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E9EF-9848-49FC-9046-6592192D9642}" type="slidenum">
              <a:rPr lang="ko-KR" altLang="en-US" smtClean="0"/>
              <a:t>7</a:t>
            </a:fld>
            <a:endParaRPr lang="ko-KR" altLang="en-US"/>
          </a:p>
        </p:txBody>
      </p:sp>
      <p:graphicFrame>
        <p:nvGraphicFramePr>
          <p:cNvPr id="12" name="표 9">
            <a:extLst>
              <a:ext uri="{FF2B5EF4-FFF2-40B4-BE49-F238E27FC236}">
                <a16:creationId xmlns:a16="http://schemas.microsoft.com/office/drawing/2014/main" id="{7F096B77-ED7B-34B7-64D4-A1704F9CC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80802"/>
              </p:ext>
            </p:extLst>
          </p:nvPr>
        </p:nvGraphicFramePr>
        <p:xfrm>
          <a:off x="167247" y="1448753"/>
          <a:ext cx="5004125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027">
                  <a:extLst>
                    <a:ext uri="{9D8B030D-6E8A-4147-A177-3AD203B41FA5}">
                      <a16:colId xmlns:a16="http://schemas.microsoft.com/office/drawing/2014/main" val="2086165896"/>
                    </a:ext>
                  </a:extLst>
                </a:gridCol>
                <a:gridCol w="1370750">
                  <a:extLst>
                    <a:ext uri="{9D8B030D-6E8A-4147-A177-3AD203B41FA5}">
                      <a16:colId xmlns:a16="http://schemas.microsoft.com/office/drawing/2014/main" val="1039838566"/>
                    </a:ext>
                  </a:extLst>
                </a:gridCol>
                <a:gridCol w="1076770">
                  <a:extLst>
                    <a:ext uri="{9D8B030D-6E8A-4147-A177-3AD203B41FA5}">
                      <a16:colId xmlns:a16="http://schemas.microsoft.com/office/drawing/2014/main" val="715572355"/>
                    </a:ext>
                  </a:extLst>
                </a:gridCol>
                <a:gridCol w="1197578">
                  <a:extLst>
                    <a:ext uri="{9D8B030D-6E8A-4147-A177-3AD203B41FA5}">
                      <a16:colId xmlns:a16="http://schemas.microsoft.com/office/drawing/2014/main" val="10399237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매스퍼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포천 막걸리체" panose="02030503000000000000" pitchFamily="18" charset="-127"/>
                        <a:ea typeface="포천 막걸리체" panose="02030503000000000000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직업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무역상인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231699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성별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남자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나이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27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포천 막걸리체" panose="02030503000000000000" pitchFamily="18" charset="-127"/>
                        <a:ea typeface="포천 막걸리체" panose="02030503000000000000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429611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외형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124cm, 22kg,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마름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피부가 푸름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검은 가운을 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2376"/>
                  </a:ext>
                </a:extLst>
              </a:tr>
              <a:tr h="4015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동작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뚱땅뚱땅거리며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 걸음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통통 튀는 느낌의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제스쳐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767451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소리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남자 아이 목소리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그래도 또박또박 발음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다소 음조가 높음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657906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능력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뛰어난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공간지각력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변환술 사용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91279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속성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활발함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발이 넓음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반전쟁파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친화력이 좋음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976560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배경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부유하게 자라왔으나 부모님이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전쟁파여서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 반항하고자 몰래 가정에서 나와 타 세력과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교류중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77681"/>
                  </a:ext>
                </a:extLst>
              </a:tr>
              <a:tr h="1868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상황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현재 자신이 갈고 닦은 변환술을 이용해 만든 성과물을 창조 세력에서 비밀리에 교류 중</a:t>
                      </a:r>
                    </a:p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이내 주인공을 만나고 그를 도와 자신의 고향을 길잡이 역할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85466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관계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반전쟁파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마나술사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 리더와 돈독한 친분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가족에겐 부정적 관계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9169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E649DB8-3C16-C099-07F3-2485F28A8686}"/>
              </a:ext>
            </a:extLst>
          </p:cNvPr>
          <p:cNvSpPr txBox="1"/>
          <p:nvPr/>
        </p:nvSpPr>
        <p:spPr>
          <a:xfrm>
            <a:off x="6190468" y="1922564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예시 이미지</a:t>
            </a:r>
          </a:p>
        </p:txBody>
      </p:sp>
      <p:pic>
        <p:nvPicPr>
          <p:cNvPr id="3" name="그림 2" descr="헬멧이(가) 표시된 사진&#10;&#10;자동 생성된 설명">
            <a:extLst>
              <a:ext uri="{FF2B5EF4-FFF2-40B4-BE49-F238E27FC236}">
                <a16:creationId xmlns:a16="http://schemas.microsoft.com/office/drawing/2014/main" id="{053B5462-1A40-820E-9084-E3F692D637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2" y="2568895"/>
            <a:ext cx="2132265" cy="211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36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681" y="5517530"/>
            <a:ext cx="1901970" cy="124816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 flipV="1">
            <a:off x="167247" y="202990"/>
            <a:ext cx="2942409" cy="609601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67247" y="812594"/>
            <a:ext cx="2942409" cy="69851"/>
            <a:chOff x="2527653" y="3130094"/>
            <a:chExt cx="4240388" cy="45719"/>
          </a:xfrm>
        </p:grpSpPr>
        <p:sp>
          <p:nvSpPr>
            <p:cNvPr id="7" name="직사각형 6"/>
            <p:cNvSpPr/>
            <p:nvPr/>
          </p:nvSpPr>
          <p:spPr>
            <a:xfrm flipV="1">
              <a:off x="2527653" y="3130094"/>
              <a:ext cx="1060097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flipV="1">
              <a:off x="3587750" y="3130094"/>
              <a:ext cx="1060097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flipV="1">
              <a:off x="4647847" y="3130094"/>
              <a:ext cx="1060097" cy="4571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flipV="1">
              <a:off x="5707944" y="3130094"/>
              <a:ext cx="1060097" cy="4571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36978" y="240633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종전파</a:t>
            </a:r>
            <a:r>
              <a:rPr lang="ko-KR" altLang="en-US" sz="2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 원로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5"/>
          <a:stretch/>
        </p:blipFill>
        <p:spPr>
          <a:xfrm>
            <a:off x="8204199" y="3314700"/>
            <a:ext cx="463551" cy="314138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E9EF-9848-49FC-9046-6592192D9642}" type="slidenum">
              <a:rPr lang="ko-KR" altLang="en-US" smtClean="0"/>
              <a:t>8</a:t>
            </a:fld>
            <a:endParaRPr lang="ko-KR" altLang="en-US"/>
          </a:p>
        </p:txBody>
      </p:sp>
      <p:graphicFrame>
        <p:nvGraphicFramePr>
          <p:cNvPr id="12" name="표 9">
            <a:extLst>
              <a:ext uri="{FF2B5EF4-FFF2-40B4-BE49-F238E27FC236}">
                <a16:creationId xmlns:a16="http://schemas.microsoft.com/office/drawing/2014/main" id="{7F096B77-ED7B-34B7-64D4-A1704F9CC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947404"/>
              </p:ext>
            </p:extLst>
          </p:nvPr>
        </p:nvGraphicFramePr>
        <p:xfrm>
          <a:off x="167247" y="1448753"/>
          <a:ext cx="5004125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027">
                  <a:extLst>
                    <a:ext uri="{9D8B030D-6E8A-4147-A177-3AD203B41FA5}">
                      <a16:colId xmlns:a16="http://schemas.microsoft.com/office/drawing/2014/main" val="2086165896"/>
                    </a:ext>
                  </a:extLst>
                </a:gridCol>
                <a:gridCol w="1370750">
                  <a:extLst>
                    <a:ext uri="{9D8B030D-6E8A-4147-A177-3AD203B41FA5}">
                      <a16:colId xmlns:a16="http://schemas.microsoft.com/office/drawing/2014/main" val="1039838566"/>
                    </a:ext>
                  </a:extLst>
                </a:gridCol>
                <a:gridCol w="1076770">
                  <a:extLst>
                    <a:ext uri="{9D8B030D-6E8A-4147-A177-3AD203B41FA5}">
                      <a16:colId xmlns:a16="http://schemas.microsoft.com/office/drawing/2014/main" val="715572355"/>
                    </a:ext>
                  </a:extLst>
                </a:gridCol>
                <a:gridCol w="1197578">
                  <a:extLst>
                    <a:ext uri="{9D8B030D-6E8A-4147-A177-3AD203B41FA5}">
                      <a16:colId xmlns:a16="http://schemas.microsoft.com/office/drawing/2014/main" val="10399237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파쳄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포천 막걸리체" panose="02030503000000000000" pitchFamily="18" charset="-127"/>
                        <a:ea typeface="포천 막걸리체" panose="02030503000000000000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직업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원로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231699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성별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나이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25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포천 막걸리체" panose="02030503000000000000" pitchFamily="18" charset="-127"/>
                        <a:ea typeface="포천 막걸리체" panose="02030503000000000000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429611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외형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160cm, 53kg,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하얀 긴 머리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푸른 눈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2376"/>
                  </a:ext>
                </a:extLst>
              </a:tr>
              <a:tr h="4015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동작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조용한 걸음걸이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동작을 크게 하지 않음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767451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소리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맑은 여자 목소리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657906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능력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변환술에 매우 능함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남을 잘 가르침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91279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속성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조용함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다툼을 싫어함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평화로움을 좋아함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중립적인 시선을 가지고 있음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논리적임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비논리적인 것을 싫어함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976560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배경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전쟁파인 부모님 밑에서 자랐음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하지만 호전적인 부모님과는 달리 평화로운 것이 좋아 성격차이로 인해 불화로 인해 집을 나오게 됨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그렇게 실력을 길러 원로가 됨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77681"/>
                  </a:ext>
                </a:extLst>
              </a:tr>
              <a:tr h="1868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상황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주인공에게 변환술을 가르쳐 원로가 되게 하여 전쟁을 막으려 함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85466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관계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가족과 단절한 상태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주변 원로들과 교류는 하지 않음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외톨이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9169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E649DB8-3C16-C099-07F3-2485F28A8686}"/>
              </a:ext>
            </a:extLst>
          </p:cNvPr>
          <p:cNvSpPr txBox="1"/>
          <p:nvPr/>
        </p:nvSpPr>
        <p:spPr>
          <a:xfrm>
            <a:off x="6190467" y="1325149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예시 이미지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A61231-4645-4E8A-B494-8F65FA9ECA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20"/>
          <a:stretch/>
        </p:blipFill>
        <p:spPr bwMode="auto">
          <a:xfrm>
            <a:off x="6190467" y="2067725"/>
            <a:ext cx="2035277" cy="286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209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681" y="5517530"/>
            <a:ext cx="1901970" cy="124816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 flipV="1">
            <a:off x="167247" y="202990"/>
            <a:ext cx="2942409" cy="609601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67247" y="812594"/>
            <a:ext cx="2942409" cy="69851"/>
            <a:chOff x="2527653" y="3130094"/>
            <a:chExt cx="4240388" cy="45719"/>
          </a:xfrm>
        </p:grpSpPr>
        <p:sp>
          <p:nvSpPr>
            <p:cNvPr id="7" name="직사각형 6"/>
            <p:cNvSpPr/>
            <p:nvPr/>
          </p:nvSpPr>
          <p:spPr>
            <a:xfrm flipV="1">
              <a:off x="2527653" y="3130094"/>
              <a:ext cx="1060097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flipV="1">
              <a:off x="3587750" y="3130094"/>
              <a:ext cx="1060097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flipV="1">
              <a:off x="4647847" y="3130094"/>
              <a:ext cx="1060097" cy="4571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flipV="1">
              <a:off x="5707944" y="3130094"/>
              <a:ext cx="1060097" cy="4571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94124" y="186307"/>
            <a:ext cx="188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전쟁파</a:t>
            </a:r>
            <a:r>
              <a:rPr lang="ko-KR" altLang="en-US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 원로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5"/>
          <a:stretch/>
        </p:blipFill>
        <p:spPr>
          <a:xfrm>
            <a:off x="8204199" y="3314700"/>
            <a:ext cx="463551" cy="314138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E9EF-9848-49FC-9046-6592192D9642}" type="slidenum">
              <a:rPr lang="ko-KR" altLang="en-US" smtClean="0"/>
              <a:t>9</a:t>
            </a:fld>
            <a:endParaRPr lang="ko-KR" altLang="en-US"/>
          </a:p>
        </p:txBody>
      </p:sp>
      <p:graphicFrame>
        <p:nvGraphicFramePr>
          <p:cNvPr id="12" name="표 9">
            <a:extLst>
              <a:ext uri="{FF2B5EF4-FFF2-40B4-BE49-F238E27FC236}">
                <a16:creationId xmlns:a16="http://schemas.microsoft.com/office/drawing/2014/main" id="{7F096B77-ED7B-34B7-64D4-A1704F9CC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548741"/>
              </p:ext>
            </p:extLst>
          </p:nvPr>
        </p:nvGraphicFramePr>
        <p:xfrm>
          <a:off x="167247" y="1016953"/>
          <a:ext cx="5004125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027">
                  <a:extLst>
                    <a:ext uri="{9D8B030D-6E8A-4147-A177-3AD203B41FA5}">
                      <a16:colId xmlns:a16="http://schemas.microsoft.com/office/drawing/2014/main" val="2086165896"/>
                    </a:ext>
                  </a:extLst>
                </a:gridCol>
                <a:gridCol w="1370750">
                  <a:extLst>
                    <a:ext uri="{9D8B030D-6E8A-4147-A177-3AD203B41FA5}">
                      <a16:colId xmlns:a16="http://schemas.microsoft.com/office/drawing/2014/main" val="1039838566"/>
                    </a:ext>
                  </a:extLst>
                </a:gridCol>
                <a:gridCol w="1076770">
                  <a:extLst>
                    <a:ext uri="{9D8B030D-6E8A-4147-A177-3AD203B41FA5}">
                      <a16:colId xmlns:a16="http://schemas.microsoft.com/office/drawing/2014/main" val="715572355"/>
                    </a:ext>
                  </a:extLst>
                </a:gridCol>
                <a:gridCol w="1197578">
                  <a:extLst>
                    <a:ext uri="{9D8B030D-6E8A-4147-A177-3AD203B41FA5}">
                      <a16:colId xmlns:a16="http://schemas.microsoft.com/office/drawing/2014/main" val="10399237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레이에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포천 막걸리체" panose="02030503000000000000" pitchFamily="18" charset="-127"/>
                        <a:ea typeface="포천 막걸리체" panose="02030503000000000000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직업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원로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231699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성별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남자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나이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59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포천 막걸리체" panose="02030503000000000000" pitchFamily="18" charset="-127"/>
                        <a:ea typeface="포천 막걸리체" panose="02030503000000000000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429611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외형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198cm, 78kg,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금백발의 가르마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동그란 안경을 썼으며 롱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블레이저에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 정갈한 차림새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콧수염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2376"/>
                  </a:ext>
                </a:extLst>
              </a:tr>
              <a:tr h="4015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동작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포천 막걸리체" panose="02030503000000000000" pitchFamily="18" charset="-127"/>
                        <a:ea typeface="포천 막걸리체" panose="02030503000000000000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평소엔 정상적으로 걷다가 분위기 올랐을 때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기분좋게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 요란해짐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767451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소리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텐션이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 다소 높은 유쾌한 중년 남성 목소리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657906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능력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변환술에 매우 능함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그 중에서도 사람을 다루는 것에 특화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91279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속성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밝고 활발함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친화력이 좋음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기분이 안 좋을 땐 분위기 반전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피드백 수용이 빠름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976560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배경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젊었을 때 자유를 위해 이곳저곳을 돌아다님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하지만 그는 창조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소멸 세력 땅을 방문하고자 하면 통제가 되어 자유롭지 않다는 것을 느낌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진정한 자유를 위해선 희생이 따라야 한다고 주장했고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변환술을 사용하여 몰래 통제되는 곳까지 돌아다니며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그들의 약점마저 알아냄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77681"/>
                  </a:ext>
                </a:extLst>
              </a:tr>
              <a:tr h="1868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상황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천부적인 그의 재능으로 원로까지 올라왔고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자유를 위해 전쟁하는 것에 설득중임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85466"/>
                  </a:ext>
                </a:extLst>
              </a:tr>
              <a:tr h="37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포천 막걸리체" panose="02030503000000000000" pitchFamily="18" charset="-127"/>
                          <a:ea typeface="포천 막걸리체" panose="02030503000000000000" pitchFamily="18" charset="-127"/>
                          <a:cs typeface="둥근모꼴" panose="020B0500000000000000" pitchFamily="50" charset="-127"/>
                        </a:rPr>
                        <a:t>관계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거의 모든 원로들과 고루고루 친함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의견이 다른 원로들도 자신의 의견에 포섭 중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둥근모꼴" panose="020B0500000000000000" pitchFamily="50" charset="-127"/>
                        </a:rPr>
                        <a:t>.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둥근모꼴" panose="020B05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9169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E649DB8-3C16-C099-07F3-2485F28A8686}"/>
              </a:ext>
            </a:extLst>
          </p:cNvPr>
          <p:cNvSpPr txBox="1"/>
          <p:nvPr/>
        </p:nvSpPr>
        <p:spPr>
          <a:xfrm>
            <a:off x="6190468" y="1922564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예시 이미지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70F7985-C043-8F45-9EB1-1C6F5CE107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408" y="2486025"/>
            <a:ext cx="2328545" cy="3308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5145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1952</TotalTime>
  <Words>1570</Words>
  <Application>Microsoft Office PowerPoint</Application>
  <PresentationFormat>화면 슬라이드 쇼(4:3)</PresentationFormat>
  <Paragraphs>341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맑은 고딕</vt:lpstr>
      <vt:lpstr>Calibri Light</vt:lpstr>
      <vt:lpstr>포천 막걸리체</vt:lpstr>
      <vt:lpstr>Arial</vt:lpstr>
      <vt:lpstr>12롯데마트드림Light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이한빈</dc:creator>
  <cp:lastModifiedBy>최 용성</cp:lastModifiedBy>
  <cp:revision>92</cp:revision>
  <dcterms:created xsi:type="dcterms:W3CDTF">2016-02-11T01:30:22Z</dcterms:created>
  <dcterms:modified xsi:type="dcterms:W3CDTF">2023-05-08T12:02:56Z</dcterms:modified>
  <cp:contentStatus/>
</cp:coreProperties>
</file>